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0"/>
  </p:notesMasterIdLst>
  <p:handoutMasterIdLst>
    <p:handoutMasterId r:id="rId31"/>
  </p:handoutMasterIdLst>
  <p:sldIdLst>
    <p:sldId id="762" r:id="rId2"/>
    <p:sldId id="753" r:id="rId3"/>
    <p:sldId id="766" r:id="rId4"/>
    <p:sldId id="752" r:id="rId5"/>
    <p:sldId id="777" r:id="rId6"/>
    <p:sldId id="797" r:id="rId7"/>
    <p:sldId id="806" r:id="rId8"/>
    <p:sldId id="805" r:id="rId9"/>
    <p:sldId id="764" r:id="rId10"/>
    <p:sldId id="783" r:id="rId11"/>
    <p:sldId id="785" r:id="rId12"/>
    <p:sldId id="784" r:id="rId13"/>
    <p:sldId id="788" r:id="rId14"/>
    <p:sldId id="792" r:id="rId15"/>
    <p:sldId id="799" r:id="rId16"/>
    <p:sldId id="794" r:id="rId17"/>
    <p:sldId id="796" r:id="rId18"/>
    <p:sldId id="808" r:id="rId19"/>
    <p:sldId id="807" r:id="rId20"/>
    <p:sldId id="804" r:id="rId21"/>
    <p:sldId id="800" r:id="rId22"/>
    <p:sldId id="802" r:id="rId23"/>
    <p:sldId id="801" r:id="rId24"/>
    <p:sldId id="803" r:id="rId25"/>
    <p:sldId id="778" r:id="rId26"/>
    <p:sldId id="699" r:id="rId27"/>
    <p:sldId id="810" r:id="rId28"/>
    <p:sldId id="811" r:id="rId29"/>
  </p:sldIdLst>
  <p:sldSz cx="9144000" cy="6858000" type="screen4x3"/>
  <p:notesSz cx="6858000" cy="96615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00"/>
    <a:srgbClr val="0000FF"/>
    <a:srgbClr val="FFFF66"/>
    <a:srgbClr val="CC3300"/>
    <a:srgbClr val="FF0066"/>
    <a:srgbClr val="FFFFCC"/>
    <a:srgbClr val="000000"/>
    <a:srgbClr val="CC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9" autoAdjust="0"/>
    <p:restoredTop sz="94715" autoAdjust="0"/>
  </p:normalViewPr>
  <p:slideViewPr>
    <p:cSldViewPr>
      <p:cViewPr varScale="1">
        <p:scale>
          <a:sx n="165" d="100"/>
          <a:sy n="165" d="100"/>
        </p:scale>
        <p:origin x="1576" y="9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4438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44388" name="Rectangle 4"/>
          <p:cNvSpPr>
            <a:spLocks noGrp="1" noChangeArrowheads="1"/>
          </p:cNvSpPr>
          <p:nvPr>
            <p:ph type="ftr" sz="quarter" idx="2"/>
          </p:nvPr>
        </p:nvSpPr>
        <p:spPr bwMode="auto">
          <a:xfrm>
            <a:off x="0"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44389" name="Rectangle 5"/>
          <p:cNvSpPr>
            <a:spLocks noGrp="1" noChangeArrowheads="1"/>
          </p:cNvSpPr>
          <p:nvPr>
            <p:ph type="sldNum" sz="quarter" idx="3"/>
          </p:nvPr>
        </p:nvSpPr>
        <p:spPr bwMode="auto">
          <a:xfrm>
            <a:off x="3884613"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E50625-DF02-4E04-B185-6D9537F3C437}" type="slidenum">
              <a:rPr lang="ru-RU"/>
              <a:pPr>
                <a:defRPr/>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BC3279BA-18CF-48F9-8247-1518F89B5488}" type="datetimeFigureOut">
              <a:rPr lang="ru-RU" smtClean="0"/>
              <a:pPr/>
              <a:t>26.06.2025</a:t>
            </a:fld>
            <a:endParaRPr lang="ru-RU"/>
          </a:p>
        </p:txBody>
      </p:sp>
      <p:sp>
        <p:nvSpPr>
          <p:cNvPr id="4" name="Образ слайда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589463"/>
            <a:ext cx="5486400" cy="434816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61D50180-6DB5-4181-85CE-288C9063B8C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new accelerator(CAFE2) and gas-filled recoil separator(SHANS2) have been built at IMP.  The detectors and rotating target </a:t>
            </a:r>
            <a:r>
              <a:rPr lang="en-US" altLang="zh-CN"/>
              <a:t>are shown</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D50180-6DB5-4181-85CE-288C9063B8CB}" type="slidenum">
              <a:rPr kumimoji="0" lang="ru-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3094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1D50180-6DB5-4181-85CE-288C9063B8CB}" type="slidenum">
              <a:rPr lang="ru-RU" smtClean="0"/>
              <a:pPr/>
              <a:t>4</a:t>
            </a:fld>
            <a:endParaRPr lang="ru-RU"/>
          </a:p>
        </p:txBody>
      </p:sp>
    </p:spTree>
    <p:extLst>
      <p:ext uri="{BB962C8B-B14F-4D97-AF65-F5344CB8AC3E}">
        <p14:creationId xmlns:p14="http://schemas.microsoft.com/office/powerpoint/2010/main" val="10260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a:solidFill>
                  <a:schemeClr val="tx1"/>
                </a:solidFill>
                <a:latin typeface="+mn-lt"/>
                <a:ea typeface="+mn-ea"/>
                <a:cs typeface="+mn-cs"/>
              </a:rPr>
              <a:t>For a more accurate estimation of the cross sections of reactions leading to the synthesis of new elements 119 and 120 in the fusion of 54Cr with Am and Cm isotopes, we performed a test experiment to obtain </a:t>
            </a:r>
            <a:r>
              <a:rPr lang="en-US" sz="1200" kern="1200" dirty="0" err="1">
                <a:solidFill>
                  <a:schemeClr val="tx1"/>
                </a:solidFill>
                <a:latin typeface="+mn-lt"/>
                <a:ea typeface="+mn-ea"/>
                <a:cs typeface="+mn-cs"/>
              </a:rPr>
              <a:t>Lv</a:t>
            </a:r>
            <a:r>
              <a:rPr lang="en-US" sz="1200" kern="1200" dirty="0">
                <a:solidFill>
                  <a:schemeClr val="tx1"/>
                </a:solidFill>
                <a:latin typeface="+mn-lt"/>
                <a:ea typeface="+mn-ea"/>
                <a:cs typeface="+mn-cs"/>
              </a:rPr>
              <a:t> nuclei in the 238U+54Cr reaction. The thickness of the target, the beam dose, the excitation energy and the distribution of the beam intensity over time are shown. The interval between the dates is one week. Two decay chains of 288Lv were registered, the alpha decay of which ended with spontaneous fission of the known isotope 284Fl. In the first chain, the energy and decay time of 288Lv corresponds well to the decay from the ground state to the ground state. In the second chain, the decay times in both cases are consistent with the times in the first chain. But the energy of the alpha particle is 1.45 </a:t>
            </a:r>
            <a:r>
              <a:rPr lang="en-US" sz="1200" kern="1200" dirty="0" err="1">
                <a:solidFill>
                  <a:schemeClr val="tx1"/>
                </a:solidFill>
                <a:latin typeface="+mn-lt"/>
                <a:ea typeface="+mn-ea"/>
                <a:cs typeface="+mn-cs"/>
              </a:rPr>
              <a:t>MeV</a:t>
            </a:r>
            <a:r>
              <a:rPr lang="en-US" sz="1200" kern="1200" dirty="0">
                <a:solidFill>
                  <a:schemeClr val="tx1"/>
                </a:solidFill>
                <a:latin typeface="+mn-lt"/>
                <a:ea typeface="+mn-ea"/>
                <a:cs typeface="+mn-cs"/>
              </a:rPr>
              <a:t> lower than in the first case. The data is preliminary. One of the reasons for the low energy may be incomplete registration of the particle, for example, the escape  of alpha particle from the focal detector at a small angle to its surface or the nucleus got between the detector strips. Another reason may be the level structure of the nuclei. Data analysis continues.</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for the first time in this experiment, a nucleus was obtained in the fusion reaction of a particle heavier than 48Ca with the nucleus of an actinide element, a new isotope was synthesized, and the decay properties of 284Fl were confirmed.</a:t>
            </a:r>
            <a:endParaRPr lang="ru-RU"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reaction cross-section was 0.1 </a:t>
            </a:r>
            <a:r>
              <a:rPr lang="en-US" sz="1200" kern="1200" dirty="0" err="1">
                <a:solidFill>
                  <a:schemeClr val="tx1"/>
                </a:solidFill>
                <a:latin typeface="+mn-lt"/>
                <a:ea typeface="+mn-ea"/>
                <a:cs typeface="+mn-cs"/>
              </a:rPr>
              <a:t>pb</a:t>
            </a:r>
            <a:r>
              <a:rPr lang="en-US" sz="1200" kern="1200">
                <a:solidFill>
                  <a:schemeClr val="tx1"/>
                </a:solidFill>
                <a:latin typeface="+mn-lt"/>
                <a:ea typeface="+mn-ea"/>
                <a:cs typeface="+mn-cs"/>
              </a:rPr>
              <a:t>.</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1D50180-6DB5-4181-85CE-288C9063B8CB}"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6014C3B-04D8-4B3A-B8DE-F66AEC73E70D}"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E1766D8-5667-46EE-AB43-2109329B440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CCD7C3-B243-41EB-A013-68002D53962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B167FC6-845F-41BB-892F-C83AE27B7C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D3A13FB-36CD-469F-B6B7-ABA151CEDE1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E25D0D1-1D77-41C8-8562-7C89981D0003}"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E40B1718-AAAB-4E4B-BF68-A76C17A3E7C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0528DEC-06F7-49CE-B47C-CF7715CE488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3818234-1F14-4FCC-93A4-3C7784A039C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15B00C-E686-4100-A636-5DDBE84A17E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25224CD-81FB-4C5A-98DF-79B9AB01A9E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63B9BC-658C-46BE-B388-948FC9E7B6A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851228"/>
            <a:ext cx="8640960" cy="1138773"/>
          </a:xfrm>
          <a:prstGeom prst="rect">
            <a:avLst/>
          </a:prstGeom>
          <a:noFill/>
        </p:spPr>
        <p:txBody>
          <a:bodyPr wrap="square" rtlCol="0">
            <a:spAutoFit/>
          </a:bodyPr>
          <a:lstStyle/>
          <a:p>
            <a:pPr algn="ctr"/>
            <a:r>
              <a:rPr lang="ru-RU" sz="2000" b="1" dirty="0">
                <a:solidFill>
                  <a:srgbClr val="333333"/>
                </a:solidFill>
                <a:effectLst>
                  <a:outerShdw blurRad="38100" dist="38100" dir="2700000" algn="tl">
                    <a:srgbClr val="000000">
                      <a:alpha val="43137"/>
                    </a:srgbClr>
                  </a:outerShdw>
                </a:effectLst>
                <a:latin typeface="+mj-lt"/>
              </a:rPr>
              <a:t>На пути к синтезу новых сверхтяжёлых элементов 119 и 120</a:t>
            </a:r>
            <a:endParaRPr lang="ru-RU" sz="2000" b="1" dirty="0">
              <a:effectLst>
                <a:outerShdw blurRad="38100" dist="38100" dir="2700000" algn="tl">
                  <a:srgbClr val="000000">
                    <a:alpha val="43137"/>
                  </a:srgbClr>
                </a:outerShdw>
              </a:effectLst>
              <a:latin typeface="+mn-lt"/>
            </a:endParaRPr>
          </a:p>
          <a:p>
            <a:pPr algn="ctr"/>
            <a:r>
              <a:rPr lang="ru-RU" sz="2000" b="1" dirty="0">
                <a:effectLst>
                  <a:outerShdw blurRad="38100" dist="38100" dir="2700000" algn="tl">
                    <a:srgbClr val="000000">
                      <a:alpha val="43137"/>
                    </a:srgbClr>
                  </a:outerShdw>
                </a:effectLst>
                <a:latin typeface="+mn-lt"/>
              </a:rPr>
              <a:t>Н</a:t>
            </a:r>
            <a:r>
              <a:rPr lang="en-US" sz="2000" b="1" dirty="0">
                <a:effectLst>
                  <a:outerShdw blurRad="38100" dist="38100" dir="2700000" algn="tl">
                    <a:srgbClr val="000000">
                      <a:alpha val="43137"/>
                    </a:srgbClr>
                  </a:outerShdw>
                </a:effectLst>
                <a:latin typeface="+mn-lt"/>
              </a:rPr>
              <a:t>.</a:t>
            </a:r>
            <a:r>
              <a:rPr lang="ru-RU" sz="2000" b="1" dirty="0">
                <a:effectLst>
                  <a:outerShdw blurRad="38100" dist="38100" dir="2700000" algn="tl">
                    <a:srgbClr val="000000">
                      <a:alpha val="43137"/>
                    </a:srgbClr>
                  </a:outerShdw>
                </a:effectLst>
                <a:latin typeface="+mn-lt"/>
              </a:rPr>
              <a:t>Д</a:t>
            </a:r>
            <a:r>
              <a:rPr lang="en-US" sz="2000" b="1" dirty="0">
                <a:effectLst>
                  <a:outerShdw blurRad="38100" dist="38100" dir="2700000" algn="tl">
                    <a:srgbClr val="000000">
                      <a:alpha val="43137"/>
                    </a:srgbClr>
                  </a:outerShdw>
                </a:effectLst>
                <a:latin typeface="+mn-lt"/>
              </a:rPr>
              <a:t>.</a:t>
            </a:r>
            <a:r>
              <a:rPr lang="ru-RU" sz="2000" b="1" dirty="0">
                <a:effectLst>
                  <a:outerShdw blurRad="38100" dist="38100" dir="2700000" algn="tl">
                    <a:srgbClr val="000000">
                      <a:alpha val="43137"/>
                    </a:srgbClr>
                  </a:outerShdw>
                </a:effectLst>
                <a:latin typeface="+mn-lt"/>
              </a:rPr>
              <a:t>Коврижных</a:t>
            </a:r>
            <a:endParaRPr lang="en-US" sz="2000" b="1" dirty="0">
              <a:effectLst>
                <a:outerShdw blurRad="38100" dist="38100" dir="2700000" algn="tl">
                  <a:srgbClr val="000000">
                    <a:alpha val="43137"/>
                  </a:srgbClr>
                </a:outerShdw>
              </a:effectLst>
              <a:latin typeface="+mn-lt"/>
            </a:endParaRPr>
          </a:p>
          <a:p>
            <a:pPr algn="ctr"/>
            <a:endParaRPr lang="en-US" sz="800" b="1" dirty="0">
              <a:effectLst>
                <a:outerShdw blurRad="38100" dist="38100" dir="2700000" algn="tl">
                  <a:srgbClr val="000000">
                    <a:alpha val="43137"/>
                  </a:srgbClr>
                </a:outerShdw>
              </a:effectLst>
              <a:latin typeface="+mn-lt"/>
            </a:endParaRPr>
          </a:p>
          <a:p>
            <a:pPr algn="ctr"/>
            <a:r>
              <a:rPr lang="ru-RU" sz="2000" i="1" dirty="0">
                <a:effectLst>
                  <a:outerShdw blurRad="38100" dist="38100" dir="2700000" algn="tl">
                    <a:srgbClr val="000000">
                      <a:alpha val="43137"/>
                    </a:srgbClr>
                  </a:outerShdw>
                </a:effectLst>
                <a:latin typeface="+mn-lt"/>
                <a:cs typeface="Times New Roman" pitchFamily="18" charset="0"/>
              </a:rPr>
              <a:t>Лаборатория Ядерных Реакций им. </a:t>
            </a:r>
            <a:r>
              <a:rPr lang="ru-RU" sz="2000" i="1" dirty="0" err="1">
                <a:effectLst>
                  <a:outerShdw blurRad="38100" dist="38100" dir="2700000" algn="tl">
                    <a:srgbClr val="000000">
                      <a:alpha val="43137"/>
                    </a:srgbClr>
                  </a:outerShdw>
                </a:effectLst>
                <a:latin typeface="+mn-lt"/>
                <a:cs typeface="Times New Roman" pitchFamily="18" charset="0"/>
              </a:rPr>
              <a:t>Г.Н.Флерова</a:t>
            </a:r>
            <a:r>
              <a:rPr lang="ru-RU" sz="2000" i="1" dirty="0">
                <a:effectLst>
                  <a:outerShdw blurRad="38100" dist="38100" dir="2700000" algn="tl">
                    <a:srgbClr val="000000">
                      <a:alpha val="43137"/>
                    </a:srgbClr>
                  </a:outerShdw>
                </a:effectLst>
                <a:latin typeface="+mn-lt"/>
                <a:cs typeface="Times New Roman" pitchFamily="18" charset="0"/>
              </a:rPr>
              <a:t> ОИЯИ</a:t>
            </a:r>
            <a:endParaRPr lang="ru-RU" sz="2000" i="1" dirty="0">
              <a:effectLst>
                <a:outerShdw blurRad="38100" dist="38100" dir="2700000" algn="tl">
                  <a:srgbClr val="000000">
                    <a:alpha val="43137"/>
                  </a:srgbClr>
                </a:outerShdw>
              </a:effectLst>
              <a:latin typeface="+mn-lt"/>
            </a:endParaRPr>
          </a:p>
        </p:txBody>
      </p:sp>
      <p:pic>
        <p:nvPicPr>
          <p:cNvPr id="5" name="Picture 2" descr="http://fls2.jinr.ru/flnr/dimg/flerovlab_big.jpg"/>
          <p:cNvPicPr>
            <a:picLocks noChangeAspect="1" noChangeArrowheads="1"/>
          </p:cNvPicPr>
          <p:nvPr/>
        </p:nvPicPr>
        <p:blipFill>
          <a:blip r:embed="rId2" cstate="print">
            <a:lum bright="40000"/>
          </a:blip>
          <a:srcRect/>
          <a:stretch>
            <a:fillRect/>
          </a:stretch>
        </p:blipFill>
        <p:spPr bwMode="auto">
          <a:xfrm>
            <a:off x="251521" y="3861048"/>
            <a:ext cx="2810068" cy="1872207"/>
          </a:xfrm>
          <a:prstGeom prst="rect">
            <a:avLst/>
          </a:prstGeom>
          <a:noFill/>
          <a:effectLst/>
        </p:spPr>
      </p:pic>
      <p:pic>
        <p:nvPicPr>
          <p:cNvPr id="6" name="Рисунок 5" descr="IMG_20180830_105558.jpg"/>
          <p:cNvPicPr>
            <a:picLocks noChangeAspect="1"/>
          </p:cNvPicPr>
          <p:nvPr/>
        </p:nvPicPr>
        <p:blipFill>
          <a:blip r:embed="rId3" cstate="print">
            <a:lum bright="40000"/>
          </a:blip>
          <a:stretch>
            <a:fillRect/>
          </a:stretch>
        </p:blipFill>
        <p:spPr>
          <a:xfrm>
            <a:off x="2843808" y="3882534"/>
            <a:ext cx="2496277" cy="1872208"/>
          </a:xfrm>
          <a:prstGeom prst="rect">
            <a:avLst/>
          </a:prstGeom>
        </p:spPr>
      </p:pic>
      <p:pic>
        <p:nvPicPr>
          <p:cNvPr id="7" name="Рисунок 6" descr="IMG_1079.jpg"/>
          <p:cNvPicPr>
            <a:picLocks noChangeAspect="1"/>
          </p:cNvPicPr>
          <p:nvPr/>
        </p:nvPicPr>
        <p:blipFill>
          <a:blip r:embed="rId4" cstate="print">
            <a:lum bright="25000"/>
          </a:blip>
          <a:srcRect t="11538" b="7692"/>
          <a:stretch>
            <a:fillRect/>
          </a:stretch>
        </p:blipFill>
        <p:spPr>
          <a:xfrm>
            <a:off x="5364088" y="3212976"/>
            <a:ext cx="3175316" cy="1512168"/>
          </a:xfrm>
          <a:prstGeom prst="rect">
            <a:avLst/>
          </a:prstGeom>
        </p:spPr>
      </p:pic>
      <p:pic>
        <p:nvPicPr>
          <p:cNvPr id="8" name="Рисунок 7" descr="IMG_5250gr.jpg"/>
          <p:cNvPicPr>
            <a:picLocks noChangeAspect="1"/>
          </p:cNvPicPr>
          <p:nvPr/>
        </p:nvPicPr>
        <p:blipFill>
          <a:blip r:embed="rId5" cstate="print">
            <a:lum bright="25000"/>
          </a:blip>
          <a:srcRect t="10759"/>
          <a:stretch>
            <a:fillRect/>
          </a:stretch>
        </p:blipFill>
        <p:spPr>
          <a:xfrm>
            <a:off x="5368281" y="4822634"/>
            <a:ext cx="3168352" cy="1872208"/>
          </a:xfrm>
          <a:prstGeom prst="rect">
            <a:avLst/>
          </a:prstGeom>
        </p:spPr>
      </p:pic>
      <p:sp>
        <p:nvSpPr>
          <p:cNvPr id="9" name="TextBox 8"/>
          <p:cNvSpPr txBox="1"/>
          <p:nvPr/>
        </p:nvSpPr>
        <p:spPr>
          <a:xfrm>
            <a:off x="7812360" y="3140968"/>
            <a:ext cx="720080" cy="307777"/>
          </a:xfrm>
          <a:prstGeom prst="rect">
            <a:avLst/>
          </a:prstGeom>
          <a:solidFill>
            <a:schemeClr val="bg1"/>
          </a:solidFill>
        </p:spPr>
        <p:txBody>
          <a:bodyPr wrap="square" rtlCol="0">
            <a:spAutoFit/>
          </a:bodyPr>
          <a:lstStyle/>
          <a:p>
            <a:r>
              <a:rPr lang="en-US" sz="1400" b="1" dirty="0">
                <a:solidFill>
                  <a:srgbClr val="0000FF"/>
                </a:solidFill>
                <a:latin typeface="+mn-lt"/>
              </a:rPr>
              <a:t>DC280</a:t>
            </a:r>
            <a:endParaRPr lang="ru-RU" sz="1400" b="1" dirty="0">
              <a:solidFill>
                <a:srgbClr val="0000FF"/>
              </a:solidFill>
              <a:latin typeface="+mn-lt"/>
            </a:endParaRPr>
          </a:p>
        </p:txBody>
      </p:sp>
      <p:sp>
        <p:nvSpPr>
          <p:cNvPr id="10" name="TextBox 9"/>
          <p:cNvSpPr txBox="1"/>
          <p:nvPr/>
        </p:nvSpPr>
        <p:spPr>
          <a:xfrm>
            <a:off x="5364088" y="4818638"/>
            <a:ext cx="864096" cy="307777"/>
          </a:xfrm>
          <a:prstGeom prst="rect">
            <a:avLst/>
          </a:prstGeom>
          <a:solidFill>
            <a:schemeClr val="bg1"/>
          </a:solidFill>
        </p:spPr>
        <p:txBody>
          <a:bodyPr wrap="square" rtlCol="0">
            <a:spAutoFit/>
          </a:bodyPr>
          <a:lstStyle/>
          <a:p>
            <a:r>
              <a:rPr lang="en-US" sz="1400" b="1" dirty="0">
                <a:solidFill>
                  <a:srgbClr val="0000FF"/>
                </a:solidFill>
                <a:latin typeface="+mn-lt"/>
              </a:rPr>
              <a:t>DGFRS-2</a:t>
            </a:r>
            <a:endParaRPr lang="ru-RU" sz="1400" b="1" dirty="0">
              <a:solidFill>
                <a:srgbClr val="0000FF"/>
              </a:solidFill>
              <a:latin typeface="+mn-lt"/>
            </a:endParaRPr>
          </a:p>
        </p:txBody>
      </p:sp>
      <p:sp>
        <p:nvSpPr>
          <p:cNvPr id="12" name="TextBox 11"/>
          <p:cNvSpPr txBox="1"/>
          <p:nvPr/>
        </p:nvSpPr>
        <p:spPr>
          <a:xfrm>
            <a:off x="251520" y="6119336"/>
            <a:ext cx="3672408" cy="523220"/>
          </a:xfrm>
          <a:prstGeom prst="rect">
            <a:avLst/>
          </a:prstGeom>
          <a:noFill/>
        </p:spPr>
        <p:txBody>
          <a:bodyPr wrap="square" rtlCol="0">
            <a:spAutoFit/>
          </a:bodyPr>
          <a:lstStyle/>
          <a:p>
            <a:r>
              <a:rPr lang="ru-RU" sz="1400" i="1" u="sng" dirty="0">
                <a:solidFill>
                  <a:srgbClr val="FF0000"/>
                </a:solidFill>
                <a:latin typeface="+mn-lt"/>
              </a:rPr>
              <a:t>Совет РАН по физике тяжёлых ионов, 27 июня – 2 июля 2025 года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827BE5C-B24E-F6A2-7432-8CE56D7F0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6"/>
            <a:ext cx="4937770" cy="3456439"/>
          </a:xfrm>
          <a:prstGeom prst="rect">
            <a:avLst/>
          </a:prstGeom>
        </p:spPr>
      </p:pic>
      <p:sp>
        <p:nvSpPr>
          <p:cNvPr id="17" name="Rectangle 2"/>
          <p:cNvSpPr txBox="1">
            <a:spLocks noChangeArrowheads="1"/>
          </p:cNvSpPr>
          <p:nvPr/>
        </p:nvSpPr>
        <p:spPr bwMode="auto">
          <a:xfrm>
            <a:off x="3419872"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Синтез новых элементов</a:t>
            </a: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 119 </a:t>
            </a:r>
            <a:r>
              <a:rPr lang="ru-RU"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и</a:t>
            </a: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8" name="Rectangle 2"/>
          <p:cNvSpPr txBox="1">
            <a:spLocks noChangeArrowheads="1"/>
          </p:cNvSpPr>
          <p:nvPr/>
        </p:nvSpPr>
        <p:spPr bwMode="auto">
          <a:xfrm>
            <a:off x="107504" y="188640"/>
            <a:ext cx="252028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Следующий этап</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8F4A364-2FC2-23FE-E6DA-E839FDFDA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6"/>
            <a:ext cx="4937770" cy="3456439"/>
          </a:xfrm>
          <a:prstGeom prst="rect">
            <a:avLst/>
          </a:prstGeom>
        </p:spPr>
      </p:pic>
      <p:sp>
        <p:nvSpPr>
          <p:cNvPr id="23" name="Rectangle 2"/>
          <p:cNvSpPr txBox="1">
            <a:spLocks noChangeArrowheads="1"/>
          </p:cNvSpPr>
          <p:nvPr/>
        </p:nvSpPr>
        <p:spPr bwMode="auto">
          <a:xfrm>
            <a:off x="3419872"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Синтез новых элементов </a:t>
            </a: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119 </a:t>
            </a:r>
            <a:r>
              <a:rPr lang="ru-RU"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и</a:t>
            </a: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59228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Следующий этап</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0BAF583-E1AB-A157-3BB8-2A854A72B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6"/>
            <a:ext cx="4937770" cy="3456439"/>
          </a:xfrm>
          <a:prstGeom prst="rect">
            <a:avLst/>
          </a:prstGeom>
        </p:spPr>
      </p:pic>
      <p:sp>
        <p:nvSpPr>
          <p:cNvPr id="16" name="TextBox 15"/>
          <p:cNvSpPr txBox="1"/>
          <p:nvPr/>
        </p:nvSpPr>
        <p:spPr>
          <a:xfrm>
            <a:off x="4139659" y="2924944"/>
            <a:ext cx="1843710" cy="707886"/>
          </a:xfrm>
          <a:prstGeom prst="rect">
            <a:avLst/>
          </a:prstGeom>
          <a:noFill/>
        </p:spPr>
        <p:txBody>
          <a:bodyPr wrap="non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119:</a:t>
            </a:r>
          </a:p>
          <a:p>
            <a:r>
              <a:rPr lang="ru-RU" sz="2000" b="1" dirty="0">
                <a:solidFill>
                  <a:srgbClr val="FF0000"/>
                </a:solidFill>
                <a:latin typeface="Times New Roman" panose="02020603050405020304" pitchFamily="18" charset="0"/>
                <a:cs typeface="Times New Roman" panose="02020603050405020304" pitchFamily="18" charset="0"/>
              </a:rPr>
              <a:t>Сечение </a:t>
            </a:r>
            <a:r>
              <a:rPr lang="en-US" sz="2000" b="1" dirty="0">
                <a:solidFill>
                  <a:srgbClr val="FF0000"/>
                </a:solidFill>
                <a:latin typeface="Times New Roman" panose="02020603050405020304" pitchFamily="18" charset="0"/>
                <a:cs typeface="Times New Roman" panose="02020603050405020304" pitchFamily="18" charset="0"/>
              </a:rPr>
              <a:t>~1 </a:t>
            </a:r>
            <a:r>
              <a:rPr lang="ru-RU" sz="2000" b="1" dirty="0" err="1">
                <a:solidFill>
                  <a:srgbClr val="FF0000"/>
                </a:solidFill>
                <a:latin typeface="Times New Roman" panose="02020603050405020304" pitchFamily="18" charset="0"/>
                <a:cs typeface="Times New Roman" panose="02020603050405020304" pitchFamily="18" charset="0"/>
              </a:rPr>
              <a:t>фб</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23" name="Rectangle 2"/>
          <p:cNvSpPr txBox="1">
            <a:spLocks noChangeArrowheads="1"/>
          </p:cNvSpPr>
          <p:nvPr/>
        </p:nvSpPr>
        <p:spPr bwMode="auto">
          <a:xfrm>
            <a:off x="3959424"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Синтез новых элементов</a:t>
            </a:r>
            <a:r>
              <a:rPr lang="en-US"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 119 </a:t>
            </a:r>
            <a:r>
              <a:rPr lang="ru-RU"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и</a:t>
            </a:r>
            <a:r>
              <a:rPr lang="en-US"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24" name="Rectangle 2"/>
          <p:cNvSpPr txBox="1">
            <a:spLocks noChangeArrowheads="1"/>
          </p:cNvSpPr>
          <p:nvPr/>
        </p:nvSpPr>
        <p:spPr bwMode="auto">
          <a:xfrm>
            <a:off x="107504" y="188640"/>
            <a:ext cx="252028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Times New Roman" panose="02020603050405020304" pitchFamily="18" charset="0"/>
              </a:rPr>
              <a:t>Следующий этап</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26" name="Rectangle 2"/>
          <p:cNvSpPr txBox="1">
            <a:spLocks noChangeArrowheads="1"/>
          </p:cNvSpPr>
          <p:nvPr/>
        </p:nvSpPr>
        <p:spPr bwMode="auto">
          <a:xfrm>
            <a:off x="4139659" y="980728"/>
            <a:ext cx="4968845"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solidFill>
                  <a:srgbClr val="0000FF"/>
                </a:solidFill>
                <a:effectLst>
                  <a:outerShdw blurRad="38100" dist="38100" dir="2700000" algn="tl">
                    <a:srgbClr val="000000">
                      <a:alpha val="43137"/>
                    </a:srgbClr>
                  </a:outerShdw>
                </a:effectLst>
                <a:latin typeface="Symbol" pitchFamily="18" charset="2"/>
              </a:rPr>
              <a:t>s</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fb, h</a:t>
            </a:r>
            <a:r>
              <a:rPr lang="en-US"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0.7</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мг</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см</a:t>
            </a:r>
            <a:r>
              <a:rPr lang="en-US" sz="20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dirty="0">
                <a:solidFill>
                  <a:srgbClr val="0000FF"/>
                </a:solidFill>
                <a:effectLst>
                  <a:outerShdw blurRad="38100" dist="38100" dir="2700000" algn="tl">
                    <a:srgbClr val="000000">
                      <a:alpha val="43137"/>
                    </a:srgbClr>
                  </a:outerShdw>
                </a:effectLst>
                <a:latin typeface="Arial Narrow" pitchFamily="34" charset="0"/>
              </a:rPr>
              <a:t>,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ru-RU" sz="2000"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пучка</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dirty="0" err="1">
                <a:solidFill>
                  <a:srgbClr val="0000FF"/>
                </a:solidFill>
                <a:effectLst>
                  <a:outerShdw blurRad="38100" dist="38100" dir="2700000" algn="tl">
                    <a:srgbClr val="000000">
                      <a:alpha val="43137"/>
                    </a:srgbClr>
                  </a:outerShdw>
                </a:effectLst>
                <a:latin typeface="Symbol" pitchFamily="18" charset="2"/>
              </a:rPr>
              <a:t>m</a:t>
            </a:r>
            <a:r>
              <a:rPr lang="en-US"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1 / 3 </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года</a:t>
            </a:r>
            <a:endParaRPr kumimoji="0" lang="ru-RU"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Прямоугольник 6"/>
          <p:cNvSpPr/>
          <p:nvPr/>
        </p:nvSpPr>
        <p:spPr>
          <a:xfrm>
            <a:off x="5565220" y="2420888"/>
            <a:ext cx="2148345" cy="400110"/>
          </a:xfrm>
          <a:prstGeom prst="rect">
            <a:avLst/>
          </a:prstGeom>
        </p:spPr>
        <p:txBody>
          <a:bodyPr wrap="none">
            <a:spAutoFit/>
          </a:bodyPr>
          <a:lstStyle/>
          <a:p>
            <a:pPr>
              <a:defRPr/>
            </a:pPr>
            <a:r>
              <a:rPr lang="en-US" sz="2000" b="1" i="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r>
              <a:rPr lang="ru-RU" sz="2400" b="1" kern="0"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маг</a:t>
            </a:r>
            <a:r>
              <a:rPr lang="en-US" sz="2000" b="1" kern="0"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120 – 126?</a:t>
            </a:r>
            <a:endParaRPr lang="ru-RU"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DEFCC01-F9C0-325A-488B-EB8767751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10545"/>
            <a:ext cx="4937770" cy="3456439"/>
          </a:xfrm>
          <a:prstGeom prst="rect">
            <a:avLst/>
          </a:prstGeom>
        </p:spPr>
      </p:pic>
      <p:sp>
        <p:nvSpPr>
          <p:cNvPr id="16" name="TextBox 15"/>
          <p:cNvSpPr txBox="1"/>
          <p:nvPr/>
        </p:nvSpPr>
        <p:spPr>
          <a:xfrm>
            <a:off x="4139659" y="2924944"/>
            <a:ext cx="1843710" cy="707886"/>
          </a:xfrm>
          <a:prstGeom prst="rect">
            <a:avLst/>
          </a:prstGeom>
          <a:noFill/>
        </p:spPr>
        <p:txBody>
          <a:bodyPr wrap="non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119:</a:t>
            </a:r>
          </a:p>
          <a:p>
            <a:r>
              <a:rPr lang="ru-RU" sz="2000" b="1" dirty="0">
                <a:solidFill>
                  <a:srgbClr val="FF0000"/>
                </a:solidFill>
                <a:latin typeface="Times New Roman" panose="02020603050405020304" pitchFamily="18" charset="0"/>
                <a:cs typeface="Times New Roman" panose="02020603050405020304" pitchFamily="18" charset="0"/>
              </a:rPr>
              <a:t>Сечение </a:t>
            </a:r>
            <a:r>
              <a:rPr lang="en-US" sz="2000" b="1" dirty="0">
                <a:solidFill>
                  <a:srgbClr val="FF0000"/>
                </a:solidFill>
                <a:latin typeface="Times New Roman" panose="02020603050405020304" pitchFamily="18" charset="0"/>
                <a:cs typeface="Times New Roman" panose="02020603050405020304" pitchFamily="18" charset="0"/>
              </a:rPr>
              <a:t>~1 </a:t>
            </a:r>
            <a:r>
              <a:rPr lang="ru-RU" sz="2000" b="1" dirty="0" err="1">
                <a:solidFill>
                  <a:srgbClr val="FF0000"/>
                </a:solidFill>
                <a:latin typeface="Times New Roman" panose="02020603050405020304" pitchFamily="18" charset="0"/>
                <a:cs typeface="Times New Roman" panose="02020603050405020304" pitchFamily="18" charset="0"/>
              </a:rPr>
              <a:t>фб</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23" name="Rectangle 2"/>
          <p:cNvSpPr txBox="1">
            <a:spLocks noChangeArrowheads="1"/>
          </p:cNvSpPr>
          <p:nvPr/>
        </p:nvSpPr>
        <p:spPr bwMode="auto">
          <a:xfrm>
            <a:off x="3931130" y="169263"/>
            <a:ext cx="4889342"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Синтез новых элементов</a:t>
            </a:r>
            <a:r>
              <a:rPr lang="en-US"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 119 </a:t>
            </a:r>
            <a:r>
              <a:rPr lang="ru-RU"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и</a:t>
            </a:r>
            <a:r>
              <a:rPr lang="en-US" altLang="ja-JP" sz="2400" b="1" kern="0" dirty="0">
                <a:solidFill>
                  <a:srgbClr val="006600"/>
                </a:solidFill>
                <a:effectLst>
                  <a:outerShdw blurRad="38100" dist="38100" dir="2700000" algn="tl">
                    <a:srgbClr val="000000">
                      <a:alpha val="43137"/>
                    </a:srgbClr>
                  </a:outerShdw>
                </a:effectLst>
                <a:latin typeface="+mj-lt"/>
                <a:ea typeface="+mj-ea"/>
                <a:cs typeface="Times New Roman" panose="02020603050405020304" pitchFamily="18" charset="0"/>
              </a:rPr>
              <a:t>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24" name="Rectangle 2"/>
          <p:cNvSpPr txBox="1">
            <a:spLocks noChangeArrowheads="1"/>
          </p:cNvSpPr>
          <p:nvPr/>
        </p:nvSpPr>
        <p:spPr bwMode="auto">
          <a:xfrm>
            <a:off x="107504" y="168764"/>
            <a:ext cx="2448272"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Times New Roman" panose="02020603050405020304" pitchFamily="18" charset="0"/>
              </a:rPr>
              <a:t>Следующий этап</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26" name="Rectangle 2"/>
          <p:cNvSpPr txBox="1">
            <a:spLocks noChangeArrowheads="1"/>
          </p:cNvSpPr>
          <p:nvPr/>
        </p:nvSpPr>
        <p:spPr bwMode="auto">
          <a:xfrm>
            <a:off x="4139659" y="980728"/>
            <a:ext cx="5004341"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a:solidFill>
                  <a:srgbClr val="0000FF"/>
                </a:solidFill>
                <a:effectLst>
                  <a:outerShdw blurRad="38100" dist="38100" dir="2700000" algn="tl">
                    <a:srgbClr val="000000">
                      <a:alpha val="43137"/>
                    </a:srgbClr>
                  </a:outerShdw>
                </a:effectLst>
                <a:latin typeface="Symbol" panose="05050102010706020507" pitchFamily="18" charset="2"/>
                <a:cs typeface="Times New Roman" panose="02020603050405020304" pitchFamily="18" charset="0"/>
              </a:rPr>
              <a:t>s</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фб</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t>
            </a:r>
            <a:r>
              <a:rPr lang="en-US"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0.7</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мг</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см</a:t>
            </a:r>
            <a:r>
              <a:rPr lang="en-US" sz="20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a:t>
            </a:r>
            <a:r>
              <a:rPr lang="ru-RU" sz="2000" baseline="-25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пучка</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dirty="0" err="1">
                <a:solidFill>
                  <a:srgbClr val="0000FF"/>
                </a:solidFill>
                <a:effectLst>
                  <a:outerShdw blurRad="38100" dist="38100" dir="2700000" algn="tl">
                    <a:srgbClr val="000000">
                      <a:alpha val="43137"/>
                    </a:srgbClr>
                  </a:outerShdw>
                </a:effectLst>
                <a:latin typeface="Symbol" pitchFamily="18" charset="2"/>
              </a:rPr>
              <a:t>m</a:t>
            </a:r>
            <a:r>
              <a:rPr lang="en-US"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1 / 3 </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года</a:t>
            </a:r>
            <a:endParaRPr kumimoji="0" lang="ru-RU"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2" name="Rectangle 2"/>
          <p:cNvSpPr txBox="1">
            <a:spLocks noChangeArrowheads="1"/>
          </p:cNvSpPr>
          <p:nvPr/>
        </p:nvSpPr>
        <p:spPr bwMode="auto">
          <a:xfrm>
            <a:off x="7066090" y="2820550"/>
            <a:ext cx="1754382" cy="916673"/>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ru-RU"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Точность оценки:</a:t>
            </a:r>
          </a:p>
          <a:p>
            <a:pPr>
              <a:defRPr/>
            </a:pPr>
            <a:r>
              <a:rPr lang="ru-RU" sz="2000" b="1" kern="0" dirty="0">
                <a:solidFill>
                  <a:srgbClr val="C0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Эксперимент</a:t>
            </a:r>
            <a:endParaRPr kumimoji="0" lang="ru-RU"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rcRect t="859" b="859"/>
          <a:stretch/>
        </p:blipFill>
        <p:spPr>
          <a:xfrm>
            <a:off x="971600" y="3769609"/>
            <a:ext cx="3600400" cy="2971759"/>
          </a:xfrm>
          <a:prstGeom prst="rect">
            <a:avLst/>
          </a:prstGeom>
          <a:effectLst/>
        </p:spPr>
      </p:pic>
      <p:sp>
        <p:nvSpPr>
          <p:cNvPr id="13" name="TextBox 12"/>
          <p:cNvSpPr txBox="1"/>
          <p:nvPr/>
        </p:nvSpPr>
        <p:spPr>
          <a:xfrm>
            <a:off x="5220072" y="4149080"/>
            <a:ext cx="3421129" cy="1015663"/>
          </a:xfrm>
          <a:prstGeom prst="rect">
            <a:avLst/>
          </a:prstGeom>
          <a:noFill/>
        </p:spPr>
        <p:txBody>
          <a:bodyPr wrap="none" rtlCol="0">
            <a:spAutoFit/>
          </a:bodyPr>
          <a:lstStyle/>
          <a:p>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248</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Cm +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296</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=180)</a:t>
            </a:r>
          </a:p>
          <a:p>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245</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Cm +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sz="220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293</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p>
          <a:p>
            <a:r>
              <a:rPr lang="en-US" sz="2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238</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 + </a:t>
            </a:r>
            <a:r>
              <a:rPr lang="en-US" sz="2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en-US" sz="2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292</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=176)</a:t>
            </a:r>
          </a:p>
        </p:txBody>
      </p:sp>
      <p:sp>
        <p:nvSpPr>
          <p:cNvPr id="14" name="Rectangle 2"/>
          <p:cNvSpPr txBox="1">
            <a:spLocks noChangeArrowheads="1"/>
          </p:cNvSpPr>
          <p:nvPr/>
        </p:nvSpPr>
        <p:spPr bwMode="auto">
          <a:xfrm>
            <a:off x="4644008" y="5445224"/>
            <a:ext cx="4176464" cy="100811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ru-RU" sz="2000" b="1" i="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Меньшая</a:t>
            </a:r>
            <a:r>
              <a:rPr lang="ru-RU"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выживаемость</a:t>
            </a:r>
            <a:r>
              <a:rPr lang="en-US"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ru-RU"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p>
          <a:p>
            <a:pPr>
              <a:defRPr/>
            </a:pPr>
            <a:r>
              <a:rPr lang="ru-RU" sz="2000" b="1" i="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Большая</a:t>
            </a:r>
            <a:r>
              <a:rPr lang="ru-RU"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вероятность образования</a:t>
            </a:r>
            <a:r>
              <a:rPr lang="en-US"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ru-RU" sz="2000" b="1" kern="0"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составного ядра</a:t>
            </a:r>
            <a:endParaRPr kumimoji="0" lang="ru-RU" sz="2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pSp>
        <p:nvGrpSpPr>
          <p:cNvPr id="19" name="Группа 18"/>
          <p:cNvGrpSpPr/>
          <p:nvPr/>
        </p:nvGrpSpPr>
        <p:grpSpPr>
          <a:xfrm>
            <a:off x="3115352" y="5143512"/>
            <a:ext cx="482824" cy="607473"/>
            <a:chOff x="3115352" y="5143512"/>
            <a:chExt cx="482824" cy="607473"/>
          </a:xfrm>
        </p:grpSpPr>
        <p:cxnSp>
          <p:nvCxnSpPr>
            <p:cNvPr id="17" name="Прямая со стрелкой 16"/>
            <p:cNvCxnSpPr/>
            <p:nvPr/>
          </p:nvCxnSpPr>
          <p:spPr>
            <a:xfrm rot="5400000" flipH="1" flipV="1">
              <a:off x="3165172" y="5321313"/>
              <a:ext cx="357190" cy="1588"/>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15352" y="5443208"/>
              <a:ext cx="482824" cy="307777"/>
            </a:xfrm>
            <a:prstGeom prst="rect">
              <a:avLst/>
            </a:prstGeom>
            <a:noFill/>
          </p:spPr>
          <p:txBody>
            <a:bodyPr wrap="none" rtlCol="0">
              <a:spAutoFit/>
            </a:bodyPr>
            <a:lstStyle/>
            <a:p>
              <a:r>
                <a:rPr lang="en-US" sz="1400" b="1" dirty="0">
                  <a:solidFill>
                    <a:srgbClr val="006600"/>
                  </a:solidFill>
                </a:rPr>
                <a:t>176</a:t>
              </a:r>
              <a:endParaRPr lang="ru-RU" sz="1400" b="1" dirty="0">
                <a:solidFill>
                  <a:srgbClr val="006600"/>
                </a:solidFill>
              </a:endParaRPr>
            </a:p>
          </p:txBody>
        </p:sp>
      </p:grpSp>
      <p:sp>
        <p:nvSpPr>
          <p:cNvPr id="20" name="TextBox 19"/>
          <p:cNvSpPr txBox="1"/>
          <p:nvPr/>
        </p:nvSpPr>
        <p:spPr>
          <a:xfrm>
            <a:off x="0" y="6572091"/>
            <a:ext cx="247984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Jachimowicz</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et al</a:t>
            </a:r>
            <a:r>
              <a:rPr lang="en-US" sz="1600" dirty="0">
                <a:latin typeface="Times New Roman" panose="02020603050405020304" pitchFamily="18" charset="0"/>
                <a:cs typeface="Times New Roman" panose="02020603050405020304" pitchFamily="18" charset="0"/>
              </a:rPr>
              <a:t>., 2021</a:t>
            </a:r>
            <a:endParaRPr lang="ru-RU" sz="16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733768" y="5168225"/>
            <a:ext cx="1555234" cy="276999"/>
          </a:xfrm>
          <a:prstGeom prst="rect">
            <a:avLst/>
          </a:prstGeom>
          <a:solidFill>
            <a:schemeClr val="bg1"/>
          </a:solidFill>
        </p:spPr>
        <p:txBody>
          <a:bodyPr wrap="none">
            <a:spAutoFit/>
          </a:bodyPr>
          <a:lstStyle/>
          <a:p>
            <a:r>
              <a:rPr lang="en-US" sz="1200" i="1" dirty="0">
                <a:effectLst>
                  <a:outerShdw blurRad="38100" dist="38100" dir="2700000" algn="tl">
                    <a:srgbClr val="000000">
                      <a:alpha val="43137"/>
                    </a:srgbClr>
                  </a:outerShdw>
                </a:effectLst>
                <a:cs typeface="Calibri" pitchFamily="34" charset="0"/>
              </a:rPr>
              <a:t>W</a:t>
            </a:r>
            <a:r>
              <a:rPr lang="ru-RU" sz="1400" baseline="-25000" dirty="0" err="1">
                <a:effectLst>
                  <a:outerShdw blurRad="38100" dist="38100" dir="2700000" algn="tl">
                    <a:srgbClr val="000000">
                      <a:alpha val="43137"/>
                    </a:srgbClr>
                  </a:outerShdw>
                </a:effectLst>
                <a:cs typeface="Calibri" pitchFamily="34" charset="0"/>
              </a:rPr>
              <a:t>выж</a:t>
            </a:r>
            <a:r>
              <a:rPr lang="en-US" sz="1200" dirty="0">
                <a:effectLst>
                  <a:outerShdw blurRad="38100" dist="38100" dir="2700000" algn="tl">
                    <a:srgbClr val="000000">
                      <a:alpha val="43137"/>
                    </a:srgbClr>
                  </a:outerShdw>
                </a:effectLst>
                <a:cs typeface="Calibri" pitchFamily="34" charset="0"/>
              </a:rPr>
              <a:t> ~ exp(</a:t>
            </a:r>
            <a:r>
              <a:rPr lang="en-US" sz="1200" i="1" dirty="0">
                <a:effectLst>
                  <a:outerShdw blurRad="38100" dist="38100" dir="2700000" algn="tl">
                    <a:srgbClr val="000000">
                      <a:alpha val="43137"/>
                    </a:srgbClr>
                  </a:outerShdw>
                </a:effectLst>
                <a:cs typeface="Calibri" pitchFamily="34" charset="0"/>
              </a:rPr>
              <a:t>B</a:t>
            </a:r>
            <a:r>
              <a:rPr lang="en-US" sz="1400" baseline="-25000" dirty="0">
                <a:effectLst>
                  <a:outerShdw blurRad="38100" dist="38100" dir="2700000" algn="tl">
                    <a:srgbClr val="000000">
                      <a:alpha val="43137"/>
                    </a:srgbClr>
                  </a:outerShdw>
                </a:effectLst>
                <a:cs typeface="Calibri" pitchFamily="34" charset="0"/>
              </a:rPr>
              <a:t>f </a:t>
            </a:r>
            <a:r>
              <a:rPr lang="en-US" sz="1200" dirty="0">
                <a:effectLst>
                  <a:outerShdw blurRad="38100" dist="38100" dir="2700000" algn="tl">
                    <a:srgbClr val="000000">
                      <a:alpha val="43137"/>
                    </a:srgbClr>
                  </a:outerShdw>
                </a:effectLst>
                <a:cs typeface="Calibri" pitchFamily="34" charset="0"/>
              </a:rPr>
              <a:t>– </a:t>
            </a:r>
            <a:r>
              <a:rPr lang="en-US" sz="1200" i="1" dirty="0">
                <a:effectLst>
                  <a:outerShdw blurRad="38100" dist="38100" dir="2700000" algn="tl">
                    <a:srgbClr val="000000">
                      <a:alpha val="43137"/>
                    </a:srgbClr>
                  </a:outerShdw>
                </a:effectLst>
                <a:cs typeface="Calibri" pitchFamily="34" charset="0"/>
              </a:rPr>
              <a:t>B</a:t>
            </a:r>
            <a:r>
              <a:rPr lang="en-US" sz="1400" baseline="-25000" dirty="0">
                <a:effectLst>
                  <a:outerShdw blurRad="38100" dist="38100" dir="2700000" algn="tl">
                    <a:srgbClr val="000000">
                      <a:alpha val="43137"/>
                    </a:srgbClr>
                  </a:outerShdw>
                </a:effectLst>
                <a:cs typeface="Calibri" pitchFamily="34" charset="0"/>
              </a:rPr>
              <a:t>n</a:t>
            </a:r>
            <a:r>
              <a:rPr lang="en-US" sz="1200" dirty="0">
                <a:effectLst>
                  <a:outerShdw blurRad="38100" dist="38100" dir="2700000" algn="tl">
                    <a:srgbClr val="000000">
                      <a:alpha val="43137"/>
                    </a:srgbClr>
                  </a:outerShdw>
                </a:effectLst>
                <a:cs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6124D92-9249-6CF3-F9C2-5C5BC7F6E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856" y="333527"/>
            <a:ext cx="4937770" cy="3456439"/>
          </a:xfrm>
          <a:prstGeom prst="rect">
            <a:avLst/>
          </a:prstGeom>
        </p:spPr>
      </p:pic>
      <p:sp>
        <p:nvSpPr>
          <p:cNvPr id="23" name="Rectangle 2"/>
          <p:cNvSpPr txBox="1">
            <a:spLocks noChangeArrowheads="1"/>
          </p:cNvSpPr>
          <p:nvPr/>
        </p:nvSpPr>
        <p:spPr bwMode="auto">
          <a:xfrm>
            <a:off x="3413554"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Синтез новых элементов</a:t>
            </a: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 119 </a:t>
            </a:r>
            <a:r>
              <a:rPr lang="ru-RU"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и</a:t>
            </a:r>
            <a:r>
              <a:rPr lang="en-US" altLang="ja-JP" sz="2400" b="1" kern="0" dirty="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 120</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459702"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Следующий этап</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1632" y="3900901"/>
            <a:ext cx="3218320" cy="2368197"/>
          </a:xfrm>
          <a:prstGeom prst="rect">
            <a:avLst/>
          </a:prstGeom>
        </p:spPr>
      </p:pic>
      <p:sp>
        <p:nvSpPr>
          <p:cNvPr id="10" name="TextBox 9"/>
          <p:cNvSpPr txBox="1"/>
          <p:nvPr/>
        </p:nvSpPr>
        <p:spPr>
          <a:xfrm>
            <a:off x="467544" y="6289575"/>
            <a:ext cx="3526671" cy="307777"/>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G.G.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Adamian</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et 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PRC</a:t>
            </a:r>
            <a:r>
              <a:rPr lang="en-US" sz="1400" dirty="0">
                <a:latin typeface="Times New Roman" panose="02020603050405020304" pitchFamily="18" charset="0"/>
                <a:cs typeface="Times New Roman" panose="02020603050405020304" pitchFamily="18" charset="0"/>
              </a:rPr>
              <a:t> 101, 034301 (2020)</a:t>
            </a:r>
            <a:endParaRPr lang="ru-RU" sz="1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553801" y="4274279"/>
            <a:ext cx="408766" cy="276999"/>
          </a:xfrm>
          <a:prstGeom prst="rect">
            <a:avLst/>
          </a:prstGeom>
          <a:solidFill>
            <a:schemeClr val="bg1"/>
          </a:solidFill>
        </p:spPr>
        <p:txBody>
          <a:bodyPr wrap="none" lIns="0" tIns="0" rIns="0" bIns="0" rtlCol="0">
            <a:spAutoFit/>
          </a:bodyPr>
          <a:lstStyle/>
          <a:p>
            <a:r>
              <a:rPr lang="ru-RU" sz="2000" baseline="30000" dirty="0">
                <a:latin typeface="+mn-lt"/>
              </a:rPr>
              <a:t>48</a:t>
            </a:r>
            <a:r>
              <a:rPr lang="ru-RU" dirty="0">
                <a:latin typeface="+mn-lt"/>
              </a:rPr>
              <a:t>Ca</a:t>
            </a:r>
          </a:p>
        </p:txBody>
      </p:sp>
      <p:sp>
        <p:nvSpPr>
          <p:cNvPr id="19" name="TextBox 18"/>
          <p:cNvSpPr txBox="1"/>
          <p:nvPr/>
        </p:nvSpPr>
        <p:spPr>
          <a:xfrm>
            <a:off x="3190092" y="5420062"/>
            <a:ext cx="390941" cy="276999"/>
          </a:xfrm>
          <a:prstGeom prst="rect">
            <a:avLst/>
          </a:prstGeom>
          <a:solidFill>
            <a:schemeClr val="bg1"/>
          </a:solidFill>
        </p:spPr>
        <p:txBody>
          <a:bodyPr wrap="none" lIns="0" tIns="0" rIns="0" bIns="0" rtlCol="0">
            <a:spAutoFit/>
          </a:bodyPr>
          <a:lstStyle/>
          <a:p>
            <a:r>
              <a:rPr lang="ru-RU" sz="2000" baseline="30000" dirty="0">
                <a:latin typeface="+mn-lt"/>
              </a:rPr>
              <a:t>58</a:t>
            </a:r>
            <a:r>
              <a:rPr lang="ru-RU" dirty="0">
                <a:latin typeface="+mn-lt"/>
              </a:rPr>
              <a:t>Fe</a:t>
            </a:r>
          </a:p>
        </p:txBody>
      </p:sp>
      <p:sp>
        <p:nvSpPr>
          <p:cNvPr id="20" name="TextBox 19"/>
          <p:cNvSpPr txBox="1"/>
          <p:nvPr/>
        </p:nvSpPr>
        <p:spPr>
          <a:xfrm>
            <a:off x="2567206" y="5050497"/>
            <a:ext cx="376706" cy="276999"/>
          </a:xfrm>
          <a:prstGeom prst="rect">
            <a:avLst/>
          </a:prstGeom>
          <a:solidFill>
            <a:schemeClr val="bg1"/>
          </a:solidFill>
        </p:spPr>
        <p:txBody>
          <a:bodyPr wrap="none" lIns="0" tIns="0" rIns="0" bIns="0" rtlCol="0">
            <a:spAutoFit/>
          </a:bodyPr>
          <a:lstStyle/>
          <a:p>
            <a:r>
              <a:rPr lang="ru-RU" sz="2000" b="1" baseline="30000" dirty="0">
                <a:latin typeface="+mn-lt"/>
              </a:rPr>
              <a:t>54</a:t>
            </a:r>
            <a:r>
              <a:rPr lang="ru-RU" b="1" dirty="0">
                <a:latin typeface="+mn-lt"/>
              </a:rPr>
              <a:t>Cr</a:t>
            </a:r>
          </a:p>
        </p:txBody>
      </p:sp>
      <p:sp>
        <p:nvSpPr>
          <p:cNvPr id="21" name="TextBox 20"/>
          <p:cNvSpPr txBox="1"/>
          <p:nvPr/>
        </p:nvSpPr>
        <p:spPr>
          <a:xfrm>
            <a:off x="2010192" y="4622656"/>
            <a:ext cx="343043" cy="276999"/>
          </a:xfrm>
          <a:prstGeom prst="rect">
            <a:avLst/>
          </a:prstGeom>
          <a:solidFill>
            <a:schemeClr val="bg1"/>
          </a:solidFill>
        </p:spPr>
        <p:txBody>
          <a:bodyPr wrap="none" lIns="0" tIns="0" rIns="0" bIns="0" rtlCol="0">
            <a:spAutoFit/>
          </a:bodyPr>
          <a:lstStyle/>
          <a:p>
            <a:r>
              <a:rPr lang="ru-RU" sz="2000" b="1" baseline="30000" dirty="0">
                <a:latin typeface="+mn-lt"/>
              </a:rPr>
              <a:t>50</a:t>
            </a:r>
            <a:r>
              <a:rPr lang="ru-RU" b="1" dirty="0">
                <a:latin typeface="+mn-lt"/>
              </a:rPr>
              <a:t>Ti</a:t>
            </a:r>
          </a:p>
        </p:txBody>
      </p:sp>
      <p:cxnSp>
        <p:nvCxnSpPr>
          <p:cNvPr id="25" name="Прямая соединительная линия 24"/>
          <p:cNvCxnSpPr/>
          <p:nvPr/>
        </p:nvCxnSpPr>
        <p:spPr>
          <a:xfrm>
            <a:off x="3995936" y="5030321"/>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995936" y="5333593"/>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11960" y="5047084"/>
            <a:ext cx="349455" cy="276999"/>
          </a:xfrm>
          <a:prstGeom prst="rect">
            <a:avLst/>
          </a:prstGeom>
          <a:solidFill>
            <a:schemeClr val="bg1"/>
          </a:solidFill>
        </p:spPr>
        <p:txBody>
          <a:bodyPr wrap="square" lIns="0" tIns="0" rIns="0" bIns="0" rtlCol="0">
            <a:spAutoFit/>
          </a:bodyPr>
          <a:lstStyle/>
          <a:p>
            <a:r>
              <a:rPr lang="ru-RU" b="1" dirty="0">
                <a:latin typeface="+mn-lt"/>
              </a:rPr>
              <a:t>~10</a:t>
            </a:r>
          </a:p>
        </p:txBody>
      </p:sp>
      <p:cxnSp>
        <p:nvCxnSpPr>
          <p:cNvPr id="38" name="Прямая соединительная линия 37"/>
          <p:cNvCxnSpPr/>
          <p:nvPr/>
        </p:nvCxnSpPr>
        <p:spPr>
          <a:xfrm>
            <a:off x="3779912" y="2720350"/>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910211" y="2932564"/>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55976" y="2695570"/>
            <a:ext cx="432048" cy="276999"/>
          </a:xfrm>
          <a:prstGeom prst="rect">
            <a:avLst/>
          </a:prstGeom>
          <a:solidFill>
            <a:schemeClr val="bg1"/>
          </a:solidFill>
        </p:spPr>
        <p:txBody>
          <a:bodyPr wrap="square" lIns="0" tIns="0" rIns="0" bIns="0" rtlCol="0">
            <a:spAutoFit/>
          </a:bodyPr>
          <a:lstStyle/>
          <a:p>
            <a:r>
              <a:rPr lang="ru-RU" b="1" dirty="0">
                <a:latin typeface="+mn-lt"/>
              </a:rPr>
              <a:t>~8</a:t>
            </a:r>
          </a:p>
        </p:txBody>
      </p:sp>
      <p:grpSp>
        <p:nvGrpSpPr>
          <p:cNvPr id="54" name="Группа 53"/>
          <p:cNvGrpSpPr/>
          <p:nvPr/>
        </p:nvGrpSpPr>
        <p:grpSpPr>
          <a:xfrm>
            <a:off x="5167340" y="1242626"/>
            <a:ext cx="2573012" cy="2677656"/>
            <a:chOff x="5167340" y="1242626"/>
            <a:chExt cx="2573012" cy="2677656"/>
          </a:xfrm>
        </p:grpSpPr>
        <p:grpSp>
          <p:nvGrpSpPr>
            <p:cNvPr id="51" name="Группа 50"/>
            <p:cNvGrpSpPr/>
            <p:nvPr/>
          </p:nvGrpSpPr>
          <p:grpSpPr>
            <a:xfrm>
              <a:off x="5167340" y="1242626"/>
              <a:ext cx="2573012" cy="2677656"/>
              <a:chOff x="5167340" y="1242626"/>
              <a:chExt cx="2573012" cy="2677656"/>
            </a:xfrm>
          </p:grpSpPr>
          <p:sp>
            <p:nvSpPr>
              <p:cNvPr id="43" name="TextBox 42"/>
              <p:cNvSpPr txBox="1"/>
              <p:nvPr/>
            </p:nvSpPr>
            <p:spPr>
              <a:xfrm>
                <a:off x="5167340" y="1242626"/>
                <a:ext cx="2573012" cy="2677656"/>
              </a:xfrm>
              <a:prstGeom prst="rect">
                <a:avLst/>
              </a:prstGeom>
              <a:noFill/>
            </p:spPr>
            <p:txBody>
              <a:bodyPr wrap="square" rtlCol="0">
                <a:spAutoFit/>
              </a:bodyPr>
              <a:lstStyle/>
              <a:p>
                <a:r>
                  <a:rPr lang="en-US" sz="2400" b="1" baseline="25000" dirty="0">
                    <a:effectLst>
                      <a:outerShdw blurRad="38100" dist="38100" dir="2700000" algn="tl">
                        <a:srgbClr val="000000">
                          <a:alpha val="43137"/>
                        </a:srgbClr>
                      </a:outerShdw>
                    </a:effectLst>
                    <a:latin typeface="Calibri" pitchFamily="34" charset="0"/>
                    <a:cs typeface="Calibri" pitchFamily="34" charset="0"/>
                  </a:rPr>
                  <a:t>48</a:t>
                </a:r>
                <a:r>
                  <a:rPr lang="en-US" sz="2000" b="1" dirty="0">
                    <a:effectLst>
                      <a:outerShdw blurRad="38100" dist="38100" dir="2700000" algn="tl">
                        <a:srgbClr val="000000">
                          <a:alpha val="43137"/>
                        </a:srgbClr>
                      </a:outerShdw>
                    </a:effectLst>
                    <a:latin typeface="Calibri" pitchFamily="34" charset="0"/>
                    <a:cs typeface="Calibri" pitchFamily="34" charset="0"/>
                  </a:rPr>
                  <a:t>Ca  </a:t>
                </a:r>
                <a:r>
                  <a:rPr lang="ru-RU" sz="2000" b="1" dirty="0">
                    <a:effectLst>
                      <a:outerShdw blurRad="38100" dist="38100" dir="2700000" algn="tl">
                        <a:srgbClr val="000000">
                          <a:alpha val="43137"/>
                        </a:srgbClr>
                      </a:outerShdw>
                    </a:effectLst>
                    <a:latin typeface="Calibri" pitchFamily="34" charset="0"/>
                    <a:cs typeface="Calibri" pitchFamily="34" charset="0"/>
                  </a:rPr>
                  <a:t>   </a:t>
                </a:r>
                <a:r>
                  <a:rPr lang="en-US" sz="2000" b="1" dirty="0">
                    <a:effectLst>
                      <a:outerShdw blurRad="38100" dist="38100" dir="2700000" algn="tl">
                        <a:srgbClr val="000000">
                          <a:alpha val="43137"/>
                        </a:srgbClr>
                      </a:outerShdw>
                    </a:effectLst>
                    <a:latin typeface="Calibri" pitchFamily="34" charset="0"/>
                    <a:cs typeface="Calibri" pitchFamily="34" charset="0"/>
                  </a:rPr>
                  <a:t>  </a:t>
                </a:r>
                <a:r>
                  <a:rPr lang="en-US" sz="2400" b="1" baseline="25000" dirty="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sz="2000" b="1" dirty="0">
                    <a:solidFill>
                      <a:srgbClr val="FF0000"/>
                    </a:solidFill>
                    <a:effectLst>
                      <a:outerShdw blurRad="38100" dist="38100" dir="2700000" algn="tl">
                        <a:srgbClr val="000000">
                          <a:alpha val="43137"/>
                        </a:srgbClr>
                      </a:outerShdw>
                    </a:effectLst>
                    <a:latin typeface="Calibri" pitchFamily="34" charset="0"/>
                    <a:cs typeface="Calibri" pitchFamily="34" charset="0"/>
                  </a:rPr>
                  <a:t>Ti       </a:t>
                </a:r>
                <a:r>
                  <a:rPr lang="en-US" sz="2000" b="1" baseline="25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sz="2000" b="1" dirty="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lang="ru-RU" sz="2000" b="1" dirty="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endParaRPr lang="ru-RU" sz="2000" b="1" dirty="0">
                  <a:solidFill>
                    <a:srgbClr val="0000FF"/>
                  </a:solidFill>
                  <a:latin typeface="Calibri" pitchFamily="34" charset="0"/>
                  <a:cs typeface="Calibri" pitchFamily="34" charset="0"/>
                </a:endParaRPr>
              </a:p>
              <a:p>
                <a:endParaRPr lang="en-US" sz="800" b="1" dirty="0">
                  <a:latin typeface="Calibri" pitchFamily="34" charset="0"/>
                  <a:cs typeface="Calibri" pitchFamily="34" charset="0"/>
                </a:endParaRPr>
              </a:p>
              <a:p>
                <a:r>
                  <a:rPr lang="en-US" sz="2400" b="1" baseline="25000" dirty="0">
                    <a:latin typeface="+mn-lt"/>
                    <a:cs typeface="Calibri" pitchFamily="34" charset="0"/>
                  </a:rPr>
                  <a:t>2</a:t>
                </a:r>
                <a:r>
                  <a:rPr lang="ru-RU" sz="2400" b="1" baseline="25000" dirty="0">
                    <a:latin typeface="+mn-lt"/>
                    <a:cs typeface="Calibri" pitchFamily="34" charset="0"/>
                  </a:rPr>
                  <a:t>4</a:t>
                </a:r>
                <a:r>
                  <a:rPr lang="en-US" sz="2400" b="1" baseline="25000" dirty="0">
                    <a:latin typeface="+mn-lt"/>
                    <a:cs typeface="Calibri" pitchFamily="34" charset="0"/>
                  </a:rPr>
                  <a:t>5</a:t>
                </a:r>
                <a:r>
                  <a:rPr lang="en-US" sz="2000" b="1" dirty="0">
                    <a:latin typeface="+mn-lt"/>
                    <a:cs typeface="Calibri" pitchFamily="34" charset="0"/>
                  </a:rPr>
                  <a:t>Cm + </a:t>
                </a:r>
                <a:r>
                  <a:rPr lang="en-US" sz="2400" b="1" baseline="25000" dirty="0">
                    <a:latin typeface="+mn-lt"/>
                    <a:cs typeface="Calibri" pitchFamily="34" charset="0"/>
                  </a:rPr>
                  <a:t>48</a:t>
                </a:r>
                <a:r>
                  <a:rPr lang="en-US" sz="2000" b="1" dirty="0">
                    <a:latin typeface="+mn-lt"/>
                    <a:cs typeface="Calibri" pitchFamily="34" charset="0"/>
                  </a:rPr>
                  <a:t>Ca</a:t>
                </a:r>
                <a:r>
                  <a:rPr lang="ru-RU" sz="2000" b="1" dirty="0">
                    <a:latin typeface="+mn-lt"/>
                    <a:cs typeface="Calibri" pitchFamily="34" charset="0"/>
                  </a:rPr>
                  <a:t>      </a:t>
                </a:r>
                <a:r>
                  <a:rPr lang="en-US" sz="2400" b="1" baseline="25000" dirty="0">
                    <a:latin typeface="+mn-lt"/>
                    <a:cs typeface="Calibri" pitchFamily="34" charset="0"/>
                  </a:rPr>
                  <a:t>293</a:t>
                </a:r>
                <a:r>
                  <a:rPr lang="en-US" sz="2000" b="1" dirty="0">
                    <a:latin typeface="+mn-lt"/>
                    <a:cs typeface="Calibri" pitchFamily="34" charset="0"/>
                  </a:rPr>
                  <a:t>Lv*</a:t>
                </a:r>
                <a:endParaRPr lang="ru-RU" sz="2000" b="1" dirty="0">
                  <a:latin typeface="+mn-lt"/>
                  <a:cs typeface="Calibri" pitchFamily="34" charset="0"/>
                </a:endParaRPr>
              </a:p>
              <a:p>
                <a:endParaRPr lang="en-US" sz="2000" b="1" dirty="0">
                  <a:latin typeface="+mn-lt"/>
                  <a:cs typeface="Calibri" pitchFamily="34" charset="0"/>
                </a:endParaRPr>
              </a:p>
              <a:p>
                <a:r>
                  <a:rPr lang="en-US" sz="2400" b="1" baseline="25000" dirty="0">
                    <a:solidFill>
                      <a:srgbClr val="006600"/>
                    </a:solidFill>
                    <a:latin typeface="+mn-lt"/>
                    <a:cs typeface="Calibri" pitchFamily="34" charset="0"/>
                  </a:rPr>
                  <a:t>  </a:t>
                </a:r>
                <a:r>
                  <a:rPr lang="en-US" sz="2400" b="1" baseline="25000" dirty="0">
                    <a:solidFill>
                      <a:srgbClr val="FF0000"/>
                    </a:solidFill>
                    <a:latin typeface="+mn-lt"/>
                    <a:cs typeface="Calibri" pitchFamily="34" charset="0"/>
                  </a:rPr>
                  <a:t>2</a:t>
                </a:r>
                <a:r>
                  <a:rPr lang="ru-RU" sz="2400" b="1" baseline="25000" dirty="0">
                    <a:solidFill>
                      <a:srgbClr val="FF0000"/>
                    </a:solidFill>
                    <a:latin typeface="+mn-lt"/>
                    <a:cs typeface="Calibri" pitchFamily="34" charset="0"/>
                  </a:rPr>
                  <a:t>4</a:t>
                </a:r>
                <a:r>
                  <a:rPr lang="en-US" sz="2400" b="1" baseline="25000" dirty="0">
                    <a:solidFill>
                      <a:srgbClr val="FF0000"/>
                    </a:solidFill>
                    <a:latin typeface="+mn-lt"/>
                    <a:cs typeface="Calibri" pitchFamily="34" charset="0"/>
                  </a:rPr>
                  <a:t>2</a:t>
                </a:r>
                <a:r>
                  <a:rPr lang="en-US" sz="2000" b="1" dirty="0">
                    <a:solidFill>
                      <a:srgbClr val="FF0000"/>
                    </a:solidFill>
                    <a:latin typeface="+mn-lt"/>
                    <a:cs typeface="Calibri" pitchFamily="34" charset="0"/>
                  </a:rPr>
                  <a:t>Pu + </a:t>
                </a:r>
                <a:r>
                  <a:rPr lang="en-US" sz="2400" b="1" baseline="25000" dirty="0">
                    <a:solidFill>
                      <a:srgbClr val="FF0000"/>
                    </a:solidFill>
                    <a:latin typeface="+mn-lt"/>
                    <a:cs typeface="Calibri" pitchFamily="34" charset="0"/>
                  </a:rPr>
                  <a:t>50</a:t>
                </a:r>
                <a:r>
                  <a:rPr lang="en-US" sz="2000" b="1" dirty="0">
                    <a:solidFill>
                      <a:srgbClr val="FF0000"/>
                    </a:solidFill>
                    <a:latin typeface="+mn-lt"/>
                    <a:cs typeface="Calibri" pitchFamily="34" charset="0"/>
                  </a:rPr>
                  <a:t>Ti</a:t>
                </a:r>
                <a:r>
                  <a:rPr lang="ru-RU" sz="2000" b="1" dirty="0">
                    <a:solidFill>
                      <a:srgbClr val="FF0000"/>
                    </a:solidFill>
                    <a:latin typeface="+mn-lt"/>
                    <a:cs typeface="Calibri" pitchFamily="34" charset="0"/>
                  </a:rPr>
                  <a:t>   </a:t>
                </a:r>
                <a:r>
                  <a:rPr lang="en-US" sz="2000" b="1" dirty="0">
                    <a:solidFill>
                      <a:srgbClr val="FF0000"/>
                    </a:solidFill>
                    <a:latin typeface="+mn-lt"/>
                    <a:cs typeface="Calibri" pitchFamily="34" charset="0"/>
                  </a:rPr>
                  <a:t> </a:t>
                </a:r>
                <a:r>
                  <a:rPr lang="ru-RU" sz="2000" b="1" dirty="0">
                    <a:solidFill>
                      <a:srgbClr val="FF0000"/>
                    </a:solidFill>
                    <a:latin typeface="+mn-lt"/>
                    <a:cs typeface="Calibri" pitchFamily="34" charset="0"/>
                  </a:rPr>
                  <a:t>   </a:t>
                </a:r>
                <a:r>
                  <a:rPr lang="en-US" sz="2400" b="1" baseline="25000" dirty="0">
                    <a:solidFill>
                      <a:srgbClr val="FF0000"/>
                    </a:solidFill>
                    <a:latin typeface="+mn-lt"/>
                    <a:cs typeface="Calibri" pitchFamily="34" charset="0"/>
                  </a:rPr>
                  <a:t>292</a:t>
                </a:r>
                <a:r>
                  <a:rPr lang="en-US" sz="2000" b="1" dirty="0">
                    <a:solidFill>
                      <a:srgbClr val="FF0000"/>
                    </a:solidFill>
                    <a:latin typeface="+mn-lt"/>
                    <a:cs typeface="Calibri" pitchFamily="34" charset="0"/>
                  </a:rPr>
                  <a:t>Lv*</a:t>
                </a:r>
                <a:endParaRPr lang="ru-RU" sz="2000" b="1" dirty="0">
                  <a:solidFill>
                    <a:srgbClr val="FF0000"/>
                  </a:solidFill>
                  <a:latin typeface="+mn-lt"/>
                  <a:cs typeface="Calibri" pitchFamily="34" charset="0"/>
                </a:endParaRPr>
              </a:p>
              <a:p>
                <a:endParaRPr lang="ru-RU" sz="2000" b="1" dirty="0">
                  <a:solidFill>
                    <a:srgbClr val="FF0000"/>
                  </a:solidFill>
                  <a:latin typeface="+mn-lt"/>
                  <a:cs typeface="Calibri" pitchFamily="34" charset="0"/>
                </a:endParaRPr>
              </a:p>
              <a:p>
                <a:r>
                  <a:rPr lang="en-US" sz="2400" b="1" baseline="25000" dirty="0">
                    <a:solidFill>
                      <a:srgbClr val="006600"/>
                    </a:solidFill>
                    <a:latin typeface="+mn-lt"/>
                    <a:cs typeface="Calibri" pitchFamily="34" charset="0"/>
                  </a:rPr>
                  <a:t>    </a:t>
                </a:r>
                <a:r>
                  <a:rPr lang="en-US" sz="2400" b="1" baseline="25000" dirty="0">
                    <a:solidFill>
                      <a:srgbClr val="0000FF"/>
                    </a:solidFill>
                    <a:latin typeface="+mn-lt"/>
                    <a:cs typeface="Calibri" pitchFamily="34" charset="0"/>
                  </a:rPr>
                  <a:t>238</a:t>
                </a:r>
                <a:r>
                  <a:rPr lang="en-US" sz="2000" b="1" dirty="0">
                    <a:solidFill>
                      <a:srgbClr val="0000FF"/>
                    </a:solidFill>
                    <a:latin typeface="+mn-lt"/>
                    <a:cs typeface="Calibri" pitchFamily="34" charset="0"/>
                  </a:rPr>
                  <a:t>U + </a:t>
                </a:r>
                <a:r>
                  <a:rPr lang="en-US" sz="2400" b="1" baseline="25000" dirty="0">
                    <a:solidFill>
                      <a:srgbClr val="0000FF"/>
                    </a:solidFill>
                    <a:latin typeface="+mn-lt"/>
                    <a:cs typeface="Calibri" pitchFamily="34" charset="0"/>
                  </a:rPr>
                  <a:t>54</a:t>
                </a:r>
                <a:r>
                  <a:rPr lang="en-US" sz="2000" b="1" dirty="0">
                    <a:solidFill>
                      <a:srgbClr val="0000FF"/>
                    </a:solidFill>
                    <a:latin typeface="+mn-lt"/>
                    <a:cs typeface="Calibri" pitchFamily="34" charset="0"/>
                  </a:rPr>
                  <a:t>Cr</a:t>
                </a:r>
                <a:r>
                  <a:rPr lang="ru-RU" sz="2000" b="1" dirty="0">
                    <a:solidFill>
                      <a:srgbClr val="0000FF"/>
                    </a:solidFill>
                    <a:latin typeface="+mn-lt"/>
                    <a:cs typeface="Calibri" pitchFamily="34" charset="0"/>
                  </a:rPr>
                  <a:t>      </a:t>
                </a:r>
                <a:r>
                  <a:rPr lang="en-US" sz="2400" b="1" baseline="25000" dirty="0">
                    <a:solidFill>
                      <a:srgbClr val="0000FF"/>
                    </a:solidFill>
                    <a:latin typeface="+mn-lt"/>
                    <a:cs typeface="Calibri" pitchFamily="34" charset="0"/>
                  </a:rPr>
                  <a:t>292</a:t>
                </a:r>
                <a:r>
                  <a:rPr lang="en-US" sz="2000" b="1" dirty="0">
                    <a:solidFill>
                      <a:srgbClr val="0000FF"/>
                    </a:solidFill>
                    <a:latin typeface="+mn-lt"/>
                    <a:cs typeface="Calibri" pitchFamily="34" charset="0"/>
                  </a:rPr>
                  <a:t>Lv*</a:t>
                </a:r>
                <a:endParaRPr lang="ru-RU" sz="2000" b="1" dirty="0">
                  <a:solidFill>
                    <a:srgbClr val="0000FF"/>
                  </a:solidFill>
                  <a:latin typeface="+mn-lt"/>
                  <a:cs typeface="Calibri" pitchFamily="34" charset="0"/>
                </a:endParaRPr>
              </a:p>
              <a:p>
                <a:endParaRPr lang="ru-RU" sz="2000" b="1" dirty="0">
                  <a:solidFill>
                    <a:srgbClr val="006600"/>
                  </a:solidFill>
                  <a:latin typeface="Calibri" pitchFamily="34" charset="0"/>
                  <a:cs typeface="Calibri" pitchFamily="34" charset="0"/>
                </a:endParaRPr>
              </a:p>
            </p:txBody>
          </p:sp>
          <p:cxnSp>
            <p:nvCxnSpPr>
              <p:cNvPr id="45" name="Прямая со стрелкой 44"/>
              <p:cNvCxnSpPr/>
              <p:nvPr/>
            </p:nvCxnSpPr>
            <p:spPr>
              <a:xfrm>
                <a:off x="6686086" y="3390860"/>
                <a:ext cx="214314"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836439" y="1483196"/>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6683601" y="2766601"/>
                <a:ext cx="21431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597144" y="1484784"/>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6683601" y="2175191"/>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3" name="Прямая соединительная линия 52"/>
            <p:cNvCxnSpPr/>
            <p:nvPr/>
          </p:nvCxnSpPr>
          <p:spPr>
            <a:xfrm>
              <a:off x="5292080" y="2996952"/>
              <a:ext cx="2304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5" name="Picture 2"/>
          <p:cNvPicPr>
            <a:picLocks noChangeAspect="1" noChangeArrowheads="1"/>
          </p:cNvPicPr>
          <p:nvPr/>
        </p:nvPicPr>
        <p:blipFill>
          <a:blip r:embed="rId4" cstate="print"/>
          <a:srcRect/>
          <a:stretch>
            <a:fillRect/>
          </a:stretch>
        </p:blipFill>
        <p:spPr bwMode="auto">
          <a:xfrm>
            <a:off x="4593443" y="3906567"/>
            <a:ext cx="3506949" cy="2402753"/>
          </a:xfrm>
          <a:prstGeom prst="rect">
            <a:avLst/>
          </a:prstGeom>
          <a:noFill/>
          <a:ln w="9525">
            <a:noFill/>
            <a:miter lim="800000"/>
            <a:headEnd/>
            <a:tailEnd/>
          </a:ln>
        </p:spPr>
      </p:pic>
      <p:cxnSp>
        <p:nvCxnSpPr>
          <p:cNvPr id="56" name="Прямая соединительная линия 55"/>
          <p:cNvCxnSpPr/>
          <p:nvPr/>
        </p:nvCxnSpPr>
        <p:spPr>
          <a:xfrm>
            <a:off x="6948000" y="4581128"/>
            <a:ext cx="126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164000" y="4752000"/>
            <a:ext cx="10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00392" y="4520153"/>
            <a:ext cx="349455" cy="276999"/>
          </a:xfrm>
          <a:prstGeom prst="rect">
            <a:avLst/>
          </a:prstGeom>
          <a:solidFill>
            <a:schemeClr val="bg1"/>
          </a:solidFill>
        </p:spPr>
        <p:txBody>
          <a:bodyPr wrap="square" lIns="0" tIns="0" rIns="0" bIns="0" rtlCol="0">
            <a:spAutoFit/>
          </a:bodyPr>
          <a:lstStyle/>
          <a:p>
            <a:r>
              <a:rPr lang="ru-RU" b="1" dirty="0">
                <a:latin typeface="+mn-lt"/>
              </a:rPr>
              <a:t>~4</a:t>
            </a:r>
          </a:p>
        </p:txBody>
      </p:sp>
      <p:sp>
        <p:nvSpPr>
          <p:cNvPr id="59" name="TextBox 58"/>
          <p:cNvSpPr txBox="1"/>
          <p:nvPr/>
        </p:nvSpPr>
        <p:spPr>
          <a:xfrm>
            <a:off x="4902466" y="6289575"/>
            <a:ext cx="2962158" cy="307777"/>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M.G.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Itkis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et al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EPJ</a:t>
            </a:r>
            <a:r>
              <a:rPr lang="en-US" sz="1400" dirty="0">
                <a:latin typeface="Times New Roman" panose="02020603050405020304" pitchFamily="18" charset="0"/>
                <a:cs typeface="Times New Roman" panose="02020603050405020304" pitchFamily="18" charset="0"/>
              </a:rPr>
              <a:t> A 58, 178 (2022)</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ox(i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0C2F58D-729B-4CC7-A815-81E426598616}"/>
              </a:ext>
            </a:extLst>
          </p:cNvPr>
          <p:cNvSpPr txBox="1">
            <a:spLocks noChangeArrowheads="1"/>
          </p:cNvSpPr>
          <p:nvPr/>
        </p:nvSpPr>
        <p:spPr bwMode="auto">
          <a:xfrm>
            <a:off x="2555776" y="0"/>
            <a:ext cx="424847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a:t>
            </a:r>
            <a:r>
              <a:rPr lang="ru-RU" altLang="ja-JP" sz="3200" b="1" kern="0" baseline="30000" dirty="0">
                <a:effectLst>
                  <a:outerShdw blurRad="38100" dist="38100" dir="2700000" algn="tl">
                    <a:srgbClr val="000000">
                      <a:alpha val="43137"/>
                    </a:srgbClr>
                  </a:outerShdw>
                </a:effectLst>
                <a:latin typeface="Calibri" pitchFamily="34" charset="0"/>
                <a:cs typeface="Calibri" pitchFamily="34" charset="0"/>
              </a:rPr>
              <a:t>42</a:t>
            </a:r>
            <a:r>
              <a:rPr lang="en-US" altLang="ja-JP" sz="2800" b="1" kern="0" dirty="0" err="1">
                <a:effectLst>
                  <a:outerShdw blurRad="38100" dist="38100" dir="2700000" algn="tl">
                    <a:srgbClr val="000000">
                      <a:alpha val="43137"/>
                    </a:srgbClr>
                  </a:outerShdw>
                </a:effectLst>
                <a:latin typeface="Calibri" pitchFamily="34" charset="0"/>
                <a:cs typeface="Calibri" pitchFamily="34"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6" name="Рисунок 5">
            <a:extLst>
              <a:ext uri="{FF2B5EF4-FFF2-40B4-BE49-F238E27FC236}">
                <a16:creationId xmlns:a16="http://schemas.microsoft.com/office/drawing/2014/main" id="{8B6642E8-434F-3311-72B3-372121A551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380" y="1340768"/>
            <a:ext cx="7563239" cy="2457576"/>
          </a:xfrm>
          <a:prstGeom prst="rect">
            <a:avLst/>
          </a:prstGeom>
        </p:spPr>
      </p:pic>
      <p:sp>
        <p:nvSpPr>
          <p:cNvPr id="7" name="Rectangle 2">
            <a:extLst>
              <a:ext uri="{FF2B5EF4-FFF2-40B4-BE49-F238E27FC236}">
                <a16:creationId xmlns:a16="http://schemas.microsoft.com/office/drawing/2014/main" id="{E4DD3DED-EA69-BE24-C378-E13E18736C59}"/>
              </a:ext>
            </a:extLst>
          </p:cNvPr>
          <p:cNvSpPr txBox="1">
            <a:spLocks noChangeArrowheads="1"/>
          </p:cNvSpPr>
          <p:nvPr/>
        </p:nvSpPr>
        <p:spPr bwMode="auto">
          <a:xfrm>
            <a:off x="5040052" y="4077072"/>
            <a:ext cx="3528392"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Впервые</a:t>
            </a: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ru-RU" altLang="ja-JP" sz="20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Новый изотоп</a:t>
            </a:r>
            <a:r>
              <a:rPr lang="en-US"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4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280</a:t>
            </a:r>
            <a:r>
              <a:rPr lang="en-US"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a:t>
            </a:r>
          </a:p>
          <a:p>
            <a:pPr lvl="0">
              <a:defRPr/>
            </a:pPr>
            <a:r>
              <a:rPr kumimoji="0" lang="en-US"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Symbol" panose="05050102010706020507" pitchFamily="18" charset="2"/>
                <a:ea typeface="+mj-ea"/>
                <a:cs typeface="Times New Roman" panose="02020603050405020304" pitchFamily="18" charset="0"/>
              </a:rPr>
              <a:t>a</a:t>
            </a:r>
            <a:r>
              <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-распад</a:t>
            </a:r>
            <a:r>
              <a:rPr kumimoji="0" lang="en-US"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of  </a:t>
            </a:r>
            <a:r>
              <a:rPr lang="en-US" altLang="ja-JP" sz="2400" b="1" kern="0" baseline="30000"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ru-RU" altLang="ja-JP" sz="2400" b="1" kern="0" baseline="30000"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sz="2000" b="1" kern="0"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t>
            </a:r>
            <a:endParaRPr kumimoji="0" lang="ru-RU" sz="20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endParaRPr>
          </a:p>
        </p:txBody>
      </p:sp>
      <p:sp>
        <p:nvSpPr>
          <p:cNvPr id="8" name="Rectangle 2">
            <a:extLst>
              <a:ext uri="{FF2B5EF4-FFF2-40B4-BE49-F238E27FC236}">
                <a16:creationId xmlns:a16="http://schemas.microsoft.com/office/drawing/2014/main" id="{4F476DFB-14FE-7565-BE44-E4185468794D}"/>
              </a:ext>
            </a:extLst>
          </p:cNvPr>
          <p:cNvSpPr txBox="1">
            <a:spLocks noChangeArrowheads="1"/>
          </p:cNvSpPr>
          <p:nvPr/>
        </p:nvSpPr>
        <p:spPr bwMode="auto">
          <a:xfrm>
            <a:off x="785516" y="4077072"/>
            <a:ext cx="371447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Мишень</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42</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Pu:   0.72 </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мг</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см</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p>
          <a:p>
            <a:pPr lvl="0">
              <a:defRPr/>
            </a:pPr>
            <a:r>
              <a:rPr kumimoji="0" lang="ru-RU"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Доза пучка</a:t>
            </a: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endPar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Энергия возбуждения</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4</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1</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МэВ</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2" name="Rectangle 2">
            <a:extLst>
              <a:ext uri="{FF2B5EF4-FFF2-40B4-BE49-F238E27FC236}">
                <a16:creationId xmlns:a16="http://schemas.microsoft.com/office/drawing/2014/main" id="{7DCE70EE-DE5B-186F-3626-D048A542F4B6}"/>
              </a:ext>
            </a:extLst>
          </p:cNvPr>
          <p:cNvSpPr txBox="1">
            <a:spLocks noChangeArrowheads="1"/>
          </p:cNvSpPr>
          <p:nvPr/>
        </p:nvSpPr>
        <p:spPr bwMode="auto">
          <a:xfrm>
            <a:off x="785516" y="5229200"/>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Сечение</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lang="en-US" altLang="ja-JP" sz="2000" b="1" kern="0" dirty="0">
                <a:solidFill>
                  <a:srgbClr val="0066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2</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20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(70-490)</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000" b="1" i="0" strike="noStrike" kern="0" cap="none" spc="0" normalizeH="0" baseline="0" noProof="0" dirty="0" err="1">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фб</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7324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3.bmp"/>
          <p:cNvPicPr>
            <a:picLocks noChangeAspect="1"/>
          </p:cNvPicPr>
          <p:nvPr/>
        </p:nvPicPr>
        <p:blipFill>
          <a:blip r:embed="rId2" cstate="print"/>
          <a:srcRect t="30769"/>
          <a:stretch/>
        </p:blipFill>
        <p:spPr>
          <a:xfrm>
            <a:off x="971600" y="1196752"/>
            <a:ext cx="6622302" cy="3240360"/>
          </a:xfrm>
          <a:prstGeom prst="rect">
            <a:avLst/>
          </a:prstGeom>
        </p:spPr>
      </p:pic>
      <p:sp>
        <p:nvSpPr>
          <p:cNvPr id="3" name="Rectangle 2"/>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a:t>
            </a:r>
            <a:r>
              <a:rPr lang="ru-RU" altLang="ja-JP" sz="3200" b="1" kern="0" baseline="30000" dirty="0">
                <a:effectLst>
                  <a:outerShdw blurRad="38100" dist="38100" dir="2700000" algn="tl">
                    <a:srgbClr val="000000">
                      <a:alpha val="43137"/>
                    </a:srgbClr>
                  </a:outerShdw>
                </a:effectLst>
                <a:latin typeface="Calibri" pitchFamily="34" charset="0"/>
                <a:cs typeface="Calibri" pitchFamily="34" charset="0"/>
              </a:rPr>
              <a:t>42</a:t>
            </a:r>
            <a:r>
              <a:rPr lang="en-US" altLang="ja-JP" sz="2800" b="1" kern="0" dirty="0" err="1">
                <a:effectLst>
                  <a:outerShdw blurRad="38100" dist="38100" dir="2700000" algn="tl">
                    <a:srgbClr val="000000">
                      <a:alpha val="43137"/>
                    </a:srgbClr>
                  </a:outerShdw>
                </a:effectLst>
                <a:latin typeface="Calibri" pitchFamily="34" charset="0"/>
                <a:cs typeface="Calibri" pitchFamily="34"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 name="Rectangle 2"/>
          <p:cNvSpPr txBox="1">
            <a:spLocks noChangeArrowheads="1"/>
          </p:cNvSpPr>
          <p:nvPr/>
        </p:nvSpPr>
        <p:spPr bwMode="auto">
          <a:xfrm>
            <a:off x="5436096" y="4725144"/>
            <a:ext cx="3528392"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Впервые</a:t>
            </a: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ru-RU" altLang="ja-JP" sz="20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Новый</a:t>
            </a:r>
            <a:r>
              <a:rPr kumimoji="0" lang="en-US" altLang="ja-JP" sz="20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0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изотоп</a:t>
            </a:r>
            <a:r>
              <a:rPr kumimoji="0" lang="en-US" altLang="ja-JP" sz="20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lang="en-US" altLang="ja-JP" sz="24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289</a:t>
            </a:r>
            <a:r>
              <a:rPr lang="en-US"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a:t>
            </a:r>
            <a:endParaRPr lang="ru-RU" altLang="ja-JP" sz="20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bwMode="auto">
          <a:xfrm>
            <a:off x="539552" y="4725144"/>
            <a:ext cx="374441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Мишень</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42</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Pu:   0.72 </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мг</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см</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p>
          <a:p>
            <a:pPr lvl="0">
              <a:defRPr/>
            </a:pPr>
            <a:r>
              <a:rPr kumimoji="0" lang="ru-RU"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Доза пучка</a:t>
            </a: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endPar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Энергия возбуждения</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4</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1</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en-US" altLang="ja-JP" sz="2000" b="1" kern="0" dirty="0" err="1">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MeV</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Rectangle 2">
            <a:extLst>
              <a:ext uri="{FF2B5EF4-FFF2-40B4-BE49-F238E27FC236}">
                <a16:creationId xmlns:a16="http://schemas.microsoft.com/office/drawing/2014/main" id="{BC1C0FD5-B094-DDED-F86B-FBAE210E1B05}"/>
              </a:ext>
            </a:extLst>
          </p:cNvPr>
          <p:cNvSpPr txBox="1">
            <a:spLocks noChangeArrowheads="1"/>
          </p:cNvSpPr>
          <p:nvPr/>
        </p:nvSpPr>
        <p:spPr bwMode="auto">
          <a:xfrm>
            <a:off x="539552" y="5821965"/>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Сечение</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3</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20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(140-660)</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000" b="1" i="0" strike="noStrike" kern="0" cap="none" spc="0" normalizeH="0" baseline="0" noProof="0" dirty="0" err="1">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фб</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3.bmp"/>
          <p:cNvPicPr>
            <a:picLocks noChangeAspect="1"/>
          </p:cNvPicPr>
          <p:nvPr/>
        </p:nvPicPr>
        <p:blipFill>
          <a:blip r:embed="rId2" cstate="print"/>
          <a:stretch>
            <a:fillRect/>
          </a:stretch>
        </p:blipFill>
        <p:spPr>
          <a:xfrm>
            <a:off x="1749808" y="620687"/>
            <a:ext cx="5342472" cy="4863713"/>
          </a:xfrm>
          <a:prstGeom prst="rect">
            <a:avLst/>
          </a:prstGeom>
        </p:spPr>
      </p:pic>
      <p:sp>
        <p:nvSpPr>
          <p:cNvPr id="3" name="Rectangle 2"/>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  </a:t>
            </a:r>
            <a:r>
              <a:rPr lang="en-US"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2</a:t>
            </a:r>
            <a:r>
              <a:rPr lang="ru-RU"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42</a:t>
            </a:r>
            <a:r>
              <a:rPr lang="en-US" altLang="ja-JP" sz="2800" b="1" kern="0" dirty="0" err="1">
                <a:effectLst>
                  <a:outerShdw blurRad="38100" dist="38100" dir="2700000" algn="tl">
                    <a:srgbClr val="000000">
                      <a:alpha val="43137"/>
                    </a:srgbClr>
                  </a:outerShdw>
                </a:effectLst>
                <a:latin typeface="+mj-lt"/>
                <a:cs typeface="Times New Roman" panose="02020603050405020304" pitchFamily="18"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pic>
        <p:nvPicPr>
          <p:cNvPr id="4" name="Picture 24">
            <a:extLst>
              <a:ext uri="{FF2B5EF4-FFF2-40B4-BE49-F238E27FC236}">
                <a16:creationId xmlns:a16="http://schemas.microsoft.com/office/drawing/2014/main" id="{1F6535D9-1910-9A88-2DA2-3F0561F06D53}"/>
              </a:ext>
            </a:extLst>
          </p:cNvPr>
          <p:cNvPicPr/>
          <p:nvPr/>
        </p:nvPicPr>
        <p:blipFill>
          <a:blip r:embed="rId3" cstate="print"/>
          <a:stretch/>
        </p:blipFill>
        <p:spPr>
          <a:xfrm>
            <a:off x="1835696" y="2636912"/>
            <a:ext cx="5091537" cy="25202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10522-528D-429C-50F3-0E949B496F4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DA5C3AD-BF12-E8CC-A374-4A333EB7278C}"/>
              </a:ext>
            </a:extLst>
          </p:cNvPr>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  </a:t>
            </a:r>
            <a:r>
              <a:rPr lang="en-US"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2</a:t>
            </a:r>
            <a:r>
              <a:rPr lang="ru-RU"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42</a:t>
            </a:r>
            <a:r>
              <a:rPr lang="en-US" altLang="ja-JP" sz="2800" b="1" kern="0" dirty="0" err="1">
                <a:effectLst>
                  <a:outerShdw blurRad="38100" dist="38100" dir="2700000" algn="tl">
                    <a:srgbClr val="000000">
                      <a:alpha val="43137"/>
                    </a:srgbClr>
                  </a:outerShdw>
                </a:effectLst>
                <a:latin typeface="+mj-lt"/>
                <a:cs typeface="Times New Roman" panose="02020603050405020304" pitchFamily="18"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4" name="TextBox 3">
            <a:extLst>
              <a:ext uri="{FF2B5EF4-FFF2-40B4-BE49-F238E27FC236}">
                <a16:creationId xmlns:a16="http://schemas.microsoft.com/office/drawing/2014/main" id="{C903A831-3747-D765-CD9A-7449CCD20CE8}"/>
              </a:ext>
            </a:extLst>
          </p:cNvPr>
          <p:cNvSpPr txBox="1"/>
          <p:nvPr/>
        </p:nvSpPr>
        <p:spPr>
          <a:xfrm>
            <a:off x="2123728" y="692696"/>
            <a:ext cx="4896544" cy="461665"/>
          </a:xfrm>
          <a:prstGeom prst="rect">
            <a:avLst/>
          </a:prstGeom>
          <a:noFill/>
        </p:spPr>
        <p:txBody>
          <a:bodyPr wrap="square" rtlCol="0">
            <a:spAutoFit/>
          </a:bodyPr>
          <a:lstStyle/>
          <a:p>
            <a:pPr algn="ctr"/>
            <a:r>
              <a:rPr lang="en-US" sz="2400" i="1" u="sng" dirty="0" err="1">
                <a:solidFill>
                  <a:srgbClr val="EE0000"/>
                </a:solidFill>
                <a:latin typeface="Times New Roman" panose="02020603050405020304" pitchFamily="18" charset="0"/>
                <a:cs typeface="Times New Roman" panose="02020603050405020304" pitchFamily="18" charset="0"/>
              </a:rPr>
              <a:t>p</a:t>
            </a:r>
            <a:r>
              <a:rPr lang="en-US" sz="2400" u="sng" dirty="0" err="1">
                <a:solidFill>
                  <a:srgbClr val="EE0000"/>
                </a:solidFill>
                <a:latin typeface="Times New Roman" panose="02020603050405020304" pitchFamily="18" charset="0"/>
                <a:cs typeface="Times New Roman" panose="02020603050405020304" pitchFamily="18" charset="0"/>
              </a:rPr>
              <a:t>x</a:t>
            </a:r>
            <a:r>
              <a:rPr lang="en-US" sz="2400" i="1" u="sng" dirty="0" err="1">
                <a:solidFill>
                  <a:srgbClr val="EE0000"/>
                </a:solidFill>
                <a:latin typeface="Times New Roman" panose="02020603050405020304" pitchFamily="18" charset="0"/>
                <a:cs typeface="Times New Roman" panose="02020603050405020304" pitchFamily="18" charset="0"/>
              </a:rPr>
              <a:t>n</a:t>
            </a:r>
            <a:r>
              <a:rPr lang="en-US" sz="2400" u="sng" dirty="0">
                <a:solidFill>
                  <a:srgbClr val="EE0000"/>
                </a:solidFill>
                <a:latin typeface="Times New Roman" panose="02020603050405020304" pitchFamily="18" charset="0"/>
                <a:cs typeface="Times New Roman" panose="02020603050405020304" pitchFamily="18" charset="0"/>
              </a:rPr>
              <a:t>-</a:t>
            </a:r>
            <a:r>
              <a:rPr lang="ru-RU" sz="2400" u="sng" dirty="0">
                <a:solidFill>
                  <a:srgbClr val="EE0000"/>
                </a:solidFill>
                <a:latin typeface="Times New Roman" panose="02020603050405020304" pitchFamily="18" charset="0"/>
                <a:cs typeface="Times New Roman" panose="02020603050405020304" pitchFamily="18" charset="0"/>
              </a:rPr>
              <a:t>канал</a:t>
            </a:r>
            <a:r>
              <a:rPr lang="en-US" sz="2400" u="sng" dirty="0">
                <a:solidFill>
                  <a:srgbClr val="EE0000"/>
                </a:solidFill>
                <a:latin typeface="Times New Roman" panose="02020603050405020304" pitchFamily="18" charset="0"/>
                <a:cs typeface="Times New Roman" panose="02020603050405020304" pitchFamily="18" charset="0"/>
              </a:rPr>
              <a:t> </a:t>
            </a:r>
            <a:r>
              <a:rPr lang="ru-RU" sz="2400" u="sng" dirty="0">
                <a:solidFill>
                  <a:srgbClr val="EE0000"/>
                </a:solidFill>
                <a:latin typeface="Times New Roman" panose="02020603050405020304" pitchFamily="18" charset="0"/>
                <a:cs typeface="Times New Roman" panose="02020603050405020304" pitchFamily="18" charset="0"/>
              </a:rPr>
              <a:t>или</a:t>
            </a:r>
            <a:r>
              <a:rPr lang="en-US" sz="2400" u="sng" dirty="0">
                <a:solidFill>
                  <a:srgbClr val="EE0000"/>
                </a:solidFill>
                <a:latin typeface="Times New Roman" panose="02020603050405020304" pitchFamily="18" charset="0"/>
                <a:cs typeface="Times New Roman" panose="02020603050405020304" pitchFamily="18" charset="0"/>
              </a:rPr>
              <a:t> EC/</a:t>
            </a:r>
            <a:r>
              <a:rPr lang="en-US" sz="2400" u="sng" dirty="0">
                <a:solidFill>
                  <a:srgbClr val="EE0000"/>
                </a:solidFill>
                <a:latin typeface="Symbol" panose="05050102010706020507" pitchFamily="18" charset="2"/>
                <a:cs typeface="Times New Roman" panose="02020603050405020304" pitchFamily="18" charset="0"/>
              </a:rPr>
              <a:t>b</a:t>
            </a:r>
            <a:r>
              <a:rPr lang="en-US" sz="2400" u="sng" baseline="30000" dirty="0">
                <a:solidFill>
                  <a:srgbClr val="EE0000"/>
                </a:solidFill>
                <a:latin typeface="Times New Roman" panose="02020603050405020304" pitchFamily="18" charset="0"/>
                <a:cs typeface="Times New Roman" panose="02020603050405020304" pitchFamily="18" charset="0"/>
              </a:rPr>
              <a:t>+</a:t>
            </a:r>
            <a:r>
              <a:rPr lang="en-US" sz="2400" u="sng" dirty="0">
                <a:solidFill>
                  <a:srgbClr val="EE0000"/>
                </a:solidFill>
                <a:latin typeface="Times New Roman" panose="02020603050405020304" pitchFamily="18" charset="0"/>
                <a:cs typeface="Times New Roman" panose="02020603050405020304" pitchFamily="18" charset="0"/>
              </a:rPr>
              <a:t>?</a:t>
            </a:r>
            <a:endParaRPr lang="ru-RU" sz="2400" u="sng" dirty="0">
              <a:solidFill>
                <a:srgbClr val="EE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94B82B8-3C76-D151-F6AE-7D6734A9F5CD}"/>
              </a:ext>
            </a:extLst>
          </p:cNvPr>
          <p:cNvSpPr txBox="1"/>
          <p:nvPr/>
        </p:nvSpPr>
        <p:spPr>
          <a:xfrm>
            <a:off x="1061610" y="6093296"/>
            <a:ext cx="7020780" cy="369332"/>
          </a:xfrm>
          <a:prstGeom prst="rect">
            <a:avLst/>
          </a:prstGeom>
          <a:noFill/>
        </p:spPr>
        <p:txBody>
          <a:bodyPr wrap="square" rtlCol="0">
            <a:spAutoFit/>
          </a:bodyPr>
          <a:lstStyle/>
          <a:p>
            <a:r>
              <a:rPr lang="ru-RU" b="1" dirty="0"/>
              <a:t>Наблюдение</a:t>
            </a:r>
            <a:r>
              <a:rPr lang="en-US" b="1" dirty="0"/>
              <a:t> </a:t>
            </a:r>
            <a:r>
              <a:rPr lang="en-US" b="1" i="1" dirty="0" err="1"/>
              <a:t>p</a:t>
            </a:r>
            <a:r>
              <a:rPr lang="en-US" b="1" dirty="0" err="1"/>
              <a:t>x</a:t>
            </a:r>
            <a:r>
              <a:rPr lang="en-US" b="1" i="1" dirty="0" err="1"/>
              <a:t>n</a:t>
            </a:r>
            <a:r>
              <a:rPr lang="en-US" b="1" dirty="0"/>
              <a:t>-</a:t>
            </a:r>
            <a:r>
              <a:rPr lang="ru-RU" b="1" dirty="0"/>
              <a:t>канала</a:t>
            </a:r>
            <a:r>
              <a:rPr lang="en-US" b="1" dirty="0"/>
              <a:t> </a:t>
            </a:r>
            <a:r>
              <a:rPr lang="ru-RU" b="1" dirty="0"/>
              <a:t>более вероятно</a:t>
            </a:r>
            <a:r>
              <a:rPr lang="en-US" b="1" dirty="0"/>
              <a:t>, </a:t>
            </a:r>
            <a:r>
              <a:rPr lang="ru-RU" b="1" dirty="0"/>
              <a:t>чем</a:t>
            </a:r>
            <a:r>
              <a:rPr lang="en-US" b="1" dirty="0"/>
              <a:t> </a:t>
            </a:r>
            <a:r>
              <a:rPr lang="en-US" sz="1800" b="1" dirty="0">
                <a:latin typeface="Times New Roman" panose="02020603050405020304" pitchFamily="18" charset="0"/>
                <a:cs typeface="Times New Roman" panose="02020603050405020304" pitchFamily="18" charset="0"/>
              </a:rPr>
              <a:t>EC/</a:t>
            </a:r>
            <a:r>
              <a:rPr lang="en-US" sz="1800" b="1" dirty="0">
                <a:latin typeface="Symbol" panose="05050102010706020507" pitchFamily="18" charset="2"/>
                <a:cs typeface="Times New Roman" panose="02020603050405020304" pitchFamily="18" charset="0"/>
              </a:rPr>
              <a:t>b</a:t>
            </a:r>
            <a:r>
              <a:rPr lang="en-US" sz="1800" b="1" baseline="30000"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распада</a:t>
            </a:r>
            <a:endParaRPr lang="ru-RU" b="1" dirty="0"/>
          </a:p>
        </p:txBody>
      </p:sp>
      <p:grpSp>
        <p:nvGrpSpPr>
          <p:cNvPr id="5" name="Группа 4">
            <a:extLst>
              <a:ext uri="{FF2B5EF4-FFF2-40B4-BE49-F238E27FC236}">
                <a16:creationId xmlns:a16="http://schemas.microsoft.com/office/drawing/2014/main" id="{E6BF812F-DBC1-C632-B863-73ECEC1FE1C7}"/>
              </a:ext>
            </a:extLst>
          </p:cNvPr>
          <p:cNvGrpSpPr/>
          <p:nvPr/>
        </p:nvGrpSpPr>
        <p:grpSpPr>
          <a:xfrm>
            <a:off x="0" y="1428072"/>
            <a:ext cx="4878034" cy="4474934"/>
            <a:chOff x="0" y="1428072"/>
            <a:chExt cx="4878034" cy="4474934"/>
          </a:xfrm>
        </p:grpSpPr>
        <p:pic>
          <p:nvPicPr>
            <p:cNvPr id="6" name="Рисунок 5">
              <a:extLst>
                <a:ext uri="{FF2B5EF4-FFF2-40B4-BE49-F238E27FC236}">
                  <a16:creationId xmlns:a16="http://schemas.microsoft.com/office/drawing/2014/main" id="{708BD84B-7D1B-71A0-2FC0-69E708C64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072"/>
              <a:ext cx="4802850" cy="3675315"/>
            </a:xfrm>
            <a:prstGeom prst="rect">
              <a:avLst/>
            </a:prstGeom>
          </p:spPr>
        </p:pic>
        <p:sp>
          <p:nvSpPr>
            <p:cNvPr id="2" name="TextBox 1">
              <a:extLst>
                <a:ext uri="{FF2B5EF4-FFF2-40B4-BE49-F238E27FC236}">
                  <a16:creationId xmlns:a16="http://schemas.microsoft.com/office/drawing/2014/main" id="{EBA4B66E-DC2C-45BE-CE03-4A7FDA4559DD}"/>
                </a:ext>
              </a:extLst>
            </p:cNvPr>
            <p:cNvSpPr txBox="1"/>
            <p:nvPr/>
          </p:nvSpPr>
          <p:spPr>
            <a:xfrm>
              <a:off x="233518" y="4979676"/>
              <a:ext cx="464451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 G. </a:t>
              </a:r>
              <a:r>
                <a:rPr lang="en-US" dirty="0" err="1">
                  <a:latin typeface="Times New Roman" panose="02020603050405020304" pitchFamily="18" charset="0"/>
                  <a:cs typeface="Times New Roman" panose="02020603050405020304" pitchFamily="18" charset="0"/>
                </a:rPr>
                <a:t>Kondev</a:t>
              </a:r>
              <a:r>
                <a:rPr lang="en-US" dirty="0">
                  <a:latin typeface="Times New Roman" panose="02020603050405020304" pitchFamily="18" charset="0"/>
                  <a:cs typeface="Times New Roman" panose="02020603050405020304" pitchFamily="18" charset="0"/>
                </a:rPr>
                <a:t>, M. Wang, W. J. Huang, S. Naimi,</a:t>
              </a:r>
            </a:p>
            <a:p>
              <a:r>
                <a:rPr lang="en-US" dirty="0">
                  <a:latin typeface="Times New Roman" panose="02020603050405020304" pitchFamily="18" charset="0"/>
                  <a:cs typeface="Times New Roman" panose="02020603050405020304" pitchFamily="18" charset="0"/>
                </a:rPr>
                <a:t>and G. Audi, Chin. Phys. C 45,</a:t>
              </a:r>
            </a:p>
            <a:p>
              <a:r>
                <a:rPr lang="en-US" dirty="0">
                  <a:latin typeface="Times New Roman" panose="02020603050405020304" pitchFamily="18" charset="0"/>
                  <a:cs typeface="Times New Roman" panose="02020603050405020304" pitchFamily="18" charset="0"/>
                </a:rPr>
                <a:t>030001 (2021).</a:t>
              </a:r>
              <a:endParaRPr lang="ru-RU" dirty="0">
                <a:latin typeface="Times New Roman" panose="02020603050405020304" pitchFamily="18" charset="0"/>
                <a:cs typeface="Times New Roman" panose="02020603050405020304" pitchFamily="18" charset="0"/>
              </a:endParaRPr>
            </a:p>
          </p:txBody>
        </p:sp>
      </p:grpSp>
      <p:pic>
        <p:nvPicPr>
          <p:cNvPr id="10" name="Рисунок 9">
            <a:extLst>
              <a:ext uri="{FF2B5EF4-FFF2-40B4-BE49-F238E27FC236}">
                <a16:creationId xmlns:a16="http://schemas.microsoft.com/office/drawing/2014/main" id="{9454CBEA-C232-24C1-157B-183788242E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47456" y="1304361"/>
            <a:ext cx="4896544" cy="3747014"/>
          </a:xfrm>
          <a:prstGeom prst="rect">
            <a:avLst/>
          </a:prstGeom>
        </p:spPr>
      </p:pic>
      <p:pic>
        <p:nvPicPr>
          <p:cNvPr id="7" name="Рисунок 6">
            <a:extLst>
              <a:ext uri="{FF2B5EF4-FFF2-40B4-BE49-F238E27FC236}">
                <a16:creationId xmlns:a16="http://schemas.microsoft.com/office/drawing/2014/main" id="{C151D332-8A13-3E02-A077-8765E79601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4" t="8825" r="10392" b="3846"/>
          <a:stretch/>
        </p:blipFill>
        <p:spPr bwMode="auto">
          <a:xfrm>
            <a:off x="285839" y="1700808"/>
            <a:ext cx="4055311" cy="3278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74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EBC2E-92E1-C5B1-5AC0-491F0BB7F46D}"/>
            </a:ext>
          </a:extLst>
        </p:cNvPr>
        <p:cNvGrpSpPr/>
        <p:nvPr/>
      </p:nvGrpSpPr>
      <p:grpSpPr>
        <a:xfrm>
          <a:off x="0" y="0"/>
          <a:ext cx="0" cy="0"/>
          <a:chOff x="0" y="0"/>
          <a:chExt cx="0" cy="0"/>
        </a:xfrm>
      </p:grpSpPr>
      <p:pic>
        <p:nvPicPr>
          <p:cNvPr id="2" name="Рисунок 1" descr="z3.bmp">
            <a:extLst>
              <a:ext uri="{FF2B5EF4-FFF2-40B4-BE49-F238E27FC236}">
                <a16:creationId xmlns:a16="http://schemas.microsoft.com/office/drawing/2014/main" id="{950ACA37-E8EB-5F6C-1690-FC4083F6C795}"/>
              </a:ext>
            </a:extLst>
          </p:cNvPr>
          <p:cNvPicPr>
            <a:picLocks noChangeAspect="1"/>
          </p:cNvPicPr>
          <p:nvPr/>
        </p:nvPicPr>
        <p:blipFill>
          <a:blip r:embed="rId2" cstate="print"/>
          <a:stretch>
            <a:fillRect/>
          </a:stretch>
        </p:blipFill>
        <p:spPr>
          <a:xfrm>
            <a:off x="1749808" y="620687"/>
            <a:ext cx="5342472" cy="4863713"/>
          </a:xfrm>
          <a:prstGeom prst="rect">
            <a:avLst/>
          </a:prstGeom>
        </p:spPr>
      </p:pic>
      <p:sp>
        <p:nvSpPr>
          <p:cNvPr id="3" name="Rectangle 2">
            <a:extLst>
              <a:ext uri="{FF2B5EF4-FFF2-40B4-BE49-F238E27FC236}">
                <a16:creationId xmlns:a16="http://schemas.microsoft.com/office/drawing/2014/main" id="{313F28F8-47E4-1BE4-4B07-97B48316D5C6}"/>
              </a:ext>
            </a:extLst>
          </p:cNvPr>
          <p:cNvSpPr txBox="1">
            <a:spLocks noChangeArrowheads="1"/>
          </p:cNvSpPr>
          <p:nvPr/>
        </p:nvSpPr>
        <p:spPr bwMode="auto">
          <a:xfrm>
            <a:off x="2555776" y="-2738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  </a:t>
            </a:r>
            <a:r>
              <a:rPr lang="en-US"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2</a:t>
            </a:r>
            <a:r>
              <a:rPr lang="ru-RU" altLang="ja-JP" sz="3200" b="1" kern="0" baseline="30000" dirty="0">
                <a:effectLst>
                  <a:outerShdw blurRad="38100" dist="38100" dir="2700000" algn="tl">
                    <a:srgbClr val="000000">
                      <a:alpha val="43137"/>
                    </a:srgbClr>
                  </a:outerShdw>
                </a:effectLst>
                <a:latin typeface="+mj-lt"/>
                <a:cs typeface="Times New Roman" panose="02020603050405020304" pitchFamily="18" charset="0"/>
              </a:rPr>
              <a:t>42</a:t>
            </a:r>
            <a:r>
              <a:rPr lang="en-US" altLang="ja-JP" sz="2800" b="1" kern="0" dirty="0" err="1">
                <a:effectLst>
                  <a:outerShdw blurRad="38100" dist="38100" dir="2700000" algn="tl">
                    <a:srgbClr val="000000">
                      <a:alpha val="43137"/>
                    </a:srgbClr>
                  </a:outerShdw>
                </a:effectLst>
                <a:latin typeface="+mj-lt"/>
                <a:cs typeface="Times New Roman" panose="02020603050405020304" pitchFamily="18" charset="0"/>
              </a:rPr>
              <a:t>Pu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50</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Ti</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4" name="Rectangle 2">
            <a:extLst>
              <a:ext uri="{FF2B5EF4-FFF2-40B4-BE49-F238E27FC236}">
                <a16:creationId xmlns:a16="http://schemas.microsoft.com/office/drawing/2014/main" id="{2A52C118-D1D8-BBFA-B898-D6E575B8C3B2}"/>
              </a:ext>
            </a:extLst>
          </p:cNvPr>
          <p:cNvSpPr txBox="1">
            <a:spLocks noChangeArrowheads="1"/>
          </p:cNvSpPr>
          <p:nvPr/>
        </p:nvSpPr>
        <p:spPr bwMode="auto">
          <a:xfrm>
            <a:off x="5220072" y="5193196"/>
            <a:ext cx="3168352"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Впервые</a:t>
            </a:r>
            <a:r>
              <a:rPr kumimoji="0" lang="en-US" altLang="ja-JP" sz="20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p>
          <a:p>
            <a:pPr lvl="0">
              <a:defRPr/>
            </a:pPr>
            <a:r>
              <a:rPr lang="en-US" altLang="ja-JP" sz="2000" b="1" i="1" kern="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altLang="ja-JP" sz="2000" b="1" kern="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n-US" altLang="ja-JP" sz="2000" b="1" i="1" kern="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канал</a:t>
            </a:r>
            <a:endPar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Актинид</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altLang="ja-JP" sz="24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 </a:t>
            </a:r>
            <a:r>
              <a:rPr lang="en-US" altLang="ja-JP" sz="24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a:t>
            </a: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4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t>
            </a:r>
            <a:endPar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6" name="Rectangle 2">
            <a:extLst>
              <a:ext uri="{FF2B5EF4-FFF2-40B4-BE49-F238E27FC236}">
                <a16:creationId xmlns:a16="http://schemas.microsoft.com/office/drawing/2014/main" id="{828D6C66-F20F-00E7-24CD-217A4EC7B053}"/>
              </a:ext>
            </a:extLst>
          </p:cNvPr>
          <p:cNvSpPr txBox="1">
            <a:spLocks noChangeArrowheads="1"/>
          </p:cNvSpPr>
          <p:nvPr/>
        </p:nvSpPr>
        <p:spPr bwMode="auto">
          <a:xfrm>
            <a:off x="323528" y="5157192"/>
            <a:ext cx="3744416"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Мишень</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ru-RU"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42</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Pu:   0.72 </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мг</a:t>
            </a:r>
            <a:r>
              <a:rPr kumimoji="0" lang="en-US"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см</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endParaRPr kumimoji="0" lang="en-US" altLang="ja-JP" sz="20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ru-RU"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Доза пучка</a:t>
            </a:r>
            <a:r>
              <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1.5 x 10</a:t>
            </a:r>
            <a:r>
              <a:rPr kumimoji="0" lang="en-US" altLang="ja-JP" sz="24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endPar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Энергия возбуждения</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4</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1</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ru-RU"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МэВ</a:t>
            </a:r>
            <a:endParaRPr kumimoji="0" lang="en-US" altLang="ja-JP" sz="20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Rectangle 2">
            <a:extLst>
              <a:ext uri="{FF2B5EF4-FFF2-40B4-BE49-F238E27FC236}">
                <a16:creationId xmlns:a16="http://schemas.microsoft.com/office/drawing/2014/main" id="{F6DBE35E-03CC-B38D-DE6D-D580D37B8319}"/>
              </a:ext>
            </a:extLst>
          </p:cNvPr>
          <p:cNvSpPr txBox="1">
            <a:spLocks noChangeArrowheads="1"/>
          </p:cNvSpPr>
          <p:nvPr/>
        </p:nvSpPr>
        <p:spPr bwMode="auto">
          <a:xfrm>
            <a:off x="323528" y="6237312"/>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Сечение</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~0.11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(0.02-0.37)</a:t>
            </a:r>
            <a:r>
              <a:rPr kumimoji="0" lang="en-US" altLang="ja-JP"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000" b="1" i="0" strike="noStrike" kern="0" cap="none" spc="0" normalizeH="0" baseline="0" noProof="0" dirty="0" err="1">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пб</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7" name="Picture 24">
            <a:extLst>
              <a:ext uri="{FF2B5EF4-FFF2-40B4-BE49-F238E27FC236}">
                <a16:creationId xmlns:a16="http://schemas.microsoft.com/office/drawing/2014/main" id="{8BD40364-0564-515C-C80C-9736CE0A5AAB}"/>
              </a:ext>
            </a:extLst>
          </p:cNvPr>
          <p:cNvPicPr/>
          <p:nvPr/>
        </p:nvPicPr>
        <p:blipFill>
          <a:blip r:embed="rId3" cstate="print"/>
          <a:stretch/>
        </p:blipFill>
        <p:spPr>
          <a:xfrm>
            <a:off x="1835697" y="2636912"/>
            <a:ext cx="5040560" cy="2495047"/>
          </a:xfrm>
          <a:prstGeom prst="rect">
            <a:avLst/>
          </a:prstGeom>
        </p:spPr>
      </p:pic>
    </p:spTree>
    <p:extLst>
      <p:ext uri="{BB962C8B-B14F-4D97-AF65-F5344CB8AC3E}">
        <p14:creationId xmlns:p14="http://schemas.microsoft.com/office/powerpoint/2010/main" val="334298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4CBC23A-B9D4-540C-ED9F-FCFCD7F6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784"/>
            <a:ext cx="8584867" cy="5307590"/>
          </a:xfrm>
          <a:prstGeom prst="rect">
            <a:avLst/>
          </a:prstGeom>
        </p:spPr>
      </p:pic>
      <p:sp>
        <p:nvSpPr>
          <p:cNvPr id="13" name="TextBox 12"/>
          <p:cNvSpPr txBox="1"/>
          <p:nvPr/>
        </p:nvSpPr>
        <p:spPr>
          <a:xfrm>
            <a:off x="683568" y="275576"/>
            <a:ext cx="7776864" cy="461665"/>
          </a:xfrm>
          <a:prstGeom prst="rect">
            <a:avLst/>
          </a:prstGeom>
          <a:noFill/>
        </p:spPr>
        <p:txBody>
          <a:bodyPr wrap="square" rtlCol="0">
            <a:spAutoFit/>
          </a:bodyPr>
          <a:lstStyle/>
          <a:p>
            <a:pPr algn="ctr"/>
            <a:r>
              <a:rPr lang="ru-RU" sz="2400" b="1" dirty="0">
                <a:effectLst>
                  <a:outerShdw blurRad="38100" dist="38100" dir="2700000" algn="tl">
                    <a:srgbClr val="000000">
                      <a:alpha val="43137"/>
                    </a:srgbClr>
                  </a:outerShdw>
                </a:effectLst>
                <a:latin typeface="+mn-lt"/>
              </a:rPr>
              <a:t>Область открытых сверхтяжёлых изотопов</a:t>
            </a:r>
            <a:endParaRPr lang="ru-RU" sz="2400" dirty="0">
              <a:effectLst>
                <a:outerShdw blurRad="38100" dist="38100" dir="2700000" algn="tl">
                  <a:srgbClr val="000000">
                    <a:alpha val="43137"/>
                  </a:srgbClr>
                </a:outerShdw>
              </a:effectLst>
              <a:latin typeface="+mn-lt"/>
            </a:endParaRPr>
          </a:p>
        </p:txBody>
      </p:sp>
      <p:sp>
        <p:nvSpPr>
          <p:cNvPr id="14" name="TextBox 13"/>
          <p:cNvSpPr txBox="1"/>
          <p:nvPr/>
        </p:nvSpPr>
        <p:spPr>
          <a:xfrm>
            <a:off x="6526646" y="1801273"/>
            <a:ext cx="1861777" cy="646331"/>
          </a:xfrm>
          <a:prstGeom prst="rect">
            <a:avLst/>
          </a:prstGeom>
          <a:noFill/>
        </p:spPr>
        <p:txBody>
          <a:bodyPr wrap="square" rtlCol="0">
            <a:spAutoFit/>
          </a:bodyPr>
          <a:lstStyle/>
          <a:p>
            <a:pPr algn="ctr"/>
            <a:r>
              <a:rPr lang="ru-RU" b="1" dirty="0">
                <a:solidFill>
                  <a:srgbClr val="FF0000"/>
                </a:solidFill>
                <a:effectLst>
                  <a:outerShdw blurRad="38100" dist="38100" dir="2700000" algn="tl">
                    <a:srgbClr val="000000">
                      <a:alpha val="43137"/>
                    </a:srgbClr>
                  </a:outerShdw>
                </a:effectLst>
                <a:latin typeface="+mn-lt"/>
              </a:rPr>
              <a:t>Актиниды</a:t>
            </a:r>
            <a:r>
              <a:rPr lang="en-US" b="1" dirty="0">
                <a:solidFill>
                  <a:srgbClr val="FF0000"/>
                </a:solidFill>
                <a:effectLst>
                  <a:outerShdw blurRad="38100" dist="38100" dir="2700000" algn="tl">
                    <a:srgbClr val="000000">
                      <a:alpha val="43137"/>
                    </a:srgbClr>
                  </a:outerShdw>
                </a:effectLst>
                <a:latin typeface="+mn-lt"/>
              </a:rPr>
              <a:t> </a:t>
            </a:r>
            <a:r>
              <a:rPr lang="en-US" sz="1600" b="1" dirty="0">
                <a:solidFill>
                  <a:srgbClr val="FF0000"/>
                </a:solidFill>
                <a:effectLst>
                  <a:outerShdw blurRad="38100" dist="38100" dir="2700000" algn="tl">
                    <a:srgbClr val="000000">
                      <a:alpha val="43137"/>
                    </a:srgbClr>
                  </a:outerShdw>
                </a:effectLst>
                <a:latin typeface="+mn-lt"/>
              </a:rPr>
              <a:t>+ </a:t>
            </a:r>
            <a:r>
              <a:rPr lang="en-US" b="1" baseline="30000" dirty="0">
                <a:solidFill>
                  <a:srgbClr val="FF0000"/>
                </a:solidFill>
                <a:effectLst>
                  <a:outerShdw blurRad="38100" dist="38100" dir="2700000" algn="tl">
                    <a:srgbClr val="000000">
                      <a:alpha val="43137"/>
                    </a:srgbClr>
                  </a:outerShdw>
                </a:effectLst>
                <a:latin typeface="+mn-lt"/>
              </a:rPr>
              <a:t>40</a:t>
            </a:r>
            <a:r>
              <a:rPr lang="en-US" sz="1800" b="1" dirty="0">
                <a:solidFill>
                  <a:srgbClr val="FF0000"/>
                </a:solidFill>
                <a:effectLst>
                  <a:outerShdw blurRad="38100" dist="38100" dir="2700000" algn="tl">
                    <a:srgbClr val="000000">
                      <a:alpha val="43137"/>
                    </a:srgbClr>
                  </a:outerShdw>
                </a:effectLst>
                <a:latin typeface="+mn-lt"/>
              </a:rPr>
              <a:t>Ar, </a:t>
            </a:r>
            <a:r>
              <a:rPr lang="en-US" b="1" baseline="30000" dirty="0">
                <a:solidFill>
                  <a:srgbClr val="FF0000"/>
                </a:solidFill>
                <a:effectLst>
                  <a:outerShdw blurRad="38100" dist="38100" dir="2700000" algn="tl">
                    <a:srgbClr val="000000">
                      <a:alpha val="43137"/>
                    </a:srgbClr>
                  </a:outerShdw>
                </a:effectLst>
                <a:latin typeface="+mn-lt"/>
              </a:rPr>
              <a:t>48</a:t>
            </a:r>
            <a:r>
              <a:rPr lang="en-US" sz="1600" b="1" dirty="0">
                <a:solidFill>
                  <a:srgbClr val="FF0000"/>
                </a:solidFill>
                <a:effectLst>
                  <a:outerShdw blurRad="38100" dist="38100" dir="2700000" algn="tl">
                    <a:srgbClr val="000000">
                      <a:alpha val="43137"/>
                    </a:srgbClr>
                  </a:outerShdw>
                </a:effectLst>
                <a:latin typeface="+mn-lt"/>
              </a:rPr>
              <a:t>Ca, </a:t>
            </a:r>
            <a:r>
              <a:rPr lang="en-US" b="1" baseline="30000" dirty="0">
                <a:solidFill>
                  <a:srgbClr val="FF0000"/>
                </a:solidFill>
                <a:effectLst>
                  <a:outerShdw blurRad="38100" dist="38100" dir="2700000" algn="tl">
                    <a:srgbClr val="000000">
                      <a:alpha val="43137"/>
                    </a:srgbClr>
                  </a:outerShdw>
                </a:effectLst>
                <a:latin typeface="+mn-lt"/>
              </a:rPr>
              <a:t>50</a:t>
            </a:r>
            <a:r>
              <a:rPr lang="en-US" b="1" dirty="0">
                <a:solidFill>
                  <a:srgbClr val="FF0000"/>
                </a:solidFill>
                <a:effectLst>
                  <a:outerShdw blurRad="38100" dist="38100" dir="2700000" algn="tl">
                    <a:srgbClr val="000000">
                      <a:alpha val="43137"/>
                    </a:srgbClr>
                  </a:outerShdw>
                </a:effectLst>
                <a:latin typeface="+mn-lt"/>
              </a:rPr>
              <a:t>Ti, </a:t>
            </a:r>
            <a:r>
              <a:rPr lang="en-US" b="1" baseline="30000" dirty="0">
                <a:solidFill>
                  <a:srgbClr val="FF0000"/>
                </a:solidFill>
                <a:effectLst>
                  <a:outerShdw blurRad="38100" dist="38100" dir="2700000" algn="tl">
                    <a:srgbClr val="000000">
                      <a:alpha val="43137"/>
                    </a:srgbClr>
                  </a:outerShdw>
                </a:effectLst>
                <a:latin typeface="+mn-lt"/>
              </a:rPr>
              <a:t>54</a:t>
            </a:r>
            <a:r>
              <a:rPr lang="en-US" b="1" dirty="0">
                <a:solidFill>
                  <a:srgbClr val="FF0000"/>
                </a:solidFill>
                <a:effectLst>
                  <a:outerShdw blurRad="38100" dist="38100" dir="2700000" algn="tl">
                    <a:srgbClr val="000000">
                      <a:alpha val="43137"/>
                    </a:srgbClr>
                  </a:outerShdw>
                </a:effectLst>
                <a:latin typeface="+mn-lt"/>
              </a:rPr>
              <a:t>Cr</a:t>
            </a:r>
            <a:endParaRPr lang="ru-RU" dirty="0">
              <a:solidFill>
                <a:srgbClr val="FF0000"/>
              </a:solidFill>
              <a:effectLst>
                <a:outerShdw blurRad="38100" dist="38100" dir="2700000" algn="tl">
                  <a:srgbClr val="000000">
                    <a:alpha val="43137"/>
                  </a:srgbClr>
                </a:outerShdw>
              </a:effectLst>
              <a:latin typeface="+mn-lt"/>
            </a:endParaRPr>
          </a:p>
        </p:txBody>
      </p:sp>
      <p:sp>
        <p:nvSpPr>
          <p:cNvPr id="15" name="TextBox 14"/>
          <p:cNvSpPr txBox="1"/>
          <p:nvPr/>
        </p:nvSpPr>
        <p:spPr>
          <a:xfrm>
            <a:off x="6860332" y="1436287"/>
            <a:ext cx="1120756" cy="307777"/>
          </a:xfrm>
          <a:prstGeom prst="rect">
            <a:avLst/>
          </a:prstGeom>
          <a:noFill/>
        </p:spPr>
        <p:txBody>
          <a:bodyPr wrap="none" rtlCol="0">
            <a:spAutoFit/>
          </a:bodyPr>
          <a:lstStyle/>
          <a:p>
            <a:r>
              <a:rPr lang="en-US" sz="1600" b="1" baseline="30000" dirty="0">
                <a:solidFill>
                  <a:srgbClr val="0000FF"/>
                </a:solidFill>
                <a:effectLst>
                  <a:outerShdw blurRad="38100" dist="38100" dir="2700000" algn="tl">
                    <a:srgbClr val="000000">
                      <a:alpha val="43137"/>
                    </a:srgbClr>
                  </a:outerShdw>
                </a:effectLst>
              </a:rPr>
              <a:t>50</a:t>
            </a:r>
            <a:r>
              <a:rPr lang="en-US" sz="1400" b="1" dirty="0">
                <a:solidFill>
                  <a:srgbClr val="0000FF"/>
                </a:solidFill>
                <a:effectLst>
                  <a:outerShdw blurRad="38100" dist="38100" dir="2700000" algn="tl">
                    <a:srgbClr val="000000">
                      <a:alpha val="43137"/>
                    </a:srgbClr>
                  </a:outerShdw>
                </a:effectLst>
              </a:rPr>
              <a:t>Ti, </a:t>
            </a:r>
            <a:r>
              <a:rPr lang="en-US" sz="1600" b="1" baseline="30000" dirty="0">
                <a:solidFill>
                  <a:srgbClr val="0000FF"/>
                </a:solidFill>
                <a:effectLst>
                  <a:outerShdw blurRad="38100" dist="38100" dir="2700000" algn="tl">
                    <a:srgbClr val="000000">
                      <a:alpha val="43137"/>
                    </a:srgbClr>
                  </a:outerShdw>
                </a:effectLst>
              </a:rPr>
              <a:t>54</a:t>
            </a:r>
            <a:r>
              <a:rPr lang="en-US" sz="1400" b="1" dirty="0">
                <a:solidFill>
                  <a:srgbClr val="0000FF"/>
                </a:solidFill>
                <a:effectLst>
                  <a:outerShdw blurRad="38100" dist="38100" dir="2700000" algn="tl">
                    <a:srgbClr val="000000">
                      <a:alpha val="43137"/>
                    </a:srgbClr>
                  </a:outerShdw>
                </a:effectLst>
              </a:rPr>
              <a:t>Cr…</a:t>
            </a:r>
            <a:endParaRPr lang="ru-RU" sz="1400" b="1" dirty="0">
              <a:solidFill>
                <a:srgbClr val="0000FF"/>
              </a:solidFill>
              <a:effectLst>
                <a:outerShdw blurRad="38100" dist="38100" dir="2700000" algn="tl">
                  <a:srgbClr val="000000">
                    <a:alpha val="43137"/>
                  </a:srgbClr>
                </a:outerShdw>
              </a:effectLst>
            </a:endParaRPr>
          </a:p>
        </p:txBody>
      </p:sp>
      <p:sp>
        <p:nvSpPr>
          <p:cNvPr id="19" name="TextBox 18"/>
          <p:cNvSpPr txBox="1"/>
          <p:nvPr/>
        </p:nvSpPr>
        <p:spPr>
          <a:xfrm>
            <a:off x="6410519" y="2711773"/>
            <a:ext cx="954107" cy="307777"/>
          </a:xfrm>
          <a:prstGeom prst="rect">
            <a:avLst/>
          </a:prstGeom>
          <a:noFill/>
        </p:spPr>
        <p:txBody>
          <a:bodyPr wrap="none" rtlCol="0">
            <a:spAutoFit/>
          </a:bodyPr>
          <a:lstStyle/>
          <a:p>
            <a:r>
              <a:rPr lang="en-US" sz="1400" b="1" dirty="0">
                <a:solidFill>
                  <a:srgbClr val="0000FF"/>
                </a:solidFill>
                <a:effectLst>
                  <a:outerShdw blurRad="38100" dist="38100" dir="2700000" algn="tl">
                    <a:srgbClr val="000000">
                      <a:alpha val="43137"/>
                    </a:srgbClr>
                  </a:outerShdw>
                </a:effectLst>
              </a:rPr>
              <a:t>2</a:t>
            </a:r>
            <a:r>
              <a:rPr lang="en-US" sz="1400" b="1" i="1" dirty="0">
                <a:solidFill>
                  <a:srgbClr val="0000FF"/>
                </a:solidFill>
                <a:effectLst>
                  <a:outerShdw blurRad="38100" dist="38100" dir="2700000" algn="tl">
                    <a:srgbClr val="000000">
                      <a:alpha val="43137"/>
                    </a:srgbClr>
                  </a:outerShdw>
                </a:effectLst>
              </a:rPr>
              <a:t>n</a:t>
            </a:r>
            <a:r>
              <a:rPr lang="en-US" sz="1400" b="1" dirty="0">
                <a:solidFill>
                  <a:srgbClr val="0000FF"/>
                </a:solidFill>
                <a:effectLst>
                  <a:outerShdw blurRad="38100" dist="38100" dir="2700000" algn="tl">
                    <a:srgbClr val="000000">
                      <a:alpha val="43137"/>
                    </a:srgbClr>
                  </a:outerShdw>
                </a:effectLst>
              </a:rPr>
              <a:t> </a:t>
            </a:r>
            <a:r>
              <a:rPr lang="ru-RU" sz="1400" b="1" dirty="0">
                <a:solidFill>
                  <a:srgbClr val="0000FF"/>
                </a:solidFill>
                <a:effectLst>
                  <a:outerShdw blurRad="38100" dist="38100" dir="2700000" algn="tl">
                    <a:srgbClr val="000000">
                      <a:alpha val="43137"/>
                    </a:srgbClr>
                  </a:outerShdw>
                </a:effectLst>
              </a:rPr>
              <a:t>канал</a:t>
            </a:r>
          </a:p>
        </p:txBody>
      </p:sp>
      <p:sp>
        <p:nvSpPr>
          <p:cNvPr id="20" name="TextBox 19"/>
          <p:cNvSpPr txBox="1"/>
          <p:nvPr/>
        </p:nvSpPr>
        <p:spPr>
          <a:xfrm>
            <a:off x="3059832" y="2123542"/>
            <a:ext cx="1593578" cy="307777"/>
          </a:xfrm>
          <a:prstGeom prst="rect">
            <a:avLst/>
          </a:prstGeom>
          <a:noFill/>
        </p:spPr>
        <p:txBody>
          <a:bodyPr wrap="none" rtlCol="0">
            <a:spAutoFit/>
          </a:bodyPr>
          <a:lstStyle/>
          <a:p>
            <a:r>
              <a:rPr lang="ru-RU" sz="1400" b="1" dirty="0">
                <a:solidFill>
                  <a:srgbClr val="0000FF"/>
                </a:solidFill>
                <a:effectLst>
                  <a:outerShdw blurRad="38100" dist="38100" dir="2700000" algn="tl">
                    <a:srgbClr val="000000">
                      <a:alpha val="43137"/>
                    </a:srgbClr>
                  </a:outerShdw>
                </a:effectLst>
              </a:rPr>
              <a:t>Лёгкие изотопы</a:t>
            </a:r>
            <a:endParaRPr lang="en-US" sz="1400" b="1" dirty="0">
              <a:solidFill>
                <a:srgbClr val="0000FF"/>
              </a:solidFill>
              <a:effectLst>
                <a:outerShdw blurRad="38100" dist="38100" dir="2700000" algn="tl">
                  <a:srgbClr val="000000">
                    <a:alpha val="43137"/>
                  </a:srgbClr>
                </a:outerShdw>
              </a:effectLst>
            </a:endParaRPr>
          </a:p>
        </p:txBody>
      </p:sp>
      <p:grpSp>
        <p:nvGrpSpPr>
          <p:cNvPr id="21" name="Группа 15"/>
          <p:cNvGrpSpPr/>
          <p:nvPr/>
        </p:nvGrpSpPr>
        <p:grpSpPr>
          <a:xfrm>
            <a:off x="1159367" y="905817"/>
            <a:ext cx="7121052" cy="1819721"/>
            <a:chOff x="1132577" y="905817"/>
            <a:chExt cx="7121052" cy="1819721"/>
          </a:xfrm>
        </p:grpSpPr>
        <p:grpSp>
          <p:nvGrpSpPr>
            <p:cNvPr id="22" name="Группа 11"/>
            <p:cNvGrpSpPr/>
            <p:nvPr/>
          </p:nvGrpSpPr>
          <p:grpSpPr>
            <a:xfrm>
              <a:off x="3465101" y="1536250"/>
              <a:ext cx="3524391" cy="1189288"/>
              <a:chOff x="3465101" y="1536250"/>
              <a:chExt cx="3524391" cy="1189288"/>
            </a:xfrm>
          </p:grpSpPr>
          <p:sp>
            <p:nvSpPr>
              <p:cNvPr id="24" name="Стрелка вправо 23"/>
              <p:cNvSpPr/>
              <p:nvPr/>
            </p:nvSpPr>
            <p:spPr>
              <a:xfrm>
                <a:off x="6489426" y="2431319"/>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rot="10800000">
                <a:off x="3465101" y="2439786"/>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Стрелка вправо 25"/>
              <p:cNvSpPr/>
              <p:nvPr/>
            </p:nvSpPr>
            <p:spPr>
              <a:xfrm rot="19618066">
                <a:off x="6323248" y="1536250"/>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TextBox 22"/>
            <p:cNvSpPr txBox="1"/>
            <p:nvPr/>
          </p:nvSpPr>
          <p:spPr>
            <a:xfrm>
              <a:off x="1132577" y="905817"/>
              <a:ext cx="7121052" cy="369332"/>
            </a:xfrm>
            <a:prstGeom prst="rect">
              <a:avLst/>
            </a:prstGeom>
            <a:noFill/>
          </p:spPr>
          <p:txBody>
            <a:bodyPr wrap="none" rtlCol="0">
              <a:spAutoFit/>
            </a:bodyPr>
            <a:lstStyle/>
            <a:p>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Образование новых изотопов и синтез новых элементов 119, 120…</a:t>
              </a:r>
            </a:p>
          </p:txBody>
        </p:sp>
      </p:grpSp>
      <p:sp>
        <p:nvSpPr>
          <p:cNvPr id="6" name="Овал 5">
            <a:extLst>
              <a:ext uri="{FF2B5EF4-FFF2-40B4-BE49-F238E27FC236}">
                <a16:creationId xmlns:a16="http://schemas.microsoft.com/office/drawing/2014/main" id="{7DB4A56D-89C4-16FE-1284-376C88034834}"/>
              </a:ext>
            </a:extLst>
          </p:cNvPr>
          <p:cNvSpPr/>
          <p:nvPr/>
        </p:nvSpPr>
        <p:spPr>
          <a:xfrm rot="18875295">
            <a:off x="600652" y="3127822"/>
            <a:ext cx="6749236" cy="2268201"/>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a:p>
        </p:txBody>
      </p:sp>
    </p:spTree>
    <p:extLst>
      <p:ext uri="{BB962C8B-B14F-4D97-AF65-F5344CB8AC3E}">
        <p14:creationId xmlns:p14="http://schemas.microsoft.com/office/powerpoint/2010/main" val="1581706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Таблица 1">
                <a:extLst>
                  <a:ext uri="{FF2B5EF4-FFF2-40B4-BE49-F238E27FC236}">
                    <a16:creationId xmlns:a16="http://schemas.microsoft.com/office/drawing/2014/main" id="{1B7369C7-08B4-0290-A973-C146D91B7EF5}"/>
                  </a:ext>
                </a:extLst>
              </p:cNvPr>
              <p:cNvGraphicFramePr>
                <a:graphicFrameLocks noGrp="1"/>
              </p:cNvGraphicFramePr>
              <p:nvPr>
                <p:extLst>
                  <p:ext uri="{D42A27DB-BD31-4B8C-83A1-F6EECF244321}">
                    <p14:modId xmlns:p14="http://schemas.microsoft.com/office/powerpoint/2010/main" val="3987052690"/>
                  </p:ext>
                </p:extLst>
              </p:nvPr>
            </p:nvGraphicFramePr>
            <p:xfrm>
              <a:off x="1979712" y="476672"/>
              <a:ext cx="5184576" cy="4565476"/>
            </p:xfrm>
            <a:graphic>
              <a:graphicData uri="http://schemas.openxmlformats.org/drawingml/2006/table">
                <a:tbl>
                  <a:tblPr firstRow="1" firstCol="1" bandRow="1">
                    <a:tableStyleId>{073A0DAA-6AF3-43AB-8588-CEC1D06C72B9}</a:tableStyleId>
                  </a:tblPr>
                  <a:tblGrid>
                    <a:gridCol w="544845">
                      <a:extLst>
                        <a:ext uri="{9D8B030D-6E8A-4147-A177-3AD203B41FA5}">
                          <a16:colId xmlns:a16="http://schemas.microsoft.com/office/drawing/2014/main" val="1920443586"/>
                        </a:ext>
                      </a:extLst>
                    </a:gridCol>
                    <a:gridCol w="785924">
                      <a:extLst>
                        <a:ext uri="{9D8B030D-6E8A-4147-A177-3AD203B41FA5}">
                          <a16:colId xmlns:a16="http://schemas.microsoft.com/office/drawing/2014/main" val="757085184"/>
                        </a:ext>
                      </a:extLst>
                    </a:gridCol>
                    <a:gridCol w="901479">
                      <a:extLst>
                        <a:ext uri="{9D8B030D-6E8A-4147-A177-3AD203B41FA5}">
                          <a16:colId xmlns:a16="http://schemas.microsoft.com/office/drawing/2014/main" val="2470949077"/>
                        </a:ext>
                      </a:extLst>
                    </a:gridCol>
                    <a:gridCol w="648072">
                      <a:extLst>
                        <a:ext uri="{9D8B030D-6E8A-4147-A177-3AD203B41FA5}">
                          <a16:colId xmlns:a16="http://schemas.microsoft.com/office/drawing/2014/main" val="943304382"/>
                        </a:ext>
                      </a:extLst>
                    </a:gridCol>
                    <a:gridCol w="720080">
                      <a:extLst>
                        <a:ext uri="{9D8B030D-6E8A-4147-A177-3AD203B41FA5}">
                          <a16:colId xmlns:a16="http://schemas.microsoft.com/office/drawing/2014/main" val="2278757657"/>
                        </a:ext>
                      </a:extLst>
                    </a:gridCol>
                    <a:gridCol w="720080">
                      <a:extLst>
                        <a:ext uri="{9D8B030D-6E8A-4147-A177-3AD203B41FA5}">
                          <a16:colId xmlns:a16="http://schemas.microsoft.com/office/drawing/2014/main" val="916239647"/>
                        </a:ext>
                      </a:extLst>
                    </a:gridCol>
                    <a:gridCol w="864096">
                      <a:extLst>
                        <a:ext uri="{9D8B030D-6E8A-4147-A177-3AD203B41FA5}">
                          <a16:colId xmlns:a16="http://schemas.microsoft.com/office/drawing/2014/main" val="190249155"/>
                        </a:ext>
                      </a:extLst>
                    </a:gridCol>
                  </a:tblGrid>
                  <a:tr h="655951">
                    <a:tc>
                      <a:txBody>
                        <a:bodyPr/>
                        <a:lstStyle/>
                        <a:p>
                          <a:pPr algn="ctr">
                            <a:lnSpc>
                              <a:spcPct val="115000"/>
                            </a:lnSpc>
                            <a:spcAft>
                              <a:spcPts val="1000"/>
                            </a:spcAft>
                          </a:pPr>
                          <a:r>
                            <a:rPr lang="ru-RU" sz="1000" dirty="0">
                              <a:effectLst/>
                            </a:rPr>
                            <a:t>Ядро</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rPr>
                            <a:t>Мода распада</a:t>
                          </a:r>
                          <a:r>
                            <a:rPr lang="en-US" sz="1000" dirty="0">
                              <a:effectLst/>
                            </a:rPr>
                            <a:t>, </a:t>
                          </a:r>
                          <a:r>
                            <a:rPr lang="ru-RU" sz="1000" dirty="0">
                              <a:effectLst/>
                            </a:rPr>
                            <a:t>ветвь</a:t>
                          </a:r>
                          <a:r>
                            <a:rPr lang="en-US" sz="1000" dirty="0">
                              <a:effectLst/>
                            </a:rPr>
                            <a:t> (%) </a:t>
                          </a:r>
                          <a:r>
                            <a:rPr lang="ru-RU" sz="1000" baseline="30000" dirty="0">
                              <a:effectLst/>
                            </a:rPr>
                            <a:t>а</a:t>
                          </a:r>
                          <a:r>
                            <a:rPr lang="en-US" sz="1000" baseline="30000" dirty="0">
                              <a:effectLst/>
                            </a:rPr>
                            <a:t>,</a:t>
                          </a:r>
                          <a:r>
                            <a:rPr lang="ru-RU" sz="1000" baseline="30000" dirty="0">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rPr>
                            <a:t>Период </a:t>
                          </a:r>
                          <a:r>
                            <a:rPr lang="ru-RU" sz="1000" dirty="0" err="1">
                              <a:effectLst/>
                            </a:rPr>
                            <a:t>полураспада</a:t>
                          </a:r>
                          <a:r>
                            <a:rPr lang="ru-RU" sz="1000" baseline="30000" dirty="0" err="1">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err="1">
                              <a:effectLst/>
                            </a:rPr>
                            <a:t>E</a:t>
                          </a:r>
                          <a:r>
                            <a:rPr lang="en-US" sz="1000" baseline="-25000" dirty="0" err="1">
                              <a:effectLst/>
                              <a:latin typeface="Symbol" panose="05050102010706020507" pitchFamily="18" charset="2"/>
                            </a:rPr>
                            <a:t>a</a:t>
                          </a:r>
                          <a:r>
                            <a:rPr lang="en-US" sz="1000" dirty="0">
                              <a:effectLst/>
                            </a:rPr>
                            <a:t> (MeV) </a:t>
                          </a:r>
                          <a:r>
                            <a:rPr lang="ru-RU" sz="1000" baseline="30000" dirty="0">
                              <a:effectLst/>
                            </a:rPr>
                            <a:t>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err="1">
                              <a:effectLst/>
                            </a:rPr>
                            <a:t>Q</a:t>
                          </a:r>
                          <a:r>
                            <a:rPr lang="en-US" sz="1000" baseline="-25000" dirty="0" err="1">
                              <a:effectLst/>
                              <a:latin typeface="Symbol" panose="05050102010706020507" pitchFamily="18" charset="2"/>
                            </a:rPr>
                            <a:t>a</a:t>
                          </a:r>
                          <a:r>
                            <a:rPr lang="en-US" sz="1000" dirty="0">
                              <a:effectLst/>
                            </a:rPr>
                            <a:t> (MeV) </a:t>
                          </a:r>
                          <a:r>
                            <a:rPr lang="ru-RU" sz="1000" baseline="30000" dirty="0">
                              <a:effectLst/>
                            </a:rPr>
                            <a:t>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T</a:t>
                          </a:r>
                          <a:r>
                            <a:rPr lang="en-US" sz="1000" baseline="-25000" dirty="0">
                              <a:effectLst/>
                              <a:latin typeface="Symbol" panose="05050102010706020507" pitchFamily="18" charset="2"/>
                            </a:rPr>
                            <a:t>a</a:t>
                          </a:r>
                          <a:r>
                            <a:rPr lang="en-US" sz="1000" dirty="0">
                              <a:effectLst/>
                            </a:rPr>
                            <a:t> </a:t>
                          </a:r>
                          <a:r>
                            <a:rPr lang="ru-RU" sz="1000" baseline="30000" dirty="0">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T</a:t>
                          </a:r>
                          <a:r>
                            <a:rPr lang="ru-RU" sz="1000" baseline="-25000" dirty="0">
                              <a:effectLst/>
                            </a:rPr>
                            <a:t>СД</a:t>
                          </a:r>
                          <a:r>
                            <a:rPr lang="en-US" sz="1000" dirty="0">
                              <a:effectLst/>
                            </a:rPr>
                            <a:t> </a:t>
                          </a:r>
                          <a:r>
                            <a:rPr lang="ru-RU" sz="1000" baseline="30000" dirty="0">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90263173"/>
                      </a:ext>
                    </a:extLst>
                  </a:tr>
                  <a:tr h="408652">
                    <a:tc>
                      <a:txBody>
                        <a:bodyPr/>
                        <a:lstStyle/>
                        <a:p>
                          <a:pPr algn="ctr">
                            <a:lnSpc>
                              <a:spcPct val="115000"/>
                            </a:lnSpc>
                            <a:spcAft>
                              <a:spcPts val="1000"/>
                            </a:spcAft>
                          </a:pPr>
                          <a:r>
                            <a:rPr lang="en-US" sz="1000" baseline="30000">
                              <a:effectLst/>
                            </a:rPr>
                            <a:t>288</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2.0</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+2.3</m:t>
                                    </m:r>
                                  </m:e>
                                </m:mr>
                                <m:mr>
                                  <m:e>
                                    <m:r>
                                      <a:rPr lang="en-US" sz="1000">
                                        <a:effectLst/>
                                        <a:latin typeface="Cambria Math" panose="02040503050406030204" pitchFamily="18" charset="0"/>
                                      </a:rPr>
                                      <m:t>−0.7</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11.084(15)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11.240(15)</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4269489247"/>
                      </a:ext>
                    </a:extLst>
                  </a:tr>
                  <a:tr h="419245">
                    <a:tc>
                      <a:txBody>
                        <a:bodyPr/>
                        <a:lstStyle/>
                        <a:p>
                          <a:pPr algn="ctr">
                            <a:lnSpc>
                              <a:spcPct val="115000"/>
                            </a:lnSpc>
                            <a:spcAft>
                              <a:spcPts val="1000"/>
                            </a:spcAft>
                          </a:pPr>
                          <a:r>
                            <a:rPr lang="en-US" sz="1000" baseline="30000">
                              <a:effectLst/>
                            </a:rPr>
                            <a:t>284</a:t>
                          </a:r>
                          <a:r>
                            <a:rPr lang="en-US" sz="1000">
                              <a:effectLst/>
                            </a:rPr>
                            <a:t>Fl</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SF</a:t>
                          </a:r>
                          <a:r>
                            <a:rPr lang="en-US" sz="1000" dirty="0">
                              <a:effectLst/>
                            </a:rPr>
                            <a:t>: </a:t>
                          </a:r>
                          <a:r>
                            <a:rPr lang="en-US" sz="1000" dirty="0">
                              <a:effectLst/>
                              <a:latin typeface="Times New Roman" panose="02020603050405020304" pitchFamily="18" charset="0"/>
                              <a:ea typeface="Cambria Math" panose="02040503050406030204" pitchFamily="18" charset="0"/>
                              <a:cs typeface="Times New Roman" panose="02020603050405020304" pitchFamily="18" charset="0"/>
                            </a:rPr>
                            <a:t>76</a:t>
                          </a:r>
                          <a14:m>
                            <m:oMath xmlns:m="http://schemas.openxmlformats.org/officeDocument/2006/math">
                              <m:m>
                                <m:mPr>
                                  <m:mcs>
                                    <m:mc>
                                      <m:mcPr>
                                        <m:count m:val="1"/>
                                        <m:mcJc m:val="center"/>
                                      </m:mcPr>
                                    </m:mc>
                                  </m:mcs>
                                  <m:ctrlPr>
                                    <a:rPr lang="ru-RU" sz="900" i="1">
                                      <a:effectLst/>
                                      <a:latin typeface="Cambria Math" panose="02040503050406030204" pitchFamily="18" charset="0"/>
                                    </a:rPr>
                                  </m:ctrlPr>
                                </m:mPr>
                                <m:mr>
                                  <m:e>
                                    <m:r>
                                      <a:rPr lang="en-US" sz="900">
                                        <a:effectLst/>
                                        <a:latin typeface="Cambria Math" panose="02040503050406030204" pitchFamily="18" charset="0"/>
                                      </a:rPr>
                                      <m:t>+9</m:t>
                                    </m:r>
                                  </m:e>
                                </m:mr>
                                <m:mr>
                                  <m:e>
                                    <m:r>
                                      <a:rPr lang="en-US" sz="900">
                                        <a:effectLst/>
                                        <a:latin typeface="Cambria Math" panose="02040503050406030204" pitchFamily="18" charset="0"/>
                                      </a:rPr>
                                      <m:t>−19</m:t>
                                    </m:r>
                                  </m:e>
                                </m:mr>
                              </m:m>
                            </m:oMath>
                          </a14:m>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2.5</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+1.2</m:t>
                                    </m:r>
                                  </m:e>
                                </m:mr>
                                <m:mr>
                                  <m:e>
                                    <m:r>
                                      <a:rPr lang="en-US" sz="1000">
                                        <a:effectLst/>
                                        <a:latin typeface="Cambria Math" panose="02040503050406030204" pitchFamily="18" charset="0"/>
                                      </a:rPr>
                                      <m:t>−0.6</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10.7</a:t>
                          </a:r>
                          <a:r>
                            <a:rPr lang="ru-RU" sz="1000" dirty="0">
                              <a:effectLst/>
                              <a:latin typeface="Times New Roman" panose="02020603050405020304" pitchFamily="18" charset="0"/>
                              <a:cs typeface="Times New Roman" panose="02020603050405020304" pitchFamily="18" charset="0"/>
                            </a:rPr>
                            <a:t>2</a:t>
                          </a:r>
                          <a:r>
                            <a:rPr lang="en-US" sz="1000" dirty="0">
                              <a:effectLst/>
                              <a:latin typeface="Times New Roman" panose="02020603050405020304" pitchFamily="18" charset="0"/>
                              <a:cs typeface="Times New Roman" panose="02020603050405020304" pitchFamily="18" charset="0"/>
                            </a:rPr>
                            <a:t>1(17)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+8.4</m:t>
                                    </m:r>
                                  </m:e>
                                </m:mr>
                                <m:mr>
                                  <m:e>
                                    <m:r>
                                      <a:rPr lang="en-US" sz="1000">
                                        <a:effectLst/>
                                        <a:latin typeface="Cambria Math" panose="02040503050406030204" pitchFamily="18" charset="0"/>
                                      </a:rPr>
                                      <m:t>−5.4</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3.2</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+2.0</m:t>
                                    </m:r>
                                  </m:e>
                                </m:mr>
                                <m:mr>
                                  <m:e>
                                    <m:r>
                                      <a:rPr lang="en-US" sz="1000">
                                        <a:effectLst/>
                                        <a:latin typeface="Cambria Math" panose="02040503050406030204" pitchFamily="18" charset="0"/>
                                      </a:rPr>
                                      <m:t>−0.9</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827258214"/>
                      </a:ext>
                    </a:extLst>
                  </a:tr>
                  <a:tr h="233978">
                    <a:tc>
                      <a:txBody>
                        <a:bodyPr/>
                        <a:lstStyle/>
                        <a:p>
                          <a:pPr algn="ctr">
                            <a:lnSpc>
                              <a:spcPct val="115000"/>
                            </a:lnSpc>
                            <a:spcAft>
                              <a:spcPts val="1000"/>
                            </a:spcAft>
                          </a:pPr>
                          <a:r>
                            <a:rPr lang="en-US" sz="1000" baseline="30000">
                              <a:effectLst/>
                            </a:rPr>
                            <a:t>280</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SF</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+18</m:t>
                                    </m:r>
                                  </m:e>
                                </m:mr>
                                <m:mr>
                                  <m:e>
                                    <m:r>
                                      <a:rPr lang="en-US" sz="1000">
                                        <a:effectLst/>
                                        <a:latin typeface="Cambria Math" panose="02040503050406030204" pitchFamily="18" charset="0"/>
                                      </a:rPr>
                                      <m:t>−4</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мкс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416786089"/>
                      </a:ext>
                    </a:extLst>
                  </a:tr>
                  <a:tr h="408103">
                    <a:tc>
                      <a:txBody>
                        <a:bodyPr/>
                        <a:lstStyle/>
                        <a:p>
                          <a:pPr algn="ctr">
                            <a:lnSpc>
                              <a:spcPct val="115000"/>
                            </a:lnSpc>
                            <a:spcAft>
                              <a:spcPts val="1000"/>
                            </a:spcAft>
                          </a:pPr>
                          <a:r>
                            <a:rPr lang="en-US" sz="1000" baseline="30000">
                              <a:effectLst/>
                            </a:rPr>
                            <a:t>289</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2.4</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+4.4</m:t>
                                    </m:r>
                                  </m:e>
                                </m:mr>
                                <m:mr>
                                  <m:e>
                                    <m:r>
                                      <a:rPr lang="en-US" sz="1000">
                                        <a:effectLst/>
                                        <a:latin typeface="Cambria Math" panose="02040503050406030204" pitchFamily="18" charset="0"/>
                                      </a:rPr>
                                      <m:t>−0.9</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10.904(15)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11.057(15)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2492446606"/>
                      </a:ext>
                    </a:extLst>
                  </a:tr>
                  <a:tr h="322707">
                    <a:tc>
                      <a:txBody>
                        <a:bodyPr/>
                        <a:lstStyle/>
                        <a:p>
                          <a:pPr algn="ctr">
                            <a:lnSpc>
                              <a:spcPct val="115000"/>
                            </a:lnSpc>
                            <a:spcAft>
                              <a:spcPts val="1000"/>
                            </a:spcAft>
                          </a:pPr>
                          <a:r>
                            <a:rPr lang="en-US" sz="1000" baseline="30000" dirty="0">
                              <a:effectLst/>
                            </a:rPr>
                            <a:t>285</a:t>
                          </a:r>
                          <a:r>
                            <a:rPr lang="en-US" sz="1000" dirty="0">
                              <a:effectLst/>
                            </a:rPr>
                            <a:t>Fl</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86</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+43</m:t>
                                    </m:r>
                                  </m:e>
                                </m:mr>
                                <m:mr>
                                  <m:e>
                                    <m:r>
                                      <a:rPr lang="en-US" sz="1000">
                                        <a:effectLst/>
                                        <a:latin typeface="Cambria Math" panose="02040503050406030204" pitchFamily="18" charset="0"/>
                                      </a:rPr>
                                      <m:t>−21</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10.600(17)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839806232"/>
                      </a:ext>
                    </a:extLst>
                  </a:tr>
                  <a:tr h="408652">
                    <a:tc>
                      <a:txBody>
                        <a:bodyPr/>
                        <a:lstStyle/>
                        <a:p>
                          <a:pPr algn="ctr">
                            <a:lnSpc>
                              <a:spcPct val="115000"/>
                            </a:lnSpc>
                            <a:spcAft>
                              <a:spcPts val="1000"/>
                            </a:spcAft>
                          </a:pPr>
                          <a:r>
                            <a:rPr lang="en-US" sz="1000" baseline="30000">
                              <a:effectLst/>
                            </a:rPr>
                            <a:t>281</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0.16</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+0.08</m:t>
                                    </m:r>
                                  </m:e>
                                </m:mr>
                                <m:mr>
                                  <m:e>
                                    <m:r>
                                      <a:rPr lang="en-US" sz="1000">
                                        <a:effectLst/>
                                        <a:latin typeface="Cambria Math" panose="02040503050406030204" pitchFamily="18" charset="0"/>
                                      </a:rPr>
                                      <m:t>−0.04</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10.270(17)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10.418(17)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4150860025"/>
                      </a:ext>
                    </a:extLst>
                  </a:tr>
                  <a:tr h="408652">
                    <a:tc>
                      <a:txBody>
                        <a:bodyPr/>
                        <a:lstStyle/>
                        <a:p>
                          <a:pPr algn="ctr">
                            <a:lnSpc>
                              <a:spcPct val="115000"/>
                            </a:lnSpc>
                            <a:spcAft>
                              <a:spcPts val="1000"/>
                            </a:spcAft>
                          </a:pPr>
                          <a:r>
                            <a:rPr lang="en-US" sz="1000" baseline="30000">
                              <a:effectLst/>
                            </a:rPr>
                            <a:t>277</a:t>
                          </a:r>
                          <a:r>
                            <a:rPr lang="en-US" sz="1000">
                              <a:effectLst/>
                            </a:rPr>
                            <a:t>Ds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4.0</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+1.8</m:t>
                                    </m:r>
                                  </m:e>
                                </m:mr>
                                <m:mr>
                                  <m:e>
                                    <m:r>
                                      <a:rPr lang="en-US" sz="1000">
                                        <a:effectLst/>
                                        <a:latin typeface="Cambria Math" panose="02040503050406030204" pitchFamily="18" charset="0"/>
                                      </a:rPr>
                                      <m:t>−1.0</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10.538(17)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10.692(17)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617819803"/>
                      </a:ext>
                    </a:extLst>
                  </a:tr>
                  <a:tr h="408652">
                    <a:tc>
                      <a:txBody>
                        <a:bodyPr/>
                        <a:lstStyle/>
                        <a:p>
                          <a:pPr algn="ctr">
                            <a:lnSpc>
                              <a:spcPct val="115000"/>
                            </a:lnSpc>
                            <a:spcAft>
                              <a:spcPts val="1000"/>
                            </a:spcAft>
                          </a:pPr>
                          <a:r>
                            <a:rPr lang="en-US" sz="1000" baseline="30000">
                              <a:effectLst/>
                            </a:rPr>
                            <a:t>273</a:t>
                          </a:r>
                          <a:r>
                            <a:rPr lang="en-US" sz="1000">
                              <a:effectLst/>
                            </a:rPr>
                            <a:t>Hs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0.68</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+0.30</m:t>
                                    </m:r>
                                  </m:e>
                                </m:mr>
                                <m:mr>
                                  <m:e>
                                    <m:r>
                                      <a:rPr lang="en-US" sz="1000">
                                        <a:effectLst/>
                                        <a:latin typeface="Cambria Math" panose="02040503050406030204" pitchFamily="18" charset="0"/>
                                      </a:rPr>
                                      <m:t>−0.16</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с</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9.509(17)</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9.650(17)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3861111322"/>
                      </a:ext>
                    </a:extLst>
                  </a:tr>
                  <a:tr h="425062">
                    <a:tc>
                      <a:txBody>
                        <a:bodyPr/>
                        <a:lstStyle/>
                        <a:p>
                          <a:pPr algn="ctr">
                            <a:lnSpc>
                              <a:spcPct val="115000"/>
                            </a:lnSpc>
                            <a:spcAft>
                              <a:spcPts val="1000"/>
                            </a:spcAft>
                          </a:pPr>
                          <a:r>
                            <a:rPr lang="en-US" sz="1000" baseline="30000">
                              <a:effectLst/>
                            </a:rPr>
                            <a:t>269</a:t>
                          </a:r>
                          <a:r>
                            <a:rPr lang="en-US" sz="1000">
                              <a:effectLst/>
                            </a:rPr>
                            <a:t>Sg</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100" dirty="0">
                              <a:effectLst/>
                              <a:latin typeface="Symbol" panose="05050102010706020507" pitchFamily="18" charset="2"/>
                              <a:ea typeface="Times New Roman" panose="02020603050405020304" pitchFamily="18" charset="0"/>
                              <a:cs typeface="Times New Roman" panose="02020603050405020304" pitchFamily="18" charset="0"/>
                            </a:rPr>
                            <a:t>a</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87</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+6</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−23</m:t>
                                    </m:r>
                                  </m:e>
                                </m:mr>
                              </m:m>
                            </m:oMath>
                          </a14:m>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13</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+6</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−4</m:t>
                                    </m:r>
                                  </m:e>
                                </m:mr>
                              </m:m>
                            </m:oMath>
                          </a14:m>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мин</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8.423(15)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8.550(15)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14</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+9</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−3</m:t>
                                    </m:r>
                                  </m:e>
                                </m:mr>
                              </m:m>
                            </m:oMath>
                          </a14:m>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мин</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1.6</a:t>
                          </a:r>
                          <a14:m>
                            <m:oMath xmlns:m="http://schemas.openxmlformats.org/officeDocument/2006/math">
                              <m:m>
                                <m:mPr>
                                  <m:mcs>
                                    <m:mc>
                                      <m:mcPr>
                                        <m:count m:val="1"/>
                                        <m:mcJc m:val="center"/>
                                      </m:mcPr>
                                    </m:mc>
                                  </m:mcs>
                                  <m:ctrlPr>
                                    <a:rPr lang="ru-RU" sz="1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+1.9</m:t>
                                    </m:r>
                                  </m:e>
                                </m:mr>
                                <m:mr>
                                  <m:e>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−1.1</m:t>
                                    </m:r>
                                  </m:e>
                                </m:mr>
                              </m:m>
                            </m:oMath>
                          </a14:m>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ч</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extLst>
                      <a:ext uri="{0D108BD9-81ED-4DB2-BD59-A6C34878D82A}">
                        <a16:rowId xmlns:a16="http://schemas.microsoft.com/office/drawing/2014/main" val="4255346132"/>
                      </a:ext>
                    </a:extLst>
                  </a:tr>
                  <a:tr h="408652">
                    <a:tc>
                      <a:txBody>
                        <a:bodyPr/>
                        <a:lstStyle/>
                        <a:p>
                          <a:pPr algn="ctr">
                            <a:lnSpc>
                              <a:spcPct val="115000"/>
                            </a:lnSpc>
                            <a:spcAft>
                              <a:spcPts val="1000"/>
                            </a:spcAft>
                          </a:pPr>
                          <a:r>
                            <a:rPr lang="en-US" sz="1000" baseline="30000">
                              <a:effectLst/>
                            </a:rPr>
                            <a:t>265</a:t>
                          </a:r>
                          <a:r>
                            <a:rPr lang="en-US" sz="1000">
                              <a:effectLst/>
                            </a:rPr>
                            <a:t>Rf</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latin typeface="Times New Roman" panose="02020603050405020304" pitchFamily="18" charset="0"/>
                              <a:cs typeface="Times New Roman" panose="02020603050405020304" pitchFamily="18" charset="0"/>
                            </a:rPr>
                            <a:t>СД</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latin typeface="Times New Roman" panose="02020603050405020304" pitchFamily="18" charset="0"/>
                              <a:cs typeface="Times New Roman" panose="02020603050405020304" pitchFamily="18" charset="0"/>
                            </a:rPr>
                            <a:t>1</a:t>
                          </a:r>
                          <a:r>
                            <a:rPr lang="en-US" sz="1000" dirty="0">
                              <a:effectLst/>
                              <a:latin typeface="Times New Roman" panose="02020603050405020304" pitchFamily="18" charset="0"/>
                              <a:cs typeface="Times New Roman" panose="02020603050405020304" pitchFamily="18" charset="0"/>
                            </a:rPr>
                            <a:t>.</a:t>
                          </a:r>
                          <a:r>
                            <a:rPr lang="ru-RU" sz="1000" dirty="0">
                              <a:effectLst/>
                              <a:latin typeface="Times New Roman" panose="02020603050405020304" pitchFamily="18" charset="0"/>
                              <a:cs typeface="Times New Roman" panose="02020603050405020304" pitchFamily="18" charset="0"/>
                            </a:rPr>
                            <a:t>3</a:t>
                          </a:r>
                          <a14:m>
                            <m:oMath xmlns:m="http://schemas.openxmlformats.org/officeDocument/2006/math">
                              <m:m>
                                <m:mPr>
                                  <m:mcs>
                                    <m:mc>
                                      <m:mcPr>
                                        <m:count m:val="1"/>
                                        <m:mcJc m:val="center"/>
                                      </m:mcPr>
                                    </m:mc>
                                  </m:mcs>
                                  <m:ctrlPr>
                                    <a:rPr lang="ru-RU" sz="1000" i="1">
                                      <a:effectLst/>
                                      <a:latin typeface="Cambria Math" panose="02040503050406030204" pitchFamily="18" charset="0"/>
                                    </a:rPr>
                                  </m:ctrlPr>
                                </m:mPr>
                                <m:mr>
                                  <m:e>
                                    <m:r>
                                      <a:rPr lang="en-US" sz="1000">
                                        <a:effectLst/>
                                        <a:latin typeface="Cambria Math" panose="02040503050406030204" pitchFamily="18" charset="0"/>
                                      </a:rPr>
                                      <m:t>+0.8</m:t>
                                    </m:r>
                                  </m:e>
                                </m:mr>
                                <m:mr>
                                  <m:e>
                                    <m:r>
                                      <a:rPr lang="en-US" sz="1000">
                                        <a:effectLst/>
                                        <a:latin typeface="Cambria Math" panose="02040503050406030204" pitchFamily="18" charset="0"/>
                                      </a:rPr>
                                      <m:t>−0.3</m:t>
                                    </m:r>
                                  </m:e>
                                </m:mr>
                              </m:m>
                            </m:oMath>
                          </a14:m>
                          <a:r>
                            <a:rPr lang="en-US" sz="100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мин</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highlight>
                                <a:srgbClr val="FFFF00"/>
                              </a:highligh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val="1201611182"/>
                      </a:ext>
                    </a:extLst>
                  </a:tr>
                </a:tbl>
              </a:graphicData>
            </a:graphic>
          </p:graphicFrame>
        </mc:Choice>
        <mc:Fallback xmlns="">
          <p:graphicFrame>
            <p:nvGraphicFramePr>
              <p:cNvPr id="2" name="Таблица 1">
                <a:extLst>
                  <a:ext uri="{FF2B5EF4-FFF2-40B4-BE49-F238E27FC236}">
                    <a16:creationId xmlns:a16="http://schemas.microsoft.com/office/drawing/2014/main" xmlns="" xmlns:a14="http://schemas.microsoft.com/office/drawing/2010/main" id="{1B7369C7-08B4-0290-A973-C146D91B7EF5}"/>
                  </a:ext>
                </a:extLst>
              </p:cNvPr>
              <p:cNvGraphicFramePr>
                <a:graphicFrameLocks noGrp="1"/>
              </p:cNvGraphicFramePr>
              <p:nvPr>
                <p:extLst>
                  <p:ext uri="{D42A27DB-BD31-4B8C-83A1-F6EECF244321}">
                    <p14:modId xmlns:p14="http://schemas.microsoft.com/office/powerpoint/2010/main" xmlns="" xmlns:a14="http://schemas.microsoft.com/office/drawing/2010/main" val="3987052690"/>
                  </p:ext>
                </p:extLst>
              </p:nvPr>
            </p:nvGraphicFramePr>
            <p:xfrm>
              <a:off x="1979712" y="476672"/>
              <a:ext cx="5184576" cy="4565476"/>
            </p:xfrm>
            <a:graphic>
              <a:graphicData uri="http://schemas.openxmlformats.org/drawingml/2006/table">
                <a:tbl>
                  <a:tblPr firstRow="1" firstCol="1" bandRow="1">
                    <a:tableStyleId>{073A0DAA-6AF3-43AB-8588-CEC1D06C72B9}</a:tableStyleId>
                  </a:tblPr>
                  <a:tblGrid>
                    <a:gridCol w="544845">
                      <a:extLst>
                        <a:ext uri="{9D8B030D-6E8A-4147-A177-3AD203B41FA5}">
                          <a16:colId xmlns:a16="http://schemas.microsoft.com/office/drawing/2014/main" xmlns="" xmlns:a14="http://schemas.microsoft.com/office/drawing/2010/main" val="1920443586"/>
                        </a:ext>
                      </a:extLst>
                    </a:gridCol>
                    <a:gridCol w="785924">
                      <a:extLst>
                        <a:ext uri="{9D8B030D-6E8A-4147-A177-3AD203B41FA5}">
                          <a16:colId xmlns:a16="http://schemas.microsoft.com/office/drawing/2014/main" xmlns="" xmlns:a14="http://schemas.microsoft.com/office/drawing/2010/main" val="757085184"/>
                        </a:ext>
                      </a:extLst>
                    </a:gridCol>
                    <a:gridCol w="901479">
                      <a:extLst>
                        <a:ext uri="{9D8B030D-6E8A-4147-A177-3AD203B41FA5}">
                          <a16:colId xmlns:a16="http://schemas.microsoft.com/office/drawing/2014/main" xmlns="" xmlns:a14="http://schemas.microsoft.com/office/drawing/2010/main" val="2470949077"/>
                        </a:ext>
                      </a:extLst>
                    </a:gridCol>
                    <a:gridCol w="648072">
                      <a:extLst>
                        <a:ext uri="{9D8B030D-6E8A-4147-A177-3AD203B41FA5}">
                          <a16:colId xmlns:a16="http://schemas.microsoft.com/office/drawing/2014/main" xmlns="" xmlns:a14="http://schemas.microsoft.com/office/drawing/2010/main" val="943304382"/>
                        </a:ext>
                      </a:extLst>
                    </a:gridCol>
                    <a:gridCol w="720080">
                      <a:extLst>
                        <a:ext uri="{9D8B030D-6E8A-4147-A177-3AD203B41FA5}">
                          <a16:colId xmlns:a16="http://schemas.microsoft.com/office/drawing/2014/main" xmlns="" xmlns:a14="http://schemas.microsoft.com/office/drawing/2010/main" val="2278757657"/>
                        </a:ext>
                      </a:extLst>
                    </a:gridCol>
                    <a:gridCol w="720080">
                      <a:extLst>
                        <a:ext uri="{9D8B030D-6E8A-4147-A177-3AD203B41FA5}">
                          <a16:colId xmlns:a16="http://schemas.microsoft.com/office/drawing/2014/main" xmlns="" xmlns:a14="http://schemas.microsoft.com/office/drawing/2010/main" val="916239647"/>
                        </a:ext>
                      </a:extLst>
                    </a:gridCol>
                    <a:gridCol w="864096">
                      <a:extLst>
                        <a:ext uri="{9D8B030D-6E8A-4147-A177-3AD203B41FA5}">
                          <a16:colId xmlns:a16="http://schemas.microsoft.com/office/drawing/2014/main" xmlns="" xmlns:a14="http://schemas.microsoft.com/office/drawing/2010/main" val="190249155"/>
                        </a:ext>
                      </a:extLst>
                    </a:gridCol>
                  </a:tblGrid>
                  <a:tr h="655951">
                    <a:tc>
                      <a:txBody>
                        <a:bodyPr/>
                        <a:lstStyle/>
                        <a:p>
                          <a:pPr algn="ctr">
                            <a:lnSpc>
                              <a:spcPct val="115000"/>
                            </a:lnSpc>
                            <a:spcAft>
                              <a:spcPts val="1000"/>
                            </a:spcAft>
                          </a:pPr>
                          <a:r>
                            <a:rPr lang="ru-RU" sz="1000" dirty="0">
                              <a:effectLst/>
                            </a:rPr>
                            <a:t>Ядро</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rPr>
                            <a:t>Мода распада</a:t>
                          </a:r>
                          <a:r>
                            <a:rPr lang="en-US" sz="1000" dirty="0">
                              <a:effectLst/>
                            </a:rPr>
                            <a:t>, </a:t>
                          </a:r>
                          <a:r>
                            <a:rPr lang="ru-RU" sz="1000" dirty="0">
                              <a:effectLst/>
                            </a:rPr>
                            <a:t>ветвь</a:t>
                          </a:r>
                          <a:r>
                            <a:rPr lang="en-US" sz="1000" dirty="0">
                              <a:effectLst/>
                            </a:rPr>
                            <a:t> (%) </a:t>
                          </a:r>
                          <a:r>
                            <a:rPr lang="ru-RU" sz="1000" baseline="30000" dirty="0">
                              <a:effectLst/>
                            </a:rPr>
                            <a:t>а</a:t>
                          </a:r>
                          <a:r>
                            <a:rPr lang="en-US" sz="1000" baseline="30000" dirty="0">
                              <a:effectLst/>
                            </a:rPr>
                            <a:t>,</a:t>
                          </a:r>
                          <a:r>
                            <a:rPr lang="ru-RU" sz="1000" baseline="30000" dirty="0">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rPr>
                            <a:t>Период </a:t>
                          </a:r>
                          <a:r>
                            <a:rPr lang="ru-RU" sz="1000" dirty="0" err="1">
                              <a:effectLst/>
                            </a:rPr>
                            <a:t>полураспада</a:t>
                          </a:r>
                          <a:r>
                            <a:rPr lang="ru-RU" sz="1000" baseline="30000" dirty="0" err="1">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err="1">
                              <a:effectLst/>
                            </a:rPr>
                            <a:t>E</a:t>
                          </a:r>
                          <a:r>
                            <a:rPr lang="en-US" sz="1000" baseline="-25000" dirty="0" err="1">
                              <a:effectLst/>
                              <a:latin typeface="Symbol" panose="05050102010706020507" pitchFamily="18" charset="2"/>
                            </a:rPr>
                            <a:t>a</a:t>
                          </a:r>
                          <a:r>
                            <a:rPr lang="en-US" sz="1000" dirty="0">
                              <a:effectLst/>
                            </a:rPr>
                            <a:t> (MeV) </a:t>
                          </a:r>
                          <a:r>
                            <a:rPr lang="ru-RU" sz="1000" baseline="30000" dirty="0">
                              <a:effectLst/>
                            </a:rPr>
                            <a:t>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err="1">
                              <a:effectLst/>
                            </a:rPr>
                            <a:t>Q</a:t>
                          </a:r>
                          <a:r>
                            <a:rPr lang="en-US" sz="1000" baseline="-25000" dirty="0" err="1">
                              <a:effectLst/>
                              <a:latin typeface="Symbol" panose="05050102010706020507" pitchFamily="18" charset="2"/>
                            </a:rPr>
                            <a:t>a</a:t>
                          </a:r>
                          <a:r>
                            <a:rPr lang="en-US" sz="1000" dirty="0">
                              <a:effectLst/>
                            </a:rPr>
                            <a:t> (MeV) </a:t>
                          </a:r>
                          <a:r>
                            <a:rPr lang="ru-RU" sz="1000" baseline="30000" dirty="0">
                              <a:effectLst/>
                            </a:rPr>
                            <a:t>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T</a:t>
                          </a:r>
                          <a:r>
                            <a:rPr lang="en-US" sz="1000" baseline="-25000" dirty="0">
                              <a:effectLst/>
                              <a:latin typeface="Symbol" panose="05050102010706020507" pitchFamily="18" charset="2"/>
                            </a:rPr>
                            <a:t>a</a:t>
                          </a:r>
                          <a:r>
                            <a:rPr lang="en-US" sz="1000" dirty="0">
                              <a:effectLst/>
                            </a:rPr>
                            <a:t> </a:t>
                          </a:r>
                          <a:r>
                            <a:rPr lang="ru-RU" sz="1000" baseline="30000" dirty="0">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T</a:t>
                          </a:r>
                          <a:r>
                            <a:rPr lang="ru-RU" sz="1000" baseline="-25000" dirty="0">
                              <a:effectLst/>
                            </a:rPr>
                            <a:t>СД</a:t>
                          </a:r>
                          <a:r>
                            <a:rPr lang="en-US" sz="1000" dirty="0">
                              <a:effectLst/>
                            </a:rPr>
                            <a:t> </a:t>
                          </a:r>
                          <a:r>
                            <a:rPr lang="ru-RU" sz="1000" baseline="30000" dirty="0">
                              <a:effectLst/>
                            </a:rPr>
                            <a:t>б</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190263173"/>
                      </a:ext>
                    </a:extLst>
                  </a:tr>
                  <a:tr h="408652">
                    <a:tc>
                      <a:txBody>
                        <a:bodyPr/>
                        <a:lstStyle/>
                        <a:p>
                          <a:pPr algn="ctr">
                            <a:lnSpc>
                              <a:spcPct val="115000"/>
                            </a:lnSpc>
                            <a:spcAft>
                              <a:spcPts val="1000"/>
                            </a:spcAft>
                          </a:pPr>
                          <a:r>
                            <a:rPr lang="en-US" sz="1000" baseline="30000">
                              <a:effectLst/>
                            </a:rPr>
                            <a:t>288</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167164" r="-330405" b="-861194"/>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11.084(15)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11.240(15)</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4269489247"/>
                      </a:ext>
                    </a:extLst>
                  </a:tr>
                  <a:tr h="419245">
                    <a:tc>
                      <a:txBody>
                        <a:bodyPr/>
                        <a:lstStyle/>
                        <a:p>
                          <a:pPr algn="ctr">
                            <a:lnSpc>
                              <a:spcPct val="115000"/>
                            </a:lnSpc>
                            <a:spcAft>
                              <a:spcPts val="1000"/>
                            </a:spcAft>
                          </a:pPr>
                          <a:r>
                            <a:rPr lang="en-US" sz="1000" baseline="30000">
                              <a:effectLst/>
                            </a:rPr>
                            <a:t>284</a:t>
                          </a:r>
                          <a:r>
                            <a:rPr lang="en-US" sz="1000">
                              <a:effectLst/>
                            </a:rPr>
                            <a:t>Fl</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70543" t="-259420" r="-493798" b="-736232"/>
                          </a:stretch>
                        </a:blipFill>
                      </a:tcPr>
                    </a:tc>
                    <a:tc>
                      <a:txBody>
                        <a:bodyPr/>
                        <a:lstStyle/>
                        <a:p>
                          <a:endParaRPr lang="ru-RU"/>
                        </a:p>
                      </a:txBody>
                      <a:tcPr marL="31283" marR="31283" marT="0" marB="0">
                        <a:blipFill>
                          <a:blip r:embed="rId2"/>
                          <a:stretch>
                            <a:fillRect l="-148649" t="-259420" r="-330405" b="-736232"/>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10.7</a:t>
                          </a:r>
                          <a:r>
                            <a:rPr lang="ru-RU" sz="1000" dirty="0">
                              <a:effectLst/>
                              <a:latin typeface="Times New Roman" panose="02020603050405020304" pitchFamily="18" charset="0"/>
                              <a:cs typeface="Times New Roman" panose="02020603050405020304" pitchFamily="18" charset="0"/>
                            </a:rPr>
                            <a:t>2</a:t>
                          </a:r>
                          <a:r>
                            <a:rPr lang="en-US" sz="1000" dirty="0">
                              <a:effectLst/>
                              <a:latin typeface="Times New Roman" panose="02020603050405020304" pitchFamily="18" charset="0"/>
                              <a:cs typeface="Times New Roman" panose="02020603050405020304" pitchFamily="18" charset="0"/>
                            </a:rPr>
                            <a:t>1(17)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502542" t="-259420" r="-123729" b="-736232"/>
                          </a:stretch>
                        </a:blipFill>
                      </a:tcPr>
                    </a:tc>
                    <a:tc>
                      <a:txBody>
                        <a:bodyPr/>
                        <a:lstStyle/>
                        <a:p>
                          <a:endParaRPr lang="ru-RU"/>
                        </a:p>
                      </a:txBody>
                      <a:tcPr marL="31283" marR="31283" marT="0" marB="0">
                        <a:blipFill>
                          <a:blip r:embed="rId2"/>
                          <a:stretch>
                            <a:fillRect l="-500704" t="-259420" r="-2817" b="-736232"/>
                          </a:stretch>
                        </a:blipFill>
                      </a:tcPr>
                    </a:tc>
                    <a:extLst>
                      <a:ext uri="{0D108BD9-81ED-4DB2-BD59-A6C34878D82A}">
                        <a16:rowId xmlns:a16="http://schemas.microsoft.com/office/drawing/2014/main" xmlns="" xmlns:a14="http://schemas.microsoft.com/office/drawing/2010/main" val="2827258214"/>
                      </a:ext>
                    </a:extLst>
                  </a:tr>
                  <a:tr h="291148">
                    <a:tc>
                      <a:txBody>
                        <a:bodyPr/>
                        <a:lstStyle/>
                        <a:p>
                          <a:pPr algn="ctr">
                            <a:lnSpc>
                              <a:spcPct val="115000"/>
                            </a:lnSpc>
                            <a:spcAft>
                              <a:spcPts val="1000"/>
                            </a:spcAft>
                          </a:pPr>
                          <a:r>
                            <a:rPr lang="en-US" sz="1000" baseline="30000">
                              <a:effectLst/>
                            </a:rPr>
                            <a:t>280</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SF</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516667" r="-330405" b="-958333"/>
                          </a:stretch>
                        </a:blipFill>
                      </a:tcPr>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2416786089"/>
                      </a:ext>
                    </a:extLst>
                  </a:tr>
                  <a:tr h="408103">
                    <a:tc>
                      <a:txBody>
                        <a:bodyPr/>
                        <a:lstStyle/>
                        <a:p>
                          <a:pPr algn="ctr">
                            <a:lnSpc>
                              <a:spcPct val="115000"/>
                            </a:lnSpc>
                            <a:spcAft>
                              <a:spcPts val="1000"/>
                            </a:spcAft>
                          </a:pPr>
                          <a:r>
                            <a:rPr lang="en-US" sz="1000" baseline="30000">
                              <a:effectLst/>
                            </a:rPr>
                            <a:t>289</a:t>
                          </a:r>
                          <a:r>
                            <a:rPr lang="en-US" sz="1000">
                              <a:effectLst/>
                            </a:rPr>
                            <a:t>Lv</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441791" r="-330405" b="-586567"/>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10.904(15)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11.057(15)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2492446606"/>
                      </a:ext>
                    </a:extLst>
                  </a:tr>
                  <a:tr h="322707">
                    <a:tc>
                      <a:txBody>
                        <a:bodyPr/>
                        <a:lstStyle/>
                        <a:p>
                          <a:pPr algn="ctr">
                            <a:lnSpc>
                              <a:spcPct val="115000"/>
                            </a:lnSpc>
                            <a:spcAft>
                              <a:spcPts val="1000"/>
                            </a:spcAft>
                          </a:pPr>
                          <a:r>
                            <a:rPr lang="en-US" sz="1000" baseline="30000" dirty="0">
                              <a:effectLst/>
                            </a:rPr>
                            <a:t>285</a:t>
                          </a:r>
                          <a:r>
                            <a:rPr lang="en-US" sz="1000" dirty="0">
                              <a:effectLst/>
                            </a:rPr>
                            <a:t>Fl</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684906" r="-330405" b="-641509"/>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10.600(17)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1839806232"/>
                      </a:ext>
                    </a:extLst>
                  </a:tr>
                  <a:tr h="408652">
                    <a:tc>
                      <a:txBody>
                        <a:bodyPr/>
                        <a:lstStyle/>
                        <a:p>
                          <a:pPr algn="ctr">
                            <a:lnSpc>
                              <a:spcPct val="115000"/>
                            </a:lnSpc>
                            <a:spcAft>
                              <a:spcPts val="1000"/>
                            </a:spcAft>
                          </a:pPr>
                          <a:r>
                            <a:rPr lang="en-US" sz="1000" baseline="30000">
                              <a:effectLst/>
                            </a:rPr>
                            <a:t>281</a:t>
                          </a:r>
                          <a:r>
                            <a:rPr lang="en-US" sz="1000">
                              <a:effectLst/>
                            </a:rPr>
                            <a:t>Cn</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620896" r="-330405" b="-407463"/>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10.270(17)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10.418(17)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4150860025"/>
                      </a:ext>
                    </a:extLst>
                  </a:tr>
                  <a:tr h="408652">
                    <a:tc>
                      <a:txBody>
                        <a:bodyPr/>
                        <a:lstStyle/>
                        <a:p>
                          <a:pPr algn="ctr">
                            <a:lnSpc>
                              <a:spcPct val="115000"/>
                            </a:lnSpc>
                            <a:spcAft>
                              <a:spcPts val="1000"/>
                            </a:spcAft>
                          </a:pPr>
                          <a:r>
                            <a:rPr lang="en-US" sz="1000" baseline="30000">
                              <a:effectLst/>
                            </a:rPr>
                            <a:t>277</a:t>
                          </a:r>
                          <a:r>
                            <a:rPr lang="en-US" sz="1000">
                              <a:effectLst/>
                            </a:rPr>
                            <a:t>Ds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720896" r="-330405" b="-307463"/>
                          </a:stretch>
                        </a:blipFill>
                      </a:tcPr>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10.538(17)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10.692(17)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1617819803"/>
                      </a:ext>
                    </a:extLst>
                  </a:tr>
                  <a:tr h="408652">
                    <a:tc>
                      <a:txBody>
                        <a:bodyPr/>
                        <a:lstStyle/>
                        <a:p>
                          <a:pPr algn="ctr">
                            <a:lnSpc>
                              <a:spcPct val="115000"/>
                            </a:lnSpc>
                            <a:spcAft>
                              <a:spcPts val="1000"/>
                            </a:spcAft>
                          </a:pPr>
                          <a:r>
                            <a:rPr lang="en-US" sz="1000" baseline="30000">
                              <a:effectLst/>
                            </a:rPr>
                            <a:t>273</a:t>
                          </a:r>
                          <a:r>
                            <a:rPr lang="en-US" sz="1000">
                              <a:effectLst/>
                            </a:rPr>
                            <a:t>Hs</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Symbol" panose="05050102010706020507" pitchFamily="18" charset="2"/>
                            </a:rPr>
                            <a:t>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820896" r="-330405" b="-207463"/>
                          </a:stretch>
                        </a:blipFill>
                      </a:tcPr>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9.509(17)</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9.650(17)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3861111322"/>
                      </a:ext>
                    </a:extLst>
                  </a:tr>
                  <a:tr h="425062">
                    <a:tc>
                      <a:txBody>
                        <a:bodyPr/>
                        <a:lstStyle/>
                        <a:p>
                          <a:pPr algn="ctr">
                            <a:lnSpc>
                              <a:spcPct val="115000"/>
                            </a:lnSpc>
                            <a:spcAft>
                              <a:spcPts val="1000"/>
                            </a:spcAft>
                          </a:pPr>
                          <a:r>
                            <a:rPr lang="en-US" sz="1000" baseline="30000">
                              <a:effectLst/>
                            </a:rPr>
                            <a:t>269</a:t>
                          </a:r>
                          <a:r>
                            <a:rPr lang="en-US" sz="1000">
                              <a:effectLst/>
                            </a:rPr>
                            <a:t>Sg</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6195" marR="36195" marT="0" marB="0">
                        <a:blipFill>
                          <a:blip r:embed="rId2"/>
                          <a:stretch>
                            <a:fillRect l="-70543" t="-881429" r="-493798" b="-98571"/>
                          </a:stretch>
                        </a:blipFill>
                      </a:tcPr>
                    </a:tc>
                    <a:tc>
                      <a:txBody>
                        <a:bodyPr/>
                        <a:lstStyle/>
                        <a:p>
                          <a:endParaRPr lang="ru-RU"/>
                        </a:p>
                      </a:txBody>
                      <a:tcPr marL="36195" marR="36195" marT="0" marB="0">
                        <a:blipFill>
                          <a:blip r:embed="rId2"/>
                          <a:stretch>
                            <a:fillRect l="-148649" t="-881429" r="-330405" b="-98571"/>
                          </a:stretch>
                        </a:blipFill>
                      </a:tcPr>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8.423(15)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pPr algn="ctr">
                            <a:lnSpc>
                              <a:spcPct val="115000"/>
                            </a:lnSpc>
                            <a:spcAft>
                              <a:spcPts val="10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8.550(15)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195" marR="36195" marT="0" marB="0"/>
                    </a:tc>
                    <a:tc>
                      <a:txBody>
                        <a:bodyPr/>
                        <a:lstStyle/>
                        <a:p>
                          <a:endParaRPr lang="ru-RU"/>
                        </a:p>
                      </a:txBody>
                      <a:tcPr marL="36195" marR="36195" marT="0" marB="0">
                        <a:blipFill>
                          <a:blip r:embed="rId2"/>
                          <a:stretch>
                            <a:fillRect l="-502542" t="-881429" r="-123729" b="-98571"/>
                          </a:stretch>
                        </a:blipFill>
                      </a:tcPr>
                    </a:tc>
                    <a:tc>
                      <a:txBody>
                        <a:bodyPr/>
                        <a:lstStyle/>
                        <a:p>
                          <a:endParaRPr lang="ru-RU"/>
                        </a:p>
                      </a:txBody>
                      <a:tcPr marL="36195" marR="36195" marT="0" marB="0">
                        <a:blipFill>
                          <a:blip r:embed="rId2"/>
                          <a:stretch>
                            <a:fillRect l="-500704" t="-881429" r="-2817" b="-98571"/>
                          </a:stretch>
                        </a:blipFill>
                      </a:tcPr>
                    </a:tc>
                    <a:extLst>
                      <a:ext uri="{0D108BD9-81ED-4DB2-BD59-A6C34878D82A}">
                        <a16:rowId xmlns:a16="http://schemas.microsoft.com/office/drawing/2014/main" xmlns="" xmlns:a14="http://schemas.microsoft.com/office/drawing/2010/main" val="4255346132"/>
                      </a:ext>
                    </a:extLst>
                  </a:tr>
                  <a:tr h="408652">
                    <a:tc>
                      <a:txBody>
                        <a:bodyPr/>
                        <a:lstStyle/>
                        <a:p>
                          <a:pPr algn="ctr">
                            <a:lnSpc>
                              <a:spcPct val="115000"/>
                            </a:lnSpc>
                            <a:spcAft>
                              <a:spcPts val="1000"/>
                            </a:spcAft>
                          </a:pPr>
                          <a:r>
                            <a:rPr lang="en-US" sz="1000" baseline="30000">
                              <a:effectLst/>
                            </a:rPr>
                            <a:t>265</a:t>
                          </a:r>
                          <a:r>
                            <a:rPr lang="en-US" sz="1000">
                              <a:effectLst/>
                            </a:rPr>
                            <a:t>Rf</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ru-RU" sz="1000" dirty="0">
                              <a:effectLst/>
                              <a:latin typeface="Times New Roman" panose="02020603050405020304" pitchFamily="18" charset="0"/>
                              <a:cs typeface="Times New Roman" panose="02020603050405020304" pitchFamily="18" charset="0"/>
                            </a:rPr>
                            <a:t>СД</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283" marR="31283" marT="0" marB="0"/>
                    </a:tc>
                    <a:tc>
                      <a:txBody>
                        <a:bodyPr/>
                        <a:lstStyle/>
                        <a:p>
                          <a:endParaRPr lang="ru-RU"/>
                        </a:p>
                      </a:txBody>
                      <a:tcPr marL="31283" marR="31283" marT="0" marB="0">
                        <a:blipFill>
                          <a:blip r:embed="rId2"/>
                          <a:stretch>
                            <a:fillRect l="-148649" t="-1025373" r="-330405" b="-2985"/>
                          </a:stretch>
                        </a:blipFill>
                      </a:tcPr>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a:effectLst/>
                              <a:highlight>
                                <a:srgbClr val="FFFF00"/>
                              </a:highligh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tc>
                      <a:txBody>
                        <a:bodyPr/>
                        <a:lstStyle/>
                        <a:p>
                          <a:pPr algn="ctr">
                            <a:lnSpc>
                              <a:spcPct val="115000"/>
                            </a:lnSpc>
                            <a:spcAft>
                              <a:spcPts val="1000"/>
                            </a:spcAft>
                          </a:pPr>
                          <a:r>
                            <a:rPr lang="en-US" sz="10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283" marR="31283" marT="0" marB="0"/>
                    </a:tc>
                    <a:extLst>
                      <a:ext uri="{0D108BD9-81ED-4DB2-BD59-A6C34878D82A}">
                        <a16:rowId xmlns:a16="http://schemas.microsoft.com/office/drawing/2014/main" xmlns="" xmlns:a14="http://schemas.microsoft.com/office/drawing/2010/main" val="1201611182"/>
                      </a:ext>
                    </a:extLst>
                  </a:tr>
                </a:tbl>
              </a:graphicData>
            </a:graphic>
          </p:graphicFrame>
        </mc:Fallback>
      </mc:AlternateContent>
      <p:sp>
        <p:nvSpPr>
          <p:cNvPr id="3" name="TextBox 2">
            <a:extLst>
              <a:ext uri="{FF2B5EF4-FFF2-40B4-BE49-F238E27FC236}">
                <a16:creationId xmlns:a16="http://schemas.microsoft.com/office/drawing/2014/main" id="{9B04CFFB-113F-A2EB-5FCF-D78CBF819517}"/>
              </a:ext>
            </a:extLst>
          </p:cNvPr>
          <p:cNvSpPr txBox="1"/>
          <p:nvPr/>
        </p:nvSpPr>
        <p:spPr>
          <a:xfrm>
            <a:off x="1979712" y="5085184"/>
            <a:ext cx="5184576" cy="1393587"/>
          </a:xfrm>
          <a:prstGeom prst="rect">
            <a:avLst/>
          </a:prstGeom>
          <a:noFill/>
        </p:spPr>
        <p:txBody>
          <a:bodyPr wrap="square" rtlCol="0">
            <a:spAutoFit/>
          </a:bodyPr>
          <a:lstStyle/>
          <a:p>
            <a:pPr indent="252095" algn="just">
              <a:lnSpc>
                <a:spcPct val="115000"/>
              </a:lnSpc>
              <a:spcAft>
                <a:spcPts val="1000"/>
              </a:spcAft>
            </a:pPr>
            <a:r>
              <a:rPr lang="ru-RU" sz="1200" baseline="30000" dirty="0">
                <a:effectLst/>
                <a:latin typeface="Times New Roman" panose="02020603050405020304" pitchFamily="18" charset="0"/>
                <a:ea typeface="Calibri" panose="020F0502020204030204" pitchFamily="34" charset="0"/>
                <a:cs typeface="Times New Roman" panose="02020603050405020304" pitchFamily="18" charset="0"/>
              </a:rPr>
              <a:t>а</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Значение ветви распада даётся д</a:t>
            </a:r>
            <a:r>
              <a:rPr lang="ru-RU" sz="1200" dirty="0">
                <a:latin typeface="Times New Roman" panose="02020603050405020304" pitchFamily="18" charset="0"/>
                <a:ea typeface="Calibri" panose="020F0502020204030204" pitchFamily="34" charset="0"/>
                <a:cs typeface="Times New Roman" panose="02020603050405020304" pitchFamily="18" charset="0"/>
              </a:rPr>
              <a:t>ля более вероятной моды</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Symbol" panose="05050102010706020507" pitchFamily="18" charset="2"/>
                <a:ea typeface="Calibri" panose="020F0502020204030204" pitchFamily="34" charset="0"/>
                <a:cs typeface="Times New Roman" panose="02020603050405020304" pitchFamily="18" charset="0"/>
              </a:rPr>
              <a:t>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или</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СД</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Значение не указывается, если наблюдалась только одна мода распада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15000"/>
              </a:lnSpc>
              <a:spcAft>
                <a:spcPts val="1000"/>
              </a:spcAft>
            </a:pPr>
            <a:r>
              <a:rPr lang="ru-RU" sz="1200" baseline="30000" dirty="0">
                <a:effectLst/>
                <a:latin typeface="Times New Roman" panose="02020603050405020304" pitchFamily="18" charset="0"/>
                <a:ea typeface="Calibri" panose="020F0502020204030204" pitchFamily="34" charset="0"/>
                <a:cs typeface="Times New Roman" panose="02020603050405020304" pitchFamily="18" charset="0"/>
              </a:rPr>
              <a:t>б</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Ошибки соответствуют доверительному интервалу в 68 %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15000"/>
              </a:lnSpc>
              <a:spcAft>
                <a:spcPts val="1000"/>
              </a:spcAft>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latin typeface="Times New Roman" panose="02020603050405020304" pitchFamily="18" charset="0"/>
                <a:ea typeface="Calibri" panose="020F0502020204030204" pitchFamily="34" charset="0"/>
                <a:cs typeface="Times New Roman" panose="02020603050405020304" pitchFamily="18" charset="0"/>
              </a:rPr>
              <a:t>Н</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еопределённость энергии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стандартные отклонения</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даны в скобках</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и соответствуют данным с лучшим энергетическим разрешением</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013E50FB-8A6C-5C45-B3C4-4F05E0AAB9F4}"/>
              </a:ext>
            </a:extLst>
          </p:cNvPr>
          <p:cNvSpPr txBox="1">
            <a:spLocks noChangeArrowheads="1"/>
          </p:cNvSpPr>
          <p:nvPr/>
        </p:nvSpPr>
        <p:spPr bwMode="auto">
          <a:xfrm>
            <a:off x="1151620" y="-171400"/>
            <a:ext cx="684076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ru-RU" sz="2800" b="1" kern="0" dirty="0">
                <a:effectLst>
                  <a:outerShdw blurRad="38100" dist="38100" dir="2700000" algn="tl">
                    <a:srgbClr val="000000">
                      <a:alpha val="43137"/>
                    </a:srgbClr>
                  </a:outerShdw>
                </a:effectLst>
                <a:latin typeface="+mj-lt"/>
                <a:ea typeface="+mj-ea"/>
                <a:cs typeface="Times New Roman" panose="02020603050405020304" pitchFamily="18" charset="0"/>
              </a:rPr>
              <a:t>Свойства распада наблюдаемых изотопов</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Tree>
    <p:extLst>
      <p:ext uri="{BB962C8B-B14F-4D97-AF65-F5344CB8AC3E}">
        <p14:creationId xmlns:p14="http://schemas.microsoft.com/office/powerpoint/2010/main" val="134106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FC28EAF-7A41-A39B-E77D-D875A6ED220C}"/>
              </a:ext>
            </a:extLst>
          </p:cNvPr>
          <p:cNvPicPr>
            <a:picLocks noChangeAspect="1"/>
          </p:cNvPicPr>
          <p:nvPr/>
        </p:nvPicPr>
        <p:blipFill>
          <a:blip r:embed="rId2" cstate="print">
            <a:extLst>
              <a:ext uri="{28A0092B-C50C-407E-A947-70E740481C1C}">
                <a14:useLocalDpi xmlns:a14="http://schemas.microsoft.com/office/drawing/2010/main" val="0"/>
              </a:ext>
            </a:extLst>
          </a:blip>
          <a:srcRect l="62" r="62"/>
          <a:stretch/>
        </p:blipFill>
        <p:spPr>
          <a:xfrm>
            <a:off x="26991" y="1772816"/>
            <a:ext cx="4104457" cy="3600400"/>
          </a:xfrm>
          <a:prstGeom prst="rect">
            <a:avLst/>
          </a:prstGeom>
        </p:spPr>
      </p:pic>
      <p:pic>
        <p:nvPicPr>
          <p:cNvPr id="9" name="Рисунок 8">
            <a:extLst>
              <a:ext uri="{FF2B5EF4-FFF2-40B4-BE49-F238E27FC236}">
                <a16:creationId xmlns:a16="http://schemas.microsoft.com/office/drawing/2014/main" id="{D34AC89F-CE7D-ED6C-E298-B6E9E2625CC8}"/>
              </a:ext>
            </a:extLst>
          </p:cNvPr>
          <p:cNvPicPr>
            <a:picLocks noChangeAspect="1"/>
          </p:cNvPicPr>
          <p:nvPr/>
        </p:nvPicPr>
        <p:blipFill>
          <a:blip r:embed="rId3" cstate="print">
            <a:extLst>
              <a:ext uri="{28A0092B-C50C-407E-A947-70E740481C1C}">
                <a14:useLocalDpi xmlns:a14="http://schemas.microsoft.com/office/drawing/2010/main" val="0"/>
              </a:ext>
            </a:extLst>
          </a:blip>
          <a:srcRect l="1035" r="1035"/>
          <a:stretch/>
        </p:blipFill>
        <p:spPr>
          <a:xfrm>
            <a:off x="4131448" y="1844824"/>
            <a:ext cx="4955511" cy="3600400"/>
          </a:xfrm>
          <a:prstGeom prst="rect">
            <a:avLst/>
          </a:prstGeom>
        </p:spPr>
      </p:pic>
      <p:sp>
        <p:nvSpPr>
          <p:cNvPr id="10" name="Rectangle 2">
            <a:extLst>
              <a:ext uri="{FF2B5EF4-FFF2-40B4-BE49-F238E27FC236}">
                <a16:creationId xmlns:a16="http://schemas.microsoft.com/office/drawing/2014/main" id="{05E9F607-29A9-845D-9A51-2258DD8945B7}"/>
              </a:ext>
            </a:extLst>
          </p:cNvPr>
          <p:cNvSpPr txBox="1">
            <a:spLocks noChangeArrowheads="1"/>
          </p:cNvSpPr>
          <p:nvPr/>
        </p:nvSpPr>
        <p:spPr bwMode="auto">
          <a:xfrm>
            <a:off x="1619672" y="0"/>
            <a:ext cx="590465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ru-RU" sz="2800" b="1" kern="0" dirty="0">
                <a:effectLst>
                  <a:outerShdw blurRad="38100" dist="38100" dir="2700000" algn="tl">
                    <a:srgbClr val="000000">
                      <a:alpha val="43137"/>
                    </a:srgbClr>
                  </a:outerShdw>
                </a:effectLst>
                <a:cs typeface="Times New Roman" panose="02020603050405020304" pitchFamily="18" charset="0"/>
              </a:rPr>
              <a:t>Свойства распада наблюдаемых изотопов</a:t>
            </a:r>
          </a:p>
        </p:txBody>
      </p:sp>
    </p:spTree>
    <p:extLst>
      <p:ext uri="{BB962C8B-B14F-4D97-AF65-F5344CB8AC3E}">
        <p14:creationId xmlns:p14="http://schemas.microsoft.com/office/powerpoint/2010/main" val="166923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581611-A9FE-2326-C477-225BB6566F22}"/>
              </a:ext>
            </a:extLst>
          </p:cNvPr>
          <p:cNvSpPr txBox="1">
            <a:spLocks noChangeArrowheads="1"/>
          </p:cNvSpPr>
          <p:nvPr/>
        </p:nvSpPr>
        <p:spPr bwMode="auto">
          <a:xfrm>
            <a:off x="2267743" y="0"/>
            <a:ext cx="460851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ru-RU" sz="2800" b="1" kern="0" dirty="0">
                <a:effectLst>
                  <a:outerShdw blurRad="38100" dist="38100" dir="2700000" algn="tl">
                    <a:srgbClr val="000000">
                      <a:alpha val="43137"/>
                    </a:srgbClr>
                  </a:outerShdw>
                </a:effectLst>
                <a:cs typeface="Times New Roman" panose="02020603050405020304" pitchFamily="18" charset="0"/>
              </a:rPr>
              <a:t>Свойства распада наблюдаемых изотопов</a:t>
            </a:r>
          </a:p>
        </p:txBody>
      </p:sp>
      <p:pic>
        <p:nvPicPr>
          <p:cNvPr id="4" name="Рисунок 3">
            <a:extLst>
              <a:ext uri="{FF2B5EF4-FFF2-40B4-BE49-F238E27FC236}">
                <a16:creationId xmlns:a16="http://schemas.microsoft.com/office/drawing/2014/main" id="{2DD85E6D-AF9F-865E-C497-9FE6D0FE54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86506" y="1025663"/>
            <a:ext cx="6570988" cy="4806673"/>
          </a:xfrm>
          <a:prstGeom prst="rect">
            <a:avLst/>
          </a:prstGeom>
        </p:spPr>
      </p:pic>
    </p:spTree>
    <p:extLst>
      <p:ext uri="{BB962C8B-B14F-4D97-AF65-F5344CB8AC3E}">
        <p14:creationId xmlns:p14="http://schemas.microsoft.com/office/powerpoint/2010/main" val="155257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1A7E40A-DF8B-C021-9EFE-793E7B900155}"/>
              </a:ext>
            </a:extLst>
          </p:cNvPr>
          <p:cNvPicPr>
            <a:picLocks noChangeAspect="1"/>
          </p:cNvPicPr>
          <p:nvPr/>
        </p:nvPicPr>
        <p:blipFill>
          <a:blip r:embed="rId2" cstate="print"/>
          <a:srcRect l="7825" t="8209" r="30341" b="4975"/>
          <a:stretch>
            <a:fillRect/>
          </a:stretch>
        </p:blipFill>
        <p:spPr>
          <a:xfrm>
            <a:off x="2125040" y="1340768"/>
            <a:ext cx="4893920" cy="4803515"/>
          </a:xfrm>
          <a:prstGeom prst="rect">
            <a:avLst/>
          </a:prstGeom>
        </p:spPr>
      </p:pic>
      <p:sp>
        <p:nvSpPr>
          <p:cNvPr id="3" name="Rectangle 2">
            <a:extLst>
              <a:ext uri="{FF2B5EF4-FFF2-40B4-BE49-F238E27FC236}">
                <a16:creationId xmlns:a16="http://schemas.microsoft.com/office/drawing/2014/main" id="{3872CE39-523D-3569-460D-C613C08A79F6}"/>
              </a:ext>
            </a:extLst>
          </p:cNvPr>
          <p:cNvSpPr txBox="1">
            <a:spLocks noChangeArrowheads="1"/>
          </p:cNvSpPr>
          <p:nvPr/>
        </p:nvSpPr>
        <p:spPr bwMode="auto">
          <a:xfrm>
            <a:off x="2447764" y="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Сечения образования сверхтяжёлых элементов</a:t>
            </a:r>
          </a:p>
        </p:txBody>
      </p:sp>
      <p:sp>
        <p:nvSpPr>
          <p:cNvPr id="4" name="TextBox 3"/>
          <p:cNvSpPr txBox="1"/>
          <p:nvPr/>
        </p:nvSpPr>
        <p:spPr>
          <a:xfrm>
            <a:off x="7007133" y="3741487"/>
            <a:ext cx="2136867" cy="738664"/>
          </a:xfrm>
          <a:prstGeom prst="rect">
            <a:avLst/>
          </a:prstGeom>
          <a:noFill/>
        </p:spPr>
        <p:txBody>
          <a:bodyPr wrap="none" rtlCol="0">
            <a:spAutoFit/>
          </a:bodyPr>
          <a:lstStyle/>
          <a:p>
            <a:r>
              <a:rPr lang="en-US" sz="1400" baseline="30000" dirty="0"/>
              <a:t>50</a:t>
            </a:r>
            <a:r>
              <a:rPr lang="en-US" sz="1400" dirty="0"/>
              <a:t>Ti + </a:t>
            </a:r>
            <a:r>
              <a:rPr lang="en-US" sz="1400" baseline="30000" dirty="0"/>
              <a:t>244</a:t>
            </a:r>
            <a:r>
              <a:rPr lang="en-US" sz="1400" dirty="0"/>
              <a:t>Pu</a:t>
            </a:r>
            <a:br>
              <a:rPr lang="en-US" sz="1400" dirty="0"/>
            </a:br>
            <a:r>
              <a:rPr lang="en-US" sz="1400" dirty="0"/>
              <a:t>J.M. Gates </a:t>
            </a:r>
            <a:r>
              <a:rPr lang="en-US" sz="1400" i="1" dirty="0"/>
              <a:t>et al</a:t>
            </a:r>
            <a:r>
              <a:rPr lang="en-US" sz="1400" dirty="0"/>
              <a:t>.</a:t>
            </a:r>
          </a:p>
          <a:p>
            <a:r>
              <a:rPr lang="en-US" sz="1400" dirty="0" err="1"/>
              <a:t>PRL</a:t>
            </a:r>
            <a:r>
              <a:rPr lang="en-US" sz="1400" dirty="0"/>
              <a:t> </a:t>
            </a:r>
            <a:r>
              <a:rPr lang="ru-RU" sz="1400" dirty="0"/>
              <a:t>133, 172502 (2024)</a:t>
            </a:r>
          </a:p>
        </p:txBody>
      </p:sp>
      <p:pic>
        <p:nvPicPr>
          <p:cNvPr id="6" name="Рисунок 5">
            <a:extLst>
              <a:ext uri="{FF2B5EF4-FFF2-40B4-BE49-F238E27FC236}">
                <a16:creationId xmlns:a16="http://schemas.microsoft.com/office/drawing/2014/main" id="{710D617F-F246-EA34-675A-E73ECA2D9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822" y="1052736"/>
            <a:ext cx="5255138" cy="5156972"/>
          </a:xfrm>
          <a:prstGeom prst="rect">
            <a:avLst/>
          </a:prstGeom>
        </p:spPr>
      </p:pic>
    </p:spTree>
    <p:extLst>
      <p:ext uri="{BB962C8B-B14F-4D97-AF65-F5344CB8AC3E}">
        <p14:creationId xmlns:p14="http://schemas.microsoft.com/office/powerpoint/2010/main" val="4623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21C0CF1-E80F-20FD-5B17-1CDA31B9A3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55010" y="908720"/>
            <a:ext cx="7050003" cy="4937770"/>
          </a:xfrm>
          <a:prstGeom prst="rect">
            <a:avLst/>
          </a:prstGeom>
        </p:spPr>
      </p:pic>
      <p:sp>
        <p:nvSpPr>
          <p:cNvPr id="3" name="Rectangle 2">
            <a:extLst>
              <a:ext uri="{FF2B5EF4-FFF2-40B4-BE49-F238E27FC236}">
                <a16:creationId xmlns:a16="http://schemas.microsoft.com/office/drawing/2014/main" id="{3872CE39-523D-3569-460D-C613C08A79F6}"/>
              </a:ext>
            </a:extLst>
          </p:cNvPr>
          <p:cNvSpPr txBox="1">
            <a:spLocks noChangeArrowheads="1"/>
          </p:cNvSpPr>
          <p:nvPr/>
        </p:nvSpPr>
        <p:spPr bwMode="auto">
          <a:xfrm>
            <a:off x="2087724" y="0"/>
            <a:ext cx="496855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ru-RU" sz="2800" b="1" kern="0" dirty="0">
                <a:effectLst>
                  <a:outerShdw blurRad="38100" dist="38100" dir="2700000" algn="tl">
                    <a:srgbClr val="000000">
                      <a:alpha val="43137"/>
                    </a:srgbClr>
                  </a:outerShdw>
                </a:effectLst>
                <a:cs typeface="Times New Roman" panose="02020603050405020304" pitchFamily="18" charset="0"/>
              </a:rPr>
              <a:t>Сечения образования сверхтяжёлых элементов</a:t>
            </a:r>
          </a:p>
        </p:txBody>
      </p:sp>
      <p:sp>
        <p:nvSpPr>
          <p:cNvPr id="6" name="TextBox 5"/>
          <p:cNvSpPr txBox="1"/>
          <p:nvPr/>
        </p:nvSpPr>
        <p:spPr>
          <a:xfrm>
            <a:off x="6660232" y="4509120"/>
            <a:ext cx="1535036" cy="646331"/>
          </a:xfrm>
          <a:prstGeom prst="rect">
            <a:avLst/>
          </a:prstGeom>
          <a:noFill/>
        </p:spPr>
        <p:txBody>
          <a:bodyPr wrap="none" rtlCol="0">
            <a:spAutoFit/>
          </a:bodyPr>
          <a:lstStyle/>
          <a:p>
            <a:r>
              <a:rPr lang="en-US" dirty="0"/>
              <a:t>119: ~10 </a:t>
            </a:r>
            <a:r>
              <a:rPr lang="ru-RU" dirty="0" err="1"/>
              <a:t>фб</a:t>
            </a:r>
            <a:endParaRPr lang="en-US" dirty="0"/>
          </a:p>
          <a:p>
            <a:r>
              <a:rPr lang="en-US" dirty="0"/>
              <a:t>120: ~2.5 </a:t>
            </a:r>
            <a:r>
              <a:rPr lang="ru-RU" dirty="0" err="1"/>
              <a:t>фб</a:t>
            </a:r>
            <a:endParaRPr lang="ru-RU" dirty="0"/>
          </a:p>
        </p:txBody>
      </p:sp>
      <p:sp>
        <p:nvSpPr>
          <p:cNvPr id="7" name="TextBox 6"/>
          <p:cNvSpPr txBox="1"/>
          <p:nvPr/>
        </p:nvSpPr>
        <p:spPr>
          <a:xfrm>
            <a:off x="4716016" y="5602014"/>
            <a:ext cx="4266757" cy="923330"/>
          </a:xfrm>
          <a:prstGeom prst="rect">
            <a:avLst/>
          </a:prstGeom>
          <a:noFill/>
        </p:spPr>
        <p:txBody>
          <a:bodyPr wrap="square" rtlCol="0">
            <a:spAutoFit/>
          </a:bodyPr>
          <a:lstStyle/>
          <a:p>
            <a:pPr algn="just"/>
            <a:r>
              <a:rPr lang="en-US" dirty="0"/>
              <a:t>Gates 2024:                25-50 </a:t>
            </a:r>
            <a:r>
              <a:rPr lang="ru-RU" dirty="0" err="1"/>
              <a:t>фб</a:t>
            </a:r>
            <a:r>
              <a:rPr lang="en-US" dirty="0"/>
              <a:t> Z=120</a:t>
            </a:r>
          </a:p>
          <a:p>
            <a:pPr algn="just"/>
            <a:r>
              <a:rPr lang="de-DE" dirty="0" err="1"/>
              <a:t>Khuyagbaatar</a:t>
            </a:r>
            <a:r>
              <a:rPr lang="de-DE" dirty="0"/>
              <a:t> 2024:        </a:t>
            </a:r>
            <a:r>
              <a:rPr lang="ru-RU" dirty="0"/>
              <a:t> </a:t>
            </a:r>
            <a:r>
              <a:rPr lang="en-US" dirty="0"/>
              <a:t>20 </a:t>
            </a:r>
            <a:r>
              <a:rPr lang="ru-RU" dirty="0" err="1"/>
              <a:t>фб</a:t>
            </a:r>
            <a:r>
              <a:rPr lang="en-US" dirty="0"/>
              <a:t> Z=119</a:t>
            </a:r>
          </a:p>
          <a:p>
            <a:pPr algn="just"/>
            <a:r>
              <a:rPr lang="en-US" dirty="0"/>
              <a:t>                                           6 </a:t>
            </a:r>
            <a:r>
              <a:rPr lang="ru-RU" dirty="0" err="1"/>
              <a:t>фб</a:t>
            </a:r>
            <a:r>
              <a:rPr lang="en-US" dirty="0"/>
              <a:t> Z=120</a:t>
            </a:r>
            <a:endParaRPr lang="ru-RU" dirty="0"/>
          </a:p>
        </p:txBody>
      </p:sp>
    </p:spTree>
    <p:extLst>
      <p:ext uri="{BB962C8B-B14F-4D97-AF65-F5344CB8AC3E}">
        <p14:creationId xmlns:p14="http://schemas.microsoft.com/office/powerpoint/2010/main" val="46237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15516" y="44624"/>
            <a:ext cx="871296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ru-RU" altLang="ja-JP" sz="22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ГНС</a:t>
            </a:r>
            <a:r>
              <a:rPr kumimoji="0" lang="en-US" altLang="ja-JP" sz="22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-2: </a:t>
            </a:r>
            <a:r>
              <a:rPr kumimoji="0" lang="ru-RU" altLang="ja-JP" sz="22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Результаты экспериментов</a:t>
            </a:r>
            <a:endParaRPr kumimoji="0" lang="ru-RU" sz="2000" b="1" i="1"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3" name="Rectangle 2"/>
          <p:cNvSpPr txBox="1">
            <a:spLocks noChangeArrowheads="1"/>
          </p:cNvSpPr>
          <p:nvPr/>
        </p:nvSpPr>
        <p:spPr bwMode="auto">
          <a:xfrm>
            <a:off x="899592" y="1484784"/>
            <a:ext cx="7344816" cy="41764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lgn="ctr">
              <a:defRPr/>
            </a:pP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r>
            <a:r>
              <a:rPr lang="ru-RU"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a:p>
            <a:pPr marL="457200" indent="-457200">
              <a:defRPr/>
            </a:pP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Сечение</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реакции актинида </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ru-RU" altLang="ja-JP" b="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уменьшение в</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~150</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раз</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Синтез нового изотопа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a:t>
            </a:r>
            <a:endPar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Подтверждение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ru-RU"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t>
            </a:r>
          </a:p>
          <a:p>
            <a:pPr marL="457200" indent="-457200" algn="ctr">
              <a:defRPr/>
            </a:pP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242</a:t>
            </a:r>
            <a:r>
              <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a:t>
            </a:r>
            <a:r>
              <a:rPr lang="en-US" altLang="ja-JP" sz="20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a:t>
            </a:r>
            <a:r>
              <a:rPr lang="en-US" altLang="ja-JP" sz="20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a:t>
            </a:r>
            <a:endParaRPr lang="en-US" altLang="ja-JP"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Сечение реакции</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уменьшение в</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раз</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lvl="0" indent="-457200">
              <a:defRPr/>
            </a:pP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Синтез новых изотопов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289</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 </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280</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a:t>
            </a:r>
            <a:endPar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r>
              <a:rPr lang="en-US" altLang="ja-JP" b="1" kern="0" dirty="0">
                <a:effectLst>
                  <a:outerShdw blurRad="38100" dist="38100" dir="2700000" algn="tl">
                    <a:srgbClr val="000000">
                      <a:alpha val="43137"/>
                    </a:srgbClr>
                  </a:outerShdw>
                </a:effectLst>
                <a:latin typeface="Symbol" pitchFamily="18" charset="2"/>
                <a:cs typeface="Calibri" pitchFamily="34" charset="0"/>
              </a:rPr>
              <a:t>a</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распад</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a:t>
            </a:r>
            <a:r>
              <a:rPr lang="ru-RU"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t>
            </a:r>
          </a:p>
          <a:p>
            <a:pPr marL="457200" lvl="0" indent="-457200">
              <a:defRPr/>
            </a:pP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Первое наблюдение</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ja-JP" b="1" i="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altLang="ja-JP" b="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n-US" altLang="ja-JP" b="1" i="1" kern="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испарительного</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канала</a:t>
            </a:r>
            <a:endPar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defRPr/>
            </a:pPr>
            <a:endPar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ru-RU" b="1" dirty="0">
                <a:effectLst>
                  <a:outerShdw blurRad="38100" dist="38100" dir="2700000" algn="tl">
                    <a:srgbClr val="000000">
                      <a:alpha val="43137"/>
                    </a:srgbClr>
                  </a:outerShdw>
                </a:effectLst>
                <a:latin typeface="Times New Roman" pitchFamily="18" charset="0"/>
                <a:cs typeface="Times New Roman" pitchFamily="18" charset="0"/>
              </a:rPr>
              <a:t>Сечение реакции с</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5</a:t>
            </a:r>
            <a:r>
              <a:rPr lang="en-US" b="1" baseline="30000" dirty="0">
                <a:effectLst>
                  <a:outerShdw blurRad="38100" dist="38100" dir="2700000" algn="tl">
                    <a:srgbClr val="000000">
                      <a:alpha val="43137"/>
                    </a:srgbClr>
                  </a:outerShdw>
                </a:effectLst>
                <a:latin typeface="Times New Roman" pitchFamily="18" charset="0"/>
                <a:cs typeface="Times New Roman" pitchFamily="18" charset="0"/>
              </a:rPr>
              <a:t>0</a:t>
            </a:r>
            <a:r>
              <a:rPr lang="en-US" b="1" dirty="0">
                <a:effectLst>
                  <a:outerShdw blurRad="38100" dist="38100" dir="2700000" algn="tl">
                    <a:srgbClr val="000000">
                      <a:alpha val="43137"/>
                    </a:srgbClr>
                  </a:outerShdw>
                </a:effectLst>
                <a:latin typeface="Times New Roman" pitchFamily="18" charset="0"/>
                <a:cs typeface="Times New Roman" pitchFamily="18" charset="0"/>
              </a:rPr>
              <a:t>Ti</a:t>
            </a:r>
            <a:r>
              <a:rPr lang="ru-RU" b="1" dirty="0">
                <a:effectLst>
                  <a:outerShdw blurRad="38100" dist="38100" dir="2700000" algn="tl">
                    <a:srgbClr val="000000">
                      <a:alpha val="43137"/>
                    </a:srgbClr>
                  </a:outerShdw>
                </a:effectLst>
                <a:latin typeface="Times New Roman" pitchFamily="18" charset="0"/>
                <a:cs typeface="Times New Roman" pitchFamily="18" charset="0"/>
              </a:rPr>
              <a:t> в </a:t>
            </a:r>
            <a:r>
              <a:rPr lang="en-US" b="1" dirty="0">
                <a:effectLst>
                  <a:outerShdw blurRad="38100" dist="38100" dir="2700000" algn="tl">
                    <a:srgbClr val="000000">
                      <a:alpha val="43137"/>
                    </a:srgbClr>
                  </a:outerShdw>
                </a:effectLst>
                <a:latin typeface="Times New Roman" pitchFamily="18" charset="0"/>
                <a:cs typeface="Times New Roman" pitchFamily="18" charset="0"/>
              </a:rPr>
              <a:t>~</a:t>
            </a:r>
            <a:r>
              <a:rPr lang="ru-RU" b="1" dirty="0">
                <a:effectLst>
                  <a:outerShdw blurRad="38100" dist="38100" dir="2700000" algn="tl">
                    <a:srgbClr val="000000">
                      <a:alpha val="43137"/>
                    </a:srgbClr>
                  </a:outerShdw>
                </a:effectLst>
                <a:latin typeface="Times New Roman" pitchFamily="18" charset="0"/>
                <a:cs typeface="Times New Roman" pitchFamily="18" charset="0"/>
              </a:rPr>
              <a:t>15 раз больше чем с</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ru-RU" b="1" baseline="30000" dirty="0">
                <a:effectLst>
                  <a:outerShdw blurRad="38100" dist="38100" dir="2700000" algn="tl">
                    <a:srgbClr val="000000">
                      <a:alpha val="43137"/>
                    </a:srgbClr>
                  </a:outerShdw>
                </a:effectLst>
                <a:latin typeface="Times New Roman" pitchFamily="18" charset="0"/>
                <a:cs typeface="Times New Roman" pitchFamily="18" charset="0"/>
              </a:rPr>
              <a:t>5</a:t>
            </a:r>
            <a:r>
              <a:rPr lang="en-US" b="1" baseline="30000" dirty="0">
                <a:effectLst>
                  <a:outerShdw blurRad="38100" dist="38100" dir="2700000" algn="tl">
                    <a:srgbClr val="000000">
                      <a:alpha val="43137"/>
                    </a:srgbClr>
                  </a:outerShdw>
                </a:effectLst>
                <a:latin typeface="Times New Roman" pitchFamily="18" charset="0"/>
                <a:cs typeface="Times New Roman" pitchFamily="18" charset="0"/>
              </a:rPr>
              <a:t>4</a:t>
            </a:r>
            <a:r>
              <a:rPr lang="en-US" b="1" dirty="0">
                <a:effectLst>
                  <a:outerShdw blurRad="38100" dist="38100" dir="2700000" algn="tl">
                    <a:srgbClr val="000000">
                      <a:alpha val="43137"/>
                    </a:srgbClr>
                  </a:outerShdw>
                </a:effectLst>
                <a:latin typeface="Times New Roman" pitchFamily="18" charset="0"/>
                <a:cs typeface="Times New Roman" pitchFamily="18" charset="0"/>
              </a:rPr>
              <a:t>Cr</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0">
              <a:defRPr/>
            </a:pP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lvl="0">
              <a:defRPr/>
            </a:pPr>
            <a:r>
              <a:rPr lang="ru-RU" altLang="ja-JP" b="1" kern="0" dirty="0">
                <a:effectLst>
                  <a:outerShdw blurRad="38100" dist="38100" dir="2700000" algn="tl">
                    <a:srgbClr val="000000">
                      <a:alpha val="43137"/>
                    </a:srgbClr>
                  </a:outerShdw>
                </a:effectLst>
                <a:latin typeface="Times New Roman" pitchFamily="18" charset="0"/>
                <a:cs typeface="Times New Roman" pitchFamily="18" charset="0"/>
              </a:rPr>
              <a:t>Уровень чувствительности эксперимента позволяет синтезировать элементы 119 и 120</a:t>
            </a:r>
            <a:r>
              <a:rPr lang="en-US" altLang="ja-JP" b="1" kern="0" dirty="0">
                <a:effectLst>
                  <a:outerShdw blurRad="38100" dist="38100" dir="2700000" algn="tl">
                    <a:srgbClr val="000000">
                      <a:alpha val="43137"/>
                    </a:srgbClr>
                  </a:outerShdw>
                </a:effectLst>
                <a:latin typeface="Times New Roman" pitchFamily="18" charset="0"/>
                <a:cs typeface="Times New Roman" pitchFamily="18" charset="0"/>
              </a:rPr>
              <a:t>!</a:t>
            </a:r>
            <a:endParaRPr lang="ru-RU" altLang="ja-JP"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531A8-3EC4-4F72-A3EF-A884BE36918D}"/>
              </a:ext>
            </a:extLst>
          </p:cNvPr>
          <p:cNvSpPr txBox="1"/>
          <p:nvPr/>
        </p:nvSpPr>
        <p:spPr>
          <a:xfrm>
            <a:off x="1015294" y="2967335"/>
            <a:ext cx="7113422" cy="923330"/>
          </a:xfrm>
          <a:prstGeom prst="rect">
            <a:avLst/>
          </a:prstGeom>
          <a:noFill/>
        </p:spPr>
        <p:txBody>
          <a:bodyPr wrap="none" rtlCol="0">
            <a:spAutoFit/>
          </a:bodyPr>
          <a:lstStyle/>
          <a:p>
            <a:pPr algn="just"/>
            <a:r>
              <a:rPr lang="ru-RU" sz="5400" b="1" dirty="0">
                <a:solidFill>
                  <a:srgbClr val="0000FF"/>
                </a:solidFill>
                <a:effectLst>
                  <a:outerShdw blurRad="38100" dist="38100" dir="2700000" algn="t" rotWithShape="0">
                    <a:prstClr val="black">
                      <a:alpha val="40000"/>
                    </a:prstClr>
                  </a:outerShdw>
                </a:effectLst>
                <a:latin typeface="Times New Roman" panose="02020603050405020304" pitchFamily="18" charset="0"/>
                <a:cs typeface="Times New Roman" panose="02020603050405020304" pitchFamily="18" charset="0"/>
              </a:rPr>
              <a:t>Спасибо за внимание</a:t>
            </a:r>
            <a:r>
              <a:rPr lang="en-US" sz="5400" b="1" dirty="0">
                <a:solidFill>
                  <a:srgbClr val="0000FF"/>
                </a:solidFill>
                <a:effectLst>
                  <a:outerShdw blurRad="38100" dist="38100" dir="2700000" algn="t" rotWithShape="0">
                    <a:prstClr val="black">
                      <a:alpha val="40000"/>
                    </a:prstClr>
                  </a:outerShdw>
                </a:effectLst>
                <a:latin typeface="Times New Roman" panose="02020603050405020304" pitchFamily="18" charset="0"/>
                <a:cs typeface="Times New Roman" panose="02020603050405020304" pitchFamily="18" charset="0"/>
              </a:rPr>
              <a:t>!</a:t>
            </a:r>
            <a:endParaRPr lang="ru-RU" sz="5400" b="1" dirty="0">
              <a:solidFill>
                <a:srgbClr val="0000FF"/>
              </a:solidFill>
              <a:effectLst>
                <a:outerShdw blurRad="38100" dist="38100" dir="27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19.bmp"/>
          <p:cNvPicPr>
            <a:picLocks noChangeAspect="1"/>
          </p:cNvPicPr>
          <p:nvPr/>
        </p:nvPicPr>
        <p:blipFill>
          <a:blip r:embed="rId2" cstate="print"/>
          <a:stretch>
            <a:fillRect/>
          </a:stretch>
        </p:blipFill>
        <p:spPr>
          <a:xfrm>
            <a:off x="899592" y="1152140"/>
            <a:ext cx="4104457" cy="5445212"/>
          </a:xfrm>
          <a:prstGeom prst="rect">
            <a:avLst/>
          </a:prstGeom>
        </p:spPr>
      </p:pic>
      <p:sp>
        <p:nvSpPr>
          <p:cNvPr id="3" name="Rectangle 2">
            <a:extLst>
              <a:ext uri="{FF2B5EF4-FFF2-40B4-BE49-F238E27FC236}">
                <a16:creationId xmlns:a16="http://schemas.microsoft.com/office/drawing/2014/main" id="{3872CE39-523D-3569-460D-C613C08A79F6}"/>
              </a:ext>
            </a:extLst>
          </p:cNvPr>
          <p:cNvSpPr txBox="1">
            <a:spLocks noChangeArrowheads="1"/>
          </p:cNvSpPr>
          <p:nvPr/>
        </p:nvSpPr>
        <p:spPr bwMode="auto">
          <a:xfrm>
            <a:off x="395536" y="116632"/>
            <a:ext cx="828092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sz="2400" b="1"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Times New Roman" panose="02020603050405020304" pitchFamily="18" charset="0"/>
              </a:rPr>
              <a:t>Перспективы:</a:t>
            </a:r>
          </a:p>
          <a:p>
            <a:pPr lvl="0" algn="ctr">
              <a:defRPr/>
            </a:pPr>
            <a:r>
              <a:rPr kumimoji="0" lang="ru-RU" sz="24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Синтез нового элемента 119 в реакции </a:t>
            </a:r>
            <a:r>
              <a:rPr lang="en-US" sz="2600" b="1" kern="0" baseline="30000" dirty="0">
                <a:effectLst>
                  <a:outerShdw blurRad="38100" dist="38100" dir="2700000" algn="tl">
                    <a:srgbClr val="000000">
                      <a:alpha val="43137"/>
                    </a:srgbClr>
                  </a:outerShdw>
                </a:effectLst>
                <a:latin typeface="+mj-lt"/>
                <a:ea typeface="+mj-ea"/>
                <a:cs typeface="Times New Roman" panose="02020603050405020304" pitchFamily="18" charset="0"/>
              </a:rPr>
              <a:t>2</a:t>
            </a:r>
            <a:r>
              <a:rPr lang="ru-RU" sz="2600" b="1" kern="0" baseline="30000" dirty="0">
                <a:effectLst>
                  <a:outerShdw blurRad="38100" dist="38100" dir="2700000" algn="tl">
                    <a:srgbClr val="000000">
                      <a:alpha val="43137"/>
                    </a:srgbClr>
                  </a:outerShdw>
                </a:effectLst>
                <a:latin typeface="+mj-lt"/>
                <a:ea typeface="+mj-ea"/>
                <a:cs typeface="Times New Roman" panose="02020603050405020304" pitchFamily="18" charset="0"/>
              </a:rPr>
              <a:t>49</a:t>
            </a:r>
            <a:r>
              <a:rPr lang="en-US" sz="2400" b="1" kern="0" dirty="0" err="1">
                <a:effectLst>
                  <a:outerShdw blurRad="38100" dist="38100" dir="2700000" algn="tl">
                    <a:srgbClr val="000000">
                      <a:alpha val="43137"/>
                    </a:srgbClr>
                  </a:outerShdw>
                </a:effectLst>
                <a:latin typeface="+mj-lt"/>
                <a:ea typeface="+mj-ea"/>
                <a:cs typeface="Times New Roman" panose="02020603050405020304" pitchFamily="18" charset="0"/>
              </a:rPr>
              <a:t>Bk</a:t>
            </a:r>
            <a:r>
              <a:rPr lang="en-US" sz="2400" b="1" kern="0" dirty="0">
                <a:effectLst>
                  <a:outerShdw blurRad="38100" dist="38100" dir="2700000" algn="tl">
                    <a:srgbClr val="000000">
                      <a:alpha val="43137"/>
                    </a:srgbClr>
                  </a:outerShdw>
                </a:effectLst>
                <a:latin typeface="+mj-lt"/>
                <a:ea typeface="+mj-ea"/>
                <a:cs typeface="Times New Roman" panose="02020603050405020304" pitchFamily="18" charset="0"/>
              </a:rPr>
              <a:t> + </a:t>
            </a:r>
            <a:r>
              <a:rPr lang="en-US" sz="2600" b="1" kern="0" baseline="30000" dirty="0">
                <a:effectLst>
                  <a:outerShdw blurRad="38100" dist="38100" dir="2700000" algn="tl">
                    <a:srgbClr val="000000">
                      <a:alpha val="43137"/>
                    </a:srgbClr>
                  </a:outerShdw>
                </a:effectLst>
                <a:latin typeface="+mj-lt"/>
                <a:ea typeface="+mj-ea"/>
                <a:cs typeface="Times New Roman" panose="02020603050405020304" pitchFamily="18" charset="0"/>
              </a:rPr>
              <a:t>50</a:t>
            </a:r>
            <a:r>
              <a:rPr lang="en-US" sz="2400" b="1" kern="0" dirty="0">
                <a:effectLst>
                  <a:outerShdw blurRad="38100" dist="38100" dir="2700000" algn="tl">
                    <a:srgbClr val="000000">
                      <a:alpha val="43137"/>
                    </a:srgbClr>
                  </a:outerShdw>
                </a:effectLst>
                <a:latin typeface="+mj-lt"/>
                <a:ea typeface="+mj-ea"/>
                <a:cs typeface="Times New Roman" panose="02020603050405020304" pitchFamily="18" charset="0"/>
              </a:rPr>
              <a:t>Ti</a:t>
            </a:r>
            <a:endParaRPr kumimoji="0" lang="ru-RU" sz="24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5" name="TextBox 4"/>
          <p:cNvSpPr txBox="1"/>
          <p:nvPr/>
        </p:nvSpPr>
        <p:spPr>
          <a:xfrm>
            <a:off x="6501563" y="5373216"/>
            <a:ext cx="1771703" cy="584775"/>
          </a:xfrm>
          <a:prstGeom prst="rect">
            <a:avLst/>
          </a:prstGeom>
          <a:noFill/>
        </p:spPr>
        <p:txBody>
          <a:bodyPr wrap="none" rtlCol="0">
            <a:spAutoFit/>
          </a:bodyPr>
          <a:lstStyle/>
          <a:p>
            <a:r>
              <a:rPr lang="ru-RU" sz="1600" dirty="0">
                <a:solidFill>
                  <a:srgbClr val="006600"/>
                </a:solidFill>
                <a:effectLst>
                  <a:outerShdw blurRad="38100" dist="38100" dir="2700000" algn="tl">
                    <a:srgbClr val="000000">
                      <a:alpha val="43137"/>
                    </a:srgbClr>
                  </a:outerShdw>
                </a:effectLst>
              </a:rPr>
              <a:t>Оценки сечений</a:t>
            </a:r>
          </a:p>
          <a:p>
            <a:r>
              <a:rPr lang="en-US" sz="1600" dirty="0">
                <a:solidFill>
                  <a:srgbClr val="006600"/>
                </a:solidFill>
                <a:effectLst>
                  <a:outerShdw blurRad="38100" dist="38100" dir="2700000" algn="tl">
                    <a:srgbClr val="000000">
                      <a:alpha val="43137"/>
                    </a:srgbClr>
                  </a:outerShdw>
                </a:effectLst>
              </a:rPr>
              <a:t>119: ~10</a:t>
            </a:r>
            <a:r>
              <a:rPr lang="ru-RU" sz="1600" dirty="0">
                <a:solidFill>
                  <a:srgbClr val="006600"/>
                </a:solidFill>
                <a:effectLst>
                  <a:outerShdw blurRad="38100" dist="38100" dir="2700000" algn="tl">
                    <a:srgbClr val="000000">
                      <a:alpha val="43137"/>
                    </a:srgbClr>
                  </a:outerShdw>
                </a:effectLst>
              </a:rPr>
              <a:t> – 20</a:t>
            </a:r>
            <a:r>
              <a:rPr lang="en-US" sz="1600" dirty="0">
                <a:solidFill>
                  <a:srgbClr val="006600"/>
                </a:solidFill>
                <a:effectLst>
                  <a:outerShdw blurRad="38100" dist="38100" dir="2700000" algn="tl">
                    <a:srgbClr val="000000">
                      <a:alpha val="43137"/>
                    </a:srgbClr>
                  </a:outerShdw>
                </a:effectLst>
              </a:rPr>
              <a:t> </a:t>
            </a:r>
            <a:r>
              <a:rPr lang="ru-RU" sz="1600" dirty="0" err="1">
                <a:solidFill>
                  <a:srgbClr val="006600"/>
                </a:solidFill>
                <a:effectLst>
                  <a:outerShdw blurRad="38100" dist="38100" dir="2700000" algn="tl">
                    <a:srgbClr val="000000">
                      <a:alpha val="43137"/>
                    </a:srgbClr>
                  </a:outerShdw>
                </a:effectLst>
              </a:rPr>
              <a:t>фб</a:t>
            </a:r>
            <a:endParaRPr lang="en-US" sz="1600" dirty="0">
              <a:solidFill>
                <a:srgbClr val="006600"/>
              </a:solidFill>
              <a:effectLst>
                <a:outerShdw blurRad="38100" dist="38100" dir="2700000" algn="tl">
                  <a:srgbClr val="000000">
                    <a:alpha val="43137"/>
                  </a:srgbClr>
                </a:outerShdw>
              </a:effectLst>
            </a:endParaRPr>
          </a:p>
        </p:txBody>
      </p:sp>
      <p:sp>
        <p:nvSpPr>
          <p:cNvPr id="7" name="Rectangle 2"/>
          <p:cNvSpPr txBox="1">
            <a:spLocks noChangeArrowheads="1"/>
          </p:cNvSpPr>
          <p:nvPr/>
        </p:nvSpPr>
        <p:spPr bwMode="auto">
          <a:xfrm>
            <a:off x="5292080" y="4226788"/>
            <a:ext cx="3168352" cy="100241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buFont typeface="Symbol"/>
              <a:buChar char="s"/>
              <a:defRPr/>
            </a:pPr>
            <a:r>
              <a:rPr lang="en-US" sz="2000" dirty="0">
                <a:effectLst>
                  <a:outerShdw blurRad="38100" dist="38100" dir="2700000" algn="tl">
                    <a:srgbClr val="000000">
                      <a:alpha val="43137"/>
                    </a:srgbClr>
                  </a:outerShdw>
                </a:effectLst>
                <a:latin typeface="+mn-lt"/>
              </a:rPr>
              <a:t>= </a:t>
            </a:r>
            <a:r>
              <a:rPr lang="en-US" sz="2000" u="sng" dirty="0">
                <a:effectLst>
                  <a:outerShdw blurRad="38100" dist="38100" dir="2700000" algn="tl">
                    <a:srgbClr val="000000">
                      <a:alpha val="43137"/>
                    </a:srgbClr>
                  </a:outerShdw>
                </a:effectLst>
                <a:latin typeface="+mn-lt"/>
              </a:rPr>
              <a:t>10 </a:t>
            </a:r>
            <a:r>
              <a:rPr lang="ru-RU" sz="2000" u="sng" dirty="0" err="1">
                <a:effectLst>
                  <a:outerShdw blurRad="38100" dist="38100" dir="2700000" algn="tl">
                    <a:srgbClr val="000000">
                      <a:alpha val="43137"/>
                    </a:srgbClr>
                  </a:outerShdw>
                </a:effectLst>
                <a:latin typeface="+mn-lt"/>
              </a:rPr>
              <a:t>фб</a:t>
            </a:r>
            <a:r>
              <a:rPr lang="en-US" sz="2000" dirty="0">
                <a:effectLst>
                  <a:outerShdw blurRad="38100" dist="38100" dir="2700000" algn="tl">
                    <a:srgbClr val="000000">
                      <a:alpha val="43137"/>
                    </a:srgbClr>
                  </a:outerShdw>
                </a:effectLst>
                <a:latin typeface="+mn-lt"/>
              </a:rPr>
              <a:t>, h</a:t>
            </a:r>
            <a:r>
              <a:rPr lang="en-US" sz="2400" baseline="-25000" dirty="0">
                <a:effectLst>
                  <a:outerShdw blurRad="38100" dist="38100" dir="2700000" algn="tl">
                    <a:srgbClr val="000000">
                      <a:alpha val="43137"/>
                    </a:srgbClr>
                  </a:outerShdw>
                </a:effectLst>
                <a:latin typeface="+mn-lt"/>
              </a:rPr>
              <a:t>t</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mn-lt"/>
              </a:rPr>
              <a:t>= 0.3 </a:t>
            </a:r>
            <a:r>
              <a:rPr lang="ru-RU" sz="2000" dirty="0">
                <a:effectLst>
                  <a:outerShdw blurRad="38100" dist="38100" dir="2700000" algn="tl">
                    <a:srgbClr val="000000">
                      <a:alpha val="43137"/>
                    </a:srgbClr>
                  </a:outerShdw>
                </a:effectLst>
                <a:latin typeface="+mn-lt"/>
              </a:rPr>
              <a:t>мг</a:t>
            </a:r>
            <a:r>
              <a:rPr lang="en-US" sz="2000" dirty="0">
                <a:effectLst>
                  <a:outerShdw blurRad="38100" dist="38100" dir="2700000" algn="tl">
                    <a:srgbClr val="000000">
                      <a:alpha val="43137"/>
                    </a:srgbClr>
                  </a:outerShdw>
                </a:effectLst>
                <a:latin typeface="+mn-lt"/>
              </a:rPr>
              <a:t>/</a:t>
            </a:r>
            <a:r>
              <a:rPr lang="ru-RU" sz="2000" dirty="0">
                <a:effectLst>
                  <a:outerShdw blurRad="38100" dist="38100" dir="2700000" algn="tl">
                    <a:srgbClr val="000000">
                      <a:alpha val="43137"/>
                    </a:srgbClr>
                  </a:outerShdw>
                </a:effectLst>
                <a:latin typeface="+mn-lt"/>
              </a:rPr>
              <a:t>см</a:t>
            </a:r>
            <a:r>
              <a:rPr lang="en-US" sz="2400" baseline="30000" dirty="0">
                <a:effectLst>
                  <a:outerShdw blurRad="38100" dist="38100" dir="2700000" algn="tl">
                    <a:srgbClr val="000000">
                      <a:alpha val="43137"/>
                    </a:srgbClr>
                  </a:outerShdw>
                </a:effectLst>
                <a:latin typeface="+mn-lt"/>
              </a:rPr>
              <a:t>2</a:t>
            </a:r>
            <a:r>
              <a:rPr lang="en-US" sz="2000" dirty="0">
                <a:effectLst>
                  <a:outerShdw blurRad="38100" dist="38100" dir="2700000" algn="tl">
                    <a:srgbClr val="000000">
                      <a:alpha val="43137"/>
                    </a:srgbClr>
                  </a:outerShdw>
                </a:effectLst>
                <a:latin typeface="+mn-lt"/>
              </a:rPr>
              <a:t> </a:t>
            </a:r>
            <a:r>
              <a:rPr lang="en-US" sz="2000" dirty="0">
                <a:effectLst>
                  <a:outerShdw blurRad="38100" dist="38100" dir="2700000" algn="tl">
                    <a:srgbClr val="000000">
                      <a:alpha val="43137"/>
                    </a:srgbClr>
                  </a:outerShdw>
                </a:effectLst>
                <a:latin typeface="+mn-lt"/>
                <a:sym typeface="Symbol"/>
              </a:rPr>
              <a:t> </a:t>
            </a:r>
            <a:endParaRPr lang="ru-RU" sz="2000" dirty="0">
              <a:effectLst>
                <a:outerShdw blurRad="38100" dist="38100" dir="2700000" algn="tl">
                  <a:srgbClr val="000000">
                    <a:alpha val="43137"/>
                  </a:srgbClr>
                </a:outerShdw>
              </a:effectLst>
              <a:latin typeface="+mn-lt"/>
              <a:sym typeface="Symbol"/>
            </a:endParaRPr>
          </a:p>
          <a:p>
            <a:pPr>
              <a:defRPr/>
            </a:pPr>
            <a:r>
              <a:rPr lang="ru-RU" sz="2000" dirty="0">
                <a:effectLst>
                  <a:outerShdw blurRad="38100" dist="38100" dir="2700000" algn="tl">
                    <a:srgbClr val="000000">
                      <a:alpha val="43137"/>
                    </a:srgbClr>
                  </a:outerShdw>
                </a:effectLst>
                <a:latin typeface="+mn-lt"/>
                <a:sym typeface="Symbol"/>
              </a:rPr>
              <a:t>                       доза 310</a:t>
            </a:r>
            <a:r>
              <a:rPr lang="ru-RU" sz="2400" baseline="30000" dirty="0">
                <a:effectLst>
                  <a:outerShdw blurRad="38100" dist="38100" dir="2700000" algn="tl">
                    <a:srgbClr val="000000">
                      <a:alpha val="43137"/>
                    </a:srgbClr>
                  </a:outerShdw>
                </a:effectLst>
                <a:latin typeface="+mn-lt"/>
                <a:sym typeface="Symbol"/>
              </a:rPr>
              <a:t>20</a:t>
            </a:r>
            <a:r>
              <a:rPr lang="ru-RU" sz="2000" dirty="0">
                <a:effectLst>
                  <a:outerShdw blurRad="38100" dist="38100" dir="2700000" algn="tl">
                    <a:srgbClr val="000000">
                      <a:alpha val="43137"/>
                    </a:srgbClr>
                  </a:outerShdw>
                </a:effectLst>
                <a:latin typeface="+mn-lt"/>
                <a:sym typeface="Symbol"/>
              </a:rPr>
              <a:t> </a:t>
            </a:r>
            <a:r>
              <a:rPr lang="en-US" sz="2000" dirty="0">
                <a:effectLst>
                  <a:outerShdw blurRad="38100" dist="38100" dir="2700000" algn="tl">
                    <a:srgbClr val="000000">
                      <a:alpha val="43137"/>
                    </a:srgbClr>
                  </a:outerShdw>
                </a:effectLst>
                <a:sym typeface="Symbol"/>
              </a:rPr>
              <a:t></a:t>
            </a:r>
            <a:r>
              <a:rPr lang="ru-RU" sz="2000" dirty="0">
                <a:effectLst>
                  <a:outerShdw blurRad="38100" dist="38100" dir="2700000" algn="tl">
                    <a:srgbClr val="000000">
                      <a:alpha val="43137"/>
                    </a:srgbClr>
                  </a:outerShdw>
                </a:effectLst>
                <a:latin typeface="+mn-lt"/>
                <a:sym typeface="Symbol"/>
              </a:rPr>
              <a:t> </a:t>
            </a:r>
          </a:p>
          <a:p>
            <a:pPr>
              <a:defRPr/>
            </a:pPr>
            <a:r>
              <a:rPr lang="ru-RU" sz="2000" dirty="0">
                <a:effectLst>
                  <a:outerShdw blurRad="38100" dist="38100" dir="2700000" algn="tl">
                    <a:srgbClr val="000000">
                      <a:alpha val="43137"/>
                    </a:srgbClr>
                  </a:outerShdw>
                </a:effectLst>
                <a:latin typeface="+mn-lt"/>
                <a:sym typeface="Symbol"/>
              </a:rPr>
              <a:t>                       </a:t>
            </a:r>
            <a:r>
              <a:rPr lang="en-US" sz="2000" dirty="0">
                <a:effectLst>
                  <a:outerShdw blurRad="38100" dist="38100" dir="2700000" algn="tl">
                    <a:srgbClr val="000000">
                      <a:alpha val="43137"/>
                    </a:srgbClr>
                  </a:outerShdw>
                </a:effectLst>
                <a:latin typeface="+mn-lt"/>
                <a:sym typeface="Symbol"/>
              </a:rPr>
              <a:t>1 </a:t>
            </a:r>
            <a:r>
              <a:rPr lang="ru-RU" sz="2000" dirty="0">
                <a:effectLst>
                  <a:outerShdw blurRad="38100" dist="38100" dir="2700000" algn="tl">
                    <a:srgbClr val="000000">
                      <a:alpha val="43137"/>
                    </a:srgbClr>
                  </a:outerShdw>
                </a:effectLst>
                <a:latin typeface="+mn-lt"/>
                <a:sym typeface="Symbol"/>
              </a:rPr>
              <a:t>ядро в год</a:t>
            </a:r>
            <a:endParaRPr kumimoji="0" lang="ru-RU" sz="200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8" name="TextBox 7"/>
          <p:cNvSpPr txBox="1"/>
          <p:nvPr/>
        </p:nvSpPr>
        <p:spPr>
          <a:xfrm>
            <a:off x="3362722" y="1086644"/>
            <a:ext cx="813043" cy="338554"/>
          </a:xfrm>
          <a:prstGeom prst="rect">
            <a:avLst/>
          </a:prstGeom>
          <a:noFill/>
        </p:spPr>
        <p:txBody>
          <a:bodyPr wrap="none" rtlCol="0">
            <a:spAutoFit/>
          </a:bodyPr>
          <a:lstStyle/>
          <a:p>
            <a:r>
              <a:rPr lang="en-US" sz="1600" dirty="0">
                <a:effectLst>
                  <a:outerShdw blurRad="38100" dist="38100" dir="2700000" algn="tl">
                    <a:srgbClr val="000000">
                      <a:alpha val="43137"/>
                    </a:srgbClr>
                  </a:outerShdw>
                </a:effectLst>
              </a:rPr>
              <a:t>4</a:t>
            </a:r>
            <a:r>
              <a:rPr lang="en-US" sz="1600" i="1" dirty="0">
                <a:effectLst>
                  <a:outerShdw blurRad="38100" dist="38100" dir="2700000" algn="tl">
                    <a:srgbClr val="000000">
                      <a:alpha val="43137"/>
                    </a:srgbClr>
                  </a:outerShdw>
                </a:effectLst>
              </a:rPr>
              <a:t>n</a:t>
            </a:r>
            <a:r>
              <a:rPr lang="en-US" sz="1600" dirty="0">
                <a:effectLst>
                  <a:outerShdw blurRad="38100" dist="38100" dir="2700000" algn="tl">
                    <a:srgbClr val="000000">
                      <a:alpha val="43137"/>
                    </a:srgbClr>
                  </a:outerShdw>
                </a:effectLst>
              </a:rPr>
              <a:t>   3</a:t>
            </a:r>
            <a:r>
              <a:rPr lang="en-US" sz="1600" i="1" dirty="0">
                <a:effectLst>
                  <a:outerShdw blurRad="38100" dist="38100" dir="2700000" algn="tl">
                    <a:srgbClr val="000000">
                      <a:alpha val="43137"/>
                    </a:srgbClr>
                  </a:outerShdw>
                </a:effectLst>
              </a:rPr>
              <a:t>n</a:t>
            </a:r>
          </a:p>
        </p:txBody>
      </p:sp>
      <p:sp>
        <p:nvSpPr>
          <p:cNvPr id="9" name="TextBox 8"/>
          <p:cNvSpPr txBox="1"/>
          <p:nvPr/>
        </p:nvSpPr>
        <p:spPr>
          <a:xfrm>
            <a:off x="5724128" y="6021288"/>
            <a:ext cx="3161828" cy="338554"/>
          </a:xfrm>
          <a:prstGeom prst="rect">
            <a:avLst/>
          </a:prstGeom>
          <a:noFill/>
        </p:spPr>
        <p:txBody>
          <a:bodyPr wrap="none" rtlCol="0">
            <a:spAutoFit/>
          </a:bodyPr>
          <a:lstStyle/>
          <a:p>
            <a:r>
              <a:rPr lang="ru-RU" sz="1600" dirty="0">
                <a:solidFill>
                  <a:srgbClr val="FF0000"/>
                </a:solidFill>
                <a:effectLst>
                  <a:outerShdw blurRad="38100" dist="38100" dir="2700000" algn="tl">
                    <a:srgbClr val="000000">
                      <a:alpha val="43137"/>
                    </a:srgbClr>
                  </a:outerShdw>
                </a:effectLst>
              </a:rPr>
              <a:t>если </a:t>
            </a:r>
            <a:r>
              <a:rPr lang="en-US" sz="1600" i="1" dirty="0" err="1">
                <a:solidFill>
                  <a:srgbClr val="FF0000"/>
                </a:solidFill>
                <a:effectLst>
                  <a:outerShdw blurRad="38100" dist="38100" dir="2700000" algn="tl">
                    <a:srgbClr val="000000">
                      <a:alpha val="43137"/>
                    </a:srgbClr>
                  </a:outerShdw>
                </a:effectLst>
              </a:rPr>
              <a:t>Z</a:t>
            </a:r>
            <a:r>
              <a:rPr lang="en-US" baseline="-25000" dirty="0" err="1">
                <a:solidFill>
                  <a:srgbClr val="FF0000"/>
                </a:solidFill>
                <a:effectLst>
                  <a:outerShdw blurRad="38100" dist="38100" dir="2700000" algn="tl">
                    <a:srgbClr val="000000">
                      <a:alpha val="43137"/>
                    </a:srgbClr>
                  </a:outerShdw>
                </a:effectLst>
              </a:rPr>
              <a:t>mag</a:t>
            </a:r>
            <a:r>
              <a:rPr lang="en-US" sz="1600" dirty="0">
                <a:solidFill>
                  <a:srgbClr val="FF0000"/>
                </a:solidFill>
                <a:effectLst>
                  <a:outerShdw blurRad="38100" dist="38100" dir="2700000" algn="tl">
                    <a:srgbClr val="000000">
                      <a:alpha val="43137"/>
                    </a:srgbClr>
                  </a:outerShdw>
                </a:effectLst>
              </a:rPr>
              <a:t> &gt; 114</a:t>
            </a:r>
            <a:r>
              <a:rPr lang="ru-RU" sz="1600" dirty="0">
                <a:solidFill>
                  <a:srgbClr val="FF0000"/>
                </a:solidFill>
                <a:effectLst>
                  <a:outerShdw blurRad="38100" dist="38100" dir="2700000" algn="tl">
                    <a:srgbClr val="000000">
                      <a:alpha val="43137"/>
                    </a:srgbClr>
                  </a:outerShdw>
                </a:effectLst>
              </a:rPr>
              <a:t>, сечение выше</a:t>
            </a:r>
            <a:endParaRPr lang="ru-RU"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20.bmp"/>
          <p:cNvPicPr>
            <a:picLocks noChangeAspect="1"/>
          </p:cNvPicPr>
          <p:nvPr/>
        </p:nvPicPr>
        <p:blipFill>
          <a:blip r:embed="rId2" cstate="print"/>
          <a:stretch>
            <a:fillRect/>
          </a:stretch>
        </p:blipFill>
        <p:spPr>
          <a:xfrm>
            <a:off x="395536" y="1358241"/>
            <a:ext cx="5401319" cy="5167103"/>
          </a:xfrm>
          <a:prstGeom prst="rect">
            <a:avLst/>
          </a:prstGeom>
        </p:spPr>
      </p:pic>
      <p:sp>
        <p:nvSpPr>
          <p:cNvPr id="3" name="Rectangle 2">
            <a:extLst>
              <a:ext uri="{FF2B5EF4-FFF2-40B4-BE49-F238E27FC236}">
                <a16:creationId xmlns:a16="http://schemas.microsoft.com/office/drawing/2014/main" id="{3872CE39-523D-3569-460D-C613C08A79F6}"/>
              </a:ext>
            </a:extLst>
          </p:cNvPr>
          <p:cNvSpPr txBox="1">
            <a:spLocks noChangeArrowheads="1"/>
          </p:cNvSpPr>
          <p:nvPr/>
        </p:nvSpPr>
        <p:spPr bwMode="auto">
          <a:xfrm>
            <a:off x="395536" y="116632"/>
            <a:ext cx="828092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sz="2400" b="1"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Times New Roman" panose="02020603050405020304" pitchFamily="18" charset="0"/>
              </a:rPr>
              <a:t>Перспективы:</a:t>
            </a:r>
          </a:p>
          <a:p>
            <a:pPr lvl="0" algn="ctr">
              <a:defRPr/>
            </a:pPr>
            <a:r>
              <a:rPr kumimoji="0" lang="ru-RU" sz="24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rPr>
              <a:t>Синтез нового элемента 120 в реакции </a:t>
            </a:r>
            <a:r>
              <a:rPr lang="en-US" sz="2600" b="1" kern="0" baseline="30000" dirty="0">
                <a:effectLst>
                  <a:outerShdw blurRad="38100" dist="38100" dir="2700000" algn="tl">
                    <a:srgbClr val="000000">
                      <a:alpha val="43137"/>
                    </a:srgbClr>
                  </a:outerShdw>
                </a:effectLst>
                <a:latin typeface="+mj-lt"/>
                <a:ea typeface="+mj-ea"/>
                <a:cs typeface="Times New Roman" panose="02020603050405020304" pitchFamily="18" charset="0"/>
              </a:rPr>
              <a:t>2</a:t>
            </a:r>
            <a:r>
              <a:rPr lang="ru-RU" sz="2600" b="1" kern="0" baseline="30000" dirty="0">
                <a:effectLst>
                  <a:outerShdw blurRad="38100" dist="38100" dir="2700000" algn="tl">
                    <a:srgbClr val="000000">
                      <a:alpha val="43137"/>
                    </a:srgbClr>
                  </a:outerShdw>
                </a:effectLst>
                <a:latin typeface="+mj-lt"/>
                <a:ea typeface="+mj-ea"/>
                <a:cs typeface="Times New Roman" panose="02020603050405020304" pitchFamily="18" charset="0"/>
              </a:rPr>
              <a:t>49</a:t>
            </a:r>
            <a:r>
              <a:rPr lang="en-US" sz="2400" b="1" kern="0" dirty="0" err="1">
                <a:effectLst>
                  <a:outerShdw blurRad="38100" dist="38100" dir="2700000" algn="tl">
                    <a:srgbClr val="000000">
                      <a:alpha val="43137"/>
                    </a:srgbClr>
                  </a:outerShdw>
                </a:effectLst>
                <a:latin typeface="+mj-lt"/>
                <a:ea typeface="+mj-ea"/>
                <a:cs typeface="Times New Roman" panose="02020603050405020304" pitchFamily="18" charset="0"/>
              </a:rPr>
              <a:t>Cf</a:t>
            </a:r>
            <a:r>
              <a:rPr lang="en-US" sz="2400" b="1" kern="0" dirty="0">
                <a:effectLst>
                  <a:outerShdw blurRad="38100" dist="38100" dir="2700000" algn="tl">
                    <a:srgbClr val="000000">
                      <a:alpha val="43137"/>
                    </a:srgbClr>
                  </a:outerShdw>
                </a:effectLst>
                <a:latin typeface="+mj-lt"/>
                <a:ea typeface="+mj-ea"/>
                <a:cs typeface="Times New Roman" panose="02020603050405020304" pitchFamily="18" charset="0"/>
              </a:rPr>
              <a:t> + </a:t>
            </a:r>
            <a:r>
              <a:rPr lang="en-US" sz="2600" b="1" kern="0" baseline="30000" dirty="0">
                <a:effectLst>
                  <a:outerShdw blurRad="38100" dist="38100" dir="2700000" algn="tl">
                    <a:srgbClr val="000000">
                      <a:alpha val="43137"/>
                    </a:srgbClr>
                  </a:outerShdw>
                </a:effectLst>
                <a:latin typeface="+mj-lt"/>
                <a:ea typeface="+mj-ea"/>
                <a:cs typeface="Times New Roman" panose="02020603050405020304" pitchFamily="18" charset="0"/>
              </a:rPr>
              <a:t>50</a:t>
            </a:r>
            <a:r>
              <a:rPr lang="en-US" sz="2400" b="1" kern="0" dirty="0">
                <a:effectLst>
                  <a:outerShdw blurRad="38100" dist="38100" dir="2700000" algn="tl">
                    <a:srgbClr val="000000">
                      <a:alpha val="43137"/>
                    </a:srgbClr>
                  </a:outerShdw>
                </a:effectLst>
                <a:latin typeface="+mj-lt"/>
                <a:ea typeface="+mj-ea"/>
                <a:cs typeface="Times New Roman" panose="02020603050405020304" pitchFamily="18" charset="0"/>
              </a:rPr>
              <a:t>Ti</a:t>
            </a:r>
            <a:endParaRPr kumimoji="0" lang="ru-RU" sz="24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4" name="TextBox 3"/>
          <p:cNvSpPr txBox="1"/>
          <p:nvPr/>
        </p:nvSpPr>
        <p:spPr>
          <a:xfrm>
            <a:off x="6501563" y="5373216"/>
            <a:ext cx="1771703" cy="584775"/>
          </a:xfrm>
          <a:prstGeom prst="rect">
            <a:avLst/>
          </a:prstGeom>
          <a:noFill/>
        </p:spPr>
        <p:txBody>
          <a:bodyPr wrap="none" rtlCol="0">
            <a:spAutoFit/>
          </a:bodyPr>
          <a:lstStyle/>
          <a:p>
            <a:r>
              <a:rPr lang="ru-RU" sz="1600" dirty="0">
                <a:solidFill>
                  <a:srgbClr val="006600"/>
                </a:solidFill>
                <a:effectLst>
                  <a:outerShdw blurRad="38100" dist="38100" dir="2700000" algn="tl">
                    <a:srgbClr val="000000">
                      <a:alpha val="43137"/>
                    </a:srgbClr>
                  </a:outerShdw>
                </a:effectLst>
              </a:rPr>
              <a:t>Оценки сечений</a:t>
            </a:r>
          </a:p>
          <a:p>
            <a:r>
              <a:rPr lang="en-US" sz="1600" dirty="0">
                <a:solidFill>
                  <a:srgbClr val="006600"/>
                </a:solidFill>
                <a:effectLst>
                  <a:outerShdw blurRad="38100" dist="38100" dir="2700000" algn="tl">
                    <a:srgbClr val="000000">
                      <a:alpha val="43137"/>
                    </a:srgbClr>
                  </a:outerShdw>
                </a:effectLst>
              </a:rPr>
              <a:t>1</a:t>
            </a:r>
            <a:r>
              <a:rPr lang="ru-RU" sz="1600" dirty="0">
                <a:solidFill>
                  <a:srgbClr val="006600"/>
                </a:solidFill>
                <a:effectLst>
                  <a:outerShdw blurRad="38100" dist="38100" dir="2700000" algn="tl">
                    <a:srgbClr val="000000">
                      <a:alpha val="43137"/>
                    </a:srgbClr>
                  </a:outerShdw>
                </a:effectLst>
              </a:rPr>
              <a:t>20</a:t>
            </a:r>
            <a:r>
              <a:rPr lang="en-US" sz="1600" dirty="0">
                <a:solidFill>
                  <a:srgbClr val="006600"/>
                </a:solidFill>
                <a:effectLst>
                  <a:outerShdw blurRad="38100" dist="38100" dir="2700000" algn="tl">
                    <a:srgbClr val="000000">
                      <a:alpha val="43137"/>
                    </a:srgbClr>
                  </a:outerShdw>
                </a:effectLst>
              </a:rPr>
              <a:t>: ~</a:t>
            </a:r>
            <a:r>
              <a:rPr lang="ru-RU" sz="1600" dirty="0">
                <a:solidFill>
                  <a:srgbClr val="006600"/>
                </a:solidFill>
                <a:effectLst>
                  <a:outerShdw blurRad="38100" dist="38100" dir="2700000" algn="tl">
                    <a:srgbClr val="000000">
                      <a:alpha val="43137"/>
                    </a:srgbClr>
                  </a:outerShdw>
                </a:effectLst>
              </a:rPr>
              <a:t> 3 – 50</a:t>
            </a:r>
            <a:r>
              <a:rPr lang="en-US" sz="1600" dirty="0">
                <a:solidFill>
                  <a:srgbClr val="006600"/>
                </a:solidFill>
                <a:effectLst>
                  <a:outerShdw blurRad="38100" dist="38100" dir="2700000" algn="tl">
                    <a:srgbClr val="000000">
                      <a:alpha val="43137"/>
                    </a:srgbClr>
                  </a:outerShdw>
                </a:effectLst>
              </a:rPr>
              <a:t> </a:t>
            </a:r>
            <a:r>
              <a:rPr lang="ru-RU" sz="1600" dirty="0" err="1">
                <a:solidFill>
                  <a:srgbClr val="006600"/>
                </a:solidFill>
                <a:effectLst>
                  <a:outerShdw blurRad="38100" dist="38100" dir="2700000" algn="tl">
                    <a:srgbClr val="000000">
                      <a:alpha val="43137"/>
                    </a:srgbClr>
                  </a:outerShdw>
                </a:effectLst>
              </a:rPr>
              <a:t>фб</a:t>
            </a:r>
            <a:endParaRPr lang="en-US" sz="1600" dirty="0">
              <a:solidFill>
                <a:srgbClr val="006600"/>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bwMode="auto">
          <a:xfrm>
            <a:off x="5292080" y="4226788"/>
            <a:ext cx="3168352" cy="100241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buFont typeface="Symbol"/>
              <a:buChar char="s"/>
              <a:defRPr/>
            </a:pPr>
            <a:r>
              <a:rPr lang="en-US" sz="2000" dirty="0">
                <a:effectLst>
                  <a:outerShdw blurRad="38100" dist="38100" dir="2700000" algn="tl">
                    <a:srgbClr val="000000">
                      <a:alpha val="43137"/>
                    </a:srgbClr>
                  </a:outerShdw>
                </a:effectLst>
                <a:latin typeface="+mn-lt"/>
              </a:rPr>
              <a:t>= </a:t>
            </a:r>
            <a:r>
              <a:rPr lang="en-US" sz="2000" u="sng" dirty="0">
                <a:effectLst>
                  <a:outerShdw blurRad="38100" dist="38100" dir="2700000" algn="tl">
                    <a:srgbClr val="000000">
                      <a:alpha val="43137"/>
                    </a:srgbClr>
                  </a:outerShdw>
                </a:effectLst>
                <a:latin typeface="+mn-lt"/>
              </a:rPr>
              <a:t>10 </a:t>
            </a:r>
            <a:r>
              <a:rPr lang="ru-RU" sz="2000" u="sng" dirty="0" err="1">
                <a:effectLst>
                  <a:outerShdw blurRad="38100" dist="38100" dir="2700000" algn="tl">
                    <a:srgbClr val="000000">
                      <a:alpha val="43137"/>
                    </a:srgbClr>
                  </a:outerShdw>
                </a:effectLst>
                <a:latin typeface="+mn-lt"/>
              </a:rPr>
              <a:t>фб</a:t>
            </a:r>
            <a:r>
              <a:rPr lang="en-US" sz="2000" dirty="0">
                <a:effectLst>
                  <a:outerShdw blurRad="38100" dist="38100" dir="2700000" algn="tl">
                    <a:srgbClr val="000000">
                      <a:alpha val="43137"/>
                    </a:srgbClr>
                  </a:outerShdw>
                </a:effectLst>
                <a:latin typeface="+mn-lt"/>
              </a:rPr>
              <a:t>, h</a:t>
            </a:r>
            <a:r>
              <a:rPr lang="en-US" sz="2400" baseline="-25000" dirty="0">
                <a:effectLst>
                  <a:outerShdw blurRad="38100" dist="38100" dir="2700000" algn="tl">
                    <a:srgbClr val="000000">
                      <a:alpha val="43137"/>
                    </a:srgbClr>
                  </a:outerShdw>
                </a:effectLst>
                <a:latin typeface="+mn-lt"/>
              </a:rPr>
              <a:t>t</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mn-lt"/>
              </a:rPr>
              <a:t>= 0.3 </a:t>
            </a:r>
            <a:r>
              <a:rPr lang="ru-RU" sz="2000" dirty="0">
                <a:effectLst>
                  <a:outerShdw blurRad="38100" dist="38100" dir="2700000" algn="tl">
                    <a:srgbClr val="000000">
                      <a:alpha val="43137"/>
                    </a:srgbClr>
                  </a:outerShdw>
                </a:effectLst>
                <a:latin typeface="+mn-lt"/>
              </a:rPr>
              <a:t>мг</a:t>
            </a:r>
            <a:r>
              <a:rPr lang="en-US" sz="2000" dirty="0">
                <a:effectLst>
                  <a:outerShdw blurRad="38100" dist="38100" dir="2700000" algn="tl">
                    <a:srgbClr val="000000">
                      <a:alpha val="43137"/>
                    </a:srgbClr>
                  </a:outerShdw>
                </a:effectLst>
                <a:latin typeface="+mn-lt"/>
              </a:rPr>
              <a:t>/</a:t>
            </a:r>
            <a:r>
              <a:rPr lang="ru-RU" sz="2000" dirty="0">
                <a:effectLst>
                  <a:outerShdw blurRad="38100" dist="38100" dir="2700000" algn="tl">
                    <a:srgbClr val="000000">
                      <a:alpha val="43137"/>
                    </a:srgbClr>
                  </a:outerShdw>
                </a:effectLst>
                <a:latin typeface="+mn-lt"/>
              </a:rPr>
              <a:t>см</a:t>
            </a:r>
            <a:r>
              <a:rPr lang="en-US" sz="2400" baseline="30000" dirty="0">
                <a:effectLst>
                  <a:outerShdw blurRad="38100" dist="38100" dir="2700000" algn="tl">
                    <a:srgbClr val="000000">
                      <a:alpha val="43137"/>
                    </a:srgbClr>
                  </a:outerShdw>
                </a:effectLst>
                <a:latin typeface="+mn-lt"/>
              </a:rPr>
              <a:t>2</a:t>
            </a:r>
            <a:r>
              <a:rPr lang="en-US" sz="2000" dirty="0">
                <a:effectLst>
                  <a:outerShdw blurRad="38100" dist="38100" dir="2700000" algn="tl">
                    <a:srgbClr val="000000">
                      <a:alpha val="43137"/>
                    </a:srgbClr>
                  </a:outerShdw>
                </a:effectLst>
                <a:latin typeface="+mn-lt"/>
              </a:rPr>
              <a:t> </a:t>
            </a:r>
            <a:r>
              <a:rPr lang="en-US" sz="2000" dirty="0">
                <a:effectLst>
                  <a:outerShdw blurRad="38100" dist="38100" dir="2700000" algn="tl">
                    <a:srgbClr val="000000">
                      <a:alpha val="43137"/>
                    </a:srgbClr>
                  </a:outerShdw>
                </a:effectLst>
                <a:latin typeface="+mn-lt"/>
                <a:sym typeface="Symbol"/>
              </a:rPr>
              <a:t> </a:t>
            </a:r>
            <a:endParaRPr lang="ru-RU" sz="2000" dirty="0">
              <a:effectLst>
                <a:outerShdw blurRad="38100" dist="38100" dir="2700000" algn="tl">
                  <a:srgbClr val="000000">
                    <a:alpha val="43137"/>
                  </a:srgbClr>
                </a:outerShdw>
              </a:effectLst>
              <a:latin typeface="+mn-lt"/>
              <a:sym typeface="Symbol"/>
            </a:endParaRPr>
          </a:p>
          <a:p>
            <a:pPr>
              <a:defRPr/>
            </a:pPr>
            <a:r>
              <a:rPr lang="ru-RU" sz="2000" dirty="0">
                <a:effectLst>
                  <a:outerShdw blurRad="38100" dist="38100" dir="2700000" algn="tl">
                    <a:srgbClr val="000000">
                      <a:alpha val="43137"/>
                    </a:srgbClr>
                  </a:outerShdw>
                </a:effectLst>
                <a:latin typeface="+mn-lt"/>
                <a:sym typeface="Symbol"/>
              </a:rPr>
              <a:t>                       доза 310</a:t>
            </a:r>
            <a:r>
              <a:rPr lang="ru-RU" sz="2400" baseline="30000" dirty="0">
                <a:effectLst>
                  <a:outerShdw blurRad="38100" dist="38100" dir="2700000" algn="tl">
                    <a:srgbClr val="000000">
                      <a:alpha val="43137"/>
                    </a:srgbClr>
                  </a:outerShdw>
                </a:effectLst>
                <a:latin typeface="+mn-lt"/>
                <a:sym typeface="Symbol"/>
              </a:rPr>
              <a:t>20</a:t>
            </a:r>
            <a:r>
              <a:rPr lang="ru-RU" sz="2000" dirty="0">
                <a:effectLst>
                  <a:outerShdw blurRad="38100" dist="38100" dir="2700000" algn="tl">
                    <a:srgbClr val="000000">
                      <a:alpha val="43137"/>
                    </a:srgbClr>
                  </a:outerShdw>
                </a:effectLst>
                <a:latin typeface="+mn-lt"/>
                <a:sym typeface="Symbol"/>
              </a:rPr>
              <a:t> </a:t>
            </a:r>
            <a:r>
              <a:rPr lang="en-US" sz="2000" dirty="0">
                <a:effectLst>
                  <a:outerShdw blurRad="38100" dist="38100" dir="2700000" algn="tl">
                    <a:srgbClr val="000000">
                      <a:alpha val="43137"/>
                    </a:srgbClr>
                  </a:outerShdw>
                </a:effectLst>
                <a:sym typeface="Symbol"/>
              </a:rPr>
              <a:t></a:t>
            </a:r>
            <a:r>
              <a:rPr lang="ru-RU" sz="2000" dirty="0">
                <a:effectLst>
                  <a:outerShdw blurRad="38100" dist="38100" dir="2700000" algn="tl">
                    <a:srgbClr val="000000">
                      <a:alpha val="43137"/>
                    </a:srgbClr>
                  </a:outerShdw>
                </a:effectLst>
                <a:latin typeface="+mn-lt"/>
                <a:sym typeface="Symbol"/>
              </a:rPr>
              <a:t> </a:t>
            </a:r>
          </a:p>
          <a:p>
            <a:pPr>
              <a:defRPr/>
            </a:pPr>
            <a:r>
              <a:rPr lang="ru-RU" sz="2000" dirty="0">
                <a:effectLst>
                  <a:outerShdw blurRad="38100" dist="38100" dir="2700000" algn="tl">
                    <a:srgbClr val="000000">
                      <a:alpha val="43137"/>
                    </a:srgbClr>
                  </a:outerShdw>
                </a:effectLst>
                <a:latin typeface="+mn-lt"/>
                <a:sym typeface="Symbol"/>
              </a:rPr>
              <a:t>                       </a:t>
            </a:r>
            <a:r>
              <a:rPr lang="en-US" sz="2000" dirty="0">
                <a:effectLst>
                  <a:outerShdw blurRad="38100" dist="38100" dir="2700000" algn="tl">
                    <a:srgbClr val="000000">
                      <a:alpha val="43137"/>
                    </a:srgbClr>
                  </a:outerShdw>
                </a:effectLst>
                <a:latin typeface="+mn-lt"/>
                <a:sym typeface="Symbol"/>
              </a:rPr>
              <a:t>1 </a:t>
            </a:r>
            <a:r>
              <a:rPr lang="ru-RU" sz="2000" dirty="0">
                <a:effectLst>
                  <a:outerShdw blurRad="38100" dist="38100" dir="2700000" algn="tl">
                    <a:srgbClr val="000000">
                      <a:alpha val="43137"/>
                    </a:srgbClr>
                  </a:outerShdw>
                </a:effectLst>
                <a:latin typeface="+mn-lt"/>
                <a:sym typeface="Symbol"/>
              </a:rPr>
              <a:t>ядро в год</a:t>
            </a:r>
            <a:endParaRPr kumimoji="0" lang="ru-RU" sz="200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TextBox 5"/>
          <p:cNvSpPr txBox="1"/>
          <p:nvPr/>
        </p:nvSpPr>
        <p:spPr>
          <a:xfrm>
            <a:off x="2584351" y="1067594"/>
            <a:ext cx="813043" cy="338554"/>
          </a:xfrm>
          <a:prstGeom prst="rect">
            <a:avLst/>
          </a:prstGeom>
          <a:noFill/>
        </p:spPr>
        <p:txBody>
          <a:bodyPr wrap="none" rtlCol="0">
            <a:spAutoFit/>
          </a:bodyPr>
          <a:lstStyle/>
          <a:p>
            <a:r>
              <a:rPr lang="en-US" sz="1600" dirty="0">
                <a:effectLst>
                  <a:outerShdw blurRad="38100" dist="38100" dir="2700000" algn="tl">
                    <a:srgbClr val="000000">
                      <a:alpha val="43137"/>
                    </a:srgbClr>
                  </a:outerShdw>
                </a:effectLst>
              </a:rPr>
              <a:t>4</a:t>
            </a:r>
            <a:r>
              <a:rPr lang="en-US" sz="1600" i="1" dirty="0">
                <a:effectLst>
                  <a:outerShdw blurRad="38100" dist="38100" dir="2700000" algn="tl">
                    <a:srgbClr val="000000">
                      <a:alpha val="43137"/>
                    </a:srgbClr>
                  </a:outerShdw>
                </a:effectLst>
              </a:rPr>
              <a:t>n</a:t>
            </a:r>
            <a:r>
              <a:rPr lang="en-US" sz="1600" dirty="0">
                <a:effectLst>
                  <a:outerShdw blurRad="38100" dist="38100" dir="2700000" algn="tl">
                    <a:srgbClr val="000000">
                      <a:alpha val="43137"/>
                    </a:srgbClr>
                  </a:outerShdw>
                </a:effectLst>
              </a:rPr>
              <a:t>   3</a:t>
            </a:r>
            <a:r>
              <a:rPr lang="en-US" sz="1600" i="1" dirty="0">
                <a:effectLst>
                  <a:outerShdw blurRad="38100" dist="38100" dir="2700000" algn="tl">
                    <a:srgbClr val="000000">
                      <a:alpha val="43137"/>
                    </a:srgbClr>
                  </a:outerShdw>
                </a:effectLst>
              </a:rPr>
              <a:t>n</a:t>
            </a:r>
          </a:p>
        </p:txBody>
      </p:sp>
      <p:sp>
        <p:nvSpPr>
          <p:cNvPr id="7" name="TextBox 6"/>
          <p:cNvSpPr txBox="1"/>
          <p:nvPr/>
        </p:nvSpPr>
        <p:spPr>
          <a:xfrm>
            <a:off x="5724128" y="6021288"/>
            <a:ext cx="3161828" cy="338554"/>
          </a:xfrm>
          <a:prstGeom prst="rect">
            <a:avLst/>
          </a:prstGeom>
          <a:noFill/>
        </p:spPr>
        <p:txBody>
          <a:bodyPr wrap="none" rtlCol="0">
            <a:spAutoFit/>
          </a:bodyPr>
          <a:lstStyle/>
          <a:p>
            <a:r>
              <a:rPr lang="ru-RU" sz="1600" dirty="0">
                <a:solidFill>
                  <a:srgbClr val="FF0000"/>
                </a:solidFill>
                <a:effectLst>
                  <a:outerShdw blurRad="38100" dist="38100" dir="2700000" algn="tl">
                    <a:srgbClr val="000000">
                      <a:alpha val="43137"/>
                    </a:srgbClr>
                  </a:outerShdw>
                </a:effectLst>
              </a:rPr>
              <a:t>если </a:t>
            </a:r>
            <a:r>
              <a:rPr lang="en-US" sz="1600" i="1" dirty="0" err="1">
                <a:solidFill>
                  <a:srgbClr val="FF0000"/>
                </a:solidFill>
                <a:effectLst>
                  <a:outerShdw blurRad="38100" dist="38100" dir="2700000" algn="tl">
                    <a:srgbClr val="000000">
                      <a:alpha val="43137"/>
                    </a:srgbClr>
                  </a:outerShdw>
                </a:effectLst>
              </a:rPr>
              <a:t>Z</a:t>
            </a:r>
            <a:r>
              <a:rPr lang="en-US" baseline="-25000" dirty="0" err="1">
                <a:solidFill>
                  <a:srgbClr val="FF0000"/>
                </a:solidFill>
                <a:effectLst>
                  <a:outerShdw blurRad="38100" dist="38100" dir="2700000" algn="tl">
                    <a:srgbClr val="000000">
                      <a:alpha val="43137"/>
                    </a:srgbClr>
                  </a:outerShdw>
                </a:effectLst>
              </a:rPr>
              <a:t>mag</a:t>
            </a:r>
            <a:r>
              <a:rPr lang="en-US" sz="1600" dirty="0">
                <a:solidFill>
                  <a:srgbClr val="FF0000"/>
                </a:solidFill>
                <a:effectLst>
                  <a:outerShdw blurRad="38100" dist="38100" dir="2700000" algn="tl">
                    <a:srgbClr val="000000">
                      <a:alpha val="43137"/>
                    </a:srgbClr>
                  </a:outerShdw>
                </a:effectLst>
              </a:rPr>
              <a:t> &gt; 114</a:t>
            </a:r>
            <a:r>
              <a:rPr lang="ru-RU" sz="1600" dirty="0">
                <a:solidFill>
                  <a:srgbClr val="FF0000"/>
                </a:solidFill>
                <a:effectLst>
                  <a:outerShdw blurRad="38100" dist="38100" dir="2700000" algn="tl">
                    <a:srgbClr val="000000">
                      <a:alpha val="43137"/>
                    </a:srgbClr>
                  </a:outerShdw>
                </a:effectLst>
              </a:rPr>
              <a:t>, сечение выше</a:t>
            </a:r>
            <a:endParaRPr lang="ru-RU"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7654" y="116632"/>
            <a:ext cx="821081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Предсказания сечений образования изотопов</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элементов</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119 </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и </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120</a:t>
            </a:r>
            <a:r>
              <a:rPr lang="ru-RU"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в реакциях</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Bk+</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249-251</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Cf+</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 </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rPr>
              <a:t>Cr </a:t>
            </a:r>
            <a:endParaRPr lang="ru-RU" altLang="ja-JP" sz="2000" b="1" kern="0" dirty="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lvl="0" algn="ctr">
              <a:defRPr/>
            </a:pPr>
            <a:r>
              <a:rPr lang="ru-RU"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ru-RU"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разница</a:t>
            </a:r>
            <a:r>
              <a:rPr lang="en-US"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ru-RU" altLang="ja-JP" sz="2000"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в 2-3 порядка</a:t>
            </a:r>
            <a:r>
              <a:rPr lang="ru-RU" altLang="ja-JP" sz="2000" b="1" kern="0"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endParaRPr kumimoji="0" lang="en-US"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3" name="Рисунок 2">
            <a:extLst>
              <a:ext uri="{FF2B5EF4-FFF2-40B4-BE49-F238E27FC236}">
                <a16:creationId xmlns:a16="http://schemas.microsoft.com/office/drawing/2014/main" id="{3F33DA0E-6285-71C9-5B5A-8FBE0BE71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681" y="1340768"/>
            <a:ext cx="6516637" cy="48524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524" y="3631795"/>
            <a:ext cx="8568952" cy="338554"/>
          </a:xfrm>
          <a:prstGeom prst="rect">
            <a:avLst/>
          </a:prstGeom>
          <a:noFill/>
        </p:spPr>
        <p:txBody>
          <a:bodyPr wrap="square" rtlCol="0">
            <a:spAutoFit/>
          </a:bodyPr>
          <a:lstStyle/>
          <a:p>
            <a:r>
              <a:rPr lang="ru-RU" sz="1600" b="1" dirty="0">
                <a:solidFill>
                  <a:srgbClr val="0000FF"/>
                </a:solidFill>
                <a:latin typeface="Times New Roman" panose="02020603050405020304" pitchFamily="18" charset="0"/>
                <a:cs typeface="Times New Roman" panose="02020603050405020304" pitchFamily="18" charset="0"/>
              </a:rPr>
              <a:t>Вращающаяся мишень</a:t>
            </a:r>
            <a:r>
              <a:rPr lang="en-US" sz="1600" b="1" dirty="0">
                <a:solidFill>
                  <a:srgbClr val="0000FF"/>
                </a:solidFill>
                <a:latin typeface="Times New Roman" panose="02020603050405020304" pitchFamily="18" charset="0"/>
                <a:cs typeface="Times New Roman" panose="02020603050405020304" pitchFamily="18" charset="0"/>
              </a:rPr>
              <a:t>, </a:t>
            </a:r>
            <a:r>
              <a:rPr lang="ru-RU" sz="1600" b="1" dirty="0">
                <a:solidFill>
                  <a:srgbClr val="0000FF"/>
                </a:solidFill>
                <a:latin typeface="Times New Roman" panose="02020603050405020304" pitchFamily="18" charset="0"/>
                <a:cs typeface="Times New Roman" panose="02020603050405020304" pitchFamily="18" charset="0"/>
              </a:rPr>
              <a:t>магниты</a:t>
            </a:r>
            <a:r>
              <a:rPr lang="en-US" sz="1600" b="1" dirty="0">
                <a:solidFill>
                  <a:srgbClr val="0000FF"/>
                </a:solidFill>
                <a:latin typeface="Times New Roman" panose="02020603050405020304" pitchFamily="18" charset="0"/>
                <a:cs typeface="Times New Roman" panose="02020603050405020304" pitchFamily="18" charset="0"/>
              </a:rPr>
              <a:t> (Q1, D1, Q2, Q3, D2), </a:t>
            </a:r>
            <a:r>
              <a:rPr lang="ru-RU" sz="1600" b="1" dirty="0">
                <a:solidFill>
                  <a:srgbClr val="0000FF"/>
                </a:solidFill>
                <a:latin typeface="Times New Roman" panose="02020603050405020304" pitchFamily="18" charset="0"/>
                <a:cs typeface="Times New Roman" panose="02020603050405020304" pitchFamily="18" charset="0"/>
              </a:rPr>
              <a:t>стоппер пучка,</a:t>
            </a:r>
            <a:r>
              <a:rPr lang="en-US" sz="1600" b="1" dirty="0">
                <a:solidFill>
                  <a:srgbClr val="0000FF"/>
                </a:solidFill>
                <a:latin typeface="Times New Roman" panose="02020603050405020304" pitchFamily="18" charset="0"/>
                <a:cs typeface="Times New Roman" panose="02020603050405020304" pitchFamily="18" charset="0"/>
              </a:rPr>
              <a:t> </a:t>
            </a:r>
            <a:r>
              <a:rPr lang="ru-RU" sz="1600" b="1" dirty="0">
                <a:solidFill>
                  <a:srgbClr val="0000FF"/>
                </a:solidFill>
                <a:latin typeface="Times New Roman" panose="02020603050405020304" pitchFamily="18" charset="0"/>
                <a:cs typeface="Times New Roman" panose="02020603050405020304" pitchFamily="18" charset="0"/>
              </a:rPr>
              <a:t>детекторная камера</a:t>
            </a:r>
            <a:r>
              <a:rPr lang="en-US" sz="1600" b="1" dirty="0">
                <a:solidFill>
                  <a:srgbClr val="0000FF"/>
                </a:solidFill>
                <a:latin typeface="Times New Roman" panose="02020603050405020304" pitchFamily="18" charset="0"/>
                <a:cs typeface="Times New Roman" panose="02020603050405020304" pitchFamily="18" charset="0"/>
              </a:rPr>
              <a:t>.</a:t>
            </a:r>
            <a:endParaRPr lang="ru-RU" sz="1600" b="1" dirty="0">
              <a:solidFill>
                <a:srgbClr val="0000FF"/>
              </a:solidFill>
              <a:latin typeface="Times New Roman" panose="02020603050405020304" pitchFamily="18" charset="0"/>
              <a:cs typeface="Times New Roman" panose="02020603050405020304" pitchFamily="18" charset="0"/>
            </a:endParaRPr>
          </a:p>
        </p:txBody>
      </p:sp>
      <p:pic>
        <p:nvPicPr>
          <p:cNvPr id="7" name="Рисунок 6" descr="z2.bmp"/>
          <p:cNvPicPr>
            <a:picLocks noChangeAspect="1"/>
          </p:cNvPicPr>
          <p:nvPr/>
        </p:nvPicPr>
        <p:blipFill>
          <a:blip r:embed="rId3" cstate="print"/>
          <a:srcRect r="17179"/>
          <a:stretch>
            <a:fillRect/>
          </a:stretch>
        </p:blipFill>
        <p:spPr>
          <a:xfrm>
            <a:off x="467544" y="4055970"/>
            <a:ext cx="3528392" cy="2397366"/>
          </a:xfrm>
          <a:prstGeom prst="rect">
            <a:avLst/>
          </a:prstGeom>
        </p:spPr>
      </p:pic>
      <p:pic>
        <p:nvPicPr>
          <p:cNvPr id="5" name="Рисунок 4" descr="IMG_2740.jpg"/>
          <p:cNvPicPr>
            <a:picLocks noChangeAspect="1"/>
          </p:cNvPicPr>
          <p:nvPr/>
        </p:nvPicPr>
        <p:blipFill>
          <a:blip r:embed="rId4" cstate="print"/>
          <a:srcRect l="12827" r="15353" b="5955"/>
          <a:stretch>
            <a:fillRect/>
          </a:stretch>
        </p:blipFill>
        <p:spPr>
          <a:xfrm rot="5400000">
            <a:off x="4402952" y="3662741"/>
            <a:ext cx="1375467" cy="2045482"/>
          </a:xfrm>
          <a:prstGeom prst="rect">
            <a:avLst/>
          </a:prstGeom>
        </p:spPr>
      </p:pic>
      <p:sp>
        <p:nvSpPr>
          <p:cNvPr id="9" name="TextBox 8"/>
          <p:cNvSpPr txBox="1"/>
          <p:nvPr/>
        </p:nvSpPr>
        <p:spPr>
          <a:xfrm>
            <a:off x="6372200" y="4201343"/>
            <a:ext cx="2701830" cy="307777"/>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220</a:t>
            </a:r>
            <a:r>
              <a:rPr lang="en-US" sz="1400" b="1" dirty="0">
                <a:latin typeface="Times New Roman" panose="02020603050405020304" pitchFamily="18" charset="0"/>
                <a:cs typeface="Times New Roman" panose="02020603050405020304" pitchFamily="18" charset="0"/>
              </a:rPr>
              <a:t> </a:t>
            </a: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ДКСД</a:t>
            </a:r>
            <a:r>
              <a:rPr lang="en-US" sz="1400" b="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&amp;</a:t>
            </a:r>
            <a:r>
              <a:rPr lang="en-US" sz="1400" b="1" dirty="0">
                <a:latin typeface="Times New Roman" panose="02020603050405020304" pitchFamily="18" charset="0"/>
                <a:cs typeface="Times New Roman" panose="02020603050405020304" pitchFamily="18" charset="0"/>
              </a:rPr>
              <a:t> </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60</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120 </a:t>
            </a: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ОКСД</a:t>
            </a:r>
            <a:endParaRPr lang="ru-RU" sz="1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372200" y="4507459"/>
            <a:ext cx="2448272" cy="584775"/>
          </a:xfrm>
          <a:prstGeom prst="rect">
            <a:avLst/>
          </a:prstGeom>
          <a:noFill/>
        </p:spPr>
        <p:txBody>
          <a:bodyPr wrap="square" rtlCol="0">
            <a:spAutoFit/>
          </a:bodyPr>
          <a:lstStyle/>
          <a:p>
            <a:r>
              <a:rPr lang="ru-RU" sz="1600" b="1" dirty="0">
                <a:solidFill>
                  <a:srgbClr val="C00000"/>
                </a:solidFill>
                <a:latin typeface="Times New Roman" panose="02020603050405020304" pitchFamily="18" charset="0"/>
                <a:cs typeface="Times New Roman" panose="02020603050405020304" pitchFamily="18" charset="0"/>
              </a:rPr>
              <a:t>Цифровая и аналоговая электроника</a:t>
            </a:r>
          </a:p>
        </p:txBody>
      </p:sp>
      <p:sp>
        <p:nvSpPr>
          <p:cNvPr id="11" name="TextBox 10"/>
          <p:cNvSpPr txBox="1"/>
          <p:nvPr/>
        </p:nvSpPr>
        <p:spPr>
          <a:xfrm>
            <a:off x="1115616" y="0"/>
            <a:ext cx="6912768" cy="892552"/>
          </a:xfrm>
          <a:prstGeom prst="rect">
            <a:avLst/>
          </a:prstGeom>
          <a:noFill/>
        </p:spPr>
        <p:txBody>
          <a:bodyPr wrap="square" rtlCol="0">
            <a:spAutoFit/>
          </a:bodyPr>
          <a:lstStyle/>
          <a:p>
            <a:pPr algn="ctr"/>
            <a:r>
              <a:rPr lang="ru-RU" sz="2800" b="1" dirty="0">
                <a:solidFill>
                  <a:srgbClr val="0000FF"/>
                </a:solidFill>
                <a:effectLst>
                  <a:outerShdw blurRad="38100" dist="38100" dir="2700000" algn="tl">
                    <a:srgbClr val="000000">
                      <a:alpha val="43137"/>
                    </a:srgbClr>
                  </a:outerShdw>
                </a:effectLst>
                <a:latin typeface="+mn-lt"/>
              </a:rPr>
              <a:t>Фабрика СТЭ</a:t>
            </a:r>
            <a:endParaRPr lang="en-US" sz="2800" b="1" dirty="0">
              <a:solidFill>
                <a:srgbClr val="0000FF"/>
              </a:solidFill>
              <a:effectLst>
                <a:outerShdw blurRad="38100" dist="38100" dir="2700000" algn="tl">
                  <a:srgbClr val="000000">
                    <a:alpha val="43137"/>
                  </a:srgbClr>
                </a:outerShdw>
              </a:effectLst>
              <a:latin typeface="+mn-lt"/>
            </a:endParaRPr>
          </a:p>
          <a:p>
            <a:pPr algn="ctr"/>
            <a:r>
              <a:rPr lang="ru-RU" sz="2400" b="1" dirty="0">
                <a:effectLst>
                  <a:outerShdw blurRad="38100" dist="38100" dir="2700000" algn="tl">
                    <a:srgbClr val="000000">
                      <a:alpha val="43137"/>
                    </a:srgbClr>
                  </a:outerShdw>
                </a:effectLst>
                <a:latin typeface="+mn-lt"/>
              </a:rPr>
              <a:t>Дубненский газонаполненный сепаратор </a:t>
            </a:r>
            <a:r>
              <a:rPr lang="en-US" sz="2400" b="1" dirty="0">
                <a:effectLst>
                  <a:outerShdw blurRad="38100" dist="38100" dir="2700000" algn="tl">
                    <a:srgbClr val="000000">
                      <a:alpha val="43137"/>
                    </a:srgbClr>
                  </a:outerShdw>
                </a:effectLst>
                <a:latin typeface="+mn-lt"/>
              </a:rPr>
              <a:t>DGFRS-2</a:t>
            </a:r>
            <a:endParaRPr lang="ru-RU" sz="2400" dirty="0">
              <a:effectLst>
                <a:outerShdw blurRad="38100" dist="38100" dir="2700000" algn="tl">
                  <a:srgbClr val="000000">
                    <a:alpha val="43137"/>
                  </a:srgbClr>
                </a:outerShdw>
              </a:effectLst>
              <a:latin typeface="+mn-lt"/>
            </a:endParaRPr>
          </a:p>
        </p:txBody>
      </p:sp>
      <p:pic>
        <p:nvPicPr>
          <p:cNvPr id="12" name="Рисунок 11" descr="IMG_3099.JPG"/>
          <p:cNvPicPr>
            <a:picLocks noChangeAspect="1"/>
          </p:cNvPicPr>
          <p:nvPr/>
        </p:nvPicPr>
        <p:blipFill>
          <a:blip r:embed="rId5" cstate="print"/>
          <a:srcRect l="15030" r="7672"/>
          <a:stretch>
            <a:fillRect/>
          </a:stretch>
        </p:blipFill>
        <p:spPr>
          <a:xfrm>
            <a:off x="6300192" y="1844824"/>
            <a:ext cx="1397491" cy="1357625"/>
          </a:xfrm>
          <a:prstGeom prst="rect">
            <a:avLst/>
          </a:prstGeom>
        </p:spPr>
      </p:pic>
      <p:sp>
        <p:nvSpPr>
          <p:cNvPr id="13" name="Прямоугольник 12"/>
          <p:cNvSpPr/>
          <p:nvPr/>
        </p:nvSpPr>
        <p:spPr>
          <a:xfrm>
            <a:off x="6084168" y="3234462"/>
            <a:ext cx="2664296" cy="338554"/>
          </a:xfrm>
          <a:prstGeom prst="rect">
            <a:avLst/>
          </a:prstGeom>
        </p:spPr>
        <p:txBody>
          <a:bodyPr wrap="square">
            <a:spAutoFit/>
          </a:bodyPr>
          <a:lstStyle/>
          <a:p>
            <a:r>
              <a:rPr lang="en-US" sz="1600" b="1" dirty="0">
                <a:latin typeface="Arial Narrow" pitchFamily="34" charset="0"/>
              </a:rPr>
              <a:t>24-</a:t>
            </a:r>
            <a:r>
              <a:rPr lang="ru-RU" sz="1600" b="1" dirty="0">
                <a:latin typeface="Arial Narrow" pitchFamily="34" charset="0"/>
              </a:rPr>
              <a:t>см</a:t>
            </a:r>
            <a:r>
              <a:rPr lang="en-US" sz="1600" b="1" dirty="0">
                <a:latin typeface="Arial Narrow" pitchFamily="34" charset="0"/>
              </a:rPr>
              <a:t> </a:t>
            </a:r>
            <a:r>
              <a:rPr lang="ru-RU" sz="1600" b="1" dirty="0">
                <a:latin typeface="Arial Narrow" pitchFamily="34" charset="0"/>
              </a:rPr>
              <a:t>мишень</a:t>
            </a:r>
            <a:r>
              <a:rPr lang="en-US" sz="1600" b="1" dirty="0">
                <a:latin typeface="Arial Narrow" pitchFamily="34" charset="0"/>
              </a:rPr>
              <a:t>, 12 </a:t>
            </a:r>
            <a:r>
              <a:rPr lang="ru-RU" sz="1600" b="1" dirty="0">
                <a:latin typeface="Arial Narrow" pitchFamily="34" charset="0"/>
              </a:rPr>
              <a:t>секторов</a:t>
            </a:r>
          </a:p>
        </p:txBody>
      </p:sp>
      <p:pic>
        <p:nvPicPr>
          <p:cNvPr id="2" name="Picture 4">
            <a:extLst>
              <a:ext uri="{FF2B5EF4-FFF2-40B4-BE49-F238E27FC236}">
                <a16:creationId xmlns:a16="http://schemas.microsoft.com/office/drawing/2014/main" id="{E4AAACE1-EFCE-0440-0AD9-5F4B5B08BA75}"/>
              </a:ext>
            </a:extLst>
          </p:cNvPr>
          <p:cNvPicPr/>
          <p:nvPr/>
        </p:nvPicPr>
        <p:blipFill>
          <a:blip r:embed="rId6" cstate="print"/>
          <a:stretch/>
        </p:blipFill>
        <p:spPr>
          <a:xfrm>
            <a:off x="544020" y="1003277"/>
            <a:ext cx="4746613" cy="2628518"/>
          </a:xfrm>
          <a:prstGeom prst="rect">
            <a:avLst/>
          </a:prstGeom>
        </p:spPr>
      </p:pic>
      <p:pic>
        <p:nvPicPr>
          <p:cNvPr id="3" name="Picture 8">
            <a:extLst>
              <a:ext uri="{FF2B5EF4-FFF2-40B4-BE49-F238E27FC236}">
                <a16:creationId xmlns:a16="http://schemas.microsoft.com/office/drawing/2014/main" id="{0F44AAF1-3B32-80C2-DCFA-9F31A39E1461}"/>
              </a:ext>
            </a:extLst>
          </p:cNvPr>
          <p:cNvPicPr/>
          <p:nvPr/>
        </p:nvPicPr>
        <p:blipFill>
          <a:blip r:embed="rId7" cstate="print"/>
          <a:stretch/>
        </p:blipFill>
        <p:spPr>
          <a:xfrm>
            <a:off x="5272824" y="5092234"/>
            <a:ext cx="3710819" cy="1594337"/>
          </a:xfrm>
          <a:prstGeom prst="rect">
            <a:avLst/>
          </a:prstGeom>
          <a:effectLst>
            <a:glow rad="63500">
              <a:schemeClr val="accent1">
                <a:satMod val="175000"/>
                <a:alpha val="40000"/>
              </a:schemeClr>
            </a:glo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55776" y="40466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12" name="Рисунок 11" descr="z1.bmp"/>
          <p:cNvPicPr>
            <a:picLocks noChangeAspect="1"/>
          </p:cNvPicPr>
          <p:nvPr/>
        </p:nvPicPr>
        <p:blipFill>
          <a:blip r:embed="rId3" cstate="print"/>
          <a:stretch>
            <a:fillRect/>
          </a:stretch>
        </p:blipFill>
        <p:spPr>
          <a:xfrm>
            <a:off x="323528" y="1556792"/>
            <a:ext cx="8401732" cy="1872208"/>
          </a:xfrm>
          <a:prstGeom prst="rect">
            <a:avLst/>
          </a:prstGeom>
        </p:spPr>
      </p:pic>
      <p:sp>
        <p:nvSpPr>
          <p:cNvPr id="21" name="Rectangle 2"/>
          <p:cNvSpPr txBox="1">
            <a:spLocks noChangeArrowheads="1"/>
          </p:cNvSpPr>
          <p:nvPr/>
        </p:nvSpPr>
        <p:spPr bwMode="auto">
          <a:xfrm>
            <a:off x="5292080" y="3861048"/>
            <a:ext cx="3312368" cy="18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Впервые</a:t>
            </a:r>
            <a:r>
              <a:rPr kumimoji="0" lang="en-US" altLang="ja-JP" sz="2400" b="1" i="0"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p>
          <a:p>
            <a:pPr lvl="0">
              <a:defRPr/>
            </a:pPr>
            <a:r>
              <a:rPr lang="ru-RU"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Актинид</a:t>
            </a: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altLang="ja-JP" sz="2800" b="1" kern="0"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t>
            </a:r>
            <a:endPar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ru-RU" altLang="ja-JP" sz="24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Новый изотоп</a:t>
            </a:r>
            <a:r>
              <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lang="en-US" altLang="ja-JP" sz="28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r>
              <a:rPr lang="en-US" altLang="ja-JP" sz="24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a:t>
            </a:r>
            <a:endParaRPr kumimoji="0" lang="en-US" altLang="ja-JP" sz="2400" b="1" i="0"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kumimoji="0" lang="ru-RU" altLang="ja-JP" sz="24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rPr>
              <a:t>Подтверждение</a:t>
            </a:r>
            <a:r>
              <a:rPr kumimoji="0" lang="en-US" altLang="ja-JP" sz="24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rPr>
              <a:t> </a:t>
            </a:r>
            <a:r>
              <a:rPr kumimoji="0" lang="en-US" altLang="ja-JP" sz="2800" b="1" i="0" strike="noStrike" kern="0" cap="none" spc="0" normalizeH="0" baseline="30000" noProof="0" dirty="0">
                <a:ln>
                  <a:noFill/>
                </a:ln>
                <a:solidFill>
                  <a:srgbClr val="006600"/>
                </a:solidFill>
                <a:uLnTx/>
                <a:uFillTx/>
                <a:latin typeface="Times New Roman" panose="02020603050405020304" pitchFamily="18" charset="0"/>
                <a:ea typeface="+mj-ea"/>
                <a:cs typeface="Times New Roman" panose="02020603050405020304" pitchFamily="18" charset="0"/>
              </a:rPr>
              <a:t>284</a:t>
            </a:r>
            <a:r>
              <a:rPr kumimoji="0" lang="en-US" altLang="ja-JP" sz="24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rPr>
              <a:t>Fl</a:t>
            </a:r>
            <a:endParaRPr kumimoji="0" lang="ru-RU" sz="2000" b="1" i="0" strike="noStrike" kern="0" cap="none" spc="0" normalizeH="0" baseline="0" noProof="0" dirty="0">
              <a:ln>
                <a:noFill/>
              </a:ln>
              <a:solidFill>
                <a:srgbClr val="006600"/>
              </a:solidFill>
              <a:uLnTx/>
              <a:uFillTx/>
              <a:latin typeface="Times New Roman" panose="02020603050405020304" pitchFamily="18" charset="0"/>
              <a:ea typeface="+mj-ea"/>
              <a:cs typeface="Times New Roman" panose="02020603050405020304" pitchFamily="18" charset="0"/>
            </a:endParaRPr>
          </a:p>
        </p:txBody>
      </p:sp>
      <p:sp>
        <p:nvSpPr>
          <p:cNvPr id="22" name="Rectangle 2"/>
          <p:cNvSpPr txBox="1">
            <a:spLocks noChangeArrowheads="1"/>
          </p:cNvSpPr>
          <p:nvPr/>
        </p:nvSpPr>
        <p:spPr bwMode="auto">
          <a:xfrm>
            <a:off x="467544" y="5373216"/>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Сечение</a:t>
            </a: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36</a:t>
            </a: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12</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82</a:t>
            </a:r>
            <a:r>
              <a:rPr kumimoji="0" lang="en-US" altLang="ja-JP" sz="2000" b="1" i="1"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en-US" altLang="ja-JP" sz="24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400" b="1" i="0" strike="noStrike" kern="0" cap="none" spc="0" normalizeH="0" baseline="0" noProof="0" dirty="0" err="1">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фб</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0" name="Rectangle 2"/>
          <p:cNvSpPr txBox="1">
            <a:spLocks noChangeArrowheads="1"/>
          </p:cNvSpPr>
          <p:nvPr/>
        </p:nvSpPr>
        <p:spPr bwMode="auto">
          <a:xfrm>
            <a:off x="467544" y="3789040"/>
            <a:ext cx="4464496" cy="17281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Мишень</a:t>
            </a: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238</a:t>
            </a: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U:   0.72 </a:t>
            </a: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мг</a:t>
            </a:r>
            <a:r>
              <a:rPr kumimoji="0" lang="en-US"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4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см</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p>
          <a:p>
            <a:pPr lvl="0">
              <a:defRPr/>
            </a:pPr>
            <a:endParaRPr lang="en-US" altLang="ja-JP" sz="8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lvl="0">
              <a:defRPr/>
            </a:pPr>
            <a:r>
              <a:rPr kumimoji="0" lang="ru-RU"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Доза</a:t>
            </a: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a:t>
            </a:r>
            <a:r>
              <a:rPr kumimoji="0" lang="ru-RU"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7</a:t>
            </a: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a:t>
            </a:r>
            <a:r>
              <a:rPr kumimoji="0" lang="ru-RU"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2</a:t>
            </a:r>
            <a:r>
              <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x 10</a:t>
            </a:r>
            <a:r>
              <a:rPr kumimoji="0" lang="en-US" altLang="ja-JP" sz="2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19</a:t>
            </a: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defRPr/>
            </a:pPr>
            <a:endParaRPr kumimoji="0" lang="en-US" altLang="ja-JP" sz="800" b="1" i="0" strike="noStrike" kern="0" cap="none" spc="0" normalizeH="0" baseline="3000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a:p>
            <a:pPr lvl="0">
              <a:defRPr/>
            </a:pPr>
            <a:r>
              <a:rPr lang="ru-RU"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Энергия возбуждения</a:t>
            </a:r>
            <a:r>
              <a:rPr lang="en-US"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42 </a:t>
            </a:r>
            <a:r>
              <a:rPr lang="ru-RU" altLang="ja-JP" sz="2400" b="1" kern="0" dirty="0">
                <a:solidFill>
                  <a:srgbClr val="0000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МэВ</a:t>
            </a:r>
            <a:endParaRPr kumimoji="0" lang="en-US" altLang="ja-JP" sz="2400" b="1" i="0" strike="noStrike" kern="0" cap="none" spc="0" normalizeH="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a:extLst>
              <a:ext uri="{FF2B5EF4-FFF2-40B4-BE49-F238E27FC236}">
                <a16:creationId xmlns:a16="http://schemas.microsoft.com/office/drawing/2014/main" id="{42C07B66-559E-749B-7956-54E46AC8DAB0}"/>
              </a:ext>
            </a:extLst>
          </p:cNvPr>
          <p:cNvPicPr>
            <a:picLocks noChangeAspect="1"/>
          </p:cNvPicPr>
          <p:nvPr/>
        </p:nvPicPr>
        <p:blipFill>
          <a:blip r:embed="rId2" cstate="print"/>
          <a:srcRect l="50567"/>
          <a:stretch/>
        </p:blipFill>
        <p:spPr>
          <a:xfrm>
            <a:off x="395536" y="2132856"/>
            <a:ext cx="4153260" cy="1872208"/>
          </a:xfrm>
          <a:prstGeom prst="rect">
            <a:avLst/>
          </a:prstGeom>
        </p:spPr>
      </p:pic>
      <p:cxnSp>
        <p:nvCxnSpPr>
          <p:cNvPr id="8" name="Прямая соединительная линия 7">
            <a:extLst>
              <a:ext uri="{FF2B5EF4-FFF2-40B4-BE49-F238E27FC236}">
                <a16:creationId xmlns:a16="http://schemas.microsoft.com/office/drawing/2014/main" id="{63667E95-9006-2CC4-7A1A-6F3F0193EF76}"/>
              </a:ext>
            </a:extLst>
          </p:cNvPr>
          <p:cNvCxnSpPr>
            <a:cxnSpLocks/>
          </p:cNvCxnSpPr>
          <p:nvPr/>
        </p:nvCxnSpPr>
        <p:spPr>
          <a:xfrm>
            <a:off x="611560" y="2636912"/>
            <a:ext cx="1116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Rectangle 2">
            <a:extLst>
              <a:ext uri="{FF2B5EF4-FFF2-40B4-BE49-F238E27FC236}">
                <a16:creationId xmlns:a16="http://schemas.microsoft.com/office/drawing/2014/main" id="{7AD3A4F7-2F6B-F665-FDE7-30C992A53F7E}"/>
              </a:ext>
            </a:extLst>
          </p:cNvPr>
          <p:cNvSpPr txBox="1">
            <a:spLocks noChangeArrowheads="1"/>
          </p:cNvSpPr>
          <p:nvPr/>
        </p:nvSpPr>
        <p:spPr bwMode="auto">
          <a:xfrm>
            <a:off x="2447764" y="18864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0" name="TextBox 9">
            <a:extLst>
              <a:ext uri="{FF2B5EF4-FFF2-40B4-BE49-F238E27FC236}">
                <a16:creationId xmlns:a16="http://schemas.microsoft.com/office/drawing/2014/main" id="{7E6CEC3D-C4BB-2410-EBE6-26F20615F2F3}"/>
              </a:ext>
            </a:extLst>
          </p:cNvPr>
          <p:cNvSpPr txBox="1"/>
          <p:nvPr/>
        </p:nvSpPr>
        <p:spPr>
          <a:xfrm>
            <a:off x="4932040" y="1499299"/>
            <a:ext cx="4248472" cy="3416320"/>
          </a:xfrm>
          <a:prstGeom prst="rect">
            <a:avLst/>
          </a:prstGeom>
          <a:noFill/>
        </p:spPr>
        <p:txBody>
          <a:bodyPr wrap="square" rtlCol="0">
            <a:spAutoFit/>
          </a:bodyPr>
          <a:lstStyle/>
          <a:p>
            <a:pPr algn="ct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Вероятные причины</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a:t>
            </a:r>
            <a:r>
              <a:rPr lang="ru-RU" dirty="0">
                <a:latin typeface="Times New Roman" panose="02020603050405020304" pitchFamily="18" charset="0"/>
                <a:cs typeface="Times New Roman" panose="02020603050405020304" pitchFamily="18" charset="0"/>
              </a:rPr>
              <a:t>Временное изменение коэффициента усиления регистрирующей аппаратуры</a:t>
            </a:r>
            <a:r>
              <a:rPr lang="en-US" dirty="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не может быть подтверждено или опровергнуто</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частица</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оставила</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энергию только в фокальном детекторе</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вылетела из него под малым углом</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Распад на возбуждённое состояние </a:t>
            </a:r>
            <a:r>
              <a:rPr lang="en-US" baseline="30000" dirty="0">
                <a:latin typeface="Times New Roman" panose="02020603050405020304" pitchFamily="18" charset="0"/>
                <a:cs typeface="Times New Roman" panose="02020603050405020304" pitchFamily="18" charset="0"/>
              </a:rPr>
              <a:t>284</a:t>
            </a:r>
            <a:r>
              <a:rPr lang="en-US" dirty="0">
                <a:latin typeface="Times New Roman" panose="02020603050405020304" pitchFamily="18" charset="0"/>
                <a:cs typeface="Times New Roman" panose="02020603050405020304" pitchFamily="18" charset="0"/>
              </a:rPr>
              <a:t>Fl – </a:t>
            </a:r>
            <a:r>
              <a:rPr lang="ru-RU" dirty="0">
                <a:latin typeface="Times New Roman" panose="02020603050405020304" pitchFamily="18" charset="0"/>
                <a:cs typeface="Times New Roman" panose="02020603050405020304" pitchFamily="18" charset="0"/>
              </a:rPr>
              <a:t>маловероятно вследствие большой разницы между энергиями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распада</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близкими временами распада</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0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D4430-FBA2-93E1-9C4F-EE4F57A34F43}"/>
            </a:ext>
          </a:extLst>
        </p:cNvPr>
        <p:cNvGrpSpPr/>
        <p:nvPr/>
      </p:nvGrpSpPr>
      <p:grpSpPr>
        <a:xfrm>
          <a:off x="0" y="0"/>
          <a:ext cx="0" cy="0"/>
          <a:chOff x="0" y="0"/>
          <a:chExt cx="0" cy="0"/>
        </a:xfrm>
      </p:grpSpPr>
      <p:pic>
        <p:nvPicPr>
          <p:cNvPr id="4" name="Рисунок 3" descr="z1.bmp">
            <a:extLst>
              <a:ext uri="{FF2B5EF4-FFF2-40B4-BE49-F238E27FC236}">
                <a16:creationId xmlns:a16="http://schemas.microsoft.com/office/drawing/2014/main" id="{CD3552DB-535C-AC99-366D-AFD7C6C40E77}"/>
              </a:ext>
            </a:extLst>
          </p:cNvPr>
          <p:cNvPicPr>
            <a:picLocks noChangeAspect="1"/>
          </p:cNvPicPr>
          <p:nvPr/>
        </p:nvPicPr>
        <p:blipFill>
          <a:blip r:embed="rId2" cstate="print"/>
          <a:srcRect l="50567"/>
          <a:stretch/>
        </p:blipFill>
        <p:spPr>
          <a:xfrm>
            <a:off x="395536" y="2132856"/>
            <a:ext cx="4153260" cy="1872208"/>
          </a:xfrm>
          <a:prstGeom prst="rect">
            <a:avLst/>
          </a:prstGeom>
        </p:spPr>
      </p:pic>
      <p:cxnSp>
        <p:nvCxnSpPr>
          <p:cNvPr id="8" name="Прямая соединительная линия 7">
            <a:extLst>
              <a:ext uri="{FF2B5EF4-FFF2-40B4-BE49-F238E27FC236}">
                <a16:creationId xmlns:a16="http://schemas.microsoft.com/office/drawing/2014/main" id="{AC33F2E5-B215-D7C9-E372-D212F41B168D}"/>
              </a:ext>
            </a:extLst>
          </p:cNvPr>
          <p:cNvCxnSpPr>
            <a:cxnSpLocks/>
          </p:cNvCxnSpPr>
          <p:nvPr/>
        </p:nvCxnSpPr>
        <p:spPr>
          <a:xfrm>
            <a:off x="611560" y="2636912"/>
            <a:ext cx="1116000"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5191DA06-56A1-CCD7-7D53-5C9583088D62}"/>
              </a:ext>
            </a:extLst>
          </p:cNvPr>
          <p:cNvSpPr txBox="1"/>
          <p:nvPr/>
        </p:nvSpPr>
        <p:spPr>
          <a:xfrm>
            <a:off x="4572000" y="1300038"/>
            <a:ext cx="4371898" cy="923330"/>
          </a:xfrm>
          <a:prstGeom prst="rect">
            <a:avLst/>
          </a:prstGeom>
          <a:noFill/>
        </p:spPr>
        <p:txBody>
          <a:bodyPr wrap="square" rtlCol="0">
            <a:spAutoFit/>
          </a:bodyPr>
          <a:lstStyle/>
          <a:p>
            <a:pPr algn="ct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Вероятные причины</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Это продукт</a:t>
            </a:r>
            <a:r>
              <a:rPr lang="en-US" dirty="0">
                <a:latin typeface="Times New Roman" panose="02020603050405020304" pitchFamily="18" charset="0"/>
                <a:cs typeface="Times New Roman" panose="02020603050405020304" pitchFamily="18" charset="0"/>
              </a:rPr>
              <a:t> </a:t>
            </a:r>
            <a:r>
              <a:rPr lang="en-US" i="1" dirty="0" err="1">
                <a:latin typeface="Symbol" panose="05050102010706020507" pitchFamily="18" charset="2"/>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x</a:t>
            </a:r>
            <a:r>
              <a:rPr lang="en-US" i="1"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канала реакции</a:t>
            </a:r>
            <a:r>
              <a:rPr lang="en-US" dirty="0">
                <a:latin typeface="Times New Roman" panose="02020603050405020304" pitchFamily="18" charset="0"/>
                <a:cs typeface="Times New Roman" panose="02020603050405020304" pitchFamily="18" charset="0"/>
              </a:rPr>
              <a:t> </a:t>
            </a:r>
            <a:r>
              <a:rPr lang="en-US" baseline="30000" dirty="0">
                <a:latin typeface="Times New Roman" panose="02020603050405020304" pitchFamily="18" charset="0"/>
                <a:cs typeface="Times New Roman" panose="02020603050405020304" pitchFamily="18" charset="0"/>
              </a:rPr>
              <a:t>238</a:t>
            </a:r>
            <a:r>
              <a:rPr lang="en-US" dirty="0">
                <a:latin typeface="Times New Roman" panose="02020603050405020304" pitchFamily="18" charset="0"/>
                <a:cs typeface="Times New Roman" panose="02020603050405020304" pitchFamily="18" charset="0"/>
              </a:rPr>
              <a:t>U + </a:t>
            </a:r>
            <a:r>
              <a:rPr lang="en-US" baseline="30000" dirty="0">
                <a:latin typeface="Times New Roman" panose="02020603050405020304" pitchFamily="18" charset="0"/>
                <a:cs typeface="Times New Roman" panose="02020603050405020304" pitchFamily="18" charset="0"/>
              </a:rPr>
              <a:t>54</a:t>
            </a:r>
            <a:r>
              <a:rPr lang="en-US" dirty="0">
                <a:latin typeface="Times New Roman" panose="02020603050405020304" pitchFamily="18" charset="0"/>
                <a:cs typeface="Times New Roman" panose="02020603050405020304" pitchFamily="18" charset="0"/>
              </a:rPr>
              <a:t>Cr:</a:t>
            </a:r>
            <a:endParaRPr lang="ru-RU" dirty="0">
              <a:latin typeface="Times New Roman" panose="02020603050405020304" pitchFamily="18" charset="0"/>
              <a:cs typeface="Times New Roman" panose="02020603050405020304" pitchFamily="18" charset="0"/>
            </a:endParaRPr>
          </a:p>
        </p:txBody>
      </p:sp>
      <p:sp>
        <p:nvSpPr>
          <p:cNvPr id="13" name="Rectangle 2">
            <a:extLst>
              <a:ext uri="{FF2B5EF4-FFF2-40B4-BE49-F238E27FC236}">
                <a16:creationId xmlns:a16="http://schemas.microsoft.com/office/drawing/2014/main" id="{0B65233D-178C-B536-AAB9-FDE6E20936C4}"/>
              </a:ext>
            </a:extLst>
          </p:cNvPr>
          <p:cNvSpPr txBox="1">
            <a:spLocks noChangeArrowheads="1"/>
          </p:cNvSpPr>
          <p:nvPr/>
        </p:nvSpPr>
        <p:spPr bwMode="auto">
          <a:xfrm>
            <a:off x="2447764" y="18864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3" name="Рисунок 2">
            <a:extLst>
              <a:ext uri="{FF2B5EF4-FFF2-40B4-BE49-F238E27FC236}">
                <a16:creationId xmlns:a16="http://schemas.microsoft.com/office/drawing/2014/main" id="{80D0E3EC-AF9F-A52C-4D11-A174013FA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512" y="2337622"/>
            <a:ext cx="2133957" cy="2270374"/>
          </a:xfrm>
          <a:prstGeom prst="rect">
            <a:avLst/>
          </a:prstGeom>
        </p:spPr>
      </p:pic>
      <p:sp>
        <p:nvSpPr>
          <p:cNvPr id="5" name="TextBox 4">
            <a:extLst>
              <a:ext uri="{FF2B5EF4-FFF2-40B4-BE49-F238E27FC236}">
                <a16:creationId xmlns:a16="http://schemas.microsoft.com/office/drawing/2014/main" id="{B86C3B87-E2C4-40A3-1D35-EEEAE17624C9}"/>
              </a:ext>
            </a:extLst>
          </p:cNvPr>
          <p:cNvSpPr txBox="1"/>
          <p:nvPr/>
        </p:nvSpPr>
        <p:spPr>
          <a:xfrm>
            <a:off x="6742469" y="2337622"/>
            <a:ext cx="2201429"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9.60 MeV</a:t>
            </a: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Såmark</a:t>
            </a:r>
            <a:r>
              <a:rPr lang="en-US" dirty="0">
                <a:latin typeface="Times New Roman" panose="02020603050405020304" pitchFamily="18" charset="0"/>
                <a:cs typeface="Times New Roman" panose="02020603050405020304" pitchFamily="18" charset="0"/>
              </a:rPr>
              <a:t>-Roth </a:t>
            </a:r>
            <a:r>
              <a:rPr lang="en-US" i="1" dirty="0">
                <a:latin typeface="Times New Roman" panose="02020603050405020304" pitchFamily="18" charset="0"/>
                <a:cs typeface="Times New Roman" panose="02020603050405020304" pitchFamily="18" charset="0"/>
              </a:rPr>
              <a:t>et al.</a:t>
            </a:r>
          </a:p>
          <a:p>
            <a:r>
              <a:rPr lang="en-US" dirty="0">
                <a:latin typeface="Times New Roman" panose="02020603050405020304" pitchFamily="18" charset="0"/>
                <a:cs typeface="Times New Roman" panose="02020603050405020304" pitchFamily="18" charset="0"/>
              </a:rPr>
              <a:t>PRL 126, 032503 (2021)</a:t>
            </a:r>
          </a:p>
          <a:p>
            <a:endParaRPr lang="ru-RU"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C60087-C94F-C24B-F006-CD5F90B908F7}"/>
                  </a:ext>
                </a:extLst>
              </p:cNvPr>
              <p:cNvSpPr txBox="1"/>
              <p:nvPr/>
            </p:nvSpPr>
            <p:spPr>
              <a:xfrm>
                <a:off x="1974526" y="5013176"/>
                <a:ext cx="5095689" cy="7350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baseline="30000" smtClean="0">
                          <a:latin typeface="Cambria Math" panose="02040503050406030204" pitchFamily="18" charset="0"/>
                        </a:rPr>
                        <m:t>286</m:t>
                      </m:r>
                      <m:r>
                        <m:rPr>
                          <m:sty m:val="p"/>
                        </m:rPr>
                        <a:rPr lang="en-US" b="0" i="0" smtClean="0">
                          <a:latin typeface="Cambria Math" panose="02040503050406030204" pitchFamily="18" charset="0"/>
                        </a:rPr>
                        <m:t>Fl</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0" smtClean="0">
                              <a:latin typeface="Cambria Math" panose="02040503050406030204" pitchFamily="18" charset="0"/>
                            </a:rPr>
                            <m:t>105</m:t>
                          </m:r>
                        </m:e>
                        <m:sub>
                          <m:r>
                            <a:rPr lang="en-US" b="0" i="1" smtClean="0">
                              <a:latin typeface="Cambria Math" panose="02040503050406030204" pitchFamily="18" charset="0"/>
                            </a:rPr>
                            <m:t>−13</m:t>
                          </m:r>
                        </m:sub>
                        <m:sup>
                          <m:r>
                            <a:rPr lang="en-US" b="0" i="1" smtClean="0">
                              <a:latin typeface="Cambria Math" panose="02040503050406030204" pitchFamily="18" charset="0"/>
                            </a:rPr>
                            <m:t>+17</m:t>
                          </m:r>
                        </m:sup>
                      </m:sSubSup>
                      <m:r>
                        <a:rPr lang="en-US" b="0" i="1" smtClean="0">
                          <a:latin typeface="Cambria Math" panose="02040503050406030204" pitchFamily="18" charset="0"/>
                        </a:rPr>
                        <m:t> </m:t>
                      </m:r>
                      <m:r>
                        <a:rPr lang="ru-RU" b="0" i="1" smtClean="0">
                          <a:latin typeface="Cambria Math" panose="02040503050406030204" pitchFamily="18" charset="0"/>
                        </a:rPr>
                        <m:t>мс</m:t>
                      </m:r>
                      <m:r>
                        <a:rPr lang="en-US" b="0" i="1" smtClean="0">
                          <a:latin typeface="Cambria Math" panose="02040503050406030204" pitchFamily="18" charset="0"/>
                        </a:rPr>
                        <m:t>⇒</m:t>
                      </m:r>
                      <m:r>
                        <a:rPr lang="en-US" b="0" i="1" smtClean="0">
                          <a:latin typeface="Cambria Math" panose="02040503050406030204" pitchFamily="18" charset="0"/>
                        </a:rPr>
                        <m:t>𝑃</m:t>
                      </m:r>
                      <m:r>
                        <a:rPr lang="ru-RU" b="0" i="1" smtClean="0">
                          <a:latin typeface="Cambria Math" panose="02040503050406030204" pitchFamily="18" charset="0"/>
                        </a:rPr>
                        <m:t>(2</m:t>
                      </m:r>
                      <m:r>
                        <a:rPr lang="en-US" b="0" i="1" smtClean="0">
                          <a:latin typeface="Cambria Math" panose="02040503050406030204" pitchFamily="18" charset="0"/>
                        </a:rPr>
                        <m:t>.015 </m:t>
                      </m:r>
                      <m:r>
                        <a:rPr lang="ru-RU" b="0" i="1" smtClean="0">
                          <a:latin typeface="Cambria Math" panose="02040503050406030204" pitchFamily="18" charset="0"/>
                        </a:rPr>
                        <m:t>мс)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ru-RU" b="0" i="1" baseline="30000" smtClean="0">
                          <a:latin typeface="Cambria Math" panose="02040503050406030204" pitchFamily="18" charset="0"/>
                        </a:rPr>
                        <m:t>28</m:t>
                      </m:r>
                      <m:r>
                        <a:rPr lang="en-US" b="0" i="1" baseline="30000" smtClean="0">
                          <a:latin typeface="Cambria Math" panose="02040503050406030204" pitchFamily="18" charset="0"/>
                        </a:rPr>
                        <m:t>2</m:t>
                      </m:r>
                      <m:r>
                        <m:rPr>
                          <m:sty m:val="p"/>
                        </m:rPr>
                        <a:rPr lang="en-US" b="0" i="0" smtClean="0">
                          <a:latin typeface="Cambria Math" panose="02040503050406030204" pitchFamily="18" charset="0"/>
                        </a:rPr>
                        <m:t>Cn</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b>
                      </m:sSub>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0" smtClean="0">
                              <a:latin typeface="Cambria Math" panose="02040503050406030204" pitchFamily="18" charset="0"/>
                            </a:rPr>
                            <m:t>0.83</m:t>
                          </m:r>
                        </m:e>
                        <m:sub>
                          <m:r>
                            <a:rPr lang="en-US" b="0" i="1" smtClean="0">
                              <a:latin typeface="Cambria Math" panose="02040503050406030204" pitchFamily="18" charset="0"/>
                            </a:rPr>
                            <m:t>−0.13</m:t>
                          </m:r>
                        </m:sub>
                        <m:sup>
                          <m:r>
                            <a:rPr lang="en-US" b="0" i="1" smtClean="0">
                              <a:latin typeface="Cambria Math" panose="02040503050406030204" pitchFamily="18" charset="0"/>
                            </a:rPr>
                            <m:t>+0.18</m:t>
                          </m:r>
                        </m:sup>
                      </m:sSubSup>
                      <m:r>
                        <a:rPr lang="en-US" b="0" i="1" smtClean="0">
                          <a:latin typeface="Cambria Math" panose="02040503050406030204" pitchFamily="18" charset="0"/>
                        </a:rPr>
                        <m:t> </m:t>
                      </m:r>
                      <m:r>
                        <a:rPr lang="ru-RU" b="0" i="1" smtClean="0">
                          <a:latin typeface="Cambria Math" panose="02040503050406030204" pitchFamily="18" charset="0"/>
                        </a:rPr>
                        <m:t>мс</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(9.837 мс)~</m:t>
                      </m:r>
                      <m:sSup>
                        <m:sSupPr>
                          <m:ctrlPr>
                            <a:rPr lang="en-US" b="0" i="1" smtClean="0">
                              <a:latin typeface="Cambria Math" panose="02040503050406030204" pitchFamily="18" charset="0"/>
                            </a:rPr>
                          </m:ctrlPr>
                        </m:sSupPr>
                        <m:e>
                          <m:r>
                            <a:rPr lang="en-US" b="0" i="1" smtClean="0">
                              <a:latin typeface="Cambria Math" panose="02040503050406030204" pitchFamily="18" charset="0"/>
                            </a:rPr>
                            <m:t>3∗10</m:t>
                          </m:r>
                        </m:e>
                        <m:sup>
                          <m:r>
                            <a:rPr lang="en-US" b="0" i="1" smtClean="0">
                              <a:latin typeface="Cambria Math" panose="02040503050406030204" pitchFamily="18" charset="0"/>
                            </a:rPr>
                            <m:t>−4</m:t>
                          </m:r>
                        </m:sup>
                      </m:sSup>
                    </m:oMath>
                  </m:oMathPara>
                </a14:m>
                <a:endParaRPr lang="ru-RU" dirty="0"/>
              </a:p>
            </p:txBody>
          </p:sp>
        </mc:Choice>
        <mc:Fallback xmlns="">
          <p:sp>
            <p:nvSpPr>
              <p:cNvPr id="7" name="TextBox 6">
                <a:extLst>
                  <a:ext uri="{FF2B5EF4-FFF2-40B4-BE49-F238E27FC236}">
                    <a16:creationId xmlns:a14="http://schemas.microsoft.com/office/drawing/2010/main" xmlns="" xmlns:a16="http://schemas.microsoft.com/office/drawing/2014/main" id="{21C60087-C94F-C24B-F006-CD5F90B908F7}"/>
                  </a:ext>
                </a:extLst>
              </p:cNvPr>
              <p:cNvSpPr txBox="1">
                <a:spLocks noRot="1" noChangeAspect="1" noMove="1" noResize="1" noEditPoints="1" noAdjustHandles="1" noChangeArrowheads="1" noChangeShapeType="1" noTextEdit="1"/>
              </p:cNvSpPr>
              <p:nvPr/>
            </p:nvSpPr>
            <p:spPr>
              <a:xfrm>
                <a:off x="1974526" y="5013176"/>
                <a:ext cx="5095689" cy="735073"/>
              </a:xfrm>
              <a:prstGeom prst="rect">
                <a:avLst/>
              </a:prstGeom>
              <a:blipFill>
                <a:blip r:embed="rId4" cstate="print"/>
                <a:stretch>
                  <a:fillRect t="-42149" b="-87603"/>
                </a:stretch>
              </a:blipFill>
            </p:spPr>
            <p:txBody>
              <a:bodyPr/>
              <a:lstStyle/>
              <a:p>
                <a:r>
                  <a:rPr lang="ru-RU">
                    <a:noFill/>
                  </a:rPr>
                  <a:t> </a:t>
                </a:r>
              </a:p>
            </p:txBody>
          </p:sp>
        </mc:Fallback>
      </mc:AlternateContent>
    </p:spTree>
    <p:extLst>
      <p:ext uri="{BB962C8B-B14F-4D97-AF65-F5344CB8AC3E}">
        <p14:creationId xmlns:p14="http://schemas.microsoft.com/office/powerpoint/2010/main" val="26330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7B307-E9C4-754E-A06B-8C9106581FD9}"/>
            </a:ext>
          </a:extLst>
        </p:cNvPr>
        <p:cNvGrpSpPr/>
        <p:nvPr/>
      </p:nvGrpSpPr>
      <p:grpSpPr>
        <a:xfrm>
          <a:off x="0" y="0"/>
          <a:ext cx="0" cy="0"/>
          <a:chOff x="0" y="0"/>
          <a:chExt cx="0" cy="0"/>
        </a:xfrm>
      </p:grpSpPr>
      <p:pic>
        <p:nvPicPr>
          <p:cNvPr id="4" name="Рисунок 3" descr="z1.bmp">
            <a:extLst>
              <a:ext uri="{FF2B5EF4-FFF2-40B4-BE49-F238E27FC236}">
                <a16:creationId xmlns:a16="http://schemas.microsoft.com/office/drawing/2014/main" id="{87096C89-A80C-BE51-046F-6689B7D8903A}"/>
              </a:ext>
            </a:extLst>
          </p:cNvPr>
          <p:cNvPicPr>
            <a:picLocks noChangeAspect="1"/>
          </p:cNvPicPr>
          <p:nvPr/>
        </p:nvPicPr>
        <p:blipFill>
          <a:blip r:embed="rId2" cstate="print"/>
          <a:srcRect l="50567"/>
          <a:stretch/>
        </p:blipFill>
        <p:spPr>
          <a:xfrm>
            <a:off x="395536" y="2132856"/>
            <a:ext cx="4153260" cy="1872208"/>
          </a:xfrm>
          <a:prstGeom prst="rect">
            <a:avLst/>
          </a:prstGeom>
        </p:spPr>
      </p:pic>
      <p:cxnSp>
        <p:nvCxnSpPr>
          <p:cNvPr id="8" name="Прямая соединительная линия 7">
            <a:extLst>
              <a:ext uri="{FF2B5EF4-FFF2-40B4-BE49-F238E27FC236}">
                <a16:creationId xmlns:a16="http://schemas.microsoft.com/office/drawing/2014/main" id="{B40189A8-E13F-A002-28D8-86B3FC991538}"/>
              </a:ext>
            </a:extLst>
          </p:cNvPr>
          <p:cNvCxnSpPr>
            <a:cxnSpLocks/>
          </p:cNvCxnSpPr>
          <p:nvPr/>
        </p:nvCxnSpPr>
        <p:spPr>
          <a:xfrm>
            <a:off x="611560" y="2636912"/>
            <a:ext cx="1116000" cy="0"/>
          </a:xfrm>
          <a:prstGeom prst="line">
            <a:avLst/>
          </a:prstGeom>
          <a:ln w="31750"/>
        </p:spPr>
        <p:style>
          <a:lnRef idx="1">
            <a:schemeClr val="accent2"/>
          </a:lnRef>
          <a:fillRef idx="0">
            <a:schemeClr val="accent2"/>
          </a:fillRef>
          <a:effectRef idx="0">
            <a:schemeClr val="accent2"/>
          </a:effectRef>
          <a:fontRef idx="minor">
            <a:schemeClr val="tx1"/>
          </a:fontRef>
        </p:style>
      </p:cxnSp>
      <p:grpSp>
        <p:nvGrpSpPr>
          <p:cNvPr id="12" name="Группа 11">
            <a:extLst>
              <a:ext uri="{FF2B5EF4-FFF2-40B4-BE49-F238E27FC236}">
                <a16:creationId xmlns:a16="http://schemas.microsoft.com/office/drawing/2014/main" id="{EB2DC29F-7D1F-4EDC-64D0-ED224FE5C200}"/>
              </a:ext>
            </a:extLst>
          </p:cNvPr>
          <p:cNvGrpSpPr/>
          <p:nvPr/>
        </p:nvGrpSpPr>
        <p:grpSpPr>
          <a:xfrm>
            <a:off x="4644008" y="1329655"/>
            <a:ext cx="4248472" cy="2614513"/>
            <a:chOff x="4695426" y="1300038"/>
            <a:chExt cx="4248472" cy="2614513"/>
          </a:xfrm>
        </p:grpSpPr>
        <p:pic>
          <p:nvPicPr>
            <p:cNvPr id="6" name="Рисунок 5">
              <a:extLst>
                <a:ext uri="{FF2B5EF4-FFF2-40B4-BE49-F238E27FC236}">
                  <a16:creationId xmlns:a16="http://schemas.microsoft.com/office/drawing/2014/main" id="{1F74267A-DB2A-E9DC-53A0-52C8D5D25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223368"/>
              <a:ext cx="1615004" cy="1691183"/>
            </a:xfrm>
            <a:prstGeom prst="rect">
              <a:avLst/>
            </a:prstGeom>
          </p:spPr>
        </p:pic>
        <p:sp>
          <p:nvSpPr>
            <p:cNvPr id="11" name="TextBox 10">
              <a:extLst>
                <a:ext uri="{FF2B5EF4-FFF2-40B4-BE49-F238E27FC236}">
                  <a16:creationId xmlns:a16="http://schemas.microsoft.com/office/drawing/2014/main" id="{B481778C-C8EE-1A17-6283-BAF7341BDD67}"/>
                </a:ext>
              </a:extLst>
            </p:cNvPr>
            <p:cNvSpPr txBox="1"/>
            <p:nvPr/>
          </p:nvSpPr>
          <p:spPr>
            <a:xfrm>
              <a:off x="4695426" y="1300038"/>
              <a:ext cx="4248472" cy="923330"/>
            </a:xfrm>
            <a:prstGeom prst="rect">
              <a:avLst/>
            </a:prstGeom>
            <a:noFill/>
          </p:spPr>
          <p:txBody>
            <a:bodyPr wrap="square" rtlCol="0">
              <a:spAutoFit/>
            </a:bodyPr>
            <a:lstStyle/>
            <a:p>
              <a:pPr algn="ct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Возможные причины</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5.</a:t>
              </a:r>
              <a:r>
                <a:rPr lang="ru-RU" dirty="0">
                  <a:latin typeface="Times New Roman" panose="02020603050405020304" pitchFamily="18" charset="0"/>
                  <a:cs typeface="Times New Roman" panose="02020603050405020304" pitchFamily="18" charset="0"/>
                </a:rPr>
                <a:t> Это продукт реакции </a:t>
              </a:r>
              <a:r>
                <a:rPr lang="ru-RU" dirty="0" err="1">
                  <a:latin typeface="Times New Roman" panose="02020603050405020304" pitchFamily="18" charset="0"/>
                  <a:cs typeface="Times New Roman" panose="02020603050405020304" pitchFamily="18" charset="0"/>
                </a:rPr>
                <a:t>многонуклонных</a:t>
              </a:r>
              <a:r>
                <a:rPr lang="ru-RU" dirty="0">
                  <a:latin typeface="Times New Roman" panose="02020603050405020304" pitchFamily="18" charset="0"/>
                  <a:cs typeface="Times New Roman" panose="02020603050405020304" pitchFamily="18" charset="0"/>
                </a:rPr>
                <a:t> передач</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pSp>
      <p:sp>
        <p:nvSpPr>
          <p:cNvPr id="13" name="Rectangle 2">
            <a:extLst>
              <a:ext uri="{FF2B5EF4-FFF2-40B4-BE49-F238E27FC236}">
                <a16:creationId xmlns:a16="http://schemas.microsoft.com/office/drawing/2014/main" id="{46CDC635-0275-17C3-329B-BF5B21EF731D}"/>
              </a:ext>
            </a:extLst>
          </p:cNvPr>
          <p:cNvSpPr txBox="1">
            <a:spLocks noChangeArrowheads="1"/>
          </p:cNvSpPr>
          <p:nvPr/>
        </p:nvSpPr>
        <p:spPr bwMode="auto">
          <a:xfrm>
            <a:off x="2447764" y="188640"/>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ru-RU"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Эксперимент</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3200" b="1" kern="0" baseline="30000" dirty="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9444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865F1FE-53B1-9E18-B61D-43E1EFADF9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893" y="1176796"/>
            <a:ext cx="6249536" cy="4280643"/>
          </a:xfrm>
          <a:prstGeom prst="rect">
            <a:avLst/>
          </a:prstGeom>
        </p:spPr>
      </p:pic>
      <p:sp>
        <p:nvSpPr>
          <p:cNvPr id="22" name="Прямоугольник 21"/>
          <p:cNvSpPr/>
          <p:nvPr/>
        </p:nvSpPr>
        <p:spPr>
          <a:xfrm>
            <a:off x="2915816" y="5661248"/>
            <a:ext cx="3680615" cy="369332"/>
          </a:xfrm>
          <a:prstGeom prst="rect">
            <a:avLst/>
          </a:prstGeom>
        </p:spPr>
        <p:txBody>
          <a:bodyPr wrap="square">
            <a:spAutoFit/>
          </a:bodyPr>
          <a:lstStyle/>
          <a:p>
            <a:pPr marL="457200" lvl="0" indent="-457200">
              <a:defRPr/>
            </a:pP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260</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Sg / </a:t>
            </a:r>
            <a:r>
              <a:rPr lang="en-US" altLang="ja-JP" sz="2000" b="1" kern="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262,264,266,268,270</a:t>
            </a:r>
            <a:r>
              <a:rPr lang="en-US" altLang="ja-JP"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Sg) &lt; 1/500</a:t>
            </a:r>
          </a:p>
        </p:txBody>
      </p:sp>
      <p:sp>
        <p:nvSpPr>
          <p:cNvPr id="2" name="Rectangle 2">
            <a:extLst>
              <a:ext uri="{FF2B5EF4-FFF2-40B4-BE49-F238E27FC236}">
                <a16:creationId xmlns:a16="http://schemas.microsoft.com/office/drawing/2014/main" id="{3317487C-6D43-B430-75ED-454489B98398}"/>
              </a:ext>
            </a:extLst>
          </p:cNvPr>
          <p:cNvSpPr txBox="1">
            <a:spLocks noChangeArrowheads="1"/>
          </p:cNvSpPr>
          <p:nvPr/>
        </p:nvSpPr>
        <p:spPr bwMode="auto">
          <a:xfrm>
            <a:off x="431540" y="273422"/>
            <a:ext cx="828092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ru-RU" sz="2800" b="1" kern="0" dirty="0">
                <a:effectLst>
                  <a:outerShdw blurRad="38100" dist="38100" dir="2700000" algn="tl">
                    <a:srgbClr val="000000">
                      <a:alpha val="43137"/>
                    </a:srgbClr>
                  </a:outerShdw>
                </a:effectLst>
                <a:latin typeface="+mj-lt"/>
                <a:ea typeface="+mj-ea"/>
                <a:cs typeface="Times New Roman" panose="02020603050405020304" pitchFamily="18" charset="0"/>
              </a:rPr>
              <a:t>Выходы продуктов реакций </a:t>
            </a:r>
            <a:r>
              <a:rPr lang="ru-RU" sz="2800" b="1" kern="0" dirty="0" err="1">
                <a:effectLst>
                  <a:outerShdw blurRad="38100" dist="38100" dir="2700000" algn="tl">
                    <a:srgbClr val="000000">
                      <a:alpha val="43137"/>
                    </a:srgbClr>
                  </a:outerShdw>
                </a:effectLst>
                <a:latin typeface="+mj-lt"/>
                <a:ea typeface="+mj-ea"/>
                <a:cs typeface="Times New Roman" panose="02020603050405020304" pitchFamily="18" charset="0"/>
              </a:rPr>
              <a:t>многонуклонных</a:t>
            </a:r>
            <a:r>
              <a:rPr lang="ru-RU" sz="2800" b="1" kern="0" dirty="0">
                <a:effectLst>
                  <a:outerShdw blurRad="38100" dist="38100" dir="2700000" algn="tl">
                    <a:srgbClr val="000000">
                      <a:alpha val="43137"/>
                    </a:srgbClr>
                  </a:outerShdw>
                </a:effectLst>
                <a:latin typeface="+mj-lt"/>
                <a:ea typeface="+mj-ea"/>
                <a:cs typeface="Times New Roman" panose="02020603050405020304" pitchFamily="18" charset="0"/>
              </a:rPr>
              <a:t> передач</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Times New Roman" panose="02020603050405020304" pitchFamily="18" charset="0"/>
            </a:endParaRPr>
          </a:p>
        </p:txBody>
      </p:sp>
      <p:sp>
        <p:nvSpPr>
          <p:cNvPr id="6" name="TextBox 5"/>
          <p:cNvSpPr txBox="1"/>
          <p:nvPr/>
        </p:nvSpPr>
        <p:spPr>
          <a:xfrm>
            <a:off x="7164288" y="4653136"/>
            <a:ext cx="1566263" cy="338554"/>
          </a:xfrm>
          <a:prstGeom prst="rect">
            <a:avLst/>
          </a:prstGeom>
          <a:noFill/>
        </p:spPr>
        <p:txBody>
          <a:bodyPr wrap="none" rtlCol="0">
            <a:spAutoFit/>
          </a:bodyPr>
          <a:lstStyle/>
          <a:p>
            <a:r>
              <a:rPr lang="ru-RU" sz="1600" dirty="0"/>
              <a:t>Карпов</a:t>
            </a:r>
            <a:r>
              <a:rPr lang="en-US" sz="1600" dirty="0"/>
              <a:t>, </a:t>
            </a:r>
            <a:r>
              <a:rPr lang="ru-RU" sz="1600" dirty="0"/>
              <a:t>Сайко</a:t>
            </a:r>
          </a:p>
        </p:txBody>
      </p:sp>
      <p:sp>
        <p:nvSpPr>
          <p:cNvPr id="3" name="TextBox 2">
            <a:extLst>
              <a:ext uri="{FF2B5EF4-FFF2-40B4-BE49-F238E27FC236}">
                <a16:creationId xmlns:a16="http://schemas.microsoft.com/office/drawing/2014/main" id="{8E541232-5155-70EA-CEA7-07BDC51F0C80}"/>
              </a:ext>
            </a:extLst>
          </p:cNvPr>
          <p:cNvSpPr txBox="1"/>
          <p:nvPr/>
        </p:nvSpPr>
        <p:spPr>
          <a:xfrm>
            <a:off x="914752" y="6123102"/>
            <a:ext cx="7682742" cy="369332"/>
          </a:xfrm>
          <a:prstGeom prst="rect">
            <a:avLst/>
          </a:prstGeom>
          <a:noFill/>
        </p:spPr>
        <p:txBody>
          <a:bodyPr wrap="square" rtlCol="0">
            <a:spAutoFit/>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Мы отнесли вторую цепочку распада предположительно к изотопу</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Lv</a:t>
            </a: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43282</TotalTime>
  <Words>1579</Words>
  <Application>Microsoft Office PowerPoint</Application>
  <PresentationFormat>Экран (4:3)</PresentationFormat>
  <Paragraphs>254</Paragraphs>
  <Slides>28</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Arial Narrow</vt:lpstr>
      <vt:lpstr>Calibri</vt:lpstr>
      <vt:lpstr>Cambria Math</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FLNR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Utenkov</dc:creator>
  <cp:lastModifiedBy>Паладин Паладин</cp:lastModifiedBy>
  <cp:revision>2139</cp:revision>
  <dcterms:created xsi:type="dcterms:W3CDTF">2004-06-29T08:14:21Z</dcterms:created>
  <dcterms:modified xsi:type="dcterms:W3CDTF">2025-06-26T13:48:00Z</dcterms:modified>
</cp:coreProperties>
</file>