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1748" r:id="rId2"/>
    <p:sldId id="2383" r:id="rId3"/>
    <p:sldId id="1757" r:id="rId4"/>
    <p:sldId id="426" r:id="rId5"/>
    <p:sldId id="1758" r:id="rId6"/>
    <p:sldId id="2102" r:id="rId7"/>
    <p:sldId id="498" r:id="rId8"/>
    <p:sldId id="1730" r:id="rId9"/>
    <p:sldId id="2384" r:id="rId10"/>
    <p:sldId id="2376" r:id="rId11"/>
    <p:sldId id="960" r:id="rId12"/>
    <p:sldId id="1717" r:id="rId13"/>
    <p:sldId id="561" r:id="rId14"/>
    <p:sldId id="412" r:id="rId15"/>
    <p:sldId id="2370" r:id="rId16"/>
    <p:sldId id="2403" r:id="rId17"/>
    <p:sldId id="2103" r:id="rId18"/>
    <p:sldId id="2386" r:id="rId19"/>
    <p:sldId id="2388" r:id="rId20"/>
    <p:sldId id="2389" r:id="rId21"/>
    <p:sldId id="2379" r:id="rId22"/>
    <p:sldId id="2381" r:id="rId23"/>
    <p:sldId id="2390" r:id="rId24"/>
    <p:sldId id="2101" r:id="rId25"/>
    <p:sldId id="1760" r:id="rId26"/>
    <p:sldId id="1763" r:id="rId27"/>
    <p:sldId id="2391" r:id="rId28"/>
    <p:sldId id="2394" r:id="rId29"/>
    <p:sldId id="2395" r:id="rId30"/>
    <p:sldId id="931" r:id="rId31"/>
    <p:sldId id="2104" r:id="rId32"/>
    <p:sldId id="2401" r:id="rId33"/>
    <p:sldId id="2377" r:id="rId34"/>
    <p:sldId id="2402" r:id="rId35"/>
    <p:sldId id="1751" r:id="rId36"/>
    <p:sldId id="1776" r:id="rId37"/>
  </p:sldIdLst>
  <p:sldSz cx="12192000" cy="6858000"/>
  <p:notesSz cx="6858000" cy="9144000"/>
  <p:custDataLst>
    <p:tags r:id="rId39"/>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tem Galimov" initials="AG"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0FFFF"/>
    <a:srgbClr val="F9EFE7"/>
    <a:srgbClr val="D5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1" autoAdjust="0"/>
    <p:restoredTop sz="93818"/>
  </p:normalViewPr>
  <p:slideViewPr>
    <p:cSldViewPr snapToGrid="0">
      <p:cViewPr>
        <p:scale>
          <a:sx n="95" d="100"/>
          <a:sy n="95" d="100"/>
        </p:scale>
        <p:origin x="1224" y="352"/>
      </p:cViewPr>
      <p:guideLst/>
    </p:cSldViewPr>
  </p:slideViewPr>
  <p:outlineViewPr>
    <p:cViewPr>
      <p:scale>
        <a:sx n="33" d="100"/>
        <a:sy n="33" d="100"/>
      </p:scale>
      <p:origin x="0" y="-4656"/>
    </p:cViewPr>
  </p:outlineViewPr>
  <p:notesTextViewPr>
    <p:cViewPr>
      <p:scale>
        <a:sx n="1" d="1"/>
        <a:sy n="1" d="1"/>
      </p:scale>
      <p:origin x="0" y="0"/>
    </p:cViewPr>
  </p:notesTextViewPr>
  <p:sorterViewPr>
    <p:cViewPr>
      <p:scale>
        <a:sx n="66" d="100"/>
        <a:sy n="66"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C02712-1E24-A343-802F-78E1FC55217A}" type="datetimeFigureOut">
              <a:rPr lang="ru-RU" smtClean="0"/>
              <a:t>27.06.2025</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7CB10-337D-6147-AFD8-2B3EE83FA2BB}" type="slidenum">
              <a:rPr lang="ru-RU" smtClean="0"/>
              <a:t>‹#›</a:t>
            </a:fld>
            <a:endParaRPr lang="ru-RU"/>
          </a:p>
        </p:txBody>
      </p:sp>
    </p:spTree>
    <p:extLst>
      <p:ext uri="{BB962C8B-B14F-4D97-AF65-F5344CB8AC3E}">
        <p14:creationId xmlns:p14="http://schemas.microsoft.com/office/powerpoint/2010/main" val="3210978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1747CB10-337D-6147-AFD8-2B3EE83FA2BB}" type="slidenum">
              <a:rPr lang="ru-RU" smtClean="0"/>
              <a:t>1</a:t>
            </a:fld>
            <a:endParaRPr lang="ru-RU"/>
          </a:p>
        </p:txBody>
      </p:sp>
    </p:spTree>
    <p:extLst>
      <p:ext uri="{BB962C8B-B14F-4D97-AF65-F5344CB8AC3E}">
        <p14:creationId xmlns:p14="http://schemas.microsoft.com/office/powerpoint/2010/main" val="2318448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Цель эксперимента BM@N сосредоточена на изучении уравнения состояния, которое определяет связь между плотностью, температурой, энергией связи и </a:t>
            </a:r>
            <a:r>
              <a:rPr lang="ru-RU" dirty="0" err="1"/>
              <a:t>изоспиновой</a:t>
            </a:r>
            <a:r>
              <a:rPr lang="ru-RU" dirty="0"/>
              <a:t> асимметрией ядерной материи. При ядерных столкновениях  на BM@N могут быть достигнуты плотности, в 3-5 раз превышающие плотность насыщения. Инструментом для изучения уравнения состояния </a:t>
            </a:r>
            <a:r>
              <a:rPr lang="ru-RU" dirty="0" err="1"/>
              <a:t>изоспин</a:t>
            </a:r>
            <a:r>
              <a:rPr lang="ru-RU" dirty="0"/>
              <a:t>-симметричной ядерной материи являются эллиптические потоки протонов, мезонов и гиперонов. Выходы подпорогового образования мульти-странных гиперонов и анти-гиперонов чувствительны к фактору </a:t>
            </a:r>
            <a:r>
              <a:rPr lang="en-US" dirty="0"/>
              <a:t>“</a:t>
            </a:r>
            <a:r>
              <a:rPr lang="ru-RU" dirty="0" err="1"/>
              <a:t>несжимаемости</a:t>
            </a:r>
            <a:r>
              <a:rPr lang="ru-RU" dirty="0"/>
              <a:t> </a:t>
            </a:r>
            <a:r>
              <a:rPr lang="en-US" dirty="0"/>
              <a:t>“ </a:t>
            </a:r>
            <a:r>
              <a:rPr lang="ru-RU" dirty="0"/>
              <a:t>ядерной материи и позволяют различить предсказания моделей с мягким и жестким уравнением состояния. Измерение эллиптического потока нейтронов по сравнению с потоком протонов позволяет ограничить энергию симметрии, то есть разницу между энергией связи в </a:t>
            </a:r>
            <a:r>
              <a:rPr lang="ru-RU" dirty="0" err="1"/>
              <a:t>изоспиновой</a:t>
            </a:r>
            <a:r>
              <a:rPr lang="ru-RU" dirty="0"/>
              <a:t> симметричной и асимметричной ядерной материи. Выходы подпорогового образования гиперонов с противоположным </a:t>
            </a:r>
            <a:r>
              <a:rPr lang="ru-RU" dirty="0" err="1"/>
              <a:t>изоспином</a:t>
            </a:r>
            <a:r>
              <a:rPr lang="ru-RU" dirty="0"/>
              <a:t> также чувствительны к энергии</a:t>
            </a:r>
            <a:r>
              <a:rPr lang="en-US" dirty="0"/>
              <a:t> </a:t>
            </a:r>
            <a:r>
              <a:rPr lang="ru-RU" dirty="0"/>
              <a:t>симметрии. </a:t>
            </a:r>
          </a:p>
        </p:txBody>
      </p:sp>
      <p:sp>
        <p:nvSpPr>
          <p:cNvPr id="4" name="Slide Number Placeholder 3"/>
          <p:cNvSpPr>
            <a:spLocks noGrp="1"/>
          </p:cNvSpPr>
          <p:nvPr>
            <p:ph type="sldNum" sz="quarter" idx="5"/>
          </p:nvPr>
        </p:nvSpPr>
        <p:spPr/>
        <p:txBody>
          <a:bodyPr/>
          <a:lstStyle/>
          <a:p>
            <a:fld id="{1747CB10-337D-6147-AFD8-2B3EE83FA2BB}" type="slidenum">
              <a:rPr lang="ru-RU" smtClean="0"/>
              <a:t>13</a:t>
            </a:fld>
            <a:endParaRPr lang="ru-RU"/>
          </a:p>
        </p:txBody>
      </p:sp>
    </p:spTree>
    <p:extLst>
      <p:ext uri="{BB962C8B-B14F-4D97-AF65-F5344CB8AC3E}">
        <p14:creationId xmlns:p14="http://schemas.microsoft.com/office/powerpoint/2010/main" val="1876270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683FD-C815-1E90-BC68-F1DF0560C326}"/>
            </a:ext>
          </a:extLst>
        </p:cNvPr>
        <p:cNvGrpSpPr/>
        <p:nvPr/>
      </p:nvGrpSpPr>
      <p:grpSpPr>
        <a:xfrm>
          <a:off x="0" y="0"/>
          <a:ext cx="0" cy="0"/>
          <a:chOff x="0" y="0"/>
          <a:chExt cx="0" cy="0"/>
        </a:xfrm>
      </p:grpSpPr>
      <p:sp>
        <p:nvSpPr>
          <p:cNvPr id="515" name="PlaceHolder 1">
            <a:extLst>
              <a:ext uri="{FF2B5EF4-FFF2-40B4-BE49-F238E27FC236}">
                <a16:creationId xmlns:a16="http://schemas.microsoft.com/office/drawing/2014/main" id="{2E6BFAB0-FF58-D34C-937D-2A1978E7E9F9}"/>
              </a:ext>
            </a:extLst>
          </p:cNvPr>
          <p:cNvSpPr>
            <a:spLocks noGrp="1" noRot="1" noChangeAspect="1"/>
          </p:cNvSpPr>
          <p:nvPr>
            <p:ph type="sldImg"/>
          </p:nvPr>
        </p:nvSpPr>
        <p:spPr>
          <a:xfrm>
            <a:off x="685800" y="1143000"/>
            <a:ext cx="5486400" cy="3086100"/>
          </a:xfrm>
          <a:prstGeom prst="rect">
            <a:avLst/>
          </a:prstGeom>
          <a:ln w="0">
            <a:noFill/>
          </a:ln>
        </p:spPr>
      </p:sp>
      <p:sp>
        <p:nvSpPr>
          <p:cNvPr id="516" name="PlaceHolder 2">
            <a:extLst>
              <a:ext uri="{FF2B5EF4-FFF2-40B4-BE49-F238E27FC236}">
                <a16:creationId xmlns:a16="http://schemas.microsoft.com/office/drawing/2014/main" id="{CAF3C68E-54EE-9D3D-4FA8-A1278C557AF5}"/>
              </a:ext>
            </a:extLst>
          </p:cNvPr>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216000" indent="0">
              <a:lnSpc>
                <a:spcPct val="100000"/>
              </a:lnSpc>
              <a:buNone/>
            </a:pPr>
            <a:r>
              <a:rPr lang="en-US" sz="1000" b="0" strike="noStrike" spc="-1">
                <a:solidFill>
                  <a:srgbClr val="000000"/>
                </a:solidFill>
                <a:latin typeface="Arial"/>
                <a:ea typeface="Arial"/>
              </a:rPr>
              <a:t>The plots show the neutron/proton ratios as functions of rapidity and kinetic energy. The solid and empty points are again two values of the symmetry energy slope, while the blue and green colors correspond to two incompressibilities. The difference between the solid and empty points is relatively large, making the neutron/proton ratio a sensitive probe of the symmetry energy slope. </a:t>
            </a:r>
            <a:endParaRPr lang="ru-RU" sz="1000" b="0" strike="noStrike" spc="-1">
              <a:solidFill>
                <a:srgbClr val="000000"/>
              </a:solidFill>
              <a:latin typeface="Arial"/>
            </a:endParaRPr>
          </a:p>
          <a:p>
            <a:pPr marL="216000" indent="0">
              <a:lnSpc>
                <a:spcPct val="100000"/>
              </a:lnSpc>
              <a:buNone/>
            </a:pPr>
            <a:endParaRPr lang="ru-RU" sz="1000" b="0" strike="noStrike" spc="-1">
              <a:solidFill>
                <a:srgbClr val="000000"/>
              </a:solidFill>
              <a:latin typeface="Arial"/>
            </a:endParaRPr>
          </a:p>
          <a:p>
            <a:pPr marL="216000" indent="0">
              <a:lnSpc>
                <a:spcPct val="100000"/>
              </a:lnSpc>
              <a:buNone/>
            </a:pPr>
            <a:r>
              <a:rPr lang="en-US" sz="1000" b="0" strike="noStrike" spc="-1">
                <a:solidFill>
                  <a:srgbClr val="000000"/>
                </a:solidFill>
                <a:latin typeface="Arial"/>
                <a:ea typeface="Arial"/>
              </a:rPr>
              <a:t>So we need to measure neutrons.</a:t>
            </a:r>
            <a:endParaRPr lang="ru-RU" sz="1000" b="0" strike="noStrike" spc="-1">
              <a:solidFill>
                <a:srgbClr val="000000"/>
              </a:solidFill>
              <a:latin typeface="Arial"/>
            </a:endParaRPr>
          </a:p>
        </p:txBody>
      </p:sp>
      <p:sp>
        <p:nvSpPr>
          <p:cNvPr id="517" name="PlaceHolder 3">
            <a:extLst>
              <a:ext uri="{FF2B5EF4-FFF2-40B4-BE49-F238E27FC236}">
                <a16:creationId xmlns:a16="http://schemas.microsoft.com/office/drawing/2014/main" id="{B444EEAC-59E9-FB84-160B-3D606E0B27DA}"/>
              </a:ext>
            </a:extLst>
          </p:cNvPr>
          <p:cNvSpPr>
            <a:spLocks noGrp="1"/>
          </p:cNvSpPr>
          <p:nvPr>
            <p:ph type="sldNum" idx="68"/>
          </p:nvPr>
        </p:nvSpPr>
        <p:spPr>
          <a:xfrm>
            <a:off x="3884760" y="8685360"/>
            <a:ext cx="2971080" cy="457920"/>
          </a:xfrm>
          <a:prstGeom prst="rect">
            <a:avLst/>
          </a:prstGeom>
          <a:noFill/>
          <a:ln w="0">
            <a:noFill/>
          </a:ln>
        </p:spPr>
        <p:txBody>
          <a:bodyPr lIns="91440" tIns="45720" rIns="91440" bIns="4572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2557175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PlaceHolder 1"/>
          <p:cNvSpPr>
            <a:spLocks noGrp="1" noRot="1" noChangeAspect="1"/>
          </p:cNvSpPr>
          <p:nvPr>
            <p:ph type="sldImg"/>
          </p:nvPr>
        </p:nvSpPr>
        <p:spPr>
          <a:xfrm>
            <a:off x="685800" y="1143000"/>
            <a:ext cx="5486400" cy="3086100"/>
          </a:xfrm>
          <a:prstGeom prst="rect">
            <a:avLst/>
          </a:prstGeom>
          <a:ln w="0">
            <a:noFill/>
          </a:ln>
        </p:spPr>
      </p:sp>
      <p:sp>
        <p:nvSpPr>
          <p:cNvPr id="504"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216000" indent="-216000">
              <a:lnSpc>
                <a:spcPct val="100000"/>
              </a:lnSpc>
              <a:buNone/>
              <a:tabLst>
                <a:tab pos="0" algn="l"/>
              </a:tabLst>
            </a:pPr>
            <a:r>
              <a:rPr lang="en-US" sz="1200" b="0" strike="noStrike" spc="-1" dirty="0">
                <a:solidFill>
                  <a:srgbClr val="000000"/>
                </a:solidFill>
                <a:latin typeface="Times New Roman"/>
                <a:ea typeface="Times New Roman"/>
              </a:rPr>
              <a:t>In my report I will focus on two major topics. The first one is devoted to the new Neutron Detector of the BM@N experiment. Here I will discuss the physics motivation, the detector design as well as the performance assessment in simulated data and the construction status. Then I will move on to the second part of my talk, which is dedicated to the forward spectator detectors of the BM@N setup. Namely, I will talk about their tasks, design and performance in the last physics run at BM@N.</a:t>
            </a:r>
            <a:endParaRPr lang="ru-RU" sz="1200" b="0" strike="noStrike" spc="-1" dirty="0">
              <a:solidFill>
                <a:srgbClr val="000000"/>
              </a:solidFill>
              <a:latin typeface="Arial"/>
            </a:endParaRPr>
          </a:p>
        </p:txBody>
      </p:sp>
      <p:sp>
        <p:nvSpPr>
          <p:cNvPr id="505" name="PlaceHolder 3"/>
          <p:cNvSpPr>
            <a:spLocks noGrp="1"/>
          </p:cNvSpPr>
          <p:nvPr>
            <p:ph type="sldNum" idx="64"/>
          </p:nvPr>
        </p:nvSpPr>
        <p:spPr>
          <a:xfrm>
            <a:off x="3884760" y="8685360"/>
            <a:ext cx="2971080" cy="457920"/>
          </a:xfrm>
          <a:prstGeom prst="rect">
            <a:avLst/>
          </a:prstGeom>
          <a:noFill/>
          <a:ln w="0">
            <a:noFill/>
          </a:ln>
        </p:spPr>
        <p:txBody>
          <a:bodyPr lIns="91440" tIns="45720" rIns="91440" bIns="4572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1275878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1747CB10-337D-6147-AFD8-2B3EE83FA2BB}" type="slidenum">
              <a:rPr lang="ru-RU" smtClean="0"/>
              <a:t>18</a:t>
            </a:fld>
            <a:endParaRPr lang="ru-RU"/>
          </a:p>
        </p:txBody>
      </p:sp>
    </p:spTree>
    <p:extLst>
      <p:ext uri="{BB962C8B-B14F-4D97-AF65-F5344CB8AC3E}">
        <p14:creationId xmlns:p14="http://schemas.microsoft.com/office/powerpoint/2010/main" val="2608682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3305E2D9-497A-E344-9811-2212BED50CA0}" type="slidenum">
              <a:rPr lang="ru-RU" smtClean="0"/>
              <a:t>24</a:t>
            </a:fld>
            <a:endParaRPr lang="ru-RU"/>
          </a:p>
        </p:txBody>
      </p:sp>
    </p:spTree>
    <p:extLst>
      <p:ext uri="{BB962C8B-B14F-4D97-AF65-F5344CB8AC3E}">
        <p14:creationId xmlns:p14="http://schemas.microsoft.com/office/powerpoint/2010/main" val="1841252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L polarization produced in heavy ion collisions</a:t>
            </a:r>
            <a:r>
              <a:rPr lang="en-US" baseline="0" dirty="0"/>
              <a:t> was predicted due to </a:t>
            </a:r>
            <a:r>
              <a:rPr lang="en-US" baseline="0" dirty="0" err="1"/>
              <a:t>s.c.</a:t>
            </a:r>
            <a:r>
              <a:rPr lang="en-US" baseline="0" dirty="0"/>
              <a:t> </a:t>
            </a:r>
            <a:r>
              <a:rPr lang="en-US" baseline="0" dirty="0" err="1"/>
              <a:t>vorticity</a:t>
            </a:r>
            <a:r>
              <a:rPr lang="en-US" baseline="0" dirty="0"/>
              <a:t> effect in the work of </a:t>
            </a:r>
            <a:r>
              <a:rPr lang="en-US" baseline="0" dirty="0" err="1"/>
              <a:t>Sorin</a:t>
            </a:r>
            <a:r>
              <a:rPr lang="en-US" baseline="0" dirty="0"/>
              <a:t> and </a:t>
            </a:r>
            <a:r>
              <a:rPr lang="en-US" baseline="0" dirty="0" err="1"/>
              <a:t>Teryaev</a:t>
            </a:r>
            <a:r>
              <a:rPr lang="en-US" baseline="0" dirty="0"/>
              <a:t>. This polarization is related to anomalously induced axial current. This current is proportional to the square of Baryon </a:t>
            </a:r>
            <a:r>
              <a:rPr lang="en-US" baseline="0" dirty="0" err="1"/>
              <a:t>ch.</a:t>
            </a:r>
            <a:r>
              <a:rPr lang="en-US" baseline="0" dirty="0"/>
              <a:t> potential. Thus the polarization is rising with decreasing of the energy. That was recently  confirmed in STAR BES results.</a:t>
            </a:r>
          </a:p>
          <a:p>
            <a:r>
              <a:rPr lang="en-US" baseline="0" dirty="0"/>
              <a:t>The L polarization at NICA is expected to reach its maximum. </a:t>
            </a:r>
            <a:endParaRPr lang="en-US" dirty="0"/>
          </a:p>
          <a:p>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30</a:t>
            </a:fld>
            <a:endParaRPr lang="ru-RU"/>
          </a:p>
        </p:txBody>
      </p:sp>
    </p:spTree>
    <p:extLst>
      <p:ext uri="{BB962C8B-B14F-4D97-AF65-F5344CB8AC3E}">
        <p14:creationId xmlns:p14="http://schemas.microsoft.com/office/powerpoint/2010/main" val="776667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f5840a271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f5840a271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dirty="0"/>
              <a:t>В соударениях тяжелых ионов образуется материя с экстремально большими </a:t>
            </a:r>
            <a:r>
              <a:rPr lang="ru-RU" dirty="0" err="1"/>
              <a:t>завихрённостью</a:t>
            </a:r>
            <a:r>
              <a:rPr lang="ru-RU" dirty="0"/>
              <a:t> и ускорением, соответствующие эффекты находятся в центре внимания в последние годы.</a:t>
            </a:r>
            <a:r>
              <a:rPr lang="en-US" dirty="0"/>
              <a:t> </a:t>
            </a:r>
            <a:r>
              <a:rPr lang="ru-RU" dirty="0"/>
              <a:t>Гравитационное же поле подавлено из-за маленькой константы Ньютона, но может быть сверхсильным вблизи черной дыры или в ранней Вселенной.</a:t>
            </a:r>
          </a:p>
          <a:p>
            <a:pPr marL="0" lvl="0" indent="0" algn="l" rtl="0">
              <a:spcBef>
                <a:spcPts val="0"/>
              </a:spcBef>
              <a:spcAft>
                <a:spcPts val="0"/>
              </a:spcAft>
              <a:buNone/>
            </a:pPr>
            <a:endParaRPr lang="ru-RU" dirty="0"/>
          </a:p>
          <a:p>
            <a:pPr marL="0" lvl="0" indent="0" algn="l" rtl="0">
              <a:spcBef>
                <a:spcPts val="0"/>
              </a:spcBef>
              <a:spcAft>
                <a:spcPts val="0"/>
              </a:spcAft>
              <a:buNone/>
            </a:pPr>
            <a:r>
              <a:rPr lang="ru-RU" dirty="0"/>
              <a:t>В настоящей работе найдены соотношения, связывающие эти два класса явлений: гидродинамику и гравитацию. Предсказано новое транспортное явление - Кинематический вихревой эффект (</a:t>
            </a:r>
            <a:r>
              <a:rPr lang="en-US" dirty="0"/>
              <a:t>KVE). </a:t>
            </a:r>
            <a:r>
              <a:rPr lang="ru-RU" dirty="0"/>
              <a:t>В указанной работе был получен наиболее общий вывод связи </a:t>
            </a:r>
            <a:r>
              <a:rPr lang="en-US" dirty="0"/>
              <a:t>KVE </a:t>
            </a:r>
            <a:r>
              <a:rPr lang="ru-RU" dirty="0"/>
              <a:t>и гравитации, и установлена связь между транспортными эффектами в ускоренной жидкости и в пространстве с космологической постоянной, определяющей расширение Вселенной (то есть, появляется ещё один мостик между Большим и "Малым" взрывами).</a:t>
            </a:r>
          </a:p>
          <a:p>
            <a:pPr marL="0" lvl="0" indent="0" algn="l" rtl="0">
              <a:spcBef>
                <a:spcPts val="0"/>
              </a:spcBef>
              <a:spcAft>
                <a:spcPts val="0"/>
              </a:spcAft>
              <a:buNone/>
            </a:pPr>
            <a:endParaRPr lang="ru-RU" dirty="0"/>
          </a:p>
          <a:p>
            <a:pPr marL="0" lvl="0" indent="0" algn="l" rtl="0">
              <a:spcBef>
                <a:spcPts val="0"/>
              </a:spcBef>
              <a:spcAft>
                <a:spcPts val="0"/>
              </a:spcAft>
              <a:buNone/>
            </a:pPr>
            <a:r>
              <a:rPr lang="ru-RU" dirty="0"/>
              <a:t>В результате, соударения тяжелых ионов могут стать "гравитационной лабораторией", хотя сами гравитационные поля в них пренебрежимо малы.</a:t>
            </a:r>
          </a:p>
          <a:p>
            <a:pPr marL="0" lvl="0" indent="0" algn="l" rtl="0">
              <a:spcBef>
                <a:spcPts val="0"/>
              </a:spcBef>
              <a:spcAft>
                <a:spcPts val="0"/>
              </a:spcAft>
              <a:buNone/>
            </a:pPr>
            <a:endParaRPr lang="ru-RU" dirty="0"/>
          </a:p>
          <a:p>
            <a:pPr marL="0" lvl="0" indent="0" algn="l" rtl="0">
              <a:spcBef>
                <a:spcPts val="0"/>
              </a:spcBef>
              <a:spcAft>
                <a:spcPts val="0"/>
              </a:spcAft>
              <a:buNone/>
            </a:pPr>
            <a:r>
              <a:rPr lang="en-US" dirty="0"/>
              <a:t>----------------</a:t>
            </a:r>
            <a:endParaRPr lang="ru-RU" dirty="0"/>
          </a:p>
          <a:p>
            <a:pPr marL="0" lvl="0" indent="0" algn="l" rtl="0">
              <a:spcBef>
                <a:spcPts val="0"/>
              </a:spcBef>
              <a:spcAft>
                <a:spcPts val="0"/>
              </a:spcAft>
              <a:buNone/>
            </a:pPr>
            <a:endParaRPr lang="ru-RU" dirty="0"/>
          </a:p>
          <a:p>
            <a:pPr marL="0" lvl="0" indent="0" algn="l" rtl="0">
              <a:spcBef>
                <a:spcPts val="0"/>
              </a:spcBef>
              <a:spcAft>
                <a:spcPts val="0"/>
              </a:spcAft>
              <a:buNone/>
            </a:pPr>
            <a:r>
              <a:rPr lang="en-US" dirty="0"/>
              <a:t>In the collisions of heavy ions, matter forms with extremely large vorticity and acceleration, the corresponding effects are in the center of attention in recent years. The gravitational field is suppressed due to the small Newtonian Constant, but it can be extremely strong near a black hole or in an early Universe.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 present work the relationship between these two classes of phenomena: hydrodynamics and gravity, is found. The novel transport phenomenon is predicted - Kinematic </a:t>
            </a:r>
            <a:r>
              <a:rPr lang="en-US" dirty="0" err="1"/>
              <a:t>Vortical</a:t>
            </a:r>
            <a:r>
              <a:rPr lang="en-US" dirty="0"/>
              <a:t> Effect (KVE). In the indicated paper, the most general derivation of the relationship between KVE and gravity was obtained, and the connection was established between the transport effect in accelerated fluid and in space with the Cosmological constant, determining the expansion of the Universe (that is, there is a bridge between the Big and the "Little" bang).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a result, the collision of heavy ions can become a "gravitational laboratory", although the gravitational fields themselves in them are negligible.</a:t>
            </a:r>
            <a:endParaRPr dirty="0"/>
          </a:p>
        </p:txBody>
      </p:sp>
    </p:spTree>
    <p:extLst>
      <p:ext uri="{BB962C8B-B14F-4D97-AF65-F5344CB8AC3E}">
        <p14:creationId xmlns:p14="http://schemas.microsoft.com/office/powerpoint/2010/main" val="2580719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3305E2D9-497A-E344-9811-2212BED50CA0}" type="slidenum">
              <a:rPr lang="ru-RU" smtClean="0"/>
              <a:t>32</a:t>
            </a:fld>
            <a:endParaRPr lang="ru-RU"/>
          </a:p>
        </p:txBody>
      </p:sp>
    </p:spTree>
    <p:extLst>
      <p:ext uri="{BB962C8B-B14F-4D97-AF65-F5344CB8AC3E}">
        <p14:creationId xmlns:p14="http://schemas.microsoft.com/office/powerpoint/2010/main" val="142956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1747CB10-337D-6147-AFD8-2B3EE83FA2BB}" type="slidenum">
              <a:rPr lang="ru-RU" smtClean="0"/>
              <a:t>2</a:t>
            </a:fld>
            <a:endParaRPr lang="ru-RU"/>
          </a:p>
        </p:txBody>
      </p:sp>
    </p:spTree>
    <p:extLst>
      <p:ext uri="{BB962C8B-B14F-4D97-AF65-F5344CB8AC3E}">
        <p14:creationId xmlns:p14="http://schemas.microsoft.com/office/powerpoint/2010/main" val="3005380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ru-RU"/>
              <a:t>Подобия коэффициент </a:t>
            </a:r>
          </a:p>
        </p:txBody>
      </p:sp>
      <p:sp>
        <p:nvSpPr>
          <p:cNvPr id="4" name="Slide Number Placeholder 3"/>
          <p:cNvSpPr>
            <a:spLocks noGrp="1"/>
          </p:cNvSpPr>
          <p:nvPr>
            <p:ph type="sldNum" idx="10"/>
          </p:nvPr>
        </p:nvSpPr>
        <p:spPr/>
        <p:txBody>
          <a:bodyPr/>
          <a:lstStyle/>
          <a:p>
            <a:pPr algn="r">
              <a:buNone/>
            </a:pPr>
            <a:fld id="{3A80CE1D-009B-45EF-8656-F7993C9542E5}" type="slidenum">
              <a:rPr lang="en-US" sz="1400" b="0" strike="noStrike" spc="-1" smtClean="0">
                <a:latin typeface="Times New Roman"/>
              </a:rPr>
              <a:t>3</a:t>
            </a:fld>
            <a:endParaRPr lang="en-US" sz="1400" b="0" strike="noStrike" spc="-1">
              <a:latin typeface="Times New Roman"/>
            </a:endParaRPr>
          </a:p>
        </p:txBody>
      </p:sp>
    </p:spTree>
    <p:extLst>
      <p:ext uri="{BB962C8B-B14F-4D97-AF65-F5344CB8AC3E}">
        <p14:creationId xmlns:p14="http://schemas.microsoft.com/office/powerpoint/2010/main" val="161174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1747CB10-337D-6147-AFD8-2B3EE83FA2BB}" type="slidenum">
              <a:rPr lang="ru-RU" smtClean="0"/>
              <a:t>5</a:t>
            </a:fld>
            <a:endParaRPr lang="ru-RU"/>
          </a:p>
        </p:txBody>
      </p:sp>
    </p:spTree>
    <p:extLst>
      <p:ext uri="{BB962C8B-B14F-4D97-AF65-F5344CB8AC3E}">
        <p14:creationId xmlns:p14="http://schemas.microsoft.com/office/powerpoint/2010/main" val="194950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1747CB10-337D-6147-AFD8-2B3EE83FA2BB}" type="slidenum">
              <a:rPr lang="ru-RU" smtClean="0"/>
              <a:t>6</a:t>
            </a:fld>
            <a:endParaRPr lang="ru-RU"/>
          </a:p>
        </p:txBody>
      </p:sp>
    </p:spTree>
    <p:extLst>
      <p:ext uri="{BB962C8B-B14F-4D97-AF65-F5344CB8AC3E}">
        <p14:creationId xmlns:p14="http://schemas.microsoft.com/office/powerpoint/2010/main" val="219333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a:noFill/>
          <a:extLst>
            <a:ext uri="{909E8E84-426E-40dd-AFC4-6F175D3DCCD1}">
              <a14:hiddenFill xmlns:p14="http://schemas.microsoft.com/office/powerpoint/2010/main" xmlns="" xmlns:a14="http://schemas.microsoft.com/office/drawing/2010/main">
                <a:solidFill>
                  <a:srgbClr val="FFFFFF"/>
                </a:solidFill>
              </a14:hiddenFill>
            </a:ext>
            <a:ext uri="{91240B29-F687-4f45-9708-019B960494DF}">
              <a14:hiddenLine xmlns:p14="http://schemas.microsoft.com/office/powerpoint/2010/main" xmlns=""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a:ea typeface="ＭＳ Ｐゴシック" charset="0"/>
                <a:cs typeface="ＭＳ Ｐゴシック" charset="0"/>
              </a:defRPr>
            </a:lvl1pPr>
            <a:lvl2pPr marL="41087644" indent="-40592406" eaLnBrk="0" hangingPunct="0">
              <a:defRPr sz="2600">
                <a:solidFill>
                  <a:schemeClr val="tx1"/>
                </a:solidFill>
                <a:latin typeface="Arial"/>
                <a:ea typeface="ＭＳ Ｐゴシック" charset="0"/>
              </a:defRPr>
            </a:lvl2pPr>
            <a:lvl3pPr eaLnBrk="0" hangingPunct="0">
              <a:defRPr sz="2600">
                <a:solidFill>
                  <a:schemeClr val="tx1"/>
                </a:solidFill>
                <a:latin typeface="Arial"/>
                <a:ea typeface="ＭＳ Ｐゴシック" charset="0"/>
              </a:defRPr>
            </a:lvl3pPr>
            <a:lvl4pPr eaLnBrk="0" hangingPunct="0">
              <a:defRPr sz="2600">
                <a:solidFill>
                  <a:schemeClr val="tx1"/>
                </a:solidFill>
                <a:latin typeface="Arial"/>
                <a:ea typeface="ＭＳ Ｐゴシック" charset="0"/>
              </a:defRPr>
            </a:lvl4pPr>
            <a:lvl5pPr eaLnBrk="0" hangingPunct="0">
              <a:defRPr sz="2600">
                <a:solidFill>
                  <a:schemeClr val="tx1"/>
                </a:solidFill>
                <a:latin typeface="Arial"/>
                <a:ea typeface="ＭＳ Ｐゴシック" charset="0"/>
              </a:defRPr>
            </a:lvl5pPr>
            <a:lvl6pPr marL="495239" eaLnBrk="0" fontAlgn="base" hangingPunct="0">
              <a:spcBef>
                <a:spcPct val="0"/>
              </a:spcBef>
              <a:spcAft>
                <a:spcPct val="0"/>
              </a:spcAft>
              <a:defRPr sz="2600">
                <a:solidFill>
                  <a:schemeClr val="tx1"/>
                </a:solidFill>
                <a:latin typeface="Arial"/>
                <a:ea typeface="ＭＳ Ｐゴシック" charset="0"/>
              </a:defRPr>
            </a:lvl6pPr>
            <a:lvl7pPr marL="990478" eaLnBrk="0" fontAlgn="base" hangingPunct="0">
              <a:spcBef>
                <a:spcPct val="0"/>
              </a:spcBef>
              <a:spcAft>
                <a:spcPct val="0"/>
              </a:spcAft>
              <a:defRPr sz="2600">
                <a:solidFill>
                  <a:schemeClr val="tx1"/>
                </a:solidFill>
                <a:latin typeface="Arial"/>
                <a:ea typeface="ＭＳ Ｐゴシック" charset="0"/>
              </a:defRPr>
            </a:lvl7pPr>
            <a:lvl8pPr marL="1485717" eaLnBrk="0" fontAlgn="base" hangingPunct="0">
              <a:spcBef>
                <a:spcPct val="0"/>
              </a:spcBef>
              <a:spcAft>
                <a:spcPct val="0"/>
              </a:spcAft>
              <a:defRPr sz="2600">
                <a:solidFill>
                  <a:schemeClr val="tx1"/>
                </a:solidFill>
                <a:latin typeface="Arial"/>
                <a:ea typeface="ＭＳ Ｐゴシック" charset="0"/>
              </a:defRPr>
            </a:lvl8pPr>
            <a:lvl9pPr marL="1980956" eaLnBrk="0" fontAlgn="base" hangingPunct="0">
              <a:spcBef>
                <a:spcPct val="0"/>
              </a:spcBef>
              <a:spcAft>
                <a:spcPct val="0"/>
              </a:spcAft>
              <a:defRPr sz="2600">
                <a:solidFill>
                  <a:schemeClr val="tx1"/>
                </a:solidFill>
                <a:latin typeface="Arial"/>
                <a:ea typeface="ＭＳ Ｐゴシック" charset="0"/>
              </a:defRPr>
            </a:lvl9pPr>
          </a:lstStyle>
          <a:p>
            <a:pPr eaLnBrk="1" hangingPunct="1"/>
            <a:r>
              <a:rPr lang="ru-RU" sz="1300"/>
              <a:t>V.Kekelidze</a:t>
            </a:r>
          </a:p>
        </p:txBody>
      </p:sp>
      <p:sp>
        <p:nvSpPr>
          <p:cNvPr id="22531" name="Rectangle 3"/>
          <p:cNvSpPr>
            <a:spLocks noGrp="1" noChangeArrowheads="1"/>
          </p:cNvSpPr>
          <p:nvPr>
            <p:ph type="dt" sz="quarter" idx="1"/>
          </p:nvPr>
        </p:nvSpPr>
        <p:spPr>
          <a:noFill/>
          <a:extLst>
            <a:ext uri="{909E8E84-426E-40dd-AFC4-6F175D3DCCD1}">
              <a14:hiddenFill xmlns:p14="http://schemas.microsoft.com/office/powerpoint/2010/main" xmlns="" xmlns:a14="http://schemas.microsoft.com/office/drawing/2010/main">
                <a:solidFill>
                  <a:srgbClr val="FFFFFF"/>
                </a:solidFill>
              </a14:hiddenFill>
            </a:ext>
            <a:ext uri="{91240B29-F687-4f45-9708-019B960494DF}">
              <a14:hiddenLine xmlns:p14="http://schemas.microsoft.com/office/powerpoint/2010/main" xmlns=""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a:ea typeface="ＭＳ Ｐゴシック" charset="0"/>
                <a:cs typeface="ＭＳ Ｐゴシック" charset="0"/>
              </a:defRPr>
            </a:lvl1pPr>
            <a:lvl2pPr marL="41087644" indent="-40592406" eaLnBrk="0" hangingPunct="0">
              <a:defRPr sz="2600">
                <a:solidFill>
                  <a:schemeClr val="tx1"/>
                </a:solidFill>
                <a:latin typeface="Arial"/>
                <a:ea typeface="ＭＳ Ｐゴシック" charset="0"/>
              </a:defRPr>
            </a:lvl2pPr>
            <a:lvl3pPr eaLnBrk="0" hangingPunct="0">
              <a:defRPr sz="2600">
                <a:solidFill>
                  <a:schemeClr val="tx1"/>
                </a:solidFill>
                <a:latin typeface="Arial"/>
                <a:ea typeface="ＭＳ Ｐゴシック" charset="0"/>
              </a:defRPr>
            </a:lvl3pPr>
            <a:lvl4pPr eaLnBrk="0" hangingPunct="0">
              <a:defRPr sz="2600">
                <a:solidFill>
                  <a:schemeClr val="tx1"/>
                </a:solidFill>
                <a:latin typeface="Arial"/>
                <a:ea typeface="ＭＳ Ｐゴシック" charset="0"/>
              </a:defRPr>
            </a:lvl4pPr>
            <a:lvl5pPr eaLnBrk="0" hangingPunct="0">
              <a:defRPr sz="2600">
                <a:solidFill>
                  <a:schemeClr val="tx1"/>
                </a:solidFill>
                <a:latin typeface="Arial"/>
                <a:ea typeface="ＭＳ Ｐゴシック" charset="0"/>
              </a:defRPr>
            </a:lvl5pPr>
            <a:lvl6pPr marL="495239" eaLnBrk="0" fontAlgn="base" hangingPunct="0">
              <a:spcBef>
                <a:spcPct val="0"/>
              </a:spcBef>
              <a:spcAft>
                <a:spcPct val="0"/>
              </a:spcAft>
              <a:defRPr sz="2600">
                <a:solidFill>
                  <a:schemeClr val="tx1"/>
                </a:solidFill>
                <a:latin typeface="Arial"/>
                <a:ea typeface="ＭＳ Ｐゴシック" charset="0"/>
              </a:defRPr>
            </a:lvl6pPr>
            <a:lvl7pPr marL="990478" eaLnBrk="0" fontAlgn="base" hangingPunct="0">
              <a:spcBef>
                <a:spcPct val="0"/>
              </a:spcBef>
              <a:spcAft>
                <a:spcPct val="0"/>
              </a:spcAft>
              <a:defRPr sz="2600">
                <a:solidFill>
                  <a:schemeClr val="tx1"/>
                </a:solidFill>
                <a:latin typeface="Arial"/>
                <a:ea typeface="ＭＳ Ｐゴシック" charset="0"/>
              </a:defRPr>
            </a:lvl7pPr>
            <a:lvl8pPr marL="1485717" eaLnBrk="0" fontAlgn="base" hangingPunct="0">
              <a:spcBef>
                <a:spcPct val="0"/>
              </a:spcBef>
              <a:spcAft>
                <a:spcPct val="0"/>
              </a:spcAft>
              <a:defRPr sz="2600">
                <a:solidFill>
                  <a:schemeClr val="tx1"/>
                </a:solidFill>
                <a:latin typeface="Arial"/>
                <a:ea typeface="ＭＳ Ｐゴシック" charset="0"/>
              </a:defRPr>
            </a:lvl8pPr>
            <a:lvl9pPr marL="1980956" eaLnBrk="0" fontAlgn="base" hangingPunct="0">
              <a:spcBef>
                <a:spcPct val="0"/>
              </a:spcBef>
              <a:spcAft>
                <a:spcPct val="0"/>
              </a:spcAft>
              <a:defRPr sz="2600">
                <a:solidFill>
                  <a:schemeClr val="tx1"/>
                </a:solidFill>
                <a:latin typeface="Arial"/>
                <a:ea typeface="ＭＳ Ｐゴシック" charset="0"/>
              </a:defRPr>
            </a:lvl9pPr>
          </a:lstStyle>
          <a:p>
            <a:pPr eaLnBrk="1" hangingPunct="1"/>
            <a:fld id="{45E5B0F0-23C4-604D-A7C7-F2AF1681860E}" type="datetime1">
              <a:rPr lang="ru-RU" sz="1300"/>
              <a:pPr eaLnBrk="1" hangingPunct="1"/>
              <a:t>27.06.2025</a:t>
            </a:fld>
            <a:endParaRPr lang="ru-RU" sz="1300"/>
          </a:p>
        </p:txBody>
      </p:sp>
      <p:sp>
        <p:nvSpPr>
          <p:cNvPr id="22532" name="Rectangle 7"/>
          <p:cNvSpPr>
            <a:spLocks noGrp="1" noChangeArrowheads="1"/>
          </p:cNvSpPr>
          <p:nvPr>
            <p:ph type="sldNum" sz="quarter" idx="5"/>
          </p:nvPr>
        </p:nvSpPr>
        <p:spPr>
          <a:noFill/>
          <a:extLst>
            <a:ext uri="{909E8E84-426E-40dd-AFC4-6F175D3DCCD1}">
              <a14:hiddenFill xmlns:p14="http://schemas.microsoft.com/office/powerpoint/2010/main" xmlns="" xmlns:a14="http://schemas.microsoft.com/office/drawing/2010/main">
                <a:solidFill>
                  <a:srgbClr val="FFFFFF"/>
                </a:solidFill>
              </a14:hiddenFill>
            </a:ext>
            <a:ext uri="{91240B29-F687-4f45-9708-019B960494DF}">
              <a14:hiddenLine xmlns:p14="http://schemas.microsoft.com/office/powerpoint/2010/main" xmlns=""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a:ea typeface="ＭＳ Ｐゴシック" charset="0"/>
                <a:cs typeface="ＭＳ Ｐゴシック" charset="0"/>
              </a:defRPr>
            </a:lvl1pPr>
            <a:lvl2pPr marL="41087644" indent="-40592406" eaLnBrk="0" hangingPunct="0">
              <a:defRPr sz="2600">
                <a:solidFill>
                  <a:schemeClr val="tx1"/>
                </a:solidFill>
                <a:latin typeface="Arial"/>
                <a:ea typeface="ＭＳ Ｐゴシック" charset="0"/>
              </a:defRPr>
            </a:lvl2pPr>
            <a:lvl3pPr eaLnBrk="0" hangingPunct="0">
              <a:defRPr sz="2600">
                <a:solidFill>
                  <a:schemeClr val="tx1"/>
                </a:solidFill>
                <a:latin typeface="Arial"/>
                <a:ea typeface="ＭＳ Ｐゴシック" charset="0"/>
              </a:defRPr>
            </a:lvl3pPr>
            <a:lvl4pPr eaLnBrk="0" hangingPunct="0">
              <a:defRPr sz="2600">
                <a:solidFill>
                  <a:schemeClr val="tx1"/>
                </a:solidFill>
                <a:latin typeface="Arial"/>
                <a:ea typeface="ＭＳ Ｐゴシック" charset="0"/>
              </a:defRPr>
            </a:lvl4pPr>
            <a:lvl5pPr eaLnBrk="0" hangingPunct="0">
              <a:defRPr sz="2600">
                <a:solidFill>
                  <a:schemeClr val="tx1"/>
                </a:solidFill>
                <a:latin typeface="Arial"/>
                <a:ea typeface="ＭＳ Ｐゴシック" charset="0"/>
              </a:defRPr>
            </a:lvl5pPr>
            <a:lvl6pPr marL="495239" eaLnBrk="0" fontAlgn="base" hangingPunct="0">
              <a:spcBef>
                <a:spcPct val="0"/>
              </a:spcBef>
              <a:spcAft>
                <a:spcPct val="0"/>
              </a:spcAft>
              <a:defRPr sz="2600">
                <a:solidFill>
                  <a:schemeClr val="tx1"/>
                </a:solidFill>
                <a:latin typeface="Arial"/>
                <a:ea typeface="ＭＳ Ｐゴシック" charset="0"/>
              </a:defRPr>
            </a:lvl6pPr>
            <a:lvl7pPr marL="990478" eaLnBrk="0" fontAlgn="base" hangingPunct="0">
              <a:spcBef>
                <a:spcPct val="0"/>
              </a:spcBef>
              <a:spcAft>
                <a:spcPct val="0"/>
              </a:spcAft>
              <a:defRPr sz="2600">
                <a:solidFill>
                  <a:schemeClr val="tx1"/>
                </a:solidFill>
                <a:latin typeface="Arial"/>
                <a:ea typeface="ＭＳ Ｐゴシック" charset="0"/>
              </a:defRPr>
            </a:lvl7pPr>
            <a:lvl8pPr marL="1485717" eaLnBrk="0" fontAlgn="base" hangingPunct="0">
              <a:spcBef>
                <a:spcPct val="0"/>
              </a:spcBef>
              <a:spcAft>
                <a:spcPct val="0"/>
              </a:spcAft>
              <a:defRPr sz="2600">
                <a:solidFill>
                  <a:schemeClr val="tx1"/>
                </a:solidFill>
                <a:latin typeface="Arial"/>
                <a:ea typeface="ＭＳ Ｐゴシック" charset="0"/>
              </a:defRPr>
            </a:lvl8pPr>
            <a:lvl9pPr marL="1980956" eaLnBrk="0" fontAlgn="base" hangingPunct="0">
              <a:spcBef>
                <a:spcPct val="0"/>
              </a:spcBef>
              <a:spcAft>
                <a:spcPct val="0"/>
              </a:spcAft>
              <a:defRPr sz="2600">
                <a:solidFill>
                  <a:schemeClr val="tx1"/>
                </a:solidFill>
                <a:latin typeface="Arial"/>
                <a:ea typeface="ＭＳ Ｐゴシック" charset="0"/>
              </a:defRPr>
            </a:lvl9pPr>
          </a:lstStyle>
          <a:p>
            <a:pPr eaLnBrk="1" hangingPunct="1"/>
            <a:fld id="{A8D62808-9F30-1F43-83B9-CF3587B3FD0E}" type="slidenum">
              <a:rPr lang="ru-RU" sz="1300"/>
              <a:pPr eaLnBrk="1" hangingPunct="1"/>
              <a:t>8</a:t>
            </a:fld>
            <a:endParaRPr lang="ru-RU" sz="1300"/>
          </a:p>
        </p:txBody>
      </p:sp>
      <p:sp>
        <p:nvSpPr>
          <p:cNvPr id="22533" name="Rectangle 2"/>
          <p:cNvSpPr>
            <a:spLocks noGrp="1" noRot="1" noChangeAspect="1" noChangeArrowheads="1" noTextEdit="1"/>
          </p:cNvSpPr>
          <p:nvPr>
            <p:ph type="sldImg" idx="6"/>
          </p:nvPr>
        </p:nvSpPr>
        <p:spPr>
          <a:xfrm>
            <a:off x="533400" y="763588"/>
            <a:ext cx="6704013" cy="3771900"/>
          </a:xfrm>
        </p:spPr>
      </p:sp>
      <p:sp>
        <p:nvSpPr>
          <p:cNvPr id="22534" name="Rectangle 3"/>
          <p:cNvSpPr>
            <a:spLocks noGrp="1" noChangeArrowheads="1"/>
          </p:cNvSpPr>
          <p:nvPr>
            <p:ph type="body" idx="7"/>
          </p:nvPr>
        </p:nvSpPr>
        <p:spPr/>
        <p:txBody>
          <a:bodyPr/>
          <a:lstStyle/>
          <a:p>
            <a:r>
              <a:rPr lang="en-US" sz="1700">
                <a:ea typeface="ＭＳ Ｐゴシック" charset="0"/>
              </a:rPr>
              <a:t>The QCD phase diagram indicating the various state of hadronic matter from ordinary nuclei to quark-gluon matter, is effectively explored in heavy ion collisions. At very high energies (RICH BNL or LHC CERN), a phase transition occurs at a very low net baryonic density. It was indicated a crossover transition between quark-gluon matter and hadronic gas in many HE experiments. Lattice QCD rather well describes this region of Phase Diagram. A first-order phase transition is expected at the highest baryonic chemical potential or maximum baryon density, which exist in the core of neutron stars. Then there must be a critical endpoint between the crossover and the first order phase transition. This area of ​​the phase diagram is less studied experimentally and theoretically. NICA is dedicated to exploring just this region.</a:t>
            </a:r>
          </a:p>
        </p:txBody>
      </p:sp>
    </p:spTree>
    <p:extLst>
      <p:ext uri="{BB962C8B-B14F-4D97-AF65-F5344CB8AC3E}">
        <p14:creationId xmlns:p14="http://schemas.microsoft.com/office/powerpoint/2010/main" val="3999070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1747CB10-337D-6147-AFD8-2B3EE83FA2BB}" type="slidenum">
              <a:rPr lang="ru-RU" smtClean="0"/>
              <a:t>9</a:t>
            </a:fld>
            <a:endParaRPr lang="ru-RU"/>
          </a:p>
        </p:txBody>
      </p:sp>
    </p:spTree>
    <p:extLst>
      <p:ext uri="{BB962C8B-B14F-4D97-AF65-F5344CB8AC3E}">
        <p14:creationId xmlns:p14="http://schemas.microsoft.com/office/powerpoint/2010/main" val="265329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1747CB10-337D-6147-AFD8-2B3EE83FA2BB}" type="slidenum">
              <a:rPr lang="ru-RU" smtClean="0"/>
              <a:t>10</a:t>
            </a:fld>
            <a:endParaRPr lang="ru-RU"/>
          </a:p>
        </p:txBody>
      </p:sp>
    </p:spTree>
    <p:extLst>
      <p:ext uri="{BB962C8B-B14F-4D97-AF65-F5344CB8AC3E}">
        <p14:creationId xmlns:p14="http://schemas.microsoft.com/office/powerpoint/2010/main" val="1264616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evolution of HI collision is measured in time units of </a:t>
            </a:r>
            <a:r>
              <a:rPr lang="en-US" dirty="0" err="1"/>
              <a:t>fm</a:t>
            </a:r>
            <a:r>
              <a:rPr lang="en-US" dirty="0"/>
              <a:t>/c.</a:t>
            </a:r>
            <a:r>
              <a:rPr lang="en-US" baseline="0" dirty="0"/>
              <a:t> The QG phase is formed in 1 </a:t>
            </a:r>
            <a:r>
              <a:rPr lang="en-US" baseline="0" dirty="0" err="1"/>
              <a:t>tu</a:t>
            </a:r>
            <a:r>
              <a:rPr lang="en-US" baseline="0" dirty="0"/>
              <a:t> and developed within ten </a:t>
            </a:r>
            <a:r>
              <a:rPr lang="en-US" baseline="0" dirty="0" err="1"/>
              <a:t>tu</a:t>
            </a:r>
            <a:r>
              <a:rPr lang="en-US" baseline="0" dirty="0"/>
              <a:t> going through chemical freeze-out (</a:t>
            </a:r>
            <a:r>
              <a:rPr lang="en-US" baseline="0" dirty="0" err="1"/>
              <a:t>hadronization</a:t>
            </a:r>
            <a:r>
              <a:rPr lang="en-US" baseline="0" dirty="0"/>
              <a:t>)</a:t>
            </a:r>
          </a:p>
          <a:p>
            <a:r>
              <a:rPr lang="en-US" baseline="0" dirty="0"/>
              <a:t>and then kinetic freeze-out.   </a:t>
            </a:r>
            <a:endParaRPr lang="en-US" dirty="0"/>
          </a:p>
        </p:txBody>
      </p:sp>
      <p:sp>
        <p:nvSpPr>
          <p:cNvPr id="4" name="Slide Number Placeholder 3"/>
          <p:cNvSpPr>
            <a:spLocks noGrp="1"/>
          </p:cNvSpPr>
          <p:nvPr>
            <p:ph type="sldNum" sz="quarter" idx="10"/>
          </p:nvPr>
        </p:nvSpPr>
        <p:spPr/>
        <p:txBody>
          <a:bodyPr/>
          <a:lstStyle/>
          <a:p>
            <a:fld id="{187318F3-7E7E-1D40-934A-711DCEDD2023}" type="slidenum">
              <a:rPr lang="en-US" smtClean="0"/>
              <a:t>11</a:t>
            </a:fld>
            <a:endParaRPr lang="en-US"/>
          </a:p>
        </p:txBody>
      </p:sp>
    </p:spTree>
    <p:extLst>
      <p:ext uri="{BB962C8B-B14F-4D97-AF65-F5344CB8AC3E}">
        <p14:creationId xmlns:p14="http://schemas.microsoft.com/office/powerpoint/2010/main" val="414356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28 ибя 2025</a:t>
            </a:r>
          </a:p>
        </p:txBody>
      </p:sp>
      <p:sp>
        <p:nvSpPr>
          <p:cNvPr id="5" name="Нижний колонтитул 4"/>
          <p:cNvSpPr>
            <a:spLocks noGrp="1"/>
          </p:cNvSpPr>
          <p:nvPr>
            <p:ph type="ftr" sz="quarter" idx="11"/>
          </p:nvPr>
        </p:nvSpPr>
        <p:spPr/>
        <p:txBody>
          <a:bodyPr/>
          <a:lstStyle/>
          <a:p>
            <a:r>
              <a:rPr lang="ru-RU"/>
              <a:t>В. Кекелидзе, Совещание по ФТИ, Санкт-Петербург</a:t>
            </a:r>
          </a:p>
        </p:txBody>
      </p:sp>
      <p:sp>
        <p:nvSpPr>
          <p:cNvPr id="6" name="Номер слайда 5"/>
          <p:cNvSpPr>
            <a:spLocks noGrp="1"/>
          </p:cNvSpPr>
          <p:nvPr>
            <p:ph type="sldNum" sz="quarter" idx="12"/>
          </p:nvPr>
        </p:nvSpPr>
        <p:spPr/>
        <p:txBody>
          <a:bodyPr/>
          <a:lstStyle/>
          <a:p>
            <a:fld id="{254D851C-2B19-462F-8B67-6651829822B1}" type="slidenum">
              <a:rPr lang="ru-RU" smtClean="0"/>
              <a:t>‹#›</a:t>
            </a:fld>
            <a:endParaRPr lang="ru-RU"/>
          </a:p>
        </p:txBody>
      </p:sp>
    </p:spTree>
    <p:extLst>
      <p:ext uri="{BB962C8B-B14F-4D97-AF65-F5344CB8AC3E}">
        <p14:creationId xmlns:p14="http://schemas.microsoft.com/office/powerpoint/2010/main" val="24552520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a:t>28 ибя 2025</a:t>
            </a:r>
          </a:p>
        </p:txBody>
      </p:sp>
      <p:sp>
        <p:nvSpPr>
          <p:cNvPr id="3" name="Нижний колонтитул 2"/>
          <p:cNvSpPr>
            <a:spLocks noGrp="1"/>
          </p:cNvSpPr>
          <p:nvPr>
            <p:ph type="ftr" sz="quarter" idx="11"/>
          </p:nvPr>
        </p:nvSpPr>
        <p:spPr/>
        <p:txBody>
          <a:bodyPr/>
          <a:lstStyle/>
          <a:p>
            <a:r>
              <a:rPr lang="ru-RU"/>
              <a:t>В. Кекелидзе, Совещание по ФТИ, Санкт-Петербург</a:t>
            </a:r>
          </a:p>
        </p:txBody>
      </p:sp>
      <p:sp>
        <p:nvSpPr>
          <p:cNvPr id="4" name="Номер слайда 3"/>
          <p:cNvSpPr>
            <a:spLocks noGrp="1"/>
          </p:cNvSpPr>
          <p:nvPr>
            <p:ph type="sldNum" sz="quarter" idx="12"/>
          </p:nvPr>
        </p:nvSpPr>
        <p:spPr/>
        <p:txBody>
          <a:bodyPr/>
          <a:lstStyle/>
          <a:p>
            <a:fld id="{254D851C-2B19-462F-8B67-6651829822B1}" type="slidenum">
              <a:rPr lang="ru-RU" smtClean="0"/>
              <a:t>‹#›</a:t>
            </a:fld>
            <a:endParaRPr lang="ru-RU"/>
          </a:p>
        </p:txBody>
      </p:sp>
    </p:spTree>
    <p:extLst>
      <p:ext uri="{BB962C8B-B14F-4D97-AF65-F5344CB8AC3E}">
        <p14:creationId xmlns:p14="http://schemas.microsoft.com/office/powerpoint/2010/main" val="23954020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a:defRPr/>
            </a:pPr>
            <a:r>
              <a:rPr lang="ru-RU"/>
              <a:t>28 ибя 2025</a:t>
            </a:r>
          </a:p>
        </p:txBody>
      </p:sp>
      <p:sp>
        <p:nvSpPr>
          <p:cNvPr id="4" name="Footer Placeholder 3"/>
          <p:cNvSpPr>
            <a:spLocks noGrp="1"/>
          </p:cNvSpPr>
          <p:nvPr>
            <p:ph type="ftr" sz="quarter" idx="11"/>
          </p:nvPr>
        </p:nvSpPr>
        <p:spPr/>
        <p:txBody>
          <a:bodyPr/>
          <a:lstStyle/>
          <a:p>
            <a:pPr>
              <a:defRPr/>
            </a:pPr>
            <a:r>
              <a:rPr lang="ru-RU"/>
              <a:t>В. Кекелидзе, Совещание по ФТИ, Санкт-Петербург</a:t>
            </a:r>
          </a:p>
        </p:txBody>
      </p:sp>
      <p:sp>
        <p:nvSpPr>
          <p:cNvPr id="5" name="Slide Number Placeholder 4"/>
          <p:cNvSpPr>
            <a:spLocks noGrp="1"/>
          </p:cNvSpPr>
          <p:nvPr>
            <p:ph type="sldNum" sz="quarter" idx="12"/>
          </p:nvPr>
        </p:nvSpPr>
        <p:spPr/>
        <p:txBody>
          <a:bodyPr/>
          <a:lstStyle/>
          <a:p>
            <a:fld id="{61CB4037-B1E1-45DC-8300-9D287C81F4C6}" type="slidenum">
              <a:rPr lang="ru-RU" smtClean="0"/>
              <a:pPr/>
              <a:t>‹#›</a:t>
            </a:fld>
            <a:endParaRPr lang="ru-RU"/>
          </a:p>
        </p:txBody>
      </p:sp>
    </p:spTree>
    <p:extLst>
      <p:ext uri="{BB962C8B-B14F-4D97-AF65-F5344CB8AC3E}">
        <p14:creationId xmlns:p14="http://schemas.microsoft.com/office/powerpoint/2010/main" val="79440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21040"/>
            <a:ext cx="10972440" cy="125028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10"/>
          </p:nvPr>
        </p:nvSpPr>
        <p:spPr/>
        <p:txBody>
          <a:bodyPr/>
          <a:lstStyle/>
          <a:p>
            <a:r>
              <a:rPr lang="ru-RU"/>
              <a:t>В. Кекелидзе, Совещание по ФТИ, Санкт-Петербург</a:t>
            </a:r>
            <a:endParaRPr/>
          </a:p>
        </p:txBody>
      </p:sp>
      <p:sp>
        <p:nvSpPr>
          <p:cNvPr id="5" name="PlaceHolder 4"/>
          <p:cNvSpPr>
            <a:spLocks noGrp="1"/>
          </p:cNvSpPr>
          <p:nvPr>
            <p:ph type="sldNum" idx="11"/>
          </p:nvPr>
        </p:nvSpPr>
        <p:spPr/>
        <p:txBody>
          <a:bodyPr/>
          <a:lstStyle/>
          <a:p>
            <a:fld id="{533F5D7B-093B-478F-A9F9-40E78BE91131}" type="slidenum">
              <a:t>‹#›</a:t>
            </a:fld>
            <a:endParaRPr/>
          </a:p>
        </p:txBody>
      </p:sp>
      <p:sp>
        <p:nvSpPr>
          <p:cNvPr id="6" name="PlaceHolder 5"/>
          <p:cNvSpPr>
            <a:spLocks noGrp="1"/>
          </p:cNvSpPr>
          <p:nvPr>
            <p:ph type="dt" idx="12"/>
          </p:nvPr>
        </p:nvSpPr>
        <p:spPr/>
        <p:txBody>
          <a:bodyPr/>
          <a:lstStyle/>
          <a:p>
            <a:r>
              <a:rPr lang="ru-RU"/>
              <a:t>28 ибя 2025</a:t>
            </a:r>
            <a:endParaRPr/>
          </a:p>
        </p:txBody>
      </p:sp>
    </p:spTree>
    <p:extLst>
      <p:ext uri="{BB962C8B-B14F-4D97-AF65-F5344CB8AC3E}">
        <p14:creationId xmlns:p14="http://schemas.microsoft.com/office/powerpoint/2010/main" val="38508572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28 ибя 2025</a:t>
            </a: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a:t>В. Кекелидзе, Совещание по ФТИ, Санкт-Петербург</a:t>
            </a: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D851C-2B19-462F-8B67-6651829822B1}" type="slidenum">
              <a:rPr lang="ru-RU" smtClean="0"/>
              <a:t>‹#›</a:t>
            </a:fld>
            <a:endParaRPr lang="ru-RU"/>
          </a:p>
        </p:txBody>
      </p:sp>
    </p:spTree>
    <p:extLst>
      <p:ext uri="{BB962C8B-B14F-4D97-AF65-F5344CB8AC3E}">
        <p14:creationId xmlns:p14="http://schemas.microsoft.com/office/powerpoint/2010/main" val="718650702"/>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61" r:id="rId3"/>
    <p:sldLayoutId id="2147483662" r:id="rId4"/>
  </p:sldLayoutIdLst>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1.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9.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gif"/><Relationship Id="rId4" Type="http://schemas.openxmlformats.org/officeDocument/2006/relationships/image" Target="../media/image77.png"/><Relationship Id="rId9"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3.gif"/><Relationship Id="rId3" Type="http://schemas.openxmlformats.org/officeDocument/2006/relationships/image" Target="../media/image84.png"/><Relationship Id="rId7" Type="http://schemas.openxmlformats.org/officeDocument/2006/relationships/image" Target="../media/image86.png"/><Relationship Id="rId12"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88.png"/><Relationship Id="rId5" Type="http://schemas.openxmlformats.org/officeDocument/2006/relationships/image" Target="../media/image8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A3BE22-7F69-AF5A-9F10-796B7A5C4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6" y="47811"/>
            <a:ext cx="12250686" cy="6762377"/>
          </a:xfrm>
          <a:prstGeom prst="rect">
            <a:avLst/>
          </a:prstGeom>
        </p:spPr>
      </p:pic>
      <p:sp>
        <p:nvSpPr>
          <p:cNvPr id="7" name="TextBox 6">
            <a:extLst>
              <a:ext uri="{FF2B5EF4-FFF2-40B4-BE49-F238E27FC236}">
                <a16:creationId xmlns:a16="http://schemas.microsoft.com/office/drawing/2014/main" id="{47540FDB-1AC5-8247-B85B-685631A6BDB3}"/>
              </a:ext>
            </a:extLst>
          </p:cNvPr>
          <p:cNvSpPr txBox="1"/>
          <p:nvPr/>
        </p:nvSpPr>
        <p:spPr>
          <a:xfrm>
            <a:off x="4502648" y="248741"/>
            <a:ext cx="3650752" cy="523220"/>
          </a:xfrm>
          <a:prstGeom prst="rect">
            <a:avLst/>
          </a:prstGeom>
          <a:solidFill>
            <a:srgbClr val="D5FFFF"/>
          </a:solidFill>
        </p:spPr>
        <p:txBody>
          <a:bodyPr wrap="square" rtlCol="0">
            <a:spAutoFit/>
          </a:bodyPr>
          <a:lstStyle/>
          <a:p>
            <a:pPr algn="ctr"/>
            <a:r>
              <a:rPr lang="ru-RU" sz="2800" b="1" dirty="0">
                <a:solidFill>
                  <a:srgbClr val="002060"/>
                </a:solidFill>
                <a:latin typeface="Arial" panose="020B0604020202020204" pitchFamily="34" charset="0"/>
                <a:cs typeface="Arial" panose="020B0604020202020204" pitchFamily="34" charset="0"/>
              </a:rPr>
              <a:t>Физика на  </a:t>
            </a:r>
            <a:r>
              <a:rPr lang="en-GB" sz="2800" b="1" dirty="0">
                <a:solidFill>
                  <a:srgbClr val="FF0000"/>
                </a:solidFill>
                <a:latin typeface="Arial" panose="020B0604020202020204" pitchFamily="34" charset="0"/>
                <a:cs typeface="Arial" panose="020B0604020202020204" pitchFamily="34" charset="0"/>
              </a:rPr>
              <a:t>NICA</a:t>
            </a:r>
            <a:endParaRPr lang="en-US" sz="28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81102E-9FD5-6C4C-B5EE-976B17D6D4A5}"/>
              </a:ext>
            </a:extLst>
          </p:cNvPr>
          <p:cNvSpPr txBox="1"/>
          <p:nvPr/>
        </p:nvSpPr>
        <p:spPr>
          <a:xfrm>
            <a:off x="9265244" y="1134596"/>
            <a:ext cx="2613023" cy="400110"/>
          </a:xfrm>
          <a:prstGeom prst="rect">
            <a:avLst/>
          </a:prstGeom>
          <a:noFill/>
        </p:spPr>
        <p:txBody>
          <a:bodyPr wrap="none" rtlCol="0">
            <a:spAutoFit/>
          </a:bodyPr>
          <a:lstStyle/>
          <a:p>
            <a:r>
              <a:rPr lang="ru-RU" sz="2000" i="1" dirty="0">
                <a:solidFill>
                  <a:srgbClr val="FFFF00"/>
                </a:solidFill>
                <a:latin typeface="Arial" panose="020B0604020202020204" pitchFamily="34" charset="0"/>
                <a:cs typeface="Arial" panose="020B0604020202020204" pitchFamily="34" charset="0"/>
              </a:rPr>
              <a:t>В. Кекелидзе, ОИЯИ</a:t>
            </a:r>
          </a:p>
        </p:txBody>
      </p:sp>
      <p:sp>
        <p:nvSpPr>
          <p:cNvPr id="9" name="TextBox 8">
            <a:extLst>
              <a:ext uri="{FF2B5EF4-FFF2-40B4-BE49-F238E27FC236}">
                <a16:creationId xmlns:a16="http://schemas.microsoft.com/office/drawing/2014/main" id="{05B63F30-689C-D94E-BA99-A778A583BDCC}"/>
              </a:ext>
            </a:extLst>
          </p:cNvPr>
          <p:cNvSpPr txBox="1"/>
          <p:nvPr/>
        </p:nvSpPr>
        <p:spPr>
          <a:xfrm>
            <a:off x="1038386" y="6267637"/>
            <a:ext cx="10438981" cy="400110"/>
          </a:xfrm>
          <a:prstGeom prst="rect">
            <a:avLst/>
          </a:prstGeom>
          <a:solidFill>
            <a:schemeClr val="accent1">
              <a:lumMod val="20000"/>
              <a:lumOff val="80000"/>
            </a:schemeClr>
          </a:solidFill>
        </p:spPr>
        <p:txBody>
          <a:bodyPr wrap="square" rtlCol="0">
            <a:spAutoFit/>
          </a:bodyPr>
          <a:lstStyle/>
          <a:p>
            <a:pPr algn="ctr"/>
            <a:r>
              <a:rPr lang="ru-RU" sz="2000" b="1" i="1" dirty="0">
                <a:solidFill>
                  <a:srgbClr val="002060"/>
                </a:solidFill>
                <a:latin typeface="Roboto" panose="02000000000000000000" pitchFamily="2" charset="0"/>
              </a:rPr>
              <a:t>Совет по </a:t>
            </a:r>
            <a:r>
              <a:rPr lang="ru-RU" sz="2000" b="1" i="1" dirty="0">
                <a:solidFill>
                  <a:srgbClr val="002060"/>
                </a:solidFill>
                <a:effectLst/>
                <a:latin typeface="Roboto" panose="02000000000000000000" pitchFamily="2" charset="0"/>
              </a:rPr>
              <a:t>физике тяжелых ионов, Санкт-Петербург</a:t>
            </a:r>
            <a:r>
              <a:rPr lang="ru-RU" sz="2000" b="1" i="1" dirty="0">
                <a:solidFill>
                  <a:srgbClr val="002060"/>
                </a:solidFill>
                <a:latin typeface="Roboto" panose="02000000000000000000" pitchFamily="2" charset="0"/>
              </a:rPr>
              <a:t>, 28 июня – 1 июля </a:t>
            </a:r>
            <a:r>
              <a:rPr lang="ru-RU" sz="2000" b="1" i="1" dirty="0">
                <a:solidFill>
                  <a:srgbClr val="002060"/>
                </a:solidFill>
                <a:effectLst/>
                <a:latin typeface="Roboto" panose="02000000000000000000" pitchFamily="2" charset="0"/>
              </a:rPr>
              <a:t>2025 </a:t>
            </a:r>
            <a:r>
              <a:rPr lang="ru-RU" sz="2000" b="1" i="1" dirty="0">
                <a:solidFill>
                  <a:srgbClr val="002060"/>
                </a:solidFill>
                <a:latin typeface="Arial" panose="020B0604020202020204" pitchFamily="34" charset="0"/>
                <a:cs typeface="Arial" panose="020B0604020202020204" pitchFamily="34" charset="0"/>
              </a:rPr>
              <a:t>г.</a:t>
            </a:r>
          </a:p>
        </p:txBody>
      </p:sp>
    </p:spTree>
    <p:extLst>
      <p:ext uri="{BB962C8B-B14F-4D97-AF65-F5344CB8AC3E}">
        <p14:creationId xmlns:p14="http://schemas.microsoft.com/office/powerpoint/2010/main" val="83155810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47DEF37-105E-7908-F9F0-462E48B46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5" y="600598"/>
            <a:ext cx="9822563" cy="2705291"/>
          </a:xfrm>
          <a:prstGeom prst="rect">
            <a:avLst/>
          </a:prstGeom>
        </p:spPr>
      </p:pic>
      <p:sp>
        <p:nvSpPr>
          <p:cNvPr id="8" name="TextBox 7">
            <a:extLst>
              <a:ext uri="{FF2B5EF4-FFF2-40B4-BE49-F238E27FC236}">
                <a16:creationId xmlns:a16="http://schemas.microsoft.com/office/drawing/2014/main" id="{2EFC6C62-A83C-C62C-3BE3-E12FD5FC1B67}"/>
              </a:ext>
            </a:extLst>
          </p:cNvPr>
          <p:cNvSpPr txBox="1"/>
          <p:nvPr/>
        </p:nvSpPr>
        <p:spPr>
          <a:xfrm>
            <a:off x="747695" y="4603263"/>
            <a:ext cx="5239817" cy="707886"/>
          </a:xfrm>
          <a:prstGeom prst="rect">
            <a:avLst/>
          </a:prstGeom>
          <a:solidFill>
            <a:srgbClr val="D5FFFF"/>
          </a:solidFill>
        </p:spPr>
        <p:txBody>
          <a:bodyPr wrap="square" rtlCol="0">
            <a:spAutoFit/>
          </a:bodyPr>
          <a:lstStyle/>
          <a:p>
            <a:r>
              <a:rPr lang="en-US" sz="2000" b="1" i="1" dirty="0">
                <a:solidFill>
                  <a:srgbClr val="C00000"/>
                </a:solidFill>
                <a:latin typeface="Arial" panose="020B0604020202020204" pitchFamily="34" charset="0"/>
                <a:cs typeface="Arial" panose="020B0604020202020204" pitchFamily="34" charset="0"/>
              </a:rPr>
              <a:t>BM@N </a:t>
            </a:r>
            <a:r>
              <a:rPr lang="en-US" sz="2000" i="1" dirty="0">
                <a:solidFill>
                  <a:srgbClr val="002060"/>
                </a:solidFill>
                <a:latin typeface="Arial" panose="020B0604020202020204" pitchFamily="34" charset="0"/>
                <a:cs typeface="Arial" panose="020B0604020202020204" pitchFamily="34" charset="0"/>
              </a:rPr>
              <a:t>&amp;</a:t>
            </a:r>
            <a:r>
              <a:rPr lang="en-US" sz="2000" b="1" i="1" dirty="0">
                <a:solidFill>
                  <a:srgbClr val="C00000"/>
                </a:solidFill>
                <a:latin typeface="Arial" panose="020B0604020202020204" pitchFamily="34" charset="0"/>
                <a:cs typeface="Arial" panose="020B0604020202020204" pitchFamily="34" charset="0"/>
              </a:rPr>
              <a:t> </a:t>
            </a:r>
            <a:r>
              <a:rPr lang="en-US" sz="2000" b="1" i="1" dirty="0">
                <a:solidFill>
                  <a:srgbClr val="00B050"/>
                </a:solidFill>
                <a:latin typeface="Arial" panose="020B0604020202020204" pitchFamily="34" charset="0"/>
                <a:cs typeface="Arial" panose="020B0604020202020204" pitchFamily="34" charset="0"/>
              </a:rPr>
              <a:t>MPD</a:t>
            </a:r>
            <a:r>
              <a:rPr lang="en-US" sz="2000" b="1" i="1" dirty="0">
                <a:solidFill>
                  <a:srgbClr val="C00000"/>
                </a:solidFill>
                <a:latin typeface="Arial" panose="020B0604020202020204" pitchFamily="34" charset="0"/>
                <a:cs typeface="Arial" panose="020B0604020202020204" pitchFamily="34" charset="0"/>
              </a:rPr>
              <a:t> </a:t>
            </a:r>
            <a:r>
              <a:rPr lang="en-US" sz="2000" i="1" dirty="0">
                <a:solidFill>
                  <a:srgbClr val="002060"/>
                </a:solidFill>
                <a:latin typeface="Arial" panose="020B0604020202020204" pitchFamily="34" charset="0"/>
                <a:cs typeface="Arial" panose="020B0604020202020204" pitchFamily="34" charset="0"/>
              </a:rPr>
              <a:t>are both in the collision energy range of the predicted </a:t>
            </a:r>
            <a:r>
              <a:rPr lang="en-US" sz="2000" b="1" i="1" dirty="0">
                <a:solidFill>
                  <a:srgbClr val="C00000"/>
                </a:solidFill>
                <a:latin typeface="Arial" panose="020B0604020202020204" pitchFamily="34" charset="0"/>
                <a:cs typeface="Arial" panose="020B0604020202020204" pitchFamily="34" charset="0"/>
              </a:rPr>
              <a:t>CEP </a:t>
            </a:r>
            <a:r>
              <a:rPr lang="en-US" sz="2000" i="1" dirty="0">
                <a:solidFill>
                  <a:srgbClr val="002060"/>
                </a:solidFill>
                <a:latin typeface="Arial" panose="020B0604020202020204" pitchFamily="34" charset="0"/>
                <a:cs typeface="Arial" panose="020B0604020202020204" pitchFamily="34" charset="0"/>
              </a:rPr>
              <a:t>location</a:t>
            </a:r>
            <a:r>
              <a:rPr lang="en-US" sz="2000" b="1" i="1" dirty="0">
                <a:solidFill>
                  <a:srgbClr val="C00000"/>
                </a:solidFill>
                <a:latin typeface="Arial" panose="020B0604020202020204" pitchFamily="34" charset="0"/>
                <a:cs typeface="Arial" panose="020B0604020202020204" pitchFamily="34" charset="0"/>
              </a:rPr>
              <a:t>.</a:t>
            </a:r>
            <a:endParaRPr lang="ru-RU" sz="2000" b="1" i="1" dirty="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67442C3-643D-AF3E-B915-2230DE0760A3}"/>
              </a:ext>
            </a:extLst>
          </p:cNvPr>
          <p:cNvSpPr txBox="1"/>
          <p:nvPr/>
        </p:nvSpPr>
        <p:spPr>
          <a:xfrm>
            <a:off x="3541946" y="90939"/>
            <a:ext cx="4059972" cy="461665"/>
          </a:xfrm>
          <a:prstGeom prst="rect">
            <a:avLst/>
          </a:prstGeom>
          <a:solidFill>
            <a:srgbClr val="D7FFFF"/>
          </a:solidFill>
        </p:spPr>
        <p:txBody>
          <a:bodyPr wrap="square">
            <a:spAutoFit/>
          </a:bodyPr>
          <a:lstStyle/>
          <a:p>
            <a:pPr algn="ctr"/>
            <a:r>
              <a:rPr lang="en-US" sz="2400" b="1" i="1" dirty="0">
                <a:solidFill>
                  <a:srgbClr val="002060"/>
                </a:solidFill>
                <a:latin typeface="Arial" panose="020B0604020202020204" pitchFamily="34" charset="0"/>
                <a:ea typeface="Calibri" panose="020F0502020204030204" pitchFamily="34" charset="0"/>
                <a:cs typeface="Arial" panose="020B0604020202020204" pitchFamily="34" charset="0"/>
              </a:rPr>
              <a:t>Search for </a:t>
            </a:r>
            <a:r>
              <a:rPr lang="en-US" sz="2400" b="1" i="1" dirty="0">
                <a:solidFill>
                  <a:srgbClr val="FF0000"/>
                </a:solidFill>
                <a:latin typeface="Arial" panose="020B0604020202020204" pitchFamily="34" charset="0"/>
                <a:ea typeface="Calibri" panose="020F0502020204030204" pitchFamily="34" charset="0"/>
                <a:cs typeface="Arial" panose="020B0604020202020204" pitchFamily="34" charset="0"/>
              </a:rPr>
              <a:t>CEP</a:t>
            </a:r>
            <a:endParaRPr lang="ru-RU" sz="2400" b="1"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Рисунок 16">
            <a:extLst>
              <a:ext uri="{FF2B5EF4-FFF2-40B4-BE49-F238E27FC236}">
                <a16:creationId xmlns:a16="http://schemas.microsoft.com/office/drawing/2014/main" id="{187EC555-0303-300A-F859-B1A118875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730" y="3147351"/>
            <a:ext cx="4929766" cy="3619710"/>
          </a:xfrm>
          <a:prstGeom prst="rect">
            <a:avLst/>
          </a:prstGeom>
        </p:spPr>
      </p:pic>
      <p:sp>
        <p:nvSpPr>
          <p:cNvPr id="14" name="Date Placeholder 13">
            <a:extLst>
              <a:ext uri="{FF2B5EF4-FFF2-40B4-BE49-F238E27FC236}">
                <a16:creationId xmlns:a16="http://schemas.microsoft.com/office/drawing/2014/main" id="{387C003E-3620-A498-C422-79859571751A}"/>
              </a:ext>
            </a:extLst>
          </p:cNvPr>
          <p:cNvSpPr>
            <a:spLocks noGrp="1"/>
          </p:cNvSpPr>
          <p:nvPr>
            <p:ph type="dt" sz="half" idx="10"/>
          </p:nvPr>
        </p:nvSpPr>
        <p:spPr/>
        <p:txBody>
          <a:bodyPr/>
          <a:lstStyle/>
          <a:p>
            <a:r>
              <a:rPr lang="ru-RU"/>
              <a:t>28 ибя 2025</a:t>
            </a:r>
          </a:p>
        </p:txBody>
      </p:sp>
      <p:sp>
        <p:nvSpPr>
          <p:cNvPr id="15" name="Footer Placeholder 14">
            <a:extLst>
              <a:ext uri="{FF2B5EF4-FFF2-40B4-BE49-F238E27FC236}">
                <a16:creationId xmlns:a16="http://schemas.microsoft.com/office/drawing/2014/main" id="{C47594A0-1E1B-F682-785E-4E23AA8F0C61}"/>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16" name="Slide Number Placeholder 15">
            <a:extLst>
              <a:ext uri="{FF2B5EF4-FFF2-40B4-BE49-F238E27FC236}">
                <a16:creationId xmlns:a16="http://schemas.microsoft.com/office/drawing/2014/main" id="{59209D8D-AD36-543E-2439-F4681F257503}"/>
              </a:ext>
            </a:extLst>
          </p:cNvPr>
          <p:cNvSpPr>
            <a:spLocks noGrp="1"/>
          </p:cNvSpPr>
          <p:nvPr>
            <p:ph type="sldNum" sz="quarter" idx="12"/>
          </p:nvPr>
        </p:nvSpPr>
        <p:spPr/>
        <p:txBody>
          <a:bodyPr/>
          <a:lstStyle/>
          <a:p>
            <a:fld id="{254D851C-2B19-462F-8B67-6651829822B1}" type="slidenum">
              <a:rPr lang="ru-RU" smtClean="0"/>
              <a:t>10</a:t>
            </a:fld>
            <a:endParaRPr lang="ru-RU"/>
          </a:p>
        </p:txBody>
      </p:sp>
    </p:spTree>
    <p:extLst>
      <p:ext uri="{BB962C8B-B14F-4D97-AF65-F5344CB8AC3E}">
        <p14:creationId xmlns:p14="http://schemas.microsoft.com/office/powerpoint/2010/main" val="96339891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5-13 at 9.39.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4319"/>
            <a:ext cx="12192000" cy="6733990"/>
          </a:xfrm>
          <a:prstGeom prst="rect">
            <a:avLst/>
          </a:prstGeom>
        </p:spPr>
      </p:pic>
      <p:sp>
        <p:nvSpPr>
          <p:cNvPr id="8" name="Oval 7"/>
          <p:cNvSpPr/>
          <p:nvPr/>
        </p:nvSpPr>
        <p:spPr>
          <a:xfrm>
            <a:off x="8256240" y="476672"/>
            <a:ext cx="2304256" cy="5328592"/>
          </a:xfrm>
          <a:prstGeom prst="ellipse">
            <a:avLst/>
          </a:prstGeom>
          <a:noFill/>
          <a:ln w="57150" cmpd="sng">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98289" y="245839"/>
            <a:ext cx="6507487" cy="461665"/>
          </a:xfrm>
          <a:prstGeom prst="rect">
            <a:avLst/>
          </a:prstGeom>
          <a:solidFill>
            <a:srgbClr val="F0FFFD"/>
          </a:solidFill>
        </p:spPr>
        <p:txBody>
          <a:bodyPr wrap="none" rtlCol="0">
            <a:spAutoFit/>
          </a:bodyPr>
          <a:lstStyle/>
          <a:p>
            <a:r>
              <a:rPr lang="ru-RU" sz="2400" b="1" i="1" dirty="0">
                <a:solidFill>
                  <a:srgbClr val="002060"/>
                </a:solidFill>
                <a:latin typeface="Arial" panose="020B0604020202020204" pitchFamily="34" charset="0"/>
                <a:cs typeface="Arial" panose="020B0604020202020204" pitchFamily="34" charset="0"/>
              </a:rPr>
              <a:t>эволюция материи в столкновениях ТИ</a:t>
            </a:r>
            <a:endParaRPr lang="en-US" sz="2400" b="1" i="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F341C3-F534-5FBA-16A3-87DEA90E4F56}"/>
              </a:ext>
            </a:extLst>
          </p:cNvPr>
          <p:cNvSpPr txBox="1"/>
          <p:nvPr/>
        </p:nvSpPr>
        <p:spPr>
          <a:xfrm>
            <a:off x="7612083" y="4968213"/>
            <a:ext cx="3978234" cy="707886"/>
          </a:xfrm>
          <a:prstGeom prst="rect">
            <a:avLst/>
          </a:prstGeom>
          <a:solidFill>
            <a:srgbClr val="D5FFFF"/>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~200+200 </a:t>
            </a:r>
            <a:r>
              <a:rPr lang="ru-RU" sz="2000" b="1" i="1" kern="0" dirty="0">
                <a:solidFill>
                  <a:srgbClr val="002060"/>
                </a:solidFill>
                <a:latin typeface="Arial" panose="020B0604020202020204" pitchFamily="34" charset="0"/>
                <a:cs typeface="Arial" panose="020B0604020202020204" pitchFamily="34" charset="0"/>
              </a:rPr>
              <a:t>нуклонов</a:t>
            </a:r>
            <a:r>
              <a:rPr kumimoji="0" lang="en-US" sz="20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ru-RU" sz="2000" b="1" i="1" kern="0" dirty="0">
                <a:solidFill>
                  <a:srgbClr val="002060"/>
                </a:solidFill>
                <a:latin typeface="Arial" panose="020B0604020202020204" pitchFamily="34" charset="0"/>
                <a:cs typeface="Arial" panose="020B0604020202020204" pitchFamily="34" charset="0"/>
              </a:rPr>
              <a:t>за</a:t>
            </a:r>
            <a:r>
              <a:rPr kumimoji="0" lang="en-US" sz="20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10</a:t>
            </a:r>
            <a:r>
              <a:rPr kumimoji="0" lang="ru-RU" sz="20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000" b="1" i="1" u="none" strike="noStrike" kern="0" cap="none" spc="0" normalizeH="0" baseline="30000" noProof="0" dirty="0">
                <a:ln>
                  <a:noFill/>
                </a:ln>
                <a:solidFill>
                  <a:srgbClr val="002060"/>
                </a:solidFill>
                <a:effectLst/>
                <a:uLnTx/>
                <a:uFillTx/>
                <a:latin typeface="Arial" panose="020B0604020202020204" pitchFamily="34" charset="0"/>
                <a:cs typeface="Arial" panose="020B0604020202020204" pitchFamily="34" charset="0"/>
              </a:rPr>
              <a:t>-22</a:t>
            </a:r>
            <a:r>
              <a:rPr kumimoji="0" lang="en-US" sz="20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ru-RU" sz="2000" b="1" i="1" kern="0" dirty="0">
                <a:solidFill>
                  <a:srgbClr val="002060"/>
                </a:solidFill>
                <a:latin typeface="Arial" panose="020B0604020202020204" pitchFamily="34" charset="0"/>
                <a:cs typeface="Arial" panose="020B0604020202020204" pitchFamily="34" charset="0"/>
              </a:rPr>
              <a:t>с</a:t>
            </a:r>
            <a:r>
              <a:rPr kumimoji="0" lang="en-US" sz="20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20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1000-30000 </a:t>
            </a:r>
            <a:r>
              <a:rPr kumimoji="0" lang="ru-RU" sz="20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адронов</a:t>
            </a:r>
            <a:r>
              <a:rPr kumimoji="0" lang="en-US" sz="20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endParaRPr kumimoji="0" lang="ru-RU" sz="2000" b="1"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F069222-EEA2-9A20-8910-EE7FE6274F15}"/>
              </a:ext>
            </a:extLst>
          </p:cNvPr>
          <p:cNvGrpSpPr/>
          <p:nvPr/>
        </p:nvGrpSpPr>
        <p:grpSpPr>
          <a:xfrm>
            <a:off x="2369841" y="1781299"/>
            <a:ext cx="1668759" cy="3252806"/>
            <a:chOff x="2369841" y="1781299"/>
            <a:chExt cx="1668759" cy="3252806"/>
          </a:xfrm>
        </p:grpSpPr>
        <p:sp>
          <p:nvSpPr>
            <p:cNvPr id="3" name="Oval 2"/>
            <p:cNvSpPr/>
            <p:nvPr/>
          </p:nvSpPr>
          <p:spPr>
            <a:xfrm>
              <a:off x="2369841" y="1781299"/>
              <a:ext cx="1668759" cy="2683823"/>
            </a:xfrm>
            <a:prstGeom prst="ellipse">
              <a:avLst/>
            </a:prstGeom>
            <a:noFill/>
            <a:ln w="57150" cmpd="sng">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5F0F92F-E8D0-7B15-DD2B-C2999F2E34EA}"/>
                </a:ext>
              </a:extLst>
            </p:cNvPr>
            <p:cNvSpPr txBox="1"/>
            <p:nvPr/>
          </p:nvSpPr>
          <p:spPr>
            <a:xfrm>
              <a:off x="2369841" y="4633995"/>
              <a:ext cx="1455848" cy="400110"/>
            </a:xfrm>
            <a:prstGeom prst="rect">
              <a:avLst/>
            </a:prstGeom>
            <a:noFill/>
          </p:spPr>
          <p:txBody>
            <a:bodyPr wrap="none" rtlCol="0">
              <a:spAutoFit/>
            </a:bodyPr>
            <a:lstStyle/>
            <a:p>
              <a:r>
                <a:rPr lang="en-RU" sz="2000" b="1" i="1" dirty="0">
                  <a:solidFill>
                    <a:srgbClr val="FFFF00"/>
                  </a:solidFill>
                  <a:latin typeface="Arial" panose="020B0604020202020204" pitchFamily="34" charset="0"/>
                  <a:cs typeface="Arial" panose="020B0604020202020204" pitchFamily="34" charset="0"/>
                </a:rPr>
                <a:t>FIREBALL</a:t>
              </a:r>
            </a:p>
          </p:txBody>
        </p:sp>
      </p:grpSp>
    </p:spTree>
    <p:extLst>
      <p:ext uri="{BB962C8B-B14F-4D97-AF65-F5344CB8AC3E}">
        <p14:creationId xmlns:p14="http://schemas.microsoft.com/office/powerpoint/2010/main" val="2944633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E0800-5387-9741-9CA3-B64F0D371924}"/>
              </a:ext>
            </a:extLst>
          </p:cNvPr>
          <p:cNvSpPr>
            <a:spLocks noGrp="1"/>
          </p:cNvSpPr>
          <p:nvPr>
            <p:ph type="dt" sz="half" idx="10"/>
          </p:nvPr>
        </p:nvSpPr>
        <p:spPr/>
        <p:txBody>
          <a:bodyPr/>
          <a:lstStyle/>
          <a:p>
            <a:r>
              <a:rPr lang="ru-RU"/>
              <a:t>28 ибя 2025</a:t>
            </a:r>
          </a:p>
        </p:txBody>
      </p:sp>
      <p:sp>
        <p:nvSpPr>
          <p:cNvPr id="3" name="Footer Placeholder 2">
            <a:extLst>
              <a:ext uri="{FF2B5EF4-FFF2-40B4-BE49-F238E27FC236}">
                <a16:creationId xmlns:a16="http://schemas.microsoft.com/office/drawing/2014/main" id="{D2F84F37-C5A9-3042-86BE-3D2BBD52ECB6}"/>
              </a:ext>
            </a:extLst>
          </p:cNvPr>
          <p:cNvSpPr>
            <a:spLocks noGrp="1"/>
          </p:cNvSpPr>
          <p:nvPr>
            <p:ph type="ftr" sz="quarter" idx="11"/>
          </p:nvPr>
        </p:nvSpPr>
        <p:spPr/>
        <p:txBody>
          <a:bodyPr/>
          <a:lstStyle/>
          <a:p>
            <a:r>
              <a:rPr lang="ru-RU"/>
              <a:t>В. Кекелидзе, Совещание по ФТИ, Санкт-Петербург</a:t>
            </a:r>
          </a:p>
        </p:txBody>
      </p:sp>
      <p:pic>
        <p:nvPicPr>
          <p:cNvPr id="5" name="Picture 4">
            <a:extLst>
              <a:ext uri="{FF2B5EF4-FFF2-40B4-BE49-F238E27FC236}">
                <a16:creationId xmlns:a16="http://schemas.microsoft.com/office/drawing/2014/main" id="{7A1F49F2-3B80-D24C-B141-D8A421B10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5035"/>
          </a:xfrm>
          <a:prstGeom prst="rect">
            <a:avLst/>
          </a:prstGeom>
        </p:spPr>
      </p:pic>
      <p:sp>
        <p:nvSpPr>
          <p:cNvPr id="6" name="Rectangle 5">
            <a:extLst>
              <a:ext uri="{FF2B5EF4-FFF2-40B4-BE49-F238E27FC236}">
                <a16:creationId xmlns:a16="http://schemas.microsoft.com/office/drawing/2014/main" id="{9F3D4F90-07CC-FB41-A4B5-28128AAB04C8}"/>
              </a:ext>
            </a:extLst>
          </p:cNvPr>
          <p:cNvSpPr/>
          <p:nvPr/>
        </p:nvSpPr>
        <p:spPr>
          <a:xfrm>
            <a:off x="173621" y="136525"/>
            <a:ext cx="11783027" cy="1631216"/>
          </a:xfrm>
          <a:prstGeom prst="rect">
            <a:avLst/>
          </a:prstGeom>
          <a:solidFill>
            <a:srgbClr val="E4FFFF"/>
          </a:solidFill>
        </p:spPr>
        <p:txBody>
          <a:bodyPr wrap="square">
            <a:spAutoFit/>
          </a:bodyPr>
          <a:lstStyle/>
          <a:p>
            <a:r>
              <a:rPr lang="en-GB" sz="2000" b="1" dirty="0">
                <a:solidFill>
                  <a:srgbClr val="002060"/>
                </a:solidFill>
                <a:latin typeface="Arial" panose="020B0604020202020204" pitchFamily="34" charset="0"/>
                <a:cs typeface="Arial" panose="020B0604020202020204" pitchFamily="34" charset="0"/>
              </a:rPr>
              <a:t>BM@N </a:t>
            </a:r>
            <a:r>
              <a:rPr lang="en-US" sz="2000" b="1" dirty="0">
                <a:solidFill>
                  <a:srgbClr val="002060"/>
                </a:solidFill>
                <a:latin typeface="Arial" panose="020B0604020202020204" pitchFamily="34" charset="0"/>
                <a:cs typeface="Arial" panose="020B0604020202020204" pitchFamily="34" charset="0"/>
              </a:rPr>
              <a:t>runs</a:t>
            </a:r>
            <a:r>
              <a:rPr lang="en-GB" sz="2000" b="1" dirty="0">
                <a:solidFill>
                  <a:srgbClr val="002060"/>
                </a:solidFill>
                <a:latin typeface="Arial" panose="020B0604020202020204" pitchFamily="34" charset="0"/>
                <a:cs typeface="Arial" panose="020B0604020202020204" pitchFamily="34" charset="0"/>
              </a:rPr>
              <a:t>: </a:t>
            </a:r>
          </a:p>
          <a:p>
            <a:r>
              <a:rPr lang="en-GB" sz="2000" b="1" dirty="0">
                <a:solidFill>
                  <a:srgbClr val="002060"/>
                </a:solidFill>
                <a:latin typeface="Arial" panose="020B0604020202020204" pitchFamily="34" charset="0"/>
                <a:cs typeface="Arial" panose="020B0604020202020204" pitchFamily="34" charset="0"/>
              </a:rPr>
              <a:t>	</a:t>
            </a:r>
            <a:r>
              <a:rPr lang="en-GB" sz="2000" b="1" dirty="0">
                <a:solidFill>
                  <a:srgbClr val="0070C0"/>
                </a:solidFill>
                <a:latin typeface="Arial" panose="020B0604020202020204" pitchFamily="34" charset="0"/>
                <a:cs typeface="Arial" panose="020B0604020202020204" pitchFamily="34" charset="0"/>
              </a:rPr>
              <a:t>2017</a:t>
            </a:r>
            <a:r>
              <a:rPr lang="en-GB" sz="2000" b="1" dirty="0">
                <a:solidFill>
                  <a:srgbClr val="002060"/>
                </a:solidFill>
                <a:latin typeface="Arial" panose="020B0604020202020204" pitchFamily="34" charset="0"/>
                <a:cs typeface="Arial" panose="020B0604020202020204" pitchFamily="34" charset="0"/>
              </a:rPr>
              <a:t>: </a:t>
            </a:r>
            <a:r>
              <a:rPr lang="en-GB" sz="2000" b="1" i="1" dirty="0">
                <a:solidFill>
                  <a:srgbClr val="FF0000"/>
                </a:solidFill>
                <a:latin typeface="Arial" panose="020B0604020202020204" pitchFamily="34" charset="0"/>
                <a:cs typeface="Arial" panose="020B0604020202020204" pitchFamily="34" charset="0"/>
              </a:rPr>
              <a:t>4,0</a:t>
            </a:r>
            <a:r>
              <a:rPr lang="en-GB" sz="2000" b="1" i="1" dirty="0">
                <a:solidFill>
                  <a:srgbClr val="002060"/>
                </a:solidFill>
                <a:latin typeface="Arial" panose="020B0604020202020204" pitchFamily="34" charset="0"/>
                <a:cs typeface="Arial" panose="020B0604020202020204" pitchFamily="34" charset="0"/>
              </a:rPr>
              <a:t> </a:t>
            </a:r>
            <a:r>
              <a:rPr lang="en-GB" sz="2000" b="1" i="1" dirty="0" err="1">
                <a:solidFill>
                  <a:srgbClr val="002060"/>
                </a:solidFill>
                <a:latin typeface="Arial" panose="020B0604020202020204" pitchFamily="34" charset="0"/>
                <a:cs typeface="Arial" panose="020B0604020202020204" pitchFamily="34" charset="0"/>
              </a:rPr>
              <a:t>AGeV</a:t>
            </a:r>
            <a:r>
              <a:rPr lang="en-GB" sz="2000" b="1" i="1" dirty="0">
                <a:solidFill>
                  <a:srgbClr val="002060"/>
                </a:solidFill>
                <a:latin typeface="Arial" panose="020B0604020202020204" pitchFamily="34" charset="0"/>
                <a:cs typeface="Arial" panose="020B0604020202020204" pitchFamily="34" charset="0"/>
              </a:rPr>
              <a:t>  </a:t>
            </a:r>
            <a:r>
              <a:rPr lang="en-GB" sz="2000" b="1" i="1" dirty="0">
                <a:solidFill>
                  <a:srgbClr val="FF0000"/>
                </a:solidFill>
                <a:latin typeface="Arial" panose="020B0604020202020204" pitchFamily="34" charset="0"/>
                <a:cs typeface="Arial" panose="020B0604020202020204" pitchFamily="34" charset="0"/>
              </a:rPr>
              <a:t>C</a:t>
            </a:r>
            <a:r>
              <a:rPr lang="en-GB" sz="2000" b="1" i="1" dirty="0">
                <a:solidFill>
                  <a:srgbClr val="002060"/>
                </a:solidFill>
                <a:latin typeface="Arial" panose="020B0604020202020204" pitchFamily="34" charset="0"/>
                <a:cs typeface="Arial" panose="020B0604020202020204" pitchFamily="34" charset="0"/>
              </a:rPr>
              <a:t> + </a:t>
            </a:r>
            <a:r>
              <a:rPr lang="en-US" sz="2000" b="1" i="1" dirty="0">
                <a:solidFill>
                  <a:srgbClr val="002060"/>
                </a:solidFill>
                <a:latin typeface="Arial" panose="020B0604020202020204" pitchFamily="34" charset="0"/>
                <a:cs typeface="Arial" panose="020B0604020202020204" pitchFamily="34" charset="0"/>
              </a:rPr>
              <a:t>C, Al, Cu, Pb </a:t>
            </a:r>
            <a:r>
              <a:rPr lang="en-US" sz="2000" i="1" dirty="0">
                <a:solidFill>
                  <a:srgbClr val="002060"/>
                </a:solidFill>
                <a:latin typeface="Arial" panose="020B0604020202020204" pitchFamily="34" charset="0"/>
                <a:cs typeface="Arial" panose="020B0604020202020204" pitchFamily="34" charset="0"/>
              </a:rPr>
              <a:t>interactions              </a:t>
            </a:r>
            <a:r>
              <a:rPr lang="en-US" sz="2000" i="1" dirty="0">
                <a:ln>
                  <a:solidFill>
                    <a:srgbClr val="FF0000"/>
                  </a:solidFill>
                </a:ln>
                <a:solidFill>
                  <a:srgbClr val="002060"/>
                </a:solidFill>
                <a:latin typeface="Arial" panose="020B0604020202020204" pitchFamily="34" charset="0"/>
                <a:cs typeface="Arial" panose="020B0604020202020204" pitchFamily="34" charset="0"/>
              </a:rPr>
              <a:t>technical runs</a:t>
            </a:r>
            <a:endParaRPr lang="en-GB" sz="2000" b="1" i="1" dirty="0">
              <a:ln>
                <a:solidFill>
                  <a:srgbClr val="FF0000"/>
                </a:solidFill>
              </a:ln>
              <a:solidFill>
                <a:srgbClr val="002060"/>
              </a:solidFill>
              <a:latin typeface="Arial" panose="020B0604020202020204" pitchFamily="34" charset="0"/>
              <a:cs typeface="Arial" panose="020B0604020202020204" pitchFamily="34" charset="0"/>
            </a:endParaRPr>
          </a:p>
          <a:p>
            <a:r>
              <a:rPr lang="en-GB" sz="2000" b="1" i="1" dirty="0">
                <a:solidFill>
                  <a:srgbClr val="002060"/>
                </a:solidFill>
                <a:latin typeface="Arial" panose="020B0604020202020204" pitchFamily="34" charset="0"/>
                <a:cs typeface="Arial" panose="020B0604020202020204" pitchFamily="34" charset="0"/>
              </a:rPr>
              <a:t>	</a:t>
            </a:r>
            <a:r>
              <a:rPr lang="ru-RU" sz="2000" b="1" dirty="0">
                <a:solidFill>
                  <a:srgbClr val="0070C0"/>
                </a:solidFill>
                <a:latin typeface="Arial" panose="020B0604020202020204" pitchFamily="34" charset="0"/>
                <a:cs typeface="Arial" panose="020B0604020202020204" pitchFamily="34" charset="0"/>
              </a:rPr>
              <a:t>2018</a:t>
            </a:r>
            <a:r>
              <a:rPr lang="ru-RU" sz="2000" b="1" i="1" dirty="0">
                <a:solidFill>
                  <a:srgbClr val="002060"/>
                </a:solidFill>
                <a:latin typeface="Arial" panose="020B0604020202020204" pitchFamily="34" charset="0"/>
                <a:cs typeface="Arial" panose="020B0604020202020204" pitchFamily="34" charset="0"/>
              </a:rPr>
              <a:t>: </a:t>
            </a:r>
            <a:r>
              <a:rPr lang="ru-RU" sz="2000" b="1" i="1" dirty="0">
                <a:solidFill>
                  <a:srgbClr val="FF0000"/>
                </a:solidFill>
                <a:latin typeface="Arial" panose="020B0604020202020204" pitchFamily="34" charset="0"/>
                <a:cs typeface="Arial" panose="020B0604020202020204" pitchFamily="34" charset="0"/>
              </a:rPr>
              <a:t>3</a:t>
            </a:r>
            <a:r>
              <a:rPr lang="en-US" sz="2000" b="1" i="1" dirty="0">
                <a:solidFill>
                  <a:srgbClr val="FF0000"/>
                </a:solidFill>
                <a:latin typeface="Arial" panose="020B0604020202020204" pitchFamily="34" charset="0"/>
                <a:cs typeface="Arial" panose="020B0604020202020204" pitchFamily="34" charset="0"/>
              </a:rPr>
              <a:t>,2 </a:t>
            </a:r>
            <a:r>
              <a:rPr lang="en-US" sz="2000" b="1" i="1" dirty="0" err="1">
                <a:solidFill>
                  <a:srgbClr val="002060"/>
                </a:solidFill>
                <a:latin typeface="Arial" panose="020B0604020202020204" pitchFamily="34" charset="0"/>
                <a:cs typeface="Arial" panose="020B0604020202020204" pitchFamily="34" charset="0"/>
              </a:rPr>
              <a:t>AGeV</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FF0000"/>
                </a:solidFill>
                <a:latin typeface="Arial" panose="020B0604020202020204" pitchFamily="34" charset="0"/>
                <a:cs typeface="Arial" panose="020B0604020202020204" pitchFamily="34" charset="0"/>
              </a:rPr>
              <a:t>Ar</a:t>
            </a:r>
            <a:r>
              <a:rPr lang="en-US" sz="2000" b="1" i="1" dirty="0">
                <a:solidFill>
                  <a:srgbClr val="002060"/>
                </a:solidFill>
                <a:latin typeface="Arial" panose="020B0604020202020204" pitchFamily="34" charset="0"/>
                <a:cs typeface="Arial" panose="020B0604020202020204" pitchFamily="34" charset="0"/>
              </a:rPr>
              <a:t> + C, Al, Cu Sn, Pb </a:t>
            </a:r>
            <a:r>
              <a:rPr lang="en-US" sz="2000" i="1" dirty="0">
                <a:solidFill>
                  <a:srgbClr val="002060"/>
                </a:solidFill>
                <a:latin typeface="Arial" panose="020B0604020202020204" pitchFamily="34" charset="0"/>
                <a:cs typeface="Arial" panose="020B0604020202020204" pitchFamily="34" charset="0"/>
              </a:rPr>
              <a:t>interactions</a:t>
            </a:r>
            <a:endParaRPr lang="ru-RU" sz="2000" i="1" dirty="0">
              <a:solidFill>
                <a:srgbClr val="002060"/>
              </a:solidFill>
              <a:latin typeface="Arial" panose="020B0604020202020204" pitchFamily="34" charset="0"/>
              <a:cs typeface="Arial" panose="020B0604020202020204" pitchFamily="34" charset="0"/>
            </a:endParaRPr>
          </a:p>
          <a:p>
            <a:r>
              <a:rPr lang="ru-RU" sz="2000" b="1" i="1" dirty="0">
                <a:solidFill>
                  <a:srgbClr val="002060"/>
                </a:solidFill>
                <a:latin typeface="Arial" panose="020B0604020202020204" pitchFamily="34" charset="0"/>
                <a:cs typeface="Arial" panose="020B0604020202020204" pitchFamily="34" charset="0"/>
              </a:rPr>
              <a:t>	</a:t>
            </a:r>
            <a:r>
              <a:rPr lang="en-GB" sz="2000" b="1" dirty="0">
                <a:solidFill>
                  <a:srgbClr val="0070C0"/>
                </a:solidFill>
                <a:latin typeface="Arial" panose="020B0604020202020204" pitchFamily="34" charset="0"/>
                <a:cs typeface="Arial" panose="020B0604020202020204" pitchFamily="34" charset="0"/>
              </a:rPr>
              <a:t>2023</a:t>
            </a:r>
            <a:r>
              <a:rPr lang="en-GB" sz="2000" b="1" i="1" dirty="0">
                <a:solidFill>
                  <a:srgbClr val="002060"/>
                </a:solidFill>
                <a:latin typeface="Arial" panose="020B0604020202020204" pitchFamily="34" charset="0"/>
                <a:cs typeface="Arial" panose="020B0604020202020204" pitchFamily="34" charset="0"/>
              </a:rPr>
              <a:t>: </a:t>
            </a:r>
            <a:r>
              <a:rPr lang="en-GB" sz="2000" b="1" i="1" dirty="0">
                <a:solidFill>
                  <a:srgbClr val="FF0000"/>
                </a:solidFill>
                <a:latin typeface="Arial" panose="020B0604020202020204" pitchFamily="34" charset="0"/>
                <a:cs typeface="Arial" panose="020B0604020202020204" pitchFamily="34" charset="0"/>
              </a:rPr>
              <a:t>3.8</a:t>
            </a:r>
            <a:r>
              <a:rPr lang="en-GB" sz="2000" b="1" i="1" dirty="0">
                <a:solidFill>
                  <a:srgbClr val="002060"/>
                </a:solidFill>
                <a:latin typeface="Arial" panose="020B0604020202020204" pitchFamily="34" charset="0"/>
                <a:cs typeface="Arial" panose="020B0604020202020204" pitchFamily="34" charset="0"/>
              </a:rPr>
              <a:t> </a:t>
            </a:r>
            <a:r>
              <a:rPr lang="en-GB" sz="2000" b="1" i="1" dirty="0" err="1">
                <a:solidFill>
                  <a:srgbClr val="002060"/>
                </a:solidFill>
                <a:latin typeface="Arial" panose="020B0604020202020204" pitchFamily="34" charset="0"/>
                <a:cs typeface="Arial" panose="020B0604020202020204" pitchFamily="34" charset="0"/>
              </a:rPr>
              <a:t>AGeV</a:t>
            </a:r>
            <a:r>
              <a:rPr lang="en-GB" sz="2000" i="1" dirty="0">
                <a:solidFill>
                  <a:srgbClr val="002060"/>
                </a:solidFill>
                <a:latin typeface="Arial" panose="020B0604020202020204" pitchFamily="34" charset="0"/>
                <a:cs typeface="Arial" panose="020B0604020202020204" pitchFamily="34" charset="0"/>
              </a:rPr>
              <a:t>  </a:t>
            </a:r>
            <a:r>
              <a:rPr lang="en-GB" sz="2000" b="1" i="1" dirty="0">
                <a:solidFill>
                  <a:srgbClr val="FF0000"/>
                </a:solidFill>
                <a:latin typeface="Arial" panose="020B0604020202020204" pitchFamily="34" charset="0"/>
                <a:cs typeface="Arial" panose="020B0604020202020204" pitchFamily="34" charset="0"/>
              </a:rPr>
              <a:t>Xe</a:t>
            </a:r>
            <a:r>
              <a:rPr lang="en-GB" sz="2000" b="1" i="1" dirty="0">
                <a:solidFill>
                  <a:srgbClr val="002060"/>
                </a:solidFill>
                <a:latin typeface="Arial" panose="020B0604020202020204" pitchFamily="34" charset="0"/>
                <a:cs typeface="Arial" panose="020B0604020202020204" pitchFamily="34" charset="0"/>
              </a:rPr>
              <a:t> + </a:t>
            </a:r>
            <a:r>
              <a:rPr lang="en-GB" sz="2000" b="1" i="1" dirty="0" err="1">
                <a:solidFill>
                  <a:srgbClr val="002060"/>
                </a:solidFill>
                <a:latin typeface="Arial" panose="020B0604020202020204" pitchFamily="34" charset="0"/>
                <a:cs typeface="Arial" panose="020B0604020202020204" pitchFamily="34" charset="0"/>
              </a:rPr>
              <a:t>CsI</a:t>
            </a:r>
            <a:r>
              <a:rPr lang="en-GB" sz="2000" b="1" i="1" dirty="0">
                <a:solidFill>
                  <a:srgbClr val="002060"/>
                </a:solidFill>
                <a:latin typeface="Arial" panose="020B0604020202020204" pitchFamily="34" charset="0"/>
                <a:cs typeface="Arial" panose="020B0604020202020204" pitchFamily="34" charset="0"/>
              </a:rPr>
              <a:t> </a:t>
            </a:r>
            <a:r>
              <a:rPr lang="en-GB" sz="2000" i="1" dirty="0">
                <a:solidFill>
                  <a:srgbClr val="002060"/>
                </a:solidFill>
                <a:latin typeface="Arial" panose="020B0604020202020204" pitchFamily="34" charset="0"/>
                <a:cs typeface="Arial" panose="020B0604020202020204" pitchFamily="34" charset="0"/>
              </a:rPr>
              <a:t>interaction; beam intensity </a:t>
            </a:r>
            <a:r>
              <a:rPr lang="en-GB" sz="2000" b="1" i="1" dirty="0">
                <a:solidFill>
                  <a:srgbClr val="002060"/>
                </a:solidFill>
                <a:latin typeface="Arial" panose="020B0604020202020204" pitchFamily="34" charset="0"/>
                <a:cs typeface="Arial" panose="020B0604020202020204" pitchFamily="34" charset="0"/>
              </a:rPr>
              <a:t>2.5∙10</a:t>
            </a:r>
            <a:r>
              <a:rPr lang="en-GB" sz="2000" b="1" i="1" baseline="30000" dirty="0">
                <a:solidFill>
                  <a:srgbClr val="002060"/>
                </a:solidFill>
                <a:latin typeface="Arial" panose="020B0604020202020204" pitchFamily="34" charset="0"/>
                <a:cs typeface="Arial" panose="020B0604020202020204" pitchFamily="34" charset="0"/>
              </a:rPr>
              <a:t>5</a:t>
            </a:r>
            <a:r>
              <a:rPr lang="en-GB" sz="2000" i="1" dirty="0">
                <a:solidFill>
                  <a:srgbClr val="002060"/>
                </a:solidFill>
                <a:latin typeface="Arial" panose="020B0604020202020204" pitchFamily="34" charset="0"/>
                <a:cs typeface="Arial" panose="020B0604020202020204" pitchFamily="34" charset="0"/>
              </a:rPr>
              <a:t>/s; DAQ rate </a:t>
            </a:r>
            <a:r>
              <a:rPr lang="en-GB" sz="2000" b="1" i="1" dirty="0">
                <a:solidFill>
                  <a:srgbClr val="002060"/>
                </a:solidFill>
                <a:latin typeface="Arial" panose="020B0604020202020204" pitchFamily="34" charset="0"/>
                <a:cs typeface="Arial" panose="020B0604020202020204" pitchFamily="34" charset="0"/>
              </a:rPr>
              <a:t>2.5∙10</a:t>
            </a:r>
            <a:r>
              <a:rPr lang="en-GB" sz="2000" b="1" i="1" baseline="30000" dirty="0">
                <a:solidFill>
                  <a:srgbClr val="002060"/>
                </a:solidFill>
                <a:latin typeface="Arial" panose="020B0604020202020204" pitchFamily="34" charset="0"/>
                <a:cs typeface="Arial" panose="020B0604020202020204" pitchFamily="34" charset="0"/>
              </a:rPr>
              <a:t>3</a:t>
            </a:r>
            <a:r>
              <a:rPr lang="en-GB" sz="2000" i="1" dirty="0">
                <a:solidFill>
                  <a:srgbClr val="002060"/>
                </a:solidFill>
                <a:latin typeface="Arial" panose="020B0604020202020204" pitchFamily="34" charset="0"/>
                <a:cs typeface="Arial" panose="020B0604020202020204" pitchFamily="34" charset="0"/>
              </a:rPr>
              <a:t>/s; </a:t>
            </a:r>
          </a:p>
          <a:p>
            <a:pPr algn="r"/>
            <a:r>
              <a:rPr lang="en-GB" sz="2000" i="1" dirty="0">
                <a:solidFill>
                  <a:srgbClr val="002060"/>
                </a:solidFill>
                <a:latin typeface="Arial" panose="020B0604020202020204" pitchFamily="34" charset="0"/>
                <a:cs typeface="Arial" panose="020B0604020202020204" pitchFamily="34" charset="0"/>
              </a:rPr>
              <a:t>accelerator duty factor </a:t>
            </a:r>
            <a:r>
              <a:rPr lang="en-GB" sz="2000" b="1" i="1" dirty="0">
                <a:solidFill>
                  <a:srgbClr val="002060"/>
                </a:solidFill>
                <a:latin typeface="Arial" panose="020B0604020202020204" pitchFamily="34" charset="0"/>
                <a:cs typeface="Arial" panose="020B0604020202020204" pitchFamily="34" charset="0"/>
              </a:rPr>
              <a:t>0.25; 1.8∙10</a:t>
            </a:r>
            <a:r>
              <a:rPr lang="en-GB" sz="2000" b="1" i="1" baseline="30000" dirty="0">
                <a:solidFill>
                  <a:srgbClr val="002060"/>
                </a:solidFill>
                <a:latin typeface="Arial" panose="020B0604020202020204" pitchFamily="34" charset="0"/>
                <a:cs typeface="Arial" panose="020B0604020202020204" pitchFamily="34" charset="0"/>
              </a:rPr>
              <a:t>9</a:t>
            </a:r>
            <a:r>
              <a:rPr lang="en-GB" sz="2000" b="1" i="1" dirty="0">
                <a:solidFill>
                  <a:srgbClr val="002060"/>
                </a:solidFill>
                <a:latin typeface="Arial" panose="020B0604020202020204" pitchFamily="34" charset="0"/>
                <a:cs typeface="Arial" panose="020B0604020202020204" pitchFamily="34" charset="0"/>
              </a:rPr>
              <a:t> </a:t>
            </a:r>
            <a:r>
              <a:rPr lang="en-GB" sz="2000" i="1" dirty="0">
                <a:solidFill>
                  <a:srgbClr val="002060"/>
                </a:solidFill>
                <a:latin typeface="Arial" panose="020B0604020202020204" pitchFamily="34" charset="0"/>
                <a:cs typeface="Arial" panose="020B0604020202020204" pitchFamily="34" charset="0"/>
              </a:rPr>
              <a:t>interactions; </a:t>
            </a:r>
            <a:r>
              <a:rPr lang="en-GB" sz="2000" b="1" i="1" dirty="0">
                <a:solidFill>
                  <a:srgbClr val="002060"/>
                </a:solidFill>
                <a:latin typeface="Arial" panose="020B0604020202020204" pitchFamily="34" charset="0"/>
                <a:cs typeface="Arial" panose="020B0604020202020204" pitchFamily="34" charset="0"/>
              </a:rPr>
              <a:t>1.8∙10</a:t>
            </a:r>
            <a:r>
              <a:rPr lang="en-GB" sz="2000" b="1" i="1" baseline="30000" dirty="0">
                <a:solidFill>
                  <a:srgbClr val="002060"/>
                </a:solidFill>
                <a:latin typeface="Arial" panose="020B0604020202020204" pitchFamily="34" charset="0"/>
                <a:cs typeface="Arial" panose="020B0604020202020204" pitchFamily="34" charset="0"/>
              </a:rPr>
              <a:t>11</a:t>
            </a:r>
            <a:r>
              <a:rPr lang="en-GB" sz="2000" b="1" i="1" dirty="0">
                <a:solidFill>
                  <a:srgbClr val="002060"/>
                </a:solidFill>
                <a:latin typeface="Arial" panose="020B0604020202020204" pitchFamily="34" charset="0"/>
                <a:cs typeface="Arial" panose="020B0604020202020204" pitchFamily="34" charset="0"/>
              </a:rPr>
              <a:t> </a:t>
            </a:r>
            <a:r>
              <a:rPr lang="en-GB" sz="2000" i="1" dirty="0">
                <a:solidFill>
                  <a:srgbClr val="002060"/>
                </a:solidFill>
                <a:latin typeface="Arial" panose="020B0604020202020204" pitchFamily="34" charset="0"/>
                <a:cs typeface="Arial" panose="020B0604020202020204" pitchFamily="34" charset="0"/>
              </a:rPr>
              <a:t>beam ions  </a:t>
            </a:r>
          </a:p>
        </p:txBody>
      </p:sp>
      <p:pic>
        <p:nvPicPr>
          <p:cNvPr id="10" name="Picture 9">
            <a:extLst>
              <a:ext uri="{FF2B5EF4-FFF2-40B4-BE49-F238E27FC236}">
                <a16:creationId xmlns:a16="http://schemas.microsoft.com/office/drawing/2014/main" id="{7306CC9A-ACC0-594D-A979-3BFD8DA4D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12" y="4460790"/>
            <a:ext cx="4139200" cy="2343236"/>
          </a:xfrm>
          <a:prstGeom prst="rect">
            <a:avLst/>
          </a:prstGeom>
        </p:spPr>
      </p:pic>
      <p:sp>
        <p:nvSpPr>
          <p:cNvPr id="9" name="Прямоугольник 2">
            <a:extLst>
              <a:ext uri="{FF2B5EF4-FFF2-40B4-BE49-F238E27FC236}">
                <a16:creationId xmlns:a16="http://schemas.microsoft.com/office/drawing/2014/main" id="{3E37D596-F321-C644-87C5-C69BEF900AF4}"/>
              </a:ext>
            </a:extLst>
          </p:cNvPr>
          <p:cNvSpPr/>
          <p:nvPr/>
        </p:nvSpPr>
        <p:spPr>
          <a:xfrm>
            <a:off x="3249826" y="5044427"/>
            <a:ext cx="7335451" cy="1785104"/>
          </a:xfrm>
          <a:prstGeom prst="rect">
            <a:avLst/>
          </a:prstGeom>
          <a:solidFill>
            <a:srgbClr val="D5FFFF"/>
          </a:solidFill>
        </p:spPr>
        <p:txBody>
          <a:bodyPr wrap="square" tIns="0" rIns="36000">
            <a:spAutoFit/>
          </a:bodyPr>
          <a:lstStyle/>
          <a:p>
            <a:pPr>
              <a:lnSpc>
                <a:spcPct val="150000"/>
              </a:lnSpc>
            </a:pPr>
            <a:r>
              <a:rPr lang="ru-RU" altLang="de-DE" sz="2000" b="1" dirty="0">
                <a:solidFill>
                  <a:srgbClr val="002060"/>
                </a:solidFill>
                <a:latin typeface="Arial" panose="020B0604020202020204" pitchFamily="34" charset="0"/>
                <a:cs typeface="Arial" panose="020B0604020202020204" pitchFamily="34" charset="0"/>
              </a:rPr>
              <a:t>программа с тяжелыми ионами</a:t>
            </a:r>
            <a:r>
              <a:rPr lang="en-US" altLang="de-DE" sz="2000" b="1" dirty="0">
                <a:solidFill>
                  <a:srgbClr val="002060"/>
                </a:solidFill>
                <a:latin typeface="Arial" panose="020B0604020202020204" pitchFamily="34" charset="0"/>
                <a:cs typeface="Arial" panose="020B0604020202020204" pitchFamily="34" charset="0"/>
              </a:rPr>
              <a:t>:</a:t>
            </a:r>
          </a:p>
          <a:p>
            <a:pPr marL="342900" indent="-342900">
              <a:buClr>
                <a:srgbClr val="FF0000"/>
              </a:buClr>
              <a:buFont typeface="Wingdings" pitchFamily="2" charset="2"/>
              <a:buChar char="Ø"/>
            </a:pPr>
            <a:r>
              <a:rPr lang="en-US" sz="2000" b="1" i="1" dirty="0">
                <a:solidFill>
                  <a:srgbClr val="002060"/>
                </a:solidFill>
                <a:latin typeface="Arial" panose="020B0604020202020204" pitchFamily="34" charset="0"/>
                <a:cs typeface="Arial" panose="020B0604020202020204" pitchFamily="34" charset="0"/>
              </a:rPr>
              <a:t>EOS </a:t>
            </a:r>
            <a:r>
              <a:rPr lang="ru-RU" sz="2000" i="1" dirty="0">
                <a:solidFill>
                  <a:srgbClr val="002060"/>
                </a:solidFill>
                <a:latin typeface="Arial" panose="020B0604020202020204" pitchFamily="34" charset="0"/>
                <a:cs typeface="Arial" panose="020B0604020202020204" pitchFamily="34" charset="0"/>
              </a:rPr>
              <a:t>для симметричной материи высокой плотности</a:t>
            </a:r>
            <a:endParaRPr lang="en-US" sz="2000" i="1" dirty="0">
              <a:solidFill>
                <a:srgbClr val="002060"/>
              </a:solidFill>
              <a:latin typeface="Arial" panose="020B0604020202020204" pitchFamily="34" charset="0"/>
              <a:cs typeface="Arial" panose="020B0604020202020204" pitchFamily="34" charset="0"/>
            </a:endParaRPr>
          </a:p>
          <a:p>
            <a:pPr marL="342900" indent="-342900">
              <a:buClr>
                <a:srgbClr val="FF0000"/>
              </a:buClr>
              <a:buFont typeface="Wingdings" pitchFamily="2" charset="2"/>
              <a:buChar char="Ø"/>
            </a:pPr>
            <a:r>
              <a:rPr lang="en-US" sz="2000" b="1" i="1" dirty="0" err="1">
                <a:solidFill>
                  <a:srgbClr val="002060"/>
                </a:solidFill>
                <a:latin typeface="Arial" panose="020B0604020202020204" pitchFamily="34" charset="0"/>
                <a:cs typeface="Arial" panose="020B0604020202020204" pitchFamily="34" charset="0"/>
              </a:rPr>
              <a:t>E</a:t>
            </a:r>
            <a:r>
              <a:rPr lang="en-US" sz="2000" b="1" i="1" baseline="-25000" dirty="0" err="1">
                <a:solidFill>
                  <a:srgbClr val="002060"/>
                </a:solidFill>
                <a:latin typeface="Arial" panose="020B0604020202020204" pitchFamily="34" charset="0"/>
                <a:cs typeface="Arial" panose="020B0604020202020204" pitchFamily="34" charset="0"/>
              </a:rPr>
              <a:t>sym</a:t>
            </a:r>
            <a:r>
              <a:rPr lang="ru-RU" sz="2000" b="1" i="1" dirty="0">
                <a:solidFill>
                  <a:srgbClr val="002060"/>
                </a:solidFill>
                <a:latin typeface="Arial" panose="020B0604020202020204" pitchFamily="34" charset="0"/>
                <a:cs typeface="Arial" panose="020B0604020202020204" pitchFamily="34" charset="0"/>
                <a:sym typeface="Wingdings" pitchFamily="2" charset="2"/>
              </a:rPr>
              <a:t> </a:t>
            </a:r>
            <a:r>
              <a:rPr lang="ru-RU" sz="2000" i="1" dirty="0">
                <a:solidFill>
                  <a:srgbClr val="002060"/>
                </a:solidFill>
                <a:latin typeface="Arial" panose="020B0604020202020204" pitchFamily="34" charset="0"/>
                <a:cs typeface="Arial" panose="020B0604020202020204" pitchFamily="34" charset="0"/>
                <a:sym typeface="Wingdings" pitchFamily="2" charset="2"/>
              </a:rPr>
              <a:t>при высоких барионных плотностях</a:t>
            </a:r>
            <a:endParaRPr lang="en-US" sz="2000" i="1" dirty="0">
              <a:solidFill>
                <a:srgbClr val="002060"/>
              </a:solidFill>
              <a:latin typeface="Arial" panose="020B0604020202020204" pitchFamily="34" charset="0"/>
              <a:cs typeface="Arial" panose="020B0604020202020204" pitchFamily="34" charset="0"/>
              <a:sym typeface="Wingdings" pitchFamily="2" charset="2"/>
            </a:endParaRPr>
          </a:p>
          <a:p>
            <a:pPr marL="342900" indent="-342900">
              <a:buClr>
                <a:srgbClr val="FF0000"/>
              </a:buClr>
              <a:buFont typeface="Wingdings" pitchFamily="2" charset="2"/>
              <a:buChar char="Ø"/>
            </a:pPr>
            <a:r>
              <a:rPr lang="ru-RU" sz="2000" b="1" i="1" dirty="0">
                <a:solidFill>
                  <a:srgbClr val="002060"/>
                </a:solidFill>
                <a:latin typeface="Arial" panose="020B0604020202020204" pitchFamily="34" charset="0"/>
                <a:ea typeface="Tahoma" panose="020B0604030504040204" pitchFamily="34" charset="0"/>
                <a:cs typeface="Arial" panose="020B0604020202020204" pitchFamily="34" charset="0"/>
                <a:sym typeface="Wingdings" pitchFamily="2" charset="2"/>
              </a:rPr>
              <a:t>гиперядра</a:t>
            </a:r>
            <a:endParaRPr lang="en-US" sz="2000" b="1" i="1" dirty="0">
              <a:solidFill>
                <a:srgbClr val="002060"/>
              </a:solidFill>
              <a:latin typeface="Arial" panose="020B0604020202020204" pitchFamily="34" charset="0"/>
              <a:ea typeface="Tahoma" panose="020B0604030504040204" pitchFamily="34" charset="0"/>
              <a:cs typeface="Arial" panose="020B0604020202020204" pitchFamily="34" charset="0"/>
              <a:sym typeface="Wingdings" pitchFamily="2" charset="2"/>
            </a:endParaRPr>
          </a:p>
          <a:p>
            <a:pPr marL="342900" indent="-342900">
              <a:buClr>
                <a:srgbClr val="FF0000"/>
              </a:buClr>
              <a:buFont typeface="Wingdings" pitchFamily="2" charset="2"/>
              <a:buChar char="Ø"/>
            </a:pPr>
            <a:r>
              <a:rPr lang="ru-RU" sz="2000" b="1" i="1" dirty="0">
                <a:solidFill>
                  <a:srgbClr val="002060"/>
                </a:solidFill>
                <a:latin typeface="Arial" panose="020B0604020202020204" pitchFamily="34" charset="0"/>
                <a:ea typeface="Tahoma" panose="020B0604030504040204" pitchFamily="34" charset="0"/>
                <a:cs typeface="Arial" panose="020B0604020202020204" pitchFamily="34" charset="0"/>
                <a:sym typeface="Wingdings" pitchFamily="2" charset="2"/>
              </a:rPr>
              <a:t>фазовый переход </a:t>
            </a:r>
            <a:r>
              <a:rPr lang="ru-RU" sz="2000" i="1" dirty="0">
                <a:solidFill>
                  <a:srgbClr val="002060"/>
                </a:solidFill>
                <a:latin typeface="Arial" panose="020B0604020202020204" pitchFamily="34" charset="0"/>
                <a:ea typeface="Tahoma" panose="020B0604030504040204" pitchFamily="34" charset="0"/>
                <a:cs typeface="Arial" panose="020B0604020202020204" pitchFamily="34" charset="0"/>
                <a:sym typeface="Wingdings" pitchFamily="2" charset="2"/>
              </a:rPr>
              <a:t>от адронной материи к </a:t>
            </a:r>
            <a:r>
              <a:rPr lang="ru-RU" sz="2000" i="1" dirty="0" err="1">
                <a:solidFill>
                  <a:srgbClr val="002060"/>
                </a:solidFill>
                <a:latin typeface="Arial" panose="020B0604020202020204" pitchFamily="34" charset="0"/>
                <a:ea typeface="Tahoma" panose="020B0604030504040204" pitchFamily="34" charset="0"/>
                <a:cs typeface="Arial" panose="020B0604020202020204" pitchFamily="34" charset="0"/>
                <a:sym typeface="Wingdings" pitchFamily="2" charset="2"/>
              </a:rPr>
              <a:t>партонной</a:t>
            </a:r>
            <a:r>
              <a:rPr lang="ru-RU" sz="2000" i="1" dirty="0">
                <a:solidFill>
                  <a:srgbClr val="002060"/>
                </a:solidFill>
                <a:latin typeface="Arial" panose="020B0604020202020204" pitchFamily="34" charset="0"/>
                <a:ea typeface="Tahoma" panose="020B0604030504040204" pitchFamily="34" charset="0"/>
                <a:cs typeface="Arial" panose="020B0604020202020204" pitchFamily="34" charset="0"/>
                <a:sym typeface="Wingdings" pitchFamily="2" charset="2"/>
              </a:rPr>
              <a:t> </a:t>
            </a:r>
            <a:r>
              <a:rPr lang="de-DE" sz="2000" i="1" dirty="0">
                <a:solidFill>
                  <a:srgbClr val="002060"/>
                </a:solidFill>
                <a:latin typeface="Arial" panose="020B0604020202020204" pitchFamily="34" charset="0"/>
                <a:ea typeface="Tahoma" panose="020B0604030504040204" pitchFamily="34" charset="0"/>
                <a:cs typeface="Arial" panose="020B0604020202020204" pitchFamily="34" charset="0"/>
                <a:sym typeface="Wingdings" pitchFamily="2" charset="2"/>
              </a:rPr>
              <a:t> </a:t>
            </a:r>
            <a:r>
              <a:rPr lang="de-DE" sz="2000" b="1" i="1" dirty="0">
                <a:solidFill>
                  <a:srgbClr val="002060"/>
                </a:solidFill>
                <a:latin typeface="Arial" panose="020B0604020202020204" pitchFamily="34" charset="0"/>
                <a:ea typeface="Tahoma" panose="020B0604030504040204" pitchFamily="34" charset="0"/>
                <a:cs typeface="Arial" panose="020B0604020202020204" pitchFamily="34" charset="0"/>
                <a:sym typeface="Wingdings" pitchFamily="2" charset="2"/>
              </a:rPr>
              <a:t> </a:t>
            </a:r>
          </a:p>
        </p:txBody>
      </p:sp>
      <p:sp>
        <p:nvSpPr>
          <p:cNvPr id="4" name="Slide Number Placeholder 3">
            <a:extLst>
              <a:ext uri="{FF2B5EF4-FFF2-40B4-BE49-F238E27FC236}">
                <a16:creationId xmlns:a16="http://schemas.microsoft.com/office/drawing/2014/main" id="{C56C30B2-B43B-AFEA-8B17-00096A1EFA9B}"/>
              </a:ext>
            </a:extLst>
          </p:cNvPr>
          <p:cNvSpPr>
            <a:spLocks noGrp="1"/>
          </p:cNvSpPr>
          <p:nvPr>
            <p:ph type="sldNum" sz="quarter" idx="12"/>
          </p:nvPr>
        </p:nvSpPr>
        <p:spPr/>
        <p:txBody>
          <a:bodyPr/>
          <a:lstStyle/>
          <a:p>
            <a:fld id="{254D851C-2B19-462F-8B67-6651829822B1}" type="slidenum">
              <a:rPr lang="ru-RU" smtClean="0"/>
              <a:t>12</a:t>
            </a:fld>
            <a:endParaRPr lang="ru-RU"/>
          </a:p>
        </p:txBody>
      </p:sp>
      <p:sp>
        <p:nvSpPr>
          <p:cNvPr id="7" name="Rectangle 6">
            <a:extLst>
              <a:ext uri="{FF2B5EF4-FFF2-40B4-BE49-F238E27FC236}">
                <a16:creationId xmlns:a16="http://schemas.microsoft.com/office/drawing/2014/main" id="{1D5EA71D-21EF-B4DB-C7B5-7DE109CF3187}"/>
              </a:ext>
            </a:extLst>
          </p:cNvPr>
          <p:cNvSpPr/>
          <p:nvPr/>
        </p:nvSpPr>
        <p:spPr>
          <a:xfrm>
            <a:off x="1013254" y="444843"/>
            <a:ext cx="6388443" cy="67962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Tree>
    <p:extLst>
      <p:ext uri="{BB962C8B-B14F-4D97-AF65-F5344CB8AC3E}">
        <p14:creationId xmlns:p14="http://schemas.microsoft.com/office/powerpoint/2010/main" val="175435521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346991" y="69550"/>
            <a:ext cx="7558479" cy="461665"/>
          </a:xfrm>
          <a:prstGeom prst="rect">
            <a:avLst/>
          </a:prstGeom>
          <a:solidFill>
            <a:srgbClr val="D5FFFF"/>
          </a:solidFill>
          <a:ln w="9525">
            <a:noFill/>
            <a:miter lim="800000"/>
            <a:headEnd/>
            <a:tailEnd/>
          </a:ln>
        </p:spPr>
        <p:txBody>
          <a:bodyPr wrap="none">
            <a:spAutoFit/>
          </a:bodyPr>
          <a:lstStyle/>
          <a:p>
            <a:pPr>
              <a:defRPr/>
            </a:pPr>
            <a:r>
              <a:rPr lang="en-US" sz="2400" b="1" dirty="0">
                <a:solidFill>
                  <a:srgbClr val="002060"/>
                </a:solidFill>
                <a:latin typeface="Arial" panose="020B0604020202020204" pitchFamily="34" charset="0"/>
                <a:ea typeface="ＭＳ Ｐゴシック" pitchFamily="34" charset="-128"/>
                <a:cs typeface="Arial" panose="020B0604020202020204" pitchFamily="34" charset="0"/>
              </a:rPr>
              <a:t>EOS of symmetric and asymmetric nuclear matter </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809" y="3429000"/>
            <a:ext cx="4538661" cy="284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4" y="531215"/>
            <a:ext cx="3639786" cy="3604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4530" y="1247695"/>
            <a:ext cx="3824287" cy="98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1"/>
          <p:cNvSpPr txBox="1">
            <a:spLocks noChangeArrowheads="1"/>
          </p:cNvSpPr>
          <p:nvPr/>
        </p:nvSpPr>
        <p:spPr bwMode="auto">
          <a:xfrm>
            <a:off x="4189496" y="535203"/>
            <a:ext cx="76685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ru-RU" sz="2000" b="1" i="1" dirty="0">
                <a:solidFill>
                  <a:srgbClr val="002060"/>
                </a:solidFill>
                <a:latin typeface="Arial" panose="020B0604020202020204" pitchFamily="34" charset="0"/>
                <a:cs typeface="Arial" panose="020B0604020202020204" pitchFamily="34" charset="0"/>
              </a:rPr>
              <a:t>EOS:</a:t>
            </a:r>
            <a:r>
              <a:rPr lang="en-US" altLang="ru-RU" sz="2000" i="1" dirty="0">
                <a:solidFill>
                  <a:srgbClr val="002060"/>
                </a:solidFill>
                <a:latin typeface="Arial" panose="020B0604020202020204" pitchFamily="34" charset="0"/>
                <a:cs typeface="Arial" panose="020B0604020202020204" pitchFamily="34" charset="0"/>
              </a:rPr>
              <a:t> relation between - </a:t>
            </a:r>
            <a:r>
              <a:rPr lang="en-US" altLang="ru-RU" sz="2000" b="1" i="1" dirty="0">
                <a:solidFill>
                  <a:srgbClr val="0070C0"/>
                </a:solidFill>
                <a:latin typeface="Arial" panose="020B0604020202020204" pitchFamily="34" charset="0"/>
                <a:cs typeface="Arial" panose="020B0604020202020204" pitchFamily="34" charset="0"/>
              </a:rPr>
              <a:t>density, pressure</a:t>
            </a:r>
            <a:r>
              <a:rPr lang="en-US" altLang="ru-RU" sz="2000" i="1" dirty="0">
                <a:solidFill>
                  <a:srgbClr val="0070C0"/>
                </a:solidFill>
                <a:latin typeface="Arial" panose="020B0604020202020204" pitchFamily="34" charset="0"/>
                <a:cs typeface="Arial" panose="020B0604020202020204" pitchFamily="34" charset="0"/>
              </a:rPr>
              <a:t>, </a:t>
            </a:r>
            <a:r>
              <a:rPr lang="en-US" altLang="ru-RU" sz="2000" b="1" i="1" dirty="0">
                <a:solidFill>
                  <a:srgbClr val="0070C0"/>
                </a:solidFill>
                <a:latin typeface="Arial" panose="020B0604020202020204" pitchFamily="34" charset="0"/>
                <a:cs typeface="Arial" panose="020B0604020202020204" pitchFamily="34" charset="0"/>
              </a:rPr>
              <a:t>temperature</a:t>
            </a:r>
            <a:r>
              <a:rPr lang="en-US" altLang="ru-RU" sz="2000" i="1" dirty="0">
                <a:solidFill>
                  <a:srgbClr val="0070C0"/>
                </a:solidFill>
                <a:latin typeface="Arial" panose="020B0604020202020204" pitchFamily="34" charset="0"/>
                <a:cs typeface="Arial" panose="020B0604020202020204" pitchFamily="34" charset="0"/>
              </a:rPr>
              <a:t>, </a:t>
            </a:r>
            <a:r>
              <a:rPr lang="en-US" altLang="ru-RU" sz="2000" b="1" i="1" dirty="0">
                <a:solidFill>
                  <a:srgbClr val="0070C0"/>
                </a:solidFill>
                <a:latin typeface="Arial" panose="020B0604020202020204" pitchFamily="34" charset="0"/>
                <a:cs typeface="Arial" panose="020B0604020202020204" pitchFamily="34" charset="0"/>
              </a:rPr>
              <a:t>energy</a:t>
            </a:r>
          </a:p>
          <a:p>
            <a:pPr algn="r"/>
            <a:r>
              <a:rPr lang="en-US" altLang="ru-RU" sz="2000" i="1" dirty="0">
                <a:solidFill>
                  <a:srgbClr val="002060"/>
                </a:solidFill>
                <a:latin typeface="Arial" panose="020B0604020202020204" pitchFamily="34" charset="0"/>
                <a:cs typeface="Arial" panose="020B0604020202020204" pitchFamily="34" charset="0"/>
              </a:rPr>
              <a:t>&amp; </a:t>
            </a:r>
            <a:r>
              <a:rPr lang="en-US" altLang="ru-RU" sz="2000" b="1" i="1" dirty="0">
                <a:solidFill>
                  <a:srgbClr val="0070C0"/>
                </a:solidFill>
                <a:latin typeface="Arial" panose="020B0604020202020204" pitchFamily="34" charset="0"/>
                <a:cs typeface="Arial" panose="020B0604020202020204" pitchFamily="34" charset="0"/>
              </a:rPr>
              <a:t>isospin asymmetry</a:t>
            </a:r>
            <a:r>
              <a:rPr lang="en-US" altLang="ru-RU" sz="2000" i="1" dirty="0">
                <a:solidFill>
                  <a:srgbClr val="0070C0"/>
                </a:solidFill>
                <a:latin typeface="Arial" panose="020B0604020202020204" pitchFamily="34" charset="0"/>
                <a:cs typeface="Arial" panose="020B0604020202020204" pitchFamily="34" charset="0"/>
              </a:rPr>
              <a:t> </a:t>
            </a:r>
            <a:endParaRPr lang="ru-RU" altLang="ru-RU" sz="2000" i="1" dirty="0">
              <a:solidFill>
                <a:srgbClr val="0070C0"/>
              </a:solidFill>
              <a:latin typeface="Arial" panose="020B0604020202020204" pitchFamily="34" charset="0"/>
              <a:cs typeface="Arial" panose="020B0604020202020204" pitchFamily="34" charset="0"/>
            </a:endParaRPr>
          </a:p>
        </p:txBody>
      </p:sp>
      <p:sp>
        <p:nvSpPr>
          <p:cNvPr id="9" name="TextBox 2"/>
          <p:cNvSpPr txBox="1">
            <a:spLocks noChangeArrowheads="1"/>
          </p:cNvSpPr>
          <p:nvPr/>
        </p:nvSpPr>
        <p:spPr bwMode="auto">
          <a:xfrm>
            <a:off x="233260" y="4015239"/>
            <a:ext cx="733594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ru-RU" sz="2000" dirty="0">
                <a:solidFill>
                  <a:srgbClr val="002060"/>
                </a:solidFill>
                <a:latin typeface="Arial" panose="020B0604020202020204" pitchFamily="34" charset="0"/>
                <a:cs typeface="Arial" panose="020B0604020202020204" pitchFamily="34" charset="0"/>
              </a:rPr>
              <a:t>► </a:t>
            </a:r>
            <a:r>
              <a:rPr lang="en-US" altLang="ru-RU" sz="2000" b="1" dirty="0">
                <a:solidFill>
                  <a:srgbClr val="002060"/>
                </a:solidFill>
                <a:latin typeface="Arial" panose="020B0604020202020204" pitchFamily="34" charset="0"/>
                <a:cs typeface="Arial" panose="020B0604020202020204" pitchFamily="34" charset="0"/>
              </a:rPr>
              <a:t>Study symmetric matter EOS at </a:t>
            </a:r>
            <a:r>
              <a:rPr lang="el-GR" altLang="ru-RU" sz="2000" b="1" dirty="0">
                <a:solidFill>
                  <a:srgbClr val="002060"/>
                </a:solidFill>
                <a:latin typeface="Arial" panose="020B0604020202020204" pitchFamily="34" charset="0"/>
                <a:cs typeface="Arial" panose="020B0604020202020204" pitchFamily="34" charset="0"/>
              </a:rPr>
              <a:t>ρ</a:t>
            </a:r>
            <a:r>
              <a:rPr lang="en-US" altLang="ru-RU" sz="2000" b="1" dirty="0">
                <a:solidFill>
                  <a:srgbClr val="002060"/>
                </a:solidFill>
                <a:latin typeface="Arial" panose="020B0604020202020204" pitchFamily="34" charset="0"/>
                <a:cs typeface="Arial" panose="020B0604020202020204" pitchFamily="34" charset="0"/>
              </a:rPr>
              <a:t> = </a:t>
            </a:r>
            <a:r>
              <a:rPr lang="en-US" altLang="ru-RU" sz="2000" b="1" dirty="0">
                <a:solidFill>
                  <a:srgbClr val="FF0000"/>
                </a:solidFill>
                <a:latin typeface="Arial" panose="020B0604020202020204" pitchFamily="34" charset="0"/>
                <a:cs typeface="Arial" panose="020B0604020202020204" pitchFamily="34" charset="0"/>
              </a:rPr>
              <a:t>3</a:t>
            </a:r>
            <a:r>
              <a:rPr lang="en-US" altLang="ru-RU" sz="2000" b="1" dirty="0">
                <a:solidFill>
                  <a:srgbClr val="002060"/>
                </a:solidFill>
                <a:latin typeface="Arial" panose="020B0604020202020204" pitchFamily="34" charset="0"/>
                <a:cs typeface="Arial" panose="020B0604020202020204" pitchFamily="34" charset="0"/>
              </a:rPr>
              <a:t> - </a:t>
            </a:r>
            <a:r>
              <a:rPr lang="en-US" altLang="ru-RU" sz="2000" b="1" dirty="0">
                <a:solidFill>
                  <a:srgbClr val="FF0000"/>
                </a:solidFill>
                <a:latin typeface="Arial" panose="020B0604020202020204" pitchFamily="34" charset="0"/>
                <a:cs typeface="Arial" panose="020B0604020202020204" pitchFamily="34" charset="0"/>
              </a:rPr>
              <a:t>5</a:t>
            </a:r>
            <a:r>
              <a:rPr lang="en-US" altLang="ru-RU" sz="2000" b="1" dirty="0">
                <a:solidFill>
                  <a:srgbClr val="002060"/>
                </a:solidFill>
                <a:latin typeface="Arial" panose="020B0604020202020204" pitchFamily="34" charset="0"/>
                <a:cs typeface="Arial" panose="020B0604020202020204" pitchFamily="34" charset="0"/>
              </a:rPr>
              <a:t> </a:t>
            </a:r>
            <a:r>
              <a:rPr lang="el-GR" altLang="ru-RU" sz="2000" b="1" dirty="0">
                <a:solidFill>
                  <a:srgbClr val="002060"/>
                </a:solidFill>
                <a:latin typeface="Arial" panose="020B0604020202020204" pitchFamily="34" charset="0"/>
                <a:cs typeface="Arial" panose="020B0604020202020204" pitchFamily="34" charset="0"/>
              </a:rPr>
              <a:t>ρ</a:t>
            </a:r>
            <a:r>
              <a:rPr lang="en-US" altLang="ru-RU" sz="2000" b="1" baseline="-25000" dirty="0">
                <a:solidFill>
                  <a:srgbClr val="002060"/>
                </a:solidFill>
                <a:latin typeface="Arial" panose="020B0604020202020204" pitchFamily="34" charset="0"/>
                <a:cs typeface="Arial" panose="020B0604020202020204" pitchFamily="34" charset="0"/>
              </a:rPr>
              <a:t>0</a:t>
            </a:r>
          </a:p>
          <a:p>
            <a:r>
              <a:rPr lang="en-US" altLang="ru-RU" sz="2000" dirty="0">
                <a:solidFill>
                  <a:srgbClr val="002060"/>
                </a:solidFill>
                <a:latin typeface="Arial" panose="020B0604020202020204" pitchFamily="34" charset="0"/>
                <a:cs typeface="Arial" panose="020B0604020202020204" pitchFamily="34" charset="0"/>
              </a:rPr>
              <a:t>    - </a:t>
            </a:r>
            <a:r>
              <a:rPr lang="en-US" altLang="ru-RU" sz="2000" i="1" dirty="0">
                <a:solidFill>
                  <a:srgbClr val="0070C0"/>
                </a:solidFill>
                <a:latin typeface="Arial" panose="020B0604020202020204" pitchFamily="34" charset="0"/>
                <a:cs typeface="Arial" panose="020B0604020202020204" pitchFamily="34" charset="0"/>
              </a:rPr>
              <a:t>elliptic flow </a:t>
            </a:r>
            <a:r>
              <a:rPr lang="en-US" altLang="ru-RU" sz="2000" i="1" dirty="0">
                <a:solidFill>
                  <a:srgbClr val="002060"/>
                </a:solidFill>
                <a:latin typeface="Arial" panose="020B0604020202020204" pitchFamily="34" charset="0"/>
                <a:cs typeface="Arial" panose="020B0604020202020204" pitchFamily="34" charset="0"/>
              </a:rPr>
              <a:t>of </a:t>
            </a:r>
            <a:r>
              <a:rPr lang="en-US" altLang="ru-RU" sz="2000" b="1" i="1" dirty="0">
                <a:solidFill>
                  <a:srgbClr val="002060"/>
                </a:solidFill>
                <a:latin typeface="Arial" panose="020B0604020202020204" pitchFamily="34" charset="0"/>
                <a:cs typeface="Arial" panose="020B0604020202020204" pitchFamily="34" charset="0"/>
              </a:rPr>
              <a:t>protons</a:t>
            </a:r>
            <a:r>
              <a:rPr lang="en-US" altLang="ru-RU" sz="2000" i="1" dirty="0">
                <a:solidFill>
                  <a:srgbClr val="002060"/>
                </a:solidFill>
                <a:latin typeface="Arial" panose="020B0604020202020204" pitchFamily="34" charset="0"/>
                <a:cs typeface="Arial" panose="020B0604020202020204" pitchFamily="34" charset="0"/>
              </a:rPr>
              <a:t>, </a:t>
            </a:r>
            <a:r>
              <a:rPr lang="en-US" altLang="ru-RU" sz="2000" b="1" i="1" dirty="0">
                <a:solidFill>
                  <a:srgbClr val="002060"/>
                </a:solidFill>
                <a:latin typeface="Arial" panose="020B0604020202020204" pitchFamily="34" charset="0"/>
                <a:cs typeface="Arial" panose="020B0604020202020204" pitchFamily="34" charset="0"/>
              </a:rPr>
              <a:t>mesons </a:t>
            </a:r>
            <a:r>
              <a:rPr lang="en-US" altLang="ru-RU" sz="2000" i="1" dirty="0">
                <a:solidFill>
                  <a:srgbClr val="002060"/>
                </a:solidFill>
                <a:latin typeface="Arial" panose="020B0604020202020204" pitchFamily="34" charset="0"/>
                <a:cs typeface="Arial" panose="020B0604020202020204" pitchFamily="34" charset="0"/>
              </a:rPr>
              <a:t>and </a:t>
            </a:r>
            <a:r>
              <a:rPr lang="en-US" altLang="ru-RU" sz="2000" b="1" i="1" dirty="0">
                <a:solidFill>
                  <a:srgbClr val="002060"/>
                </a:solidFill>
                <a:latin typeface="Arial" panose="020B0604020202020204" pitchFamily="34" charset="0"/>
                <a:cs typeface="Arial" panose="020B0604020202020204" pitchFamily="34" charset="0"/>
              </a:rPr>
              <a:t>hyperons</a:t>
            </a:r>
          </a:p>
          <a:p>
            <a:r>
              <a:rPr lang="en-US" altLang="ru-RU" sz="2000" i="1" dirty="0">
                <a:solidFill>
                  <a:srgbClr val="002060"/>
                </a:solidFill>
                <a:latin typeface="Arial" panose="020B0604020202020204" pitchFamily="34" charset="0"/>
                <a:cs typeface="Arial" panose="020B0604020202020204" pitchFamily="34" charset="0"/>
              </a:rPr>
              <a:t>    - </a:t>
            </a:r>
            <a:r>
              <a:rPr lang="en-US" altLang="ru-RU" sz="2000" b="1" i="1" dirty="0">
                <a:solidFill>
                  <a:srgbClr val="0070C0"/>
                </a:solidFill>
                <a:latin typeface="Arial" panose="020B0604020202020204" pitchFamily="34" charset="0"/>
                <a:cs typeface="Arial" panose="020B0604020202020204" pitchFamily="34" charset="0"/>
              </a:rPr>
              <a:t>sub-threshold producti</a:t>
            </a:r>
            <a:r>
              <a:rPr lang="en-US" altLang="ru-RU" sz="2000" i="1" dirty="0">
                <a:solidFill>
                  <a:srgbClr val="002060"/>
                </a:solidFill>
                <a:latin typeface="Arial" panose="020B0604020202020204" pitchFamily="34" charset="0"/>
                <a:cs typeface="Arial" panose="020B0604020202020204" pitchFamily="34" charset="0"/>
              </a:rPr>
              <a:t>on of strange mesons &amp; hyperons</a:t>
            </a:r>
          </a:p>
          <a:p>
            <a:r>
              <a:rPr lang="en-US" altLang="ru-RU" sz="2000" i="1" dirty="0">
                <a:solidFill>
                  <a:srgbClr val="002060"/>
                </a:solidFill>
                <a:latin typeface="Arial" panose="020B0604020202020204" pitchFamily="34" charset="0"/>
                <a:cs typeface="Arial" panose="020B0604020202020204" pitchFamily="34" charset="0"/>
              </a:rPr>
              <a:t>    - extract </a:t>
            </a:r>
            <a:r>
              <a:rPr lang="en-US" altLang="ru-RU" sz="2000" b="1" i="1" dirty="0">
                <a:solidFill>
                  <a:srgbClr val="FF0000"/>
                </a:solidFill>
                <a:latin typeface="Symbol" pitchFamily="2" charset="2"/>
                <a:cs typeface="Arial" panose="020B0604020202020204" pitchFamily="34" charset="0"/>
              </a:rPr>
              <a:t>K</a:t>
            </a:r>
            <a:r>
              <a:rPr lang="en-US" altLang="ru-RU" sz="2000" i="1" dirty="0">
                <a:solidFill>
                  <a:srgbClr val="002060"/>
                </a:solidFill>
                <a:latin typeface="Arial" panose="020B0604020202020204" pitchFamily="34" charset="0"/>
                <a:cs typeface="Arial" panose="020B0604020202020204" pitchFamily="34" charset="0"/>
              </a:rPr>
              <a:t> from data to model predictions</a:t>
            </a:r>
          </a:p>
          <a:p>
            <a:pPr>
              <a:lnSpc>
                <a:spcPct val="150000"/>
              </a:lnSpc>
            </a:pPr>
            <a:r>
              <a:rPr lang="en-US" altLang="ru-RU" sz="2000" dirty="0">
                <a:solidFill>
                  <a:srgbClr val="002060"/>
                </a:solidFill>
                <a:latin typeface="Arial" panose="020B0604020202020204" pitchFamily="34" charset="0"/>
                <a:cs typeface="Arial" panose="020B0604020202020204" pitchFamily="34" charset="0"/>
              </a:rPr>
              <a:t>► </a:t>
            </a:r>
            <a:r>
              <a:rPr lang="en-US" altLang="ru-RU" sz="2000" b="1" dirty="0">
                <a:solidFill>
                  <a:srgbClr val="002060"/>
                </a:solidFill>
                <a:latin typeface="Arial" panose="020B0604020202020204" pitchFamily="34" charset="0"/>
                <a:cs typeface="Arial" panose="020B0604020202020204" pitchFamily="34" charset="0"/>
              </a:rPr>
              <a:t>Constrain symmetry energy </a:t>
            </a:r>
            <a:r>
              <a:rPr lang="en-US" altLang="ru-RU" sz="2000" b="1" dirty="0" err="1">
                <a:solidFill>
                  <a:srgbClr val="002060"/>
                </a:solidFill>
                <a:latin typeface="Arial" panose="020B0604020202020204" pitchFamily="34" charset="0"/>
                <a:cs typeface="Arial" panose="020B0604020202020204" pitchFamily="34" charset="0"/>
              </a:rPr>
              <a:t>E</a:t>
            </a:r>
            <a:r>
              <a:rPr lang="en-US" altLang="ru-RU" sz="2000" b="1" baseline="-25000" dirty="0" err="1">
                <a:solidFill>
                  <a:srgbClr val="002060"/>
                </a:solidFill>
                <a:latin typeface="Arial" panose="020B0604020202020204" pitchFamily="34" charset="0"/>
                <a:cs typeface="Arial" panose="020B0604020202020204" pitchFamily="34" charset="0"/>
              </a:rPr>
              <a:t>sym</a:t>
            </a:r>
            <a:endParaRPr lang="en-US" altLang="ru-RU" sz="2000" b="1" baseline="-25000" dirty="0">
              <a:solidFill>
                <a:srgbClr val="002060"/>
              </a:solidFill>
              <a:latin typeface="Arial" panose="020B0604020202020204" pitchFamily="34" charset="0"/>
              <a:cs typeface="Arial" panose="020B0604020202020204" pitchFamily="34" charset="0"/>
            </a:endParaRPr>
          </a:p>
          <a:p>
            <a:r>
              <a:rPr lang="en-US" altLang="ru-RU" sz="2000" i="1" dirty="0">
                <a:solidFill>
                  <a:srgbClr val="002060"/>
                </a:solidFill>
                <a:latin typeface="Arial" panose="020B0604020202020204" pitchFamily="34" charset="0"/>
                <a:cs typeface="Arial" panose="020B0604020202020204" pitchFamily="34" charset="0"/>
              </a:rPr>
              <a:t>    - elliptic flow of </a:t>
            </a:r>
            <a:r>
              <a:rPr lang="en-US" altLang="ru-RU" sz="2000" b="1" i="1" dirty="0">
                <a:solidFill>
                  <a:srgbClr val="FF0000"/>
                </a:solidFill>
                <a:latin typeface="Arial" panose="020B0604020202020204" pitchFamily="34" charset="0"/>
                <a:cs typeface="Arial" panose="020B0604020202020204" pitchFamily="34" charset="0"/>
              </a:rPr>
              <a:t>neutrons</a:t>
            </a:r>
            <a:r>
              <a:rPr lang="en-US" altLang="ru-RU" sz="2000" i="1" dirty="0">
                <a:solidFill>
                  <a:srgbClr val="002060"/>
                </a:solidFill>
                <a:latin typeface="Arial" panose="020B0604020202020204" pitchFamily="34" charset="0"/>
                <a:cs typeface="Arial" panose="020B0604020202020204" pitchFamily="34" charset="0"/>
              </a:rPr>
              <a:t> vs </a:t>
            </a:r>
            <a:r>
              <a:rPr lang="en-US" altLang="ru-RU" sz="2000" b="1" i="1" dirty="0">
                <a:solidFill>
                  <a:srgbClr val="002060"/>
                </a:solidFill>
                <a:latin typeface="Arial" panose="020B0604020202020204" pitchFamily="34" charset="0"/>
                <a:cs typeface="Arial" panose="020B0604020202020204" pitchFamily="34" charset="0"/>
              </a:rPr>
              <a:t>protons</a:t>
            </a:r>
          </a:p>
          <a:p>
            <a:r>
              <a:rPr lang="en-US" altLang="ru-RU" sz="2000" i="1" dirty="0">
                <a:solidFill>
                  <a:srgbClr val="002060"/>
                </a:solidFill>
                <a:latin typeface="Arial" panose="020B0604020202020204" pitchFamily="34" charset="0"/>
                <a:cs typeface="Arial" panose="020B0604020202020204" pitchFamily="34" charset="0"/>
              </a:rPr>
              <a:t>    - sub-threshold production of particles with opposite isospin</a:t>
            </a:r>
          </a:p>
        </p:txBody>
      </p:sp>
      <p:sp>
        <p:nvSpPr>
          <p:cNvPr id="10" name="TextBox 9"/>
          <p:cNvSpPr txBox="1"/>
          <p:nvPr/>
        </p:nvSpPr>
        <p:spPr>
          <a:xfrm>
            <a:off x="4404198" y="2352427"/>
            <a:ext cx="3639785" cy="400110"/>
          </a:xfrm>
          <a:prstGeom prst="rect">
            <a:avLst/>
          </a:prstGeom>
          <a:noFill/>
        </p:spPr>
        <p:txBody>
          <a:bodyPr wrap="square">
            <a:spAutoFit/>
          </a:bodyPr>
          <a:lstStyle/>
          <a:p>
            <a:pPr eaLnBrk="0" hangingPunct="0">
              <a:buClr>
                <a:srgbClr val="FF0000"/>
              </a:buClr>
              <a:defRPr/>
            </a:pPr>
            <a:r>
              <a:rPr lang="en-GB" altLang="de-DE" sz="2000" kern="0" dirty="0">
                <a:solidFill>
                  <a:srgbClr val="002060"/>
                </a:solidFill>
                <a:latin typeface="Arial" panose="020B0604020202020204" pitchFamily="34" charset="0"/>
                <a:cs typeface="Arial" panose="020B0604020202020204" pitchFamily="34" charset="0"/>
              </a:rPr>
              <a:t>Curvature defined by</a:t>
            </a:r>
          </a:p>
        </p:txBody>
      </p:sp>
      <p:pic>
        <p:nvPicPr>
          <p:cNvPr id="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046" y="271950"/>
            <a:ext cx="39814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6"/>
          <p:cNvSpPr txBox="1">
            <a:spLocks noChangeArrowheads="1"/>
          </p:cNvSpPr>
          <p:nvPr/>
        </p:nvSpPr>
        <p:spPr bwMode="auto">
          <a:xfrm>
            <a:off x="8170371" y="6138131"/>
            <a:ext cx="3802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ru-RU" i="1" dirty="0">
                <a:latin typeface="Arial" panose="020B0604020202020204" pitchFamily="34" charset="0"/>
                <a:cs typeface="Arial" panose="020B0604020202020204" pitchFamily="34" charset="0"/>
              </a:rPr>
              <a:t>PHQMD preliminary calculations</a:t>
            </a:r>
            <a:endParaRPr lang="ru-RU" altLang="ru-RU" i="1" dirty="0">
              <a:latin typeface="Arial" panose="020B0604020202020204" pitchFamily="34" charset="0"/>
              <a:cs typeface="Arial" panose="020B0604020202020204" pitchFamily="34" charset="0"/>
            </a:endParaRPr>
          </a:p>
        </p:txBody>
      </p:sp>
      <p:sp>
        <p:nvSpPr>
          <p:cNvPr id="13" name="TextBox 12"/>
          <p:cNvSpPr txBox="1"/>
          <p:nvPr/>
        </p:nvSpPr>
        <p:spPr>
          <a:xfrm>
            <a:off x="8811500" y="1828438"/>
            <a:ext cx="2592288" cy="400110"/>
          </a:xfrm>
          <a:prstGeom prst="rect">
            <a:avLst/>
          </a:prstGeom>
          <a:noFill/>
        </p:spPr>
        <p:txBody>
          <a:bodyPr wrap="square" rtlCol="0">
            <a:spAutoFit/>
          </a:bodyPr>
          <a:lstStyle/>
          <a:p>
            <a:r>
              <a:rPr lang="en-GB" altLang="de-DE" sz="2000" dirty="0">
                <a:solidFill>
                  <a:srgbClr val="000000"/>
                </a:solidFill>
                <a:latin typeface="Arial" pitchFamily="34" charset="0"/>
                <a:cs typeface="Arial" panose="020B0604020202020204" pitchFamily="34" charset="0"/>
              </a:rPr>
              <a:t>E/A(</a:t>
            </a:r>
            <a:r>
              <a:rPr lang="el-GR" altLang="de-DE" sz="2000" dirty="0">
                <a:solidFill>
                  <a:srgbClr val="000000"/>
                </a:solidFill>
                <a:latin typeface="Arial" pitchFamily="34" charset="0"/>
                <a:cs typeface="Arial" panose="020B0604020202020204" pitchFamily="34" charset="0"/>
              </a:rPr>
              <a:t>ρ</a:t>
            </a:r>
            <a:r>
              <a:rPr lang="en-GB" altLang="de-DE" sz="2000" baseline="-25000" dirty="0">
                <a:solidFill>
                  <a:srgbClr val="000000"/>
                </a:solidFill>
                <a:latin typeface="Arial" pitchFamily="34" charset="0"/>
                <a:cs typeface="Arial" panose="020B0604020202020204" pitchFamily="34" charset="0"/>
              </a:rPr>
              <a:t>o</a:t>
            </a:r>
            <a:r>
              <a:rPr lang="en-GB" altLang="de-DE" sz="2000" dirty="0">
                <a:solidFill>
                  <a:srgbClr val="000000"/>
                </a:solidFill>
                <a:latin typeface="Arial" pitchFamily="34" charset="0"/>
                <a:cs typeface="Arial" panose="020B0604020202020204" pitchFamily="34" charset="0"/>
              </a:rPr>
              <a:t>) = -16 MeV</a:t>
            </a:r>
            <a:endParaRPr lang="ru-RU" sz="2000" dirty="0"/>
          </a:p>
        </p:txBody>
      </p:sp>
      <p:sp>
        <p:nvSpPr>
          <p:cNvPr id="14" name="Slide Number Placeholder 13">
            <a:extLst>
              <a:ext uri="{FF2B5EF4-FFF2-40B4-BE49-F238E27FC236}">
                <a16:creationId xmlns:a16="http://schemas.microsoft.com/office/drawing/2014/main" id="{FC3BF690-62A4-B548-8419-AD3B65D2AA38}"/>
              </a:ext>
            </a:extLst>
          </p:cNvPr>
          <p:cNvSpPr>
            <a:spLocks noGrp="1"/>
          </p:cNvSpPr>
          <p:nvPr>
            <p:ph type="sldNum" sz="quarter" idx="12"/>
          </p:nvPr>
        </p:nvSpPr>
        <p:spPr>
          <a:xfrm>
            <a:off x="8811500" y="6426432"/>
            <a:ext cx="2743200" cy="365125"/>
          </a:xfrm>
        </p:spPr>
        <p:txBody>
          <a:bodyPr anchor="b"/>
          <a:lstStyle/>
          <a:p>
            <a:fld id="{254D851C-2B19-462F-8B67-6651829822B1}" type="slidenum">
              <a:rPr lang="ru-RU" smtClean="0"/>
              <a:t>13</a:t>
            </a:fld>
            <a:endParaRPr lang="ru-RU" dirty="0"/>
          </a:p>
        </p:txBody>
      </p:sp>
      <p:sp>
        <p:nvSpPr>
          <p:cNvPr id="15" name="Прямоугольник 6">
            <a:extLst>
              <a:ext uri="{FF2B5EF4-FFF2-40B4-BE49-F238E27FC236}">
                <a16:creationId xmlns:a16="http://schemas.microsoft.com/office/drawing/2014/main" id="{44D8B4AF-EEA2-D44D-A889-FDCF9B341FA2}"/>
              </a:ext>
            </a:extLst>
          </p:cNvPr>
          <p:cNvSpPr/>
          <p:nvPr/>
        </p:nvSpPr>
        <p:spPr>
          <a:xfrm>
            <a:off x="4404198" y="2704956"/>
            <a:ext cx="6133306" cy="400110"/>
          </a:xfrm>
          <a:prstGeom prst="rect">
            <a:avLst/>
          </a:prstGeom>
        </p:spPr>
        <p:txBody>
          <a:bodyPr wrap="square">
            <a:spAutoFit/>
          </a:bodyPr>
          <a:lstStyle/>
          <a:p>
            <a:pPr eaLnBrk="0" hangingPunct="0">
              <a:buClr>
                <a:srgbClr val="FF0000"/>
              </a:buClr>
              <a:defRPr/>
            </a:pPr>
            <a:r>
              <a:rPr lang="en-GB" altLang="de-DE" sz="2000" kern="0" dirty="0">
                <a:solidFill>
                  <a:srgbClr val="002060"/>
                </a:solidFill>
                <a:latin typeface="Arial" panose="020B0604020202020204" pitchFamily="34" charset="0"/>
                <a:cs typeface="Arial" panose="020B0604020202020204" pitchFamily="34" charset="0"/>
              </a:rPr>
              <a:t>nuclear incompressibility:  </a:t>
            </a:r>
            <a:r>
              <a:rPr lang="en-GB" altLang="de-DE" sz="2000" kern="0" dirty="0">
                <a:solidFill>
                  <a:srgbClr val="FF0000"/>
                </a:solidFill>
                <a:latin typeface="Arial" panose="020B0604020202020204" pitchFamily="34" charset="0"/>
                <a:cs typeface="Arial" panose="020B0604020202020204" pitchFamily="34" charset="0"/>
              </a:rPr>
              <a:t> </a:t>
            </a:r>
            <a:r>
              <a:rPr lang="en-US" altLang="de-DE" sz="2000" kern="0" dirty="0">
                <a:solidFill>
                  <a:srgbClr val="FF0000"/>
                </a:solidFill>
                <a:latin typeface="Symbol" pitchFamily="2" charset="2"/>
                <a:cs typeface="Arial" panose="020B0604020202020204" pitchFamily="34" charset="0"/>
              </a:rPr>
              <a:t>K </a:t>
            </a:r>
            <a:r>
              <a:rPr lang="en-GB" altLang="de-DE" sz="2000" b="1" kern="0" dirty="0">
                <a:solidFill>
                  <a:srgbClr val="002060"/>
                </a:solidFill>
                <a:latin typeface="Arial" panose="020B0604020202020204" pitchFamily="34" charset="0"/>
                <a:cs typeface="Arial" panose="020B0604020202020204" pitchFamily="34" charset="0"/>
              </a:rPr>
              <a:t>= 9</a:t>
            </a:r>
            <a:r>
              <a:rPr lang="el-GR" altLang="de-DE" sz="2000" b="1" kern="0" dirty="0">
                <a:solidFill>
                  <a:srgbClr val="002060"/>
                </a:solidFill>
                <a:latin typeface="Arial" panose="020B0604020202020204" pitchFamily="34" charset="0"/>
                <a:cs typeface="Arial" panose="020B0604020202020204" pitchFamily="34" charset="0"/>
              </a:rPr>
              <a:t>ρ</a:t>
            </a:r>
            <a:r>
              <a:rPr lang="en-GB" altLang="de-DE" sz="2000" b="1" kern="0" baseline="30000" dirty="0">
                <a:solidFill>
                  <a:srgbClr val="002060"/>
                </a:solidFill>
                <a:latin typeface="Arial" panose="020B0604020202020204" pitchFamily="34" charset="0"/>
                <a:cs typeface="Arial" panose="020B0604020202020204" pitchFamily="34" charset="0"/>
              </a:rPr>
              <a:t>2  </a:t>
            </a:r>
            <a:r>
              <a:rPr lang="en-GB" altLang="de-DE" sz="2000" b="1" kern="0" dirty="0">
                <a:solidFill>
                  <a:srgbClr val="002060"/>
                </a:solidFill>
                <a:latin typeface="Arial" panose="020B0604020202020204" pitchFamily="34" charset="0"/>
                <a:cs typeface="Arial" panose="020B0604020202020204" pitchFamily="34" charset="0"/>
              </a:rPr>
              <a:t>d</a:t>
            </a:r>
            <a:r>
              <a:rPr lang="en-GB" altLang="de-DE" sz="2000" b="1" kern="0" baseline="30000" dirty="0">
                <a:solidFill>
                  <a:srgbClr val="002060"/>
                </a:solidFill>
                <a:latin typeface="Arial" panose="020B0604020202020204" pitchFamily="34" charset="0"/>
                <a:cs typeface="Arial" panose="020B0604020202020204" pitchFamily="34" charset="0"/>
              </a:rPr>
              <a:t>2</a:t>
            </a:r>
            <a:r>
              <a:rPr lang="en-GB" altLang="de-DE" sz="2000" b="1" kern="0" dirty="0">
                <a:solidFill>
                  <a:srgbClr val="002060"/>
                </a:solidFill>
                <a:latin typeface="Arial" panose="020B0604020202020204" pitchFamily="34" charset="0"/>
                <a:cs typeface="Arial" panose="020B0604020202020204" pitchFamily="34" charset="0"/>
              </a:rPr>
              <a:t>(E/A)/d</a:t>
            </a:r>
            <a:r>
              <a:rPr lang="el-GR" altLang="de-DE" sz="2000" b="1" kern="0" dirty="0">
                <a:solidFill>
                  <a:srgbClr val="002060"/>
                </a:solidFill>
                <a:latin typeface="Arial" panose="020B0604020202020204" pitchFamily="34" charset="0"/>
                <a:cs typeface="Arial" panose="020B0604020202020204" pitchFamily="34" charset="0"/>
              </a:rPr>
              <a:t>ρ</a:t>
            </a:r>
            <a:r>
              <a:rPr lang="en-GB" altLang="de-DE" sz="2000" b="1" kern="0" baseline="30000" dirty="0">
                <a:solidFill>
                  <a:srgbClr val="002060"/>
                </a:solidFill>
                <a:latin typeface="Arial" panose="020B0604020202020204" pitchFamily="34" charset="0"/>
                <a:cs typeface="Arial" panose="020B0604020202020204" pitchFamily="34" charset="0"/>
              </a:rPr>
              <a:t>2</a:t>
            </a:r>
            <a:r>
              <a:rPr lang="en-GB" altLang="de-DE" sz="2000" b="1" kern="0" dirty="0">
                <a:solidFill>
                  <a:srgbClr val="002060"/>
                </a:solidFill>
                <a:latin typeface="Arial" panose="020B0604020202020204" pitchFamily="34" charset="0"/>
                <a:cs typeface="Arial" panose="020B0604020202020204" pitchFamily="34" charset="0"/>
              </a:rPr>
              <a:t> </a:t>
            </a:r>
            <a:endParaRPr lang="ru-RU" sz="2000" b="1" kern="0" dirty="0">
              <a:solidFill>
                <a:srgbClr val="002060"/>
              </a:solidFill>
              <a:latin typeface="Arial" panose="020B0604020202020204" pitchFamily="34" charset="0"/>
              <a:cs typeface="Arial" panose="020B0604020202020204" pitchFamily="34" charset="0"/>
            </a:endParaRPr>
          </a:p>
        </p:txBody>
      </p:sp>
      <p:sp>
        <p:nvSpPr>
          <p:cNvPr id="16" name="Date Placeholder 15">
            <a:extLst>
              <a:ext uri="{FF2B5EF4-FFF2-40B4-BE49-F238E27FC236}">
                <a16:creationId xmlns:a16="http://schemas.microsoft.com/office/drawing/2014/main" id="{57487AD6-0A0C-3311-E944-B9A5E56A08CC}"/>
              </a:ext>
            </a:extLst>
          </p:cNvPr>
          <p:cNvSpPr>
            <a:spLocks noGrp="1"/>
          </p:cNvSpPr>
          <p:nvPr>
            <p:ph type="dt" sz="half" idx="10"/>
          </p:nvPr>
        </p:nvSpPr>
        <p:spPr/>
        <p:txBody>
          <a:bodyPr/>
          <a:lstStyle/>
          <a:p>
            <a:r>
              <a:rPr lang="ru-RU"/>
              <a:t>28 ибя 2025</a:t>
            </a:r>
          </a:p>
        </p:txBody>
      </p:sp>
      <p:sp>
        <p:nvSpPr>
          <p:cNvPr id="17" name="Footer Placeholder 16">
            <a:extLst>
              <a:ext uri="{FF2B5EF4-FFF2-40B4-BE49-F238E27FC236}">
                <a16:creationId xmlns:a16="http://schemas.microsoft.com/office/drawing/2014/main" id="{DE3C1B6F-8C63-DFF1-4C0C-A2B493EB6610}"/>
              </a:ext>
            </a:extLst>
          </p:cNvPr>
          <p:cNvSpPr>
            <a:spLocks noGrp="1"/>
          </p:cNvSpPr>
          <p:nvPr>
            <p:ph type="ftr" sz="quarter" idx="11"/>
          </p:nvPr>
        </p:nvSpPr>
        <p:spPr/>
        <p:txBody>
          <a:bodyPr/>
          <a:lstStyle/>
          <a:p>
            <a:r>
              <a:rPr lang="ru-RU"/>
              <a:t>В. Кекелидзе, Совещание по ФТИ, Санкт-Петербург</a:t>
            </a:r>
          </a:p>
        </p:txBody>
      </p:sp>
    </p:spTree>
    <p:extLst>
      <p:ext uri="{BB962C8B-B14F-4D97-AF65-F5344CB8AC3E}">
        <p14:creationId xmlns:p14="http://schemas.microsoft.com/office/powerpoint/2010/main" val="232638710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squee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849" y="612313"/>
            <a:ext cx="3134751" cy="253974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2"/>
          <p:cNvSpPr/>
          <p:nvPr/>
        </p:nvSpPr>
        <p:spPr>
          <a:xfrm>
            <a:off x="3389952" y="113434"/>
            <a:ext cx="8716486" cy="461665"/>
          </a:xfrm>
          <a:prstGeom prst="rect">
            <a:avLst/>
          </a:prstGeom>
          <a:solidFill>
            <a:srgbClr val="C5FFF2"/>
          </a:solidFill>
        </p:spPr>
        <p:txBody>
          <a:bodyPr wrap="square">
            <a:spAutoFit/>
          </a:bodyPr>
          <a:lstStyle/>
          <a:p>
            <a:pPr>
              <a:defRPr/>
            </a:pPr>
            <a:r>
              <a:rPr lang="en-GB" altLang="de-DE" sz="2400" b="1" kern="0" dirty="0">
                <a:solidFill>
                  <a:srgbClr val="002060"/>
                </a:solidFill>
                <a:latin typeface="Arial"/>
                <a:cs typeface="Arial"/>
                <a:sym typeface="Symbol" pitchFamily="18" charset="2"/>
              </a:rPr>
              <a:t>Collective flow of p </a:t>
            </a:r>
            <a:r>
              <a:rPr lang="en-US" altLang="de-DE" sz="2400" kern="0" dirty="0">
                <a:solidFill>
                  <a:srgbClr val="002060"/>
                </a:solidFill>
                <a:latin typeface="Arial"/>
                <a:cs typeface="Arial"/>
                <a:sym typeface="Symbol" pitchFamily="18" charset="2"/>
              </a:rPr>
              <a:t>&amp;</a:t>
            </a:r>
            <a:r>
              <a:rPr lang="en-US" altLang="de-DE" sz="2400" b="1" kern="0" dirty="0">
                <a:solidFill>
                  <a:srgbClr val="002060"/>
                </a:solidFill>
                <a:latin typeface="Arial"/>
                <a:cs typeface="Arial"/>
                <a:sym typeface="Symbol" pitchFamily="18" charset="2"/>
              </a:rPr>
              <a:t> d </a:t>
            </a:r>
            <a:r>
              <a:rPr lang="en-GB" altLang="de-DE" sz="2400" b="1" kern="0" dirty="0">
                <a:solidFill>
                  <a:srgbClr val="002060"/>
                </a:solidFill>
                <a:latin typeface="Arial"/>
                <a:cs typeface="Arial"/>
                <a:sym typeface="Symbol" pitchFamily="18" charset="2"/>
              </a:rPr>
              <a:t>in </a:t>
            </a:r>
            <a:r>
              <a:rPr lang="en-GB" altLang="de-DE" sz="2400" b="1" kern="0" dirty="0" err="1">
                <a:solidFill>
                  <a:srgbClr val="002060"/>
                </a:solidFill>
                <a:latin typeface="Arial"/>
                <a:cs typeface="Arial"/>
                <a:sym typeface="Symbol" pitchFamily="18" charset="2"/>
              </a:rPr>
              <a:t>Xe+CsI</a:t>
            </a:r>
            <a:r>
              <a:rPr lang="en-GB" altLang="de-DE" sz="2400" b="1" kern="0" dirty="0">
                <a:solidFill>
                  <a:srgbClr val="002060"/>
                </a:solidFill>
                <a:latin typeface="Arial"/>
                <a:cs typeface="Arial"/>
                <a:sym typeface="Symbol" pitchFamily="18" charset="2"/>
              </a:rPr>
              <a:t> interactions at 3,8 </a:t>
            </a:r>
            <a:r>
              <a:rPr lang="en-GB" altLang="de-DE" sz="2400" b="1" kern="0" dirty="0" err="1">
                <a:solidFill>
                  <a:srgbClr val="002060"/>
                </a:solidFill>
                <a:latin typeface="Arial"/>
                <a:cs typeface="Arial"/>
                <a:sym typeface="Symbol" pitchFamily="18" charset="2"/>
              </a:rPr>
              <a:t>AGeV</a:t>
            </a:r>
            <a:endParaRPr lang="en-GB" altLang="de-DE" sz="2400" b="1" kern="0" dirty="0">
              <a:solidFill>
                <a:srgbClr val="002060"/>
              </a:solidFill>
              <a:latin typeface="Arial"/>
              <a:cs typeface="Arial"/>
              <a:sym typeface="Symbol" pitchFamily="18" charset="2"/>
            </a:endParaRPr>
          </a:p>
        </p:txBody>
      </p:sp>
      <p:pic>
        <p:nvPicPr>
          <p:cNvPr id="1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7" y="49425"/>
            <a:ext cx="1249214" cy="70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3"/>
          <p:cNvSpPr/>
          <p:nvPr/>
        </p:nvSpPr>
        <p:spPr>
          <a:xfrm>
            <a:off x="7445829" y="575099"/>
            <a:ext cx="4649537" cy="707886"/>
          </a:xfrm>
          <a:prstGeom prst="rect">
            <a:avLst/>
          </a:prstGeom>
        </p:spPr>
        <p:txBody>
          <a:bodyPr wrap="square">
            <a:spAutoFit/>
          </a:bodyPr>
          <a:lstStyle/>
          <a:p>
            <a:pPr algn="l"/>
            <a:r>
              <a:rPr lang="en-GB" altLang="en-US" sz="2000" i="1" dirty="0">
                <a:solidFill>
                  <a:srgbClr val="002060"/>
                </a:solidFill>
                <a:latin typeface="Arial" panose="020B0604020202020204" pitchFamily="34" charset="0"/>
                <a:cs typeface="Arial" panose="020B0604020202020204" pitchFamily="34" charset="0"/>
              </a:rPr>
              <a:t>Azimuthal angle distribution</a:t>
            </a:r>
            <a:r>
              <a:rPr lang="en-GB" altLang="en-US" sz="2000" dirty="0">
                <a:solidFill>
                  <a:srgbClr val="002060"/>
                </a:solidFill>
                <a:latin typeface="Arial" panose="020B0604020202020204" pitchFamily="34" charset="0"/>
                <a:cs typeface="Arial" panose="020B0604020202020204" pitchFamily="34" charset="0"/>
              </a:rPr>
              <a:t>: </a:t>
            </a:r>
          </a:p>
          <a:p>
            <a:pPr algn="l"/>
            <a:r>
              <a:rPr lang="en-GB" altLang="en-US" sz="2000" dirty="0" err="1">
                <a:solidFill>
                  <a:srgbClr val="000000"/>
                </a:solidFill>
                <a:latin typeface="Tahoma" pitchFamily="34" charset="0"/>
                <a:cs typeface="Tahoma" pitchFamily="34" charset="0"/>
              </a:rPr>
              <a:t>dN</a:t>
            </a:r>
            <a:r>
              <a:rPr lang="en-GB" altLang="en-US" sz="2000" dirty="0">
                <a:solidFill>
                  <a:srgbClr val="000000"/>
                </a:solidFill>
                <a:latin typeface="Tahoma" pitchFamily="34" charset="0"/>
                <a:cs typeface="Tahoma" pitchFamily="34" charset="0"/>
              </a:rPr>
              <a:t>/d</a:t>
            </a:r>
            <a:r>
              <a:rPr lang="el-GR" altLang="en-US" sz="2000" dirty="0">
                <a:solidFill>
                  <a:srgbClr val="000000"/>
                </a:solidFill>
                <a:latin typeface="Tahoma" pitchFamily="34" charset="0"/>
                <a:cs typeface="Tahoma" pitchFamily="34" charset="0"/>
              </a:rPr>
              <a:t>φ</a:t>
            </a:r>
            <a:r>
              <a:rPr lang="en-GB" altLang="en-US" sz="2000" dirty="0">
                <a:solidFill>
                  <a:srgbClr val="000000"/>
                </a:solidFill>
                <a:latin typeface="Tahoma" pitchFamily="34" charset="0"/>
                <a:cs typeface="Tahoma" pitchFamily="34" charset="0"/>
              </a:rPr>
              <a:t> </a:t>
            </a:r>
            <a:r>
              <a:rPr lang="en-GB" altLang="en-US" sz="2000" dirty="0">
                <a:solidFill>
                  <a:srgbClr val="000000"/>
                </a:solidFill>
                <a:latin typeface="Tahoma" pitchFamily="34" charset="0"/>
                <a:cs typeface="Tahoma" pitchFamily="34" charset="0"/>
                <a:sym typeface="Symbol" pitchFamily="18" charset="2"/>
              </a:rPr>
              <a:t> (1 + 2v</a:t>
            </a:r>
            <a:r>
              <a:rPr lang="en-GB" altLang="en-US" sz="2000" baseline="-25000" dirty="0">
                <a:solidFill>
                  <a:srgbClr val="000000"/>
                </a:solidFill>
                <a:latin typeface="Tahoma" pitchFamily="34" charset="0"/>
                <a:cs typeface="Tahoma" pitchFamily="34" charset="0"/>
                <a:sym typeface="Symbol" pitchFamily="18" charset="2"/>
              </a:rPr>
              <a:t>1</a:t>
            </a:r>
            <a:r>
              <a:rPr lang="en-GB" altLang="en-US" sz="2000" dirty="0">
                <a:solidFill>
                  <a:srgbClr val="000000"/>
                </a:solidFill>
                <a:latin typeface="Tahoma" pitchFamily="34" charset="0"/>
                <a:cs typeface="Tahoma" pitchFamily="34" charset="0"/>
                <a:sym typeface="Symbol" pitchFamily="18" charset="2"/>
              </a:rPr>
              <a:t> cos</a:t>
            </a:r>
            <a:r>
              <a:rPr lang="el-GR" altLang="en-US" sz="2000" dirty="0">
                <a:solidFill>
                  <a:srgbClr val="000000"/>
                </a:solidFill>
                <a:latin typeface="Tahoma" pitchFamily="34" charset="0"/>
                <a:cs typeface="Tahoma" pitchFamily="34" charset="0"/>
              </a:rPr>
              <a:t>φ</a:t>
            </a:r>
            <a:r>
              <a:rPr lang="en-GB" altLang="en-US" sz="2000" dirty="0">
                <a:solidFill>
                  <a:srgbClr val="000000"/>
                </a:solidFill>
                <a:latin typeface="Tahoma" pitchFamily="34" charset="0"/>
                <a:cs typeface="Tahoma" pitchFamily="34" charset="0"/>
                <a:sym typeface="Symbol" pitchFamily="18" charset="2"/>
              </a:rPr>
              <a:t>  + 2v</a:t>
            </a:r>
            <a:r>
              <a:rPr lang="en-GB" altLang="en-US" sz="2000" baseline="-25000" dirty="0">
                <a:solidFill>
                  <a:srgbClr val="000000"/>
                </a:solidFill>
                <a:latin typeface="Tahoma" pitchFamily="34" charset="0"/>
                <a:cs typeface="Tahoma" pitchFamily="34" charset="0"/>
                <a:sym typeface="Symbol" pitchFamily="18" charset="2"/>
              </a:rPr>
              <a:t>2</a:t>
            </a:r>
            <a:r>
              <a:rPr lang="en-GB" altLang="en-US" sz="2000" dirty="0">
                <a:solidFill>
                  <a:srgbClr val="000000"/>
                </a:solidFill>
                <a:latin typeface="Tahoma" pitchFamily="34" charset="0"/>
                <a:cs typeface="Tahoma" pitchFamily="34" charset="0"/>
                <a:sym typeface="Symbol" pitchFamily="18" charset="2"/>
              </a:rPr>
              <a:t> cos2</a:t>
            </a:r>
            <a:r>
              <a:rPr lang="el-GR" altLang="en-US" sz="2000" dirty="0">
                <a:solidFill>
                  <a:srgbClr val="000000"/>
                </a:solidFill>
                <a:latin typeface="Tahoma" pitchFamily="34" charset="0"/>
                <a:cs typeface="Tahoma" pitchFamily="34" charset="0"/>
              </a:rPr>
              <a:t>φ</a:t>
            </a:r>
            <a:r>
              <a:rPr lang="en-GB" altLang="en-US" sz="2000" dirty="0">
                <a:solidFill>
                  <a:srgbClr val="000000"/>
                </a:solidFill>
                <a:latin typeface="Tahoma" pitchFamily="34" charset="0"/>
                <a:cs typeface="Tahoma" pitchFamily="34" charset="0"/>
              </a:rPr>
              <a:t>)</a:t>
            </a:r>
          </a:p>
        </p:txBody>
      </p:sp>
      <p:sp>
        <p:nvSpPr>
          <p:cNvPr id="16" name="TextBox 15"/>
          <p:cNvSpPr txBox="1"/>
          <p:nvPr/>
        </p:nvSpPr>
        <p:spPr>
          <a:xfrm>
            <a:off x="7005605" y="5341780"/>
            <a:ext cx="4988482" cy="707886"/>
          </a:xfrm>
          <a:prstGeom prst="rect">
            <a:avLst/>
          </a:prstGeom>
          <a:noFill/>
        </p:spPr>
        <p:txBody>
          <a:bodyPr wrap="square" rtlCol="0">
            <a:spAutoFit/>
          </a:bodyPr>
          <a:lstStyle/>
          <a:p>
            <a:pPr algn="r" defTabSz="457200"/>
            <a:r>
              <a:rPr lang="en-US" sz="2000" b="1" i="1" dirty="0">
                <a:solidFill>
                  <a:srgbClr val="002060"/>
                </a:solidFill>
                <a:latin typeface="Arial" charset="0"/>
                <a:cs typeface="Arial" charset="0"/>
              </a:rPr>
              <a:t>BM@@N </a:t>
            </a:r>
            <a:r>
              <a:rPr lang="en-US" sz="2000" i="1" dirty="0">
                <a:solidFill>
                  <a:srgbClr val="002060"/>
                </a:solidFill>
                <a:latin typeface="Arial" charset="0"/>
                <a:cs typeface="Arial" charset="0"/>
              </a:rPr>
              <a:t>result is in line with the energy dependence of the </a:t>
            </a:r>
            <a:r>
              <a:rPr lang="en-US" sz="2000" b="1" i="1" dirty="0">
                <a:solidFill>
                  <a:srgbClr val="002060"/>
                </a:solidFill>
                <a:latin typeface="Arial" charset="0"/>
                <a:cs typeface="Arial" charset="0"/>
              </a:rPr>
              <a:t>world data</a:t>
            </a:r>
            <a:endParaRPr lang="ru-RU" sz="2000" b="1" i="1" dirty="0">
              <a:solidFill>
                <a:srgbClr val="002060"/>
              </a:solidFill>
              <a:latin typeface="Arial" charset="0"/>
              <a:cs typeface="Arial" charset="0"/>
            </a:endParaRPr>
          </a:p>
        </p:txBody>
      </p:sp>
      <p:sp>
        <p:nvSpPr>
          <p:cNvPr id="17" name="Прямоугольник 6"/>
          <p:cNvSpPr/>
          <p:nvPr/>
        </p:nvSpPr>
        <p:spPr>
          <a:xfrm>
            <a:off x="6385578" y="2173043"/>
            <a:ext cx="3816424" cy="338554"/>
          </a:xfrm>
          <a:prstGeom prst="rect">
            <a:avLst/>
          </a:prstGeom>
        </p:spPr>
        <p:txBody>
          <a:bodyPr wrap="square">
            <a:spAutoFit/>
          </a:bodyPr>
          <a:lstStyle/>
          <a:p>
            <a:pPr defTabSz="457200"/>
            <a:r>
              <a:rPr lang="en-US" sz="1600" b="1" dirty="0">
                <a:solidFill>
                  <a:srgbClr val="002060"/>
                </a:solidFill>
                <a:latin typeface="Arial" charset="0"/>
                <a:cs typeface="Arial" charset="0"/>
              </a:rPr>
              <a:t> </a:t>
            </a:r>
            <a:endParaRPr lang="ru-RU" sz="1600" b="1" dirty="0">
              <a:solidFill>
                <a:srgbClr val="002060"/>
              </a:solidFill>
              <a:latin typeface="Arial" charset="0"/>
              <a:cs typeface="Arial"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326" y="1336236"/>
            <a:ext cx="5191041" cy="4005544"/>
          </a:xfrm>
          <a:prstGeom prst="rect">
            <a:avLst/>
          </a:prstGeom>
        </p:spPr>
      </p:pic>
      <p:pic>
        <p:nvPicPr>
          <p:cNvPr id="3" name="Рисунок 3">
            <a:extLst>
              <a:ext uri="{FF2B5EF4-FFF2-40B4-BE49-F238E27FC236}">
                <a16:creationId xmlns:a16="http://schemas.microsoft.com/office/drawing/2014/main" id="{F06A8264-B1CD-6881-66B3-003142136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20" y="612313"/>
            <a:ext cx="3481909" cy="3460014"/>
          </a:xfrm>
          <a:prstGeom prst="rect">
            <a:avLst/>
          </a:prstGeom>
        </p:spPr>
      </p:pic>
      <p:sp>
        <p:nvSpPr>
          <p:cNvPr id="4" name="TextBox 3">
            <a:extLst>
              <a:ext uri="{FF2B5EF4-FFF2-40B4-BE49-F238E27FC236}">
                <a16:creationId xmlns:a16="http://schemas.microsoft.com/office/drawing/2014/main" id="{25FBA1EA-3103-C5C3-2C0A-319C0A6D3ED3}"/>
              </a:ext>
            </a:extLst>
          </p:cNvPr>
          <p:cNvSpPr txBox="1"/>
          <p:nvPr/>
        </p:nvSpPr>
        <p:spPr>
          <a:xfrm>
            <a:off x="281990" y="4718166"/>
            <a:ext cx="3489678"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 Danielewicz, R. Lacey, W.G. Lynch, </a:t>
            </a:r>
            <a:r>
              <a:rPr kumimoji="0" lang="de-DE" altLang="en-US" b="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Science 298 (2002) 1592 </a:t>
            </a:r>
            <a:endParaRPr kumimoji="0" lang="en-US" altLang="en-US" b="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3ED9BF-D736-FBD4-C0EF-E9F708CB5EC3}"/>
              </a:ext>
            </a:extLst>
          </p:cNvPr>
          <p:cNvSpPr txBox="1"/>
          <p:nvPr/>
        </p:nvSpPr>
        <p:spPr>
          <a:xfrm>
            <a:off x="289758" y="4050200"/>
            <a:ext cx="3481909" cy="646331"/>
          </a:xfrm>
          <a:prstGeom prst="rect">
            <a:avLst/>
          </a:prstGeom>
          <a:noFill/>
        </p:spPr>
        <p:txBody>
          <a:bodyPr wrap="square">
            <a:spAutoFit/>
          </a:bodyPr>
          <a:lstStyle/>
          <a:p>
            <a:r>
              <a:rPr lang="en-US" i="1" dirty="0">
                <a:solidFill>
                  <a:srgbClr val="002060"/>
                </a:solidFill>
                <a:latin typeface="Arial" panose="020B0604020202020204" pitchFamily="34" charset="0"/>
                <a:cs typeface="Arial" panose="020B0604020202020204" pitchFamily="34" charset="0"/>
              </a:rPr>
              <a:t>Nuclear i</a:t>
            </a:r>
            <a:r>
              <a:rPr lang="en-US" b="1" i="1" dirty="0">
                <a:solidFill>
                  <a:srgbClr val="002060"/>
                </a:solidFill>
                <a:latin typeface="Arial" panose="020B0604020202020204" pitchFamily="34" charset="0"/>
                <a:cs typeface="Arial" panose="020B0604020202020204" pitchFamily="34" charset="0"/>
              </a:rPr>
              <a:t>ncompressibility </a:t>
            </a:r>
            <a:r>
              <a:rPr lang="en-US" i="1" dirty="0">
                <a:solidFill>
                  <a:srgbClr val="002060"/>
                </a:solidFill>
                <a:latin typeface="Arial" panose="020B0604020202020204" pitchFamily="34" charset="0"/>
                <a:cs typeface="Arial" panose="020B0604020202020204" pitchFamily="34" charset="0"/>
              </a:rPr>
              <a:t>from </a:t>
            </a:r>
            <a:r>
              <a:rPr lang="en-US" b="1" i="1" dirty="0">
                <a:solidFill>
                  <a:srgbClr val="002060"/>
                </a:solidFill>
                <a:latin typeface="Arial" panose="020B0604020202020204" pitchFamily="34" charset="0"/>
                <a:cs typeface="Arial" panose="020B0604020202020204" pitchFamily="34" charset="0"/>
              </a:rPr>
              <a:t>collective proton </a:t>
            </a:r>
            <a:r>
              <a:rPr lang="en-US" i="1" dirty="0">
                <a:solidFill>
                  <a:srgbClr val="002060"/>
                </a:solidFill>
                <a:latin typeface="Arial" panose="020B0604020202020204" pitchFamily="34" charset="0"/>
                <a:cs typeface="Arial" panose="020B0604020202020204" pitchFamily="34" charset="0"/>
              </a:rPr>
              <a:t>flow </a:t>
            </a:r>
          </a:p>
        </p:txBody>
      </p:sp>
      <p:sp>
        <p:nvSpPr>
          <p:cNvPr id="6" name="TextBox 5">
            <a:extLst>
              <a:ext uri="{FF2B5EF4-FFF2-40B4-BE49-F238E27FC236}">
                <a16:creationId xmlns:a16="http://schemas.microsoft.com/office/drawing/2014/main" id="{660BD2F2-1415-EBE8-BD98-F2C7B4E6425E}"/>
              </a:ext>
            </a:extLst>
          </p:cNvPr>
          <p:cNvSpPr txBox="1"/>
          <p:nvPr/>
        </p:nvSpPr>
        <p:spPr>
          <a:xfrm>
            <a:off x="7901357" y="3969444"/>
            <a:ext cx="1806905" cy="646331"/>
          </a:xfrm>
          <a:prstGeom prst="rect">
            <a:avLst/>
          </a:prstGeom>
          <a:solidFill>
            <a:srgbClr val="D5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BM@N agrees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with STAR</a:t>
            </a:r>
          </a:p>
        </p:txBody>
      </p:sp>
      <p:sp>
        <p:nvSpPr>
          <p:cNvPr id="7" name="TextBox 6">
            <a:extLst>
              <a:ext uri="{FF2B5EF4-FFF2-40B4-BE49-F238E27FC236}">
                <a16:creationId xmlns:a16="http://schemas.microsoft.com/office/drawing/2014/main" id="{69136B5E-15E5-EAE4-37F3-99699111123B}"/>
              </a:ext>
            </a:extLst>
          </p:cNvPr>
          <p:cNvSpPr txBox="1"/>
          <p:nvPr/>
        </p:nvSpPr>
        <p:spPr>
          <a:xfrm>
            <a:off x="3559129" y="3173695"/>
            <a:ext cx="3816424" cy="1015663"/>
          </a:xfrm>
          <a:prstGeom prst="rect">
            <a:avLst/>
          </a:prstGeom>
          <a:noFill/>
        </p:spPr>
        <p:txBody>
          <a:bodyPr wrap="square" rtlCol="0">
            <a:spAutoFit/>
          </a:bodyPr>
          <a:lstStyle/>
          <a:p>
            <a:pPr algn="r" defTabSz="457200"/>
            <a:r>
              <a:rPr lang="en-US" sz="2000" b="1" i="1" dirty="0">
                <a:solidFill>
                  <a:srgbClr val="002060"/>
                </a:solidFill>
                <a:latin typeface="Arial" charset="0"/>
                <a:cs typeface="Arial" charset="0"/>
              </a:rPr>
              <a:t>direct flow </a:t>
            </a:r>
            <a:r>
              <a:rPr lang="en-US" sz="2000" i="1" dirty="0">
                <a:solidFill>
                  <a:srgbClr val="002060"/>
                </a:solidFill>
                <a:latin typeface="Arial" charset="0"/>
                <a:cs typeface="Arial" charset="0"/>
              </a:rPr>
              <a:t>of </a:t>
            </a:r>
            <a:r>
              <a:rPr lang="en-US" sz="2000" b="1" i="1" dirty="0">
                <a:solidFill>
                  <a:srgbClr val="002060"/>
                </a:solidFill>
                <a:latin typeface="Arial" charset="0"/>
                <a:cs typeface="Arial" charset="0"/>
              </a:rPr>
              <a:t>p</a:t>
            </a:r>
            <a:r>
              <a:rPr lang="ru-RU" sz="2000" b="1" i="1" dirty="0">
                <a:solidFill>
                  <a:srgbClr val="002060"/>
                </a:solidFill>
                <a:latin typeface="Arial" charset="0"/>
                <a:cs typeface="Arial" charset="0"/>
              </a:rPr>
              <a:t> </a:t>
            </a:r>
            <a:r>
              <a:rPr lang="en-US" sz="2000" i="1" dirty="0">
                <a:solidFill>
                  <a:srgbClr val="002060"/>
                </a:solidFill>
                <a:latin typeface="Arial" charset="0"/>
                <a:cs typeface="Arial" charset="0"/>
              </a:rPr>
              <a:t> vs </a:t>
            </a:r>
            <a:r>
              <a:rPr lang="en-US" sz="2000" b="1" i="1" dirty="0">
                <a:solidFill>
                  <a:srgbClr val="002060"/>
                </a:solidFill>
                <a:latin typeface="Arial" charset="0"/>
                <a:cs typeface="Arial" charset="0"/>
              </a:rPr>
              <a:t>d</a:t>
            </a:r>
            <a:r>
              <a:rPr lang="en-US" sz="2000" i="1" dirty="0">
                <a:solidFill>
                  <a:srgbClr val="002060"/>
                </a:solidFill>
                <a:latin typeface="Arial" charset="0"/>
                <a:cs typeface="Arial" charset="0"/>
              </a:rPr>
              <a:t>: </a:t>
            </a:r>
            <a:r>
              <a:rPr lang="en-US" sz="2000" b="1" i="1" dirty="0">
                <a:solidFill>
                  <a:srgbClr val="FF0000"/>
                </a:solidFill>
                <a:latin typeface="Arial" charset="0"/>
                <a:cs typeface="Arial" charset="0"/>
              </a:rPr>
              <a:t>scaling</a:t>
            </a:r>
            <a:r>
              <a:rPr lang="en-US" sz="2000" i="1" dirty="0">
                <a:solidFill>
                  <a:srgbClr val="002060"/>
                </a:solidFill>
                <a:latin typeface="Arial" charset="0"/>
                <a:cs typeface="Arial" charset="0"/>
              </a:rPr>
              <a:t> with mass (predicted by </a:t>
            </a:r>
            <a:r>
              <a:rPr lang="en-US" sz="2000" b="1" i="1" dirty="0">
                <a:solidFill>
                  <a:srgbClr val="002060"/>
                </a:solidFill>
                <a:latin typeface="Arial" charset="0"/>
                <a:cs typeface="Arial" charset="0"/>
              </a:rPr>
              <a:t>coalescence model</a:t>
            </a:r>
            <a:r>
              <a:rPr lang="en-US" sz="2000" i="1" dirty="0">
                <a:solidFill>
                  <a:srgbClr val="002060"/>
                </a:solidFill>
                <a:latin typeface="Arial" charset="0"/>
                <a:cs typeface="Arial" charset="0"/>
              </a:rPr>
              <a:t>)</a:t>
            </a:r>
            <a:endParaRPr lang="ru-RU" sz="2000" i="1" dirty="0">
              <a:solidFill>
                <a:srgbClr val="002060"/>
              </a:solidFill>
              <a:latin typeface="Arial" charset="0"/>
              <a:cs typeface="Arial" charset="0"/>
            </a:endParaRPr>
          </a:p>
        </p:txBody>
      </p:sp>
      <p:sp>
        <p:nvSpPr>
          <p:cNvPr id="8" name="TextBox 7">
            <a:extLst>
              <a:ext uri="{FF2B5EF4-FFF2-40B4-BE49-F238E27FC236}">
                <a16:creationId xmlns:a16="http://schemas.microsoft.com/office/drawing/2014/main" id="{1A76D1A6-CBD0-BC4D-7B80-53313239E772}"/>
              </a:ext>
            </a:extLst>
          </p:cNvPr>
          <p:cNvSpPr txBox="1"/>
          <p:nvPr/>
        </p:nvSpPr>
        <p:spPr>
          <a:xfrm>
            <a:off x="791001" y="705370"/>
            <a:ext cx="2707122"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P. Senger, </a:t>
            </a:r>
            <a:r>
              <a:rPr lang="en-US" sz="1600" dirty="0" err="1">
                <a:latin typeface="Arial" panose="020B0604020202020204" pitchFamily="34" charset="0"/>
                <a:cs typeface="Arial" panose="020B0604020202020204" pitchFamily="34" charset="0"/>
              </a:rPr>
              <a:t>PoS</a:t>
            </a:r>
            <a:r>
              <a:rPr lang="en-US" sz="1600" dirty="0">
                <a:latin typeface="Arial" panose="020B0604020202020204" pitchFamily="34" charset="0"/>
                <a:cs typeface="Arial" panose="020B0604020202020204" pitchFamily="34" charset="0"/>
              </a:rPr>
              <a:t> CPOD2021 (2022) 033</a:t>
            </a:r>
            <a:endParaRPr lang="ru-RU"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36D5F6-6F7B-B622-277F-8F2A0AD7F3D9}"/>
              </a:ext>
            </a:extLst>
          </p:cNvPr>
          <p:cNvSpPr txBox="1"/>
          <p:nvPr/>
        </p:nvSpPr>
        <p:spPr>
          <a:xfrm>
            <a:off x="1548352" y="5675003"/>
            <a:ext cx="5457253" cy="830997"/>
          </a:xfrm>
          <a:prstGeom prst="rect">
            <a:avLst/>
          </a:prstGeom>
          <a:solidFill>
            <a:srgbClr val="D5FFFF"/>
          </a:solidFill>
        </p:spPr>
        <p:txBody>
          <a:bodyPr wrap="square">
            <a:spAutoFit/>
          </a:bodyPr>
          <a:lstStyle/>
          <a:p>
            <a:r>
              <a:rPr lang="en-US" sz="2400" i="1" dirty="0">
                <a:solidFill>
                  <a:schemeClr val="accent5">
                    <a:lumMod val="50000"/>
                  </a:schemeClr>
                </a:solidFill>
                <a:latin typeface="Arial" panose="020B0604020202020204" pitchFamily="34" charset="0"/>
                <a:cs typeface="Arial" panose="020B0604020202020204" pitchFamily="34" charset="0"/>
              </a:rPr>
              <a:t>both</a:t>
            </a:r>
            <a:r>
              <a:rPr lang="en-US" sz="2400" b="1" i="1" dirty="0">
                <a:solidFill>
                  <a:schemeClr val="accent5">
                    <a:lumMod val="50000"/>
                  </a:schemeClr>
                </a:solidFill>
                <a:latin typeface="Arial" panose="020B0604020202020204" pitchFamily="34" charset="0"/>
                <a:cs typeface="Arial" panose="020B0604020202020204" pitchFamily="34" charset="0"/>
              </a:rPr>
              <a:t> STAR</a:t>
            </a:r>
            <a:r>
              <a:rPr lang="en-US" sz="2400" i="1" dirty="0">
                <a:solidFill>
                  <a:schemeClr val="accent5">
                    <a:lumMod val="50000"/>
                  </a:schemeClr>
                </a:solidFill>
                <a:latin typeface="Arial" panose="020B0604020202020204" pitchFamily="34" charset="0"/>
                <a:cs typeface="Arial" panose="020B0604020202020204" pitchFamily="34" charset="0"/>
              </a:rPr>
              <a:t> and </a:t>
            </a:r>
            <a:r>
              <a:rPr lang="en-US" sz="2400" b="1" i="1" dirty="0">
                <a:solidFill>
                  <a:schemeClr val="accent5">
                    <a:lumMod val="50000"/>
                  </a:schemeClr>
                </a:solidFill>
                <a:latin typeface="Arial" panose="020B0604020202020204" pitchFamily="34" charset="0"/>
                <a:cs typeface="Arial" panose="020B0604020202020204" pitchFamily="34" charset="0"/>
              </a:rPr>
              <a:t>BM@N  </a:t>
            </a:r>
            <a:r>
              <a:rPr lang="en-US" sz="2400" i="1" dirty="0">
                <a:solidFill>
                  <a:schemeClr val="accent5">
                    <a:lumMod val="50000"/>
                  </a:schemeClr>
                </a:solidFill>
                <a:latin typeface="Arial" panose="020B0604020202020204" pitchFamily="34" charset="0"/>
                <a:cs typeface="Arial" panose="020B0604020202020204" pitchFamily="34" charset="0"/>
              </a:rPr>
              <a:t>results </a:t>
            </a:r>
          </a:p>
          <a:p>
            <a:r>
              <a:rPr lang="en-US" sz="2400" i="1" dirty="0">
                <a:solidFill>
                  <a:schemeClr val="accent5">
                    <a:lumMod val="50000"/>
                  </a:schemeClr>
                </a:solidFill>
                <a:latin typeface="Arial" panose="020B0604020202020204" pitchFamily="34" charset="0"/>
                <a:cs typeface="Arial" panose="020B0604020202020204" pitchFamily="34" charset="0"/>
              </a:rPr>
              <a:t>for</a:t>
            </a:r>
            <a:r>
              <a:rPr lang="en-US" sz="2400" b="1" i="1" dirty="0">
                <a:solidFill>
                  <a:schemeClr val="accent5">
                    <a:lumMod val="50000"/>
                  </a:schemeClr>
                </a:solidFill>
                <a:latin typeface="Arial" panose="020B0604020202020204" pitchFamily="34" charset="0"/>
                <a:cs typeface="Arial" panose="020B0604020202020204" pitchFamily="34" charset="0"/>
              </a:rPr>
              <a:t> directed flow </a:t>
            </a:r>
            <a:r>
              <a:rPr lang="en-US" sz="2400" i="1" dirty="0">
                <a:solidFill>
                  <a:schemeClr val="accent5">
                    <a:lumMod val="50000"/>
                  </a:schemeClr>
                </a:solidFill>
                <a:latin typeface="Arial" panose="020B0604020202020204" pitchFamily="34" charset="0"/>
                <a:cs typeface="Arial" panose="020B0604020202020204" pitchFamily="34" charset="0"/>
              </a:rPr>
              <a:t>prefer </a:t>
            </a:r>
            <a:r>
              <a:rPr lang="en-US" sz="2400" b="1" i="1" dirty="0">
                <a:solidFill>
                  <a:schemeClr val="accent5">
                    <a:lumMod val="50000"/>
                  </a:schemeClr>
                </a:solidFill>
                <a:latin typeface="Arial" panose="020B0604020202020204" pitchFamily="34" charset="0"/>
                <a:cs typeface="Arial" panose="020B0604020202020204" pitchFamily="34" charset="0"/>
              </a:rPr>
              <a:t> </a:t>
            </a:r>
            <a:r>
              <a:rPr lang="en-US" sz="2400" b="1" i="1" dirty="0">
                <a:solidFill>
                  <a:srgbClr val="FF0000"/>
                </a:solidFill>
                <a:latin typeface="Arial" panose="020B0604020202020204" pitchFamily="34" charset="0"/>
                <a:cs typeface="Arial" panose="020B0604020202020204" pitchFamily="34" charset="0"/>
              </a:rPr>
              <a:t>stiff </a:t>
            </a:r>
            <a:r>
              <a:rPr lang="en-US" sz="2400" b="1" i="1" dirty="0">
                <a:solidFill>
                  <a:schemeClr val="accent5">
                    <a:lumMod val="50000"/>
                  </a:schemeClr>
                </a:solidFill>
                <a:latin typeface="Arial" panose="020B0604020202020204" pitchFamily="34" charset="0"/>
                <a:cs typeface="Arial" panose="020B0604020202020204" pitchFamily="34" charset="0"/>
              </a:rPr>
              <a:t>EOS</a:t>
            </a:r>
            <a:endParaRPr lang="ru-RU" sz="2400" b="1" i="1" dirty="0">
              <a:solidFill>
                <a:schemeClr val="accent5">
                  <a:lumMod val="50000"/>
                </a:schemeClr>
              </a:solidFill>
              <a:latin typeface="Arial" panose="020B0604020202020204" pitchFamily="34" charset="0"/>
              <a:cs typeface="Arial" panose="020B0604020202020204" pitchFamily="34" charset="0"/>
            </a:endParaRPr>
          </a:p>
        </p:txBody>
      </p:sp>
      <p:sp>
        <p:nvSpPr>
          <p:cNvPr id="10" name="Date Placeholder 9">
            <a:extLst>
              <a:ext uri="{FF2B5EF4-FFF2-40B4-BE49-F238E27FC236}">
                <a16:creationId xmlns:a16="http://schemas.microsoft.com/office/drawing/2014/main" id="{41BBC7C0-19B2-C630-C1AE-6DDA51D520B1}"/>
              </a:ext>
            </a:extLst>
          </p:cNvPr>
          <p:cNvSpPr>
            <a:spLocks noGrp="1"/>
          </p:cNvSpPr>
          <p:nvPr>
            <p:ph type="dt" sz="half" idx="10"/>
          </p:nvPr>
        </p:nvSpPr>
        <p:spPr/>
        <p:txBody>
          <a:bodyPr/>
          <a:lstStyle/>
          <a:p>
            <a:r>
              <a:rPr lang="ru-RU"/>
              <a:t>28 ибя 2025</a:t>
            </a:r>
          </a:p>
        </p:txBody>
      </p:sp>
      <p:sp>
        <p:nvSpPr>
          <p:cNvPr id="15" name="Footer Placeholder 14">
            <a:extLst>
              <a:ext uri="{FF2B5EF4-FFF2-40B4-BE49-F238E27FC236}">
                <a16:creationId xmlns:a16="http://schemas.microsoft.com/office/drawing/2014/main" id="{D9A36D86-B749-66AE-9E78-04A1B59AFE4B}"/>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18" name="Slide Number Placeholder 17">
            <a:extLst>
              <a:ext uri="{FF2B5EF4-FFF2-40B4-BE49-F238E27FC236}">
                <a16:creationId xmlns:a16="http://schemas.microsoft.com/office/drawing/2014/main" id="{FD8CBE2E-CB1D-3DF7-B4A3-C2F8AA551A6D}"/>
              </a:ext>
            </a:extLst>
          </p:cNvPr>
          <p:cNvSpPr>
            <a:spLocks noGrp="1"/>
          </p:cNvSpPr>
          <p:nvPr>
            <p:ph type="sldNum" sz="quarter" idx="12"/>
          </p:nvPr>
        </p:nvSpPr>
        <p:spPr/>
        <p:txBody>
          <a:bodyPr/>
          <a:lstStyle/>
          <a:p>
            <a:fld id="{254D851C-2B19-462F-8B67-6651829822B1}" type="slidenum">
              <a:rPr lang="ru-RU" smtClean="0"/>
              <a:t>14</a:t>
            </a:fld>
            <a:endParaRPr lang="ru-RU"/>
          </a:p>
        </p:txBody>
      </p:sp>
    </p:spTree>
    <p:extLst>
      <p:ext uri="{BB962C8B-B14F-4D97-AF65-F5344CB8AC3E}">
        <p14:creationId xmlns:p14="http://schemas.microsoft.com/office/powerpoint/2010/main" val="324855983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356B3-CEF7-4F6B-F16C-75A12E1819F6}"/>
            </a:ext>
          </a:extLst>
        </p:cNvPr>
        <p:cNvGrpSpPr/>
        <p:nvPr/>
      </p:nvGrpSpPr>
      <p:grpSpPr>
        <a:xfrm>
          <a:off x="0" y="0"/>
          <a:ext cx="0" cy="0"/>
          <a:chOff x="0" y="0"/>
          <a:chExt cx="0" cy="0"/>
        </a:xfrm>
      </p:grpSpPr>
      <p:sp>
        <p:nvSpPr>
          <p:cNvPr id="130" name="Title 1">
            <a:extLst>
              <a:ext uri="{FF2B5EF4-FFF2-40B4-BE49-F238E27FC236}">
                <a16:creationId xmlns:a16="http://schemas.microsoft.com/office/drawing/2014/main" id="{699C6ED7-AB60-E8A0-3938-3CC5F72CBDA3}"/>
              </a:ext>
            </a:extLst>
          </p:cNvPr>
          <p:cNvSpPr/>
          <p:nvPr/>
        </p:nvSpPr>
        <p:spPr>
          <a:xfrm>
            <a:off x="357437" y="94098"/>
            <a:ext cx="6850885" cy="458280"/>
          </a:xfrm>
          <a:prstGeom prst="rect">
            <a:avLst/>
          </a:prstGeom>
          <a:solidFill>
            <a:srgbClr val="D5FFFF"/>
          </a:solidFill>
          <a:ln w="0">
            <a:noFill/>
          </a:ln>
        </p:spPr>
        <p:style>
          <a:lnRef idx="0">
            <a:scrgbClr r="0" g="0" b="0"/>
          </a:lnRef>
          <a:fillRef idx="0">
            <a:scrgbClr r="0" g="0" b="0"/>
          </a:fillRef>
          <a:effectRef idx="0">
            <a:scrgbClr r="0" g="0" b="0"/>
          </a:effectRef>
          <a:fontRef idx="minor"/>
        </p:style>
        <p:txBody>
          <a:bodyPr horzOverflow="overflow" numCol="1" spc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002060"/>
                </a:solidFill>
                <a:effectLst/>
                <a:uLnTx/>
                <a:uFillTx/>
                <a:latin typeface="Arial" panose="020B0604020202020204" pitchFamily="34" charset="0"/>
                <a:ea typeface="Times New Roman"/>
                <a:cs typeface="Arial" panose="020B0604020202020204" pitchFamily="34" charset="0"/>
              </a:rPr>
              <a:t>Observables to study symmetry energy (</a:t>
            </a:r>
            <a:r>
              <a:rPr kumimoji="0" lang="en-US" sz="2400" b="1" i="0" u="none" strike="noStrike" kern="1200" cap="none" spc="-1" normalizeH="0" baseline="0" noProof="0" dirty="0" err="1">
                <a:ln>
                  <a:noFill/>
                </a:ln>
                <a:solidFill>
                  <a:srgbClr val="002060"/>
                </a:solidFill>
                <a:effectLst/>
                <a:uLnTx/>
                <a:uFillTx/>
                <a:latin typeface="Arial" panose="020B0604020202020204" pitchFamily="34" charset="0"/>
                <a:ea typeface="Times New Roman"/>
                <a:cs typeface="Arial" panose="020B0604020202020204" pitchFamily="34" charset="0"/>
              </a:rPr>
              <a:t>EoS</a:t>
            </a:r>
            <a:r>
              <a:rPr kumimoji="0" lang="en-US" sz="2400" b="1" i="0" u="none" strike="noStrike" kern="1200" cap="none" spc="-1" normalizeH="0" baseline="0" noProof="0" dirty="0">
                <a:ln>
                  <a:noFill/>
                </a:ln>
                <a:solidFill>
                  <a:srgbClr val="002060"/>
                </a:solidFill>
                <a:effectLst/>
                <a:uLnTx/>
                <a:uFillTx/>
                <a:latin typeface="Arial" panose="020B0604020202020204" pitchFamily="34" charset="0"/>
                <a:ea typeface="Times New Roman"/>
                <a:cs typeface="Arial" panose="020B0604020202020204" pitchFamily="34" charset="0"/>
              </a:rPr>
              <a:t>)</a:t>
            </a:r>
            <a:endParaRPr kumimoji="0" lang="ru-RU" sz="2400" b="0" i="0" u="none" strike="noStrike" kern="1200" cap="none" spc="-1"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9D2DDD44-1884-4432-BDAF-5AFEEC47A180}"/>
              </a:ext>
            </a:extLst>
          </p:cNvPr>
          <p:cNvPicPr/>
          <p:nvPr/>
        </p:nvPicPr>
        <p:blipFill>
          <a:blip r:embed="rId3"/>
          <a:srcRect l="50963"/>
          <a:stretch/>
        </p:blipFill>
        <p:spPr>
          <a:xfrm>
            <a:off x="59770" y="1211172"/>
            <a:ext cx="3881895" cy="3880109"/>
          </a:xfrm>
          <a:prstGeom prst="rect">
            <a:avLst/>
          </a:prstGeom>
          <a:ln w="0">
            <a:noFill/>
          </a:ln>
        </p:spPr>
      </p:pic>
      <p:sp>
        <p:nvSpPr>
          <p:cNvPr id="7" name="TextBox 11">
            <a:extLst>
              <a:ext uri="{FF2B5EF4-FFF2-40B4-BE49-F238E27FC236}">
                <a16:creationId xmlns:a16="http://schemas.microsoft.com/office/drawing/2014/main" id="{644225BC-8135-9F9D-9F9C-DCA76061253C}"/>
              </a:ext>
            </a:extLst>
          </p:cNvPr>
          <p:cNvSpPr/>
          <p:nvPr/>
        </p:nvSpPr>
        <p:spPr>
          <a:xfrm>
            <a:off x="119542" y="641875"/>
            <a:ext cx="3762353"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2900" marR="0" lvl="0" indent="-342900" defTabSz="914400" rtl="0" eaLnBrk="1" fontAlgn="auto" latinLnBrk="0" hangingPunct="1">
              <a:lnSpc>
                <a:spcPct val="100000"/>
              </a:lnSpc>
              <a:spcBef>
                <a:spcPts val="0"/>
              </a:spcBef>
              <a:spcAft>
                <a:spcPts val="0"/>
              </a:spcAft>
              <a:buClrTx/>
              <a:buSzTx/>
              <a:buFontTx/>
              <a:buAutoNum type="alphaUcPeriod"/>
              <a:tabLst>
                <a:tab pos="0" algn="l"/>
              </a:tabLst>
              <a:defRPr/>
            </a:pPr>
            <a:r>
              <a:rPr kumimoji="0" lang="en-US" sz="1600" b="0" i="0" u="none" strike="noStrike" kern="1200" cap="none" spc="-1" normalizeH="0" baseline="0" noProof="0" dirty="0">
                <a:ln>
                  <a:noFill/>
                </a:ln>
                <a:solidFill>
                  <a:srgbClr val="0070C0"/>
                </a:solidFill>
                <a:effectLst/>
                <a:uLnTx/>
                <a:uFillTx/>
                <a:latin typeface="Times New Roman"/>
                <a:ea typeface="Times New Roman"/>
                <a:cs typeface="Arial"/>
              </a:rPr>
              <a:t>Sorensen et. al., </a:t>
            </a:r>
            <a:r>
              <a:rPr kumimoji="0" lang="en-US" sz="1600" b="0" i="0" u="none" strike="noStrike" kern="1200" cap="none" spc="-1" normalizeH="0" baseline="0" noProof="0" dirty="0" err="1">
                <a:ln>
                  <a:noFill/>
                </a:ln>
                <a:solidFill>
                  <a:srgbClr val="0070C0"/>
                </a:solidFill>
                <a:effectLst/>
                <a:uLnTx/>
                <a:uFillTx/>
                <a:latin typeface="Times New Roman"/>
                <a:ea typeface="Times New Roman"/>
                <a:cs typeface="Arial"/>
              </a:rPr>
              <a:t>Prog.Part.Nucl.Phys</a:t>
            </a:r>
            <a:r>
              <a:rPr kumimoji="0" lang="en-US" sz="1600" b="0" i="0" u="none" strike="noStrike" kern="1200" cap="none" spc="-1" normalizeH="0" baseline="0" noProof="0" dirty="0">
                <a:ln>
                  <a:noFill/>
                </a:ln>
                <a:solidFill>
                  <a:srgbClr val="0070C0"/>
                </a:solidFill>
                <a:effectLst/>
                <a:uLnTx/>
                <a:uFillTx/>
                <a:latin typeface="Times New Roman"/>
                <a:ea typeface="Times New Roman"/>
                <a:cs typeface="Arial"/>
              </a:rPr>
              <a:t>. </a:t>
            </a:r>
            <a:endParaRPr kumimoji="0" lang="ru-RU" sz="1600" b="0" i="0" u="none" strike="noStrike" kern="1200" cap="none" spc="-1" normalizeH="0" baseline="0" noProof="0" dirty="0">
              <a:ln>
                <a:noFill/>
              </a:ln>
              <a:solidFill>
                <a:srgbClr val="0070C0"/>
              </a:solidFill>
              <a:effectLst/>
              <a:uLnTx/>
              <a:uFillTx/>
              <a:latin typeface="Times New Roman"/>
              <a:ea typeface="Times New Roman"/>
              <a:cs typeface="Arial"/>
            </a:endParaRPr>
          </a:p>
          <a:p>
            <a:pPr marL="342900" marR="0" lvl="0" indent="-342900" defTabSz="914400" rtl="0" eaLnBrk="1" fontAlgn="auto" latinLnBrk="0" hangingPunct="1">
              <a:lnSpc>
                <a:spcPct val="100000"/>
              </a:lnSpc>
              <a:spcBef>
                <a:spcPts val="0"/>
              </a:spcBef>
              <a:spcAft>
                <a:spcPts val="0"/>
              </a:spcAft>
              <a:buClrTx/>
              <a:buSzTx/>
              <a:buFontTx/>
              <a:buAutoNum type="alphaUcPeriod"/>
              <a:tabLst>
                <a:tab pos="0" algn="l"/>
              </a:tabLst>
              <a:defRPr/>
            </a:pPr>
            <a:r>
              <a:rPr kumimoji="0" lang="en-US" sz="1600" b="0" i="0" u="none" strike="noStrike" kern="1200" cap="none" spc="-1" normalizeH="0" baseline="0" noProof="0" dirty="0">
                <a:ln>
                  <a:noFill/>
                </a:ln>
                <a:solidFill>
                  <a:srgbClr val="0070C0"/>
                </a:solidFill>
                <a:effectLst/>
                <a:uLnTx/>
                <a:uFillTx/>
                <a:latin typeface="Times New Roman"/>
                <a:ea typeface="Times New Roman"/>
                <a:cs typeface="Arial"/>
              </a:rPr>
              <a:t>134 (2024) 104080</a:t>
            </a:r>
            <a:endParaRPr kumimoji="0" lang="ru-RU" sz="1600" b="0" i="0" u="none" strike="noStrike" kern="1200" cap="none" spc="-1" normalizeH="0" baseline="0" noProof="0" dirty="0">
              <a:ln>
                <a:noFill/>
              </a:ln>
              <a:solidFill>
                <a:srgbClr val="000000"/>
              </a:solidFill>
              <a:effectLst/>
              <a:uLnTx/>
              <a:uFillTx/>
              <a:latin typeface="Arial"/>
              <a:cs typeface="Arial"/>
            </a:endParaRPr>
          </a:p>
        </p:txBody>
      </p:sp>
      <p:sp>
        <p:nvSpPr>
          <p:cNvPr id="4" name="Прямоугольник 3">
            <a:extLst>
              <a:ext uri="{FF2B5EF4-FFF2-40B4-BE49-F238E27FC236}">
                <a16:creationId xmlns:a16="http://schemas.microsoft.com/office/drawing/2014/main" id="{F526EA32-32A4-696A-2CD3-CFCEF4D12BFD}"/>
              </a:ext>
            </a:extLst>
          </p:cNvPr>
          <p:cNvSpPr/>
          <p:nvPr/>
        </p:nvSpPr>
        <p:spPr>
          <a:xfrm>
            <a:off x="177582" y="5154288"/>
            <a:ext cx="3610647" cy="1453431"/>
          </a:xfrm>
          <a:prstGeom prst="rect">
            <a:avLst/>
          </a:prstGeom>
          <a:noFill/>
          <a:ln w="0">
            <a:noFill/>
          </a:ln>
        </p:spPr>
        <p:style>
          <a:lnRef idx="0">
            <a:scrgbClr r="0" g="0" b="0"/>
          </a:lnRef>
          <a:fillRef idx="0">
            <a:scrgbClr r="0" g="0" b="0"/>
          </a:fillRef>
          <a:effectRef idx="0">
            <a:scrgbClr r="0" g="0" b="0"/>
          </a:effectRef>
          <a:fontRef idx="minor"/>
        </p:style>
        <p:txBody>
          <a:bodyPr horzOverflow="overflow" wrap="square" lIns="90000" tIns="45000" rIns="90000" bIns="45000" numCol="1" spcCol="0" anchor="t">
            <a:spAutoFit/>
          </a:bodyPr>
          <a:lstStyle/>
          <a:p>
            <a:pPr marR="0" lvl="0" algn="l" defTabSz="914400" rtl="0" eaLnBrk="1" fontAlgn="auto" latinLnBrk="0" hangingPunct="1">
              <a:lnSpc>
                <a:spcPct val="113000"/>
              </a:lnSpc>
              <a:spcBef>
                <a:spcPts val="0"/>
              </a:spcBef>
              <a:spcAft>
                <a:spcPts val="0"/>
              </a:spcAft>
              <a:buClr>
                <a:srgbClr val="000000"/>
              </a:buClr>
              <a:buSzTx/>
              <a:tabLst/>
              <a:defRPr/>
            </a:pPr>
            <a:r>
              <a:rPr kumimoji="0" lang="en-US" sz="2000" b="1" i="1" u="none" strike="noStrike" kern="1200" cap="none" spc="-1" normalizeH="0" baseline="0" noProof="0" dirty="0">
                <a:ln>
                  <a:noFill/>
                </a:ln>
                <a:solidFill>
                  <a:srgbClr val="002060"/>
                </a:solidFill>
                <a:effectLst/>
                <a:uLnTx/>
                <a:uFillTx/>
                <a:latin typeface="Arial" panose="020B0604020202020204" pitchFamily="34" charset="0"/>
                <a:ea typeface="Times New Roman"/>
                <a:cs typeface="Arial" panose="020B0604020202020204" pitchFamily="34" charset="0"/>
              </a:rPr>
              <a:t>NICA density region:</a:t>
            </a:r>
            <a:endParaRPr kumimoji="0" lang="ru-RU" sz="2000" b="1" i="1" u="none" strike="noStrike" kern="1200" cap="none" spc="-1" normalizeH="0" baseline="0" noProof="0" dirty="0">
              <a:ln>
                <a:noFill/>
              </a:ln>
              <a:solidFill>
                <a:srgbClr val="002060"/>
              </a:solidFill>
              <a:effectLst/>
              <a:uLnTx/>
              <a:uFillTx/>
              <a:latin typeface="Arial" panose="020B0604020202020204" pitchFamily="34" charset="0"/>
              <a:ea typeface="Times New Roman"/>
              <a:cs typeface="Arial" panose="020B0604020202020204" pitchFamily="34" charset="0"/>
            </a:endParaRPr>
          </a:p>
          <a:p>
            <a:pPr marR="0" lvl="0" algn="l" defTabSz="914400" rtl="0" eaLnBrk="1" fontAlgn="auto" latinLnBrk="0" hangingPunct="1">
              <a:lnSpc>
                <a:spcPct val="113000"/>
              </a:lnSpc>
              <a:spcBef>
                <a:spcPts val="0"/>
              </a:spcBef>
              <a:spcAft>
                <a:spcPts val="0"/>
              </a:spcAft>
              <a:buClr>
                <a:srgbClr val="000000"/>
              </a:buClr>
              <a:buSzTx/>
              <a:tabLst/>
              <a:defRPr/>
            </a:pPr>
            <a:r>
              <a:rPr kumimoji="0" lang="en-US" sz="2000" b="1" i="1" u="none" strike="noStrike" kern="1200" cap="none" spc="-1" normalizeH="0" baseline="0" noProof="0" dirty="0">
                <a:ln>
                  <a:noFill/>
                </a:ln>
                <a:solidFill>
                  <a:srgbClr val="002060"/>
                </a:solidFill>
                <a:effectLst/>
                <a:uLnTx/>
                <a:uFillTx/>
                <a:latin typeface="Arial" panose="020B0604020202020204" pitchFamily="34" charset="0"/>
                <a:ea typeface="Times New Roman"/>
                <a:cs typeface="Arial" panose="020B0604020202020204" pitchFamily="34" charset="0"/>
              </a:rPr>
              <a:t> </a:t>
            </a:r>
            <a:r>
              <a:rPr kumimoji="0" lang="en-US" sz="2000" b="1" i="1" u="none" strike="noStrike" kern="1200" cap="none" spc="-1" normalizeH="0" baseline="0" noProof="0" dirty="0">
                <a:ln>
                  <a:noFill/>
                </a:ln>
                <a:solidFill>
                  <a:srgbClr val="FF0000"/>
                </a:solidFill>
                <a:effectLst/>
                <a:uLnTx/>
                <a:uFillTx/>
                <a:latin typeface="Arial" panose="020B0604020202020204" pitchFamily="34" charset="0"/>
                <a:ea typeface="Times New Roman"/>
                <a:cs typeface="Arial" panose="020B0604020202020204" pitchFamily="34" charset="0"/>
              </a:rPr>
              <a:t>2</a:t>
            </a:r>
            <a:r>
              <a:rPr kumimoji="0" lang="en-US" sz="2000" b="1" i="1" u="none" strike="noStrike" kern="1200" cap="none" spc="-1" normalizeH="0" baseline="0" noProof="0" dirty="0">
                <a:ln>
                  <a:noFill/>
                </a:ln>
                <a:solidFill>
                  <a:srgbClr val="002060"/>
                </a:solidFill>
                <a:effectLst/>
                <a:uLnTx/>
                <a:uFillTx/>
                <a:latin typeface="Arial" panose="020B0604020202020204" pitchFamily="34" charset="0"/>
                <a:ea typeface="Times New Roman"/>
                <a:cs typeface="Arial" panose="020B0604020202020204" pitchFamily="34" charset="0"/>
              </a:rPr>
              <a:t> &lt; </a:t>
            </a:r>
            <a:r>
              <a:rPr kumimoji="0" lang="en-US" sz="2000" b="1" i="1" u="none" strike="noStrike" kern="1200" cap="none" spc="-1" normalizeH="0" baseline="0" noProof="0" dirty="0" err="1">
                <a:ln>
                  <a:noFill/>
                </a:ln>
                <a:solidFill>
                  <a:srgbClr val="002060"/>
                </a:solidFill>
                <a:effectLst/>
                <a:uLnTx/>
                <a:uFillTx/>
                <a:latin typeface="Arial" panose="020B0604020202020204" pitchFamily="34" charset="0"/>
                <a:ea typeface="Times New Roman"/>
                <a:cs typeface="Arial" panose="020B0604020202020204" pitchFamily="34" charset="0"/>
              </a:rPr>
              <a:t>n</a:t>
            </a:r>
            <a:r>
              <a:rPr kumimoji="0" lang="en-US" sz="2000" b="1" i="1" u="none" strike="noStrike" kern="1200" cap="none" spc="-1" normalizeH="0" baseline="-25000" noProof="0" dirty="0" err="1">
                <a:ln>
                  <a:noFill/>
                </a:ln>
                <a:solidFill>
                  <a:srgbClr val="002060"/>
                </a:solidFill>
                <a:effectLst/>
                <a:uLnTx/>
                <a:uFillTx/>
                <a:latin typeface="Arial" panose="020B0604020202020204" pitchFamily="34" charset="0"/>
                <a:ea typeface="Times New Roman"/>
                <a:cs typeface="Arial" panose="020B0604020202020204" pitchFamily="34" charset="0"/>
              </a:rPr>
              <a:t>B</a:t>
            </a:r>
            <a:r>
              <a:rPr kumimoji="0" lang="en-US" sz="2000" b="1" i="1" u="none" strike="noStrike" kern="1200" cap="none" spc="-1" normalizeH="0" baseline="0" noProof="0" dirty="0">
                <a:ln>
                  <a:noFill/>
                </a:ln>
                <a:solidFill>
                  <a:srgbClr val="002060"/>
                </a:solidFill>
                <a:effectLst/>
                <a:uLnTx/>
                <a:uFillTx/>
                <a:latin typeface="Arial" panose="020B0604020202020204" pitchFamily="34" charset="0"/>
                <a:ea typeface="Times New Roman"/>
                <a:cs typeface="Arial" panose="020B0604020202020204" pitchFamily="34" charset="0"/>
              </a:rPr>
              <a:t>/n</a:t>
            </a:r>
            <a:r>
              <a:rPr kumimoji="0" lang="en-US" sz="2000" b="1" i="1" u="none" strike="noStrike" kern="1200" cap="none" spc="-1" normalizeH="0" baseline="-25000" noProof="0" dirty="0">
                <a:ln>
                  <a:noFill/>
                </a:ln>
                <a:solidFill>
                  <a:srgbClr val="002060"/>
                </a:solidFill>
                <a:effectLst/>
                <a:uLnTx/>
                <a:uFillTx/>
                <a:latin typeface="Arial" panose="020B0604020202020204" pitchFamily="34" charset="0"/>
                <a:ea typeface="Times New Roman"/>
                <a:cs typeface="Arial" panose="020B0604020202020204" pitchFamily="34" charset="0"/>
              </a:rPr>
              <a:t>0 </a:t>
            </a:r>
            <a:r>
              <a:rPr kumimoji="0" lang="en-US" sz="2000" b="1" i="1" u="none" strike="noStrike" kern="1200" cap="none" spc="-1" normalizeH="0" baseline="0" noProof="0" dirty="0">
                <a:ln>
                  <a:noFill/>
                </a:ln>
                <a:solidFill>
                  <a:srgbClr val="002060"/>
                </a:solidFill>
                <a:effectLst/>
                <a:uLnTx/>
                <a:uFillTx/>
                <a:latin typeface="Arial" panose="020B0604020202020204" pitchFamily="34" charset="0"/>
                <a:ea typeface="Times New Roman"/>
                <a:cs typeface="Arial" panose="020B0604020202020204" pitchFamily="34" charset="0"/>
              </a:rPr>
              <a:t>&lt; </a:t>
            </a:r>
            <a:r>
              <a:rPr kumimoji="0" lang="en-US" sz="2000" b="1" i="1" u="none" strike="noStrike" kern="1200" cap="none" spc="-1" normalizeH="0" baseline="0" noProof="0" dirty="0">
                <a:ln>
                  <a:noFill/>
                </a:ln>
                <a:solidFill>
                  <a:srgbClr val="FF0000"/>
                </a:solidFill>
                <a:effectLst/>
                <a:uLnTx/>
                <a:uFillTx/>
                <a:latin typeface="Arial" panose="020B0604020202020204" pitchFamily="34" charset="0"/>
                <a:ea typeface="Times New Roman"/>
                <a:cs typeface="Arial" panose="020B0604020202020204" pitchFamily="34" charset="0"/>
              </a:rPr>
              <a:t>8</a:t>
            </a:r>
            <a:endParaRPr kumimoji="0" lang="ru-RU" sz="2000" b="0" i="1" u="none" strike="noStrike" kern="1200" cap="none" spc="-1"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13000"/>
              </a:lnSpc>
              <a:spcBef>
                <a:spcPts val="0"/>
              </a:spcBef>
              <a:spcAft>
                <a:spcPts val="0"/>
              </a:spcAft>
              <a:buClr>
                <a:srgbClr val="000000"/>
              </a:buClr>
              <a:buSzTx/>
              <a:tabLst/>
              <a:defRPr/>
            </a:pPr>
            <a:r>
              <a:rPr kumimoji="0" lang="en-US" sz="2000" b="1" i="1" u="none" strike="noStrike" kern="1200" cap="none" spc="-1" normalizeH="0" baseline="0" noProof="0" dirty="0">
                <a:ln>
                  <a:noFill/>
                </a:ln>
                <a:solidFill>
                  <a:srgbClr val="002060"/>
                </a:solidFill>
                <a:effectLst/>
                <a:uLnTx/>
                <a:uFillTx/>
                <a:latin typeface="Arial" panose="020B0604020202020204" pitchFamily="34" charset="0"/>
                <a:ea typeface="Times New Roman"/>
                <a:cs typeface="Arial" panose="020B0604020202020204" pitchFamily="34" charset="0"/>
              </a:rPr>
              <a:t>Symmetry energy </a:t>
            </a:r>
            <a:r>
              <a:rPr kumimoji="0" lang="en-US" sz="2000" b="1" i="1" u="none" strike="noStrike" kern="1200" cap="none" spc="-1" normalizeH="0" baseline="0" noProof="0" dirty="0" err="1">
                <a:ln>
                  <a:noFill/>
                </a:ln>
                <a:solidFill>
                  <a:srgbClr val="002060"/>
                </a:solidFill>
                <a:effectLst/>
                <a:uLnTx/>
                <a:uFillTx/>
                <a:latin typeface="Arial" panose="020B0604020202020204" pitchFamily="34" charset="0"/>
                <a:ea typeface="Times New Roman"/>
                <a:cs typeface="Arial" panose="020B0604020202020204" pitchFamily="34" charset="0"/>
              </a:rPr>
              <a:t>E</a:t>
            </a:r>
            <a:r>
              <a:rPr kumimoji="0" lang="en-US" sz="2000" b="1" i="1" u="none" strike="noStrike" kern="1200" cap="none" spc="-1" normalizeH="0" baseline="-25000" noProof="0" dirty="0" err="1">
                <a:ln>
                  <a:noFill/>
                </a:ln>
                <a:solidFill>
                  <a:srgbClr val="002060"/>
                </a:solidFill>
                <a:effectLst/>
                <a:uLnTx/>
                <a:uFillTx/>
                <a:latin typeface="Arial" panose="020B0604020202020204" pitchFamily="34" charset="0"/>
                <a:ea typeface="Times New Roman"/>
                <a:cs typeface="Arial" panose="020B0604020202020204" pitchFamily="34" charset="0"/>
              </a:rPr>
              <a:t>sym</a:t>
            </a:r>
            <a:r>
              <a:rPr kumimoji="0" lang="en-US" sz="2000" b="1" i="1" u="none" strike="noStrike" kern="1200" cap="none" spc="-1" normalizeH="0" baseline="0" noProof="0" dirty="0">
                <a:ln>
                  <a:noFill/>
                </a:ln>
                <a:solidFill>
                  <a:srgbClr val="002060"/>
                </a:solidFill>
                <a:effectLst/>
                <a:uLnTx/>
                <a:uFillTx/>
                <a:latin typeface="Arial" panose="020B0604020202020204" pitchFamily="34" charset="0"/>
                <a:ea typeface="Times New Roman"/>
                <a:cs typeface="Arial" panose="020B0604020202020204" pitchFamily="34" charset="0"/>
              </a:rPr>
              <a:t> has strong density dependence</a:t>
            </a:r>
            <a:endParaRPr kumimoji="0" lang="ru-RU" sz="2000" b="0" i="1" u="none" strike="noStrike" kern="1200" cap="none" spc="-1"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12ECAFBE-59A2-2080-D2A1-9FF9A6EAE78E}"/>
              </a:ext>
            </a:extLst>
          </p:cNvPr>
          <p:cNvSpPr txBox="1">
            <a:spLocks/>
          </p:cNvSpPr>
          <p:nvPr/>
        </p:nvSpPr>
        <p:spPr bwMode="auto">
          <a:xfrm>
            <a:off x="11383348" y="6259932"/>
            <a:ext cx="68911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defPPr>
              <a:defRPr lang="en-GB"/>
            </a:defPPr>
            <a:lvl1pPr algn="l" defTabSz="457200" rtl="0" eaLnBrk="0" fontAlgn="base" hangingPunct="0">
              <a:spcBef>
                <a:spcPts val="80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b="0" kern="1200">
                <a:solidFill>
                  <a:srgbClr val="000000"/>
                </a:solidFill>
                <a:latin typeface="Arial" charset="0"/>
                <a:ea typeface="+mn-ea"/>
                <a:cs typeface="Arial" charset="0"/>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kern="1200">
                <a:solidFill>
                  <a:srgbClr val="000000"/>
                </a:solidFill>
                <a:latin typeface="Arial" charset="0"/>
                <a:ea typeface="+mn-ea"/>
                <a:cs typeface="Arial" charset="0"/>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kern="1200">
                <a:solidFill>
                  <a:srgbClr val="000000"/>
                </a:solidFill>
                <a:latin typeface="Arial" charset="0"/>
                <a:ea typeface="+mn-ea"/>
                <a:cs typeface="Arial" charset="0"/>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kern="1200">
                <a:solidFill>
                  <a:srgbClr val="000000"/>
                </a:solidFill>
                <a:latin typeface="Arial" charset="0"/>
                <a:ea typeface="+mn-ea"/>
                <a:cs typeface="Arial" charset="0"/>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kern="1200">
                <a:solidFill>
                  <a:srgbClr val="000000"/>
                </a:solidFill>
                <a:latin typeface="Arial" charset="0"/>
                <a:ea typeface="+mn-ea"/>
                <a:cs typeface="Arial" charset="0"/>
              </a:defRPr>
            </a:lvl5pPr>
            <a:lvl6pPr marL="2514600" indent="-228600" algn="l" defTabSz="457200" rtl="0" eaLnBrk="0" fontAlgn="base" latinLnBrk="0"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kern="1200">
                <a:solidFill>
                  <a:srgbClr val="000000"/>
                </a:solidFill>
                <a:latin typeface="Arial" charset="0"/>
                <a:ea typeface="+mn-ea"/>
                <a:cs typeface="Arial" charset="0"/>
              </a:defRPr>
            </a:lvl6pPr>
            <a:lvl7pPr marL="2971800" indent="-228600" algn="l" defTabSz="457200" rtl="0" eaLnBrk="0" fontAlgn="base" latinLnBrk="0"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kern="1200">
                <a:solidFill>
                  <a:srgbClr val="000000"/>
                </a:solidFill>
                <a:latin typeface="Arial" charset="0"/>
                <a:ea typeface="+mn-ea"/>
                <a:cs typeface="Arial" charset="0"/>
              </a:defRPr>
            </a:lvl7pPr>
            <a:lvl8pPr marL="3429000" indent="-228600" algn="l" defTabSz="457200" rtl="0" eaLnBrk="0" fontAlgn="base" latinLnBrk="0"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kern="1200">
                <a:solidFill>
                  <a:srgbClr val="000000"/>
                </a:solidFill>
                <a:latin typeface="Arial" charset="0"/>
                <a:ea typeface="+mn-ea"/>
                <a:cs typeface="Arial" charset="0"/>
              </a:defRPr>
            </a:lvl8pPr>
            <a:lvl9pPr marL="3886200" indent="-228600" algn="l" defTabSz="457200" rtl="0" eaLnBrk="0" fontAlgn="base" latinLnBrk="0"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kern="1200">
                <a:solidFill>
                  <a:srgbClr val="000000"/>
                </a:solidFill>
                <a:latin typeface="Arial" charset="0"/>
                <a:ea typeface="+mn-ea"/>
                <a:cs typeface="Arial" charset="0"/>
              </a:defRPr>
            </a:lvl9pPr>
          </a:lstStyle>
          <a:p>
            <a:pPr marL="0" marR="0" lvl="0" indent="0" algn="l" defTabSz="457200" rtl="0" eaLnBrk="1" fontAlgn="base" latinLnBrk="0" hangingPunct="1">
              <a:lnSpc>
                <a:spcPct val="100000"/>
              </a:lnSpc>
              <a:spcBef>
                <a:spcPct val="0"/>
              </a:spcBef>
              <a:spcAft>
                <a:spcPct val="0"/>
              </a:spcAft>
              <a:buClrTx/>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ru-RU" sz="1800" b="0" i="0" u="none" strike="noStrike" kern="1200" cap="none" spc="0" normalizeH="0" baseline="0" noProof="0" dirty="0">
                <a:ln>
                  <a:noFill/>
                </a:ln>
                <a:solidFill>
                  <a:srgbClr val="000000"/>
                </a:solidFill>
                <a:effectLst/>
                <a:uLnTx/>
                <a:uFillTx/>
                <a:latin typeface="Arial" charset="0"/>
                <a:ea typeface="+mn-ea"/>
                <a:cs typeface="Arial" charset="0"/>
              </a:rPr>
              <a:t>18</a:t>
            </a:r>
            <a:endParaRPr kumimoji="0" lang="ru-RU" altLang="ru-RU"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9" name="Рисунок 8">
            <a:extLst>
              <a:ext uri="{FF2B5EF4-FFF2-40B4-BE49-F238E27FC236}">
                <a16:creationId xmlns:a16="http://schemas.microsoft.com/office/drawing/2014/main" id="{C05DC41B-3853-34CA-DDA5-FD4215BD1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009" y="1723931"/>
            <a:ext cx="7737078" cy="3422643"/>
          </a:xfrm>
          <a:prstGeom prst="rect">
            <a:avLst/>
          </a:prstGeom>
        </p:spPr>
      </p:pic>
      <p:sp>
        <p:nvSpPr>
          <p:cNvPr id="10" name="TextBox 9">
            <a:extLst>
              <a:ext uri="{FF2B5EF4-FFF2-40B4-BE49-F238E27FC236}">
                <a16:creationId xmlns:a16="http://schemas.microsoft.com/office/drawing/2014/main" id="{4035B174-BFD4-C522-7C67-2C22AFCC1B86}"/>
              </a:ext>
            </a:extLst>
          </p:cNvPr>
          <p:cNvSpPr txBox="1"/>
          <p:nvPr/>
        </p:nvSpPr>
        <p:spPr>
          <a:xfrm>
            <a:off x="5566953" y="1061804"/>
            <a:ext cx="6087294"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1200"/>
              </a:spcBef>
              <a:spcAft>
                <a:spcPts val="120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Highly-Granular time-of-flight Neutron Detector </a:t>
            </a:r>
            <a:r>
              <a:rPr kumimoji="0" lang="en-US" sz="2000" b="0"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Nucl</a:t>
            </a:r>
            <a:r>
              <a:rPr kumimoji="0" lang="en-US" sz="2000" b="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000" b="0"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Instrum</a:t>
            </a:r>
            <a:r>
              <a:rPr kumimoji="0" lang="en-US" sz="2000" b="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Meth. A 1072 (2025) 170152</a:t>
            </a:r>
          </a:p>
        </p:txBody>
      </p:sp>
      <p:sp>
        <p:nvSpPr>
          <p:cNvPr id="11" name="TextBox 10">
            <a:extLst>
              <a:ext uri="{FF2B5EF4-FFF2-40B4-BE49-F238E27FC236}">
                <a16:creationId xmlns:a16="http://schemas.microsoft.com/office/drawing/2014/main" id="{91AA419D-7531-26B5-5372-896F9D8B4918}"/>
              </a:ext>
            </a:extLst>
          </p:cNvPr>
          <p:cNvSpPr txBox="1"/>
          <p:nvPr/>
        </p:nvSpPr>
        <p:spPr>
          <a:xfrm>
            <a:off x="7734592" y="406997"/>
            <a:ext cx="40815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a:cs typeface="Arial"/>
              </a:rPr>
              <a:t>BM@N </a:t>
            </a:r>
            <a:r>
              <a:rPr kumimoji="0" lang="en-US" sz="2000" b="1" i="0" u="none" strike="noStrike" kern="1200" cap="none" spc="0" normalizeH="0" baseline="0" noProof="0" dirty="0">
                <a:ln>
                  <a:noFill/>
                </a:ln>
                <a:solidFill>
                  <a:srgbClr val="0070C0"/>
                </a:solidFill>
                <a:effectLst/>
                <a:uLnTx/>
                <a:uFillTx/>
                <a:latin typeface="Arial"/>
                <a:cs typeface="Arial"/>
              </a:rPr>
              <a:t>Neutron Detector </a:t>
            </a:r>
            <a:r>
              <a:rPr kumimoji="0" lang="en-US" sz="2000" b="1" i="0" u="none" strike="noStrike" kern="1200" cap="none" spc="0" normalizeH="0" baseline="0" noProof="0" dirty="0">
                <a:ln>
                  <a:noFill/>
                </a:ln>
                <a:solidFill>
                  <a:srgbClr val="002060"/>
                </a:solidFill>
                <a:effectLst/>
                <a:uLnTx/>
                <a:uFillTx/>
                <a:latin typeface="Arial"/>
                <a:cs typeface="Arial"/>
              </a:rPr>
              <a:t>(2026-)</a:t>
            </a:r>
            <a:endParaRPr kumimoji="0" lang="ru-RU" sz="2000" b="1" i="0" u="none" strike="noStrike" kern="1200" cap="none" spc="0" normalizeH="0" baseline="0" noProof="0" dirty="0">
              <a:ln>
                <a:noFill/>
              </a:ln>
              <a:solidFill>
                <a:srgbClr val="002060"/>
              </a:solidFill>
              <a:effectLst/>
              <a:uLnTx/>
              <a:uFillTx/>
              <a:latin typeface="Arial"/>
              <a:cs typeface="Arial"/>
            </a:endParaRPr>
          </a:p>
        </p:txBody>
      </p:sp>
      <p:pic>
        <p:nvPicPr>
          <p:cNvPr id="2" name="Рисунок 1">
            <a:extLst>
              <a:ext uri="{FF2B5EF4-FFF2-40B4-BE49-F238E27FC236}">
                <a16:creationId xmlns:a16="http://schemas.microsoft.com/office/drawing/2014/main" id="{AD9E11CE-D235-9C80-DC5B-C8160E174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7890" y="4959927"/>
            <a:ext cx="3850989" cy="1711592"/>
          </a:xfrm>
          <a:prstGeom prst="rect">
            <a:avLst/>
          </a:prstGeom>
        </p:spPr>
      </p:pic>
      <p:pic>
        <p:nvPicPr>
          <p:cNvPr id="3" name="Рисунок 2">
            <a:extLst>
              <a:ext uri="{FF2B5EF4-FFF2-40B4-BE49-F238E27FC236}">
                <a16:creationId xmlns:a16="http://schemas.microsoft.com/office/drawing/2014/main" id="{5069D12D-9D6E-E2A3-77D8-A0A4A396DF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6940" y="5033277"/>
            <a:ext cx="4155518" cy="1574442"/>
          </a:xfrm>
          <a:prstGeom prst="rect">
            <a:avLst/>
          </a:prstGeom>
        </p:spPr>
      </p:pic>
      <p:sp>
        <p:nvSpPr>
          <p:cNvPr id="12" name="TextBox 11">
            <a:extLst>
              <a:ext uri="{FF2B5EF4-FFF2-40B4-BE49-F238E27FC236}">
                <a16:creationId xmlns:a16="http://schemas.microsoft.com/office/drawing/2014/main" id="{E5ABEE85-7CD2-BE40-3D4A-6A73AD756DC3}"/>
              </a:ext>
            </a:extLst>
          </p:cNvPr>
          <p:cNvSpPr txBox="1"/>
          <p:nvPr/>
        </p:nvSpPr>
        <p:spPr>
          <a:xfrm>
            <a:off x="7047866" y="4351287"/>
            <a:ext cx="4768293" cy="646331"/>
          </a:xfrm>
          <a:prstGeom prst="rect">
            <a:avLst/>
          </a:prstGeom>
          <a:solidFill>
            <a:srgbClr val="F9EFE7"/>
          </a:solidFill>
        </p:spPr>
        <p:txBody>
          <a:bodyPr wrap="none" rtlCol="0">
            <a:spAutoFit/>
          </a:bodyPr>
          <a:lstStyle/>
          <a:p>
            <a:r>
              <a:rPr lang="en-US" b="1" i="1" dirty="0">
                <a:solidFill>
                  <a:srgbClr val="002060"/>
                </a:solidFill>
                <a:latin typeface="Arial" panose="020B0604020202020204" pitchFamily="34" charset="0"/>
                <a:cs typeface="Arial" panose="020B0604020202020204" pitchFamily="34" charset="0"/>
              </a:rPr>
              <a:t>time resolution </a:t>
            </a:r>
            <a:r>
              <a:rPr lang="en-US" i="1" dirty="0">
                <a:solidFill>
                  <a:srgbClr val="002060"/>
                </a:solidFill>
                <a:latin typeface="Arial" panose="020B0604020202020204" pitchFamily="34" charset="0"/>
                <a:cs typeface="Arial" panose="020B0604020202020204" pitchFamily="34" charset="0"/>
              </a:rPr>
              <a:t>of one cell ~ </a:t>
            </a:r>
            <a:r>
              <a:rPr lang="en-US" b="1" i="1" dirty="0">
                <a:solidFill>
                  <a:srgbClr val="002060"/>
                </a:solidFill>
                <a:latin typeface="Arial" panose="020B0604020202020204" pitchFamily="34" charset="0"/>
                <a:cs typeface="Arial" panose="020B0604020202020204" pitchFamily="34" charset="0"/>
              </a:rPr>
              <a:t>120</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ps</a:t>
            </a:r>
            <a:r>
              <a:rPr lang="en-US" i="1" dirty="0">
                <a:solidFill>
                  <a:srgbClr val="002060"/>
                </a:solidFill>
                <a:latin typeface="Arial" panose="020B0604020202020204" pitchFamily="34" charset="0"/>
                <a:cs typeface="Arial" panose="020B0604020202020204" pitchFamily="34" charset="0"/>
              </a:rPr>
              <a:t>;</a:t>
            </a:r>
          </a:p>
          <a:p>
            <a:r>
              <a:rPr lang="en-US" i="1" dirty="0">
                <a:solidFill>
                  <a:srgbClr val="002060"/>
                </a:solidFill>
                <a:latin typeface="Arial" panose="020B0604020202020204" pitchFamily="34" charset="0"/>
                <a:cs typeface="Arial" panose="020B0604020202020204" pitchFamily="34" charset="0"/>
              </a:rPr>
              <a:t>neutron detection </a:t>
            </a:r>
            <a:r>
              <a:rPr lang="en-US" b="1" i="1" dirty="0">
                <a:solidFill>
                  <a:srgbClr val="002060"/>
                </a:solidFill>
                <a:latin typeface="Arial" panose="020B0604020202020204" pitchFamily="34" charset="0"/>
                <a:cs typeface="Arial" panose="020B0604020202020204" pitchFamily="34" charset="0"/>
              </a:rPr>
              <a:t>efficiency</a:t>
            </a:r>
            <a:r>
              <a:rPr lang="en-US" i="1" dirty="0">
                <a:solidFill>
                  <a:srgbClr val="002060"/>
                </a:solidFill>
                <a:latin typeface="Arial" panose="020B0604020202020204" pitchFamily="34" charset="0"/>
                <a:cs typeface="Arial" panose="020B0604020202020204" pitchFamily="34" charset="0"/>
              </a:rPr>
              <a:t>: &gt; </a:t>
            </a:r>
            <a:r>
              <a:rPr lang="en-US" b="1" i="1" dirty="0">
                <a:solidFill>
                  <a:srgbClr val="002060"/>
                </a:solidFill>
                <a:latin typeface="Arial" panose="020B0604020202020204" pitchFamily="34" charset="0"/>
                <a:cs typeface="Arial" panose="020B0604020202020204" pitchFamily="34" charset="0"/>
              </a:rPr>
              <a:t>60</a:t>
            </a:r>
            <a:r>
              <a:rPr lang="en-US" i="1" dirty="0">
                <a:solidFill>
                  <a:srgbClr val="002060"/>
                </a:solidFill>
                <a:latin typeface="Arial" panose="020B0604020202020204" pitchFamily="34" charset="0"/>
                <a:cs typeface="Arial" panose="020B0604020202020204" pitchFamily="34" charset="0"/>
              </a:rPr>
              <a:t>%@</a:t>
            </a:r>
            <a:r>
              <a:rPr lang="en-US" b="1" i="1" dirty="0">
                <a:solidFill>
                  <a:srgbClr val="002060"/>
                </a:solidFill>
                <a:latin typeface="Arial" panose="020B0604020202020204" pitchFamily="34" charset="0"/>
                <a:cs typeface="Arial" panose="020B0604020202020204" pitchFamily="34" charset="0"/>
              </a:rPr>
              <a:t>1</a:t>
            </a:r>
            <a:r>
              <a:rPr lang="en-US" i="1" dirty="0">
                <a:solidFill>
                  <a:srgbClr val="002060"/>
                </a:solidFill>
                <a:latin typeface="Arial" panose="020B0604020202020204" pitchFamily="34" charset="0"/>
                <a:cs typeface="Arial" panose="020B0604020202020204" pitchFamily="34" charset="0"/>
              </a:rPr>
              <a:t>GeV </a:t>
            </a:r>
            <a:endParaRPr lang="en-RU" i="1" dirty="0">
              <a:solidFill>
                <a:srgbClr val="002060"/>
              </a:solidFill>
              <a:latin typeface="Arial" panose="020B0604020202020204" pitchFamily="34" charset="0"/>
              <a:cs typeface="Arial" panose="020B0604020202020204" pitchFamily="34" charset="0"/>
            </a:endParaRPr>
          </a:p>
        </p:txBody>
      </p:sp>
      <p:sp>
        <p:nvSpPr>
          <p:cNvPr id="15" name="Date Placeholder 14">
            <a:extLst>
              <a:ext uri="{FF2B5EF4-FFF2-40B4-BE49-F238E27FC236}">
                <a16:creationId xmlns:a16="http://schemas.microsoft.com/office/drawing/2014/main" id="{1162C655-F925-DAB0-23F8-55985E30B8B8}"/>
              </a:ext>
            </a:extLst>
          </p:cNvPr>
          <p:cNvSpPr>
            <a:spLocks noGrp="1"/>
          </p:cNvSpPr>
          <p:nvPr>
            <p:ph type="dt" sz="half" idx="10"/>
          </p:nvPr>
        </p:nvSpPr>
        <p:spPr/>
        <p:txBody>
          <a:bodyPr/>
          <a:lstStyle/>
          <a:p>
            <a:r>
              <a:rPr lang="ru-RU"/>
              <a:t>28 ибя 2025</a:t>
            </a:r>
          </a:p>
        </p:txBody>
      </p:sp>
      <p:sp>
        <p:nvSpPr>
          <p:cNvPr id="16" name="Footer Placeholder 15">
            <a:extLst>
              <a:ext uri="{FF2B5EF4-FFF2-40B4-BE49-F238E27FC236}">
                <a16:creationId xmlns:a16="http://schemas.microsoft.com/office/drawing/2014/main" id="{B5CE82AF-0B4C-420C-3E32-BB0C01FDC915}"/>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17" name="Slide Number Placeholder 16">
            <a:extLst>
              <a:ext uri="{FF2B5EF4-FFF2-40B4-BE49-F238E27FC236}">
                <a16:creationId xmlns:a16="http://schemas.microsoft.com/office/drawing/2014/main" id="{50A533BF-A9E4-58ED-EBB5-04327B888940}"/>
              </a:ext>
            </a:extLst>
          </p:cNvPr>
          <p:cNvSpPr>
            <a:spLocks noGrp="1"/>
          </p:cNvSpPr>
          <p:nvPr>
            <p:ph type="sldNum" sz="quarter" idx="12"/>
          </p:nvPr>
        </p:nvSpPr>
        <p:spPr/>
        <p:txBody>
          <a:bodyPr/>
          <a:lstStyle/>
          <a:p>
            <a:fld id="{254D851C-2B19-462F-8B67-6651829822B1}" type="slidenum">
              <a:rPr lang="ru-RU" smtClean="0"/>
              <a:t>15</a:t>
            </a:fld>
            <a:endParaRPr lang="ru-RU"/>
          </a:p>
        </p:txBody>
      </p:sp>
      <p:sp>
        <p:nvSpPr>
          <p:cNvPr id="19" name="TextBox 18">
            <a:extLst>
              <a:ext uri="{FF2B5EF4-FFF2-40B4-BE49-F238E27FC236}">
                <a16:creationId xmlns:a16="http://schemas.microsoft.com/office/drawing/2014/main" id="{6D35A830-794D-07BF-4B29-88EE7C1C2C1A}"/>
              </a:ext>
            </a:extLst>
          </p:cNvPr>
          <p:cNvSpPr txBox="1"/>
          <p:nvPr/>
        </p:nvSpPr>
        <p:spPr>
          <a:xfrm>
            <a:off x="7934265" y="741272"/>
            <a:ext cx="3881894" cy="369332"/>
          </a:xfrm>
          <a:prstGeom prst="rect">
            <a:avLst/>
          </a:prstGeom>
          <a:solidFill>
            <a:srgbClr val="F9EFE7"/>
          </a:solidFill>
        </p:spPr>
        <p:txBody>
          <a:bodyPr wrap="square">
            <a:spAutoFit/>
          </a:bodyPr>
          <a:lstStyle/>
          <a:p>
            <a:r>
              <a:rPr lang="en-GB" sz="1800" b="1" i="1" dirty="0">
                <a:solidFill>
                  <a:srgbClr val="002060"/>
                </a:solidFill>
                <a:effectLst/>
                <a:latin typeface="Arial" panose="020B0604020202020204" pitchFamily="34" charset="0"/>
              </a:rPr>
              <a:t>INR RAS, LHEP, Kurchatov NRS </a:t>
            </a:r>
            <a:endParaRPr lang="en-GB" b="1" i="1" dirty="0">
              <a:solidFill>
                <a:srgbClr val="002060"/>
              </a:solidFill>
              <a:effectLst/>
            </a:endParaRPr>
          </a:p>
        </p:txBody>
      </p:sp>
    </p:spTree>
    <p:extLst>
      <p:ext uri="{BB962C8B-B14F-4D97-AF65-F5344CB8AC3E}">
        <p14:creationId xmlns:p14="http://schemas.microsoft.com/office/powerpoint/2010/main" val="405361373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2">
            <a:extLst>
              <a:ext uri="{FF2B5EF4-FFF2-40B4-BE49-F238E27FC236}">
                <a16:creationId xmlns:a16="http://schemas.microsoft.com/office/drawing/2014/main" id="{CF7FB627-7B86-C5A0-35F9-D129308D1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321" y="2989287"/>
            <a:ext cx="4975760" cy="3780117"/>
          </a:xfrm>
          <a:prstGeom prst="rect">
            <a:avLst/>
          </a:prstGeom>
        </p:spPr>
      </p:pic>
      <p:pic>
        <p:nvPicPr>
          <p:cNvPr id="10" name="Рисунок 5">
            <a:extLst>
              <a:ext uri="{FF2B5EF4-FFF2-40B4-BE49-F238E27FC236}">
                <a16:creationId xmlns:a16="http://schemas.microsoft.com/office/drawing/2014/main" id="{BB976961-2CC7-4AE1-A058-DFB541480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33" y="341155"/>
            <a:ext cx="8174073" cy="4039938"/>
          </a:xfrm>
          <a:prstGeom prst="rect">
            <a:avLst/>
          </a:prstGeom>
        </p:spPr>
      </p:pic>
      <p:sp>
        <p:nvSpPr>
          <p:cNvPr id="5" name="PlaceHolder 4"/>
          <p:cNvSpPr>
            <a:spLocks noGrp="1"/>
          </p:cNvSpPr>
          <p:nvPr>
            <p:ph type="sldNum"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3EA5AB18-A62A-4727-9BC4-B8A6DF640833}" type="slidenum">
              <a:rPr kumimoji="0" lang="en-US" sz="1400" b="0" i="0" u="none" strike="noStrike" kern="1200" cap="none" spc="-1" normalizeH="0" baseline="0" noProof="0">
                <a:ln>
                  <a:noFill/>
                </a:ln>
                <a:solidFill>
                  <a:srgbClr val="000000">
                    <a:tint val="75000"/>
                  </a:srgbClr>
                </a:solidFill>
                <a:effectLst/>
                <a:uLnTx/>
                <a:uFillTx/>
                <a:latin typeface="Times New Roman"/>
                <a:cs typeface="Arial"/>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16</a:t>
            </a:fld>
            <a:endParaRPr kumimoji="0" lang="en-US" sz="1400" b="0" i="0" u="none" strike="noStrike" kern="1200" cap="none" spc="-1" normalizeH="0" baseline="0" noProof="0" dirty="0">
              <a:ln>
                <a:noFill/>
              </a:ln>
              <a:solidFill>
                <a:srgbClr val="000000">
                  <a:tint val="75000"/>
                </a:srgbClr>
              </a:solidFill>
              <a:effectLst/>
              <a:uLnTx/>
              <a:uFillTx/>
              <a:latin typeface="Times New Roman"/>
              <a:cs typeface="Arial"/>
            </a:endParaRPr>
          </a:p>
        </p:txBody>
      </p:sp>
      <p:sp>
        <p:nvSpPr>
          <p:cNvPr id="3" name="TextBox 2">
            <a:extLst>
              <a:ext uri="{FF2B5EF4-FFF2-40B4-BE49-F238E27FC236}">
                <a16:creationId xmlns:a16="http://schemas.microsoft.com/office/drawing/2014/main" id="{4C6BD5CA-E5C8-E002-F86D-6D71BB01D432}"/>
              </a:ext>
            </a:extLst>
          </p:cNvPr>
          <p:cNvSpPr txBox="1"/>
          <p:nvPr/>
        </p:nvSpPr>
        <p:spPr>
          <a:xfrm>
            <a:off x="3884906" y="53828"/>
            <a:ext cx="3334567" cy="461665"/>
          </a:xfrm>
          <a:prstGeom prst="rect">
            <a:avLst/>
          </a:prstGeom>
          <a:solidFill>
            <a:srgbClr val="D5FFFF"/>
          </a:solidFill>
        </p:spPr>
        <p:txBody>
          <a:bodyPr wrap="none" rtlCol="0">
            <a:spAutoFit/>
          </a:bodyPr>
          <a:lstStyle/>
          <a:p>
            <a:r>
              <a:rPr lang="en-RU" sz="2400" b="1" dirty="0">
                <a:solidFill>
                  <a:srgbClr val="002060"/>
                </a:solidFill>
                <a:latin typeface="Arial" panose="020B0604020202020204" pitchFamily="34" charset="0"/>
                <a:cs typeface="Arial" panose="020B0604020202020204" pitchFamily="34" charset="0"/>
              </a:rPr>
              <a:t>Dense Nuclear Matter</a:t>
            </a:r>
          </a:p>
        </p:txBody>
      </p:sp>
      <p:pic>
        <p:nvPicPr>
          <p:cNvPr id="11" name="Picture 10" descr="Screen Shot 2019-06-14 at 09.51.12.png">
            <a:extLst>
              <a:ext uri="{FF2B5EF4-FFF2-40B4-BE49-F238E27FC236}">
                <a16:creationId xmlns:a16="http://schemas.microsoft.com/office/drawing/2014/main" id="{069049F1-85C2-885B-2142-CBF00E9D979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593" y="4053013"/>
            <a:ext cx="3600069" cy="2573400"/>
          </a:xfrm>
          <a:prstGeom prst="rect">
            <a:avLst/>
          </a:prstGeom>
        </p:spPr>
      </p:pic>
      <p:pic>
        <p:nvPicPr>
          <p:cNvPr id="12" name="Рисунок 6">
            <a:extLst>
              <a:ext uri="{FF2B5EF4-FFF2-40B4-BE49-F238E27FC236}">
                <a16:creationId xmlns:a16="http://schemas.microsoft.com/office/drawing/2014/main" id="{4F0CCE92-0565-FF8D-4539-BF3D186B053B}"/>
              </a:ext>
            </a:extLst>
          </p:cNvPr>
          <p:cNvPicPr>
            <a:picLocks noChangeAspect="1"/>
          </p:cNvPicPr>
          <p:nvPr/>
        </p:nvPicPr>
        <p:blipFill>
          <a:blip r:embed="rId6"/>
          <a:stretch>
            <a:fillRect/>
          </a:stretch>
        </p:blipFill>
        <p:spPr>
          <a:xfrm>
            <a:off x="8054788" y="139435"/>
            <a:ext cx="4017638" cy="2973157"/>
          </a:xfrm>
          <a:prstGeom prst="rect">
            <a:avLst/>
          </a:prstGeom>
        </p:spPr>
      </p:pic>
      <p:sp>
        <p:nvSpPr>
          <p:cNvPr id="16" name="TextBox 15">
            <a:extLst>
              <a:ext uri="{FF2B5EF4-FFF2-40B4-BE49-F238E27FC236}">
                <a16:creationId xmlns:a16="http://schemas.microsoft.com/office/drawing/2014/main" id="{5F5781F3-3A64-BD5D-1CC7-7376AF64DF68}"/>
              </a:ext>
            </a:extLst>
          </p:cNvPr>
          <p:cNvSpPr txBox="1"/>
          <p:nvPr/>
        </p:nvSpPr>
        <p:spPr>
          <a:xfrm>
            <a:off x="3778069" y="3923903"/>
            <a:ext cx="1143555" cy="400110"/>
          </a:xfrm>
          <a:prstGeom prst="rect">
            <a:avLst/>
          </a:prstGeom>
          <a:solidFill>
            <a:schemeClr val="bg1"/>
          </a:solidFill>
        </p:spPr>
        <p:txBody>
          <a:bodyPr wrap="square" rtlCol="0">
            <a:spAutoFit/>
          </a:bodyPr>
          <a:lstStyle/>
          <a:p>
            <a:pPr algn="ctr"/>
            <a:r>
              <a:rPr lang="en-RU" sz="2000" b="1" dirty="0">
                <a:latin typeface="Arial" panose="020B0604020202020204" pitchFamily="34" charset="0"/>
                <a:cs typeface="Arial" panose="020B0604020202020204" pitchFamily="34" charset="0"/>
              </a:rPr>
              <a:t>n</a:t>
            </a:r>
            <a:r>
              <a:rPr lang="en-RU" sz="2000" b="1" baseline="-25000" dirty="0">
                <a:latin typeface="Arial" panose="020B0604020202020204" pitchFamily="34" charset="0"/>
                <a:cs typeface="Arial" panose="020B0604020202020204" pitchFamily="34" charset="0"/>
              </a:rPr>
              <a:t>B </a:t>
            </a:r>
            <a:r>
              <a:rPr lang="en-RU" sz="2000" b="1" dirty="0">
                <a:latin typeface="Arial" panose="020B0604020202020204" pitchFamily="34" charset="0"/>
                <a:cs typeface="Arial" panose="020B0604020202020204" pitchFamily="34" charset="0"/>
              </a:rPr>
              <a:t>/ n</a:t>
            </a:r>
            <a:r>
              <a:rPr lang="en-RU" sz="2000" b="1" baseline="-25000" dirty="0">
                <a:latin typeface="Arial" panose="020B0604020202020204" pitchFamily="34" charset="0"/>
                <a:cs typeface="Arial" panose="020B0604020202020204" pitchFamily="34" charset="0"/>
              </a:rPr>
              <a:t>0</a:t>
            </a:r>
          </a:p>
        </p:txBody>
      </p:sp>
      <p:sp>
        <p:nvSpPr>
          <p:cNvPr id="17" name="TextBox 16">
            <a:extLst>
              <a:ext uri="{FF2B5EF4-FFF2-40B4-BE49-F238E27FC236}">
                <a16:creationId xmlns:a16="http://schemas.microsoft.com/office/drawing/2014/main" id="{B429231B-DC12-C1CD-F844-C27713727B18}"/>
              </a:ext>
            </a:extLst>
          </p:cNvPr>
          <p:cNvSpPr txBox="1"/>
          <p:nvPr/>
        </p:nvSpPr>
        <p:spPr>
          <a:xfrm>
            <a:off x="3581400" y="5450838"/>
            <a:ext cx="4798843" cy="923330"/>
          </a:xfrm>
          <a:prstGeom prst="rect">
            <a:avLst/>
          </a:prstGeom>
          <a:solidFill>
            <a:srgbClr val="F9EFE7"/>
          </a:solidFill>
          <a:ln>
            <a:noFill/>
          </a:ln>
        </p:spPr>
        <p:txBody>
          <a:bodyPr wrap="square">
            <a:spAutoFit/>
          </a:bodyPr>
          <a:lstStyle/>
          <a:p>
            <a:pPr algn="r"/>
            <a:r>
              <a:rPr lang="en-RU" b="1" i="1" dirty="0">
                <a:solidFill>
                  <a:srgbClr val="002060"/>
                </a:solidFill>
                <a:latin typeface="Arial" panose="020B0604020202020204" pitchFamily="34" charset="0"/>
                <a:cs typeface="Arial" panose="020B0604020202020204" pitchFamily="34" charset="0"/>
              </a:rPr>
              <a:t>Mass-Raduis</a:t>
            </a:r>
            <a:r>
              <a:rPr lang="en-RU" i="1" dirty="0">
                <a:solidFill>
                  <a:srgbClr val="002060"/>
                </a:solidFill>
                <a:latin typeface="Arial" panose="020B0604020202020204" pitchFamily="34" charset="0"/>
                <a:cs typeface="Arial" panose="020B0604020202020204" pitchFamily="34" charset="0"/>
              </a:rPr>
              <a:t> relation in “unique” to </a:t>
            </a:r>
            <a:r>
              <a:rPr lang="en-RU" b="1" i="1" dirty="0">
                <a:solidFill>
                  <a:srgbClr val="002060"/>
                </a:solidFill>
                <a:latin typeface="Arial" panose="020B0604020202020204" pitchFamily="34" charset="0"/>
                <a:cs typeface="Arial" panose="020B0604020202020204" pitchFamily="34" charset="0"/>
              </a:rPr>
              <a:t>EoS </a:t>
            </a:r>
          </a:p>
          <a:p>
            <a:pPr algn="r"/>
            <a:r>
              <a:rPr lang="en-GB" b="1" i="1" dirty="0">
                <a:solidFill>
                  <a:srgbClr val="002060"/>
                </a:solidFill>
                <a:latin typeface="Arial" panose="020B0604020202020204" pitchFamily="34" charset="0"/>
                <a:cs typeface="Arial" panose="020B0604020202020204" pitchFamily="34" charset="0"/>
              </a:rPr>
              <a:t>- S</a:t>
            </a:r>
            <a:r>
              <a:rPr lang="en-RU" b="1" i="1" dirty="0">
                <a:solidFill>
                  <a:srgbClr val="002060"/>
                </a:solidFill>
                <a:latin typeface="Arial" panose="020B0604020202020204" pitchFamily="34" charset="0"/>
                <a:cs typeface="Arial" panose="020B0604020202020204" pitchFamily="34" charset="0"/>
              </a:rPr>
              <a:t>oft EoS</a:t>
            </a:r>
            <a:r>
              <a:rPr lang="en-RU" i="1" dirty="0">
                <a:solidFill>
                  <a:srgbClr val="002060"/>
                </a:solidFill>
                <a:latin typeface="Arial" panose="020B0604020202020204" pitchFamily="34" charset="0"/>
                <a:cs typeface="Arial" panose="020B0604020202020204" pitchFamily="34" charset="0"/>
              </a:rPr>
              <a:t>: low maximum mass &amp; small radii</a:t>
            </a:r>
          </a:p>
          <a:p>
            <a:pPr algn="r"/>
            <a:r>
              <a:rPr lang="en-RU" b="1" i="1" dirty="0">
                <a:solidFill>
                  <a:srgbClr val="002060"/>
                </a:solidFill>
                <a:latin typeface="Arial" panose="020B0604020202020204" pitchFamily="34" charset="0"/>
                <a:cs typeface="Arial" panose="020B0604020202020204" pitchFamily="34" charset="0"/>
              </a:rPr>
              <a:t>- </a:t>
            </a:r>
            <a:r>
              <a:rPr lang="en-GB" b="1" i="1" dirty="0">
                <a:solidFill>
                  <a:srgbClr val="002060"/>
                </a:solidFill>
                <a:latin typeface="Arial" panose="020B0604020202020204" pitchFamily="34" charset="0"/>
                <a:cs typeface="Arial" panose="020B0604020202020204" pitchFamily="34" charset="0"/>
              </a:rPr>
              <a:t>S</a:t>
            </a:r>
            <a:r>
              <a:rPr lang="en-RU" b="1" i="1" dirty="0">
                <a:solidFill>
                  <a:srgbClr val="002060"/>
                </a:solidFill>
                <a:latin typeface="Arial" panose="020B0604020202020204" pitchFamily="34" charset="0"/>
                <a:cs typeface="Arial" panose="020B0604020202020204" pitchFamily="34" charset="0"/>
              </a:rPr>
              <a:t>tiff EoS</a:t>
            </a:r>
            <a:r>
              <a:rPr lang="en-RU" i="1" dirty="0">
                <a:solidFill>
                  <a:srgbClr val="002060"/>
                </a:solidFill>
                <a:latin typeface="Arial" panose="020B0604020202020204" pitchFamily="34" charset="0"/>
                <a:cs typeface="Arial" panose="020B0604020202020204" pitchFamily="34" charset="0"/>
              </a:rPr>
              <a:t>: high maximum mass &amp; large radii</a:t>
            </a:r>
          </a:p>
        </p:txBody>
      </p:sp>
      <p:sp>
        <p:nvSpPr>
          <p:cNvPr id="19" name="CustomShape 1">
            <a:extLst>
              <a:ext uri="{FF2B5EF4-FFF2-40B4-BE49-F238E27FC236}">
                <a16:creationId xmlns:a16="http://schemas.microsoft.com/office/drawing/2014/main" id="{70155BE1-66F8-8FAE-3CE4-A4B746D99393}"/>
              </a:ext>
            </a:extLst>
          </p:cNvPr>
          <p:cNvSpPr/>
          <p:nvPr/>
        </p:nvSpPr>
        <p:spPr>
          <a:xfrm>
            <a:off x="54459" y="6427956"/>
            <a:ext cx="4558729" cy="335259"/>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l-PL" sz="1600" i="1" spc="-1" dirty="0">
                <a:solidFill>
                  <a:srgbClr val="000000"/>
                </a:solidFill>
                <a:uFill>
                  <a:solidFill>
                    <a:srgbClr val="FFFFFF"/>
                  </a:solidFill>
                </a:uFill>
                <a:latin typeface="Arial"/>
                <a:ea typeface="ＭＳ Ｐゴシック" charset="0"/>
              </a:rPr>
              <a:t>I.C. </a:t>
            </a:r>
            <a:r>
              <a:rPr lang="pl-PL" sz="1600" i="1" spc="-1" dirty="0" err="1">
                <a:solidFill>
                  <a:srgbClr val="000000"/>
                </a:solidFill>
                <a:uFill>
                  <a:solidFill>
                    <a:srgbClr val="FFFFFF"/>
                  </a:solidFill>
                </a:uFill>
                <a:latin typeface="Arial"/>
                <a:ea typeface="ＭＳ Ｐゴシック" charset="0"/>
              </a:rPr>
              <a:t>Arsene</a:t>
            </a:r>
            <a:r>
              <a:rPr lang="pl-PL" sz="1600" i="1" spc="-1" dirty="0">
                <a:solidFill>
                  <a:srgbClr val="000000"/>
                </a:solidFill>
                <a:uFill>
                  <a:solidFill>
                    <a:srgbClr val="FFFFFF"/>
                  </a:solidFill>
                </a:uFill>
                <a:latin typeface="Arial"/>
                <a:ea typeface="ＭＳ Ｐゴシック" charset="0"/>
              </a:rPr>
              <a:t> </a:t>
            </a:r>
            <a:r>
              <a:rPr lang="pl-PL" sz="1600" i="1" spc="-1" dirty="0" err="1">
                <a:solidFill>
                  <a:srgbClr val="000000"/>
                </a:solidFill>
                <a:uFill>
                  <a:solidFill>
                    <a:srgbClr val="FFFFFF"/>
                  </a:solidFill>
                </a:uFill>
                <a:latin typeface="Arial"/>
                <a:ea typeface="ＭＳ Ｐゴシック" charset="0"/>
              </a:rPr>
              <a:t>at</a:t>
            </a:r>
            <a:r>
              <a:rPr lang="pl-PL" sz="1600" i="1" spc="-1" dirty="0">
                <a:solidFill>
                  <a:srgbClr val="000000"/>
                </a:solidFill>
                <a:uFill>
                  <a:solidFill>
                    <a:srgbClr val="FFFFFF"/>
                  </a:solidFill>
                </a:uFill>
                <a:latin typeface="Arial"/>
                <a:ea typeface="ＭＳ Ｐゴシック" charset="0"/>
              </a:rPr>
              <a:t> al., </a:t>
            </a:r>
            <a:r>
              <a:rPr lang="pl-PL" sz="1600" i="1" spc="-1" dirty="0" err="1">
                <a:solidFill>
                  <a:srgbClr val="000000"/>
                </a:solidFill>
                <a:uFill>
                  <a:solidFill>
                    <a:srgbClr val="FFFFFF"/>
                  </a:solidFill>
                </a:uFill>
                <a:latin typeface="Arial"/>
                <a:ea typeface="ＭＳ Ｐゴシック" charset="0"/>
              </a:rPr>
              <a:t>Phys</a:t>
            </a:r>
            <a:r>
              <a:rPr lang="pl-PL" sz="1600" i="1" spc="-1" dirty="0">
                <a:solidFill>
                  <a:srgbClr val="000000"/>
                </a:solidFill>
                <a:uFill>
                  <a:solidFill>
                    <a:srgbClr val="FFFFFF"/>
                  </a:solidFill>
                </a:uFill>
                <a:latin typeface="Arial"/>
                <a:ea typeface="ＭＳ Ｐゴシック" charset="0"/>
              </a:rPr>
              <a:t>. </a:t>
            </a:r>
            <a:r>
              <a:rPr lang="pl-PL" sz="1600" i="1" spc="-1" dirty="0" err="1">
                <a:solidFill>
                  <a:srgbClr val="000000"/>
                </a:solidFill>
                <a:uFill>
                  <a:solidFill>
                    <a:srgbClr val="FFFFFF"/>
                  </a:solidFill>
                </a:uFill>
                <a:latin typeface="Arial"/>
                <a:ea typeface="ＭＳ Ｐゴシック" charset="0"/>
              </a:rPr>
              <a:t>Rev</a:t>
            </a:r>
            <a:r>
              <a:rPr lang="pl-PL" sz="1600" i="1" spc="-1" dirty="0">
                <a:solidFill>
                  <a:srgbClr val="000000"/>
                </a:solidFill>
                <a:uFill>
                  <a:solidFill>
                    <a:srgbClr val="FFFFFF"/>
                  </a:solidFill>
                </a:uFill>
                <a:latin typeface="Arial"/>
                <a:ea typeface="ＭＳ Ｐゴシック" charset="0"/>
              </a:rPr>
              <a:t>. C75 (2007) 24902.</a:t>
            </a:r>
            <a:endParaRPr lang="pl-PL" sz="1600" spc="-1" dirty="0">
              <a:solidFill>
                <a:srgbClr val="000000"/>
              </a:solidFill>
              <a:uFill>
                <a:solidFill>
                  <a:srgbClr val="FFFFFF"/>
                </a:solidFill>
              </a:uFill>
              <a:latin typeface="Arial"/>
            </a:endParaRPr>
          </a:p>
        </p:txBody>
      </p:sp>
      <p:sp>
        <p:nvSpPr>
          <p:cNvPr id="20" name="TextBox 19">
            <a:extLst>
              <a:ext uri="{FF2B5EF4-FFF2-40B4-BE49-F238E27FC236}">
                <a16:creationId xmlns:a16="http://schemas.microsoft.com/office/drawing/2014/main" id="{02AB6A97-04DE-9612-C480-C2B257B431B3}"/>
              </a:ext>
            </a:extLst>
          </p:cNvPr>
          <p:cNvSpPr txBox="1"/>
          <p:nvPr/>
        </p:nvSpPr>
        <p:spPr>
          <a:xfrm>
            <a:off x="2066758" y="5440727"/>
            <a:ext cx="8174073" cy="830997"/>
          </a:xfrm>
          <a:prstGeom prst="rect">
            <a:avLst/>
          </a:prstGeom>
          <a:solidFill>
            <a:srgbClr val="D5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1" i="1" u="none" strike="noStrike" kern="0" cap="none" spc="0" normalizeH="0" baseline="0" noProof="0" dirty="0">
                <a:ln>
                  <a:noFill/>
                </a:ln>
                <a:solidFill>
                  <a:srgbClr val="002060"/>
                </a:solidFill>
                <a:effectLst/>
                <a:uLnTx/>
                <a:uFillTx/>
                <a:latin typeface="Arial"/>
                <a:cs typeface="Arial"/>
                <a:sym typeface="Arial"/>
              </a:rPr>
              <a:t>HI collisions </a:t>
            </a:r>
            <a:r>
              <a:rPr kumimoji="0" lang="en-US" sz="2400" b="0" i="1" u="none" strike="noStrike" kern="0" cap="none" spc="0" normalizeH="0" baseline="0" noProof="0" dirty="0">
                <a:ln>
                  <a:noFill/>
                </a:ln>
                <a:solidFill>
                  <a:srgbClr val="002060"/>
                </a:solidFill>
                <a:effectLst/>
                <a:uLnTx/>
                <a:uFillTx/>
                <a:latin typeface="Arial"/>
                <a:cs typeface="Arial"/>
                <a:sym typeface="Arial"/>
              </a:rPr>
              <a:t>provide a unique &amp; controlled experimental way to study nuclear matter at high baryon density</a:t>
            </a:r>
            <a:endParaRPr kumimoji="0" lang="ru-RU" sz="2400" b="0" i="1" u="none" strike="noStrike" kern="0" cap="none" spc="0" normalizeH="0" baseline="0" noProof="0" dirty="0">
              <a:ln>
                <a:noFill/>
              </a:ln>
              <a:solidFill>
                <a:srgbClr val="002060"/>
              </a:solidFill>
              <a:effectLst/>
              <a:uLnTx/>
              <a:uFillTx/>
              <a:latin typeface="Arial"/>
              <a:cs typeface="Arial"/>
              <a:sym typeface="Arial"/>
            </a:endParaRPr>
          </a:p>
        </p:txBody>
      </p:sp>
      <p:sp>
        <p:nvSpPr>
          <p:cNvPr id="4" name="Date Placeholder 3">
            <a:extLst>
              <a:ext uri="{FF2B5EF4-FFF2-40B4-BE49-F238E27FC236}">
                <a16:creationId xmlns:a16="http://schemas.microsoft.com/office/drawing/2014/main" id="{67A210C2-EEA6-6AFC-96E3-4B7FE1A3AE9E}"/>
              </a:ext>
            </a:extLst>
          </p:cNvPr>
          <p:cNvSpPr>
            <a:spLocks noGrp="1"/>
          </p:cNvSpPr>
          <p:nvPr>
            <p:ph type="dt" idx="12"/>
          </p:nvPr>
        </p:nvSpPr>
        <p:spPr/>
        <p:txBody>
          <a:bodyPr/>
          <a:lstStyle/>
          <a:p>
            <a:r>
              <a:rPr lang="ru-RU"/>
              <a:t>28 ибя 2025</a:t>
            </a:r>
          </a:p>
        </p:txBody>
      </p:sp>
      <p:sp>
        <p:nvSpPr>
          <p:cNvPr id="6" name="Footer Placeholder 5">
            <a:extLst>
              <a:ext uri="{FF2B5EF4-FFF2-40B4-BE49-F238E27FC236}">
                <a16:creationId xmlns:a16="http://schemas.microsoft.com/office/drawing/2014/main" id="{002B4712-F766-2387-4504-7AC0E6C48EE0}"/>
              </a:ext>
            </a:extLst>
          </p:cNvPr>
          <p:cNvSpPr>
            <a:spLocks noGrp="1"/>
          </p:cNvSpPr>
          <p:nvPr>
            <p:ph type="ftr" idx="10"/>
          </p:nvPr>
        </p:nvSpPr>
        <p:spPr/>
        <p:txBody>
          <a:bodyPr/>
          <a:lstStyle/>
          <a:p>
            <a:r>
              <a:rPr lang="ru-RU"/>
              <a:t>В. Кекелидзе, Совещание по ФТИ, Санкт-Петербург</a:t>
            </a:r>
          </a:p>
        </p:txBody>
      </p:sp>
      <p:pic>
        <p:nvPicPr>
          <p:cNvPr id="18" name="Picture 17" descr="01-neutron-star-merger.ngsversion.1508164223916.adapt.1900.1.jpg">
            <a:extLst>
              <a:ext uri="{FF2B5EF4-FFF2-40B4-BE49-F238E27FC236}">
                <a16:creationId xmlns:a16="http://schemas.microsoft.com/office/drawing/2014/main" id="{AA427626-015F-989B-CC50-8C682A9B3C1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51929" y="971961"/>
            <a:ext cx="2511288" cy="1245374"/>
          </a:xfrm>
          <a:prstGeom prst="rect">
            <a:avLst/>
          </a:prstGeom>
        </p:spPr>
      </p:pic>
      <p:sp>
        <p:nvSpPr>
          <p:cNvPr id="9" name="TextBox 8">
            <a:extLst>
              <a:ext uri="{FF2B5EF4-FFF2-40B4-BE49-F238E27FC236}">
                <a16:creationId xmlns:a16="http://schemas.microsoft.com/office/drawing/2014/main" id="{B4203F53-EB66-B2F7-B2AB-406B6CBB8454}"/>
              </a:ext>
            </a:extLst>
          </p:cNvPr>
          <p:cNvSpPr txBox="1"/>
          <p:nvPr/>
        </p:nvSpPr>
        <p:spPr>
          <a:xfrm>
            <a:off x="3711143" y="4363676"/>
            <a:ext cx="3805850" cy="830997"/>
          </a:xfrm>
          <a:prstGeom prst="rect">
            <a:avLst/>
          </a:prstGeom>
          <a:solidFill>
            <a:srgbClr val="E0FFFF"/>
          </a:solidFill>
        </p:spPr>
        <p:txBody>
          <a:bodyPr wrap="none" rtlCol="0">
            <a:spAutoFit/>
          </a:bodyPr>
          <a:lstStyle/>
          <a:p>
            <a:r>
              <a:rPr lang="en-US" i="1" dirty="0">
                <a:solidFill>
                  <a:srgbClr val="002060"/>
                </a:solidFill>
                <a:latin typeface="Arial" panose="020B0604020202020204" pitchFamily="34" charset="0"/>
                <a:cs typeface="Arial" panose="020B0604020202020204" pitchFamily="34" charset="0"/>
              </a:rPr>
              <a:t>extreme densities up to </a:t>
            </a:r>
            <a:r>
              <a:rPr lang="ru-RU" b="1" i="1" dirty="0">
                <a:solidFill>
                  <a:srgbClr val="002060"/>
                </a:solidFill>
                <a:latin typeface="Arial" panose="020B0604020202020204" pitchFamily="34" charset="0"/>
                <a:cs typeface="Arial" panose="020B0604020202020204" pitchFamily="34" charset="0"/>
              </a:rPr>
              <a:t>5</a:t>
            </a:r>
            <a:r>
              <a:rPr lang="en-US" b="1" i="1" dirty="0">
                <a:solidFill>
                  <a:srgbClr val="002060"/>
                </a:solidFill>
                <a:latin typeface="Arial" panose="020B0604020202020204" pitchFamily="34" charset="0"/>
                <a:cs typeface="Arial" panose="020B0604020202020204" pitchFamily="34" charset="0"/>
              </a:rPr>
              <a:t> – 10 </a:t>
            </a:r>
            <a:r>
              <a:rPr lang="en-US" sz="2400" i="1" dirty="0">
                <a:solidFill>
                  <a:srgbClr val="002060"/>
                </a:solidFill>
                <a:latin typeface="Symbol" pitchFamily="2" charset="2"/>
                <a:ea typeface="Apple Symbols" panose="02000000000000000000" pitchFamily="2" charset="-79"/>
                <a:cs typeface="Apple Symbols" panose="02000000000000000000" pitchFamily="2" charset="-79"/>
              </a:rPr>
              <a:t>r</a:t>
            </a:r>
            <a:r>
              <a:rPr lang="en-US" sz="2400" i="1" baseline="-25000" dirty="0">
                <a:solidFill>
                  <a:srgbClr val="002060"/>
                </a:solidFill>
                <a:latin typeface="Arial" panose="020B0604020202020204" pitchFamily="34" charset="0"/>
                <a:cs typeface="Arial" panose="020B0604020202020204" pitchFamily="34" charset="0"/>
              </a:rPr>
              <a:t>0</a:t>
            </a:r>
          </a:p>
          <a:p>
            <a:r>
              <a:rPr lang="en-US" sz="2000" i="1" dirty="0">
                <a:solidFill>
                  <a:srgbClr val="002060"/>
                </a:solidFill>
                <a:latin typeface="Arial" panose="020B0604020202020204" pitchFamily="34" charset="0"/>
                <a:cs typeface="Arial" panose="020B0604020202020204" pitchFamily="34" charset="0"/>
              </a:rPr>
              <a:t>n</a:t>
            </a:r>
            <a:r>
              <a:rPr lang="en-US" sz="2000" i="1" baseline="-25000" dirty="0">
                <a:solidFill>
                  <a:srgbClr val="002060"/>
                </a:solidFill>
                <a:latin typeface="Arial" panose="020B0604020202020204" pitchFamily="34" charset="0"/>
                <a:cs typeface="Arial" panose="020B0604020202020204" pitchFamily="34" charset="0"/>
              </a:rPr>
              <a:t>0</a:t>
            </a:r>
            <a:r>
              <a:rPr lang="en-US" i="1" dirty="0">
                <a:solidFill>
                  <a:srgbClr val="002060"/>
                </a:solidFill>
                <a:latin typeface="Arial" panose="020B0604020202020204" pitchFamily="34" charset="0"/>
                <a:cs typeface="Arial" panose="020B0604020202020204" pitchFamily="34" charset="0"/>
              </a:rPr>
              <a:t> = </a:t>
            </a:r>
            <a:r>
              <a:rPr lang="en-US" b="1" i="1" dirty="0">
                <a:solidFill>
                  <a:srgbClr val="002060"/>
                </a:solidFill>
                <a:latin typeface="Arial" panose="020B0604020202020204" pitchFamily="34" charset="0"/>
                <a:cs typeface="Arial" panose="020B0604020202020204" pitchFamily="34" charset="0"/>
              </a:rPr>
              <a:t>0.16</a:t>
            </a:r>
            <a:r>
              <a:rPr lang="en-US" i="1" dirty="0">
                <a:solidFill>
                  <a:srgbClr val="002060"/>
                </a:solidFill>
                <a:latin typeface="Arial" panose="020B0604020202020204" pitchFamily="34" charset="0"/>
                <a:cs typeface="Arial" panose="020B0604020202020204" pitchFamily="34" charset="0"/>
              </a:rPr>
              <a:t> fm</a:t>
            </a:r>
            <a:r>
              <a:rPr lang="en-US" i="1" baseline="30000" dirty="0">
                <a:solidFill>
                  <a:srgbClr val="002060"/>
                </a:solidFill>
                <a:latin typeface="Arial" panose="020B0604020202020204" pitchFamily="34" charset="0"/>
                <a:cs typeface="Arial" panose="020B0604020202020204" pitchFamily="34" charset="0"/>
              </a:rPr>
              <a:t>-3</a:t>
            </a:r>
            <a:r>
              <a:rPr lang="en-US" i="1" dirty="0">
                <a:solidFill>
                  <a:srgbClr val="002060"/>
                </a:solidFill>
                <a:latin typeface="Arial" panose="020B0604020202020204" pitchFamily="34" charset="0"/>
                <a:cs typeface="Arial" panose="020B0604020202020204" pitchFamily="34" charset="0"/>
              </a:rPr>
              <a:t> =&gt; </a:t>
            </a:r>
            <a:r>
              <a:rPr lang="en-US" sz="2400" i="1" dirty="0">
                <a:solidFill>
                  <a:srgbClr val="002060"/>
                </a:solidFill>
                <a:latin typeface="Symbol" pitchFamily="2" charset="2"/>
                <a:ea typeface="Apple Symbols" panose="02000000000000000000" pitchFamily="2" charset="-79"/>
                <a:cs typeface="Apple Symbols" panose="02000000000000000000" pitchFamily="2" charset="-79"/>
              </a:rPr>
              <a:t>r</a:t>
            </a:r>
            <a:r>
              <a:rPr lang="en-US" sz="2400" i="1" baseline="-25000" dirty="0">
                <a:solidFill>
                  <a:srgbClr val="002060"/>
                </a:solidFill>
                <a:latin typeface="Arial" panose="020B0604020202020204" pitchFamily="34" charset="0"/>
                <a:cs typeface="Arial" panose="020B0604020202020204" pitchFamily="34" charset="0"/>
              </a:rPr>
              <a:t>0</a:t>
            </a:r>
            <a:r>
              <a:rPr lang="en-US" sz="1800" i="1" baseline="-25000" dirty="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 </a:t>
            </a:r>
            <a:r>
              <a:rPr lang="en-US" b="1" i="1" dirty="0">
                <a:solidFill>
                  <a:srgbClr val="002060"/>
                </a:solidFill>
                <a:latin typeface="Arial" panose="020B0604020202020204" pitchFamily="34" charset="0"/>
                <a:cs typeface="Arial" panose="020B0604020202020204" pitchFamily="34" charset="0"/>
              </a:rPr>
              <a:t>3*10</a:t>
            </a:r>
            <a:r>
              <a:rPr lang="en-US" b="1" i="1" baseline="30000" dirty="0">
                <a:solidFill>
                  <a:srgbClr val="002060"/>
                </a:solidFill>
                <a:latin typeface="Arial" panose="020B0604020202020204" pitchFamily="34" charset="0"/>
                <a:cs typeface="Arial" panose="020B0604020202020204" pitchFamily="34" charset="0"/>
              </a:rPr>
              <a:t>14</a:t>
            </a:r>
            <a:r>
              <a:rPr lang="en-US" i="1" dirty="0">
                <a:solidFill>
                  <a:srgbClr val="002060"/>
                </a:solidFill>
                <a:latin typeface="Arial" panose="020B0604020202020204" pitchFamily="34" charset="0"/>
                <a:cs typeface="Arial" panose="020B0604020202020204" pitchFamily="34" charset="0"/>
              </a:rPr>
              <a:t> g/cm</a:t>
            </a:r>
            <a:r>
              <a:rPr lang="en-US" i="1" baseline="30000" dirty="0">
                <a:solidFill>
                  <a:srgbClr val="002060"/>
                </a:solidFill>
                <a:latin typeface="Arial" panose="020B0604020202020204" pitchFamily="34" charset="0"/>
                <a:cs typeface="Arial" panose="020B0604020202020204" pitchFamily="34" charset="0"/>
              </a:rPr>
              <a:t>3</a:t>
            </a:r>
            <a:endParaRPr lang="en-RU" i="1" baseline="30000"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4CB5126-02D6-40F0-953B-9DB4935713AE}"/>
              </a:ext>
            </a:extLst>
          </p:cNvPr>
          <p:cNvSpPr txBox="1"/>
          <p:nvPr/>
        </p:nvSpPr>
        <p:spPr>
          <a:xfrm>
            <a:off x="6086646" y="1901983"/>
            <a:ext cx="1351652" cy="369332"/>
          </a:xfrm>
          <a:prstGeom prst="rect">
            <a:avLst/>
          </a:prstGeom>
          <a:noFill/>
        </p:spPr>
        <p:txBody>
          <a:bodyPr wrap="none" rtlCol="0">
            <a:spAutoFit/>
          </a:bodyPr>
          <a:lstStyle/>
          <a:p>
            <a:r>
              <a:rPr lang="en-RU" b="1" i="1" dirty="0">
                <a:solidFill>
                  <a:srgbClr val="FFFF00"/>
                </a:solidFill>
                <a:latin typeface="Arial" panose="020B0604020202020204" pitchFamily="34" charset="0"/>
                <a:cs typeface="Arial" panose="020B0604020202020204" pitchFamily="34" charset="0"/>
              </a:rPr>
              <a:t>NS merger</a:t>
            </a:r>
          </a:p>
        </p:txBody>
      </p:sp>
    </p:spTree>
    <p:extLst>
      <p:ext uri="{BB962C8B-B14F-4D97-AF65-F5344CB8AC3E}">
        <p14:creationId xmlns:p14="http://schemas.microsoft.com/office/powerpoint/2010/main" val="37526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2"/>
          <p:cNvSpPr/>
          <p:nvPr/>
        </p:nvSpPr>
        <p:spPr>
          <a:xfrm>
            <a:off x="2488367" y="79873"/>
            <a:ext cx="6865496" cy="830997"/>
          </a:xfrm>
          <a:prstGeom prst="rect">
            <a:avLst/>
          </a:prstGeom>
          <a:solidFill>
            <a:srgbClr val="D5FFF2"/>
          </a:solidFill>
        </p:spPr>
        <p:txBody>
          <a:bodyPr wrap="square">
            <a:spAutoFit/>
          </a:bodyPr>
          <a:lstStyle/>
          <a:p>
            <a:pPr algn="ctr"/>
            <a:r>
              <a:rPr lang="en-US" sz="2400" b="1" dirty="0">
                <a:solidFill>
                  <a:srgbClr val="002060"/>
                </a:solidFill>
                <a:latin typeface="Arial" panose="020B0604020202020204" pitchFamily="34" charset="0"/>
                <a:cs typeface="Arial" panose="020B0604020202020204" pitchFamily="34" charset="0"/>
              </a:rPr>
              <a:t>proton, deuteron &amp; triton production </a:t>
            </a:r>
          </a:p>
          <a:p>
            <a:pPr algn="ctr"/>
            <a:r>
              <a:rPr lang="en-US" sz="2400" b="1" dirty="0">
                <a:solidFill>
                  <a:srgbClr val="002060"/>
                </a:solidFill>
                <a:latin typeface="Arial" panose="020B0604020202020204" pitchFamily="34" charset="0"/>
                <a:cs typeface="Arial" panose="020B0604020202020204" pitchFamily="34" charset="0"/>
              </a:rPr>
              <a:t>in </a:t>
            </a:r>
            <a:r>
              <a:rPr lang="en-US" sz="2400" b="1" dirty="0" err="1">
                <a:solidFill>
                  <a:srgbClr val="002060"/>
                </a:solidFill>
                <a:latin typeface="Arial" panose="020B0604020202020204" pitchFamily="34" charset="0"/>
                <a:cs typeface="Arial" panose="020B0604020202020204" pitchFamily="34" charset="0"/>
              </a:rPr>
              <a:t>Ar</a:t>
            </a:r>
            <a:r>
              <a:rPr lang="en-US" sz="2400" b="1" dirty="0">
                <a:solidFill>
                  <a:srgbClr val="002060"/>
                </a:solidFill>
                <a:latin typeface="Arial" panose="020B0604020202020204" pitchFamily="34" charset="0"/>
                <a:cs typeface="Arial" panose="020B0604020202020204" pitchFamily="34" charset="0"/>
              </a:rPr>
              <a:t>-A interactions at 3,2 </a:t>
            </a:r>
            <a:r>
              <a:rPr lang="en-US" sz="2400" b="1" dirty="0" err="1">
                <a:solidFill>
                  <a:srgbClr val="002060"/>
                </a:solidFill>
                <a:latin typeface="Arial" panose="020B0604020202020204" pitchFamily="34" charset="0"/>
                <a:cs typeface="Arial" panose="020B0604020202020204" pitchFamily="34" charset="0"/>
              </a:rPr>
              <a:t>AGeV</a:t>
            </a:r>
            <a:endParaRPr lang="ru-RU" sz="2400" b="1" dirty="0">
              <a:solidFill>
                <a:srgbClr val="002060"/>
              </a:solidFill>
              <a:latin typeface="Arial" panose="020B0604020202020204" pitchFamily="34" charset="0"/>
              <a:cs typeface="Arial" panose="020B0604020202020204" pitchFamily="34" charset="0"/>
            </a:endParaRPr>
          </a:p>
        </p:txBody>
      </p:sp>
      <p:pic>
        <p:nvPicPr>
          <p:cNvPr id="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1" y="0"/>
            <a:ext cx="1462087"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9" y="968123"/>
            <a:ext cx="7117015" cy="4145357"/>
          </a:xfrm>
          <a:prstGeom prst="rect">
            <a:avLst/>
          </a:prstGeom>
        </p:spPr>
      </p:pic>
      <p:pic>
        <p:nvPicPr>
          <p:cNvPr id="9" name="Picture 8">
            <a:extLst>
              <a:ext uri="{FF2B5EF4-FFF2-40B4-BE49-F238E27FC236}">
                <a16:creationId xmlns:a16="http://schemas.microsoft.com/office/drawing/2014/main" id="{CF4AAE6B-5051-4C66-990C-796D7ED98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4681" y="3598720"/>
            <a:ext cx="6535873" cy="3088224"/>
          </a:xfrm>
          <a:prstGeom prst="rect">
            <a:avLst/>
          </a:prstGeom>
        </p:spPr>
      </p:pic>
      <p:sp>
        <p:nvSpPr>
          <p:cNvPr id="10" name="TextBox 9">
            <a:extLst>
              <a:ext uri="{FF2B5EF4-FFF2-40B4-BE49-F238E27FC236}">
                <a16:creationId xmlns:a16="http://schemas.microsoft.com/office/drawing/2014/main" id="{26718782-C9F4-4150-9188-FD97A9A6F18A}"/>
              </a:ext>
            </a:extLst>
          </p:cNvPr>
          <p:cNvSpPr txBox="1"/>
          <p:nvPr/>
        </p:nvSpPr>
        <p:spPr>
          <a:xfrm>
            <a:off x="623785" y="5352217"/>
            <a:ext cx="4083766" cy="707886"/>
          </a:xfrm>
          <a:prstGeom prst="rect">
            <a:avLst/>
          </a:prstGeom>
          <a:noFill/>
        </p:spPr>
        <p:txBody>
          <a:bodyPr wrap="square" rtlCol="0">
            <a:spAutoFit/>
          </a:bodyPr>
          <a:lstStyle/>
          <a:p>
            <a:pPr algn="r"/>
            <a:r>
              <a:rPr lang="en-US" sz="2000" i="1" dirty="0">
                <a:solidFill>
                  <a:srgbClr val="002060"/>
                </a:solidFill>
                <a:latin typeface="Arial" panose="020B0604020202020204" pitchFamily="34" charset="0"/>
                <a:cs typeface="Arial" panose="020B0604020202020204" pitchFamily="34" charset="0"/>
              </a:rPr>
              <a:t>Coalescence </a:t>
            </a:r>
            <a:r>
              <a:rPr lang="en-US" sz="2000" b="1" i="1" dirty="0">
                <a:ln>
                  <a:solidFill>
                    <a:srgbClr val="FF0000"/>
                  </a:solidFill>
                </a:ln>
                <a:solidFill>
                  <a:srgbClr val="FF0000"/>
                </a:solidFill>
                <a:latin typeface="Arial" panose="020B0604020202020204" pitchFamily="34" charset="0"/>
                <a:cs typeface="Arial" panose="020B0604020202020204" pitchFamily="34" charset="0"/>
              </a:rPr>
              <a:t>radii</a:t>
            </a:r>
            <a:r>
              <a:rPr lang="en-US" sz="2000" b="1" i="1" dirty="0">
                <a:solidFill>
                  <a:srgbClr val="FF0000"/>
                </a:solidFill>
                <a:latin typeface="Arial" panose="020B0604020202020204" pitchFamily="34" charset="0"/>
                <a:cs typeface="Arial" panose="020B0604020202020204" pitchFamily="34" charset="0"/>
              </a:rPr>
              <a:t> </a:t>
            </a:r>
          </a:p>
          <a:p>
            <a:pPr algn="r"/>
            <a:r>
              <a:rPr lang="en-US" sz="2000" i="1" dirty="0">
                <a:solidFill>
                  <a:srgbClr val="002060"/>
                </a:solidFill>
                <a:latin typeface="Arial" panose="020B0604020202020204" pitchFamily="34" charset="0"/>
                <a:cs typeface="Arial" panose="020B0604020202020204" pitchFamily="34" charset="0"/>
              </a:rPr>
              <a:t>of </a:t>
            </a:r>
            <a:r>
              <a:rPr lang="en-US" sz="2000" b="1" i="1" dirty="0">
                <a:solidFill>
                  <a:srgbClr val="002060"/>
                </a:solidFill>
                <a:latin typeface="Arial" panose="020B0604020202020204" pitchFamily="34" charset="0"/>
                <a:cs typeface="Arial" panose="020B0604020202020204" pitchFamily="34" charset="0"/>
              </a:rPr>
              <a:t>d</a:t>
            </a:r>
            <a:r>
              <a:rPr lang="en-US" sz="2000" i="1" dirty="0">
                <a:solidFill>
                  <a:srgbClr val="002060"/>
                </a:solidFill>
                <a:latin typeface="Arial" panose="020B0604020202020204" pitchFamily="34" charset="0"/>
                <a:cs typeface="Arial" panose="020B0604020202020204" pitchFamily="34" charset="0"/>
              </a:rPr>
              <a:t> &amp; </a:t>
            </a:r>
            <a:r>
              <a:rPr lang="en-US" sz="2000" b="1" i="1" dirty="0">
                <a:solidFill>
                  <a:srgbClr val="002060"/>
                </a:solidFill>
                <a:latin typeface="Arial" panose="020B0604020202020204" pitchFamily="34" charset="0"/>
                <a:cs typeface="Arial" panose="020B0604020202020204" pitchFamily="34" charset="0"/>
              </a:rPr>
              <a:t>t </a:t>
            </a:r>
            <a:r>
              <a:rPr lang="en-US" sz="2000" i="1" dirty="0">
                <a:solidFill>
                  <a:srgbClr val="002060"/>
                </a:solidFill>
                <a:latin typeface="Arial" panose="020B0604020202020204" pitchFamily="34" charset="0"/>
                <a:cs typeface="Arial" panose="020B0604020202020204" pitchFamily="34" charset="0"/>
              </a:rPr>
              <a:t>sources in fireball</a:t>
            </a:r>
          </a:p>
        </p:txBody>
      </p:sp>
      <p:pic>
        <p:nvPicPr>
          <p:cNvPr id="11" name="Picture 6" descr="NICA-Logo_4c">
            <a:extLst>
              <a:ext uri="{FF2B5EF4-FFF2-40B4-BE49-F238E27FC236}">
                <a16:creationId xmlns:a16="http://schemas.microsoft.com/office/drawing/2014/main" id="{59D0729D-8274-EF8D-DC27-BE5561C31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1015" y="49425"/>
            <a:ext cx="1439539" cy="7090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FCCFFA1-26D0-6C6D-B429-2CC4A262EC84}"/>
              </a:ext>
            </a:extLst>
          </p:cNvPr>
          <p:cNvSpPr txBox="1"/>
          <p:nvPr/>
        </p:nvSpPr>
        <p:spPr>
          <a:xfrm>
            <a:off x="6988508" y="5791305"/>
            <a:ext cx="848309" cy="338554"/>
          </a:xfrm>
          <a:prstGeom prst="rect">
            <a:avLst/>
          </a:prstGeom>
          <a:solidFill>
            <a:srgbClr val="D5FFF2"/>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002060"/>
                </a:solidFill>
                <a:effectLst/>
                <a:uLnTx/>
                <a:uFillTx/>
                <a:latin typeface="Arial"/>
                <a:cs typeface="Arial"/>
              </a:rPr>
              <a:t>BM@N</a:t>
            </a:r>
          </a:p>
        </p:txBody>
      </p:sp>
      <p:cxnSp>
        <p:nvCxnSpPr>
          <p:cNvPr id="17" name="Straight Arrow Connector 16">
            <a:extLst>
              <a:ext uri="{FF2B5EF4-FFF2-40B4-BE49-F238E27FC236}">
                <a16:creationId xmlns:a16="http://schemas.microsoft.com/office/drawing/2014/main" id="{1E95A7B8-113A-2360-56DD-98151D2319D7}"/>
              </a:ext>
            </a:extLst>
          </p:cNvPr>
          <p:cNvCxnSpPr>
            <a:cxnSpLocks/>
            <a:endCxn id="5" idx="1"/>
          </p:cNvCxnSpPr>
          <p:nvPr/>
        </p:nvCxnSpPr>
        <p:spPr>
          <a:xfrm>
            <a:off x="6721861" y="5665533"/>
            <a:ext cx="266647" cy="295049"/>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241059" y="990773"/>
            <a:ext cx="4041875" cy="1015663"/>
          </a:xfrm>
          <a:prstGeom prst="rect">
            <a:avLst/>
          </a:prstGeom>
        </p:spPr>
        <p:txBody>
          <a:bodyPr wrap="square">
            <a:spAutoFit/>
          </a:bodyPr>
          <a:lstStyle/>
          <a:p>
            <a:r>
              <a:rPr lang="en-US" sz="2000" i="1" dirty="0">
                <a:solidFill>
                  <a:srgbClr val="002060"/>
                </a:solidFill>
                <a:latin typeface="Arial" panose="020B0604020202020204" pitchFamily="34" charset="0"/>
                <a:cs typeface="Arial" panose="020B0604020202020204" pitchFamily="34" charset="0"/>
              </a:rPr>
              <a:t>DCM-SMM &amp; PHQMD models </a:t>
            </a:r>
            <a:r>
              <a:rPr lang="en-US" sz="2000" b="1" i="1" dirty="0">
                <a:solidFill>
                  <a:srgbClr val="002060"/>
                </a:solidFill>
                <a:latin typeface="Arial" panose="020B0604020202020204" pitchFamily="34" charset="0"/>
                <a:cs typeface="Arial" panose="020B0604020202020204" pitchFamily="34" charset="0"/>
              </a:rPr>
              <a:t>underestimate</a:t>
            </a:r>
            <a:r>
              <a:rPr lang="en-US" sz="2000" i="1" dirty="0">
                <a:solidFill>
                  <a:srgbClr val="002060"/>
                </a:solidFill>
                <a:latin typeface="Arial" panose="020B0604020202020204" pitchFamily="34" charset="0"/>
                <a:cs typeface="Arial" panose="020B0604020202020204" pitchFamily="34" charset="0"/>
              </a:rPr>
              <a:t> </a:t>
            </a:r>
            <a:r>
              <a:rPr lang="en-US" sz="2000" b="1" i="1" dirty="0">
                <a:solidFill>
                  <a:srgbClr val="002060"/>
                </a:solidFill>
                <a:latin typeface="Arial" panose="020B0604020202020204" pitchFamily="34" charset="0"/>
                <a:cs typeface="Arial" panose="020B0604020202020204" pitchFamily="34" charset="0"/>
              </a:rPr>
              <a:t>BM@N deuteron</a:t>
            </a:r>
            <a:r>
              <a:rPr lang="en-US" sz="2000" i="1" dirty="0">
                <a:solidFill>
                  <a:srgbClr val="002060"/>
                </a:solidFill>
                <a:latin typeface="Arial" panose="020B0604020202020204" pitchFamily="34" charset="0"/>
                <a:cs typeface="Arial" panose="020B0604020202020204" pitchFamily="34" charset="0"/>
              </a:rPr>
              <a:t> data by </a:t>
            </a:r>
            <a:r>
              <a:rPr lang="en-US" sz="2000" b="1" i="1" dirty="0">
                <a:solidFill>
                  <a:srgbClr val="002060"/>
                </a:solidFill>
                <a:latin typeface="Arial" panose="020B0604020202020204" pitchFamily="34" charset="0"/>
                <a:cs typeface="Arial" panose="020B0604020202020204" pitchFamily="34" charset="0"/>
              </a:rPr>
              <a:t>factors </a:t>
            </a:r>
            <a:r>
              <a:rPr lang="en-US" sz="2000" b="1" i="1" dirty="0">
                <a:solidFill>
                  <a:srgbClr val="FF0000"/>
                </a:solidFill>
                <a:latin typeface="Arial" panose="020B0604020202020204" pitchFamily="34" charset="0"/>
                <a:cs typeface="Arial" panose="020B0604020202020204" pitchFamily="34" charset="0"/>
              </a:rPr>
              <a:t>2-5</a:t>
            </a:r>
            <a:endParaRPr lang="ru-RU" sz="2000" b="1" i="1" dirty="0">
              <a:solidFill>
                <a:srgbClr val="FF0000"/>
              </a:solidFill>
              <a:latin typeface="Arial" panose="020B0604020202020204" pitchFamily="34" charset="0"/>
              <a:cs typeface="Arial" panose="020B0604020202020204" pitchFamily="34" charset="0"/>
            </a:endParaRPr>
          </a:p>
        </p:txBody>
      </p:sp>
      <p:sp>
        <p:nvSpPr>
          <p:cNvPr id="18" name="Right Arrow 17">
            <a:extLst>
              <a:ext uri="{FF2B5EF4-FFF2-40B4-BE49-F238E27FC236}">
                <a16:creationId xmlns:a16="http://schemas.microsoft.com/office/drawing/2014/main" id="{856230CC-B2E5-E508-8ABC-3D90E1947BFE}"/>
              </a:ext>
            </a:extLst>
          </p:cNvPr>
          <p:cNvSpPr/>
          <p:nvPr/>
        </p:nvSpPr>
        <p:spPr>
          <a:xfrm>
            <a:off x="4957522" y="5507117"/>
            <a:ext cx="1025236" cy="19904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9" name="TextBox 18">
            <a:extLst>
              <a:ext uri="{FF2B5EF4-FFF2-40B4-BE49-F238E27FC236}">
                <a16:creationId xmlns:a16="http://schemas.microsoft.com/office/drawing/2014/main" id="{C158E4D6-288D-DAE2-A383-22EE6666FE71}"/>
              </a:ext>
            </a:extLst>
          </p:cNvPr>
          <p:cNvSpPr txBox="1"/>
          <p:nvPr/>
        </p:nvSpPr>
        <p:spPr>
          <a:xfrm>
            <a:off x="8098994" y="3356801"/>
            <a:ext cx="3599062" cy="400110"/>
          </a:xfrm>
          <a:prstGeom prst="rect">
            <a:avLst/>
          </a:prstGeom>
          <a:solidFill>
            <a:srgbClr val="D5FFFF"/>
          </a:solidFill>
        </p:spPr>
        <p:txBody>
          <a:bodyPr wrap="none" rtlCol="0">
            <a:spAutoFit/>
          </a:bodyPr>
          <a:lstStyle/>
          <a:p>
            <a:r>
              <a:rPr lang="en-RU" sz="2000" b="1" i="1" dirty="0">
                <a:solidFill>
                  <a:srgbClr val="002060"/>
                </a:solidFill>
                <a:latin typeface="Arial" panose="020B0604020202020204" pitchFamily="34" charset="0"/>
                <a:cs typeface="Arial" panose="020B0604020202020204" pitchFamily="34" charset="0"/>
              </a:rPr>
              <a:t>R</a:t>
            </a:r>
            <a:r>
              <a:rPr lang="en-RU" sz="2000" b="1" i="1" baseline="-25000" dirty="0">
                <a:solidFill>
                  <a:srgbClr val="002060"/>
                </a:solidFill>
                <a:latin typeface="Arial" panose="020B0604020202020204" pitchFamily="34" charset="0"/>
                <a:cs typeface="Arial" panose="020B0604020202020204" pitchFamily="34" charset="0"/>
              </a:rPr>
              <a:t>coal</a:t>
            </a:r>
            <a:r>
              <a:rPr lang="en-RU" sz="2000" b="1" i="1" dirty="0">
                <a:solidFill>
                  <a:srgbClr val="002060"/>
                </a:solidFill>
                <a:latin typeface="Arial" panose="020B0604020202020204" pitchFamily="34" charset="0"/>
                <a:cs typeface="Arial" panose="020B0604020202020204" pitchFamily="34" charset="0"/>
              </a:rPr>
              <a:t> – smaller at low energy</a:t>
            </a:r>
          </a:p>
        </p:txBody>
      </p:sp>
      <p:sp>
        <p:nvSpPr>
          <p:cNvPr id="20" name="Date Placeholder 19">
            <a:extLst>
              <a:ext uri="{FF2B5EF4-FFF2-40B4-BE49-F238E27FC236}">
                <a16:creationId xmlns:a16="http://schemas.microsoft.com/office/drawing/2014/main" id="{E7502FB9-07D0-D0A5-82D8-233FE691EB32}"/>
              </a:ext>
            </a:extLst>
          </p:cNvPr>
          <p:cNvSpPr>
            <a:spLocks noGrp="1"/>
          </p:cNvSpPr>
          <p:nvPr>
            <p:ph type="dt" sz="half" idx="10"/>
          </p:nvPr>
        </p:nvSpPr>
        <p:spPr/>
        <p:txBody>
          <a:bodyPr/>
          <a:lstStyle/>
          <a:p>
            <a:r>
              <a:rPr lang="ru-RU"/>
              <a:t>28 ибя 2025</a:t>
            </a:r>
          </a:p>
        </p:txBody>
      </p:sp>
      <p:sp>
        <p:nvSpPr>
          <p:cNvPr id="21" name="Footer Placeholder 20">
            <a:extLst>
              <a:ext uri="{FF2B5EF4-FFF2-40B4-BE49-F238E27FC236}">
                <a16:creationId xmlns:a16="http://schemas.microsoft.com/office/drawing/2014/main" id="{A68CA61F-6D44-DCF2-D280-ECD68AF2BB75}"/>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22" name="Slide Number Placeholder 21">
            <a:extLst>
              <a:ext uri="{FF2B5EF4-FFF2-40B4-BE49-F238E27FC236}">
                <a16:creationId xmlns:a16="http://schemas.microsoft.com/office/drawing/2014/main" id="{B7F8B7B2-5A48-F8E6-8A76-7B66AEB0B22C}"/>
              </a:ext>
            </a:extLst>
          </p:cNvPr>
          <p:cNvSpPr>
            <a:spLocks noGrp="1"/>
          </p:cNvSpPr>
          <p:nvPr>
            <p:ph type="sldNum" sz="quarter" idx="12"/>
          </p:nvPr>
        </p:nvSpPr>
        <p:spPr/>
        <p:txBody>
          <a:bodyPr/>
          <a:lstStyle/>
          <a:p>
            <a:fld id="{254D851C-2B19-462F-8B67-6651829822B1}" type="slidenum">
              <a:rPr lang="ru-RU" smtClean="0"/>
              <a:t>17</a:t>
            </a:fld>
            <a:endParaRPr lang="ru-RU"/>
          </a:p>
        </p:txBody>
      </p:sp>
    </p:spTree>
    <p:extLst>
      <p:ext uri="{BB962C8B-B14F-4D97-AF65-F5344CB8AC3E}">
        <p14:creationId xmlns:p14="http://schemas.microsoft.com/office/powerpoint/2010/main" val="7466406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10">
            <a:extLst>
              <a:ext uri="{FF2B5EF4-FFF2-40B4-BE49-F238E27FC236}">
                <a16:creationId xmlns:a16="http://schemas.microsoft.com/office/drawing/2014/main" id="{8BC95129-C4FB-AC86-F449-4BF1FDEF7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319447"/>
            <a:ext cx="5900097" cy="3032141"/>
          </a:xfrm>
          <a:prstGeom prst="rect">
            <a:avLst/>
          </a:prstGeom>
          <a:ln>
            <a:noFill/>
          </a:ln>
        </p:spPr>
      </p:pic>
      <p:sp>
        <p:nvSpPr>
          <p:cNvPr id="2" name="Прямоугольник 2"/>
          <p:cNvSpPr/>
          <p:nvPr/>
        </p:nvSpPr>
        <p:spPr>
          <a:xfrm>
            <a:off x="1998343" y="142944"/>
            <a:ext cx="6358460" cy="830997"/>
          </a:xfrm>
          <a:prstGeom prst="rect">
            <a:avLst/>
          </a:prstGeom>
          <a:solidFill>
            <a:srgbClr val="D5FFF2"/>
          </a:solidFill>
        </p:spPr>
        <p:txBody>
          <a:bodyPr wrap="square">
            <a:spAutoFit/>
          </a:bodyPr>
          <a:lstStyle/>
          <a:p>
            <a:pPr algn="ctr"/>
            <a:r>
              <a:rPr lang="en-US" sz="2400" b="1" dirty="0">
                <a:solidFill>
                  <a:srgbClr val="002060"/>
                </a:solidFill>
                <a:latin typeface="Arial" panose="020B0604020202020204" pitchFamily="34" charset="0"/>
                <a:cs typeface="Arial" panose="020B0604020202020204" pitchFamily="34" charset="0"/>
              </a:rPr>
              <a:t>proton, deuteron &amp; triton production </a:t>
            </a:r>
          </a:p>
          <a:p>
            <a:pPr algn="ctr"/>
            <a:r>
              <a:rPr lang="en-US" sz="2400" b="1" dirty="0">
                <a:solidFill>
                  <a:srgbClr val="002060"/>
                </a:solidFill>
                <a:latin typeface="Arial" panose="020B0604020202020204" pitchFamily="34" charset="0"/>
                <a:cs typeface="Arial" panose="020B0604020202020204" pitchFamily="34" charset="0"/>
              </a:rPr>
              <a:t>in </a:t>
            </a:r>
            <a:r>
              <a:rPr lang="en-US" sz="2400" b="1" dirty="0" err="1">
                <a:solidFill>
                  <a:srgbClr val="002060"/>
                </a:solidFill>
                <a:latin typeface="Arial" panose="020B0604020202020204" pitchFamily="34" charset="0"/>
                <a:cs typeface="Arial" panose="020B0604020202020204" pitchFamily="34" charset="0"/>
              </a:rPr>
              <a:t>Ar</a:t>
            </a:r>
            <a:r>
              <a:rPr lang="en-US" sz="2400" b="1" dirty="0">
                <a:solidFill>
                  <a:srgbClr val="002060"/>
                </a:solidFill>
                <a:latin typeface="Arial" panose="020B0604020202020204" pitchFamily="34" charset="0"/>
                <a:cs typeface="Arial" panose="020B0604020202020204" pitchFamily="34" charset="0"/>
              </a:rPr>
              <a:t>-A interactions at 3,2 </a:t>
            </a:r>
            <a:r>
              <a:rPr lang="en-US" sz="2400" b="1" dirty="0" err="1">
                <a:solidFill>
                  <a:srgbClr val="002060"/>
                </a:solidFill>
                <a:latin typeface="Arial" panose="020B0604020202020204" pitchFamily="34" charset="0"/>
                <a:cs typeface="Arial" panose="020B0604020202020204" pitchFamily="34" charset="0"/>
              </a:rPr>
              <a:t>AGeV</a:t>
            </a:r>
            <a:endParaRPr lang="ru-RU" sz="2400" b="1" dirty="0">
              <a:solidFill>
                <a:srgbClr val="002060"/>
              </a:solidFill>
              <a:latin typeface="Arial" panose="020B0604020202020204" pitchFamily="34" charset="0"/>
              <a:cs typeface="Arial" panose="020B0604020202020204" pitchFamily="34" charset="0"/>
            </a:endParaRPr>
          </a:p>
        </p:txBody>
      </p:sp>
      <p:pic>
        <p:nvPicPr>
          <p:cNvPr id="3"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11" y="0"/>
            <a:ext cx="1462087"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CB1B843F-DF37-51C9-2600-C82C298DE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116" y="1052087"/>
            <a:ext cx="3645258"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NICA-Logo_4c">
            <a:extLst>
              <a:ext uri="{FF2B5EF4-FFF2-40B4-BE49-F238E27FC236}">
                <a16:creationId xmlns:a16="http://schemas.microsoft.com/office/drawing/2014/main" id="{59D0729D-8274-EF8D-DC27-BE5561C31A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1015" y="49425"/>
            <a:ext cx="1439539" cy="7090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403D3A6B-C7DA-30E1-C49F-7CA37DF2F1C0}"/>
              </a:ext>
            </a:extLst>
          </p:cNvPr>
          <p:cNvCxnSpPr>
            <a:cxnSpLocks/>
          </p:cNvCxnSpPr>
          <p:nvPr/>
        </p:nvCxnSpPr>
        <p:spPr>
          <a:xfrm flipV="1">
            <a:off x="7720158" y="4376570"/>
            <a:ext cx="1013020" cy="224300"/>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53F9254-A6D7-CD95-8A90-CD9890147678}"/>
              </a:ext>
            </a:extLst>
          </p:cNvPr>
          <p:cNvSpPr txBox="1"/>
          <p:nvPr/>
        </p:nvSpPr>
        <p:spPr>
          <a:xfrm>
            <a:off x="8739254" y="4197678"/>
            <a:ext cx="2638030" cy="338554"/>
          </a:xfrm>
          <a:prstGeom prst="rect">
            <a:avLst/>
          </a:prstGeom>
          <a:solidFill>
            <a:srgbClr val="D5FFF2"/>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002060"/>
                </a:solidFill>
                <a:effectLst/>
                <a:uLnTx/>
                <a:uFillTx/>
                <a:latin typeface="Arial"/>
                <a:cs typeface="Arial"/>
              </a:rPr>
              <a:t>BM@N agrees with STAR</a:t>
            </a:r>
          </a:p>
        </p:txBody>
      </p:sp>
      <p:cxnSp>
        <p:nvCxnSpPr>
          <p:cNvPr id="15" name="Straight Arrow Connector 14">
            <a:extLst>
              <a:ext uri="{FF2B5EF4-FFF2-40B4-BE49-F238E27FC236}">
                <a16:creationId xmlns:a16="http://schemas.microsoft.com/office/drawing/2014/main" id="{CC6F1F11-872D-BEB5-B524-C1693B01B00F}"/>
              </a:ext>
            </a:extLst>
          </p:cNvPr>
          <p:cNvCxnSpPr/>
          <p:nvPr/>
        </p:nvCxnSpPr>
        <p:spPr>
          <a:xfrm flipH="1">
            <a:off x="8417022" y="5671881"/>
            <a:ext cx="267596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8FE3FE6-94E3-879C-3BB2-2C8B29C2ACAE}"/>
              </a:ext>
            </a:extLst>
          </p:cNvPr>
          <p:cNvSpPr txBox="1"/>
          <p:nvPr/>
        </p:nvSpPr>
        <p:spPr>
          <a:xfrm>
            <a:off x="8417022" y="5237911"/>
            <a:ext cx="3055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increase of density fluctuations</a:t>
            </a:r>
          </a:p>
        </p:txBody>
      </p:sp>
      <p:sp>
        <p:nvSpPr>
          <p:cNvPr id="6" name="Rectangle 5">
            <a:extLst>
              <a:ext uri="{FF2B5EF4-FFF2-40B4-BE49-F238E27FC236}">
                <a16:creationId xmlns:a16="http://schemas.microsoft.com/office/drawing/2014/main" id="{90B53ED6-DA62-922B-C8D1-D1530B83525D}"/>
              </a:ext>
            </a:extLst>
          </p:cNvPr>
          <p:cNvSpPr/>
          <p:nvPr/>
        </p:nvSpPr>
        <p:spPr>
          <a:xfrm>
            <a:off x="7099506" y="2075412"/>
            <a:ext cx="3893083" cy="707886"/>
          </a:xfrm>
          <a:prstGeom prst="rect">
            <a:avLst/>
          </a:prstGeom>
        </p:spPr>
        <p:txBody>
          <a:bodyPr wrap="square">
            <a:spAutoFit/>
          </a:bodyPr>
          <a:lstStyle/>
          <a:p>
            <a:pPr defTabSz="457200"/>
            <a:r>
              <a:rPr lang="en-US" sz="2000" i="1" dirty="0">
                <a:solidFill>
                  <a:srgbClr val="002060"/>
                </a:solidFill>
                <a:latin typeface="Arial" charset="0"/>
                <a:cs typeface="Arial" charset="0"/>
              </a:rPr>
              <a:t>→   related to </a:t>
            </a:r>
            <a:r>
              <a:rPr lang="en-US" sz="2000" b="1" i="1" dirty="0">
                <a:solidFill>
                  <a:srgbClr val="002060"/>
                </a:solidFill>
                <a:latin typeface="Arial" charset="0"/>
                <a:cs typeface="Arial" charset="0"/>
              </a:rPr>
              <a:t>fluctuations</a:t>
            </a:r>
            <a:r>
              <a:rPr lang="en-US" sz="2000" i="1" dirty="0">
                <a:solidFill>
                  <a:srgbClr val="002060"/>
                </a:solidFill>
                <a:latin typeface="Arial" charset="0"/>
                <a:cs typeface="Arial" charset="0"/>
              </a:rPr>
              <a:t> </a:t>
            </a:r>
          </a:p>
          <a:p>
            <a:pPr defTabSz="457200"/>
            <a:r>
              <a:rPr lang="en-US" sz="2000" i="1" dirty="0">
                <a:solidFill>
                  <a:srgbClr val="002060"/>
                </a:solidFill>
                <a:latin typeface="Arial" charset="0"/>
                <a:cs typeface="Arial" charset="0"/>
              </a:rPr>
              <a:t>of </a:t>
            </a:r>
            <a:r>
              <a:rPr lang="en-US" sz="2000" b="1" i="1" dirty="0">
                <a:solidFill>
                  <a:srgbClr val="002060"/>
                </a:solidFill>
                <a:latin typeface="Arial" charset="0"/>
                <a:cs typeface="Arial" charset="0"/>
              </a:rPr>
              <a:t>neutron density </a:t>
            </a:r>
            <a:r>
              <a:rPr lang="en-US" sz="2000" i="1" dirty="0">
                <a:solidFill>
                  <a:srgbClr val="002060"/>
                </a:solidFill>
                <a:latin typeface="Arial" charset="0"/>
                <a:cs typeface="Arial" charset="0"/>
              </a:rPr>
              <a:t>and </a:t>
            </a:r>
            <a:r>
              <a:rPr lang="en-US" sz="2000" b="1" i="1" dirty="0">
                <a:solidFill>
                  <a:srgbClr val="FF0000"/>
                </a:solidFill>
                <a:latin typeface="Arial" charset="0"/>
                <a:cs typeface="Arial" charset="0"/>
              </a:rPr>
              <a:t>CEP</a:t>
            </a:r>
          </a:p>
        </p:txBody>
      </p:sp>
      <p:pic>
        <p:nvPicPr>
          <p:cNvPr id="18" name="Рисунок 3">
            <a:extLst>
              <a:ext uri="{FF2B5EF4-FFF2-40B4-BE49-F238E27FC236}">
                <a16:creationId xmlns:a16="http://schemas.microsoft.com/office/drawing/2014/main" id="{1C6A4362-7758-266B-7ABA-B322E2BB75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137" y="1222982"/>
            <a:ext cx="5067904" cy="2941319"/>
          </a:xfrm>
          <a:prstGeom prst="rect">
            <a:avLst/>
          </a:prstGeom>
        </p:spPr>
      </p:pic>
      <p:pic>
        <p:nvPicPr>
          <p:cNvPr id="19" name="Рисунок 8">
            <a:extLst>
              <a:ext uri="{FF2B5EF4-FFF2-40B4-BE49-F238E27FC236}">
                <a16:creationId xmlns:a16="http://schemas.microsoft.com/office/drawing/2014/main" id="{B3534F1D-83F0-75EA-655E-067742ED1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815" y="5726631"/>
            <a:ext cx="5524049" cy="604738"/>
          </a:xfrm>
          <a:prstGeom prst="rect">
            <a:avLst/>
          </a:prstGeom>
        </p:spPr>
      </p:pic>
      <p:sp>
        <p:nvSpPr>
          <p:cNvPr id="20" name="TextBox 19">
            <a:extLst>
              <a:ext uri="{FF2B5EF4-FFF2-40B4-BE49-F238E27FC236}">
                <a16:creationId xmlns:a16="http://schemas.microsoft.com/office/drawing/2014/main" id="{2DBC6CBE-46C5-BBDA-05A4-1A09B0298622}"/>
              </a:ext>
            </a:extLst>
          </p:cNvPr>
          <p:cNvSpPr txBox="1"/>
          <p:nvPr/>
        </p:nvSpPr>
        <p:spPr>
          <a:xfrm>
            <a:off x="195903" y="4946436"/>
            <a:ext cx="5568156" cy="707886"/>
          </a:xfrm>
          <a:prstGeom prst="rect">
            <a:avLst/>
          </a:prstGeom>
          <a:noFill/>
        </p:spPr>
        <p:txBody>
          <a:bodyPr wrap="square">
            <a:spAutoFit/>
          </a:bodyPr>
          <a:lstStyle/>
          <a:p>
            <a:r>
              <a:rPr lang="en-US" sz="2000" i="1" dirty="0">
                <a:solidFill>
                  <a:srgbClr val="002060"/>
                </a:solidFill>
                <a:latin typeface="Arial" panose="020B0604020202020204" pitchFamily="34" charset="0"/>
                <a:cs typeface="Arial" panose="020B0604020202020204" pitchFamily="34" charset="0"/>
              </a:rPr>
              <a:t>expected growth of the </a:t>
            </a:r>
            <a:r>
              <a:rPr lang="en-US" sz="2000" b="1" i="1" dirty="0">
                <a:solidFill>
                  <a:srgbClr val="002060"/>
                </a:solidFill>
                <a:latin typeface="Arial" panose="020B0604020202020204" pitchFamily="34" charset="0"/>
                <a:cs typeface="Arial" panose="020B0604020202020204" pitchFamily="34" charset="0"/>
              </a:rPr>
              <a:t>nucleon density fluctuation</a:t>
            </a:r>
            <a:r>
              <a:rPr lang="en-US" sz="2000" i="1" dirty="0">
                <a:solidFill>
                  <a:srgbClr val="002060"/>
                </a:solidFill>
                <a:latin typeface="Arial" panose="020B0604020202020204" pitchFamily="34" charset="0"/>
                <a:cs typeface="Arial" panose="020B0604020202020204" pitchFamily="34" charset="0"/>
              </a:rPr>
              <a:t> in the presence of a </a:t>
            </a:r>
            <a:r>
              <a:rPr lang="en-US" sz="2000" b="1" i="1" dirty="0">
                <a:solidFill>
                  <a:srgbClr val="002060"/>
                </a:solidFill>
                <a:latin typeface="Arial" panose="020B0604020202020204" pitchFamily="34" charset="0"/>
                <a:cs typeface="Arial" panose="020B0604020202020204" pitchFamily="34" charset="0"/>
              </a:rPr>
              <a:t>mixed phase</a:t>
            </a:r>
            <a:endParaRPr lang="ru-RU" sz="2000" b="1" i="1" dirty="0">
              <a:solidFill>
                <a:srgbClr val="00206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6FFD88F-A750-15F7-233E-3F72F1B7DE11}"/>
              </a:ext>
            </a:extLst>
          </p:cNvPr>
          <p:cNvSpPr txBox="1"/>
          <p:nvPr/>
        </p:nvSpPr>
        <p:spPr>
          <a:xfrm>
            <a:off x="7543598" y="6351588"/>
            <a:ext cx="3899736" cy="400110"/>
          </a:xfrm>
          <a:prstGeom prst="rect">
            <a:avLst/>
          </a:prstGeom>
          <a:noFill/>
        </p:spPr>
        <p:txBody>
          <a:bodyPr wrap="square">
            <a:spAutoFit/>
          </a:bodyPr>
          <a:lstStyle/>
          <a:p>
            <a:pPr algn="ctr"/>
            <a:r>
              <a:rPr lang="en-US" sz="2000" b="1" i="1" dirty="0">
                <a:solidFill>
                  <a:srgbClr val="C00000"/>
                </a:solidFill>
                <a:latin typeface="Arial" panose="020B0604020202020204" pitchFamily="34" charset="0"/>
                <a:cs typeface="Arial" panose="020B0604020202020204" pitchFamily="34" charset="0"/>
              </a:rPr>
              <a:t>submitted for publication</a:t>
            </a:r>
            <a:endParaRPr lang="ru-RU" sz="2000" b="1" i="1" dirty="0">
              <a:solidFill>
                <a:srgbClr val="C0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FF734D8-8AF7-886B-2189-4F2619B1B3EF}"/>
              </a:ext>
            </a:extLst>
          </p:cNvPr>
          <p:cNvSpPr txBox="1"/>
          <p:nvPr/>
        </p:nvSpPr>
        <p:spPr>
          <a:xfrm>
            <a:off x="6309176" y="2826789"/>
            <a:ext cx="5578024" cy="400110"/>
          </a:xfrm>
          <a:prstGeom prst="rect">
            <a:avLst/>
          </a:prstGeom>
          <a:noFill/>
        </p:spPr>
        <p:txBody>
          <a:bodyPr wrap="square">
            <a:spAutoFit/>
          </a:bodyPr>
          <a:lstStyle/>
          <a:p>
            <a:r>
              <a:rPr lang="en-GB" sz="2000" b="1" i="1" dirty="0">
                <a:solidFill>
                  <a:srgbClr val="001E5E"/>
                </a:solidFill>
                <a:effectLst/>
                <a:latin typeface="Arial" panose="020B0604020202020204" pitchFamily="34" charset="0"/>
                <a:cs typeface="Arial" panose="020B0604020202020204" pitchFamily="34" charset="0"/>
              </a:rPr>
              <a:t>Irregular increase </a:t>
            </a:r>
            <a:r>
              <a:rPr lang="en-GB" sz="2000" i="1" dirty="0">
                <a:solidFill>
                  <a:srgbClr val="001E5E"/>
                </a:solidFill>
                <a:effectLst/>
                <a:latin typeface="Arial" panose="020B0604020202020204" pitchFamily="34" charset="0"/>
                <a:cs typeface="Arial" panose="020B0604020202020204" pitchFamily="34" charset="0"/>
              </a:rPr>
              <a:t>is expected near the </a:t>
            </a:r>
            <a:r>
              <a:rPr lang="en-GB" sz="2000" b="1" i="1" dirty="0">
                <a:solidFill>
                  <a:srgbClr val="FF0000"/>
                </a:solidFill>
                <a:effectLst/>
                <a:latin typeface="Arial" panose="020B0604020202020204" pitchFamily="34" charset="0"/>
                <a:cs typeface="Arial" panose="020B0604020202020204" pitchFamily="34" charset="0"/>
              </a:rPr>
              <a:t>CEP</a:t>
            </a:r>
          </a:p>
        </p:txBody>
      </p:sp>
      <p:sp>
        <p:nvSpPr>
          <p:cNvPr id="24" name="Date Placeholder 23">
            <a:extLst>
              <a:ext uri="{FF2B5EF4-FFF2-40B4-BE49-F238E27FC236}">
                <a16:creationId xmlns:a16="http://schemas.microsoft.com/office/drawing/2014/main" id="{2F165FFF-1F54-29F2-0AAA-F92079B4E0AE}"/>
              </a:ext>
            </a:extLst>
          </p:cNvPr>
          <p:cNvSpPr>
            <a:spLocks noGrp="1"/>
          </p:cNvSpPr>
          <p:nvPr>
            <p:ph type="dt" sz="half" idx="10"/>
          </p:nvPr>
        </p:nvSpPr>
        <p:spPr/>
        <p:txBody>
          <a:bodyPr/>
          <a:lstStyle/>
          <a:p>
            <a:r>
              <a:rPr lang="ru-RU"/>
              <a:t>28 ибя 2025</a:t>
            </a:r>
          </a:p>
        </p:txBody>
      </p:sp>
      <p:sp>
        <p:nvSpPr>
          <p:cNvPr id="25" name="Footer Placeholder 24">
            <a:extLst>
              <a:ext uri="{FF2B5EF4-FFF2-40B4-BE49-F238E27FC236}">
                <a16:creationId xmlns:a16="http://schemas.microsoft.com/office/drawing/2014/main" id="{EAC95542-7532-93E0-0964-1C71AE6F3966}"/>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26" name="Slide Number Placeholder 25">
            <a:extLst>
              <a:ext uri="{FF2B5EF4-FFF2-40B4-BE49-F238E27FC236}">
                <a16:creationId xmlns:a16="http://schemas.microsoft.com/office/drawing/2014/main" id="{6776262A-6668-F1A8-E56F-38478EF590C4}"/>
              </a:ext>
            </a:extLst>
          </p:cNvPr>
          <p:cNvSpPr>
            <a:spLocks noGrp="1"/>
          </p:cNvSpPr>
          <p:nvPr>
            <p:ph type="sldNum" sz="quarter" idx="12"/>
          </p:nvPr>
        </p:nvSpPr>
        <p:spPr/>
        <p:txBody>
          <a:bodyPr/>
          <a:lstStyle/>
          <a:p>
            <a:fld id="{254D851C-2B19-462F-8B67-6651829822B1}" type="slidenum">
              <a:rPr lang="ru-RU" smtClean="0"/>
              <a:t>18</a:t>
            </a:fld>
            <a:endParaRPr lang="ru-RU"/>
          </a:p>
        </p:txBody>
      </p:sp>
    </p:spTree>
    <p:extLst>
      <p:ext uri="{BB962C8B-B14F-4D97-AF65-F5344CB8AC3E}">
        <p14:creationId xmlns:p14="http://schemas.microsoft.com/office/powerpoint/2010/main" val="16189979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245F9D-4D41-647A-E564-AC8E101A9EB1}"/>
              </a:ext>
            </a:extLst>
          </p:cNvPr>
          <p:cNvSpPr>
            <a:spLocks noGrp="1"/>
          </p:cNvSpPr>
          <p:nvPr>
            <p:ph type="sldNum" sz="quarter" idx="12"/>
          </p:nvPr>
        </p:nvSpPr>
        <p:spPr/>
        <p:txBody>
          <a:bodyPr/>
          <a:lstStyle/>
          <a:p>
            <a:fld id="{254D851C-2B19-462F-8B67-6651829822B1}" type="slidenum">
              <a:rPr lang="ru-RU" smtClean="0"/>
              <a:t>19</a:t>
            </a:fld>
            <a:endParaRPr lang="ru-RU"/>
          </a:p>
        </p:txBody>
      </p:sp>
      <p:pic>
        <p:nvPicPr>
          <p:cNvPr id="6" name="Picture 5">
            <a:extLst>
              <a:ext uri="{FF2B5EF4-FFF2-40B4-BE49-F238E27FC236}">
                <a16:creationId xmlns:a16="http://schemas.microsoft.com/office/drawing/2014/main" id="{9BF808B1-D38E-6A16-320C-8D217DCBD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25" y="3612986"/>
            <a:ext cx="6991962" cy="3144113"/>
          </a:xfrm>
          <a:prstGeom prst="rect">
            <a:avLst/>
          </a:prstGeom>
        </p:spPr>
      </p:pic>
      <p:pic>
        <p:nvPicPr>
          <p:cNvPr id="8" name="Picture 7">
            <a:extLst>
              <a:ext uri="{FF2B5EF4-FFF2-40B4-BE49-F238E27FC236}">
                <a16:creationId xmlns:a16="http://schemas.microsoft.com/office/drawing/2014/main" id="{DC9B640D-30FA-281D-A642-329181A20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25" y="599998"/>
            <a:ext cx="6991962" cy="3194410"/>
          </a:xfrm>
          <a:prstGeom prst="rect">
            <a:avLst/>
          </a:prstGeom>
        </p:spPr>
      </p:pic>
      <p:sp>
        <p:nvSpPr>
          <p:cNvPr id="9" name="Прямоугольник 2">
            <a:extLst>
              <a:ext uri="{FF2B5EF4-FFF2-40B4-BE49-F238E27FC236}">
                <a16:creationId xmlns:a16="http://schemas.microsoft.com/office/drawing/2014/main" id="{AFCCA0D5-739B-160D-BD55-32193390B98D}"/>
              </a:ext>
            </a:extLst>
          </p:cNvPr>
          <p:cNvSpPr/>
          <p:nvPr/>
        </p:nvSpPr>
        <p:spPr>
          <a:xfrm>
            <a:off x="2885704" y="48900"/>
            <a:ext cx="6445187" cy="830997"/>
          </a:xfrm>
          <a:prstGeom prst="rect">
            <a:avLst/>
          </a:prstGeom>
          <a:solidFill>
            <a:srgbClr val="D5FFF2"/>
          </a:solidFill>
        </p:spPr>
        <p:txBody>
          <a:bodyPr wrap="square">
            <a:spAutoFit/>
          </a:bodyPr>
          <a:lstStyle/>
          <a:p>
            <a:pPr algn="ctr"/>
            <a:r>
              <a:rPr lang="en-US" sz="2400" b="1" dirty="0">
                <a:solidFill>
                  <a:srgbClr val="002060"/>
                </a:solidFill>
                <a:latin typeface="Arial" panose="020B0604020202020204" pitchFamily="34" charset="0"/>
                <a:cs typeface="Arial" panose="020B0604020202020204" pitchFamily="34" charset="0"/>
              </a:rPr>
              <a:t>Coalescence parameters B</a:t>
            </a:r>
            <a:r>
              <a:rPr lang="en-US" sz="2400" b="1" baseline="-25000" dirty="0">
                <a:solidFill>
                  <a:srgbClr val="002060"/>
                </a:solidFill>
                <a:latin typeface="Arial" panose="020B0604020202020204" pitchFamily="34" charset="0"/>
                <a:cs typeface="Arial" panose="020B0604020202020204" pitchFamily="34" charset="0"/>
              </a:rPr>
              <a:t>2</a:t>
            </a:r>
            <a:r>
              <a:rPr lang="en-US" sz="2400" b="1" dirty="0">
                <a:solidFill>
                  <a:srgbClr val="002060"/>
                </a:solidFill>
                <a:latin typeface="Arial" panose="020B0604020202020204" pitchFamily="34" charset="0"/>
                <a:cs typeface="Arial" panose="020B0604020202020204" pitchFamily="34" charset="0"/>
              </a:rPr>
              <a:t>(d) &amp; B</a:t>
            </a:r>
            <a:r>
              <a:rPr lang="en-US" sz="2400" b="1" baseline="-25000" dirty="0">
                <a:solidFill>
                  <a:srgbClr val="002060"/>
                </a:solidFill>
                <a:latin typeface="Arial" panose="020B0604020202020204" pitchFamily="34" charset="0"/>
                <a:cs typeface="Arial" panose="020B0604020202020204" pitchFamily="34" charset="0"/>
              </a:rPr>
              <a:t>3</a:t>
            </a:r>
            <a:r>
              <a:rPr lang="en-US" sz="2400" b="1" dirty="0">
                <a:solidFill>
                  <a:srgbClr val="002060"/>
                </a:solidFill>
                <a:latin typeface="Arial" panose="020B0604020202020204" pitchFamily="34" charset="0"/>
                <a:cs typeface="Arial" panose="020B0604020202020204" pitchFamily="34" charset="0"/>
              </a:rPr>
              <a:t>(t) </a:t>
            </a:r>
          </a:p>
          <a:p>
            <a:pPr algn="ctr"/>
            <a:r>
              <a:rPr lang="en-US" sz="2400" b="1" dirty="0">
                <a:solidFill>
                  <a:srgbClr val="002060"/>
                </a:solidFill>
                <a:latin typeface="Arial" panose="020B0604020202020204" pitchFamily="34" charset="0"/>
                <a:cs typeface="Arial" panose="020B0604020202020204" pitchFamily="34" charset="0"/>
              </a:rPr>
              <a:t>in </a:t>
            </a:r>
            <a:r>
              <a:rPr lang="en-US" sz="2400" b="1" dirty="0" err="1">
                <a:solidFill>
                  <a:srgbClr val="002060"/>
                </a:solidFill>
                <a:latin typeface="Arial" panose="020B0604020202020204" pitchFamily="34" charset="0"/>
                <a:cs typeface="Arial" panose="020B0604020202020204" pitchFamily="34" charset="0"/>
              </a:rPr>
              <a:t>Ar</a:t>
            </a:r>
            <a:r>
              <a:rPr lang="en-US" sz="2400" b="1" dirty="0">
                <a:solidFill>
                  <a:srgbClr val="002060"/>
                </a:solidFill>
                <a:latin typeface="Arial" panose="020B0604020202020204" pitchFamily="34" charset="0"/>
                <a:cs typeface="Arial" panose="020B0604020202020204" pitchFamily="34" charset="0"/>
              </a:rPr>
              <a:t>-A interactions at 3,2 </a:t>
            </a:r>
            <a:r>
              <a:rPr lang="en-US" sz="2400" b="1" dirty="0" err="1">
                <a:solidFill>
                  <a:srgbClr val="002060"/>
                </a:solidFill>
                <a:latin typeface="Arial" panose="020B0604020202020204" pitchFamily="34" charset="0"/>
                <a:cs typeface="Arial" panose="020B0604020202020204" pitchFamily="34" charset="0"/>
              </a:rPr>
              <a:t>AGeV</a:t>
            </a:r>
            <a:r>
              <a:rPr lang="en-US" sz="2400" b="1" dirty="0">
                <a:solidFill>
                  <a:srgbClr val="002060"/>
                </a:solidFill>
                <a:latin typeface="Arial" panose="020B0604020202020204" pitchFamily="34" charset="0"/>
                <a:cs typeface="Arial" panose="020B0604020202020204" pitchFamily="34" charset="0"/>
              </a:rPr>
              <a:t> </a:t>
            </a:r>
          </a:p>
        </p:txBody>
      </p:sp>
      <p:pic>
        <p:nvPicPr>
          <p:cNvPr id="10" name="Picture 20">
            <a:extLst>
              <a:ext uri="{FF2B5EF4-FFF2-40B4-BE49-F238E27FC236}">
                <a16:creationId xmlns:a16="http://schemas.microsoft.com/office/drawing/2014/main" id="{A06D4F44-2FEA-726C-F4C5-01E725C3F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11" y="0"/>
            <a:ext cx="1462087"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NICA-Logo_4c">
            <a:extLst>
              <a:ext uri="{FF2B5EF4-FFF2-40B4-BE49-F238E27FC236}">
                <a16:creationId xmlns:a16="http://schemas.microsoft.com/office/drawing/2014/main" id="{8E4E3ACB-9D2B-91A4-EC7E-CF573F37B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1015" y="49425"/>
            <a:ext cx="1439539" cy="7090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04529CD-788E-1A8A-12A8-D69D291F0A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1687" y="4376884"/>
            <a:ext cx="4495590" cy="1202309"/>
          </a:xfrm>
          <a:prstGeom prst="rect">
            <a:avLst/>
          </a:prstGeom>
        </p:spPr>
      </p:pic>
      <p:sp>
        <p:nvSpPr>
          <p:cNvPr id="13" name="TextBox 12">
            <a:extLst>
              <a:ext uri="{FF2B5EF4-FFF2-40B4-BE49-F238E27FC236}">
                <a16:creationId xmlns:a16="http://schemas.microsoft.com/office/drawing/2014/main" id="{6B8BB075-892C-7406-BB08-5BA6D712F85A}"/>
              </a:ext>
            </a:extLst>
          </p:cNvPr>
          <p:cNvSpPr txBox="1"/>
          <p:nvPr/>
        </p:nvSpPr>
        <p:spPr>
          <a:xfrm>
            <a:off x="7525062" y="1094282"/>
            <a:ext cx="4382215" cy="1015663"/>
          </a:xfrm>
          <a:prstGeom prst="rect">
            <a:avLst/>
          </a:prstGeom>
          <a:noFill/>
        </p:spPr>
        <p:txBody>
          <a:bodyPr wrap="square" rtlCol="0">
            <a:spAutoFit/>
          </a:bodyPr>
          <a:lstStyle/>
          <a:p>
            <a:r>
              <a:rPr lang="en-GB" sz="2000" i="1" dirty="0">
                <a:solidFill>
                  <a:srgbClr val="002060"/>
                </a:solidFill>
                <a:latin typeface="Arial" panose="020B0604020202020204" pitchFamily="34" charset="0"/>
                <a:cs typeface="Arial" panose="020B0604020202020204" pitchFamily="34" charset="0"/>
              </a:rPr>
              <a:t>t</a:t>
            </a:r>
            <a:r>
              <a:rPr lang="en-RU" sz="2000" i="1" dirty="0">
                <a:solidFill>
                  <a:srgbClr val="002060"/>
                </a:solidFill>
                <a:latin typeface="Arial" panose="020B0604020202020204" pitchFamily="34" charset="0"/>
                <a:cs typeface="Arial" panose="020B0604020202020204" pitchFamily="34" charset="0"/>
              </a:rPr>
              <a:t>he coalescence parameters for </a:t>
            </a:r>
            <a:r>
              <a:rPr lang="en-RU" sz="2000" b="1" i="1" dirty="0">
                <a:solidFill>
                  <a:srgbClr val="002060"/>
                </a:solidFill>
                <a:latin typeface="Arial" panose="020B0604020202020204" pitchFamily="34" charset="0"/>
                <a:cs typeface="Arial" panose="020B0604020202020204" pitchFamily="34" charset="0"/>
              </a:rPr>
              <a:t>d </a:t>
            </a:r>
            <a:r>
              <a:rPr lang="en-RU" sz="2000" i="1" dirty="0">
                <a:solidFill>
                  <a:srgbClr val="002060"/>
                </a:solidFill>
                <a:latin typeface="Arial" panose="020B0604020202020204" pitchFamily="34" charset="0"/>
                <a:cs typeface="Arial" panose="020B0604020202020204" pitchFamily="34" charset="0"/>
              </a:rPr>
              <a:t>&amp; </a:t>
            </a:r>
            <a:r>
              <a:rPr lang="en-RU" sz="2000" b="1" i="1" dirty="0">
                <a:solidFill>
                  <a:srgbClr val="002060"/>
                </a:solidFill>
                <a:latin typeface="Arial" panose="020B0604020202020204" pitchFamily="34" charset="0"/>
                <a:cs typeface="Arial" panose="020B0604020202020204" pitchFamily="34" charset="0"/>
              </a:rPr>
              <a:t>t</a:t>
            </a:r>
            <a:r>
              <a:rPr lang="en-RU" sz="2000" i="1" dirty="0">
                <a:solidFill>
                  <a:srgbClr val="002060"/>
                </a:solidFill>
                <a:latin typeface="Arial" panose="020B0604020202020204" pitchFamily="34" charset="0"/>
                <a:cs typeface="Arial" panose="020B0604020202020204" pitchFamily="34" charset="0"/>
              </a:rPr>
              <a:t> </a:t>
            </a:r>
          </a:p>
          <a:p>
            <a:r>
              <a:rPr lang="en-GB" sz="2000" i="1" dirty="0">
                <a:solidFill>
                  <a:srgbClr val="002060"/>
                </a:solidFill>
                <a:latin typeface="Arial" panose="020B0604020202020204" pitchFamily="34" charset="0"/>
                <a:cs typeface="Arial" panose="020B0604020202020204" pitchFamily="34" charset="0"/>
              </a:rPr>
              <a:t>f</a:t>
            </a:r>
            <a:r>
              <a:rPr lang="en-RU" sz="2000" i="1" dirty="0">
                <a:solidFill>
                  <a:srgbClr val="002060"/>
                </a:solidFill>
                <a:latin typeface="Arial" panose="020B0604020202020204" pitchFamily="34" charset="0"/>
                <a:cs typeface="Arial" panose="020B0604020202020204" pitchFamily="34" charset="0"/>
              </a:rPr>
              <a:t>ollow the </a:t>
            </a:r>
            <a:r>
              <a:rPr lang="en-RU" sz="2000" b="1" i="1" dirty="0">
                <a:solidFill>
                  <a:srgbClr val="002060"/>
                </a:solidFill>
                <a:latin typeface="Arial" panose="020B0604020202020204" pitchFamily="34" charset="0"/>
                <a:cs typeface="Arial" panose="020B0604020202020204" pitchFamily="34" charset="0"/>
              </a:rPr>
              <a:t>increasing trend </a:t>
            </a:r>
            <a:r>
              <a:rPr lang="en-RU" sz="2000" i="1" dirty="0">
                <a:solidFill>
                  <a:srgbClr val="002060"/>
                </a:solidFill>
                <a:latin typeface="Arial" panose="020B0604020202020204" pitchFamily="34" charset="0"/>
                <a:cs typeface="Arial" panose="020B0604020202020204" pitchFamily="34" charset="0"/>
              </a:rPr>
              <a:t>with the decreasing collision energy  </a:t>
            </a:r>
          </a:p>
        </p:txBody>
      </p:sp>
      <p:sp>
        <p:nvSpPr>
          <p:cNvPr id="14" name="TextBox 13">
            <a:extLst>
              <a:ext uri="{FF2B5EF4-FFF2-40B4-BE49-F238E27FC236}">
                <a16:creationId xmlns:a16="http://schemas.microsoft.com/office/drawing/2014/main" id="{DE2F2CDB-1575-1274-C6DC-CA7520FFF0D0}"/>
              </a:ext>
            </a:extLst>
          </p:cNvPr>
          <p:cNvSpPr txBox="1"/>
          <p:nvPr/>
        </p:nvSpPr>
        <p:spPr>
          <a:xfrm>
            <a:off x="7468374" y="2345569"/>
            <a:ext cx="4382215" cy="1015663"/>
          </a:xfrm>
          <a:prstGeom prst="rect">
            <a:avLst/>
          </a:prstGeom>
          <a:noFill/>
        </p:spPr>
        <p:txBody>
          <a:bodyPr wrap="square" rtlCol="0">
            <a:spAutoFit/>
          </a:bodyPr>
          <a:lstStyle/>
          <a:p>
            <a:r>
              <a:rPr lang="en-GB" sz="2000" i="1" dirty="0">
                <a:solidFill>
                  <a:srgbClr val="002060"/>
                </a:solidFill>
                <a:latin typeface="Arial" panose="020B0604020202020204" pitchFamily="34" charset="0"/>
                <a:cs typeface="Arial" panose="020B0604020202020204" pitchFamily="34" charset="0"/>
              </a:rPr>
              <a:t>t</a:t>
            </a:r>
            <a:r>
              <a:rPr lang="en-RU" sz="2000" i="1" dirty="0">
                <a:solidFill>
                  <a:srgbClr val="002060"/>
                </a:solidFill>
                <a:latin typeface="Arial" panose="020B0604020202020204" pitchFamily="34" charset="0"/>
                <a:cs typeface="Arial" panose="020B0604020202020204" pitchFamily="34" charset="0"/>
              </a:rPr>
              <a:t>he estimated coalescence </a:t>
            </a:r>
            <a:r>
              <a:rPr lang="en-RU" sz="2000" b="1" i="1" dirty="0">
                <a:solidFill>
                  <a:srgbClr val="002060"/>
                </a:solidFill>
                <a:latin typeface="Arial" panose="020B0604020202020204" pitchFamily="34" charset="0"/>
                <a:cs typeface="Arial" panose="020B0604020202020204" pitchFamily="34" charset="0"/>
              </a:rPr>
              <a:t>radius </a:t>
            </a:r>
            <a:r>
              <a:rPr lang="en-RU" sz="2000" i="1" dirty="0">
                <a:solidFill>
                  <a:srgbClr val="002060"/>
                </a:solidFill>
                <a:latin typeface="Arial" panose="020B0604020202020204" pitchFamily="34" charset="0"/>
                <a:cs typeface="Arial" panose="020B0604020202020204" pitchFamily="34" charset="0"/>
              </a:rPr>
              <a:t> of </a:t>
            </a:r>
            <a:r>
              <a:rPr lang="en-RU" sz="2000" b="1" i="1" dirty="0">
                <a:solidFill>
                  <a:srgbClr val="FF0000"/>
                </a:solidFill>
                <a:latin typeface="Arial" panose="020B0604020202020204" pitchFamily="34" charset="0"/>
                <a:cs typeface="Arial" panose="020B0604020202020204" pitchFamily="34" charset="0"/>
              </a:rPr>
              <a:t>2,5-3</a:t>
            </a:r>
            <a:r>
              <a:rPr lang="en-RU" sz="2000" i="1" dirty="0">
                <a:solidFill>
                  <a:srgbClr val="002060"/>
                </a:solidFill>
                <a:latin typeface="Arial" panose="020B0604020202020204" pitchFamily="34" charset="0"/>
                <a:cs typeface="Arial" panose="020B0604020202020204" pitchFamily="34" charset="0"/>
              </a:rPr>
              <a:t> fm at </a:t>
            </a:r>
            <a:r>
              <a:rPr lang="en-RU" sz="2000" b="1" i="1" dirty="0">
                <a:solidFill>
                  <a:srgbClr val="002060"/>
                </a:solidFill>
                <a:latin typeface="Arial" panose="020B0604020202020204" pitchFamily="34" charset="0"/>
                <a:cs typeface="Arial" panose="020B0604020202020204" pitchFamily="34" charset="0"/>
              </a:rPr>
              <a:t>p</a:t>
            </a:r>
            <a:r>
              <a:rPr lang="en-RU" sz="2000" b="1" i="1" baseline="-25000" dirty="0">
                <a:solidFill>
                  <a:srgbClr val="002060"/>
                </a:solidFill>
                <a:latin typeface="Arial" panose="020B0604020202020204" pitchFamily="34" charset="0"/>
                <a:cs typeface="Arial" panose="020B0604020202020204" pitchFamily="34" charset="0"/>
              </a:rPr>
              <a:t>t</a:t>
            </a:r>
            <a:r>
              <a:rPr lang="en-RU" sz="2000" b="1" i="1" dirty="0">
                <a:solidFill>
                  <a:srgbClr val="002060"/>
                </a:solidFill>
                <a:latin typeface="Arial" panose="020B0604020202020204" pitchFamily="34" charset="0"/>
                <a:cs typeface="Arial" panose="020B0604020202020204" pitchFamily="34" charset="0"/>
              </a:rPr>
              <a:t>=0</a:t>
            </a:r>
            <a:r>
              <a:rPr lang="en-RU" sz="2000" i="1" dirty="0">
                <a:solidFill>
                  <a:srgbClr val="002060"/>
                </a:solidFill>
                <a:latin typeface="Arial" panose="020B0604020202020204" pitchFamily="34" charset="0"/>
                <a:cs typeface="Arial" panose="020B0604020202020204" pitchFamily="34" charset="0"/>
              </a:rPr>
              <a:t> is practically </a:t>
            </a:r>
            <a:r>
              <a:rPr lang="en-RU" sz="2000" b="1" i="1" dirty="0">
                <a:solidFill>
                  <a:srgbClr val="002060"/>
                </a:solidFill>
                <a:latin typeface="Arial" panose="020B0604020202020204" pitchFamily="34" charset="0"/>
                <a:cs typeface="Arial" panose="020B0604020202020204" pitchFamily="34" charset="0"/>
              </a:rPr>
              <a:t>independent of target mass</a:t>
            </a:r>
          </a:p>
        </p:txBody>
      </p:sp>
      <p:cxnSp>
        <p:nvCxnSpPr>
          <p:cNvPr id="15" name="Straight Arrow Connector 14">
            <a:extLst>
              <a:ext uri="{FF2B5EF4-FFF2-40B4-BE49-F238E27FC236}">
                <a16:creationId xmlns:a16="http://schemas.microsoft.com/office/drawing/2014/main" id="{4423C7D0-5A94-784F-140A-45A8E131030F}"/>
              </a:ext>
            </a:extLst>
          </p:cNvPr>
          <p:cNvCxnSpPr>
            <a:cxnSpLocks/>
          </p:cNvCxnSpPr>
          <p:nvPr/>
        </p:nvCxnSpPr>
        <p:spPr>
          <a:xfrm>
            <a:off x="1444954" y="2216580"/>
            <a:ext cx="0" cy="1331267"/>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F162F7C-3FF7-5942-9FB7-83DED7FF51D7}"/>
              </a:ext>
            </a:extLst>
          </p:cNvPr>
          <p:cNvCxnSpPr>
            <a:cxnSpLocks/>
          </p:cNvCxnSpPr>
          <p:nvPr/>
        </p:nvCxnSpPr>
        <p:spPr>
          <a:xfrm flipV="1">
            <a:off x="1432151" y="3485591"/>
            <a:ext cx="0" cy="587648"/>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F816D39-06E6-2143-0A20-B9D3E1DFD456}"/>
              </a:ext>
            </a:extLst>
          </p:cNvPr>
          <p:cNvSpPr txBox="1"/>
          <p:nvPr/>
        </p:nvSpPr>
        <p:spPr>
          <a:xfrm>
            <a:off x="962829" y="3500347"/>
            <a:ext cx="2638030" cy="338554"/>
          </a:xfrm>
          <a:prstGeom prst="rect">
            <a:avLst/>
          </a:prstGeom>
          <a:solidFill>
            <a:srgbClr val="D5FFF2"/>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002060"/>
                </a:solidFill>
                <a:effectLst/>
                <a:uLnTx/>
                <a:uFillTx/>
                <a:latin typeface="Arial"/>
                <a:cs typeface="Arial"/>
              </a:rPr>
              <a:t>BM@N agrees with STAR</a:t>
            </a:r>
          </a:p>
        </p:txBody>
      </p:sp>
      <p:sp>
        <p:nvSpPr>
          <p:cNvPr id="26" name="Date Placeholder 25">
            <a:extLst>
              <a:ext uri="{FF2B5EF4-FFF2-40B4-BE49-F238E27FC236}">
                <a16:creationId xmlns:a16="http://schemas.microsoft.com/office/drawing/2014/main" id="{0682736F-85E9-C66D-67D1-73DEF0B0B88D}"/>
              </a:ext>
            </a:extLst>
          </p:cNvPr>
          <p:cNvSpPr>
            <a:spLocks noGrp="1"/>
          </p:cNvSpPr>
          <p:nvPr>
            <p:ph type="dt" sz="half" idx="10"/>
          </p:nvPr>
        </p:nvSpPr>
        <p:spPr/>
        <p:txBody>
          <a:bodyPr/>
          <a:lstStyle/>
          <a:p>
            <a:r>
              <a:rPr lang="ru-RU"/>
              <a:t>28 ибя 2025</a:t>
            </a:r>
          </a:p>
        </p:txBody>
      </p:sp>
      <p:sp>
        <p:nvSpPr>
          <p:cNvPr id="27" name="Footer Placeholder 26">
            <a:extLst>
              <a:ext uri="{FF2B5EF4-FFF2-40B4-BE49-F238E27FC236}">
                <a16:creationId xmlns:a16="http://schemas.microsoft.com/office/drawing/2014/main" id="{33B1C8CE-F401-0E6E-FAF1-EB2958B710CA}"/>
              </a:ext>
            </a:extLst>
          </p:cNvPr>
          <p:cNvSpPr>
            <a:spLocks noGrp="1"/>
          </p:cNvSpPr>
          <p:nvPr>
            <p:ph type="ftr" sz="quarter" idx="11"/>
          </p:nvPr>
        </p:nvSpPr>
        <p:spPr/>
        <p:txBody>
          <a:bodyPr/>
          <a:lstStyle/>
          <a:p>
            <a:r>
              <a:rPr lang="ru-RU"/>
              <a:t>В. Кекелидзе, Совещание по ФТИ, Санкт-Петербург</a:t>
            </a:r>
          </a:p>
        </p:txBody>
      </p:sp>
    </p:spTree>
    <p:extLst>
      <p:ext uri="{BB962C8B-B14F-4D97-AF65-F5344CB8AC3E}">
        <p14:creationId xmlns:p14="http://schemas.microsoft.com/office/powerpoint/2010/main" val="336221372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8">
            <a:extLst>
              <a:ext uri="{FF2B5EF4-FFF2-40B4-BE49-F238E27FC236}">
                <a16:creationId xmlns:a16="http://schemas.microsoft.com/office/drawing/2014/main" id="{26465633-DB53-7810-D0EF-7F7372122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33439"/>
          </a:xfrm>
          <a:prstGeom prst="rect">
            <a:avLst/>
          </a:prstGeom>
          <a:solidFill>
            <a:srgbClr val="FF0000"/>
          </a:solidFill>
        </p:spPr>
      </p:pic>
      <p:sp>
        <p:nvSpPr>
          <p:cNvPr id="3" name="Oval 2">
            <a:extLst>
              <a:ext uri="{FF2B5EF4-FFF2-40B4-BE49-F238E27FC236}">
                <a16:creationId xmlns:a16="http://schemas.microsoft.com/office/drawing/2014/main" id="{9EE5711D-B7F0-0E0E-A5B3-5A7C4A5C4880}"/>
              </a:ext>
            </a:extLst>
          </p:cNvPr>
          <p:cNvSpPr/>
          <p:nvPr/>
        </p:nvSpPr>
        <p:spPr>
          <a:xfrm>
            <a:off x="6388442" y="0"/>
            <a:ext cx="4361935" cy="1655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0" name="Рисунок 10">
            <a:extLst>
              <a:ext uri="{FF2B5EF4-FFF2-40B4-BE49-F238E27FC236}">
                <a16:creationId xmlns:a16="http://schemas.microsoft.com/office/drawing/2014/main" id="{5634912E-CE8D-9A6D-DFF3-8B8358DD34DA}"/>
              </a:ext>
            </a:extLst>
          </p:cNvPr>
          <p:cNvPicPr>
            <a:picLocks noChangeAspect="1"/>
          </p:cNvPicPr>
          <p:nvPr/>
        </p:nvPicPr>
        <p:blipFill>
          <a:blip r:embed="rId4"/>
          <a:stretch>
            <a:fillRect/>
          </a:stretch>
        </p:blipFill>
        <p:spPr>
          <a:xfrm>
            <a:off x="10551874" y="1490318"/>
            <a:ext cx="1613568" cy="964003"/>
          </a:xfrm>
          <a:prstGeom prst="rect">
            <a:avLst/>
          </a:prstGeom>
        </p:spPr>
      </p:pic>
      <p:pic>
        <p:nvPicPr>
          <p:cNvPr id="12" name="Picture 20">
            <a:extLst>
              <a:ext uri="{FF2B5EF4-FFF2-40B4-BE49-F238E27FC236}">
                <a16:creationId xmlns:a16="http://schemas.microsoft.com/office/drawing/2014/main" id="{87028A1D-D179-505F-D607-809DB3C2870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124012" y="2482510"/>
            <a:ext cx="996333" cy="558207"/>
          </a:xfrm>
          <a:prstGeom prst="rect">
            <a:avLst/>
          </a:prstGeom>
          <a:solidFill>
            <a:srgbClr val="D5FFFF"/>
          </a:solidFill>
          <a:ln>
            <a:noFill/>
          </a:ln>
          <a:effectLst/>
        </p:spPr>
      </p:pic>
      <p:pic>
        <p:nvPicPr>
          <p:cNvPr id="13" name="Picture 12">
            <a:extLst>
              <a:ext uri="{FF2B5EF4-FFF2-40B4-BE49-F238E27FC236}">
                <a16:creationId xmlns:a16="http://schemas.microsoft.com/office/drawing/2014/main" id="{68C97964-1ABA-8FCB-7D4B-B356FF3CD6A5}"/>
              </a:ext>
            </a:extLst>
          </p:cNvPr>
          <p:cNvPicPr>
            <a:picLocks noChangeAspect="1"/>
          </p:cNvPicPr>
          <p:nvPr/>
        </p:nvPicPr>
        <p:blipFill>
          <a:blip r:embed="rId6"/>
          <a:stretch>
            <a:fillRect/>
          </a:stretch>
        </p:blipFill>
        <p:spPr>
          <a:xfrm>
            <a:off x="1549705" y="1014197"/>
            <a:ext cx="1816649" cy="1655805"/>
          </a:xfrm>
          <a:prstGeom prst="rect">
            <a:avLst/>
          </a:prstGeom>
        </p:spPr>
      </p:pic>
      <p:pic>
        <p:nvPicPr>
          <p:cNvPr id="14" name="Picture 13">
            <a:extLst>
              <a:ext uri="{FF2B5EF4-FFF2-40B4-BE49-F238E27FC236}">
                <a16:creationId xmlns:a16="http://schemas.microsoft.com/office/drawing/2014/main" id="{68974075-A316-D7DE-2AE9-7E4CFC84BCAB}"/>
              </a:ext>
            </a:extLst>
          </p:cNvPr>
          <p:cNvPicPr>
            <a:picLocks noChangeAspect="1"/>
          </p:cNvPicPr>
          <p:nvPr/>
        </p:nvPicPr>
        <p:blipFill>
          <a:blip r:embed="rId7"/>
          <a:stretch>
            <a:fillRect/>
          </a:stretch>
        </p:blipFill>
        <p:spPr>
          <a:xfrm>
            <a:off x="2779276" y="2104295"/>
            <a:ext cx="1384156" cy="596252"/>
          </a:xfrm>
          <a:prstGeom prst="rect">
            <a:avLst/>
          </a:prstGeom>
          <a:solidFill>
            <a:srgbClr val="D5FFFF"/>
          </a:solidFill>
        </p:spPr>
      </p:pic>
      <p:pic>
        <p:nvPicPr>
          <p:cNvPr id="15" name="Picture 17">
            <a:extLst>
              <a:ext uri="{FF2B5EF4-FFF2-40B4-BE49-F238E27FC236}">
                <a16:creationId xmlns:a16="http://schemas.microsoft.com/office/drawing/2014/main" id="{B4DD3B1C-6FED-DAEA-C3CB-982B3B219D10}"/>
              </a:ext>
            </a:extLst>
          </p:cNvPr>
          <p:cNvPicPr/>
          <p:nvPr/>
        </p:nvPicPr>
        <p:blipFill>
          <a:blip r:embed="rId8"/>
          <a:stretch>
            <a:fillRect/>
          </a:stretch>
        </p:blipFill>
        <p:spPr>
          <a:xfrm>
            <a:off x="7395005" y="4484815"/>
            <a:ext cx="1983774" cy="1224007"/>
          </a:xfrm>
          <a:prstGeom prst="rect">
            <a:avLst/>
          </a:prstGeom>
          <a:ln w="0">
            <a:noFill/>
          </a:ln>
        </p:spPr>
      </p:pic>
      <p:pic>
        <p:nvPicPr>
          <p:cNvPr id="16" name="Picture 15">
            <a:extLst>
              <a:ext uri="{FF2B5EF4-FFF2-40B4-BE49-F238E27FC236}">
                <a16:creationId xmlns:a16="http://schemas.microsoft.com/office/drawing/2014/main" id="{3365B1B9-8402-1794-D482-CF4D0CB1B7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945" y="4192871"/>
            <a:ext cx="1050996" cy="583887"/>
          </a:xfrm>
          <a:prstGeom prst="rect">
            <a:avLst/>
          </a:prstGeom>
        </p:spPr>
      </p:pic>
      <p:sp>
        <p:nvSpPr>
          <p:cNvPr id="17" name="TextBox 16">
            <a:extLst>
              <a:ext uri="{FF2B5EF4-FFF2-40B4-BE49-F238E27FC236}">
                <a16:creationId xmlns:a16="http://schemas.microsoft.com/office/drawing/2014/main" id="{BCD13F16-F224-F0A4-3D2B-8A5C5BB347CF}"/>
              </a:ext>
            </a:extLst>
          </p:cNvPr>
          <p:cNvSpPr txBox="1"/>
          <p:nvPr/>
        </p:nvSpPr>
        <p:spPr>
          <a:xfrm>
            <a:off x="4861939" y="0"/>
            <a:ext cx="2196435" cy="707886"/>
          </a:xfrm>
          <a:prstGeom prst="rect">
            <a:avLst/>
          </a:prstGeom>
          <a:solidFill>
            <a:srgbClr val="FF0000"/>
          </a:solidFill>
        </p:spPr>
        <p:txBody>
          <a:bodyPr wrap="none" rtlCol="0">
            <a:spAutoFit/>
          </a:bodyPr>
          <a:lstStyle/>
          <a:p>
            <a:pPr algn="ctr"/>
            <a:r>
              <a:rPr lang="ru-RU" sz="2000" b="1" i="1" dirty="0">
                <a:solidFill>
                  <a:schemeClr val="bg1"/>
                </a:solidFill>
                <a:latin typeface="+mj-ea"/>
                <a:ea typeface="+mj-ea"/>
                <a:cs typeface="+mj-cs"/>
              </a:rPr>
              <a:t>инжекционный </a:t>
            </a:r>
          </a:p>
          <a:p>
            <a:pPr algn="ctr"/>
            <a:r>
              <a:rPr lang="ru-RU" sz="2000" b="1" i="1" dirty="0">
                <a:solidFill>
                  <a:schemeClr val="bg1"/>
                </a:solidFill>
                <a:latin typeface="+mj-ea"/>
                <a:ea typeface="+mj-ea"/>
                <a:cs typeface="+mj-cs"/>
              </a:rPr>
              <a:t>комплекс</a:t>
            </a:r>
            <a:endParaRPr lang="en-RU" sz="2000" b="1" i="1" dirty="0">
              <a:solidFill>
                <a:schemeClr val="bg1"/>
              </a:solidFill>
              <a:latin typeface="+mj-ea"/>
              <a:ea typeface="+mj-ea"/>
              <a:cs typeface="+mj-cs"/>
            </a:endParaRPr>
          </a:p>
        </p:txBody>
      </p:sp>
      <p:cxnSp>
        <p:nvCxnSpPr>
          <p:cNvPr id="19" name="Straight Arrow Connector 18">
            <a:extLst>
              <a:ext uri="{FF2B5EF4-FFF2-40B4-BE49-F238E27FC236}">
                <a16:creationId xmlns:a16="http://schemas.microsoft.com/office/drawing/2014/main" id="{1221C80C-1D68-7BF9-F66E-84EE12B068ED}"/>
              </a:ext>
            </a:extLst>
          </p:cNvPr>
          <p:cNvCxnSpPr>
            <a:cxnSpLocks/>
          </p:cNvCxnSpPr>
          <p:nvPr/>
        </p:nvCxnSpPr>
        <p:spPr>
          <a:xfrm flipV="1">
            <a:off x="8121359" y="1318461"/>
            <a:ext cx="531066" cy="393142"/>
          </a:xfrm>
          <a:prstGeom prst="straightConnector1">
            <a:avLst/>
          </a:prstGeom>
          <a:ln w="76200">
            <a:solidFill>
              <a:srgbClr val="F9EFE7"/>
            </a:solidFill>
            <a:tailEnd type="arrow"/>
          </a:ln>
        </p:spPr>
        <p:style>
          <a:lnRef idx="2">
            <a:schemeClr val="accent1"/>
          </a:lnRef>
          <a:fillRef idx="0">
            <a:schemeClr val="accent1"/>
          </a:fillRef>
          <a:effectRef idx="1">
            <a:schemeClr val="accent1"/>
          </a:effectRef>
          <a:fontRef idx="minor">
            <a:schemeClr val="tx1"/>
          </a:fontRef>
        </p:style>
      </p:cxnSp>
      <p:sp>
        <p:nvSpPr>
          <p:cNvPr id="18" name="TextBox 11">
            <a:extLst>
              <a:ext uri="{FF2B5EF4-FFF2-40B4-BE49-F238E27FC236}">
                <a16:creationId xmlns:a16="http://schemas.microsoft.com/office/drawing/2014/main" id="{80F350F2-F7EB-4F66-09C3-5F508A9C7924}"/>
              </a:ext>
            </a:extLst>
          </p:cNvPr>
          <p:cNvSpPr txBox="1">
            <a:spLocks noChangeArrowheads="1"/>
          </p:cNvSpPr>
          <p:nvPr/>
        </p:nvSpPr>
        <p:spPr bwMode="auto">
          <a:xfrm>
            <a:off x="7244318" y="1536334"/>
            <a:ext cx="1816648" cy="923330"/>
          </a:xfrm>
          <a:prstGeom prst="rect">
            <a:avLst/>
          </a:prstGeom>
          <a:solidFill>
            <a:schemeClr val="accent2">
              <a:lumMod val="20000"/>
              <a:lumOff val="80000"/>
            </a:schemeClr>
          </a:solidFill>
          <a:ln w="9525">
            <a:solidFill>
              <a:srgbClr val="F9EFE7"/>
            </a:solidFill>
            <a:miter lim="800000"/>
          </a:ln>
        </p:spPr>
        <p:txBody>
          <a:bodyPr wrap="square">
            <a:spAutoFit/>
          </a:bodyPr>
          <a:lstStyle/>
          <a:p>
            <a:pPr algn="ctr"/>
            <a:r>
              <a:rPr lang="ru-RU" i="1" dirty="0">
                <a:solidFill>
                  <a:srgbClr val="002060"/>
                </a:solidFill>
                <a:latin typeface="Arial" panose="020B0604020202020204" pitchFamily="34" charset="0"/>
                <a:cs typeface="Arial" panose="020B0604020202020204" pitchFamily="34" charset="0"/>
              </a:rPr>
              <a:t>зона для</a:t>
            </a:r>
            <a:r>
              <a:rPr lang="ru-RU" b="1" i="1" dirty="0">
                <a:solidFill>
                  <a:srgbClr val="002060"/>
                </a:solidFill>
                <a:latin typeface="Arial" panose="020B0604020202020204" pitchFamily="34" charset="0"/>
                <a:cs typeface="Arial" panose="020B0604020202020204" pitchFamily="34" charset="0"/>
              </a:rPr>
              <a:t> прикладных исследований</a:t>
            </a:r>
            <a:endParaRPr lang="en-US" i="1" dirty="0">
              <a:solidFill>
                <a:srgbClr val="002060"/>
              </a:solidFill>
              <a:latin typeface="Arial" panose="020B0604020202020204" pitchFamily="34" charset="0"/>
              <a:cs typeface="Arial" panose="020B0604020202020204" pitchFamily="34" charset="0"/>
            </a:endParaRPr>
          </a:p>
        </p:txBody>
      </p:sp>
      <p:pic>
        <p:nvPicPr>
          <p:cNvPr id="21" name="Picture 6" descr="NICA-Logo_4c">
            <a:extLst>
              <a:ext uri="{FF2B5EF4-FFF2-40B4-BE49-F238E27FC236}">
                <a16:creationId xmlns:a16="http://schemas.microsoft.com/office/drawing/2014/main" id="{037AE95F-41FC-6E54-5528-E734CB3256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477518" cy="72780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cxnSp>
        <p:nvCxnSpPr>
          <p:cNvPr id="23" name="Straight Arrow Connector 22">
            <a:extLst>
              <a:ext uri="{FF2B5EF4-FFF2-40B4-BE49-F238E27FC236}">
                <a16:creationId xmlns:a16="http://schemas.microsoft.com/office/drawing/2014/main" id="{FD1AA7AD-1905-7CCA-7C9D-9491F62B762B}"/>
              </a:ext>
            </a:extLst>
          </p:cNvPr>
          <p:cNvCxnSpPr>
            <a:cxnSpLocks/>
          </p:cNvCxnSpPr>
          <p:nvPr/>
        </p:nvCxnSpPr>
        <p:spPr>
          <a:xfrm flipV="1">
            <a:off x="3589441" y="2777647"/>
            <a:ext cx="698255" cy="469149"/>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18EAC86-5CA9-F114-A49A-D604C9C53C5C}"/>
              </a:ext>
            </a:extLst>
          </p:cNvPr>
          <p:cNvCxnSpPr>
            <a:cxnSpLocks/>
          </p:cNvCxnSpPr>
          <p:nvPr/>
        </p:nvCxnSpPr>
        <p:spPr>
          <a:xfrm flipH="1">
            <a:off x="4287696" y="2298357"/>
            <a:ext cx="731612" cy="479290"/>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C3D13A6B-6A95-F9BA-8610-8E5058C49FCF}"/>
              </a:ext>
            </a:extLst>
          </p:cNvPr>
          <p:cNvSpPr txBox="1"/>
          <p:nvPr/>
        </p:nvSpPr>
        <p:spPr>
          <a:xfrm>
            <a:off x="4445641" y="2746367"/>
            <a:ext cx="832595" cy="646331"/>
          </a:xfrm>
          <a:prstGeom prst="rect">
            <a:avLst/>
          </a:prstGeom>
          <a:solidFill>
            <a:srgbClr val="FFFF00"/>
          </a:solidFill>
        </p:spPr>
        <p:txBody>
          <a:bodyPr wrap="square">
            <a:spAutoFit/>
          </a:bodyPr>
          <a:lstStyle/>
          <a:p>
            <a:pPr algn="ctr"/>
            <a:r>
              <a:rPr kumimoji="0" lang="en-US" altLang="ru-RU" sz="1800" b="1" i="0" u="none" strike="noStrike" kern="1200" cap="none" spc="0" normalizeH="0" baseline="0" noProof="0" dirty="0">
                <a:ln>
                  <a:noFill/>
                </a:ln>
                <a:solidFill>
                  <a:srgbClr val="002060"/>
                </a:solidFill>
                <a:effectLst/>
                <a:uLnTx/>
                <a:uFillTx/>
                <a:latin typeface="Arial" pitchFamily="34" charset="0"/>
                <a:ea typeface="+mn-ea"/>
                <a:cs typeface="+mn-cs"/>
              </a:rPr>
              <a:t>4-11 </a:t>
            </a:r>
          </a:p>
          <a:p>
            <a:pPr algn="ctr"/>
            <a:r>
              <a:rPr kumimoji="0" lang="en-US" altLang="ru-RU" sz="1800" b="1" i="0" u="none" strike="noStrike" kern="1200" cap="none" spc="0" normalizeH="0" baseline="0" noProof="0" dirty="0" err="1">
                <a:ln>
                  <a:noFill/>
                </a:ln>
                <a:solidFill>
                  <a:srgbClr val="002060"/>
                </a:solidFill>
                <a:effectLst/>
                <a:uLnTx/>
                <a:uFillTx/>
                <a:latin typeface="Arial" pitchFamily="34" charset="0"/>
                <a:ea typeface="+mn-ea"/>
                <a:cs typeface="+mn-cs"/>
              </a:rPr>
              <a:t>AGeV</a:t>
            </a:r>
            <a:r>
              <a:rPr kumimoji="0" lang="en-US" altLang="ru-RU" sz="1800" b="1" i="0" u="none" strike="noStrike" kern="1200" cap="none" spc="0" normalizeH="0" baseline="0" noProof="0" dirty="0">
                <a:ln>
                  <a:noFill/>
                </a:ln>
                <a:solidFill>
                  <a:srgbClr val="002060"/>
                </a:solidFill>
                <a:effectLst/>
                <a:uLnTx/>
                <a:uFillTx/>
                <a:latin typeface="Arial" pitchFamily="34" charset="0"/>
                <a:ea typeface="+mn-ea"/>
                <a:cs typeface="+mn-cs"/>
              </a:rPr>
              <a:t> </a:t>
            </a:r>
            <a:endParaRPr lang="en-RU" b="1" dirty="0">
              <a:solidFill>
                <a:srgbClr val="002060"/>
              </a:solidFill>
            </a:endParaRPr>
          </a:p>
        </p:txBody>
      </p:sp>
      <p:cxnSp>
        <p:nvCxnSpPr>
          <p:cNvPr id="30" name="Straight Arrow Connector 29">
            <a:extLst>
              <a:ext uri="{FF2B5EF4-FFF2-40B4-BE49-F238E27FC236}">
                <a16:creationId xmlns:a16="http://schemas.microsoft.com/office/drawing/2014/main" id="{1B37EF23-35A9-1E4B-8138-518707EEF2D2}"/>
              </a:ext>
            </a:extLst>
          </p:cNvPr>
          <p:cNvCxnSpPr>
            <a:cxnSpLocks/>
          </p:cNvCxnSpPr>
          <p:nvPr/>
        </p:nvCxnSpPr>
        <p:spPr>
          <a:xfrm flipV="1">
            <a:off x="5782962" y="4065373"/>
            <a:ext cx="675145" cy="617838"/>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4A9867A7-AA8C-38CE-0132-23D1B19E28CD}"/>
              </a:ext>
            </a:extLst>
          </p:cNvPr>
          <p:cNvCxnSpPr>
            <a:cxnSpLocks/>
          </p:cNvCxnSpPr>
          <p:nvPr/>
        </p:nvCxnSpPr>
        <p:spPr>
          <a:xfrm flipH="1">
            <a:off x="6458107" y="3531858"/>
            <a:ext cx="600267" cy="521158"/>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9A21C73E-B75F-B6AE-6C06-679A800ACA2D}"/>
              </a:ext>
            </a:extLst>
          </p:cNvPr>
          <p:cNvCxnSpPr>
            <a:cxnSpLocks/>
          </p:cNvCxnSpPr>
          <p:nvPr/>
        </p:nvCxnSpPr>
        <p:spPr>
          <a:xfrm>
            <a:off x="8610600" y="1149178"/>
            <a:ext cx="1532733" cy="848821"/>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2E4BB094-47CD-25AC-1EFE-559819D5B486}"/>
              </a:ext>
            </a:extLst>
          </p:cNvPr>
          <p:cNvSpPr txBox="1"/>
          <p:nvPr/>
        </p:nvSpPr>
        <p:spPr>
          <a:xfrm>
            <a:off x="9616501" y="2159345"/>
            <a:ext cx="1064886" cy="646331"/>
          </a:xfrm>
          <a:prstGeom prst="rect">
            <a:avLst/>
          </a:prstGeom>
          <a:solidFill>
            <a:srgbClr val="FFFF00"/>
          </a:solidFill>
        </p:spPr>
        <p:txBody>
          <a:bodyPr wrap="square">
            <a:spAutoFit/>
          </a:bodyPr>
          <a:lstStyle/>
          <a:p>
            <a:pPr algn="ctr"/>
            <a:r>
              <a:rPr kumimoji="0" lang="en-US" altLang="ru-RU" sz="1800" b="1" i="0" u="none" strike="noStrike" kern="1200" cap="none" spc="0" normalizeH="0" baseline="0" noProof="0" dirty="0">
                <a:ln>
                  <a:noFill/>
                </a:ln>
                <a:solidFill>
                  <a:srgbClr val="002060"/>
                </a:solidFill>
                <a:effectLst/>
                <a:uLnTx/>
                <a:uFillTx/>
                <a:latin typeface="Arial" pitchFamily="34" charset="0"/>
                <a:ea typeface="+mn-ea"/>
                <a:cs typeface="+mn-cs"/>
              </a:rPr>
              <a:t>2.3 - 3.3</a:t>
            </a:r>
          </a:p>
          <a:p>
            <a:pPr algn="ctr"/>
            <a:r>
              <a:rPr kumimoji="0" lang="en-US" altLang="ru-RU" sz="1800" b="1" i="0" u="none" strike="noStrike" kern="1200" cap="none" spc="0" normalizeH="0" baseline="0" noProof="0" dirty="0">
                <a:ln>
                  <a:noFill/>
                </a:ln>
                <a:solidFill>
                  <a:srgbClr val="002060"/>
                </a:solidFill>
                <a:effectLst/>
                <a:uLnTx/>
                <a:uFillTx/>
                <a:latin typeface="Arial" pitchFamily="34" charset="0"/>
                <a:ea typeface="+mn-ea"/>
                <a:cs typeface="+mn-cs"/>
              </a:rPr>
              <a:t> </a:t>
            </a:r>
            <a:r>
              <a:rPr kumimoji="0" lang="en-US" altLang="ru-RU" sz="1800" b="1" i="0" u="none" strike="noStrike" kern="1200" cap="none" spc="0" normalizeH="0" baseline="0" noProof="0" dirty="0" err="1">
                <a:ln>
                  <a:noFill/>
                </a:ln>
                <a:solidFill>
                  <a:srgbClr val="002060"/>
                </a:solidFill>
                <a:effectLst/>
                <a:uLnTx/>
                <a:uFillTx/>
                <a:latin typeface="Arial" pitchFamily="34" charset="0"/>
                <a:ea typeface="+mn-ea"/>
                <a:cs typeface="+mn-cs"/>
              </a:rPr>
              <a:t>AGeV</a:t>
            </a:r>
            <a:r>
              <a:rPr kumimoji="0" lang="en-US" altLang="ru-RU" sz="1800" b="1" i="0" u="none" strike="noStrike" kern="1200" cap="none" spc="0" normalizeH="0" baseline="0" noProof="0" dirty="0">
                <a:ln>
                  <a:noFill/>
                </a:ln>
                <a:solidFill>
                  <a:srgbClr val="002060"/>
                </a:solidFill>
                <a:effectLst/>
                <a:uLnTx/>
                <a:uFillTx/>
                <a:latin typeface="Arial" pitchFamily="34" charset="0"/>
                <a:ea typeface="+mn-ea"/>
                <a:cs typeface="+mn-cs"/>
              </a:rPr>
              <a:t> </a:t>
            </a:r>
            <a:endParaRPr lang="en-RU" b="1" dirty="0">
              <a:solidFill>
                <a:srgbClr val="002060"/>
              </a:solidFill>
            </a:endParaRPr>
          </a:p>
        </p:txBody>
      </p:sp>
    </p:spTree>
    <p:extLst>
      <p:ext uri="{BB962C8B-B14F-4D97-AF65-F5344CB8AC3E}">
        <p14:creationId xmlns:p14="http://schemas.microsoft.com/office/powerpoint/2010/main" val="40256714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69DE8C-E95B-380C-A6B1-FCC29E7CB8BD}"/>
              </a:ext>
            </a:extLst>
          </p:cNvPr>
          <p:cNvSpPr>
            <a:spLocks noGrp="1"/>
          </p:cNvSpPr>
          <p:nvPr>
            <p:ph type="sldNum" sz="quarter" idx="12"/>
          </p:nvPr>
        </p:nvSpPr>
        <p:spPr/>
        <p:txBody>
          <a:bodyPr/>
          <a:lstStyle/>
          <a:p>
            <a:fld id="{254D851C-2B19-462F-8B67-6651829822B1}" type="slidenum">
              <a:rPr lang="ru-RU" smtClean="0"/>
              <a:t>20</a:t>
            </a:fld>
            <a:endParaRPr lang="ru-RU"/>
          </a:p>
        </p:txBody>
      </p:sp>
      <p:pic>
        <p:nvPicPr>
          <p:cNvPr id="6" name="Picture 5">
            <a:extLst>
              <a:ext uri="{FF2B5EF4-FFF2-40B4-BE49-F238E27FC236}">
                <a16:creationId xmlns:a16="http://schemas.microsoft.com/office/drawing/2014/main" id="{F0E7E9D5-364E-60E8-8002-077D74741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568052"/>
            <a:ext cx="6096000" cy="2289948"/>
          </a:xfrm>
          <a:prstGeom prst="rect">
            <a:avLst/>
          </a:prstGeom>
        </p:spPr>
      </p:pic>
      <p:pic>
        <p:nvPicPr>
          <p:cNvPr id="10" name="Picture 9">
            <a:extLst>
              <a:ext uri="{FF2B5EF4-FFF2-40B4-BE49-F238E27FC236}">
                <a16:creationId xmlns:a16="http://schemas.microsoft.com/office/drawing/2014/main" id="{024D7278-F9C5-D23B-FCFF-06AB9DFFD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927603"/>
            <a:ext cx="6742545" cy="4115462"/>
          </a:xfrm>
          <a:prstGeom prst="rect">
            <a:avLst/>
          </a:prstGeom>
        </p:spPr>
      </p:pic>
      <p:sp>
        <p:nvSpPr>
          <p:cNvPr id="12" name="TextBox 11">
            <a:extLst>
              <a:ext uri="{FF2B5EF4-FFF2-40B4-BE49-F238E27FC236}">
                <a16:creationId xmlns:a16="http://schemas.microsoft.com/office/drawing/2014/main" id="{67512D2E-5F52-091E-C376-EDB095596C8E}"/>
              </a:ext>
            </a:extLst>
          </p:cNvPr>
          <p:cNvSpPr txBox="1"/>
          <p:nvPr/>
        </p:nvSpPr>
        <p:spPr>
          <a:xfrm>
            <a:off x="308757" y="158022"/>
            <a:ext cx="11045043" cy="461665"/>
          </a:xfrm>
          <a:prstGeom prst="rect">
            <a:avLst/>
          </a:prstGeom>
          <a:solidFill>
            <a:srgbClr val="D5FFFF"/>
          </a:solidFill>
        </p:spPr>
        <p:txBody>
          <a:bodyPr wrap="square">
            <a:spAutoFit/>
          </a:bodyPr>
          <a:lstStyle/>
          <a:p>
            <a:r>
              <a:rPr lang="en-GB" sz="2400" b="1" dirty="0">
                <a:solidFill>
                  <a:srgbClr val="002060"/>
                </a:solidFill>
                <a:effectLst/>
                <a:latin typeface="Arial" panose="020B0604020202020204" pitchFamily="34" charset="0"/>
                <a:cs typeface="Arial" panose="020B0604020202020204" pitchFamily="34" charset="0"/>
              </a:rPr>
              <a:t>Blast-Wave model fit of p, d, t spectra in </a:t>
            </a:r>
            <a:r>
              <a:rPr lang="en-GB" sz="2400" b="1" dirty="0" err="1">
                <a:solidFill>
                  <a:srgbClr val="002060"/>
                </a:solidFill>
                <a:effectLst/>
                <a:latin typeface="Arial" panose="020B0604020202020204" pitchFamily="34" charset="0"/>
                <a:cs typeface="Arial" panose="020B0604020202020204" pitchFamily="34" charset="0"/>
              </a:rPr>
              <a:t>Ar</a:t>
            </a:r>
            <a:r>
              <a:rPr lang="en-GB" sz="2400" b="1" dirty="0">
                <a:solidFill>
                  <a:srgbClr val="002060"/>
                </a:solidFill>
                <a:effectLst/>
                <a:latin typeface="Arial" panose="020B0604020202020204" pitchFamily="34" charset="0"/>
                <a:cs typeface="Arial" panose="020B0604020202020204" pitchFamily="34" charset="0"/>
              </a:rPr>
              <a:t> + A interactions at 3,2 </a:t>
            </a:r>
            <a:r>
              <a:rPr lang="en-GB" sz="2400" b="1" dirty="0" err="1">
                <a:solidFill>
                  <a:srgbClr val="002060"/>
                </a:solidFill>
                <a:effectLst/>
                <a:latin typeface="Arial" panose="020B0604020202020204" pitchFamily="34" charset="0"/>
                <a:cs typeface="Arial" panose="020B0604020202020204" pitchFamily="34" charset="0"/>
              </a:rPr>
              <a:t>AGeV</a:t>
            </a:r>
            <a:endParaRPr lang="en-GB" sz="2400" b="1" dirty="0">
              <a:solidFill>
                <a:srgbClr val="002060"/>
              </a:solidFill>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17DF068-549F-76F3-7E34-3CFEF04AEC18}"/>
              </a:ext>
            </a:extLst>
          </p:cNvPr>
          <p:cNvSpPr txBox="1"/>
          <p:nvPr/>
        </p:nvSpPr>
        <p:spPr>
          <a:xfrm>
            <a:off x="7050973" y="927603"/>
            <a:ext cx="4848101" cy="1323439"/>
          </a:xfrm>
          <a:prstGeom prst="rect">
            <a:avLst/>
          </a:prstGeom>
          <a:noFill/>
        </p:spPr>
        <p:txBody>
          <a:bodyPr wrap="square">
            <a:spAutoFit/>
          </a:bodyPr>
          <a:lstStyle/>
          <a:p>
            <a:r>
              <a:rPr lang="en-GB" sz="2000" i="1" dirty="0">
                <a:solidFill>
                  <a:srgbClr val="002060"/>
                </a:solidFill>
                <a:latin typeface="Arial" panose="020B0604020202020204" pitchFamily="34" charset="0"/>
                <a:cs typeface="Arial" panose="020B0604020202020204" pitchFamily="34" charset="0"/>
              </a:rPr>
              <a:t>t</a:t>
            </a:r>
            <a:r>
              <a:rPr lang="en-GB" sz="2000" i="1" dirty="0">
                <a:solidFill>
                  <a:srgbClr val="002060"/>
                </a:solidFill>
                <a:effectLst/>
                <a:latin typeface="Arial" panose="020B0604020202020204" pitchFamily="34" charset="0"/>
                <a:cs typeface="Arial" panose="020B0604020202020204" pitchFamily="34" charset="0"/>
              </a:rPr>
              <a:t>he fitted </a:t>
            </a:r>
            <a:r>
              <a:rPr lang="en-GB" sz="2000" b="1" i="1" dirty="0">
                <a:solidFill>
                  <a:srgbClr val="002060"/>
                </a:solidFill>
                <a:effectLst/>
                <a:latin typeface="Arial" panose="020B0604020202020204" pitchFamily="34" charset="0"/>
                <a:cs typeface="Arial" panose="020B0604020202020204" pitchFamily="34" charset="0"/>
              </a:rPr>
              <a:t>temperature</a:t>
            </a:r>
            <a:r>
              <a:rPr lang="en-GB" sz="2000" i="1" dirty="0">
                <a:solidFill>
                  <a:srgbClr val="002060"/>
                </a:solidFill>
                <a:effectLst/>
                <a:latin typeface="Arial" panose="020B0604020202020204" pitchFamily="34" charset="0"/>
                <a:cs typeface="Arial" panose="020B0604020202020204" pitchFamily="34" charset="0"/>
              </a:rPr>
              <a:t> of ~</a:t>
            </a:r>
            <a:r>
              <a:rPr lang="en-GB" sz="2000" b="1" i="1" dirty="0">
                <a:solidFill>
                  <a:srgbClr val="FF0000"/>
                </a:solidFill>
                <a:effectLst/>
                <a:latin typeface="Arial" panose="020B0604020202020204" pitchFamily="34" charset="0"/>
                <a:cs typeface="Arial" panose="020B0604020202020204" pitchFamily="34" charset="0"/>
              </a:rPr>
              <a:t>120-130</a:t>
            </a:r>
            <a:r>
              <a:rPr lang="en-GB" sz="2000" i="1" dirty="0">
                <a:solidFill>
                  <a:srgbClr val="002060"/>
                </a:solidFill>
                <a:effectLst/>
                <a:latin typeface="Arial" panose="020B0604020202020204" pitchFamily="34" charset="0"/>
                <a:cs typeface="Arial" panose="020B0604020202020204" pitchFamily="34" charset="0"/>
              </a:rPr>
              <a:t> MeV &amp; </a:t>
            </a:r>
            <a:r>
              <a:rPr lang="en-GB" sz="2000" b="1" i="1" dirty="0">
                <a:solidFill>
                  <a:srgbClr val="002060"/>
                </a:solidFill>
                <a:effectLst/>
                <a:latin typeface="Arial" panose="020B0604020202020204" pitchFamily="34" charset="0"/>
                <a:cs typeface="Arial" panose="020B0604020202020204" pitchFamily="34" charset="0"/>
              </a:rPr>
              <a:t>transverse expansion velocity </a:t>
            </a:r>
            <a:r>
              <a:rPr lang="en-GB" sz="2000" i="1" dirty="0">
                <a:solidFill>
                  <a:srgbClr val="002060"/>
                </a:solidFill>
                <a:effectLst/>
                <a:latin typeface="Arial" panose="020B0604020202020204" pitchFamily="34" charset="0"/>
                <a:cs typeface="Arial" panose="020B0604020202020204" pitchFamily="34" charset="0"/>
              </a:rPr>
              <a:t>of ~</a:t>
            </a:r>
            <a:r>
              <a:rPr lang="en-GB" sz="2000" b="1" i="1" dirty="0">
                <a:solidFill>
                  <a:srgbClr val="FF0000"/>
                </a:solidFill>
                <a:effectLst/>
                <a:latin typeface="Arial" panose="020B0604020202020204" pitchFamily="34" charset="0"/>
                <a:cs typeface="Arial" panose="020B0604020202020204" pitchFamily="34" charset="0"/>
              </a:rPr>
              <a:t>0.2-0.25</a:t>
            </a:r>
            <a:r>
              <a:rPr lang="en-GB" sz="2000" i="1" dirty="0">
                <a:solidFill>
                  <a:srgbClr val="002060"/>
                </a:solidFill>
                <a:effectLst/>
                <a:latin typeface="Arial" panose="020B0604020202020204" pitchFamily="34" charset="0"/>
                <a:cs typeface="Arial" panose="020B0604020202020204" pitchFamily="34" charset="0"/>
              </a:rPr>
              <a:t> </a:t>
            </a:r>
            <a:r>
              <a:rPr lang="en-GB" sz="2000" b="1" i="1" dirty="0">
                <a:solidFill>
                  <a:srgbClr val="002060"/>
                </a:solidFill>
                <a:effectLst/>
                <a:latin typeface="Arial" panose="020B0604020202020204" pitchFamily="34" charset="0"/>
                <a:cs typeface="Arial" panose="020B0604020202020204" pitchFamily="34" charset="0"/>
              </a:rPr>
              <a:t>c</a:t>
            </a:r>
            <a:r>
              <a:rPr lang="en-GB" sz="2000" i="1" dirty="0">
                <a:solidFill>
                  <a:srgbClr val="002060"/>
                </a:solidFill>
                <a:effectLst/>
                <a:latin typeface="Arial" panose="020B0604020202020204" pitchFamily="34" charset="0"/>
                <a:cs typeface="Arial" panose="020B0604020202020204" pitchFamily="34" charset="0"/>
              </a:rPr>
              <a:t> are practically the same for </a:t>
            </a:r>
            <a:r>
              <a:rPr lang="en-GB" sz="2000" b="1" i="1" dirty="0" err="1">
                <a:solidFill>
                  <a:srgbClr val="002060"/>
                </a:solidFill>
                <a:effectLst/>
                <a:latin typeface="Arial" panose="020B0604020202020204" pitchFamily="34" charset="0"/>
                <a:cs typeface="Arial" panose="020B0604020202020204" pitchFamily="34" charset="0"/>
              </a:rPr>
              <a:t>Ar</a:t>
            </a:r>
            <a:r>
              <a:rPr lang="en-GB" sz="2000" b="1" i="1" dirty="0">
                <a:solidFill>
                  <a:srgbClr val="002060"/>
                </a:solidFill>
                <a:effectLst/>
                <a:latin typeface="Arial" panose="020B0604020202020204" pitchFamily="34" charset="0"/>
                <a:cs typeface="Arial" panose="020B0604020202020204" pitchFamily="34" charset="0"/>
              </a:rPr>
              <a:t> + Al, Cu, Sn, Pb </a:t>
            </a:r>
            <a:r>
              <a:rPr lang="en-GB" sz="2000" i="1" dirty="0">
                <a:solidFill>
                  <a:srgbClr val="002060"/>
                </a:solidFill>
                <a:effectLst/>
                <a:latin typeface="Arial" panose="020B0604020202020204" pitchFamily="34" charset="0"/>
                <a:cs typeface="Arial" panose="020B0604020202020204" pitchFamily="34" charset="0"/>
              </a:rPr>
              <a:t>interactions </a:t>
            </a:r>
          </a:p>
        </p:txBody>
      </p:sp>
      <p:sp>
        <p:nvSpPr>
          <p:cNvPr id="16" name="TextBox 15">
            <a:extLst>
              <a:ext uri="{FF2B5EF4-FFF2-40B4-BE49-F238E27FC236}">
                <a16:creationId xmlns:a16="http://schemas.microsoft.com/office/drawing/2014/main" id="{81CDD71D-8540-6D39-B083-74D42E01113C}"/>
              </a:ext>
            </a:extLst>
          </p:cNvPr>
          <p:cNvSpPr txBox="1"/>
          <p:nvPr/>
        </p:nvSpPr>
        <p:spPr>
          <a:xfrm>
            <a:off x="7050973" y="2782669"/>
            <a:ext cx="4658097" cy="707886"/>
          </a:xfrm>
          <a:prstGeom prst="rect">
            <a:avLst/>
          </a:prstGeom>
          <a:noFill/>
        </p:spPr>
        <p:txBody>
          <a:bodyPr wrap="square">
            <a:spAutoFit/>
          </a:bodyPr>
          <a:lstStyle/>
          <a:p>
            <a:r>
              <a:rPr lang="en-GB" sz="2000" i="1" dirty="0">
                <a:solidFill>
                  <a:srgbClr val="002060"/>
                </a:solidFill>
                <a:effectLst/>
                <a:latin typeface="Arial" panose="020B0604020202020204" pitchFamily="34" charset="0"/>
                <a:cs typeface="Arial" panose="020B0604020202020204" pitchFamily="34" charset="0"/>
              </a:rPr>
              <a:t>except for a </a:t>
            </a:r>
            <a:r>
              <a:rPr lang="en-GB" sz="2000" b="1" i="1" dirty="0">
                <a:solidFill>
                  <a:srgbClr val="002060"/>
                </a:solidFill>
                <a:effectLst/>
                <a:latin typeface="Arial" panose="020B0604020202020204" pitchFamily="34" charset="0"/>
                <a:cs typeface="Arial" panose="020B0604020202020204" pitchFamily="34" charset="0"/>
              </a:rPr>
              <a:t>smaller flow </a:t>
            </a:r>
            <a:r>
              <a:rPr lang="en-GB" sz="2000" i="1" dirty="0">
                <a:solidFill>
                  <a:srgbClr val="002060"/>
                </a:solidFill>
                <a:effectLst/>
                <a:latin typeface="Arial" panose="020B0604020202020204" pitchFamily="34" charset="0"/>
                <a:cs typeface="Arial" panose="020B0604020202020204" pitchFamily="34" charset="0"/>
              </a:rPr>
              <a:t>indicated </a:t>
            </a:r>
          </a:p>
          <a:p>
            <a:r>
              <a:rPr lang="en-GB" sz="2000" i="1" dirty="0">
                <a:solidFill>
                  <a:srgbClr val="002060"/>
                </a:solidFill>
                <a:effectLst/>
                <a:latin typeface="Arial" panose="020B0604020202020204" pitchFamily="34" charset="0"/>
                <a:cs typeface="Arial" panose="020B0604020202020204" pitchFamily="34" charset="0"/>
              </a:rPr>
              <a:t>for </a:t>
            </a:r>
            <a:r>
              <a:rPr lang="en-GB" sz="2000" b="1" i="1" dirty="0" err="1">
                <a:solidFill>
                  <a:srgbClr val="002060"/>
                </a:solidFill>
                <a:effectLst/>
                <a:latin typeface="Arial" panose="020B0604020202020204" pitchFamily="34" charset="0"/>
                <a:cs typeface="Arial" panose="020B0604020202020204" pitchFamily="34" charset="0"/>
              </a:rPr>
              <a:t>Ar+C</a:t>
            </a:r>
            <a:r>
              <a:rPr lang="en-GB" sz="2000" b="1" i="1" dirty="0">
                <a:solidFill>
                  <a:srgbClr val="002060"/>
                </a:solidFill>
                <a:effectLst/>
                <a:latin typeface="Arial" panose="020B0604020202020204" pitchFamily="34" charset="0"/>
                <a:cs typeface="Arial" panose="020B0604020202020204" pitchFamily="34" charset="0"/>
              </a:rPr>
              <a:t> </a:t>
            </a:r>
          </a:p>
        </p:txBody>
      </p:sp>
      <p:sp>
        <p:nvSpPr>
          <p:cNvPr id="17" name="Date Placeholder 16">
            <a:extLst>
              <a:ext uri="{FF2B5EF4-FFF2-40B4-BE49-F238E27FC236}">
                <a16:creationId xmlns:a16="http://schemas.microsoft.com/office/drawing/2014/main" id="{049DF401-5E1A-666B-7388-F9D8D036742B}"/>
              </a:ext>
            </a:extLst>
          </p:cNvPr>
          <p:cNvSpPr>
            <a:spLocks noGrp="1"/>
          </p:cNvSpPr>
          <p:nvPr>
            <p:ph type="dt" sz="half" idx="10"/>
          </p:nvPr>
        </p:nvSpPr>
        <p:spPr/>
        <p:txBody>
          <a:bodyPr/>
          <a:lstStyle/>
          <a:p>
            <a:r>
              <a:rPr lang="ru-RU"/>
              <a:t>28 ибя 2025</a:t>
            </a:r>
          </a:p>
        </p:txBody>
      </p:sp>
      <p:sp>
        <p:nvSpPr>
          <p:cNvPr id="18" name="Footer Placeholder 17">
            <a:extLst>
              <a:ext uri="{FF2B5EF4-FFF2-40B4-BE49-F238E27FC236}">
                <a16:creationId xmlns:a16="http://schemas.microsoft.com/office/drawing/2014/main" id="{3AB71303-2B4C-7284-B44A-3FD5097823CD}"/>
              </a:ext>
            </a:extLst>
          </p:cNvPr>
          <p:cNvSpPr>
            <a:spLocks noGrp="1"/>
          </p:cNvSpPr>
          <p:nvPr>
            <p:ph type="ftr" sz="quarter" idx="11"/>
          </p:nvPr>
        </p:nvSpPr>
        <p:spPr/>
        <p:txBody>
          <a:bodyPr/>
          <a:lstStyle/>
          <a:p>
            <a:r>
              <a:rPr lang="ru-RU"/>
              <a:t>В. Кекелидзе, Совещание по ФТИ, Санкт-Петербург</a:t>
            </a:r>
          </a:p>
        </p:txBody>
      </p:sp>
    </p:spTree>
    <p:extLst>
      <p:ext uri="{BB962C8B-B14F-4D97-AF65-F5344CB8AC3E}">
        <p14:creationId xmlns:p14="http://schemas.microsoft.com/office/powerpoint/2010/main" val="400160505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ABAC32-4322-AB4F-29A8-B304FA3B3CDF}"/>
              </a:ext>
            </a:extLst>
          </p:cNvPr>
          <p:cNvSpPr>
            <a:spLocks noGrp="1"/>
          </p:cNvSpPr>
          <p:nvPr>
            <p:ph type="dt" sz="half" idx="10"/>
          </p:nvPr>
        </p:nvSpPr>
        <p:spPr/>
        <p:txBody>
          <a:bodyPr/>
          <a:lstStyle/>
          <a:p>
            <a:r>
              <a:rPr lang="ru-RU"/>
              <a:t>28 ибя 2025</a:t>
            </a:r>
          </a:p>
        </p:txBody>
      </p:sp>
      <p:sp>
        <p:nvSpPr>
          <p:cNvPr id="3" name="Footer Placeholder 2">
            <a:extLst>
              <a:ext uri="{FF2B5EF4-FFF2-40B4-BE49-F238E27FC236}">
                <a16:creationId xmlns:a16="http://schemas.microsoft.com/office/drawing/2014/main" id="{0F51EC38-AB90-E891-FB1F-8D87C425F457}"/>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4" name="Slide Number Placeholder 3">
            <a:extLst>
              <a:ext uri="{FF2B5EF4-FFF2-40B4-BE49-F238E27FC236}">
                <a16:creationId xmlns:a16="http://schemas.microsoft.com/office/drawing/2014/main" id="{2E99B6A0-7ED3-8A39-568B-D761FC3CDFA7}"/>
              </a:ext>
            </a:extLst>
          </p:cNvPr>
          <p:cNvSpPr>
            <a:spLocks noGrp="1"/>
          </p:cNvSpPr>
          <p:nvPr>
            <p:ph type="sldNum" sz="quarter" idx="12"/>
          </p:nvPr>
        </p:nvSpPr>
        <p:spPr/>
        <p:txBody>
          <a:bodyPr/>
          <a:lstStyle/>
          <a:p>
            <a:fld id="{254D851C-2B19-462F-8B67-6651829822B1}" type="slidenum">
              <a:rPr lang="ru-RU" smtClean="0"/>
              <a:t>21</a:t>
            </a:fld>
            <a:endParaRPr lang="ru-RU"/>
          </a:p>
        </p:txBody>
      </p:sp>
      <p:pic>
        <p:nvPicPr>
          <p:cNvPr id="5" name="Picture 4">
            <a:extLst>
              <a:ext uri="{FF2B5EF4-FFF2-40B4-BE49-F238E27FC236}">
                <a16:creationId xmlns:a16="http://schemas.microsoft.com/office/drawing/2014/main" id="{7C2E4320-E461-0D95-06F1-8274B0629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06" y="89031"/>
            <a:ext cx="11811988" cy="6721475"/>
          </a:xfrm>
          <a:prstGeom prst="rect">
            <a:avLst/>
          </a:prstGeom>
        </p:spPr>
      </p:pic>
      <p:sp>
        <p:nvSpPr>
          <p:cNvPr id="6" name="Прямоугольник 2">
            <a:extLst>
              <a:ext uri="{FF2B5EF4-FFF2-40B4-BE49-F238E27FC236}">
                <a16:creationId xmlns:a16="http://schemas.microsoft.com/office/drawing/2014/main" id="{B3DC57FE-71AD-0E91-6B15-B5E2C41396A4}"/>
              </a:ext>
            </a:extLst>
          </p:cNvPr>
          <p:cNvSpPr/>
          <p:nvPr/>
        </p:nvSpPr>
        <p:spPr>
          <a:xfrm>
            <a:off x="190006" y="42521"/>
            <a:ext cx="9617382" cy="523220"/>
          </a:xfrm>
          <a:prstGeom prst="rect">
            <a:avLst/>
          </a:prstGeom>
          <a:solidFill>
            <a:srgbClr val="C5FFF2"/>
          </a:solidFill>
        </p:spPr>
        <p:txBody>
          <a:bodyPr wrap="square">
            <a:spAutoFit/>
          </a:bodyPr>
          <a:lstStyle/>
          <a:p>
            <a:pPr algn="ctr">
              <a:defRPr/>
            </a:pPr>
            <a:r>
              <a:rPr lang="en-US" altLang="de-DE" sz="2400" b="1" kern="0" dirty="0">
                <a:solidFill>
                  <a:srgbClr val="002060"/>
                </a:solidFill>
                <a:latin typeface="Arial"/>
                <a:cs typeface="Arial"/>
                <a:sym typeface="Symbol" pitchFamily="18" charset="2"/>
              </a:rPr>
              <a:t>Towards </a:t>
            </a:r>
            <a:r>
              <a:rPr lang="en-US" altLang="de-DE" sz="2800" kern="0" dirty="0">
                <a:solidFill>
                  <a:srgbClr val="002060"/>
                </a:solidFill>
                <a:latin typeface="Symbol" pitchFamily="2" charset="2"/>
                <a:cs typeface="Arial"/>
                <a:sym typeface="Symbol" pitchFamily="18" charset="2"/>
              </a:rPr>
              <a:t>L</a:t>
            </a:r>
            <a:r>
              <a:rPr lang="en-US" altLang="de-DE" sz="2800" b="1" kern="0" dirty="0">
                <a:solidFill>
                  <a:srgbClr val="002060"/>
                </a:solidFill>
                <a:latin typeface="Arial"/>
                <a:cs typeface="Arial"/>
                <a:sym typeface="Symbol" pitchFamily="18" charset="2"/>
              </a:rPr>
              <a:t> </a:t>
            </a:r>
            <a:r>
              <a:rPr lang="en-US" altLang="de-DE" sz="2400" b="1" kern="0" dirty="0">
                <a:solidFill>
                  <a:srgbClr val="002060"/>
                </a:solidFill>
                <a:latin typeface="Arial"/>
                <a:cs typeface="Arial"/>
                <a:sym typeface="Symbol" pitchFamily="18" charset="2"/>
              </a:rPr>
              <a:t>&amp; K</a:t>
            </a:r>
            <a:r>
              <a:rPr lang="en-US" altLang="de-DE" sz="2400" b="1" kern="0" baseline="30000" dirty="0">
                <a:solidFill>
                  <a:srgbClr val="002060"/>
                </a:solidFill>
                <a:latin typeface="Arial"/>
                <a:cs typeface="Arial"/>
                <a:sym typeface="Symbol" pitchFamily="18" charset="2"/>
              </a:rPr>
              <a:t>0</a:t>
            </a:r>
            <a:r>
              <a:rPr lang="en-US" altLang="de-DE" sz="2400" b="1" kern="0" baseline="-25000" dirty="0">
                <a:solidFill>
                  <a:srgbClr val="002060"/>
                </a:solidFill>
                <a:latin typeface="Arial"/>
                <a:cs typeface="Arial"/>
                <a:sym typeface="Symbol" pitchFamily="18" charset="2"/>
              </a:rPr>
              <a:t>s</a:t>
            </a:r>
            <a:r>
              <a:rPr lang="en-US" altLang="de-DE" sz="2400" b="1" kern="0" dirty="0">
                <a:solidFill>
                  <a:srgbClr val="002060"/>
                </a:solidFill>
                <a:latin typeface="Arial"/>
                <a:cs typeface="Arial"/>
                <a:sym typeface="Symbol" pitchFamily="18" charset="2"/>
              </a:rPr>
              <a:t> yields </a:t>
            </a:r>
            <a:r>
              <a:rPr lang="en-GB" altLang="de-DE" sz="2400" b="1" kern="0" dirty="0">
                <a:solidFill>
                  <a:srgbClr val="002060"/>
                </a:solidFill>
                <a:latin typeface="Arial"/>
                <a:cs typeface="Arial"/>
                <a:sym typeface="Symbol" pitchFamily="18" charset="2"/>
              </a:rPr>
              <a:t>in </a:t>
            </a:r>
            <a:r>
              <a:rPr lang="en-GB" altLang="de-DE" sz="2400" b="1" kern="0" dirty="0" err="1">
                <a:solidFill>
                  <a:srgbClr val="002060"/>
                </a:solidFill>
                <a:latin typeface="Arial"/>
                <a:cs typeface="Arial"/>
                <a:sym typeface="Symbol" pitchFamily="18" charset="2"/>
              </a:rPr>
              <a:t>Xe+CsI</a:t>
            </a:r>
            <a:r>
              <a:rPr lang="en-GB" altLang="de-DE" sz="2400" b="1" kern="0" dirty="0">
                <a:solidFill>
                  <a:srgbClr val="002060"/>
                </a:solidFill>
                <a:latin typeface="Arial"/>
                <a:cs typeface="Arial"/>
                <a:sym typeface="Symbol" pitchFamily="18" charset="2"/>
              </a:rPr>
              <a:t> interactions at 3,8 </a:t>
            </a:r>
            <a:r>
              <a:rPr lang="en-GB" altLang="de-DE" sz="2400" b="1" kern="0" dirty="0" err="1">
                <a:solidFill>
                  <a:srgbClr val="002060"/>
                </a:solidFill>
                <a:latin typeface="Arial"/>
                <a:cs typeface="Arial"/>
                <a:sym typeface="Symbol" pitchFamily="18" charset="2"/>
              </a:rPr>
              <a:t>AGeV</a:t>
            </a:r>
            <a:endParaRPr lang="en-GB" altLang="de-DE" sz="2400" b="1" kern="0" dirty="0">
              <a:solidFill>
                <a:srgbClr val="002060"/>
              </a:solidFill>
              <a:latin typeface="Arial"/>
              <a:cs typeface="Arial"/>
              <a:sym typeface="Symbol" pitchFamily="18" charset="2"/>
            </a:endParaRPr>
          </a:p>
        </p:txBody>
      </p:sp>
    </p:spTree>
    <p:extLst>
      <p:ext uri="{BB962C8B-B14F-4D97-AF65-F5344CB8AC3E}">
        <p14:creationId xmlns:p14="http://schemas.microsoft.com/office/powerpoint/2010/main" val="259845064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E4D49-E45F-4045-FE14-A84F0EE09249}"/>
              </a:ext>
            </a:extLst>
          </p:cNvPr>
          <p:cNvSpPr>
            <a:spLocks noGrp="1"/>
          </p:cNvSpPr>
          <p:nvPr>
            <p:ph type="dt" sz="half" idx="10"/>
          </p:nvPr>
        </p:nvSpPr>
        <p:spPr/>
        <p:txBody>
          <a:bodyPr/>
          <a:lstStyle/>
          <a:p>
            <a:r>
              <a:rPr lang="ru-RU"/>
              <a:t>28 ибя 2025</a:t>
            </a:r>
          </a:p>
        </p:txBody>
      </p:sp>
      <p:sp>
        <p:nvSpPr>
          <p:cNvPr id="3" name="Footer Placeholder 2">
            <a:extLst>
              <a:ext uri="{FF2B5EF4-FFF2-40B4-BE49-F238E27FC236}">
                <a16:creationId xmlns:a16="http://schemas.microsoft.com/office/drawing/2014/main" id="{67EDC8A6-275B-DAEE-D446-8411C4FC3B59}"/>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4" name="Slide Number Placeholder 3">
            <a:extLst>
              <a:ext uri="{FF2B5EF4-FFF2-40B4-BE49-F238E27FC236}">
                <a16:creationId xmlns:a16="http://schemas.microsoft.com/office/drawing/2014/main" id="{B50073DF-7EE3-A080-F6F6-AC7E2B28ECC2}"/>
              </a:ext>
            </a:extLst>
          </p:cNvPr>
          <p:cNvSpPr>
            <a:spLocks noGrp="1"/>
          </p:cNvSpPr>
          <p:nvPr>
            <p:ph type="sldNum" sz="quarter" idx="12"/>
          </p:nvPr>
        </p:nvSpPr>
        <p:spPr/>
        <p:txBody>
          <a:bodyPr/>
          <a:lstStyle/>
          <a:p>
            <a:fld id="{254D851C-2B19-462F-8B67-6651829822B1}" type="slidenum">
              <a:rPr lang="ru-RU" smtClean="0"/>
              <a:t>22</a:t>
            </a:fld>
            <a:endParaRPr lang="ru-RU"/>
          </a:p>
        </p:txBody>
      </p:sp>
      <p:pic>
        <p:nvPicPr>
          <p:cNvPr id="6" name="Picture 5">
            <a:extLst>
              <a:ext uri="{FF2B5EF4-FFF2-40B4-BE49-F238E27FC236}">
                <a16:creationId xmlns:a16="http://schemas.microsoft.com/office/drawing/2014/main" id="{71526668-2FDC-1521-DCA8-0DABCFBDC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81" y="136524"/>
            <a:ext cx="11590316" cy="6721475"/>
          </a:xfrm>
          <a:prstGeom prst="rect">
            <a:avLst/>
          </a:prstGeom>
        </p:spPr>
      </p:pic>
      <p:sp>
        <p:nvSpPr>
          <p:cNvPr id="9" name="Прямоугольник 2">
            <a:extLst>
              <a:ext uri="{FF2B5EF4-FFF2-40B4-BE49-F238E27FC236}">
                <a16:creationId xmlns:a16="http://schemas.microsoft.com/office/drawing/2014/main" id="{D63FF682-DE56-DC7D-7BF3-EED78F4DE77B}"/>
              </a:ext>
            </a:extLst>
          </p:cNvPr>
          <p:cNvSpPr/>
          <p:nvPr/>
        </p:nvSpPr>
        <p:spPr>
          <a:xfrm>
            <a:off x="399803" y="231527"/>
            <a:ext cx="9429007" cy="461665"/>
          </a:xfrm>
          <a:prstGeom prst="rect">
            <a:avLst/>
          </a:prstGeom>
          <a:solidFill>
            <a:srgbClr val="C5FFF2"/>
          </a:solidFill>
        </p:spPr>
        <p:txBody>
          <a:bodyPr wrap="square">
            <a:spAutoFit/>
          </a:bodyPr>
          <a:lstStyle/>
          <a:p>
            <a:pPr algn="ctr">
              <a:defRPr/>
            </a:pPr>
            <a:r>
              <a:rPr lang="en-US" altLang="de-DE" sz="2400" b="1" kern="0" baseline="-25000" dirty="0">
                <a:solidFill>
                  <a:srgbClr val="002060"/>
                </a:solidFill>
                <a:latin typeface="Symbol" pitchFamily="2" charset="2"/>
                <a:cs typeface="Arial"/>
                <a:sym typeface="Symbol" pitchFamily="18" charset="2"/>
              </a:rPr>
              <a:t>L</a:t>
            </a:r>
            <a:r>
              <a:rPr lang="en-US" altLang="de-DE" sz="2400" b="1" kern="0" dirty="0">
                <a:solidFill>
                  <a:srgbClr val="002060"/>
                </a:solidFill>
                <a:latin typeface="Arial"/>
                <a:cs typeface="Arial"/>
                <a:sym typeface="Symbol" pitchFamily="18" charset="2"/>
              </a:rPr>
              <a:t>H</a:t>
            </a:r>
            <a:r>
              <a:rPr lang="en-US" altLang="de-DE" sz="2400" b="1" kern="0" baseline="30000" dirty="0">
                <a:solidFill>
                  <a:srgbClr val="002060"/>
                </a:solidFill>
                <a:latin typeface="Arial"/>
                <a:cs typeface="Arial"/>
                <a:sym typeface="Symbol" pitchFamily="18" charset="2"/>
              </a:rPr>
              <a:t>3</a:t>
            </a:r>
            <a:r>
              <a:rPr lang="en-US" altLang="de-DE" sz="2400" b="1" kern="0" dirty="0">
                <a:solidFill>
                  <a:srgbClr val="002060"/>
                </a:solidFill>
                <a:latin typeface="Arial"/>
                <a:cs typeface="Arial"/>
                <a:sym typeface="Symbol" pitchFamily="18" charset="2"/>
              </a:rPr>
              <a:t>, </a:t>
            </a:r>
            <a:r>
              <a:rPr lang="en-US" altLang="de-DE" sz="2400" b="1" kern="0" baseline="-25000" dirty="0">
                <a:solidFill>
                  <a:srgbClr val="002060"/>
                </a:solidFill>
                <a:latin typeface="Symbol" pitchFamily="2" charset="2"/>
                <a:cs typeface="Arial"/>
                <a:sym typeface="Symbol" pitchFamily="18" charset="2"/>
              </a:rPr>
              <a:t>L</a:t>
            </a:r>
            <a:r>
              <a:rPr lang="en-US" altLang="de-DE" sz="2400" b="1" kern="0" dirty="0">
                <a:solidFill>
                  <a:srgbClr val="002060"/>
                </a:solidFill>
                <a:latin typeface="Arial"/>
                <a:cs typeface="Arial"/>
                <a:sym typeface="Symbol" pitchFamily="18" charset="2"/>
              </a:rPr>
              <a:t>H</a:t>
            </a:r>
            <a:r>
              <a:rPr lang="en-US" altLang="de-DE" sz="2400" b="1" kern="0" baseline="30000" dirty="0">
                <a:solidFill>
                  <a:srgbClr val="002060"/>
                </a:solidFill>
                <a:latin typeface="Arial"/>
                <a:cs typeface="Arial"/>
                <a:sym typeface="Symbol" pitchFamily="18" charset="2"/>
              </a:rPr>
              <a:t>4</a:t>
            </a:r>
            <a:r>
              <a:rPr lang="en-US" altLang="de-DE" sz="2400" b="1" kern="0" dirty="0">
                <a:solidFill>
                  <a:srgbClr val="002060"/>
                </a:solidFill>
                <a:latin typeface="Arial"/>
                <a:cs typeface="Arial"/>
                <a:sym typeface="Symbol" pitchFamily="18" charset="2"/>
              </a:rPr>
              <a:t>, </a:t>
            </a:r>
            <a:r>
              <a:rPr lang="en-US" altLang="de-DE" sz="2400" b="1" kern="0" dirty="0">
                <a:solidFill>
                  <a:srgbClr val="002060"/>
                </a:solidFill>
                <a:latin typeface="Symbol" pitchFamily="2" charset="2"/>
                <a:cs typeface="Arial"/>
                <a:sym typeface="Symbol" pitchFamily="18" charset="2"/>
              </a:rPr>
              <a:t>f </a:t>
            </a:r>
            <a:r>
              <a:rPr lang="en-US" altLang="de-DE" sz="2400" b="1" kern="0" dirty="0">
                <a:solidFill>
                  <a:srgbClr val="002060"/>
                </a:solidFill>
                <a:latin typeface="Arial"/>
                <a:cs typeface="Arial"/>
                <a:sym typeface="Symbol" pitchFamily="18" charset="2"/>
              </a:rPr>
              <a:t>decays </a:t>
            </a:r>
            <a:r>
              <a:rPr lang="en-GB" altLang="de-DE" sz="2400" b="1" kern="0" dirty="0">
                <a:solidFill>
                  <a:srgbClr val="002060"/>
                </a:solidFill>
                <a:latin typeface="Arial"/>
                <a:cs typeface="Arial"/>
                <a:sym typeface="Symbol" pitchFamily="18" charset="2"/>
              </a:rPr>
              <a:t>in </a:t>
            </a:r>
            <a:r>
              <a:rPr lang="en-GB" altLang="de-DE" sz="2400" b="1" kern="0" dirty="0" err="1">
                <a:solidFill>
                  <a:srgbClr val="002060"/>
                </a:solidFill>
                <a:latin typeface="Arial"/>
                <a:cs typeface="Arial"/>
                <a:sym typeface="Symbol" pitchFamily="18" charset="2"/>
              </a:rPr>
              <a:t>Xe+CsI</a:t>
            </a:r>
            <a:r>
              <a:rPr lang="en-GB" altLang="de-DE" sz="2400" b="1" kern="0" dirty="0">
                <a:solidFill>
                  <a:srgbClr val="002060"/>
                </a:solidFill>
                <a:latin typeface="Arial"/>
                <a:cs typeface="Arial"/>
                <a:sym typeface="Symbol" pitchFamily="18" charset="2"/>
              </a:rPr>
              <a:t> interactions at 3,8 </a:t>
            </a:r>
            <a:r>
              <a:rPr lang="en-GB" altLang="de-DE" sz="2400" b="1" kern="0" dirty="0" err="1">
                <a:solidFill>
                  <a:srgbClr val="002060"/>
                </a:solidFill>
                <a:latin typeface="Arial"/>
                <a:cs typeface="Arial"/>
                <a:sym typeface="Symbol" pitchFamily="18" charset="2"/>
              </a:rPr>
              <a:t>AGeV</a:t>
            </a:r>
            <a:endParaRPr lang="en-GB" altLang="de-DE" sz="2400" b="1" kern="0" dirty="0">
              <a:solidFill>
                <a:srgbClr val="002060"/>
              </a:solidFill>
              <a:latin typeface="Arial"/>
              <a:cs typeface="Arial"/>
              <a:sym typeface="Symbol" pitchFamily="18" charset="2"/>
            </a:endParaRPr>
          </a:p>
        </p:txBody>
      </p:sp>
    </p:spTree>
    <p:extLst>
      <p:ext uri="{BB962C8B-B14F-4D97-AF65-F5344CB8AC3E}">
        <p14:creationId xmlns:p14="http://schemas.microsoft.com/office/powerpoint/2010/main" val="379838103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DD5C5B-809E-C961-DCBC-09EB97FEE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071" y="2151195"/>
            <a:ext cx="7772400" cy="3320083"/>
          </a:xfrm>
          <a:prstGeom prst="rect">
            <a:avLst/>
          </a:prstGeom>
        </p:spPr>
      </p:pic>
      <p:pic>
        <p:nvPicPr>
          <p:cNvPr id="8" name="Picture 7">
            <a:extLst>
              <a:ext uri="{FF2B5EF4-FFF2-40B4-BE49-F238E27FC236}">
                <a16:creationId xmlns:a16="http://schemas.microsoft.com/office/drawing/2014/main" id="{1FC75F21-73F2-5402-634F-4C1F6C7FB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1" y="2281821"/>
            <a:ext cx="4165600" cy="3148198"/>
          </a:xfrm>
          <a:prstGeom prst="rect">
            <a:avLst/>
          </a:prstGeom>
        </p:spPr>
      </p:pic>
      <p:sp>
        <p:nvSpPr>
          <p:cNvPr id="10" name="TextBox 9">
            <a:extLst>
              <a:ext uri="{FF2B5EF4-FFF2-40B4-BE49-F238E27FC236}">
                <a16:creationId xmlns:a16="http://schemas.microsoft.com/office/drawing/2014/main" id="{CF808218-F770-CDF3-F514-6B620F5E83D9}"/>
              </a:ext>
            </a:extLst>
          </p:cNvPr>
          <p:cNvSpPr txBox="1"/>
          <p:nvPr/>
        </p:nvSpPr>
        <p:spPr>
          <a:xfrm>
            <a:off x="1873334" y="136525"/>
            <a:ext cx="7947560" cy="461665"/>
          </a:xfrm>
          <a:prstGeom prst="rect">
            <a:avLst/>
          </a:prstGeom>
          <a:solidFill>
            <a:srgbClr val="D5FFFF"/>
          </a:solidFill>
        </p:spPr>
        <p:txBody>
          <a:bodyPr wrap="square">
            <a:spAutoFit/>
          </a:bodyPr>
          <a:lstStyle/>
          <a:p>
            <a:r>
              <a:rPr lang="en-GB" sz="2400" b="1" dirty="0">
                <a:solidFill>
                  <a:srgbClr val="002060"/>
                </a:solidFill>
                <a:effectLst/>
                <a:latin typeface="Arial" panose="020B0604020202020204" pitchFamily="34" charset="0"/>
                <a:cs typeface="Arial" panose="020B0604020202020204" pitchFamily="34" charset="0"/>
              </a:rPr>
              <a:t>Baryon </a:t>
            </a:r>
            <a:r>
              <a:rPr lang="en-GB" sz="2400" b="1" dirty="0" err="1">
                <a:solidFill>
                  <a:srgbClr val="002060"/>
                </a:solidFill>
                <a:effectLst/>
                <a:latin typeface="Arial" panose="020B0604020202020204" pitchFamily="34" charset="0"/>
                <a:cs typeface="Arial" panose="020B0604020202020204" pitchFamily="34" charset="0"/>
              </a:rPr>
              <a:t>femtoscopy</a:t>
            </a:r>
            <a:r>
              <a:rPr lang="en-GB" sz="2400" b="1" dirty="0">
                <a:solidFill>
                  <a:srgbClr val="002060"/>
                </a:solidFill>
                <a:effectLst/>
                <a:latin typeface="Arial" panose="020B0604020202020204" pitchFamily="34" charset="0"/>
                <a:cs typeface="Arial" panose="020B0604020202020204" pitchFamily="34" charset="0"/>
              </a:rPr>
              <a:t> in </a:t>
            </a:r>
            <a:r>
              <a:rPr lang="en-GB" sz="2400" b="1" dirty="0" err="1">
                <a:solidFill>
                  <a:srgbClr val="002060"/>
                </a:solidFill>
                <a:effectLst/>
                <a:latin typeface="Arial" panose="020B0604020202020204" pitchFamily="34" charset="0"/>
                <a:cs typeface="Arial" panose="020B0604020202020204" pitchFamily="34" charset="0"/>
              </a:rPr>
              <a:t>Ar+A</a:t>
            </a:r>
            <a:r>
              <a:rPr lang="en-GB" sz="2400" b="1" dirty="0">
                <a:solidFill>
                  <a:srgbClr val="002060"/>
                </a:solidFill>
                <a:effectLst/>
                <a:latin typeface="Arial" panose="020B0604020202020204" pitchFamily="34" charset="0"/>
                <a:cs typeface="Arial" panose="020B0604020202020204" pitchFamily="34" charset="0"/>
              </a:rPr>
              <a:t> collisions at 3,8 </a:t>
            </a:r>
            <a:r>
              <a:rPr lang="en-GB" sz="2400" b="1" dirty="0" err="1">
                <a:solidFill>
                  <a:srgbClr val="002060"/>
                </a:solidFill>
                <a:effectLst/>
                <a:latin typeface="Arial" panose="020B0604020202020204" pitchFamily="34" charset="0"/>
                <a:cs typeface="Arial" panose="020B0604020202020204" pitchFamily="34" charset="0"/>
              </a:rPr>
              <a:t>AGeV</a:t>
            </a:r>
            <a:r>
              <a:rPr lang="en-GB" sz="2400" b="1" dirty="0">
                <a:solidFill>
                  <a:srgbClr val="002060"/>
                </a:solidFill>
                <a:effectLst/>
                <a:latin typeface="Arial" panose="020B0604020202020204" pitchFamily="34" charset="0"/>
                <a:cs typeface="Arial" panose="020B0604020202020204" pitchFamily="34" charset="0"/>
              </a:rPr>
              <a:t> </a:t>
            </a:r>
          </a:p>
        </p:txBody>
      </p:sp>
      <p:pic>
        <p:nvPicPr>
          <p:cNvPr id="12" name="Picture 11">
            <a:extLst>
              <a:ext uri="{FF2B5EF4-FFF2-40B4-BE49-F238E27FC236}">
                <a16:creationId xmlns:a16="http://schemas.microsoft.com/office/drawing/2014/main" id="{D7E72E33-A145-69B2-642D-FF6A7456F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038" y="699275"/>
            <a:ext cx="1929905" cy="1118662"/>
          </a:xfrm>
          <a:prstGeom prst="rect">
            <a:avLst/>
          </a:prstGeom>
        </p:spPr>
      </p:pic>
      <p:sp>
        <p:nvSpPr>
          <p:cNvPr id="14" name="TextBox 13">
            <a:extLst>
              <a:ext uri="{FF2B5EF4-FFF2-40B4-BE49-F238E27FC236}">
                <a16:creationId xmlns:a16="http://schemas.microsoft.com/office/drawing/2014/main" id="{B8021780-4822-6979-8E87-22F12EE4B52B}"/>
              </a:ext>
            </a:extLst>
          </p:cNvPr>
          <p:cNvSpPr txBox="1"/>
          <p:nvPr/>
        </p:nvSpPr>
        <p:spPr>
          <a:xfrm>
            <a:off x="204523" y="749844"/>
            <a:ext cx="2716807" cy="400110"/>
          </a:xfrm>
          <a:prstGeom prst="rect">
            <a:avLst/>
          </a:prstGeom>
          <a:noFill/>
        </p:spPr>
        <p:txBody>
          <a:bodyPr wrap="square">
            <a:spAutoFit/>
          </a:bodyPr>
          <a:lstStyle/>
          <a:p>
            <a:r>
              <a:rPr lang="en-GB" sz="2000" b="1" dirty="0">
                <a:solidFill>
                  <a:srgbClr val="002060"/>
                </a:solidFill>
                <a:effectLst/>
                <a:latin typeface="Arial,Bold"/>
              </a:rPr>
              <a:t>Correlation function: </a:t>
            </a:r>
            <a:endParaRPr lang="en-GB" sz="2000" b="1" dirty="0">
              <a:solidFill>
                <a:srgbClr val="002060"/>
              </a:solidFill>
              <a:effectLst/>
            </a:endParaRPr>
          </a:p>
        </p:txBody>
      </p:sp>
      <p:sp>
        <p:nvSpPr>
          <p:cNvPr id="16" name="TextBox 15">
            <a:extLst>
              <a:ext uri="{FF2B5EF4-FFF2-40B4-BE49-F238E27FC236}">
                <a16:creationId xmlns:a16="http://schemas.microsoft.com/office/drawing/2014/main" id="{C0276EA3-F56C-9D1A-44F8-7252DD1E3305}"/>
              </a:ext>
            </a:extLst>
          </p:cNvPr>
          <p:cNvSpPr txBox="1"/>
          <p:nvPr/>
        </p:nvSpPr>
        <p:spPr>
          <a:xfrm>
            <a:off x="1873334" y="3209589"/>
            <a:ext cx="2318657" cy="923330"/>
          </a:xfrm>
          <a:prstGeom prst="rect">
            <a:avLst/>
          </a:prstGeom>
          <a:noFill/>
        </p:spPr>
        <p:txBody>
          <a:bodyPr wrap="square">
            <a:spAutoFit/>
          </a:bodyPr>
          <a:lstStyle/>
          <a:p>
            <a:r>
              <a:rPr lang="en-GB" sz="1800" dirty="0">
                <a:solidFill>
                  <a:srgbClr val="001E5E"/>
                </a:solidFill>
                <a:effectLst/>
                <a:latin typeface="Arial,BoldItalic"/>
              </a:rPr>
              <a:t>A </a:t>
            </a:r>
            <a:r>
              <a:rPr lang="en-GB" sz="1800" dirty="0">
                <a:solidFill>
                  <a:srgbClr val="001E5E"/>
                </a:solidFill>
                <a:effectLst/>
                <a:latin typeface="Arial,Bold"/>
              </a:rPr>
              <a:t>- correlated pairs </a:t>
            </a:r>
            <a:r>
              <a:rPr lang="en-GB" sz="1800" dirty="0">
                <a:solidFill>
                  <a:srgbClr val="001E5E"/>
                </a:solidFill>
                <a:effectLst/>
                <a:latin typeface="Arial,BoldItalic"/>
              </a:rPr>
              <a:t>B </a:t>
            </a:r>
            <a:r>
              <a:rPr lang="en-GB" sz="1800" dirty="0">
                <a:solidFill>
                  <a:srgbClr val="001E5E"/>
                </a:solidFill>
                <a:effectLst/>
                <a:latin typeface="Arial,Bold"/>
              </a:rPr>
              <a:t>- uncorrelated (mixing) </a:t>
            </a:r>
            <a:endParaRPr lang="en-GB" sz="2000" dirty="0">
              <a:effectLst/>
            </a:endParaRPr>
          </a:p>
        </p:txBody>
      </p:sp>
      <p:sp>
        <p:nvSpPr>
          <p:cNvPr id="18" name="TextBox 17">
            <a:extLst>
              <a:ext uri="{FF2B5EF4-FFF2-40B4-BE49-F238E27FC236}">
                <a16:creationId xmlns:a16="http://schemas.microsoft.com/office/drawing/2014/main" id="{C0922648-84EE-3138-EAAA-D4C8AE426373}"/>
              </a:ext>
            </a:extLst>
          </p:cNvPr>
          <p:cNvSpPr txBox="1"/>
          <p:nvPr/>
        </p:nvSpPr>
        <p:spPr>
          <a:xfrm>
            <a:off x="204523" y="1189355"/>
            <a:ext cx="3049316" cy="707886"/>
          </a:xfrm>
          <a:prstGeom prst="rect">
            <a:avLst/>
          </a:prstGeom>
          <a:noFill/>
        </p:spPr>
        <p:txBody>
          <a:bodyPr wrap="square">
            <a:spAutoFit/>
          </a:bodyPr>
          <a:lstStyle/>
          <a:p>
            <a:r>
              <a:rPr lang="en-GB" sz="2000" b="1" i="1" dirty="0">
                <a:solidFill>
                  <a:srgbClr val="001E5E"/>
                </a:solidFill>
                <a:effectLst/>
                <a:latin typeface="Arial,BoldItalic"/>
              </a:rPr>
              <a:t>A </a:t>
            </a:r>
            <a:r>
              <a:rPr lang="en-GB" sz="2000" i="1" dirty="0">
                <a:solidFill>
                  <a:srgbClr val="001E5E"/>
                </a:solidFill>
                <a:effectLst/>
                <a:latin typeface="Arial,Bold"/>
              </a:rPr>
              <a:t>- correlated pairs </a:t>
            </a:r>
          </a:p>
          <a:p>
            <a:r>
              <a:rPr lang="en-GB" sz="2000" b="1" i="1" dirty="0">
                <a:solidFill>
                  <a:srgbClr val="001E5E"/>
                </a:solidFill>
                <a:effectLst/>
                <a:latin typeface="Arial,BoldItalic"/>
              </a:rPr>
              <a:t>B</a:t>
            </a:r>
            <a:r>
              <a:rPr lang="en-GB" sz="2000" i="1" dirty="0">
                <a:solidFill>
                  <a:srgbClr val="001E5E"/>
                </a:solidFill>
                <a:effectLst/>
                <a:latin typeface="Arial,BoldItalic"/>
              </a:rPr>
              <a:t> </a:t>
            </a:r>
            <a:r>
              <a:rPr lang="en-GB" sz="2000" i="1" dirty="0">
                <a:solidFill>
                  <a:srgbClr val="001E5E"/>
                </a:solidFill>
                <a:effectLst/>
                <a:latin typeface="Arial,Bold"/>
              </a:rPr>
              <a:t>- uncorrelated (mixing) </a:t>
            </a:r>
            <a:endParaRPr lang="en-GB" sz="2000" i="1" dirty="0">
              <a:effectLst/>
            </a:endParaRPr>
          </a:p>
        </p:txBody>
      </p:sp>
      <p:sp>
        <p:nvSpPr>
          <p:cNvPr id="20" name="TextBox 19">
            <a:extLst>
              <a:ext uri="{FF2B5EF4-FFF2-40B4-BE49-F238E27FC236}">
                <a16:creationId xmlns:a16="http://schemas.microsoft.com/office/drawing/2014/main" id="{D762D9C6-0A68-FF7F-8F4A-7887C2A46D5F}"/>
              </a:ext>
            </a:extLst>
          </p:cNvPr>
          <p:cNvSpPr txBox="1"/>
          <p:nvPr/>
        </p:nvSpPr>
        <p:spPr>
          <a:xfrm>
            <a:off x="6191002" y="1020749"/>
            <a:ext cx="4591792" cy="707886"/>
          </a:xfrm>
          <a:prstGeom prst="rect">
            <a:avLst/>
          </a:prstGeom>
          <a:solidFill>
            <a:srgbClr val="D5FFFF"/>
          </a:solidFill>
        </p:spPr>
        <p:txBody>
          <a:bodyPr wrap="square">
            <a:spAutoFit/>
          </a:bodyPr>
          <a:lstStyle/>
          <a:p>
            <a:r>
              <a:rPr lang="en-GB" sz="2000" b="1" dirty="0">
                <a:solidFill>
                  <a:srgbClr val="002060"/>
                </a:solidFill>
                <a:latin typeface="Arial,Bold"/>
              </a:rPr>
              <a:t>d</a:t>
            </a:r>
            <a:r>
              <a:rPr lang="en-GB" sz="2000" b="1" dirty="0">
                <a:solidFill>
                  <a:srgbClr val="002060"/>
                </a:solidFill>
                <a:effectLst/>
                <a:latin typeface="Arial,Bold"/>
              </a:rPr>
              <a:t>etermination of the effective radii </a:t>
            </a:r>
          </a:p>
          <a:p>
            <a:r>
              <a:rPr lang="en-GB" sz="2000" b="1" dirty="0">
                <a:solidFill>
                  <a:srgbClr val="002060"/>
                </a:solidFill>
                <a:effectLst/>
                <a:latin typeface="Arial,Bold"/>
              </a:rPr>
              <a:t>of proton &amp; deuteron sources </a:t>
            </a:r>
            <a:endParaRPr lang="en-GB" sz="2000" b="1" dirty="0">
              <a:solidFill>
                <a:srgbClr val="002060"/>
              </a:solidFill>
              <a:effectLst/>
            </a:endParaRPr>
          </a:p>
        </p:txBody>
      </p:sp>
      <p:sp>
        <p:nvSpPr>
          <p:cNvPr id="22" name="TextBox 21">
            <a:extLst>
              <a:ext uri="{FF2B5EF4-FFF2-40B4-BE49-F238E27FC236}">
                <a16:creationId xmlns:a16="http://schemas.microsoft.com/office/drawing/2014/main" id="{C93A6D46-75D4-4E5A-2A25-98C91FCBDC54}"/>
              </a:ext>
            </a:extLst>
          </p:cNvPr>
          <p:cNvSpPr txBox="1"/>
          <p:nvPr/>
        </p:nvSpPr>
        <p:spPr>
          <a:xfrm>
            <a:off x="718458" y="5478404"/>
            <a:ext cx="7249885" cy="707886"/>
          </a:xfrm>
          <a:prstGeom prst="rect">
            <a:avLst/>
          </a:prstGeom>
          <a:noFill/>
        </p:spPr>
        <p:txBody>
          <a:bodyPr wrap="square">
            <a:spAutoFit/>
          </a:bodyPr>
          <a:lstStyle/>
          <a:p>
            <a:r>
              <a:rPr lang="en-GB" sz="2000" b="1" i="1" dirty="0">
                <a:solidFill>
                  <a:srgbClr val="001E5E"/>
                </a:solidFill>
                <a:effectLst/>
                <a:latin typeface="Arial,Bold"/>
              </a:rPr>
              <a:t>CF</a:t>
            </a:r>
            <a:r>
              <a:rPr lang="en-GB" sz="2000" i="1" dirty="0">
                <a:solidFill>
                  <a:srgbClr val="001E5E"/>
                </a:solidFill>
                <a:effectLst/>
                <a:latin typeface="Arial,Bold"/>
              </a:rPr>
              <a:t>s tend to </a:t>
            </a:r>
            <a:r>
              <a:rPr lang="en-GB" sz="2000" b="1" i="1" dirty="0">
                <a:solidFill>
                  <a:srgbClr val="001E5E"/>
                </a:solidFill>
                <a:effectLst/>
                <a:latin typeface="Arial,Bold"/>
              </a:rPr>
              <a:t>1</a:t>
            </a:r>
            <a:r>
              <a:rPr lang="en-GB" sz="2000" i="1" dirty="0">
                <a:solidFill>
                  <a:srgbClr val="001E5E"/>
                </a:solidFill>
                <a:effectLst/>
                <a:latin typeface="Arial,Bold"/>
              </a:rPr>
              <a:t> with increasing </a:t>
            </a:r>
            <a:r>
              <a:rPr lang="en-GB" sz="2000" b="1" i="1" dirty="0">
                <a:solidFill>
                  <a:srgbClr val="001E5E"/>
                </a:solidFill>
                <a:effectLst/>
                <a:latin typeface="Arial,Bold"/>
              </a:rPr>
              <a:t>source radii</a:t>
            </a:r>
            <a:r>
              <a:rPr lang="en-GB" sz="2000" i="1" dirty="0">
                <a:solidFill>
                  <a:srgbClr val="001E5E"/>
                </a:solidFill>
                <a:effectLst/>
                <a:latin typeface="Arial,Bold"/>
              </a:rPr>
              <a:t>, </a:t>
            </a:r>
          </a:p>
          <a:p>
            <a:r>
              <a:rPr lang="en-GB" sz="2000" i="1" dirty="0">
                <a:solidFill>
                  <a:srgbClr val="001E5E"/>
                </a:solidFill>
                <a:effectLst/>
                <a:latin typeface="Arial,Bold"/>
              </a:rPr>
              <a:t>Indicating to </a:t>
            </a:r>
            <a:r>
              <a:rPr lang="en-GB" sz="2000" b="1" i="1" dirty="0">
                <a:solidFill>
                  <a:srgbClr val="001E5E"/>
                </a:solidFill>
                <a:effectLst/>
                <a:latin typeface="Arial,Bold"/>
              </a:rPr>
              <a:t>R ~</a:t>
            </a:r>
            <a:r>
              <a:rPr lang="en-GB" sz="2000" b="1" i="1" dirty="0">
                <a:solidFill>
                  <a:srgbClr val="FF0000"/>
                </a:solidFill>
                <a:effectLst/>
                <a:latin typeface="Arial,Bold"/>
              </a:rPr>
              <a:t>3</a:t>
            </a:r>
            <a:r>
              <a:rPr lang="en-GB" sz="2000" i="1" dirty="0">
                <a:solidFill>
                  <a:srgbClr val="001E5E"/>
                </a:solidFill>
                <a:effectLst/>
                <a:latin typeface="Arial,Bold"/>
              </a:rPr>
              <a:t> </a:t>
            </a:r>
            <a:r>
              <a:rPr lang="en-GB" sz="2000" i="1" dirty="0" err="1">
                <a:solidFill>
                  <a:srgbClr val="001E5E"/>
                </a:solidFill>
                <a:effectLst/>
                <a:latin typeface="Arial,Bold"/>
              </a:rPr>
              <a:t>fm</a:t>
            </a:r>
            <a:r>
              <a:rPr lang="en-GB" sz="2000" i="1" dirty="0">
                <a:solidFill>
                  <a:srgbClr val="001E5E"/>
                </a:solidFill>
                <a:effectLst/>
                <a:latin typeface="Arial,Bold"/>
              </a:rPr>
              <a:t> in agreement with the </a:t>
            </a:r>
            <a:r>
              <a:rPr lang="en-GB" sz="2000" b="1" i="1" dirty="0">
                <a:solidFill>
                  <a:srgbClr val="001E5E"/>
                </a:solidFill>
                <a:effectLst/>
                <a:latin typeface="Arial,Bold"/>
              </a:rPr>
              <a:t>expected value </a:t>
            </a:r>
            <a:endParaRPr lang="en-GB" sz="2000" b="1" i="1" dirty="0">
              <a:effectLst/>
            </a:endParaRPr>
          </a:p>
        </p:txBody>
      </p:sp>
      <p:sp>
        <p:nvSpPr>
          <p:cNvPr id="4" name="Slide Number Placeholder 3">
            <a:extLst>
              <a:ext uri="{FF2B5EF4-FFF2-40B4-BE49-F238E27FC236}">
                <a16:creationId xmlns:a16="http://schemas.microsoft.com/office/drawing/2014/main" id="{C4585D76-7EFD-10DD-E647-8390CE2335DC}"/>
              </a:ext>
            </a:extLst>
          </p:cNvPr>
          <p:cNvSpPr>
            <a:spLocks noGrp="1"/>
          </p:cNvSpPr>
          <p:nvPr>
            <p:ph type="sldNum" sz="quarter" idx="12"/>
          </p:nvPr>
        </p:nvSpPr>
        <p:spPr>
          <a:xfrm>
            <a:off x="8694388" y="5430019"/>
            <a:ext cx="3421083" cy="984991"/>
          </a:xfrm>
          <a:ln w="19050">
            <a:solidFill>
              <a:srgbClr val="FF0000"/>
            </a:solidFill>
          </a:ln>
        </p:spPr>
        <p:txBody>
          <a:bodyPr/>
          <a:lstStyle/>
          <a:p>
            <a:r>
              <a:rPr lang="en-GB" sz="1800" i="1" dirty="0">
                <a:solidFill>
                  <a:srgbClr val="001E5E"/>
                </a:solidFill>
                <a:effectLst/>
                <a:latin typeface="Arial,Bold"/>
              </a:rPr>
              <a:t>Measured CFs agree with theoretical expectations</a:t>
            </a:r>
            <a:r>
              <a:rPr lang="en-GB" sz="1800" dirty="0">
                <a:solidFill>
                  <a:srgbClr val="001E5E"/>
                </a:solidFill>
                <a:effectLst/>
                <a:latin typeface="Arial,Bold"/>
              </a:rPr>
              <a:t>:</a:t>
            </a:r>
            <a:br>
              <a:rPr lang="en-GB" sz="1800" dirty="0">
                <a:solidFill>
                  <a:srgbClr val="001E5E"/>
                </a:solidFill>
                <a:effectLst/>
                <a:latin typeface="Arial,Bold"/>
              </a:rPr>
            </a:br>
            <a:r>
              <a:rPr lang="en-GB" sz="1800" b="1" dirty="0">
                <a:solidFill>
                  <a:srgbClr val="001E5E"/>
                </a:solidFill>
                <a:effectLst/>
                <a:latin typeface="Arial,Bold"/>
              </a:rPr>
              <a:t>pp CF </a:t>
            </a:r>
            <a:r>
              <a:rPr lang="en-GB" sz="1800" dirty="0">
                <a:solidFill>
                  <a:srgbClr val="001E5E"/>
                </a:solidFill>
                <a:effectLst/>
                <a:latin typeface="Arial,Bold"/>
              </a:rPr>
              <a:t>peaked at k* = </a:t>
            </a:r>
            <a:r>
              <a:rPr lang="en-GB" sz="1800" b="1" dirty="0">
                <a:solidFill>
                  <a:srgbClr val="001E5E"/>
                </a:solidFill>
                <a:effectLst/>
                <a:latin typeface="Arial,Bold"/>
              </a:rPr>
              <a:t>20</a:t>
            </a:r>
            <a:r>
              <a:rPr lang="en-GB" sz="1800" dirty="0">
                <a:solidFill>
                  <a:srgbClr val="001E5E"/>
                </a:solidFill>
                <a:effectLst/>
                <a:latin typeface="Arial,Bold"/>
              </a:rPr>
              <a:t> MeV/c </a:t>
            </a:r>
            <a:endParaRPr lang="en-GB" dirty="0">
              <a:effectLst/>
            </a:endParaRPr>
          </a:p>
        </p:txBody>
      </p:sp>
      <p:sp>
        <p:nvSpPr>
          <p:cNvPr id="23" name="Date Placeholder 22">
            <a:extLst>
              <a:ext uri="{FF2B5EF4-FFF2-40B4-BE49-F238E27FC236}">
                <a16:creationId xmlns:a16="http://schemas.microsoft.com/office/drawing/2014/main" id="{07974882-87AA-919F-9F83-48B4BD46185C}"/>
              </a:ext>
            </a:extLst>
          </p:cNvPr>
          <p:cNvSpPr>
            <a:spLocks noGrp="1"/>
          </p:cNvSpPr>
          <p:nvPr>
            <p:ph type="dt" sz="half" idx="10"/>
          </p:nvPr>
        </p:nvSpPr>
        <p:spPr/>
        <p:txBody>
          <a:bodyPr/>
          <a:lstStyle/>
          <a:p>
            <a:r>
              <a:rPr lang="ru-RU"/>
              <a:t>28 ибя 2025</a:t>
            </a:r>
          </a:p>
        </p:txBody>
      </p:sp>
      <p:sp>
        <p:nvSpPr>
          <p:cNvPr id="24" name="Footer Placeholder 23">
            <a:extLst>
              <a:ext uri="{FF2B5EF4-FFF2-40B4-BE49-F238E27FC236}">
                <a16:creationId xmlns:a16="http://schemas.microsoft.com/office/drawing/2014/main" id="{527A4CA2-ADA4-48B5-CE1D-D0D21F421DF0}"/>
              </a:ext>
            </a:extLst>
          </p:cNvPr>
          <p:cNvSpPr>
            <a:spLocks noGrp="1"/>
          </p:cNvSpPr>
          <p:nvPr>
            <p:ph type="ftr" sz="quarter" idx="11"/>
          </p:nvPr>
        </p:nvSpPr>
        <p:spPr/>
        <p:txBody>
          <a:bodyPr/>
          <a:lstStyle/>
          <a:p>
            <a:r>
              <a:rPr lang="ru-RU"/>
              <a:t>В. Кекелидзе, Совещание по ФТИ, Санкт-Петербург</a:t>
            </a:r>
          </a:p>
        </p:txBody>
      </p:sp>
    </p:spTree>
    <p:extLst>
      <p:ext uri="{BB962C8B-B14F-4D97-AF65-F5344CB8AC3E}">
        <p14:creationId xmlns:p14="http://schemas.microsoft.com/office/powerpoint/2010/main" val="116682416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9C5455-C53F-ADDB-8442-B9FF090A3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913" y="607969"/>
            <a:ext cx="6242087" cy="3631759"/>
          </a:xfrm>
          <a:prstGeom prst="rect">
            <a:avLst/>
          </a:prstGeom>
        </p:spPr>
      </p:pic>
      <p:pic>
        <p:nvPicPr>
          <p:cNvPr id="10" name="Picture 9">
            <a:extLst>
              <a:ext uri="{FF2B5EF4-FFF2-40B4-BE49-F238E27FC236}">
                <a16:creationId xmlns:a16="http://schemas.microsoft.com/office/drawing/2014/main" id="{0E7305A8-C6A0-ACEF-9946-2B620C337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127" y="396706"/>
            <a:ext cx="6244273" cy="2505151"/>
          </a:xfrm>
          <a:prstGeom prst="rect">
            <a:avLst/>
          </a:prstGeom>
        </p:spPr>
      </p:pic>
      <p:pic>
        <p:nvPicPr>
          <p:cNvPr id="15" name="Picture 14">
            <a:extLst>
              <a:ext uri="{FF2B5EF4-FFF2-40B4-BE49-F238E27FC236}">
                <a16:creationId xmlns:a16="http://schemas.microsoft.com/office/drawing/2014/main" id="{62C48D3E-C234-D749-86BC-6E1E69431F54}"/>
              </a:ext>
            </a:extLst>
          </p:cNvPr>
          <p:cNvPicPr>
            <a:picLocks noChangeAspect="1"/>
          </p:cNvPicPr>
          <p:nvPr/>
        </p:nvPicPr>
        <p:blipFill>
          <a:blip r:embed="rId5"/>
          <a:stretch>
            <a:fillRect/>
          </a:stretch>
        </p:blipFill>
        <p:spPr>
          <a:xfrm>
            <a:off x="3509" y="46167"/>
            <a:ext cx="1525040" cy="656940"/>
          </a:xfrm>
          <a:prstGeom prst="rect">
            <a:avLst/>
          </a:prstGeom>
        </p:spPr>
      </p:pic>
      <p:sp>
        <p:nvSpPr>
          <p:cNvPr id="3" name="TextBox 2">
            <a:extLst>
              <a:ext uri="{FF2B5EF4-FFF2-40B4-BE49-F238E27FC236}">
                <a16:creationId xmlns:a16="http://schemas.microsoft.com/office/drawing/2014/main" id="{8262A131-4530-EE48-9B39-9072E03D6247}"/>
              </a:ext>
            </a:extLst>
          </p:cNvPr>
          <p:cNvSpPr txBox="1"/>
          <p:nvPr/>
        </p:nvSpPr>
        <p:spPr>
          <a:xfrm>
            <a:off x="1327452" y="146304"/>
            <a:ext cx="2268570" cy="461665"/>
          </a:xfrm>
          <a:prstGeom prst="rect">
            <a:avLst/>
          </a:prstGeom>
          <a:solidFill>
            <a:srgbClr val="F2FFF3"/>
          </a:solidFill>
        </p:spPr>
        <p:txBody>
          <a:bodyPr wrap="none" rtlCol="0">
            <a:spAutoFit/>
          </a:bodyPr>
          <a:lstStyle/>
          <a:p>
            <a:r>
              <a:rPr lang="en-US" sz="2400" b="1" dirty="0">
                <a:solidFill>
                  <a:srgbClr val="002060"/>
                </a:solidFill>
                <a:latin typeface="Arial" panose="020B0604020202020204" pitchFamily="34" charset="0"/>
                <a:cs typeface="Arial" panose="020B0604020202020204" pitchFamily="34" charset="0"/>
              </a:rPr>
              <a:t>Collaboration</a:t>
            </a:r>
            <a:r>
              <a:rPr lang="ru-RU" sz="2400" b="1" dirty="0">
                <a:solidFill>
                  <a:srgbClr val="002060"/>
                </a:solidFill>
                <a:latin typeface="Arial" panose="020B0604020202020204" pitchFamily="34" charset="0"/>
                <a:cs typeface="Arial" panose="020B0604020202020204" pitchFamily="34" charset="0"/>
              </a:rPr>
              <a:t>:</a:t>
            </a:r>
          </a:p>
        </p:txBody>
      </p:sp>
      <p:pic>
        <p:nvPicPr>
          <p:cNvPr id="7" name="Picture 2">
            <a:extLst>
              <a:ext uri="{FF2B5EF4-FFF2-40B4-BE49-F238E27FC236}">
                <a16:creationId xmlns:a16="http://schemas.microsoft.com/office/drawing/2014/main" id="{5B7E480E-9045-A756-5D3B-FDC365C2D7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098" y="2781867"/>
            <a:ext cx="4082123" cy="21599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68B5EAA-9C4B-CCDC-9FF0-0182C6B32327}"/>
              </a:ext>
            </a:extLst>
          </p:cNvPr>
          <p:cNvSpPr txBox="1"/>
          <p:nvPr/>
        </p:nvSpPr>
        <p:spPr>
          <a:xfrm>
            <a:off x="2256882" y="4406099"/>
            <a:ext cx="4189416" cy="369332"/>
          </a:xfrm>
          <a:prstGeom prst="rect">
            <a:avLst/>
          </a:prstGeom>
          <a:solidFill>
            <a:srgbClr val="F2FFF3"/>
          </a:solidFill>
        </p:spPr>
        <p:txBody>
          <a:bodyPr wrap="square">
            <a:spAutoFit/>
          </a:bodyPr>
          <a:lstStyle/>
          <a:p>
            <a:r>
              <a:rPr lang="en-US" b="1" i="1" dirty="0">
                <a:solidFill>
                  <a:srgbClr val="002060"/>
                </a:solidFill>
                <a:effectLst/>
                <a:latin typeface="Arial" panose="020B0604020202020204" pitchFamily="34" charset="0"/>
                <a:cs typeface="Arial" panose="020B0604020202020204" pitchFamily="34" charset="0"/>
              </a:rPr>
              <a:t>II</a:t>
            </a:r>
            <a:r>
              <a:rPr lang="ru-RU" b="1" i="1" dirty="0">
                <a:solidFill>
                  <a:srgbClr val="002060"/>
                </a:solidFill>
                <a:effectLst/>
                <a:latin typeface="Arial" panose="020B0604020202020204" pitchFamily="34" charset="0"/>
                <a:cs typeface="Arial" panose="020B0604020202020204" pitchFamily="34" charset="0"/>
              </a:rPr>
              <a:t> </a:t>
            </a:r>
            <a:r>
              <a:rPr lang="en-US" b="1" i="1" dirty="0">
                <a:solidFill>
                  <a:srgbClr val="002060"/>
                </a:solidFill>
                <a:effectLst/>
                <a:latin typeface="Arial" panose="020B0604020202020204" pitchFamily="34" charset="0"/>
                <a:cs typeface="Arial" panose="020B0604020202020204" pitchFamily="34" charset="0"/>
              </a:rPr>
              <a:t>MPD </a:t>
            </a:r>
            <a:r>
              <a:rPr lang="en-US" i="1" dirty="0">
                <a:solidFill>
                  <a:srgbClr val="002060"/>
                </a:solidFill>
                <a:effectLst/>
                <a:latin typeface="Arial" panose="020B0604020202020204" pitchFamily="34" charset="0"/>
                <a:cs typeface="Arial" panose="020B0604020202020204" pitchFamily="34" charset="0"/>
              </a:rPr>
              <a:t>joint seminar; Sept ’24, </a:t>
            </a:r>
            <a:r>
              <a:rPr lang="en-US" b="1" i="1" dirty="0">
                <a:solidFill>
                  <a:srgbClr val="002060"/>
                </a:solidFill>
                <a:effectLst/>
                <a:latin typeface="Arial" panose="020B0604020202020204" pitchFamily="34" charset="0"/>
                <a:cs typeface="Arial" panose="020B0604020202020204" pitchFamily="34" charset="0"/>
              </a:rPr>
              <a:t>China</a:t>
            </a:r>
            <a:r>
              <a:rPr lang="en-US" i="1" dirty="0">
                <a:solidFill>
                  <a:srgbClr val="002060"/>
                </a:solidFill>
                <a:effectLst/>
                <a:latin typeface="Arial" panose="020B0604020202020204" pitchFamily="34" charset="0"/>
                <a:cs typeface="Arial" panose="020B0604020202020204" pitchFamily="34" charset="0"/>
              </a:rPr>
              <a:t>.</a:t>
            </a:r>
            <a:r>
              <a:rPr lang="ru-RU" i="1" dirty="0">
                <a:solidFill>
                  <a:srgbClr val="002060"/>
                </a:solidFill>
                <a:effectLst/>
                <a:latin typeface="Arial" panose="020B0604020202020204" pitchFamily="34" charset="0"/>
                <a:cs typeface="Arial" panose="020B0604020202020204" pitchFamily="34" charset="0"/>
              </a:rPr>
              <a:t> </a:t>
            </a:r>
            <a:r>
              <a:rPr lang="en-US" i="1" dirty="0">
                <a:solidFill>
                  <a:srgbClr val="002060"/>
                </a:solidFill>
                <a:effectLst/>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D6C7BC9C-CD44-91DC-C29A-2ED9C0EC635A}"/>
              </a:ext>
            </a:extLst>
          </p:cNvPr>
          <p:cNvSpPr txBox="1"/>
          <p:nvPr/>
        </p:nvSpPr>
        <p:spPr>
          <a:xfrm>
            <a:off x="3706491" y="625598"/>
            <a:ext cx="2830591" cy="707886"/>
          </a:xfrm>
          <a:prstGeom prst="rect">
            <a:avLst/>
          </a:prstGeom>
          <a:solidFill>
            <a:srgbClr val="F2FFF3"/>
          </a:solidFill>
        </p:spPr>
        <p:txBody>
          <a:bodyPr wrap="square">
            <a:spAutoFit/>
          </a:bodyPr>
          <a:lstStyle/>
          <a:p>
            <a:r>
              <a:rPr lang="en-US" sz="2000" i="1" dirty="0">
                <a:solidFill>
                  <a:srgbClr val="002060"/>
                </a:solidFill>
                <a:latin typeface="Arial" panose="020B0604020202020204" pitchFamily="34" charset="0"/>
                <a:ea typeface="Calibri" panose="020F0502020204030204" pitchFamily="34" charset="0"/>
                <a:cs typeface="Arial" panose="020B0604020202020204" pitchFamily="34" charset="0"/>
              </a:rPr>
              <a:t>total</a:t>
            </a:r>
            <a:r>
              <a:rPr lang="ru-RU" sz="20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2000" b="1" i="1" dirty="0">
                <a:solidFill>
                  <a:srgbClr val="002060"/>
                </a:solidFill>
                <a:latin typeface="Arial" panose="020B0604020202020204" pitchFamily="34" charset="0"/>
                <a:ea typeface="Calibri" panose="020F0502020204030204" pitchFamily="34" charset="0"/>
                <a:cs typeface="Arial" panose="020B0604020202020204" pitchFamily="34" charset="0"/>
              </a:rPr>
              <a:t>247</a:t>
            </a:r>
            <a:r>
              <a:rPr lang="ru-RU" sz="20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i="1" dirty="0" err="1">
                <a:solidFill>
                  <a:srgbClr val="002060"/>
                </a:solidFill>
                <a:latin typeface="Arial" panose="020B0604020202020204" pitchFamily="34" charset="0"/>
                <a:ea typeface="Calibri" panose="020F0502020204030204" pitchFamily="34" charset="0"/>
                <a:cs typeface="Arial" panose="020B0604020202020204" pitchFamily="34" charset="0"/>
              </a:rPr>
              <a:t>publocations</a:t>
            </a:r>
            <a:r>
              <a:rPr lang="ru-RU" sz="2000" i="1" dirty="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000" i="1" dirty="0">
              <a:solidFill>
                <a:srgbClr val="002060"/>
              </a:solidFill>
              <a:latin typeface="Arial" panose="020B0604020202020204" pitchFamily="34" charset="0"/>
              <a:ea typeface="Calibri" panose="020F0502020204030204" pitchFamily="34" charset="0"/>
              <a:cs typeface="Arial" panose="020B0604020202020204" pitchFamily="34" charset="0"/>
            </a:endParaRPr>
          </a:p>
          <a:p>
            <a:r>
              <a:rPr lang="ru-RU" sz="2000" i="1"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ru-RU" sz="2000" b="1" i="1" dirty="0">
                <a:solidFill>
                  <a:srgbClr val="FF0000"/>
                </a:solidFill>
                <a:latin typeface="Arial" panose="020B0604020202020204" pitchFamily="34" charset="0"/>
                <a:ea typeface="Calibri" panose="020F0502020204030204" pitchFamily="34" charset="0"/>
                <a:cs typeface="Arial" panose="020B0604020202020204" pitchFamily="34" charset="0"/>
              </a:rPr>
              <a:t>27</a:t>
            </a:r>
            <a:r>
              <a:rPr lang="ru-RU" sz="20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i="1" dirty="0">
                <a:solidFill>
                  <a:srgbClr val="002060"/>
                </a:solidFill>
                <a:latin typeface="Arial" panose="020B0604020202020204" pitchFamily="34" charset="0"/>
                <a:ea typeface="Calibri" panose="020F0502020204030204" pitchFamily="34" charset="0"/>
                <a:cs typeface="Arial" panose="020B0604020202020204" pitchFamily="34" charset="0"/>
              </a:rPr>
              <a:t>in</a:t>
            </a:r>
            <a:r>
              <a:rPr lang="ru-RU" sz="20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2000" b="1" i="1" dirty="0">
                <a:solidFill>
                  <a:srgbClr val="002060"/>
                </a:solidFill>
                <a:latin typeface="Arial" panose="020B0604020202020204" pitchFamily="34" charset="0"/>
                <a:ea typeface="Calibri" panose="020F0502020204030204" pitchFamily="34" charset="0"/>
                <a:cs typeface="Arial" panose="020B0604020202020204" pitchFamily="34" charset="0"/>
              </a:rPr>
              <a:t>2023-2024</a:t>
            </a:r>
            <a:r>
              <a:rPr lang="ru-RU" sz="2000" i="1"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RU" sz="2000" i="1" dirty="0">
              <a:solidFill>
                <a:srgbClr val="00206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8AC203BC-D395-581E-BBF3-3EA3B8222E83}"/>
              </a:ext>
            </a:extLst>
          </p:cNvPr>
          <p:cNvPicPr>
            <a:picLocks noChangeAspect="1"/>
          </p:cNvPicPr>
          <p:nvPr/>
        </p:nvPicPr>
        <p:blipFill>
          <a:blip r:embed="rId7"/>
          <a:stretch>
            <a:fillRect/>
          </a:stretch>
        </p:blipFill>
        <p:spPr>
          <a:xfrm>
            <a:off x="117981" y="571872"/>
            <a:ext cx="1867630" cy="2657445"/>
          </a:xfrm>
          <a:prstGeom prst="rect">
            <a:avLst/>
          </a:prstGeom>
        </p:spPr>
      </p:pic>
      <p:sp>
        <p:nvSpPr>
          <p:cNvPr id="25" name="TextBox 24">
            <a:extLst>
              <a:ext uri="{FF2B5EF4-FFF2-40B4-BE49-F238E27FC236}">
                <a16:creationId xmlns:a16="http://schemas.microsoft.com/office/drawing/2014/main" id="{E61C3B7B-68DC-DD98-0B0B-1F66FB765CC3}"/>
              </a:ext>
            </a:extLst>
          </p:cNvPr>
          <p:cNvSpPr txBox="1"/>
          <p:nvPr/>
        </p:nvSpPr>
        <p:spPr>
          <a:xfrm>
            <a:off x="2256882" y="2579456"/>
            <a:ext cx="5609228" cy="400110"/>
          </a:xfrm>
          <a:prstGeom prst="rect">
            <a:avLst/>
          </a:prstGeom>
          <a:solidFill>
            <a:srgbClr val="D7FFFF"/>
          </a:solidFill>
        </p:spPr>
        <p:txBody>
          <a:bodyPr wrap="square" rtlCol="0">
            <a:spAutoFit/>
          </a:bodyPr>
          <a:lstStyle/>
          <a:p>
            <a:r>
              <a:rPr lang="en-US" sz="2000" b="1" i="1" dirty="0">
                <a:solidFill>
                  <a:srgbClr val="002060"/>
                </a:solidFill>
                <a:latin typeface="Arial" panose="020B0604020202020204" pitchFamily="34" charset="0"/>
                <a:cs typeface="Arial" panose="020B0604020202020204" pitchFamily="34" charset="0"/>
              </a:rPr>
              <a:t>XV</a:t>
            </a:r>
            <a:r>
              <a:rPr lang="en-US" sz="2000" b="1" dirty="0">
                <a:solidFill>
                  <a:srgbClr val="002060"/>
                </a:solidFill>
                <a:latin typeface="Arial" panose="020B0604020202020204" pitchFamily="34" charset="0"/>
                <a:cs typeface="Arial" panose="020B0604020202020204" pitchFamily="34" charset="0"/>
              </a:rPr>
              <a:t> </a:t>
            </a:r>
            <a:r>
              <a:rPr lang="en-US" sz="2000" i="1" dirty="0">
                <a:solidFill>
                  <a:srgbClr val="002060"/>
                </a:solidFill>
                <a:latin typeface="Arial" panose="020B0604020202020204" pitchFamily="34" charset="0"/>
                <a:cs typeface="Arial" panose="020B0604020202020204" pitchFamily="34" charset="0"/>
              </a:rPr>
              <a:t>collaboration meeting,</a:t>
            </a:r>
            <a:r>
              <a:rPr lang="ru-RU" sz="2000" i="1" dirty="0">
                <a:solidFill>
                  <a:srgbClr val="002060"/>
                </a:solidFill>
                <a:latin typeface="Arial" panose="020B0604020202020204" pitchFamily="34" charset="0"/>
                <a:cs typeface="Arial" panose="020B0604020202020204" pitchFamily="34" charset="0"/>
              </a:rPr>
              <a:t>1</a:t>
            </a:r>
            <a:r>
              <a:rPr lang="en-US" sz="2000" i="1" dirty="0">
                <a:solidFill>
                  <a:srgbClr val="002060"/>
                </a:solidFill>
                <a:latin typeface="Arial" panose="020B0604020202020204" pitchFamily="34" charset="0"/>
                <a:cs typeface="Arial" panose="020B0604020202020204" pitchFamily="34" charset="0"/>
              </a:rPr>
              <a:t>5</a:t>
            </a:r>
            <a:r>
              <a:rPr lang="ru-RU" sz="2000" i="1" dirty="0">
                <a:solidFill>
                  <a:srgbClr val="002060"/>
                </a:solidFill>
                <a:latin typeface="Arial" panose="020B0604020202020204" pitchFamily="34" charset="0"/>
                <a:cs typeface="Arial" panose="020B0604020202020204" pitchFamily="34" charset="0"/>
              </a:rPr>
              <a:t>-1</a:t>
            </a:r>
            <a:r>
              <a:rPr lang="en-US" sz="2000" i="1" dirty="0">
                <a:solidFill>
                  <a:srgbClr val="002060"/>
                </a:solidFill>
                <a:latin typeface="Arial" panose="020B0604020202020204" pitchFamily="34" charset="0"/>
                <a:cs typeface="Arial" panose="020B0604020202020204" pitchFamily="34" charset="0"/>
              </a:rPr>
              <a:t>7</a:t>
            </a:r>
            <a:r>
              <a:rPr lang="ru-RU" sz="2000" i="1" dirty="0">
                <a:solidFill>
                  <a:srgbClr val="002060"/>
                </a:solidFill>
                <a:latin typeface="Arial" panose="020B0604020202020204" pitchFamily="34" charset="0"/>
                <a:cs typeface="Arial" panose="020B0604020202020204" pitchFamily="34" charset="0"/>
              </a:rPr>
              <a:t>.0</a:t>
            </a:r>
            <a:r>
              <a:rPr lang="en-US" sz="2000" i="1" dirty="0">
                <a:solidFill>
                  <a:srgbClr val="002060"/>
                </a:solidFill>
                <a:latin typeface="Arial" panose="020B0604020202020204" pitchFamily="34" charset="0"/>
                <a:cs typeface="Arial" panose="020B0604020202020204" pitchFamily="34" charset="0"/>
              </a:rPr>
              <a:t>4</a:t>
            </a:r>
            <a:r>
              <a:rPr lang="ru-RU" sz="2000" i="1" dirty="0">
                <a:solidFill>
                  <a:srgbClr val="002060"/>
                </a:solidFill>
                <a:latin typeface="Arial" panose="020B0604020202020204" pitchFamily="34" charset="0"/>
                <a:cs typeface="Arial" panose="020B0604020202020204" pitchFamily="34" charset="0"/>
              </a:rPr>
              <a:t> </a:t>
            </a:r>
            <a:r>
              <a:rPr lang="en-US" sz="2000" i="1" dirty="0">
                <a:solidFill>
                  <a:srgbClr val="002060"/>
                </a:solidFill>
                <a:latin typeface="Arial" panose="020B0604020202020204" pitchFamily="34" charset="0"/>
                <a:cs typeface="Arial" panose="020B0604020202020204" pitchFamily="34" charset="0"/>
              </a:rPr>
              <a:t>‘</a:t>
            </a:r>
            <a:r>
              <a:rPr lang="ru-RU" sz="2000" i="1" dirty="0">
                <a:solidFill>
                  <a:srgbClr val="002060"/>
                </a:solidFill>
                <a:latin typeface="Arial" panose="020B0604020202020204" pitchFamily="34" charset="0"/>
                <a:cs typeface="Arial" panose="020B0604020202020204" pitchFamily="34" charset="0"/>
              </a:rPr>
              <a:t>2</a:t>
            </a:r>
            <a:r>
              <a:rPr lang="en-US" sz="2000" i="1" dirty="0">
                <a:solidFill>
                  <a:srgbClr val="002060"/>
                </a:solidFill>
                <a:latin typeface="Arial" panose="020B0604020202020204" pitchFamily="34" charset="0"/>
                <a:cs typeface="Arial" panose="020B0604020202020204" pitchFamily="34" charset="0"/>
              </a:rPr>
              <a:t>5</a:t>
            </a:r>
            <a:r>
              <a:rPr lang="ru-RU" sz="2000" i="1" dirty="0">
                <a:solidFill>
                  <a:srgbClr val="002060"/>
                </a:solidFill>
                <a:latin typeface="Arial" panose="020B0604020202020204" pitchFamily="34" charset="0"/>
                <a:cs typeface="Arial" panose="020B0604020202020204" pitchFamily="34" charset="0"/>
              </a:rPr>
              <a:t>, </a:t>
            </a:r>
            <a:r>
              <a:rPr lang="en-US" sz="2000" i="1" dirty="0">
                <a:solidFill>
                  <a:srgbClr val="002060"/>
                </a:solidFill>
                <a:latin typeface="Arial" panose="020B0604020202020204" pitchFamily="34" charset="0"/>
                <a:cs typeface="Arial" panose="020B0604020202020204" pitchFamily="34" charset="0"/>
              </a:rPr>
              <a:t>Dubna</a:t>
            </a:r>
            <a:endParaRPr lang="ru-RU" sz="2000" i="1" dirty="0">
              <a:solidFill>
                <a:srgbClr val="00206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ED31CAE-177F-BE4F-8925-FC914162A7E2}"/>
              </a:ext>
            </a:extLst>
          </p:cNvPr>
          <p:cNvSpPr/>
          <p:nvPr/>
        </p:nvSpPr>
        <p:spPr>
          <a:xfrm>
            <a:off x="3596022" y="136525"/>
            <a:ext cx="5609228" cy="461665"/>
          </a:xfrm>
          <a:prstGeom prst="rect">
            <a:avLst/>
          </a:prstGeom>
          <a:solidFill>
            <a:srgbClr val="D7FFFF"/>
          </a:solidFill>
        </p:spPr>
        <p:txBody>
          <a:bodyPr wrap="none">
            <a:spAutoFit/>
          </a:bodyPr>
          <a:lstStyle/>
          <a:p>
            <a:r>
              <a:rPr lang="ru-RU" sz="2400" b="1" i="1" dirty="0">
                <a:solidFill>
                  <a:srgbClr val="FF0000"/>
                </a:solidFill>
                <a:latin typeface="Arial" panose="020B0604020202020204" pitchFamily="34" charset="0"/>
                <a:cs typeface="Arial" panose="020B0604020202020204" pitchFamily="34" charset="0"/>
              </a:rPr>
              <a:t>530</a:t>
            </a:r>
            <a:r>
              <a:rPr lang="ru-RU" sz="2400" b="1" i="1" dirty="0">
                <a:solidFill>
                  <a:srgbClr val="002060"/>
                </a:solidFill>
                <a:latin typeface="Arial" panose="020B0604020202020204" pitchFamily="34" charset="0"/>
                <a:cs typeface="Arial" panose="020B0604020202020204" pitchFamily="34" charset="0"/>
              </a:rPr>
              <a:t> </a:t>
            </a:r>
            <a:r>
              <a:rPr lang="en-US" sz="2400" i="1" dirty="0">
                <a:solidFill>
                  <a:srgbClr val="002060"/>
                </a:solidFill>
                <a:latin typeface="Arial" panose="020B0604020202020204" pitchFamily="34" charset="0"/>
                <a:cs typeface="Arial" panose="020B0604020202020204" pitchFamily="34" charset="0"/>
              </a:rPr>
              <a:t>members, </a:t>
            </a:r>
            <a:r>
              <a:rPr lang="en-US" sz="2400" b="1" i="1" dirty="0">
                <a:solidFill>
                  <a:srgbClr val="FF0000"/>
                </a:solidFill>
                <a:latin typeface="Arial" panose="020B0604020202020204" pitchFamily="34" charset="0"/>
                <a:cs typeface="Arial" panose="020B0604020202020204" pitchFamily="34" charset="0"/>
              </a:rPr>
              <a:t>3</a:t>
            </a:r>
            <a:r>
              <a:rPr lang="ru-RU" sz="2400" b="1" i="1" dirty="0">
                <a:solidFill>
                  <a:srgbClr val="FF0000"/>
                </a:solidFill>
                <a:latin typeface="Arial" panose="020B0604020202020204" pitchFamily="34" charset="0"/>
                <a:cs typeface="Arial" panose="020B0604020202020204" pitchFamily="34" charset="0"/>
              </a:rPr>
              <a:t>9</a:t>
            </a:r>
            <a:r>
              <a:rPr lang="en-US" sz="2400" i="1" dirty="0">
                <a:solidFill>
                  <a:srgbClr val="002060"/>
                </a:solidFill>
                <a:latin typeface="Arial" panose="020B0604020202020204" pitchFamily="34" charset="0"/>
                <a:cs typeface="Arial" panose="020B0604020202020204" pitchFamily="34" charset="0"/>
              </a:rPr>
              <a:t> centers, </a:t>
            </a:r>
            <a:r>
              <a:rPr lang="en-US" sz="2400" b="1" i="1" dirty="0">
                <a:solidFill>
                  <a:srgbClr val="002060"/>
                </a:solidFill>
                <a:latin typeface="Arial" panose="020B0604020202020204" pitchFamily="34" charset="0"/>
                <a:cs typeface="Arial" panose="020B0604020202020204" pitchFamily="34" charset="0"/>
              </a:rPr>
              <a:t>1</a:t>
            </a:r>
            <a:r>
              <a:rPr lang="ru-RU" sz="2400" b="1" i="1" dirty="0">
                <a:solidFill>
                  <a:srgbClr val="002060"/>
                </a:solidFill>
                <a:latin typeface="Arial" panose="020B0604020202020204" pitchFamily="34" charset="0"/>
                <a:cs typeface="Arial" panose="020B0604020202020204" pitchFamily="34" charset="0"/>
              </a:rPr>
              <a:t>2</a:t>
            </a:r>
            <a:r>
              <a:rPr lang="en-US" sz="2400" i="1" dirty="0">
                <a:solidFill>
                  <a:srgbClr val="002060"/>
                </a:solidFill>
                <a:latin typeface="Arial" panose="020B0604020202020204" pitchFamily="34" charset="0"/>
                <a:cs typeface="Arial" panose="020B0604020202020204" pitchFamily="34" charset="0"/>
              </a:rPr>
              <a:t> countries</a:t>
            </a:r>
            <a:endParaRPr lang="ru-RU" sz="2000" i="1" dirty="0">
              <a:solidFill>
                <a:srgbClr val="00206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C936E7D-8CFF-696C-C8F0-7AAFC06BD1F8}"/>
              </a:ext>
            </a:extLst>
          </p:cNvPr>
          <p:cNvSpPr/>
          <p:nvPr/>
        </p:nvSpPr>
        <p:spPr>
          <a:xfrm>
            <a:off x="7428730" y="3705265"/>
            <a:ext cx="4685886" cy="3016210"/>
          </a:xfrm>
          <a:prstGeom prst="rect">
            <a:avLst/>
          </a:prstGeom>
          <a:solidFill>
            <a:srgbClr val="D5FFF2"/>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MPD</a:t>
            </a:r>
            <a:r>
              <a:rPr kumimoji="0" lang="en-US" sz="2000" b="1" i="0"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commissioning schedule: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1" i="0"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Apr-May</a:t>
            </a:r>
            <a:r>
              <a:rPr kumimoji="0" lang="en-US" sz="2000" b="1" i="0"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 </a:t>
            </a:r>
            <a:r>
              <a:rPr kumimoji="0" lang="en-US" sz="2000"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mag. </a:t>
            </a:r>
            <a:r>
              <a:rPr lang="en-US" sz="2000" i="1" dirty="0">
                <a:solidFill>
                  <a:srgbClr val="102D69"/>
                </a:solidFill>
                <a:latin typeface="Arial" panose="020B0604020202020204" pitchFamily="34" charset="0"/>
                <a:cs typeface="Arial" panose="020B0604020202020204" pitchFamily="34" charset="0"/>
              </a:rPr>
              <a:t>field</a:t>
            </a:r>
            <a:r>
              <a:rPr kumimoji="0" lang="en-US" sz="2000"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measurement;</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000" b="1" i="1" dirty="0">
                <a:solidFill>
                  <a:srgbClr val="102D69"/>
                </a:solidFill>
                <a:latin typeface="Arial" panose="020B0604020202020204" pitchFamily="34" charset="0"/>
                <a:cs typeface="Arial" panose="020B0604020202020204" pitchFamily="34" charset="0"/>
              </a:rPr>
              <a:t>June</a:t>
            </a:r>
            <a:r>
              <a:rPr lang="en-US" sz="2000" i="1" dirty="0">
                <a:solidFill>
                  <a:srgbClr val="102D69"/>
                </a:solidFill>
                <a:latin typeface="Arial" panose="020B0604020202020204" pitchFamily="34" charset="0"/>
                <a:cs typeface="Arial" panose="020B0604020202020204" pitchFamily="34" charset="0"/>
              </a:rPr>
              <a:t> –support frame installation;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1"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July</a:t>
            </a:r>
            <a:r>
              <a:rPr kumimoji="0" lang="en-US" sz="2000"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 </a:t>
            </a:r>
            <a:r>
              <a:rPr lang="en-US" sz="2000" b="1" i="1" dirty="0">
                <a:solidFill>
                  <a:srgbClr val="102D69"/>
                </a:solidFill>
                <a:latin typeface="Arial" panose="020B0604020202020204" pitchFamily="34" charset="0"/>
                <a:cs typeface="Arial" panose="020B0604020202020204" pitchFamily="34" charset="0"/>
              </a:rPr>
              <a:t>FHC</a:t>
            </a:r>
            <a:r>
              <a:rPr kumimoji="0" lang="en-US" sz="2000" b="1"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al</a:t>
            </a:r>
            <a:r>
              <a:rPr kumimoji="0" lang="en-US" sz="2000"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installation;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000" b="1" i="1" dirty="0">
                <a:solidFill>
                  <a:srgbClr val="102D69"/>
                </a:solidFill>
                <a:latin typeface="Arial" panose="020B0604020202020204" pitchFamily="34" charset="0"/>
                <a:cs typeface="Arial" panose="020B0604020202020204" pitchFamily="34" charset="0"/>
              </a:rPr>
              <a:t>Aug.- </a:t>
            </a:r>
            <a:r>
              <a:rPr kumimoji="0" lang="en-US" sz="2000" b="1"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baseline="0" noProof="0" dirty="0" err="1">
                <a:ln>
                  <a:noFill/>
                </a:ln>
                <a:solidFill>
                  <a:srgbClr val="102D69"/>
                </a:solidFill>
                <a:effectLst/>
                <a:uLnTx/>
                <a:uFillTx/>
                <a:latin typeface="Arial" panose="020B0604020202020204" pitchFamily="34" charset="0"/>
                <a:ea typeface="+mn-ea"/>
                <a:cs typeface="Arial" panose="020B0604020202020204" pitchFamily="34" charset="0"/>
              </a:rPr>
              <a:t>ECal</a:t>
            </a:r>
            <a:r>
              <a:rPr kumimoji="0" lang="en-US" sz="2000"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TOF </a:t>
            </a:r>
            <a:r>
              <a:rPr kumimoji="0" lang="en-US" sz="2000" i="1" u="none" strike="noStrike" kern="1200" cap="none" spc="0" normalizeH="0" baseline="0" noProof="0" dirty="0" err="1">
                <a:ln>
                  <a:noFill/>
                </a:ln>
                <a:solidFill>
                  <a:srgbClr val="102D69"/>
                </a:solidFill>
                <a:effectLst/>
                <a:uLnTx/>
                <a:uFillTx/>
                <a:latin typeface="Arial" panose="020B0604020202020204" pitchFamily="34" charset="0"/>
                <a:ea typeface="+mn-ea"/>
                <a:cs typeface="Arial" panose="020B0604020202020204" pitchFamily="34" charset="0"/>
              </a:rPr>
              <a:t>istallation</a:t>
            </a:r>
            <a:r>
              <a:rPr kumimoji="0" lang="en-US" sz="2000"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000" b="1" i="1" dirty="0">
                <a:solidFill>
                  <a:srgbClr val="102D69"/>
                </a:solidFill>
                <a:latin typeface="Arial" panose="020B0604020202020204" pitchFamily="34" charset="0"/>
                <a:cs typeface="Arial" panose="020B0604020202020204" pitchFamily="34" charset="0"/>
              </a:rPr>
              <a:t>Nov. </a:t>
            </a:r>
            <a:r>
              <a:rPr lang="en-US" sz="2000" i="1" dirty="0">
                <a:solidFill>
                  <a:srgbClr val="102D69"/>
                </a:solidFill>
                <a:latin typeface="Arial" panose="020B0604020202020204" pitchFamily="34" charset="0"/>
                <a:cs typeface="Arial" panose="020B0604020202020204" pitchFamily="34" charset="0"/>
              </a:rPr>
              <a:t>- </a:t>
            </a:r>
            <a:r>
              <a:rPr lang="en-US" sz="2000" b="1" i="1" dirty="0">
                <a:solidFill>
                  <a:srgbClr val="102D69"/>
                </a:solidFill>
                <a:latin typeface="Arial" panose="020B0604020202020204" pitchFamily="34" charset="0"/>
                <a:cs typeface="Arial" panose="020B0604020202020204" pitchFamily="34" charset="0"/>
              </a:rPr>
              <a:t>TPC </a:t>
            </a:r>
            <a:r>
              <a:rPr lang="en-US" sz="2000" i="1" dirty="0">
                <a:solidFill>
                  <a:srgbClr val="102D69"/>
                </a:solidFill>
                <a:latin typeface="Arial" panose="020B0604020202020204" pitchFamily="34" charset="0"/>
                <a:cs typeface="Arial" panose="020B0604020202020204" pitchFamily="34" charset="0"/>
              </a:rPr>
              <a:t>installation, </a:t>
            </a:r>
            <a:r>
              <a:rPr lang="en-US" sz="2000" b="1" i="1" dirty="0">
                <a:solidFill>
                  <a:srgbClr val="102D69"/>
                </a:solidFill>
                <a:latin typeface="Arial" panose="020B0604020202020204" pitchFamily="34" charset="0"/>
                <a:cs typeface="Arial" panose="020B0604020202020204" pitchFamily="34" charset="0"/>
              </a:rPr>
              <a:t>cabling</a:t>
            </a:r>
            <a:r>
              <a:rPr lang="en-US" sz="2000" i="1" dirty="0">
                <a:solidFill>
                  <a:srgbClr val="102D69"/>
                </a:solidFill>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1"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Dec.</a:t>
            </a:r>
            <a:r>
              <a:rPr kumimoji="0" lang="en-US" sz="2000"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 </a:t>
            </a:r>
            <a:r>
              <a:rPr kumimoji="0" lang="en-US" sz="2000" b="1"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beam pipe </a:t>
            </a:r>
            <a:r>
              <a:rPr kumimoji="0" lang="en-US" sz="2000"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installation</a:t>
            </a:r>
            <a:r>
              <a:rPr lang="en-US" sz="2000" i="1" dirty="0">
                <a:solidFill>
                  <a:srgbClr val="102D69"/>
                </a:solidFill>
                <a:latin typeface="Arial" panose="020B0604020202020204" pitchFamily="34" charset="0"/>
                <a:cs typeface="Arial" panose="020B0604020202020204" pitchFamily="34" charset="0"/>
              </a:rPr>
              <a:t>,</a:t>
            </a:r>
          </a:p>
          <a:p>
            <a:pPr marR="0" lvl="0" algn="r" defTabSz="914400" rtl="0" eaLnBrk="1" fontAlgn="auto" latinLnBrk="0" hangingPunct="1">
              <a:lnSpc>
                <a:spcPct val="100000"/>
              </a:lnSpc>
              <a:spcBef>
                <a:spcPts val="0"/>
              </a:spcBef>
              <a:spcAft>
                <a:spcPts val="0"/>
              </a:spcAft>
              <a:buClrTx/>
              <a:buSzTx/>
              <a:tabLst/>
              <a:defRPr/>
            </a:pPr>
            <a:r>
              <a:rPr lang="en-US" sz="2000" i="1" dirty="0">
                <a:solidFill>
                  <a:srgbClr val="102D69"/>
                </a:solidFill>
                <a:latin typeface="Arial" panose="020B0604020202020204" pitchFamily="34" charset="0"/>
                <a:cs typeface="Arial" panose="020B0604020202020204" pitchFamily="34" charset="0"/>
              </a:rPr>
              <a:t>m</a:t>
            </a:r>
            <a:r>
              <a:rPr kumimoji="0" lang="en-US" sz="2000" i="1" u="none" strike="noStrike" kern="1200" cap="none" spc="0" normalizeH="0" baseline="0" noProof="0" dirty="0" err="1">
                <a:ln>
                  <a:noFill/>
                </a:ln>
                <a:solidFill>
                  <a:srgbClr val="102D69"/>
                </a:solidFill>
                <a:effectLst/>
                <a:uLnTx/>
                <a:uFillTx/>
                <a:latin typeface="Arial" panose="020B0604020202020204" pitchFamily="34" charset="0"/>
                <a:ea typeface="+mn-ea"/>
                <a:cs typeface="Arial" panose="020B0604020202020204" pitchFamily="34" charset="0"/>
              </a:rPr>
              <a:t>ove</a:t>
            </a:r>
            <a:r>
              <a:rPr kumimoji="0" lang="en-US" sz="2000"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to the beam line position,</a:t>
            </a:r>
          </a:p>
          <a:p>
            <a:pPr marR="0" lvl="0" algn="r" defTabSz="914400" rtl="0" eaLnBrk="1" fontAlgn="auto" latinLnBrk="0" hangingPunct="1">
              <a:lnSpc>
                <a:spcPct val="100000"/>
              </a:lnSpc>
              <a:spcBef>
                <a:spcPts val="0"/>
              </a:spcBef>
              <a:spcAft>
                <a:spcPts val="0"/>
              </a:spcAft>
              <a:buClrTx/>
              <a:buSzTx/>
              <a:tabLst/>
              <a:defRPr/>
            </a:pPr>
            <a:r>
              <a:rPr lang="en-US" sz="2000" i="1" dirty="0">
                <a:solidFill>
                  <a:srgbClr val="102D69"/>
                </a:solidFill>
                <a:latin typeface="Arial" panose="020B0604020202020204" pitchFamily="34" charset="0"/>
                <a:cs typeface="Arial" panose="020B0604020202020204" pitchFamily="34" charset="0"/>
              </a:rPr>
              <a:t>r</a:t>
            </a:r>
            <a:r>
              <a:rPr lang="en-US" sz="2000" b="1" i="1" dirty="0">
                <a:solidFill>
                  <a:srgbClr val="102D69"/>
                </a:solidFill>
                <a:latin typeface="Arial" panose="020B0604020202020204" pitchFamily="34" charset="0"/>
                <a:cs typeface="Arial" panose="020B0604020202020204" pitchFamily="34" charset="0"/>
              </a:rPr>
              <a:t>eadiness</a:t>
            </a:r>
            <a:r>
              <a:rPr lang="en-US" sz="2000" i="1" dirty="0">
                <a:solidFill>
                  <a:srgbClr val="102D69"/>
                </a:solidFill>
                <a:latin typeface="Arial" panose="020B0604020202020204" pitchFamily="34" charset="0"/>
                <a:cs typeface="Arial" panose="020B0604020202020204" pitchFamily="34" charset="0"/>
              </a:rPr>
              <a:t> for data taking</a:t>
            </a:r>
            <a:r>
              <a:rPr kumimoji="0" lang="en-US" sz="2000" i="1" u="none" strike="noStrike" kern="1200" cap="none" spc="0" normalizeH="0" baseline="0" noProof="0" dirty="0">
                <a:ln>
                  <a:noFill/>
                </a:ln>
                <a:solidFill>
                  <a:srgbClr val="102D69"/>
                </a:solidFill>
                <a:effectLst/>
                <a:uLnTx/>
                <a:uFillTx/>
                <a:latin typeface="Arial" panose="020B0604020202020204" pitchFamily="34" charset="0"/>
                <a:ea typeface="+mn-ea"/>
                <a:cs typeface="Arial" panose="020B0604020202020204" pitchFamily="34" charset="0"/>
              </a:rPr>
              <a:t> </a:t>
            </a:r>
          </a:p>
        </p:txBody>
      </p:sp>
      <p:pic>
        <p:nvPicPr>
          <p:cNvPr id="13" name="Picture 12">
            <a:extLst>
              <a:ext uri="{FF2B5EF4-FFF2-40B4-BE49-F238E27FC236}">
                <a16:creationId xmlns:a16="http://schemas.microsoft.com/office/drawing/2014/main" id="{8E984C83-408B-A55B-CFFF-4FE0FCC340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95" y="3192769"/>
            <a:ext cx="2433719" cy="3012935"/>
          </a:xfrm>
          <a:prstGeom prst="rect">
            <a:avLst/>
          </a:prstGeom>
          <a:solidFill>
            <a:srgbClr val="D5FFFF"/>
          </a:solidFill>
        </p:spPr>
      </p:pic>
      <p:sp>
        <p:nvSpPr>
          <p:cNvPr id="14" name="TextBox 13">
            <a:extLst>
              <a:ext uri="{FF2B5EF4-FFF2-40B4-BE49-F238E27FC236}">
                <a16:creationId xmlns:a16="http://schemas.microsoft.com/office/drawing/2014/main" id="{03007231-5162-8627-C97A-FAEFD73E2609}"/>
              </a:ext>
            </a:extLst>
          </p:cNvPr>
          <p:cNvSpPr txBox="1"/>
          <p:nvPr/>
        </p:nvSpPr>
        <p:spPr>
          <a:xfrm>
            <a:off x="9798" y="6151052"/>
            <a:ext cx="2743200" cy="584775"/>
          </a:xfrm>
          <a:prstGeom prst="rect">
            <a:avLst/>
          </a:prstGeom>
          <a:solidFill>
            <a:srgbClr val="DFFFF8"/>
          </a:solidFill>
        </p:spPr>
        <p:txBody>
          <a:bodyPr wrap="square" rtlCol="0">
            <a:spAutoFit/>
          </a:bodyPr>
          <a:lstStyle/>
          <a:p>
            <a:pPr algn="ctr"/>
            <a:r>
              <a:rPr lang="en-US" sz="1600" i="1" dirty="0">
                <a:solidFill>
                  <a:srgbClr val="002060"/>
                </a:solidFill>
                <a:latin typeface="Times New Roman" panose="02020603050405020304" pitchFamily="18" charset="0"/>
                <a:cs typeface="Times New Roman" panose="02020603050405020304" pitchFamily="18" charset="0"/>
              </a:rPr>
              <a:t>Collaboration Paper</a:t>
            </a:r>
            <a:r>
              <a:rPr lang="ru-RU" sz="1600" i="1" dirty="0">
                <a:solidFill>
                  <a:srgbClr val="002060"/>
                </a:solidFill>
                <a:latin typeface="Times New Roman" panose="02020603050405020304" pitchFamily="18" charset="0"/>
                <a:cs typeface="Times New Roman" panose="02020603050405020304" pitchFamily="18" charset="0"/>
              </a:rPr>
              <a:t>:</a:t>
            </a:r>
            <a:endParaRPr lang="en-US" sz="1600" b="1" i="1" dirty="0">
              <a:solidFill>
                <a:srgbClr val="002060"/>
              </a:solidFill>
              <a:latin typeface="Times New Roman" pitchFamily="18" charset="0"/>
              <a:cs typeface="Times New Roman" panose="02020603050405020304" pitchFamily="18" charset="0"/>
            </a:endParaRPr>
          </a:p>
          <a:p>
            <a:r>
              <a:rPr lang="en-US" sz="1600" b="1" dirty="0">
                <a:solidFill>
                  <a:srgbClr val="002060"/>
                </a:solidFill>
                <a:latin typeface="Times New Roman" panose="02020603050405020304" pitchFamily="18" charset="0"/>
                <a:cs typeface="Times New Roman" panose="02020603050405020304" pitchFamily="18" charset="0"/>
              </a:rPr>
              <a:t>Eur. Phys. J. A </a:t>
            </a:r>
            <a:r>
              <a:rPr lang="en-US" sz="1600" dirty="0">
                <a:solidFill>
                  <a:srgbClr val="002060"/>
                </a:solidFill>
                <a:latin typeface="Times New Roman" panose="02020603050405020304" pitchFamily="18" charset="0"/>
                <a:cs typeface="Times New Roman" panose="02020603050405020304" pitchFamily="18" charset="0"/>
              </a:rPr>
              <a:t>(‘22) 7, 140.</a:t>
            </a:r>
            <a:endParaRPr lang="ru-RU" sz="1600" dirty="0">
              <a:solidFill>
                <a:srgbClr val="002060"/>
              </a:solidFill>
              <a:latin typeface="Times New Roman"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07D7AC4-BD8A-DCCA-DCAB-8A49FD95D8BA}"/>
              </a:ext>
            </a:extLst>
          </p:cNvPr>
          <p:cNvSpPr txBox="1"/>
          <p:nvPr/>
        </p:nvSpPr>
        <p:spPr>
          <a:xfrm>
            <a:off x="2481013" y="4853041"/>
            <a:ext cx="4847802" cy="1938992"/>
          </a:xfrm>
          <a:prstGeom prst="rect">
            <a:avLst/>
          </a:prstGeom>
          <a:solidFill>
            <a:srgbClr val="F6F0F2"/>
          </a:solidFill>
          <a:ln w="28575">
            <a:solidFill>
              <a:srgbClr val="FF0000"/>
            </a:solidFill>
          </a:ln>
        </p:spPr>
        <p:txBody>
          <a:bodyPr wrap="none" rtlCol="0">
            <a:spAutoFit/>
          </a:bodyPr>
          <a:lstStyle/>
          <a:p>
            <a:r>
              <a:rPr lang="en-RU" sz="2000" b="1" dirty="0">
                <a:solidFill>
                  <a:srgbClr val="002060"/>
                </a:solidFill>
                <a:latin typeface="Arial" panose="020B0604020202020204" pitchFamily="34" charset="0"/>
                <a:cs typeface="Arial" panose="020B0604020202020204" pitchFamily="34" charset="0"/>
              </a:rPr>
              <a:t>Five physics groups:</a:t>
            </a:r>
          </a:p>
          <a:p>
            <a:pPr marL="342900" indent="-342900">
              <a:buFont typeface="Wingdings" pitchFamily="2" charset="2"/>
              <a:buChar char="Ø"/>
            </a:pPr>
            <a:r>
              <a:rPr lang="en-RU" sz="2000" i="1" dirty="0">
                <a:solidFill>
                  <a:srgbClr val="002060"/>
                </a:solidFill>
                <a:latin typeface="Arial" panose="020B0604020202020204" pitchFamily="34" charset="0"/>
                <a:cs typeface="Arial" panose="020B0604020202020204" pitchFamily="34" charset="0"/>
              </a:rPr>
              <a:t>Global Observables;</a:t>
            </a:r>
          </a:p>
          <a:p>
            <a:pPr marL="342900" indent="-342900">
              <a:buFont typeface="Wingdings" pitchFamily="2" charset="2"/>
              <a:buChar char="Ø"/>
            </a:pPr>
            <a:r>
              <a:rPr lang="en-RU" sz="2000" i="1" dirty="0">
                <a:solidFill>
                  <a:srgbClr val="002060"/>
                </a:solidFill>
                <a:latin typeface="Arial" panose="020B0604020202020204" pitchFamily="34" charset="0"/>
                <a:cs typeface="Arial" panose="020B0604020202020204" pitchFamily="34" charset="0"/>
              </a:rPr>
              <a:t>Spectra of Light Flavor &amp; Hypernuclei;</a:t>
            </a:r>
          </a:p>
          <a:p>
            <a:pPr marL="342900" indent="-342900">
              <a:buFont typeface="Wingdings" pitchFamily="2" charset="2"/>
              <a:buChar char="Ø"/>
            </a:pPr>
            <a:r>
              <a:rPr lang="en-RU" sz="2000" i="1" dirty="0">
                <a:solidFill>
                  <a:srgbClr val="002060"/>
                </a:solidFill>
                <a:latin typeface="Arial" panose="020B0604020202020204" pitchFamily="34" charset="0"/>
                <a:cs typeface="Arial" panose="020B0604020202020204" pitchFamily="34" charset="0"/>
              </a:rPr>
              <a:t>Correlations &amp; Fluctuations;</a:t>
            </a:r>
          </a:p>
          <a:p>
            <a:pPr marL="342900" indent="-342900">
              <a:buFont typeface="Wingdings" pitchFamily="2" charset="2"/>
              <a:buChar char="Ø"/>
            </a:pPr>
            <a:r>
              <a:rPr lang="en-RU" sz="2000" i="1" dirty="0">
                <a:solidFill>
                  <a:srgbClr val="002060"/>
                </a:solidFill>
                <a:latin typeface="Arial" panose="020B0604020202020204" pitchFamily="34" charset="0"/>
                <a:cs typeface="Arial" panose="020B0604020202020204" pitchFamily="34" charset="0"/>
              </a:rPr>
              <a:t>Electromagnetic Probes;</a:t>
            </a:r>
          </a:p>
          <a:p>
            <a:pPr marL="342900" indent="-342900">
              <a:buFont typeface="Wingdings" pitchFamily="2" charset="2"/>
              <a:buChar char="Ø"/>
            </a:pPr>
            <a:r>
              <a:rPr lang="en-RU" sz="2000" i="1" dirty="0">
                <a:solidFill>
                  <a:srgbClr val="002060"/>
                </a:solidFill>
                <a:latin typeface="Arial" panose="020B0604020202020204" pitchFamily="34" charset="0"/>
                <a:cs typeface="Arial" panose="020B0604020202020204" pitchFamily="34" charset="0"/>
              </a:rPr>
              <a:t>Heavy Flavor.</a:t>
            </a:r>
          </a:p>
        </p:txBody>
      </p:sp>
      <p:pic>
        <p:nvPicPr>
          <p:cNvPr id="17" name="Picture 6" descr="NICA-Logo_4c">
            <a:extLst>
              <a:ext uri="{FF2B5EF4-FFF2-40B4-BE49-F238E27FC236}">
                <a16:creationId xmlns:a16="http://schemas.microsoft.com/office/drawing/2014/main" id="{D0FE5096-9416-06A9-3898-7E6F7EDFA7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1015" y="49425"/>
            <a:ext cx="1439539" cy="7090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887077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931ED4-6F6B-B1EE-0DBF-FE4174260963}"/>
              </a:ext>
            </a:extLst>
          </p:cNvPr>
          <p:cNvSpPr>
            <a:spLocks noGrp="1"/>
          </p:cNvSpPr>
          <p:nvPr>
            <p:ph type="sldNum" sz="quarter" idx="12"/>
          </p:nvPr>
        </p:nvSpPr>
        <p:spPr>
          <a:xfrm>
            <a:off x="8610600" y="6442849"/>
            <a:ext cx="2743200" cy="365125"/>
          </a:xfrm>
        </p:spPr>
        <p:txBody>
          <a:bodyPr/>
          <a:lstStyle/>
          <a:p>
            <a:fld id="{254D851C-2B19-462F-8B67-6651829822B1}" type="slidenum">
              <a:rPr lang="ru-RU" smtClean="0"/>
              <a:t>25</a:t>
            </a:fld>
            <a:endParaRPr lang="ru-RU"/>
          </a:p>
        </p:txBody>
      </p:sp>
      <p:pic>
        <p:nvPicPr>
          <p:cNvPr id="6" name="Picture 5">
            <a:extLst>
              <a:ext uri="{FF2B5EF4-FFF2-40B4-BE49-F238E27FC236}">
                <a16:creationId xmlns:a16="http://schemas.microsoft.com/office/drawing/2014/main" id="{94F17199-8DA1-974E-A3D8-40B2CD967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41" y="264540"/>
            <a:ext cx="5788050" cy="4301435"/>
          </a:xfrm>
          <a:prstGeom prst="rect">
            <a:avLst/>
          </a:prstGeom>
        </p:spPr>
      </p:pic>
      <p:pic>
        <p:nvPicPr>
          <p:cNvPr id="8" name="Picture 7">
            <a:extLst>
              <a:ext uri="{FF2B5EF4-FFF2-40B4-BE49-F238E27FC236}">
                <a16:creationId xmlns:a16="http://schemas.microsoft.com/office/drawing/2014/main" id="{154B3BD2-93DF-992D-C5C1-BAC89D79C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530" y="606081"/>
            <a:ext cx="5920016" cy="4301435"/>
          </a:xfrm>
          <a:prstGeom prst="rect">
            <a:avLst/>
          </a:prstGeom>
        </p:spPr>
      </p:pic>
      <p:sp>
        <p:nvSpPr>
          <p:cNvPr id="12" name="TextBox 11">
            <a:extLst>
              <a:ext uri="{FF2B5EF4-FFF2-40B4-BE49-F238E27FC236}">
                <a16:creationId xmlns:a16="http://schemas.microsoft.com/office/drawing/2014/main" id="{E57C1B75-055F-F261-D0BC-38D886B0C4FD}"/>
              </a:ext>
            </a:extLst>
          </p:cNvPr>
          <p:cNvSpPr txBox="1"/>
          <p:nvPr/>
        </p:nvSpPr>
        <p:spPr>
          <a:xfrm>
            <a:off x="2209800" y="100888"/>
            <a:ext cx="9487759" cy="461665"/>
          </a:xfrm>
          <a:prstGeom prst="rect">
            <a:avLst/>
          </a:prstGeom>
          <a:solidFill>
            <a:srgbClr val="D5FFFF"/>
          </a:solidFill>
        </p:spPr>
        <p:txBody>
          <a:bodyPr wrap="square">
            <a:spAutoFit/>
          </a:bodyPr>
          <a:lstStyle/>
          <a:p>
            <a:pPr algn="ctr"/>
            <a:r>
              <a:rPr lang="en-GB" sz="2400" b="1" dirty="0">
                <a:solidFill>
                  <a:srgbClr val="002060"/>
                </a:solidFill>
                <a:effectLst/>
                <a:latin typeface="Arial" panose="020B0604020202020204" pitchFamily="34" charset="0"/>
                <a:cs typeface="Arial" panose="020B0604020202020204" pitchFamily="34" charset="0"/>
              </a:rPr>
              <a:t>Preparation for the fist run: </a:t>
            </a:r>
            <a:r>
              <a:rPr lang="en-GB" sz="2400" i="1" dirty="0">
                <a:solidFill>
                  <a:srgbClr val="002060"/>
                </a:solidFill>
                <a:effectLst/>
                <a:latin typeface="Arial" panose="020B0604020202020204" pitchFamily="34" charset="0"/>
                <a:cs typeface="Arial" panose="020B0604020202020204" pitchFamily="34" charset="0"/>
              </a:rPr>
              <a:t>possible </a:t>
            </a:r>
            <a:r>
              <a:rPr lang="en-GB" sz="2400" b="1" i="1" dirty="0">
                <a:solidFill>
                  <a:srgbClr val="002060"/>
                </a:solidFill>
                <a:latin typeface="Arial" panose="020B0604020202020204" pitchFamily="34" charset="0"/>
                <a:cs typeface="Arial" panose="020B0604020202020204" pitchFamily="34" charset="0"/>
              </a:rPr>
              <a:t>f</a:t>
            </a:r>
            <a:r>
              <a:rPr lang="en-GB" sz="2400" b="1" i="1" dirty="0">
                <a:solidFill>
                  <a:srgbClr val="002060"/>
                </a:solidFill>
                <a:effectLst/>
                <a:latin typeface="Arial" panose="020B0604020202020204" pitchFamily="34" charset="0"/>
                <a:cs typeface="Arial" panose="020B0604020202020204" pitchFamily="34" charset="0"/>
              </a:rPr>
              <a:t>ixed-target </a:t>
            </a:r>
            <a:r>
              <a:rPr lang="en-GB" sz="2400" i="1" dirty="0">
                <a:solidFill>
                  <a:srgbClr val="002060"/>
                </a:solidFill>
                <a:effectLst/>
                <a:latin typeface="Arial" panose="020B0604020202020204" pitchFamily="34" charset="0"/>
                <a:cs typeface="Arial" panose="020B0604020202020204" pitchFamily="34" charset="0"/>
              </a:rPr>
              <a:t>mode</a:t>
            </a:r>
            <a:endParaRPr lang="en-RU" sz="2400" i="1" dirty="0"/>
          </a:p>
        </p:txBody>
      </p:sp>
      <p:sp>
        <p:nvSpPr>
          <p:cNvPr id="5" name="TextBox 4">
            <a:extLst>
              <a:ext uri="{FF2B5EF4-FFF2-40B4-BE49-F238E27FC236}">
                <a16:creationId xmlns:a16="http://schemas.microsoft.com/office/drawing/2014/main" id="{42815CD7-8FF1-5B91-7C13-882A9DF19B88}"/>
              </a:ext>
            </a:extLst>
          </p:cNvPr>
          <p:cNvSpPr txBox="1"/>
          <p:nvPr/>
        </p:nvSpPr>
        <p:spPr>
          <a:xfrm>
            <a:off x="1002095" y="4736050"/>
            <a:ext cx="9849592" cy="1938992"/>
          </a:xfrm>
          <a:prstGeom prst="rect">
            <a:avLst/>
          </a:prstGeom>
          <a:noFill/>
        </p:spPr>
        <p:txBody>
          <a:bodyPr wrap="square">
            <a:spAutoFit/>
          </a:bodyPr>
          <a:lstStyle/>
          <a:p>
            <a:r>
              <a:rPr lang="en-GB" sz="2000" b="1" dirty="0">
                <a:solidFill>
                  <a:srgbClr val="002060"/>
                </a:solidFill>
                <a:effectLst/>
                <a:latin typeface="Arial" panose="020B0604020202020204" pitchFamily="34" charset="0"/>
                <a:cs typeface="Arial" panose="020B0604020202020204" pitchFamily="34" charset="0"/>
              </a:rPr>
              <a:t>MPD-CLD</a:t>
            </a:r>
            <a:r>
              <a:rPr lang="en-GB" sz="2000" dirty="0">
                <a:solidFill>
                  <a:srgbClr val="002060"/>
                </a:solidFill>
                <a:effectLst/>
                <a:latin typeface="Arial" panose="020B0604020202020204" pitchFamily="34" charset="0"/>
                <a:cs typeface="Arial" panose="020B0604020202020204" pitchFamily="34" charset="0"/>
              </a:rPr>
              <a:t> and </a:t>
            </a:r>
            <a:r>
              <a:rPr lang="en-GB" sz="2000" b="1" dirty="0">
                <a:solidFill>
                  <a:srgbClr val="002060"/>
                </a:solidFill>
                <a:effectLst/>
                <a:latin typeface="Arial" panose="020B0604020202020204" pitchFamily="34" charset="0"/>
                <a:cs typeface="Arial" panose="020B0604020202020204" pitchFamily="34" charset="0"/>
              </a:rPr>
              <a:t>MPD-FXT</a:t>
            </a:r>
            <a:r>
              <a:rPr lang="en-GB" sz="2000" dirty="0">
                <a:solidFill>
                  <a:srgbClr val="002060"/>
                </a:solidFill>
                <a:effectLst/>
                <a:latin typeface="Arial" panose="020B0604020202020204" pitchFamily="34" charset="0"/>
                <a:cs typeface="Arial" panose="020B0604020202020204" pitchFamily="34" charset="0"/>
              </a:rPr>
              <a:t> from start-up: </a:t>
            </a:r>
          </a:p>
          <a:p>
            <a:endParaRPr lang="en-GB" sz="2000" dirty="0">
              <a:solidFill>
                <a:srgbClr val="002060"/>
              </a:solidFill>
              <a:effectLst/>
              <a:latin typeface="Arial" panose="020B0604020202020204" pitchFamily="34" charset="0"/>
              <a:cs typeface="Arial" panose="020B0604020202020204" pitchFamily="34" charset="0"/>
            </a:endParaRPr>
          </a:p>
          <a:p>
            <a:r>
              <a:rPr lang="en-GB" sz="2000" dirty="0">
                <a:solidFill>
                  <a:srgbClr val="002060"/>
                </a:solidFill>
                <a:effectLst/>
                <a:latin typeface="Arial" panose="020B0604020202020204" pitchFamily="34" charset="0"/>
                <a:cs typeface="Arial" panose="020B0604020202020204" pitchFamily="34" charset="0"/>
              </a:rPr>
              <a:t>✓ </a:t>
            </a:r>
            <a:r>
              <a:rPr lang="en-GB" sz="2000" i="1" dirty="0">
                <a:solidFill>
                  <a:srgbClr val="002060"/>
                </a:solidFill>
                <a:effectLst/>
                <a:latin typeface="Arial" panose="020B0604020202020204" pitchFamily="34" charset="0"/>
                <a:cs typeface="Arial" panose="020B0604020202020204" pitchFamily="34" charset="0"/>
              </a:rPr>
              <a:t>Collider mode: </a:t>
            </a:r>
            <a:r>
              <a:rPr lang="en-GB" sz="2000" b="1" i="1" dirty="0" err="1">
                <a:solidFill>
                  <a:srgbClr val="002060"/>
                </a:solidFill>
                <a:effectLst/>
                <a:latin typeface="Arial" panose="020B0604020202020204" pitchFamily="34" charset="0"/>
                <a:cs typeface="Arial" panose="020B0604020202020204" pitchFamily="34" charset="0"/>
              </a:rPr>
              <a:t>Xe+Xe</a:t>
            </a:r>
            <a:r>
              <a:rPr lang="en-GB" sz="2000" b="1" i="1" dirty="0">
                <a:solidFill>
                  <a:srgbClr val="002060"/>
                </a:solidFill>
                <a:effectLst/>
                <a:latin typeface="Arial" panose="020B0604020202020204" pitchFamily="34" charset="0"/>
                <a:cs typeface="Arial" panose="020B0604020202020204" pitchFamily="34" charset="0"/>
              </a:rPr>
              <a:t> </a:t>
            </a:r>
            <a:r>
              <a:rPr lang="en-GB" sz="2000" i="1" dirty="0">
                <a:solidFill>
                  <a:srgbClr val="002060"/>
                </a:solidFill>
                <a:effectLst/>
                <a:latin typeface="Arial" panose="020B0604020202020204" pitchFamily="34" charset="0"/>
                <a:cs typeface="Arial" panose="020B0604020202020204" pitchFamily="34" charset="0"/>
              </a:rPr>
              <a:t>(</a:t>
            </a:r>
            <a:r>
              <a:rPr lang="en-GB" sz="2000" b="1" i="1" dirty="0" err="1">
                <a:solidFill>
                  <a:srgbClr val="002060"/>
                </a:solidFill>
                <a:effectLst/>
                <a:latin typeface="Arial" panose="020B0604020202020204" pitchFamily="34" charset="0"/>
                <a:cs typeface="Arial" panose="020B0604020202020204" pitchFamily="34" charset="0"/>
              </a:rPr>
              <a:t>Bi+Bi</a:t>
            </a:r>
            <a:r>
              <a:rPr lang="en-GB" sz="2000" b="1" i="1" dirty="0">
                <a:solidFill>
                  <a:srgbClr val="002060"/>
                </a:solidFill>
                <a:effectLst/>
                <a:latin typeface="Arial" panose="020B0604020202020204" pitchFamily="34" charset="0"/>
                <a:cs typeface="Arial" panose="020B0604020202020204" pitchFamily="34" charset="0"/>
              </a:rPr>
              <a:t>) </a:t>
            </a:r>
            <a:r>
              <a:rPr lang="en-GB" sz="2000" i="1" dirty="0">
                <a:solidFill>
                  <a:srgbClr val="002060"/>
                </a:solidFill>
                <a:effectLst/>
                <a:latin typeface="Arial" panose="020B0604020202020204" pitchFamily="34" charset="0"/>
                <a:cs typeface="Arial" panose="020B0604020202020204" pitchFamily="34" charset="0"/>
              </a:rPr>
              <a:t>at ~ </a:t>
            </a:r>
            <a:r>
              <a:rPr lang="en-GB" sz="2000" b="1" i="1" dirty="0">
                <a:solidFill>
                  <a:srgbClr val="002060"/>
                </a:solidFill>
                <a:effectLst/>
                <a:latin typeface="Arial" panose="020B0604020202020204" pitchFamily="34" charset="0"/>
                <a:cs typeface="Arial" panose="020B0604020202020204" pitchFamily="34" charset="0"/>
              </a:rPr>
              <a:t>7 </a:t>
            </a:r>
            <a:r>
              <a:rPr lang="en-GB" sz="2000" i="1" dirty="0" err="1">
                <a:solidFill>
                  <a:srgbClr val="002060"/>
                </a:solidFill>
                <a:effectLst/>
                <a:latin typeface="Arial" panose="020B0604020202020204" pitchFamily="34" charset="0"/>
                <a:cs typeface="Arial" panose="020B0604020202020204" pitchFamily="34" charset="0"/>
              </a:rPr>
              <a:t>AGeV</a:t>
            </a:r>
            <a:br>
              <a:rPr lang="en-GB" sz="2000" i="1" dirty="0">
                <a:solidFill>
                  <a:srgbClr val="002060"/>
                </a:solidFill>
                <a:effectLst/>
                <a:latin typeface="Arial" panose="020B0604020202020204" pitchFamily="34" charset="0"/>
                <a:cs typeface="Arial" panose="020B0604020202020204" pitchFamily="34" charset="0"/>
              </a:rPr>
            </a:br>
            <a:r>
              <a:rPr lang="en-GB" sz="2000" i="1" dirty="0">
                <a:solidFill>
                  <a:srgbClr val="002060"/>
                </a:solidFill>
                <a:effectLst/>
                <a:latin typeface="Arial" panose="020B0604020202020204" pitchFamily="34" charset="0"/>
                <a:cs typeface="Arial" panose="020B0604020202020204" pitchFamily="34" charset="0"/>
              </a:rPr>
              <a:t>✓ Fixed-target mode: </a:t>
            </a:r>
            <a:r>
              <a:rPr lang="en-GB" sz="2000" b="1" i="1" dirty="0">
                <a:solidFill>
                  <a:srgbClr val="002060"/>
                </a:solidFill>
                <a:effectLst/>
                <a:latin typeface="Arial" panose="020B0604020202020204" pitchFamily="34" charset="0"/>
                <a:cs typeface="Arial" panose="020B0604020202020204" pitchFamily="34" charset="0"/>
              </a:rPr>
              <a:t>Xe</a:t>
            </a:r>
            <a:r>
              <a:rPr lang="en-GB" sz="2000" i="1" dirty="0">
                <a:solidFill>
                  <a:srgbClr val="002060"/>
                </a:solidFill>
                <a:effectLst/>
                <a:latin typeface="Arial" panose="020B0604020202020204" pitchFamily="34" charset="0"/>
                <a:cs typeface="Arial" panose="020B0604020202020204" pitchFamily="34" charset="0"/>
              </a:rPr>
              <a:t> (</a:t>
            </a:r>
            <a:r>
              <a:rPr lang="en-GB" sz="2000" b="1" i="1" dirty="0">
                <a:solidFill>
                  <a:srgbClr val="002060"/>
                </a:solidFill>
                <a:effectLst/>
                <a:latin typeface="Arial" panose="020B0604020202020204" pitchFamily="34" charset="0"/>
                <a:cs typeface="Arial" panose="020B0604020202020204" pitchFamily="34" charset="0"/>
              </a:rPr>
              <a:t>Bi</a:t>
            </a:r>
            <a:r>
              <a:rPr lang="en-GB" sz="2000" i="1" dirty="0">
                <a:solidFill>
                  <a:srgbClr val="002060"/>
                </a:solidFill>
                <a:effectLst/>
                <a:latin typeface="Arial" panose="020B0604020202020204" pitchFamily="34" charset="0"/>
                <a:cs typeface="Arial" panose="020B0604020202020204" pitchFamily="34" charset="0"/>
              </a:rPr>
              <a:t>) beam + </a:t>
            </a:r>
            <a:r>
              <a:rPr lang="en-GB" sz="2000" b="1" i="1" dirty="0">
                <a:solidFill>
                  <a:srgbClr val="002060"/>
                </a:solidFill>
                <a:effectLst/>
                <a:latin typeface="Arial" panose="020B0604020202020204" pitchFamily="34" charset="0"/>
                <a:cs typeface="Arial" panose="020B0604020202020204" pitchFamily="34" charset="0"/>
              </a:rPr>
              <a:t>W/A</a:t>
            </a:r>
            <a:r>
              <a:rPr lang="en-GB" sz="2000" i="1" dirty="0">
                <a:solidFill>
                  <a:srgbClr val="002060"/>
                </a:solidFill>
                <a:effectLst/>
                <a:latin typeface="Arial" panose="020B0604020202020204" pitchFamily="34" charset="0"/>
                <a:cs typeface="Arial" panose="020B0604020202020204" pitchFamily="34" charset="0"/>
              </a:rPr>
              <a:t>u target (~ 50-100 </a:t>
            </a:r>
            <a:r>
              <a:rPr lang="en-GB" sz="2000" i="1" dirty="0">
                <a:solidFill>
                  <a:srgbClr val="002060"/>
                </a:solidFill>
                <a:effectLst/>
                <a:latin typeface="Symbol" pitchFamily="2" charset="2"/>
                <a:cs typeface="Arial" panose="020B0604020202020204" pitchFamily="34" charset="0"/>
              </a:rPr>
              <a:t>m</a:t>
            </a:r>
            <a:r>
              <a:rPr lang="en-GB" sz="2000" i="1" dirty="0">
                <a:solidFill>
                  <a:srgbClr val="002060"/>
                </a:solidFill>
                <a:effectLst/>
                <a:latin typeface="Arial" panose="020B0604020202020204" pitchFamily="34" charset="0"/>
                <a:cs typeface="Arial" panose="020B0604020202020204" pitchFamily="34" charset="0"/>
              </a:rPr>
              <a:t>m wire) at ~ </a:t>
            </a:r>
            <a:r>
              <a:rPr lang="en-GB" sz="2000" b="1" i="1" dirty="0">
                <a:solidFill>
                  <a:srgbClr val="002060"/>
                </a:solidFill>
                <a:effectLst/>
                <a:latin typeface="Arial" panose="020B0604020202020204" pitchFamily="34" charset="0"/>
                <a:cs typeface="Arial" panose="020B0604020202020204" pitchFamily="34" charset="0"/>
              </a:rPr>
              <a:t>3 </a:t>
            </a:r>
            <a:r>
              <a:rPr lang="en-GB" sz="2000" i="1" dirty="0" err="1">
                <a:solidFill>
                  <a:srgbClr val="002060"/>
                </a:solidFill>
                <a:effectLst/>
                <a:latin typeface="Arial" panose="020B0604020202020204" pitchFamily="34" charset="0"/>
                <a:cs typeface="Arial" panose="020B0604020202020204" pitchFamily="34" charset="0"/>
              </a:rPr>
              <a:t>AGeV</a:t>
            </a:r>
            <a:r>
              <a:rPr lang="en-GB" sz="2000" i="1" dirty="0">
                <a:solidFill>
                  <a:srgbClr val="002060"/>
                </a:solidFill>
                <a:effectLst/>
                <a:latin typeface="Arial" panose="020B0604020202020204" pitchFamily="34" charset="0"/>
                <a:cs typeface="Arial" panose="020B0604020202020204" pitchFamily="34" charset="0"/>
              </a:rPr>
              <a:t> : </a:t>
            </a:r>
          </a:p>
          <a:p>
            <a:pPr algn="r"/>
            <a:r>
              <a:rPr lang="en-GB" sz="2000" dirty="0">
                <a:solidFill>
                  <a:srgbClr val="0070C0"/>
                </a:solidFill>
                <a:effectLst/>
                <a:latin typeface="Arial" panose="020B0604020202020204" pitchFamily="34" charset="0"/>
                <a:cs typeface="Arial" panose="020B0604020202020204" pitchFamily="34" charset="0"/>
              </a:rPr>
              <a:t>- </a:t>
            </a:r>
            <a:r>
              <a:rPr lang="en-GB" sz="2000" i="1" dirty="0">
                <a:solidFill>
                  <a:srgbClr val="002060"/>
                </a:solidFill>
                <a:effectLst/>
                <a:latin typeface="Arial" panose="020B0604020202020204" pitchFamily="34" charset="0"/>
                <a:cs typeface="Arial" panose="020B0604020202020204" pitchFamily="34" charset="0"/>
              </a:rPr>
              <a:t>extends energy range to those of (HADES, BM@N, CBM); high event rate even with low-intensity beam </a:t>
            </a:r>
          </a:p>
        </p:txBody>
      </p:sp>
      <p:sp>
        <p:nvSpPr>
          <p:cNvPr id="7" name="Date Placeholder 6">
            <a:extLst>
              <a:ext uri="{FF2B5EF4-FFF2-40B4-BE49-F238E27FC236}">
                <a16:creationId xmlns:a16="http://schemas.microsoft.com/office/drawing/2014/main" id="{438BE156-455D-DA2C-98E8-9C1955EC2DA1}"/>
              </a:ext>
            </a:extLst>
          </p:cNvPr>
          <p:cNvSpPr>
            <a:spLocks noGrp="1"/>
          </p:cNvSpPr>
          <p:nvPr>
            <p:ph type="dt" sz="half" idx="10"/>
          </p:nvPr>
        </p:nvSpPr>
        <p:spPr/>
        <p:txBody>
          <a:bodyPr/>
          <a:lstStyle/>
          <a:p>
            <a:r>
              <a:rPr lang="ru-RU"/>
              <a:t>28 ибя 2025</a:t>
            </a:r>
          </a:p>
        </p:txBody>
      </p:sp>
      <p:sp>
        <p:nvSpPr>
          <p:cNvPr id="9" name="Footer Placeholder 8">
            <a:extLst>
              <a:ext uri="{FF2B5EF4-FFF2-40B4-BE49-F238E27FC236}">
                <a16:creationId xmlns:a16="http://schemas.microsoft.com/office/drawing/2014/main" id="{62C0FF8D-A80B-69ED-E6F8-CDC4EFE8FB93}"/>
              </a:ext>
            </a:extLst>
          </p:cNvPr>
          <p:cNvSpPr>
            <a:spLocks noGrp="1"/>
          </p:cNvSpPr>
          <p:nvPr>
            <p:ph type="ftr" sz="quarter" idx="11"/>
          </p:nvPr>
        </p:nvSpPr>
        <p:spPr/>
        <p:txBody>
          <a:bodyPr/>
          <a:lstStyle/>
          <a:p>
            <a:r>
              <a:rPr lang="ru-RU"/>
              <a:t>В. Кекелидзе, Совещание по ФТИ, Санкт-Петербург</a:t>
            </a:r>
          </a:p>
        </p:txBody>
      </p:sp>
    </p:spTree>
    <p:extLst>
      <p:ext uri="{BB962C8B-B14F-4D97-AF65-F5344CB8AC3E}">
        <p14:creationId xmlns:p14="http://schemas.microsoft.com/office/powerpoint/2010/main" val="166220388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CC340A-EFEC-DA63-9FFB-7F38425CDCE8}"/>
              </a:ext>
            </a:extLst>
          </p:cNvPr>
          <p:cNvSpPr>
            <a:spLocks noGrp="1"/>
          </p:cNvSpPr>
          <p:nvPr>
            <p:ph type="dt" sz="half" idx="10"/>
          </p:nvPr>
        </p:nvSpPr>
        <p:spPr/>
        <p:txBody>
          <a:bodyPr/>
          <a:lstStyle/>
          <a:p>
            <a:r>
              <a:rPr lang="ru-RU"/>
              <a:t>28 ибя 2025</a:t>
            </a:r>
          </a:p>
        </p:txBody>
      </p:sp>
      <p:sp>
        <p:nvSpPr>
          <p:cNvPr id="3" name="Footer Placeholder 2">
            <a:extLst>
              <a:ext uri="{FF2B5EF4-FFF2-40B4-BE49-F238E27FC236}">
                <a16:creationId xmlns:a16="http://schemas.microsoft.com/office/drawing/2014/main" id="{C260A6A2-E571-85DB-6363-7610B95769B2}"/>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4" name="Slide Number Placeholder 3">
            <a:extLst>
              <a:ext uri="{FF2B5EF4-FFF2-40B4-BE49-F238E27FC236}">
                <a16:creationId xmlns:a16="http://schemas.microsoft.com/office/drawing/2014/main" id="{1A95B016-F917-95C2-BEF7-85E1FC4F1524}"/>
              </a:ext>
            </a:extLst>
          </p:cNvPr>
          <p:cNvSpPr>
            <a:spLocks noGrp="1"/>
          </p:cNvSpPr>
          <p:nvPr>
            <p:ph type="sldNum" sz="quarter" idx="12"/>
          </p:nvPr>
        </p:nvSpPr>
        <p:spPr/>
        <p:txBody>
          <a:bodyPr/>
          <a:lstStyle/>
          <a:p>
            <a:fld id="{254D851C-2B19-462F-8B67-6651829822B1}" type="slidenum">
              <a:rPr lang="ru-RU" smtClean="0"/>
              <a:t>26</a:t>
            </a:fld>
            <a:endParaRPr lang="ru-RU"/>
          </a:p>
        </p:txBody>
      </p:sp>
      <p:pic>
        <p:nvPicPr>
          <p:cNvPr id="6" name="Picture 5">
            <a:extLst>
              <a:ext uri="{FF2B5EF4-FFF2-40B4-BE49-F238E27FC236}">
                <a16:creationId xmlns:a16="http://schemas.microsoft.com/office/drawing/2014/main" id="{764DCFC4-DCA4-D485-CA5B-244A40604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40" y="49428"/>
            <a:ext cx="11765502" cy="6752907"/>
          </a:xfrm>
          <a:prstGeom prst="rect">
            <a:avLst/>
          </a:prstGeom>
        </p:spPr>
      </p:pic>
    </p:spTree>
    <p:extLst>
      <p:ext uri="{BB962C8B-B14F-4D97-AF65-F5344CB8AC3E}">
        <p14:creationId xmlns:p14="http://schemas.microsoft.com/office/powerpoint/2010/main" val="320796476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373246-9ADE-230C-F212-AD15099F290C}"/>
              </a:ext>
            </a:extLst>
          </p:cNvPr>
          <p:cNvSpPr>
            <a:spLocks noGrp="1"/>
          </p:cNvSpPr>
          <p:nvPr>
            <p:ph type="sldNum" sz="quarter" idx="12"/>
          </p:nvPr>
        </p:nvSpPr>
        <p:spPr/>
        <p:txBody>
          <a:bodyPr/>
          <a:lstStyle/>
          <a:p>
            <a:fld id="{254D851C-2B19-462F-8B67-6651829822B1}" type="slidenum">
              <a:rPr lang="ru-RU" smtClean="0"/>
              <a:t>27</a:t>
            </a:fld>
            <a:endParaRPr lang="ru-RU"/>
          </a:p>
        </p:txBody>
      </p:sp>
      <p:pic>
        <p:nvPicPr>
          <p:cNvPr id="6" name="Picture 5">
            <a:extLst>
              <a:ext uri="{FF2B5EF4-FFF2-40B4-BE49-F238E27FC236}">
                <a16:creationId xmlns:a16="http://schemas.microsoft.com/office/drawing/2014/main" id="{5FFF5FF5-DEC1-EB1E-4B28-DF2893430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59" y="659745"/>
            <a:ext cx="11661568" cy="6061730"/>
          </a:xfrm>
          <a:prstGeom prst="rect">
            <a:avLst/>
          </a:prstGeom>
        </p:spPr>
      </p:pic>
      <p:sp>
        <p:nvSpPr>
          <p:cNvPr id="8" name="TextBox 7">
            <a:extLst>
              <a:ext uri="{FF2B5EF4-FFF2-40B4-BE49-F238E27FC236}">
                <a16:creationId xmlns:a16="http://schemas.microsoft.com/office/drawing/2014/main" id="{877BEC56-791A-58D1-E1AD-861968CBE595}"/>
              </a:ext>
            </a:extLst>
          </p:cNvPr>
          <p:cNvSpPr txBox="1"/>
          <p:nvPr/>
        </p:nvSpPr>
        <p:spPr>
          <a:xfrm>
            <a:off x="4212772" y="118671"/>
            <a:ext cx="3260766" cy="523220"/>
          </a:xfrm>
          <a:prstGeom prst="rect">
            <a:avLst/>
          </a:prstGeom>
          <a:solidFill>
            <a:srgbClr val="D5FFFF"/>
          </a:solidFill>
        </p:spPr>
        <p:txBody>
          <a:bodyPr wrap="square">
            <a:spAutoFit/>
          </a:bodyPr>
          <a:lstStyle/>
          <a:p>
            <a:r>
              <a:rPr lang="en-GB" sz="2400" b="1" dirty="0">
                <a:solidFill>
                  <a:srgbClr val="002060"/>
                </a:solidFill>
                <a:effectLst/>
                <a:latin typeface="Arial" panose="020B0604020202020204" pitchFamily="34" charset="0"/>
                <a:cs typeface="Arial" panose="020B0604020202020204" pitchFamily="34" charset="0"/>
              </a:rPr>
              <a:t>MPD-FXT: </a:t>
            </a:r>
            <a:r>
              <a:rPr lang="en-GB" sz="2800" b="1" dirty="0">
                <a:solidFill>
                  <a:srgbClr val="002060"/>
                </a:solidFill>
                <a:effectLst/>
                <a:latin typeface="Symbol" pitchFamily="2" charset="2"/>
                <a:cs typeface="Arial" panose="020B0604020202020204" pitchFamily="34" charset="0"/>
              </a:rPr>
              <a:t>L </a:t>
            </a:r>
            <a:r>
              <a:rPr lang="en-GB" sz="2400" b="1" dirty="0">
                <a:solidFill>
                  <a:srgbClr val="002060"/>
                </a:solidFill>
                <a:effectLst/>
                <a:latin typeface="Arial" panose="020B0604020202020204" pitchFamily="34" charset="0"/>
                <a:cs typeface="Arial" panose="020B0604020202020204" pitchFamily="34" charset="0"/>
              </a:rPr>
              <a:t>hyperon </a:t>
            </a:r>
            <a:endParaRPr lang="en-GB" sz="2400" dirty="0">
              <a:solidFill>
                <a:srgbClr val="002060"/>
              </a:solidFill>
              <a:effectLst/>
              <a:latin typeface="Arial" panose="020B0604020202020204" pitchFamily="34" charset="0"/>
              <a:cs typeface="Arial" panose="020B0604020202020204" pitchFamily="34" charset="0"/>
            </a:endParaRPr>
          </a:p>
        </p:txBody>
      </p:sp>
      <p:sp>
        <p:nvSpPr>
          <p:cNvPr id="9" name="Date Placeholder 8">
            <a:extLst>
              <a:ext uri="{FF2B5EF4-FFF2-40B4-BE49-F238E27FC236}">
                <a16:creationId xmlns:a16="http://schemas.microsoft.com/office/drawing/2014/main" id="{14C0DD3D-4419-E63E-18AA-A0D4B482068F}"/>
              </a:ext>
            </a:extLst>
          </p:cNvPr>
          <p:cNvSpPr>
            <a:spLocks noGrp="1"/>
          </p:cNvSpPr>
          <p:nvPr>
            <p:ph type="dt" sz="half" idx="10"/>
          </p:nvPr>
        </p:nvSpPr>
        <p:spPr/>
        <p:txBody>
          <a:bodyPr/>
          <a:lstStyle/>
          <a:p>
            <a:r>
              <a:rPr lang="ru-RU"/>
              <a:t>28 ибя 2025</a:t>
            </a:r>
          </a:p>
        </p:txBody>
      </p:sp>
      <p:sp>
        <p:nvSpPr>
          <p:cNvPr id="10" name="Footer Placeholder 9">
            <a:extLst>
              <a:ext uri="{FF2B5EF4-FFF2-40B4-BE49-F238E27FC236}">
                <a16:creationId xmlns:a16="http://schemas.microsoft.com/office/drawing/2014/main" id="{ADD3F5F4-43B8-02A3-1344-0ED33C9EBF99}"/>
              </a:ext>
            </a:extLst>
          </p:cNvPr>
          <p:cNvSpPr>
            <a:spLocks noGrp="1"/>
          </p:cNvSpPr>
          <p:nvPr>
            <p:ph type="ftr" sz="quarter" idx="11"/>
          </p:nvPr>
        </p:nvSpPr>
        <p:spPr/>
        <p:txBody>
          <a:bodyPr/>
          <a:lstStyle/>
          <a:p>
            <a:r>
              <a:rPr lang="ru-RU"/>
              <a:t>В. Кекелидзе, Совещание по ФТИ, Санкт-Петербург</a:t>
            </a:r>
          </a:p>
        </p:txBody>
      </p:sp>
    </p:spTree>
    <p:extLst>
      <p:ext uri="{BB962C8B-B14F-4D97-AF65-F5344CB8AC3E}">
        <p14:creationId xmlns:p14="http://schemas.microsoft.com/office/powerpoint/2010/main" val="214714239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5120DA-1111-24AE-50F6-361ADF7B55C2}"/>
              </a:ext>
            </a:extLst>
          </p:cNvPr>
          <p:cNvSpPr>
            <a:spLocks noGrp="1"/>
          </p:cNvSpPr>
          <p:nvPr>
            <p:ph type="dt" sz="half" idx="10"/>
          </p:nvPr>
        </p:nvSpPr>
        <p:spPr/>
        <p:txBody>
          <a:bodyPr/>
          <a:lstStyle/>
          <a:p>
            <a:r>
              <a:rPr lang="ru-RU"/>
              <a:t>28 ибя 2025</a:t>
            </a:r>
          </a:p>
        </p:txBody>
      </p:sp>
      <p:sp>
        <p:nvSpPr>
          <p:cNvPr id="3" name="Footer Placeholder 2">
            <a:extLst>
              <a:ext uri="{FF2B5EF4-FFF2-40B4-BE49-F238E27FC236}">
                <a16:creationId xmlns:a16="http://schemas.microsoft.com/office/drawing/2014/main" id="{194277A7-2BB3-83D0-C043-8678BCE0D4C9}"/>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4" name="Slide Number Placeholder 3">
            <a:extLst>
              <a:ext uri="{FF2B5EF4-FFF2-40B4-BE49-F238E27FC236}">
                <a16:creationId xmlns:a16="http://schemas.microsoft.com/office/drawing/2014/main" id="{0B510526-D1F1-ED47-F36C-132911F9AEDA}"/>
              </a:ext>
            </a:extLst>
          </p:cNvPr>
          <p:cNvSpPr>
            <a:spLocks noGrp="1"/>
          </p:cNvSpPr>
          <p:nvPr>
            <p:ph type="sldNum" sz="quarter" idx="12"/>
          </p:nvPr>
        </p:nvSpPr>
        <p:spPr/>
        <p:txBody>
          <a:bodyPr/>
          <a:lstStyle/>
          <a:p>
            <a:fld id="{254D851C-2B19-462F-8B67-6651829822B1}" type="slidenum">
              <a:rPr lang="ru-RU" smtClean="0"/>
              <a:t>28</a:t>
            </a:fld>
            <a:endParaRPr lang="ru-RU"/>
          </a:p>
        </p:txBody>
      </p:sp>
      <p:pic>
        <p:nvPicPr>
          <p:cNvPr id="5" name="Picture 4">
            <a:extLst>
              <a:ext uri="{FF2B5EF4-FFF2-40B4-BE49-F238E27FC236}">
                <a16:creationId xmlns:a16="http://schemas.microsoft.com/office/drawing/2014/main" id="{8BFEF128-7504-C0FC-1687-382A3FECB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38" y="1071191"/>
            <a:ext cx="10439125" cy="3760849"/>
          </a:xfrm>
          <a:prstGeom prst="rect">
            <a:avLst/>
          </a:prstGeom>
        </p:spPr>
      </p:pic>
      <p:sp>
        <p:nvSpPr>
          <p:cNvPr id="9" name="TextBox 8">
            <a:extLst>
              <a:ext uri="{FF2B5EF4-FFF2-40B4-BE49-F238E27FC236}">
                <a16:creationId xmlns:a16="http://schemas.microsoft.com/office/drawing/2014/main" id="{C3DE837E-4DB8-E44E-CC97-D9491B59F90D}"/>
              </a:ext>
            </a:extLst>
          </p:cNvPr>
          <p:cNvSpPr txBox="1"/>
          <p:nvPr/>
        </p:nvSpPr>
        <p:spPr>
          <a:xfrm>
            <a:off x="2728356" y="5240252"/>
            <a:ext cx="8196942" cy="707886"/>
          </a:xfrm>
          <a:prstGeom prst="rect">
            <a:avLst/>
          </a:prstGeom>
          <a:noFill/>
        </p:spPr>
        <p:txBody>
          <a:bodyPr wrap="square">
            <a:spAutoFit/>
          </a:bodyPr>
          <a:lstStyle/>
          <a:p>
            <a:r>
              <a:rPr lang="en-GB" sz="2000" i="1" dirty="0">
                <a:solidFill>
                  <a:srgbClr val="002060"/>
                </a:solidFill>
                <a:effectLst/>
                <a:latin typeface="Arial" panose="020B0604020202020204" pitchFamily="34" charset="0"/>
                <a:cs typeface="Arial" panose="020B0604020202020204" pitchFamily="34" charset="0"/>
              </a:rPr>
              <a:t>Rather limited momentum resolution is compensated by a large path length (~3m)→reasonable PID for charged hadrons </a:t>
            </a:r>
          </a:p>
        </p:txBody>
      </p:sp>
    </p:spTree>
    <p:extLst>
      <p:ext uri="{BB962C8B-B14F-4D97-AF65-F5344CB8AC3E}">
        <p14:creationId xmlns:p14="http://schemas.microsoft.com/office/powerpoint/2010/main" val="271869364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26E559-D76C-89BD-F2C8-2D7E38520144}"/>
              </a:ext>
            </a:extLst>
          </p:cNvPr>
          <p:cNvSpPr>
            <a:spLocks noGrp="1"/>
          </p:cNvSpPr>
          <p:nvPr>
            <p:ph type="dt" sz="half" idx="10"/>
          </p:nvPr>
        </p:nvSpPr>
        <p:spPr/>
        <p:txBody>
          <a:bodyPr/>
          <a:lstStyle/>
          <a:p>
            <a:r>
              <a:rPr lang="ru-RU"/>
              <a:t>28 ибя 2025</a:t>
            </a:r>
          </a:p>
        </p:txBody>
      </p:sp>
      <p:sp>
        <p:nvSpPr>
          <p:cNvPr id="3" name="Footer Placeholder 2">
            <a:extLst>
              <a:ext uri="{FF2B5EF4-FFF2-40B4-BE49-F238E27FC236}">
                <a16:creationId xmlns:a16="http://schemas.microsoft.com/office/drawing/2014/main" id="{487D0517-2B8A-ABEE-43C5-6132CFB69034}"/>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4" name="Slide Number Placeholder 3">
            <a:extLst>
              <a:ext uri="{FF2B5EF4-FFF2-40B4-BE49-F238E27FC236}">
                <a16:creationId xmlns:a16="http://schemas.microsoft.com/office/drawing/2014/main" id="{EF032FC3-FC8D-0B69-5DC0-B43F341F9969}"/>
              </a:ext>
            </a:extLst>
          </p:cNvPr>
          <p:cNvSpPr>
            <a:spLocks noGrp="1"/>
          </p:cNvSpPr>
          <p:nvPr>
            <p:ph type="sldNum" sz="quarter" idx="12"/>
          </p:nvPr>
        </p:nvSpPr>
        <p:spPr/>
        <p:txBody>
          <a:bodyPr/>
          <a:lstStyle/>
          <a:p>
            <a:fld id="{254D851C-2B19-462F-8B67-6651829822B1}" type="slidenum">
              <a:rPr lang="ru-RU" smtClean="0"/>
              <a:t>29</a:t>
            </a:fld>
            <a:endParaRPr lang="ru-RU"/>
          </a:p>
        </p:txBody>
      </p:sp>
      <p:pic>
        <p:nvPicPr>
          <p:cNvPr id="5" name="Picture 4">
            <a:extLst>
              <a:ext uri="{FF2B5EF4-FFF2-40B4-BE49-F238E27FC236}">
                <a16:creationId xmlns:a16="http://schemas.microsoft.com/office/drawing/2014/main" id="{11866450-CB36-C4C9-FD4A-776AC50A2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696" y="696092"/>
            <a:ext cx="8609609" cy="5465815"/>
          </a:xfrm>
          <a:prstGeom prst="rect">
            <a:avLst/>
          </a:prstGeom>
        </p:spPr>
      </p:pic>
      <p:sp>
        <p:nvSpPr>
          <p:cNvPr id="7" name="TextBox 6">
            <a:extLst>
              <a:ext uri="{FF2B5EF4-FFF2-40B4-BE49-F238E27FC236}">
                <a16:creationId xmlns:a16="http://schemas.microsoft.com/office/drawing/2014/main" id="{1704DE9B-AF04-C9D5-9EA5-5A788F546DE1}"/>
              </a:ext>
            </a:extLst>
          </p:cNvPr>
          <p:cNvSpPr txBox="1"/>
          <p:nvPr/>
        </p:nvSpPr>
        <p:spPr>
          <a:xfrm>
            <a:off x="1707078" y="208974"/>
            <a:ext cx="6097978" cy="461665"/>
          </a:xfrm>
          <a:prstGeom prst="rect">
            <a:avLst/>
          </a:prstGeom>
          <a:solidFill>
            <a:srgbClr val="D5FFFF"/>
          </a:solidFill>
        </p:spPr>
        <p:txBody>
          <a:bodyPr wrap="square">
            <a:spAutoFit/>
          </a:bodyPr>
          <a:lstStyle/>
          <a:p>
            <a:r>
              <a:rPr lang="en-GB" sz="2400" b="1" dirty="0">
                <a:solidFill>
                  <a:srgbClr val="002060"/>
                </a:solidFill>
                <a:effectLst/>
                <a:latin typeface="TimesNewRomanPS"/>
              </a:rPr>
              <a:t>MPD-FXT: </a:t>
            </a:r>
            <a:r>
              <a:rPr lang="en-GB" sz="2400" b="1" i="1" dirty="0">
                <a:solidFill>
                  <a:srgbClr val="002060"/>
                </a:solidFill>
                <a:effectLst/>
                <a:latin typeface="TimesNewRomanPS"/>
              </a:rPr>
              <a:t>v</a:t>
            </a:r>
            <a:r>
              <a:rPr lang="en-GB" sz="2400" b="1" dirty="0">
                <a:solidFill>
                  <a:srgbClr val="002060"/>
                </a:solidFill>
                <a:effectLst/>
                <a:latin typeface="TimesNewRomanPS"/>
              </a:rPr>
              <a:t>2 for charged </a:t>
            </a:r>
            <a:r>
              <a:rPr lang="en-GB" sz="2400" b="1" dirty="0">
                <a:solidFill>
                  <a:srgbClr val="002060"/>
                </a:solidFill>
                <a:effectLst/>
                <a:latin typeface="Symbol" pitchFamily="2" charset="2"/>
              </a:rPr>
              <a:t>p  </a:t>
            </a:r>
            <a:r>
              <a:rPr lang="en-GB" sz="2400" b="1" dirty="0">
                <a:solidFill>
                  <a:srgbClr val="002060"/>
                </a:solidFill>
                <a:effectLst/>
                <a:latin typeface="Times New Roman" panose="02020603050405020304" pitchFamily="18" charset="0"/>
                <a:cs typeface="Times New Roman" panose="02020603050405020304" pitchFamily="18" charset="0"/>
              </a:rPr>
              <a:t>and</a:t>
            </a:r>
            <a:r>
              <a:rPr lang="en-GB" sz="2400" b="1" dirty="0">
                <a:solidFill>
                  <a:srgbClr val="002060"/>
                </a:solidFill>
                <a:effectLst/>
                <a:latin typeface="Symbol" pitchFamily="2" charset="2"/>
              </a:rPr>
              <a:t> </a:t>
            </a:r>
            <a:r>
              <a:rPr lang="en-GB" sz="2400" b="1" dirty="0">
                <a:solidFill>
                  <a:srgbClr val="002060"/>
                </a:solidFill>
                <a:effectLst/>
                <a:latin typeface="TimesNewRomanPS"/>
              </a:rPr>
              <a:t>protons </a:t>
            </a:r>
            <a:endParaRPr lang="en-GB" sz="2400" dirty="0">
              <a:solidFill>
                <a:srgbClr val="002060"/>
              </a:solidFill>
              <a:effectLst/>
            </a:endParaRPr>
          </a:p>
        </p:txBody>
      </p:sp>
      <p:sp>
        <p:nvSpPr>
          <p:cNvPr id="9" name="TextBox 8">
            <a:extLst>
              <a:ext uri="{FF2B5EF4-FFF2-40B4-BE49-F238E27FC236}">
                <a16:creationId xmlns:a16="http://schemas.microsoft.com/office/drawing/2014/main" id="{97857DAC-FA32-9E4D-091D-780BE5647CA4}"/>
              </a:ext>
            </a:extLst>
          </p:cNvPr>
          <p:cNvSpPr txBox="1"/>
          <p:nvPr/>
        </p:nvSpPr>
        <p:spPr>
          <a:xfrm>
            <a:off x="492330" y="1345009"/>
            <a:ext cx="1962397" cy="400110"/>
          </a:xfrm>
          <a:prstGeom prst="rect">
            <a:avLst/>
          </a:prstGeom>
          <a:noFill/>
        </p:spPr>
        <p:txBody>
          <a:bodyPr wrap="square">
            <a:spAutoFit/>
          </a:bodyPr>
          <a:lstStyle/>
          <a:p>
            <a:r>
              <a:rPr lang="en-GB" sz="2000" b="1" i="1" dirty="0">
                <a:solidFill>
                  <a:srgbClr val="002060"/>
                </a:solidFill>
                <a:effectLst/>
                <a:latin typeface="TimesNewRomanPS"/>
              </a:rPr>
              <a:t>v2 </a:t>
            </a:r>
            <a:r>
              <a:rPr lang="en-GB" sz="2000" b="1" dirty="0">
                <a:solidFill>
                  <a:srgbClr val="002060"/>
                </a:solidFill>
                <a:effectLst/>
                <a:latin typeface="TimesNewRomanPS"/>
              </a:rPr>
              <a:t>vs. rapidity </a:t>
            </a:r>
            <a:endParaRPr lang="en-GB" sz="2000" dirty="0">
              <a:solidFill>
                <a:srgbClr val="002060"/>
              </a:solidFill>
              <a:effectLst/>
            </a:endParaRPr>
          </a:p>
        </p:txBody>
      </p:sp>
      <p:sp>
        <p:nvSpPr>
          <p:cNvPr id="11" name="TextBox 10">
            <a:extLst>
              <a:ext uri="{FF2B5EF4-FFF2-40B4-BE49-F238E27FC236}">
                <a16:creationId xmlns:a16="http://schemas.microsoft.com/office/drawing/2014/main" id="{CF5116D5-D039-7672-463E-706CB2A0E8DF}"/>
              </a:ext>
            </a:extLst>
          </p:cNvPr>
          <p:cNvSpPr txBox="1"/>
          <p:nvPr/>
        </p:nvSpPr>
        <p:spPr>
          <a:xfrm>
            <a:off x="616829" y="3850679"/>
            <a:ext cx="1190501" cy="400110"/>
          </a:xfrm>
          <a:prstGeom prst="rect">
            <a:avLst/>
          </a:prstGeom>
          <a:noFill/>
        </p:spPr>
        <p:txBody>
          <a:bodyPr wrap="square">
            <a:spAutoFit/>
          </a:bodyPr>
          <a:lstStyle/>
          <a:p>
            <a:r>
              <a:rPr lang="en-GB" sz="2000" b="1" i="1" dirty="0">
                <a:solidFill>
                  <a:srgbClr val="002060"/>
                </a:solidFill>
                <a:effectLst/>
                <a:latin typeface="TimesNewRomanPS"/>
              </a:rPr>
              <a:t>v2 </a:t>
            </a:r>
            <a:r>
              <a:rPr lang="en-GB" sz="2000" b="1" dirty="0">
                <a:solidFill>
                  <a:srgbClr val="002060"/>
                </a:solidFill>
                <a:effectLst/>
                <a:latin typeface="TimesNewRomanPS"/>
              </a:rPr>
              <a:t>vs. </a:t>
            </a:r>
            <a:r>
              <a:rPr lang="en-GB" sz="2000" b="1" dirty="0" err="1">
                <a:solidFill>
                  <a:srgbClr val="002060"/>
                </a:solidFill>
                <a:effectLst/>
                <a:latin typeface="TimesNewRomanPS"/>
              </a:rPr>
              <a:t>pT</a:t>
            </a:r>
            <a:r>
              <a:rPr lang="en-GB" sz="2000" b="1" dirty="0">
                <a:solidFill>
                  <a:srgbClr val="002060"/>
                </a:solidFill>
                <a:effectLst/>
                <a:latin typeface="TimesNewRomanPS"/>
              </a:rPr>
              <a:t> </a:t>
            </a:r>
            <a:endParaRPr lang="en-GB" sz="2000" dirty="0">
              <a:solidFill>
                <a:srgbClr val="002060"/>
              </a:solidFill>
              <a:effectLst/>
            </a:endParaRPr>
          </a:p>
        </p:txBody>
      </p:sp>
      <p:sp>
        <p:nvSpPr>
          <p:cNvPr id="13" name="TextBox 12">
            <a:extLst>
              <a:ext uri="{FF2B5EF4-FFF2-40B4-BE49-F238E27FC236}">
                <a16:creationId xmlns:a16="http://schemas.microsoft.com/office/drawing/2014/main" id="{57D72F44-F612-2E52-65E3-923AEB0C0CAB}"/>
              </a:ext>
            </a:extLst>
          </p:cNvPr>
          <p:cNvSpPr txBox="1"/>
          <p:nvPr/>
        </p:nvSpPr>
        <p:spPr>
          <a:xfrm>
            <a:off x="3443844" y="6248916"/>
            <a:ext cx="5905994" cy="400110"/>
          </a:xfrm>
          <a:prstGeom prst="rect">
            <a:avLst/>
          </a:prstGeom>
          <a:solidFill>
            <a:srgbClr val="D5FFFF"/>
          </a:solidFill>
        </p:spPr>
        <p:txBody>
          <a:bodyPr wrap="square">
            <a:spAutoFit/>
          </a:bodyPr>
          <a:lstStyle/>
          <a:p>
            <a:r>
              <a:rPr lang="en-GB" sz="2000" b="1" dirty="0">
                <a:solidFill>
                  <a:srgbClr val="002060"/>
                </a:solidFill>
                <a:effectLst/>
                <a:latin typeface="TimesNewRomanPS"/>
              </a:rPr>
              <a:t>Reconstructed and generated signals mostly agree </a:t>
            </a:r>
            <a:endParaRPr lang="en-GB" sz="2000" dirty="0">
              <a:solidFill>
                <a:srgbClr val="002060"/>
              </a:solidFill>
              <a:effectLst/>
            </a:endParaRPr>
          </a:p>
        </p:txBody>
      </p:sp>
    </p:spTree>
    <p:extLst>
      <p:ext uri="{BB962C8B-B14F-4D97-AF65-F5344CB8AC3E}">
        <p14:creationId xmlns:p14="http://schemas.microsoft.com/office/powerpoint/2010/main" val="9199851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LHEAC"/>
          <p:cNvPicPr>
            <a:picLocks noChangeAspect="1" noChangeArrowheads="1"/>
          </p:cNvPicPr>
          <p:nvPr/>
        </p:nvPicPr>
        <p:blipFill>
          <a:blip r:embed="rId3"/>
          <a:srcRect l="2283" r="2283"/>
          <a:stretch>
            <a:fillRect/>
          </a:stretch>
        </p:blipFill>
        <p:spPr bwMode="auto">
          <a:xfrm>
            <a:off x="1471941" y="614513"/>
            <a:ext cx="10301759" cy="6257822"/>
          </a:xfrm>
          <a:prstGeom prst="rect">
            <a:avLst/>
          </a:prstGeom>
          <a:noFill/>
          <a:ln w="9525">
            <a:noFill/>
            <a:miter lim="800000"/>
          </a:ln>
        </p:spPr>
      </p:pic>
      <p:sp>
        <p:nvSpPr>
          <p:cNvPr id="179211" name="Rectangle 11"/>
          <p:cNvSpPr>
            <a:spLocks noChangeArrowheads="1"/>
          </p:cNvSpPr>
          <p:nvPr/>
        </p:nvSpPr>
        <p:spPr bwMode="auto">
          <a:xfrm>
            <a:off x="3927676" y="3418857"/>
            <a:ext cx="1547260" cy="402291"/>
          </a:xfrm>
          <a:prstGeom prst="rect">
            <a:avLst/>
          </a:prstGeom>
          <a:noFill/>
          <a:ln>
            <a:noFill/>
          </a:ln>
          <a:effectLst/>
          <a:extLst>
            <a:ext uri="{909E8E84-426E-40dd-AFC4-6F175D3DCCD1}">
              <a14:hiddenFill xmlns:p14="http://schemas.microsoft.com/office/powerpoint/2010/main" xmlns:p15="http://schemas.microsoft.com/office/powerpoint/2012/main" xmlns:p159="http://schemas.microsoft.com/office/powerpoint/2015/09/main" xmlns="" xmlns:a14="http://schemas.microsoft.com/office/drawing/2010/main">
                <a:solidFill>
                  <a:srgbClr val="FFFF00"/>
                </a:solidFill>
              </a14:hiddenFill>
            </a:ex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chemeClr val="tx1"/>
                </a:solidFill>
                <a:miter lim="800000"/>
                <a:headEnd/>
                <a:tailEnd/>
              </a14:hiddenLine>
            </a:ext>
            <a:ext uri="{AF507438-7753-43e0-B8FC-AC1667EBCBE1}">
              <a14:hiddenEffects xmlns:p14="http://schemas.microsoft.com/office/powerpoint/2010/main" xmlns:p15="http://schemas.microsoft.com/office/powerpoint/2012/main" xmlns:p159="http://schemas.microsoft.com/office/powerpoint/2015/09/main"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ru-RU" sz="2000" b="1" err="1">
                <a:solidFill>
                  <a:schemeClr val="hlink"/>
                </a:solidFill>
                <a:latin typeface="Arial"/>
                <a:ea typeface="ＭＳ Ｐゴシック" charset="0"/>
                <a:cs typeface="Arial"/>
              </a:rPr>
              <a:t>Нуклотрон</a:t>
            </a:r>
            <a:endParaRPr lang="ru-RU" sz="2000" b="1">
              <a:solidFill>
                <a:schemeClr val="hlink"/>
              </a:solidFill>
              <a:latin typeface="Arial"/>
              <a:ea typeface="ＭＳ Ｐゴシック" charset="0"/>
              <a:cs typeface="Arial"/>
            </a:endParaRPr>
          </a:p>
        </p:txBody>
      </p:sp>
      <p:sp>
        <p:nvSpPr>
          <p:cNvPr id="6" name="Date Placeholder 5">
            <a:extLst>
              <a:ext uri="{FF2B5EF4-FFF2-40B4-BE49-F238E27FC236}">
                <a16:creationId xmlns:a16="http://schemas.microsoft.com/office/drawing/2014/main" id="{055354DD-5E6C-AD48-9587-5FAD9F536C5F}"/>
              </a:ext>
            </a:extLst>
          </p:cNvPr>
          <p:cNvSpPr>
            <a:spLocks noGrp="1"/>
          </p:cNvSpPr>
          <p:nvPr>
            <p:ph type="dt" sz="half" idx="10"/>
          </p:nvPr>
        </p:nvSpPr>
        <p:spPr>
          <a:xfrm>
            <a:off x="838200" y="6432550"/>
            <a:ext cx="2743200" cy="365125"/>
          </a:xfrm>
        </p:spPr>
        <p:txBody>
          <a:bodyPr anchor="b"/>
          <a:lstStyle/>
          <a:p>
            <a:r>
              <a:rPr lang="ru-RU"/>
              <a:t>28 ибя 2025</a:t>
            </a:r>
          </a:p>
        </p:txBody>
      </p:sp>
      <p:sp>
        <p:nvSpPr>
          <p:cNvPr id="10" name="Oval 9">
            <a:extLst>
              <a:ext uri="{FF2B5EF4-FFF2-40B4-BE49-F238E27FC236}">
                <a16:creationId xmlns:a16="http://schemas.microsoft.com/office/drawing/2014/main" id="{98AF2EE7-6964-B543-B7EC-5A42EECB0F5B}"/>
              </a:ext>
            </a:extLst>
          </p:cNvPr>
          <p:cNvSpPr/>
          <p:nvPr/>
        </p:nvSpPr>
        <p:spPr>
          <a:xfrm>
            <a:off x="3561950" y="2488066"/>
            <a:ext cx="2422161" cy="239958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ED2977A0-4256-0649-B382-6717829E1E8D}"/>
              </a:ext>
            </a:extLst>
          </p:cNvPr>
          <p:cNvSpPr txBox="1"/>
          <p:nvPr/>
        </p:nvSpPr>
        <p:spPr>
          <a:xfrm>
            <a:off x="4166821" y="2788793"/>
            <a:ext cx="1069332" cy="400110"/>
          </a:xfrm>
          <a:prstGeom prst="rect">
            <a:avLst/>
          </a:prstGeom>
          <a:noFill/>
        </p:spPr>
        <p:txBody>
          <a:bodyPr wrap="none" rtlCol="0">
            <a:spAutoFit/>
          </a:bodyPr>
          <a:lstStyle/>
          <a:p>
            <a:r>
              <a:rPr lang="ru-RU" sz="2000" b="1" dirty="0">
                <a:solidFill>
                  <a:srgbClr val="00B050"/>
                </a:solidFill>
                <a:latin typeface="Arial" panose="020B0604020202020204" pitchFamily="34" charset="0"/>
                <a:cs typeface="Arial" panose="020B0604020202020204" pitchFamily="34" charset="0"/>
              </a:rPr>
              <a:t>Бустер</a:t>
            </a:r>
          </a:p>
        </p:txBody>
      </p:sp>
      <p:sp>
        <p:nvSpPr>
          <p:cNvPr id="24" name="Oval 23">
            <a:extLst>
              <a:ext uri="{FF2B5EF4-FFF2-40B4-BE49-F238E27FC236}">
                <a16:creationId xmlns:a16="http://schemas.microsoft.com/office/drawing/2014/main" id="{6F58C04F-4B9F-EF40-948E-E8493DA8FDE0}"/>
              </a:ext>
            </a:extLst>
          </p:cNvPr>
          <p:cNvSpPr/>
          <p:nvPr/>
        </p:nvSpPr>
        <p:spPr>
          <a:xfrm>
            <a:off x="3321934" y="2240335"/>
            <a:ext cx="2891122" cy="288367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Straight Connector 12">
            <a:extLst>
              <a:ext uri="{FF2B5EF4-FFF2-40B4-BE49-F238E27FC236}">
                <a16:creationId xmlns:a16="http://schemas.microsoft.com/office/drawing/2014/main" id="{C2EB13C1-36E2-3848-AAA7-E8DCF92DA1A9}"/>
              </a:ext>
            </a:extLst>
          </p:cNvPr>
          <p:cNvCxnSpPr/>
          <p:nvPr/>
        </p:nvCxnSpPr>
        <p:spPr>
          <a:xfrm>
            <a:off x="4252421" y="3182530"/>
            <a:ext cx="97227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0AAC3E3-89DB-8C42-A101-B48A590C9206}"/>
              </a:ext>
            </a:extLst>
          </p:cNvPr>
          <p:cNvCxnSpPr/>
          <p:nvPr/>
        </p:nvCxnSpPr>
        <p:spPr>
          <a:xfrm flipV="1">
            <a:off x="5189340" y="2818302"/>
            <a:ext cx="408164" cy="38316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CA8E36D-A34C-4240-830C-4C568923D5E8}"/>
              </a:ext>
            </a:extLst>
          </p:cNvPr>
          <p:cNvCxnSpPr/>
          <p:nvPr/>
        </p:nvCxnSpPr>
        <p:spPr>
          <a:xfrm>
            <a:off x="4166821" y="3809573"/>
            <a:ext cx="97227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FE53522-D2C8-0A49-BB66-813A778F2BA2}"/>
              </a:ext>
            </a:extLst>
          </p:cNvPr>
          <p:cNvCxnSpPr/>
          <p:nvPr/>
        </p:nvCxnSpPr>
        <p:spPr>
          <a:xfrm>
            <a:off x="5139094" y="3809573"/>
            <a:ext cx="956906" cy="35324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13">
            <a:extLst>
              <a:ext uri="{FF2B5EF4-FFF2-40B4-BE49-F238E27FC236}">
                <a16:creationId xmlns:a16="http://schemas.microsoft.com/office/drawing/2014/main" id="{42461419-0C0C-FF45-9307-FC9F9C94FC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20193" y="145688"/>
            <a:ext cx="5352200" cy="4014150"/>
          </a:xfrm>
          <a:prstGeom prst="rect">
            <a:avLst/>
          </a:prstGeom>
        </p:spPr>
      </p:pic>
      <p:cxnSp>
        <p:nvCxnSpPr>
          <p:cNvPr id="44" name="Straight Arrow Connector 43">
            <a:extLst>
              <a:ext uri="{FF2B5EF4-FFF2-40B4-BE49-F238E27FC236}">
                <a16:creationId xmlns:a16="http://schemas.microsoft.com/office/drawing/2014/main" id="{CBC27FC0-DA8A-204A-9905-85D12E3F40E1}"/>
              </a:ext>
            </a:extLst>
          </p:cNvPr>
          <p:cNvCxnSpPr/>
          <p:nvPr/>
        </p:nvCxnSpPr>
        <p:spPr>
          <a:xfrm flipV="1">
            <a:off x="5245756" y="4943838"/>
            <a:ext cx="880446" cy="12604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00453A1-6A71-FF40-AB6E-A28592AF5485}"/>
              </a:ext>
            </a:extLst>
          </p:cNvPr>
          <p:cNvCxnSpPr>
            <a:stCxn id="10" idx="3"/>
          </p:cNvCxnSpPr>
          <p:nvPr/>
        </p:nvCxnSpPr>
        <p:spPr>
          <a:xfrm>
            <a:off x="3916667" y="4536236"/>
            <a:ext cx="335754" cy="46011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AEF74B4-B08B-884E-96BC-6F93FBE835E0}"/>
              </a:ext>
            </a:extLst>
          </p:cNvPr>
          <p:cNvSpPr/>
          <p:nvPr/>
        </p:nvSpPr>
        <p:spPr>
          <a:xfrm>
            <a:off x="5542126" y="1757838"/>
            <a:ext cx="1003546" cy="242849"/>
          </a:xfrm>
          <a:prstGeom prst="rect">
            <a:avLst/>
          </a:prstGeom>
          <a:solidFill>
            <a:srgbClr val="00B0F0"/>
          </a:solidFill>
          <a:scene3d>
            <a:camera prst="orthographicFront">
              <a:rot lat="0" lon="0" rev="1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a:extLst>
              <a:ext uri="{FF2B5EF4-FFF2-40B4-BE49-F238E27FC236}">
                <a16:creationId xmlns:a16="http://schemas.microsoft.com/office/drawing/2014/main" id="{6C2DD282-CC50-FC4A-A11A-D12F96878A57}"/>
              </a:ext>
            </a:extLst>
          </p:cNvPr>
          <p:cNvSpPr txBox="1"/>
          <p:nvPr/>
        </p:nvSpPr>
        <p:spPr>
          <a:xfrm>
            <a:off x="5450376" y="1307285"/>
            <a:ext cx="1351652" cy="1015663"/>
          </a:xfrm>
          <a:prstGeom prst="rect">
            <a:avLst/>
          </a:prstGeom>
          <a:noFill/>
          <a:scene3d>
            <a:camera prst="orthographicFront">
              <a:rot lat="0" lon="0" rev="1500000"/>
            </a:camera>
            <a:lightRig rig="threePt" dir="t"/>
          </a:scene3d>
        </p:spPr>
        <p:txBody>
          <a:bodyPr wrap="none" rtlCol="0">
            <a:spAutoFit/>
          </a:bodyPr>
          <a:lstStyle/>
          <a:p>
            <a:r>
              <a:rPr lang="en-US" sz="2000" b="1" err="1">
                <a:latin typeface="Arial" panose="020B0604020202020204" pitchFamily="34" charset="0"/>
                <a:cs typeface="Arial" panose="020B0604020202020204" pitchFamily="34" charset="0"/>
              </a:rPr>
              <a:t>HiLac,</a:t>
            </a:r>
          </a:p>
          <a:p>
            <a:endParaRPr lang="en-US" sz="2000" b="1">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3,2 MeV/u</a:t>
            </a:r>
            <a:endParaRPr lang="ru-RU" sz="2000">
              <a:latin typeface="Arial" panose="020B0604020202020204" pitchFamily="34" charset="0"/>
              <a:cs typeface="Arial" panose="020B0604020202020204" pitchFamily="34" charset="0"/>
            </a:endParaRPr>
          </a:p>
        </p:txBody>
      </p:sp>
      <p:cxnSp>
        <p:nvCxnSpPr>
          <p:cNvPr id="51" name="Straight Arrow Connector 50">
            <a:extLst>
              <a:ext uri="{FF2B5EF4-FFF2-40B4-BE49-F238E27FC236}">
                <a16:creationId xmlns:a16="http://schemas.microsoft.com/office/drawing/2014/main" id="{84B9BBF4-1902-F74F-A003-3A45EA5870D6}"/>
              </a:ext>
            </a:extLst>
          </p:cNvPr>
          <p:cNvCxnSpPr/>
          <p:nvPr/>
        </p:nvCxnSpPr>
        <p:spPr>
          <a:xfrm flipH="1">
            <a:off x="4721718" y="2107532"/>
            <a:ext cx="859531" cy="30888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937813A-0F92-3642-B1F4-28D47C8DF32B}"/>
              </a:ext>
            </a:extLst>
          </p:cNvPr>
          <p:cNvCxnSpPr/>
          <p:nvPr/>
        </p:nvCxnSpPr>
        <p:spPr>
          <a:xfrm>
            <a:off x="3730347" y="4717214"/>
            <a:ext cx="683961" cy="16371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6D7C1CF-EE4E-A34F-8837-2DB4B43A2EE4}"/>
              </a:ext>
            </a:extLst>
          </p:cNvPr>
          <p:cNvCxnSpPr>
            <a:cxnSpLocks/>
          </p:cNvCxnSpPr>
          <p:nvPr/>
        </p:nvCxnSpPr>
        <p:spPr>
          <a:xfrm>
            <a:off x="3749797" y="4692151"/>
            <a:ext cx="971921" cy="13980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08030E2-7462-924F-B6A8-4CC5D1125E2C}"/>
              </a:ext>
            </a:extLst>
          </p:cNvPr>
          <p:cNvSpPr txBox="1"/>
          <p:nvPr/>
        </p:nvSpPr>
        <p:spPr>
          <a:xfrm>
            <a:off x="4692606" y="5205571"/>
            <a:ext cx="3305139" cy="707886"/>
          </a:xfrm>
          <a:prstGeom prst="rect">
            <a:avLst/>
          </a:prstGeom>
          <a:solidFill>
            <a:srgbClr val="D5FFFF"/>
          </a:solidFill>
        </p:spPr>
        <p:txBody>
          <a:bodyPr wrap="square" rtlCol="0">
            <a:spAutoFit/>
          </a:bodyPr>
          <a:lstStyle/>
          <a:p>
            <a:pPr algn="r"/>
            <a:r>
              <a:rPr lang="ru-RU" sz="2000" b="1" i="1" dirty="0">
                <a:solidFill>
                  <a:srgbClr val="002060"/>
                </a:solidFill>
                <a:latin typeface="Arial" panose="020B0604020202020204" pitchFamily="34" charset="0"/>
                <a:cs typeface="Arial" panose="020B0604020202020204" pitchFamily="34" charset="0"/>
              </a:rPr>
              <a:t>2022 - </a:t>
            </a:r>
            <a:r>
              <a:rPr lang="ru-RU" sz="2000" i="1" dirty="0">
                <a:solidFill>
                  <a:srgbClr val="002060"/>
                </a:solidFill>
                <a:latin typeface="Arial" panose="020B0604020202020204" pitchFamily="34" charset="0"/>
                <a:cs typeface="Arial" panose="020B0604020202020204" pitchFamily="34" charset="0"/>
              </a:rPr>
              <a:t>эксперимент</a:t>
            </a:r>
            <a:r>
              <a:rPr lang="ru-RU" sz="2000" b="1" i="1" dirty="0">
                <a:solidFill>
                  <a:srgbClr val="002060"/>
                </a:solidFill>
                <a:latin typeface="Arial" panose="020B0604020202020204" pitchFamily="34" charset="0"/>
                <a:cs typeface="Arial" panose="020B0604020202020204" pitchFamily="34" charset="0"/>
              </a:rPr>
              <a:t> </a:t>
            </a:r>
            <a:r>
              <a:rPr lang="en-US" sz="2000" b="1" i="1" dirty="0">
                <a:solidFill>
                  <a:srgbClr val="002060"/>
                </a:solidFill>
                <a:latin typeface="Arial" panose="020B0604020202020204" pitchFamily="34" charset="0"/>
                <a:cs typeface="Arial" panose="020B0604020202020204" pitchFamily="34" charset="0"/>
              </a:rPr>
              <a:t>SRC</a:t>
            </a:r>
            <a:r>
              <a:rPr lang="ru-RU" sz="2000" b="1" i="1" dirty="0">
                <a:solidFill>
                  <a:srgbClr val="002060"/>
                </a:solidFill>
                <a:latin typeface="Arial" panose="020B0604020202020204" pitchFamily="34" charset="0"/>
                <a:cs typeface="Arial" panose="020B0604020202020204" pitchFamily="34" charset="0"/>
              </a:rPr>
              <a:t>: </a:t>
            </a:r>
            <a:r>
              <a:rPr lang="ru-RU" sz="2000" i="1" dirty="0">
                <a:solidFill>
                  <a:srgbClr val="002060"/>
                </a:solidFill>
                <a:latin typeface="Arial" panose="020B0604020202020204" pitchFamily="34" charset="0"/>
                <a:cs typeface="Arial" panose="020B0604020202020204" pitchFamily="34" charset="0"/>
              </a:rPr>
              <a:t>пучок</a:t>
            </a:r>
            <a:r>
              <a:rPr lang="ru-RU" sz="2000" b="1" i="1" dirty="0">
                <a:solidFill>
                  <a:srgbClr val="002060"/>
                </a:solidFill>
                <a:latin typeface="Arial" panose="020B0604020202020204" pitchFamily="34" charset="0"/>
                <a:cs typeface="Arial" panose="020B0604020202020204" pitchFamily="34" charset="0"/>
              </a:rPr>
              <a:t>  </a:t>
            </a:r>
            <a:r>
              <a:rPr lang="en-US" sz="2000" b="1" i="1" spc="-1" baseline="30000" dirty="0">
                <a:solidFill>
                  <a:srgbClr val="002060"/>
                </a:solidFill>
                <a:latin typeface="Arial"/>
              </a:rPr>
              <a:t>12</a:t>
            </a:r>
            <a:r>
              <a:rPr lang="en-US" sz="2000" b="1" i="1" spc="-1" dirty="0">
                <a:solidFill>
                  <a:srgbClr val="002060"/>
                </a:solidFill>
                <a:latin typeface="Arial"/>
              </a:rPr>
              <a:t>C</a:t>
            </a:r>
            <a:r>
              <a:rPr lang="ru-RU" sz="2000" b="1" i="1" spc="-1" dirty="0">
                <a:solidFill>
                  <a:srgbClr val="002060"/>
                </a:solidFill>
                <a:latin typeface="Arial"/>
              </a:rPr>
              <a:t>,</a:t>
            </a:r>
            <a:r>
              <a:rPr lang="en-US" sz="2000" b="1" i="1" spc="-1" dirty="0">
                <a:solidFill>
                  <a:srgbClr val="002060"/>
                </a:solidFill>
                <a:latin typeface="Arial"/>
              </a:rPr>
              <a:t> </a:t>
            </a:r>
            <a:r>
              <a:rPr lang="en-US" sz="2000" b="1" i="1" dirty="0">
                <a:solidFill>
                  <a:srgbClr val="002060"/>
                </a:solidFill>
                <a:latin typeface="Arial" panose="020B0604020202020204" pitchFamily="34" charset="0"/>
                <a:cs typeface="Arial" panose="020B0604020202020204" pitchFamily="34" charset="0"/>
              </a:rPr>
              <a:t>3 A</a:t>
            </a:r>
            <a:r>
              <a:rPr lang="ru-RU" sz="2000" b="1" i="1" dirty="0">
                <a:solidFill>
                  <a:srgbClr val="002060"/>
                </a:solidFill>
                <a:latin typeface="Arial" panose="020B0604020202020204" pitchFamily="34" charset="0"/>
                <a:cs typeface="Arial" panose="020B0604020202020204" pitchFamily="34" charset="0"/>
              </a:rPr>
              <a:t>ГэВ;</a:t>
            </a:r>
          </a:p>
        </p:txBody>
      </p:sp>
      <p:sp>
        <p:nvSpPr>
          <p:cNvPr id="17" name="TextBox 16">
            <a:extLst>
              <a:ext uri="{FF2B5EF4-FFF2-40B4-BE49-F238E27FC236}">
                <a16:creationId xmlns:a16="http://schemas.microsoft.com/office/drawing/2014/main" id="{0B846AFD-92A4-B449-8490-992B644A4516}"/>
              </a:ext>
            </a:extLst>
          </p:cNvPr>
          <p:cNvSpPr txBox="1"/>
          <p:nvPr/>
        </p:nvSpPr>
        <p:spPr>
          <a:xfrm>
            <a:off x="63958" y="122841"/>
            <a:ext cx="8888800" cy="400110"/>
          </a:xfrm>
          <a:prstGeom prst="rect">
            <a:avLst/>
          </a:prstGeom>
          <a:solidFill>
            <a:srgbClr val="D0FFFF"/>
          </a:solidFill>
        </p:spPr>
        <p:txBody>
          <a:bodyPr wrap="square" rtlCol="0">
            <a:spAutoFit/>
          </a:bodyPr>
          <a:lstStyle/>
          <a:p>
            <a:r>
              <a:rPr lang="ru-RU" sz="2000" b="1" dirty="0">
                <a:solidFill>
                  <a:srgbClr val="002060"/>
                </a:solidFill>
                <a:latin typeface="Arial" panose="020B0604020202020204" pitchFamily="34" charset="0"/>
                <a:cs typeface="Arial" panose="020B0604020202020204" pitchFamily="34" charset="0"/>
              </a:rPr>
              <a:t>- 2020: </a:t>
            </a:r>
            <a:r>
              <a:rPr lang="ru-RU" sz="2000" i="1" dirty="0">
                <a:solidFill>
                  <a:srgbClr val="002060"/>
                </a:solidFill>
                <a:latin typeface="Arial" panose="020B0604020202020204" pitchFamily="34" charset="0"/>
                <a:cs typeface="Arial" panose="020B0604020202020204" pitchFamily="34" charset="0"/>
              </a:rPr>
              <a:t>запущен в эксплуатацию </a:t>
            </a:r>
            <a:r>
              <a:rPr lang="ru-RU" sz="2000" b="1" i="1" dirty="0">
                <a:solidFill>
                  <a:srgbClr val="FF0000"/>
                </a:solidFill>
                <a:latin typeface="Arial" panose="020B0604020202020204" pitchFamily="34" charset="0"/>
                <a:cs typeface="Arial" panose="020B0604020202020204" pitchFamily="34" charset="0"/>
              </a:rPr>
              <a:t>СП</a:t>
            </a:r>
            <a:r>
              <a:rPr lang="ru-RU" sz="2000" b="1" i="1" dirty="0">
                <a:solidFill>
                  <a:srgbClr val="002060"/>
                </a:solidFill>
                <a:latin typeface="Arial" panose="020B0604020202020204" pitchFamily="34" charset="0"/>
                <a:cs typeface="Arial" panose="020B0604020202020204" pitchFamily="34" charset="0"/>
              </a:rPr>
              <a:t> синхротрон </a:t>
            </a:r>
            <a:r>
              <a:rPr lang="ru-RU" sz="2000" b="1" i="1" dirty="0">
                <a:solidFill>
                  <a:srgbClr val="FF0000"/>
                </a:solidFill>
                <a:latin typeface="Arial" panose="020B0604020202020204" pitchFamily="34" charset="0"/>
                <a:cs typeface="Arial" panose="020B0604020202020204" pitchFamily="34" charset="0"/>
              </a:rPr>
              <a:t>Бустер </a:t>
            </a:r>
            <a:r>
              <a:rPr lang="ru-RU" sz="2000" b="1" i="1" dirty="0">
                <a:solidFill>
                  <a:srgbClr val="002060"/>
                </a:solidFill>
                <a:latin typeface="Arial" panose="020B0604020202020204" pitchFamily="34" charset="0"/>
                <a:cs typeface="Arial" panose="020B0604020202020204" pitchFamily="34" charset="0"/>
              </a:rPr>
              <a:t> </a:t>
            </a:r>
            <a:r>
              <a:rPr lang="ru-RU" sz="2000" b="1" dirty="0">
                <a:solidFill>
                  <a:srgbClr val="002060"/>
                </a:solidFill>
                <a:latin typeface="Arial" panose="020B0604020202020204" pitchFamily="34" charset="0"/>
                <a:cs typeface="Arial" panose="020B0604020202020204" pitchFamily="34" charset="0"/>
              </a:rPr>
              <a:t>(</a:t>
            </a:r>
            <a:r>
              <a:rPr lang="ru-RU" sz="2000" b="1" i="1" dirty="0">
                <a:solidFill>
                  <a:srgbClr val="002060"/>
                </a:solidFill>
                <a:latin typeface="Arial" panose="020B0604020202020204" pitchFamily="34" charset="0"/>
                <a:cs typeface="Arial" panose="020B0604020202020204" pitchFamily="34" charset="0"/>
              </a:rPr>
              <a:t>578 МэВ/</a:t>
            </a:r>
            <a:r>
              <a:rPr lang="en-US" sz="2000" b="1" i="1" dirty="0">
                <a:solidFill>
                  <a:srgbClr val="002060"/>
                </a:solidFill>
                <a:latin typeface="Arial" panose="020B0604020202020204" pitchFamily="34" charset="0"/>
                <a:cs typeface="Arial" panose="020B0604020202020204" pitchFamily="34" charset="0"/>
              </a:rPr>
              <a:t>u</a:t>
            </a:r>
            <a:r>
              <a:rPr lang="en-US" sz="2000" b="1" dirty="0">
                <a:solidFill>
                  <a:srgbClr val="002060"/>
                </a:solidFill>
                <a:latin typeface="Arial" panose="020B0604020202020204" pitchFamily="34" charset="0"/>
                <a:cs typeface="Arial" panose="020B0604020202020204" pitchFamily="34" charset="0"/>
              </a:rPr>
              <a:t>); </a:t>
            </a:r>
            <a:endParaRPr lang="ru-RU" sz="2000" b="1" dirty="0">
              <a:solidFill>
                <a:srgbClr val="00206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9AF14F2F-C061-CB44-BDBA-767194677BCE}"/>
              </a:ext>
            </a:extLst>
          </p:cNvPr>
          <p:cNvSpPr>
            <a:spLocks noGrp="1"/>
          </p:cNvSpPr>
          <p:nvPr>
            <p:ph type="sldNum" sz="quarter" idx="12"/>
          </p:nvPr>
        </p:nvSpPr>
        <p:spPr>
          <a:xfrm>
            <a:off x="8882454" y="6405778"/>
            <a:ext cx="2743200" cy="365125"/>
          </a:xfrm>
        </p:spPr>
        <p:txBody>
          <a:bodyPr/>
          <a:lstStyle/>
          <a:p>
            <a:fld id="{254D851C-2B19-462F-8B67-6651829822B1}" type="slidenum">
              <a:rPr lang="ru-RU" smtClean="0"/>
              <a:t>3</a:t>
            </a:fld>
            <a:endParaRPr lang="ru-RU"/>
          </a:p>
        </p:txBody>
      </p:sp>
      <p:sp>
        <p:nvSpPr>
          <p:cNvPr id="14" name="TextBox 13">
            <a:extLst>
              <a:ext uri="{FF2B5EF4-FFF2-40B4-BE49-F238E27FC236}">
                <a16:creationId xmlns:a16="http://schemas.microsoft.com/office/drawing/2014/main" id="{E668548B-FEC3-C339-6B3D-30214FC367E4}"/>
              </a:ext>
            </a:extLst>
          </p:cNvPr>
          <p:cNvSpPr txBox="1"/>
          <p:nvPr/>
        </p:nvSpPr>
        <p:spPr>
          <a:xfrm>
            <a:off x="63958" y="707612"/>
            <a:ext cx="4188463" cy="1323439"/>
          </a:xfrm>
          <a:prstGeom prst="rect">
            <a:avLst/>
          </a:prstGeom>
          <a:solidFill>
            <a:srgbClr val="D0FFFF"/>
          </a:solidFill>
        </p:spPr>
        <p:txBody>
          <a:bodyPr wrap="square" rtlCol="0">
            <a:spAutoFit/>
          </a:bodyPr>
          <a:lstStyle/>
          <a:p>
            <a:r>
              <a:rPr lang="ru-RU" sz="2000" b="1" dirty="0">
                <a:solidFill>
                  <a:srgbClr val="002060"/>
                </a:solidFill>
                <a:latin typeface="Arial" panose="020B0604020202020204" pitchFamily="34" charset="0"/>
                <a:cs typeface="Arial" panose="020B0604020202020204" pitchFamily="34" charset="0"/>
              </a:rPr>
              <a:t>- 2022: </a:t>
            </a:r>
            <a:r>
              <a:rPr lang="ru-RU" sz="2000" i="1" dirty="0">
                <a:solidFill>
                  <a:srgbClr val="002060"/>
                </a:solidFill>
                <a:latin typeface="Arial" panose="020B0604020202020204" pitchFamily="34" charset="0"/>
                <a:cs typeface="Arial" panose="020B0604020202020204" pitchFamily="34" charset="0"/>
              </a:rPr>
              <a:t>запущен в эксплуатацию </a:t>
            </a:r>
          </a:p>
          <a:p>
            <a:r>
              <a:rPr lang="ru-RU" sz="2000" b="1" i="1" dirty="0">
                <a:solidFill>
                  <a:srgbClr val="002060"/>
                </a:solidFill>
                <a:latin typeface="Arial" panose="020B0604020202020204" pitchFamily="34" charset="0"/>
                <a:cs typeface="Arial" panose="020B0604020202020204" pitchFamily="34" charset="0"/>
              </a:rPr>
              <a:t>инжекционный комплекс </a:t>
            </a:r>
          </a:p>
          <a:p>
            <a:r>
              <a:rPr lang="ru-RU" sz="2000" i="1" dirty="0">
                <a:solidFill>
                  <a:srgbClr val="002060"/>
                </a:solidFill>
                <a:latin typeface="Arial" panose="020B0604020202020204" pitchFamily="34" charset="0"/>
                <a:cs typeface="Arial" panose="020B0604020202020204" pitchFamily="34" charset="0"/>
              </a:rPr>
              <a:t>(</a:t>
            </a:r>
            <a:r>
              <a:rPr lang="ru-RU" sz="2000" i="1" dirty="0" err="1">
                <a:solidFill>
                  <a:srgbClr val="002060"/>
                </a:solidFill>
                <a:latin typeface="Arial" panose="020B0604020202020204" pitchFamily="34" charset="0"/>
                <a:cs typeface="Arial" panose="020B0604020202020204" pitchFamily="34" charset="0"/>
              </a:rPr>
              <a:t>Крион</a:t>
            </a:r>
            <a:r>
              <a:rPr lang="ru-RU" sz="2000" i="1" dirty="0">
                <a:solidFill>
                  <a:srgbClr val="002060"/>
                </a:solidFill>
                <a:latin typeface="Arial" panose="020B0604020202020204" pitchFamily="34" charset="0"/>
                <a:cs typeface="Arial" panose="020B0604020202020204" pitchFamily="34" charset="0"/>
              </a:rPr>
              <a:t>, </a:t>
            </a:r>
            <a:r>
              <a:rPr lang="en-US" sz="2000" i="1" dirty="0" err="1">
                <a:solidFill>
                  <a:srgbClr val="002060"/>
                </a:solidFill>
                <a:latin typeface="Arial" panose="020B0604020202020204" pitchFamily="34" charset="0"/>
                <a:cs typeface="Arial" panose="020B0604020202020204" pitchFamily="34" charset="0"/>
              </a:rPr>
              <a:t>HiLac</a:t>
            </a:r>
            <a:r>
              <a:rPr lang="ru-RU" sz="2000" i="1" dirty="0">
                <a:solidFill>
                  <a:srgbClr val="002060"/>
                </a:solidFill>
                <a:latin typeface="Arial" panose="020B0604020202020204" pitchFamily="34" charset="0"/>
                <a:cs typeface="Arial" panose="020B0604020202020204" pitchFamily="34" charset="0"/>
              </a:rPr>
              <a:t>, Бустер,</a:t>
            </a:r>
            <a:endParaRPr lang="en-US" sz="2000" i="1" dirty="0">
              <a:solidFill>
                <a:srgbClr val="002060"/>
              </a:solidFill>
              <a:latin typeface="Arial" panose="020B0604020202020204" pitchFamily="34" charset="0"/>
              <a:cs typeface="Arial" panose="020B0604020202020204" pitchFamily="34" charset="0"/>
            </a:endParaRPr>
          </a:p>
          <a:p>
            <a:pPr algn="r"/>
            <a:r>
              <a:rPr lang="ru-RU" sz="2000" i="1" dirty="0">
                <a:solidFill>
                  <a:srgbClr val="002060"/>
                </a:solidFill>
                <a:latin typeface="Arial" panose="020B0604020202020204" pitchFamily="34" charset="0"/>
                <a:cs typeface="Arial" panose="020B0604020202020204" pitchFamily="34" charset="0"/>
              </a:rPr>
              <a:t> </a:t>
            </a:r>
            <a:r>
              <a:rPr lang="ru-RU" sz="2000" i="1" dirty="0" err="1">
                <a:solidFill>
                  <a:srgbClr val="002060"/>
                </a:solidFill>
                <a:latin typeface="Arial" panose="020B0604020202020204" pitchFamily="34" charset="0"/>
                <a:cs typeface="Arial" panose="020B0604020202020204" pitchFamily="34" charset="0"/>
              </a:rPr>
              <a:t>Нуклотрон</a:t>
            </a:r>
            <a:r>
              <a:rPr lang="ru-RU" sz="2000" i="1" dirty="0">
                <a:solidFill>
                  <a:srgbClr val="002060"/>
                </a:solidFill>
                <a:latin typeface="Arial" panose="020B0604020202020204" pitchFamily="34" charset="0"/>
                <a:cs typeface="Arial" panose="020B0604020202020204" pitchFamily="34" charset="0"/>
              </a:rPr>
              <a:t>, каналы</a:t>
            </a:r>
            <a:r>
              <a:rPr lang="ru-RU" sz="2000" b="1" i="1" dirty="0">
                <a:solidFill>
                  <a:srgbClr val="002060"/>
                </a:solidFill>
                <a:latin typeface="Arial" panose="020B0604020202020204" pitchFamily="34" charset="0"/>
                <a:cs typeface="Arial" panose="020B0604020202020204" pitchFamily="34" charset="0"/>
              </a:rPr>
              <a:t>) </a:t>
            </a:r>
          </a:p>
        </p:txBody>
      </p:sp>
      <p:pic>
        <p:nvPicPr>
          <p:cNvPr id="15" name="Рисунок 2">
            <a:extLst>
              <a:ext uri="{FF2B5EF4-FFF2-40B4-BE49-F238E27FC236}">
                <a16:creationId xmlns:a16="http://schemas.microsoft.com/office/drawing/2014/main" id="{3B000A9D-F599-9EAA-0C88-6ADDFADAC298}"/>
              </a:ext>
            </a:extLst>
          </p:cNvPr>
          <p:cNvPicPr>
            <a:picLocks noChangeAspect="1"/>
          </p:cNvPicPr>
          <p:nvPr/>
        </p:nvPicPr>
        <p:blipFill>
          <a:blip r:embed="rId5">
            <a:extLst>
              <a:ext uri="{28A0092B-C50C-407E-A947-70E740481C1C}">
                <a14:useLocalDpi xmlns:a14="http://schemas.microsoft.com/office/drawing/2010/main" val="0"/>
              </a:ext>
            </a:extLst>
          </a:blip>
          <a:srcRect t="9516" r="25894"/>
          <a:stretch>
            <a:fillRect/>
          </a:stretch>
        </p:blipFill>
        <p:spPr>
          <a:xfrm>
            <a:off x="20262" y="3912710"/>
            <a:ext cx="4060895" cy="2873539"/>
          </a:xfrm>
          <a:prstGeom prst="rect">
            <a:avLst/>
          </a:prstGeom>
        </p:spPr>
      </p:pic>
      <p:sp>
        <p:nvSpPr>
          <p:cNvPr id="16" name="Rectangle 3">
            <a:extLst>
              <a:ext uri="{FF2B5EF4-FFF2-40B4-BE49-F238E27FC236}">
                <a16:creationId xmlns:a16="http://schemas.microsoft.com/office/drawing/2014/main" id="{8E3FDF2F-3309-6DC0-7BE1-1CF2E157F402}"/>
              </a:ext>
            </a:extLst>
          </p:cNvPr>
          <p:cNvSpPr txBox="1">
            <a:spLocks noChangeArrowheads="1"/>
          </p:cNvSpPr>
          <p:nvPr/>
        </p:nvSpPr>
        <p:spPr bwMode="auto">
          <a:xfrm>
            <a:off x="-24497" y="2251024"/>
            <a:ext cx="3559511" cy="1661686"/>
          </a:xfrm>
          <a:prstGeom prst="rect">
            <a:avLst/>
          </a:prstGeom>
          <a:noFill/>
          <a:ln>
            <a:noFill/>
          </a:ln>
        </p:spPr>
        <p:txBody>
          <a:bodyPr/>
          <a:lstStyle>
            <a:lvl1pPr marL="342900" indent="-342900"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marL="0" indent="0" eaLnBrk="1" hangingPunct="1">
              <a:buClr>
                <a:srgbClr val="000090"/>
              </a:buClr>
              <a:defRPr/>
            </a:pPr>
            <a:r>
              <a:rPr lang="ru-RU" sz="2000" i="1" dirty="0">
                <a:solidFill>
                  <a:srgbClr val="000090"/>
                </a:solidFill>
              </a:rPr>
              <a:t>- </a:t>
            </a:r>
            <a:r>
              <a:rPr lang="ru-RU" sz="2000" b="1" i="1" dirty="0">
                <a:solidFill>
                  <a:srgbClr val="000090"/>
                </a:solidFill>
              </a:rPr>
              <a:t>2024</a:t>
            </a:r>
            <a:r>
              <a:rPr lang="ru-RU" sz="2000" i="1" dirty="0">
                <a:solidFill>
                  <a:srgbClr val="000090"/>
                </a:solidFill>
              </a:rPr>
              <a:t>: </a:t>
            </a:r>
          </a:p>
          <a:p>
            <a:pPr marL="0" indent="0" eaLnBrk="1" hangingPunct="1">
              <a:buClr>
                <a:srgbClr val="000090"/>
              </a:buClr>
              <a:defRPr/>
            </a:pPr>
            <a:r>
              <a:rPr lang="ru-RU" sz="2000" i="1" dirty="0">
                <a:solidFill>
                  <a:srgbClr val="000090"/>
                </a:solidFill>
              </a:rPr>
              <a:t>завершается монтаж </a:t>
            </a:r>
          </a:p>
          <a:p>
            <a:pPr marL="0" indent="0" eaLnBrk="1" hangingPunct="1">
              <a:buClr>
                <a:srgbClr val="000090"/>
              </a:buClr>
              <a:defRPr/>
            </a:pPr>
            <a:r>
              <a:rPr lang="ru-RU" sz="2000" b="1" i="1" dirty="0">
                <a:solidFill>
                  <a:srgbClr val="000090"/>
                </a:solidFill>
              </a:rPr>
              <a:t>Коллайдера</a:t>
            </a:r>
            <a:r>
              <a:rPr lang="en-US" sz="2000" i="1" dirty="0">
                <a:solidFill>
                  <a:srgbClr val="000090"/>
                </a:solidFill>
              </a:rPr>
              <a:t> </a:t>
            </a:r>
            <a:r>
              <a:rPr lang="en-US" sz="2000" b="1" i="1" dirty="0">
                <a:solidFill>
                  <a:srgbClr val="FF0000"/>
                </a:solidFill>
              </a:rPr>
              <a:t>NICA</a:t>
            </a:r>
            <a:r>
              <a:rPr lang="en-US" sz="2000" b="1" i="1" dirty="0">
                <a:solidFill>
                  <a:srgbClr val="002060"/>
                </a:solidFill>
              </a:rPr>
              <a:t>;</a:t>
            </a:r>
          </a:p>
          <a:p>
            <a:pPr marL="0" indent="0" eaLnBrk="1" hangingPunct="1">
              <a:buClr>
                <a:srgbClr val="000090"/>
              </a:buClr>
              <a:defRPr/>
            </a:pPr>
            <a:r>
              <a:rPr lang="ru-RU" sz="2000" i="1" dirty="0">
                <a:solidFill>
                  <a:srgbClr val="002060"/>
                </a:solidFill>
              </a:rPr>
              <a:t>начаты испытания </a:t>
            </a:r>
          </a:p>
          <a:p>
            <a:pPr marL="0" indent="0" eaLnBrk="1" hangingPunct="1">
              <a:buClr>
                <a:srgbClr val="000090"/>
              </a:buClr>
              <a:defRPr/>
            </a:pPr>
            <a:r>
              <a:rPr lang="ru-RU" sz="2000" i="1" dirty="0">
                <a:solidFill>
                  <a:srgbClr val="002060"/>
                </a:solidFill>
              </a:rPr>
              <a:t>технологических систем</a:t>
            </a:r>
          </a:p>
        </p:txBody>
      </p:sp>
      <p:sp>
        <p:nvSpPr>
          <p:cNvPr id="7" name="TextBox 6">
            <a:extLst>
              <a:ext uri="{FF2B5EF4-FFF2-40B4-BE49-F238E27FC236}">
                <a16:creationId xmlns:a16="http://schemas.microsoft.com/office/drawing/2014/main" id="{7EBA32E7-A0CC-6045-A4F3-AF90272D820C}"/>
              </a:ext>
            </a:extLst>
          </p:cNvPr>
          <p:cNvSpPr txBox="1"/>
          <p:nvPr/>
        </p:nvSpPr>
        <p:spPr>
          <a:xfrm>
            <a:off x="7005487" y="2459740"/>
            <a:ext cx="1370824" cy="461665"/>
          </a:xfrm>
          <a:prstGeom prst="rect">
            <a:avLst/>
          </a:prstGeom>
          <a:noFill/>
        </p:spPr>
        <p:txBody>
          <a:bodyPr wrap="none" rtlCol="0">
            <a:spAutoFit/>
          </a:bodyPr>
          <a:lstStyle/>
          <a:p>
            <a:r>
              <a:rPr lang="ru-RU" sz="2400" b="1" i="1" dirty="0">
                <a:solidFill>
                  <a:schemeClr val="bg1">
                    <a:lumMod val="95000"/>
                  </a:schemeClr>
                </a:solidFill>
                <a:latin typeface="Arial" panose="020B0604020202020204" pitchFamily="34" charset="0"/>
                <a:cs typeface="Arial" panose="020B0604020202020204" pitchFamily="34" charset="0"/>
              </a:rPr>
              <a:t>Бустер</a:t>
            </a:r>
            <a:endParaRPr lang="en-RU" sz="2400" b="1" i="1" dirty="0">
              <a:solidFill>
                <a:schemeClr val="bg1">
                  <a:lumMod val="9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4387E87-B020-AE22-16AA-C9962BE077F3}"/>
              </a:ext>
            </a:extLst>
          </p:cNvPr>
          <p:cNvSpPr txBox="1"/>
          <p:nvPr/>
        </p:nvSpPr>
        <p:spPr>
          <a:xfrm>
            <a:off x="23396" y="3886200"/>
            <a:ext cx="1840056" cy="461665"/>
          </a:xfrm>
          <a:prstGeom prst="rect">
            <a:avLst/>
          </a:prstGeom>
          <a:noFill/>
        </p:spPr>
        <p:txBody>
          <a:bodyPr wrap="none" rtlCol="0">
            <a:spAutoFit/>
          </a:bodyPr>
          <a:lstStyle/>
          <a:p>
            <a:r>
              <a:rPr lang="ru-RU" sz="2400" b="1" i="1" dirty="0">
                <a:solidFill>
                  <a:schemeClr val="bg1">
                    <a:lumMod val="95000"/>
                  </a:schemeClr>
                </a:solidFill>
                <a:latin typeface="Arial" panose="020B0604020202020204" pitchFamily="34" charset="0"/>
                <a:cs typeface="Arial" panose="020B0604020202020204" pitchFamily="34" charset="0"/>
              </a:rPr>
              <a:t>Коллайдер</a:t>
            </a:r>
            <a:endParaRPr lang="en-RU" sz="2400" b="1" i="1" dirty="0">
              <a:solidFill>
                <a:schemeClr val="bg1">
                  <a:lumMod val="95000"/>
                </a:schemeClr>
              </a:solidFill>
              <a:latin typeface="Arial" panose="020B0604020202020204" pitchFamily="34" charset="0"/>
              <a:cs typeface="Arial" panose="020B0604020202020204" pitchFamily="34" charset="0"/>
            </a:endParaRPr>
          </a:p>
        </p:txBody>
      </p:sp>
      <p:sp>
        <p:nvSpPr>
          <p:cNvPr id="20" name="Arc 19">
            <a:extLst>
              <a:ext uri="{FF2B5EF4-FFF2-40B4-BE49-F238E27FC236}">
                <a16:creationId xmlns:a16="http://schemas.microsoft.com/office/drawing/2014/main" id="{EE990DE1-7DC6-4F7A-7731-09758394416B}"/>
              </a:ext>
            </a:extLst>
          </p:cNvPr>
          <p:cNvSpPr/>
          <p:nvPr/>
        </p:nvSpPr>
        <p:spPr>
          <a:xfrm flipH="1">
            <a:off x="4377917" y="6025617"/>
            <a:ext cx="2205335" cy="995899"/>
          </a:xfrm>
          <a:prstGeom prst="arc">
            <a:avLst>
              <a:gd name="adj1" fmla="val 14549117"/>
              <a:gd name="adj2" fmla="val 77639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RU"/>
          </a:p>
        </p:txBody>
      </p:sp>
      <p:sp>
        <p:nvSpPr>
          <p:cNvPr id="21" name="TextBox 20">
            <a:extLst>
              <a:ext uri="{FF2B5EF4-FFF2-40B4-BE49-F238E27FC236}">
                <a16:creationId xmlns:a16="http://schemas.microsoft.com/office/drawing/2014/main" id="{33D29848-2FDA-708E-5CBE-14CA3294D1C6}"/>
              </a:ext>
            </a:extLst>
          </p:cNvPr>
          <p:cNvSpPr txBox="1"/>
          <p:nvPr/>
        </p:nvSpPr>
        <p:spPr>
          <a:xfrm>
            <a:off x="4444911" y="6307997"/>
            <a:ext cx="1582484" cy="400110"/>
          </a:xfrm>
          <a:prstGeom prst="rect">
            <a:avLst/>
          </a:prstGeom>
          <a:noFill/>
        </p:spPr>
        <p:txBody>
          <a:bodyPr wrap="none" rtlCol="0">
            <a:spAutoFit/>
          </a:bodyPr>
          <a:lstStyle/>
          <a:p>
            <a:r>
              <a:rPr lang="ru-RU" sz="2000" b="1" i="1" dirty="0">
                <a:solidFill>
                  <a:srgbClr val="FF0000"/>
                </a:solidFill>
                <a:latin typeface="Arial" panose="020B0604020202020204" pitchFamily="34" charset="0"/>
                <a:cs typeface="Arial" panose="020B0604020202020204" pitchFamily="34" charset="0"/>
              </a:rPr>
              <a:t>Коллайдер</a:t>
            </a:r>
            <a:endParaRPr lang="en-RU" sz="2000" b="1" i="1" dirty="0">
              <a:solidFill>
                <a:srgbClr val="FF0000"/>
              </a:solidFill>
              <a:latin typeface="Arial" panose="020B0604020202020204" pitchFamily="34" charset="0"/>
              <a:cs typeface="Arial" panose="020B0604020202020204" pitchFamily="34" charset="0"/>
            </a:endParaRPr>
          </a:p>
        </p:txBody>
      </p:sp>
      <p:sp>
        <p:nvSpPr>
          <p:cNvPr id="9" name="AutoShape 2">
            <a:extLst>
              <a:ext uri="{FF2B5EF4-FFF2-40B4-BE49-F238E27FC236}">
                <a16:creationId xmlns:a16="http://schemas.microsoft.com/office/drawing/2014/main" id="{28C4AD14-4477-6A86-DDFB-F8BA4FF98E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RU"/>
          </a:p>
        </p:txBody>
      </p:sp>
      <p:sp>
        <p:nvSpPr>
          <p:cNvPr id="19" name="AutoShape 4">
            <a:extLst>
              <a:ext uri="{FF2B5EF4-FFF2-40B4-BE49-F238E27FC236}">
                <a16:creationId xmlns:a16="http://schemas.microsoft.com/office/drawing/2014/main" id="{FC0E9729-63F8-41C4-E69C-186327CDC5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RU"/>
          </a:p>
        </p:txBody>
      </p:sp>
      <p:sp>
        <p:nvSpPr>
          <p:cNvPr id="22" name="AutoShape 6">
            <a:extLst>
              <a:ext uri="{FF2B5EF4-FFF2-40B4-BE49-F238E27FC236}">
                <a16:creationId xmlns:a16="http://schemas.microsoft.com/office/drawing/2014/main" id="{3E411389-1BA3-ADFD-6374-F24CF02684A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RU"/>
          </a:p>
        </p:txBody>
      </p:sp>
      <p:sp>
        <p:nvSpPr>
          <p:cNvPr id="23" name="AutoShape 8">
            <a:extLst>
              <a:ext uri="{FF2B5EF4-FFF2-40B4-BE49-F238E27FC236}">
                <a16:creationId xmlns:a16="http://schemas.microsoft.com/office/drawing/2014/main" id="{DD8284C6-D7B0-3E4C-D5A9-FCCB6E7A3169}"/>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RU"/>
          </a:p>
        </p:txBody>
      </p:sp>
      <p:pic>
        <p:nvPicPr>
          <p:cNvPr id="26" name="Picture 25">
            <a:extLst>
              <a:ext uri="{FF2B5EF4-FFF2-40B4-BE49-F238E27FC236}">
                <a16:creationId xmlns:a16="http://schemas.microsoft.com/office/drawing/2014/main" id="{864DA530-2C1A-F1FE-7369-389DB02CC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7801" y="4120900"/>
            <a:ext cx="4246618" cy="2403468"/>
          </a:xfrm>
          <a:prstGeom prst="rect">
            <a:avLst/>
          </a:prstGeom>
        </p:spPr>
      </p:pic>
      <p:sp>
        <p:nvSpPr>
          <p:cNvPr id="8" name="Rectangle 7">
            <a:extLst>
              <a:ext uri="{FF2B5EF4-FFF2-40B4-BE49-F238E27FC236}">
                <a16:creationId xmlns:a16="http://schemas.microsoft.com/office/drawing/2014/main" id="{1081E789-7C00-1F4C-B502-F4545730627A}"/>
              </a:ext>
            </a:extLst>
          </p:cNvPr>
          <p:cNvSpPr/>
          <p:nvPr/>
        </p:nvSpPr>
        <p:spPr>
          <a:xfrm>
            <a:off x="6532060" y="3356430"/>
            <a:ext cx="5644637" cy="1015663"/>
          </a:xfrm>
          <a:prstGeom prst="rect">
            <a:avLst/>
          </a:prstGeom>
          <a:solidFill>
            <a:srgbClr val="E4FFFF"/>
          </a:solidFill>
          <a:ln>
            <a:solidFill>
              <a:srgbClr val="FF0000"/>
            </a:solidFill>
          </a:ln>
        </p:spPr>
        <p:txBody>
          <a:bodyPr wrap="square" lIns="0" rIns="0">
            <a:spAutoFit/>
          </a:bodyPr>
          <a:lstStyle/>
          <a:p>
            <a:pPr marL="72000"/>
            <a:r>
              <a:rPr lang="ru-RU" sz="2000" b="1" i="1" dirty="0">
                <a:solidFill>
                  <a:srgbClr val="FF0000"/>
                </a:solidFill>
                <a:latin typeface="Arial" panose="020B0604020202020204" pitchFamily="34" charset="0"/>
                <a:cs typeface="Arial" panose="020B0604020202020204" pitchFamily="34" charset="0"/>
              </a:rPr>
              <a:t>Старт</a:t>
            </a:r>
            <a:r>
              <a:rPr lang="ru-RU" sz="2000" i="1" dirty="0">
                <a:solidFill>
                  <a:srgbClr val="002060"/>
                </a:solidFill>
                <a:latin typeface="Arial" panose="020B0604020202020204" pitchFamily="34" charset="0"/>
                <a:cs typeface="Arial" panose="020B0604020202020204" pitchFamily="34" charset="0"/>
              </a:rPr>
              <a:t> программы экспериментов с фикс. мишенью - завершение </a:t>
            </a:r>
            <a:r>
              <a:rPr lang="ru-RU" sz="2000" b="1" i="1" dirty="0">
                <a:solidFill>
                  <a:srgbClr val="002060"/>
                </a:solidFill>
                <a:latin typeface="Arial" panose="020B0604020202020204" pitchFamily="34" charset="0"/>
                <a:cs typeface="Arial" panose="020B0604020202020204" pitchFamily="34" charset="0"/>
              </a:rPr>
              <a:t>1-й этапа</a:t>
            </a:r>
            <a:r>
              <a:rPr lang="en-US" sz="2000" b="1" i="1" dirty="0">
                <a:solidFill>
                  <a:srgbClr val="002060"/>
                </a:solidFill>
                <a:latin typeface="Arial" panose="020B0604020202020204" pitchFamily="34" charset="0"/>
                <a:cs typeface="Arial" panose="020B0604020202020204" pitchFamily="34" charset="0"/>
              </a:rPr>
              <a:t> </a:t>
            </a:r>
            <a:r>
              <a:rPr lang="ru-RU" sz="2000" i="1" dirty="0">
                <a:solidFill>
                  <a:srgbClr val="002060"/>
                </a:solidFill>
                <a:latin typeface="Arial" panose="020B0604020202020204" pitchFamily="34" charset="0"/>
                <a:cs typeface="Arial" panose="020B0604020202020204" pitchFamily="34" charset="0"/>
              </a:rPr>
              <a:t>создания </a:t>
            </a:r>
            <a:r>
              <a:rPr lang="ru-RU" sz="2000" b="1" i="1" dirty="0">
                <a:solidFill>
                  <a:srgbClr val="002060"/>
                </a:solidFill>
                <a:latin typeface="Arial" panose="020B0604020202020204" pitchFamily="34" charset="0"/>
                <a:cs typeface="Arial" panose="020B0604020202020204" pitchFamily="34" charset="0"/>
              </a:rPr>
              <a:t>Комплекса </a:t>
            </a:r>
            <a:r>
              <a:rPr lang="en-US" sz="2000" b="1" i="1" dirty="0">
                <a:solidFill>
                  <a:srgbClr val="FF0000"/>
                </a:solidFill>
                <a:latin typeface="Arial" panose="020B0604020202020204" pitchFamily="34" charset="0"/>
                <a:cs typeface="Arial" panose="020B0604020202020204" pitchFamily="34" charset="0"/>
              </a:rPr>
              <a:t>NICA</a:t>
            </a:r>
            <a:r>
              <a:rPr lang="ru-RU" sz="2000" b="1" i="1" dirty="0">
                <a:solidFill>
                  <a:srgbClr val="002060"/>
                </a:solidFill>
                <a:latin typeface="Arial" panose="020B0604020202020204" pitchFamily="34" charset="0"/>
                <a:cs typeface="Arial" panose="020B0604020202020204" pitchFamily="34" charset="0"/>
              </a:rPr>
              <a:t> </a:t>
            </a:r>
          </a:p>
        </p:txBody>
      </p:sp>
      <p:pic>
        <p:nvPicPr>
          <p:cNvPr id="3" name="Picture 20">
            <a:extLst>
              <a:ext uri="{FF2B5EF4-FFF2-40B4-BE49-F238E27FC236}">
                <a16:creationId xmlns:a16="http://schemas.microsoft.com/office/drawing/2014/main" id="{732D3AC3-6816-45FC-1C35-F68A7A99F30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973031" y="4401038"/>
            <a:ext cx="882820" cy="494610"/>
          </a:xfrm>
          <a:prstGeom prst="rect">
            <a:avLst/>
          </a:prstGeom>
          <a:solidFill>
            <a:srgbClr val="D5FFFF"/>
          </a:solidFill>
          <a:ln>
            <a:noFill/>
          </a:ln>
          <a:effectLst/>
        </p:spPr>
      </p:pic>
      <p:sp>
        <p:nvSpPr>
          <p:cNvPr id="4" name="Rectangle 3">
            <a:extLst>
              <a:ext uri="{FF2B5EF4-FFF2-40B4-BE49-F238E27FC236}">
                <a16:creationId xmlns:a16="http://schemas.microsoft.com/office/drawing/2014/main" id="{6E8530CE-9992-3345-A084-05FB78B28D23}"/>
              </a:ext>
            </a:extLst>
          </p:cNvPr>
          <p:cNvSpPr/>
          <p:nvPr/>
        </p:nvSpPr>
        <p:spPr>
          <a:xfrm>
            <a:off x="6330443" y="6001217"/>
            <a:ext cx="3586465" cy="707886"/>
          </a:xfrm>
          <a:prstGeom prst="rect">
            <a:avLst/>
          </a:prstGeom>
          <a:solidFill>
            <a:schemeClr val="accent2">
              <a:lumMod val="20000"/>
              <a:lumOff val="80000"/>
            </a:schemeClr>
          </a:solidFill>
        </p:spPr>
        <p:txBody>
          <a:bodyPr wrap="square">
            <a:spAutoFit/>
          </a:bodyPr>
          <a:lstStyle/>
          <a:p>
            <a:pPr algn="r"/>
            <a:r>
              <a:rPr lang="en-US" sz="2000" b="1" i="1" dirty="0">
                <a:solidFill>
                  <a:srgbClr val="002060"/>
                </a:solidFill>
                <a:latin typeface="Arial" panose="020B0604020202020204" pitchFamily="34" charset="0"/>
                <a:cs typeface="Arial" panose="020B0604020202020204" pitchFamily="34" charset="0"/>
              </a:rPr>
              <a:t>2023 </a:t>
            </a:r>
            <a:r>
              <a:rPr lang="ru-RU" sz="2000" b="1" i="1" dirty="0">
                <a:solidFill>
                  <a:srgbClr val="002060"/>
                </a:solidFill>
                <a:latin typeface="Arial" panose="020B0604020202020204" pitchFamily="34" charset="0"/>
                <a:cs typeface="Arial" panose="020B0604020202020204" pitchFamily="34" charset="0"/>
              </a:rPr>
              <a:t>- </a:t>
            </a:r>
            <a:r>
              <a:rPr lang="ru-RU" sz="2000" i="1" dirty="0">
                <a:solidFill>
                  <a:srgbClr val="002060"/>
                </a:solidFill>
                <a:latin typeface="Arial" panose="020B0604020202020204" pitchFamily="34" charset="0"/>
                <a:cs typeface="Arial" panose="020B0604020202020204" pitchFamily="34" charset="0"/>
              </a:rPr>
              <a:t>эксперимент</a:t>
            </a:r>
            <a:r>
              <a:rPr lang="ru-RU" sz="2000" b="1" i="1" dirty="0">
                <a:solidFill>
                  <a:srgbClr val="002060"/>
                </a:solidFill>
                <a:latin typeface="Arial" panose="020B0604020202020204" pitchFamily="34" charset="0"/>
                <a:cs typeface="Arial" panose="020B0604020202020204" pitchFamily="34" charset="0"/>
              </a:rPr>
              <a:t> </a:t>
            </a:r>
            <a:r>
              <a:rPr lang="en-US" sz="2000" b="1" i="1" dirty="0">
                <a:solidFill>
                  <a:srgbClr val="002060"/>
                </a:solidFill>
                <a:latin typeface="Arial" panose="020B0604020202020204" pitchFamily="34" charset="0"/>
                <a:cs typeface="Arial" panose="020B0604020202020204" pitchFamily="34" charset="0"/>
              </a:rPr>
              <a:t>BM@N</a:t>
            </a:r>
            <a:r>
              <a:rPr lang="ru-RU" sz="2000" b="1" i="1" dirty="0">
                <a:solidFill>
                  <a:srgbClr val="002060"/>
                </a:solidFill>
                <a:latin typeface="Arial" panose="020B0604020202020204" pitchFamily="34" charset="0"/>
                <a:cs typeface="Arial" panose="020B0604020202020204" pitchFamily="34" charset="0"/>
              </a:rPr>
              <a:t>: </a:t>
            </a:r>
            <a:r>
              <a:rPr lang="ru-RU" sz="2000" i="1" dirty="0">
                <a:solidFill>
                  <a:srgbClr val="002060"/>
                </a:solidFill>
                <a:latin typeface="Arial" panose="020B0604020202020204" pitchFamily="34" charset="0"/>
                <a:cs typeface="Arial" panose="020B0604020202020204" pitchFamily="34" charset="0"/>
              </a:rPr>
              <a:t>пучок</a:t>
            </a:r>
            <a:r>
              <a:rPr lang="ru-RU" sz="2000" b="1" i="1" dirty="0">
                <a:solidFill>
                  <a:srgbClr val="002060"/>
                </a:solidFill>
                <a:latin typeface="Arial" panose="020B0604020202020204" pitchFamily="34" charset="0"/>
                <a:cs typeface="Arial" panose="020B0604020202020204" pitchFamily="34" charset="0"/>
              </a:rPr>
              <a:t> </a:t>
            </a:r>
            <a:r>
              <a:rPr lang="en-US" sz="2000" b="1" i="1" dirty="0">
                <a:solidFill>
                  <a:srgbClr val="002060"/>
                </a:solidFill>
                <a:latin typeface="Arial" panose="020B0604020202020204" pitchFamily="34" charset="0"/>
                <a:cs typeface="Arial" panose="020B0604020202020204" pitchFamily="34" charset="0"/>
              </a:rPr>
              <a:t>Xe</a:t>
            </a:r>
            <a:r>
              <a:rPr lang="ru-RU" sz="2000" b="1" i="1" dirty="0">
                <a:solidFill>
                  <a:srgbClr val="002060"/>
                </a:solidFill>
                <a:latin typeface="Arial" panose="020B0604020202020204" pitchFamily="34" charset="0"/>
                <a:cs typeface="Arial" panose="020B0604020202020204" pitchFamily="34" charset="0"/>
              </a:rPr>
              <a:t>,</a:t>
            </a:r>
            <a:r>
              <a:rPr lang="en-US" sz="2000" b="1" i="1" dirty="0">
                <a:solidFill>
                  <a:srgbClr val="002060"/>
                </a:solidFill>
                <a:latin typeface="Arial" panose="020B0604020202020204" pitchFamily="34" charset="0"/>
                <a:cs typeface="Arial" panose="020B0604020202020204" pitchFamily="34" charset="0"/>
              </a:rPr>
              <a:t>  3,8 A</a:t>
            </a:r>
            <a:r>
              <a:rPr lang="ru-RU" sz="2000" b="1" i="1" dirty="0">
                <a:solidFill>
                  <a:srgbClr val="002060"/>
                </a:solidFill>
                <a:latin typeface="Arial" panose="020B0604020202020204" pitchFamily="34" charset="0"/>
                <a:cs typeface="Arial" panose="020B0604020202020204" pitchFamily="34" charset="0"/>
              </a:rPr>
              <a:t>ГэВ;</a:t>
            </a:r>
            <a:endParaRPr lang="ru-RU" sz="2000" b="1" dirty="0"/>
          </a:p>
        </p:txBody>
      </p:sp>
      <p:sp>
        <p:nvSpPr>
          <p:cNvPr id="2" name="Footer Placeholder 1">
            <a:extLst>
              <a:ext uri="{FF2B5EF4-FFF2-40B4-BE49-F238E27FC236}">
                <a16:creationId xmlns:a16="http://schemas.microsoft.com/office/drawing/2014/main" id="{A5DBF0DF-D9D7-FC33-730C-6EF5C044F38A}"/>
              </a:ext>
            </a:extLst>
          </p:cNvPr>
          <p:cNvSpPr>
            <a:spLocks noGrp="1"/>
          </p:cNvSpPr>
          <p:nvPr>
            <p:ph type="ftr" sz="quarter" idx="11"/>
          </p:nvPr>
        </p:nvSpPr>
        <p:spPr/>
        <p:txBody>
          <a:bodyPr/>
          <a:lstStyle/>
          <a:p>
            <a:r>
              <a:rPr lang="ru-RU"/>
              <a:t>В. Кекелидзе, Совещание по ФТИ, Санкт-Петербург</a:t>
            </a:r>
          </a:p>
        </p:txBody>
      </p:sp>
    </p:spTree>
    <p:extLst>
      <p:ext uri="{BB962C8B-B14F-4D97-AF65-F5344CB8AC3E}">
        <p14:creationId xmlns:p14="http://schemas.microsoft.com/office/powerpoint/2010/main" val="27657341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900" y="2804524"/>
            <a:ext cx="6475956" cy="4041148"/>
          </a:xfrm>
          <a:prstGeom prst="rect">
            <a:avLst/>
          </a:prstGeom>
        </p:spPr>
      </p:pic>
      <p:pic>
        <p:nvPicPr>
          <p:cNvPr id="8" name="Picture 7"/>
          <p:cNvPicPr>
            <a:picLocks noChangeAspect="1"/>
          </p:cNvPicPr>
          <p:nvPr/>
        </p:nvPicPr>
        <p:blipFill>
          <a:blip r:embed="rId4"/>
          <a:stretch>
            <a:fillRect/>
          </a:stretch>
        </p:blipFill>
        <p:spPr>
          <a:xfrm>
            <a:off x="5422521" y="990005"/>
            <a:ext cx="1930397" cy="1930397"/>
          </a:xfrm>
          <a:prstGeom prst="rect">
            <a:avLst/>
          </a:prstGeom>
        </p:spPr>
      </p:pic>
      <p:pic>
        <p:nvPicPr>
          <p:cNvPr id="9" name="Picture 8" descr="J.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44" y="1495846"/>
            <a:ext cx="1856935" cy="894080"/>
          </a:xfrm>
          <a:prstGeom prst="rect">
            <a:avLst/>
          </a:prstGeom>
        </p:spPr>
      </p:pic>
      <p:pic>
        <p:nvPicPr>
          <p:cNvPr id="10" name="Picture 9" descr="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9500" y="1422358"/>
            <a:ext cx="1714500" cy="944428"/>
          </a:xfrm>
          <a:prstGeom prst="rect">
            <a:avLst/>
          </a:prstGeom>
        </p:spPr>
      </p:pic>
      <p:sp>
        <p:nvSpPr>
          <p:cNvPr id="11" name="Rectangle 10"/>
          <p:cNvSpPr/>
          <p:nvPr/>
        </p:nvSpPr>
        <p:spPr>
          <a:xfrm>
            <a:off x="1925056" y="150062"/>
            <a:ext cx="4584700" cy="487313"/>
          </a:xfrm>
          <a:prstGeom prst="rect">
            <a:avLst/>
          </a:prstGeom>
          <a:solidFill>
            <a:srgbClr val="EEF3FF"/>
          </a:solidFill>
        </p:spPr>
        <p:txBody>
          <a:bodyPr wrap="square">
            <a:spAutoFit/>
          </a:bodyPr>
          <a:lstStyle/>
          <a:p>
            <a:pPr algn="ctr">
              <a:lnSpc>
                <a:spcPct val="90000"/>
              </a:lnSpc>
              <a:defRPr/>
            </a:pPr>
            <a:r>
              <a:rPr lang="en-US" sz="2800" b="1" dirty="0" err="1">
                <a:solidFill>
                  <a:srgbClr val="000090"/>
                </a:solidFill>
                <a:cs typeface="Comic Sans MS"/>
              </a:rPr>
              <a:t>Vorticity</a:t>
            </a:r>
            <a:r>
              <a:rPr lang="en-US" sz="2800" b="1" dirty="0">
                <a:solidFill>
                  <a:srgbClr val="000090"/>
                </a:solidFill>
                <a:cs typeface="Comic Sans MS"/>
              </a:rPr>
              <a:t>,</a:t>
            </a:r>
            <a:r>
              <a:rPr lang="en-US" sz="2800" b="1" dirty="0">
                <a:solidFill>
                  <a:srgbClr val="000090"/>
                </a:solidFill>
                <a:latin typeface="Comic Sans MS"/>
                <a:cs typeface="Comic Sans MS"/>
              </a:rPr>
              <a:t> </a:t>
            </a:r>
            <a:r>
              <a:rPr lang="en-US" sz="2800" b="1" dirty="0">
                <a:solidFill>
                  <a:srgbClr val="000090"/>
                </a:solidFill>
                <a:latin typeface="Symbol" charset="2"/>
                <a:cs typeface="Symbol" charset="2"/>
              </a:rPr>
              <a:t>L</a:t>
            </a:r>
            <a:r>
              <a:rPr lang="en-US" sz="2800" b="1" dirty="0">
                <a:solidFill>
                  <a:srgbClr val="000090"/>
                </a:solidFill>
                <a:latin typeface="Comic Sans MS"/>
                <a:cs typeface="Comic Sans MS"/>
              </a:rPr>
              <a:t> </a:t>
            </a:r>
            <a:r>
              <a:rPr lang="en-US" sz="2800" b="1" dirty="0">
                <a:solidFill>
                  <a:srgbClr val="000090"/>
                </a:solidFill>
                <a:cs typeface="Comic Sans MS"/>
              </a:rPr>
              <a:t>polarization</a:t>
            </a:r>
          </a:p>
        </p:txBody>
      </p:sp>
      <p:pic>
        <p:nvPicPr>
          <p:cNvPr id="7" name="Picture 6" descr="Screen Shot 2017-09-30 at 21.36.5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2216" y="48047"/>
            <a:ext cx="3056105" cy="2506764"/>
          </a:xfrm>
          <a:prstGeom prst="rect">
            <a:avLst/>
          </a:prstGeom>
        </p:spPr>
      </p:pic>
      <p:pic>
        <p:nvPicPr>
          <p:cNvPr id="12" name="Picture 11" descr="J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590" y="2366786"/>
            <a:ext cx="4385737" cy="880940"/>
          </a:xfrm>
          <a:prstGeom prst="rect">
            <a:avLst/>
          </a:prstGeom>
          <a:solidFill>
            <a:schemeClr val="bg1"/>
          </a:solidFill>
        </p:spPr>
      </p:pic>
      <p:pic>
        <p:nvPicPr>
          <p:cNvPr id="14" name="Picture 13" descr="Screen Shot 2017-01-31 at 10.29.1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7514" y="2139906"/>
            <a:ext cx="3769403" cy="4262611"/>
          </a:xfrm>
          <a:prstGeom prst="rect">
            <a:avLst/>
          </a:prstGeom>
        </p:spPr>
      </p:pic>
      <p:sp>
        <p:nvSpPr>
          <p:cNvPr id="15" name="TextBox 14"/>
          <p:cNvSpPr txBox="1"/>
          <p:nvPr/>
        </p:nvSpPr>
        <p:spPr>
          <a:xfrm>
            <a:off x="261699" y="3329554"/>
            <a:ext cx="6743229" cy="707886"/>
          </a:xfrm>
          <a:prstGeom prst="rect">
            <a:avLst/>
          </a:prstGeom>
          <a:noFill/>
        </p:spPr>
        <p:txBody>
          <a:bodyPr wrap="square" rtlCol="0">
            <a:spAutoFit/>
          </a:bodyPr>
          <a:lstStyle/>
          <a:p>
            <a:pPr marL="342900" indent="-342900">
              <a:buFont typeface="Symbol" charset="0"/>
              <a:buChar char="L"/>
            </a:pPr>
            <a:r>
              <a:rPr lang="en-US" sz="2000" b="1" dirty="0">
                <a:solidFill>
                  <a:srgbClr val="FFFFFF"/>
                </a:solidFill>
                <a:latin typeface="Arial"/>
                <a:cs typeface="Arial"/>
              </a:rPr>
              <a:t>polarization due to </a:t>
            </a:r>
            <a:r>
              <a:rPr lang="en-US" sz="2000" b="1" i="1" dirty="0">
                <a:solidFill>
                  <a:srgbClr val="FFFFFF"/>
                </a:solidFill>
                <a:latin typeface="Arial"/>
                <a:cs typeface="Arial"/>
              </a:rPr>
              <a:t>anomalously induced axial current</a:t>
            </a:r>
            <a:r>
              <a:rPr lang="en-US" sz="2000" b="1" dirty="0">
                <a:solidFill>
                  <a:srgbClr val="FFFFFF"/>
                </a:solidFill>
                <a:latin typeface="Arial"/>
                <a:cs typeface="Arial"/>
              </a:rPr>
              <a:t> </a:t>
            </a:r>
          </a:p>
        </p:txBody>
      </p:sp>
      <p:sp>
        <p:nvSpPr>
          <p:cNvPr id="16" name="Rectangle 15"/>
          <p:cNvSpPr/>
          <p:nvPr/>
        </p:nvSpPr>
        <p:spPr>
          <a:xfrm>
            <a:off x="7434568" y="6335241"/>
            <a:ext cx="3309406" cy="369332"/>
          </a:xfrm>
          <a:prstGeom prst="rect">
            <a:avLst/>
          </a:prstGeom>
          <a:solidFill>
            <a:srgbClr val="FFFFFF"/>
          </a:solidFill>
        </p:spPr>
        <p:txBody>
          <a:bodyPr wrap="square">
            <a:spAutoFit/>
          </a:bodyPr>
          <a:lstStyle/>
          <a:p>
            <a:r>
              <a:rPr lang="en-US" b="1" dirty="0">
                <a:solidFill>
                  <a:srgbClr val="FF0000"/>
                </a:solidFill>
                <a:latin typeface="Arial" panose="020B0604020202020204" pitchFamily="34" charset="0"/>
                <a:cs typeface="Arial" panose="020B0604020202020204" pitchFamily="34" charset="0"/>
              </a:rPr>
              <a:t> STAR </a:t>
            </a:r>
            <a:r>
              <a:rPr lang="en-US" dirty="0">
                <a:solidFill>
                  <a:srgbClr val="000090"/>
                </a:solidFill>
                <a:latin typeface="Arial" panose="020B0604020202020204" pitchFamily="34" charset="0"/>
                <a:cs typeface="Arial" panose="020B0604020202020204" pitchFamily="34" charset="0"/>
              </a:rPr>
              <a:t>Coll.,arXiv:1701.06657</a:t>
            </a:r>
          </a:p>
        </p:txBody>
      </p:sp>
      <p:sp>
        <p:nvSpPr>
          <p:cNvPr id="17" name="Прямоугольник 5"/>
          <p:cNvSpPr>
            <a:spLocks noChangeArrowheads="1"/>
          </p:cNvSpPr>
          <p:nvPr/>
        </p:nvSpPr>
        <p:spPr bwMode="auto">
          <a:xfrm>
            <a:off x="561959" y="775428"/>
            <a:ext cx="8384735" cy="707886"/>
          </a:xfrm>
          <a:prstGeom prst="rect">
            <a:avLst/>
          </a:prstGeom>
          <a:noFill/>
          <a:ln w="9525">
            <a:noFill/>
            <a:miter lim="800000"/>
            <a:headEnd/>
            <a:tailEnd/>
          </a:ln>
        </p:spPr>
        <p:txBody>
          <a:bodyPr wrap="square" lIns="0" rIns="0">
            <a:spAutoFit/>
          </a:bodyPr>
          <a:lstStyle/>
          <a:p>
            <a:r>
              <a:rPr lang="en-US" sz="2000" i="1" dirty="0">
                <a:solidFill>
                  <a:srgbClr val="002060"/>
                </a:solidFill>
                <a:latin typeface="Arial" panose="020B0604020202020204" pitchFamily="34" charset="0"/>
                <a:cs typeface="Arial" panose="020B0604020202020204" pitchFamily="34" charset="0"/>
              </a:rPr>
              <a:t>O. </a:t>
            </a:r>
            <a:r>
              <a:rPr lang="en-US" sz="2000" i="1" dirty="0" err="1">
                <a:solidFill>
                  <a:srgbClr val="002060"/>
                </a:solidFill>
                <a:latin typeface="Arial" panose="020B0604020202020204" pitchFamily="34" charset="0"/>
                <a:cs typeface="Arial" panose="020B0604020202020204" pitchFamily="34" charset="0"/>
              </a:rPr>
              <a:t>Rogachevsky</a:t>
            </a:r>
            <a:r>
              <a:rPr lang="en-US" sz="2000" i="1" dirty="0">
                <a:solidFill>
                  <a:srgbClr val="002060"/>
                </a:solidFill>
                <a:latin typeface="Arial" panose="020B0604020202020204" pitchFamily="34" charset="0"/>
                <a:cs typeface="Arial" panose="020B0604020202020204" pitchFamily="34" charset="0"/>
              </a:rPr>
              <a:t>, A. </a:t>
            </a:r>
            <a:r>
              <a:rPr lang="en-US" sz="2000" i="1" dirty="0" err="1">
                <a:solidFill>
                  <a:srgbClr val="002060"/>
                </a:solidFill>
                <a:latin typeface="Arial" panose="020B0604020202020204" pitchFamily="34" charset="0"/>
                <a:cs typeface="Arial" panose="020B0604020202020204" pitchFamily="34" charset="0"/>
              </a:rPr>
              <a:t>Sorin</a:t>
            </a:r>
            <a:r>
              <a:rPr lang="en-US" sz="2000" i="1" dirty="0">
                <a:solidFill>
                  <a:srgbClr val="002060"/>
                </a:solidFill>
                <a:latin typeface="Arial" panose="020B0604020202020204" pitchFamily="34" charset="0"/>
                <a:cs typeface="Arial" panose="020B0604020202020204" pitchFamily="34" charset="0"/>
              </a:rPr>
              <a:t>, O. </a:t>
            </a:r>
            <a:r>
              <a:rPr lang="en-US" sz="2000" i="1" dirty="0" err="1">
                <a:solidFill>
                  <a:srgbClr val="002060"/>
                </a:solidFill>
                <a:latin typeface="Arial" panose="020B0604020202020204" pitchFamily="34" charset="0"/>
                <a:cs typeface="Arial" panose="020B0604020202020204" pitchFamily="34" charset="0"/>
              </a:rPr>
              <a:t>Teryaev</a:t>
            </a:r>
            <a:r>
              <a:rPr lang="en-US" sz="2000" i="1" dirty="0">
                <a:solidFill>
                  <a:srgbClr val="002060"/>
                </a:solidFill>
                <a:latin typeface="Arial" panose="020B0604020202020204" pitchFamily="34" charset="0"/>
                <a:cs typeface="Arial" panose="020B0604020202020204" pitchFamily="34" charset="0"/>
              </a:rPr>
              <a:t>, Phys. Rev. C 82, 054910, 2010;</a:t>
            </a:r>
          </a:p>
          <a:p>
            <a:r>
              <a:rPr lang="en-US" sz="2000" i="1" dirty="0" err="1">
                <a:solidFill>
                  <a:srgbClr val="002060"/>
                </a:solidFill>
                <a:latin typeface="Arial" panose="020B0604020202020204" pitchFamily="34" charset="0"/>
                <a:cs typeface="Arial" panose="020B0604020202020204" pitchFamily="34" charset="0"/>
              </a:rPr>
              <a:t>M.Baznat</a:t>
            </a:r>
            <a:r>
              <a:rPr lang="en-US" sz="2000" i="1" dirty="0">
                <a:solidFill>
                  <a:srgbClr val="002060"/>
                </a:solidFill>
                <a:latin typeface="Arial" panose="020B0604020202020204" pitchFamily="34" charset="0"/>
                <a:cs typeface="Arial" panose="020B0604020202020204" pitchFamily="34" charset="0"/>
              </a:rPr>
              <a:t>, et. al, </a:t>
            </a:r>
            <a:r>
              <a:rPr lang="en-US" sz="2000" dirty="0">
                <a:solidFill>
                  <a:srgbClr val="002060"/>
                </a:solidFill>
                <a:latin typeface="Arial" panose="020B0604020202020204" pitchFamily="34" charset="0"/>
                <a:cs typeface="Arial" panose="020B0604020202020204" pitchFamily="34" charset="0"/>
              </a:rPr>
              <a:t>arXiv:1701.00923 </a:t>
            </a:r>
          </a:p>
        </p:txBody>
      </p:sp>
      <p:grpSp>
        <p:nvGrpSpPr>
          <p:cNvPr id="18" name="Group 17"/>
          <p:cNvGrpSpPr/>
          <p:nvPr/>
        </p:nvGrpSpPr>
        <p:grpSpPr>
          <a:xfrm>
            <a:off x="7874000" y="5609158"/>
            <a:ext cx="914400" cy="369332"/>
            <a:chOff x="6197600" y="4559295"/>
            <a:chExt cx="914400" cy="369332"/>
          </a:xfrm>
        </p:grpSpPr>
        <p:cxnSp>
          <p:nvCxnSpPr>
            <p:cNvPr id="19" name="Straight Arrow Connector 18"/>
            <p:cNvCxnSpPr/>
            <p:nvPr/>
          </p:nvCxnSpPr>
          <p:spPr>
            <a:xfrm>
              <a:off x="6197600" y="4582636"/>
              <a:ext cx="914400" cy="629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282265" y="4559295"/>
              <a:ext cx="753535" cy="369332"/>
            </a:xfrm>
            <a:prstGeom prst="rect">
              <a:avLst/>
            </a:prstGeom>
            <a:noFill/>
          </p:spPr>
          <p:txBody>
            <a:bodyPr wrap="square" rtlCol="0">
              <a:spAutoFit/>
            </a:bodyPr>
            <a:lstStyle/>
            <a:p>
              <a:r>
                <a:rPr lang="en-US" b="1" dirty="0">
                  <a:solidFill>
                    <a:srgbClr val="FF0000"/>
                  </a:solidFill>
                  <a:latin typeface="Arial"/>
                  <a:cs typeface="Arial"/>
                </a:rPr>
                <a:t>NICA</a:t>
              </a:r>
            </a:p>
          </p:txBody>
        </p:sp>
      </p:grpSp>
      <p:pic>
        <p:nvPicPr>
          <p:cNvPr id="2" name="Рисунок 67">
            <a:extLst>
              <a:ext uri="{FF2B5EF4-FFF2-40B4-BE49-F238E27FC236}">
                <a16:creationId xmlns:a16="http://schemas.microsoft.com/office/drawing/2014/main" id="{22B3EC8B-0D92-DF52-9996-D651B7C9809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79881"/>
          <a:stretch/>
        </p:blipFill>
        <p:spPr>
          <a:xfrm>
            <a:off x="48154" y="49115"/>
            <a:ext cx="875317" cy="780488"/>
          </a:xfrm>
          <a:prstGeom prst="rect">
            <a:avLst/>
          </a:prstGeom>
        </p:spPr>
      </p:pic>
    </p:spTree>
    <p:extLst>
      <p:ext uri="{BB962C8B-B14F-4D97-AF65-F5344CB8AC3E}">
        <p14:creationId xmlns:p14="http://schemas.microsoft.com/office/powerpoint/2010/main" val="314995039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4" name="TextBox 43"/>
          <p:cNvSpPr txBox="1"/>
          <p:nvPr/>
        </p:nvSpPr>
        <p:spPr>
          <a:xfrm>
            <a:off x="2072533" y="1380726"/>
            <a:ext cx="8654906" cy="385703"/>
          </a:xfrm>
          <a:prstGeom prst="rect">
            <a:avLst/>
          </a:prstGeom>
          <a:solidFill>
            <a:srgbClr val="D5FFF2"/>
          </a:solidFill>
          <a:ln>
            <a:noFill/>
          </a:ln>
        </p:spPr>
        <p:txBody>
          <a:bodyPr vert="horz" wrap="square" lIns="90000" tIns="45000" rIns="90000" bIns="45000" anchorCtr="0" compatLnSpc="0">
            <a:spAutoFit/>
          </a:bodyPr>
          <a:lstStyle/>
          <a:p>
            <a:pPr marL="0" marR="0" lvl="0" indent="0" algn="ctr" defTabSz="914400" rtl="0" eaLnBrk="1" fontAlgn="auto" latinLnBrk="0" hangingPunct="0">
              <a:lnSpc>
                <a:spcPct val="100000"/>
              </a:lnSpc>
              <a:spcBef>
                <a:spcPts val="0"/>
              </a:spcBef>
              <a:spcAft>
                <a:spcPts val="0"/>
              </a:spcAft>
              <a:buClr>
                <a:srgbClr val="000000"/>
              </a:buClr>
              <a:buSzPct val="45000"/>
              <a:tabLst/>
              <a:defRPr/>
            </a:pPr>
            <a:r>
              <a:rPr lang="en-US" sz="2000" b="1" dirty="0">
                <a:solidFill>
                  <a:srgbClr val="C00000"/>
                </a:solidFill>
                <a:latin typeface="Arial" panose="020B0604020202020204" pitchFamily="34" charset="0"/>
                <a:ea typeface="Noto Sans CJK SC" pitchFamily="2"/>
                <a:cs typeface="Arial" panose="020B0604020202020204" pitchFamily="34" charset="0"/>
                <a:sym typeface="Arial"/>
              </a:rPr>
              <a:t>r</a:t>
            </a:r>
            <a:r>
              <a:rPr kumimoji="0" lang="en-US" sz="2000" b="1" i="0" u="none" strike="noStrike" kern="1200" cap="none" spc="0" normalizeH="0" baseline="0" noProof="0" dirty="0" err="1">
                <a:ln>
                  <a:noFill/>
                </a:ln>
                <a:solidFill>
                  <a:srgbClr val="C00000"/>
                </a:solidFill>
                <a:effectLst/>
                <a:uLnTx/>
                <a:uFillTx/>
                <a:latin typeface="Arial" panose="020B0604020202020204" pitchFamily="34" charset="0"/>
                <a:ea typeface="Noto Sans CJK SC" pitchFamily="2"/>
                <a:cs typeface="Arial" panose="020B0604020202020204" pitchFamily="34" charset="0"/>
                <a:sym typeface="Arial"/>
              </a:rPr>
              <a:t>elativistic</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Noto Sans CJK SC" pitchFamily="2"/>
                <a:cs typeface="Arial" panose="020B0604020202020204" pitchFamily="34" charset="0"/>
                <a:sym typeface="Arial"/>
              </a:rPr>
              <a:t> fluid </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phenomena in </a:t>
            </a: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QGP</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 </a:t>
            </a:r>
            <a:r>
              <a:rPr kumimoji="0" lang="ru-RU" sz="2000" b="0" i="0"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relationship</a:t>
            </a:r>
            <a:r>
              <a:rPr kumimoji="0" lang="ru-RU" sz="2000" b="0" i="0"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with a </a:t>
            </a:r>
            <a:r>
              <a:rPr kumimoji="0" lang="ru-RU" sz="2000" b="1" i="0"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curved</a:t>
            </a:r>
            <a:r>
              <a:rPr kumimoji="0" lang="ru-RU" sz="2000" b="1" i="0"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1" i="0"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space</a:t>
            </a:r>
            <a:r>
              <a:rPr kumimoji="0" lang="ru-RU" sz="2000" b="0" i="0"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p>
        </p:txBody>
      </p:sp>
      <p:sp>
        <p:nvSpPr>
          <p:cNvPr id="47" name="TextBox 46"/>
          <p:cNvSpPr txBox="1"/>
          <p:nvPr/>
        </p:nvSpPr>
        <p:spPr>
          <a:xfrm>
            <a:off x="1152178" y="788118"/>
            <a:ext cx="10073687" cy="331958"/>
          </a:xfrm>
          <a:prstGeom prst="rect">
            <a:avLst/>
          </a:prstGeom>
          <a:noFill/>
          <a:ln>
            <a:noFill/>
          </a:ln>
        </p:spPr>
        <p:txBody>
          <a:bodyPr vert="horz" wrap="square" lIns="90000" tIns="45000" rIns="90000" bIns="45000" anchorCtr="0" compatLnSpc="0"/>
          <a:lstStyle/>
          <a:p>
            <a:pPr marL="0" marR="0" lvl="0" indent="0" algn="ctr" defTabSz="914400" rtl="0" eaLnBrk="1" fontAlgn="auto" latinLnBrk="0" hangingPunct="0">
              <a:lnSpc>
                <a:spcPct val="100000"/>
              </a:lnSpc>
              <a:spcBef>
                <a:spcPts val="0"/>
              </a:spcBef>
              <a:spcAft>
                <a:spcPts val="0"/>
              </a:spcAft>
              <a:buClr>
                <a:srgbClr val="000000"/>
              </a:buClr>
              <a:buSzTx/>
              <a:buFont typeface="Arial"/>
              <a:buNone/>
              <a:tabLst/>
              <a:defRPr/>
            </a:pPr>
            <a:r>
              <a:rPr kumimoji="0" lang="ru-RU"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R. </a:t>
            </a:r>
            <a:r>
              <a:rPr kumimoji="0" lang="ru-RU"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Khakimov</a:t>
            </a:r>
            <a:r>
              <a:rPr kumimoji="0" lang="ru-RU"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G. </a:t>
            </a:r>
            <a:r>
              <a:rPr kumimoji="0" lang="ru-RU"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Prokhorov</a:t>
            </a:r>
            <a:r>
              <a:rPr kumimoji="0" lang="ru-RU"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O. </a:t>
            </a:r>
            <a:r>
              <a:rPr kumimoji="0" lang="ru-RU"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Teryaev</a:t>
            </a:r>
            <a:r>
              <a:rPr kumimoji="0" lang="ru-RU"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and</a:t>
            </a:r>
            <a:r>
              <a:rPr kumimoji="0" lang="ru-RU"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V. </a:t>
            </a:r>
            <a:r>
              <a:rPr kumimoji="0" lang="ru-RU"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Zakharov</a:t>
            </a:r>
            <a:r>
              <a:rPr kumimoji="0" lang="ru-RU"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Phys</a:t>
            </a:r>
            <a:r>
              <a:rPr kumimoji="0" lang="ru-RU"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Rev</a:t>
            </a:r>
            <a:r>
              <a:rPr kumimoji="0" lang="ru-RU"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D 109,</a:t>
            </a:r>
            <a:r>
              <a:rPr kumimoji="0" lang="en-US"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105001 (2024)</a:t>
            </a:r>
          </a:p>
        </p:txBody>
      </p:sp>
      <p:sp>
        <p:nvSpPr>
          <p:cNvPr id="37" name="TextBox 36"/>
          <p:cNvSpPr txBox="1"/>
          <p:nvPr/>
        </p:nvSpPr>
        <p:spPr>
          <a:xfrm>
            <a:off x="2119067" y="2161325"/>
            <a:ext cx="3816416" cy="385703"/>
          </a:xfrm>
          <a:prstGeom prst="rect">
            <a:avLst/>
          </a:prstGeom>
          <a:solidFill>
            <a:srgbClr val="D5FFF2"/>
          </a:solidFill>
          <a:ln>
            <a:solidFill>
              <a:srgbClr val="002060"/>
            </a:solidFill>
          </a:ln>
        </p:spPr>
        <p:txBody>
          <a:bodyPr vert="horz" wrap="square" lIns="90000" tIns="45000" rIns="90000" bIns="45000" anchorCtr="0" compatLnSpc="0">
            <a:spAutoFit/>
          </a:bodyPr>
          <a:lstStyle/>
          <a:p>
            <a:pPr marL="0" marR="0" lvl="0" indent="0" algn="ctr" defTabSz="914400" rtl="0" eaLnBrk="1" fontAlgn="auto" latinLnBrk="0" hangingPunct="0">
              <a:lnSpc>
                <a:spcPct val="100000"/>
              </a:lnSpc>
              <a:spcBef>
                <a:spcPts val="0"/>
              </a:spcBef>
              <a:spcAft>
                <a:spcPts val="0"/>
              </a:spcAft>
              <a:buClr>
                <a:srgbClr val="000000"/>
              </a:buClr>
              <a:buSzTx/>
              <a:buFont typeface="Arial"/>
              <a:buNone/>
              <a:tabLst/>
              <a:defRPr/>
            </a:pPr>
            <a:r>
              <a:rPr kumimoji="0" lang="ru-RU" sz="2000" b="1" i="0" u="none" strike="noStrike" kern="1200" cap="none" spc="0" normalizeH="0" baseline="0" noProof="0" dirty="0" err="1">
                <a:ln>
                  <a:noFill/>
                </a:ln>
                <a:solidFill>
                  <a:srgbClr val="C00000"/>
                </a:solidFill>
                <a:effectLst/>
                <a:uLnTx/>
                <a:uFillTx/>
                <a:latin typeface="Arial" panose="020B0604020202020204" pitchFamily="34" charset="0"/>
                <a:ea typeface="Noto Sans CJK SC" pitchFamily="2"/>
                <a:cs typeface="Arial" panose="020B0604020202020204" pitchFamily="34" charset="0"/>
                <a:sym typeface="Arial"/>
              </a:rPr>
              <a:t>Relativistic</a:t>
            </a:r>
            <a:r>
              <a:rPr kumimoji="0" lang="ru-RU" sz="2000" b="1" i="0" u="none" strike="noStrike" kern="1200" cap="none" spc="0" normalizeH="0" baseline="0" noProof="0" dirty="0">
                <a:ln>
                  <a:noFill/>
                </a:ln>
                <a:solidFill>
                  <a:srgbClr val="C0000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1" i="0" u="none" strike="noStrike" kern="1200" cap="none" spc="0" normalizeH="0" baseline="0" noProof="0" dirty="0" err="1">
                <a:ln>
                  <a:noFill/>
                </a:ln>
                <a:solidFill>
                  <a:srgbClr val="C00000"/>
                </a:solidFill>
                <a:effectLst/>
                <a:uLnTx/>
                <a:uFillTx/>
                <a:latin typeface="Arial" panose="020B0604020202020204" pitchFamily="34" charset="0"/>
                <a:ea typeface="Noto Sans CJK SC" pitchFamily="2"/>
                <a:cs typeface="Arial" panose="020B0604020202020204" pitchFamily="34" charset="0"/>
                <a:sym typeface="Arial"/>
              </a:rPr>
              <a:t>fluid</a:t>
            </a:r>
            <a:r>
              <a:rPr kumimoji="0" lang="ru-RU" sz="2000" b="1" i="0" u="none" strike="noStrike" kern="1200" cap="none" spc="0" normalizeH="0" baseline="0" noProof="0" dirty="0">
                <a:ln>
                  <a:noFill/>
                </a:ln>
                <a:solidFill>
                  <a:srgbClr val="C0000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1" i="0"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a:t>
            </a:r>
            <a:r>
              <a:rPr kumimoji="0" lang="ru-RU" sz="2000" b="1"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flat</a:t>
            </a:r>
            <a:r>
              <a:rPr kumimoji="0" lang="ru-RU" sz="2000" b="1"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1"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space</a:t>
            </a:r>
            <a:r>
              <a:rPr kumimoji="0" lang="ru-RU" sz="2000" b="1" i="0"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a:t>
            </a:r>
          </a:p>
        </p:txBody>
      </p:sp>
      <p:sp>
        <p:nvSpPr>
          <p:cNvPr id="38" name="TextBox 37"/>
          <p:cNvSpPr txBox="1"/>
          <p:nvPr/>
        </p:nvSpPr>
        <p:spPr>
          <a:xfrm>
            <a:off x="7353075" y="2155613"/>
            <a:ext cx="2354478" cy="385703"/>
          </a:xfrm>
          <a:prstGeom prst="rect">
            <a:avLst/>
          </a:prstGeom>
          <a:solidFill>
            <a:srgbClr val="D5FFF2"/>
          </a:solidFill>
          <a:ln>
            <a:solidFill>
              <a:srgbClr val="002060"/>
            </a:solidFill>
          </a:ln>
        </p:spPr>
        <p:txBody>
          <a:bodyPr vert="horz" wrap="square" lIns="90000" tIns="45000" rIns="90000" bIns="45000" anchorCtr="0" compatLnSpc="0">
            <a:spAutoFit/>
          </a:bodyPr>
          <a:lstStyle/>
          <a:p>
            <a:pPr marL="0" marR="0" lvl="0" indent="0" algn="ctr" defTabSz="914400" rtl="0" eaLnBrk="1" fontAlgn="auto" latinLnBrk="0" hangingPunct="0">
              <a:lnSpc>
                <a:spcPct val="100000"/>
              </a:lnSpc>
              <a:spcBef>
                <a:spcPts val="0"/>
              </a:spcBef>
              <a:spcAft>
                <a:spcPts val="0"/>
              </a:spcAft>
              <a:buClr>
                <a:srgbClr val="000000"/>
              </a:buClr>
              <a:buSzTx/>
              <a:buFont typeface="Arial"/>
              <a:buNone/>
              <a:tabLst/>
              <a:defRPr/>
            </a:pPr>
            <a:r>
              <a:rPr kumimoji="0" lang="ru-RU" sz="2000" b="1" i="0"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Curved</a:t>
            </a:r>
            <a:r>
              <a:rPr kumimoji="0" lang="ru-RU" sz="2000" b="1" i="0"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1" i="0"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space</a:t>
            </a:r>
            <a:endParaRPr kumimoji="0" lang="ru-RU" sz="2000" b="1" i="0"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endParaRPr>
          </a:p>
        </p:txBody>
      </p:sp>
      <p:sp>
        <p:nvSpPr>
          <p:cNvPr id="40" name="TextBox 39"/>
          <p:cNvSpPr txBox="1"/>
          <p:nvPr/>
        </p:nvSpPr>
        <p:spPr>
          <a:xfrm>
            <a:off x="7046373" y="2781996"/>
            <a:ext cx="4490686" cy="385703"/>
          </a:xfrm>
          <a:prstGeom prst="rect">
            <a:avLst/>
          </a:prstGeom>
          <a:noFill/>
          <a:ln>
            <a:noFill/>
          </a:ln>
        </p:spPr>
        <p:txBody>
          <a:bodyPr vert="horz" wrap="square" lIns="90000" tIns="45000" rIns="90000" bIns="45000" anchorCtr="0" compatLnSpc="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ru-RU" sz="2000" b="0" i="1" u="none" strike="noStrike" kern="1200" cap="none" spc="0" normalizeH="0" baseline="0" noProof="0" dirty="0" err="1">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early</a:t>
            </a:r>
            <a:r>
              <a:rPr kumimoji="0" lang="ru-RU" sz="2000" b="0" i="1" u="none" strike="noStrike" kern="1200" cap="none" spc="0" normalizeH="0" baseline="0" noProof="0" dirty="0">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Universe</a:t>
            </a:r>
            <a:r>
              <a:rPr kumimoji="0" lang="ru-RU" sz="2000" b="0" i="1" u="none" strike="noStrike" kern="1200" cap="none" spc="0" normalizeH="0" baseline="0" noProof="0" dirty="0">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black</a:t>
            </a:r>
            <a:r>
              <a:rPr kumimoji="0" lang="ru-RU" sz="2000" b="0" i="1" u="none" strike="noStrike" kern="1200" cap="none" spc="0" normalizeH="0" baseline="0" noProof="0" dirty="0">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holes</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a:t>
            </a:r>
            <a:endParaRPr kumimoji="0" lang="ru-RU" sz="2000" b="0" i="1" u="none" strike="noStrike" kern="1200" cap="none" spc="0" normalizeH="0" baseline="0" noProof="0" dirty="0">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endParaRPr>
          </a:p>
        </p:txBody>
      </p:sp>
      <p:sp>
        <p:nvSpPr>
          <p:cNvPr id="41" name="TextBox 40"/>
          <p:cNvSpPr txBox="1"/>
          <p:nvPr/>
        </p:nvSpPr>
        <p:spPr>
          <a:xfrm>
            <a:off x="7121564" y="3346784"/>
            <a:ext cx="2560307" cy="385703"/>
          </a:xfrm>
          <a:prstGeom prst="rect">
            <a:avLst/>
          </a:prstGeom>
          <a:noFill/>
          <a:ln>
            <a:noFill/>
          </a:ln>
        </p:spPr>
        <p:txBody>
          <a:bodyPr vert="horz" wrap="square" lIns="90000" tIns="45000" rIns="90000" bIns="45000" anchorCtr="0" compatLnSpc="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finite</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curvature</a:t>
            </a:r>
            <a:endPar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endParaRPr>
          </a:p>
        </p:txBody>
      </p:sp>
      <p:sp>
        <p:nvSpPr>
          <p:cNvPr id="42" name="TextBox 41"/>
          <p:cNvSpPr txBox="1"/>
          <p:nvPr/>
        </p:nvSpPr>
        <p:spPr>
          <a:xfrm>
            <a:off x="420721" y="4348260"/>
            <a:ext cx="2067424" cy="680302"/>
          </a:xfrm>
          <a:prstGeom prst="rect">
            <a:avLst/>
          </a:prstGeom>
          <a:noFill/>
          <a:ln>
            <a:noFill/>
          </a:ln>
        </p:spPr>
        <p:txBody>
          <a:bodyPr vert="horz" wrap="square" lIns="90000" tIns="45000" rIns="90000" bIns="45000" anchorCtr="0" compatLnSpc="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ru-RU" sz="2000" b="1" i="0"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Considered</a:t>
            </a:r>
            <a:r>
              <a:rPr kumimoji="0" lang="ru-RU" sz="2000" b="1" i="0"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endParaRPr kumimoji="0" lang="en-US" sz="2000" b="1" i="0"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endParaRPr>
          </a:p>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ru-RU" sz="2000" b="1" i="0"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phenomena</a:t>
            </a:r>
            <a:r>
              <a:rPr kumimoji="0" lang="ru-RU" sz="2000" b="1" i="0"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a:t>
            </a:r>
          </a:p>
        </p:txBody>
      </p:sp>
      <p:sp>
        <p:nvSpPr>
          <p:cNvPr id="43" name="TextBox 42"/>
          <p:cNvSpPr txBox="1"/>
          <p:nvPr/>
        </p:nvSpPr>
        <p:spPr>
          <a:xfrm>
            <a:off x="7046374" y="4452390"/>
            <a:ext cx="4614598" cy="385703"/>
          </a:xfrm>
          <a:prstGeom prst="rect">
            <a:avLst/>
          </a:prstGeom>
          <a:noFill/>
          <a:ln>
            <a:noFill/>
          </a:ln>
        </p:spPr>
        <p:txBody>
          <a:bodyPr vert="horz" wrap="square" lIns="90000" tIns="45000" rIns="90000" bIns="45000" anchorCtr="0" compatLnSpc="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lang="en-US" sz="2000" i="1" dirty="0">
                <a:solidFill>
                  <a:srgbClr val="002060"/>
                </a:solidFill>
                <a:latin typeface="Arial" panose="020B0604020202020204" pitchFamily="34" charset="0"/>
                <a:ea typeface="Noto Sans CJK SC" pitchFamily="2"/>
                <a:cs typeface="Arial" panose="020B0604020202020204" pitchFamily="34" charset="0"/>
                <a:sym typeface="Arial"/>
              </a:rPr>
              <a:t>known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gravitational</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chiral</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anomaly</a:t>
            </a:r>
            <a:endPar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endParaRPr>
          </a:p>
        </p:txBody>
      </p:sp>
      <p:sp>
        <p:nvSpPr>
          <p:cNvPr id="45" name="TextBox 44"/>
          <p:cNvSpPr txBox="1"/>
          <p:nvPr/>
        </p:nvSpPr>
        <p:spPr>
          <a:xfrm>
            <a:off x="2037668" y="4361890"/>
            <a:ext cx="4007480" cy="680302"/>
          </a:xfrm>
          <a:prstGeom prst="rect">
            <a:avLst/>
          </a:prstGeom>
          <a:noFill/>
          <a:ln>
            <a:noFill/>
          </a:ln>
        </p:spPr>
        <p:txBody>
          <a:bodyPr vert="horz" wrap="square" lIns="90000" tIns="45000" rIns="90000" bIns="45000" anchorCtr="0" compatLnSpc="0">
            <a:spAutoFit/>
          </a:bodyPr>
          <a:lstStyle/>
          <a:p>
            <a:pPr marL="273050" marR="0" lvl="0" indent="-190500" algn="l" defTabSz="914400" rtl="0" eaLnBrk="1" fontAlgn="auto" latinLnBrk="0" hangingPunct="0">
              <a:lnSpc>
                <a:spcPct val="100000"/>
              </a:lnSpc>
              <a:spcBef>
                <a:spcPts val="0"/>
              </a:spcBef>
              <a:spcAft>
                <a:spcPts val="0"/>
              </a:spcAft>
              <a:buClr>
                <a:srgbClr val="000000"/>
              </a:buClr>
              <a:buSzTx/>
              <a:tabLst/>
              <a:defRPr/>
            </a:pPr>
            <a:r>
              <a:rPr lang="en-US" sz="2000" i="1" dirty="0">
                <a:solidFill>
                  <a:srgbClr val="002060"/>
                </a:solidFill>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Novel</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nondissipative</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transport</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effect</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in</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the</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axial</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current</a:t>
            </a:r>
            <a:endPar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endParaRPr>
          </a:p>
        </p:txBody>
      </p:sp>
      <p:sp>
        <p:nvSpPr>
          <p:cNvPr id="46" name="TextBox 45"/>
          <p:cNvSpPr txBox="1"/>
          <p:nvPr/>
        </p:nvSpPr>
        <p:spPr>
          <a:xfrm>
            <a:off x="7079909" y="5583933"/>
            <a:ext cx="4746589" cy="404933"/>
          </a:xfrm>
          <a:prstGeom prst="rect">
            <a:avLst/>
          </a:prstGeom>
          <a:noFill/>
          <a:ln>
            <a:noFill/>
          </a:ln>
        </p:spPr>
        <p:txBody>
          <a:bodyPr vert="horz" wrap="square" lIns="90000" tIns="45000" rIns="90000" bIns="45000" anchorCtr="0" compatLnSpc="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n</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ew</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effect</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of</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1"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cosmological</a:t>
            </a:r>
            <a:r>
              <a:rPr kumimoji="0" lang="ru-RU" sz="2000" b="1"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1"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constant</a:t>
            </a:r>
            <a:r>
              <a:rPr kumimoji="0" lang="en-US" sz="2000" b="1" i="1" u="none" strike="noStrike" kern="1200" cap="none" spc="0" normalizeH="0" baseline="0" noProof="0" dirty="0">
                <a:ln>
                  <a:noFill/>
                </a:ln>
                <a:solidFill>
                  <a:srgbClr val="002060"/>
                </a:solidFill>
                <a:effectLst/>
                <a:uLnTx/>
                <a:uFillTx/>
                <a:latin typeface="Symbol" pitchFamily="2" charset="2"/>
                <a:ea typeface="Noto Sans CJK SC" pitchFamily="2"/>
                <a:cs typeface="Arial" panose="020B0604020202020204" pitchFamily="34" charset="0"/>
                <a:sym typeface="Arial"/>
              </a:rPr>
              <a:t> L</a:t>
            </a:r>
            <a:endParaRPr kumimoji="0" lang="ru-RU" sz="2000" b="1"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endParaRPr>
          </a:p>
        </p:txBody>
      </p:sp>
      <p:pic>
        <p:nvPicPr>
          <p:cNvPr id="49" name="Рисунок 48"/>
          <p:cNvPicPr>
            <a:picLocks noChangeAspect="1"/>
          </p:cNvPicPr>
          <p:nvPr/>
        </p:nvPicPr>
        <p:blipFill>
          <a:blip r:embed="rId3" cstate="print">
            <a:lum/>
            <a:alphaModFix/>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a:xfrm>
            <a:off x="2359752" y="5014533"/>
            <a:ext cx="3335047" cy="489891"/>
          </a:xfrm>
          <a:prstGeom prst="rect">
            <a:avLst/>
          </a:prstGeom>
          <a:noFill/>
          <a:ln>
            <a:noFill/>
          </a:ln>
        </p:spPr>
      </p:pic>
      <p:pic>
        <p:nvPicPr>
          <p:cNvPr id="50" name="Рисунок 49"/>
          <p:cNvPicPr>
            <a:picLocks noChangeAspect="1"/>
          </p:cNvPicPr>
          <p:nvPr/>
        </p:nvPicPr>
        <p:blipFill>
          <a:blip r:embed="rId5" cstate="print">
            <a:lum/>
            <a:alphaModFix/>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a:fillRect/>
          </a:stretch>
        </p:blipFill>
        <p:spPr>
          <a:xfrm>
            <a:off x="7218386" y="4881674"/>
            <a:ext cx="4029592" cy="385703"/>
          </a:xfrm>
          <a:prstGeom prst="rect">
            <a:avLst/>
          </a:prstGeom>
          <a:noFill/>
          <a:ln>
            <a:noFill/>
          </a:ln>
        </p:spPr>
      </p:pic>
      <p:pic>
        <p:nvPicPr>
          <p:cNvPr id="55" name="Рисунок 54"/>
          <p:cNvPicPr>
            <a:picLocks noChangeAspect="1"/>
          </p:cNvPicPr>
          <p:nvPr/>
        </p:nvPicPr>
        <p:blipFill>
          <a:blip r:embed="rId7" cstate="print">
            <a:lum/>
            <a:alphaModFix/>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a:fillRect/>
          </a:stretch>
        </p:blipFill>
        <p:spPr>
          <a:xfrm>
            <a:off x="7516511" y="6040518"/>
            <a:ext cx="1863810" cy="394764"/>
          </a:xfrm>
          <a:prstGeom prst="rect">
            <a:avLst/>
          </a:prstGeom>
          <a:noFill/>
          <a:ln>
            <a:noFill/>
          </a:ln>
        </p:spPr>
      </p:pic>
      <p:sp>
        <p:nvSpPr>
          <p:cNvPr id="59" name="TextBox 58"/>
          <p:cNvSpPr txBox="1"/>
          <p:nvPr/>
        </p:nvSpPr>
        <p:spPr>
          <a:xfrm>
            <a:off x="2190914" y="5654814"/>
            <a:ext cx="4224470" cy="385575"/>
          </a:xfrm>
          <a:prstGeom prst="rect">
            <a:avLst/>
          </a:prstGeom>
          <a:noFill/>
          <a:ln>
            <a:noFill/>
          </a:ln>
        </p:spPr>
        <p:txBody>
          <a:bodyPr vert="horz" wrap="square" lIns="90000" tIns="45000" rIns="90000" bIns="45000" anchorCtr="0" compatLnSpc="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lang="en-US" sz="2000" i="1" dirty="0">
                <a:solidFill>
                  <a:srgbClr val="002060"/>
                </a:solidFill>
                <a:latin typeface="Arial" panose="020B0604020202020204" pitchFamily="34" charset="0"/>
                <a:ea typeface="Noto Sans CJK SC" pitchFamily="2"/>
                <a:cs typeface="Arial" panose="020B0604020202020204" pitchFamily="34" charset="0"/>
                <a:sym typeface="Arial"/>
              </a:rPr>
              <a:t>“</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Kinematical</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Vortical</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Effect</a:t>
            </a: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(KVE)</a:t>
            </a:r>
          </a:p>
        </p:txBody>
      </p:sp>
      <p:grpSp>
        <p:nvGrpSpPr>
          <p:cNvPr id="9" name="Group 8">
            <a:extLst>
              <a:ext uri="{FF2B5EF4-FFF2-40B4-BE49-F238E27FC236}">
                <a16:creationId xmlns:a16="http://schemas.microsoft.com/office/drawing/2014/main" id="{4C1DEAA7-0DDF-CBD3-D2B8-DBD30EAA6946}"/>
              </a:ext>
            </a:extLst>
          </p:cNvPr>
          <p:cNvGrpSpPr/>
          <p:nvPr/>
        </p:nvGrpSpPr>
        <p:grpSpPr>
          <a:xfrm>
            <a:off x="2401406" y="3313941"/>
            <a:ext cx="3915405" cy="680784"/>
            <a:chOff x="3112500" y="3374068"/>
            <a:chExt cx="3915405" cy="680784"/>
          </a:xfrm>
        </p:grpSpPr>
        <p:sp>
          <p:nvSpPr>
            <p:cNvPr id="58" name="TextBox 57"/>
            <p:cNvSpPr txBox="1"/>
            <p:nvPr/>
          </p:nvSpPr>
          <p:spPr>
            <a:xfrm>
              <a:off x="3112500" y="3374068"/>
              <a:ext cx="3915405" cy="680784"/>
            </a:xfrm>
            <a:prstGeom prst="rect">
              <a:avLst/>
            </a:prstGeom>
            <a:noFill/>
            <a:ln>
              <a:noFill/>
            </a:ln>
          </p:spPr>
          <p:txBody>
            <a:bodyPr vert="horz" wrap="square" lIns="90000" tIns="45000" rIns="90000" bIns="45000" anchorCtr="0" compatLnSpc="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vorticity</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&amp;</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acceleration</a:t>
              </a:r>
              <a:endPar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endParaRPr>
            </a:p>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lang="en-US" sz="2000" i="1" dirty="0">
                  <a:solidFill>
                    <a:srgbClr val="002060"/>
                  </a:solidFill>
                  <a:latin typeface="Arial" panose="020B0604020202020204" pitchFamily="34" charset="0"/>
                  <a:ea typeface="Noto Sans CJK SC" pitchFamily="2"/>
                  <a:cs typeface="Arial" panose="020B0604020202020204" pitchFamily="34" charset="0"/>
                  <a:sym typeface="Arial"/>
                </a:rPr>
                <a:t>(flat space)</a:t>
              </a: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endPar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endParaRPr>
            </a:p>
          </p:txBody>
        </p:sp>
        <p:pic>
          <p:nvPicPr>
            <p:cNvPr id="56" name="Рисунок 55"/>
            <p:cNvPicPr>
              <a:picLocks noChangeAspect="1"/>
            </p:cNvPicPr>
            <p:nvPr/>
          </p:nvPicPr>
          <p:blipFill>
            <a:blip r:embed="rId9" cstate="print">
              <a:alphaModFix/>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a:fillRect/>
            </a:stretch>
          </p:blipFill>
          <p:spPr>
            <a:xfrm>
              <a:off x="4184322" y="3489580"/>
              <a:ext cx="401856" cy="285483"/>
            </a:xfrm>
            <a:prstGeom prst="rect">
              <a:avLst/>
            </a:prstGeom>
            <a:noFill/>
            <a:ln>
              <a:noFill/>
            </a:ln>
          </p:spPr>
        </p:pic>
        <p:pic>
          <p:nvPicPr>
            <p:cNvPr id="57" name="Рисунок 56"/>
            <p:cNvPicPr>
              <a:picLocks noChangeAspect="1"/>
            </p:cNvPicPr>
            <p:nvPr/>
          </p:nvPicPr>
          <p:blipFill>
            <a:blip r:embed="rId11" cstate="print">
              <a:lum/>
              <a:alphaModFix/>
              <a:extLst>
                <a:ext uri="{BEBA8EAE-BF5A-486C-A8C5-ECC9F3942E4B}">
                  <a14:imgProps xmlns:a14="http://schemas.microsoft.com/office/drawing/2010/main">
                    <a14:imgLayer r:embed="rId12">
                      <a14:imgEffect>
                        <a14:sharpenSoften amount="25000"/>
                      </a14:imgEffect>
                      <a14:imgEffect>
                        <a14:colorTemperature colorTemp="7617"/>
                      </a14:imgEffect>
                      <a14:imgEffect>
                        <a14:saturation sat="58000"/>
                      </a14:imgEffect>
                    </a14:imgLayer>
                  </a14:imgProps>
                </a:ext>
                <a:ext uri="{28A0092B-C50C-407E-A947-70E740481C1C}">
                  <a14:useLocalDpi xmlns:a14="http://schemas.microsoft.com/office/drawing/2010/main"/>
                </a:ext>
              </a:extLst>
            </a:blip>
            <a:srcRect/>
            <a:stretch>
              <a:fillRect/>
            </a:stretch>
          </p:blipFill>
          <p:spPr>
            <a:xfrm>
              <a:off x="6465013" y="3467528"/>
              <a:ext cx="401855" cy="305873"/>
            </a:xfrm>
            <a:prstGeom prst="rect">
              <a:avLst/>
            </a:prstGeom>
            <a:noFill/>
            <a:ln>
              <a:noFill/>
            </a:ln>
          </p:spPr>
        </p:pic>
      </p:grpSp>
      <p:sp>
        <p:nvSpPr>
          <p:cNvPr id="67" name="TextBox 66">
            <a:extLst>
              <a:ext uri="{FF2B5EF4-FFF2-40B4-BE49-F238E27FC236}">
                <a16:creationId xmlns:a16="http://schemas.microsoft.com/office/drawing/2014/main" id="{E483AF96-7228-4021-8E27-9488E753AE9A}"/>
              </a:ext>
            </a:extLst>
          </p:cNvPr>
          <p:cNvSpPr txBox="1"/>
          <p:nvPr/>
        </p:nvSpPr>
        <p:spPr>
          <a:xfrm>
            <a:off x="1427297" y="310538"/>
            <a:ext cx="9337405" cy="461665"/>
          </a:xfrm>
          <a:prstGeom prst="rect">
            <a:avLst/>
          </a:prstGeom>
          <a:solidFill>
            <a:srgbClr val="EEFFFF"/>
          </a:solidFill>
        </p:spPr>
        <p:txBody>
          <a:bodyPr wrap="square" rtlCol="0">
            <a:spAutoFit/>
          </a:bodyPr>
          <a:lstStyle/>
          <a:p>
            <a:pPr algn="ctr">
              <a:buClrTx/>
              <a:defRPr/>
            </a:pPr>
            <a:r>
              <a:rPr lang="en-US" sz="2400" b="1" kern="1200" spc="-100" dirty="0">
                <a:solidFill>
                  <a:srgbClr val="002060"/>
                </a:solidFill>
                <a:latin typeface="Arial" panose="020B0604020202020204" pitchFamily="34" charset="0"/>
                <a:cs typeface="Arial" panose="020B0604020202020204" pitchFamily="34" charset="0"/>
              </a:rPr>
              <a:t>Anomalous Transport: Emergent Gravity in Heavy-ion Collisions</a:t>
            </a:r>
          </a:p>
        </p:txBody>
      </p:sp>
      <p:pic>
        <p:nvPicPr>
          <p:cNvPr id="68" name="Рисунок 67">
            <a:extLst>
              <a:ext uri="{FF2B5EF4-FFF2-40B4-BE49-F238E27FC236}">
                <a16:creationId xmlns:a16="http://schemas.microsoft.com/office/drawing/2014/main" id="{F01995B0-56BE-4C02-9A9C-5C5D7BF7371E}"/>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r="79881"/>
          <a:stretch/>
        </p:blipFill>
        <p:spPr>
          <a:xfrm>
            <a:off x="213254" y="163415"/>
            <a:ext cx="875317" cy="780488"/>
          </a:xfrm>
          <a:prstGeom prst="rect">
            <a:avLst/>
          </a:prstGeom>
        </p:spPr>
      </p:pic>
      <p:sp>
        <p:nvSpPr>
          <p:cNvPr id="4" name="TextBox 3">
            <a:extLst>
              <a:ext uri="{FF2B5EF4-FFF2-40B4-BE49-F238E27FC236}">
                <a16:creationId xmlns:a16="http://schemas.microsoft.com/office/drawing/2014/main" id="{A24C38DE-D146-070C-C9D9-81679451B28C}"/>
              </a:ext>
            </a:extLst>
          </p:cNvPr>
          <p:cNvSpPr txBox="1"/>
          <p:nvPr/>
        </p:nvSpPr>
        <p:spPr>
          <a:xfrm>
            <a:off x="462374" y="2741938"/>
            <a:ext cx="1502954" cy="400110"/>
          </a:xfrm>
          <a:prstGeom prst="rect">
            <a:avLst/>
          </a:prstGeom>
          <a:noFill/>
        </p:spPr>
        <p:txBody>
          <a:bodyPr wrap="square">
            <a:spAutoFit/>
          </a:bodyPr>
          <a:lstStyle/>
          <a:p>
            <a:r>
              <a:rPr kumimoji="0" lang="ru-RU" sz="2000" b="1" i="0" strike="noStrike" kern="1200" cap="none" spc="0" normalizeH="0" baseline="0" noProof="0" dirty="0" err="1">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Examples</a:t>
            </a:r>
            <a:r>
              <a:rPr kumimoji="0" lang="ru-RU" sz="2000" b="1" i="0" strike="noStrike" kern="1200" cap="none" spc="0" normalizeH="0" baseline="0" noProof="0" dirty="0">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a:t>
            </a:r>
            <a:r>
              <a:rPr kumimoji="0" lang="ru-RU" sz="2000" b="0" i="0" u="none" strike="noStrike" kern="1200" cap="none" spc="0" normalizeH="0" baseline="0" noProof="0" dirty="0">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 </a:t>
            </a:r>
            <a:endParaRPr lang="en-RU" sz="2000" dirty="0"/>
          </a:p>
        </p:txBody>
      </p:sp>
      <p:sp>
        <p:nvSpPr>
          <p:cNvPr id="6" name="TextBox 5">
            <a:extLst>
              <a:ext uri="{FF2B5EF4-FFF2-40B4-BE49-F238E27FC236}">
                <a16:creationId xmlns:a16="http://schemas.microsoft.com/office/drawing/2014/main" id="{EA22BC9C-9396-5CE7-08C8-9A53372978D8}"/>
              </a:ext>
            </a:extLst>
          </p:cNvPr>
          <p:cNvSpPr txBox="1"/>
          <p:nvPr/>
        </p:nvSpPr>
        <p:spPr>
          <a:xfrm>
            <a:off x="2232567" y="2776191"/>
            <a:ext cx="4650318" cy="400110"/>
          </a:xfrm>
          <a:prstGeom prst="rect">
            <a:avLst/>
          </a:prstGeom>
          <a:noFill/>
        </p:spPr>
        <p:txBody>
          <a:bodyPr wrap="square">
            <a:spAutoFit/>
          </a:bodyPr>
          <a:lstStyle/>
          <a:p>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QGP,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hadron</a:t>
            </a:r>
            <a:r>
              <a:rPr kumimoji="0" lang="ru-RU" sz="2000" b="0" i="1" u="none" strike="noStrike" kern="1200" cap="none" spc="0" normalizeH="0" baseline="0" noProof="0" dirty="0">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 </a:t>
            </a:r>
            <a:r>
              <a:rPr kumimoji="0" lang="ru-RU" sz="2000" b="0" i="1" u="none" strike="noStrike" kern="1200" cap="none" spc="0" normalizeH="0" baseline="0" noProof="0" dirty="0" err="1">
                <a:ln>
                  <a:noFill/>
                </a:ln>
                <a:solidFill>
                  <a:srgbClr val="002060"/>
                </a:solidFill>
                <a:effectLst/>
                <a:uLnTx/>
                <a:uFillTx/>
                <a:latin typeface="Arial" panose="020B0604020202020204" pitchFamily="34" charset="0"/>
                <a:ea typeface="Noto Sans CJK SC" pitchFamily="2"/>
                <a:cs typeface="Arial" panose="020B0604020202020204" pitchFamily="34" charset="0"/>
                <a:sym typeface="Arial"/>
              </a:rPr>
              <a:t>plasma</a:t>
            </a:r>
            <a:r>
              <a:rPr lang="en-US" sz="2000" i="1" dirty="0">
                <a:solidFill>
                  <a:srgbClr val="002060"/>
                </a:solidFill>
                <a:latin typeface="Arial" panose="020B0604020202020204" pitchFamily="34" charset="0"/>
                <a:ea typeface="Noto Sans CJK SC" pitchFamily="2"/>
                <a:cs typeface="Arial" panose="020B0604020202020204" pitchFamily="34" charset="0"/>
                <a:sym typeface="Arial"/>
              </a:rPr>
              <a:t> </a:t>
            </a:r>
            <a:r>
              <a:rPr lang="en-US" sz="2000" i="1" dirty="0">
                <a:solidFill>
                  <a:srgbClr val="002060"/>
                </a:solidFill>
                <a:latin typeface="Arial" panose="020B0604020202020204" pitchFamily="34" charset="0"/>
                <a:cs typeface="Arial" panose="020B0604020202020204" pitchFamily="34" charset="0"/>
                <a:sym typeface="Arial"/>
              </a:rPr>
              <a:t>in </a:t>
            </a:r>
            <a:r>
              <a:rPr lang="en-US" sz="2000" b="1" i="1" dirty="0">
                <a:solidFill>
                  <a:srgbClr val="002060"/>
                </a:solidFill>
                <a:latin typeface="Arial" panose="020B0604020202020204" pitchFamily="34" charset="0"/>
                <a:cs typeface="Arial" panose="020B0604020202020204" pitchFamily="34" charset="0"/>
                <a:sym typeface="Arial"/>
              </a:rPr>
              <a:t>HI</a:t>
            </a:r>
            <a:r>
              <a:rPr lang="en-US" sz="2000" i="1" dirty="0">
                <a:solidFill>
                  <a:srgbClr val="002060"/>
                </a:solidFill>
                <a:latin typeface="Arial" panose="020B0604020202020204" pitchFamily="34" charset="0"/>
                <a:cs typeface="Arial" panose="020B0604020202020204" pitchFamily="34" charset="0"/>
                <a:sym typeface="Arial"/>
              </a:rPr>
              <a:t> </a:t>
            </a:r>
            <a:r>
              <a:rPr lang="en-US" sz="2000" i="1" dirty="0" err="1">
                <a:solidFill>
                  <a:srgbClr val="002060"/>
                </a:solidFill>
                <a:latin typeface="Arial" panose="020B0604020202020204" pitchFamily="34" charset="0"/>
                <a:cs typeface="Arial" panose="020B0604020202020204" pitchFamily="34" charset="0"/>
                <a:sym typeface="Arial"/>
              </a:rPr>
              <a:t>collsion</a:t>
            </a:r>
            <a:endParaRPr lang="en-RU" sz="2000" i="1" dirty="0">
              <a:solidFill>
                <a:srgbClr val="002060"/>
              </a:solidFill>
            </a:endParaRPr>
          </a:p>
        </p:txBody>
      </p:sp>
      <p:sp>
        <p:nvSpPr>
          <p:cNvPr id="8" name="TextBox 7">
            <a:extLst>
              <a:ext uri="{FF2B5EF4-FFF2-40B4-BE49-F238E27FC236}">
                <a16:creationId xmlns:a16="http://schemas.microsoft.com/office/drawing/2014/main" id="{9697CC20-4348-24A6-11D6-3BF649BB066F}"/>
              </a:ext>
            </a:extLst>
          </p:cNvPr>
          <p:cNvSpPr txBox="1"/>
          <p:nvPr/>
        </p:nvSpPr>
        <p:spPr>
          <a:xfrm>
            <a:off x="477080" y="3338578"/>
            <a:ext cx="1473543" cy="400110"/>
          </a:xfrm>
          <a:prstGeom prst="rect">
            <a:avLst/>
          </a:prstGeom>
          <a:noFill/>
        </p:spPr>
        <p:txBody>
          <a:bodyPr wrap="square">
            <a:spAutoFit/>
          </a:bodyPr>
          <a:lstStyle/>
          <a:p>
            <a:r>
              <a:rPr kumimoji="0" lang="ru-RU" sz="2000" b="1" i="0" strike="noStrike" kern="1200" cap="none" spc="0" normalizeH="0" baseline="0" noProof="0" dirty="0" err="1">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Features</a:t>
            </a:r>
            <a:r>
              <a:rPr kumimoji="0" lang="ru-RU" sz="2000" b="1" i="0" strike="noStrike" kern="1200" cap="none" spc="0" normalizeH="0" baseline="0" noProof="0" dirty="0">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a:t>
            </a:r>
            <a:r>
              <a:rPr kumimoji="0" lang="ru-RU" sz="2000" b="0" i="0" strike="noStrike" kern="1200" cap="none" spc="0" normalizeH="0" baseline="0" noProof="0" dirty="0">
                <a:ln>
                  <a:noFill/>
                </a:ln>
                <a:solidFill>
                  <a:srgbClr val="000000"/>
                </a:solidFill>
                <a:effectLst/>
                <a:uLnTx/>
                <a:uFillTx/>
                <a:latin typeface="Arial" panose="020B0604020202020204" pitchFamily="34" charset="0"/>
                <a:ea typeface="Noto Sans CJK SC" pitchFamily="2"/>
                <a:cs typeface="Arial" panose="020B0604020202020204" pitchFamily="34" charset="0"/>
                <a:sym typeface="Arial"/>
              </a:rPr>
              <a:t> </a:t>
            </a:r>
            <a:endParaRPr lang="en-RU" sz="2000" dirty="0"/>
          </a:p>
        </p:txBody>
      </p:sp>
      <p:sp>
        <p:nvSpPr>
          <p:cNvPr id="2" name="Left-right Arrow 1">
            <a:extLst>
              <a:ext uri="{FF2B5EF4-FFF2-40B4-BE49-F238E27FC236}">
                <a16:creationId xmlns:a16="http://schemas.microsoft.com/office/drawing/2014/main" id="{F0A36DA9-382D-A762-B1D4-EF0AE9C989BA}"/>
              </a:ext>
            </a:extLst>
          </p:cNvPr>
          <p:cNvSpPr/>
          <p:nvPr/>
        </p:nvSpPr>
        <p:spPr>
          <a:xfrm>
            <a:off x="6268704" y="2274363"/>
            <a:ext cx="706180" cy="223864"/>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Tree>
    <p:extLst>
      <p:ext uri="{BB962C8B-B14F-4D97-AF65-F5344CB8AC3E}">
        <p14:creationId xmlns:p14="http://schemas.microsoft.com/office/powerpoint/2010/main" val="29929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B242F9-88B5-EC8A-C53B-BBB0F817B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40" y="3273402"/>
            <a:ext cx="6074987" cy="3514034"/>
          </a:xfrm>
          <a:prstGeom prst="rect">
            <a:avLst/>
          </a:prstGeom>
        </p:spPr>
      </p:pic>
      <p:pic>
        <p:nvPicPr>
          <p:cNvPr id="21" name="Picture 20">
            <a:extLst>
              <a:ext uri="{FF2B5EF4-FFF2-40B4-BE49-F238E27FC236}">
                <a16:creationId xmlns:a16="http://schemas.microsoft.com/office/drawing/2014/main" id="{5A31ED98-0245-ECB6-F5C5-F600807E4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247" y="3369674"/>
            <a:ext cx="2901121" cy="2860342"/>
          </a:xfrm>
          <a:prstGeom prst="rect">
            <a:avLst/>
          </a:prstGeom>
        </p:spPr>
      </p:pic>
      <p:pic>
        <p:nvPicPr>
          <p:cNvPr id="3" name="Picture 2">
            <a:extLst>
              <a:ext uri="{FF2B5EF4-FFF2-40B4-BE49-F238E27FC236}">
                <a16:creationId xmlns:a16="http://schemas.microsoft.com/office/drawing/2014/main" id="{F054E3B9-357C-8966-A253-BF175FDEF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2" y="901584"/>
            <a:ext cx="6964585" cy="3071491"/>
          </a:xfrm>
          <a:prstGeom prst="rect">
            <a:avLst/>
          </a:prstGeom>
          <a:noFill/>
          <a:extLst>
            <a:ext uri="{909E8E84-426E-40DD-AFC4-6F175D3DCCD1}">
              <a14:hiddenFill xmlns:a14="http://schemas.microsoft.com/office/drawing/2010/main">
                <a:solidFill>
                  <a:srgbClr val="FFFFFF"/>
                </a:solidFill>
              </a14:hiddenFill>
            </a:ext>
          </a:extLst>
        </p:spPr>
      </p:pic>
      <p:pic>
        <p:nvPicPr>
          <p:cNvPr id="17" name="Screenshot 2022-02-01 at 19.26.52.png" descr="Screenshot 2022-02-01 at 19.26.52.png">
            <a:extLst>
              <a:ext uri="{FF2B5EF4-FFF2-40B4-BE49-F238E27FC236}">
                <a16:creationId xmlns:a16="http://schemas.microsoft.com/office/drawing/2014/main" id="{7C59AE95-75CE-5C40-923A-C8D3ACC06C6F}"/>
              </a:ext>
            </a:extLst>
          </p:cNvPr>
          <p:cNvPicPr/>
          <p:nvPr/>
        </p:nvPicPr>
        <p:blipFill>
          <a:blip r:embed="rId6"/>
          <a:stretch/>
        </p:blipFill>
        <p:spPr>
          <a:xfrm>
            <a:off x="7410735" y="36496"/>
            <a:ext cx="4670429" cy="2319485"/>
          </a:xfrm>
          <a:prstGeom prst="rect">
            <a:avLst/>
          </a:prstGeom>
          <a:ln w="12700">
            <a:noFill/>
          </a:ln>
        </p:spPr>
      </p:pic>
      <p:sp>
        <p:nvSpPr>
          <p:cNvPr id="5" name="Date Placeholder 4">
            <a:extLst>
              <a:ext uri="{FF2B5EF4-FFF2-40B4-BE49-F238E27FC236}">
                <a16:creationId xmlns:a16="http://schemas.microsoft.com/office/drawing/2014/main" id="{B189CA31-170C-6649-863F-864CD81F6C00}"/>
              </a:ext>
            </a:extLst>
          </p:cNvPr>
          <p:cNvSpPr>
            <a:spLocks noGrp="1"/>
          </p:cNvSpPr>
          <p:nvPr>
            <p:ph type="dt" sz="half" idx="10"/>
          </p:nvPr>
        </p:nvSpPr>
        <p:spPr>
          <a:xfrm>
            <a:off x="850900" y="6470650"/>
            <a:ext cx="2743200" cy="365125"/>
          </a:xfrm>
        </p:spPr>
        <p:txBody>
          <a:bodyPr anchor="b"/>
          <a:lstStyle/>
          <a:p>
            <a:r>
              <a:rPr lang="ru-RU"/>
              <a:t>28 ибя 2025</a:t>
            </a:r>
            <a:endParaRPr lang="ru-RU" dirty="0"/>
          </a:p>
        </p:txBody>
      </p:sp>
      <p:sp>
        <p:nvSpPr>
          <p:cNvPr id="6" name="Footer Placeholder 5">
            <a:extLst>
              <a:ext uri="{FF2B5EF4-FFF2-40B4-BE49-F238E27FC236}">
                <a16:creationId xmlns:a16="http://schemas.microsoft.com/office/drawing/2014/main" id="{84998FCB-ED21-1E4E-A290-09E5584C0334}"/>
              </a:ext>
            </a:extLst>
          </p:cNvPr>
          <p:cNvSpPr>
            <a:spLocks noGrp="1"/>
          </p:cNvSpPr>
          <p:nvPr>
            <p:ph type="ftr" sz="quarter" idx="11"/>
          </p:nvPr>
        </p:nvSpPr>
        <p:spPr>
          <a:xfrm>
            <a:off x="4051300" y="6470650"/>
            <a:ext cx="4114800" cy="365125"/>
          </a:xfrm>
        </p:spPr>
        <p:txBody>
          <a:bodyPr anchor="b"/>
          <a:lstStyle/>
          <a:p>
            <a:r>
              <a:rPr lang="ru-RU"/>
              <a:t>В. Кекелидзе, Совещание по ФТИ, Санкт-Петербург</a:t>
            </a:r>
          </a:p>
        </p:txBody>
      </p:sp>
      <p:sp>
        <p:nvSpPr>
          <p:cNvPr id="7" name="Slide Number Placeholder 6">
            <a:extLst>
              <a:ext uri="{FF2B5EF4-FFF2-40B4-BE49-F238E27FC236}">
                <a16:creationId xmlns:a16="http://schemas.microsoft.com/office/drawing/2014/main" id="{301A3B23-9CAE-9F48-9B08-07B2F024521D}"/>
              </a:ext>
            </a:extLst>
          </p:cNvPr>
          <p:cNvSpPr>
            <a:spLocks noGrp="1"/>
          </p:cNvSpPr>
          <p:nvPr>
            <p:ph type="sldNum" sz="quarter" idx="12"/>
          </p:nvPr>
        </p:nvSpPr>
        <p:spPr>
          <a:xfrm>
            <a:off x="8623300" y="6470650"/>
            <a:ext cx="2743200" cy="365125"/>
          </a:xfrm>
        </p:spPr>
        <p:txBody>
          <a:bodyPr anchor="b"/>
          <a:lstStyle/>
          <a:p>
            <a:fld id="{254D851C-2B19-462F-8B67-6651829822B1}" type="slidenum">
              <a:rPr lang="ru-RU" smtClean="0"/>
              <a:t>32</a:t>
            </a:fld>
            <a:endParaRPr lang="ru-RU"/>
          </a:p>
        </p:txBody>
      </p:sp>
      <p:sp>
        <p:nvSpPr>
          <p:cNvPr id="30" name="TextBox 55">
            <a:extLst>
              <a:ext uri="{FF2B5EF4-FFF2-40B4-BE49-F238E27FC236}">
                <a16:creationId xmlns:a16="http://schemas.microsoft.com/office/drawing/2014/main" id="{C151A6AE-BF50-F74F-ABBF-3C1468139AC4}"/>
              </a:ext>
            </a:extLst>
          </p:cNvPr>
          <p:cNvSpPr/>
          <p:nvPr/>
        </p:nvSpPr>
        <p:spPr>
          <a:xfrm>
            <a:off x="110836" y="36496"/>
            <a:ext cx="8055264" cy="829543"/>
          </a:xfrm>
          <a:prstGeom prst="rect">
            <a:avLst/>
          </a:prstGeom>
          <a:solidFill>
            <a:srgbClr val="D5FFFF"/>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buClr>
                <a:srgbClr val="000000"/>
              </a:buClr>
            </a:pPr>
            <a:r>
              <a:rPr lang="en-US" sz="2400" b="1" dirty="0">
                <a:solidFill>
                  <a:srgbClr val="FF0000"/>
                </a:solidFill>
                <a:latin typeface="Arial" panose="020B0604020202020204" pitchFamily="34" charset="0"/>
                <a:cs typeface="Arial" panose="020B0604020202020204" pitchFamily="34" charset="0"/>
              </a:rPr>
              <a:t>S</a:t>
            </a:r>
            <a:r>
              <a:rPr lang="en-US" sz="2400" b="1" dirty="0">
                <a:solidFill>
                  <a:srgbClr val="000090"/>
                </a:solidFill>
                <a:latin typeface="Arial" panose="020B0604020202020204" pitchFamily="34" charset="0"/>
                <a:cs typeface="Arial" panose="020B0604020202020204" pitchFamily="34" charset="0"/>
              </a:rPr>
              <a:t>pin </a:t>
            </a:r>
            <a:r>
              <a:rPr lang="en-US" sz="2400" b="1" dirty="0">
                <a:solidFill>
                  <a:srgbClr val="FF0000"/>
                </a:solidFill>
                <a:latin typeface="Arial" panose="020B0604020202020204" pitchFamily="34" charset="0"/>
                <a:cs typeface="Arial" panose="020B0604020202020204" pitchFamily="34" charset="0"/>
              </a:rPr>
              <a:t>P</a:t>
            </a:r>
            <a:r>
              <a:rPr lang="en-US" sz="2400" b="1" dirty="0">
                <a:solidFill>
                  <a:srgbClr val="000090"/>
                </a:solidFill>
                <a:latin typeface="Arial" panose="020B0604020202020204" pitchFamily="34" charset="0"/>
                <a:cs typeface="Arial" panose="020B0604020202020204" pitchFamily="34" charset="0"/>
              </a:rPr>
              <a:t>hysics </a:t>
            </a:r>
            <a:r>
              <a:rPr lang="en-US" sz="2400" b="1" dirty="0">
                <a:solidFill>
                  <a:srgbClr val="FF0000"/>
                </a:solidFill>
                <a:latin typeface="Arial" panose="020B0604020202020204" pitchFamily="34" charset="0"/>
                <a:cs typeface="Arial" panose="020B0604020202020204" pitchFamily="34" charset="0"/>
              </a:rPr>
              <a:t>D</a:t>
            </a:r>
            <a:r>
              <a:rPr lang="en-US" sz="2400" b="1" dirty="0">
                <a:solidFill>
                  <a:srgbClr val="000090"/>
                </a:solidFill>
                <a:latin typeface="Arial" panose="020B0604020202020204" pitchFamily="34" charset="0"/>
                <a:cs typeface="Arial" panose="020B0604020202020204" pitchFamily="34" charset="0"/>
              </a:rPr>
              <a:t>etector (</a:t>
            </a:r>
            <a:r>
              <a:rPr lang="en-US" sz="2400" b="1" dirty="0">
                <a:solidFill>
                  <a:srgbClr val="FF0000"/>
                </a:solidFill>
                <a:latin typeface="Arial" panose="020B0604020202020204" pitchFamily="34" charset="0"/>
                <a:cs typeface="Arial" panose="020B0604020202020204" pitchFamily="34" charset="0"/>
              </a:rPr>
              <a:t>SPD</a:t>
            </a:r>
            <a:r>
              <a:rPr lang="en-US" sz="2400" b="1" dirty="0">
                <a:solidFill>
                  <a:srgbClr val="000090"/>
                </a:solidFill>
                <a:latin typeface="Arial" panose="020B0604020202020204" pitchFamily="34" charset="0"/>
                <a:cs typeface="Arial" panose="020B0604020202020204" pitchFamily="34" charset="0"/>
              </a:rPr>
              <a:t>) Collaboration:</a:t>
            </a:r>
          </a:p>
          <a:p>
            <a:pPr>
              <a:buClr>
                <a:srgbClr val="000000"/>
              </a:buClr>
            </a:pPr>
            <a:r>
              <a:rPr lang="en-US" sz="2400" b="1" i="1" dirty="0">
                <a:solidFill>
                  <a:srgbClr val="000090"/>
                </a:solidFill>
                <a:latin typeface="Arial" panose="020B0604020202020204" pitchFamily="34" charset="0"/>
                <a:cs typeface="Arial" panose="020B0604020202020204" pitchFamily="34" charset="0"/>
              </a:rPr>
              <a:t>1</a:t>
            </a:r>
            <a:r>
              <a:rPr lang="ru-RU" sz="2400" b="1" i="1" dirty="0">
                <a:solidFill>
                  <a:srgbClr val="000090"/>
                </a:solidFill>
                <a:latin typeface="Arial" panose="020B0604020202020204" pitchFamily="34" charset="0"/>
                <a:cs typeface="Arial" panose="020B0604020202020204" pitchFamily="34" charset="0"/>
              </a:rPr>
              <a:t>5</a:t>
            </a:r>
            <a:r>
              <a:rPr lang="en-US" sz="2400" b="1" i="1" dirty="0">
                <a:solidFill>
                  <a:srgbClr val="000090"/>
                </a:solidFill>
                <a:latin typeface="Arial" panose="020B0604020202020204" pitchFamily="34" charset="0"/>
                <a:cs typeface="Arial" panose="020B0604020202020204" pitchFamily="34" charset="0"/>
              </a:rPr>
              <a:t> </a:t>
            </a:r>
            <a:r>
              <a:rPr lang="en-US" sz="2400" i="1" dirty="0">
                <a:solidFill>
                  <a:srgbClr val="000090"/>
                </a:solidFill>
                <a:latin typeface="Arial" panose="020B0604020202020204" pitchFamily="34" charset="0"/>
                <a:cs typeface="Arial" panose="020B0604020202020204" pitchFamily="34" charset="0"/>
              </a:rPr>
              <a:t>countries</a:t>
            </a:r>
            <a:r>
              <a:rPr lang="en-US" sz="2400" b="1" i="1" dirty="0">
                <a:solidFill>
                  <a:srgbClr val="000090"/>
                </a:solidFill>
                <a:latin typeface="Arial" panose="020B0604020202020204" pitchFamily="34" charset="0"/>
                <a:cs typeface="Arial" panose="020B0604020202020204" pitchFamily="34" charset="0"/>
              </a:rPr>
              <a:t>, 3</a:t>
            </a:r>
            <a:r>
              <a:rPr lang="ru-RU" sz="2400" b="1" i="1" dirty="0">
                <a:solidFill>
                  <a:srgbClr val="000090"/>
                </a:solidFill>
                <a:latin typeface="Arial" panose="020B0604020202020204" pitchFamily="34" charset="0"/>
                <a:cs typeface="Arial" panose="020B0604020202020204" pitchFamily="34" charset="0"/>
              </a:rPr>
              <a:t>4</a:t>
            </a:r>
            <a:r>
              <a:rPr lang="en-US" sz="2400" b="1" i="1" dirty="0">
                <a:solidFill>
                  <a:srgbClr val="000090"/>
                </a:solidFill>
                <a:latin typeface="Arial" panose="020B0604020202020204" pitchFamily="34" charset="0"/>
                <a:cs typeface="Arial" panose="020B0604020202020204" pitchFamily="34" charset="0"/>
              </a:rPr>
              <a:t> </a:t>
            </a:r>
            <a:r>
              <a:rPr lang="en-US" sz="2400" i="1" dirty="0">
                <a:solidFill>
                  <a:srgbClr val="000090"/>
                </a:solidFill>
                <a:latin typeface="Arial" panose="020B0604020202020204" pitchFamily="34" charset="0"/>
                <a:cs typeface="Arial" panose="020B0604020202020204" pitchFamily="34" charset="0"/>
              </a:rPr>
              <a:t>centers (+</a:t>
            </a:r>
            <a:r>
              <a:rPr lang="en-US" sz="2400" b="1" i="1" dirty="0">
                <a:solidFill>
                  <a:srgbClr val="000090"/>
                </a:solidFill>
                <a:latin typeface="Arial" panose="020B0604020202020204" pitchFamily="34" charset="0"/>
                <a:cs typeface="Arial" panose="020B0604020202020204" pitchFamily="34" charset="0"/>
              </a:rPr>
              <a:t>3</a:t>
            </a:r>
            <a:r>
              <a:rPr lang="ru-RU" sz="2400" i="1" dirty="0">
                <a:solidFill>
                  <a:srgbClr val="000090"/>
                </a:solidFill>
                <a:latin typeface="Arial" panose="020B0604020202020204" pitchFamily="34" charset="0"/>
                <a:cs typeface="Arial" panose="020B0604020202020204" pitchFamily="34" charset="0"/>
              </a:rPr>
              <a:t> </a:t>
            </a:r>
            <a:r>
              <a:rPr lang="en-US" sz="2400" i="1" dirty="0">
                <a:solidFill>
                  <a:srgbClr val="000090"/>
                </a:solidFill>
                <a:latin typeface="Arial" panose="020B0604020202020204" pitchFamily="34" charset="0"/>
                <a:cs typeface="Arial" panose="020B0604020202020204" pitchFamily="34" charset="0"/>
              </a:rPr>
              <a:t>in </a:t>
            </a:r>
            <a:r>
              <a:rPr lang="ru-RU" sz="2400" b="1" i="1" dirty="0">
                <a:solidFill>
                  <a:srgbClr val="000090"/>
                </a:solidFill>
                <a:latin typeface="Arial" panose="020B0604020202020204" pitchFamily="34" charset="0"/>
                <a:cs typeface="Arial" panose="020B0604020202020204" pitchFamily="34" charset="0"/>
              </a:rPr>
              <a:t>2023-24</a:t>
            </a:r>
            <a:r>
              <a:rPr lang="ru-RU" sz="2400" i="1" dirty="0">
                <a:solidFill>
                  <a:srgbClr val="000090"/>
                </a:solidFill>
                <a:latin typeface="Arial" panose="020B0604020202020204" pitchFamily="34" charset="0"/>
                <a:cs typeface="Arial" panose="020B0604020202020204" pitchFamily="34" charset="0"/>
              </a:rPr>
              <a:t>)</a:t>
            </a:r>
            <a:r>
              <a:rPr lang="en-US" sz="2400" b="1" i="1" dirty="0">
                <a:solidFill>
                  <a:srgbClr val="000090"/>
                </a:solidFill>
                <a:latin typeface="Arial" panose="020B0604020202020204" pitchFamily="34" charset="0"/>
                <a:cs typeface="Arial" panose="020B0604020202020204" pitchFamily="34" charset="0"/>
              </a:rPr>
              <a:t>, &gt; </a:t>
            </a:r>
            <a:r>
              <a:rPr lang="ru-RU" sz="2400" b="1" i="1" dirty="0">
                <a:solidFill>
                  <a:srgbClr val="FF0000"/>
                </a:solidFill>
                <a:latin typeface="Arial" panose="020B0604020202020204" pitchFamily="34" charset="0"/>
                <a:cs typeface="Arial" panose="020B0604020202020204" pitchFamily="34" charset="0"/>
              </a:rPr>
              <a:t>4</a:t>
            </a:r>
            <a:r>
              <a:rPr lang="en-US" sz="2400" b="1" i="1" dirty="0">
                <a:solidFill>
                  <a:srgbClr val="FF0000"/>
                </a:solidFill>
                <a:latin typeface="Arial" panose="020B0604020202020204" pitchFamily="34" charset="0"/>
                <a:cs typeface="Arial" panose="020B0604020202020204" pitchFamily="34" charset="0"/>
              </a:rPr>
              <a:t>00</a:t>
            </a:r>
            <a:r>
              <a:rPr lang="en-US" sz="2400" b="1" i="1" dirty="0">
                <a:solidFill>
                  <a:srgbClr val="000090"/>
                </a:solidFill>
                <a:latin typeface="Arial" panose="020B0604020202020204" pitchFamily="34" charset="0"/>
                <a:cs typeface="Arial" panose="020B0604020202020204" pitchFamily="34" charset="0"/>
              </a:rPr>
              <a:t> </a:t>
            </a:r>
            <a:r>
              <a:rPr lang="en-US" sz="2400" i="1" dirty="0">
                <a:solidFill>
                  <a:srgbClr val="000090"/>
                </a:solidFill>
                <a:latin typeface="Arial" panose="020B0604020202020204" pitchFamily="34" charset="0"/>
                <a:cs typeface="Arial" panose="020B0604020202020204" pitchFamily="34" charset="0"/>
              </a:rPr>
              <a:t>members</a:t>
            </a:r>
            <a:endParaRPr lang="en-US" sz="2000" i="1" dirty="0">
              <a:solidFill>
                <a:srgbClr val="00009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F6469BA-5858-C676-D3C3-874DF3DF2576}"/>
              </a:ext>
            </a:extLst>
          </p:cNvPr>
          <p:cNvSpPr txBox="1"/>
          <p:nvPr/>
        </p:nvSpPr>
        <p:spPr>
          <a:xfrm>
            <a:off x="311245" y="3425825"/>
            <a:ext cx="5580962" cy="400110"/>
          </a:xfrm>
          <a:prstGeom prst="rect">
            <a:avLst/>
          </a:prstGeom>
          <a:solidFill>
            <a:srgbClr val="FFF3F0"/>
          </a:solidFill>
        </p:spPr>
        <p:txBody>
          <a:bodyPr wrap="square">
            <a:spAutoFit/>
          </a:bodyPr>
          <a:lstStyle/>
          <a:p>
            <a:pPr algn="ctr"/>
            <a:r>
              <a:rPr lang="en-US" sz="2000" b="0" i="1" u="none" strike="noStrike" dirty="0">
                <a:solidFill>
                  <a:srgbClr val="000000"/>
                </a:solidFill>
                <a:effectLst/>
                <a:latin typeface="ArialMT"/>
              </a:rPr>
              <a:t>Collaboration meeting, Nov.</a:t>
            </a:r>
            <a:r>
              <a:rPr lang="ru-RU" sz="2000" b="0" i="1" u="none" strike="noStrike" dirty="0">
                <a:solidFill>
                  <a:srgbClr val="000000"/>
                </a:solidFill>
                <a:effectLst/>
                <a:latin typeface="ArialMT"/>
              </a:rPr>
              <a:t> 202</a:t>
            </a:r>
            <a:r>
              <a:rPr lang="en-US" sz="2000" b="0" i="1" u="none" strike="noStrike" dirty="0">
                <a:solidFill>
                  <a:srgbClr val="000000"/>
                </a:solidFill>
                <a:effectLst/>
                <a:latin typeface="ArialMT"/>
              </a:rPr>
              <a:t>4, </a:t>
            </a:r>
            <a:r>
              <a:rPr lang="en-US" sz="2000" i="1" dirty="0">
                <a:solidFill>
                  <a:srgbClr val="000000"/>
                </a:solidFill>
                <a:latin typeface="ArialMT"/>
              </a:rPr>
              <a:t>D</a:t>
            </a:r>
            <a:r>
              <a:rPr lang="en-US" sz="2000" b="0" i="1" u="none" strike="noStrike" dirty="0">
                <a:solidFill>
                  <a:srgbClr val="000000"/>
                </a:solidFill>
                <a:effectLst/>
                <a:latin typeface="ArialMT"/>
              </a:rPr>
              <a:t>ubna</a:t>
            </a:r>
            <a:endParaRPr lang="en-RU" sz="2000" i="1" dirty="0"/>
          </a:p>
        </p:txBody>
      </p:sp>
      <p:sp>
        <p:nvSpPr>
          <p:cNvPr id="14" name="TextBox 13">
            <a:extLst>
              <a:ext uri="{FF2B5EF4-FFF2-40B4-BE49-F238E27FC236}">
                <a16:creationId xmlns:a16="http://schemas.microsoft.com/office/drawing/2014/main" id="{569D471D-48A9-52EB-8241-E39079716D4B}"/>
              </a:ext>
            </a:extLst>
          </p:cNvPr>
          <p:cNvSpPr txBox="1"/>
          <p:nvPr/>
        </p:nvSpPr>
        <p:spPr>
          <a:xfrm>
            <a:off x="604618" y="6099418"/>
            <a:ext cx="4924042" cy="400110"/>
          </a:xfrm>
          <a:prstGeom prst="rect">
            <a:avLst/>
          </a:prstGeom>
          <a:solidFill>
            <a:srgbClr val="F2FFF3"/>
          </a:solidFill>
        </p:spPr>
        <p:txBody>
          <a:bodyPr wrap="square">
            <a:spAutoFit/>
          </a:bodyPr>
          <a:lstStyle/>
          <a:p>
            <a:pPr algn="ctr"/>
            <a:r>
              <a:rPr lang="en-US" sz="2000" b="0" i="1" u="none" strike="noStrike" dirty="0">
                <a:solidFill>
                  <a:srgbClr val="000000"/>
                </a:solidFill>
                <a:effectLst/>
                <a:latin typeface="ArialMT"/>
              </a:rPr>
              <a:t>Collaboration meeting</a:t>
            </a:r>
            <a:r>
              <a:rPr lang="ru-RU" sz="2000" i="1" dirty="0">
                <a:solidFill>
                  <a:srgbClr val="000000"/>
                </a:solidFill>
                <a:latin typeface="ArialMT"/>
              </a:rPr>
              <a:t>,</a:t>
            </a:r>
            <a:r>
              <a:rPr lang="en-US" sz="2000" i="1" dirty="0">
                <a:solidFill>
                  <a:srgbClr val="000000"/>
                </a:solidFill>
                <a:latin typeface="ArialMT"/>
              </a:rPr>
              <a:t> </a:t>
            </a:r>
            <a:r>
              <a:rPr lang="en-US" sz="2000" b="0" i="1" u="none" strike="noStrike" dirty="0">
                <a:solidFill>
                  <a:srgbClr val="000000"/>
                </a:solidFill>
                <a:effectLst/>
                <a:latin typeface="ArialMT"/>
              </a:rPr>
              <a:t>Erevan, May</a:t>
            </a:r>
            <a:r>
              <a:rPr lang="ru-RU" sz="2000" b="0" i="1" u="none" strike="noStrike" dirty="0">
                <a:solidFill>
                  <a:srgbClr val="000000"/>
                </a:solidFill>
                <a:effectLst/>
                <a:latin typeface="ArialMT"/>
              </a:rPr>
              <a:t> 202</a:t>
            </a:r>
            <a:r>
              <a:rPr lang="en-US" sz="2000" b="0" i="1" u="none" strike="noStrike" dirty="0">
                <a:solidFill>
                  <a:srgbClr val="000000"/>
                </a:solidFill>
                <a:effectLst/>
                <a:latin typeface="ArialMT"/>
              </a:rPr>
              <a:t>5</a:t>
            </a:r>
            <a:r>
              <a:rPr lang="ru-RU" sz="2000" b="0" i="1" u="none" strike="noStrike" dirty="0">
                <a:solidFill>
                  <a:srgbClr val="000000"/>
                </a:solidFill>
                <a:effectLst/>
                <a:latin typeface="ArialMT"/>
              </a:rPr>
              <a:t> </a:t>
            </a:r>
            <a:endParaRPr lang="en-RU" sz="2000" i="1" dirty="0"/>
          </a:p>
        </p:txBody>
      </p:sp>
      <p:pic>
        <p:nvPicPr>
          <p:cNvPr id="8" name="Picture 7">
            <a:extLst>
              <a:ext uri="{FF2B5EF4-FFF2-40B4-BE49-F238E27FC236}">
                <a16:creationId xmlns:a16="http://schemas.microsoft.com/office/drawing/2014/main" id="{B69FD79C-6BD5-4E89-EF1A-8B62444EADBB}"/>
              </a:ext>
            </a:extLst>
          </p:cNvPr>
          <p:cNvPicPr>
            <a:picLocks noChangeAspect="1"/>
          </p:cNvPicPr>
          <p:nvPr/>
        </p:nvPicPr>
        <p:blipFill>
          <a:blip r:embed="rId7"/>
          <a:stretch>
            <a:fillRect/>
          </a:stretch>
        </p:blipFill>
        <p:spPr>
          <a:xfrm>
            <a:off x="8995713" y="2567532"/>
            <a:ext cx="3066915" cy="4085680"/>
          </a:xfrm>
          <a:prstGeom prst="rect">
            <a:avLst/>
          </a:prstGeom>
        </p:spPr>
      </p:pic>
      <p:sp>
        <p:nvSpPr>
          <p:cNvPr id="2" name="Rectangle 1">
            <a:extLst>
              <a:ext uri="{FF2B5EF4-FFF2-40B4-BE49-F238E27FC236}">
                <a16:creationId xmlns:a16="http://schemas.microsoft.com/office/drawing/2014/main" id="{664DB060-7AC2-0542-8A93-BD81695CB2B6}"/>
              </a:ext>
            </a:extLst>
          </p:cNvPr>
          <p:cNvSpPr/>
          <p:nvPr/>
        </p:nvSpPr>
        <p:spPr>
          <a:xfrm>
            <a:off x="7192539" y="2172319"/>
            <a:ext cx="4851554" cy="1323439"/>
          </a:xfrm>
          <a:prstGeom prst="rect">
            <a:avLst/>
          </a:prstGeom>
        </p:spPr>
        <p:txBody>
          <a:bodyPr wrap="square">
            <a:spAutoFit/>
          </a:bodyPr>
          <a:lstStyle/>
          <a:p>
            <a:pPr>
              <a:buClr>
                <a:srgbClr val="000000"/>
              </a:buClr>
            </a:pPr>
            <a:r>
              <a:rPr lang="en-GB" sz="2000" b="1" i="1" u="none" strike="noStrike" dirty="0">
                <a:solidFill>
                  <a:srgbClr val="FF0000"/>
                </a:solidFill>
                <a:effectLst/>
                <a:latin typeface="ArialMT"/>
              </a:rPr>
              <a:t>TDR</a:t>
            </a:r>
            <a:r>
              <a:rPr lang="en-GB" sz="2000" b="0" i="1" u="none" strike="noStrike" dirty="0">
                <a:solidFill>
                  <a:srgbClr val="002060"/>
                </a:solidFill>
                <a:effectLst/>
                <a:latin typeface="ArialMT"/>
              </a:rPr>
              <a:t> completed: </a:t>
            </a:r>
            <a:r>
              <a:rPr lang="en-US" sz="2000" i="1" dirty="0">
                <a:solidFill>
                  <a:srgbClr val="002060"/>
                </a:solidFill>
                <a:latin typeface="ArialMT"/>
              </a:rPr>
              <a:t>paper in </a:t>
            </a:r>
            <a:r>
              <a:rPr lang="en-US" sz="2000" b="1" i="1" dirty="0">
                <a:solidFill>
                  <a:srgbClr val="002060"/>
                </a:solidFill>
                <a:latin typeface="ArialMT"/>
              </a:rPr>
              <a:t>NSR;</a:t>
            </a:r>
            <a:endParaRPr lang="en-US" sz="2000" b="1" i="1" spc="-1" dirty="0">
              <a:solidFill>
                <a:srgbClr val="002060"/>
              </a:solidFill>
              <a:latin typeface="Arial" panose="020B0604020202020204" pitchFamily="34" charset="0"/>
              <a:cs typeface="Arial" panose="020B0604020202020204" pitchFamily="34" charset="0"/>
            </a:endParaRPr>
          </a:p>
          <a:p>
            <a:pPr>
              <a:buClr>
                <a:srgbClr val="000000"/>
              </a:buClr>
            </a:pPr>
            <a:r>
              <a:rPr lang="en-GB" sz="2000" b="0" i="1" u="none" strike="noStrike" dirty="0">
                <a:solidFill>
                  <a:srgbClr val="002060"/>
                </a:solidFill>
                <a:effectLst/>
                <a:latin typeface="ArialMT"/>
              </a:rPr>
              <a:t>detector </a:t>
            </a:r>
          </a:p>
          <a:p>
            <a:pPr>
              <a:buClr>
                <a:srgbClr val="000000"/>
              </a:buClr>
            </a:pPr>
            <a:r>
              <a:rPr lang="en-GB" sz="2000" b="0" i="1" u="none" strike="noStrike" dirty="0">
                <a:solidFill>
                  <a:srgbClr val="002060"/>
                </a:solidFill>
                <a:effectLst/>
                <a:latin typeface="ArialMT"/>
              </a:rPr>
              <a:t>construction </a:t>
            </a:r>
          </a:p>
          <a:p>
            <a:pPr>
              <a:buClr>
                <a:srgbClr val="000000"/>
              </a:buClr>
            </a:pPr>
            <a:r>
              <a:rPr lang="en-GB" sz="2000" b="0" i="1" u="none" strike="noStrike" dirty="0">
                <a:solidFill>
                  <a:srgbClr val="002060"/>
                </a:solidFill>
                <a:effectLst/>
                <a:latin typeface="ArialMT"/>
              </a:rPr>
              <a:t>has started; </a:t>
            </a:r>
          </a:p>
        </p:txBody>
      </p:sp>
      <p:sp>
        <p:nvSpPr>
          <p:cNvPr id="9" name="TextBox 8">
            <a:extLst>
              <a:ext uri="{FF2B5EF4-FFF2-40B4-BE49-F238E27FC236}">
                <a16:creationId xmlns:a16="http://schemas.microsoft.com/office/drawing/2014/main" id="{ED72AE54-60F0-0BEA-0C2F-CA51D41D6A40}"/>
              </a:ext>
            </a:extLst>
          </p:cNvPr>
          <p:cNvSpPr txBox="1"/>
          <p:nvPr/>
        </p:nvSpPr>
        <p:spPr>
          <a:xfrm>
            <a:off x="3391513" y="1035315"/>
            <a:ext cx="4401900" cy="400110"/>
          </a:xfrm>
          <a:prstGeom prst="rect">
            <a:avLst/>
          </a:prstGeom>
          <a:solidFill>
            <a:srgbClr val="FFF3F0"/>
          </a:solidFill>
        </p:spPr>
        <p:txBody>
          <a:bodyPr wrap="square">
            <a:spAutoFit/>
          </a:bodyPr>
          <a:lstStyle/>
          <a:p>
            <a:pPr algn="ctr"/>
            <a:r>
              <a:rPr lang="en-US" sz="2000" b="0" i="1" u="none" strike="noStrike" dirty="0">
                <a:solidFill>
                  <a:srgbClr val="002060"/>
                </a:solidFill>
                <a:effectLst/>
                <a:latin typeface="ArialMT"/>
              </a:rPr>
              <a:t>in</a:t>
            </a:r>
            <a:r>
              <a:rPr lang="ru-RU" sz="2000" b="0" i="1" u="none" strike="noStrike" dirty="0">
                <a:solidFill>
                  <a:srgbClr val="002060"/>
                </a:solidFill>
                <a:effectLst/>
                <a:latin typeface="ArialMT"/>
              </a:rPr>
              <a:t> </a:t>
            </a:r>
            <a:r>
              <a:rPr lang="ru-RU" sz="2000" b="1" i="1" u="none" strike="noStrike" dirty="0">
                <a:solidFill>
                  <a:srgbClr val="002060"/>
                </a:solidFill>
                <a:effectLst/>
                <a:latin typeface="ArialMT"/>
              </a:rPr>
              <a:t>2023</a:t>
            </a:r>
            <a:r>
              <a:rPr lang="ru-RU" sz="2000" b="0" i="1" u="none" strike="noStrike" dirty="0">
                <a:solidFill>
                  <a:srgbClr val="002060"/>
                </a:solidFill>
                <a:effectLst/>
                <a:latin typeface="ArialMT"/>
              </a:rPr>
              <a:t> </a:t>
            </a:r>
            <a:r>
              <a:rPr lang="en-US" sz="2000" b="0" i="1" u="none" strike="noStrike" dirty="0">
                <a:solidFill>
                  <a:srgbClr val="002060"/>
                </a:solidFill>
                <a:effectLst/>
                <a:latin typeface="ArialMT"/>
              </a:rPr>
              <a:t> &gt;</a:t>
            </a:r>
            <a:r>
              <a:rPr lang="ru-RU" sz="2000" b="0" i="1" u="none" strike="noStrike" dirty="0">
                <a:solidFill>
                  <a:srgbClr val="002060"/>
                </a:solidFill>
                <a:effectLst/>
                <a:latin typeface="ArialMT"/>
              </a:rPr>
              <a:t> </a:t>
            </a:r>
            <a:r>
              <a:rPr lang="ru-RU" sz="2000" b="1" i="1" u="none" strike="noStrike" dirty="0">
                <a:solidFill>
                  <a:srgbClr val="002060"/>
                </a:solidFill>
                <a:effectLst/>
                <a:latin typeface="ArialMT"/>
              </a:rPr>
              <a:t>40</a:t>
            </a:r>
            <a:r>
              <a:rPr lang="ru-RU" sz="2000" b="0" i="1" u="none" strike="noStrike" dirty="0">
                <a:solidFill>
                  <a:srgbClr val="002060"/>
                </a:solidFill>
                <a:effectLst/>
                <a:latin typeface="ArialMT"/>
              </a:rPr>
              <a:t> </a:t>
            </a:r>
            <a:r>
              <a:rPr lang="en-US" sz="2000" b="0" i="1" u="none" strike="noStrike" dirty="0">
                <a:solidFill>
                  <a:srgbClr val="002060"/>
                </a:solidFill>
                <a:effectLst/>
                <a:latin typeface="ArialMT"/>
              </a:rPr>
              <a:t>reports</a:t>
            </a:r>
            <a:r>
              <a:rPr lang="ru-RU" sz="2000" b="0" i="1" u="none" strike="noStrike" dirty="0">
                <a:solidFill>
                  <a:srgbClr val="002060"/>
                </a:solidFill>
                <a:effectLst/>
                <a:latin typeface="ArialMT"/>
              </a:rPr>
              <a:t> </a:t>
            </a:r>
            <a:r>
              <a:rPr lang="en-US" sz="2000" i="1" dirty="0">
                <a:solidFill>
                  <a:srgbClr val="002060"/>
                </a:solidFill>
                <a:latin typeface="ArialMT"/>
              </a:rPr>
              <a:t>at conferences</a:t>
            </a:r>
            <a:endParaRPr lang="ru-RU" sz="2000" b="0" i="1" u="none" strike="noStrike" dirty="0">
              <a:solidFill>
                <a:srgbClr val="002060"/>
              </a:solidFill>
              <a:effectLst/>
              <a:latin typeface="ArialMT"/>
            </a:endParaRPr>
          </a:p>
        </p:txBody>
      </p:sp>
      <p:sp>
        <p:nvSpPr>
          <p:cNvPr id="18" name="Rectangle 17">
            <a:extLst>
              <a:ext uri="{FF2B5EF4-FFF2-40B4-BE49-F238E27FC236}">
                <a16:creationId xmlns:a16="http://schemas.microsoft.com/office/drawing/2014/main" id="{891DC99F-DB1E-A2F7-AB93-D8F48900EB58}"/>
              </a:ext>
            </a:extLst>
          </p:cNvPr>
          <p:cNvSpPr/>
          <p:nvPr/>
        </p:nvSpPr>
        <p:spPr>
          <a:xfrm>
            <a:off x="6433689" y="6015331"/>
            <a:ext cx="2834107" cy="400110"/>
          </a:xfrm>
          <a:prstGeom prst="rect">
            <a:avLst/>
          </a:prstGeom>
          <a:solidFill>
            <a:srgbClr val="FFF3F0"/>
          </a:solidFill>
        </p:spPr>
        <p:txBody>
          <a:bodyPr wrap="square">
            <a:spAutoFit/>
          </a:bodyPr>
          <a:lstStyle/>
          <a:p>
            <a:r>
              <a:rPr lang="en-US" sz="2000" i="1" dirty="0">
                <a:latin typeface="Arial" panose="020B0604020202020204" pitchFamily="34" charset="0"/>
                <a:cs typeface="Arial" panose="020B0604020202020204" pitchFamily="34" charset="0"/>
              </a:rPr>
              <a:t>SPD Magnet design</a:t>
            </a:r>
            <a:endParaRPr lang="en-US"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28490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992D91-5D84-7CE8-184A-764931B82504}"/>
              </a:ext>
            </a:extLst>
          </p:cNvPr>
          <p:cNvSpPr>
            <a:spLocks noGrp="1"/>
          </p:cNvSpPr>
          <p:nvPr>
            <p:ph type="dt" sz="half" idx="10"/>
          </p:nvPr>
        </p:nvSpPr>
        <p:spPr/>
        <p:txBody>
          <a:bodyPr/>
          <a:lstStyle/>
          <a:p>
            <a:r>
              <a:rPr lang="ru-RU"/>
              <a:t>28 ибя 2025</a:t>
            </a:r>
          </a:p>
        </p:txBody>
      </p:sp>
      <p:sp>
        <p:nvSpPr>
          <p:cNvPr id="3" name="Footer Placeholder 2">
            <a:extLst>
              <a:ext uri="{FF2B5EF4-FFF2-40B4-BE49-F238E27FC236}">
                <a16:creationId xmlns:a16="http://schemas.microsoft.com/office/drawing/2014/main" id="{B99DE79D-11D5-2E92-0933-AF3629066726}"/>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4" name="Slide Number Placeholder 3">
            <a:extLst>
              <a:ext uri="{FF2B5EF4-FFF2-40B4-BE49-F238E27FC236}">
                <a16:creationId xmlns:a16="http://schemas.microsoft.com/office/drawing/2014/main" id="{0D7E73EC-CBE5-7D57-4836-2B535B8125D4}"/>
              </a:ext>
            </a:extLst>
          </p:cNvPr>
          <p:cNvSpPr>
            <a:spLocks noGrp="1"/>
          </p:cNvSpPr>
          <p:nvPr>
            <p:ph type="sldNum" sz="quarter" idx="12"/>
          </p:nvPr>
        </p:nvSpPr>
        <p:spPr/>
        <p:txBody>
          <a:bodyPr/>
          <a:lstStyle/>
          <a:p>
            <a:fld id="{254D851C-2B19-462F-8B67-6651829822B1}" type="slidenum">
              <a:rPr lang="ru-RU" smtClean="0"/>
              <a:t>33</a:t>
            </a:fld>
            <a:endParaRPr lang="ru-RU"/>
          </a:p>
        </p:txBody>
      </p:sp>
      <p:pic>
        <p:nvPicPr>
          <p:cNvPr id="6" name="Picture 5">
            <a:extLst>
              <a:ext uri="{FF2B5EF4-FFF2-40B4-BE49-F238E27FC236}">
                <a16:creationId xmlns:a16="http://schemas.microsoft.com/office/drawing/2014/main" id="{1F4CF56B-38C4-D645-7A85-B7397A2CB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34" y="688453"/>
            <a:ext cx="12053707" cy="5587578"/>
          </a:xfrm>
          <a:prstGeom prst="rect">
            <a:avLst/>
          </a:prstGeom>
        </p:spPr>
      </p:pic>
      <p:sp>
        <p:nvSpPr>
          <p:cNvPr id="7" name="TextBox 6">
            <a:extLst>
              <a:ext uri="{FF2B5EF4-FFF2-40B4-BE49-F238E27FC236}">
                <a16:creationId xmlns:a16="http://schemas.microsoft.com/office/drawing/2014/main" id="{389A4738-E617-4A0C-E1E6-C062386CE43A}"/>
              </a:ext>
            </a:extLst>
          </p:cNvPr>
          <p:cNvSpPr txBox="1"/>
          <p:nvPr/>
        </p:nvSpPr>
        <p:spPr>
          <a:xfrm>
            <a:off x="4381687" y="351136"/>
            <a:ext cx="3479800" cy="461665"/>
          </a:xfrm>
          <a:prstGeom prst="rect">
            <a:avLst/>
          </a:prstGeom>
          <a:solidFill>
            <a:srgbClr val="EEFFFF"/>
          </a:solidFill>
        </p:spPr>
        <p:txBody>
          <a:bodyPr wrap="square" rtlCol="0">
            <a:spAutoFit/>
          </a:bodyPr>
          <a:lstStyle/>
          <a:p>
            <a:pPr algn="ctr">
              <a:buClrTx/>
              <a:defRPr/>
            </a:pPr>
            <a:r>
              <a:rPr lang="en-US" sz="2400" b="1" kern="1200" spc="-100" dirty="0">
                <a:solidFill>
                  <a:srgbClr val="002060"/>
                </a:solidFill>
                <a:latin typeface="Arial" panose="020B0604020202020204" pitchFamily="34" charset="0"/>
                <a:cs typeface="Arial" panose="020B0604020202020204" pitchFamily="34" charset="0"/>
              </a:rPr>
              <a:t>SPD Physics</a:t>
            </a:r>
          </a:p>
        </p:txBody>
      </p:sp>
    </p:spTree>
    <p:extLst>
      <p:ext uri="{BB962C8B-B14F-4D97-AF65-F5344CB8AC3E}">
        <p14:creationId xmlns:p14="http://schemas.microsoft.com/office/powerpoint/2010/main" val="229680817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555709-243E-6CE8-B167-D2DADAD52041}"/>
              </a:ext>
            </a:extLst>
          </p:cNvPr>
          <p:cNvSpPr>
            <a:spLocks noGrp="1"/>
          </p:cNvSpPr>
          <p:nvPr>
            <p:ph type="dt" sz="half" idx="10"/>
          </p:nvPr>
        </p:nvSpPr>
        <p:spPr/>
        <p:txBody>
          <a:bodyPr/>
          <a:lstStyle/>
          <a:p>
            <a:r>
              <a:rPr lang="ru-RU"/>
              <a:t>28 ибя 2025</a:t>
            </a:r>
          </a:p>
        </p:txBody>
      </p:sp>
      <p:sp>
        <p:nvSpPr>
          <p:cNvPr id="3" name="Footer Placeholder 2">
            <a:extLst>
              <a:ext uri="{FF2B5EF4-FFF2-40B4-BE49-F238E27FC236}">
                <a16:creationId xmlns:a16="http://schemas.microsoft.com/office/drawing/2014/main" id="{E60E70FA-5C55-3E74-D2E2-58D211DBB864}"/>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4" name="Slide Number Placeholder 3">
            <a:extLst>
              <a:ext uri="{FF2B5EF4-FFF2-40B4-BE49-F238E27FC236}">
                <a16:creationId xmlns:a16="http://schemas.microsoft.com/office/drawing/2014/main" id="{BD491170-0060-9FAF-B150-9E95574D4910}"/>
              </a:ext>
            </a:extLst>
          </p:cNvPr>
          <p:cNvSpPr>
            <a:spLocks noGrp="1"/>
          </p:cNvSpPr>
          <p:nvPr>
            <p:ph type="sldNum" sz="quarter" idx="12"/>
          </p:nvPr>
        </p:nvSpPr>
        <p:spPr/>
        <p:txBody>
          <a:bodyPr/>
          <a:lstStyle/>
          <a:p>
            <a:fld id="{254D851C-2B19-462F-8B67-6651829822B1}" type="slidenum">
              <a:rPr lang="ru-RU" smtClean="0"/>
              <a:t>34</a:t>
            </a:fld>
            <a:endParaRPr lang="ru-RU"/>
          </a:p>
        </p:txBody>
      </p:sp>
      <p:pic>
        <p:nvPicPr>
          <p:cNvPr id="5" name="Picture 4">
            <a:extLst>
              <a:ext uri="{FF2B5EF4-FFF2-40B4-BE49-F238E27FC236}">
                <a16:creationId xmlns:a16="http://schemas.microsoft.com/office/drawing/2014/main" id="{47D4CAEF-A752-0AFB-35E4-5CB58EA51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79425"/>
            <a:ext cx="5905500" cy="4524187"/>
          </a:xfrm>
          <a:prstGeom prst="rect">
            <a:avLst/>
          </a:prstGeom>
        </p:spPr>
      </p:pic>
      <p:pic>
        <p:nvPicPr>
          <p:cNvPr id="7" name="Picture 6">
            <a:extLst>
              <a:ext uri="{FF2B5EF4-FFF2-40B4-BE49-F238E27FC236}">
                <a16:creationId xmlns:a16="http://schemas.microsoft.com/office/drawing/2014/main" id="{BC69971F-CDDE-F47F-21C5-A82539754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051" y="2154237"/>
            <a:ext cx="6494749" cy="4384675"/>
          </a:xfrm>
          <a:prstGeom prst="rect">
            <a:avLst/>
          </a:prstGeom>
        </p:spPr>
      </p:pic>
      <p:sp>
        <p:nvSpPr>
          <p:cNvPr id="8" name="TextBox 7">
            <a:extLst>
              <a:ext uri="{FF2B5EF4-FFF2-40B4-BE49-F238E27FC236}">
                <a16:creationId xmlns:a16="http://schemas.microsoft.com/office/drawing/2014/main" id="{556F4326-86AE-2B69-9A2F-E1A7CC8BCCD8}"/>
              </a:ext>
            </a:extLst>
          </p:cNvPr>
          <p:cNvSpPr txBox="1"/>
          <p:nvPr/>
        </p:nvSpPr>
        <p:spPr>
          <a:xfrm>
            <a:off x="6764051" y="248592"/>
            <a:ext cx="3479800" cy="830997"/>
          </a:xfrm>
          <a:prstGeom prst="rect">
            <a:avLst/>
          </a:prstGeom>
          <a:solidFill>
            <a:srgbClr val="EEFFFF"/>
          </a:solidFill>
        </p:spPr>
        <p:txBody>
          <a:bodyPr wrap="square" rtlCol="0">
            <a:spAutoFit/>
          </a:bodyPr>
          <a:lstStyle/>
          <a:p>
            <a:pPr algn="ctr">
              <a:buClrTx/>
              <a:defRPr/>
            </a:pPr>
            <a:r>
              <a:rPr lang="en-US" sz="2400" b="1" kern="1200" spc="-100" dirty="0">
                <a:solidFill>
                  <a:srgbClr val="002060"/>
                </a:solidFill>
                <a:latin typeface="Arial" panose="020B0604020202020204" pitchFamily="34" charset="0"/>
                <a:cs typeface="Arial" panose="020B0604020202020204" pitchFamily="34" charset="0"/>
              </a:rPr>
              <a:t>SPD sub-detector prototypes</a:t>
            </a:r>
          </a:p>
        </p:txBody>
      </p:sp>
    </p:spTree>
    <p:extLst>
      <p:ext uri="{BB962C8B-B14F-4D97-AF65-F5344CB8AC3E}">
        <p14:creationId xmlns:p14="http://schemas.microsoft.com/office/powerpoint/2010/main" val="12801142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2D5092-6B36-CF4E-96A1-006177E65DB0}"/>
              </a:ext>
            </a:extLst>
          </p:cNvPr>
          <p:cNvSpPr/>
          <p:nvPr/>
        </p:nvSpPr>
        <p:spPr>
          <a:xfrm>
            <a:off x="477964" y="934130"/>
            <a:ext cx="11236072" cy="3170099"/>
          </a:xfrm>
          <a:prstGeom prst="rect">
            <a:avLst/>
          </a:prstGeom>
        </p:spPr>
        <p:txBody>
          <a:bodyPr wrap="square">
            <a:spAutoFit/>
          </a:bodyPr>
          <a:lstStyle/>
          <a:p>
            <a:r>
              <a:rPr lang="ru-RU" sz="2000" i="1" dirty="0">
                <a:solidFill>
                  <a:srgbClr val="002060"/>
                </a:solidFill>
                <a:latin typeface="Arial" panose="020B0604020202020204" pitchFamily="34" charset="0"/>
                <a:cs typeface="Arial" panose="020B0604020202020204" pitchFamily="34" charset="0"/>
              </a:rPr>
              <a:t>На</a:t>
            </a:r>
            <a:r>
              <a:rPr lang="ru-RU" sz="2000" b="1" i="1" dirty="0">
                <a:solidFill>
                  <a:srgbClr val="002060"/>
                </a:solidFill>
                <a:latin typeface="Arial" panose="020B0604020202020204" pitchFamily="34" charset="0"/>
                <a:cs typeface="Arial" panose="020B0604020202020204" pitchFamily="34" charset="0"/>
              </a:rPr>
              <a:t> Комплексе </a:t>
            </a:r>
            <a:r>
              <a:rPr lang="ru-RU" sz="2000" b="1" i="1" dirty="0">
                <a:solidFill>
                  <a:srgbClr val="FF0000"/>
                </a:solidFill>
                <a:latin typeface="Arial" panose="020B0604020202020204" pitchFamily="34" charset="0"/>
                <a:cs typeface="Arial" panose="020B0604020202020204" pitchFamily="34" charset="0"/>
              </a:rPr>
              <a:t>NICA </a:t>
            </a:r>
            <a:r>
              <a:rPr lang="ru-RU" sz="2000" i="1" dirty="0">
                <a:solidFill>
                  <a:srgbClr val="002060"/>
                </a:solidFill>
                <a:latin typeface="Arial" panose="020B0604020202020204" pitchFamily="34" charset="0"/>
                <a:cs typeface="Arial" panose="020B0604020202020204" pitchFamily="34" charset="0"/>
              </a:rPr>
              <a:t>реализуется долгосрочная (</a:t>
            </a:r>
            <a:r>
              <a:rPr lang="en-US" sz="2000" i="1" dirty="0">
                <a:solidFill>
                  <a:srgbClr val="002060"/>
                </a:solidFill>
                <a:latin typeface="Arial" panose="020B0604020202020204" pitchFamily="34" charset="0"/>
                <a:cs typeface="Arial" panose="020B0604020202020204" pitchFamily="34" charset="0"/>
              </a:rPr>
              <a:t>~</a:t>
            </a:r>
            <a:r>
              <a:rPr lang="ru-RU" sz="2000" i="1" dirty="0">
                <a:solidFill>
                  <a:srgbClr val="002060"/>
                </a:solidFill>
                <a:latin typeface="Arial" panose="020B0604020202020204" pitchFamily="34" charset="0"/>
                <a:cs typeface="Arial" panose="020B0604020202020204" pitchFamily="34" charset="0"/>
              </a:rPr>
              <a:t>30 лет) программа исследований в области </a:t>
            </a:r>
            <a:r>
              <a:rPr lang="ru-RU" sz="2000" b="1" i="1" dirty="0">
                <a:solidFill>
                  <a:srgbClr val="002060"/>
                </a:solidFill>
                <a:latin typeface="Arial" panose="020B0604020202020204" pitchFamily="34" charset="0"/>
                <a:cs typeface="Arial" panose="020B0604020202020204" pitchFamily="34" charset="0"/>
              </a:rPr>
              <a:t>столкновений тяжелых ионов и физики спина</a:t>
            </a:r>
            <a:r>
              <a:rPr lang="ru-RU" sz="2000" i="1" dirty="0">
                <a:solidFill>
                  <a:srgbClr val="002060"/>
                </a:solidFill>
                <a:latin typeface="Arial" panose="020B0604020202020204" pitchFamily="34" charset="0"/>
                <a:cs typeface="Arial" panose="020B0604020202020204" pitchFamily="34" charset="0"/>
              </a:rPr>
              <a:t> </a:t>
            </a:r>
          </a:p>
          <a:p>
            <a:pPr algn="r"/>
            <a:r>
              <a:rPr lang="ru-RU" sz="2000" b="1" i="1" dirty="0">
                <a:solidFill>
                  <a:srgbClr val="002060"/>
                </a:solidFill>
                <a:latin typeface="Arial" panose="020B0604020202020204" pitchFamily="34" charset="0"/>
                <a:cs typeface="Arial" panose="020B0604020202020204" pitchFamily="34" charset="0"/>
              </a:rPr>
              <a:t>с участием авторитетного научного сообщества</a:t>
            </a:r>
            <a:r>
              <a:rPr lang="ru-RU" sz="2000" i="1" dirty="0">
                <a:solidFill>
                  <a:srgbClr val="002060"/>
                </a:solidFill>
                <a:latin typeface="Arial" panose="020B0604020202020204" pitchFamily="34" charset="0"/>
                <a:cs typeface="Arial" panose="020B0604020202020204" pitchFamily="34" charset="0"/>
              </a:rPr>
              <a:t>. </a:t>
            </a:r>
          </a:p>
          <a:p>
            <a:r>
              <a:rPr lang="ru-RU" sz="2000" i="1" dirty="0">
                <a:solidFill>
                  <a:srgbClr val="002060"/>
                </a:solidFill>
                <a:latin typeface="Arial" panose="020B0604020202020204" pitchFamily="34" charset="0"/>
                <a:cs typeface="Arial" panose="020B0604020202020204" pitchFamily="34" charset="0"/>
              </a:rPr>
              <a:t>Проект выходит на междисциплинарный научный рубеж, открывая новые возможности в исследовании</a:t>
            </a:r>
            <a:r>
              <a:rPr lang="en-US" sz="2000" i="1" dirty="0">
                <a:solidFill>
                  <a:srgbClr val="002060"/>
                </a:solidFill>
                <a:latin typeface="Arial" panose="020B0604020202020204" pitchFamily="34" charset="0"/>
                <a:cs typeface="Arial" panose="020B0604020202020204" pitchFamily="34" charset="0"/>
              </a:rPr>
              <a:t>:</a:t>
            </a:r>
            <a:r>
              <a:rPr lang="ru-RU" sz="2000" i="1" dirty="0">
                <a:solidFill>
                  <a:srgbClr val="002060"/>
                </a:solidFill>
                <a:latin typeface="Arial" panose="020B0604020202020204" pitchFamily="34" charset="0"/>
                <a:cs typeface="Arial" panose="020B0604020202020204" pitchFamily="34" charset="0"/>
              </a:rPr>
              <a:t> </a:t>
            </a:r>
            <a:endParaRPr lang="en-US" sz="2000" i="1" dirty="0">
              <a:solidFill>
                <a:srgbClr val="002060"/>
              </a:solidFill>
              <a:latin typeface="Arial" panose="020B0604020202020204" pitchFamily="34" charset="0"/>
              <a:cs typeface="Arial" panose="020B0604020202020204" pitchFamily="34" charset="0"/>
            </a:endParaRPr>
          </a:p>
          <a:p>
            <a:r>
              <a:rPr lang="en-US" sz="2000" b="1" i="1" dirty="0">
                <a:solidFill>
                  <a:srgbClr val="002060"/>
                </a:solidFill>
                <a:latin typeface="Arial" panose="020B0604020202020204" pitchFamily="34" charset="0"/>
                <a:cs typeface="Arial" panose="020B0604020202020204" pitchFamily="34" charset="0"/>
              </a:rPr>
              <a:t>- </a:t>
            </a:r>
            <a:r>
              <a:rPr lang="ru-RU" sz="2000" b="1" i="1" dirty="0">
                <a:solidFill>
                  <a:srgbClr val="002060"/>
                </a:solidFill>
                <a:latin typeface="Arial" panose="020B0604020202020204" pitchFamily="34" charset="0"/>
                <a:cs typeface="Arial" panose="020B0604020202020204" pitchFamily="34" charset="0"/>
              </a:rPr>
              <a:t>фундаментальных свойств ядерной материи в экстремальных условиях </a:t>
            </a:r>
            <a:endParaRPr lang="en-US" sz="2000" b="1" i="1" dirty="0">
              <a:solidFill>
                <a:srgbClr val="002060"/>
              </a:solidFill>
              <a:latin typeface="Arial" panose="020B0604020202020204" pitchFamily="34" charset="0"/>
              <a:cs typeface="Arial" panose="020B0604020202020204" pitchFamily="34" charset="0"/>
            </a:endParaRPr>
          </a:p>
          <a:p>
            <a:pPr algn="r"/>
            <a:r>
              <a:rPr lang="ru-RU" sz="2000" i="1" dirty="0">
                <a:solidFill>
                  <a:srgbClr val="002060"/>
                </a:solidFill>
                <a:latin typeface="Arial" panose="020B0604020202020204" pitchFamily="34" charset="0"/>
                <a:cs typeface="Arial" panose="020B0604020202020204" pitchFamily="34" charset="0"/>
              </a:rPr>
              <a:t>(высокие барионные плотности и температуры); </a:t>
            </a:r>
            <a:endParaRPr lang="en-US" sz="2000" i="1" dirty="0">
              <a:solidFill>
                <a:srgbClr val="002060"/>
              </a:solidFill>
              <a:latin typeface="Arial" panose="020B0604020202020204" pitchFamily="34" charset="0"/>
              <a:cs typeface="Arial" panose="020B0604020202020204" pitchFamily="34" charset="0"/>
            </a:endParaRPr>
          </a:p>
          <a:p>
            <a:r>
              <a:rPr lang="en-US" sz="2000" b="1" i="1" dirty="0">
                <a:solidFill>
                  <a:srgbClr val="002060"/>
                </a:solidFill>
                <a:latin typeface="Arial" panose="020B0604020202020204" pitchFamily="34" charset="0"/>
                <a:cs typeface="Arial" panose="020B0604020202020204" pitchFamily="34" charset="0"/>
              </a:rPr>
              <a:t>- </a:t>
            </a:r>
            <a:r>
              <a:rPr lang="ru-RU" sz="2000" b="1" i="1" dirty="0">
                <a:solidFill>
                  <a:srgbClr val="002060"/>
                </a:solidFill>
                <a:latin typeface="Arial" panose="020B0604020202020204" pitchFamily="34" charset="0"/>
                <a:cs typeface="Arial" panose="020B0604020202020204" pitchFamily="34" charset="0"/>
              </a:rPr>
              <a:t>адронной физики</a:t>
            </a:r>
            <a:r>
              <a:rPr lang="ru-RU" sz="2000" i="1" dirty="0">
                <a:solidFill>
                  <a:srgbClr val="002060"/>
                </a:solidFill>
                <a:latin typeface="Arial" panose="020B0604020202020204" pitchFamily="34" charset="0"/>
                <a:cs typeface="Arial" panose="020B0604020202020204" pitchFamily="34" charset="0"/>
              </a:rPr>
              <a:t>; </a:t>
            </a:r>
            <a:endParaRPr lang="en-US" sz="2000" i="1" dirty="0">
              <a:solidFill>
                <a:srgbClr val="002060"/>
              </a:solidFill>
              <a:latin typeface="Arial" panose="020B0604020202020204" pitchFamily="34" charset="0"/>
              <a:cs typeface="Arial" panose="020B0604020202020204" pitchFamily="34" charset="0"/>
            </a:endParaRPr>
          </a:p>
          <a:p>
            <a:r>
              <a:rPr lang="en-US" sz="2000" b="1" i="1" dirty="0">
                <a:solidFill>
                  <a:srgbClr val="002060"/>
                </a:solidFill>
                <a:latin typeface="Arial" panose="020B0604020202020204" pitchFamily="34" charset="0"/>
                <a:cs typeface="Arial" panose="020B0604020202020204" pitchFamily="34" charset="0"/>
              </a:rPr>
              <a:t>- </a:t>
            </a:r>
            <a:r>
              <a:rPr lang="ru-RU" sz="2000" b="1" i="1" dirty="0">
                <a:solidFill>
                  <a:srgbClr val="002060"/>
                </a:solidFill>
                <a:latin typeface="Arial" panose="020B0604020202020204" pitchFamily="34" charset="0"/>
                <a:cs typeface="Arial" panose="020B0604020202020204" pitchFamily="34" charset="0"/>
              </a:rPr>
              <a:t>спиновой структуры нуклона </a:t>
            </a:r>
            <a:r>
              <a:rPr lang="ru-RU" sz="2000" i="1" dirty="0">
                <a:solidFill>
                  <a:srgbClr val="002060"/>
                </a:solidFill>
                <a:latin typeface="Arial" panose="020B0604020202020204" pitchFamily="34" charset="0"/>
                <a:cs typeface="Arial" panose="020B0604020202020204" pitchFamily="34" charset="0"/>
              </a:rPr>
              <a:t>и поляризационных явлений; </a:t>
            </a:r>
            <a:endParaRPr lang="en-US" sz="2000" i="1" dirty="0">
              <a:solidFill>
                <a:srgbClr val="002060"/>
              </a:solidFill>
              <a:latin typeface="Arial" panose="020B0604020202020204" pitchFamily="34" charset="0"/>
              <a:cs typeface="Arial" panose="020B0604020202020204" pitchFamily="34" charset="0"/>
            </a:endParaRPr>
          </a:p>
          <a:p>
            <a:r>
              <a:rPr lang="en-US" sz="2000" b="1" i="1" dirty="0">
                <a:solidFill>
                  <a:srgbClr val="002060"/>
                </a:solidFill>
                <a:latin typeface="Arial" panose="020B0604020202020204" pitchFamily="34" charset="0"/>
                <a:cs typeface="Arial" panose="020B0604020202020204" pitchFamily="34" charset="0"/>
              </a:rPr>
              <a:t>- </a:t>
            </a:r>
            <a:r>
              <a:rPr lang="ru-RU" sz="2000" b="1" i="1" dirty="0">
                <a:solidFill>
                  <a:srgbClr val="002060"/>
                </a:solidFill>
                <a:latin typeface="Arial" panose="020B0604020202020204" pitchFamily="34" charset="0"/>
                <a:cs typeface="Arial" panose="020B0604020202020204" pitchFamily="34" charset="0"/>
              </a:rPr>
              <a:t>ядерной</a:t>
            </a:r>
            <a:r>
              <a:rPr lang="ru-RU" sz="2000" i="1" dirty="0">
                <a:solidFill>
                  <a:srgbClr val="002060"/>
                </a:solidFill>
                <a:latin typeface="Arial" panose="020B0604020202020204" pitchFamily="34" charset="0"/>
                <a:cs typeface="Arial" panose="020B0604020202020204" pitchFamily="34" charset="0"/>
              </a:rPr>
              <a:t> </a:t>
            </a:r>
            <a:r>
              <a:rPr lang="ru-RU" sz="2000" b="1" i="1" dirty="0">
                <a:solidFill>
                  <a:srgbClr val="002060"/>
                </a:solidFill>
                <a:latin typeface="Arial" panose="020B0604020202020204" pitchFamily="34" charset="0"/>
                <a:cs typeface="Arial" panose="020B0604020202020204" pitchFamily="34" charset="0"/>
              </a:rPr>
              <a:t>физики</a:t>
            </a:r>
            <a:r>
              <a:rPr lang="en-US" sz="2000" b="1" i="1" dirty="0">
                <a:solidFill>
                  <a:srgbClr val="002060"/>
                </a:solidFill>
                <a:latin typeface="Arial" panose="020B0604020202020204" pitchFamily="34" charset="0"/>
                <a:cs typeface="Arial" panose="020B0604020202020204" pitchFamily="34" charset="0"/>
              </a:rPr>
              <a:t> </a:t>
            </a:r>
            <a:r>
              <a:rPr lang="ru-RU" sz="2000" i="1" dirty="0">
                <a:solidFill>
                  <a:srgbClr val="002060"/>
                </a:solidFill>
                <a:latin typeface="Arial" panose="020B0604020202020204" pitchFamily="34" charset="0"/>
                <a:cs typeface="Arial" panose="020B0604020202020204" pitchFamily="34" charset="0"/>
              </a:rPr>
              <a:t>и </a:t>
            </a:r>
            <a:r>
              <a:rPr lang="ru-RU" sz="2000" b="1" i="1" dirty="0">
                <a:solidFill>
                  <a:srgbClr val="002060"/>
                </a:solidFill>
                <a:latin typeface="Arial" panose="020B0604020202020204" pitchFamily="34" charset="0"/>
                <a:cs typeface="Arial" panose="020B0604020202020204" pitchFamily="34" charset="0"/>
              </a:rPr>
              <a:t>астрофизики</a:t>
            </a:r>
            <a:r>
              <a:rPr lang="en-US" sz="2000" i="1" dirty="0">
                <a:solidFill>
                  <a:srgbClr val="002060"/>
                </a:solidFill>
                <a:latin typeface="Arial" panose="020B0604020202020204" pitchFamily="34" charset="0"/>
                <a:cs typeface="Arial" panose="020B0604020202020204" pitchFamily="34" charset="0"/>
              </a:rPr>
              <a:t>;</a:t>
            </a:r>
            <a:endParaRPr lang="ru-RU" sz="2000" i="1"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71859A-98BA-564E-995B-CC874CD4BEA3}"/>
              </a:ext>
            </a:extLst>
          </p:cNvPr>
          <p:cNvSpPr txBox="1"/>
          <p:nvPr/>
        </p:nvSpPr>
        <p:spPr>
          <a:xfrm>
            <a:off x="4602004" y="135025"/>
            <a:ext cx="2049022" cy="461665"/>
          </a:xfrm>
          <a:prstGeom prst="rect">
            <a:avLst/>
          </a:prstGeom>
          <a:noFill/>
        </p:spPr>
        <p:txBody>
          <a:bodyPr wrap="none" rtlCol="0">
            <a:spAutoFit/>
          </a:bodyPr>
          <a:lstStyle/>
          <a:p>
            <a:r>
              <a:rPr lang="ru-RU" sz="2400" b="1" dirty="0">
                <a:solidFill>
                  <a:srgbClr val="002060"/>
                </a:solidFill>
                <a:latin typeface="Arial" panose="020B0604020202020204" pitchFamily="34" charset="0"/>
                <a:cs typeface="Arial" panose="020B0604020202020204" pitchFamily="34" charset="0"/>
              </a:rPr>
              <a:t>Заключение</a:t>
            </a:r>
          </a:p>
        </p:txBody>
      </p:sp>
      <p:sp>
        <p:nvSpPr>
          <p:cNvPr id="9" name="TextBox 8">
            <a:extLst>
              <a:ext uri="{FF2B5EF4-FFF2-40B4-BE49-F238E27FC236}">
                <a16:creationId xmlns:a16="http://schemas.microsoft.com/office/drawing/2014/main" id="{306A1E6E-1145-8D0B-AB86-EDAA7F4D5AEB}"/>
              </a:ext>
            </a:extLst>
          </p:cNvPr>
          <p:cNvSpPr txBox="1"/>
          <p:nvPr/>
        </p:nvSpPr>
        <p:spPr>
          <a:xfrm>
            <a:off x="557939" y="4773478"/>
            <a:ext cx="11003797" cy="1015663"/>
          </a:xfrm>
          <a:prstGeom prst="rect">
            <a:avLst/>
          </a:prstGeom>
          <a:noFill/>
        </p:spPr>
        <p:txBody>
          <a:bodyPr wrap="square" rtlCol="0">
            <a:spAutoFit/>
          </a:bodyPr>
          <a:lstStyle/>
          <a:p>
            <a:r>
              <a:rPr lang="ru-RU" sz="2000" i="1" dirty="0">
                <a:solidFill>
                  <a:srgbClr val="002060"/>
                </a:solidFill>
                <a:latin typeface="Arial" panose="020B0604020202020204" pitchFamily="34" charset="0"/>
                <a:cs typeface="Arial" panose="020B0604020202020204" pitchFamily="34" charset="0"/>
              </a:rPr>
              <a:t>Для реализации всего потенциала создаваемой научной инфраструктуры необходимо дальнейшее расширение сотрудничества и привлечение новых исследователей – экспериментаторов и теоретиков </a:t>
            </a:r>
            <a:endParaRPr lang="en-RU" sz="20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76072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93E6367-F654-FCE9-0F1D-5EBEC4164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829" y="72920"/>
            <a:ext cx="5464629" cy="6676497"/>
          </a:xfrm>
          <a:prstGeom prst="rect">
            <a:avLst/>
          </a:prstGeom>
        </p:spPr>
      </p:pic>
      <p:sp>
        <p:nvSpPr>
          <p:cNvPr id="3" name="Date Placeholder 2">
            <a:extLst>
              <a:ext uri="{FF2B5EF4-FFF2-40B4-BE49-F238E27FC236}">
                <a16:creationId xmlns:a16="http://schemas.microsoft.com/office/drawing/2014/main" id="{E79B503D-0F61-3B4E-A73D-DF7EA1ED8EA7}"/>
              </a:ext>
            </a:extLst>
          </p:cNvPr>
          <p:cNvSpPr>
            <a:spLocks noGrp="1"/>
          </p:cNvSpPr>
          <p:nvPr>
            <p:ph type="dt" sz="half" idx="10"/>
          </p:nvPr>
        </p:nvSpPr>
        <p:spPr/>
        <p:txBody>
          <a:bodyPr/>
          <a:lstStyle/>
          <a:p>
            <a:pPr>
              <a:defRPr/>
            </a:pPr>
            <a:r>
              <a:rPr lang="ru-RU"/>
              <a:t>28 ибя 2025</a:t>
            </a:r>
          </a:p>
        </p:txBody>
      </p:sp>
      <p:sp>
        <p:nvSpPr>
          <p:cNvPr id="4" name="Footer Placeholder 3">
            <a:extLst>
              <a:ext uri="{FF2B5EF4-FFF2-40B4-BE49-F238E27FC236}">
                <a16:creationId xmlns:a16="http://schemas.microsoft.com/office/drawing/2014/main" id="{ABACE60F-2FD1-BF4B-A002-BA000FAC33D6}"/>
              </a:ext>
            </a:extLst>
          </p:cNvPr>
          <p:cNvSpPr>
            <a:spLocks noGrp="1"/>
          </p:cNvSpPr>
          <p:nvPr>
            <p:ph type="ftr" sz="quarter" idx="11"/>
          </p:nvPr>
        </p:nvSpPr>
        <p:spPr/>
        <p:txBody>
          <a:bodyPr/>
          <a:lstStyle/>
          <a:p>
            <a:pPr>
              <a:defRPr/>
            </a:pPr>
            <a:r>
              <a:rPr lang="ru-RU"/>
              <a:t>В. Кекелидзе, Совещание по ФТИ, Санкт-Петербург</a:t>
            </a:r>
          </a:p>
        </p:txBody>
      </p:sp>
      <p:sp>
        <p:nvSpPr>
          <p:cNvPr id="5" name="Slide Number Placeholder 4">
            <a:extLst>
              <a:ext uri="{FF2B5EF4-FFF2-40B4-BE49-F238E27FC236}">
                <a16:creationId xmlns:a16="http://schemas.microsoft.com/office/drawing/2014/main" id="{E498666D-2CC3-494E-9CD9-8AD4B6682DAA}"/>
              </a:ext>
            </a:extLst>
          </p:cNvPr>
          <p:cNvSpPr>
            <a:spLocks noGrp="1"/>
          </p:cNvSpPr>
          <p:nvPr>
            <p:ph type="sldNum" sz="quarter" idx="12"/>
          </p:nvPr>
        </p:nvSpPr>
        <p:spPr/>
        <p:txBody>
          <a:bodyPr/>
          <a:lstStyle/>
          <a:p>
            <a:fld id="{61CB4037-B1E1-45DC-8300-9D287C81F4C6}" type="slidenum">
              <a:rPr lang="ru-RU" smtClean="0"/>
              <a:pPr/>
              <a:t>36</a:t>
            </a:fld>
            <a:endParaRPr lang="ru-RU"/>
          </a:p>
        </p:txBody>
      </p:sp>
      <p:pic>
        <p:nvPicPr>
          <p:cNvPr id="14" name="Picture 13">
            <a:extLst>
              <a:ext uri="{FF2B5EF4-FFF2-40B4-BE49-F238E27FC236}">
                <a16:creationId xmlns:a16="http://schemas.microsoft.com/office/drawing/2014/main" id="{EF37DA50-7872-970B-71A1-1620319CA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3" y="38780"/>
            <a:ext cx="5464629" cy="6780440"/>
          </a:xfrm>
          <a:prstGeom prst="rect">
            <a:avLst/>
          </a:prstGeom>
        </p:spPr>
      </p:pic>
      <p:sp>
        <p:nvSpPr>
          <p:cNvPr id="7" name="TextBox 6">
            <a:extLst>
              <a:ext uri="{FF2B5EF4-FFF2-40B4-BE49-F238E27FC236}">
                <a16:creationId xmlns:a16="http://schemas.microsoft.com/office/drawing/2014/main" id="{F8CB3C06-C86D-DB41-A663-BE438D591A9A}"/>
              </a:ext>
            </a:extLst>
          </p:cNvPr>
          <p:cNvSpPr txBox="1"/>
          <p:nvPr/>
        </p:nvSpPr>
        <p:spPr>
          <a:xfrm>
            <a:off x="4938289" y="3031232"/>
            <a:ext cx="2729080" cy="1077218"/>
          </a:xfrm>
          <a:prstGeom prst="rect">
            <a:avLst/>
          </a:prstGeom>
          <a:solidFill>
            <a:srgbClr val="D5FFFF"/>
          </a:solidFill>
        </p:spPr>
        <p:txBody>
          <a:bodyPr wrap="none" rtlCol="0">
            <a:spAutoFit/>
          </a:bodyPr>
          <a:lstStyle/>
          <a:p>
            <a:pPr algn="ctr"/>
            <a:r>
              <a:rPr lang="ru-RU" sz="3200" b="1" i="1" dirty="0">
                <a:solidFill>
                  <a:srgbClr val="002060"/>
                </a:solidFill>
                <a:latin typeface="Arial" panose="020B0604020202020204" pitchFamily="34" charset="0"/>
                <a:cs typeface="Arial" panose="020B0604020202020204" pitchFamily="34" charset="0"/>
              </a:rPr>
              <a:t>Спасибо </a:t>
            </a:r>
          </a:p>
          <a:p>
            <a:pPr algn="ctr"/>
            <a:r>
              <a:rPr lang="ru-RU" sz="3200" b="1" i="1" dirty="0">
                <a:solidFill>
                  <a:srgbClr val="002060"/>
                </a:solidFill>
                <a:latin typeface="Arial" panose="020B0604020202020204" pitchFamily="34" charset="0"/>
                <a:cs typeface="Arial" panose="020B0604020202020204" pitchFamily="34" charset="0"/>
              </a:rPr>
              <a:t>за внимание</a:t>
            </a:r>
          </a:p>
        </p:txBody>
      </p:sp>
      <p:pic>
        <p:nvPicPr>
          <p:cNvPr id="16" name="Picture 6" descr="NICA-Logo_4c">
            <a:extLst>
              <a:ext uri="{FF2B5EF4-FFF2-40B4-BE49-F238E27FC236}">
                <a16:creationId xmlns:a16="http://schemas.microsoft.com/office/drawing/2014/main" id="{6FD36304-32FF-75FA-B198-A7701CA65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83" y="38780"/>
            <a:ext cx="1439539" cy="7090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40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077EEEE-116A-42E1-873B-8601FFE9C73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6089" y="186567"/>
            <a:ext cx="12155911" cy="6618412"/>
          </a:xfrm>
          <a:prstGeom prst="rect">
            <a:avLst/>
          </a:prstGeom>
        </p:spPr>
      </p:pic>
      <p:sp>
        <p:nvSpPr>
          <p:cNvPr id="6" name="TextBox 5">
            <a:extLst>
              <a:ext uri="{FF2B5EF4-FFF2-40B4-BE49-F238E27FC236}">
                <a16:creationId xmlns:a16="http://schemas.microsoft.com/office/drawing/2014/main" id="{0E2C8382-5C4C-463A-0052-DE031A2DE2B4}"/>
              </a:ext>
            </a:extLst>
          </p:cNvPr>
          <p:cNvSpPr txBox="1"/>
          <p:nvPr/>
        </p:nvSpPr>
        <p:spPr>
          <a:xfrm>
            <a:off x="262351" y="7294"/>
            <a:ext cx="11667297" cy="461665"/>
          </a:xfrm>
          <a:prstGeom prst="rect">
            <a:avLst/>
          </a:prstGeom>
          <a:solidFill>
            <a:srgbClr val="D7FFFF"/>
          </a:solidFill>
        </p:spPr>
        <p:txBody>
          <a:bodyPr wrap="none" rtlCol="0">
            <a:spAutoFit/>
          </a:bodyPr>
          <a:lstStyle/>
          <a:p>
            <a:r>
              <a:rPr lang="ru-RU" sz="2400" b="1" dirty="0">
                <a:solidFill>
                  <a:srgbClr val="002060"/>
                </a:solidFill>
                <a:latin typeface="Arial" panose="020B0604020202020204" pitchFamily="34" charset="0"/>
                <a:cs typeface="Arial" panose="020B0604020202020204" pitchFamily="34" charset="0"/>
              </a:rPr>
              <a:t>24 марта 2025  был дан старт сеансу №</a:t>
            </a:r>
            <a:r>
              <a:rPr lang="en-US" sz="2400" b="1" dirty="0">
                <a:solidFill>
                  <a:srgbClr val="002060"/>
                </a:solidFill>
                <a:latin typeface="Arial" panose="020B0604020202020204" pitchFamily="34" charset="0"/>
                <a:cs typeface="Arial" panose="020B0604020202020204" pitchFamily="34" charset="0"/>
              </a:rPr>
              <a:t>1 </a:t>
            </a:r>
            <a:r>
              <a:rPr lang="ru-RU" sz="2400" b="1" dirty="0">
                <a:solidFill>
                  <a:srgbClr val="002060"/>
                </a:solidFill>
                <a:latin typeface="Arial" panose="020B0604020202020204" pitchFamily="34" charset="0"/>
                <a:cs typeface="Arial" panose="020B0604020202020204" pitchFamily="34" charset="0"/>
              </a:rPr>
              <a:t>на укорительном Комплекса </a:t>
            </a:r>
            <a:r>
              <a:rPr lang="en-US" sz="2400" b="1" dirty="0">
                <a:solidFill>
                  <a:srgbClr val="002060"/>
                </a:solidFill>
                <a:latin typeface="Arial" panose="020B0604020202020204" pitchFamily="34" charset="0"/>
                <a:cs typeface="Arial" panose="020B0604020202020204" pitchFamily="34" charset="0"/>
              </a:rPr>
              <a:t>NICA</a:t>
            </a:r>
            <a:endParaRPr lang="en-RU"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89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7">
            <a:extLst>
              <a:ext uri="{FF2B5EF4-FFF2-40B4-BE49-F238E27FC236}">
                <a16:creationId xmlns:a16="http://schemas.microsoft.com/office/drawing/2014/main" id="{BAF5EA8A-6722-5543-A9B4-83499794BD1D}"/>
              </a:ext>
            </a:extLst>
          </p:cNvPr>
          <p:cNvPicPr/>
          <p:nvPr/>
        </p:nvPicPr>
        <p:blipFill>
          <a:blip r:embed="rId3"/>
          <a:stretch>
            <a:fillRect/>
          </a:stretch>
        </p:blipFill>
        <p:spPr>
          <a:xfrm>
            <a:off x="8121479" y="3556864"/>
            <a:ext cx="3858027" cy="2235672"/>
          </a:xfrm>
          <a:prstGeom prst="rect">
            <a:avLst/>
          </a:prstGeom>
          <a:ln w="0">
            <a:noFill/>
          </a:ln>
        </p:spPr>
      </p:pic>
      <p:sp>
        <p:nvSpPr>
          <p:cNvPr id="24" name="TextBox 55">
            <a:extLst>
              <a:ext uri="{FF2B5EF4-FFF2-40B4-BE49-F238E27FC236}">
                <a16:creationId xmlns:a16="http://schemas.microsoft.com/office/drawing/2014/main" id="{5C9A0F07-6D4A-4549-8B6A-8F79DB6C8F54}"/>
              </a:ext>
            </a:extLst>
          </p:cNvPr>
          <p:cNvSpPr/>
          <p:nvPr/>
        </p:nvSpPr>
        <p:spPr>
          <a:xfrm>
            <a:off x="5295151" y="3394355"/>
            <a:ext cx="3920684" cy="398655"/>
          </a:xfrm>
          <a:prstGeom prst="rect">
            <a:avLst/>
          </a:prstGeom>
          <a:solidFill>
            <a:srgbClr val="D5FFFF"/>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r">
              <a:buClr>
                <a:srgbClr val="000000"/>
              </a:buClr>
            </a:pPr>
            <a:r>
              <a:rPr lang="en-US" sz="2000" b="1" dirty="0">
                <a:solidFill>
                  <a:srgbClr val="FF0000"/>
                </a:solidFill>
                <a:latin typeface="Arial" panose="020B0604020202020204" pitchFamily="34" charset="0"/>
                <a:cs typeface="Arial" panose="020B0604020202020204" pitchFamily="34" charset="0"/>
              </a:rPr>
              <a:t>S</a:t>
            </a:r>
            <a:r>
              <a:rPr lang="en-US" sz="2000" b="1" dirty="0">
                <a:solidFill>
                  <a:srgbClr val="000090"/>
                </a:solidFill>
                <a:latin typeface="Arial" panose="020B0604020202020204" pitchFamily="34" charset="0"/>
                <a:cs typeface="Arial" panose="020B0604020202020204" pitchFamily="34" charset="0"/>
              </a:rPr>
              <a:t>pin </a:t>
            </a:r>
            <a:r>
              <a:rPr lang="en-US" sz="2000" b="1" dirty="0">
                <a:solidFill>
                  <a:srgbClr val="FF0000"/>
                </a:solidFill>
                <a:latin typeface="Arial" panose="020B0604020202020204" pitchFamily="34" charset="0"/>
                <a:cs typeface="Arial" panose="020B0604020202020204" pitchFamily="34" charset="0"/>
              </a:rPr>
              <a:t>P</a:t>
            </a:r>
            <a:r>
              <a:rPr lang="en-US" sz="2000" b="1" dirty="0">
                <a:solidFill>
                  <a:srgbClr val="000090"/>
                </a:solidFill>
                <a:latin typeface="Arial" panose="020B0604020202020204" pitchFamily="34" charset="0"/>
                <a:cs typeface="Arial" panose="020B0604020202020204" pitchFamily="34" charset="0"/>
              </a:rPr>
              <a:t>hysics </a:t>
            </a:r>
            <a:r>
              <a:rPr lang="en-US" sz="2000" b="1" dirty="0">
                <a:solidFill>
                  <a:srgbClr val="FF0000"/>
                </a:solidFill>
                <a:latin typeface="Arial" panose="020B0604020202020204" pitchFamily="34" charset="0"/>
                <a:cs typeface="Arial" panose="020B0604020202020204" pitchFamily="34" charset="0"/>
              </a:rPr>
              <a:t>D</a:t>
            </a:r>
            <a:r>
              <a:rPr lang="en-US" sz="2000" b="1" dirty="0">
                <a:solidFill>
                  <a:srgbClr val="000090"/>
                </a:solidFill>
                <a:latin typeface="Arial" panose="020B0604020202020204" pitchFamily="34" charset="0"/>
                <a:cs typeface="Arial" panose="020B0604020202020204" pitchFamily="34" charset="0"/>
              </a:rPr>
              <a:t>etector (</a:t>
            </a:r>
            <a:r>
              <a:rPr lang="en-US" sz="2000" b="1" dirty="0">
                <a:solidFill>
                  <a:srgbClr val="FF0000"/>
                </a:solidFill>
                <a:latin typeface="Arial" panose="020B0604020202020204" pitchFamily="34" charset="0"/>
                <a:cs typeface="Arial" panose="020B0604020202020204" pitchFamily="34" charset="0"/>
              </a:rPr>
              <a:t>SPD</a:t>
            </a:r>
            <a:r>
              <a:rPr lang="en-US" sz="2000" b="1" dirty="0">
                <a:solidFill>
                  <a:srgbClr val="000090"/>
                </a:solidFill>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id="{9157E416-860E-EB4E-A763-4FBF40699333}"/>
              </a:ext>
            </a:extLst>
          </p:cNvPr>
          <p:cNvPicPr>
            <a:picLocks noChangeAspect="1"/>
          </p:cNvPicPr>
          <p:nvPr/>
        </p:nvPicPr>
        <p:blipFill>
          <a:blip r:embed="rId4"/>
          <a:stretch>
            <a:fillRect/>
          </a:stretch>
        </p:blipFill>
        <p:spPr>
          <a:xfrm>
            <a:off x="118071" y="1662249"/>
            <a:ext cx="3174812" cy="2921716"/>
          </a:xfrm>
          <a:prstGeom prst="rect">
            <a:avLst/>
          </a:prstGeom>
        </p:spPr>
      </p:pic>
      <p:sp>
        <p:nvSpPr>
          <p:cNvPr id="14" name="TextBox 55">
            <a:extLst>
              <a:ext uri="{FF2B5EF4-FFF2-40B4-BE49-F238E27FC236}">
                <a16:creationId xmlns:a16="http://schemas.microsoft.com/office/drawing/2014/main" id="{94D40484-5C4A-8B4D-84B5-C85B0CF498CD}"/>
              </a:ext>
            </a:extLst>
          </p:cNvPr>
          <p:cNvSpPr/>
          <p:nvPr/>
        </p:nvSpPr>
        <p:spPr>
          <a:xfrm>
            <a:off x="192235" y="1128728"/>
            <a:ext cx="4023505" cy="398655"/>
          </a:xfrm>
          <a:prstGeom prst="rect">
            <a:avLst/>
          </a:prstGeom>
          <a:solidFill>
            <a:srgbClr val="D5FFFF"/>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buClr>
                <a:srgbClr val="000000"/>
              </a:buClr>
            </a:pPr>
            <a:r>
              <a:rPr lang="en-US" sz="2000" b="1" dirty="0">
                <a:solidFill>
                  <a:srgbClr val="FF0000"/>
                </a:solidFill>
                <a:latin typeface="Arial" panose="020B0604020202020204" pitchFamily="34" charset="0"/>
                <a:cs typeface="Arial" panose="020B0604020202020204" pitchFamily="34" charset="0"/>
              </a:rPr>
              <a:t>M</a:t>
            </a:r>
            <a:r>
              <a:rPr lang="en-US" sz="2000" b="1" dirty="0">
                <a:solidFill>
                  <a:srgbClr val="000090"/>
                </a:solidFill>
                <a:latin typeface="Arial" panose="020B0604020202020204" pitchFamily="34" charset="0"/>
                <a:cs typeface="Arial" panose="020B0604020202020204" pitchFamily="34" charset="0"/>
              </a:rPr>
              <a:t>ulti </a:t>
            </a:r>
            <a:r>
              <a:rPr lang="en-US" sz="2000" b="1" dirty="0">
                <a:solidFill>
                  <a:srgbClr val="FF0000"/>
                </a:solidFill>
                <a:latin typeface="Arial" panose="020B0604020202020204" pitchFamily="34" charset="0"/>
                <a:cs typeface="Arial" panose="020B0604020202020204" pitchFamily="34" charset="0"/>
              </a:rPr>
              <a:t>P</a:t>
            </a:r>
            <a:r>
              <a:rPr lang="en-US" sz="2000" b="1" dirty="0">
                <a:solidFill>
                  <a:srgbClr val="000090"/>
                </a:solidFill>
                <a:latin typeface="Arial" panose="020B0604020202020204" pitchFamily="34" charset="0"/>
                <a:cs typeface="Arial" panose="020B0604020202020204" pitchFamily="34" charset="0"/>
              </a:rPr>
              <a:t>urpose </a:t>
            </a:r>
            <a:r>
              <a:rPr lang="en-US" sz="2000" b="1" dirty="0">
                <a:solidFill>
                  <a:srgbClr val="FF0000"/>
                </a:solidFill>
                <a:latin typeface="Arial" panose="020B0604020202020204" pitchFamily="34" charset="0"/>
                <a:cs typeface="Arial" panose="020B0604020202020204" pitchFamily="34" charset="0"/>
              </a:rPr>
              <a:t>D</a:t>
            </a:r>
            <a:r>
              <a:rPr lang="en-US" sz="2000" b="1" dirty="0">
                <a:solidFill>
                  <a:srgbClr val="000090"/>
                </a:solidFill>
                <a:latin typeface="Arial" panose="020B0604020202020204" pitchFamily="34" charset="0"/>
                <a:cs typeface="Arial" panose="020B0604020202020204" pitchFamily="34" charset="0"/>
              </a:rPr>
              <a:t>etector (</a:t>
            </a:r>
            <a:r>
              <a:rPr lang="en-US" sz="2000" b="1" dirty="0">
                <a:solidFill>
                  <a:srgbClr val="FF0000"/>
                </a:solidFill>
                <a:latin typeface="Arial" panose="020B0604020202020204" pitchFamily="34" charset="0"/>
                <a:cs typeface="Arial" panose="020B0604020202020204" pitchFamily="34" charset="0"/>
              </a:rPr>
              <a:t>MPD</a:t>
            </a:r>
            <a:r>
              <a:rPr lang="en-US" sz="2000" b="1" dirty="0">
                <a:solidFill>
                  <a:srgbClr val="000090"/>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BF1495F4-699A-8A40-B127-6BF24083CC69}"/>
              </a:ext>
            </a:extLst>
          </p:cNvPr>
          <p:cNvPicPr>
            <a:picLocks noChangeAspect="1"/>
          </p:cNvPicPr>
          <p:nvPr/>
        </p:nvPicPr>
        <p:blipFill>
          <a:blip r:embed="rId5"/>
          <a:stretch>
            <a:fillRect/>
          </a:stretch>
        </p:blipFill>
        <p:spPr>
          <a:xfrm>
            <a:off x="106394" y="1506532"/>
            <a:ext cx="1384156" cy="596252"/>
          </a:xfrm>
          <a:prstGeom prst="rect">
            <a:avLst/>
          </a:prstGeom>
          <a:solidFill>
            <a:srgbClr val="D5FFFF"/>
          </a:solidFill>
        </p:spPr>
      </p:pic>
      <p:sp>
        <p:nvSpPr>
          <p:cNvPr id="26" name="TextBox 25">
            <a:extLst>
              <a:ext uri="{FF2B5EF4-FFF2-40B4-BE49-F238E27FC236}">
                <a16:creationId xmlns:a16="http://schemas.microsoft.com/office/drawing/2014/main" id="{E2B184F1-18D7-1448-BCD4-E7938A7B0EE4}"/>
              </a:ext>
            </a:extLst>
          </p:cNvPr>
          <p:cNvSpPr txBox="1">
            <a:spLocks noChangeArrowheads="1"/>
          </p:cNvSpPr>
          <p:nvPr/>
        </p:nvSpPr>
        <p:spPr bwMode="auto">
          <a:xfrm>
            <a:off x="5807034" y="184805"/>
            <a:ext cx="5079364" cy="400110"/>
          </a:xfrm>
          <a:prstGeom prst="rect">
            <a:avLst/>
          </a:prstGeom>
          <a:solidFill>
            <a:srgbClr val="F0FFFD"/>
          </a:solidFill>
          <a:ln>
            <a:noFill/>
          </a:ln>
        </p:spPr>
        <p:txBody>
          <a:bodyPr wrap="square">
            <a:spAutoFit/>
          </a:bodyPr>
          <a:lstStyle/>
          <a:p>
            <a:pPr algn="r">
              <a:spcAft>
                <a:spcPts val="600"/>
              </a:spcAft>
            </a:pPr>
            <a:r>
              <a:rPr lang="en-US" altLang="ru-RU" sz="2000" b="1" dirty="0">
                <a:solidFill>
                  <a:srgbClr val="FF0000"/>
                </a:solidFill>
                <a:latin typeface="Arial" panose="020B0604020202020204" pitchFamily="34" charset="0"/>
                <a:cs typeface="Arial" panose="020B0604020202020204" pitchFamily="34" charset="0"/>
              </a:rPr>
              <a:t>B</a:t>
            </a:r>
            <a:r>
              <a:rPr lang="en-US" altLang="ru-RU" sz="2000" b="1" dirty="0">
                <a:solidFill>
                  <a:srgbClr val="000090"/>
                </a:solidFill>
                <a:latin typeface="Arial" panose="020B0604020202020204" pitchFamily="34" charset="0"/>
                <a:cs typeface="Arial" panose="020B0604020202020204" pitchFamily="34" charset="0"/>
              </a:rPr>
              <a:t>aryonic </a:t>
            </a:r>
            <a:r>
              <a:rPr lang="en-US" altLang="ru-RU" sz="2000" b="1" dirty="0">
                <a:solidFill>
                  <a:srgbClr val="FF0000"/>
                </a:solidFill>
                <a:latin typeface="Arial" panose="020B0604020202020204" pitchFamily="34" charset="0"/>
                <a:cs typeface="Arial" panose="020B0604020202020204" pitchFamily="34" charset="0"/>
              </a:rPr>
              <a:t>M</a:t>
            </a:r>
            <a:r>
              <a:rPr lang="en-US" altLang="ru-RU" sz="2000" b="1" dirty="0">
                <a:solidFill>
                  <a:srgbClr val="000090"/>
                </a:solidFill>
                <a:latin typeface="Arial" panose="020B0604020202020204" pitchFamily="34" charset="0"/>
                <a:cs typeface="Arial" panose="020B0604020202020204" pitchFamily="34" charset="0"/>
              </a:rPr>
              <a:t>atter at </a:t>
            </a:r>
            <a:r>
              <a:rPr lang="en-US" altLang="ru-RU" sz="2000" b="1" dirty="0" err="1">
                <a:solidFill>
                  <a:srgbClr val="FF0000"/>
                </a:solidFill>
                <a:latin typeface="Arial" panose="020B0604020202020204" pitchFamily="34" charset="0"/>
                <a:cs typeface="Arial" panose="020B0604020202020204" pitchFamily="34" charset="0"/>
              </a:rPr>
              <a:t>N</a:t>
            </a:r>
            <a:r>
              <a:rPr lang="en-US" altLang="ru-RU" sz="2000" b="1" dirty="0" err="1">
                <a:solidFill>
                  <a:srgbClr val="000090"/>
                </a:solidFill>
                <a:latin typeface="Arial" panose="020B0604020202020204" pitchFamily="34" charset="0"/>
                <a:cs typeface="Arial" panose="020B0604020202020204" pitchFamily="34" charset="0"/>
              </a:rPr>
              <a:t>uclotron</a:t>
            </a:r>
            <a:r>
              <a:rPr lang="ru-RU" altLang="ru-RU" sz="2000" b="1" dirty="0">
                <a:solidFill>
                  <a:srgbClr val="000090"/>
                </a:solidFill>
                <a:latin typeface="Arial" panose="020B0604020202020204" pitchFamily="34" charset="0"/>
                <a:cs typeface="Arial" panose="020B0604020202020204" pitchFamily="34" charset="0"/>
              </a:rPr>
              <a:t> (</a:t>
            </a:r>
            <a:r>
              <a:rPr lang="en-US" altLang="ru-RU" sz="2000" b="1" dirty="0">
                <a:solidFill>
                  <a:srgbClr val="FF0000"/>
                </a:solidFill>
                <a:latin typeface="Arial" panose="020B0604020202020204" pitchFamily="34" charset="0"/>
                <a:cs typeface="Arial" panose="020B0604020202020204" pitchFamily="34" charset="0"/>
              </a:rPr>
              <a:t>BM@N</a:t>
            </a:r>
            <a:r>
              <a:rPr lang="ru-RU" altLang="ru-RU" sz="2000" b="1" dirty="0">
                <a:solidFill>
                  <a:srgbClr val="000090"/>
                </a:solidFill>
                <a:latin typeface="Arial" panose="020B0604020202020204" pitchFamily="34" charset="0"/>
                <a:cs typeface="Arial" panose="020B0604020202020204" pitchFamily="34" charset="0"/>
              </a:rPr>
              <a:t>)</a:t>
            </a:r>
            <a:r>
              <a:rPr lang="en-US" altLang="ru-RU" sz="2000" b="1" dirty="0">
                <a:solidFill>
                  <a:srgbClr val="000090"/>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F9514E4F-1D8D-5A45-AABD-194D9015BC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5566" y="5022701"/>
            <a:ext cx="1248527" cy="693626"/>
          </a:xfrm>
          <a:prstGeom prst="rect">
            <a:avLst/>
          </a:prstGeom>
        </p:spPr>
      </p:pic>
      <p:sp>
        <p:nvSpPr>
          <p:cNvPr id="5" name="Slide Number Placeholder 4">
            <a:extLst>
              <a:ext uri="{FF2B5EF4-FFF2-40B4-BE49-F238E27FC236}">
                <a16:creationId xmlns:a16="http://schemas.microsoft.com/office/drawing/2014/main" id="{7F6FF008-9635-341E-0B2F-50B628FAEE1D}"/>
              </a:ext>
            </a:extLst>
          </p:cNvPr>
          <p:cNvSpPr>
            <a:spLocks noGrp="1"/>
          </p:cNvSpPr>
          <p:nvPr>
            <p:ph type="sldNum" sz="quarter" idx="12"/>
          </p:nvPr>
        </p:nvSpPr>
        <p:spPr>
          <a:xfrm>
            <a:off x="8460763" y="5390641"/>
            <a:ext cx="2743200" cy="365125"/>
          </a:xfrm>
        </p:spPr>
        <p:txBody>
          <a:bodyPr/>
          <a:lstStyle/>
          <a:p>
            <a:fld id="{254D851C-2B19-462F-8B67-6651829822B1}" type="slidenum">
              <a:rPr lang="ru-RU" smtClean="0"/>
              <a:t>5</a:t>
            </a:fld>
            <a:endParaRPr lang="ru-RU"/>
          </a:p>
        </p:txBody>
      </p:sp>
      <p:sp>
        <p:nvSpPr>
          <p:cNvPr id="10" name="TextBox 9">
            <a:extLst>
              <a:ext uri="{FF2B5EF4-FFF2-40B4-BE49-F238E27FC236}">
                <a16:creationId xmlns:a16="http://schemas.microsoft.com/office/drawing/2014/main" id="{B2A5498F-AEE8-7F10-DB50-32625541DB97}"/>
              </a:ext>
            </a:extLst>
          </p:cNvPr>
          <p:cNvSpPr txBox="1"/>
          <p:nvPr/>
        </p:nvSpPr>
        <p:spPr>
          <a:xfrm>
            <a:off x="3135654" y="1683726"/>
            <a:ext cx="4615380" cy="1323439"/>
          </a:xfrm>
          <a:prstGeom prst="rect">
            <a:avLst/>
          </a:prstGeom>
          <a:solidFill>
            <a:schemeClr val="bg1"/>
          </a:solidFill>
        </p:spPr>
        <p:txBody>
          <a:bodyPr wrap="square">
            <a:spAutoFit/>
          </a:bodyPr>
          <a:lstStyle/>
          <a:p>
            <a:pPr>
              <a:buClr>
                <a:srgbClr val="000000"/>
              </a:buClr>
            </a:pPr>
            <a:r>
              <a:rPr lang="en-US" sz="2000" b="1" i="1" dirty="0">
                <a:solidFill>
                  <a:srgbClr val="000090"/>
                </a:solidFill>
                <a:latin typeface="Arial" panose="020B0604020202020204" pitchFamily="34" charset="0"/>
                <a:cs typeface="Arial" panose="020B0604020202020204" pitchFamily="34" charset="0"/>
              </a:rPr>
              <a:t>13 </a:t>
            </a:r>
            <a:r>
              <a:rPr lang="ru-RU" sz="2000" i="1" dirty="0">
                <a:solidFill>
                  <a:srgbClr val="000090"/>
                </a:solidFill>
                <a:latin typeface="Arial" panose="020B0604020202020204" pitchFamily="34" charset="0"/>
                <a:cs typeface="Arial" panose="020B0604020202020204" pitchFamily="34" charset="0"/>
              </a:rPr>
              <a:t>стран</a:t>
            </a:r>
            <a:r>
              <a:rPr lang="en-US" sz="2000" i="1" dirty="0">
                <a:solidFill>
                  <a:srgbClr val="000090"/>
                </a:solidFill>
                <a:latin typeface="Arial" panose="020B0604020202020204" pitchFamily="34" charset="0"/>
                <a:cs typeface="Arial" panose="020B0604020202020204" pitchFamily="34" charset="0"/>
              </a:rPr>
              <a:t> + </a:t>
            </a:r>
            <a:r>
              <a:rPr lang="ru-RU" sz="2000" b="1" i="1" dirty="0">
                <a:solidFill>
                  <a:srgbClr val="000090"/>
                </a:solidFill>
                <a:latin typeface="Arial" panose="020B0604020202020204" pitchFamily="34" charset="0"/>
                <a:cs typeface="Arial" panose="020B0604020202020204" pitchFamily="34" charset="0"/>
              </a:rPr>
              <a:t>ОИЯИ</a:t>
            </a:r>
            <a:r>
              <a:rPr lang="en-US" sz="2000" b="1" i="1" dirty="0">
                <a:solidFill>
                  <a:srgbClr val="000090"/>
                </a:solidFill>
                <a:latin typeface="Arial" panose="020B0604020202020204" pitchFamily="34" charset="0"/>
                <a:cs typeface="Arial" panose="020B0604020202020204" pitchFamily="34" charset="0"/>
              </a:rPr>
              <a:t>, 39 </a:t>
            </a:r>
            <a:r>
              <a:rPr lang="ru-RU" sz="2000" i="1" dirty="0">
                <a:solidFill>
                  <a:srgbClr val="000090"/>
                </a:solidFill>
                <a:latin typeface="Arial" panose="020B0604020202020204" pitchFamily="34" charset="0"/>
                <a:cs typeface="Arial" panose="020B0604020202020204" pitchFamily="34" charset="0"/>
              </a:rPr>
              <a:t>центров;</a:t>
            </a:r>
            <a:endParaRPr lang="ru-RU" sz="2000" b="1" i="1" dirty="0">
              <a:solidFill>
                <a:srgbClr val="000090"/>
              </a:solidFill>
              <a:latin typeface="Arial" panose="020B0604020202020204" pitchFamily="34" charset="0"/>
              <a:cs typeface="Arial" panose="020B0604020202020204" pitchFamily="34" charset="0"/>
            </a:endParaRPr>
          </a:p>
          <a:p>
            <a:pPr>
              <a:buClr>
                <a:srgbClr val="000000"/>
              </a:buClr>
            </a:pPr>
            <a:r>
              <a:rPr lang="en-US" sz="2000" i="1" dirty="0">
                <a:solidFill>
                  <a:srgbClr val="002060"/>
                </a:solidFill>
                <a:latin typeface="Arial" panose="020B0604020202020204" pitchFamily="34" charset="0"/>
                <a:cs typeface="Arial" panose="020B0604020202020204" pitchFamily="34" charset="0"/>
              </a:rPr>
              <a:t>&gt; </a:t>
            </a:r>
            <a:r>
              <a:rPr lang="ru-RU" sz="2000" b="1" i="1" dirty="0">
                <a:solidFill>
                  <a:srgbClr val="FF0000"/>
                </a:solidFill>
                <a:latin typeface="Arial" panose="020B0604020202020204" pitchFamily="34" charset="0"/>
                <a:cs typeface="Arial" panose="020B0604020202020204" pitchFamily="34" charset="0"/>
              </a:rPr>
              <a:t>50</a:t>
            </a:r>
            <a:r>
              <a:rPr lang="en-US" sz="2000" b="1" i="1" dirty="0">
                <a:solidFill>
                  <a:srgbClr val="FF0000"/>
                </a:solidFill>
                <a:latin typeface="Arial" panose="020B0604020202020204" pitchFamily="34" charset="0"/>
                <a:cs typeface="Arial" panose="020B0604020202020204" pitchFamily="34" charset="0"/>
              </a:rPr>
              <a:t>0</a:t>
            </a:r>
            <a:r>
              <a:rPr lang="en-US" sz="2000" b="1" i="1" dirty="0">
                <a:solidFill>
                  <a:srgbClr val="000090"/>
                </a:solidFill>
                <a:latin typeface="Arial" panose="020B0604020202020204" pitchFamily="34" charset="0"/>
                <a:cs typeface="Arial" panose="020B0604020202020204" pitchFamily="34" charset="0"/>
              </a:rPr>
              <a:t> </a:t>
            </a:r>
            <a:r>
              <a:rPr lang="ru-RU" sz="2000" i="1" dirty="0">
                <a:solidFill>
                  <a:srgbClr val="000090"/>
                </a:solidFill>
                <a:latin typeface="Arial" panose="020B0604020202020204" pitchFamily="34" charset="0"/>
                <a:cs typeface="Arial" panose="020B0604020202020204" pitchFamily="34" charset="0"/>
              </a:rPr>
              <a:t>участников</a:t>
            </a:r>
            <a:r>
              <a:rPr lang="ru-RU" sz="2000" b="1" i="1" dirty="0">
                <a:solidFill>
                  <a:srgbClr val="000090"/>
                </a:solidFill>
                <a:latin typeface="Arial" panose="020B0604020202020204" pitchFamily="34" charset="0"/>
                <a:cs typeface="Arial" panose="020B0604020202020204" pitchFamily="34" charset="0"/>
              </a:rPr>
              <a:t>; </a:t>
            </a:r>
            <a:r>
              <a:rPr lang="ru-RU" sz="2000" i="1" dirty="0">
                <a:solidFill>
                  <a:srgbClr val="000090"/>
                </a:solidFill>
                <a:latin typeface="Arial" panose="020B0604020202020204" pitchFamily="34" charset="0"/>
                <a:cs typeface="Arial" panose="020B0604020202020204" pitchFamily="34" charset="0"/>
              </a:rPr>
              <a:t>завершается создание детектора, подготовка к набору данных</a:t>
            </a:r>
          </a:p>
        </p:txBody>
      </p:sp>
      <p:pic>
        <p:nvPicPr>
          <p:cNvPr id="19" name="Рисунок 1">
            <a:extLst>
              <a:ext uri="{FF2B5EF4-FFF2-40B4-BE49-F238E27FC236}">
                <a16:creationId xmlns:a16="http://schemas.microsoft.com/office/drawing/2014/main" id="{24639471-EED9-0D44-9DC1-5B1CC39B07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8289920" y="882585"/>
            <a:ext cx="3752243" cy="2110637"/>
          </a:xfrm>
          <a:prstGeom prst="rect">
            <a:avLst/>
          </a:prstGeom>
          <a:solidFill>
            <a:srgbClr val="D5FFFF"/>
          </a:solidFill>
          <a:ln>
            <a:noFill/>
          </a:ln>
        </p:spPr>
      </p:pic>
      <p:pic>
        <p:nvPicPr>
          <p:cNvPr id="29" name="Picture 20">
            <a:extLst>
              <a:ext uri="{FF2B5EF4-FFF2-40B4-BE49-F238E27FC236}">
                <a16:creationId xmlns:a16="http://schemas.microsoft.com/office/drawing/2014/main" id="{FE768B41-ABAD-0043-BE65-7266F573A2F9}"/>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839147" y="2342488"/>
            <a:ext cx="1234782" cy="691801"/>
          </a:xfrm>
          <a:prstGeom prst="rect">
            <a:avLst/>
          </a:prstGeom>
          <a:solidFill>
            <a:srgbClr val="D5FFFF"/>
          </a:solidFill>
          <a:ln>
            <a:noFill/>
          </a:ln>
          <a:effectLst/>
        </p:spPr>
      </p:pic>
      <p:sp>
        <p:nvSpPr>
          <p:cNvPr id="12" name="TextBox 11">
            <a:extLst>
              <a:ext uri="{FF2B5EF4-FFF2-40B4-BE49-F238E27FC236}">
                <a16:creationId xmlns:a16="http://schemas.microsoft.com/office/drawing/2014/main" id="{7BF46E87-6CF2-94DF-D251-777584D6A5D8}"/>
              </a:ext>
            </a:extLst>
          </p:cNvPr>
          <p:cNvSpPr txBox="1"/>
          <p:nvPr/>
        </p:nvSpPr>
        <p:spPr>
          <a:xfrm>
            <a:off x="5807034" y="574555"/>
            <a:ext cx="6253357" cy="707886"/>
          </a:xfrm>
          <a:prstGeom prst="rect">
            <a:avLst/>
          </a:prstGeom>
          <a:noFill/>
        </p:spPr>
        <p:txBody>
          <a:bodyPr wrap="square">
            <a:spAutoFit/>
          </a:bodyPr>
          <a:lstStyle/>
          <a:p>
            <a:pPr algn="r"/>
            <a:r>
              <a:rPr lang="ru-RU" altLang="ru-RU" sz="2000" b="1" i="1" dirty="0">
                <a:solidFill>
                  <a:srgbClr val="000090"/>
                </a:solidFill>
                <a:latin typeface="Arial" panose="020B0604020202020204" pitchFamily="34" charset="0"/>
                <a:cs typeface="Arial" panose="020B0604020202020204" pitchFamily="34" charset="0"/>
              </a:rPr>
              <a:t>5</a:t>
            </a:r>
            <a:r>
              <a:rPr lang="en-US" altLang="ru-RU" sz="2000" i="1" dirty="0">
                <a:solidFill>
                  <a:srgbClr val="000090"/>
                </a:solidFill>
                <a:latin typeface="Arial" panose="020B0604020202020204" pitchFamily="34" charset="0"/>
                <a:cs typeface="Arial" panose="020B0604020202020204" pitchFamily="34" charset="0"/>
              </a:rPr>
              <a:t> </a:t>
            </a:r>
            <a:r>
              <a:rPr lang="ru-RU" altLang="ru-RU" sz="2000" i="1" dirty="0">
                <a:solidFill>
                  <a:srgbClr val="000090"/>
                </a:solidFill>
                <a:latin typeface="Arial" panose="020B0604020202020204" pitchFamily="34" charset="0"/>
                <a:cs typeface="Arial" panose="020B0604020202020204" pitchFamily="34" charset="0"/>
              </a:rPr>
              <a:t>стран +</a:t>
            </a:r>
            <a:r>
              <a:rPr lang="ru-RU" altLang="ru-RU" sz="2000" b="1" i="1" dirty="0">
                <a:solidFill>
                  <a:srgbClr val="000090"/>
                </a:solidFill>
                <a:latin typeface="Arial" panose="020B0604020202020204" pitchFamily="34" charset="0"/>
                <a:cs typeface="Arial" panose="020B0604020202020204" pitchFamily="34" charset="0"/>
              </a:rPr>
              <a:t>ОИЯИ</a:t>
            </a:r>
            <a:r>
              <a:rPr lang="ru-RU" altLang="ru-RU" sz="2000" i="1" dirty="0">
                <a:solidFill>
                  <a:srgbClr val="000090"/>
                </a:solidFill>
                <a:latin typeface="Arial" panose="020B0604020202020204" pitchFamily="34" charset="0"/>
                <a:cs typeface="Arial" panose="020B0604020202020204" pitchFamily="34" charset="0"/>
              </a:rPr>
              <a:t>, </a:t>
            </a:r>
            <a:r>
              <a:rPr lang="en-US" altLang="ru-RU" sz="2000" b="1" i="1" dirty="0">
                <a:solidFill>
                  <a:srgbClr val="000090"/>
                </a:solidFill>
                <a:latin typeface="Arial" panose="020B0604020202020204" pitchFamily="34" charset="0"/>
                <a:cs typeface="Arial" panose="020B0604020202020204" pitchFamily="34" charset="0"/>
              </a:rPr>
              <a:t>1</a:t>
            </a:r>
            <a:r>
              <a:rPr lang="ru-RU" altLang="ru-RU" sz="2000" b="1" i="1" dirty="0">
                <a:solidFill>
                  <a:srgbClr val="000090"/>
                </a:solidFill>
                <a:latin typeface="Arial" panose="020B0604020202020204" pitchFamily="34" charset="0"/>
                <a:cs typeface="Arial" panose="020B0604020202020204" pitchFamily="34" charset="0"/>
              </a:rPr>
              <a:t>3 </a:t>
            </a:r>
            <a:r>
              <a:rPr lang="ru-RU" altLang="ru-RU" sz="2000" i="1" dirty="0">
                <a:solidFill>
                  <a:srgbClr val="000090"/>
                </a:solidFill>
                <a:latin typeface="Arial" panose="020B0604020202020204" pitchFamily="34" charset="0"/>
                <a:cs typeface="Arial" panose="020B0604020202020204" pitchFamily="34" charset="0"/>
              </a:rPr>
              <a:t>центров, </a:t>
            </a:r>
            <a:r>
              <a:rPr lang="en-US" altLang="ru-RU" sz="2000" i="1" dirty="0">
                <a:solidFill>
                  <a:srgbClr val="000090"/>
                </a:solidFill>
                <a:latin typeface="Arial" panose="020B0604020202020204" pitchFamily="34" charset="0"/>
                <a:cs typeface="Arial" panose="020B0604020202020204" pitchFamily="34" charset="0"/>
              </a:rPr>
              <a:t>&gt; </a:t>
            </a:r>
            <a:r>
              <a:rPr lang="ru-RU" altLang="ru-RU" sz="2000" b="1" i="1" dirty="0">
                <a:solidFill>
                  <a:srgbClr val="FF0000"/>
                </a:solidFill>
                <a:latin typeface="Arial" panose="020B0604020202020204" pitchFamily="34" charset="0"/>
                <a:cs typeface="Arial" panose="020B0604020202020204" pitchFamily="34" charset="0"/>
              </a:rPr>
              <a:t>2</a:t>
            </a:r>
            <a:r>
              <a:rPr lang="en-US" altLang="ru-RU" sz="2000" b="1" i="1" dirty="0">
                <a:solidFill>
                  <a:srgbClr val="FF0000"/>
                </a:solidFill>
                <a:latin typeface="Arial" panose="020B0604020202020204" pitchFamily="34" charset="0"/>
                <a:cs typeface="Arial" panose="020B0604020202020204" pitchFamily="34" charset="0"/>
              </a:rPr>
              <a:t>0</a:t>
            </a:r>
            <a:r>
              <a:rPr lang="ru-RU" altLang="ru-RU" sz="2000" b="1" i="1" dirty="0">
                <a:solidFill>
                  <a:srgbClr val="FF0000"/>
                </a:solidFill>
                <a:latin typeface="Arial" panose="020B0604020202020204" pitchFamily="34" charset="0"/>
                <a:cs typeface="Arial" panose="020B0604020202020204" pitchFamily="34" charset="0"/>
              </a:rPr>
              <a:t>0</a:t>
            </a:r>
            <a:r>
              <a:rPr lang="en-US" altLang="ru-RU" sz="2000" b="1" i="1" dirty="0">
                <a:solidFill>
                  <a:srgbClr val="FF0000"/>
                </a:solidFill>
                <a:latin typeface="Arial" panose="020B0604020202020204" pitchFamily="34" charset="0"/>
                <a:cs typeface="Arial" panose="020B0604020202020204" pitchFamily="34" charset="0"/>
              </a:rPr>
              <a:t> </a:t>
            </a:r>
            <a:r>
              <a:rPr lang="ru-RU" altLang="ru-RU" sz="2000" i="1" dirty="0">
                <a:solidFill>
                  <a:srgbClr val="000090"/>
                </a:solidFill>
                <a:latin typeface="Arial" panose="020B0604020202020204" pitchFamily="34" charset="0"/>
                <a:cs typeface="Arial" panose="020B0604020202020204" pitchFamily="34" charset="0"/>
              </a:rPr>
              <a:t>участников;</a:t>
            </a:r>
          </a:p>
          <a:p>
            <a:r>
              <a:rPr lang="ru-RU" altLang="ru-RU" sz="2000" i="1" dirty="0">
                <a:solidFill>
                  <a:srgbClr val="000090"/>
                </a:solidFill>
                <a:latin typeface="Arial" panose="020B0604020202020204" pitchFamily="34" charset="0"/>
                <a:cs typeface="Arial" panose="020B0604020202020204" pitchFamily="34" charset="0"/>
              </a:rPr>
              <a:t>начаты эксперименты</a:t>
            </a:r>
            <a:endParaRPr lang="en-RU" sz="2000" dirty="0"/>
          </a:p>
        </p:txBody>
      </p:sp>
      <p:sp>
        <p:nvSpPr>
          <p:cNvPr id="16" name="TextBox 15">
            <a:extLst>
              <a:ext uri="{FF2B5EF4-FFF2-40B4-BE49-F238E27FC236}">
                <a16:creationId xmlns:a16="http://schemas.microsoft.com/office/drawing/2014/main" id="{00121DA9-B4DD-2E2E-315A-9FC0E96F3510}"/>
              </a:ext>
            </a:extLst>
          </p:cNvPr>
          <p:cNvSpPr txBox="1"/>
          <p:nvPr/>
        </p:nvSpPr>
        <p:spPr>
          <a:xfrm>
            <a:off x="4872444" y="3928958"/>
            <a:ext cx="3858028" cy="1015663"/>
          </a:xfrm>
          <a:prstGeom prst="rect">
            <a:avLst/>
          </a:prstGeom>
          <a:solidFill>
            <a:schemeClr val="bg1"/>
          </a:solidFill>
        </p:spPr>
        <p:txBody>
          <a:bodyPr wrap="square">
            <a:spAutoFit/>
          </a:bodyPr>
          <a:lstStyle/>
          <a:p>
            <a:pPr algn="r">
              <a:buClr>
                <a:srgbClr val="000000"/>
              </a:buClr>
            </a:pPr>
            <a:r>
              <a:rPr lang="en-US" sz="2000" b="1" i="1" dirty="0">
                <a:solidFill>
                  <a:srgbClr val="000090"/>
                </a:solidFill>
                <a:latin typeface="Arial" panose="020B0604020202020204" pitchFamily="34" charset="0"/>
                <a:cs typeface="Arial" panose="020B0604020202020204" pitchFamily="34" charset="0"/>
              </a:rPr>
              <a:t>15 </a:t>
            </a:r>
            <a:r>
              <a:rPr lang="ru-RU" sz="2000" i="1" dirty="0">
                <a:solidFill>
                  <a:srgbClr val="000090"/>
                </a:solidFill>
                <a:latin typeface="Arial" panose="020B0604020202020204" pitchFamily="34" charset="0"/>
                <a:cs typeface="Arial" panose="020B0604020202020204" pitchFamily="34" charset="0"/>
              </a:rPr>
              <a:t>стран +</a:t>
            </a:r>
            <a:r>
              <a:rPr lang="ru-RU" sz="2000" b="1" i="1" dirty="0">
                <a:solidFill>
                  <a:srgbClr val="000090"/>
                </a:solidFill>
                <a:latin typeface="Arial" panose="020B0604020202020204" pitchFamily="34" charset="0"/>
                <a:cs typeface="Arial" panose="020B0604020202020204" pitchFamily="34" charset="0"/>
              </a:rPr>
              <a:t>ОИЯИ</a:t>
            </a:r>
            <a:r>
              <a:rPr lang="en-US" sz="2000" b="1" i="1" dirty="0">
                <a:solidFill>
                  <a:srgbClr val="000090"/>
                </a:solidFill>
                <a:latin typeface="Arial" panose="020B0604020202020204" pitchFamily="34" charset="0"/>
                <a:cs typeface="Arial" panose="020B0604020202020204" pitchFamily="34" charset="0"/>
              </a:rPr>
              <a:t>, 34 </a:t>
            </a:r>
            <a:r>
              <a:rPr lang="ru-RU" sz="2000" i="1" dirty="0">
                <a:solidFill>
                  <a:srgbClr val="000090"/>
                </a:solidFill>
                <a:latin typeface="Arial" panose="020B0604020202020204" pitchFamily="34" charset="0"/>
                <a:cs typeface="Arial" panose="020B0604020202020204" pitchFamily="34" charset="0"/>
              </a:rPr>
              <a:t>центра</a:t>
            </a:r>
            <a:r>
              <a:rPr lang="en-US" sz="2000" b="1" i="1" dirty="0">
                <a:solidFill>
                  <a:srgbClr val="000090"/>
                </a:solidFill>
                <a:latin typeface="Arial" panose="020B0604020202020204" pitchFamily="34" charset="0"/>
                <a:cs typeface="Arial" panose="020B0604020202020204" pitchFamily="34" charset="0"/>
              </a:rPr>
              <a:t>, </a:t>
            </a:r>
            <a:endParaRPr lang="ru-RU" sz="2000" b="1" i="1" dirty="0">
              <a:solidFill>
                <a:srgbClr val="000090"/>
              </a:solidFill>
              <a:latin typeface="Arial" panose="020B0604020202020204" pitchFamily="34" charset="0"/>
              <a:cs typeface="Arial" panose="020B0604020202020204" pitchFamily="34" charset="0"/>
            </a:endParaRPr>
          </a:p>
          <a:p>
            <a:pPr algn="r">
              <a:buClr>
                <a:srgbClr val="000000"/>
              </a:buClr>
            </a:pPr>
            <a:r>
              <a:rPr lang="en-US" sz="2000" b="1" i="1" dirty="0">
                <a:solidFill>
                  <a:srgbClr val="000090"/>
                </a:solidFill>
                <a:latin typeface="Arial" panose="020B0604020202020204" pitchFamily="34" charset="0"/>
                <a:cs typeface="Arial" panose="020B0604020202020204" pitchFamily="34" charset="0"/>
              </a:rPr>
              <a:t>~ </a:t>
            </a:r>
            <a:r>
              <a:rPr lang="en-US" sz="2000" b="1" i="1" dirty="0">
                <a:solidFill>
                  <a:srgbClr val="FF0000"/>
                </a:solidFill>
                <a:latin typeface="Arial" panose="020B0604020202020204" pitchFamily="34" charset="0"/>
                <a:cs typeface="Arial" panose="020B0604020202020204" pitchFamily="34" charset="0"/>
              </a:rPr>
              <a:t>400</a:t>
            </a:r>
            <a:r>
              <a:rPr lang="en-US" sz="2000" b="1" i="1" dirty="0">
                <a:solidFill>
                  <a:srgbClr val="000090"/>
                </a:solidFill>
                <a:latin typeface="Arial" panose="020B0604020202020204" pitchFamily="34" charset="0"/>
                <a:cs typeface="Arial" panose="020B0604020202020204" pitchFamily="34" charset="0"/>
              </a:rPr>
              <a:t> </a:t>
            </a:r>
            <a:r>
              <a:rPr lang="ru-RU" sz="2000" i="1" dirty="0">
                <a:solidFill>
                  <a:srgbClr val="000090"/>
                </a:solidFill>
                <a:latin typeface="Arial" panose="020B0604020202020204" pitchFamily="34" charset="0"/>
                <a:cs typeface="Arial" panose="020B0604020202020204" pitchFamily="34" charset="0"/>
              </a:rPr>
              <a:t>участников;</a:t>
            </a:r>
          </a:p>
          <a:p>
            <a:pPr algn="r">
              <a:buClr>
                <a:srgbClr val="000000"/>
              </a:buClr>
            </a:pPr>
            <a:r>
              <a:rPr lang="ru-RU" sz="2000" i="1" dirty="0">
                <a:solidFill>
                  <a:srgbClr val="000090"/>
                </a:solidFill>
                <a:latin typeface="Arial" panose="020B0604020202020204" pitchFamily="34" charset="0"/>
                <a:cs typeface="Arial" panose="020B0604020202020204" pitchFamily="34" charset="0"/>
              </a:rPr>
              <a:t>начато создание детектора</a:t>
            </a:r>
            <a:endParaRPr lang="en-US" sz="2000" i="1" dirty="0">
              <a:solidFill>
                <a:srgbClr val="000090"/>
              </a:solidFill>
              <a:latin typeface="Arial" panose="020B0604020202020204" pitchFamily="34" charset="0"/>
              <a:cs typeface="Arial" panose="020B0604020202020204" pitchFamily="34" charset="0"/>
            </a:endParaRPr>
          </a:p>
        </p:txBody>
      </p:sp>
      <p:pic>
        <p:nvPicPr>
          <p:cNvPr id="4" name="Рисунок 2">
            <a:extLst>
              <a:ext uri="{FF2B5EF4-FFF2-40B4-BE49-F238E27FC236}">
                <a16:creationId xmlns:a16="http://schemas.microsoft.com/office/drawing/2014/main" id="{B89794C2-42C9-D085-5C80-A7ED6EE3FFF8}"/>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2259" y="5095372"/>
            <a:ext cx="1010313" cy="1000761"/>
          </a:xfrm>
          <a:prstGeom prst="rect">
            <a:avLst/>
          </a:prstGeom>
        </p:spPr>
      </p:pic>
      <p:sp>
        <p:nvSpPr>
          <p:cNvPr id="9" name="TextBox 8">
            <a:extLst>
              <a:ext uri="{FF2B5EF4-FFF2-40B4-BE49-F238E27FC236}">
                <a16:creationId xmlns:a16="http://schemas.microsoft.com/office/drawing/2014/main" id="{2F15D196-7323-BD04-76D4-93B011668147}"/>
              </a:ext>
            </a:extLst>
          </p:cNvPr>
          <p:cNvSpPr txBox="1"/>
          <p:nvPr/>
        </p:nvSpPr>
        <p:spPr>
          <a:xfrm>
            <a:off x="1263780" y="5054516"/>
            <a:ext cx="1491295" cy="400110"/>
          </a:xfrm>
          <a:prstGeom prst="rect">
            <a:avLst/>
          </a:prstGeom>
          <a:solidFill>
            <a:srgbClr val="D5FFFF"/>
          </a:solidFill>
        </p:spPr>
        <p:txBody>
          <a:bodyPr wrap="square" rtlCol="0">
            <a:spAutoFit/>
          </a:bodyPr>
          <a:lstStyle/>
          <a:p>
            <a:r>
              <a:rPr lang="en-US" sz="2000" b="1" dirty="0">
                <a:solidFill>
                  <a:srgbClr val="002060"/>
                </a:solidFill>
                <a:latin typeface="Arial" panose="020B0604020202020204" pitchFamily="34" charset="0"/>
                <a:cs typeface="Arial" panose="020B0604020202020204" pitchFamily="34" charset="0"/>
              </a:rPr>
              <a:t>ARIADNA</a:t>
            </a:r>
            <a:r>
              <a:rPr lang="ru-RU" sz="2000" b="1" dirty="0">
                <a:solidFill>
                  <a:srgbClr val="002060"/>
                </a:solidFill>
                <a:latin typeface="Arial" panose="020B0604020202020204" pitchFamily="34" charset="0"/>
                <a:cs typeface="Arial" panose="020B0604020202020204" pitchFamily="34" charset="0"/>
              </a:rPr>
              <a:t>: </a:t>
            </a:r>
            <a:endParaRPr lang="en-US" sz="2000" b="1" dirty="0">
              <a:solidFill>
                <a:srgbClr val="00206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FFF54C4-1A4D-977D-3D5D-8E5C0325DCA5}"/>
              </a:ext>
            </a:extLst>
          </p:cNvPr>
          <p:cNvSpPr txBox="1"/>
          <p:nvPr/>
        </p:nvSpPr>
        <p:spPr>
          <a:xfrm>
            <a:off x="1243428" y="5445530"/>
            <a:ext cx="7046492" cy="707886"/>
          </a:xfrm>
          <a:prstGeom prst="rect">
            <a:avLst/>
          </a:prstGeom>
          <a:noFill/>
        </p:spPr>
        <p:txBody>
          <a:bodyPr wrap="square" rtlCol="0">
            <a:spAutoFit/>
          </a:bodyPr>
          <a:lstStyle/>
          <a:p>
            <a:r>
              <a:rPr lang="ru-RU" sz="2000" i="1" dirty="0">
                <a:solidFill>
                  <a:srgbClr val="002060"/>
                </a:solidFill>
                <a:latin typeface="Arial" panose="020B0604020202020204" pitchFamily="34" charset="0"/>
                <a:cs typeface="Arial" panose="020B0604020202020204" pitchFamily="34" charset="0"/>
              </a:rPr>
              <a:t>для прикладных и инновационных работ:  </a:t>
            </a:r>
            <a:r>
              <a:rPr lang="ru-RU" sz="2000" b="1" i="1" dirty="0">
                <a:solidFill>
                  <a:srgbClr val="002060"/>
                </a:solidFill>
                <a:latin typeface="Arial" panose="020B0604020202020204" pitchFamily="34" charset="0"/>
                <a:cs typeface="Arial" panose="020B0604020202020204" pitchFamily="34" charset="0"/>
              </a:rPr>
              <a:t>2</a:t>
            </a:r>
            <a:r>
              <a:rPr lang="en-US" sz="2000" b="1" i="1" dirty="0">
                <a:solidFill>
                  <a:srgbClr val="002060"/>
                </a:solidFill>
                <a:latin typeface="Arial" panose="020B0604020202020204" pitchFamily="34" charset="0"/>
                <a:cs typeface="Arial" panose="020B0604020202020204" pitchFamily="34" charset="0"/>
              </a:rPr>
              <a:t>2</a:t>
            </a:r>
            <a:r>
              <a:rPr lang="ru-RU" sz="2000" i="1" dirty="0">
                <a:solidFill>
                  <a:srgbClr val="002060"/>
                </a:solidFill>
                <a:latin typeface="Arial" panose="020B0604020202020204" pitchFamily="34" charset="0"/>
                <a:cs typeface="Arial" panose="020B0604020202020204" pitchFamily="34" charset="0"/>
              </a:rPr>
              <a:t> центра, </a:t>
            </a:r>
          </a:p>
          <a:p>
            <a:r>
              <a:rPr lang="en-US" sz="2000" i="1" dirty="0">
                <a:solidFill>
                  <a:srgbClr val="002060"/>
                </a:solidFill>
                <a:latin typeface="Arial" panose="020B0604020202020204" pitchFamily="34" charset="0"/>
                <a:cs typeface="Arial" panose="020B0604020202020204" pitchFamily="34" charset="0"/>
              </a:rPr>
              <a:t>&gt; </a:t>
            </a:r>
            <a:r>
              <a:rPr lang="ru-RU" sz="2000" b="1" i="1" dirty="0">
                <a:solidFill>
                  <a:srgbClr val="FF0000"/>
                </a:solidFill>
                <a:latin typeface="Arial" panose="020B0604020202020204" pitchFamily="34" charset="0"/>
                <a:cs typeface="Arial" panose="020B0604020202020204" pitchFamily="34" charset="0"/>
              </a:rPr>
              <a:t>160 </a:t>
            </a:r>
            <a:r>
              <a:rPr lang="ru-RU" sz="2000" i="1" dirty="0">
                <a:solidFill>
                  <a:srgbClr val="002060"/>
                </a:solidFill>
                <a:latin typeface="Arial" panose="020B0604020202020204" pitchFamily="34" charset="0"/>
                <a:cs typeface="Arial" panose="020B0604020202020204" pitchFamily="34" charset="0"/>
              </a:rPr>
              <a:t>участников; </a:t>
            </a:r>
            <a:r>
              <a:rPr lang="ru-RU" sz="2000" b="0" i="0" u="none" strike="noStrike" dirty="0">
                <a:solidFill>
                  <a:srgbClr val="000000"/>
                </a:solidFill>
                <a:effectLst/>
                <a:latin typeface="ArialMT"/>
              </a:rPr>
              <a:t>стартовала научная программа</a:t>
            </a:r>
            <a:endParaRPr lang="ru-RU" sz="2000" i="1" dirty="0">
              <a:solidFill>
                <a:srgbClr val="002060"/>
              </a:solidFill>
              <a:latin typeface="Arial" panose="020B0604020202020204" pitchFamily="34" charset="0"/>
              <a:cs typeface="Arial" panose="020B0604020202020204" pitchFamily="34" charset="0"/>
            </a:endParaRPr>
          </a:p>
        </p:txBody>
      </p:sp>
      <p:pic>
        <p:nvPicPr>
          <p:cNvPr id="2" name="Picture 6" descr="NICA-Logo_4c">
            <a:extLst>
              <a:ext uri="{FF2B5EF4-FFF2-40B4-BE49-F238E27FC236}">
                <a16:creationId xmlns:a16="http://schemas.microsoft.com/office/drawing/2014/main" id="{C1F41E17-AEB2-2643-037C-3AAFBDC1B9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13" y="57183"/>
            <a:ext cx="1477518" cy="72780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F35EEB9-F6D2-8E71-7EB6-079DFEABE65F}"/>
              </a:ext>
            </a:extLst>
          </p:cNvPr>
          <p:cNvSpPr txBox="1"/>
          <p:nvPr/>
        </p:nvSpPr>
        <p:spPr>
          <a:xfrm>
            <a:off x="1632140" y="182437"/>
            <a:ext cx="2419573" cy="461665"/>
          </a:xfrm>
          <a:prstGeom prst="rect">
            <a:avLst/>
          </a:prstGeom>
          <a:solidFill>
            <a:srgbClr val="D5FFFF"/>
          </a:solidFill>
        </p:spPr>
        <p:txBody>
          <a:bodyPr wrap="none" rtlCol="0">
            <a:spAutoFit/>
          </a:bodyPr>
          <a:lstStyle/>
          <a:p>
            <a:r>
              <a:rPr lang="ru-RU" sz="2400" b="1" dirty="0">
                <a:solidFill>
                  <a:schemeClr val="accent5">
                    <a:lumMod val="50000"/>
                  </a:schemeClr>
                </a:solidFill>
                <a:latin typeface="Arial" panose="020B0604020202020204" pitchFamily="34" charset="0"/>
                <a:cs typeface="Arial" panose="020B0604020202020204" pitchFamily="34" charset="0"/>
              </a:rPr>
              <a:t>Коллаборации</a:t>
            </a:r>
            <a:endParaRPr lang="en-RU" sz="2400" b="1" dirty="0">
              <a:solidFill>
                <a:schemeClr val="accent5">
                  <a:lumMod val="50000"/>
                </a:schemeClr>
              </a:solidFill>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2C693B8C-2D83-D8E7-EAA1-DE1965DB525D}"/>
              </a:ext>
            </a:extLst>
          </p:cNvPr>
          <p:cNvSpPr>
            <a:spLocks noGrp="1"/>
          </p:cNvSpPr>
          <p:nvPr>
            <p:ph type="dt" sz="half" idx="10"/>
          </p:nvPr>
        </p:nvSpPr>
        <p:spPr/>
        <p:txBody>
          <a:bodyPr/>
          <a:lstStyle/>
          <a:p>
            <a:r>
              <a:rPr lang="ru-RU"/>
              <a:t>28 ибя 2025</a:t>
            </a:r>
          </a:p>
        </p:txBody>
      </p:sp>
      <p:sp>
        <p:nvSpPr>
          <p:cNvPr id="13" name="Footer Placeholder 12">
            <a:extLst>
              <a:ext uri="{FF2B5EF4-FFF2-40B4-BE49-F238E27FC236}">
                <a16:creationId xmlns:a16="http://schemas.microsoft.com/office/drawing/2014/main" id="{25FA226B-F9CC-F70F-5391-69B6B59631FA}"/>
              </a:ext>
            </a:extLst>
          </p:cNvPr>
          <p:cNvSpPr>
            <a:spLocks noGrp="1"/>
          </p:cNvSpPr>
          <p:nvPr>
            <p:ph type="ftr" sz="quarter" idx="11"/>
          </p:nvPr>
        </p:nvSpPr>
        <p:spPr/>
        <p:txBody>
          <a:bodyPr/>
          <a:lstStyle/>
          <a:p>
            <a:r>
              <a:rPr lang="ru-RU"/>
              <a:t>В. Кекелидзе, Совещание по ФТИ, Санкт-Петербург</a:t>
            </a:r>
          </a:p>
        </p:txBody>
      </p:sp>
    </p:spTree>
    <p:extLst>
      <p:ext uri="{BB962C8B-B14F-4D97-AF65-F5344CB8AC3E}">
        <p14:creationId xmlns:p14="http://schemas.microsoft.com/office/powerpoint/2010/main" val="19513187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C1B4495-F587-700B-2221-14A98B5CD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960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9E903E77-E9D6-9844-E0BD-3B2775CA85BD}"/>
              </a:ext>
            </a:extLst>
          </p:cNvPr>
          <p:cNvSpPr txBox="1"/>
          <p:nvPr/>
        </p:nvSpPr>
        <p:spPr>
          <a:xfrm>
            <a:off x="1251073" y="1708353"/>
            <a:ext cx="9434828" cy="1015663"/>
          </a:xfrm>
          <a:prstGeom prst="rect">
            <a:avLst/>
          </a:prstGeom>
          <a:solidFill>
            <a:srgbClr val="EEFFFF"/>
          </a:solidFill>
        </p:spPr>
        <p:txBody>
          <a:bodyPr wrap="square">
            <a:spAutoFit/>
          </a:bodyPr>
          <a:lstStyle/>
          <a:p>
            <a:pPr algn="ctr"/>
            <a:r>
              <a:rPr lang="ru-RU" sz="2000" b="1" u="sng" dirty="0">
                <a:solidFill>
                  <a:srgbClr val="FF0000"/>
                </a:solidFill>
                <a:latin typeface="Arial" panose="020B0604020202020204" pitchFamily="34" charset="0"/>
                <a:cs typeface="Arial" panose="020B0604020202020204" pitchFamily="34" charset="0"/>
              </a:rPr>
              <a:t>Стандартная Модель</a:t>
            </a:r>
            <a:endParaRPr lang="en-US" sz="2000" b="1" u="sng" dirty="0">
              <a:solidFill>
                <a:srgbClr val="FF0000"/>
              </a:solidFill>
              <a:latin typeface="Arial" panose="020B0604020202020204" pitchFamily="34" charset="0"/>
              <a:cs typeface="Arial" panose="020B0604020202020204" pitchFamily="34" charset="0"/>
            </a:endParaRPr>
          </a:p>
          <a:p>
            <a:r>
              <a:rPr lang="ru-RU" sz="2000" i="1" dirty="0">
                <a:solidFill>
                  <a:srgbClr val="002060"/>
                </a:solidFill>
                <a:latin typeface="Arial" panose="020B0604020202020204" pitchFamily="34" charset="0"/>
                <a:cs typeface="Arial" panose="020B0604020202020204" pitchFamily="34" charset="0"/>
              </a:rPr>
              <a:t>описывает все известные </a:t>
            </a:r>
            <a:r>
              <a:rPr lang="ru-RU" sz="2000" b="1" i="1" dirty="0">
                <a:solidFill>
                  <a:srgbClr val="002060"/>
                </a:solidFill>
                <a:latin typeface="Arial" panose="020B0604020202020204" pitchFamily="34" charset="0"/>
                <a:cs typeface="Arial" panose="020B0604020202020204" pitchFamily="34" charset="0"/>
              </a:rPr>
              <a:t>частицы</a:t>
            </a:r>
            <a:r>
              <a:rPr lang="ru-RU" sz="2000" i="1" dirty="0">
                <a:solidFill>
                  <a:srgbClr val="002060"/>
                </a:solidFill>
                <a:latin typeface="Arial" panose="020B0604020202020204" pitchFamily="34" charset="0"/>
                <a:cs typeface="Arial" panose="020B0604020202020204" pitchFamily="34" charset="0"/>
              </a:rPr>
              <a:t> и </a:t>
            </a:r>
            <a:r>
              <a:rPr lang="ru-RU" sz="2000" b="1" i="1" dirty="0">
                <a:solidFill>
                  <a:srgbClr val="002060"/>
                </a:solidFill>
                <a:latin typeface="Arial" panose="020B0604020202020204" pitchFamily="34" charset="0"/>
                <a:cs typeface="Arial" panose="020B0604020202020204" pitchFamily="34" charset="0"/>
              </a:rPr>
              <a:t>силы</a:t>
            </a:r>
            <a:r>
              <a:rPr lang="ru-RU" sz="2000" i="1" dirty="0">
                <a:solidFill>
                  <a:srgbClr val="002060"/>
                </a:solidFill>
                <a:latin typeface="Arial" panose="020B0604020202020204" pitchFamily="34" charset="0"/>
                <a:cs typeface="Arial" panose="020B0604020202020204" pitchFamily="34" charset="0"/>
              </a:rPr>
              <a:t>, действующие между ними - </a:t>
            </a:r>
            <a:r>
              <a:rPr lang="ru-RU" sz="2000" b="1" i="1" dirty="0">
                <a:solidFill>
                  <a:srgbClr val="002060"/>
                </a:solidFill>
                <a:latin typeface="Arial" panose="020B0604020202020204" pitchFamily="34" charset="0"/>
                <a:cs typeface="Arial" panose="020B0604020202020204" pitchFamily="34" charset="0"/>
              </a:rPr>
              <a:t>электромагнитные</a:t>
            </a:r>
            <a:r>
              <a:rPr lang="ru-RU" sz="2000" i="1" dirty="0">
                <a:solidFill>
                  <a:srgbClr val="002060"/>
                </a:solidFill>
                <a:latin typeface="Arial" panose="020B0604020202020204" pitchFamily="34" charset="0"/>
                <a:cs typeface="Arial" panose="020B0604020202020204" pitchFamily="34" charset="0"/>
              </a:rPr>
              <a:t> и </a:t>
            </a:r>
            <a:r>
              <a:rPr lang="ru-RU" sz="2000" b="1" i="1" dirty="0">
                <a:solidFill>
                  <a:srgbClr val="002060"/>
                </a:solidFill>
                <a:latin typeface="Arial" panose="020B0604020202020204" pitchFamily="34" charset="0"/>
                <a:cs typeface="Arial" panose="020B0604020202020204" pitchFamily="34" charset="0"/>
              </a:rPr>
              <a:t>слабые</a:t>
            </a:r>
            <a:r>
              <a:rPr lang="ru-RU" sz="2000" i="1" dirty="0">
                <a:solidFill>
                  <a:srgbClr val="002060"/>
                </a:solidFill>
                <a:latin typeface="Arial" panose="020B0604020202020204" pitchFamily="34" charset="0"/>
                <a:cs typeface="Arial" panose="020B0604020202020204" pitchFamily="34" charset="0"/>
              </a:rPr>
              <a:t> (=</a:t>
            </a:r>
            <a:r>
              <a:rPr lang="ru-RU" sz="2000" b="1" i="1" dirty="0" err="1">
                <a:solidFill>
                  <a:srgbClr val="002060"/>
                </a:solidFill>
                <a:latin typeface="Arial" panose="020B0604020202020204" pitchFamily="34" charset="0"/>
                <a:cs typeface="Arial" panose="020B0604020202020204" pitchFamily="34" charset="0"/>
              </a:rPr>
              <a:t>электрослабые</a:t>
            </a:r>
            <a:r>
              <a:rPr lang="ru-RU" sz="2000" i="1" dirty="0">
                <a:solidFill>
                  <a:srgbClr val="002060"/>
                </a:solidFill>
                <a:latin typeface="Arial" panose="020B0604020202020204" pitchFamily="34" charset="0"/>
                <a:cs typeface="Arial" panose="020B0604020202020204" pitchFamily="34" charset="0"/>
              </a:rPr>
              <a:t>), и       </a:t>
            </a:r>
            <a:r>
              <a:rPr lang="ru-RU" sz="2000" b="1" i="1" dirty="0">
                <a:solidFill>
                  <a:srgbClr val="002060"/>
                </a:solidFill>
                <a:latin typeface="Arial" panose="020B0604020202020204" pitchFamily="34" charset="0"/>
                <a:cs typeface="Arial" panose="020B0604020202020204" pitchFamily="34" charset="0"/>
              </a:rPr>
              <a:t>сильные</a:t>
            </a:r>
            <a:endParaRPr lang="en-RU" sz="2000" b="1" dirty="0">
              <a:solidFill>
                <a:srgbClr val="0020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8BD0465-0A1E-ECD7-D0F0-FCE0CBC4D250}"/>
              </a:ext>
            </a:extLst>
          </p:cNvPr>
          <p:cNvSpPr txBox="1"/>
          <p:nvPr/>
        </p:nvSpPr>
        <p:spPr>
          <a:xfrm>
            <a:off x="342961" y="3062793"/>
            <a:ext cx="3431738" cy="1015663"/>
          </a:xfrm>
          <a:prstGeom prst="rect">
            <a:avLst/>
          </a:prstGeom>
          <a:solidFill>
            <a:srgbClr val="F6F0F2"/>
          </a:solidFill>
          <a:ln w="28575">
            <a:solidFill>
              <a:srgbClr val="002060"/>
            </a:solidFill>
          </a:ln>
        </p:spPr>
        <p:txBody>
          <a:bodyPr wrap="square">
            <a:spAutoFit/>
          </a:bodyPr>
          <a:lstStyle/>
          <a:p>
            <a:pPr algn="ctr"/>
            <a:r>
              <a:rPr lang="ru-RU" sz="2000" b="1" i="1" dirty="0">
                <a:solidFill>
                  <a:srgbClr val="002060"/>
                </a:solidFill>
                <a:latin typeface="Arial" panose="020B0604020202020204" pitchFamily="34" charset="0"/>
                <a:cs typeface="Arial" panose="020B0604020202020204" pitchFamily="34" charset="0"/>
              </a:rPr>
              <a:t>КЭД</a:t>
            </a:r>
            <a:r>
              <a:rPr lang="en-RU" sz="2000" i="1" dirty="0">
                <a:solidFill>
                  <a:srgbClr val="002060"/>
                </a:solidFill>
                <a:latin typeface="Arial" panose="020B0604020202020204" pitchFamily="34" charset="0"/>
                <a:cs typeface="Arial" panose="020B0604020202020204" pitchFamily="34" charset="0"/>
              </a:rPr>
              <a:t> -  </a:t>
            </a:r>
            <a:r>
              <a:rPr lang="ru-RU" sz="2000" b="1" i="1" dirty="0">
                <a:solidFill>
                  <a:srgbClr val="FF3300"/>
                </a:solidFill>
                <a:latin typeface="Arial" panose="020B0604020202020204" pitchFamily="34" charset="0"/>
                <a:cs typeface="Arial" panose="020B0604020202020204" pitchFamily="34" charset="0"/>
              </a:rPr>
              <a:t>наиболее </a:t>
            </a:r>
            <a:r>
              <a:rPr lang="ru-RU" sz="2000" b="1" i="1" dirty="0">
                <a:solidFill>
                  <a:srgbClr val="002060"/>
                </a:solidFill>
                <a:latin typeface="Arial" panose="020B0604020202020204" pitchFamily="34" charset="0"/>
                <a:cs typeface="Arial" panose="020B0604020202020204" pitchFamily="34" charset="0"/>
              </a:rPr>
              <a:t>точно </a:t>
            </a:r>
            <a:r>
              <a:rPr lang="ru-RU" sz="2000" i="1" dirty="0">
                <a:solidFill>
                  <a:srgbClr val="002060"/>
                </a:solidFill>
                <a:latin typeface="Arial" panose="020B0604020202020204" pitchFamily="34" charset="0"/>
                <a:cs typeface="Arial" panose="020B0604020202020204" pitchFamily="34" charset="0"/>
              </a:rPr>
              <a:t>проверена</a:t>
            </a:r>
            <a:endParaRPr lang="en-US" sz="2000" i="1" dirty="0">
              <a:solidFill>
                <a:srgbClr val="002060"/>
              </a:solidFill>
              <a:latin typeface="Arial" panose="020B0604020202020204" pitchFamily="34" charset="0"/>
              <a:cs typeface="Arial" panose="020B0604020202020204" pitchFamily="34" charset="0"/>
            </a:endParaRPr>
          </a:p>
          <a:p>
            <a:pPr algn="ctr"/>
            <a:r>
              <a:rPr lang="ru-RU" sz="2000" i="1" dirty="0">
                <a:solidFill>
                  <a:srgbClr val="002060"/>
                </a:solidFill>
                <a:latin typeface="Arial" panose="020B0604020202020204" pitchFamily="34" charset="0"/>
                <a:cs typeface="Arial" panose="020B0604020202020204" pitchFamily="34" charset="0"/>
              </a:rPr>
              <a:t>экспериментально</a:t>
            </a:r>
            <a:endParaRPr lang="en-RU" sz="2000" dirty="0">
              <a:solidFill>
                <a:srgbClr val="00206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CAEE8FF-6294-7808-CBFF-E349E05C6F6E}"/>
              </a:ext>
            </a:extLst>
          </p:cNvPr>
          <p:cNvSpPr txBox="1"/>
          <p:nvPr/>
        </p:nvSpPr>
        <p:spPr>
          <a:xfrm>
            <a:off x="3952041" y="3060114"/>
            <a:ext cx="3431738" cy="1015663"/>
          </a:xfrm>
          <a:prstGeom prst="rect">
            <a:avLst/>
          </a:prstGeom>
          <a:solidFill>
            <a:srgbClr val="F6F0F2"/>
          </a:solidFill>
          <a:ln w="28575">
            <a:solidFill>
              <a:srgbClr val="002060"/>
            </a:solidFill>
          </a:ln>
        </p:spPr>
        <p:txBody>
          <a:bodyPr wrap="square">
            <a:spAutoFit/>
          </a:bodyPr>
          <a:lstStyle/>
          <a:p>
            <a:r>
              <a:rPr lang="ru-RU" sz="2000" b="1" i="1" dirty="0" err="1">
                <a:solidFill>
                  <a:srgbClr val="FF3300"/>
                </a:solidFill>
                <a:latin typeface="Arial" panose="020B0604020202020204" pitchFamily="34" charset="0"/>
                <a:cs typeface="Arial" panose="020B0604020202020204" pitchFamily="34" charset="0"/>
              </a:rPr>
              <a:t>Хиггс</a:t>
            </a:r>
            <a:r>
              <a:rPr lang="en-RU" sz="2000" b="1" i="1" dirty="0">
                <a:solidFill>
                  <a:srgbClr val="002060"/>
                </a:solidFill>
                <a:latin typeface="Arial" panose="020B0604020202020204" pitchFamily="34" charset="0"/>
                <a:cs typeface="Arial" panose="020B0604020202020204" pitchFamily="34" charset="0"/>
              </a:rPr>
              <a:t> </a:t>
            </a:r>
            <a:r>
              <a:rPr lang="ru-RU" sz="2000" b="1" i="1" dirty="0">
                <a:solidFill>
                  <a:srgbClr val="002060"/>
                </a:solidFill>
                <a:latin typeface="Arial" panose="020B0604020202020204" pitchFamily="34" charset="0"/>
                <a:cs typeface="Arial" panose="020B0604020202020204" pitchFamily="34" charset="0"/>
              </a:rPr>
              <a:t>- бозон </a:t>
            </a:r>
            <a:r>
              <a:rPr lang="ru-RU" sz="2000" i="1" dirty="0">
                <a:solidFill>
                  <a:srgbClr val="002060"/>
                </a:solidFill>
                <a:latin typeface="Arial" panose="020B0604020202020204" pitchFamily="34" charset="0"/>
                <a:cs typeface="Arial" panose="020B0604020202020204" pitchFamily="34" charset="0"/>
              </a:rPr>
              <a:t>последний элемент, </a:t>
            </a:r>
            <a:r>
              <a:rPr lang="ru-RU" sz="2000" b="1" i="1" dirty="0">
                <a:solidFill>
                  <a:srgbClr val="002060"/>
                </a:solidFill>
                <a:latin typeface="Arial" panose="020B0604020202020204" pitchFamily="34" charset="0"/>
                <a:cs typeface="Arial" panose="020B0604020202020204" pitchFamily="34" charset="0"/>
              </a:rPr>
              <a:t>завершивший </a:t>
            </a:r>
            <a:r>
              <a:rPr lang="ru-RU" sz="2000" i="1" dirty="0">
                <a:solidFill>
                  <a:srgbClr val="002060"/>
                </a:solidFill>
                <a:latin typeface="Arial" panose="020B0604020202020204" pitchFamily="34" charset="0"/>
                <a:cs typeface="Arial" panose="020B0604020202020204" pitchFamily="34" charset="0"/>
              </a:rPr>
              <a:t>теоретическую картину</a:t>
            </a:r>
            <a:endParaRPr lang="en-RU" sz="2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C29CAEB-2B39-5409-A01E-71FDE2931E62}"/>
              </a:ext>
            </a:extLst>
          </p:cNvPr>
          <p:cNvSpPr txBox="1"/>
          <p:nvPr/>
        </p:nvSpPr>
        <p:spPr>
          <a:xfrm>
            <a:off x="7486979" y="3034735"/>
            <a:ext cx="4400219" cy="1015663"/>
          </a:xfrm>
          <a:prstGeom prst="rect">
            <a:avLst/>
          </a:prstGeom>
          <a:solidFill>
            <a:srgbClr val="DFFFF8"/>
          </a:solidFill>
          <a:ln w="28575">
            <a:solidFill>
              <a:srgbClr val="002060"/>
            </a:solidFill>
          </a:ln>
        </p:spPr>
        <p:txBody>
          <a:bodyPr wrap="square">
            <a:spAutoFit/>
          </a:bodyPr>
          <a:lstStyle/>
          <a:p>
            <a:r>
              <a:rPr lang="ru-RU" sz="2000" b="1" i="1" dirty="0">
                <a:solidFill>
                  <a:srgbClr val="002060"/>
                </a:solidFill>
                <a:latin typeface="Arial" panose="020B0604020202020204" pitchFamily="34" charset="0"/>
                <a:cs typeface="Arial" panose="020B0604020202020204" pitchFamily="34" charset="0"/>
              </a:rPr>
              <a:t>КХД</a:t>
            </a:r>
            <a:r>
              <a:rPr lang="en-GB" sz="2000" i="1" dirty="0">
                <a:solidFill>
                  <a:srgbClr val="002060"/>
                </a:solidFill>
                <a:latin typeface="Arial" panose="020B0604020202020204" pitchFamily="34" charset="0"/>
                <a:cs typeface="Arial" panose="020B0604020202020204" pitchFamily="34" charset="0"/>
              </a:rPr>
              <a:t>: </a:t>
            </a:r>
            <a:r>
              <a:rPr lang="ru-RU" sz="2000" i="1" dirty="0" err="1">
                <a:solidFill>
                  <a:srgbClr val="002060"/>
                </a:solidFill>
                <a:latin typeface="Arial" panose="020B0604020202020204" pitchFamily="34" charset="0"/>
                <a:cs typeface="Arial" panose="020B0604020202020204" pitchFamily="34" charset="0"/>
              </a:rPr>
              <a:t>взаимод</a:t>
            </a:r>
            <a:r>
              <a:rPr lang="ru-RU" sz="2000" i="1" dirty="0">
                <a:solidFill>
                  <a:srgbClr val="002060"/>
                </a:solidFill>
                <a:latin typeface="Arial" panose="020B0604020202020204" pitchFamily="34" charset="0"/>
                <a:cs typeface="Arial" panose="020B0604020202020204" pitchFamily="34" charset="0"/>
              </a:rPr>
              <a:t>.</a:t>
            </a:r>
            <a:r>
              <a:rPr lang="en-GB" sz="2000" i="1" dirty="0">
                <a:solidFill>
                  <a:srgbClr val="002060"/>
                </a:solidFill>
                <a:latin typeface="Arial" panose="020B0604020202020204" pitchFamily="34" charset="0"/>
                <a:cs typeface="Arial" panose="020B0604020202020204" pitchFamily="34" charset="0"/>
              </a:rPr>
              <a:t> </a:t>
            </a:r>
            <a:r>
              <a:rPr lang="ru-RU" sz="2000" b="1" i="1" dirty="0">
                <a:solidFill>
                  <a:srgbClr val="002060"/>
                </a:solidFill>
                <a:latin typeface="Arial" panose="020B0604020202020204" pitchFamily="34" charset="0"/>
                <a:cs typeface="Arial" panose="020B0604020202020204" pitchFamily="34" charset="0"/>
              </a:rPr>
              <a:t>кварков</a:t>
            </a:r>
            <a:r>
              <a:rPr lang="ru-RU" sz="2000" i="1" dirty="0">
                <a:solidFill>
                  <a:srgbClr val="002060"/>
                </a:solidFill>
                <a:latin typeface="Arial" panose="020B0604020202020204" pitchFamily="34" charset="0"/>
                <a:cs typeface="Arial" panose="020B0604020202020204" pitchFamily="34" charset="0"/>
              </a:rPr>
              <a:t> и </a:t>
            </a:r>
            <a:r>
              <a:rPr lang="ru-RU" sz="2000" b="1" i="1" dirty="0" err="1">
                <a:solidFill>
                  <a:srgbClr val="002060"/>
                </a:solidFill>
                <a:latin typeface="Arial" panose="020B0604020202020204" pitchFamily="34" charset="0"/>
                <a:cs typeface="Arial" panose="020B0604020202020204" pitchFamily="34" charset="0"/>
              </a:rPr>
              <a:t>глюонов</a:t>
            </a:r>
            <a:r>
              <a:rPr lang="en-GB" sz="2000" i="1" dirty="0">
                <a:solidFill>
                  <a:srgbClr val="002060"/>
                </a:solidFill>
                <a:latin typeface="Arial" panose="020B0604020202020204" pitchFamily="34" charset="0"/>
                <a:cs typeface="Arial" panose="020B0604020202020204" pitchFamily="34" charset="0"/>
              </a:rPr>
              <a:t> – </a:t>
            </a:r>
            <a:r>
              <a:rPr lang="ru-RU" sz="2000" i="1" dirty="0">
                <a:solidFill>
                  <a:srgbClr val="002060"/>
                </a:solidFill>
                <a:latin typeface="Arial" panose="020B0604020202020204" pitchFamily="34" charset="0"/>
                <a:cs typeface="Arial" panose="020B0604020202020204" pitchFamily="34" charset="0"/>
              </a:rPr>
              <a:t>структурных блоков </a:t>
            </a:r>
            <a:r>
              <a:rPr lang="en-GB" sz="2000" i="1" dirty="0">
                <a:solidFill>
                  <a:srgbClr val="002060"/>
                </a:solidFill>
                <a:latin typeface="Arial" panose="020B0604020202020204" pitchFamily="34" charset="0"/>
                <a:cs typeface="Arial" panose="020B0604020202020204" pitchFamily="34" charset="0"/>
              </a:rPr>
              <a:t>&gt; </a:t>
            </a:r>
            <a:r>
              <a:rPr lang="en-GB" sz="2000" b="1" i="1" dirty="0">
                <a:solidFill>
                  <a:srgbClr val="002060"/>
                </a:solidFill>
                <a:latin typeface="Arial" panose="020B0604020202020204" pitchFamily="34" charset="0"/>
                <a:cs typeface="Arial" panose="020B0604020202020204" pitchFamily="34" charset="0"/>
              </a:rPr>
              <a:t>99</a:t>
            </a:r>
            <a:r>
              <a:rPr lang="en-GB" sz="2000" i="1" dirty="0">
                <a:solidFill>
                  <a:srgbClr val="002060"/>
                </a:solidFill>
                <a:latin typeface="Arial" panose="020B0604020202020204" pitchFamily="34" charset="0"/>
                <a:cs typeface="Arial" panose="020B0604020202020204" pitchFamily="34" charset="0"/>
              </a:rPr>
              <a:t>% </a:t>
            </a:r>
            <a:r>
              <a:rPr lang="ru-RU" sz="2000" i="1" dirty="0">
                <a:solidFill>
                  <a:srgbClr val="002060"/>
                </a:solidFill>
                <a:latin typeface="Arial" panose="020B0604020202020204" pitchFamily="34" charset="0"/>
                <a:cs typeface="Arial" panose="020B0604020202020204" pitchFamily="34" charset="0"/>
              </a:rPr>
              <a:t>видимой материи во </a:t>
            </a:r>
            <a:r>
              <a:rPr lang="ru-RU" sz="2000" b="1" i="1" dirty="0">
                <a:solidFill>
                  <a:srgbClr val="002060"/>
                </a:solidFill>
                <a:latin typeface="Arial" panose="020B0604020202020204" pitchFamily="34" charset="0"/>
                <a:cs typeface="Arial" panose="020B0604020202020204" pitchFamily="34" charset="0"/>
              </a:rPr>
              <a:t>Вселенной</a:t>
            </a:r>
            <a:endParaRPr lang="en-RU" sz="20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E3F9E3F-982E-E9F5-FA52-746DD2EA8AD0}"/>
              </a:ext>
            </a:extLst>
          </p:cNvPr>
          <p:cNvSpPr txBox="1"/>
          <p:nvPr/>
        </p:nvSpPr>
        <p:spPr>
          <a:xfrm>
            <a:off x="159334" y="4414903"/>
            <a:ext cx="3319221" cy="707886"/>
          </a:xfrm>
          <a:prstGeom prst="rect">
            <a:avLst/>
          </a:prstGeom>
          <a:solidFill>
            <a:srgbClr val="EEFFFF"/>
          </a:solidFill>
        </p:spPr>
        <p:txBody>
          <a:bodyPr wrap="square">
            <a:spAutoFit/>
          </a:bodyPr>
          <a:lstStyle/>
          <a:p>
            <a:pPr algn="ctr"/>
            <a:r>
              <a:rPr lang="ru-RU" sz="2000" i="1" dirty="0">
                <a:solidFill>
                  <a:srgbClr val="002060"/>
                </a:solidFill>
                <a:latin typeface="Arial" panose="020B0604020202020204" pitchFamily="34" charset="0"/>
                <a:cs typeface="Arial" panose="020B0604020202020204" pitchFamily="34" charset="0"/>
              </a:rPr>
              <a:t>массы</a:t>
            </a:r>
            <a:r>
              <a:rPr lang="ru-RU" sz="2000" b="1" i="1" dirty="0">
                <a:solidFill>
                  <a:srgbClr val="002060"/>
                </a:solidFill>
                <a:latin typeface="Arial" panose="020B0604020202020204" pitchFamily="34" charset="0"/>
                <a:cs typeface="Arial" panose="020B0604020202020204" pitchFamily="34" charset="0"/>
              </a:rPr>
              <a:t> протон</a:t>
            </a:r>
            <a:r>
              <a:rPr lang="en-GB" sz="2000" i="1" dirty="0">
                <a:solidFill>
                  <a:srgbClr val="002060"/>
                </a:solidFill>
                <a:latin typeface="Arial" panose="020B0604020202020204" pitchFamily="34" charset="0"/>
                <a:cs typeface="Arial" panose="020B0604020202020204" pitchFamily="34" charset="0"/>
              </a:rPr>
              <a:t>/</a:t>
            </a:r>
            <a:r>
              <a:rPr lang="ru-RU" sz="2000" b="1" i="1" dirty="0">
                <a:solidFill>
                  <a:srgbClr val="002060"/>
                </a:solidFill>
                <a:latin typeface="Arial" panose="020B0604020202020204" pitchFamily="34" charset="0"/>
                <a:cs typeface="Arial" panose="020B0604020202020204" pitchFamily="34" charset="0"/>
              </a:rPr>
              <a:t>нейтрон</a:t>
            </a:r>
            <a:r>
              <a:rPr lang="en-GB" sz="2000" b="1" i="1" dirty="0">
                <a:solidFill>
                  <a:srgbClr val="002060"/>
                </a:solidFill>
                <a:latin typeface="Arial" panose="020B0604020202020204" pitchFamily="34" charset="0"/>
                <a:cs typeface="Arial" panose="020B0604020202020204" pitchFamily="34" charset="0"/>
              </a:rPr>
              <a:t> </a:t>
            </a:r>
            <a:endParaRPr lang="ru-RU" sz="2000" b="1" i="1" dirty="0">
              <a:solidFill>
                <a:srgbClr val="002060"/>
              </a:solidFill>
              <a:latin typeface="Arial" panose="020B0604020202020204" pitchFamily="34" charset="0"/>
              <a:cs typeface="Arial" panose="020B0604020202020204" pitchFamily="34" charset="0"/>
            </a:endParaRPr>
          </a:p>
          <a:p>
            <a:pPr algn="ctr"/>
            <a:r>
              <a:rPr lang="en-GB" sz="2000" b="1" i="1" dirty="0">
                <a:solidFill>
                  <a:srgbClr val="002060"/>
                </a:solidFill>
                <a:latin typeface="Arial" panose="020B0604020202020204" pitchFamily="34" charset="0"/>
                <a:cs typeface="Arial" panose="020B0604020202020204" pitchFamily="34" charset="0"/>
              </a:rPr>
              <a:t>~ x </a:t>
            </a:r>
            <a:r>
              <a:rPr lang="en-GB" sz="2000" b="1" i="1" dirty="0">
                <a:solidFill>
                  <a:srgbClr val="FF3300"/>
                </a:solidFill>
                <a:latin typeface="Arial" panose="020B0604020202020204" pitchFamily="34" charset="0"/>
                <a:cs typeface="Arial" panose="020B0604020202020204" pitchFamily="34" charset="0"/>
              </a:rPr>
              <a:t>100</a:t>
            </a:r>
            <a:r>
              <a:rPr lang="en-GB" sz="2000" b="1" i="1" dirty="0">
                <a:solidFill>
                  <a:srgbClr val="002060"/>
                </a:solidFill>
                <a:latin typeface="Arial" panose="020B0604020202020204" pitchFamily="34" charset="0"/>
                <a:cs typeface="Arial" panose="020B0604020202020204" pitchFamily="34" charset="0"/>
              </a:rPr>
              <a:t> </a:t>
            </a:r>
            <a:r>
              <a:rPr lang="ru-RU" sz="2000" i="1" dirty="0">
                <a:solidFill>
                  <a:srgbClr val="002060"/>
                </a:solidFill>
                <a:latin typeface="Arial" panose="020B0604020202020204" pitchFamily="34" charset="0"/>
                <a:cs typeface="Arial" panose="020B0604020202020204" pitchFamily="34" charset="0"/>
              </a:rPr>
              <a:t>массы </a:t>
            </a:r>
            <a:r>
              <a:rPr lang="ru-RU" sz="2000" b="1" i="1" dirty="0">
                <a:solidFill>
                  <a:srgbClr val="002060"/>
                </a:solidFill>
                <a:latin typeface="Arial" panose="020B0604020202020204" pitchFamily="34" charset="0"/>
                <a:cs typeface="Arial" panose="020B0604020202020204" pitchFamily="34" charset="0"/>
              </a:rPr>
              <a:t>кварков</a:t>
            </a:r>
            <a:r>
              <a:rPr lang="en-GB" sz="2000" i="1" dirty="0">
                <a:solidFill>
                  <a:srgbClr val="002060"/>
                </a:solidFill>
                <a:latin typeface="Arial" panose="020B0604020202020204" pitchFamily="34" charset="0"/>
                <a:cs typeface="Arial" panose="020B0604020202020204" pitchFamily="34" charset="0"/>
              </a:rPr>
              <a:t> </a:t>
            </a:r>
            <a:endParaRPr lang="en-RU" sz="2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D9E8FD6-7181-97A4-8FB5-35F432F57014}"/>
              </a:ext>
            </a:extLst>
          </p:cNvPr>
          <p:cNvSpPr txBox="1"/>
          <p:nvPr/>
        </p:nvSpPr>
        <p:spPr>
          <a:xfrm>
            <a:off x="3873555" y="4395158"/>
            <a:ext cx="8112500" cy="1015663"/>
          </a:xfrm>
          <a:prstGeom prst="rect">
            <a:avLst/>
          </a:prstGeom>
          <a:solidFill>
            <a:srgbClr val="DFFFF8"/>
          </a:solidFill>
        </p:spPr>
        <p:txBody>
          <a:bodyPr wrap="square">
            <a:spAutoFit/>
          </a:bodyPr>
          <a:lstStyle/>
          <a:p>
            <a:r>
              <a:rPr lang="ru-RU" sz="2000" b="1" i="1" dirty="0">
                <a:solidFill>
                  <a:srgbClr val="002060"/>
                </a:solidFill>
                <a:latin typeface="Arial" panose="020B0604020202020204" pitchFamily="34" charset="0"/>
                <a:cs typeface="Arial" panose="020B0604020202020204" pitchFamily="34" charset="0"/>
              </a:rPr>
              <a:t>в значительной степени </a:t>
            </a:r>
            <a:r>
              <a:rPr lang="ru-RU" sz="2000" b="1" i="1" dirty="0">
                <a:solidFill>
                  <a:srgbClr val="FF0000"/>
                </a:solidFill>
                <a:latin typeface="Arial" panose="020B0604020202020204" pitchFamily="34" charset="0"/>
                <a:cs typeface="Arial" panose="020B0604020202020204" pitchFamily="34" charset="0"/>
              </a:rPr>
              <a:t>неясно</a:t>
            </a:r>
            <a:r>
              <a:rPr lang="ru-RU" sz="2000" b="1" i="1" dirty="0">
                <a:solidFill>
                  <a:srgbClr val="002060"/>
                </a:solidFill>
                <a:latin typeface="Arial" panose="020B0604020202020204" pitchFamily="34" charset="0"/>
                <a:cs typeface="Arial" panose="020B0604020202020204" pitchFamily="34" charset="0"/>
              </a:rPr>
              <a:t>, </a:t>
            </a:r>
            <a:r>
              <a:rPr lang="ru-RU" sz="2000" i="1" dirty="0">
                <a:solidFill>
                  <a:srgbClr val="002060"/>
                </a:solidFill>
                <a:latin typeface="Arial" panose="020B0604020202020204" pitchFamily="34" charset="0"/>
                <a:cs typeface="Arial" panose="020B0604020202020204" pitchFamily="34" charset="0"/>
              </a:rPr>
              <a:t>почему</a:t>
            </a:r>
            <a:r>
              <a:rPr lang="ru-RU" sz="2000" b="1" i="1" dirty="0">
                <a:solidFill>
                  <a:srgbClr val="002060"/>
                </a:solidFill>
                <a:latin typeface="Arial" panose="020B0604020202020204" pitchFamily="34" charset="0"/>
                <a:cs typeface="Arial" panose="020B0604020202020204" pitchFamily="34" charset="0"/>
              </a:rPr>
              <a:t> кварки </a:t>
            </a:r>
            <a:r>
              <a:rPr lang="ru-RU" sz="2000" b="1" i="1" dirty="0">
                <a:solidFill>
                  <a:srgbClr val="FF0000"/>
                </a:solidFill>
                <a:latin typeface="Arial" panose="020B0604020202020204" pitchFamily="34" charset="0"/>
                <a:cs typeface="Arial" panose="020B0604020202020204" pitchFamily="34" charset="0"/>
              </a:rPr>
              <a:t>замкнуты </a:t>
            </a:r>
            <a:r>
              <a:rPr lang="ru-RU" sz="2000" i="1" dirty="0">
                <a:solidFill>
                  <a:srgbClr val="002060"/>
                </a:solidFill>
                <a:latin typeface="Arial" panose="020B0604020202020204" pitchFamily="34" charset="0"/>
                <a:cs typeface="Arial" panose="020B0604020202020204" pitchFamily="34" charset="0"/>
              </a:rPr>
              <a:t>в адронах, как </a:t>
            </a:r>
            <a:r>
              <a:rPr lang="ru-RU" sz="2000" b="1" i="1" dirty="0">
                <a:solidFill>
                  <a:srgbClr val="002060"/>
                </a:solidFill>
                <a:latin typeface="Arial" panose="020B0604020202020204" pitchFamily="34" charset="0"/>
                <a:cs typeface="Arial" panose="020B0604020202020204" pitchFamily="34" charset="0"/>
              </a:rPr>
              <a:t>кварки</a:t>
            </a:r>
            <a:r>
              <a:rPr lang="ru-RU" sz="2000" i="1" dirty="0">
                <a:solidFill>
                  <a:srgbClr val="002060"/>
                </a:solidFill>
                <a:latin typeface="Arial" panose="020B0604020202020204" pitchFamily="34" charset="0"/>
                <a:cs typeface="Arial" panose="020B0604020202020204" pitchFamily="34" charset="0"/>
              </a:rPr>
              <a:t> и </a:t>
            </a:r>
            <a:r>
              <a:rPr lang="ru-RU" sz="2000" b="1" i="1" dirty="0" err="1">
                <a:solidFill>
                  <a:srgbClr val="002060"/>
                </a:solidFill>
                <a:latin typeface="Arial" panose="020B0604020202020204" pitchFamily="34" charset="0"/>
                <a:cs typeface="Arial" panose="020B0604020202020204" pitchFamily="34" charset="0"/>
              </a:rPr>
              <a:t>глюоны</a:t>
            </a:r>
            <a:r>
              <a:rPr lang="ru-RU" sz="2000" i="1" dirty="0">
                <a:solidFill>
                  <a:srgbClr val="002060"/>
                </a:solidFill>
                <a:latin typeface="Arial" panose="020B0604020202020204" pitchFamily="34" charset="0"/>
                <a:cs typeface="Arial" panose="020B0604020202020204" pitchFamily="34" charset="0"/>
              </a:rPr>
              <a:t> </a:t>
            </a:r>
            <a:r>
              <a:rPr lang="ru-RU" sz="2000" i="1" dirty="0" err="1">
                <a:solidFill>
                  <a:srgbClr val="002060"/>
                </a:solidFill>
                <a:latin typeface="Arial" panose="020B0604020202020204" pitchFamily="34" charset="0"/>
                <a:cs typeface="Arial" panose="020B0604020202020204" pitchFamily="34" charset="0"/>
              </a:rPr>
              <a:t>оформируют</a:t>
            </a:r>
            <a:r>
              <a:rPr lang="ru-RU" sz="2000" i="1" dirty="0">
                <a:solidFill>
                  <a:srgbClr val="002060"/>
                </a:solidFill>
                <a:latin typeface="Arial" panose="020B0604020202020204" pitchFamily="34" charset="0"/>
                <a:cs typeface="Arial" panose="020B0604020202020204" pitchFamily="34" charset="0"/>
              </a:rPr>
              <a:t> </a:t>
            </a:r>
            <a:r>
              <a:rPr lang="ru-RU" sz="2000" b="1" i="1" dirty="0">
                <a:solidFill>
                  <a:srgbClr val="002060"/>
                </a:solidFill>
                <a:latin typeface="Arial" panose="020B0604020202020204" pitchFamily="34" charset="0"/>
                <a:cs typeface="Arial" panose="020B0604020202020204" pitchFamily="34" charset="0"/>
              </a:rPr>
              <a:t>массы, спины </a:t>
            </a:r>
            <a:r>
              <a:rPr lang="ru-RU" sz="2000" i="1" dirty="0">
                <a:solidFill>
                  <a:srgbClr val="002060"/>
                </a:solidFill>
                <a:latin typeface="Arial" panose="020B0604020202020204" pitchFamily="34" charset="0"/>
                <a:cs typeface="Arial" panose="020B0604020202020204" pitchFamily="34" charset="0"/>
              </a:rPr>
              <a:t>и др.  свойства частиц</a:t>
            </a:r>
            <a:endParaRPr lang="en-RU" sz="2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47DAACEB-5FB0-CE09-215F-316ECB952C85}"/>
              </a:ext>
            </a:extLst>
          </p:cNvPr>
          <p:cNvSpPr txBox="1"/>
          <p:nvPr/>
        </p:nvSpPr>
        <p:spPr>
          <a:xfrm>
            <a:off x="585546" y="5584764"/>
            <a:ext cx="11532973" cy="1200329"/>
          </a:xfrm>
          <a:prstGeom prst="rect">
            <a:avLst/>
          </a:prstGeom>
          <a:noFill/>
        </p:spPr>
        <p:txBody>
          <a:bodyPr wrap="square">
            <a:spAutoFit/>
          </a:bodyPr>
          <a:lstStyle/>
          <a:p>
            <a:r>
              <a:rPr lang="ru-RU" sz="2400" i="1" dirty="0">
                <a:solidFill>
                  <a:srgbClr val="FFFF00"/>
                </a:solidFill>
                <a:latin typeface="Arial" panose="020B0604020202020204" pitchFamily="34" charset="0"/>
                <a:cs typeface="Arial" panose="020B0604020202020204" pitchFamily="34" charset="0"/>
              </a:rPr>
              <a:t>В экстремальных условиях сверхвысоких температур и/или плотностей ядерной материи кварки и </a:t>
            </a:r>
            <a:r>
              <a:rPr lang="ru-RU" sz="2400" i="1" dirty="0" err="1">
                <a:solidFill>
                  <a:srgbClr val="FFFF00"/>
                </a:solidFill>
                <a:latin typeface="Arial" panose="020B0604020202020204" pitchFamily="34" charset="0"/>
                <a:cs typeface="Arial" panose="020B0604020202020204" pitchFamily="34" charset="0"/>
              </a:rPr>
              <a:t>глюоны</a:t>
            </a:r>
            <a:r>
              <a:rPr lang="ru-RU" sz="2400" i="1" dirty="0">
                <a:solidFill>
                  <a:srgbClr val="FFFF00"/>
                </a:solidFill>
                <a:latin typeface="Arial" panose="020B0604020202020204" pitchFamily="34" charset="0"/>
                <a:cs typeface="Arial" panose="020B0604020202020204" pitchFamily="34" charset="0"/>
              </a:rPr>
              <a:t> перестают быть заключенными в элементарных частицах и образуют кварк-</a:t>
            </a:r>
            <a:r>
              <a:rPr lang="ru-RU" sz="2400" i="1" dirty="0" err="1">
                <a:solidFill>
                  <a:srgbClr val="FFFF00"/>
                </a:solidFill>
                <a:latin typeface="Arial" panose="020B0604020202020204" pitchFamily="34" charset="0"/>
                <a:cs typeface="Arial" panose="020B0604020202020204" pitchFamily="34" charset="0"/>
              </a:rPr>
              <a:t>глюонную</a:t>
            </a:r>
            <a:r>
              <a:rPr lang="ru-RU" sz="2400" i="1" dirty="0">
                <a:solidFill>
                  <a:srgbClr val="FFFF00"/>
                </a:solidFill>
                <a:latin typeface="Arial" panose="020B0604020202020204" pitchFamily="34" charset="0"/>
                <a:cs typeface="Arial" panose="020B0604020202020204" pitchFamily="34" charset="0"/>
              </a:rPr>
              <a:t> плазму.</a:t>
            </a:r>
            <a:endParaRPr lang="en-RU" sz="2400" i="1" dirty="0">
              <a:solidFill>
                <a:srgbClr val="FFFF00"/>
              </a:solidFill>
              <a:latin typeface="Arial" panose="020B0604020202020204" pitchFamily="34" charset="0"/>
              <a:cs typeface="Arial" panose="020B0604020202020204" pitchFamily="34" charset="0"/>
            </a:endParaRPr>
          </a:p>
        </p:txBody>
      </p:sp>
      <p:sp>
        <p:nvSpPr>
          <p:cNvPr id="2" name="Up Arrow 1">
            <a:extLst>
              <a:ext uri="{FF2B5EF4-FFF2-40B4-BE49-F238E27FC236}">
                <a16:creationId xmlns:a16="http://schemas.microsoft.com/office/drawing/2014/main" id="{2FD778A3-66DE-94D3-5503-6067E7D0FA97}"/>
              </a:ext>
            </a:extLst>
          </p:cNvPr>
          <p:cNvSpPr/>
          <p:nvPr/>
        </p:nvSpPr>
        <p:spPr>
          <a:xfrm>
            <a:off x="2317672" y="2631276"/>
            <a:ext cx="435320" cy="424415"/>
          </a:xfrm>
          <a:prstGeom prst="upArrow">
            <a:avLst/>
          </a:prstGeom>
          <a:solidFill>
            <a:srgbClr val="FFFF00"/>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sz="200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67D6F227-CF96-9337-B1ED-01A7335DA571}"/>
              </a:ext>
            </a:extLst>
          </p:cNvPr>
          <p:cNvGrpSpPr/>
          <p:nvPr/>
        </p:nvGrpSpPr>
        <p:grpSpPr>
          <a:xfrm>
            <a:off x="4158132" y="297360"/>
            <a:ext cx="3972614" cy="1100518"/>
            <a:chOff x="3803307" y="-197476"/>
            <a:chExt cx="4575341" cy="1467356"/>
          </a:xfrm>
        </p:grpSpPr>
        <p:sp>
          <p:nvSpPr>
            <p:cNvPr id="11" name="Oval 10">
              <a:extLst>
                <a:ext uri="{FF2B5EF4-FFF2-40B4-BE49-F238E27FC236}">
                  <a16:creationId xmlns:a16="http://schemas.microsoft.com/office/drawing/2014/main" id="{D1597EBD-490D-B573-F37F-5678E3D2FC87}"/>
                </a:ext>
              </a:extLst>
            </p:cNvPr>
            <p:cNvSpPr/>
            <p:nvPr/>
          </p:nvSpPr>
          <p:spPr>
            <a:xfrm>
              <a:off x="3803307" y="-197476"/>
              <a:ext cx="4575341" cy="1467356"/>
            </a:xfrm>
            <a:prstGeom prst="ellipse">
              <a:avLst/>
            </a:prstGeom>
            <a:solidFill>
              <a:srgbClr val="DFFFF8"/>
            </a:solidFill>
            <a:ln w="3810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sz="2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44C1B08-806A-5964-242F-2A4605D2C848}"/>
                </a:ext>
              </a:extLst>
            </p:cNvPr>
            <p:cNvSpPr txBox="1"/>
            <p:nvPr/>
          </p:nvSpPr>
          <p:spPr>
            <a:xfrm>
              <a:off x="4146417" y="-50111"/>
              <a:ext cx="3910780" cy="1107995"/>
            </a:xfrm>
            <a:prstGeom prst="rect">
              <a:avLst/>
            </a:prstGeom>
            <a:noFill/>
          </p:spPr>
          <p:txBody>
            <a:bodyPr wrap="square">
              <a:spAutoFit/>
            </a:bodyPr>
            <a:lstStyle/>
            <a:p>
              <a:pPr algn="ctr"/>
              <a:r>
                <a:rPr lang="ru-RU" sz="2400" b="1" dirty="0">
                  <a:solidFill>
                    <a:srgbClr val="002060"/>
                  </a:solidFill>
                  <a:latin typeface="Arial" panose="020B0604020202020204" pitchFamily="34" charset="0"/>
                  <a:cs typeface="Arial" panose="020B0604020202020204" pitchFamily="34" charset="0"/>
                </a:rPr>
                <a:t>Фундаментальные свойства материи</a:t>
              </a:r>
              <a:endParaRPr lang="en-RU" sz="2400" dirty="0">
                <a:latin typeface="Arial" panose="020B0604020202020204" pitchFamily="34" charset="0"/>
                <a:cs typeface="Arial" panose="020B0604020202020204" pitchFamily="34" charset="0"/>
              </a:endParaRPr>
            </a:p>
          </p:txBody>
        </p:sp>
      </p:grpSp>
      <p:pic>
        <p:nvPicPr>
          <p:cNvPr id="20" name="Picture 6" descr="NICA-Logo_4c">
            <a:extLst>
              <a:ext uri="{FF2B5EF4-FFF2-40B4-BE49-F238E27FC236}">
                <a16:creationId xmlns:a16="http://schemas.microsoft.com/office/drawing/2014/main" id="{2BA2A1EA-0B69-B724-4234-2FE68B352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881" y="59167"/>
            <a:ext cx="1477518" cy="72780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6" name="Up Arrow 15">
            <a:extLst>
              <a:ext uri="{FF2B5EF4-FFF2-40B4-BE49-F238E27FC236}">
                <a16:creationId xmlns:a16="http://schemas.microsoft.com/office/drawing/2014/main" id="{7C16572F-FC17-CA16-768A-0062D2C238ED}"/>
              </a:ext>
            </a:extLst>
          </p:cNvPr>
          <p:cNvSpPr/>
          <p:nvPr/>
        </p:nvSpPr>
        <p:spPr>
          <a:xfrm>
            <a:off x="5839967" y="1229038"/>
            <a:ext cx="512066" cy="480254"/>
          </a:xfrm>
          <a:prstGeom prst="upArrow">
            <a:avLst/>
          </a:prstGeom>
          <a:solidFill>
            <a:srgbClr val="FF330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sz="2000">
              <a:latin typeface="Arial" panose="020B0604020202020204" pitchFamily="34" charset="0"/>
              <a:cs typeface="Arial" panose="020B0604020202020204" pitchFamily="34" charset="0"/>
            </a:endParaRPr>
          </a:p>
        </p:txBody>
      </p:sp>
      <p:sp>
        <p:nvSpPr>
          <p:cNvPr id="5" name="Up Arrow 4">
            <a:extLst>
              <a:ext uri="{FF2B5EF4-FFF2-40B4-BE49-F238E27FC236}">
                <a16:creationId xmlns:a16="http://schemas.microsoft.com/office/drawing/2014/main" id="{0CDF9ADB-5871-6938-3751-87E93F77B4CB}"/>
              </a:ext>
            </a:extLst>
          </p:cNvPr>
          <p:cNvSpPr/>
          <p:nvPr/>
        </p:nvSpPr>
        <p:spPr>
          <a:xfrm>
            <a:off x="6164548" y="2610545"/>
            <a:ext cx="435320" cy="424415"/>
          </a:xfrm>
          <a:prstGeom prst="upArrow">
            <a:avLst/>
          </a:prstGeom>
          <a:solidFill>
            <a:srgbClr val="FFFF00"/>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sz="2000">
              <a:latin typeface="Arial" panose="020B0604020202020204" pitchFamily="34" charset="0"/>
              <a:cs typeface="Arial" panose="020B0604020202020204" pitchFamily="34" charset="0"/>
            </a:endParaRPr>
          </a:p>
        </p:txBody>
      </p:sp>
      <p:sp>
        <p:nvSpPr>
          <p:cNvPr id="8" name="Up Arrow 7">
            <a:extLst>
              <a:ext uri="{FF2B5EF4-FFF2-40B4-BE49-F238E27FC236}">
                <a16:creationId xmlns:a16="http://schemas.microsoft.com/office/drawing/2014/main" id="{F8B199EA-B088-86FB-68F0-41FF0F9DEF5C}"/>
              </a:ext>
            </a:extLst>
          </p:cNvPr>
          <p:cNvSpPr/>
          <p:nvPr/>
        </p:nvSpPr>
        <p:spPr>
          <a:xfrm>
            <a:off x="8864193" y="2631526"/>
            <a:ext cx="435320" cy="424415"/>
          </a:xfrm>
          <a:prstGeom prst="upArrow">
            <a:avLst/>
          </a:prstGeom>
          <a:solidFill>
            <a:srgbClr val="FFFF00"/>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89767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205053"/>
            <a:ext cx="11721084" cy="3118430"/>
          </a:xfrm>
          <a:solidFill>
            <a:srgbClr val="C7FCFF"/>
          </a:solidFill>
        </p:spPr>
        <p:txBody>
          <a:bodyPr>
            <a:noAutofit/>
          </a:bodyPr>
          <a:lstStyle/>
          <a:p>
            <a:pPr marL="0" indent="0">
              <a:buNone/>
            </a:pPr>
            <a:r>
              <a:rPr lang="ru-RU" sz="2000" b="1" i="1">
                <a:solidFill>
                  <a:srgbClr val="000090"/>
                </a:solidFill>
                <a:latin typeface="Arial"/>
                <a:cs typeface="Arial"/>
              </a:rPr>
              <a:t>Сильные взаимодействия играют ключевую роль в физике фундаментальных сил природы и хорошо описываются  </a:t>
            </a:r>
            <a:r>
              <a:rPr lang="ru-RU" sz="2000" b="1" i="1">
                <a:solidFill>
                  <a:srgbClr val="FF0000"/>
                </a:solidFill>
                <a:latin typeface="Arial"/>
                <a:cs typeface="Arial"/>
              </a:rPr>
              <a:t>КХД</a:t>
            </a:r>
            <a:r>
              <a:rPr lang="ru-RU" sz="2000" b="1" i="1">
                <a:solidFill>
                  <a:srgbClr val="000090"/>
                </a:solidFill>
                <a:latin typeface="Arial"/>
                <a:cs typeface="Arial"/>
              </a:rPr>
              <a:t>, </a:t>
            </a:r>
            <a:endParaRPr lang="en-US" sz="2000" b="1" i="1">
              <a:solidFill>
                <a:srgbClr val="000090"/>
              </a:solidFill>
              <a:latin typeface="Arial"/>
              <a:cs typeface="Arial"/>
            </a:endParaRPr>
          </a:p>
          <a:p>
            <a:pPr marL="0" indent="0">
              <a:buNone/>
            </a:pPr>
            <a:r>
              <a:rPr lang="ru-RU" sz="2000" b="1" i="1">
                <a:solidFill>
                  <a:srgbClr val="000090"/>
                </a:solidFill>
                <a:latin typeface="Arial"/>
                <a:cs typeface="Arial"/>
              </a:rPr>
              <a:t>но остаются </a:t>
            </a:r>
            <a:r>
              <a:rPr lang="ru-RU" sz="2000" b="1" i="1">
                <a:solidFill>
                  <a:srgbClr val="FF0000"/>
                </a:solidFill>
                <a:latin typeface="Arial"/>
                <a:cs typeface="Arial"/>
              </a:rPr>
              <a:t>вопросы</a:t>
            </a:r>
            <a:r>
              <a:rPr lang="ru-RU" sz="2000" i="1">
                <a:solidFill>
                  <a:srgbClr val="000090"/>
                </a:solidFill>
                <a:latin typeface="Arial"/>
                <a:cs typeface="Arial"/>
              </a:rPr>
              <a:t>:</a:t>
            </a:r>
          </a:p>
          <a:p>
            <a:pPr lvl="1"/>
            <a:r>
              <a:rPr lang="ru-RU" sz="2000" i="1">
                <a:solidFill>
                  <a:srgbClr val="000090"/>
                </a:solidFill>
                <a:latin typeface="Arial"/>
                <a:cs typeface="Arial"/>
              </a:rPr>
              <a:t>явления на больших расстояниях, например, </a:t>
            </a:r>
            <a:r>
              <a:rPr lang="ru-RU" sz="2000" b="1" i="1">
                <a:solidFill>
                  <a:srgbClr val="000090"/>
                </a:solidFill>
                <a:latin typeface="Arial"/>
                <a:cs typeface="Arial"/>
              </a:rPr>
              <a:t>удержание кварков</a:t>
            </a:r>
            <a:r>
              <a:rPr lang="ru-RU" sz="2000" i="1">
                <a:solidFill>
                  <a:srgbClr val="000090"/>
                </a:solidFill>
                <a:latin typeface="Arial"/>
                <a:cs typeface="Arial"/>
              </a:rPr>
              <a:t>; </a:t>
            </a:r>
          </a:p>
          <a:p>
            <a:pPr lvl="1"/>
            <a:r>
              <a:rPr lang="ru-RU" sz="2000" i="1">
                <a:solidFill>
                  <a:srgbClr val="000090"/>
                </a:solidFill>
                <a:latin typeface="Arial"/>
                <a:cs typeface="Arial"/>
              </a:rPr>
              <a:t>коллективное поведение в экстремальных условиях </a:t>
            </a:r>
            <a:r>
              <a:rPr lang="ru-RU" sz="2000" b="1" i="1">
                <a:solidFill>
                  <a:srgbClr val="000090"/>
                </a:solidFill>
                <a:latin typeface="Arial"/>
                <a:cs typeface="Arial"/>
              </a:rPr>
              <a:t>высоких температур </a:t>
            </a:r>
            <a:r>
              <a:rPr lang="ru-RU" sz="2000" i="1">
                <a:solidFill>
                  <a:srgbClr val="000090"/>
                </a:solidFill>
                <a:latin typeface="Arial"/>
                <a:cs typeface="Arial"/>
              </a:rPr>
              <a:t>и </a:t>
            </a:r>
            <a:r>
              <a:rPr lang="ru-RU" sz="2000" b="1" i="1">
                <a:solidFill>
                  <a:srgbClr val="000090"/>
                </a:solidFill>
                <a:latin typeface="Arial"/>
                <a:cs typeface="Arial"/>
              </a:rPr>
              <a:t>высоких плотностей</a:t>
            </a:r>
            <a:r>
              <a:rPr lang="ru-RU" sz="2000" i="1">
                <a:solidFill>
                  <a:srgbClr val="000090"/>
                </a:solidFill>
                <a:latin typeface="Arial"/>
                <a:cs typeface="Arial"/>
              </a:rPr>
              <a:t>;</a:t>
            </a:r>
          </a:p>
          <a:p>
            <a:pPr lvl="1"/>
            <a:r>
              <a:rPr lang="ru-RU" sz="2000" i="1">
                <a:solidFill>
                  <a:srgbClr val="000090"/>
                </a:solidFill>
                <a:latin typeface="Arial"/>
                <a:cs typeface="Arial"/>
              </a:rPr>
              <a:t>надежные прогнозы в </a:t>
            </a:r>
            <a:r>
              <a:rPr lang="ru-RU" sz="2000" b="1" i="1" err="1">
                <a:solidFill>
                  <a:srgbClr val="000090"/>
                </a:solidFill>
                <a:latin typeface="Arial"/>
                <a:cs typeface="Arial"/>
              </a:rPr>
              <a:t>непертурбативном</a:t>
            </a:r>
            <a:r>
              <a:rPr lang="ru-RU" sz="2000" i="1">
                <a:solidFill>
                  <a:srgbClr val="000090"/>
                </a:solidFill>
                <a:latin typeface="Arial"/>
                <a:cs typeface="Arial"/>
              </a:rPr>
              <a:t> режиме;</a:t>
            </a:r>
          </a:p>
          <a:p>
            <a:pPr lvl="1"/>
            <a:r>
              <a:rPr lang="ru-RU" sz="2000" i="1">
                <a:solidFill>
                  <a:srgbClr val="000090"/>
                </a:solidFill>
                <a:latin typeface="Arial"/>
                <a:cs typeface="Arial"/>
              </a:rPr>
              <a:t>как быстро движущиеся кварки и глюоны группируются в </a:t>
            </a:r>
            <a:r>
              <a:rPr lang="ru-RU" sz="2000" b="1" i="1">
                <a:solidFill>
                  <a:srgbClr val="000090"/>
                </a:solidFill>
                <a:latin typeface="Arial"/>
                <a:cs typeface="Arial"/>
              </a:rPr>
              <a:t>цвет-синглетные адроны</a:t>
            </a:r>
            <a:r>
              <a:rPr lang="en-US" sz="2000" i="1">
                <a:solidFill>
                  <a:srgbClr val="000090"/>
                </a:solidFill>
                <a:latin typeface="Arial"/>
                <a:cs typeface="Arial"/>
              </a:rPr>
              <a:t> ?</a:t>
            </a:r>
          </a:p>
          <a:p>
            <a:pPr lvl="1"/>
            <a:r>
              <a:rPr lang="ru-RU" sz="2000" i="1">
                <a:solidFill>
                  <a:srgbClr val="000090"/>
                </a:solidFill>
                <a:latin typeface="Arial"/>
                <a:cs typeface="Arial"/>
              </a:rPr>
              <a:t>как устроен </a:t>
            </a:r>
            <a:r>
              <a:rPr lang="ru-RU" sz="2000" b="1" i="1">
                <a:solidFill>
                  <a:srgbClr val="000090"/>
                </a:solidFill>
                <a:latin typeface="Arial"/>
                <a:cs typeface="Arial"/>
              </a:rPr>
              <a:t>спин нуклона </a:t>
            </a:r>
            <a:r>
              <a:rPr lang="ru-RU" sz="2000" i="1">
                <a:solidFill>
                  <a:srgbClr val="000090"/>
                </a:solidFill>
                <a:latin typeface="Arial"/>
                <a:cs typeface="Arial"/>
              </a:rPr>
              <a:t>и каков вклад глюонов?</a:t>
            </a:r>
          </a:p>
        </p:txBody>
      </p:sp>
      <p:sp>
        <p:nvSpPr>
          <p:cNvPr id="7" name="Content Placeholder 2"/>
          <p:cNvSpPr txBox="1"/>
          <p:nvPr/>
        </p:nvSpPr>
        <p:spPr>
          <a:xfrm>
            <a:off x="364136" y="4709666"/>
            <a:ext cx="11349423" cy="1096377"/>
          </a:xfrm>
          <a:prstGeom prst="rect">
            <a:avLst/>
          </a:prstGeom>
          <a:solidFill>
            <a:srgbClr val="ECEDFF"/>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ru-RU" sz="2000" i="1" dirty="0">
                <a:solidFill>
                  <a:srgbClr val="002060"/>
                </a:solidFill>
                <a:latin typeface="Arial" panose="020B0604020202020204" pitchFamily="34" charset="0"/>
                <a:ea typeface="MS Mincho" panose="02020609040205080304" pitchFamily="49" charset="-128"/>
                <a:cs typeface="Times New Roman" panose="02020603050405020304" pitchFamily="18" charset="0"/>
              </a:rPr>
              <a:t>      Будущий прогресс в этой области будет опираться на </a:t>
            </a:r>
            <a:r>
              <a:rPr lang="ru-RU" sz="2000" b="1" i="1" dirty="0">
                <a:solidFill>
                  <a:srgbClr val="002060"/>
                </a:solidFill>
                <a:latin typeface="Arial" panose="020B0604020202020204" pitchFamily="34" charset="0"/>
                <a:ea typeface="MS Mincho" panose="02020609040205080304" pitchFamily="49" charset="-128"/>
                <a:cs typeface="Times New Roman" panose="02020603050405020304" pitchFamily="18" charset="0"/>
              </a:rPr>
              <a:t>разностороннюю </a:t>
            </a:r>
            <a:r>
              <a:rPr lang="ru-RU" sz="2000" i="1" dirty="0">
                <a:solidFill>
                  <a:srgbClr val="002060"/>
                </a:solidFill>
                <a:latin typeface="Arial" panose="020B0604020202020204" pitchFamily="34" charset="0"/>
                <a:ea typeface="MS Mincho" panose="02020609040205080304" pitchFamily="49" charset="-128"/>
                <a:cs typeface="Times New Roman" panose="02020603050405020304" pitchFamily="18" charset="0"/>
              </a:rPr>
              <a:t>исследовательскую программу</a:t>
            </a:r>
            <a:r>
              <a:rPr lang="ru-RU" sz="2000" b="1" i="1" dirty="0">
                <a:solidFill>
                  <a:srgbClr val="002060"/>
                </a:solidFill>
                <a:latin typeface="Arial" panose="020B0604020202020204" pitchFamily="34" charset="0"/>
                <a:ea typeface="MS Mincho" panose="02020609040205080304" pitchFamily="49" charset="-128"/>
                <a:cs typeface="Times New Roman" panose="02020603050405020304" pitchFamily="18" charset="0"/>
              </a:rPr>
              <a:t> </a:t>
            </a:r>
            <a:r>
              <a:rPr lang="ru-RU" sz="2000" i="1" dirty="0">
                <a:solidFill>
                  <a:srgbClr val="002060"/>
                </a:solidFill>
                <a:latin typeface="Arial" panose="020B0604020202020204" pitchFamily="34" charset="0"/>
                <a:ea typeface="MS Mincho" panose="02020609040205080304" pitchFamily="49" charset="-128"/>
                <a:cs typeface="Times New Roman" panose="02020603050405020304" pitchFamily="18" charset="0"/>
              </a:rPr>
              <a:t>с тесным взаимодействием теоретических достижений </a:t>
            </a:r>
          </a:p>
          <a:p>
            <a:pPr marL="0" indent="0" algn="r">
              <a:buNone/>
            </a:pPr>
            <a:r>
              <a:rPr lang="ru-RU" sz="2000" i="1" dirty="0">
                <a:solidFill>
                  <a:srgbClr val="002060"/>
                </a:solidFill>
                <a:latin typeface="Arial" panose="020B0604020202020204" pitchFamily="34" charset="0"/>
                <a:ea typeface="MS Mincho" panose="02020609040205080304" pitchFamily="49" charset="-128"/>
                <a:cs typeface="Times New Roman" panose="02020603050405020304" pitchFamily="18" charset="0"/>
              </a:rPr>
              <a:t>и </a:t>
            </a:r>
            <a:r>
              <a:rPr lang="ru-RU" sz="2000" b="1" i="1" dirty="0">
                <a:solidFill>
                  <a:srgbClr val="FF0000"/>
                </a:solidFill>
                <a:latin typeface="Arial" panose="020B0604020202020204" pitchFamily="34" charset="0"/>
                <a:ea typeface="MS Mincho" panose="02020609040205080304" pitchFamily="49" charset="-128"/>
                <a:cs typeface="Times New Roman" panose="02020603050405020304" pitchFamily="18" charset="0"/>
              </a:rPr>
              <a:t>новых </a:t>
            </a:r>
            <a:r>
              <a:rPr lang="ru-RU" sz="2000" i="1" dirty="0">
                <a:solidFill>
                  <a:srgbClr val="002060"/>
                </a:solidFill>
                <a:latin typeface="Arial" panose="020B0604020202020204" pitchFamily="34" charset="0"/>
                <a:ea typeface="MS Mincho" panose="02020609040205080304" pitchFamily="49" charset="-128"/>
                <a:cs typeface="Times New Roman" panose="02020603050405020304" pitchFamily="18" charset="0"/>
              </a:rPr>
              <a:t>экспериментальных измерений.</a:t>
            </a:r>
          </a:p>
          <a:p>
            <a:pPr marL="0" indent="0">
              <a:buNone/>
            </a:pPr>
            <a:endParaRPr lang="en-US" sz="2000" i="1" dirty="0">
              <a:solidFill>
                <a:srgbClr val="000090"/>
              </a:solidFill>
              <a:latin typeface="Arial"/>
              <a:cs typeface="Arial"/>
            </a:endParaRPr>
          </a:p>
        </p:txBody>
      </p:sp>
      <p:sp>
        <p:nvSpPr>
          <p:cNvPr id="8" name="Content Placeholder 2"/>
          <p:cNvSpPr txBox="1"/>
          <p:nvPr/>
        </p:nvSpPr>
        <p:spPr>
          <a:xfrm>
            <a:off x="190500" y="3488494"/>
            <a:ext cx="11778236" cy="1058203"/>
          </a:xfrm>
          <a:prstGeom prst="rect">
            <a:avLst/>
          </a:prstGeom>
          <a:solidFill>
            <a:srgbClr val="FFF8E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ru-RU" sz="2000" i="1" dirty="0">
                <a:solidFill>
                  <a:srgbClr val="000090"/>
                </a:solidFill>
                <a:latin typeface="Arial"/>
                <a:cs typeface="Arial"/>
              </a:rPr>
              <a:t>	Расчеты </a:t>
            </a:r>
            <a:r>
              <a:rPr lang="ru-RU" sz="2000" b="1" i="1" dirty="0">
                <a:solidFill>
                  <a:srgbClr val="FF0000"/>
                </a:solidFill>
                <a:latin typeface="Arial"/>
                <a:cs typeface="Arial"/>
              </a:rPr>
              <a:t>КХД на решетке </a:t>
            </a:r>
            <a:r>
              <a:rPr lang="ru-RU" sz="2000" i="1" dirty="0">
                <a:solidFill>
                  <a:srgbClr val="000090"/>
                </a:solidFill>
                <a:latin typeface="Arial"/>
                <a:cs typeface="Arial"/>
              </a:rPr>
              <a:t>предсказывают переход вещества в </a:t>
            </a:r>
            <a:r>
              <a:rPr lang="ru-RU" sz="2000" b="1" i="1" dirty="0">
                <a:solidFill>
                  <a:srgbClr val="000090"/>
                </a:solidFill>
                <a:latin typeface="Arial"/>
                <a:cs typeface="Arial"/>
              </a:rPr>
              <a:t>кварк-</a:t>
            </a:r>
            <a:r>
              <a:rPr lang="ru-RU" sz="2000" b="1" i="1" dirty="0" err="1">
                <a:solidFill>
                  <a:srgbClr val="000090"/>
                </a:solidFill>
                <a:latin typeface="Arial"/>
                <a:cs typeface="Arial"/>
              </a:rPr>
              <a:t>глюонную</a:t>
            </a:r>
            <a:r>
              <a:rPr lang="ru-RU" sz="2000" b="1" i="1" dirty="0">
                <a:solidFill>
                  <a:srgbClr val="000090"/>
                </a:solidFill>
                <a:latin typeface="Arial"/>
                <a:cs typeface="Arial"/>
              </a:rPr>
              <a:t> плазму</a:t>
            </a:r>
            <a:r>
              <a:rPr lang="ru-RU" sz="2000" i="1" dirty="0">
                <a:solidFill>
                  <a:srgbClr val="000090"/>
                </a:solidFill>
                <a:latin typeface="Arial"/>
                <a:cs typeface="Arial"/>
              </a:rPr>
              <a:t>, в которой кварки не связаны и </a:t>
            </a:r>
            <a:r>
              <a:rPr lang="ru-RU" sz="2000" b="1" i="1" dirty="0" err="1">
                <a:solidFill>
                  <a:srgbClr val="000090"/>
                </a:solidFill>
                <a:latin typeface="Arial"/>
                <a:cs typeface="Arial"/>
              </a:rPr>
              <a:t>киральная</a:t>
            </a:r>
            <a:r>
              <a:rPr lang="ru-RU" sz="2000" b="1" i="1" dirty="0">
                <a:solidFill>
                  <a:srgbClr val="000090"/>
                </a:solidFill>
                <a:latin typeface="Arial"/>
                <a:cs typeface="Arial"/>
              </a:rPr>
              <a:t> симметрия </a:t>
            </a:r>
            <a:r>
              <a:rPr lang="ru-RU" sz="2000" i="1" dirty="0">
                <a:solidFill>
                  <a:srgbClr val="000090"/>
                </a:solidFill>
                <a:latin typeface="Arial"/>
                <a:cs typeface="Arial"/>
              </a:rPr>
              <a:t>восстановлена; </a:t>
            </a:r>
          </a:p>
          <a:p>
            <a:pPr marL="0" indent="0" algn="r">
              <a:buNone/>
            </a:pPr>
            <a:r>
              <a:rPr lang="ru-RU" sz="2000" b="1" i="1" dirty="0">
                <a:solidFill>
                  <a:srgbClr val="000090"/>
                </a:solidFill>
                <a:latin typeface="Arial"/>
              </a:rPr>
              <a:t>подтверждено </a:t>
            </a:r>
            <a:r>
              <a:rPr lang="ru-RU" sz="2000" b="1" i="1" dirty="0">
                <a:solidFill>
                  <a:srgbClr val="000090"/>
                </a:solidFill>
                <a:latin typeface="Arial"/>
                <a:cs typeface="Arial"/>
              </a:rPr>
              <a:t>экспериментально</a:t>
            </a:r>
            <a:r>
              <a:rPr lang="ru-RU" sz="2000" i="1" dirty="0">
                <a:solidFill>
                  <a:srgbClr val="000090"/>
                </a:solidFill>
                <a:latin typeface="Arial"/>
                <a:cs typeface="Arial"/>
              </a:rPr>
              <a:t>!</a:t>
            </a:r>
            <a:endParaRPr lang="en-US" sz="2000" i="1" dirty="0">
              <a:solidFill>
                <a:srgbClr val="000090"/>
              </a:solidFill>
              <a:latin typeface="Arial"/>
              <a:cs typeface="Arial"/>
            </a:endParaRPr>
          </a:p>
        </p:txBody>
      </p:sp>
      <p:sp>
        <p:nvSpPr>
          <p:cNvPr id="2" name="TextBox 1">
            <a:extLst>
              <a:ext uri="{FF2B5EF4-FFF2-40B4-BE49-F238E27FC236}">
                <a16:creationId xmlns:a16="http://schemas.microsoft.com/office/drawing/2014/main" id="{6264F130-97EB-2C4C-9F23-025DA6D93281}"/>
              </a:ext>
            </a:extLst>
          </p:cNvPr>
          <p:cNvSpPr txBox="1"/>
          <p:nvPr/>
        </p:nvSpPr>
        <p:spPr>
          <a:xfrm>
            <a:off x="364136" y="5969011"/>
            <a:ext cx="11547448" cy="707886"/>
          </a:xfrm>
          <a:prstGeom prst="rect">
            <a:avLst/>
          </a:prstGeom>
          <a:solidFill>
            <a:srgbClr val="D5FFFF"/>
          </a:solidFill>
          <a:ln w="28575">
            <a:solidFill>
              <a:srgbClr val="FF0000"/>
            </a:solidFill>
          </a:ln>
        </p:spPr>
        <p:txBody>
          <a:bodyPr wrap="square" rtlCol="0">
            <a:spAutoFit/>
          </a:bodyPr>
          <a:lstStyle/>
          <a:p>
            <a:r>
              <a:rPr lang="ru-RU" sz="2000" b="1">
                <a:solidFill>
                  <a:srgbClr val="002060"/>
                </a:solidFill>
                <a:latin typeface="Arial" panose="020B0604020202020204" pitchFamily="34" charset="0"/>
                <a:cs typeface="Arial" panose="020B0604020202020204" pitchFamily="34" charset="0"/>
              </a:rPr>
              <a:t>Эти вопросы интенсивно изучаются в столкновениях тяжелых ионов; </a:t>
            </a:r>
          </a:p>
          <a:p>
            <a:pPr algn="r"/>
            <a:r>
              <a:rPr lang="ru-RU" sz="2000" b="1">
                <a:solidFill>
                  <a:srgbClr val="002060"/>
                </a:solidFill>
                <a:latin typeface="Arial" panose="020B0604020202020204" pitchFamily="34" charset="0"/>
                <a:cs typeface="Arial" panose="020B0604020202020204" pitchFamily="34" charset="0"/>
              </a:rPr>
              <a:t>и для этого не требуются крайне высокие энергии </a:t>
            </a:r>
          </a:p>
        </p:txBody>
      </p:sp>
    </p:spTree>
    <p:extLst>
      <p:ext uri="{BB962C8B-B14F-4D97-AF65-F5344CB8AC3E}">
        <p14:creationId xmlns:p14="http://schemas.microsoft.com/office/powerpoint/2010/main" val="243930472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340CDBC-8A35-E34F-99AE-0F0F79DBA205}"/>
              </a:ext>
            </a:extLst>
          </p:cNvPr>
          <p:cNvGrpSpPr/>
          <p:nvPr/>
        </p:nvGrpSpPr>
        <p:grpSpPr>
          <a:xfrm>
            <a:off x="0" y="233264"/>
            <a:ext cx="8532440" cy="6624736"/>
            <a:chOff x="0" y="233264"/>
            <a:chExt cx="8532440" cy="6624736"/>
          </a:xfrm>
        </p:grpSpPr>
        <p:grpSp>
          <p:nvGrpSpPr>
            <p:cNvPr id="8" name="Group 7">
              <a:extLst>
                <a:ext uri="{FF2B5EF4-FFF2-40B4-BE49-F238E27FC236}">
                  <a16:creationId xmlns:a16="http://schemas.microsoft.com/office/drawing/2014/main" id="{FF710941-D180-EC4D-854B-5AFD47769BD6}"/>
                </a:ext>
              </a:extLst>
            </p:cNvPr>
            <p:cNvGrpSpPr/>
            <p:nvPr/>
          </p:nvGrpSpPr>
          <p:grpSpPr>
            <a:xfrm>
              <a:off x="0" y="233264"/>
              <a:ext cx="8532440" cy="6624736"/>
              <a:chOff x="1884040" y="116632"/>
              <a:chExt cx="8532440" cy="6624736"/>
            </a:xfrm>
          </p:grpSpPr>
          <p:grpSp>
            <p:nvGrpSpPr>
              <p:cNvPr id="21533" name="Group 7"/>
              <p:cNvGrpSpPr/>
              <p:nvPr/>
            </p:nvGrpSpPr>
            <p:grpSpPr>
              <a:xfrm>
                <a:off x="1884040" y="116632"/>
                <a:ext cx="8532440" cy="6624736"/>
                <a:chOff x="1394741" y="1057808"/>
                <a:chExt cx="5638800" cy="5541963"/>
              </a:xfrm>
            </p:grpSpPr>
            <p:sp>
              <p:nvSpPr>
                <p:cNvPr id="21536" name="TextBox 5"/>
                <p:cNvSpPr txBox="1">
                  <a:spLocks noChangeArrowheads="1"/>
                </p:cNvSpPr>
                <p:nvPr/>
              </p:nvSpPr>
              <p:spPr bwMode="auto">
                <a:xfrm>
                  <a:off x="3429000" y="3581400"/>
                  <a:ext cx="762000" cy="257473"/>
                </a:xfrm>
                <a:prstGeom prst="rect">
                  <a:avLst/>
                </a:prstGeom>
                <a:noFill/>
                <a:ln>
                  <a:noFill/>
                </a:ln>
                <a:extLst>
                  <a:ext uri="{909E8E84-426E-40dd-AFC4-6F175D3DCCD1}">
                    <a14:hiddenFill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a:ea typeface="ＭＳ Ｐゴシック" charset="0"/>
                      <a:cs typeface="ＭＳ Ｐゴシック" charset="0"/>
                    </a:defRPr>
                  </a:lvl1pPr>
                  <a:lvl2pPr marL="37931725" indent="-37474525" eaLnBrk="0" hangingPunct="0">
                    <a:defRPr sz="2400">
                      <a:solidFill>
                        <a:schemeClr val="tx1"/>
                      </a:solidFill>
                      <a:latin typeface="Arial"/>
                      <a:ea typeface="ＭＳ Ｐゴシック" charset="0"/>
                    </a:defRPr>
                  </a:lvl2pPr>
                  <a:lvl3pPr eaLnBrk="0" hangingPunct="0">
                    <a:defRPr sz="2400">
                      <a:solidFill>
                        <a:schemeClr val="tx1"/>
                      </a:solidFill>
                      <a:latin typeface="Arial"/>
                      <a:ea typeface="ＭＳ Ｐゴシック" charset="0"/>
                    </a:defRPr>
                  </a:lvl3pPr>
                  <a:lvl4pPr eaLnBrk="0" hangingPunct="0">
                    <a:defRPr sz="2400">
                      <a:solidFill>
                        <a:schemeClr val="tx1"/>
                      </a:solidFill>
                      <a:latin typeface="Arial"/>
                      <a:ea typeface="ＭＳ Ｐゴシック" charset="0"/>
                    </a:defRPr>
                  </a:lvl4pPr>
                  <a:lvl5pPr eaLnBrk="0" hangingPunct="0">
                    <a:defRPr sz="2400">
                      <a:solidFill>
                        <a:schemeClr val="tx1"/>
                      </a:solidFill>
                      <a:latin typeface="Arial"/>
                      <a:ea typeface="ＭＳ Ｐゴシック" charset="0"/>
                    </a:defRPr>
                  </a:lvl5pPr>
                  <a:lvl6pPr marL="457200" eaLnBrk="0" fontAlgn="base" hangingPunct="0">
                    <a:spcBef>
                      <a:spcPct val="0"/>
                    </a:spcBef>
                    <a:spcAft>
                      <a:spcPct val="0"/>
                    </a:spcAft>
                    <a:defRPr sz="2400">
                      <a:solidFill>
                        <a:schemeClr val="tx1"/>
                      </a:solidFill>
                      <a:latin typeface="Arial"/>
                      <a:ea typeface="ＭＳ Ｐゴシック" charset="0"/>
                    </a:defRPr>
                  </a:lvl6pPr>
                  <a:lvl7pPr marL="914400" eaLnBrk="0" fontAlgn="base" hangingPunct="0">
                    <a:spcBef>
                      <a:spcPct val="0"/>
                    </a:spcBef>
                    <a:spcAft>
                      <a:spcPct val="0"/>
                    </a:spcAft>
                    <a:defRPr sz="2400">
                      <a:solidFill>
                        <a:schemeClr val="tx1"/>
                      </a:solidFill>
                      <a:latin typeface="Arial"/>
                      <a:ea typeface="ＭＳ Ｐゴシック" charset="0"/>
                    </a:defRPr>
                  </a:lvl7pPr>
                  <a:lvl8pPr marL="1371600" eaLnBrk="0" fontAlgn="base" hangingPunct="0">
                    <a:spcBef>
                      <a:spcPct val="0"/>
                    </a:spcBef>
                    <a:spcAft>
                      <a:spcPct val="0"/>
                    </a:spcAft>
                    <a:defRPr sz="2400">
                      <a:solidFill>
                        <a:schemeClr val="tx1"/>
                      </a:solidFill>
                      <a:latin typeface="Arial"/>
                      <a:ea typeface="ＭＳ Ｐゴシック" charset="0"/>
                    </a:defRPr>
                  </a:lvl8pPr>
                  <a:lvl9pPr marL="1828800" eaLnBrk="0" fontAlgn="base" hangingPunct="0">
                    <a:spcBef>
                      <a:spcPct val="0"/>
                    </a:spcBef>
                    <a:spcAft>
                      <a:spcPct val="0"/>
                    </a:spcAft>
                    <a:defRPr sz="2400">
                      <a:solidFill>
                        <a:schemeClr val="tx1"/>
                      </a:solidFill>
                      <a:latin typeface="Arial"/>
                      <a:ea typeface="ＭＳ Ｐゴシック" charset="0"/>
                    </a:defRPr>
                  </a:lvl9pPr>
                </a:lstStyle>
                <a:p>
                  <a:pPr eaLnBrk="1" hangingPunct="1"/>
                  <a:r>
                    <a:rPr lang="en-US" sz="1400" b="1">
                      <a:solidFill>
                        <a:srgbClr val="FFFF00"/>
                      </a:solidFill>
                    </a:rPr>
                    <a:t>NICA</a:t>
                  </a:r>
                </a:p>
              </p:txBody>
            </p:sp>
            <p:pic>
              <p:nvPicPr>
                <p:cNvPr id="21537"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394741" y="1057808"/>
                  <a:ext cx="5638800" cy="5541963"/>
                </a:xfrm>
                <a:prstGeom prst="rect">
                  <a:avLst/>
                </a:prstGeom>
                <a:noFill/>
                <a:ln>
                  <a:noFill/>
                </a:ln>
                <a:extLst>
                  <a:ext uri="{909E8E84-426E-40dd-AFC4-6F175D3DCCD1}">
                    <a14:hiddenFill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pic>
          </p:grpSp>
          <p:sp>
            <p:nvSpPr>
              <p:cNvPr id="18" name="TextBox 17"/>
              <p:cNvSpPr txBox="1"/>
              <p:nvPr/>
            </p:nvSpPr>
            <p:spPr>
              <a:xfrm>
                <a:off x="1991544" y="6074326"/>
                <a:ext cx="8352928" cy="595035"/>
              </a:xfrm>
              <a:prstGeom prst="rect">
                <a:avLst/>
              </a:prstGeom>
              <a:solidFill>
                <a:srgbClr val="000090"/>
              </a:solidFill>
            </p:spPr>
            <p:txBody>
              <a:bodyPr wrap="square" rtlCol="0">
                <a:spAutoFit/>
              </a:bodyPr>
              <a:lstStyle/>
              <a:p>
                <a:pPr>
                  <a:lnSpc>
                    <a:spcPct val="80000"/>
                  </a:lnSpc>
                </a:pPr>
                <a:r>
                  <a:rPr lang="en-US" sz="2000" i="1">
                    <a:solidFill>
                      <a:schemeClr val="bg1"/>
                    </a:solidFill>
                    <a:latin typeface="Arial"/>
                    <a:cs typeface="Arial"/>
                  </a:rPr>
                  <a:t>                                                                             baryonic density  </a:t>
                </a:r>
                <a:r>
                  <a:rPr lang="en-US" sz="2000" i="1">
                    <a:solidFill>
                      <a:schemeClr val="bg1"/>
                    </a:solidFill>
                    <a:latin typeface="Symbol" charset="2"/>
                    <a:cs typeface="Symbol" charset="2"/>
                  </a:rPr>
                  <a:t>r / r</a:t>
                </a:r>
                <a:r>
                  <a:rPr lang="en-US" sz="2000" i="1" baseline="-25000">
                    <a:solidFill>
                      <a:schemeClr val="bg1"/>
                    </a:solidFill>
                    <a:latin typeface="Symbol" charset="2"/>
                    <a:cs typeface="Symbol" charset="2"/>
                  </a:rPr>
                  <a:t>0</a:t>
                </a:r>
                <a:endParaRPr lang="en-US" sz="2000" i="1">
                  <a:solidFill>
                    <a:schemeClr val="bg1"/>
                  </a:solidFill>
                  <a:latin typeface="Symbol" charset="2"/>
                  <a:cs typeface="Symbol" charset="2"/>
                </a:endParaRPr>
              </a:p>
              <a:p>
                <a:pPr>
                  <a:lnSpc>
                    <a:spcPct val="80000"/>
                  </a:lnSpc>
                </a:pPr>
                <a:r>
                  <a:rPr lang="en-US" sz="2000" i="1">
                    <a:solidFill>
                      <a:schemeClr val="bg1"/>
                    </a:solidFill>
                    <a:latin typeface="Symbol" charset="2"/>
                    <a:cs typeface="Symbol" charset="2"/>
                  </a:rPr>
                  <a:t>             0                                       1                                           r</a:t>
                </a:r>
                <a:r>
                  <a:rPr lang="en-US" sz="2000" i="1" baseline="-25000">
                    <a:solidFill>
                      <a:schemeClr val="bg1"/>
                    </a:solidFill>
                    <a:latin typeface="Symbol" charset="2"/>
                    <a:cs typeface="Symbol" charset="2"/>
                  </a:rPr>
                  <a:t>0 </a:t>
                </a:r>
                <a:r>
                  <a:rPr lang="en-US" sz="2000" i="1">
                    <a:solidFill>
                      <a:schemeClr val="bg1"/>
                    </a:solidFill>
                    <a:latin typeface="Symbol" charset="2"/>
                    <a:cs typeface="Symbol" charset="2"/>
                  </a:rPr>
                  <a:t>= 0,16 </a:t>
                </a:r>
                <a:r>
                  <a:rPr lang="en-US" sz="2000" i="1">
                    <a:solidFill>
                      <a:schemeClr val="bg1"/>
                    </a:solidFill>
                    <a:latin typeface="Arial"/>
                    <a:cs typeface="Arial"/>
                  </a:rPr>
                  <a:t>fm</a:t>
                </a:r>
                <a:r>
                  <a:rPr lang="en-US" sz="2000" i="1" baseline="30000">
                    <a:solidFill>
                      <a:schemeClr val="bg1"/>
                    </a:solidFill>
                    <a:latin typeface="Symbol" charset="2"/>
                    <a:cs typeface="Symbol" charset="2"/>
                  </a:rPr>
                  <a:t>-3</a:t>
                </a:r>
              </a:p>
            </p:txBody>
          </p:sp>
          <p:sp>
            <p:nvSpPr>
              <p:cNvPr id="2" name="Block Arc 1"/>
              <p:cNvSpPr/>
              <p:nvPr/>
            </p:nvSpPr>
            <p:spPr>
              <a:xfrm>
                <a:off x="5015880" y="5517232"/>
                <a:ext cx="1080120" cy="1008112"/>
              </a:xfrm>
              <a:prstGeom prst="blockArc">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5168900" y="5651956"/>
                <a:ext cx="800100" cy="369332"/>
              </a:xfrm>
              <a:prstGeom prst="rect">
                <a:avLst/>
              </a:prstGeom>
              <a:solidFill>
                <a:srgbClr val="000090"/>
              </a:solidFill>
            </p:spPr>
            <p:txBody>
              <a:bodyPr wrap="square" rtlCol="0">
                <a:spAutoFit/>
              </a:bodyPr>
              <a:lstStyle/>
              <a:p>
                <a:r>
                  <a:rPr lang="en-US">
                    <a:solidFill>
                      <a:srgbClr val="FFFFFF"/>
                    </a:solidFill>
                    <a:latin typeface="Arial"/>
                    <a:cs typeface="Arial"/>
                  </a:rPr>
                  <a:t>nuclei</a:t>
                </a:r>
              </a:p>
            </p:txBody>
          </p:sp>
          <p:sp>
            <p:nvSpPr>
              <p:cNvPr id="21521" name="TextBox 21"/>
              <p:cNvSpPr txBox="1">
                <a:spLocks noChangeArrowheads="1"/>
              </p:cNvSpPr>
              <p:nvPr/>
            </p:nvSpPr>
            <p:spPr bwMode="auto">
              <a:xfrm>
                <a:off x="7779809" y="3945464"/>
                <a:ext cx="1317625" cy="338138"/>
              </a:xfrm>
              <a:prstGeom prst="rect">
                <a:avLst/>
              </a:prstGeom>
              <a:solidFill>
                <a:srgbClr val="30499B"/>
              </a:solidFill>
              <a:ln>
                <a:noFill/>
              </a:ln>
              <a:extLs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a:ea typeface="ＭＳ Ｐゴシック" charset="0"/>
                    <a:cs typeface="ＭＳ Ｐゴシック" charset="0"/>
                  </a:defRPr>
                </a:lvl1pPr>
                <a:lvl2pPr marL="37931725" indent="-37474525" eaLnBrk="0" hangingPunct="0">
                  <a:defRPr sz="2400">
                    <a:solidFill>
                      <a:schemeClr val="tx1"/>
                    </a:solidFill>
                    <a:latin typeface="Arial"/>
                    <a:ea typeface="ＭＳ Ｐゴシック" charset="0"/>
                  </a:defRPr>
                </a:lvl2pPr>
                <a:lvl3pPr eaLnBrk="0" hangingPunct="0">
                  <a:defRPr sz="2400">
                    <a:solidFill>
                      <a:schemeClr val="tx1"/>
                    </a:solidFill>
                    <a:latin typeface="Arial"/>
                    <a:ea typeface="ＭＳ Ｐゴシック" charset="0"/>
                  </a:defRPr>
                </a:lvl3pPr>
                <a:lvl4pPr eaLnBrk="0" hangingPunct="0">
                  <a:defRPr sz="2400">
                    <a:solidFill>
                      <a:schemeClr val="tx1"/>
                    </a:solidFill>
                    <a:latin typeface="Arial"/>
                    <a:ea typeface="ＭＳ Ｐゴシック" charset="0"/>
                  </a:defRPr>
                </a:lvl4pPr>
                <a:lvl5pPr eaLnBrk="0" hangingPunct="0">
                  <a:defRPr sz="2400">
                    <a:solidFill>
                      <a:schemeClr val="tx1"/>
                    </a:solidFill>
                    <a:latin typeface="Arial"/>
                    <a:ea typeface="ＭＳ Ｐゴシック" charset="0"/>
                  </a:defRPr>
                </a:lvl5pPr>
                <a:lvl6pPr marL="457200" eaLnBrk="0" fontAlgn="base" hangingPunct="0">
                  <a:spcBef>
                    <a:spcPct val="0"/>
                  </a:spcBef>
                  <a:spcAft>
                    <a:spcPct val="0"/>
                  </a:spcAft>
                  <a:defRPr sz="2400">
                    <a:solidFill>
                      <a:schemeClr val="tx1"/>
                    </a:solidFill>
                    <a:latin typeface="Arial"/>
                    <a:ea typeface="ＭＳ Ｐゴシック" charset="0"/>
                  </a:defRPr>
                </a:lvl6pPr>
                <a:lvl7pPr marL="914400" eaLnBrk="0" fontAlgn="base" hangingPunct="0">
                  <a:spcBef>
                    <a:spcPct val="0"/>
                  </a:spcBef>
                  <a:spcAft>
                    <a:spcPct val="0"/>
                  </a:spcAft>
                  <a:defRPr sz="2400">
                    <a:solidFill>
                      <a:schemeClr val="tx1"/>
                    </a:solidFill>
                    <a:latin typeface="Arial"/>
                    <a:ea typeface="ＭＳ Ｐゴシック" charset="0"/>
                  </a:defRPr>
                </a:lvl7pPr>
                <a:lvl8pPr marL="1371600" eaLnBrk="0" fontAlgn="base" hangingPunct="0">
                  <a:spcBef>
                    <a:spcPct val="0"/>
                  </a:spcBef>
                  <a:spcAft>
                    <a:spcPct val="0"/>
                  </a:spcAft>
                  <a:defRPr sz="2400">
                    <a:solidFill>
                      <a:schemeClr val="tx1"/>
                    </a:solidFill>
                    <a:latin typeface="Arial"/>
                    <a:ea typeface="ＭＳ Ｐゴシック" charset="0"/>
                  </a:defRPr>
                </a:lvl8pPr>
                <a:lvl9pPr marL="1828800" eaLnBrk="0" fontAlgn="base" hangingPunct="0">
                  <a:spcBef>
                    <a:spcPct val="0"/>
                  </a:spcBef>
                  <a:spcAft>
                    <a:spcPct val="0"/>
                  </a:spcAft>
                  <a:defRPr sz="2400">
                    <a:solidFill>
                      <a:schemeClr val="tx1"/>
                    </a:solidFill>
                    <a:latin typeface="Arial"/>
                    <a:ea typeface="ＭＳ Ｐゴシック" charset="0"/>
                  </a:defRPr>
                </a:lvl9pPr>
              </a:lstStyle>
              <a:p>
                <a:pPr eaLnBrk="1" hangingPunct="1"/>
                <a:r>
                  <a:rPr lang="ru-RU" sz="1600">
                    <a:solidFill>
                      <a:schemeClr val="bg1"/>
                    </a:solidFill>
                  </a:rPr>
                  <a:t> </a:t>
                </a:r>
                <a:endParaRPr lang="en-US" sz="1600">
                  <a:solidFill>
                    <a:schemeClr val="bg1"/>
                  </a:solidFill>
                </a:endParaRPr>
              </a:p>
            </p:txBody>
          </p:sp>
          <p:sp>
            <p:nvSpPr>
              <p:cNvPr id="21530" name="TextBox 10"/>
              <p:cNvSpPr txBox="1">
                <a:spLocks noChangeArrowheads="1"/>
              </p:cNvSpPr>
              <p:nvPr/>
            </p:nvSpPr>
            <p:spPr bwMode="auto">
              <a:xfrm>
                <a:off x="6600056" y="3244914"/>
                <a:ext cx="3600400" cy="400110"/>
              </a:xfrm>
              <a:prstGeom prst="rect">
                <a:avLst/>
              </a:prstGeom>
              <a:solidFill>
                <a:srgbClr val="30499B"/>
              </a:solidFill>
              <a:ln>
                <a:noFill/>
              </a:ln>
              <a:extLs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a:ea typeface="ＭＳ Ｐゴシック" charset="0"/>
                    <a:cs typeface="ＭＳ Ｐゴシック" charset="0"/>
                  </a:defRPr>
                </a:lvl1pPr>
                <a:lvl2pPr marL="37931725" indent="-37474525" eaLnBrk="0" hangingPunct="0">
                  <a:defRPr sz="2400">
                    <a:solidFill>
                      <a:schemeClr val="tx1"/>
                    </a:solidFill>
                    <a:latin typeface="Arial"/>
                    <a:ea typeface="ＭＳ Ｐゴシック" charset="0"/>
                  </a:defRPr>
                </a:lvl2pPr>
                <a:lvl3pPr eaLnBrk="0" hangingPunct="0">
                  <a:defRPr sz="2400">
                    <a:solidFill>
                      <a:schemeClr val="tx1"/>
                    </a:solidFill>
                    <a:latin typeface="Arial"/>
                    <a:ea typeface="ＭＳ Ｐゴシック" charset="0"/>
                  </a:defRPr>
                </a:lvl3pPr>
                <a:lvl4pPr eaLnBrk="0" hangingPunct="0">
                  <a:defRPr sz="2400">
                    <a:solidFill>
                      <a:schemeClr val="tx1"/>
                    </a:solidFill>
                    <a:latin typeface="Arial"/>
                    <a:ea typeface="ＭＳ Ｐゴシック" charset="0"/>
                  </a:defRPr>
                </a:lvl4pPr>
                <a:lvl5pPr eaLnBrk="0" hangingPunct="0">
                  <a:defRPr sz="2400">
                    <a:solidFill>
                      <a:schemeClr val="tx1"/>
                    </a:solidFill>
                    <a:latin typeface="Arial"/>
                    <a:ea typeface="ＭＳ Ｐゴシック" charset="0"/>
                  </a:defRPr>
                </a:lvl5pPr>
                <a:lvl6pPr marL="457200" eaLnBrk="0" fontAlgn="base" hangingPunct="0">
                  <a:spcBef>
                    <a:spcPct val="0"/>
                  </a:spcBef>
                  <a:spcAft>
                    <a:spcPct val="0"/>
                  </a:spcAft>
                  <a:defRPr sz="2400">
                    <a:solidFill>
                      <a:schemeClr val="tx1"/>
                    </a:solidFill>
                    <a:latin typeface="Arial"/>
                    <a:ea typeface="ＭＳ Ｐゴシック" charset="0"/>
                  </a:defRPr>
                </a:lvl6pPr>
                <a:lvl7pPr marL="914400" eaLnBrk="0" fontAlgn="base" hangingPunct="0">
                  <a:spcBef>
                    <a:spcPct val="0"/>
                  </a:spcBef>
                  <a:spcAft>
                    <a:spcPct val="0"/>
                  </a:spcAft>
                  <a:defRPr sz="2400">
                    <a:solidFill>
                      <a:schemeClr val="tx1"/>
                    </a:solidFill>
                    <a:latin typeface="Arial"/>
                    <a:ea typeface="ＭＳ Ｐゴシック" charset="0"/>
                  </a:defRPr>
                </a:lvl7pPr>
                <a:lvl8pPr marL="1371600" eaLnBrk="0" fontAlgn="base" hangingPunct="0">
                  <a:spcBef>
                    <a:spcPct val="0"/>
                  </a:spcBef>
                  <a:spcAft>
                    <a:spcPct val="0"/>
                  </a:spcAft>
                  <a:defRPr sz="2400">
                    <a:solidFill>
                      <a:schemeClr val="tx1"/>
                    </a:solidFill>
                    <a:latin typeface="Arial"/>
                    <a:ea typeface="ＭＳ Ｐゴシック" charset="0"/>
                  </a:defRPr>
                </a:lvl8pPr>
                <a:lvl9pPr marL="1828800" eaLnBrk="0" fontAlgn="base" hangingPunct="0">
                  <a:spcBef>
                    <a:spcPct val="0"/>
                  </a:spcBef>
                  <a:spcAft>
                    <a:spcPct val="0"/>
                  </a:spcAft>
                  <a:defRPr sz="2400">
                    <a:solidFill>
                      <a:schemeClr val="tx1"/>
                    </a:solidFill>
                    <a:latin typeface="Arial"/>
                    <a:ea typeface="ＭＳ Ｐゴシック" charset="0"/>
                  </a:defRPr>
                </a:lvl9pPr>
              </a:lstStyle>
              <a:p>
                <a:pPr eaLnBrk="1" hangingPunct="1"/>
                <a:endParaRPr lang="en-US" sz="2000" i="1">
                  <a:solidFill>
                    <a:srgbClr val="FFFF00"/>
                  </a:solidFill>
                </a:endParaRPr>
              </a:p>
            </p:txBody>
          </p:sp>
          <p:grpSp>
            <p:nvGrpSpPr>
              <p:cNvPr id="9" name="Group 8"/>
              <p:cNvGrpSpPr/>
              <p:nvPr/>
            </p:nvGrpSpPr>
            <p:grpSpPr>
              <a:xfrm>
                <a:off x="5519936" y="3429001"/>
                <a:ext cx="2262252" cy="2088233"/>
                <a:chOff x="4077674" y="3429000"/>
                <a:chExt cx="2201110" cy="2088233"/>
              </a:xfrm>
            </p:grpSpPr>
            <p:sp>
              <p:nvSpPr>
                <p:cNvPr id="17" name="TextBox 10"/>
                <p:cNvSpPr txBox="1">
                  <a:spLocks noChangeArrowheads="1"/>
                </p:cNvSpPr>
                <p:nvPr/>
              </p:nvSpPr>
              <p:spPr bwMode="auto">
                <a:xfrm>
                  <a:off x="5198664" y="3429000"/>
                  <a:ext cx="1080120" cy="461665"/>
                </a:xfrm>
                <a:prstGeom prst="rect">
                  <a:avLst/>
                </a:prstGeom>
                <a:solidFill>
                  <a:srgbClr val="30499B"/>
                </a:solidFill>
                <a:ln>
                  <a:noFill/>
                </a:ln>
                <a:extLs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a:ea typeface="ＭＳ Ｐゴシック" charset="0"/>
                      <a:cs typeface="ＭＳ Ｐゴシック" charset="0"/>
                    </a:defRPr>
                  </a:lvl1pPr>
                  <a:lvl2pPr marL="37931725" indent="-37474525" eaLnBrk="0" hangingPunct="0">
                    <a:defRPr sz="2400">
                      <a:solidFill>
                        <a:schemeClr val="tx1"/>
                      </a:solidFill>
                      <a:latin typeface="Arial"/>
                      <a:ea typeface="ＭＳ Ｐゴシック" charset="0"/>
                    </a:defRPr>
                  </a:lvl2pPr>
                  <a:lvl3pPr eaLnBrk="0" hangingPunct="0">
                    <a:defRPr sz="2400">
                      <a:solidFill>
                        <a:schemeClr val="tx1"/>
                      </a:solidFill>
                      <a:latin typeface="Arial"/>
                      <a:ea typeface="ＭＳ Ｐゴシック" charset="0"/>
                    </a:defRPr>
                  </a:lvl3pPr>
                  <a:lvl4pPr eaLnBrk="0" hangingPunct="0">
                    <a:defRPr sz="2400">
                      <a:solidFill>
                        <a:schemeClr val="tx1"/>
                      </a:solidFill>
                      <a:latin typeface="Arial"/>
                      <a:ea typeface="ＭＳ Ｐゴシック" charset="0"/>
                    </a:defRPr>
                  </a:lvl4pPr>
                  <a:lvl5pPr eaLnBrk="0" hangingPunct="0">
                    <a:defRPr sz="2400">
                      <a:solidFill>
                        <a:schemeClr val="tx1"/>
                      </a:solidFill>
                      <a:latin typeface="Arial"/>
                      <a:ea typeface="ＭＳ Ｐゴシック" charset="0"/>
                    </a:defRPr>
                  </a:lvl5pPr>
                  <a:lvl6pPr marL="457200" eaLnBrk="0" fontAlgn="base" hangingPunct="0">
                    <a:spcBef>
                      <a:spcPct val="0"/>
                    </a:spcBef>
                    <a:spcAft>
                      <a:spcPct val="0"/>
                    </a:spcAft>
                    <a:defRPr sz="2400">
                      <a:solidFill>
                        <a:schemeClr val="tx1"/>
                      </a:solidFill>
                      <a:latin typeface="Arial"/>
                      <a:ea typeface="ＭＳ Ｐゴシック" charset="0"/>
                    </a:defRPr>
                  </a:lvl6pPr>
                  <a:lvl7pPr marL="914400" eaLnBrk="0" fontAlgn="base" hangingPunct="0">
                    <a:spcBef>
                      <a:spcPct val="0"/>
                    </a:spcBef>
                    <a:spcAft>
                      <a:spcPct val="0"/>
                    </a:spcAft>
                    <a:defRPr sz="2400">
                      <a:solidFill>
                        <a:schemeClr val="tx1"/>
                      </a:solidFill>
                      <a:latin typeface="Arial"/>
                      <a:ea typeface="ＭＳ Ｐゴシック" charset="0"/>
                    </a:defRPr>
                  </a:lvl7pPr>
                  <a:lvl8pPr marL="1371600" eaLnBrk="0" fontAlgn="base" hangingPunct="0">
                    <a:spcBef>
                      <a:spcPct val="0"/>
                    </a:spcBef>
                    <a:spcAft>
                      <a:spcPct val="0"/>
                    </a:spcAft>
                    <a:defRPr sz="2400">
                      <a:solidFill>
                        <a:schemeClr val="tx1"/>
                      </a:solidFill>
                      <a:latin typeface="Arial"/>
                      <a:ea typeface="ＭＳ Ｐゴシック" charset="0"/>
                    </a:defRPr>
                  </a:lvl8pPr>
                  <a:lvl9pPr marL="1828800" eaLnBrk="0" fontAlgn="base" hangingPunct="0">
                    <a:spcBef>
                      <a:spcPct val="0"/>
                    </a:spcBef>
                    <a:spcAft>
                      <a:spcPct val="0"/>
                    </a:spcAft>
                    <a:defRPr sz="2400">
                      <a:solidFill>
                        <a:schemeClr val="tx1"/>
                      </a:solidFill>
                      <a:latin typeface="Arial"/>
                      <a:ea typeface="ＭＳ Ｐゴシック" charset="0"/>
                    </a:defRPr>
                  </a:lvl9pPr>
                </a:lstStyle>
                <a:p>
                  <a:pPr algn="ctr" eaLnBrk="1" hangingPunct="1"/>
                  <a:r>
                    <a:rPr lang="en-US" b="1">
                      <a:solidFill>
                        <a:srgbClr val="FFFF00"/>
                      </a:solidFill>
                    </a:rPr>
                    <a:t>NICA</a:t>
                  </a:r>
                </a:p>
              </p:txBody>
            </p:sp>
            <p:cxnSp>
              <p:nvCxnSpPr>
                <p:cNvPr id="5" name="Curved Connector 4"/>
                <p:cNvCxnSpPr/>
                <p:nvPr/>
              </p:nvCxnSpPr>
              <p:spPr>
                <a:xfrm rot="5400000" flipH="1" flipV="1">
                  <a:off x="3951173" y="4059558"/>
                  <a:ext cx="1584176" cy="1331174"/>
                </a:xfrm>
                <a:prstGeom prst="curvedConnector3">
                  <a:avLst>
                    <a:gd name="adj1" fmla="val 50000"/>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3235855" y="4150782"/>
                <a:ext cx="3427940" cy="1513417"/>
                <a:chOff x="1826155" y="4201581"/>
                <a:chExt cx="3427940" cy="1513417"/>
              </a:xfrm>
            </p:grpSpPr>
            <p:pic>
              <p:nvPicPr>
                <p:cNvPr id="21519" name="Picture 19" descr="500px-Quark_structure_proton.svg.png"/>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1828801" y="4836053"/>
                  <a:ext cx="592666" cy="592666"/>
                </a:xfrm>
                <a:prstGeom prst="rect">
                  <a:avLst/>
                </a:prstGeom>
                <a:noFill/>
                <a:ln>
                  <a:noFill/>
                </a:ln>
                <a:extLst>
                  <a:ext uri="{909E8E84-426E-40dd-AFC4-6F175D3DCCD1}">
                    <a14:hiddenFill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pic>
            <p:pic>
              <p:nvPicPr>
                <p:cNvPr id="21520" name="Picture 25" descr="525px-Quark_structure_neutron.svg.png"/>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3194050" y="5149848"/>
                  <a:ext cx="565150" cy="565150"/>
                </a:xfrm>
                <a:prstGeom prst="rect">
                  <a:avLst/>
                </a:prstGeom>
                <a:noFill/>
                <a:ln>
                  <a:noFill/>
                </a:ln>
                <a:extLst>
                  <a:ext uri="{909E8E84-426E-40dd-AFC4-6F175D3DCCD1}">
                    <a14:hiddenFill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pic>
            <p:pic>
              <p:nvPicPr>
                <p:cNvPr id="21523" name="Picture 24" descr="525px-Quark_structure_neutron.svg.png"/>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3596216" y="4201581"/>
                  <a:ext cx="518583" cy="518583"/>
                </a:xfrm>
                <a:prstGeom prst="rect">
                  <a:avLst/>
                </a:prstGeom>
                <a:noFill/>
                <a:ln>
                  <a:noFill/>
                </a:ln>
                <a:extLst>
                  <a:ext uri="{909E8E84-426E-40dd-AFC4-6F175D3DCCD1}">
                    <a14:hiddenFill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pic>
            <p:pic>
              <p:nvPicPr>
                <p:cNvPr id="21525" name="Picture 22" descr="500px-Quark_structure_proton.svg.png"/>
                <p:cNvPicPr>
                  <a:picLocks noChangeAspect="1"/>
                </p:cNvPicPr>
                <p:nvPr/>
              </p:nvPicPr>
              <p:blipFill>
                <a:blip r:embed="rId7">
                  <a:extLst>
                    <a:ext uri="{28A0092B-C50C-407E-A947-70E740481C1C}">
                      <a14:useLocalDpi xmlns:a14="http://schemas.microsoft.com/office/drawing/2010/main"/>
                    </a:ext>
                  </a:extLst>
                </a:blip>
                <a:stretch>
                  <a:fillRect/>
                </a:stretch>
              </p:blipFill>
              <p:spPr bwMode="auto">
                <a:xfrm>
                  <a:off x="1826155" y="4351864"/>
                  <a:ext cx="510645" cy="510645"/>
                </a:xfrm>
                <a:prstGeom prst="rect">
                  <a:avLst/>
                </a:prstGeom>
                <a:noFill/>
                <a:ln>
                  <a:noFill/>
                </a:ln>
                <a:extLst>
                  <a:ext uri="{909E8E84-426E-40dd-AFC4-6F175D3DCCD1}">
                    <a14:hiddenFill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pic>
            <p:pic>
              <p:nvPicPr>
                <p:cNvPr id="21526" name="Picture 20" descr="500px-Quark_structure_proton.svg.png"/>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a:off x="4699000" y="4766203"/>
                  <a:ext cx="555095" cy="555095"/>
                </a:xfrm>
                <a:prstGeom prst="rect">
                  <a:avLst/>
                </a:prstGeom>
                <a:noFill/>
                <a:ln>
                  <a:noFill/>
                </a:ln>
                <a:extLst>
                  <a:ext uri="{909E8E84-426E-40dd-AFC4-6F175D3DCCD1}">
                    <a14:hiddenFill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pic>
          </p:grpSp>
          <p:sp>
            <p:nvSpPr>
              <p:cNvPr id="12" name="Rectangle 11"/>
              <p:cNvSpPr/>
              <p:nvPr/>
            </p:nvSpPr>
            <p:spPr>
              <a:xfrm>
                <a:off x="6384032" y="5445224"/>
                <a:ext cx="792088" cy="576064"/>
              </a:xfrm>
              <a:prstGeom prst="rect">
                <a:avLst/>
              </a:prstGeom>
              <a:solidFill>
                <a:srgbClr val="314B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951984" y="3297684"/>
                <a:ext cx="792088" cy="576064"/>
              </a:xfrm>
              <a:prstGeom prst="rect">
                <a:avLst/>
              </a:prstGeom>
              <a:solidFill>
                <a:srgbClr val="314B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H="1">
                <a:off x="5626100" y="6046688"/>
                <a:ext cx="0" cy="21602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999656" y="6021288"/>
                <a:ext cx="0" cy="21602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30" name="TextBox 21"/>
              <p:cNvSpPr txBox="1">
                <a:spLocks noChangeArrowheads="1"/>
              </p:cNvSpPr>
              <p:nvPr/>
            </p:nvSpPr>
            <p:spPr bwMode="auto">
              <a:xfrm>
                <a:off x="3296710" y="491064"/>
                <a:ext cx="716491" cy="338138"/>
              </a:xfrm>
              <a:prstGeom prst="rect">
                <a:avLst/>
              </a:prstGeom>
              <a:solidFill>
                <a:srgbClr val="30499B"/>
              </a:solidFill>
              <a:ln>
                <a:noFill/>
              </a:ln>
              <a:extLs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a:ea typeface="ＭＳ Ｐゴシック" charset="0"/>
                    <a:cs typeface="ＭＳ Ｐゴシック" charset="0"/>
                  </a:defRPr>
                </a:lvl1pPr>
                <a:lvl2pPr marL="37931725" indent="-37474525" eaLnBrk="0" hangingPunct="0">
                  <a:defRPr sz="2400">
                    <a:solidFill>
                      <a:schemeClr val="tx1"/>
                    </a:solidFill>
                    <a:latin typeface="Arial"/>
                    <a:ea typeface="ＭＳ Ｐゴシック" charset="0"/>
                  </a:defRPr>
                </a:lvl2pPr>
                <a:lvl3pPr eaLnBrk="0" hangingPunct="0">
                  <a:defRPr sz="2400">
                    <a:solidFill>
                      <a:schemeClr val="tx1"/>
                    </a:solidFill>
                    <a:latin typeface="Arial"/>
                    <a:ea typeface="ＭＳ Ｐゴシック" charset="0"/>
                  </a:defRPr>
                </a:lvl3pPr>
                <a:lvl4pPr eaLnBrk="0" hangingPunct="0">
                  <a:defRPr sz="2400">
                    <a:solidFill>
                      <a:schemeClr val="tx1"/>
                    </a:solidFill>
                    <a:latin typeface="Arial"/>
                    <a:ea typeface="ＭＳ Ｐゴシック" charset="0"/>
                  </a:defRPr>
                </a:lvl4pPr>
                <a:lvl5pPr eaLnBrk="0" hangingPunct="0">
                  <a:defRPr sz="2400">
                    <a:solidFill>
                      <a:schemeClr val="tx1"/>
                    </a:solidFill>
                    <a:latin typeface="Arial"/>
                    <a:ea typeface="ＭＳ Ｐゴシック" charset="0"/>
                  </a:defRPr>
                </a:lvl5pPr>
                <a:lvl6pPr marL="457200" eaLnBrk="0" fontAlgn="base" hangingPunct="0">
                  <a:spcBef>
                    <a:spcPct val="0"/>
                  </a:spcBef>
                  <a:spcAft>
                    <a:spcPct val="0"/>
                  </a:spcAft>
                  <a:defRPr sz="2400">
                    <a:solidFill>
                      <a:schemeClr val="tx1"/>
                    </a:solidFill>
                    <a:latin typeface="Arial"/>
                    <a:ea typeface="ＭＳ Ｐゴシック" charset="0"/>
                  </a:defRPr>
                </a:lvl6pPr>
                <a:lvl7pPr marL="914400" eaLnBrk="0" fontAlgn="base" hangingPunct="0">
                  <a:spcBef>
                    <a:spcPct val="0"/>
                  </a:spcBef>
                  <a:spcAft>
                    <a:spcPct val="0"/>
                  </a:spcAft>
                  <a:defRPr sz="2400">
                    <a:solidFill>
                      <a:schemeClr val="tx1"/>
                    </a:solidFill>
                    <a:latin typeface="Arial"/>
                    <a:ea typeface="ＭＳ Ｐゴシック" charset="0"/>
                  </a:defRPr>
                </a:lvl7pPr>
                <a:lvl8pPr marL="1371600" eaLnBrk="0" fontAlgn="base" hangingPunct="0">
                  <a:spcBef>
                    <a:spcPct val="0"/>
                  </a:spcBef>
                  <a:spcAft>
                    <a:spcPct val="0"/>
                  </a:spcAft>
                  <a:defRPr sz="2400">
                    <a:solidFill>
                      <a:schemeClr val="tx1"/>
                    </a:solidFill>
                    <a:latin typeface="Arial"/>
                    <a:ea typeface="ＭＳ Ｐゴシック" charset="0"/>
                  </a:defRPr>
                </a:lvl8pPr>
                <a:lvl9pPr marL="1828800" eaLnBrk="0" fontAlgn="base" hangingPunct="0">
                  <a:spcBef>
                    <a:spcPct val="0"/>
                  </a:spcBef>
                  <a:spcAft>
                    <a:spcPct val="0"/>
                  </a:spcAft>
                  <a:defRPr sz="2400">
                    <a:solidFill>
                      <a:schemeClr val="tx1"/>
                    </a:solidFill>
                    <a:latin typeface="Arial"/>
                    <a:ea typeface="ＭＳ Ｐゴシック" charset="0"/>
                  </a:defRPr>
                </a:lvl9pPr>
              </a:lstStyle>
              <a:p>
                <a:pPr eaLnBrk="1" hangingPunct="1"/>
                <a:r>
                  <a:rPr lang="ru-RU" sz="1600">
                    <a:solidFill>
                      <a:schemeClr val="bg1"/>
                    </a:solidFill>
                  </a:rPr>
                  <a:t> </a:t>
                </a:r>
                <a:endParaRPr lang="en-US" sz="1600">
                  <a:solidFill>
                    <a:schemeClr val="bg1"/>
                  </a:solidFill>
                </a:endParaRPr>
              </a:p>
            </p:txBody>
          </p:sp>
          <p:grpSp>
            <p:nvGrpSpPr>
              <p:cNvPr id="21508" name="Group 21507"/>
              <p:cNvGrpSpPr/>
              <p:nvPr/>
            </p:nvGrpSpPr>
            <p:grpSpPr>
              <a:xfrm>
                <a:off x="3097188" y="565572"/>
                <a:ext cx="3036912" cy="5352628"/>
                <a:chOff x="1573188" y="565572"/>
                <a:chExt cx="3036912" cy="5352628"/>
              </a:xfrm>
            </p:grpSpPr>
            <p:sp>
              <p:nvSpPr>
                <p:cNvPr id="22" name="TextBox 10"/>
                <p:cNvSpPr txBox="1">
                  <a:spLocks noChangeArrowheads="1"/>
                </p:cNvSpPr>
                <p:nvPr/>
              </p:nvSpPr>
              <p:spPr bwMode="auto">
                <a:xfrm>
                  <a:off x="1573188" y="565572"/>
                  <a:ext cx="3036912" cy="400110"/>
                </a:xfrm>
                <a:prstGeom prst="rect">
                  <a:avLst/>
                </a:prstGeom>
                <a:solidFill>
                  <a:srgbClr val="30499B"/>
                </a:solidFill>
                <a:ln>
                  <a:noFill/>
                </a:ln>
                <a:extLst>
                  <a:ext uri="{91240B29-F687-4f45-9708-019B960494DF}">
                    <a14:hiddenLine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a:ea typeface="ＭＳ Ｐゴシック" charset="0"/>
                      <a:cs typeface="ＭＳ Ｐゴシック" charset="0"/>
                    </a:defRPr>
                  </a:lvl1pPr>
                  <a:lvl2pPr marL="37931725" indent="-37474525" eaLnBrk="0" hangingPunct="0">
                    <a:defRPr sz="2400">
                      <a:solidFill>
                        <a:schemeClr val="tx1"/>
                      </a:solidFill>
                      <a:latin typeface="Arial"/>
                      <a:ea typeface="ＭＳ Ｐゴシック" charset="0"/>
                    </a:defRPr>
                  </a:lvl2pPr>
                  <a:lvl3pPr eaLnBrk="0" hangingPunct="0">
                    <a:defRPr sz="2400">
                      <a:solidFill>
                        <a:schemeClr val="tx1"/>
                      </a:solidFill>
                      <a:latin typeface="Arial"/>
                      <a:ea typeface="ＭＳ Ｐゴシック" charset="0"/>
                    </a:defRPr>
                  </a:lvl3pPr>
                  <a:lvl4pPr eaLnBrk="0" hangingPunct="0">
                    <a:defRPr sz="2400">
                      <a:solidFill>
                        <a:schemeClr val="tx1"/>
                      </a:solidFill>
                      <a:latin typeface="Arial"/>
                      <a:ea typeface="ＭＳ Ｐゴシック" charset="0"/>
                    </a:defRPr>
                  </a:lvl4pPr>
                  <a:lvl5pPr eaLnBrk="0" hangingPunct="0">
                    <a:defRPr sz="2400">
                      <a:solidFill>
                        <a:schemeClr val="tx1"/>
                      </a:solidFill>
                      <a:latin typeface="Arial"/>
                      <a:ea typeface="ＭＳ Ｐゴシック" charset="0"/>
                    </a:defRPr>
                  </a:lvl5pPr>
                  <a:lvl6pPr marL="457200" eaLnBrk="0" fontAlgn="base" hangingPunct="0">
                    <a:spcBef>
                      <a:spcPct val="0"/>
                    </a:spcBef>
                    <a:spcAft>
                      <a:spcPct val="0"/>
                    </a:spcAft>
                    <a:defRPr sz="2400">
                      <a:solidFill>
                        <a:schemeClr val="tx1"/>
                      </a:solidFill>
                      <a:latin typeface="Arial"/>
                      <a:ea typeface="ＭＳ Ｐゴシック" charset="0"/>
                    </a:defRPr>
                  </a:lvl6pPr>
                  <a:lvl7pPr marL="914400" eaLnBrk="0" fontAlgn="base" hangingPunct="0">
                    <a:spcBef>
                      <a:spcPct val="0"/>
                    </a:spcBef>
                    <a:spcAft>
                      <a:spcPct val="0"/>
                    </a:spcAft>
                    <a:defRPr sz="2400">
                      <a:solidFill>
                        <a:schemeClr val="tx1"/>
                      </a:solidFill>
                      <a:latin typeface="Arial"/>
                      <a:ea typeface="ＭＳ Ｐゴシック" charset="0"/>
                    </a:defRPr>
                  </a:lvl7pPr>
                  <a:lvl8pPr marL="1371600" eaLnBrk="0" fontAlgn="base" hangingPunct="0">
                    <a:spcBef>
                      <a:spcPct val="0"/>
                    </a:spcBef>
                    <a:spcAft>
                      <a:spcPct val="0"/>
                    </a:spcAft>
                    <a:defRPr sz="2400">
                      <a:solidFill>
                        <a:schemeClr val="tx1"/>
                      </a:solidFill>
                      <a:latin typeface="Arial"/>
                      <a:ea typeface="ＭＳ Ｐゴシック" charset="0"/>
                    </a:defRPr>
                  </a:lvl8pPr>
                  <a:lvl9pPr marL="1828800" eaLnBrk="0" fontAlgn="base" hangingPunct="0">
                    <a:spcBef>
                      <a:spcPct val="0"/>
                    </a:spcBef>
                    <a:spcAft>
                      <a:spcPct val="0"/>
                    </a:spcAft>
                    <a:defRPr sz="2400">
                      <a:solidFill>
                        <a:schemeClr val="tx1"/>
                      </a:solidFill>
                      <a:latin typeface="Arial"/>
                      <a:ea typeface="ＭＳ Ｐゴシック" charset="0"/>
                    </a:defRPr>
                  </a:lvl9pPr>
                </a:lstStyle>
                <a:p>
                  <a:pPr eaLnBrk="1" hangingPunct="1"/>
                  <a:r>
                    <a:rPr lang="en-US" sz="2000" b="1">
                      <a:solidFill>
                        <a:schemeClr val="bg1"/>
                      </a:solidFill>
                    </a:rPr>
                    <a:t>LHC</a:t>
                  </a:r>
                </a:p>
              </p:txBody>
            </p:sp>
            <p:grpSp>
              <p:nvGrpSpPr>
                <p:cNvPr id="21507" name="Group 21506"/>
                <p:cNvGrpSpPr/>
                <p:nvPr/>
              </p:nvGrpSpPr>
              <p:grpSpPr>
                <a:xfrm>
                  <a:off x="1727200" y="1092200"/>
                  <a:ext cx="1752600" cy="4826000"/>
                  <a:chOff x="1727200" y="1092200"/>
                  <a:chExt cx="1752600" cy="4826000"/>
                </a:xfrm>
              </p:grpSpPr>
              <p:cxnSp>
                <p:nvCxnSpPr>
                  <p:cNvPr id="27" name="Curved Connector 26"/>
                  <p:cNvCxnSpPr/>
                  <p:nvPr/>
                </p:nvCxnSpPr>
                <p:spPr>
                  <a:xfrm>
                    <a:off x="1727200" y="5334000"/>
                    <a:ext cx="1752600" cy="584200"/>
                  </a:xfrm>
                  <a:prstGeom prst="curvedConnector3">
                    <a:avLst>
                      <a:gd name="adj1" fmla="val 725"/>
                    </a:avLst>
                  </a:prstGeom>
                  <a:ln w="76200" cmpd="sng"/>
                </p:spPr>
                <p:style>
                  <a:lnRef idx="2">
                    <a:schemeClr val="accent1"/>
                  </a:lnRef>
                  <a:fillRef idx="0">
                    <a:schemeClr val="accent1"/>
                  </a:fillRef>
                  <a:effectRef idx="1">
                    <a:schemeClr val="accent1"/>
                  </a:effectRef>
                  <a:fontRef idx="minor">
                    <a:schemeClr val="tx1"/>
                  </a:fontRef>
                </p:style>
              </p:cxnSp>
              <p:cxnSp>
                <p:nvCxnSpPr>
                  <p:cNvPr id="21506" name="Straight Arrow Connector 21505"/>
                  <p:cNvCxnSpPr/>
                  <p:nvPr/>
                </p:nvCxnSpPr>
                <p:spPr>
                  <a:xfrm flipV="1">
                    <a:off x="1727200" y="1092200"/>
                    <a:ext cx="76200" cy="426720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grpSp>
          </p:grpSp>
          <p:sp>
            <p:nvSpPr>
              <p:cNvPr id="21515" name="TextBox 21514"/>
              <p:cNvSpPr txBox="1"/>
              <p:nvPr/>
            </p:nvSpPr>
            <p:spPr>
              <a:xfrm>
                <a:off x="1955801" y="3746500"/>
                <a:ext cx="1005403" cy="369332"/>
              </a:xfrm>
              <a:prstGeom prst="rect">
                <a:avLst/>
              </a:prstGeom>
              <a:noFill/>
            </p:spPr>
            <p:txBody>
              <a:bodyPr wrap="none" rtlCol="0">
                <a:spAutoFit/>
              </a:bodyPr>
              <a:lstStyle/>
              <a:p>
                <a:r>
                  <a:rPr lang="ru-RU">
                    <a:solidFill>
                      <a:schemeClr val="bg1"/>
                    </a:solidFill>
                  </a:rPr>
                  <a:t>2 10</a:t>
                </a:r>
                <a:r>
                  <a:rPr lang="ru-RU" baseline="30000">
                    <a:solidFill>
                      <a:schemeClr val="bg1"/>
                    </a:solidFill>
                  </a:rPr>
                  <a:t>12</a:t>
                </a:r>
                <a:r>
                  <a:rPr lang="en-US" baseline="30000">
                    <a:solidFill>
                      <a:schemeClr val="bg1"/>
                    </a:solidFill>
                  </a:rPr>
                  <a:t> </a:t>
                </a:r>
                <a:r>
                  <a:rPr lang="en-US">
                    <a:solidFill>
                      <a:schemeClr val="bg1"/>
                    </a:solidFill>
                  </a:rPr>
                  <a:t>K</a:t>
                </a:r>
                <a:endParaRPr lang="en-US" baseline="30000">
                  <a:solidFill>
                    <a:schemeClr val="bg1"/>
                  </a:solidFill>
                </a:endParaRPr>
              </a:p>
            </p:txBody>
          </p:sp>
        </p:grpSp>
        <p:cxnSp>
          <p:nvCxnSpPr>
            <p:cNvPr id="11" name="Straight Arrow Connector 10">
              <a:extLst>
                <a:ext uri="{FF2B5EF4-FFF2-40B4-BE49-F238E27FC236}">
                  <a16:creationId xmlns:a16="http://schemas.microsoft.com/office/drawing/2014/main" id="{856E42AD-B19A-B841-A76D-7C92ACD3133D}"/>
                </a:ext>
              </a:extLst>
            </p:cNvPr>
            <p:cNvCxnSpPr/>
            <p:nvPr/>
          </p:nvCxnSpPr>
          <p:spPr>
            <a:xfrm>
              <a:off x="4201297" y="3336324"/>
              <a:ext cx="704335" cy="481914"/>
            </a:xfrm>
            <a:prstGeom prst="straightConnector1">
              <a:avLst/>
            </a:prstGeom>
            <a:ln w="762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AC89BD-77BB-444F-BDC7-0114408E27DD}"/>
                </a:ext>
              </a:extLst>
            </p:cNvPr>
            <p:cNvSpPr txBox="1"/>
            <p:nvPr/>
          </p:nvSpPr>
          <p:spPr>
            <a:xfrm>
              <a:off x="4217888" y="3089758"/>
              <a:ext cx="646331" cy="369332"/>
            </a:xfrm>
            <a:prstGeom prst="rect">
              <a:avLst/>
            </a:prstGeom>
            <a:noFill/>
            <a:scene3d>
              <a:camera prst="orthographicFront">
                <a:rot lat="0" lon="0" rev="19500000"/>
              </a:camera>
              <a:lightRig rig="threePt" dir="t"/>
            </a:scene3d>
          </p:spPr>
          <p:txBody>
            <a:bodyPr wrap="none" rtlCol="0">
              <a:spAutoFit/>
            </a:bodyPr>
            <a:lstStyle/>
            <a:p>
              <a:r>
                <a:rPr lang="en-US">
                  <a:solidFill>
                    <a:srgbClr val="FFFF00"/>
                  </a:solidFill>
                </a:rPr>
                <a:t>BES</a:t>
              </a:r>
              <a:endParaRPr lang="ru-RU">
                <a:solidFill>
                  <a:srgbClr val="FFFF00"/>
                </a:solidFill>
              </a:endParaRPr>
            </a:p>
          </p:txBody>
        </p:sp>
      </p:grpSp>
      <p:sp>
        <p:nvSpPr>
          <p:cNvPr id="15" name="Rectangle 14">
            <a:extLst>
              <a:ext uri="{FF2B5EF4-FFF2-40B4-BE49-F238E27FC236}">
                <a16:creationId xmlns:a16="http://schemas.microsoft.com/office/drawing/2014/main" id="{266EB269-B266-3842-9C70-14F621517A5A}"/>
              </a:ext>
            </a:extLst>
          </p:cNvPr>
          <p:cNvSpPr/>
          <p:nvPr/>
        </p:nvSpPr>
        <p:spPr>
          <a:xfrm>
            <a:off x="5799408" y="794710"/>
            <a:ext cx="6341425" cy="1631216"/>
          </a:xfrm>
          <a:prstGeom prst="rect">
            <a:avLst/>
          </a:prstGeom>
          <a:solidFill>
            <a:srgbClr val="D0FFFF"/>
          </a:solidFill>
        </p:spPr>
        <p:txBody>
          <a:bodyPr wrap="square">
            <a:spAutoFit/>
          </a:bodyPr>
          <a:lstStyle/>
          <a:p>
            <a:pPr>
              <a:buClr>
                <a:srgbClr val="000000"/>
              </a:buClr>
            </a:pPr>
            <a:r>
              <a:rPr lang="en-US" sz="2000" b="1" spc="-1" dirty="0">
                <a:solidFill>
                  <a:srgbClr val="FF0000"/>
                </a:solidFill>
                <a:latin typeface="Arial" panose="020B0604020202020204" pitchFamily="34" charset="0"/>
                <a:ea typeface="Times New Roman"/>
                <a:cs typeface="Arial" panose="020B0604020202020204" pitchFamily="34" charset="0"/>
              </a:rPr>
              <a:t>  NICA</a:t>
            </a:r>
            <a:r>
              <a:rPr lang="en-US" sz="2000" spc="-1" dirty="0">
                <a:solidFill>
                  <a:srgbClr val="002060"/>
                </a:solidFill>
                <a:latin typeface="Arial" panose="020B0604020202020204" pitchFamily="34" charset="0"/>
                <a:ea typeface="Times New Roman"/>
                <a:cs typeface="Arial" panose="020B0604020202020204" pitchFamily="34" charset="0"/>
              </a:rPr>
              <a:t> </a:t>
            </a:r>
            <a:r>
              <a:rPr lang="ru-RU" sz="2000" b="1" spc="-1" dirty="0">
                <a:solidFill>
                  <a:srgbClr val="002060"/>
                </a:solidFill>
                <a:latin typeface="Arial" panose="020B0604020202020204" pitchFamily="34" charset="0"/>
                <a:ea typeface="Times New Roman"/>
                <a:cs typeface="Arial" panose="020B0604020202020204" pitchFamily="34" charset="0"/>
              </a:rPr>
              <a:t>нацелена на изучение</a:t>
            </a:r>
            <a:r>
              <a:rPr lang="ru-RU" sz="2000" spc="-1" dirty="0">
                <a:solidFill>
                  <a:srgbClr val="002060"/>
                </a:solidFill>
                <a:latin typeface="Arial" panose="020B0604020202020204" pitchFamily="34" charset="0"/>
                <a:ea typeface="Times New Roman"/>
                <a:cs typeface="Arial" panose="020B0604020202020204" pitchFamily="34" charset="0"/>
              </a:rPr>
              <a:t>: </a:t>
            </a:r>
          </a:p>
          <a:p>
            <a:pPr marL="285750" indent="-285750">
              <a:buClr>
                <a:srgbClr val="000000"/>
              </a:buClr>
              <a:buFontTx/>
              <a:buChar char="-"/>
            </a:pPr>
            <a:r>
              <a:rPr lang="ru-RU" sz="2000" b="1" i="1" spc="-1" dirty="0">
                <a:solidFill>
                  <a:srgbClr val="002060"/>
                </a:solidFill>
                <a:latin typeface="Arial" panose="020B0604020202020204" pitchFamily="34" charset="0"/>
                <a:ea typeface="Times New Roman"/>
                <a:cs typeface="Arial" panose="020B0604020202020204" pitchFamily="34" charset="0"/>
              </a:rPr>
              <a:t>КХД диаграммы </a:t>
            </a:r>
            <a:r>
              <a:rPr lang="ru-RU" sz="2000" i="1" spc="-1" dirty="0">
                <a:solidFill>
                  <a:srgbClr val="002060"/>
                </a:solidFill>
                <a:latin typeface="Arial" panose="020B0604020202020204" pitchFamily="34" charset="0"/>
                <a:ea typeface="Times New Roman"/>
                <a:cs typeface="Arial" panose="020B0604020202020204" pitchFamily="34" charset="0"/>
              </a:rPr>
              <a:t>в наименее изученной области</a:t>
            </a:r>
            <a:r>
              <a:rPr lang="ru-RU" sz="2000" b="1" i="1" spc="-1" dirty="0">
                <a:solidFill>
                  <a:srgbClr val="002060"/>
                </a:solidFill>
                <a:latin typeface="Arial" panose="020B0604020202020204" pitchFamily="34" charset="0"/>
                <a:ea typeface="Times New Roman"/>
                <a:cs typeface="Arial" panose="020B0604020202020204" pitchFamily="34" charset="0"/>
              </a:rPr>
              <a:t> </a:t>
            </a:r>
            <a:r>
              <a:rPr lang="ru-RU" sz="2000" b="1" i="1" spc="-1" dirty="0">
                <a:solidFill>
                  <a:srgbClr val="FF0000"/>
                </a:solidFill>
                <a:latin typeface="Arial" panose="020B0604020202020204" pitchFamily="34" charset="0"/>
                <a:ea typeface="Times New Roman"/>
                <a:cs typeface="Arial" panose="020B0604020202020204" pitchFamily="34" charset="0"/>
              </a:rPr>
              <a:t>большой</a:t>
            </a:r>
            <a:r>
              <a:rPr lang="ru-RU" sz="2000" b="1" i="1" spc="-1" dirty="0">
                <a:solidFill>
                  <a:srgbClr val="002060"/>
                </a:solidFill>
                <a:latin typeface="Arial" panose="020B0604020202020204" pitchFamily="34" charset="0"/>
                <a:ea typeface="Times New Roman"/>
                <a:cs typeface="Arial" panose="020B0604020202020204" pitchFamily="34" charset="0"/>
              </a:rPr>
              <a:t> барионной плотности,</a:t>
            </a:r>
            <a:r>
              <a:rPr lang="en-US" sz="2000" b="1" i="1" spc="-1" dirty="0">
                <a:solidFill>
                  <a:srgbClr val="002060"/>
                </a:solidFill>
                <a:latin typeface="Arial" panose="020B0604020202020204" pitchFamily="34" charset="0"/>
                <a:ea typeface="Times New Roman"/>
                <a:cs typeface="Arial" panose="020B0604020202020204" pitchFamily="34" charset="0"/>
              </a:rPr>
              <a:t> </a:t>
            </a:r>
            <a:r>
              <a:rPr lang="ru-RU" sz="2000" i="1" spc="-1" dirty="0">
                <a:solidFill>
                  <a:srgbClr val="002060"/>
                </a:solidFill>
                <a:latin typeface="Arial" panose="020B0604020202020204" pitchFamily="34" charset="0"/>
                <a:ea typeface="Times New Roman"/>
                <a:cs typeface="Arial" panose="020B0604020202020204" pitchFamily="34" charset="0"/>
              </a:rPr>
              <a:t>где применение КХД на решетке неэффективно;</a:t>
            </a:r>
          </a:p>
          <a:p>
            <a:pPr marL="285750" indent="-285750">
              <a:buClr>
                <a:srgbClr val="000000"/>
              </a:buClr>
              <a:buFontTx/>
              <a:buChar char="-"/>
            </a:pPr>
            <a:r>
              <a:rPr lang="ru-RU" sz="2000" b="1" i="1" spc="-1" dirty="0">
                <a:solidFill>
                  <a:srgbClr val="002060"/>
                </a:solidFill>
                <a:latin typeface="Arial" panose="020B0604020202020204" pitchFamily="34" charset="0"/>
                <a:ea typeface="Times New Roman"/>
                <a:cs typeface="Arial" panose="020B0604020202020204" pitchFamily="34" charset="0"/>
              </a:rPr>
              <a:t>спиновой структуры </a:t>
            </a:r>
            <a:r>
              <a:rPr lang="ru-RU" sz="2000" i="1" spc="-1" dirty="0">
                <a:solidFill>
                  <a:srgbClr val="002060"/>
                </a:solidFill>
                <a:latin typeface="Arial" panose="020B0604020202020204" pitchFamily="34" charset="0"/>
                <a:ea typeface="Times New Roman"/>
                <a:cs typeface="Arial" panose="020B0604020202020204" pitchFamily="34" charset="0"/>
              </a:rPr>
              <a:t>нуклонов.</a:t>
            </a:r>
            <a:endParaRPr lang="en-US" sz="2000" i="1" spc="-1" dirty="0">
              <a:solidFill>
                <a:srgbClr val="002060"/>
              </a:solidFill>
              <a:latin typeface="Arial" panose="020B0604020202020204" pitchFamily="34" charset="0"/>
              <a:ea typeface="Times New Roman"/>
              <a:cs typeface="Arial" panose="020B0604020202020204" pitchFamily="34" charset="0"/>
            </a:endParaRPr>
          </a:p>
        </p:txBody>
      </p:sp>
      <p:sp>
        <p:nvSpPr>
          <p:cNvPr id="6" name="TextBox 5">
            <a:extLst>
              <a:ext uri="{FF2B5EF4-FFF2-40B4-BE49-F238E27FC236}">
                <a16:creationId xmlns:a16="http://schemas.microsoft.com/office/drawing/2014/main" id="{B8A7D0DA-3186-1F41-A0F8-C9C9FF873BE2}"/>
              </a:ext>
            </a:extLst>
          </p:cNvPr>
          <p:cNvSpPr txBox="1"/>
          <p:nvPr/>
        </p:nvSpPr>
        <p:spPr>
          <a:xfrm>
            <a:off x="3725514" y="3629416"/>
            <a:ext cx="1018227" cy="369332"/>
          </a:xfrm>
          <a:prstGeom prst="rect">
            <a:avLst/>
          </a:prstGeom>
          <a:noFill/>
        </p:spPr>
        <p:txBody>
          <a:bodyPr wrap="none" rtlCol="0">
            <a:spAutoFit/>
          </a:bodyPr>
          <a:lstStyle/>
          <a:p>
            <a:r>
              <a:rPr lang="en-US" dirty="0">
                <a:solidFill>
                  <a:srgbClr val="FFFF00"/>
                </a:solidFill>
              </a:rPr>
              <a:t>SIS-100</a:t>
            </a:r>
            <a:endParaRPr lang="ru-RU" dirty="0">
              <a:solidFill>
                <a:srgbClr val="FFFF00"/>
              </a:solidFill>
            </a:endParaRPr>
          </a:p>
        </p:txBody>
      </p:sp>
      <p:sp>
        <p:nvSpPr>
          <p:cNvPr id="7" name="Date Placeholder 6">
            <a:extLst>
              <a:ext uri="{FF2B5EF4-FFF2-40B4-BE49-F238E27FC236}">
                <a16:creationId xmlns:a16="http://schemas.microsoft.com/office/drawing/2014/main" id="{50DAB6CB-8C61-1947-A797-47DB3F5C34C8}"/>
              </a:ext>
            </a:extLst>
          </p:cNvPr>
          <p:cNvSpPr>
            <a:spLocks noGrp="1"/>
          </p:cNvSpPr>
          <p:nvPr>
            <p:ph type="dt" sz="half" idx="10"/>
          </p:nvPr>
        </p:nvSpPr>
        <p:spPr/>
        <p:txBody>
          <a:bodyPr/>
          <a:lstStyle/>
          <a:p>
            <a:r>
              <a:rPr lang="ru-RU"/>
              <a:t>28 ибя 2025</a:t>
            </a:r>
          </a:p>
        </p:txBody>
      </p:sp>
      <p:sp>
        <p:nvSpPr>
          <p:cNvPr id="10" name="Footer Placeholder 9">
            <a:extLst>
              <a:ext uri="{FF2B5EF4-FFF2-40B4-BE49-F238E27FC236}">
                <a16:creationId xmlns:a16="http://schemas.microsoft.com/office/drawing/2014/main" id="{CE0F0300-EDCF-2944-8B66-EA1BA29FE0B8}"/>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16" name="Slide Number Placeholder 15">
            <a:extLst>
              <a:ext uri="{FF2B5EF4-FFF2-40B4-BE49-F238E27FC236}">
                <a16:creationId xmlns:a16="http://schemas.microsoft.com/office/drawing/2014/main" id="{F5677CE0-063C-5C46-A876-B979DA57875A}"/>
              </a:ext>
            </a:extLst>
          </p:cNvPr>
          <p:cNvSpPr>
            <a:spLocks noGrp="1"/>
          </p:cNvSpPr>
          <p:nvPr>
            <p:ph type="sldNum" sz="quarter" idx="12"/>
          </p:nvPr>
        </p:nvSpPr>
        <p:spPr/>
        <p:txBody>
          <a:bodyPr/>
          <a:lstStyle/>
          <a:p>
            <a:fld id="{254D851C-2B19-462F-8B67-6651829822B1}" type="slidenum">
              <a:rPr lang="ru-RU" smtClean="0"/>
              <a:t>8</a:t>
            </a:fld>
            <a:endParaRPr lang="ru-RU"/>
          </a:p>
        </p:txBody>
      </p:sp>
      <p:sp>
        <p:nvSpPr>
          <p:cNvPr id="19" name="Rectangle 18">
            <a:extLst>
              <a:ext uri="{FF2B5EF4-FFF2-40B4-BE49-F238E27FC236}">
                <a16:creationId xmlns:a16="http://schemas.microsoft.com/office/drawing/2014/main" id="{7499E17E-C8CB-7A4C-AD72-839A3B27E9C0}"/>
              </a:ext>
            </a:extLst>
          </p:cNvPr>
          <p:cNvSpPr/>
          <p:nvPr/>
        </p:nvSpPr>
        <p:spPr>
          <a:xfrm>
            <a:off x="8390558" y="5076780"/>
            <a:ext cx="3725227" cy="1631216"/>
          </a:xfrm>
          <a:prstGeom prst="rect">
            <a:avLst/>
          </a:prstGeom>
          <a:solidFill>
            <a:srgbClr val="FFEEE4"/>
          </a:solidFill>
        </p:spPr>
        <p:txBody>
          <a:bodyPr wrap="square">
            <a:spAutoFit/>
          </a:bodyPr>
          <a:lstStyle/>
          <a:p>
            <a:pPr>
              <a:lnSpc>
                <a:spcPct val="100000"/>
              </a:lnSpc>
              <a:buClr>
                <a:srgbClr val="000000"/>
              </a:buClr>
            </a:pPr>
            <a:r>
              <a:rPr lang="ru-RU" sz="2000" i="1" spc="-1" dirty="0">
                <a:solidFill>
                  <a:srgbClr val="002060"/>
                </a:solidFill>
                <a:latin typeface="Arial" panose="020B0604020202020204" pitchFamily="34" charset="0"/>
                <a:ea typeface="Times New Roman"/>
                <a:cs typeface="Arial" panose="020B0604020202020204" pitchFamily="34" charset="0"/>
              </a:rPr>
              <a:t>Все это связано с </a:t>
            </a:r>
            <a:r>
              <a:rPr lang="ru-RU" sz="2000" b="1" i="1" spc="-1" dirty="0">
                <a:solidFill>
                  <a:srgbClr val="002060"/>
                </a:solidFill>
                <a:latin typeface="Arial" panose="020B0604020202020204" pitchFamily="34" charset="0"/>
                <a:ea typeface="Times New Roman"/>
                <a:cs typeface="Arial" panose="020B0604020202020204" pitchFamily="34" charset="0"/>
              </a:rPr>
              <a:t>астрофизическими</a:t>
            </a:r>
            <a:r>
              <a:rPr lang="ru-RU" sz="2000" i="1" spc="-1" dirty="0">
                <a:solidFill>
                  <a:srgbClr val="002060"/>
                </a:solidFill>
                <a:latin typeface="Arial" panose="020B0604020202020204" pitchFamily="34" charset="0"/>
                <a:ea typeface="Times New Roman"/>
                <a:cs typeface="Arial" panose="020B0604020202020204" pitchFamily="34" charset="0"/>
              </a:rPr>
              <a:t> исследованиями, которые интенсивно развиваются</a:t>
            </a:r>
          </a:p>
          <a:p>
            <a:pPr>
              <a:lnSpc>
                <a:spcPct val="100000"/>
              </a:lnSpc>
              <a:buClr>
                <a:srgbClr val="000000"/>
              </a:buClr>
            </a:pPr>
            <a:r>
              <a:rPr lang="ru-RU" sz="2000" i="1" spc="-1" dirty="0">
                <a:solidFill>
                  <a:srgbClr val="002060"/>
                </a:solidFill>
                <a:latin typeface="Arial" panose="020B0604020202020204" pitchFamily="34" charset="0"/>
                <a:ea typeface="Times New Roman"/>
                <a:cs typeface="Arial" panose="020B0604020202020204" pitchFamily="34" charset="0"/>
              </a:rPr>
              <a:t>и ставят </a:t>
            </a:r>
            <a:r>
              <a:rPr lang="ru-RU" sz="2000" b="1" i="1" spc="-1" dirty="0">
                <a:solidFill>
                  <a:srgbClr val="002060"/>
                </a:solidFill>
                <a:latin typeface="Arial" panose="020B0604020202020204" pitchFamily="34" charset="0"/>
                <a:ea typeface="Times New Roman"/>
                <a:cs typeface="Arial" panose="020B0604020202020204" pitchFamily="34" charset="0"/>
              </a:rPr>
              <a:t>новые вопросы</a:t>
            </a:r>
            <a:r>
              <a:rPr lang="ru-RU" sz="2000" i="1" spc="-1" dirty="0">
                <a:solidFill>
                  <a:srgbClr val="002060"/>
                </a:solidFill>
                <a:latin typeface="Arial" panose="020B0604020202020204" pitchFamily="34" charset="0"/>
                <a:ea typeface="Times New Roman"/>
                <a:cs typeface="Arial" panose="020B0604020202020204" pitchFamily="34" charset="0"/>
              </a:rPr>
              <a:t>.</a:t>
            </a:r>
            <a:endParaRPr lang="en-US" sz="2000" i="1" spc="-1" dirty="0">
              <a:solidFill>
                <a:srgbClr val="002060"/>
              </a:solidFill>
              <a:latin typeface="Arial" panose="020B0604020202020204" pitchFamily="34" charset="0"/>
              <a:ea typeface="Times New Roman"/>
              <a:cs typeface="Arial" panose="020B0604020202020204" pitchFamily="34" charset="0"/>
            </a:endParaRPr>
          </a:p>
        </p:txBody>
      </p:sp>
      <p:sp>
        <p:nvSpPr>
          <p:cNvPr id="38" name="Rectangle 37">
            <a:extLst>
              <a:ext uri="{FF2B5EF4-FFF2-40B4-BE49-F238E27FC236}">
                <a16:creationId xmlns:a16="http://schemas.microsoft.com/office/drawing/2014/main" id="{2B9AFABA-FA28-FB41-B5C4-3E877D8C7E75}"/>
              </a:ext>
            </a:extLst>
          </p:cNvPr>
          <p:cNvSpPr/>
          <p:nvPr/>
        </p:nvSpPr>
        <p:spPr>
          <a:xfrm>
            <a:off x="6104166" y="2975519"/>
            <a:ext cx="6036667" cy="1938992"/>
          </a:xfrm>
          <a:prstGeom prst="rect">
            <a:avLst/>
          </a:prstGeom>
          <a:solidFill>
            <a:srgbClr val="F4FFFF"/>
          </a:solidFill>
        </p:spPr>
        <p:txBody>
          <a:bodyPr wrap="square">
            <a:spAutoFit/>
          </a:bodyPr>
          <a:lstStyle/>
          <a:p>
            <a:pPr>
              <a:lnSpc>
                <a:spcPct val="100000"/>
              </a:lnSpc>
              <a:buClr>
                <a:srgbClr val="000000"/>
              </a:buClr>
            </a:pPr>
            <a:r>
              <a:rPr lang="en-US" sz="2000" b="1" i="1" spc="-1" dirty="0">
                <a:solidFill>
                  <a:srgbClr val="FF0000"/>
                </a:solidFill>
                <a:latin typeface="Arial" panose="020B0604020202020204" pitchFamily="34" charset="0"/>
                <a:ea typeface="Times New Roman"/>
                <a:cs typeface="Arial" panose="020B0604020202020204" pitchFamily="34" charset="0"/>
              </a:rPr>
              <a:t>NICA </a:t>
            </a:r>
            <a:r>
              <a:rPr lang="ru-RU" sz="2000" i="1" spc="-1" dirty="0">
                <a:solidFill>
                  <a:srgbClr val="002060"/>
                </a:solidFill>
                <a:latin typeface="Arial" panose="020B0604020202020204" pitchFamily="34" charset="0"/>
                <a:ea typeface="Times New Roman"/>
                <a:cs typeface="Arial" panose="020B0604020202020204" pitchFamily="34" charset="0"/>
              </a:rPr>
              <a:t>дополняет существующие и планируемые установки в мире (</a:t>
            </a:r>
            <a:r>
              <a:rPr lang="en-US" sz="2000" b="1" i="1" spc="-1" dirty="0">
                <a:solidFill>
                  <a:srgbClr val="002060"/>
                </a:solidFill>
                <a:latin typeface="Arial" panose="020B0604020202020204" pitchFamily="34" charset="0"/>
                <a:ea typeface="Times New Roman"/>
                <a:cs typeface="Arial" panose="020B0604020202020204" pitchFamily="34" charset="0"/>
              </a:rPr>
              <a:t>SIS-100 FAIR</a:t>
            </a:r>
            <a:r>
              <a:rPr lang="en-US" sz="2000" i="1" spc="-1" dirty="0">
                <a:solidFill>
                  <a:srgbClr val="002060"/>
                </a:solidFill>
                <a:latin typeface="Arial" panose="020B0604020202020204" pitchFamily="34" charset="0"/>
                <a:ea typeface="Times New Roman"/>
                <a:cs typeface="Arial" panose="020B0604020202020204" pitchFamily="34" charset="0"/>
              </a:rPr>
              <a:t>, </a:t>
            </a:r>
            <a:r>
              <a:rPr lang="en-US" sz="2000" b="1" i="1" spc="-1" dirty="0">
                <a:solidFill>
                  <a:srgbClr val="002060"/>
                </a:solidFill>
                <a:latin typeface="Arial" panose="020B0604020202020204" pitchFamily="34" charset="0"/>
                <a:ea typeface="Times New Roman"/>
                <a:cs typeface="Arial" panose="020B0604020202020204" pitchFamily="34" charset="0"/>
              </a:rPr>
              <a:t>LHC CERN</a:t>
            </a:r>
            <a:r>
              <a:rPr lang="en-US" sz="2000" i="1" spc="-1" dirty="0">
                <a:solidFill>
                  <a:srgbClr val="002060"/>
                </a:solidFill>
                <a:latin typeface="Arial" panose="020B0604020202020204" pitchFamily="34" charset="0"/>
                <a:ea typeface="Times New Roman"/>
                <a:cs typeface="Arial" panose="020B0604020202020204" pitchFamily="34" charset="0"/>
              </a:rPr>
              <a:t>) </a:t>
            </a:r>
            <a:endParaRPr lang="ru-RU" sz="2000" i="1" spc="-1" dirty="0">
              <a:solidFill>
                <a:srgbClr val="002060"/>
              </a:solidFill>
              <a:latin typeface="Arial" panose="020B0604020202020204" pitchFamily="34" charset="0"/>
              <a:ea typeface="Times New Roman"/>
              <a:cs typeface="Arial" panose="020B0604020202020204" pitchFamily="34" charset="0"/>
            </a:endParaRPr>
          </a:p>
          <a:p>
            <a:pPr>
              <a:lnSpc>
                <a:spcPct val="100000"/>
              </a:lnSpc>
              <a:buClr>
                <a:srgbClr val="000000"/>
              </a:buClr>
            </a:pPr>
            <a:r>
              <a:rPr lang="ru-RU" sz="2000" i="1" spc="-1" dirty="0">
                <a:solidFill>
                  <a:srgbClr val="002060"/>
                </a:solidFill>
                <a:latin typeface="Arial" panose="020B0604020202020204" pitchFamily="34" charset="0"/>
                <a:ea typeface="Times New Roman"/>
                <a:cs typeface="Arial" panose="020B0604020202020204" pitchFamily="34" charset="0"/>
              </a:rPr>
              <a:t>и является необходимым продолжением </a:t>
            </a:r>
          </a:p>
          <a:p>
            <a:pPr>
              <a:lnSpc>
                <a:spcPct val="100000"/>
              </a:lnSpc>
              <a:buClr>
                <a:srgbClr val="000000"/>
              </a:buClr>
            </a:pPr>
            <a:r>
              <a:rPr lang="ru-RU" sz="2000" i="1" spc="-1" dirty="0">
                <a:solidFill>
                  <a:srgbClr val="002060"/>
                </a:solidFill>
                <a:latin typeface="Arial" panose="020B0604020202020204" pitchFamily="34" charset="0"/>
                <a:ea typeface="Times New Roman"/>
                <a:cs typeface="Arial" panose="020B0604020202020204" pitchFamily="34" charset="0"/>
              </a:rPr>
              <a:t>и значительным расширением исследований </a:t>
            </a:r>
          </a:p>
          <a:p>
            <a:pPr>
              <a:lnSpc>
                <a:spcPct val="100000"/>
              </a:lnSpc>
              <a:buClr>
                <a:srgbClr val="000000"/>
              </a:buClr>
            </a:pPr>
            <a:r>
              <a:rPr lang="ru-RU" sz="2000" i="1" spc="-1" dirty="0">
                <a:solidFill>
                  <a:srgbClr val="002060"/>
                </a:solidFill>
                <a:latin typeface="Arial" panose="020B0604020202020204" pitchFamily="34" charset="0"/>
                <a:ea typeface="Times New Roman"/>
                <a:cs typeface="Arial" panose="020B0604020202020204" pitchFamily="34" charset="0"/>
              </a:rPr>
              <a:t>на </a:t>
            </a:r>
            <a:r>
              <a:rPr lang="en-US" sz="2000" b="1" i="1" spc="-1" dirty="0">
                <a:solidFill>
                  <a:srgbClr val="002060"/>
                </a:solidFill>
                <a:latin typeface="Arial" panose="020B0604020202020204" pitchFamily="34" charset="0"/>
                <a:ea typeface="Times New Roman"/>
                <a:cs typeface="Arial" panose="020B0604020202020204" pitchFamily="34" charset="0"/>
              </a:rPr>
              <a:t>RHIC BES</a:t>
            </a:r>
            <a:r>
              <a:rPr lang="ru-RU" sz="2000" b="1" i="1" spc="-1" dirty="0">
                <a:solidFill>
                  <a:srgbClr val="002060"/>
                </a:solidFill>
                <a:latin typeface="Arial" panose="020B0604020202020204" pitchFamily="34" charset="0"/>
                <a:ea typeface="Times New Roman"/>
                <a:cs typeface="Arial" panose="020B0604020202020204" pitchFamily="34" charset="0"/>
              </a:rPr>
              <a:t> по многообразию систем, диапазону энергии</a:t>
            </a:r>
            <a:r>
              <a:rPr lang="en-US" sz="2000" b="1" i="1" spc="-1" dirty="0">
                <a:solidFill>
                  <a:srgbClr val="002060"/>
                </a:solidFill>
                <a:latin typeface="Arial" panose="020B0604020202020204" pitchFamily="34" charset="0"/>
                <a:ea typeface="Times New Roman"/>
                <a:cs typeface="Arial" panose="020B0604020202020204" pitchFamily="34" charset="0"/>
              </a:rPr>
              <a:t>, </a:t>
            </a:r>
            <a:r>
              <a:rPr lang="ru-RU" sz="2000" b="1" i="1" spc="-1" dirty="0">
                <a:solidFill>
                  <a:srgbClr val="002060"/>
                </a:solidFill>
                <a:latin typeface="Arial" panose="020B0604020202020204" pitchFamily="34" charset="0"/>
                <a:ea typeface="Times New Roman"/>
                <a:cs typeface="Arial" panose="020B0604020202020204" pitchFamily="34" charset="0"/>
              </a:rPr>
              <a:t>и по точности</a:t>
            </a:r>
            <a:r>
              <a:rPr lang="ru-RU" sz="2000" i="1" spc="-1" dirty="0">
                <a:solidFill>
                  <a:srgbClr val="002060"/>
                </a:solidFill>
                <a:latin typeface="Arial" panose="020B0604020202020204" pitchFamily="34" charset="0"/>
                <a:ea typeface="Times New Roman"/>
                <a:cs typeface="Arial" panose="020B0604020202020204" pitchFamily="34" charset="0"/>
              </a:rPr>
              <a:t>.</a:t>
            </a:r>
            <a:endParaRPr lang="en-US" sz="2000" i="1" spc="-1" dirty="0">
              <a:solidFill>
                <a:srgbClr val="002060"/>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4DABEC9D-3002-EE4A-935F-46EF58F09B95}"/>
              </a:ext>
            </a:extLst>
          </p:cNvPr>
          <p:cNvGrpSpPr/>
          <p:nvPr/>
        </p:nvGrpSpPr>
        <p:grpSpPr>
          <a:xfrm>
            <a:off x="1118191" y="304096"/>
            <a:ext cx="2425700" cy="5913119"/>
            <a:chOff x="1498600" y="119380"/>
            <a:chExt cx="2425700" cy="5913119"/>
          </a:xfrm>
        </p:grpSpPr>
        <p:sp>
          <p:nvSpPr>
            <p:cNvPr id="44" name="Right Triangle 43">
              <a:extLst>
                <a:ext uri="{FF2B5EF4-FFF2-40B4-BE49-F238E27FC236}">
                  <a16:creationId xmlns:a16="http://schemas.microsoft.com/office/drawing/2014/main" id="{EEF679F1-D9AE-6A4E-8B97-99E23399F176}"/>
                </a:ext>
              </a:extLst>
            </p:cNvPr>
            <p:cNvSpPr/>
            <p:nvPr/>
          </p:nvSpPr>
          <p:spPr>
            <a:xfrm flipV="1">
              <a:off x="1498600" y="119380"/>
              <a:ext cx="2425700" cy="5913119"/>
            </a:xfrm>
            <a:prstGeom prst="rtTriangle">
              <a:avLst/>
            </a:prstGeom>
            <a:gradFill>
              <a:gsLst>
                <a:gs pos="0">
                  <a:schemeClr val="accent1">
                    <a:tint val="100000"/>
                    <a:shade val="100000"/>
                    <a:satMod val="130000"/>
                    <a:alpha val="4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45" name="TextBox 44">
              <a:extLst>
                <a:ext uri="{FF2B5EF4-FFF2-40B4-BE49-F238E27FC236}">
                  <a16:creationId xmlns:a16="http://schemas.microsoft.com/office/drawing/2014/main" id="{3BAB1AB0-C580-F74F-9B0E-992D56B1C560}"/>
                </a:ext>
              </a:extLst>
            </p:cNvPr>
            <p:cNvSpPr txBox="1"/>
            <p:nvPr/>
          </p:nvSpPr>
          <p:spPr>
            <a:xfrm>
              <a:off x="1663700" y="203200"/>
              <a:ext cx="1943100" cy="400110"/>
            </a:xfrm>
            <a:prstGeom prst="rect">
              <a:avLst/>
            </a:prstGeom>
            <a:noFill/>
          </p:spPr>
          <p:txBody>
            <a:bodyPr wrap="square" rtlCol="0">
              <a:spAutoFit/>
            </a:bodyPr>
            <a:lstStyle/>
            <a:p>
              <a:pPr algn="ctr"/>
              <a:r>
                <a:rPr lang="en-US" sz="2000" b="1" i="1">
                  <a:solidFill>
                    <a:srgbClr val="000090"/>
                  </a:solidFill>
                </a:rPr>
                <a:t>Lattice QCD </a:t>
              </a:r>
            </a:p>
          </p:txBody>
        </p:sp>
      </p:grpSp>
      <p:sp>
        <p:nvSpPr>
          <p:cNvPr id="21" name="TextBox 20">
            <a:extLst>
              <a:ext uri="{FF2B5EF4-FFF2-40B4-BE49-F238E27FC236}">
                <a16:creationId xmlns:a16="http://schemas.microsoft.com/office/drawing/2014/main" id="{C125274B-D615-BEEA-A84C-699175A6A0F8}"/>
              </a:ext>
            </a:extLst>
          </p:cNvPr>
          <p:cNvSpPr txBox="1"/>
          <p:nvPr/>
        </p:nvSpPr>
        <p:spPr>
          <a:xfrm>
            <a:off x="115313" y="4337116"/>
            <a:ext cx="5780456" cy="2343590"/>
          </a:xfrm>
          <a:prstGeom prst="rect">
            <a:avLst/>
          </a:prstGeom>
          <a:solidFill>
            <a:srgbClr val="D5FFFF"/>
          </a:solidFill>
        </p:spPr>
        <p:txBody>
          <a:bodyPr wrap="square">
            <a:spAutoFit/>
          </a:bodyPr>
          <a:lstStyle/>
          <a:p>
            <a:pPr>
              <a:lnSpc>
                <a:spcPct val="150000"/>
              </a:lnSpc>
            </a:pPr>
            <a:r>
              <a:rPr lang="ru-RU" sz="2000" i="1" dirty="0">
                <a:solidFill>
                  <a:srgbClr val="002060"/>
                </a:solidFill>
                <a:effectLst/>
                <a:latin typeface="Arial" panose="020B0604020202020204" pitchFamily="34" charset="0"/>
                <a:cs typeface="Arial" panose="020B0604020202020204" pitchFamily="34" charset="0"/>
              </a:rPr>
              <a:t>Связь с теорией через</a:t>
            </a:r>
          </a:p>
          <a:p>
            <a:pPr marL="342900" indent="-342900">
              <a:lnSpc>
                <a:spcPct val="150000"/>
              </a:lnSpc>
              <a:buFont typeface="Arial" panose="020B0604020202020204" pitchFamily="34" charset="0"/>
              <a:buChar char="•"/>
            </a:pPr>
            <a:r>
              <a:rPr lang="en-GB" sz="2000" i="1" dirty="0">
                <a:solidFill>
                  <a:srgbClr val="002060"/>
                </a:solidFill>
                <a:effectLst/>
                <a:latin typeface="Arial" panose="020B0604020202020204" pitchFamily="34" charset="0"/>
                <a:cs typeface="Arial" panose="020B0604020202020204" pitchFamily="34" charset="0"/>
              </a:rPr>
              <a:t> </a:t>
            </a:r>
            <a:r>
              <a:rPr lang="ru-RU" sz="2000" i="1" dirty="0">
                <a:solidFill>
                  <a:srgbClr val="002060"/>
                </a:solidFill>
                <a:effectLst/>
                <a:latin typeface="Arial" panose="020B0604020202020204" pitchFamily="34" charset="0"/>
                <a:cs typeface="Arial" panose="020B0604020202020204" pitchFamily="34" charset="0"/>
              </a:rPr>
              <a:t>формализм КХД на решетке</a:t>
            </a:r>
            <a:r>
              <a:rPr lang="ru-RU" sz="2000" i="1" dirty="0">
                <a:solidFill>
                  <a:srgbClr val="002060"/>
                </a:solidFill>
                <a:latin typeface="Arial" panose="020B0604020202020204" pitchFamily="34" charset="0"/>
                <a:cs typeface="Arial" panose="020B0604020202020204" pitchFamily="34" charset="0"/>
              </a:rPr>
              <a:t>;</a:t>
            </a:r>
            <a:r>
              <a:rPr lang="en-GB" sz="2000" i="1" dirty="0">
                <a:solidFill>
                  <a:srgbClr val="002060"/>
                </a:solidFill>
                <a:effectLst/>
                <a:latin typeface="Arial" panose="020B0604020202020204" pitchFamily="34" charset="0"/>
                <a:cs typeface="Arial" panose="020B0604020202020204" pitchFamily="34" charset="0"/>
              </a:rPr>
              <a:t> </a:t>
            </a:r>
            <a:endParaRPr lang="ru-RU" sz="2000" i="1" dirty="0">
              <a:solidFill>
                <a:srgbClr val="002060"/>
              </a:solidFill>
              <a:effectLst/>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ru-RU" sz="2000" i="1" dirty="0">
                <a:solidFill>
                  <a:srgbClr val="002060"/>
                </a:solidFill>
                <a:latin typeface="Arial" panose="020B0604020202020204" pitchFamily="34" charset="0"/>
                <a:cs typeface="Arial" panose="020B0604020202020204" pitchFamily="34" charset="0"/>
              </a:rPr>
              <a:t>г</a:t>
            </a:r>
            <a:r>
              <a:rPr lang="ru-RU" sz="2000" i="1" dirty="0">
                <a:solidFill>
                  <a:srgbClr val="002060"/>
                </a:solidFill>
                <a:effectLst/>
                <a:latin typeface="Arial" panose="020B0604020202020204" pitchFamily="34" charset="0"/>
                <a:cs typeface="Arial" panose="020B0604020202020204" pitchFamily="34" charset="0"/>
              </a:rPr>
              <a:t>идродинамическое описание</a:t>
            </a:r>
            <a:r>
              <a:rPr lang="ru-RU" sz="2000" i="1" dirty="0">
                <a:solidFill>
                  <a:srgbClr val="002060"/>
                </a:solidFill>
                <a:latin typeface="Arial" panose="020B0604020202020204" pitchFamily="34" charset="0"/>
                <a:cs typeface="Arial" panose="020B0604020202020204" pitchFamily="34" charset="0"/>
              </a:rPr>
              <a:t>;</a:t>
            </a:r>
            <a:r>
              <a:rPr lang="en-GB" sz="2000" i="1" dirty="0">
                <a:solidFill>
                  <a:srgbClr val="002060"/>
                </a:solidFill>
                <a:effectLst/>
                <a:latin typeface="Arial" panose="020B0604020202020204" pitchFamily="34" charset="0"/>
                <a:cs typeface="Arial" panose="020B0604020202020204" pitchFamily="34" charset="0"/>
              </a:rPr>
              <a:t> </a:t>
            </a:r>
            <a:endParaRPr lang="ru-RU" sz="2000" i="1" dirty="0">
              <a:solidFill>
                <a:srgbClr val="002060"/>
              </a:solidFill>
              <a:effectLst/>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ru-RU" sz="2000" i="1" dirty="0" err="1">
                <a:solidFill>
                  <a:srgbClr val="002060"/>
                </a:solidFill>
                <a:effectLst/>
                <a:latin typeface="Arial" panose="020B0604020202020204" pitchFamily="34" charset="0"/>
                <a:cs typeface="Arial" panose="020B0604020202020204" pitchFamily="34" charset="0"/>
              </a:rPr>
              <a:t>микроскопичекие</a:t>
            </a:r>
            <a:r>
              <a:rPr lang="ru-RU" sz="2000" i="1" dirty="0">
                <a:solidFill>
                  <a:srgbClr val="002060"/>
                </a:solidFill>
                <a:effectLst/>
                <a:latin typeface="Arial" panose="020B0604020202020204" pitchFamily="34" charset="0"/>
                <a:cs typeface="Arial" panose="020B0604020202020204" pitchFamily="34" charset="0"/>
              </a:rPr>
              <a:t> транспортные модели;</a:t>
            </a:r>
          </a:p>
          <a:p>
            <a:pPr marL="342900" indent="-342900">
              <a:lnSpc>
                <a:spcPct val="150000"/>
              </a:lnSpc>
              <a:buFont typeface="Arial" panose="020B0604020202020204" pitchFamily="34" charset="0"/>
              <a:buChar char="•"/>
            </a:pPr>
            <a:r>
              <a:rPr lang="ru-RU" sz="2000" i="1" dirty="0">
                <a:solidFill>
                  <a:srgbClr val="002060"/>
                </a:solidFill>
                <a:latin typeface="Arial" panose="020B0604020202020204" pitchFamily="34" charset="0"/>
                <a:cs typeface="Arial" panose="020B0604020202020204" pitchFamily="34" charset="0"/>
              </a:rPr>
              <a:t>с</a:t>
            </a:r>
            <a:r>
              <a:rPr lang="ru-RU" sz="2000" i="1" dirty="0">
                <a:solidFill>
                  <a:srgbClr val="002060"/>
                </a:solidFill>
                <a:effectLst/>
                <a:latin typeface="Arial" panose="020B0604020202020204" pitchFamily="34" charset="0"/>
                <a:cs typeface="Arial" panose="020B0604020202020204" pitchFamily="34" charset="0"/>
              </a:rPr>
              <a:t>татистические (термальные) модели.</a:t>
            </a:r>
            <a:endParaRPr lang="en-GB" sz="2000" i="1"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746D99-5A7F-4673-7FF1-9E44071BD417}"/>
              </a:ext>
            </a:extLst>
          </p:cNvPr>
          <p:cNvSpPr txBox="1"/>
          <p:nvPr/>
        </p:nvSpPr>
        <p:spPr>
          <a:xfrm>
            <a:off x="331964" y="1487931"/>
            <a:ext cx="4799279" cy="1015663"/>
          </a:xfrm>
          <a:prstGeom prst="rect">
            <a:avLst/>
          </a:prstGeom>
          <a:solidFill>
            <a:srgbClr val="F9EFE7"/>
          </a:solidFill>
        </p:spPr>
        <p:txBody>
          <a:bodyPr wrap="square">
            <a:spAutoFit/>
          </a:bodyPr>
          <a:lstStyle/>
          <a:p>
            <a:r>
              <a:rPr lang="ru-RU" sz="2000" i="1" dirty="0">
                <a:solidFill>
                  <a:srgbClr val="002060"/>
                </a:solidFill>
                <a:latin typeface="Arial" panose="020B0604020202020204" pitchFamily="34" charset="0"/>
                <a:cs typeface="Arial" panose="020B0604020202020204" pitchFamily="34" charset="0"/>
              </a:rPr>
              <a:t>существование </a:t>
            </a:r>
            <a:r>
              <a:rPr lang="ru-RU" sz="2000" b="1" i="1" dirty="0">
                <a:solidFill>
                  <a:srgbClr val="002060"/>
                </a:solidFill>
                <a:latin typeface="Arial" panose="020B0604020202020204" pitchFamily="34" charset="0"/>
                <a:cs typeface="Arial" panose="020B0604020202020204" pitchFamily="34" charset="0"/>
              </a:rPr>
              <a:t>критической точки </a:t>
            </a:r>
            <a:r>
              <a:rPr lang="ru-RU" sz="2000" i="1" dirty="0">
                <a:solidFill>
                  <a:srgbClr val="002060"/>
                </a:solidFill>
                <a:latin typeface="Arial" panose="020B0604020202020204" pitchFamily="34" charset="0"/>
                <a:cs typeface="Arial" panose="020B0604020202020204" pitchFamily="34" charset="0"/>
              </a:rPr>
              <a:t>и фазового перехода </a:t>
            </a:r>
            <a:r>
              <a:rPr lang="ru-RU" sz="2000" b="1" i="1" dirty="0">
                <a:solidFill>
                  <a:srgbClr val="002060"/>
                </a:solidFill>
                <a:latin typeface="Arial" panose="020B0604020202020204" pitchFamily="34" charset="0"/>
                <a:cs typeface="Arial" panose="020B0604020202020204" pitchFamily="34" charset="0"/>
              </a:rPr>
              <a:t>первого рода </a:t>
            </a:r>
            <a:r>
              <a:rPr lang="ru-RU" sz="2000" i="1" dirty="0">
                <a:solidFill>
                  <a:srgbClr val="002060"/>
                </a:solidFill>
                <a:latin typeface="Arial" panose="020B0604020202020204" pitchFamily="34" charset="0"/>
                <a:cs typeface="Arial" panose="020B0604020202020204" pitchFamily="34" charset="0"/>
              </a:rPr>
              <a:t>–</a:t>
            </a:r>
          </a:p>
          <a:p>
            <a:pPr algn="r"/>
            <a:r>
              <a:rPr lang="ru-RU" sz="2000" i="1" dirty="0">
                <a:solidFill>
                  <a:srgbClr val="002060"/>
                </a:solidFill>
                <a:latin typeface="Arial" panose="020B0604020202020204" pitchFamily="34" charset="0"/>
                <a:cs typeface="Arial" panose="020B0604020202020204" pitchFamily="34" charset="0"/>
              </a:rPr>
              <a:t> предмет интенсивного поиска</a:t>
            </a:r>
            <a:endParaRPr lang="en-GB" sz="20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4502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9"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strVal val="#ppt_w*0.70"/>
                                          </p:val>
                                        </p:tav>
                                        <p:tav tm="100000">
                                          <p:val>
                                            <p:strVal val="#ppt_w"/>
                                          </p:val>
                                        </p:tav>
                                      </p:tavLst>
                                    </p:anim>
                                    <p:anim calcmode="lin" valueType="num">
                                      <p:cBhvr>
                                        <p:cTn id="23" dur="1000" fill="hold"/>
                                        <p:tgtEl>
                                          <p:spTgt spid="21"/>
                                        </p:tgtEl>
                                        <p:attrNameLst>
                                          <p:attrName>ppt_h</p:attrName>
                                        </p:attrNameLst>
                                      </p:cBhvr>
                                      <p:tavLst>
                                        <p:tav tm="0">
                                          <p:val>
                                            <p:strVal val="#ppt_h"/>
                                          </p:val>
                                        </p:tav>
                                        <p:tav tm="100000">
                                          <p:val>
                                            <p:strVal val="#ppt_h"/>
                                          </p:val>
                                        </p:tav>
                                      </p:tavLst>
                                    </p:anim>
                                    <p:animEffect transition="in" filter="fade">
                                      <p:cBhvr>
                                        <p:cTn id="24" dur="1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8" grpId="1"/>
      <p:bldP spid="21"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descr="rates_detectors_QM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42" y="952496"/>
            <a:ext cx="8598192" cy="57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8316033" y="1080734"/>
            <a:ext cx="36004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competitors:</a:t>
            </a:r>
            <a:endParaRPr kumimoji="0" lang="ru-RU" sz="24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23" name="Прямоугольник 3"/>
          <p:cNvSpPr>
            <a:spLocks noChangeArrowheads="1"/>
          </p:cNvSpPr>
          <p:nvPr/>
        </p:nvSpPr>
        <p:spPr bwMode="auto">
          <a:xfrm>
            <a:off x="2249600" y="1155274"/>
            <a:ext cx="2001402" cy="4693852"/>
          </a:xfrm>
          <a:prstGeom prst="rect">
            <a:avLst/>
          </a:prstGeom>
          <a:noFill/>
          <a:ln w="38100" algn="ctr">
            <a:solidFill>
              <a:srgbClr val="FF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endParaRPr kumimoji="0" lang="ru-RU" altLang="ru-RU"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4" name="Прямоугольник 23"/>
          <p:cNvSpPr/>
          <p:nvPr/>
        </p:nvSpPr>
        <p:spPr>
          <a:xfrm>
            <a:off x="1806563" y="5229099"/>
            <a:ext cx="245893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srgbClr val="FF0000"/>
                </a:solidFill>
                <a:effectLst/>
                <a:uLnTx/>
                <a:uFillTx/>
                <a:latin typeface="Arial"/>
                <a:ea typeface="+mn-ea"/>
                <a:cs typeface="Arial"/>
              </a:rPr>
              <a:t>region of max.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srgbClr val="FF0000"/>
                </a:solidFill>
                <a:effectLst/>
                <a:uLnTx/>
                <a:uFillTx/>
                <a:latin typeface="Arial"/>
                <a:ea typeface="+mn-ea"/>
                <a:cs typeface="Arial"/>
              </a:rPr>
              <a:t>     baryonic density </a:t>
            </a:r>
          </a:p>
        </p:txBody>
      </p:sp>
      <mc:AlternateContent xmlns:mc="http://schemas.openxmlformats.org/markup-compatibility/2006" xmlns:a14="http://schemas.microsoft.com/office/drawing/2010/main">
        <mc:Choice Requires="a14">
          <p:sp>
            <p:nvSpPr>
              <p:cNvPr id="25" name="Прямоугольник 24"/>
              <p:cNvSpPr/>
              <p:nvPr/>
            </p:nvSpPr>
            <p:spPr>
              <a:xfrm>
                <a:off x="7619572" y="217996"/>
                <a:ext cx="4000576" cy="72378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2000" b="1" i="0" u="none" strike="noStrike" kern="1200" cap="none" spc="0" normalizeH="0" baseline="0" noProof="0" dirty="0">
                    <a:ln>
                      <a:noFill/>
                    </a:ln>
                    <a:solidFill>
                      <a:srgbClr val="000090"/>
                    </a:solidFill>
                    <a:effectLst/>
                    <a:uLnTx/>
                    <a:uFillTx/>
                    <a:latin typeface="Arial" pitchFamily="34" charset="0"/>
                    <a:ea typeface="+mn-ea"/>
                    <a:cs typeface="+mn-cs"/>
                  </a:rPr>
                  <a:t>     </a:t>
                </a:r>
                <a:r>
                  <a:rPr kumimoji="0" lang="en-US" altLang="ru-RU" sz="2000" b="1" i="0" u="none" strike="noStrike" kern="1200" cap="none" spc="0" normalizeH="0" baseline="0" noProof="0" dirty="0">
                    <a:ln>
                      <a:noFill/>
                    </a:ln>
                    <a:solidFill>
                      <a:srgbClr val="0070C0"/>
                    </a:solidFill>
                    <a:effectLst/>
                    <a:uLnTx/>
                    <a:uFillTx/>
                    <a:latin typeface="Arial" pitchFamily="34" charset="0"/>
                    <a:ea typeface="+mn-ea"/>
                    <a:cs typeface="+mn-cs"/>
                  </a:rPr>
                  <a:t>BM@N</a:t>
                </a:r>
                <a:r>
                  <a:rPr kumimoji="0" lang="en-US" altLang="ru-RU" sz="2000" b="1" i="0" u="none" strike="noStrike" kern="1200" cap="none" spc="0" normalizeH="0" baseline="0" noProof="0" dirty="0">
                    <a:ln>
                      <a:noFill/>
                    </a:ln>
                    <a:solidFill>
                      <a:srgbClr val="000090"/>
                    </a:solidFill>
                    <a:effectLst/>
                    <a:uLnTx/>
                    <a:uFillTx/>
                    <a:latin typeface="Arial" pitchFamily="34" charset="0"/>
                    <a:ea typeface="+mn-ea"/>
                    <a:cs typeface="+mn-cs"/>
                  </a:rPr>
                  <a:t>: </a:t>
                </a:r>
                <a14:m>
                  <m:oMath xmlns:m="http://schemas.openxmlformats.org/officeDocument/2006/math">
                    <m:rad>
                      <m:radPr>
                        <m:degHide m:val="on"/>
                        <m:ctrlPr>
                          <a:rPr kumimoji="0" lang="en-US" altLang="ru-RU" sz="2000" b="1" i="1" u="none" strike="noStrike" kern="1200" cap="none" spc="0" normalizeH="0" baseline="0" noProof="0" smtClean="0">
                            <a:ln>
                              <a:noFill/>
                            </a:ln>
                            <a:solidFill>
                              <a:srgbClr val="000090"/>
                            </a:solidFill>
                            <a:effectLst/>
                            <a:uLnTx/>
                            <a:uFillTx/>
                            <a:latin typeface="Cambria Math" panose="02040503050406030204" pitchFamily="18" charset="0"/>
                            <a:ea typeface="+mn-ea"/>
                            <a:cs typeface="+mn-cs"/>
                          </a:rPr>
                        </m:ctrlPr>
                      </m:radPr>
                      <m:deg/>
                      <m:e>
                        <m:sSub>
                          <m:sSubPr>
                            <m:ctrlPr>
                              <a:rPr kumimoji="0" lang="en-US" altLang="ru-RU" sz="2000" b="1" i="1" u="none" strike="noStrike" kern="1200" cap="none" spc="0" normalizeH="0" baseline="0" noProof="0" smtClean="0">
                                <a:ln>
                                  <a:noFill/>
                                </a:ln>
                                <a:solidFill>
                                  <a:srgbClr val="000090"/>
                                </a:solidFill>
                                <a:effectLst/>
                                <a:uLnTx/>
                                <a:uFillTx/>
                                <a:latin typeface="Cambria Math" panose="02040503050406030204" pitchFamily="18" charset="0"/>
                                <a:ea typeface="+mn-ea"/>
                                <a:cs typeface="+mn-cs"/>
                              </a:rPr>
                            </m:ctrlPr>
                          </m:sSubPr>
                          <m:e>
                            <m:r>
                              <a:rPr kumimoji="0" lang="en-US" altLang="ru-RU" sz="2000" b="1" i="1" u="none" strike="noStrike" kern="1200" cap="none" spc="0" normalizeH="0" baseline="0" noProof="0" smtClean="0">
                                <a:ln>
                                  <a:noFill/>
                                </a:ln>
                                <a:solidFill>
                                  <a:srgbClr val="000090"/>
                                </a:solidFill>
                                <a:effectLst/>
                                <a:uLnTx/>
                                <a:uFillTx/>
                                <a:latin typeface="Cambria Math" panose="02040503050406030204" pitchFamily="18" charset="0"/>
                                <a:ea typeface="+mn-ea"/>
                                <a:cs typeface="+mn-cs"/>
                              </a:rPr>
                              <m:t>𝒔</m:t>
                            </m:r>
                          </m:e>
                          <m:sub>
                            <m:r>
                              <a:rPr kumimoji="0" lang="en-US" altLang="ru-RU" sz="2000" b="1" i="1" u="none" strike="noStrike" kern="1200" cap="none" spc="0" normalizeH="0" baseline="0" noProof="0" smtClean="0">
                                <a:ln>
                                  <a:noFill/>
                                </a:ln>
                                <a:solidFill>
                                  <a:srgbClr val="000090"/>
                                </a:solidFill>
                                <a:effectLst/>
                                <a:uLnTx/>
                                <a:uFillTx/>
                                <a:latin typeface="Cambria Math" panose="02040503050406030204" pitchFamily="18" charset="0"/>
                                <a:ea typeface="+mn-ea"/>
                                <a:cs typeface="+mn-cs"/>
                              </a:rPr>
                              <m:t>𝑵𝑵</m:t>
                            </m:r>
                          </m:sub>
                        </m:sSub>
                      </m:e>
                    </m:rad>
                  </m:oMath>
                </a14:m>
                <a:r>
                  <a:rPr kumimoji="0" lang="en-US" altLang="ru-RU" sz="2000" b="1" i="0" u="none" strike="noStrike" kern="1200" cap="none" spc="0" normalizeH="0" baseline="0" noProof="0" dirty="0">
                    <a:ln>
                      <a:noFill/>
                    </a:ln>
                    <a:solidFill>
                      <a:srgbClr val="000090"/>
                    </a:solidFill>
                    <a:effectLst/>
                    <a:uLnTx/>
                    <a:uFillTx/>
                    <a:latin typeface="Arial" pitchFamily="34" charset="0"/>
                    <a:ea typeface="+mn-ea"/>
                    <a:cs typeface="+mn-cs"/>
                  </a:rPr>
                  <a:t> = </a:t>
                </a:r>
                <a:r>
                  <a:rPr kumimoji="0" lang="en-US" altLang="ru-RU" sz="2000" b="1" i="0" u="none" strike="noStrike" kern="1200" cap="none" spc="0" normalizeH="0" baseline="0" noProof="0" dirty="0">
                    <a:ln>
                      <a:noFill/>
                    </a:ln>
                    <a:solidFill>
                      <a:srgbClr val="0070C0"/>
                    </a:solidFill>
                    <a:effectLst/>
                    <a:uLnTx/>
                    <a:uFillTx/>
                    <a:latin typeface="Arial" pitchFamily="34" charset="0"/>
                    <a:ea typeface="+mn-ea"/>
                    <a:cs typeface="+mn-cs"/>
                  </a:rPr>
                  <a:t>2.3 - 3.3 </a:t>
                </a:r>
                <a:r>
                  <a:rPr kumimoji="0" lang="en-US" altLang="ru-RU" sz="2000" b="1" i="0" u="none" strike="noStrike" kern="1200" cap="none" spc="0" normalizeH="0" baseline="0" noProof="0" dirty="0">
                    <a:ln>
                      <a:noFill/>
                    </a:ln>
                    <a:solidFill>
                      <a:srgbClr val="000090"/>
                    </a:solidFill>
                    <a:effectLst/>
                    <a:uLnTx/>
                    <a:uFillTx/>
                    <a:latin typeface="Arial" pitchFamily="34" charset="0"/>
                    <a:ea typeface="+mn-ea"/>
                    <a:cs typeface="+mn-cs"/>
                  </a:rPr>
                  <a:t>GeV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2000" b="1" i="0" u="none" strike="noStrike" kern="1200" cap="none" spc="0" normalizeH="0" baseline="0" noProof="0" dirty="0">
                    <a:ln>
                      <a:noFill/>
                    </a:ln>
                    <a:solidFill>
                      <a:srgbClr val="000090"/>
                    </a:solidFill>
                    <a:effectLst/>
                    <a:uLnTx/>
                    <a:uFillTx/>
                    <a:latin typeface="Arial" pitchFamily="34" charset="0"/>
                    <a:ea typeface="+mn-ea"/>
                    <a:cs typeface="+mn-cs"/>
                  </a:rPr>
                  <a:t>    </a:t>
                </a:r>
                <a:r>
                  <a:rPr kumimoji="0" lang="en-US" altLang="ru-RU" sz="2000" b="1" i="0" u="none" strike="noStrike" kern="1200" cap="none" spc="0" normalizeH="0" baseline="0" noProof="0" dirty="0">
                    <a:ln>
                      <a:noFill/>
                    </a:ln>
                    <a:solidFill>
                      <a:srgbClr val="00B050"/>
                    </a:solidFill>
                    <a:effectLst/>
                    <a:uLnTx/>
                    <a:uFillTx/>
                    <a:latin typeface="Arial" pitchFamily="34" charset="0"/>
                    <a:ea typeface="+mn-ea"/>
                    <a:cs typeface="+mn-cs"/>
                  </a:rPr>
                  <a:t>MPD</a:t>
                </a:r>
                <a:r>
                  <a:rPr kumimoji="0" lang="en-US" altLang="ru-RU" sz="2000" b="1" i="0" u="none" strike="noStrike" kern="1200" cap="none" spc="0" normalizeH="0" baseline="0" noProof="0" dirty="0">
                    <a:ln>
                      <a:noFill/>
                    </a:ln>
                    <a:solidFill>
                      <a:srgbClr val="000090"/>
                    </a:solidFill>
                    <a:effectLst/>
                    <a:uLnTx/>
                    <a:uFillTx/>
                    <a:latin typeface="Arial" pitchFamily="34" charset="0"/>
                    <a:ea typeface="+mn-ea"/>
                    <a:cs typeface="+mn-cs"/>
                  </a:rPr>
                  <a:t>: </a:t>
                </a:r>
                <a14:m>
                  <m:oMath xmlns:m="http://schemas.openxmlformats.org/officeDocument/2006/math">
                    <m:rad>
                      <m:radPr>
                        <m:degHide m:val="on"/>
                        <m:ctrlPr>
                          <a:rPr kumimoji="0" lang="en-US" altLang="ru-RU" sz="2000" b="1" i="1" u="none" strike="noStrike" kern="1200" cap="none" spc="0" normalizeH="0" baseline="0" noProof="0">
                            <a:ln>
                              <a:noFill/>
                            </a:ln>
                            <a:solidFill>
                              <a:srgbClr val="000090"/>
                            </a:solidFill>
                            <a:effectLst/>
                            <a:uLnTx/>
                            <a:uFillTx/>
                            <a:latin typeface="Cambria Math" panose="02040503050406030204" pitchFamily="18" charset="0"/>
                            <a:ea typeface="+mn-ea"/>
                            <a:cs typeface="+mn-cs"/>
                          </a:rPr>
                        </m:ctrlPr>
                      </m:radPr>
                      <m:deg/>
                      <m:e>
                        <m:sSub>
                          <m:sSubPr>
                            <m:ctrlPr>
                              <a:rPr kumimoji="0" lang="en-US" altLang="ru-RU" sz="2000" b="1" i="1" u="none" strike="noStrike" kern="1200" cap="none" spc="0" normalizeH="0" baseline="0" noProof="0">
                                <a:ln>
                                  <a:noFill/>
                                </a:ln>
                                <a:solidFill>
                                  <a:srgbClr val="000090"/>
                                </a:solidFill>
                                <a:effectLst/>
                                <a:uLnTx/>
                                <a:uFillTx/>
                                <a:latin typeface="Cambria Math" panose="02040503050406030204" pitchFamily="18" charset="0"/>
                                <a:ea typeface="+mn-ea"/>
                                <a:cs typeface="+mn-cs"/>
                              </a:rPr>
                            </m:ctrlPr>
                          </m:sSubPr>
                          <m:e>
                            <m:r>
                              <a:rPr kumimoji="0" lang="en-US" altLang="ru-RU" sz="2000" b="1" i="1" u="none" strike="noStrike" kern="1200" cap="none" spc="0" normalizeH="0" baseline="0" noProof="0">
                                <a:ln>
                                  <a:noFill/>
                                </a:ln>
                                <a:solidFill>
                                  <a:srgbClr val="000090"/>
                                </a:solidFill>
                                <a:effectLst/>
                                <a:uLnTx/>
                                <a:uFillTx/>
                                <a:latin typeface="Cambria Math" panose="02040503050406030204" pitchFamily="18" charset="0"/>
                                <a:ea typeface="+mn-ea"/>
                                <a:cs typeface="+mn-cs"/>
                              </a:rPr>
                              <m:t>𝒔</m:t>
                            </m:r>
                          </m:e>
                          <m:sub>
                            <m:r>
                              <a:rPr kumimoji="0" lang="en-US" altLang="ru-RU" sz="2000" b="1" i="1" u="none" strike="noStrike" kern="1200" cap="none" spc="0" normalizeH="0" baseline="0" noProof="0">
                                <a:ln>
                                  <a:noFill/>
                                </a:ln>
                                <a:solidFill>
                                  <a:srgbClr val="000090"/>
                                </a:solidFill>
                                <a:effectLst/>
                                <a:uLnTx/>
                                <a:uFillTx/>
                                <a:latin typeface="Cambria Math" panose="02040503050406030204" pitchFamily="18" charset="0"/>
                                <a:ea typeface="+mn-ea"/>
                                <a:cs typeface="+mn-cs"/>
                              </a:rPr>
                              <m:t>𝑵𝑵</m:t>
                            </m:r>
                          </m:sub>
                        </m:sSub>
                      </m:e>
                    </m:rad>
                  </m:oMath>
                </a14:m>
                <a:r>
                  <a:rPr kumimoji="0" lang="en-US" altLang="ru-RU" sz="2000" b="1" i="0" u="none" strike="noStrike" kern="1200" cap="none" spc="0" normalizeH="0" baseline="0" noProof="0" dirty="0">
                    <a:ln>
                      <a:noFill/>
                    </a:ln>
                    <a:solidFill>
                      <a:srgbClr val="000090"/>
                    </a:solidFill>
                    <a:effectLst/>
                    <a:uLnTx/>
                    <a:uFillTx/>
                    <a:latin typeface="Arial" pitchFamily="34" charset="0"/>
                    <a:ea typeface="+mn-ea"/>
                    <a:cs typeface="+mn-cs"/>
                  </a:rPr>
                  <a:t> = </a:t>
                </a:r>
                <a:r>
                  <a:rPr kumimoji="0" lang="en-US" altLang="ru-RU" sz="2000" b="1" i="0" u="none" strike="noStrike" kern="1200" cap="none" spc="0" normalizeH="0" baseline="0" noProof="0" dirty="0">
                    <a:ln>
                      <a:noFill/>
                    </a:ln>
                    <a:solidFill>
                      <a:srgbClr val="00B050"/>
                    </a:solidFill>
                    <a:effectLst/>
                    <a:uLnTx/>
                    <a:uFillTx/>
                    <a:latin typeface="Arial" pitchFamily="34" charset="0"/>
                    <a:ea typeface="+mn-ea"/>
                    <a:cs typeface="+mn-cs"/>
                  </a:rPr>
                  <a:t>4 - 11 </a:t>
                </a:r>
                <a:r>
                  <a:rPr kumimoji="0" lang="en-US" altLang="ru-RU" sz="2000" b="1" i="0" u="none" strike="noStrike" kern="1200" cap="none" spc="0" normalizeH="0" baseline="0" noProof="0" dirty="0">
                    <a:ln>
                      <a:noFill/>
                    </a:ln>
                    <a:solidFill>
                      <a:srgbClr val="000090"/>
                    </a:solidFill>
                    <a:effectLst/>
                    <a:uLnTx/>
                    <a:uFillTx/>
                    <a:latin typeface="Arial" pitchFamily="34" charset="0"/>
                    <a:ea typeface="+mn-ea"/>
                    <a:cs typeface="+mn-cs"/>
                  </a:rPr>
                  <a:t>GeV </a:t>
                </a:r>
                <a:endParaRPr kumimoji="0" lang="ru-RU" altLang="ru-RU" sz="2000" b="1" i="0" u="none" strike="noStrike" kern="1200" cap="none" spc="0" normalizeH="0" baseline="0" noProof="0" dirty="0">
                  <a:ln>
                    <a:noFill/>
                  </a:ln>
                  <a:solidFill>
                    <a:srgbClr val="000090"/>
                  </a:solidFill>
                  <a:effectLst/>
                  <a:uLnTx/>
                  <a:uFillTx/>
                  <a:latin typeface="Arial" pitchFamily="34" charset="0"/>
                  <a:ea typeface="+mn-ea"/>
                  <a:cs typeface="+mn-cs"/>
                </a:endParaRPr>
              </a:p>
            </p:txBody>
          </p:sp>
        </mc:Choice>
        <mc:Fallback xmlns="">
          <p:sp>
            <p:nvSpPr>
              <p:cNvPr id="25" name="Прямоугольник 24"/>
              <p:cNvSpPr>
                <a:spLocks noRot="1" noChangeAspect="1" noMove="1" noResize="1" noEditPoints="1" noAdjustHandles="1" noChangeArrowheads="1" noChangeShapeType="1" noTextEdit="1"/>
              </p:cNvSpPr>
              <p:nvPr/>
            </p:nvSpPr>
            <p:spPr>
              <a:xfrm>
                <a:off x="7619572" y="217996"/>
                <a:ext cx="4000576" cy="723788"/>
              </a:xfrm>
              <a:prstGeom prst="rect">
                <a:avLst/>
              </a:prstGeom>
              <a:blipFill>
                <a:blip r:embed="rId4"/>
                <a:stretch>
                  <a:fillRect t="-5263" r="-3810" b="-15789"/>
                </a:stretch>
              </a:blipFill>
            </p:spPr>
            <p:txBody>
              <a:bodyPr/>
              <a:lstStyle/>
              <a:p>
                <a:r>
                  <a:rPr lang="en-RU">
                    <a:noFill/>
                  </a:rPr>
                  <a:t> </a:t>
                </a:r>
              </a:p>
            </p:txBody>
          </p:sp>
        </mc:Fallback>
      </mc:AlternateContent>
      <p:sp>
        <p:nvSpPr>
          <p:cNvPr id="28" name="Прямоугольник 27"/>
          <p:cNvSpPr/>
          <p:nvPr/>
        </p:nvSpPr>
        <p:spPr bwMode="auto">
          <a:xfrm>
            <a:off x="2748000" y="1124744"/>
            <a:ext cx="576064"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
                <a:srgbClr val="000000"/>
              </a:buClr>
              <a:buSzPct val="100000"/>
              <a:buFontTx/>
              <a:buNone/>
              <a:tabLst/>
              <a:defRPr/>
            </a:pPr>
            <a:endParaRPr kumimoji="0" lang="ru-RU" sz="1800" b="1"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3" name="TextBox 2">
            <a:extLst>
              <a:ext uri="{FF2B5EF4-FFF2-40B4-BE49-F238E27FC236}">
                <a16:creationId xmlns:a16="http://schemas.microsoft.com/office/drawing/2014/main" id="{E6955B49-33D2-8152-831D-7FF0BBF14614}"/>
              </a:ext>
            </a:extLst>
          </p:cNvPr>
          <p:cNvSpPr txBox="1"/>
          <p:nvPr/>
        </p:nvSpPr>
        <p:spPr>
          <a:xfrm>
            <a:off x="8619159" y="1553111"/>
            <a:ext cx="13232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Arial"/>
                <a:ea typeface="+mn-ea"/>
                <a:cs typeface="+mn-cs"/>
              </a:rPr>
              <a:t>Present:</a:t>
            </a:r>
            <a:endParaRPr kumimoji="0" lang="ru-RU" sz="2000" b="1" i="0" u="sng" strike="noStrike" kern="1200" cap="none" spc="0" normalizeH="0" baseline="0" noProof="0" dirty="0">
              <a:ln>
                <a:noFill/>
              </a:ln>
              <a:solidFill>
                <a:srgbClr val="0070C0"/>
              </a:solidFill>
              <a:effectLst/>
              <a:uLnTx/>
              <a:uFillTx/>
              <a:latin typeface="Arial"/>
              <a:ea typeface="+mn-ea"/>
              <a:cs typeface="+mn-cs"/>
            </a:endParaRPr>
          </a:p>
        </p:txBody>
      </p:sp>
      <p:sp>
        <p:nvSpPr>
          <p:cNvPr id="5" name="TextBox 4">
            <a:extLst>
              <a:ext uri="{FF2B5EF4-FFF2-40B4-BE49-F238E27FC236}">
                <a16:creationId xmlns:a16="http://schemas.microsoft.com/office/drawing/2014/main" id="{DA0A2F23-B525-AD99-94E2-1E2AABA81B05}"/>
              </a:ext>
            </a:extLst>
          </p:cNvPr>
          <p:cNvSpPr txBox="1"/>
          <p:nvPr/>
        </p:nvSpPr>
        <p:spPr>
          <a:xfrm>
            <a:off x="8792420" y="3502200"/>
            <a:ext cx="3124013"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B050"/>
                </a:solidFill>
                <a:effectLst/>
                <a:uLnTx/>
                <a:uFillTx/>
                <a:latin typeface="Arial"/>
                <a:ea typeface="+mn-ea"/>
                <a:cs typeface="+mn-cs"/>
              </a:rPr>
              <a:t>Future</a:t>
            </a:r>
            <a:r>
              <a:rPr kumimoji="0" lang="en-US" sz="2000" b="1" i="0" u="sng" strike="noStrike" kern="1200" cap="none" spc="0" normalizeH="0" baseline="0" noProof="0" dirty="0">
                <a:ln>
                  <a:noFill/>
                </a:ln>
                <a:solidFill>
                  <a:srgbClr val="00206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sng"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a:ea typeface="+mn-ea"/>
                <a:cs typeface="+mn-cs"/>
              </a:rPr>
              <a:t>HIAF/CEE </a:t>
            </a:r>
            <a:r>
              <a:rPr kumimoji="0" lang="en-US" b="0" i="0" u="none" strike="noStrike" kern="1200" cap="none" spc="0" normalizeH="0" baseline="0" noProof="0" dirty="0">
                <a:ln>
                  <a:noFill/>
                </a:ln>
                <a:solidFill>
                  <a:srgbClr val="002060"/>
                </a:solidFill>
                <a:effectLst/>
                <a:uLnTx/>
                <a:uFillTx/>
                <a:latin typeface="Arial"/>
                <a:ea typeface="+mn-ea"/>
                <a:cs typeface="+mn-cs"/>
              </a:rPr>
              <a:t>(China)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a:ea typeface="+mn-ea"/>
                <a:cs typeface="+mn-cs"/>
              </a:rPr>
              <a:t>2.1-4.5</a:t>
            </a:r>
            <a:r>
              <a:rPr kumimoji="0" lang="en-US" b="0" i="0" u="none" strike="noStrike" kern="1200" cap="none" spc="0" normalizeH="0" baseline="0" noProof="0" dirty="0">
                <a:ln>
                  <a:noFill/>
                </a:ln>
                <a:solidFill>
                  <a:srgbClr val="002060"/>
                </a:solidFill>
                <a:effectLst/>
                <a:uLnTx/>
                <a:uFillTx/>
                <a:latin typeface="Arial"/>
                <a:ea typeface="+mn-ea"/>
                <a:cs typeface="+mn-cs"/>
              </a:rPr>
              <a:t> GeV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a:ea typeface="+mn-ea"/>
                <a:cs typeface="+mn-cs"/>
              </a:rPr>
              <a:t>FAIR/CBM </a:t>
            </a:r>
            <a:r>
              <a:rPr kumimoji="0" lang="en-US" b="0" i="0" u="none" strike="noStrike" kern="1200" cap="none" spc="0" normalizeH="0" baseline="0" noProof="0" dirty="0">
                <a:ln>
                  <a:noFill/>
                </a:ln>
                <a:solidFill>
                  <a:srgbClr val="002060"/>
                </a:solidFill>
                <a:effectLst/>
                <a:uLnTx/>
                <a:uFillTx/>
                <a:latin typeface="Arial"/>
                <a:ea typeface="+mn-ea"/>
                <a:cs typeface="+mn-cs"/>
              </a:rPr>
              <a:t>(Germany)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a:ea typeface="+mn-ea"/>
                <a:cs typeface="+mn-cs"/>
              </a:rPr>
              <a:t>2.4-4.9</a:t>
            </a:r>
            <a:r>
              <a:rPr kumimoji="0" lang="en-US" b="0" i="0" u="none" strike="noStrike" kern="1200" cap="none" spc="0" normalizeH="0" baseline="0" noProof="0" dirty="0">
                <a:ln>
                  <a:noFill/>
                </a:ln>
                <a:solidFill>
                  <a:srgbClr val="002060"/>
                </a:solidFill>
                <a:effectLst/>
                <a:uLnTx/>
                <a:uFillTx/>
                <a:latin typeface="Arial"/>
                <a:ea typeface="+mn-ea"/>
                <a:cs typeface="+mn-cs"/>
              </a:rPr>
              <a:t> GeV (2029-?)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solidFill>
                <a:effectLst/>
                <a:uLnTx/>
                <a:uFillTx/>
                <a:latin typeface="Arial"/>
                <a:ea typeface="+mn-ea"/>
                <a:cs typeface="+mn-cs"/>
              </a:rPr>
              <a:t>JPARC-HI (Japan)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a:ea typeface="+mn-ea"/>
                <a:cs typeface="+mn-cs"/>
              </a:rPr>
              <a:t>2-5</a:t>
            </a:r>
            <a:r>
              <a:rPr kumimoji="0" lang="en-US" b="0" i="0" u="none" strike="noStrike" kern="1200" cap="none" spc="0" normalizeH="0" baseline="0" noProof="0" dirty="0">
                <a:ln>
                  <a:noFill/>
                </a:ln>
                <a:solidFill>
                  <a:srgbClr val="002060"/>
                </a:solidFill>
                <a:effectLst/>
                <a:uLnTx/>
                <a:uFillTx/>
                <a:latin typeface="Arial"/>
                <a:ea typeface="+mn-ea"/>
                <a:cs typeface="+mn-cs"/>
              </a:rPr>
              <a:t> GeV (2030-?)</a:t>
            </a:r>
            <a:endParaRPr kumimoji="0" lang="ru-RU" b="0" i="0" u="none" strike="noStrike" kern="1200" cap="none" spc="0" normalizeH="0" baseline="0" noProof="0" dirty="0">
              <a:ln>
                <a:noFill/>
              </a:ln>
              <a:solidFill>
                <a:srgbClr val="002060"/>
              </a:solidFill>
              <a:effectLst/>
              <a:uLnTx/>
              <a:uFillTx/>
              <a:latin typeface="Arial"/>
              <a:ea typeface="+mn-ea"/>
              <a:cs typeface="+mn-cs"/>
            </a:endParaRPr>
          </a:p>
        </p:txBody>
      </p:sp>
      <p:sp>
        <p:nvSpPr>
          <p:cNvPr id="7" name="TextBox 6">
            <a:extLst>
              <a:ext uri="{FF2B5EF4-FFF2-40B4-BE49-F238E27FC236}">
                <a16:creationId xmlns:a16="http://schemas.microsoft.com/office/drawing/2014/main" id="{4AAB38BC-40C0-8DD0-2EA9-71D6F6463143}"/>
              </a:ext>
            </a:extLst>
          </p:cNvPr>
          <p:cNvSpPr txBox="1"/>
          <p:nvPr/>
        </p:nvSpPr>
        <p:spPr>
          <a:xfrm>
            <a:off x="8640057" y="1947825"/>
            <a:ext cx="338725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a:ea typeface="+mn-ea"/>
                <a:cs typeface="+mn-cs"/>
              </a:rPr>
              <a:t>RHIC/STAR </a:t>
            </a:r>
            <a:r>
              <a:rPr kumimoji="0" lang="en-US" b="0" i="0" u="none" strike="noStrike" kern="1200" cap="none" spc="0" normalizeH="0" baseline="0" noProof="0" dirty="0">
                <a:ln>
                  <a:noFill/>
                </a:ln>
                <a:solidFill>
                  <a:srgbClr val="002060"/>
                </a:solidFill>
                <a:effectLst/>
                <a:uLnTx/>
                <a:uFillTx/>
                <a:latin typeface="Arial"/>
                <a:ea typeface="+mn-ea"/>
                <a:cs typeface="+mn-cs"/>
              </a:rPr>
              <a:t>(USA)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a:ea typeface="+mn-ea"/>
                <a:cs typeface="+mn-cs"/>
              </a:rPr>
              <a:t>3-200</a:t>
            </a:r>
            <a:r>
              <a:rPr kumimoji="0" lang="en-US" b="0" i="0" u="none" strike="noStrike" kern="1200" cap="none" spc="0" normalizeH="0" baseline="0" noProof="0" dirty="0">
                <a:ln>
                  <a:noFill/>
                </a:ln>
                <a:solidFill>
                  <a:srgbClr val="002060"/>
                </a:solidFill>
                <a:effectLst/>
                <a:uLnTx/>
                <a:uFillTx/>
                <a:latin typeface="Arial"/>
                <a:ea typeface="+mn-ea"/>
                <a:cs typeface="+mn-cs"/>
              </a:rPr>
              <a:t> GeV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a:ea typeface="+mn-ea"/>
                <a:cs typeface="+mn-cs"/>
              </a:rPr>
              <a:t>SIS18/HADES </a:t>
            </a:r>
            <a:r>
              <a:rPr kumimoji="0" lang="en-US" b="0" i="0" u="none" strike="noStrike" kern="1200" cap="none" spc="0" normalizeH="0" baseline="0" noProof="0" dirty="0">
                <a:ln>
                  <a:noFill/>
                </a:ln>
                <a:solidFill>
                  <a:srgbClr val="002060"/>
                </a:solidFill>
                <a:effectLst/>
                <a:uLnTx/>
                <a:uFillTx/>
                <a:latin typeface="Arial"/>
                <a:ea typeface="+mn-ea"/>
                <a:cs typeface="+mn-cs"/>
              </a:rPr>
              <a:t>(Germany)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a:ea typeface="+mn-ea"/>
                <a:cs typeface="+mn-cs"/>
              </a:rPr>
              <a:t>2.4-2.55</a:t>
            </a:r>
            <a:r>
              <a:rPr kumimoji="0" lang="en-US" b="0" i="0" u="none" strike="noStrike" kern="1200" cap="none" spc="0" normalizeH="0" baseline="0" noProof="0" dirty="0">
                <a:ln>
                  <a:noFill/>
                </a:ln>
                <a:solidFill>
                  <a:srgbClr val="002060"/>
                </a:solidFill>
                <a:effectLst/>
                <a:uLnTx/>
                <a:uFillTx/>
                <a:latin typeface="Arial"/>
                <a:ea typeface="+mn-ea"/>
                <a:cs typeface="+mn-cs"/>
              </a:rPr>
              <a:t> GeV </a:t>
            </a:r>
          </a:p>
        </p:txBody>
      </p:sp>
      <p:sp>
        <p:nvSpPr>
          <p:cNvPr id="10" name="TextBox 9">
            <a:extLst>
              <a:ext uri="{FF2B5EF4-FFF2-40B4-BE49-F238E27FC236}">
                <a16:creationId xmlns:a16="http://schemas.microsoft.com/office/drawing/2014/main" id="{E602A29D-DE76-3A31-5923-6109F553A776}"/>
              </a:ext>
            </a:extLst>
          </p:cNvPr>
          <p:cNvSpPr txBox="1"/>
          <p:nvPr/>
        </p:nvSpPr>
        <p:spPr>
          <a:xfrm>
            <a:off x="1956190" y="682212"/>
            <a:ext cx="875561" cy="369332"/>
          </a:xfrm>
          <a:prstGeom prst="rect">
            <a:avLst/>
          </a:prstGeom>
          <a:noFill/>
        </p:spPr>
        <p:txBody>
          <a:bodyPr wrap="none" rtlCol="0">
            <a:spAutoFit/>
          </a:bodyPr>
          <a:lstStyle/>
          <a:p>
            <a:r>
              <a:rPr lang="en-US" b="1" dirty="0">
                <a:solidFill>
                  <a:srgbClr val="0070C0"/>
                </a:solidFill>
              </a:rPr>
              <a:t>BM@N</a:t>
            </a:r>
            <a:endParaRPr lang="en-RU" b="1" dirty="0">
              <a:solidFill>
                <a:srgbClr val="0070C0"/>
              </a:solidFill>
            </a:endParaRPr>
          </a:p>
        </p:txBody>
      </p:sp>
      <p:sp>
        <p:nvSpPr>
          <p:cNvPr id="11" name="TextBox 10">
            <a:extLst>
              <a:ext uri="{FF2B5EF4-FFF2-40B4-BE49-F238E27FC236}">
                <a16:creationId xmlns:a16="http://schemas.microsoft.com/office/drawing/2014/main" id="{86E81F3A-F362-4BC0-CBF8-998DB738362E}"/>
              </a:ext>
            </a:extLst>
          </p:cNvPr>
          <p:cNvSpPr txBox="1"/>
          <p:nvPr/>
        </p:nvSpPr>
        <p:spPr>
          <a:xfrm>
            <a:off x="3203248" y="660916"/>
            <a:ext cx="655949" cy="369332"/>
          </a:xfrm>
          <a:prstGeom prst="rect">
            <a:avLst/>
          </a:prstGeom>
          <a:noFill/>
        </p:spPr>
        <p:txBody>
          <a:bodyPr wrap="none" rtlCol="0">
            <a:spAutoFit/>
          </a:bodyPr>
          <a:lstStyle/>
          <a:p>
            <a:r>
              <a:rPr lang="en-US" b="1" dirty="0">
                <a:solidFill>
                  <a:srgbClr val="00B050"/>
                </a:solidFill>
              </a:rPr>
              <a:t>MPD</a:t>
            </a:r>
            <a:endParaRPr lang="en-RU" b="1" dirty="0">
              <a:solidFill>
                <a:srgbClr val="00B050"/>
              </a:solidFill>
            </a:endParaRPr>
          </a:p>
        </p:txBody>
      </p:sp>
      <p:sp>
        <p:nvSpPr>
          <p:cNvPr id="12" name="TextBox 11">
            <a:extLst>
              <a:ext uri="{FF2B5EF4-FFF2-40B4-BE49-F238E27FC236}">
                <a16:creationId xmlns:a16="http://schemas.microsoft.com/office/drawing/2014/main" id="{367442C3-643D-AF3E-B915-2230DE0760A3}"/>
              </a:ext>
            </a:extLst>
          </p:cNvPr>
          <p:cNvSpPr txBox="1"/>
          <p:nvPr/>
        </p:nvSpPr>
        <p:spPr>
          <a:xfrm>
            <a:off x="2657096" y="85405"/>
            <a:ext cx="4709641" cy="461665"/>
          </a:xfrm>
          <a:prstGeom prst="rect">
            <a:avLst/>
          </a:prstGeom>
          <a:solidFill>
            <a:srgbClr val="D7FFFF"/>
          </a:solidFill>
        </p:spPr>
        <p:txBody>
          <a:bodyPr wrap="square">
            <a:spAutoFit/>
          </a:bodyPr>
          <a:lstStyle/>
          <a:p>
            <a:pPr algn="ctr"/>
            <a:r>
              <a:rPr lang="en-US" sz="2400" b="1" dirty="0">
                <a:solidFill>
                  <a:srgbClr val="002060"/>
                </a:solidFill>
                <a:latin typeface="Arial" panose="020B0604020202020204" pitchFamily="34" charset="0"/>
                <a:ea typeface="Calibri" panose="020F0502020204030204" pitchFamily="34" charset="0"/>
                <a:cs typeface="Arial" panose="020B0604020202020204" pitchFamily="34" charset="0"/>
              </a:rPr>
              <a:t>HI collision experiments</a:t>
            </a:r>
            <a:endParaRPr lang="ru-RU"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Прямоугольник 3">
            <a:extLst>
              <a:ext uri="{FF2B5EF4-FFF2-40B4-BE49-F238E27FC236}">
                <a16:creationId xmlns:a16="http://schemas.microsoft.com/office/drawing/2014/main" id="{1AD08F36-92F7-449B-305B-427E8BB24518}"/>
              </a:ext>
            </a:extLst>
          </p:cNvPr>
          <p:cNvSpPr>
            <a:spLocks noChangeArrowheads="1"/>
          </p:cNvSpPr>
          <p:nvPr/>
        </p:nvSpPr>
        <p:spPr bwMode="auto">
          <a:xfrm>
            <a:off x="2081032" y="1008874"/>
            <a:ext cx="576064" cy="4853404"/>
          </a:xfrm>
          <a:prstGeom prst="rect">
            <a:avLst/>
          </a:prstGeom>
          <a:noFill/>
          <a:ln w="3810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endParaRPr kumimoji="0" lang="ru-RU" altLang="ru-RU"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Прямоугольник 3">
            <a:extLst>
              <a:ext uri="{FF2B5EF4-FFF2-40B4-BE49-F238E27FC236}">
                <a16:creationId xmlns:a16="http://schemas.microsoft.com/office/drawing/2014/main" id="{FEE931D5-F8BD-E866-1836-407FE8624459}"/>
              </a:ext>
            </a:extLst>
          </p:cNvPr>
          <p:cNvSpPr>
            <a:spLocks noChangeArrowheads="1"/>
          </p:cNvSpPr>
          <p:nvPr/>
        </p:nvSpPr>
        <p:spPr bwMode="auto">
          <a:xfrm>
            <a:off x="2897963" y="981418"/>
            <a:ext cx="1306629" cy="4853404"/>
          </a:xfrm>
          <a:prstGeom prst="rect">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endParaRPr kumimoji="0" lang="ru-RU" altLang="ru-RU"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Date Placeholder 13">
            <a:extLst>
              <a:ext uri="{FF2B5EF4-FFF2-40B4-BE49-F238E27FC236}">
                <a16:creationId xmlns:a16="http://schemas.microsoft.com/office/drawing/2014/main" id="{B1A87836-39C8-86AA-FD45-8B9BBA7419F3}"/>
              </a:ext>
            </a:extLst>
          </p:cNvPr>
          <p:cNvSpPr>
            <a:spLocks noGrp="1"/>
          </p:cNvSpPr>
          <p:nvPr>
            <p:ph type="dt" sz="half" idx="10"/>
          </p:nvPr>
        </p:nvSpPr>
        <p:spPr/>
        <p:txBody>
          <a:bodyPr/>
          <a:lstStyle/>
          <a:p>
            <a:r>
              <a:rPr lang="ru-RU"/>
              <a:t>28 ибя 2025</a:t>
            </a:r>
          </a:p>
        </p:txBody>
      </p:sp>
      <p:sp>
        <p:nvSpPr>
          <p:cNvPr id="15" name="Footer Placeholder 14">
            <a:extLst>
              <a:ext uri="{FF2B5EF4-FFF2-40B4-BE49-F238E27FC236}">
                <a16:creationId xmlns:a16="http://schemas.microsoft.com/office/drawing/2014/main" id="{7354B541-C861-5563-E0F1-660050ADD7EB}"/>
              </a:ext>
            </a:extLst>
          </p:cNvPr>
          <p:cNvSpPr>
            <a:spLocks noGrp="1"/>
          </p:cNvSpPr>
          <p:nvPr>
            <p:ph type="ftr" sz="quarter" idx="11"/>
          </p:nvPr>
        </p:nvSpPr>
        <p:spPr/>
        <p:txBody>
          <a:bodyPr/>
          <a:lstStyle/>
          <a:p>
            <a:r>
              <a:rPr lang="ru-RU"/>
              <a:t>В. Кекелидзе, Совещание по ФТИ, Санкт-Петербург</a:t>
            </a:r>
          </a:p>
        </p:txBody>
      </p:sp>
      <p:sp>
        <p:nvSpPr>
          <p:cNvPr id="16" name="Slide Number Placeholder 15">
            <a:extLst>
              <a:ext uri="{FF2B5EF4-FFF2-40B4-BE49-F238E27FC236}">
                <a16:creationId xmlns:a16="http://schemas.microsoft.com/office/drawing/2014/main" id="{9D147084-DE52-4D0A-D39A-E271C72A13BB}"/>
              </a:ext>
            </a:extLst>
          </p:cNvPr>
          <p:cNvSpPr>
            <a:spLocks noGrp="1"/>
          </p:cNvSpPr>
          <p:nvPr>
            <p:ph type="sldNum" sz="quarter" idx="12"/>
          </p:nvPr>
        </p:nvSpPr>
        <p:spPr/>
        <p:txBody>
          <a:bodyPr/>
          <a:lstStyle/>
          <a:p>
            <a:fld id="{254D851C-2B19-462F-8B67-6651829822B1}" type="slidenum">
              <a:rPr lang="ru-RU" smtClean="0"/>
              <a:t>9</a:t>
            </a:fld>
            <a:endParaRPr lang="ru-RU"/>
          </a:p>
        </p:txBody>
      </p:sp>
    </p:spTree>
    <p:extLst>
      <p:ext uri="{BB962C8B-B14F-4D97-AF65-F5344CB8AC3E}">
        <p14:creationId xmlns:p14="http://schemas.microsoft.com/office/powerpoint/2010/main" val="20715548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32012</TotalTime>
  <Words>3455</Words>
  <Application>Microsoft Macintosh PowerPoint</Application>
  <PresentationFormat>Widescreen</PresentationFormat>
  <Paragraphs>422</Paragraphs>
  <Slides>36</Slides>
  <Notes>17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Arial</vt:lpstr>
      <vt:lpstr>Arial,Bold</vt:lpstr>
      <vt:lpstr>Arial,BoldItalic</vt:lpstr>
      <vt:lpstr>ArialMT</vt:lpstr>
      <vt:lpstr>Calibri</vt:lpstr>
      <vt:lpstr>Calibri Light</vt:lpstr>
      <vt:lpstr>Cambria Math</vt:lpstr>
      <vt:lpstr>Comic Sans MS</vt:lpstr>
      <vt:lpstr>Roboto</vt:lpstr>
      <vt:lpstr>Symbol</vt:lpstr>
      <vt:lpstr>Tahoma</vt:lpstr>
      <vt:lpstr>Times New Roman</vt:lpstr>
      <vt:lpstr>TimesNewRomanPS</vt:lpstr>
      <vt:lpstr>Wingdings</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Vladimir Kekelidze</cp:lastModifiedBy>
  <cp:revision>754</cp:revision>
  <dcterms:created xsi:type="dcterms:W3CDTF">2022-03-27T16:33:09Z</dcterms:created>
  <dcterms:modified xsi:type="dcterms:W3CDTF">2025-06-27T19:14:14Z</dcterms:modified>
</cp:coreProperties>
</file>