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1024" r:id="rId3"/>
    <p:sldId id="1011" r:id="rId4"/>
    <p:sldId id="965" r:id="rId5"/>
    <p:sldId id="970" r:id="rId6"/>
    <p:sldId id="986" r:id="rId7"/>
    <p:sldId id="1012" r:id="rId8"/>
    <p:sldId id="1025" r:id="rId9"/>
    <p:sldId id="1005" r:id="rId10"/>
    <p:sldId id="1007" r:id="rId11"/>
    <p:sldId id="1006" r:id="rId12"/>
    <p:sldId id="1015" r:id="rId13"/>
    <p:sldId id="1018" r:id="rId14"/>
    <p:sldId id="267" r:id="rId15"/>
    <p:sldId id="1017" r:id="rId16"/>
    <p:sldId id="270" r:id="rId17"/>
    <p:sldId id="268" r:id="rId18"/>
    <p:sldId id="273" r:id="rId19"/>
    <p:sldId id="1026" r:id="rId20"/>
    <p:sldId id="1004" r:id="rId21"/>
    <p:sldId id="969" r:id="rId22"/>
    <p:sldId id="987" r:id="rId23"/>
    <p:sldId id="972" r:id="rId24"/>
    <p:sldId id="974" r:id="rId25"/>
    <p:sldId id="975" r:id="rId26"/>
    <p:sldId id="976" r:id="rId27"/>
    <p:sldId id="979" r:id="rId28"/>
    <p:sldId id="998" r:id="rId29"/>
    <p:sldId id="381" r:id="rId30"/>
    <p:sldId id="982" r:id="rId31"/>
    <p:sldId id="981" r:id="rId32"/>
    <p:sldId id="977" r:id="rId33"/>
    <p:sldId id="973" r:id="rId34"/>
    <p:sldId id="1000" r:id="rId35"/>
    <p:sldId id="978" r:id="rId36"/>
    <p:sldId id="983" r:id="rId37"/>
    <p:sldId id="415" r:id="rId38"/>
    <p:sldId id="968" r:id="rId39"/>
    <p:sldId id="406" r:id="rId40"/>
    <p:sldId id="407" r:id="rId41"/>
    <p:sldId id="269" r:id="rId42"/>
    <p:sldId id="1014" r:id="rId43"/>
    <p:sldId id="1008" r:id="rId44"/>
    <p:sldId id="1009" r:id="rId45"/>
    <p:sldId id="1003" r:id="rId46"/>
    <p:sldId id="354" r:id="rId47"/>
    <p:sldId id="992" r:id="rId48"/>
    <p:sldId id="990" r:id="rId49"/>
    <p:sldId id="1001" r:id="rId50"/>
    <p:sldId id="988" r:id="rId51"/>
    <p:sldId id="1020" r:id="rId52"/>
    <p:sldId id="1021" r:id="rId53"/>
    <p:sldId id="984" r:id="rId54"/>
    <p:sldId id="1032"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FFFF"/>
    <a:srgbClr val="66FFCC"/>
    <a:srgbClr val="22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2008" autoAdjust="0"/>
    <p:restoredTop sz="94660"/>
  </p:normalViewPr>
  <p:slideViewPr>
    <p:cSldViewPr snapToGrid="0">
      <p:cViewPr varScale="1">
        <p:scale>
          <a:sx n="66" d="100"/>
          <a:sy n="66" d="100"/>
        </p:scale>
        <p:origin x="41" y="427"/>
      </p:cViewPr>
      <p:guideLst/>
    </p:cSldViewPr>
  </p:slideViewPr>
  <p:notesTextViewPr>
    <p:cViewPr>
      <p:scale>
        <a:sx n="1" d="1"/>
        <a:sy n="1" d="1"/>
      </p:scale>
      <p:origin x="0" y="0"/>
    </p:cViewPr>
  </p:notesTextViewPr>
  <p:sorterViewPr>
    <p:cViewPr>
      <p:scale>
        <a:sx n="66" d="100"/>
        <a:sy n="66" d="100"/>
      </p:scale>
      <p:origin x="0" y="-53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E1BE1-D185-4D7C-AE1A-B1230DB2B65D}" type="datetimeFigureOut">
              <a:rPr lang="ru-RU" smtClean="0"/>
              <a:t>28.06.2025</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782CD7-D46E-4EC1-ADCC-46E1896C9A4C}" type="slidenum">
              <a:rPr lang="ru-RU" smtClean="0"/>
              <a:t>‹#›</a:t>
            </a:fld>
            <a:endParaRPr lang="ru-RU"/>
          </a:p>
        </p:txBody>
      </p:sp>
    </p:spTree>
    <p:extLst>
      <p:ext uri="{BB962C8B-B14F-4D97-AF65-F5344CB8AC3E}">
        <p14:creationId xmlns:p14="http://schemas.microsoft.com/office/powerpoint/2010/main" val="1962726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In fact, changes in the Periodic Table may appear much earlier than reaching the critical field due to the so-called “relativistic effect" in the electronic structure of atoms. Indeed, as the atomic number increases, the speed of all orbital electrons increases also. From the theory of relativity it is known that as the particle approaches the speed of light, its relativistic mass increases.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effect will be greatest for electrons closest to the nucleus where electrons have highest speed. As will follow, the “relativistic effect” will lead to compression of the internal orbits, which will affect entire electronic structure of the atom.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14</a:t>
            </a:fld>
            <a:endParaRPr lang="ru-RU"/>
          </a:p>
        </p:txBody>
      </p:sp>
    </p:spTree>
    <p:extLst>
      <p:ext uri="{BB962C8B-B14F-4D97-AF65-F5344CB8AC3E}">
        <p14:creationId xmlns:p14="http://schemas.microsoft.com/office/powerpoint/2010/main" val="1712158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AFBAE3-A573-475D-924D-E28A9DD51C19}" type="slidenum">
              <a:rPr lang="ru-RU" smtClean="0"/>
              <a:t>17</a:t>
            </a:fld>
            <a:endParaRPr lang="ru-RU"/>
          </a:p>
        </p:txBody>
      </p:sp>
    </p:spTree>
    <p:extLst>
      <p:ext uri="{BB962C8B-B14F-4D97-AF65-F5344CB8AC3E}">
        <p14:creationId xmlns:p14="http://schemas.microsoft.com/office/powerpoint/2010/main" val="552412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558180A-6216-4104-8E48-ED7C7ACC7D47}" type="slidenum">
              <a:rPr lang="ru-RU" smtClean="0"/>
              <a:t>35</a:t>
            </a:fld>
            <a:endParaRPr lang="ru-RU"/>
          </a:p>
        </p:txBody>
      </p:sp>
    </p:spTree>
    <p:extLst>
      <p:ext uri="{BB962C8B-B14F-4D97-AF65-F5344CB8AC3E}">
        <p14:creationId xmlns:p14="http://schemas.microsoft.com/office/powerpoint/2010/main" val="254036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FB186E9-1692-4133-BCC7-68D4BA8D8AF0}" type="datetimeFigureOut">
              <a:rPr lang="ru-RU" smtClean="0"/>
              <a:t>28.06.2025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7DA042-B57E-46CB-956D-AE2136D49D07}" type="slidenum">
              <a:rPr lang="ru-RU" smtClean="0"/>
              <a:t>‹#›</a:t>
            </a:fld>
            <a:endParaRPr lang="ru-RU"/>
          </a:p>
        </p:txBody>
      </p:sp>
    </p:spTree>
    <p:extLst>
      <p:ext uri="{BB962C8B-B14F-4D97-AF65-F5344CB8AC3E}">
        <p14:creationId xmlns:p14="http://schemas.microsoft.com/office/powerpoint/2010/main" val="2448602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FB186E9-1692-4133-BCC7-68D4BA8D8AF0}" type="datetimeFigureOut">
              <a:rPr lang="ru-RU" smtClean="0"/>
              <a:t>28.06.2025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7DA042-B57E-46CB-956D-AE2136D49D07}" type="slidenum">
              <a:rPr lang="ru-RU" smtClean="0"/>
              <a:t>‹#›</a:t>
            </a:fld>
            <a:endParaRPr lang="ru-RU"/>
          </a:p>
        </p:txBody>
      </p:sp>
    </p:spTree>
    <p:extLst>
      <p:ext uri="{BB962C8B-B14F-4D97-AF65-F5344CB8AC3E}">
        <p14:creationId xmlns:p14="http://schemas.microsoft.com/office/powerpoint/2010/main" val="63702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FB186E9-1692-4133-BCC7-68D4BA8D8AF0}" type="datetimeFigureOut">
              <a:rPr lang="ru-RU" smtClean="0"/>
              <a:t>28.06.2025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7DA042-B57E-46CB-956D-AE2136D49D07}" type="slidenum">
              <a:rPr lang="ru-RU" smtClean="0"/>
              <a:t>‹#›</a:t>
            </a:fld>
            <a:endParaRPr lang="ru-RU"/>
          </a:p>
        </p:txBody>
      </p:sp>
    </p:spTree>
    <p:extLst>
      <p:ext uri="{BB962C8B-B14F-4D97-AF65-F5344CB8AC3E}">
        <p14:creationId xmlns:p14="http://schemas.microsoft.com/office/powerpoint/2010/main" val="2279582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fld id="{14BB1B04-A3FE-42C4-945A-8CDC8BD0A56C}" type="slidenum">
              <a:rPr lang="ru-RU" altLang="ru-RU"/>
              <a:pPr/>
              <a:t>‹#›</a:t>
            </a:fld>
            <a:endParaRPr lang="ru-RU" altLang="ru-RU"/>
          </a:p>
        </p:txBody>
      </p:sp>
    </p:spTree>
    <p:extLst>
      <p:ext uri="{BB962C8B-B14F-4D97-AF65-F5344CB8AC3E}">
        <p14:creationId xmlns:p14="http://schemas.microsoft.com/office/powerpoint/2010/main" val="3650097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D9DE5EF0-BB5D-4607-B8F9-0FFB336A0895}" type="slidenum">
              <a:rPr lang="ru-RU"/>
              <a:pPr>
                <a:defRPr/>
              </a:pPr>
              <a:t>‹#›</a:t>
            </a:fld>
            <a:endParaRPr lang="ru-RU"/>
          </a:p>
        </p:txBody>
      </p:sp>
    </p:spTree>
    <p:extLst>
      <p:ext uri="{BB962C8B-B14F-4D97-AF65-F5344CB8AC3E}">
        <p14:creationId xmlns:p14="http://schemas.microsoft.com/office/powerpoint/2010/main" val="3562871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FB186E9-1692-4133-BCC7-68D4BA8D8AF0}" type="datetimeFigureOut">
              <a:rPr lang="ru-RU" smtClean="0"/>
              <a:t>28.06.2025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7DA042-B57E-46CB-956D-AE2136D49D07}" type="slidenum">
              <a:rPr lang="ru-RU" smtClean="0"/>
              <a:t>‹#›</a:t>
            </a:fld>
            <a:endParaRPr lang="ru-RU"/>
          </a:p>
        </p:txBody>
      </p:sp>
    </p:spTree>
    <p:extLst>
      <p:ext uri="{BB962C8B-B14F-4D97-AF65-F5344CB8AC3E}">
        <p14:creationId xmlns:p14="http://schemas.microsoft.com/office/powerpoint/2010/main" val="1043599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B186E9-1692-4133-BCC7-68D4BA8D8AF0}" type="datetimeFigureOut">
              <a:rPr lang="ru-RU" smtClean="0"/>
              <a:t>28.06.2025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7DA042-B57E-46CB-956D-AE2136D49D07}" type="slidenum">
              <a:rPr lang="ru-RU" smtClean="0"/>
              <a:t>‹#›</a:t>
            </a:fld>
            <a:endParaRPr lang="ru-RU"/>
          </a:p>
        </p:txBody>
      </p:sp>
    </p:spTree>
    <p:extLst>
      <p:ext uri="{BB962C8B-B14F-4D97-AF65-F5344CB8AC3E}">
        <p14:creationId xmlns:p14="http://schemas.microsoft.com/office/powerpoint/2010/main" val="693941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FB186E9-1692-4133-BCC7-68D4BA8D8AF0}" type="datetimeFigureOut">
              <a:rPr lang="ru-RU" smtClean="0"/>
              <a:t>28.06.2025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7DA042-B57E-46CB-956D-AE2136D49D07}" type="slidenum">
              <a:rPr lang="ru-RU" smtClean="0"/>
              <a:t>‹#›</a:t>
            </a:fld>
            <a:endParaRPr lang="ru-RU"/>
          </a:p>
        </p:txBody>
      </p:sp>
    </p:spTree>
    <p:extLst>
      <p:ext uri="{BB962C8B-B14F-4D97-AF65-F5344CB8AC3E}">
        <p14:creationId xmlns:p14="http://schemas.microsoft.com/office/powerpoint/2010/main" val="3166963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FB186E9-1692-4133-BCC7-68D4BA8D8AF0}" type="datetimeFigureOut">
              <a:rPr lang="ru-RU" smtClean="0"/>
              <a:t>28.06.2025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57DA042-B57E-46CB-956D-AE2136D49D07}" type="slidenum">
              <a:rPr lang="ru-RU" smtClean="0"/>
              <a:t>‹#›</a:t>
            </a:fld>
            <a:endParaRPr lang="ru-RU"/>
          </a:p>
        </p:txBody>
      </p:sp>
    </p:spTree>
    <p:extLst>
      <p:ext uri="{BB962C8B-B14F-4D97-AF65-F5344CB8AC3E}">
        <p14:creationId xmlns:p14="http://schemas.microsoft.com/office/powerpoint/2010/main" val="1965872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FB186E9-1692-4133-BCC7-68D4BA8D8AF0}" type="datetimeFigureOut">
              <a:rPr lang="ru-RU" smtClean="0"/>
              <a:t>28.06.2025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57DA042-B57E-46CB-956D-AE2136D49D07}" type="slidenum">
              <a:rPr lang="ru-RU" smtClean="0"/>
              <a:t>‹#›</a:t>
            </a:fld>
            <a:endParaRPr lang="ru-RU"/>
          </a:p>
        </p:txBody>
      </p:sp>
    </p:spTree>
    <p:extLst>
      <p:ext uri="{BB962C8B-B14F-4D97-AF65-F5344CB8AC3E}">
        <p14:creationId xmlns:p14="http://schemas.microsoft.com/office/powerpoint/2010/main" val="213277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186E9-1692-4133-BCC7-68D4BA8D8AF0}" type="datetimeFigureOut">
              <a:rPr lang="ru-RU" smtClean="0"/>
              <a:t>28.06.2025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57DA042-B57E-46CB-956D-AE2136D49D07}" type="slidenum">
              <a:rPr lang="ru-RU" smtClean="0"/>
              <a:t>‹#›</a:t>
            </a:fld>
            <a:endParaRPr lang="ru-RU"/>
          </a:p>
        </p:txBody>
      </p:sp>
    </p:spTree>
    <p:extLst>
      <p:ext uri="{BB962C8B-B14F-4D97-AF65-F5344CB8AC3E}">
        <p14:creationId xmlns:p14="http://schemas.microsoft.com/office/powerpoint/2010/main" val="33492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8FB186E9-1692-4133-BCC7-68D4BA8D8AF0}" type="datetimeFigureOut">
              <a:rPr lang="ru-RU" smtClean="0"/>
              <a:t>28.06.2025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7DA042-B57E-46CB-956D-AE2136D49D07}" type="slidenum">
              <a:rPr lang="ru-RU" smtClean="0"/>
              <a:t>‹#›</a:t>
            </a:fld>
            <a:endParaRPr lang="ru-RU"/>
          </a:p>
        </p:txBody>
      </p:sp>
    </p:spTree>
    <p:extLst>
      <p:ext uri="{BB962C8B-B14F-4D97-AF65-F5344CB8AC3E}">
        <p14:creationId xmlns:p14="http://schemas.microsoft.com/office/powerpoint/2010/main" val="1135074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8FB186E9-1692-4133-BCC7-68D4BA8D8AF0}" type="datetimeFigureOut">
              <a:rPr lang="ru-RU" smtClean="0"/>
              <a:t>28.06.2025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7DA042-B57E-46CB-956D-AE2136D49D07}" type="slidenum">
              <a:rPr lang="ru-RU" smtClean="0"/>
              <a:t>‹#›</a:t>
            </a:fld>
            <a:endParaRPr lang="ru-RU"/>
          </a:p>
        </p:txBody>
      </p:sp>
    </p:spTree>
    <p:extLst>
      <p:ext uri="{BB962C8B-B14F-4D97-AF65-F5344CB8AC3E}">
        <p14:creationId xmlns:p14="http://schemas.microsoft.com/office/powerpoint/2010/main" val="1599208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186E9-1692-4133-BCC7-68D4BA8D8AF0}" type="datetimeFigureOut">
              <a:rPr lang="ru-RU" smtClean="0"/>
              <a:t>28.06.2025</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A042-B57E-46CB-956D-AE2136D49D07}" type="slidenum">
              <a:rPr lang="ru-RU" smtClean="0"/>
              <a:t>‹#›</a:t>
            </a:fld>
            <a:endParaRPr lang="ru-RU"/>
          </a:p>
        </p:txBody>
      </p:sp>
    </p:spTree>
    <p:extLst>
      <p:ext uri="{BB962C8B-B14F-4D97-AF65-F5344CB8AC3E}">
        <p14:creationId xmlns:p14="http://schemas.microsoft.com/office/powerpoint/2010/main" val="49755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wmf"/></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16.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7.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16.wmf"/></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16.wmf"/></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alice-collaboration.web.cern.ch/2025-alice-lead-to-gold"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2.emf"/></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5B4FEC-93F3-4212-876E-3EF4223DEBF8}"/>
              </a:ext>
            </a:extLst>
          </p:cNvPr>
          <p:cNvSpPr txBox="1"/>
          <p:nvPr/>
        </p:nvSpPr>
        <p:spPr>
          <a:xfrm>
            <a:off x="1294593" y="1427130"/>
            <a:ext cx="1459054" cy="430887"/>
          </a:xfrm>
          <a:prstGeom prst="rect">
            <a:avLst/>
          </a:prstGeom>
          <a:noFill/>
        </p:spPr>
        <p:txBody>
          <a:bodyPr wrap="none" rtlCol="0">
            <a:spAutoFit/>
          </a:bodyPr>
          <a:lstStyle/>
          <a:p>
            <a:r>
              <a:rPr lang="ru-RU" sz="2200" i="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Совет РАН</a:t>
            </a:r>
          </a:p>
        </p:txBody>
      </p:sp>
      <p:sp>
        <p:nvSpPr>
          <p:cNvPr id="9" name="TextBox 8">
            <a:extLst>
              <a:ext uri="{FF2B5EF4-FFF2-40B4-BE49-F238E27FC236}">
                <a16:creationId xmlns:a16="http://schemas.microsoft.com/office/drawing/2014/main" id="{011EE1A0-CF79-4AC9-A2C9-F6955BE2C79C}"/>
              </a:ext>
            </a:extLst>
          </p:cNvPr>
          <p:cNvSpPr txBox="1"/>
          <p:nvPr/>
        </p:nvSpPr>
        <p:spPr>
          <a:xfrm>
            <a:off x="1299831" y="1759397"/>
            <a:ext cx="6971780" cy="430887"/>
          </a:xfrm>
          <a:prstGeom prst="rect">
            <a:avLst/>
          </a:prstGeom>
          <a:noFill/>
        </p:spPr>
        <p:txBody>
          <a:bodyPr wrap="none" rtlCol="0">
            <a:spAutoFit/>
          </a:bodyPr>
          <a:lstStyle/>
          <a:p>
            <a:r>
              <a:rPr lang="ru-RU" sz="2200" i="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«Релятивистская ядерная физика и физика тяжелых ионов»</a:t>
            </a:r>
          </a:p>
        </p:txBody>
      </p:sp>
      <p:pic>
        <p:nvPicPr>
          <p:cNvPr id="10" name="Рисунок 9">
            <a:extLst>
              <a:ext uri="{FF2B5EF4-FFF2-40B4-BE49-F238E27FC236}">
                <a16:creationId xmlns:a16="http://schemas.microsoft.com/office/drawing/2014/main" id="{0EB47ED0-3657-4FBA-BF34-E0741ADBA321}"/>
              </a:ext>
            </a:extLst>
          </p:cNvPr>
          <p:cNvPicPr>
            <a:picLocks noChangeAspect="1"/>
          </p:cNvPicPr>
          <p:nvPr/>
        </p:nvPicPr>
        <p:blipFill>
          <a:blip r:embed="rId2"/>
          <a:stretch>
            <a:fillRect/>
          </a:stretch>
        </p:blipFill>
        <p:spPr>
          <a:xfrm>
            <a:off x="3502398" y="-15643"/>
            <a:ext cx="4708539" cy="1823711"/>
          </a:xfrm>
          <a:prstGeom prst="rect">
            <a:avLst/>
          </a:prstGeom>
        </p:spPr>
      </p:pic>
      <p:sp>
        <p:nvSpPr>
          <p:cNvPr id="11" name="TextBox 10">
            <a:extLst>
              <a:ext uri="{FF2B5EF4-FFF2-40B4-BE49-F238E27FC236}">
                <a16:creationId xmlns:a16="http://schemas.microsoft.com/office/drawing/2014/main" id="{16B8E5CD-DB57-4392-B451-014E53A82F15}"/>
              </a:ext>
            </a:extLst>
          </p:cNvPr>
          <p:cNvSpPr txBox="1"/>
          <p:nvPr/>
        </p:nvSpPr>
        <p:spPr>
          <a:xfrm>
            <a:off x="1576657" y="2873394"/>
            <a:ext cx="4538423" cy="430887"/>
          </a:xfrm>
          <a:prstGeom prst="rect">
            <a:avLst/>
          </a:prstGeom>
          <a:noFill/>
        </p:spPr>
        <p:txBody>
          <a:bodyPr wrap="none" rtlCol="0">
            <a:spAutoFit/>
          </a:bodyPr>
          <a:lstStyle/>
          <a:p>
            <a:pPr algn="ctr"/>
            <a:r>
              <a:rPr lang="ru-RU" sz="2200" dirty="0">
                <a:latin typeface="Arial Narrow" panose="020B0606020202030204" pitchFamily="34" charset="0"/>
              </a:rPr>
              <a:t>Программа заседаний с комментариями</a:t>
            </a:r>
          </a:p>
        </p:txBody>
      </p:sp>
      <p:sp>
        <p:nvSpPr>
          <p:cNvPr id="12" name="TextBox 11">
            <a:extLst>
              <a:ext uri="{FF2B5EF4-FFF2-40B4-BE49-F238E27FC236}">
                <a16:creationId xmlns:a16="http://schemas.microsoft.com/office/drawing/2014/main" id="{88A045F9-5BD1-485B-AEA5-DCD61BD06F1C}"/>
              </a:ext>
            </a:extLst>
          </p:cNvPr>
          <p:cNvSpPr txBox="1"/>
          <p:nvPr/>
        </p:nvSpPr>
        <p:spPr>
          <a:xfrm>
            <a:off x="1471673" y="2492042"/>
            <a:ext cx="4709944" cy="523220"/>
          </a:xfrm>
          <a:prstGeom prst="rect">
            <a:avLst/>
          </a:prstGeom>
          <a:noFill/>
        </p:spPr>
        <p:txBody>
          <a:bodyPr wrap="none" rtlCol="0">
            <a:spAutoFit/>
          </a:bodyPr>
          <a:lstStyle/>
          <a:p>
            <a:r>
              <a:rPr lang="ru-RU" sz="2800" dirty="0">
                <a:effectLst>
                  <a:outerShdw blurRad="38100" dist="38100" dir="2700000" algn="tl">
                    <a:srgbClr val="000000">
                      <a:alpha val="43137"/>
                    </a:srgbClr>
                  </a:outerShdw>
                </a:effectLst>
                <a:latin typeface="Arial Narrow" panose="020B0606020202030204" pitchFamily="34" charset="0"/>
              </a:rPr>
              <a:t>Тяжелые ионы в науке и технике</a:t>
            </a:r>
          </a:p>
        </p:txBody>
      </p:sp>
      <p:sp>
        <p:nvSpPr>
          <p:cNvPr id="13" name="TextBox 12">
            <a:extLst>
              <a:ext uri="{FF2B5EF4-FFF2-40B4-BE49-F238E27FC236}">
                <a16:creationId xmlns:a16="http://schemas.microsoft.com/office/drawing/2014/main" id="{73EB682D-7177-4FDF-8FAF-432DB4C6E7E2}"/>
              </a:ext>
            </a:extLst>
          </p:cNvPr>
          <p:cNvSpPr txBox="1"/>
          <p:nvPr/>
        </p:nvSpPr>
        <p:spPr>
          <a:xfrm>
            <a:off x="2673633" y="4078802"/>
            <a:ext cx="2904962" cy="461665"/>
          </a:xfrm>
          <a:prstGeom prst="rect">
            <a:avLst/>
          </a:prstGeom>
          <a:noFill/>
        </p:spPr>
        <p:txBody>
          <a:bodyPr wrap="none" rtlCol="0">
            <a:spAutoFit/>
          </a:bodyPr>
          <a:lstStyle/>
          <a:p>
            <a:r>
              <a:rPr lang="ru-RU" sz="2400" dirty="0">
                <a:effectLst>
                  <a:outerShdw blurRad="38100" dist="38100" dir="2700000" algn="tl">
                    <a:srgbClr val="000000">
                      <a:alpha val="43137"/>
                    </a:srgbClr>
                  </a:outerShdw>
                </a:effectLst>
                <a:latin typeface="Arial Narrow" panose="020B0606020202030204" pitchFamily="34" charset="0"/>
              </a:rPr>
              <a:t>Ю.Ц. Оганесян / ОИЯИ</a:t>
            </a:r>
          </a:p>
        </p:txBody>
      </p:sp>
      <p:sp>
        <p:nvSpPr>
          <p:cNvPr id="14" name="TextBox 13">
            <a:extLst>
              <a:ext uri="{FF2B5EF4-FFF2-40B4-BE49-F238E27FC236}">
                <a16:creationId xmlns:a16="http://schemas.microsoft.com/office/drawing/2014/main" id="{A1508C03-E1C8-4B5C-B1EC-53E7FC0277BC}"/>
              </a:ext>
            </a:extLst>
          </p:cNvPr>
          <p:cNvSpPr txBox="1"/>
          <p:nvPr/>
        </p:nvSpPr>
        <p:spPr>
          <a:xfrm>
            <a:off x="4663025" y="5026332"/>
            <a:ext cx="3835749" cy="707886"/>
          </a:xfrm>
          <a:prstGeom prst="rect">
            <a:avLst/>
          </a:prstGeom>
          <a:noFill/>
        </p:spPr>
        <p:txBody>
          <a:bodyPr wrap="square" rtlCol="0">
            <a:spAutoFit/>
          </a:bodyPr>
          <a:lstStyle/>
          <a:p>
            <a:pPr algn="r"/>
            <a:r>
              <a:rPr lang="ru-RU" sz="2000" b="1" dirty="0">
                <a:solidFill>
                  <a:schemeClr val="accent1">
                    <a:lumMod val="75000"/>
                  </a:schemeClr>
                </a:solidFill>
                <a:latin typeface="Arial Narrow" panose="020B0606020202030204" pitchFamily="34" charset="0"/>
              </a:rPr>
              <a:t>Доклад на заседание Совета РАН</a:t>
            </a:r>
          </a:p>
          <a:p>
            <a:pPr algn="r"/>
            <a:r>
              <a:rPr lang="ru-RU" sz="2000" b="1" dirty="0">
                <a:solidFill>
                  <a:schemeClr val="accent1">
                    <a:lumMod val="75000"/>
                  </a:schemeClr>
                </a:solidFill>
                <a:latin typeface="Arial Narrow" panose="020B0606020202030204" pitchFamily="34" charset="0"/>
              </a:rPr>
              <a:t>28 июня, 2025 г., Санкт-Петербург. </a:t>
            </a:r>
          </a:p>
        </p:txBody>
      </p:sp>
    </p:spTree>
    <p:extLst>
      <p:ext uri="{BB962C8B-B14F-4D97-AF65-F5344CB8AC3E}">
        <p14:creationId xmlns:p14="http://schemas.microsoft.com/office/powerpoint/2010/main" val="261124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6A0AEC-E260-44C3-B0C3-8133AF708D70}"/>
              </a:ext>
            </a:extLst>
          </p:cNvPr>
          <p:cNvSpPr txBox="1"/>
          <p:nvPr/>
        </p:nvSpPr>
        <p:spPr>
          <a:xfrm>
            <a:off x="2485947" y="1067741"/>
            <a:ext cx="1654812" cy="461665"/>
          </a:xfrm>
          <a:prstGeom prst="rect">
            <a:avLst/>
          </a:prstGeom>
          <a:noFill/>
          <a:ln w="19050">
            <a:solidFill>
              <a:schemeClr val="tx1"/>
            </a:solidFill>
          </a:ln>
        </p:spPr>
        <p:txBody>
          <a:bodyPr wrap="none" rtlCol="0">
            <a:spAutoFit/>
          </a:bodyPr>
          <a:lstStyle/>
          <a:p>
            <a:r>
              <a:rPr lang="en-US" sz="2400" dirty="0">
                <a:solidFill>
                  <a:schemeClr val="accent1"/>
                </a:solidFill>
                <a:effectLst>
                  <a:outerShdw blurRad="38100" dist="38100" dir="2700000" algn="tl">
                    <a:srgbClr val="000000">
                      <a:alpha val="43137"/>
                    </a:srgbClr>
                  </a:outerShdw>
                </a:effectLst>
              </a:rPr>
              <a:t>Db isotopes</a:t>
            </a:r>
          </a:p>
        </p:txBody>
      </p:sp>
      <p:sp>
        <p:nvSpPr>
          <p:cNvPr id="633" name="Freeform 12">
            <a:extLst>
              <a:ext uri="{FF2B5EF4-FFF2-40B4-BE49-F238E27FC236}">
                <a16:creationId xmlns:a16="http://schemas.microsoft.com/office/drawing/2014/main" id="{D012897A-A36F-4D4E-A853-59B33E20F95D}"/>
              </a:ext>
            </a:extLst>
          </p:cNvPr>
          <p:cNvSpPr>
            <a:spLocks/>
          </p:cNvSpPr>
          <p:nvPr/>
        </p:nvSpPr>
        <p:spPr bwMode="auto">
          <a:xfrm>
            <a:off x="1999529" y="3631372"/>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0" y="48"/>
                </a:moveTo>
                <a:lnTo>
                  <a:pt x="48" y="48"/>
                </a:lnTo>
                <a:lnTo>
                  <a:pt x="48" y="0"/>
                </a:lnTo>
                <a:lnTo>
                  <a:pt x="0" y="0"/>
                </a:lnTo>
                <a:lnTo>
                  <a:pt x="0" y="48"/>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34" name="Freeform 13">
            <a:extLst>
              <a:ext uri="{FF2B5EF4-FFF2-40B4-BE49-F238E27FC236}">
                <a16:creationId xmlns:a16="http://schemas.microsoft.com/office/drawing/2014/main" id="{DD8C3477-9F44-45D0-8F20-E38EDDD73664}"/>
              </a:ext>
            </a:extLst>
          </p:cNvPr>
          <p:cNvSpPr>
            <a:spLocks/>
          </p:cNvSpPr>
          <p:nvPr/>
        </p:nvSpPr>
        <p:spPr bwMode="auto">
          <a:xfrm>
            <a:off x="1999529" y="3631372"/>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48"/>
                </a:moveTo>
                <a:lnTo>
                  <a:pt x="48" y="48"/>
                </a:lnTo>
                <a:lnTo>
                  <a:pt x="48" y="0"/>
                </a:lnTo>
                <a:lnTo>
                  <a:pt x="0" y="0"/>
                </a:lnTo>
                <a:lnTo>
                  <a:pt x="0" y="48"/>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35" name="Rectangle 18">
            <a:extLst>
              <a:ext uri="{FF2B5EF4-FFF2-40B4-BE49-F238E27FC236}">
                <a16:creationId xmlns:a16="http://schemas.microsoft.com/office/drawing/2014/main" id="{DFF0A4BA-5B1E-4C3B-93D9-E2E372EE15F9}"/>
              </a:ext>
            </a:extLst>
          </p:cNvPr>
          <p:cNvSpPr>
            <a:spLocks noChangeArrowheads="1"/>
          </p:cNvSpPr>
          <p:nvPr/>
        </p:nvSpPr>
        <p:spPr bwMode="auto">
          <a:xfrm>
            <a:off x="2047154" y="3642484"/>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2</a:t>
            </a:r>
            <a:r>
              <a:rPr lang="en-US" altLang="ru-RU" sz="1200" dirty="0">
                <a:solidFill>
                  <a:srgbClr val="353A3C"/>
                </a:solidFill>
                <a:latin typeface="Comic Sans MS" panose="030F0702030302020204" pitchFamily="66" charset="0"/>
              </a:rPr>
              <a:t>57</a:t>
            </a:r>
            <a:endParaRPr lang="ru-RU" altLang="ru-RU" dirty="0"/>
          </a:p>
        </p:txBody>
      </p:sp>
      <p:sp>
        <p:nvSpPr>
          <p:cNvPr id="641" name="Freeform 45">
            <a:extLst>
              <a:ext uri="{FF2B5EF4-FFF2-40B4-BE49-F238E27FC236}">
                <a16:creationId xmlns:a16="http://schemas.microsoft.com/office/drawing/2014/main" id="{F2E740E3-AB14-42C7-8267-2581F03CC9E4}"/>
              </a:ext>
            </a:extLst>
          </p:cNvPr>
          <p:cNvSpPr>
            <a:spLocks/>
          </p:cNvSpPr>
          <p:nvPr/>
        </p:nvSpPr>
        <p:spPr bwMode="auto">
          <a:xfrm>
            <a:off x="1597892" y="4315584"/>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42" name="Freeform 46">
            <a:extLst>
              <a:ext uri="{FF2B5EF4-FFF2-40B4-BE49-F238E27FC236}">
                <a16:creationId xmlns:a16="http://schemas.microsoft.com/office/drawing/2014/main" id="{73CBAC3B-0D23-4FE4-A003-F221B0054502}"/>
              </a:ext>
            </a:extLst>
          </p:cNvPr>
          <p:cNvSpPr>
            <a:spLocks/>
          </p:cNvSpPr>
          <p:nvPr/>
        </p:nvSpPr>
        <p:spPr bwMode="auto">
          <a:xfrm>
            <a:off x="1597892" y="4315584"/>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39" name="Freeform 41">
            <a:extLst>
              <a:ext uri="{FF2B5EF4-FFF2-40B4-BE49-F238E27FC236}">
                <a16:creationId xmlns:a16="http://schemas.microsoft.com/office/drawing/2014/main" id="{BD14149B-2CA5-4F1F-B4CB-89ED53DDADC6}"/>
              </a:ext>
            </a:extLst>
          </p:cNvPr>
          <p:cNvSpPr>
            <a:spLocks/>
          </p:cNvSpPr>
          <p:nvPr/>
        </p:nvSpPr>
        <p:spPr bwMode="auto">
          <a:xfrm>
            <a:off x="1220067" y="4999797"/>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FFFF00"/>
          </a:solidFill>
          <a:ln>
            <a:solidFill>
              <a:srgbClr val="FFFF00"/>
            </a:solidFill>
          </a:ln>
        </p:spPr>
        <p:txBody>
          <a:bodyPr/>
          <a:lstStyle/>
          <a:p>
            <a:endParaRPr lang="ru-RU"/>
          </a:p>
        </p:txBody>
      </p:sp>
      <p:sp>
        <p:nvSpPr>
          <p:cNvPr id="640" name="Freeform 42">
            <a:extLst>
              <a:ext uri="{FF2B5EF4-FFF2-40B4-BE49-F238E27FC236}">
                <a16:creationId xmlns:a16="http://schemas.microsoft.com/office/drawing/2014/main" id="{19C99755-2E32-447C-A651-5BEFEC037021}"/>
              </a:ext>
            </a:extLst>
          </p:cNvPr>
          <p:cNvSpPr>
            <a:spLocks/>
          </p:cNvSpPr>
          <p:nvPr/>
        </p:nvSpPr>
        <p:spPr bwMode="auto">
          <a:xfrm>
            <a:off x="1220067" y="4999797"/>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43" name="Rectangle 47">
            <a:extLst>
              <a:ext uri="{FF2B5EF4-FFF2-40B4-BE49-F238E27FC236}">
                <a16:creationId xmlns:a16="http://schemas.microsoft.com/office/drawing/2014/main" id="{A09BB399-2A29-4A44-8F17-ED4DC0CA3030}"/>
              </a:ext>
            </a:extLst>
          </p:cNvPr>
          <p:cNvSpPr>
            <a:spLocks noChangeArrowheads="1"/>
          </p:cNvSpPr>
          <p:nvPr/>
        </p:nvSpPr>
        <p:spPr bwMode="auto">
          <a:xfrm>
            <a:off x="1762992" y="4575934"/>
            <a:ext cx="3751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dirty="0">
                <a:solidFill>
                  <a:srgbClr val="353A3C"/>
                </a:solidFill>
                <a:latin typeface="Comic Sans MS" panose="030F0702030302020204" pitchFamily="66" charset="0"/>
              </a:rPr>
              <a:t>10</a:t>
            </a:r>
            <a:r>
              <a:rPr lang="en-US" altLang="ru-RU" sz="1600" dirty="0">
                <a:solidFill>
                  <a:srgbClr val="353A3C"/>
                </a:solidFill>
                <a:latin typeface="Comic Sans MS" panose="030F0702030302020204" pitchFamily="66" charset="0"/>
              </a:rPr>
              <a:t>3</a:t>
            </a:r>
            <a:endParaRPr lang="ru-RU" altLang="ru-RU" dirty="0"/>
          </a:p>
        </p:txBody>
      </p:sp>
      <p:sp>
        <p:nvSpPr>
          <p:cNvPr id="644" name="Rectangle 48">
            <a:extLst>
              <a:ext uri="{FF2B5EF4-FFF2-40B4-BE49-F238E27FC236}">
                <a16:creationId xmlns:a16="http://schemas.microsoft.com/office/drawing/2014/main" id="{2FA96D60-389A-4BEB-837D-A244656C47DC}"/>
              </a:ext>
            </a:extLst>
          </p:cNvPr>
          <p:cNvSpPr>
            <a:spLocks noChangeArrowheads="1"/>
          </p:cNvSpPr>
          <p:nvPr/>
        </p:nvSpPr>
        <p:spPr bwMode="auto">
          <a:xfrm>
            <a:off x="1717680" y="4329821"/>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2</a:t>
            </a:r>
            <a:r>
              <a:rPr lang="en-US" altLang="ru-RU" sz="1200" dirty="0">
                <a:solidFill>
                  <a:srgbClr val="353A3C"/>
                </a:solidFill>
                <a:latin typeface="Comic Sans MS" panose="030F0702030302020204" pitchFamily="66" charset="0"/>
              </a:rPr>
              <a:t>53</a:t>
            </a:r>
            <a:endParaRPr lang="ru-RU" altLang="ru-RU" dirty="0"/>
          </a:p>
        </p:txBody>
      </p:sp>
      <p:sp>
        <p:nvSpPr>
          <p:cNvPr id="647" name="Freeform 53">
            <a:extLst>
              <a:ext uri="{FF2B5EF4-FFF2-40B4-BE49-F238E27FC236}">
                <a16:creationId xmlns:a16="http://schemas.microsoft.com/office/drawing/2014/main" id="{416011F1-EA67-4DE0-83C3-001825ED3F63}"/>
              </a:ext>
            </a:extLst>
          </p:cNvPr>
          <p:cNvSpPr>
            <a:spLocks/>
          </p:cNvSpPr>
          <p:nvPr/>
        </p:nvSpPr>
        <p:spPr bwMode="auto">
          <a:xfrm>
            <a:off x="1999529" y="3855209"/>
            <a:ext cx="330200" cy="342900"/>
          </a:xfrm>
          <a:custGeom>
            <a:avLst/>
            <a:gdLst>
              <a:gd name="T0" fmla="*/ 0 w 28"/>
              <a:gd name="T1" fmla="*/ 0 h 29"/>
              <a:gd name="T2" fmla="*/ 2147483647 w 28"/>
              <a:gd name="T3" fmla="*/ 2147483647 h 29"/>
              <a:gd name="T4" fmla="*/ 0 w 28"/>
              <a:gd name="T5" fmla="*/ 2147483647 h 29"/>
              <a:gd name="T6" fmla="*/ 0 w 28"/>
              <a:gd name="T7" fmla="*/ 0 h 29"/>
              <a:gd name="T8" fmla="*/ 0 60000 65536"/>
              <a:gd name="T9" fmla="*/ 0 60000 65536"/>
              <a:gd name="T10" fmla="*/ 0 60000 65536"/>
              <a:gd name="T11" fmla="*/ 0 60000 65536"/>
              <a:gd name="T12" fmla="*/ 0 w 28"/>
              <a:gd name="T13" fmla="*/ 0 h 29"/>
              <a:gd name="T14" fmla="*/ 28 w 28"/>
              <a:gd name="T15" fmla="*/ 29 h 29"/>
            </a:gdLst>
            <a:ahLst/>
            <a:cxnLst>
              <a:cxn ang="T8">
                <a:pos x="T0" y="T1"/>
              </a:cxn>
              <a:cxn ang="T9">
                <a:pos x="T2" y="T3"/>
              </a:cxn>
              <a:cxn ang="T10">
                <a:pos x="T4" y="T5"/>
              </a:cxn>
              <a:cxn ang="T11">
                <a:pos x="T6" y="T7"/>
              </a:cxn>
            </a:cxnLst>
            <a:rect l="T12" t="T13" r="T14" b="T15"/>
            <a:pathLst>
              <a:path w="28" h="29">
                <a:moveTo>
                  <a:pt x="0" y="0"/>
                </a:moveTo>
                <a:lnTo>
                  <a:pt x="28" y="29"/>
                </a:lnTo>
                <a:lnTo>
                  <a:pt x="0" y="29"/>
                </a:lnTo>
                <a:lnTo>
                  <a:pt x="0" y="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48" name="Rectangle 54">
            <a:extLst>
              <a:ext uri="{FF2B5EF4-FFF2-40B4-BE49-F238E27FC236}">
                <a16:creationId xmlns:a16="http://schemas.microsoft.com/office/drawing/2014/main" id="{BED4D120-E84B-4541-AA9B-77583C1F56FD}"/>
              </a:ext>
            </a:extLst>
          </p:cNvPr>
          <p:cNvSpPr>
            <a:spLocks noChangeArrowheads="1"/>
          </p:cNvSpPr>
          <p:nvPr/>
        </p:nvSpPr>
        <p:spPr bwMode="auto">
          <a:xfrm>
            <a:off x="265468" y="3867909"/>
            <a:ext cx="28854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n-US" altLang="ru-RU" sz="2000" baseline="30000" dirty="0">
                <a:solidFill>
                  <a:srgbClr val="353A3C"/>
                </a:solidFill>
                <a:latin typeface="Comic Sans MS" panose="030F0702030302020204" pitchFamily="66" charset="0"/>
                <a:ea typeface="Calibri" panose="020F0502020204030204" pitchFamily="34" charset="0"/>
                <a:cs typeface="Calibri" panose="020F0502020204030204" pitchFamily="34" charset="0"/>
              </a:rPr>
              <a:t>209</a:t>
            </a:r>
            <a:r>
              <a:rPr lang="en-US" altLang="ru-RU" sz="1600" dirty="0">
                <a:solidFill>
                  <a:srgbClr val="353A3C"/>
                </a:solidFill>
                <a:latin typeface="Comic Sans MS" panose="030F0702030302020204" pitchFamily="66" charset="0"/>
                <a:ea typeface="Calibri" panose="020F0502020204030204" pitchFamily="34" charset="0"/>
                <a:cs typeface="Calibri" panose="020F0502020204030204" pitchFamily="34" charset="0"/>
              </a:rPr>
              <a:t>Bi + </a:t>
            </a:r>
            <a:r>
              <a:rPr lang="en-US" altLang="ru-RU" sz="2000" baseline="30000" dirty="0">
                <a:solidFill>
                  <a:srgbClr val="353A3C"/>
                </a:solidFill>
                <a:latin typeface="Comic Sans MS" panose="030F0702030302020204" pitchFamily="66" charset="0"/>
                <a:ea typeface="Calibri" panose="020F0502020204030204" pitchFamily="34" charset="0"/>
                <a:cs typeface="Calibri" panose="020F0502020204030204" pitchFamily="34" charset="0"/>
              </a:rPr>
              <a:t>50</a:t>
            </a:r>
            <a:r>
              <a:rPr lang="en-US" altLang="ru-RU" sz="1600" dirty="0">
                <a:solidFill>
                  <a:srgbClr val="353A3C"/>
                </a:solidFill>
                <a:latin typeface="Comic Sans MS" panose="030F0702030302020204" pitchFamily="66" charset="0"/>
                <a:ea typeface="Calibri" panose="020F0502020204030204" pitchFamily="34" charset="0"/>
                <a:cs typeface="Calibri" panose="020F0502020204030204" pitchFamily="34" charset="0"/>
              </a:rPr>
              <a:t>TI </a:t>
            </a:r>
            <a:r>
              <a:rPr lang="ru-RU" altLang="ru-RU" sz="2000" dirty="0">
                <a:solidFill>
                  <a:srgbClr val="353A3C"/>
                </a:solidFill>
                <a:latin typeface="Comic Sans MS" panose="030F0702030302020204" pitchFamily="66" charset="0"/>
                <a:ea typeface="Calibri" panose="020F0502020204030204" pitchFamily="34" charset="0"/>
                <a:cs typeface="Calibri" panose="020F0502020204030204" pitchFamily="34" charset="0"/>
              </a:rPr>
              <a:t>→</a:t>
            </a:r>
            <a:r>
              <a:rPr lang="en-US" altLang="ru-RU" sz="1600" dirty="0">
                <a:solidFill>
                  <a:srgbClr val="353A3C"/>
                </a:solidFill>
                <a:latin typeface="Comic Sans MS" panose="030F0702030302020204" pitchFamily="66" charset="0"/>
                <a:ea typeface="Calibri" panose="020F0502020204030204" pitchFamily="34" charset="0"/>
                <a:cs typeface="Calibri" panose="020F0502020204030204" pitchFamily="34" charset="0"/>
              </a:rPr>
              <a:t>   </a:t>
            </a:r>
            <a:r>
              <a:rPr lang="ru-RU" altLang="ru-RU" sz="1600" dirty="0">
                <a:solidFill>
                  <a:srgbClr val="353A3C"/>
                </a:solidFill>
                <a:latin typeface="Comic Sans MS" panose="030F0702030302020204" pitchFamily="66" charset="0"/>
              </a:rPr>
              <a:t>10</a:t>
            </a:r>
            <a:r>
              <a:rPr lang="en-US" altLang="ru-RU" sz="1600" dirty="0">
                <a:solidFill>
                  <a:srgbClr val="353A3C"/>
                </a:solidFill>
                <a:latin typeface="Comic Sans MS" panose="030F0702030302020204" pitchFamily="66" charset="0"/>
              </a:rPr>
              <a:t>5  + 2n</a:t>
            </a:r>
            <a:endParaRPr lang="ru-RU" altLang="ru-RU" dirty="0"/>
          </a:p>
        </p:txBody>
      </p:sp>
      <p:sp>
        <p:nvSpPr>
          <p:cNvPr id="646" name="Rectangle 51">
            <a:extLst>
              <a:ext uri="{FF2B5EF4-FFF2-40B4-BE49-F238E27FC236}">
                <a16:creationId xmlns:a16="http://schemas.microsoft.com/office/drawing/2014/main" id="{81B95902-DFA6-4612-BF3C-9A823B96D662}"/>
              </a:ext>
            </a:extLst>
          </p:cNvPr>
          <p:cNvSpPr>
            <a:spLocks noChangeArrowheads="1"/>
          </p:cNvSpPr>
          <p:nvPr/>
        </p:nvSpPr>
        <p:spPr bwMode="auto">
          <a:xfrm>
            <a:off x="1904279" y="4847397"/>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dirty="0">
                <a:solidFill>
                  <a:srgbClr val="E44600"/>
                </a:solidFill>
                <a:latin typeface="Comic Sans MS" panose="030F0702030302020204" pitchFamily="66" charset="0"/>
              </a:rPr>
              <a:t>a</a:t>
            </a:r>
            <a:endParaRPr lang="ru-RU" altLang="ru-RU" dirty="0"/>
          </a:p>
        </p:txBody>
      </p:sp>
      <p:sp>
        <p:nvSpPr>
          <p:cNvPr id="649" name="Rectangle 55">
            <a:extLst>
              <a:ext uri="{FF2B5EF4-FFF2-40B4-BE49-F238E27FC236}">
                <a16:creationId xmlns:a16="http://schemas.microsoft.com/office/drawing/2014/main" id="{314F1C2C-9BEE-4914-A14F-8BA12B866953}"/>
              </a:ext>
            </a:extLst>
          </p:cNvPr>
          <p:cNvSpPr>
            <a:spLocks noChangeArrowheads="1"/>
          </p:cNvSpPr>
          <p:nvPr/>
        </p:nvSpPr>
        <p:spPr bwMode="auto">
          <a:xfrm>
            <a:off x="2270992" y="4115559"/>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a:solidFill>
                  <a:srgbClr val="E44600"/>
                </a:solidFill>
                <a:latin typeface="Comic Sans MS" panose="030F0702030302020204" pitchFamily="66" charset="0"/>
              </a:rPr>
              <a:t>a</a:t>
            </a:r>
            <a:endParaRPr lang="ru-RU" altLang="ru-RU"/>
          </a:p>
        </p:txBody>
      </p:sp>
      <p:sp>
        <p:nvSpPr>
          <p:cNvPr id="651" name="Freeform 60">
            <a:extLst>
              <a:ext uri="{FF2B5EF4-FFF2-40B4-BE49-F238E27FC236}">
                <a16:creationId xmlns:a16="http://schemas.microsoft.com/office/drawing/2014/main" id="{9749A837-B7B2-4E15-B9A5-114ABFBBF437}"/>
              </a:ext>
            </a:extLst>
          </p:cNvPr>
          <p:cNvSpPr>
            <a:spLocks/>
          </p:cNvSpPr>
          <p:nvPr/>
        </p:nvSpPr>
        <p:spPr bwMode="auto">
          <a:xfrm>
            <a:off x="2093192" y="4115559"/>
            <a:ext cx="201612" cy="365125"/>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2" name="Freeform 61">
            <a:extLst>
              <a:ext uri="{FF2B5EF4-FFF2-40B4-BE49-F238E27FC236}">
                <a16:creationId xmlns:a16="http://schemas.microsoft.com/office/drawing/2014/main" id="{B1494A60-6F3D-42EF-9CED-592863D4EFA4}"/>
              </a:ext>
            </a:extLst>
          </p:cNvPr>
          <p:cNvSpPr>
            <a:spLocks/>
          </p:cNvSpPr>
          <p:nvPr/>
        </p:nvSpPr>
        <p:spPr bwMode="auto">
          <a:xfrm>
            <a:off x="2082079" y="4409247"/>
            <a:ext cx="141287" cy="95250"/>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3" name="Freeform 62">
            <a:extLst>
              <a:ext uri="{FF2B5EF4-FFF2-40B4-BE49-F238E27FC236}">
                <a16:creationId xmlns:a16="http://schemas.microsoft.com/office/drawing/2014/main" id="{8EBA37BB-52F6-4C95-ADCE-1AEF4FDF87C1}"/>
              </a:ext>
            </a:extLst>
          </p:cNvPr>
          <p:cNvSpPr>
            <a:spLocks/>
          </p:cNvSpPr>
          <p:nvPr/>
        </p:nvSpPr>
        <p:spPr bwMode="auto">
          <a:xfrm>
            <a:off x="2082079" y="4491797"/>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4" name="Freeform 63">
            <a:extLst>
              <a:ext uri="{FF2B5EF4-FFF2-40B4-BE49-F238E27FC236}">
                <a16:creationId xmlns:a16="http://schemas.microsoft.com/office/drawing/2014/main" id="{B8536BE6-F22C-4B02-BB8F-08271512D6CC}"/>
              </a:ext>
            </a:extLst>
          </p:cNvPr>
          <p:cNvSpPr>
            <a:spLocks/>
          </p:cNvSpPr>
          <p:nvPr/>
        </p:nvSpPr>
        <p:spPr bwMode="auto">
          <a:xfrm>
            <a:off x="2070967" y="4350509"/>
            <a:ext cx="34925" cy="141288"/>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5" name="Freeform 64">
            <a:extLst>
              <a:ext uri="{FF2B5EF4-FFF2-40B4-BE49-F238E27FC236}">
                <a16:creationId xmlns:a16="http://schemas.microsoft.com/office/drawing/2014/main" id="{ADE2D9CA-D03C-4B53-836B-7CA464C0CAFB}"/>
              </a:ext>
            </a:extLst>
          </p:cNvPr>
          <p:cNvSpPr>
            <a:spLocks/>
          </p:cNvSpPr>
          <p:nvPr/>
        </p:nvSpPr>
        <p:spPr bwMode="auto">
          <a:xfrm>
            <a:off x="1716954" y="4845809"/>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61" name="Rectangle 52">
            <a:extLst>
              <a:ext uri="{FF2B5EF4-FFF2-40B4-BE49-F238E27FC236}">
                <a16:creationId xmlns:a16="http://schemas.microsoft.com/office/drawing/2014/main" id="{FD11A8AB-473D-4835-BA2E-6B2C4F17BB72}"/>
              </a:ext>
            </a:extLst>
          </p:cNvPr>
          <p:cNvSpPr>
            <a:spLocks noChangeArrowheads="1"/>
          </p:cNvSpPr>
          <p:nvPr/>
        </p:nvSpPr>
        <p:spPr bwMode="auto">
          <a:xfrm>
            <a:off x="706173" y="3328907"/>
            <a:ext cx="1266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dirty="0">
                <a:solidFill>
                  <a:srgbClr val="7030A0"/>
                </a:solidFill>
                <a:latin typeface="Comic Sans MS" panose="030F0702030302020204" pitchFamily="66" charset="0"/>
              </a:rPr>
              <a:t>N = 153</a:t>
            </a:r>
            <a:endParaRPr lang="ru-RU" altLang="ru-RU" dirty="0">
              <a:solidFill>
                <a:srgbClr val="7030A0"/>
              </a:solidFill>
            </a:endParaRPr>
          </a:p>
        </p:txBody>
      </p:sp>
      <p:sp>
        <p:nvSpPr>
          <p:cNvPr id="663" name="Rectangle 52">
            <a:extLst>
              <a:ext uri="{FF2B5EF4-FFF2-40B4-BE49-F238E27FC236}">
                <a16:creationId xmlns:a16="http://schemas.microsoft.com/office/drawing/2014/main" id="{6A5D4EF6-DB4C-44AD-B7C2-2E4292B9B8E7}"/>
              </a:ext>
            </a:extLst>
          </p:cNvPr>
          <p:cNvSpPr>
            <a:spLocks noChangeArrowheads="1"/>
          </p:cNvSpPr>
          <p:nvPr/>
        </p:nvSpPr>
        <p:spPr bwMode="auto">
          <a:xfrm>
            <a:off x="2438338" y="4271221"/>
            <a:ext cx="1548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dirty="0">
                <a:solidFill>
                  <a:srgbClr val="7030A0"/>
                </a:solidFill>
                <a:latin typeface="Comic Sans MS" panose="030F0702030302020204" pitchFamily="66" charset="0"/>
              </a:rPr>
              <a:t>T</a:t>
            </a:r>
            <a:r>
              <a:rPr lang="en-US" altLang="ru-RU" baseline="-25000" dirty="0">
                <a:solidFill>
                  <a:srgbClr val="7030A0"/>
                </a:solidFill>
                <a:latin typeface="Comic Sans MS" panose="030F0702030302020204" pitchFamily="66" charset="0"/>
              </a:rPr>
              <a:t>1/2</a:t>
            </a:r>
            <a:r>
              <a:rPr lang="en-US" altLang="ru-RU" dirty="0">
                <a:solidFill>
                  <a:srgbClr val="7030A0"/>
                </a:solidFill>
                <a:latin typeface="Comic Sans MS" panose="030F0702030302020204" pitchFamily="66" charset="0"/>
              </a:rPr>
              <a:t>=1.5 s</a:t>
            </a:r>
            <a:endParaRPr lang="ru-RU" altLang="ru-RU" dirty="0">
              <a:solidFill>
                <a:srgbClr val="7030A0"/>
              </a:solidFill>
            </a:endParaRPr>
          </a:p>
        </p:txBody>
      </p:sp>
      <p:sp>
        <p:nvSpPr>
          <p:cNvPr id="677" name="TextBox 676">
            <a:extLst>
              <a:ext uri="{FF2B5EF4-FFF2-40B4-BE49-F238E27FC236}">
                <a16:creationId xmlns:a16="http://schemas.microsoft.com/office/drawing/2014/main" id="{2EB4A1DF-F8D2-423E-9755-4ACBC384E75D}"/>
              </a:ext>
            </a:extLst>
          </p:cNvPr>
          <p:cNvSpPr txBox="1"/>
          <p:nvPr/>
        </p:nvSpPr>
        <p:spPr>
          <a:xfrm>
            <a:off x="628907" y="2350132"/>
            <a:ext cx="1824538" cy="707886"/>
          </a:xfrm>
          <a:prstGeom prst="rect">
            <a:avLst/>
          </a:prstGeom>
          <a:noFill/>
        </p:spPr>
        <p:txBody>
          <a:bodyPr wrap="none" rtlCol="0">
            <a:spAutoFit/>
          </a:bodyPr>
          <a:lstStyle/>
          <a:p>
            <a:pPr algn="ctr"/>
            <a:r>
              <a:rPr lang="en-US" sz="2000" dirty="0">
                <a:latin typeface="Arial Black" panose="020B0A04020102020204" pitchFamily="34" charset="0"/>
              </a:rPr>
              <a:t>Cold Fusion</a:t>
            </a:r>
          </a:p>
          <a:p>
            <a:pPr algn="ctr"/>
            <a:r>
              <a:rPr lang="en-US" sz="2400" baseline="30000" dirty="0">
                <a:latin typeface="Arial Black" panose="020B0A04020102020204" pitchFamily="34" charset="0"/>
              </a:rPr>
              <a:t>209</a:t>
            </a:r>
            <a:r>
              <a:rPr lang="en-US" sz="2000" dirty="0">
                <a:latin typeface="Arial Black" panose="020B0A04020102020204" pitchFamily="34" charset="0"/>
              </a:rPr>
              <a:t>Bi-target</a:t>
            </a:r>
            <a:endParaRPr lang="ru-RU" sz="2000" dirty="0">
              <a:latin typeface="Arial Black" panose="020B0A04020102020204" pitchFamily="34" charset="0"/>
            </a:endParaRPr>
          </a:p>
        </p:txBody>
      </p:sp>
      <p:grpSp>
        <p:nvGrpSpPr>
          <p:cNvPr id="2" name="Группа 1">
            <a:extLst>
              <a:ext uri="{FF2B5EF4-FFF2-40B4-BE49-F238E27FC236}">
                <a16:creationId xmlns:a16="http://schemas.microsoft.com/office/drawing/2014/main" id="{EBD34378-FF14-4323-A2E1-2C0806B6F7A1}"/>
              </a:ext>
            </a:extLst>
          </p:cNvPr>
          <p:cNvGrpSpPr/>
          <p:nvPr/>
        </p:nvGrpSpPr>
        <p:grpSpPr>
          <a:xfrm>
            <a:off x="3203809" y="127334"/>
            <a:ext cx="5788537" cy="6136274"/>
            <a:chOff x="3203809" y="127334"/>
            <a:chExt cx="5788537" cy="6136274"/>
          </a:xfrm>
        </p:grpSpPr>
        <p:sp>
          <p:nvSpPr>
            <p:cNvPr id="371" name="Rectangle 8">
              <a:extLst>
                <a:ext uri="{FF2B5EF4-FFF2-40B4-BE49-F238E27FC236}">
                  <a16:creationId xmlns:a16="http://schemas.microsoft.com/office/drawing/2014/main" id="{80014C61-BA36-4954-85E1-4B30DA3E7E4A}"/>
                </a:ext>
              </a:extLst>
            </p:cNvPr>
            <p:cNvSpPr>
              <a:spLocks noChangeArrowheads="1"/>
            </p:cNvSpPr>
            <p:nvPr/>
          </p:nvSpPr>
          <p:spPr bwMode="auto">
            <a:xfrm>
              <a:off x="5831031" y="2051384"/>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a:solidFill>
                    <a:srgbClr val="E44600"/>
                  </a:solidFill>
                  <a:latin typeface="Comic Sans MS" panose="030F0702030302020204" pitchFamily="66" charset="0"/>
                </a:rPr>
                <a:t>a</a:t>
              </a:r>
              <a:endParaRPr lang="ru-RU" altLang="ru-RU"/>
            </a:p>
          </p:txBody>
        </p:sp>
        <p:sp>
          <p:nvSpPr>
            <p:cNvPr id="372" name="Rectangle 9">
              <a:extLst>
                <a:ext uri="{FF2B5EF4-FFF2-40B4-BE49-F238E27FC236}">
                  <a16:creationId xmlns:a16="http://schemas.microsoft.com/office/drawing/2014/main" id="{E22494B7-8C62-4ACC-87E2-225E79B95D40}"/>
                </a:ext>
              </a:extLst>
            </p:cNvPr>
            <p:cNvSpPr>
              <a:spLocks noChangeArrowheads="1"/>
            </p:cNvSpPr>
            <p:nvPr/>
          </p:nvSpPr>
          <p:spPr bwMode="auto">
            <a:xfrm>
              <a:off x="6610493" y="622634"/>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a:solidFill>
                    <a:srgbClr val="E44600"/>
                  </a:solidFill>
                  <a:latin typeface="Comic Sans MS" panose="030F0702030302020204" pitchFamily="66" charset="0"/>
                </a:rPr>
                <a:t>a</a:t>
              </a:r>
              <a:endParaRPr lang="ru-RU" altLang="ru-RU"/>
            </a:p>
          </p:txBody>
        </p:sp>
        <p:sp>
          <p:nvSpPr>
            <p:cNvPr id="373" name="Freeform 10">
              <a:extLst>
                <a:ext uri="{FF2B5EF4-FFF2-40B4-BE49-F238E27FC236}">
                  <a16:creationId xmlns:a16="http://schemas.microsoft.com/office/drawing/2014/main" id="{E4106686-F245-4E1A-8420-C53C2E869B7A}"/>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2" y="49"/>
                  </a:moveTo>
                  <a:lnTo>
                    <a:pt x="50" y="49"/>
                  </a:lnTo>
                  <a:lnTo>
                    <a:pt x="50" y="1"/>
                  </a:lnTo>
                  <a:lnTo>
                    <a:pt x="50" y="0"/>
                  </a:lnTo>
                  <a:lnTo>
                    <a:pt x="2" y="0"/>
                  </a:lnTo>
                  <a:lnTo>
                    <a:pt x="2" y="1"/>
                  </a:lnTo>
                  <a:lnTo>
                    <a:pt x="0" y="1"/>
                  </a:lnTo>
                  <a:lnTo>
                    <a:pt x="0" y="49"/>
                  </a:lnTo>
                  <a:lnTo>
                    <a:pt x="2"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4" name="Freeform 11">
              <a:extLst>
                <a:ext uri="{FF2B5EF4-FFF2-40B4-BE49-F238E27FC236}">
                  <a16:creationId xmlns:a16="http://schemas.microsoft.com/office/drawing/2014/main" id="{7744004E-33E4-4340-97A2-F68C5E777258}"/>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5" name="Freeform 12">
              <a:extLst>
                <a:ext uri="{FF2B5EF4-FFF2-40B4-BE49-F238E27FC236}">
                  <a16:creationId xmlns:a16="http://schemas.microsoft.com/office/drawing/2014/main" id="{6934FBBE-BED5-4737-84C4-CBB8BDE49D7E}"/>
                </a:ext>
              </a:extLst>
            </p:cNvPr>
            <p:cNvSpPr>
              <a:spLocks/>
            </p:cNvSpPr>
            <p:nvPr/>
          </p:nvSpPr>
          <p:spPr bwMode="auto">
            <a:xfrm>
              <a:off x="5194443" y="2262522"/>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0" y="48"/>
                  </a:moveTo>
                  <a:lnTo>
                    <a:pt x="48" y="48"/>
                  </a:lnTo>
                  <a:lnTo>
                    <a:pt x="48" y="0"/>
                  </a:lnTo>
                  <a:lnTo>
                    <a:pt x="0" y="0"/>
                  </a:lnTo>
                  <a:lnTo>
                    <a:pt x="0" y="48"/>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6" name="Freeform 13">
              <a:extLst>
                <a:ext uri="{FF2B5EF4-FFF2-40B4-BE49-F238E27FC236}">
                  <a16:creationId xmlns:a16="http://schemas.microsoft.com/office/drawing/2014/main" id="{E29F8C96-C378-4715-9A3C-BE01CCDDE795}"/>
                </a:ext>
              </a:extLst>
            </p:cNvPr>
            <p:cNvSpPr>
              <a:spLocks/>
            </p:cNvSpPr>
            <p:nvPr/>
          </p:nvSpPr>
          <p:spPr bwMode="auto">
            <a:xfrm>
              <a:off x="5194443" y="2262522"/>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48"/>
                  </a:moveTo>
                  <a:lnTo>
                    <a:pt x="48" y="48"/>
                  </a:lnTo>
                  <a:lnTo>
                    <a:pt x="48" y="0"/>
                  </a:lnTo>
                  <a:lnTo>
                    <a:pt x="0" y="0"/>
                  </a:lnTo>
                  <a:lnTo>
                    <a:pt x="0" y="48"/>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7" name="Rectangle 14">
              <a:extLst>
                <a:ext uri="{FF2B5EF4-FFF2-40B4-BE49-F238E27FC236}">
                  <a16:creationId xmlns:a16="http://schemas.microsoft.com/office/drawing/2014/main" id="{38E67C96-F390-4964-9145-6BDC638F2DC1}"/>
                </a:ext>
              </a:extLst>
            </p:cNvPr>
            <p:cNvSpPr>
              <a:spLocks noChangeArrowheads="1"/>
            </p:cNvSpPr>
            <p:nvPr/>
          </p:nvSpPr>
          <p:spPr bwMode="auto">
            <a:xfrm>
              <a:off x="6115193" y="1117934"/>
              <a:ext cx="4603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a:solidFill>
                    <a:srgbClr val="353A3C"/>
                  </a:solidFill>
                  <a:latin typeface="Comic Sans MS" panose="030F0702030302020204" pitchFamily="66" charset="0"/>
                </a:rPr>
                <a:t>113</a:t>
              </a:r>
              <a:endParaRPr lang="ru-RU" altLang="ru-RU"/>
            </a:p>
          </p:txBody>
        </p:sp>
        <p:sp>
          <p:nvSpPr>
            <p:cNvPr id="378" name="Rectangle 15">
              <a:extLst>
                <a:ext uri="{FF2B5EF4-FFF2-40B4-BE49-F238E27FC236}">
                  <a16:creationId xmlns:a16="http://schemas.microsoft.com/office/drawing/2014/main" id="{950D96FB-013F-42A5-98D8-E523677D1A0C}"/>
                </a:ext>
              </a:extLst>
            </p:cNvPr>
            <p:cNvSpPr>
              <a:spLocks noChangeArrowheads="1"/>
            </p:cNvSpPr>
            <p:nvPr/>
          </p:nvSpPr>
          <p:spPr bwMode="auto">
            <a:xfrm>
              <a:off x="5996131" y="906797"/>
              <a:ext cx="377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284</a:t>
              </a:r>
              <a:endParaRPr lang="ru-RU" altLang="ru-RU"/>
            </a:p>
          </p:txBody>
        </p:sp>
        <p:sp>
          <p:nvSpPr>
            <p:cNvPr id="379" name="Freeform 16">
              <a:extLst>
                <a:ext uri="{FF2B5EF4-FFF2-40B4-BE49-F238E27FC236}">
                  <a16:creationId xmlns:a16="http://schemas.microsoft.com/office/drawing/2014/main" id="{3E6A2671-ABDA-48DA-AECD-7E34B29B4595}"/>
                </a:ext>
              </a:extLst>
            </p:cNvPr>
            <p:cNvSpPr>
              <a:spLocks/>
            </p:cNvSpPr>
            <p:nvPr/>
          </p:nvSpPr>
          <p:spPr bwMode="auto">
            <a:xfrm>
              <a:off x="5583381" y="1554497"/>
              <a:ext cx="577850" cy="577850"/>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9"/>
                <a:gd name="T35" fmla="*/ 49 w 49"/>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9">
                  <a:moveTo>
                    <a:pt x="1" y="49"/>
                  </a:moveTo>
                  <a:lnTo>
                    <a:pt x="49" y="49"/>
                  </a:lnTo>
                  <a:lnTo>
                    <a:pt x="49" y="0"/>
                  </a:lnTo>
                  <a:lnTo>
                    <a:pt x="1" y="0"/>
                  </a:lnTo>
                  <a:lnTo>
                    <a:pt x="0" y="0"/>
                  </a:lnTo>
                  <a:lnTo>
                    <a:pt x="0" y="49"/>
                  </a:lnTo>
                  <a:lnTo>
                    <a:pt x="1"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0" name="Freeform 17">
              <a:extLst>
                <a:ext uri="{FF2B5EF4-FFF2-40B4-BE49-F238E27FC236}">
                  <a16:creationId xmlns:a16="http://schemas.microsoft.com/office/drawing/2014/main" id="{20CF02C8-C353-4927-9B3D-FB9E540D5F84}"/>
                </a:ext>
              </a:extLst>
            </p:cNvPr>
            <p:cNvSpPr>
              <a:spLocks/>
            </p:cNvSpPr>
            <p:nvPr/>
          </p:nvSpPr>
          <p:spPr bwMode="auto">
            <a:xfrm>
              <a:off x="5583381" y="1554497"/>
              <a:ext cx="577850" cy="577850"/>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2147483647 w 49"/>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49"/>
                <a:gd name="T38" fmla="*/ 49 w 49"/>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49">
                  <a:moveTo>
                    <a:pt x="1" y="49"/>
                  </a:moveTo>
                  <a:lnTo>
                    <a:pt x="49" y="49"/>
                  </a:lnTo>
                  <a:lnTo>
                    <a:pt x="49" y="0"/>
                  </a:lnTo>
                  <a:lnTo>
                    <a:pt x="1" y="0"/>
                  </a:lnTo>
                  <a:lnTo>
                    <a:pt x="0" y="0"/>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1" name="Rectangle 18">
              <a:extLst>
                <a:ext uri="{FF2B5EF4-FFF2-40B4-BE49-F238E27FC236}">
                  <a16:creationId xmlns:a16="http://schemas.microsoft.com/office/drawing/2014/main" id="{52905000-3F72-497E-935B-780E67FC13F4}"/>
                </a:ext>
              </a:extLst>
            </p:cNvPr>
            <p:cNvSpPr>
              <a:spLocks noChangeArrowheads="1"/>
            </p:cNvSpPr>
            <p:nvPr/>
          </p:nvSpPr>
          <p:spPr bwMode="auto">
            <a:xfrm>
              <a:off x="5242068" y="2273634"/>
              <a:ext cx="377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276</a:t>
              </a:r>
              <a:endParaRPr lang="ru-RU" altLang="ru-RU"/>
            </a:p>
          </p:txBody>
        </p:sp>
        <p:sp>
          <p:nvSpPr>
            <p:cNvPr id="382" name="Rectangle 19">
              <a:extLst>
                <a:ext uri="{FF2B5EF4-FFF2-40B4-BE49-F238E27FC236}">
                  <a16:creationId xmlns:a16="http://schemas.microsoft.com/office/drawing/2014/main" id="{2F971018-5220-4D8E-B58C-4B32130325A2}"/>
                </a:ext>
              </a:extLst>
            </p:cNvPr>
            <p:cNvSpPr>
              <a:spLocks noChangeArrowheads="1"/>
            </p:cNvSpPr>
            <p:nvPr/>
          </p:nvSpPr>
          <p:spPr bwMode="auto">
            <a:xfrm>
              <a:off x="5748481" y="1802147"/>
              <a:ext cx="4603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a:solidFill>
                    <a:srgbClr val="353A3C"/>
                  </a:solidFill>
                  <a:latin typeface="Comic Sans MS" panose="030F0702030302020204" pitchFamily="66" charset="0"/>
                </a:rPr>
                <a:t>111</a:t>
              </a:r>
              <a:endParaRPr lang="ru-RU" altLang="ru-RU"/>
            </a:p>
          </p:txBody>
        </p:sp>
        <p:sp>
          <p:nvSpPr>
            <p:cNvPr id="383" name="Rectangle 20">
              <a:extLst>
                <a:ext uri="{FF2B5EF4-FFF2-40B4-BE49-F238E27FC236}">
                  <a16:creationId xmlns:a16="http://schemas.microsoft.com/office/drawing/2014/main" id="{6D600F15-A7E1-425F-AB89-E9139C2433F5}"/>
                </a:ext>
              </a:extLst>
            </p:cNvPr>
            <p:cNvSpPr>
              <a:spLocks noChangeArrowheads="1"/>
            </p:cNvSpPr>
            <p:nvPr/>
          </p:nvSpPr>
          <p:spPr bwMode="auto">
            <a:xfrm>
              <a:off x="5631006" y="1578309"/>
              <a:ext cx="377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280</a:t>
              </a:r>
              <a:endParaRPr lang="ru-RU" altLang="ru-RU"/>
            </a:p>
          </p:txBody>
        </p:sp>
        <p:sp>
          <p:nvSpPr>
            <p:cNvPr id="384" name="Rectangle 21">
              <a:extLst>
                <a:ext uri="{FF2B5EF4-FFF2-40B4-BE49-F238E27FC236}">
                  <a16:creationId xmlns:a16="http://schemas.microsoft.com/office/drawing/2014/main" id="{9322E6E9-80C7-4AED-9E9B-C045A6EA1CFC}"/>
                </a:ext>
              </a:extLst>
            </p:cNvPr>
            <p:cNvSpPr>
              <a:spLocks noChangeArrowheads="1"/>
            </p:cNvSpPr>
            <p:nvPr/>
          </p:nvSpPr>
          <p:spPr bwMode="auto">
            <a:xfrm>
              <a:off x="6219968" y="1378284"/>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a:solidFill>
                    <a:srgbClr val="E44600"/>
                  </a:solidFill>
                  <a:latin typeface="Comic Sans MS" panose="030F0702030302020204" pitchFamily="66" charset="0"/>
                </a:rPr>
                <a:t>a</a:t>
              </a:r>
              <a:endParaRPr lang="ru-RU" altLang="ru-RU"/>
            </a:p>
          </p:txBody>
        </p:sp>
        <p:sp>
          <p:nvSpPr>
            <p:cNvPr id="385" name="Freeform 22">
              <a:extLst>
                <a:ext uri="{FF2B5EF4-FFF2-40B4-BE49-F238E27FC236}">
                  <a16:creationId xmlns:a16="http://schemas.microsoft.com/office/drawing/2014/main" id="{5798E851-245E-4196-9AD4-83BED8107810}"/>
                </a:ext>
              </a:extLst>
            </p:cNvPr>
            <p:cNvSpPr>
              <a:spLocks/>
            </p:cNvSpPr>
            <p:nvPr/>
          </p:nvSpPr>
          <p:spPr bwMode="auto">
            <a:xfrm>
              <a:off x="6339031" y="127334"/>
              <a:ext cx="588962" cy="590550"/>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50"/>
                <a:gd name="T38" fmla="*/ 50 w 50"/>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50">
                  <a:moveTo>
                    <a:pt x="0" y="50"/>
                  </a:moveTo>
                  <a:lnTo>
                    <a:pt x="48" y="50"/>
                  </a:lnTo>
                  <a:lnTo>
                    <a:pt x="50" y="50"/>
                  </a:lnTo>
                  <a:lnTo>
                    <a:pt x="50" y="2"/>
                  </a:lnTo>
                  <a:lnTo>
                    <a:pt x="48" y="0"/>
                  </a:lnTo>
                  <a:lnTo>
                    <a:pt x="0" y="0"/>
                  </a:lnTo>
                  <a:lnTo>
                    <a:pt x="0" y="2"/>
                  </a:lnTo>
                  <a:lnTo>
                    <a:pt x="0" y="5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6" name="Freeform 23">
              <a:extLst>
                <a:ext uri="{FF2B5EF4-FFF2-40B4-BE49-F238E27FC236}">
                  <a16:creationId xmlns:a16="http://schemas.microsoft.com/office/drawing/2014/main" id="{902ECC92-F790-4254-A487-21DF4E91B7D5}"/>
                </a:ext>
              </a:extLst>
            </p:cNvPr>
            <p:cNvSpPr>
              <a:spLocks/>
            </p:cNvSpPr>
            <p:nvPr/>
          </p:nvSpPr>
          <p:spPr bwMode="auto">
            <a:xfrm>
              <a:off x="6339031" y="127334"/>
              <a:ext cx="588962" cy="590550"/>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w 50"/>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50"/>
                <a:gd name="T41" fmla="*/ 50 w 50"/>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50">
                  <a:moveTo>
                    <a:pt x="0" y="50"/>
                  </a:moveTo>
                  <a:lnTo>
                    <a:pt x="48" y="50"/>
                  </a:lnTo>
                  <a:lnTo>
                    <a:pt x="50" y="50"/>
                  </a:lnTo>
                  <a:lnTo>
                    <a:pt x="50" y="2"/>
                  </a:lnTo>
                  <a:lnTo>
                    <a:pt x="48" y="0"/>
                  </a:lnTo>
                  <a:lnTo>
                    <a:pt x="0" y="0"/>
                  </a:lnTo>
                  <a:lnTo>
                    <a:pt x="0" y="2"/>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7" name="Freeform 24">
              <a:extLst>
                <a:ext uri="{FF2B5EF4-FFF2-40B4-BE49-F238E27FC236}">
                  <a16:creationId xmlns:a16="http://schemas.microsoft.com/office/drawing/2014/main" id="{EAD9C489-A7B8-4409-819C-F566E9733CFC}"/>
                </a:ext>
              </a:extLst>
            </p:cNvPr>
            <p:cNvSpPr>
              <a:spLocks/>
            </p:cNvSpPr>
            <p:nvPr/>
          </p:nvSpPr>
          <p:spPr bwMode="auto">
            <a:xfrm>
              <a:off x="5937393" y="859172"/>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8" name="Rectangle 25">
              <a:extLst>
                <a:ext uri="{FF2B5EF4-FFF2-40B4-BE49-F238E27FC236}">
                  <a16:creationId xmlns:a16="http://schemas.microsoft.com/office/drawing/2014/main" id="{3F163BD0-1E24-4535-880D-7A80BFDA67D0}"/>
                </a:ext>
              </a:extLst>
            </p:cNvPr>
            <p:cNvSpPr>
              <a:spLocks noChangeArrowheads="1"/>
            </p:cNvSpPr>
            <p:nvPr/>
          </p:nvSpPr>
          <p:spPr bwMode="auto">
            <a:xfrm>
              <a:off x="4718885" y="387684"/>
              <a:ext cx="2878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n-US" altLang="ru-RU" sz="1600" dirty="0">
                  <a:solidFill>
                    <a:srgbClr val="353A3C"/>
                  </a:solidFill>
                  <a:latin typeface="Comic Sans MS" panose="030F0702030302020204" pitchFamily="66" charset="0"/>
                </a:rPr>
                <a:t> </a:t>
              </a:r>
              <a:r>
                <a:rPr lang="en-US" altLang="ru-RU" sz="2000" baseline="30000" dirty="0">
                  <a:solidFill>
                    <a:srgbClr val="353A3C"/>
                  </a:solidFill>
                  <a:latin typeface="Comic Sans MS" panose="030F0702030302020204" pitchFamily="66" charset="0"/>
                </a:rPr>
                <a:t>243</a:t>
              </a:r>
              <a:r>
                <a:rPr lang="en-US" altLang="ru-RU" sz="1600" dirty="0">
                  <a:solidFill>
                    <a:srgbClr val="353A3C"/>
                  </a:solidFill>
                  <a:latin typeface="Comic Sans MS" panose="030F0702030302020204" pitchFamily="66" charset="0"/>
                </a:rPr>
                <a:t>Am + </a:t>
              </a:r>
              <a:r>
                <a:rPr lang="en-US" altLang="ru-RU" sz="2000" baseline="30000" dirty="0">
                  <a:solidFill>
                    <a:srgbClr val="353A3C"/>
                  </a:solidFill>
                  <a:latin typeface="Comic Sans MS" panose="030F0702030302020204" pitchFamily="66" charset="0"/>
                </a:rPr>
                <a:t>48</a:t>
              </a:r>
              <a:r>
                <a:rPr lang="en-US" altLang="ru-RU" sz="1600" dirty="0">
                  <a:solidFill>
                    <a:srgbClr val="353A3C"/>
                  </a:solidFill>
                  <a:latin typeface="Comic Sans MS" panose="030F0702030302020204" pitchFamily="66" charset="0"/>
                </a:rPr>
                <a:t>Ca </a:t>
              </a:r>
              <a:r>
                <a:rPr lang="en-US" altLang="ru-RU" sz="1600" dirty="0">
                  <a:solidFill>
                    <a:srgbClr val="353A3C"/>
                  </a:solidFill>
                  <a:latin typeface="Calibri" panose="020F0502020204030204" pitchFamily="34" charset="0"/>
                  <a:ea typeface="Calibri" panose="020F0502020204030204" pitchFamily="34" charset="0"/>
                  <a:cs typeface="Calibri" panose="020F0502020204030204" pitchFamily="34" charset="0"/>
                </a:rPr>
                <a:t>→ </a:t>
              </a:r>
              <a:r>
                <a:rPr lang="ru-RU" altLang="ru-RU" sz="1600" dirty="0">
                  <a:solidFill>
                    <a:srgbClr val="353A3C"/>
                  </a:solidFill>
                  <a:latin typeface="Comic Sans MS" panose="030F0702030302020204" pitchFamily="66" charset="0"/>
                </a:rPr>
                <a:t>115</a:t>
              </a:r>
              <a:r>
                <a:rPr lang="en-US" altLang="ru-RU" sz="1600" dirty="0">
                  <a:solidFill>
                    <a:srgbClr val="353A3C"/>
                  </a:solidFill>
                  <a:latin typeface="Comic Sans MS" panose="030F0702030302020204" pitchFamily="66" charset="0"/>
                </a:rPr>
                <a:t>   + 3n</a:t>
              </a:r>
              <a:endParaRPr lang="ru-RU" altLang="ru-RU" dirty="0"/>
            </a:p>
          </p:txBody>
        </p:sp>
        <p:sp>
          <p:nvSpPr>
            <p:cNvPr id="389" name="Rectangle 26">
              <a:extLst>
                <a:ext uri="{FF2B5EF4-FFF2-40B4-BE49-F238E27FC236}">
                  <a16:creationId xmlns:a16="http://schemas.microsoft.com/office/drawing/2014/main" id="{ADBA35C9-151A-4160-80DE-61BE8F9C2768}"/>
                </a:ext>
              </a:extLst>
            </p:cNvPr>
            <p:cNvSpPr>
              <a:spLocks noChangeArrowheads="1"/>
            </p:cNvSpPr>
            <p:nvPr/>
          </p:nvSpPr>
          <p:spPr bwMode="auto">
            <a:xfrm>
              <a:off x="6397768" y="162259"/>
              <a:ext cx="377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288</a:t>
              </a:r>
              <a:endParaRPr lang="ru-RU" altLang="ru-RU"/>
            </a:p>
          </p:txBody>
        </p:sp>
        <p:sp>
          <p:nvSpPr>
            <p:cNvPr id="390" name="Freeform 27">
              <a:extLst>
                <a:ext uri="{FF2B5EF4-FFF2-40B4-BE49-F238E27FC236}">
                  <a16:creationId xmlns:a16="http://schemas.microsoft.com/office/drawing/2014/main" id="{2B31063C-27F0-414D-B95F-0973458CE358}"/>
                </a:ext>
              </a:extLst>
            </p:cNvPr>
            <p:cNvSpPr>
              <a:spLocks/>
            </p:cNvSpPr>
            <p:nvPr/>
          </p:nvSpPr>
          <p:spPr bwMode="auto">
            <a:xfrm>
              <a:off x="5937393" y="859172"/>
              <a:ext cx="590550" cy="577850"/>
            </a:xfrm>
            <a:custGeom>
              <a:avLst/>
              <a:gdLst>
                <a:gd name="T0" fmla="*/ 2147483647 w 50"/>
                <a:gd name="T1" fmla="*/ 0 h 49"/>
                <a:gd name="T2" fmla="*/ 2147483647 w 50"/>
                <a:gd name="T3" fmla="*/ 0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0 h 49"/>
                <a:gd name="T24" fmla="*/ 2147483647 w 5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0"/>
                  </a:moveTo>
                  <a:lnTo>
                    <a:pt x="50" y="0"/>
                  </a:lnTo>
                  <a:lnTo>
                    <a:pt x="50" y="1"/>
                  </a:lnTo>
                  <a:lnTo>
                    <a:pt x="50" y="49"/>
                  </a:lnTo>
                  <a:lnTo>
                    <a:pt x="2" y="49"/>
                  </a:lnTo>
                  <a:lnTo>
                    <a:pt x="0" y="49"/>
                  </a:lnTo>
                  <a:lnTo>
                    <a:pt x="0" y="1"/>
                  </a:lnTo>
                  <a:lnTo>
                    <a:pt x="2" y="1"/>
                  </a:lnTo>
                  <a:lnTo>
                    <a:pt x="2" y="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 name="Freeform 28">
              <a:extLst>
                <a:ext uri="{FF2B5EF4-FFF2-40B4-BE49-F238E27FC236}">
                  <a16:creationId xmlns:a16="http://schemas.microsoft.com/office/drawing/2014/main" id="{989B7E67-0713-4F68-AF3B-F5F36852D225}"/>
                </a:ext>
              </a:extLst>
            </p:cNvPr>
            <p:cNvSpPr>
              <a:spLocks/>
            </p:cNvSpPr>
            <p:nvPr/>
          </p:nvSpPr>
          <p:spPr bwMode="auto">
            <a:xfrm>
              <a:off x="6432693" y="657559"/>
              <a:ext cx="212725" cy="354013"/>
            </a:xfrm>
            <a:custGeom>
              <a:avLst/>
              <a:gdLst>
                <a:gd name="T0" fmla="*/ 23 w 134"/>
                <a:gd name="T1" fmla="*/ 223 h 223"/>
                <a:gd name="T2" fmla="*/ 134 w 134"/>
                <a:gd name="T3" fmla="*/ 8 h 223"/>
                <a:gd name="T4" fmla="*/ 119 w 134"/>
                <a:gd name="T5" fmla="*/ 0 h 223"/>
                <a:gd name="T6" fmla="*/ 0 w 134"/>
                <a:gd name="T7" fmla="*/ 216 h 223"/>
                <a:gd name="T8" fmla="*/ 23 w 134"/>
                <a:gd name="T9" fmla="*/ 223 h 223"/>
                <a:gd name="T10" fmla="*/ 0 60000 65536"/>
                <a:gd name="T11" fmla="*/ 0 60000 65536"/>
                <a:gd name="T12" fmla="*/ 0 60000 65536"/>
                <a:gd name="T13" fmla="*/ 0 60000 65536"/>
                <a:gd name="T14" fmla="*/ 0 60000 65536"/>
                <a:gd name="T15" fmla="*/ 0 w 134"/>
                <a:gd name="T16" fmla="*/ 0 h 223"/>
                <a:gd name="T17" fmla="*/ 134 w 134"/>
                <a:gd name="T18" fmla="*/ 223 h 223"/>
              </a:gdLst>
              <a:ahLst/>
              <a:cxnLst>
                <a:cxn ang="T10">
                  <a:pos x="T0" y="T1"/>
                </a:cxn>
                <a:cxn ang="T11">
                  <a:pos x="T2" y="T3"/>
                </a:cxn>
                <a:cxn ang="T12">
                  <a:pos x="T4" y="T5"/>
                </a:cxn>
                <a:cxn ang="T13">
                  <a:pos x="T6" y="T7"/>
                </a:cxn>
                <a:cxn ang="T14">
                  <a:pos x="T8" y="T9"/>
                </a:cxn>
              </a:cxnLst>
              <a:rect l="T15" t="T16" r="T17" b="T18"/>
              <a:pathLst>
                <a:path w="134" h="223">
                  <a:moveTo>
                    <a:pt x="23" y="223"/>
                  </a:moveTo>
                  <a:lnTo>
                    <a:pt x="134" y="8"/>
                  </a:lnTo>
                  <a:lnTo>
                    <a:pt x="119" y="0"/>
                  </a:lnTo>
                  <a:lnTo>
                    <a:pt x="0" y="216"/>
                  </a:lnTo>
                  <a:lnTo>
                    <a:pt x="23" y="223"/>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2" name="Freeform 29">
              <a:extLst>
                <a:ext uri="{FF2B5EF4-FFF2-40B4-BE49-F238E27FC236}">
                  <a16:creationId xmlns:a16="http://schemas.microsoft.com/office/drawing/2014/main" id="{BC338727-5A91-4F38-B7DB-CA9B181ED1A8}"/>
                </a:ext>
              </a:extLst>
            </p:cNvPr>
            <p:cNvSpPr>
              <a:spLocks/>
            </p:cNvSpPr>
            <p:nvPr/>
          </p:nvSpPr>
          <p:spPr bwMode="auto">
            <a:xfrm>
              <a:off x="6421581" y="952834"/>
              <a:ext cx="141287" cy="95250"/>
            </a:xfrm>
            <a:custGeom>
              <a:avLst/>
              <a:gdLst>
                <a:gd name="T0" fmla="*/ 0 w 89"/>
                <a:gd name="T1" fmla="*/ 52 h 60"/>
                <a:gd name="T2" fmla="*/ 15 w 89"/>
                <a:gd name="T3" fmla="*/ 60 h 60"/>
                <a:gd name="T4" fmla="*/ 89 w 89"/>
                <a:gd name="T5" fmla="*/ 15 h 60"/>
                <a:gd name="T6" fmla="*/ 82 w 89"/>
                <a:gd name="T7" fmla="*/ 0 h 60"/>
                <a:gd name="T8" fmla="*/ 7 w 89"/>
                <a:gd name="T9" fmla="*/ 45 h 60"/>
                <a:gd name="T10" fmla="*/ 22 w 89"/>
                <a:gd name="T11" fmla="*/ 45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7" y="45"/>
                  </a:lnTo>
                  <a:lnTo>
                    <a:pt x="22" y="45"/>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3" name="Freeform 30">
              <a:extLst>
                <a:ext uri="{FF2B5EF4-FFF2-40B4-BE49-F238E27FC236}">
                  <a16:creationId xmlns:a16="http://schemas.microsoft.com/office/drawing/2014/main" id="{B7BD16A5-F625-4C94-9020-5E93D09F1505}"/>
                </a:ext>
              </a:extLst>
            </p:cNvPr>
            <p:cNvSpPr>
              <a:spLocks/>
            </p:cNvSpPr>
            <p:nvPr/>
          </p:nvSpPr>
          <p:spPr bwMode="auto">
            <a:xfrm>
              <a:off x="6421581" y="1035384"/>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4" name="Freeform 31">
              <a:extLst>
                <a:ext uri="{FF2B5EF4-FFF2-40B4-BE49-F238E27FC236}">
                  <a16:creationId xmlns:a16="http://schemas.microsoft.com/office/drawing/2014/main" id="{BE50F186-06B5-4704-B54D-FB01D0FCB222}"/>
                </a:ext>
              </a:extLst>
            </p:cNvPr>
            <p:cNvSpPr>
              <a:spLocks/>
            </p:cNvSpPr>
            <p:nvPr/>
          </p:nvSpPr>
          <p:spPr bwMode="auto">
            <a:xfrm>
              <a:off x="6408881" y="894097"/>
              <a:ext cx="47625" cy="141288"/>
            </a:xfrm>
            <a:custGeom>
              <a:avLst/>
              <a:gdLst>
                <a:gd name="T0" fmla="*/ 8 w 30"/>
                <a:gd name="T1" fmla="*/ 0 h 89"/>
                <a:gd name="T2" fmla="*/ 0 w 30"/>
                <a:gd name="T3" fmla="*/ 0 h 89"/>
                <a:gd name="T4" fmla="*/ 8 w 30"/>
                <a:gd name="T5" fmla="*/ 89 h 89"/>
                <a:gd name="T6" fmla="*/ 30 w 30"/>
                <a:gd name="T7" fmla="*/ 82 h 89"/>
                <a:gd name="T8" fmla="*/ 23 w 30"/>
                <a:gd name="T9" fmla="*/ 0 h 89"/>
                <a:gd name="T10" fmla="*/ 8 w 30"/>
                <a:gd name="T11" fmla="*/ 0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0"/>
                  </a:moveTo>
                  <a:lnTo>
                    <a:pt x="0" y="0"/>
                  </a:lnTo>
                  <a:lnTo>
                    <a:pt x="8" y="89"/>
                  </a:lnTo>
                  <a:lnTo>
                    <a:pt x="30" y="82"/>
                  </a:lnTo>
                  <a:lnTo>
                    <a:pt x="23" y="0"/>
                  </a:lnTo>
                  <a:lnTo>
                    <a:pt x="8"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5" name="Freeform 32">
              <a:extLst>
                <a:ext uri="{FF2B5EF4-FFF2-40B4-BE49-F238E27FC236}">
                  <a16:creationId xmlns:a16="http://schemas.microsoft.com/office/drawing/2014/main" id="{EF1795CB-17A5-4A9F-A282-833BB8B2418E}"/>
                </a:ext>
              </a:extLst>
            </p:cNvPr>
            <p:cNvSpPr>
              <a:spLocks/>
            </p:cNvSpPr>
            <p:nvPr/>
          </p:nvSpPr>
          <p:spPr bwMode="auto">
            <a:xfrm>
              <a:off x="6043756" y="1389397"/>
              <a:ext cx="212725" cy="365125"/>
            </a:xfrm>
            <a:custGeom>
              <a:avLst/>
              <a:gdLst>
                <a:gd name="T0" fmla="*/ 15 w 134"/>
                <a:gd name="T1" fmla="*/ 230 h 230"/>
                <a:gd name="T2" fmla="*/ 134 w 134"/>
                <a:gd name="T3" fmla="*/ 15 h 230"/>
                <a:gd name="T4" fmla="*/ 119 w 134"/>
                <a:gd name="T5" fmla="*/ 0 h 230"/>
                <a:gd name="T6" fmla="*/ 0 w 134"/>
                <a:gd name="T7" fmla="*/ 223 h 230"/>
                <a:gd name="T8" fmla="*/ 15 w 134"/>
                <a:gd name="T9" fmla="*/ 230 h 230"/>
                <a:gd name="T10" fmla="*/ 0 60000 65536"/>
                <a:gd name="T11" fmla="*/ 0 60000 65536"/>
                <a:gd name="T12" fmla="*/ 0 60000 65536"/>
                <a:gd name="T13" fmla="*/ 0 60000 65536"/>
                <a:gd name="T14" fmla="*/ 0 60000 65536"/>
                <a:gd name="T15" fmla="*/ 0 w 134"/>
                <a:gd name="T16" fmla="*/ 0 h 230"/>
                <a:gd name="T17" fmla="*/ 134 w 134"/>
                <a:gd name="T18" fmla="*/ 230 h 230"/>
              </a:gdLst>
              <a:ahLst/>
              <a:cxnLst>
                <a:cxn ang="T10">
                  <a:pos x="T0" y="T1"/>
                </a:cxn>
                <a:cxn ang="T11">
                  <a:pos x="T2" y="T3"/>
                </a:cxn>
                <a:cxn ang="T12">
                  <a:pos x="T4" y="T5"/>
                </a:cxn>
                <a:cxn ang="T13">
                  <a:pos x="T6" y="T7"/>
                </a:cxn>
                <a:cxn ang="T14">
                  <a:pos x="T8" y="T9"/>
                </a:cxn>
              </a:cxnLst>
              <a:rect l="T15" t="T16" r="T17" b="T18"/>
              <a:pathLst>
                <a:path w="134" h="230">
                  <a:moveTo>
                    <a:pt x="15" y="230"/>
                  </a:moveTo>
                  <a:lnTo>
                    <a:pt x="134" y="15"/>
                  </a:lnTo>
                  <a:lnTo>
                    <a:pt x="119"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6" name="Freeform 33">
              <a:extLst>
                <a:ext uri="{FF2B5EF4-FFF2-40B4-BE49-F238E27FC236}">
                  <a16:creationId xmlns:a16="http://schemas.microsoft.com/office/drawing/2014/main" id="{951780A6-BCB9-4ECC-811C-29F2E2CF0429}"/>
                </a:ext>
              </a:extLst>
            </p:cNvPr>
            <p:cNvSpPr>
              <a:spLocks/>
            </p:cNvSpPr>
            <p:nvPr/>
          </p:nvSpPr>
          <p:spPr bwMode="auto">
            <a:xfrm>
              <a:off x="6032643" y="1684672"/>
              <a:ext cx="141287" cy="93663"/>
            </a:xfrm>
            <a:custGeom>
              <a:avLst/>
              <a:gdLst>
                <a:gd name="T0" fmla="*/ 0 w 89"/>
                <a:gd name="T1" fmla="*/ 52 h 59"/>
                <a:gd name="T2" fmla="*/ 14 w 89"/>
                <a:gd name="T3" fmla="*/ 59 h 59"/>
                <a:gd name="T4" fmla="*/ 89 w 89"/>
                <a:gd name="T5" fmla="*/ 22 h 59"/>
                <a:gd name="T6" fmla="*/ 81 w 89"/>
                <a:gd name="T7" fmla="*/ 0 h 59"/>
                <a:gd name="T8" fmla="*/ 7 w 89"/>
                <a:gd name="T9" fmla="*/ 44 h 59"/>
                <a:gd name="T10" fmla="*/ 22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14" y="59"/>
                  </a:lnTo>
                  <a:lnTo>
                    <a:pt x="89" y="22"/>
                  </a:lnTo>
                  <a:lnTo>
                    <a:pt x="81" y="0"/>
                  </a:lnTo>
                  <a:lnTo>
                    <a:pt x="7" y="44"/>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7" name="Freeform 34">
              <a:extLst>
                <a:ext uri="{FF2B5EF4-FFF2-40B4-BE49-F238E27FC236}">
                  <a16:creationId xmlns:a16="http://schemas.microsoft.com/office/drawing/2014/main" id="{49379B29-CEB8-4E20-9BEB-CECCE343EE61}"/>
                </a:ext>
              </a:extLst>
            </p:cNvPr>
            <p:cNvSpPr>
              <a:spLocks/>
            </p:cNvSpPr>
            <p:nvPr/>
          </p:nvSpPr>
          <p:spPr bwMode="auto">
            <a:xfrm>
              <a:off x="6032643" y="1767222"/>
              <a:ext cx="22225" cy="23813"/>
            </a:xfrm>
            <a:custGeom>
              <a:avLst/>
              <a:gdLst>
                <a:gd name="T0" fmla="*/ 0 w 14"/>
                <a:gd name="T1" fmla="*/ 0 h 15"/>
                <a:gd name="T2" fmla="*/ 0 w 14"/>
                <a:gd name="T3" fmla="*/ 15 h 15"/>
                <a:gd name="T4" fmla="*/ 14 w 14"/>
                <a:gd name="T5" fmla="*/ 7 h 15"/>
                <a:gd name="T6" fmla="*/ 0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0" y="0"/>
                  </a:moveTo>
                  <a:lnTo>
                    <a:pt x="0" y="15"/>
                  </a:lnTo>
                  <a:lnTo>
                    <a:pt x="14"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8" name="Freeform 35">
              <a:extLst>
                <a:ext uri="{FF2B5EF4-FFF2-40B4-BE49-F238E27FC236}">
                  <a16:creationId xmlns:a16="http://schemas.microsoft.com/office/drawing/2014/main" id="{854C9CEE-0AF7-4B78-83E3-98072AF4161C}"/>
                </a:ext>
              </a:extLst>
            </p:cNvPr>
            <p:cNvSpPr>
              <a:spLocks/>
            </p:cNvSpPr>
            <p:nvPr/>
          </p:nvSpPr>
          <p:spPr bwMode="auto">
            <a:xfrm>
              <a:off x="6019943" y="1625934"/>
              <a:ext cx="47625" cy="141288"/>
            </a:xfrm>
            <a:custGeom>
              <a:avLst/>
              <a:gdLst>
                <a:gd name="T0" fmla="*/ 8 w 30"/>
                <a:gd name="T1" fmla="*/ 7 h 89"/>
                <a:gd name="T2" fmla="*/ 0 w 30"/>
                <a:gd name="T3" fmla="*/ 7 h 89"/>
                <a:gd name="T4" fmla="*/ 8 w 30"/>
                <a:gd name="T5" fmla="*/ 89 h 89"/>
                <a:gd name="T6" fmla="*/ 30 w 30"/>
                <a:gd name="T7" fmla="*/ 89 h 89"/>
                <a:gd name="T8" fmla="*/ 22 w 30"/>
                <a:gd name="T9" fmla="*/ 0 h 89"/>
                <a:gd name="T10" fmla="*/ 8 w 30"/>
                <a:gd name="T11" fmla="*/ 7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7"/>
                  </a:moveTo>
                  <a:lnTo>
                    <a:pt x="0" y="7"/>
                  </a:lnTo>
                  <a:lnTo>
                    <a:pt x="8" y="89"/>
                  </a:lnTo>
                  <a:lnTo>
                    <a:pt x="30" y="89"/>
                  </a:lnTo>
                  <a:lnTo>
                    <a:pt x="22" y="0"/>
                  </a:lnTo>
                  <a:lnTo>
                    <a:pt x="8" y="7"/>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9" name="Freeform 36">
              <a:extLst>
                <a:ext uri="{FF2B5EF4-FFF2-40B4-BE49-F238E27FC236}">
                  <a16:creationId xmlns:a16="http://schemas.microsoft.com/office/drawing/2014/main" id="{6AC46E1E-7775-4890-BA30-72086BAB50A3}"/>
                </a:ext>
              </a:extLst>
            </p:cNvPr>
            <p:cNvSpPr>
              <a:spLocks/>
            </p:cNvSpPr>
            <p:nvPr/>
          </p:nvSpPr>
          <p:spPr bwMode="auto">
            <a:xfrm>
              <a:off x="5678631" y="2038684"/>
              <a:ext cx="200025" cy="365125"/>
            </a:xfrm>
            <a:custGeom>
              <a:avLst/>
              <a:gdLst>
                <a:gd name="T0" fmla="*/ 14 w 126"/>
                <a:gd name="T1" fmla="*/ 230 h 230"/>
                <a:gd name="T2" fmla="*/ 126 w 126"/>
                <a:gd name="T3" fmla="*/ 7 h 230"/>
                <a:gd name="T4" fmla="*/ 111 w 126"/>
                <a:gd name="T5" fmla="*/ 0 h 230"/>
                <a:gd name="T6" fmla="*/ 0 w 126"/>
                <a:gd name="T7" fmla="*/ 223 h 230"/>
                <a:gd name="T8" fmla="*/ 14 w 126"/>
                <a:gd name="T9" fmla="*/ 230 h 230"/>
                <a:gd name="T10" fmla="*/ 0 60000 65536"/>
                <a:gd name="T11" fmla="*/ 0 60000 65536"/>
                <a:gd name="T12" fmla="*/ 0 60000 65536"/>
                <a:gd name="T13" fmla="*/ 0 60000 65536"/>
                <a:gd name="T14" fmla="*/ 0 60000 65536"/>
                <a:gd name="T15" fmla="*/ 0 w 126"/>
                <a:gd name="T16" fmla="*/ 0 h 230"/>
                <a:gd name="T17" fmla="*/ 126 w 126"/>
                <a:gd name="T18" fmla="*/ 230 h 230"/>
              </a:gdLst>
              <a:ahLst/>
              <a:cxnLst>
                <a:cxn ang="T10">
                  <a:pos x="T0" y="T1"/>
                </a:cxn>
                <a:cxn ang="T11">
                  <a:pos x="T2" y="T3"/>
                </a:cxn>
                <a:cxn ang="T12">
                  <a:pos x="T4" y="T5"/>
                </a:cxn>
                <a:cxn ang="T13">
                  <a:pos x="T6" y="T7"/>
                </a:cxn>
                <a:cxn ang="T14">
                  <a:pos x="T8" y="T9"/>
                </a:cxn>
              </a:cxnLst>
              <a:rect l="T15" t="T16" r="T17" b="T18"/>
              <a:pathLst>
                <a:path w="126" h="230">
                  <a:moveTo>
                    <a:pt x="14" y="230"/>
                  </a:moveTo>
                  <a:lnTo>
                    <a:pt x="126" y="7"/>
                  </a:lnTo>
                  <a:lnTo>
                    <a:pt x="111" y="0"/>
                  </a:lnTo>
                  <a:lnTo>
                    <a:pt x="0" y="223"/>
                  </a:lnTo>
                  <a:lnTo>
                    <a:pt x="14"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 name="Freeform 37">
              <a:extLst>
                <a:ext uri="{FF2B5EF4-FFF2-40B4-BE49-F238E27FC236}">
                  <a16:creationId xmlns:a16="http://schemas.microsoft.com/office/drawing/2014/main" id="{43636211-679F-4BAB-BD36-A32B89679106}"/>
                </a:ext>
              </a:extLst>
            </p:cNvPr>
            <p:cNvSpPr>
              <a:spLocks/>
            </p:cNvSpPr>
            <p:nvPr/>
          </p:nvSpPr>
          <p:spPr bwMode="auto">
            <a:xfrm>
              <a:off x="5665931" y="2333959"/>
              <a:ext cx="141287" cy="93663"/>
            </a:xfrm>
            <a:custGeom>
              <a:avLst/>
              <a:gdLst>
                <a:gd name="T0" fmla="*/ 0 w 89"/>
                <a:gd name="T1" fmla="*/ 52 h 59"/>
                <a:gd name="T2" fmla="*/ 8 w 89"/>
                <a:gd name="T3" fmla="*/ 59 h 59"/>
                <a:gd name="T4" fmla="*/ 89 w 89"/>
                <a:gd name="T5" fmla="*/ 22 h 59"/>
                <a:gd name="T6" fmla="*/ 74 w 89"/>
                <a:gd name="T7" fmla="*/ 0 h 59"/>
                <a:gd name="T8" fmla="*/ 0 w 89"/>
                <a:gd name="T9" fmla="*/ 44 h 59"/>
                <a:gd name="T10" fmla="*/ 15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8" y="59"/>
                  </a:lnTo>
                  <a:lnTo>
                    <a:pt x="89" y="22"/>
                  </a:lnTo>
                  <a:lnTo>
                    <a:pt x="74" y="0"/>
                  </a:lnTo>
                  <a:lnTo>
                    <a:pt x="0" y="44"/>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 name="Freeform 38">
              <a:extLst>
                <a:ext uri="{FF2B5EF4-FFF2-40B4-BE49-F238E27FC236}">
                  <a16:creationId xmlns:a16="http://schemas.microsoft.com/office/drawing/2014/main" id="{23DE0F1E-4B1C-4653-8F36-14604BAF64A8}"/>
                </a:ext>
              </a:extLst>
            </p:cNvPr>
            <p:cNvSpPr>
              <a:spLocks/>
            </p:cNvSpPr>
            <p:nvPr/>
          </p:nvSpPr>
          <p:spPr bwMode="auto">
            <a:xfrm>
              <a:off x="5665931" y="2416509"/>
              <a:ext cx="12700" cy="22225"/>
            </a:xfrm>
            <a:custGeom>
              <a:avLst/>
              <a:gdLst>
                <a:gd name="T0" fmla="*/ 0 w 8"/>
                <a:gd name="T1" fmla="*/ 0 h 14"/>
                <a:gd name="T2" fmla="*/ 0 w 8"/>
                <a:gd name="T3" fmla="*/ 14 h 14"/>
                <a:gd name="T4" fmla="*/ 8 w 8"/>
                <a:gd name="T5" fmla="*/ 7 h 14"/>
                <a:gd name="T6" fmla="*/ 0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0"/>
                  </a:moveTo>
                  <a:lnTo>
                    <a:pt x="0" y="14"/>
                  </a:lnTo>
                  <a:lnTo>
                    <a:pt x="8"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 name="Freeform 39">
              <a:extLst>
                <a:ext uri="{FF2B5EF4-FFF2-40B4-BE49-F238E27FC236}">
                  <a16:creationId xmlns:a16="http://schemas.microsoft.com/office/drawing/2014/main" id="{481C034D-5AB5-415C-81DA-3D9BC4FF3526}"/>
                </a:ext>
              </a:extLst>
            </p:cNvPr>
            <p:cNvSpPr>
              <a:spLocks/>
            </p:cNvSpPr>
            <p:nvPr/>
          </p:nvSpPr>
          <p:spPr bwMode="auto">
            <a:xfrm>
              <a:off x="5642118" y="2273634"/>
              <a:ext cx="47625" cy="142875"/>
            </a:xfrm>
            <a:custGeom>
              <a:avLst/>
              <a:gdLst>
                <a:gd name="T0" fmla="*/ 15 w 30"/>
                <a:gd name="T1" fmla="*/ 8 h 90"/>
                <a:gd name="T2" fmla="*/ 0 w 30"/>
                <a:gd name="T3" fmla="*/ 8 h 90"/>
                <a:gd name="T4" fmla="*/ 15 w 30"/>
                <a:gd name="T5" fmla="*/ 90 h 90"/>
                <a:gd name="T6" fmla="*/ 30 w 30"/>
                <a:gd name="T7" fmla="*/ 90 h 90"/>
                <a:gd name="T8" fmla="*/ 23 w 30"/>
                <a:gd name="T9" fmla="*/ 0 h 90"/>
                <a:gd name="T10" fmla="*/ 15 w 30"/>
                <a:gd name="T11" fmla="*/ 8 h 90"/>
                <a:gd name="T12" fmla="*/ 0 60000 65536"/>
                <a:gd name="T13" fmla="*/ 0 60000 65536"/>
                <a:gd name="T14" fmla="*/ 0 60000 65536"/>
                <a:gd name="T15" fmla="*/ 0 60000 65536"/>
                <a:gd name="T16" fmla="*/ 0 60000 65536"/>
                <a:gd name="T17" fmla="*/ 0 60000 65536"/>
                <a:gd name="T18" fmla="*/ 0 w 30"/>
                <a:gd name="T19" fmla="*/ 0 h 90"/>
                <a:gd name="T20" fmla="*/ 30 w 30"/>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30" h="90">
                  <a:moveTo>
                    <a:pt x="15" y="8"/>
                  </a:moveTo>
                  <a:lnTo>
                    <a:pt x="0" y="8"/>
                  </a:lnTo>
                  <a:lnTo>
                    <a:pt x="15" y="90"/>
                  </a:lnTo>
                  <a:lnTo>
                    <a:pt x="30" y="90"/>
                  </a:lnTo>
                  <a:lnTo>
                    <a:pt x="23" y="0"/>
                  </a:lnTo>
                  <a:lnTo>
                    <a:pt x="15" y="8"/>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 name="Freeform 41">
              <a:extLst>
                <a:ext uri="{FF2B5EF4-FFF2-40B4-BE49-F238E27FC236}">
                  <a16:creationId xmlns:a16="http://schemas.microsoft.com/office/drawing/2014/main" id="{CDE16C27-3553-4E63-A00B-023E10A0D1FB}"/>
                </a:ext>
              </a:extLst>
            </p:cNvPr>
            <p:cNvSpPr>
              <a:spLocks/>
            </p:cNvSpPr>
            <p:nvPr/>
          </p:nvSpPr>
          <p:spPr bwMode="auto">
            <a:xfrm>
              <a:off x="4414981" y="3630947"/>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 name="Freeform 42">
              <a:extLst>
                <a:ext uri="{FF2B5EF4-FFF2-40B4-BE49-F238E27FC236}">
                  <a16:creationId xmlns:a16="http://schemas.microsoft.com/office/drawing/2014/main" id="{CCC22B07-9A7C-4CA4-A3F1-885B15F6F240}"/>
                </a:ext>
              </a:extLst>
            </p:cNvPr>
            <p:cNvSpPr>
              <a:spLocks/>
            </p:cNvSpPr>
            <p:nvPr/>
          </p:nvSpPr>
          <p:spPr bwMode="auto">
            <a:xfrm>
              <a:off x="4414981" y="3630947"/>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8" name="Freeform 45">
              <a:extLst>
                <a:ext uri="{FF2B5EF4-FFF2-40B4-BE49-F238E27FC236}">
                  <a16:creationId xmlns:a16="http://schemas.microsoft.com/office/drawing/2014/main" id="{849FA070-BE57-4C89-A9CC-153066CF965D}"/>
                </a:ext>
              </a:extLst>
            </p:cNvPr>
            <p:cNvSpPr>
              <a:spLocks/>
            </p:cNvSpPr>
            <p:nvPr/>
          </p:nvSpPr>
          <p:spPr bwMode="auto">
            <a:xfrm>
              <a:off x="4792806" y="2946734"/>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9" name="Freeform 46">
              <a:extLst>
                <a:ext uri="{FF2B5EF4-FFF2-40B4-BE49-F238E27FC236}">
                  <a16:creationId xmlns:a16="http://schemas.microsoft.com/office/drawing/2014/main" id="{90556C5D-FF01-4DBD-AADD-E10D123048E5}"/>
                </a:ext>
              </a:extLst>
            </p:cNvPr>
            <p:cNvSpPr>
              <a:spLocks/>
            </p:cNvSpPr>
            <p:nvPr/>
          </p:nvSpPr>
          <p:spPr bwMode="auto">
            <a:xfrm>
              <a:off x="4792806" y="2946734"/>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10" name="Rectangle 47">
              <a:extLst>
                <a:ext uri="{FF2B5EF4-FFF2-40B4-BE49-F238E27FC236}">
                  <a16:creationId xmlns:a16="http://schemas.microsoft.com/office/drawing/2014/main" id="{9D0BF9BE-E72E-4D39-81E8-4072164E3A5D}"/>
                </a:ext>
              </a:extLst>
            </p:cNvPr>
            <p:cNvSpPr>
              <a:spLocks noChangeArrowheads="1"/>
            </p:cNvSpPr>
            <p:nvPr/>
          </p:nvSpPr>
          <p:spPr bwMode="auto">
            <a:xfrm>
              <a:off x="4957906" y="3207084"/>
              <a:ext cx="4603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dirty="0">
                  <a:solidFill>
                    <a:srgbClr val="353A3C"/>
                  </a:solidFill>
                  <a:latin typeface="Comic Sans MS" panose="030F0702030302020204" pitchFamily="66" charset="0"/>
                </a:rPr>
                <a:t>107</a:t>
              </a:r>
              <a:endParaRPr lang="ru-RU" altLang="ru-RU" dirty="0"/>
            </a:p>
          </p:txBody>
        </p:sp>
        <p:sp>
          <p:nvSpPr>
            <p:cNvPr id="411" name="Rectangle 48">
              <a:extLst>
                <a:ext uri="{FF2B5EF4-FFF2-40B4-BE49-F238E27FC236}">
                  <a16:creationId xmlns:a16="http://schemas.microsoft.com/office/drawing/2014/main" id="{11FAF3B9-ED49-4B73-8A08-A7FD9F8963D0}"/>
                </a:ext>
              </a:extLst>
            </p:cNvPr>
            <p:cNvSpPr>
              <a:spLocks noChangeArrowheads="1"/>
            </p:cNvSpPr>
            <p:nvPr/>
          </p:nvSpPr>
          <p:spPr bwMode="auto">
            <a:xfrm>
              <a:off x="4875356" y="2981659"/>
              <a:ext cx="377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272</a:t>
              </a:r>
              <a:endParaRPr lang="ru-RU" altLang="ru-RU"/>
            </a:p>
          </p:txBody>
        </p:sp>
        <p:sp>
          <p:nvSpPr>
            <p:cNvPr id="412" name="Rectangle 49">
              <a:extLst>
                <a:ext uri="{FF2B5EF4-FFF2-40B4-BE49-F238E27FC236}">
                  <a16:creationId xmlns:a16="http://schemas.microsoft.com/office/drawing/2014/main" id="{EA068C23-0EA1-4D33-8022-92BF994BEE61}"/>
                </a:ext>
              </a:extLst>
            </p:cNvPr>
            <p:cNvSpPr>
              <a:spLocks noChangeArrowheads="1"/>
            </p:cNvSpPr>
            <p:nvPr/>
          </p:nvSpPr>
          <p:spPr bwMode="auto">
            <a:xfrm>
              <a:off x="4497531" y="3665872"/>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chemeClr val="bg1"/>
                  </a:solidFill>
                  <a:latin typeface="Comic Sans MS" panose="030F0702030302020204" pitchFamily="66" charset="0"/>
                </a:rPr>
                <a:t>268</a:t>
              </a:r>
              <a:endParaRPr lang="ru-RU" altLang="ru-RU" dirty="0">
                <a:solidFill>
                  <a:schemeClr val="bg1"/>
                </a:solidFill>
              </a:endParaRPr>
            </a:p>
          </p:txBody>
        </p:sp>
        <p:sp>
          <p:nvSpPr>
            <p:cNvPr id="414" name="Rectangle 51">
              <a:extLst>
                <a:ext uri="{FF2B5EF4-FFF2-40B4-BE49-F238E27FC236}">
                  <a16:creationId xmlns:a16="http://schemas.microsoft.com/office/drawing/2014/main" id="{E8B7EDE4-61B9-4E36-AB97-E574ABF49FF4}"/>
                </a:ext>
              </a:extLst>
            </p:cNvPr>
            <p:cNvSpPr>
              <a:spLocks noChangeArrowheads="1"/>
            </p:cNvSpPr>
            <p:nvPr/>
          </p:nvSpPr>
          <p:spPr bwMode="auto">
            <a:xfrm>
              <a:off x="5099193" y="3478547"/>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dirty="0">
                  <a:solidFill>
                    <a:srgbClr val="E44600"/>
                  </a:solidFill>
                  <a:latin typeface="Comic Sans MS" panose="030F0702030302020204" pitchFamily="66" charset="0"/>
                </a:rPr>
                <a:t>a</a:t>
              </a:r>
              <a:endParaRPr lang="ru-RU" altLang="ru-RU" dirty="0"/>
            </a:p>
          </p:txBody>
        </p:sp>
        <p:sp>
          <p:nvSpPr>
            <p:cNvPr id="416" name="Freeform 53">
              <a:extLst>
                <a:ext uri="{FF2B5EF4-FFF2-40B4-BE49-F238E27FC236}">
                  <a16:creationId xmlns:a16="http://schemas.microsoft.com/office/drawing/2014/main" id="{AFC59C59-CA0C-478A-B0FC-9E72227F646B}"/>
                </a:ext>
              </a:extLst>
            </p:cNvPr>
            <p:cNvSpPr>
              <a:spLocks/>
            </p:cNvSpPr>
            <p:nvPr/>
          </p:nvSpPr>
          <p:spPr bwMode="auto">
            <a:xfrm>
              <a:off x="5194443" y="2486359"/>
              <a:ext cx="330200" cy="342900"/>
            </a:xfrm>
            <a:custGeom>
              <a:avLst/>
              <a:gdLst>
                <a:gd name="T0" fmla="*/ 0 w 28"/>
                <a:gd name="T1" fmla="*/ 0 h 29"/>
                <a:gd name="T2" fmla="*/ 2147483647 w 28"/>
                <a:gd name="T3" fmla="*/ 2147483647 h 29"/>
                <a:gd name="T4" fmla="*/ 0 w 28"/>
                <a:gd name="T5" fmla="*/ 2147483647 h 29"/>
                <a:gd name="T6" fmla="*/ 0 w 28"/>
                <a:gd name="T7" fmla="*/ 0 h 29"/>
                <a:gd name="T8" fmla="*/ 0 60000 65536"/>
                <a:gd name="T9" fmla="*/ 0 60000 65536"/>
                <a:gd name="T10" fmla="*/ 0 60000 65536"/>
                <a:gd name="T11" fmla="*/ 0 60000 65536"/>
                <a:gd name="T12" fmla="*/ 0 w 28"/>
                <a:gd name="T13" fmla="*/ 0 h 29"/>
                <a:gd name="T14" fmla="*/ 28 w 28"/>
                <a:gd name="T15" fmla="*/ 29 h 29"/>
              </a:gdLst>
              <a:ahLst/>
              <a:cxnLst>
                <a:cxn ang="T8">
                  <a:pos x="T0" y="T1"/>
                </a:cxn>
                <a:cxn ang="T9">
                  <a:pos x="T2" y="T3"/>
                </a:cxn>
                <a:cxn ang="T10">
                  <a:pos x="T4" y="T5"/>
                </a:cxn>
                <a:cxn ang="T11">
                  <a:pos x="T6" y="T7"/>
                </a:cxn>
              </a:cxnLst>
              <a:rect l="T12" t="T13" r="T14" b="T15"/>
              <a:pathLst>
                <a:path w="28" h="29">
                  <a:moveTo>
                    <a:pt x="0" y="0"/>
                  </a:moveTo>
                  <a:lnTo>
                    <a:pt x="28" y="29"/>
                  </a:lnTo>
                  <a:lnTo>
                    <a:pt x="0" y="29"/>
                  </a:lnTo>
                  <a:lnTo>
                    <a:pt x="0" y="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7" name="Rectangle 54">
              <a:extLst>
                <a:ext uri="{FF2B5EF4-FFF2-40B4-BE49-F238E27FC236}">
                  <a16:creationId xmlns:a16="http://schemas.microsoft.com/office/drawing/2014/main" id="{01E56700-2F69-42E4-B5F6-EB516F0B683D}"/>
                </a:ext>
              </a:extLst>
            </p:cNvPr>
            <p:cNvSpPr>
              <a:spLocks noChangeArrowheads="1"/>
            </p:cNvSpPr>
            <p:nvPr/>
          </p:nvSpPr>
          <p:spPr bwMode="auto">
            <a:xfrm>
              <a:off x="5359543" y="2499059"/>
              <a:ext cx="4603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a:solidFill>
                    <a:srgbClr val="353A3C"/>
                  </a:solidFill>
                  <a:latin typeface="Comic Sans MS" panose="030F0702030302020204" pitchFamily="66" charset="0"/>
                </a:rPr>
                <a:t>109</a:t>
              </a:r>
              <a:endParaRPr lang="ru-RU" altLang="ru-RU"/>
            </a:p>
          </p:txBody>
        </p:sp>
        <p:sp>
          <p:nvSpPr>
            <p:cNvPr id="418" name="Rectangle 55">
              <a:extLst>
                <a:ext uri="{FF2B5EF4-FFF2-40B4-BE49-F238E27FC236}">
                  <a16:creationId xmlns:a16="http://schemas.microsoft.com/office/drawing/2014/main" id="{33EE557B-9398-42A3-83A9-D6873E6B81BF}"/>
                </a:ext>
              </a:extLst>
            </p:cNvPr>
            <p:cNvSpPr>
              <a:spLocks noChangeArrowheads="1"/>
            </p:cNvSpPr>
            <p:nvPr/>
          </p:nvSpPr>
          <p:spPr bwMode="auto">
            <a:xfrm>
              <a:off x="5465906" y="2746709"/>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a:solidFill>
                    <a:srgbClr val="E44600"/>
                  </a:solidFill>
                  <a:latin typeface="Comic Sans MS" panose="030F0702030302020204" pitchFamily="66" charset="0"/>
                </a:rPr>
                <a:t>a</a:t>
              </a:r>
              <a:endParaRPr lang="ru-RU" altLang="ru-RU"/>
            </a:p>
          </p:txBody>
        </p:sp>
        <p:sp>
          <p:nvSpPr>
            <p:cNvPr id="420" name="Rectangle 57">
              <a:extLst>
                <a:ext uri="{FF2B5EF4-FFF2-40B4-BE49-F238E27FC236}">
                  <a16:creationId xmlns:a16="http://schemas.microsoft.com/office/drawing/2014/main" id="{438A646A-C054-4300-A124-8FFDACC6A49F}"/>
                </a:ext>
              </a:extLst>
            </p:cNvPr>
            <p:cNvSpPr>
              <a:spLocks noChangeArrowheads="1"/>
            </p:cNvSpPr>
            <p:nvPr/>
          </p:nvSpPr>
          <p:spPr bwMode="auto">
            <a:xfrm>
              <a:off x="4592781" y="3891297"/>
              <a:ext cx="3751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dirty="0">
                  <a:solidFill>
                    <a:schemeClr val="bg1"/>
                  </a:solidFill>
                  <a:latin typeface="Comic Sans MS" panose="030F0702030302020204" pitchFamily="66" charset="0"/>
                </a:rPr>
                <a:t>105</a:t>
              </a:r>
              <a:endParaRPr lang="ru-RU" altLang="ru-RU" dirty="0">
                <a:solidFill>
                  <a:schemeClr val="bg1"/>
                </a:solidFill>
              </a:endParaRPr>
            </a:p>
          </p:txBody>
        </p:sp>
        <p:sp>
          <p:nvSpPr>
            <p:cNvPr id="423" name="Freeform 60">
              <a:extLst>
                <a:ext uri="{FF2B5EF4-FFF2-40B4-BE49-F238E27FC236}">
                  <a16:creationId xmlns:a16="http://schemas.microsoft.com/office/drawing/2014/main" id="{ABCDDD3D-ECB2-4757-A1D4-B62839F3A688}"/>
                </a:ext>
              </a:extLst>
            </p:cNvPr>
            <p:cNvSpPr>
              <a:spLocks/>
            </p:cNvSpPr>
            <p:nvPr/>
          </p:nvSpPr>
          <p:spPr bwMode="auto">
            <a:xfrm>
              <a:off x="5288106" y="2746709"/>
              <a:ext cx="201612" cy="365125"/>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4" name="Freeform 61">
              <a:extLst>
                <a:ext uri="{FF2B5EF4-FFF2-40B4-BE49-F238E27FC236}">
                  <a16:creationId xmlns:a16="http://schemas.microsoft.com/office/drawing/2014/main" id="{F92C769B-08F2-4D5C-AFAD-D2A59AEC18BA}"/>
                </a:ext>
              </a:extLst>
            </p:cNvPr>
            <p:cNvSpPr>
              <a:spLocks/>
            </p:cNvSpPr>
            <p:nvPr/>
          </p:nvSpPr>
          <p:spPr bwMode="auto">
            <a:xfrm>
              <a:off x="5276993" y="3040397"/>
              <a:ext cx="141287" cy="95250"/>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5" name="Freeform 62">
              <a:extLst>
                <a:ext uri="{FF2B5EF4-FFF2-40B4-BE49-F238E27FC236}">
                  <a16:creationId xmlns:a16="http://schemas.microsoft.com/office/drawing/2014/main" id="{83FF3AEF-F75A-4902-9B31-D2EF9948870A}"/>
                </a:ext>
              </a:extLst>
            </p:cNvPr>
            <p:cNvSpPr>
              <a:spLocks/>
            </p:cNvSpPr>
            <p:nvPr/>
          </p:nvSpPr>
          <p:spPr bwMode="auto">
            <a:xfrm>
              <a:off x="5276993" y="3122947"/>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6" name="Freeform 63">
              <a:extLst>
                <a:ext uri="{FF2B5EF4-FFF2-40B4-BE49-F238E27FC236}">
                  <a16:creationId xmlns:a16="http://schemas.microsoft.com/office/drawing/2014/main" id="{DEDD40A9-2278-4E8F-AC8E-29F2D0AED415}"/>
                </a:ext>
              </a:extLst>
            </p:cNvPr>
            <p:cNvSpPr>
              <a:spLocks/>
            </p:cNvSpPr>
            <p:nvPr/>
          </p:nvSpPr>
          <p:spPr bwMode="auto">
            <a:xfrm>
              <a:off x="5265881" y="2981659"/>
              <a:ext cx="34925" cy="141288"/>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7" name="Freeform 64">
              <a:extLst>
                <a:ext uri="{FF2B5EF4-FFF2-40B4-BE49-F238E27FC236}">
                  <a16:creationId xmlns:a16="http://schemas.microsoft.com/office/drawing/2014/main" id="{880C68D1-E824-4BE6-AC78-B0E96FB02843}"/>
                </a:ext>
              </a:extLst>
            </p:cNvPr>
            <p:cNvSpPr>
              <a:spLocks/>
            </p:cNvSpPr>
            <p:nvPr/>
          </p:nvSpPr>
          <p:spPr bwMode="auto">
            <a:xfrm>
              <a:off x="4911868" y="3476959"/>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8" name="Freeform 65">
              <a:extLst>
                <a:ext uri="{FF2B5EF4-FFF2-40B4-BE49-F238E27FC236}">
                  <a16:creationId xmlns:a16="http://schemas.microsoft.com/office/drawing/2014/main" id="{719597B5-E77C-48B5-80B9-E72E418B2802}"/>
                </a:ext>
              </a:extLst>
            </p:cNvPr>
            <p:cNvSpPr>
              <a:spLocks/>
            </p:cNvSpPr>
            <p:nvPr/>
          </p:nvSpPr>
          <p:spPr bwMode="auto">
            <a:xfrm>
              <a:off x="4899168" y="3772234"/>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9" name="Freeform 66">
              <a:extLst>
                <a:ext uri="{FF2B5EF4-FFF2-40B4-BE49-F238E27FC236}">
                  <a16:creationId xmlns:a16="http://schemas.microsoft.com/office/drawing/2014/main" id="{3702702C-3E9B-45AF-9E01-54EA74A9F826}"/>
                </a:ext>
              </a:extLst>
            </p:cNvPr>
            <p:cNvSpPr>
              <a:spLocks/>
            </p:cNvSpPr>
            <p:nvPr/>
          </p:nvSpPr>
          <p:spPr bwMode="auto">
            <a:xfrm>
              <a:off x="4899168" y="3854784"/>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30" name="Freeform 67">
              <a:extLst>
                <a:ext uri="{FF2B5EF4-FFF2-40B4-BE49-F238E27FC236}">
                  <a16:creationId xmlns:a16="http://schemas.microsoft.com/office/drawing/2014/main" id="{DCA154F9-A629-4474-8BA8-D754718A55B0}"/>
                </a:ext>
              </a:extLst>
            </p:cNvPr>
            <p:cNvSpPr>
              <a:spLocks/>
            </p:cNvSpPr>
            <p:nvPr/>
          </p:nvSpPr>
          <p:spPr bwMode="auto">
            <a:xfrm>
              <a:off x="4888056" y="3713497"/>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9" name="Freeform 41">
              <a:extLst>
                <a:ext uri="{FF2B5EF4-FFF2-40B4-BE49-F238E27FC236}">
                  <a16:creationId xmlns:a16="http://schemas.microsoft.com/office/drawing/2014/main" id="{B2FF0243-20AD-4047-B35A-B060696F7882}"/>
                </a:ext>
              </a:extLst>
            </p:cNvPr>
            <p:cNvSpPr>
              <a:spLocks/>
            </p:cNvSpPr>
            <p:nvPr/>
          </p:nvSpPr>
          <p:spPr bwMode="auto">
            <a:xfrm>
              <a:off x="7625055" y="3692318"/>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w="9525">
              <a:solidFill>
                <a:srgbClr val="000000"/>
              </a:solidFill>
              <a:round/>
              <a:headEnd/>
              <a:tailEnd/>
            </a:ln>
          </p:spPr>
          <p:txBody>
            <a:bodyPr/>
            <a:lstStyle/>
            <a:p>
              <a:endParaRPr lang="ru-RU"/>
            </a:p>
          </p:txBody>
        </p:sp>
        <p:sp>
          <p:nvSpPr>
            <p:cNvPr id="580" name="Freeform 42">
              <a:extLst>
                <a:ext uri="{FF2B5EF4-FFF2-40B4-BE49-F238E27FC236}">
                  <a16:creationId xmlns:a16="http://schemas.microsoft.com/office/drawing/2014/main" id="{6F89EC22-7CA9-4B16-920C-7C6E2882EB58}"/>
                </a:ext>
              </a:extLst>
            </p:cNvPr>
            <p:cNvSpPr>
              <a:spLocks/>
            </p:cNvSpPr>
            <p:nvPr/>
          </p:nvSpPr>
          <p:spPr bwMode="auto">
            <a:xfrm>
              <a:off x="7625055" y="3692318"/>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1" name="Freeform 43">
              <a:extLst>
                <a:ext uri="{FF2B5EF4-FFF2-40B4-BE49-F238E27FC236}">
                  <a16:creationId xmlns:a16="http://schemas.microsoft.com/office/drawing/2014/main" id="{6C3FDDA0-4A15-4D37-BA27-3757CBE34248}"/>
                </a:ext>
              </a:extLst>
            </p:cNvPr>
            <p:cNvSpPr>
              <a:spLocks/>
            </p:cNvSpPr>
            <p:nvPr/>
          </p:nvSpPr>
          <p:spPr bwMode="auto">
            <a:xfrm>
              <a:off x="8215605" y="4270168"/>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0"/>
                <a:gd name="T38" fmla="*/ 49 w 49"/>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0">
                  <a:moveTo>
                    <a:pt x="0" y="50"/>
                  </a:moveTo>
                  <a:lnTo>
                    <a:pt x="48" y="50"/>
                  </a:lnTo>
                  <a:lnTo>
                    <a:pt x="49" y="50"/>
                  </a:lnTo>
                  <a:lnTo>
                    <a:pt x="49" y="49"/>
                  </a:lnTo>
                  <a:lnTo>
                    <a:pt x="49" y="0"/>
                  </a:lnTo>
                  <a:lnTo>
                    <a:pt x="48" y="0"/>
                  </a:lnTo>
                  <a:lnTo>
                    <a:pt x="0" y="0"/>
                  </a:lnTo>
                  <a:lnTo>
                    <a:pt x="0" y="49"/>
                  </a:lnTo>
                  <a:lnTo>
                    <a:pt x="0" y="50"/>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82" name="Freeform 44">
              <a:extLst>
                <a:ext uri="{FF2B5EF4-FFF2-40B4-BE49-F238E27FC236}">
                  <a16:creationId xmlns:a16="http://schemas.microsoft.com/office/drawing/2014/main" id="{FD900092-E6EE-415E-81E8-D3941C0E0A69}"/>
                </a:ext>
              </a:extLst>
            </p:cNvPr>
            <p:cNvSpPr>
              <a:spLocks/>
            </p:cNvSpPr>
            <p:nvPr/>
          </p:nvSpPr>
          <p:spPr bwMode="auto">
            <a:xfrm>
              <a:off x="8215605" y="4270168"/>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w 49"/>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50"/>
                <a:gd name="T41" fmla="*/ 49 w 49"/>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50">
                  <a:moveTo>
                    <a:pt x="0" y="50"/>
                  </a:moveTo>
                  <a:lnTo>
                    <a:pt x="48" y="50"/>
                  </a:lnTo>
                  <a:lnTo>
                    <a:pt x="49" y="50"/>
                  </a:lnTo>
                  <a:lnTo>
                    <a:pt x="49" y="49"/>
                  </a:lnTo>
                  <a:lnTo>
                    <a:pt x="49" y="0"/>
                  </a:lnTo>
                  <a:lnTo>
                    <a:pt x="48" y="0"/>
                  </a:lnTo>
                  <a:lnTo>
                    <a:pt x="0" y="0"/>
                  </a:lnTo>
                  <a:lnTo>
                    <a:pt x="0" y="49"/>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3" name="Rectangle 49">
              <a:extLst>
                <a:ext uri="{FF2B5EF4-FFF2-40B4-BE49-F238E27FC236}">
                  <a16:creationId xmlns:a16="http://schemas.microsoft.com/office/drawing/2014/main" id="{FAE5AAB6-AA0E-4E76-B3C7-D054381CF327}"/>
                </a:ext>
              </a:extLst>
            </p:cNvPr>
            <p:cNvSpPr>
              <a:spLocks noChangeArrowheads="1"/>
            </p:cNvSpPr>
            <p:nvPr/>
          </p:nvSpPr>
          <p:spPr bwMode="auto">
            <a:xfrm>
              <a:off x="7707605" y="3727243"/>
              <a:ext cx="377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268</a:t>
              </a:r>
              <a:endParaRPr lang="ru-RU" altLang="ru-RU" dirty="0"/>
            </a:p>
          </p:txBody>
        </p:sp>
        <p:sp>
          <p:nvSpPr>
            <p:cNvPr id="584" name="Rectangle 50">
              <a:extLst>
                <a:ext uri="{FF2B5EF4-FFF2-40B4-BE49-F238E27FC236}">
                  <a16:creationId xmlns:a16="http://schemas.microsoft.com/office/drawing/2014/main" id="{BFBAE947-EBC3-4CE6-A78C-F48CCB0B579D}"/>
                </a:ext>
              </a:extLst>
            </p:cNvPr>
            <p:cNvSpPr>
              <a:spLocks noChangeArrowheads="1"/>
            </p:cNvSpPr>
            <p:nvPr/>
          </p:nvSpPr>
          <p:spPr bwMode="auto">
            <a:xfrm>
              <a:off x="8298155" y="4281280"/>
              <a:ext cx="377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268</a:t>
              </a:r>
              <a:endParaRPr lang="ru-RU" altLang="ru-RU" dirty="0"/>
            </a:p>
          </p:txBody>
        </p:sp>
        <p:sp>
          <p:nvSpPr>
            <p:cNvPr id="585" name="Rectangle 52">
              <a:extLst>
                <a:ext uri="{FF2B5EF4-FFF2-40B4-BE49-F238E27FC236}">
                  <a16:creationId xmlns:a16="http://schemas.microsoft.com/office/drawing/2014/main" id="{E961E644-E1B3-4F47-B14D-03C5EC4A5223}"/>
                </a:ext>
              </a:extLst>
            </p:cNvPr>
            <p:cNvSpPr>
              <a:spLocks noChangeArrowheads="1"/>
            </p:cNvSpPr>
            <p:nvPr/>
          </p:nvSpPr>
          <p:spPr bwMode="auto">
            <a:xfrm>
              <a:off x="8410187" y="4903580"/>
              <a:ext cx="484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dirty="0">
                  <a:solidFill>
                    <a:srgbClr val="00944B"/>
                  </a:solidFill>
                  <a:latin typeface="Comic Sans MS" panose="030F0702030302020204" pitchFamily="66" charset="0"/>
                </a:rPr>
                <a:t>SF</a:t>
              </a:r>
              <a:endParaRPr lang="ru-RU" altLang="ru-RU" dirty="0"/>
            </a:p>
          </p:txBody>
        </p:sp>
        <p:sp>
          <p:nvSpPr>
            <p:cNvPr id="586" name="Freeform 56">
              <a:extLst>
                <a:ext uri="{FF2B5EF4-FFF2-40B4-BE49-F238E27FC236}">
                  <a16:creationId xmlns:a16="http://schemas.microsoft.com/office/drawing/2014/main" id="{04AB902E-A323-4F72-91A8-D704AD1B0AC3}"/>
                </a:ext>
              </a:extLst>
            </p:cNvPr>
            <p:cNvSpPr>
              <a:spLocks/>
            </p:cNvSpPr>
            <p:nvPr/>
          </p:nvSpPr>
          <p:spPr bwMode="auto">
            <a:xfrm>
              <a:off x="7643198" y="3700709"/>
              <a:ext cx="577850" cy="566738"/>
            </a:xfrm>
            <a:custGeom>
              <a:avLst/>
              <a:gdLst>
                <a:gd name="T0" fmla="*/ 2147483647 w 49"/>
                <a:gd name="T1" fmla="*/ 0 h 48"/>
                <a:gd name="T2" fmla="*/ 2147483647 w 49"/>
                <a:gd name="T3" fmla="*/ 2147483647 h 48"/>
                <a:gd name="T4" fmla="*/ 0 w 49"/>
                <a:gd name="T5" fmla="*/ 2147483647 h 48"/>
                <a:gd name="T6" fmla="*/ 2147483647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9" y="0"/>
                  </a:moveTo>
                  <a:lnTo>
                    <a:pt x="49" y="48"/>
                  </a:lnTo>
                  <a:lnTo>
                    <a:pt x="0" y="48"/>
                  </a:lnTo>
                  <a:lnTo>
                    <a:pt x="49" y="0"/>
                  </a:lnTo>
                  <a:close/>
                </a:path>
              </a:pathLst>
            </a:custGeom>
            <a:solidFill>
              <a:srgbClr val="EF9281"/>
            </a:solidFill>
            <a:ln w="12700">
              <a:solidFill>
                <a:srgbClr val="000000"/>
              </a:solidFill>
              <a:round/>
              <a:headEnd/>
              <a:tailEnd/>
            </a:ln>
          </p:spPr>
          <p:txBody>
            <a:bodyPr/>
            <a:lstStyle/>
            <a:p>
              <a:endParaRPr lang="ru-RU"/>
            </a:p>
          </p:txBody>
        </p:sp>
        <p:sp>
          <p:nvSpPr>
            <p:cNvPr id="587" name="Rectangle 57">
              <a:extLst>
                <a:ext uri="{FF2B5EF4-FFF2-40B4-BE49-F238E27FC236}">
                  <a16:creationId xmlns:a16="http://schemas.microsoft.com/office/drawing/2014/main" id="{CAA16342-277B-4075-9144-BA0F484AF024}"/>
                </a:ext>
              </a:extLst>
            </p:cNvPr>
            <p:cNvSpPr>
              <a:spLocks noChangeArrowheads="1"/>
            </p:cNvSpPr>
            <p:nvPr/>
          </p:nvSpPr>
          <p:spPr bwMode="auto">
            <a:xfrm>
              <a:off x="7802855" y="3952668"/>
              <a:ext cx="4603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dirty="0">
                  <a:solidFill>
                    <a:srgbClr val="353A3C"/>
                  </a:solidFill>
                  <a:latin typeface="Comic Sans MS" panose="030F0702030302020204" pitchFamily="66" charset="0"/>
                </a:rPr>
                <a:t>105</a:t>
              </a:r>
              <a:endParaRPr lang="ru-RU" altLang="ru-RU" dirty="0"/>
            </a:p>
          </p:txBody>
        </p:sp>
        <p:sp>
          <p:nvSpPr>
            <p:cNvPr id="588" name="Rectangle 58">
              <a:extLst>
                <a:ext uri="{FF2B5EF4-FFF2-40B4-BE49-F238E27FC236}">
                  <a16:creationId xmlns:a16="http://schemas.microsoft.com/office/drawing/2014/main" id="{A282E192-4BE5-4B50-A432-6780E5743F7F}"/>
                </a:ext>
              </a:extLst>
            </p:cNvPr>
            <p:cNvSpPr>
              <a:spLocks noChangeArrowheads="1"/>
            </p:cNvSpPr>
            <p:nvPr/>
          </p:nvSpPr>
          <p:spPr bwMode="auto">
            <a:xfrm>
              <a:off x="8380705" y="4506705"/>
              <a:ext cx="4603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a:solidFill>
                    <a:srgbClr val="353A3C"/>
                  </a:solidFill>
                  <a:latin typeface="Comic Sans MS" panose="030F0702030302020204" pitchFamily="66" charset="0"/>
                </a:rPr>
                <a:t>104</a:t>
              </a:r>
              <a:endParaRPr lang="ru-RU" altLang="ru-RU"/>
            </a:p>
          </p:txBody>
        </p:sp>
        <p:sp>
          <p:nvSpPr>
            <p:cNvPr id="589" name="Line 59">
              <a:extLst>
                <a:ext uri="{FF2B5EF4-FFF2-40B4-BE49-F238E27FC236}">
                  <a16:creationId xmlns:a16="http://schemas.microsoft.com/office/drawing/2014/main" id="{C4663134-4811-4A22-A526-B3A2FA2A2C97}"/>
                </a:ext>
              </a:extLst>
            </p:cNvPr>
            <p:cNvSpPr>
              <a:spLocks noChangeShapeType="1"/>
            </p:cNvSpPr>
            <p:nvPr/>
          </p:nvSpPr>
          <p:spPr bwMode="auto">
            <a:xfrm>
              <a:off x="8321967" y="4328905"/>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95" name="Rectangle 51">
              <a:extLst>
                <a:ext uri="{FF2B5EF4-FFF2-40B4-BE49-F238E27FC236}">
                  <a16:creationId xmlns:a16="http://schemas.microsoft.com/office/drawing/2014/main" id="{BA1A8CD8-5CD9-47E2-98D7-A2DE16EFBCEA}"/>
                </a:ext>
              </a:extLst>
            </p:cNvPr>
            <p:cNvSpPr>
              <a:spLocks noChangeArrowheads="1"/>
            </p:cNvSpPr>
            <p:nvPr/>
          </p:nvSpPr>
          <p:spPr bwMode="auto">
            <a:xfrm>
              <a:off x="7899016" y="4289533"/>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dirty="0">
                  <a:solidFill>
                    <a:srgbClr val="E44600"/>
                  </a:solidFill>
                  <a:latin typeface="Comic Sans MS" panose="030F0702030302020204" pitchFamily="66" charset="0"/>
                </a:rPr>
                <a:t>a</a:t>
              </a:r>
              <a:endParaRPr lang="ru-RU" altLang="ru-RU" dirty="0"/>
            </a:p>
          </p:txBody>
        </p:sp>
        <p:sp>
          <p:nvSpPr>
            <p:cNvPr id="610" name="Прямоугольный треугольник 609">
              <a:extLst>
                <a:ext uri="{FF2B5EF4-FFF2-40B4-BE49-F238E27FC236}">
                  <a16:creationId xmlns:a16="http://schemas.microsoft.com/office/drawing/2014/main" id="{F28D3826-1154-4CFD-9A0B-8DDAEC71477A}"/>
                </a:ext>
              </a:extLst>
            </p:cNvPr>
            <p:cNvSpPr/>
            <p:nvPr/>
          </p:nvSpPr>
          <p:spPr>
            <a:xfrm>
              <a:off x="7619876" y="3986894"/>
              <a:ext cx="344263" cy="287110"/>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09" name="Группа 608">
              <a:extLst>
                <a:ext uri="{FF2B5EF4-FFF2-40B4-BE49-F238E27FC236}">
                  <a16:creationId xmlns:a16="http://schemas.microsoft.com/office/drawing/2014/main" id="{BC801ACF-7E57-4A97-9F79-8F8A9B44ABE6}"/>
                </a:ext>
              </a:extLst>
            </p:cNvPr>
            <p:cNvGrpSpPr/>
            <p:nvPr/>
          </p:nvGrpSpPr>
          <p:grpSpPr>
            <a:xfrm>
              <a:off x="7737714" y="4243823"/>
              <a:ext cx="234949" cy="401638"/>
              <a:chOff x="4876765" y="4232156"/>
              <a:chExt cx="234949" cy="401638"/>
            </a:xfrm>
          </p:grpSpPr>
          <p:sp>
            <p:nvSpPr>
              <p:cNvPr id="597" name="Freeform 65">
                <a:extLst>
                  <a:ext uri="{FF2B5EF4-FFF2-40B4-BE49-F238E27FC236}">
                    <a16:creationId xmlns:a16="http://schemas.microsoft.com/office/drawing/2014/main" id="{B7312890-88F9-47C1-A604-81577243A117}"/>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6" name="Freeform 64">
                <a:extLst>
                  <a:ext uri="{FF2B5EF4-FFF2-40B4-BE49-F238E27FC236}">
                    <a16:creationId xmlns:a16="http://schemas.microsoft.com/office/drawing/2014/main" id="{D993321B-8DFC-43C9-B673-2523886D28B1}"/>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8" name="Freeform 66">
                <a:extLst>
                  <a:ext uri="{FF2B5EF4-FFF2-40B4-BE49-F238E27FC236}">
                    <a16:creationId xmlns:a16="http://schemas.microsoft.com/office/drawing/2014/main" id="{E718142C-56D6-4745-BCDF-05E01530B1C0}"/>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9" name="Freeform 67">
                <a:extLst>
                  <a:ext uri="{FF2B5EF4-FFF2-40B4-BE49-F238E27FC236}">
                    <a16:creationId xmlns:a16="http://schemas.microsoft.com/office/drawing/2014/main" id="{5B75D173-DD83-4CA2-9FFB-006503F7BA3F}"/>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12" name="Rectangle 51">
              <a:extLst>
                <a:ext uri="{FF2B5EF4-FFF2-40B4-BE49-F238E27FC236}">
                  <a16:creationId xmlns:a16="http://schemas.microsoft.com/office/drawing/2014/main" id="{78210F29-F270-4863-99DC-FB42414D9755}"/>
                </a:ext>
              </a:extLst>
            </p:cNvPr>
            <p:cNvSpPr>
              <a:spLocks noChangeArrowheads="1"/>
            </p:cNvSpPr>
            <p:nvPr/>
          </p:nvSpPr>
          <p:spPr bwMode="auto">
            <a:xfrm>
              <a:off x="7451342" y="5081468"/>
              <a:ext cx="2885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l-GR" altLang="ru-RU" sz="2000" dirty="0">
                  <a:solidFill>
                    <a:srgbClr val="E44600"/>
                  </a:solidFill>
                  <a:latin typeface="Comic Sans MS" panose="030F0702030302020204" pitchFamily="66" charset="0"/>
                </a:rPr>
                <a:t>α</a:t>
              </a:r>
              <a:r>
                <a:rPr lang="en-US" altLang="ru-RU" sz="2000" dirty="0">
                  <a:solidFill>
                    <a:srgbClr val="E44600"/>
                  </a:solidFill>
                  <a:latin typeface="Comic Sans MS" panose="030F0702030302020204" pitchFamily="66" charset="0"/>
                </a:rPr>
                <a:t>?</a:t>
              </a:r>
              <a:endParaRPr lang="ru-RU" altLang="ru-RU" dirty="0"/>
            </a:p>
          </p:txBody>
        </p:sp>
        <p:grpSp>
          <p:nvGrpSpPr>
            <p:cNvPr id="613" name="Группа 612">
              <a:extLst>
                <a:ext uri="{FF2B5EF4-FFF2-40B4-BE49-F238E27FC236}">
                  <a16:creationId xmlns:a16="http://schemas.microsoft.com/office/drawing/2014/main" id="{1FA1D22B-7D83-4255-A3BB-ECDE248F423B}"/>
                </a:ext>
              </a:extLst>
            </p:cNvPr>
            <p:cNvGrpSpPr/>
            <p:nvPr/>
          </p:nvGrpSpPr>
          <p:grpSpPr>
            <a:xfrm>
              <a:off x="7276944" y="5039059"/>
              <a:ext cx="234949" cy="401638"/>
              <a:chOff x="4876765" y="4232156"/>
              <a:chExt cx="234949" cy="401638"/>
            </a:xfrm>
          </p:grpSpPr>
          <p:sp>
            <p:nvSpPr>
              <p:cNvPr id="614" name="Freeform 64">
                <a:extLst>
                  <a:ext uri="{FF2B5EF4-FFF2-40B4-BE49-F238E27FC236}">
                    <a16:creationId xmlns:a16="http://schemas.microsoft.com/office/drawing/2014/main" id="{5C8A9C1B-D508-40CB-A2C3-A1577EF0FA5A}"/>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5" name="Freeform 65">
                <a:extLst>
                  <a:ext uri="{FF2B5EF4-FFF2-40B4-BE49-F238E27FC236}">
                    <a16:creationId xmlns:a16="http://schemas.microsoft.com/office/drawing/2014/main" id="{0AF0E95E-081A-42EF-9098-280E636C8277}"/>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6" name="Freeform 66">
                <a:extLst>
                  <a:ext uri="{FF2B5EF4-FFF2-40B4-BE49-F238E27FC236}">
                    <a16:creationId xmlns:a16="http://schemas.microsoft.com/office/drawing/2014/main" id="{381D13DB-9A9A-4D24-BD9F-C3A43B8ECF41}"/>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17" name="Freeform 67">
                <a:extLst>
                  <a:ext uri="{FF2B5EF4-FFF2-40B4-BE49-F238E27FC236}">
                    <a16:creationId xmlns:a16="http://schemas.microsoft.com/office/drawing/2014/main" id="{A213D249-070F-4EA8-8BD5-A59008662CA9}"/>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665" name="Группа 664">
              <a:extLst>
                <a:ext uri="{FF2B5EF4-FFF2-40B4-BE49-F238E27FC236}">
                  <a16:creationId xmlns:a16="http://schemas.microsoft.com/office/drawing/2014/main" id="{5EA36F61-B4C5-4FD7-9234-182392F1F1F7}"/>
                </a:ext>
              </a:extLst>
            </p:cNvPr>
            <p:cNvGrpSpPr/>
            <p:nvPr/>
          </p:nvGrpSpPr>
          <p:grpSpPr>
            <a:xfrm>
              <a:off x="7192348" y="4473377"/>
              <a:ext cx="731837" cy="638175"/>
              <a:chOff x="6487644" y="4746881"/>
              <a:chExt cx="731837" cy="638175"/>
            </a:xfrm>
          </p:grpSpPr>
          <p:sp>
            <p:nvSpPr>
              <p:cNvPr id="600" name="Freeform 41">
                <a:extLst>
                  <a:ext uri="{FF2B5EF4-FFF2-40B4-BE49-F238E27FC236}">
                    <a16:creationId xmlns:a16="http://schemas.microsoft.com/office/drawing/2014/main" id="{BBD07F5E-D2F4-4E57-9585-950E08749486}"/>
                  </a:ext>
                </a:extLst>
              </p:cNvPr>
              <p:cNvSpPr>
                <a:spLocks/>
              </p:cNvSpPr>
              <p:nvPr/>
            </p:nvSpPr>
            <p:spPr bwMode="auto">
              <a:xfrm>
                <a:off x="6487644" y="4746881"/>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1" name="Freeform 42">
                <a:extLst>
                  <a:ext uri="{FF2B5EF4-FFF2-40B4-BE49-F238E27FC236}">
                    <a16:creationId xmlns:a16="http://schemas.microsoft.com/office/drawing/2014/main" id="{0BA0B469-77FB-4897-9CF5-25A3982DA543}"/>
                  </a:ext>
                </a:extLst>
              </p:cNvPr>
              <p:cNvSpPr>
                <a:spLocks/>
              </p:cNvSpPr>
              <p:nvPr/>
            </p:nvSpPr>
            <p:spPr bwMode="auto">
              <a:xfrm>
                <a:off x="6487644" y="4746881"/>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02" name="Rectangle 49">
                <a:extLst>
                  <a:ext uri="{FF2B5EF4-FFF2-40B4-BE49-F238E27FC236}">
                    <a16:creationId xmlns:a16="http://schemas.microsoft.com/office/drawing/2014/main" id="{2AE0C7A5-A627-4FC8-8B8C-0541532FB439}"/>
                  </a:ext>
                </a:extLst>
              </p:cNvPr>
              <p:cNvSpPr>
                <a:spLocks noChangeArrowheads="1"/>
              </p:cNvSpPr>
              <p:nvPr/>
            </p:nvSpPr>
            <p:spPr bwMode="auto">
              <a:xfrm>
                <a:off x="6570194" y="4781806"/>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26</a:t>
                </a:r>
                <a:r>
                  <a:rPr lang="en-US" altLang="ru-RU" sz="1200" dirty="0">
                    <a:solidFill>
                      <a:srgbClr val="353A3C"/>
                    </a:solidFill>
                    <a:latin typeface="Comic Sans MS" panose="030F0702030302020204" pitchFamily="66" charset="0"/>
                  </a:rPr>
                  <a:t>4</a:t>
                </a:r>
                <a:endParaRPr lang="ru-RU" altLang="ru-RU" dirty="0"/>
              </a:p>
            </p:txBody>
          </p:sp>
          <p:sp>
            <p:nvSpPr>
              <p:cNvPr id="603" name="Freeform 56">
                <a:extLst>
                  <a:ext uri="{FF2B5EF4-FFF2-40B4-BE49-F238E27FC236}">
                    <a16:creationId xmlns:a16="http://schemas.microsoft.com/office/drawing/2014/main" id="{EB70EDB4-7D55-4560-B627-D1AE0B49A662}"/>
                  </a:ext>
                </a:extLst>
              </p:cNvPr>
              <p:cNvSpPr>
                <a:spLocks/>
              </p:cNvSpPr>
              <p:nvPr/>
            </p:nvSpPr>
            <p:spPr bwMode="auto">
              <a:xfrm>
                <a:off x="6500344" y="4757993"/>
                <a:ext cx="577850" cy="566738"/>
              </a:xfrm>
              <a:custGeom>
                <a:avLst/>
                <a:gdLst>
                  <a:gd name="T0" fmla="*/ 2147483647 w 49"/>
                  <a:gd name="T1" fmla="*/ 0 h 48"/>
                  <a:gd name="T2" fmla="*/ 2147483647 w 49"/>
                  <a:gd name="T3" fmla="*/ 2147483647 h 48"/>
                  <a:gd name="T4" fmla="*/ 0 w 49"/>
                  <a:gd name="T5" fmla="*/ 2147483647 h 48"/>
                  <a:gd name="T6" fmla="*/ 2147483647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9" y="0"/>
                    </a:moveTo>
                    <a:lnTo>
                      <a:pt x="49" y="48"/>
                    </a:lnTo>
                    <a:lnTo>
                      <a:pt x="0" y="48"/>
                    </a:lnTo>
                    <a:lnTo>
                      <a:pt x="49" y="0"/>
                    </a:lnTo>
                    <a:close/>
                  </a:path>
                </a:pathLst>
              </a:custGeom>
              <a:solidFill>
                <a:srgbClr val="EF9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4" name="Rectangle 57">
                <a:extLst>
                  <a:ext uri="{FF2B5EF4-FFF2-40B4-BE49-F238E27FC236}">
                    <a16:creationId xmlns:a16="http://schemas.microsoft.com/office/drawing/2014/main" id="{463BCF3D-7671-4053-9496-AE44EFEB85F7}"/>
                  </a:ext>
                </a:extLst>
              </p:cNvPr>
              <p:cNvSpPr>
                <a:spLocks noChangeArrowheads="1"/>
              </p:cNvSpPr>
              <p:nvPr/>
            </p:nvSpPr>
            <p:spPr bwMode="auto">
              <a:xfrm>
                <a:off x="6665444" y="5007231"/>
                <a:ext cx="3751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dirty="0">
                    <a:solidFill>
                      <a:srgbClr val="353A3C"/>
                    </a:solidFill>
                    <a:latin typeface="Comic Sans MS" panose="030F0702030302020204" pitchFamily="66" charset="0"/>
                  </a:rPr>
                  <a:t>10</a:t>
                </a:r>
                <a:r>
                  <a:rPr lang="en-US" altLang="ru-RU" sz="1600" dirty="0">
                    <a:solidFill>
                      <a:srgbClr val="353A3C"/>
                    </a:solidFill>
                    <a:latin typeface="Comic Sans MS" panose="030F0702030302020204" pitchFamily="66" charset="0"/>
                  </a:rPr>
                  <a:t>3</a:t>
                </a:r>
                <a:endParaRPr lang="ru-RU" altLang="ru-RU" dirty="0"/>
              </a:p>
            </p:txBody>
          </p:sp>
          <p:sp>
            <p:nvSpPr>
              <p:cNvPr id="605" name="Line 59">
                <a:extLst>
                  <a:ext uri="{FF2B5EF4-FFF2-40B4-BE49-F238E27FC236}">
                    <a16:creationId xmlns:a16="http://schemas.microsoft.com/office/drawing/2014/main" id="{F0C5DD9D-041E-4C0D-B4B7-9AC3B12338D4}"/>
                  </a:ext>
                </a:extLst>
              </p:cNvPr>
              <p:cNvSpPr>
                <a:spLocks noChangeShapeType="1"/>
              </p:cNvSpPr>
              <p:nvPr/>
            </p:nvSpPr>
            <p:spPr bwMode="auto">
              <a:xfrm>
                <a:off x="7184556" y="5383468"/>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11" name="Прямоугольный треугольник 610">
                <a:extLst>
                  <a:ext uri="{FF2B5EF4-FFF2-40B4-BE49-F238E27FC236}">
                    <a16:creationId xmlns:a16="http://schemas.microsoft.com/office/drawing/2014/main" id="{AC78B9EA-FEFF-4CC8-90B8-976BD9D3C9D2}"/>
                  </a:ext>
                </a:extLst>
              </p:cNvPr>
              <p:cNvSpPr/>
              <p:nvPr/>
            </p:nvSpPr>
            <p:spPr>
              <a:xfrm>
                <a:off x="6487910" y="5125811"/>
                <a:ext cx="238126" cy="200026"/>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3" name="Line 59">
                <a:extLst>
                  <a:ext uri="{FF2B5EF4-FFF2-40B4-BE49-F238E27FC236}">
                    <a16:creationId xmlns:a16="http://schemas.microsoft.com/office/drawing/2014/main" id="{7542A934-ED6D-483E-BA1D-72F687614D2F}"/>
                  </a:ext>
                </a:extLst>
              </p:cNvPr>
              <p:cNvSpPr>
                <a:spLocks noChangeShapeType="1"/>
              </p:cNvSpPr>
              <p:nvPr/>
            </p:nvSpPr>
            <p:spPr bwMode="auto">
              <a:xfrm>
                <a:off x="7180475" y="5378016"/>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666" name="Группа 665">
              <a:extLst>
                <a:ext uri="{FF2B5EF4-FFF2-40B4-BE49-F238E27FC236}">
                  <a16:creationId xmlns:a16="http://schemas.microsoft.com/office/drawing/2014/main" id="{FCA52899-35FD-48E0-9673-053F10586361}"/>
                </a:ext>
              </a:extLst>
            </p:cNvPr>
            <p:cNvGrpSpPr/>
            <p:nvPr/>
          </p:nvGrpSpPr>
          <p:grpSpPr>
            <a:xfrm>
              <a:off x="7795409" y="5062103"/>
              <a:ext cx="581667" cy="590550"/>
              <a:chOff x="7070296" y="5319279"/>
              <a:chExt cx="581667" cy="590550"/>
            </a:xfrm>
          </p:grpSpPr>
          <p:sp>
            <p:nvSpPr>
              <p:cNvPr id="619" name="Freeform 43">
                <a:extLst>
                  <a:ext uri="{FF2B5EF4-FFF2-40B4-BE49-F238E27FC236}">
                    <a16:creationId xmlns:a16="http://schemas.microsoft.com/office/drawing/2014/main" id="{865B4AC4-3BC4-4928-A237-91B248B10A02}"/>
                  </a:ext>
                </a:extLst>
              </p:cNvPr>
              <p:cNvSpPr>
                <a:spLocks/>
              </p:cNvSpPr>
              <p:nvPr/>
            </p:nvSpPr>
            <p:spPr bwMode="auto">
              <a:xfrm>
                <a:off x="7074113" y="5319279"/>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0"/>
                  <a:gd name="T38" fmla="*/ 49 w 49"/>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0">
                    <a:moveTo>
                      <a:pt x="0" y="50"/>
                    </a:moveTo>
                    <a:lnTo>
                      <a:pt x="48" y="50"/>
                    </a:lnTo>
                    <a:lnTo>
                      <a:pt x="49" y="50"/>
                    </a:lnTo>
                    <a:lnTo>
                      <a:pt x="49" y="49"/>
                    </a:lnTo>
                    <a:lnTo>
                      <a:pt x="49" y="0"/>
                    </a:lnTo>
                    <a:lnTo>
                      <a:pt x="48" y="0"/>
                    </a:lnTo>
                    <a:lnTo>
                      <a:pt x="0" y="0"/>
                    </a:lnTo>
                    <a:lnTo>
                      <a:pt x="0" y="49"/>
                    </a:lnTo>
                    <a:lnTo>
                      <a:pt x="0" y="50"/>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20" name="Freeform 44">
                <a:extLst>
                  <a:ext uri="{FF2B5EF4-FFF2-40B4-BE49-F238E27FC236}">
                    <a16:creationId xmlns:a16="http://schemas.microsoft.com/office/drawing/2014/main" id="{6AF7C4AE-1268-4850-A4F8-33EFDCB07765}"/>
                  </a:ext>
                </a:extLst>
              </p:cNvPr>
              <p:cNvSpPr>
                <a:spLocks/>
              </p:cNvSpPr>
              <p:nvPr/>
            </p:nvSpPr>
            <p:spPr bwMode="auto">
              <a:xfrm>
                <a:off x="7074113" y="5319279"/>
                <a:ext cx="577850" cy="590550"/>
              </a:xfrm>
              <a:custGeom>
                <a:avLst/>
                <a:gdLst>
                  <a:gd name="T0" fmla="*/ 0 w 49"/>
                  <a:gd name="T1" fmla="*/ 2147483647 h 50"/>
                  <a:gd name="T2" fmla="*/ 2147483647 w 49"/>
                  <a:gd name="T3" fmla="*/ 2147483647 h 50"/>
                  <a:gd name="T4" fmla="*/ 2147483647 w 49"/>
                  <a:gd name="T5" fmla="*/ 2147483647 h 50"/>
                  <a:gd name="T6" fmla="*/ 2147483647 w 49"/>
                  <a:gd name="T7" fmla="*/ 2147483647 h 50"/>
                  <a:gd name="T8" fmla="*/ 2147483647 w 49"/>
                  <a:gd name="T9" fmla="*/ 0 h 50"/>
                  <a:gd name="T10" fmla="*/ 2147483647 w 49"/>
                  <a:gd name="T11" fmla="*/ 0 h 50"/>
                  <a:gd name="T12" fmla="*/ 2147483647 w 49"/>
                  <a:gd name="T13" fmla="*/ 0 h 50"/>
                  <a:gd name="T14" fmla="*/ 0 w 49"/>
                  <a:gd name="T15" fmla="*/ 0 h 50"/>
                  <a:gd name="T16" fmla="*/ 0 w 49"/>
                  <a:gd name="T17" fmla="*/ 0 h 50"/>
                  <a:gd name="T18" fmla="*/ 0 w 49"/>
                  <a:gd name="T19" fmla="*/ 2147483647 h 50"/>
                  <a:gd name="T20" fmla="*/ 0 w 49"/>
                  <a:gd name="T21" fmla="*/ 2147483647 h 50"/>
                  <a:gd name="T22" fmla="*/ 0 w 49"/>
                  <a:gd name="T23" fmla="*/ 2147483647 h 50"/>
                  <a:gd name="T24" fmla="*/ 0 w 49"/>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50"/>
                  <a:gd name="T41" fmla="*/ 49 w 49"/>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50">
                    <a:moveTo>
                      <a:pt x="0" y="50"/>
                    </a:moveTo>
                    <a:lnTo>
                      <a:pt x="48" y="50"/>
                    </a:lnTo>
                    <a:lnTo>
                      <a:pt x="49" y="50"/>
                    </a:lnTo>
                    <a:lnTo>
                      <a:pt x="49" y="49"/>
                    </a:lnTo>
                    <a:lnTo>
                      <a:pt x="49" y="0"/>
                    </a:lnTo>
                    <a:lnTo>
                      <a:pt x="48" y="0"/>
                    </a:lnTo>
                    <a:lnTo>
                      <a:pt x="0" y="0"/>
                    </a:lnTo>
                    <a:lnTo>
                      <a:pt x="0" y="49"/>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21" name="Rectangle 50">
                <a:extLst>
                  <a:ext uri="{FF2B5EF4-FFF2-40B4-BE49-F238E27FC236}">
                    <a16:creationId xmlns:a16="http://schemas.microsoft.com/office/drawing/2014/main" id="{2DA4588D-909C-4384-B9D4-CDC468D3F711}"/>
                  </a:ext>
                </a:extLst>
              </p:cNvPr>
              <p:cNvSpPr>
                <a:spLocks noChangeArrowheads="1"/>
              </p:cNvSpPr>
              <p:nvPr/>
            </p:nvSpPr>
            <p:spPr bwMode="auto">
              <a:xfrm>
                <a:off x="7156663" y="5330391"/>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26</a:t>
                </a:r>
                <a:r>
                  <a:rPr lang="en-US" altLang="ru-RU" sz="1200" dirty="0">
                    <a:solidFill>
                      <a:srgbClr val="353A3C"/>
                    </a:solidFill>
                    <a:latin typeface="Comic Sans MS" panose="030F0702030302020204" pitchFamily="66" charset="0"/>
                  </a:rPr>
                  <a:t>4</a:t>
                </a:r>
                <a:endParaRPr lang="ru-RU" altLang="ru-RU" dirty="0"/>
              </a:p>
            </p:txBody>
          </p:sp>
          <p:sp>
            <p:nvSpPr>
              <p:cNvPr id="622" name="Rectangle 58">
                <a:extLst>
                  <a:ext uri="{FF2B5EF4-FFF2-40B4-BE49-F238E27FC236}">
                    <a16:creationId xmlns:a16="http://schemas.microsoft.com/office/drawing/2014/main" id="{54433315-AA09-471D-A631-F27A794A0A11}"/>
                  </a:ext>
                </a:extLst>
              </p:cNvPr>
              <p:cNvSpPr>
                <a:spLocks noChangeArrowheads="1"/>
              </p:cNvSpPr>
              <p:nvPr/>
            </p:nvSpPr>
            <p:spPr bwMode="auto">
              <a:xfrm>
                <a:off x="7239213" y="5555816"/>
                <a:ext cx="3751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dirty="0">
                    <a:solidFill>
                      <a:srgbClr val="353A3C"/>
                    </a:solidFill>
                    <a:latin typeface="Comic Sans MS" panose="030F0702030302020204" pitchFamily="66" charset="0"/>
                  </a:rPr>
                  <a:t>10</a:t>
                </a:r>
                <a:r>
                  <a:rPr lang="en-US" altLang="ru-RU" sz="1600" dirty="0">
                    <a:solidFill>
                      <a:srgbClr val="353A3C"/>
                    </a:solidFill>
                    <a:latin typeface="Comic Sans MS" panose="030F0702030302020204" pitchFamily="66" charset="0"/>
                  </a:rPr>
                  <a:t>2</a:t>
                </a:r>
                <a:endParaRPr lang="ru-RU" altLang="ru-RU" dirty="0"/>
              </a:p>
            </p:txBody>
          </p:sp>
          <p:sp>
            <p:nvSpPr>
              <p:cNvPr id="624" name="Прямоугольный треугольник 623">
                <a:extLst>
                  <a:ext uri="{FF2B5EF4-FFF2-40B4-BE49-F238E27FC236}">
                    <a16:creationId xmlns:a16="http://schemas.microsoft.com/office/drawing/2014/main" id="{C89D1E11-43FA-43BA-9D93-EF941C924CF4}"/>
                  </a:ext>
                </a:extLst>
              </p:cNvPr>
              <p:cNvSpPr/>
              <p:nvPr/>
            </p:nvSpPr>
            <p:spPr>
              <a:xfrm>
                <a:off x="7070296" y="5766707"/>
                <a:ext cx="168729" cy="141515"/>
              </a:xfrm>
              <a:prstGeom prst="r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31" name="Rectangle 52">
              <a:extLst>
                <a:ext uri="{FF2B5EF4-FFF2-40B4-BE49-F238E27FC236}">
                  <a16:creationId xmlns:a16="http://schemas.microsoft.com/office/drawing/2014/main" id="{43F0D8E9-15F4-4DC6-AA8B-715722388570}"/>
                </a:ext>
              </a:extLst>
            </p:cNvPr>
            <p:cNvSpPr>
              <a:spLocks noChangeArrowheads="1"/>
            </p:cNvSpPr>
            <p:nvPr/>
          </p:nvSpPr>
          <p:spPr bwMode="auto">
            <a:xfrm>
              <a:off x="8508159" y="5630202"/>
              <a:ext cx="484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dirty="0">
                  <a:solidFill>
                    <a:srgbClr val="00944B"/>
                  </a:solidFill>
                  <a:latin typeface="Comic Sans MS" panose="030F0702030302020204" pitchFamily="66" charset="0"/>
                </a:rPr>
                <a:t>SF</a:t>
              </a:r>
              <a:endParaRPr lang="ru-RU" altLang="ru-RU" dirty="0"/>
            </a:p>
          </p:txBody>
        </p:sp>
        <p:sp>
          <p:nvSpPr>
            <p:cNvPr id="632" name="Rectangle 52">
              <a:extLst>
                <a:ext uri="{FF2B5EF4-FFF2-40B4-BE49-F238E27FC236}">
                  <a16:creationId xmlns:a16="http://schemas.microsoft.com/office/drawing/2014/main" id="{25C8AF58-51AD-4D49-9B90-50E26E0BE503}"/>
                </a:ext>
              </a:extLst>
            </p:cNvPr>
            <p:cNvSpPr>
              <a:spLocks noChangeArrowheads="1"/>
            </p:cNvSpPr>
            <p:nvPr/>
          </p:nvSpPr>
          <p:spPr bwMode="auto">
            <a:xfrm>
              <a:off x="8297622" y="3905734"/>
              <a:ext cx="3189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2000" dirty="0">
                  <a:solidFill>
                    <a:srgbClr val="0070C0"/>
                  </a:solidFill>
                  <a:latin typeface="Comic Sans MS" panose="030F0702030302020204" pitchFamily="66" charset="0"/>
                </a:rPr>
                <a:t>EC</a:t>
              </a:r>
              <a:endParaRPr lang="ru-RU" altLang="ru-RU" dirty="0">
                <a:solidFill>
                  <a:srgbClr val="0070C0"/>
                </a:solidFill>
              </a:endParaRPr>
            </a:p>
          </p:txBody>
        </p:sp>
        <p:sp>
          <p:nvSpPr>
            <p:cNvPr id="660" name="Line 59">
              <a:extLst>
                <a:ext uri="{FF2B5EF4-FFF2-40B4-BE49-F238E27FC236}">
                  <a16:creationId xmlns:a16="http://schemas.microsoft.com/office/drawing/2014/main" id="{2E2F3772-0CCA-44E5-B17F-5E4850160C31}"/>
                </a:ext>
              </a:extLst>
            </p:cNvPr>
            <p:cNvSpPr>
              <a:spLocks noChangeShapeType="1"/>
            </p:cNvSpPr>
            <p:nvPr/>
          </p:nvSpPr>
          <p:spPr bwMode="auto">
            <a:xfrm>
              <a:off x="8474367" y="3049701"/>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2" name="Rectangle 52">
              <a:extLst>
                <a:ext uri="{FF2B5EF4-FFF2-40B4-BE49-F238E27FC236}">
                  <a16:creationId xmlns:a16="http://schemas.microsoft.com/office/drawing/2014/main" id="{4B7EE9DE-D7BD-4584-A03B-0B1E9DD18F9E}"/>
                </a:ext>
              </a:extLst>
            </p:cNvPr>
            <p:cNvSpPr>
              <a:spLocks noChangeArrowheads="1"/>
            </p:cNvSpPr>
            <p:nvPr/>
          </p:nvSpPr>
          <p:spPr bwMode="auto">
            <a:xfrm>
              <a:off x="3203809" y="3342029"/>
              <a:ext cx="1266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dirty="0">
                  <a:solidFill>
                    <a:srgbClr val="7030A0"/>
                  </a:solidFill>
                  <a:latin typeface="Comic Sans MS" panose="030F0702030302020204" pitchFamily="66" charset="0"/>
                </a:rPr>
                <a:t>N = 163</a:t>
              </a:r>
              <a:endParaRPr lang="ru-RU" altLang="ru-RU" dirty="0">
                <a:solidFill>
                  <a:srgbClr val="7030A0"/>
                </a:solidFill>
              </a:endParaRPr>
            </a:p>
          </p:txBody>
        </p:sp>
        <p:sp>
          <p:nvSpPr>
            <p:cNvPr id="664" name="Rectangle 52">
              <a:extLst>
                <a:ext uri="{FF2B5EF4-FFF2-40B4-BE49-F238E27FC236}">
                  <a16:creationId xmlns:a16="http://schemas.microsoft.com/office/drawing/2014/main" id="{3C33AE97-5C2F-45A3-BCDB-1F37293FC198}"/>
                </a:ext>
              </a:extLst>
            </p:cNvPr>
            <p:cNvSpPr>
              <a:spLocks noChangeArrowheads="1"/>
            </p:cNvSpPr>
            <p:nvPr/>
          </p:nvSpPr>
          <p:spPr bwMode="auto">
            <a:xfrm>
              <a:off x="4779526" y="4291098"/>
              <a:ext cx="14443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dirty="0">
                  <a:solidFill>
                    <a:srgbClr val="7030A0"/>
                  </a:solidFill>
                  <a:latin typeface="Comic Sans MS" panose="030F0702030302020204" pitchFamily="66" charset="0"/>
                </a:rPr>
                <a:t>T</a:t>
              </a:r>
              <a:r>
                <a:rPr lang="en-US" altLang="ru-RU" baseline="-25000" dirty="0">
                  <a:solidFill>
                    <a:srgbClr val="7030A0"/>
                  </a:solidFill>
                  <a:latin typeface="Comic Sans MS" panose="030F0702030302020204" pitchFamily="66" charset="0"/>
                </a:rPr>
                <a:t>1/2</a:t>
              </a:r>
              <a:r>
                <a:rPr lang="en-US" altLang="ru-RU" dirty="0">
                  <a:solidFill>
                    <a:srgbClr val="7030A0"/>
                  </a:solidFill>
                  <a:latin typeface="Comic Sans MS" panose="030F0702030302020204" pitchFamily="66" charset="0"/>
                </a:rPr>
                <a:t>=30 h</a:t>
              </a:r>
              <a:endParaRPr lang="ru-RU" altLang="ru-RU" dirty="0">
                <a:solidFill>
                  <a:srgbClr val="7030A0"/>
                </a:solidFill>
              </a:endParaRPr>
            </a:p>
          </p:txBody>
        </p:sp>
        <p:sp>
          <p:nvSpPr>
            <p:cNvPr id="667" name="Rectangle 51">
              <a:extLst>
                <a:ext uri="{FF2B5EF4-FFF2-40B4-BE49-F238E27FC236}">
                  <a16:creationId xmlns:a16="http://schemas.microsoft.com/office/drawing/2014/main" id="{2EBB1AFC-FFC1-4F4D-8484-F74F6DC14C37}"/>
                </a:ext>
              </a:extLst>
            </p:cNvPr>
            <p:cNvSpPr>
              <a:spLocks noChangeArrowheads="1"/>
            </p:cNvSpPr>
            <p:nvPr/>
          </p:nvSpPr>
          <p:spPr bwMode="auto">
            <a:xfrm>
              <a:off x="8082714" y="5608064"/>
              <a:ext cx="2885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l-GR" altLang="ru-RU" sz="2000" dirty="0">
                  <a:solidFill>
                    <a:srgbClr val="E44600"/>
                  </a:solidFill>
                  <a:latin typeface="Comic Sans MS" panose="030F0702030302020204" pitchFamily="66" charset="0"/>
                </a:rPr>
                <a:t>α</a:t>
              </a:r>
              <a:r>
                <a:rPr lang="en-US" altLang="ru-RU" sz="2000" dirty="0">
                  <a:solidFill>
                    <a:srgbClr val="E44600"/>
                  </a:solidFill>
                  <a:latin typeface="Comic Sans MS" panose="030F0702030302020204" pitchFamily="66" charset="0"/>
                </a:rPr>
                <a:t>?</a:t>
              </a:r>
              <a:endParaRPr lang="ru-RU" altLang="ru-RU" dirty="0"/>
            </a:p>
          </p:txBody>
        </p:sp>
        <p:grpSp>
          <p:nvGrpSpPr>
            <p:cNvPr id="668" name="Группа 667">
              <a:extLst>
                <a:ext uri="{FF2B5EF4-FFF2-40B4-BE49-F238E27FC236}">
                  <a16:creationId xmlns:a16="http://schemas.microsoft.com/office/drawing/2014/main" id="{622C4FC8-D3B5-462F-AB8F-40A51ADFEAF2}"/>
                </a:ext>
              </a:extLst>
            </p:cNvPr>
            <p:cNvGrpSpPr/>
            <p:nvPr/>
          </p:nvGrpSpPr>
          <p:grpSpPr>
            <a:xfrm>
              <a:off x="7908316" y="5565655"/>
              <a:ext cx="234949" cy="401638"/>
              <a:chOff x="4876765" y="4232156"/>
              <a:chExt cx="234949" cy="401638"/>
            </a:xfrm>
          </p:grpSpPr>
          <p:sp>
            <p:nvSpPr>
              <p:cNvPr id="669" name="Freeform 64">
                <a:extLst>
                  <a:ext uri="{FF2B5EF4-FFF2-40B4-BE49-F238E27FC236}">
                    <a16:creationId xmlns:a16="http://schemas.microsoft.com/office/drawing/2014/main" id="{FAED31E8-0A2E-40CE-BE5C-7FCBD72CA1F7}"/>
                  </a:ext>
                </a:extLst>
              </p:cNvPr>
              <p:cNvSpPr>
                <a:spLocks/>
              </p:cNvSpPr>
              <p:nvPr/>
            </p:nvSpPr>
            <p:spPr bwMode="auto">
              <a:xfrm>
                <a:off x="4900577" y="4232156"/>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0" name="Freeform 65">
                <a:extLst>
                  <a:ext uri="{FF2B5EF4-FFF2-40B4-BE49-F238E27FC236}">
                    <a16:creationId xmlns:a16="http://schemas.microsoft.com/office/drawing/2014/main" id="{4CEFAB1D-5F88-4BC6-A6FA-1752F2B14C73}"/>
                  </a:ext>
                </a:extLst>
              </p:cNvPr>
              <p:cNvSpPr>
                <a:spLocks/>
              </p:cNvSpPr>
              <p:nvPr/>
            </p:nvSpPr>
            <p:spPr bwMode="auto">
              <a:xfrm>
                <a:off x="4887877" y="4527431"/>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1" name="Freeform 66">
                <a:extLst>
                  <a:ext uri="{FF2B5EF4-FFF2-40B4-BE49-F238E27FC236}">
                    <a16:creationId xmlns:a16="http://schemas.microsoft.com/office/drawing/2014/main" id="{08C1F6AA-1BED-4F3C-A227-56FE8896718F}"/>
                  </a:ext>
                </a:extLst>
              </p:cNvPr>
              <p:cNvSpPr>
                <a:spLocks/>
              </p:cNvSpPr>
              <p:nvPr/>
            </p:nvSpPr>
            <p:spPr bwMode="auto">
              <a:xfrm>
                <a:off x="4887877" y="4609981"/>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72" name="Freeform 67">
                <a:extLst>
                  <a:ext uri="{FF2B5EF4-FFF2-40B4-BE49-F238E27FC236}">
                    <a16:creationId xmlns:a16="http://schemas.microsoft.com/office/drawing/2014/main" id="{AD896DFD-1EAC-4B97-9AE4-2E890E687E11}"/>
                  </a:ext>
                </a:extLst>
              </p:cNvPr>
              <p:cNvSpPr>
                <a:spLocks/>
              </p:cNvSpPr>
              <p:nvPr/>
            </p:nvSpPr>
            <p:spPr bwMode="auto">
              <a:xfrm>
                <a:off x="4876765" y="4468694"/>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73" name="Rectangle 52">
              <a:extLst>
                <a:ext uri="{FF2B5EF4-FFF2-40B4-BE49-F238E27FC236}">
                  <a16:creationId xmlns:a16="http://schemas.microsoft.com/office/drawing/2014/main" id="{01FC7026-4FD5-48A1-98FB-B8B95B39569D}"/>
                </a:ext>
              </a:extLst>
            </p:cNvPr>
            <p:cNvSpPr>
              <a:spLocks noChangeArrowheads="1"/>
            </p:cNvSpPr>
            <p:nvPr/>
          </p:nvSpPr>
          <p:spPr bwMode="auto">
            <a:xfrm>
              <a:off x="7837701" y="4760257"/>
              <a:ext cx="3189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sz="2000" dirty="0">
                  <a:solidFill>
                    <a:srgbClr val="0070C0"/>
                  </a:solidFill>
                  <a:latin typeface="Comic Sans MS" panose="030F0702030302020204" pitchFamily="66" charset="0"/>
                </a:rPr>
                <a:t>EC</a:t>
              </a:r>
              <a:endParaRPr lang="ru-RU" altLang="ru-RU" dirty="0">
                <a:solidFill>
                  <a:srgbClr val="0070C0"/>
                </a:solidFill>
              </a:endParaRPr>
            </a:p>
          </p:txBody>
        </p:sp>
        <p:sp>
          <p:nvSpPr>
            <p:cNvPr id="674" name="Стрелка: вправо 673">
              <a:extLst>
                <a:ext uri="{FF2B5EF4-FFF2-40B4-BE49-F238E27FC236}">
                  <a16:creationId xmlns:a16="http://schemas.microsoft.com/office/drawing/2014/main" id="{9420F281-25FE-4C2D-8307-33DAC4228D38}"/>
                </a:ext>
              </a:extLst>
            </p:cNvPr>
            <p:cNvSpPr/>
            <p:nvPr/>
          </p:nvSpPr>
          <p:spPr>
            <a:xfrm>
              <a:off x="6032557" y="3496234"/>
              <a:ext cx="1212303" cy="955776"/>
            </a:xfrm>
            <a:prstGeom prst="rightArrow">
              <a:avLst>
                <a:gd name="adj1" fmla="val 50000"/>
                <a:gd name="adj2" fmla="val 4950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5" name="TextBox 674">
              <a:extLst>
                <a:ext uri="{FF2B5EF4-FFF2-40B4-BE49-F238E27FC236}">
                  <a16:creationId xmlns:a16="http://schemas.microsoft.com/office/drawing/2014/main" id="{2E6B48D3-1DE5-4FF0-B8F8-DB4497547263}"/>
                </a:ext>
              </a:extLst>
            </p:cNvPr>
            <p:cNvSpPr txBox="1"/>
            <p:nvPr/>
          </p:nvSpPr>
          <p:spPr>
            <a:xfrm>
              <a:off x="5325036" y="5432611"/>
              <a:ext cx="2355901" cy="830997"/>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Super symmetric </a:t>
              </a:r>
            </a:p>
            <a:p>
              <a:r>
                <a:rPr lang="en-US" sz="2400" dirty="0">
                  <a:effectLst>
                    <a:outerShdw blurRad="38100" dist="38100" dir="2700000" algn="tl">
                      <a:srgbClr val="000000">
                        <a:alpha val="43137"/>
                      </a:srgbClr>
                    </a:outerShdw>
                  </a:effectLst>
                </a:rPr>
                <a:t>SF Is expected</a:t>
              </a:r>
              <a:endParaRPr lang="ru-RU" sz="2400" dirty="0">
                <a:effectLst>
                  <a:outerShdw blurRad="38100" dist="38100" dir="2700000" algn="tl">
                    <a:srgbClr val="000000">
                      <a:alpha val="43137"/>
                    </a:srgbClr>
                  </a:outerShdw>
                </a:effectLst>
              </a:endParaRPr>
            </a:p>
          </p:txBody>
        </p:sp>
        <p:sp>
          <p:nvSpPr>
            <p:cNvPr id="676" name="TextBox 675">
              <a:extLst>
                <a:ext uri="{FF2B5EF4-FFF2-40B4-BE49-F238E27FC236}">
                  <a16:creationId xmlns:a16="http://schemas.microsoft.com/office/drawing/2014/main" id="{F7FE87A7-71B8-46A2-8EE6-F4DCE7333BA8}"/>
                </a:ext>
              </a:extLst>
            </p:cNvPr>
            <p:cNvSpPr txBox="1"/>
            <p:nvPr/>
          </p:nvSpPr>
          <p:spPr>
            <a:xfrm>
              <a:off x="6031870" y="3731384"/>
              <a:ext cx="1034257" cy="461665"/>
            </a:xfrm>
            <a:prstGeom prst="rect">
              <a:avLst/>
            </a:prstGeom>
            <a:noFill/>
          </p:spPr>
          <p:txBody>
            <a:bodyPr wrap="none" rtlCol="0">
              <a:spAutoFit/>
            </a:bodyPr>
            <a:lstStyle/>
            <a:p>
              <a:r>
                <a:rPr lang="en-US" sz="2400" dirty="0"/>
                <a:t>Of-line</a:t>
              </a:r>
              <a:endParaRPr lang="ru-RU" sz="2400" dirty="0"/>
            </a:p>
          </p:txBody>
        </p:sp>
        <p:sp>
          <p:nvSpPr>
            <p:cNvPr id="678" name="TextBox 677">
              <a:extLst>
                <a:ext uri="{FF2B5EF4-FFF2-40B4-BE49-F238E27FC236}">
                  <a16:creationId xmlns:a16="http://schemas.microsoft.com/office/drawing/2014/main" id="{AD6176EA-0438-4EA1-9D5F-C93446DC3BD9}"/>
                </a:ext>
              </a:extLst>
            </p:cNvPr>
            <p:cNvSpPr txBox="1"/>
            <p:nvPr/>
          </p:nvSpPr>
          <p:spPr>
            <a:xfrm>
              <a:off x="6544926" y="1600545"/>
              <a:ext cx="2413738" cy="400110"/>
            </a:xfrm>
            <a:prstGeom prst="rect">
              <a:avLst/>
            </a:prstGeom>
            <a:noFill/>
          </p:spPr>
          <p:txBody>
            <a:bodyPr wrap="none" rtlCol="0">
              <a:spAutoFit/>
            </a:bodyPr>
            <a:lstStyle/>
            <a:p>
              <a:r>
                <a:rPr lang="en-US" sz="2400" baseline="30000" dirty="0">
                  <a:latin typeface="Arial Black" panose="020B0A04020102020204" pitchFamily="34" charset="0"/>
                </a:rPr>
                <a:t>48</a:t>
              </a:r>
              <a:r>
                <a:rPr lang="en-US" sz="2000" dirty="0">
                  <a:latin typeface="Arial Black" panose="020B0A04020102020204" pitchFamily="34" charset="0"/>
                </a:rPr>
                <a:t>Ca-projectiles</a:t>
              </a:r>
              <a:endParaRPr lang="ru-RU" sz="2000" dirty="0">
                <a:latin typeface="Arial Black" panose="020B0A04020102020204" pitchFamily="34" charset="0"/>
              </a:endParaRPr>
            </a:p>
          </p:txBody>
        </p:sp>
      </p:grpSp>
      <p:sp>
        <p:nvSpPr>
          <p:cNvPr id="681" name="Freeform 45">
            <a:extLst>
              <a:ext uri="{FF2B5EF4-FFF2-40B4-BE49-F238E27FC236}">
                <a16:creationId xmlns:a16="http://schemas.microsoft.com/office/drawing/2014/main" id="{8432C458-6894-4686-86FE-9A4723D9AD1A}"/>
              </a:ext>
            </a:extLst>
          </p:cNvPr>
          <p:cNvSpPr>
            <a:spLocks/>
          </p:cNvSpPr>
          <p:nvPr/>
        </p:nvSpPr>
        <p:spPr bwMode="auto">
          <a:xfrm>
            <a:off x="1212810" y="5002745"/>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82" name="Freeform 46">
            <a:extLst>
              <a:ext uri="{FF2B5EF4-FFF2-40B4-BE49-F238E27FC236}">
                <a16:creationId xmlns:a16="http://schemas.microsoft.com/office/drawing/2014/main" id="{F308BE97-BC30-43CF-83A0-489857A1128D}"/>
              </a:ext>
            </a:extLst>
          </p:cNvPr>
          <p:cNvSpPr>
            <a:spLocks/>
          </p:cNvSpPr>
          <p:nvPr/>
        </p:nvSpPr>
        <p:spPr bwMode="auto">
          <a:xfrm>
            <a:off x="1212810" y="5002745"/>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84" name="Rectangle 48">
            <a:extLst>
              <a:ext uri="{FF2B5EF4-FFF2-40B4-BE49-F238E27FC236}">
                <a16:creationId xmlns:a16="http://schemas.microsoft.com/office/drawing/2014/main" id="{70B262A7-3C93-449E-83FC-DDADB67EC73A}"/>
              </a:ext>
            </a:extLst>
          </p:cNvPr>
          <p:cNvSpPr>
            <a:spLocks noChangeArrowheads="1"/>
          </p:cNvSpPr>
          <p:nvPr/>
        </p:nvSpPr>
        <p:spPr bwMode="auto">
          <a:xfrm>
            <a:off x="1295360" y="5037670"/>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2</a:t>
            </a:r>
            <a:r>
              <a:rPr lang="en-US" altLang="ru-RU" sz="1200" dirty="0">
                <a:solidFill>
                  <a:srgbClr val="353A3C"/>
                </a:solidFill>
                <a:latin typeface="Comic Sans MS" panose="030F0702030302020204" pitchFamily="66" charset="0"/>
              </a:rPr>
              <a:t>49</a:t>
            </a:r>
            <a:endParaRPr lang="ru-RU" altLang="ru-RU" dirty="0"/>
          </a:p>
        </p:txBody>
      </p:sp>
      <p:sp>
        <p:nvSpPr>
          <p:cNvPr id="685" name="Freeform 61">
            <a:extLst>
              <a:ext uri="{FF2B5EF4-FFF2-40B4-BE49-F238E27FC236}">
                <a16:creationId xmlns:a16="http://schemas.microsoft.com/office/drawing/2014/main" id="{E6200D03-1244-497C-AFA2-C08A7BE1B8E9}"/>
              </a:ext>
            </a:extLst>
          </p:cNvPr>
          <p:cNvSpPr>
            <a:spLocks/>
          </p:cNvSpPr>
          <p:nvPr/>
        </p:nvSpPr>
        <p:spPr bwMode="auto">
          <a:xfrm>
            <a:off x="1696997" y="5096408"/>
            <a:ext cx="141287" cy="95250"/>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83" name="Rectangle 47">
            <a:extLst>
              <a:ext uri="{FF2B5EF4-FFF2-40B4-BE49-F238E27FC236}">
                <a16:creationId xmlns:a16="http://schemas.microsoft.com/office/drawing/2014/main" id="{D74552B0-9564-4BDB-851E-8A44DCD42EAB}"/>
              </a:ext>
            </a:extLst>
          </p:cNvPr>
          <p:cNvSpPr>
            <a:spLocks noChangeArrowheads="1"/>
          </p:cNvSpPr>
          <p:nvPr/>
        </p:nvSpPr>
        <p:spPr bwMode="auto">
          <a:xfrm>
            <a:off x="1377910" y="5263095"/>
            <a:ext cx="3751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dirty="0">
                <a:solidFill>
                  <a:srgbClr val="353A3C"/>
                </a:solidFill>
                <a:latin typeface="Comic Sans MS" panose="030F0702030302020204" pitchFamily="66" charset="0"/>
              </a:rPr>
              <a:t>10</a:t>
            </a:r>
            <a:r>
              <a:rPr lang="en-US" altLang="ru-RU" sz="1600" dirty="0">
                <a:solidFill>
                  <a:srgbClr val="353A3C"/>
                </a:solidFill>
                <a:latin typeface="Comic Sans MS" panose="030F0702030302020204" pitchFamily="66" charset="0"/>
              </a:rPr>
              <a:t>1</a:t>
            </a:r>
            <a:endParaRPr lang="ru-RU" altLang="ru-RU" dirty="0"/>
          </a:p>
        </p:txBody>
      </p:sp>
      <p:sp>
        <p:nvSpPr>
          <p:cNvPr id="687" name="Freeform 63">
            <a:extLst>
              <a:ext uri="{FF2B5EF4-FFF2-40B4-BE49-F238E27FC236}">
                <a16:creationId xmlns:a16="http://schemas.microsoft.com/office/drawing/2014/main" id="{5E373889-C3A3-4185-8494-35D09236E7F9}"/>
              </a:ext>
            </a:extLst>
          </p:cNvPr>
          <p:cNvSpPr>
            <a:spLocks/>
          </p:cNvSpPr>
          <p:nvPr/>
        </p:nvSpPr>
        <p:spPr bwMode="auto">
          <a:xfrm>
            <a:off x="1685885" y="5037670"/>
            <a:ext cx="34925" cy="141288"/>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88" name="Freeform 41">
            <a:extLst>
              <a:ext uri="{FF2B5EF4-FFF2-40B4-BE49-F238E27FC236}">
                <a16:creationId xmlns:a16="http://schemas.microsoft.com/office/drawing/2014/main" id="{C0EE075B-00FE-445D-81CE-8E5ABB6A82A3}"/>
              </a:ext>
            </a:extLst>
          </p:cNvPr>
          <p:cNvSpPr>
            <a:spLocks/>
          </p:cNvSpPr>
          <p:nvPr/>
        </p:nvSpPr>
        <p:spPr bwMode="auto">
          <a:xfrm>
            <a:off x="1829665" y="5580821"/>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FFFF00"/>
          </a:solidFill>
          <a:ln>
            <a:solidFill>
              <a:srgbClr val="FFFF00"/>
            </a:solidFill>
          </a:ln>
        </p:spPr>
        <p:txBody>
          <a:bodyPr/>
          <a:lstStyle/>
          <a:p>
            <a:endParaRPr lang="ru-RU"/>
          </a:p>
        </p:txBody>
      </p:sp>
      <p:sp>
        <p:nvSpPr>
          <p:cNvPr id="686" name="Freeform 62">
            <a:extLst>
              <a:ext uri="{FF2B5EF4-FFF2-40B4-BE49-F238E27FC236}">
                <a16:creationId xmlns:a16="http://schemas.microsoft.com/office/drawing/2014/main" id="{0D451160-B806-4FF0-9E34-227712E64CD0}"/>
              </a:ext>
            </a:extLst>
          </p:cNvPr>
          <p:cNvSpPr>
            <a:spLocks/>
          </p:cNvSpPr>
          <p:nvPr/>
        </p:nvSpPr>
        <p:spPr bwMode="auto">
          <a:xfrm>
            <a:off x="1696997" y="5178958"/>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89" name="Freeform 42">
            <a:extLst>
              <a:ext uri="{FF2B5EF4-FFF2-40B4-BE49-F238E27FC236}">
                <a16:creationId xmlns:a16="http://schemas.microsoft.com/office/drawing/2014/main" id="{D5B810E7-7F15-48AB-BE3A-554612D3DF98}"/>
              </a:ext>
            </a:extLst>
          </p:cNvPr>
          <p:cNvSpPr>
            <a:spLocks/>
          </p:cNvSpPr>
          <p:nvPr/>
        </p:nvSpPr>
        <p:spPr bwMode="auto">
          <a:xfrm>
            <a:off x="1829665" y="5580821"/>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0" name="Freeform 45">
            <a:extLst>
              <a:ext uri="{FF2B5EF4-FFF2-40B4-BE49-F238E27FC236}">
                <a16:creationId xmlns:a16="http://schemas.microsoft.com/office/drawing/2014/main" id="{B179E94C-47B2-452A-9AB1-1006282A4219}"/>
              </a:ext>
            </a:extLst>
          </p:cNvPr>
          <p:cNvSpPr>
            <a:spLocks/>
          </p:cNvSpPr>
          <p:nvPr/>
        </p:nvSpPr>
        <p:spPr bwMode="auto">
          <a:xfrm>
            <a:off x="1822408" y="5583769"/>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91" name="Freeform 46">
            <a:extLst>
              <a:ext uri="{FF2B5EF4-FFF2-40B4-BE49-F238E27FC236}">
                <a16:creationId xmlns:a16="http://schemas.microsoft.com/office/drawing/2014/main" id="{029CE393-E693-45F9-A488-E58243F4373D}"/>
              </a:ext>
            </a:extLst>
          </p:cNvPr>
          <p:cNvSpPr>
            <a:spLocks/>
          </p:cNvSpPr>
          <p:nvPr/>
        </p:nvSpPr>
        <p:spPr bwMode="auto">
          <a:xfrm>
            <a:off x="1822408" y="5583769"/>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3" name="Rectangle 48">
            <a:extLst>
              <a:ext uri="{FF2B5EF4-FFF2-40B4-BE49-F238E27FC236}">
                <a16:creationId xmlns:a16="http://schemas.microsoft.com/office/drawing/2014/main" id="{D6BEC9A9-7DB2-4EB0-B716-57C6A59FC1AA}"/>
              </a:ext>
            </a:extLst>
          </p:cNvPr>
          <p:cNvSpPr>
            <a:spLocks noChangeArrowheads="1"/>
          </p:cNvSpPr>
          <p:nvPr/>
        </p:nvSpPr>
        <p:spPr bwMode="auto">
          <a:xfrm>
            <a:off x="1904958" y="5618694"/>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rgbClr val="353A3C"/>
                </a:solidFill>
                <a:latin typeface="Comic Sans MS" panose="030F0702030302020204" pitchFamily="66" charset="0"/>
              </a:rPr>
              <a:t>2</a:t>
            </a:r>
            <a:r>
              <a:rPr lang="en-US" altLang="ru-RU" sz="1200" dirty="0">
                <a:solidFill>
                  <a:srgbClr val="353A3C"/>
                </a:solidFill>
                <a:latin typeface="Comic Sans MS" panose="030F0702030302020204" pitchFamily="66" charset="0"/>
              </a:rPr>
              <a:t>49</a:t>
            </a:r>
            <a:endParaRPr lang="ru-RU" altLang="ru-RU" dirty="0"/>
          </a:p>
        </p:txBody>
      </p:sp>
      <p:sp>
        <p:nvSpPr>
          <p:cNvPr id="697" name="Rectangle 55">
            <a:extLst>
              <a:ext uri="{FF2B5EF4-FFF2-40B4-BE49-F238E27FC236}">
                <a16:creationId xmlns:a16="http://schemas.microsoft.com/office/drawing/2014/main" id="{E2605673-3DB2-473C-A22B-BA925722A1FF}"/>
              </a:ext>
            </a:extLst>
          </p:cNvPr>
          <p:cNvSpPr>
            <a:spLocks noChangeArrowheads="1"/>
          </p:cNvSpPr>
          <p:nvPr/>
        </p:nvSpPr>
        <p:spPr bwMode="auto">
          <a:xfrm>
            <a:off x="2178466" y="6070888"/>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a:solidFill>
                  <a:srgbClr val="E44600"/>
                </a:solidFill>
                <a:latin typeface="Comic Sans MS" panose="030F0702030302020204" pitchFamily="66" charset="0"/>
              </a:rPr>
              <a:t>a</a:t>
            </a:r>
            <a:endParaRPr lang="ru-RU" altLang="ru-RU"/>
          </a:p>
        </p:txBody>
      </p:sp>
      <p:sp>
        <p:nvSpPr>
          <p:cNvPr id="692" name="Rectangle 47">
            <a:extLst>
              <a:ext uri="{FF2B5EF4-FFF2-40B4-BE49-F238E27FC236}">
                <a16:creationId xmlns:a16="http://schemas.microsoft.com/office/drawing/2014/main" id="{E7A7E46F-BE89-4AE4-A96B-317169766314}"/>
              </a:ext>
            </a:extLst>
          </p:cNvPr>
          <p:cNvSpPr>
            <a:spLocks noChangeArrowheads="1"/>
          </p:cNvSpPr>
          <p:nvPr/>
        </p:nvSpPr>
        <p:spPr bwMode="auto">
          <a:xfrm>
            <a:off x="1924914" y="5844119"/>
            <a:ext cx="3751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dirty="0">
                <a:solidFill>
                  <a:srgbClr val="353A3C"/>
                </a:solidFill>
                <a:latin typeface="Comic Sans MS" panose="030F0702030302020204" pitchFamily="66" charset="0"/>
              </a:rPr>
              <a:t>10</a:t>
            </a:r>
            <a:r>
              <a:rPr lang="en-US" altLang="ru-RU" sz="1600" dirty="0">
                <a:solidFill>
                  <a:srgbClr val="353A3C"/>
                </a:solidFill>
                <a:latin typeface="Comic Sans MS" panose="030F0702030302020204" pitchFamily="66" charset="0"/>
              </a:rPr>
              <a:t>0</a:t>
            </a:r>
            <a:endParaRPr lang="ru-RU" altLang="ru-RU" dirty="0"/>
          </a:p>
        </p:txBody>
      </p:sp>
      <p:sp>
        <p:nvSpPr>
          <p:cNvPr id="698" name="Freeform 60">
            <a:extLst>
              <a:ext uri="{FF2B5EF4-FFF2-40B4-BE49-F238E27FC236}">
                <a16:creationId xmlns:a16="http://schemas.microsoft.com/office/drawing/2014/main" id="{686634B5-B252-47B4-AE3A-EB8D81042EDC}"/>
              </a:ext>
            </a:extLst>
          </p:cNvPr>
          <p:cNvSpPr>
            <a:spLocks/>
          </p:cNvSpPr>
          <p:nvPr/>
        </p:nvSpPr>
        <p:spPr bwMode="auto">
          <a:xfrm>
            <a:off x="2000666" y="6070888"/>
            <a:ext cx="201612" cy="365125"/>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99" name="Freeform 61">
            <a:extLst>
              <a:ext uri="{FF2B5EF4-FFF2-40B4-BE49-F238E27FC236}">
                <a16:creationId xmlns:a16="http://schemas.microsoft.com/office/drawing/2014/main" id="{EE4E5EDC-B543-46D8-B63C-B3D33D0C5D92}"/>
              </a:ext>
            </a:extLst>
          </p:cNvPr>
          <p:cNvSpPr>
            <a:spLocks/>
          </p:cNvSpPr>
          <p:nvPr/>
        </p:nvSpPr>
        <p:spPr bwMode="auto">
          <a:xfrm>
            <a:off x="1989553" y="6364576"/>
            <a:ext cx="141287" cy="95250"/>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00" name="Freeform 62">
            <a:extLst>
              <a:ext uri="{FF2B5EF4-FFF2-40B4-BE49-F238E27FC236}">
                <a16:creationId xmlns:a16="http://schemas.microsoft.com/office/drawing/2014/main" id="{43990AE6-25BA-44C4-9F60-2947BFD2F181}"/>
              </a:ext>
            </a:extLst>
          </p:cNvPr>
          <p:cNvSpPr>
            <a:spLocks/>
          </p:cNvSpPr>
          <p:nvPr/>
        </p:nvSpPr>
        <p:spPr bwMode="auto">
          <a:xfrm>
            <a:off x="1989553" y="6447126"/>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01" name="Freeform 63">
            <a:extLst>
              <a:ext uri="{FF2B5EF4-FFF2-40B4-BE49-F238E27FC236}">
                <a16:creationId xmlns:a16="http://schemas.microsoft.com/office/drawing/2014/main" id="{8484A3BB-0BC2-4FCE-9A1D-F02DBBA11C88}"/>
              </a:ext>
            </a:extLst>
          </p:cNvPr>
          <p:cNvSpPr>
            <a:spLocks/>
          </p:cNvSpPr>
          <p:nvPr/>
        </p:nvSpPr>
        <p:spPr bwMode="auto">
          <a:xfrm>
            <a:off x="1978441" y="6305838"/>
            <a:ext cx="34925" cy="141288"/>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04" name="Прямоугольный треугольник 703">
            <a:extLst>
              <a:ext uri="{FF2B5EF4-FFF2-40B4-BE49-F238E27FC236}">
                <a16:creationId xmlns:a16="http://schemas.microsoft.com/office/drawing/2014/main" id="{AA04A069-7176-4ECD-B154-ACAE5B1F8CB1}"/>
              </a:ext>
            </a:extLst>
          </p:cNvPr>
          <p:cNvSpPr/>
          <p:nvPr/>
        </p:nvSpPr>
        <p:spPr>
          <a:xfrm rot="16200000">
            <a:off x="1221921" y="4985657"/>
            <a:ext cx="589190" cy="589189"/>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5" name="TextBox 704">
            <a:extLst>
              <a:ext uri="{FF2B5EF4-FFF2-40B4-BE49-F238E27FC236}">
                <a16:creationId xmlns:a16="http://schemas.microsoft.com/office/drawing/2014/main" id="{BDE04009-A18F-47DF-8A59-39449834DC1C}"/>
              </a:ext>
            </a:extLst>
          </p:cNvPr>
          <p:cNvSpPr txBox="1"/>
          <p:nvPr/>
        </p:nvSpPr>
        <p:spPr>
          <a:xfrm>
            <a:off x="1280437" y="5215620"/>
            <a:ext cx="559769" cy="338554"/>
          </a:xfrm>
          <a:prstGeom prst="rect">
            <a:avLst/>
          </a:prstGeom>
          <a:noFill/>
        </p:spPr>
        <p:txBody>
          <a:bodyPr wrap="none" rtlCol="0">
            <a:spAutoFit/>
          </a:bodyPr>
          <a:lstStyle/>
          <a:p>
            <a:r>
              <a:rPr lang="en-US" sz="1600" b="1" dirty="0">
                <a:latin typeface="Comic Sans MS" panose="030F0702030302020204" pitchFamily="66" charset="0"/>
              </a:rPr>
              <a:t>101</a:t>
            </a:r>
            <a:endParaRPr lang="ru-RU" sz="1600" b="1" dirty="0">
              <a:latin typeface="Comic Sans MS" panose="030F0702030302020204" pitchFamily="66" charset="0"/>
            </a:endParaRPr>
          </a:p>
        </p:txBody>
      </p:sp>
      <p:sp>
        <p:nvSpPr>
          <p:cNvPr id="154" name="Прямоугольный треугольник 153">
            <a:extLst>
              <a:ext uri="{FF2B5EF4-FFF2-40B4-BE49-F238E27FC236}">
                <a16:creationId xmlns:a16="http://schemas.microsoft.com/office/drawing/2014/main" id="{9848ED4E-75E5-463F-8BB6-D9AADEB03B5F}"/>
              </a:ext>
            </a:extLst>
          </p:cNvPr>
          <p:cNvSpPr/>
          <p:nvPr/>
        </p:nvSpPr>
        <p:spPr>
          <a:xfrm rot="16200000">
            <a:off x="2110471" y="5867399"/>
            <a:ext cx="323850" cy="283029"/>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25D054C8-7973-4F92-AE99-8FFD8847762B}"/>
              </a:ext>
            </a:extLst>
          </p:cNvPr>
          <p:cNvSpPr txBox="1"/>
          <p:nvPr/>
        </p:nvSpPr>
        <p:spPr>
          <a:xfrm>
            <a:off x="508919" y="1526757"/>
            <a:ext cx="3716146"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Today, 13 isotopes is known.</a:t>
            </a:r>
            <a:endParaRPr lang="ru-RU"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290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6A0AEC-E260-44C3-B0C3-8133AF708D70}"/>
              </a:ext>
            </a:extLst>
          </p:cNvPr>
          <p:cNvSpPr txBox="1"/>
          <p:nvPr/>
        </p:nvSpPr>
        <p:spPr>
          <a:xfrm>
            <a:off x="3475773" y="3128003"/>
            <a:ext cx="1565044" cy="461665"/>
          </a:xfrm>
          <a:prstGeom prst="rect">
            <a:avLst/>
          </a:prstGeom>
          <a:noFill/>
          <a:ln w="28575">
            <a:solidFill>
              <a:schemeClr val="tx1"/>
            </a:solidFill>
          </a:ln>
        </p:spPr>
        <p:txBody>
          <a:bodyPr wrap="none" rtlCol="0">
            <a:spAutoFit/>
          </a:bodyPr>
          <a:lstStyle/>
          <a:p>
            <a:r>
              <a:rPr lang="en-US" sz="2400" dirty="0">
                <a:solidFill>
                  <a:schemeClr val="accent1"/>
                </a:solidFill>
                <a:effectLst>
                  <a:outerShdw blurRad="38100" dist="38100" dir="2700000" algn="tl">
                    <a:srgbClr val="000000">
                      <a:alpha val="43137"/>
                    </a:srgbClr>
                  </a:outerShdw>
                </a:effectLst>
              </a:rPr>
              <a:t>Rf isotopes</a:t>
            </a:r>
          </a:p>
        </p:txBody>
      </p:sp>
      <p:sp>
        <p:nvSpPr>
          <p:cNvPr id="633" name="Freeform 12">
            <a:extLst>
              <a:ext uri="{FF2B5EF4-FFF2-40B4-BE49-F238E27FC236}">
                <a16:creationId xmlns:a16="http://schemas.microsoft.com/office/drawing/2014/main" id="{D012897A-A36F-4D4E-A853-59B33E20F95D}"/>
              </a:ext>
            </a:extLst>
          </p:cNvPr>
          <p:cNvSpPr>
            <a:spLocks/>
          </p:cNvSpPr>
          <p:nvPr/>
        </p:nvSpPr>
        <p:spPr bwMode="auto">
          <a:xfrm>
            <a:off x="1962291" y="4686456"/>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0" y="48"/>
                </a:moveTo>
                <a:lnTo>
                  <a:pt x="48" y="48"/>
                </a:lnTo>
                <a:lnTo>
                  <a:pt x="48" y="0"/>
                </a:lnTo>
                <a:lnTo>
                  <a:pt x="0" y="0"/>
                </a:lnTo>
                <a:lnTo>
                  <a:pt x="0" y="48"/>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34" name="Freeform 13">
            <a:extLst>
              <a:ext uri="{FF2B5EF4-FFF2-40B4-BE49-F238E27FC236}">
                <a16:creationId xmlns:a16="http://schemas.microsoft.com/office/drawing/2014/main" id="{DD8C3477-9F44-45D0-8F20-E38EDDD73664}"/>
              </a:ext>
            </a:extLst>
          </p:cNvPr>
          <p:cNvSpPr>
            <a:spLocks/>
          </p:cNvSpPr>
          <p:nvPr/>
        </p:nvSpPr>
        <p:spPr bwMode="auto">
          <a:xfrm>
            <a:off x="1962291" y="4686456"/>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48"/>
                </a:moveTo>
                <a:lnTo>
                  <a:pt x="48" y="48"/>
                </a:lnTo>
                <a:lnTo>
                  <a:pt x="48" y="0"/>
                </a:lnTo>
                <a:lnTo>
                  <a:pt x="0" y="0"/>
                </a:lnTo>
                <a:lnTo>
                  <a:pt x="0" y="48"/>
                </a:lnTo>
              </a:path>
            </a:pathLst>
          </a:custGeom>
          <a:solidFill>
            <a:schemeClr val="accent6"/>
          </a:solidFill>
          <a:ln w="0">
            <a:solidFill>
              <a:srgbClr val="353A3C"/>
            </a:solidFill>
            <a:round/>
            <a:headEnd/>
            <a:tailEnd/>
          </a:ln>
        </p:spPr>
        <p:txBody>
          <a:bodyPr/>
          <a:lstStyle/>
          <a:p>
            <a:endParaRPr lang="ru-RU"/>
          </a:p>
        </p:txBody>
      </p:sp>
      <p:sp>
        <p:nvSpPr>
          <p:cNvPr id="635" name="Rectangle 18">
            <a:extLst>
              <a:ext uri="{FF2B5EF4-FFF2-40B4-BE49-F238E27FC236}">
                <a16:creationId xmlns:a16="http://schemas.microsoft.com/office/drawing/2014/main" id="{DFF0A4BA-5B1E-4C3B-93D9-E2E372EE15F9}"/>
              </a:ext>
            </a:extLst>
          </p:cNvPr>
          <p:cNvSpPr>
            <a:spLocks noChangeArrowheads="1"/>
          </p:cNvSpPr>
          <p:nvPr/>
        </p:nvSpPr>
        <p:spPr bwMode="auto">
          <a:xfrm>
            <a:off x="2009916" y="4697568"/>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chemeClr val="bg1"/>
                </a:solidFill>
                <a:latin typeface="Comic Sans MS" panose="030F0702030302020204" pitchFamily="66" charset="0"/>
              </a:rPr>
              <a:t>2</a:t>
            </a:r>
            <a:r>
              <a:rPr lang="en-US" altLang="ru-RU" sz="1200" dirty="0">
                <a:solidFill>
                  <a:schemeClr val="bg1"/>
                </a:solidFill>
                <a:latin typeface="Comic Sans MS" panose="030F0702030302020204" pitchFamily="66" charset="0"/>
              </a:rPr>
              <a:t>54</a:t>
            </a:r>
            <a:endParaRPr lang="ru-RU" altLang="ru-RU" dirty="0">
              <a:solidFill>
                <a:schemeClr val="bg1"/>
              </a:solidFill>
            </a:endParaRPr>
          </a:p>
        </p:txBody>
      </p:sp>
      <p:sp>
        <p:nvSpPr>
          <p:cNvPr id="648" name="Rectangle 54">
            <a:extLst>
              <a:ext uri="{FF2B5EF4-FFF2-40B4-BE49-F238E27FC236}">
                <a16:creationId xmlns:a16="http://schemas.microsoft.com/office/drawing/2014/main" id="{BED4D120-E84B-4541-AA9B-77583C1F56FD}"/>
              </a:ext>
            </a:extLst>
          </p:cNvPr>
          <p:cNvSpPr>
            <a:spLocks noChangeArrowheads="1"/>
          </p:cNvSpPr>
          <p:nvPr/>
        </p:nvSpPr>
        <p:spPr bwMode="auto">
          <a:xfrm>
            <a:off x="228230" y="4922993"/>
            <a:ext cx="2928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n-US" altLang="ru-RU" sz="2000" baseline="30000" dirty="0">
                <a:solidFill>
                  <a:srgbClr val="353A3C"/>
                </a:solidFill>
                <a:latin typeface="Comic Sans MS" panose="030F0702030302020204" pitchFamily="66" charset="0"/>
                <a:ea typeface="Calibri" panose="020F0502020204030204" pitchFamily="34" charset="0"/>
                <a:cs typeface="Calibri" panose="020F0502020204030204" pitchFamily="34" charset="0"/>
              </a:rPr>
              <a:t>206</a:t>
            </a:r>
            <a:r>
              <a:rPr lang="en-US" altLang="ru-RU" sz="1600" dirty="0">
                <a:solidFill>
                  <a:srgbClr val="353A3C"/>
                </a:solidFill>
                <a:latin typeface="Comic Sans MS" panose="030F0702030302020204" pitchFamily="66" charset="0"/>
                <a:ea typeface="Calibri" panose="020F0502020204030204" pitchFamily="34" charset="0"/>
                <a:cs typeface="Calibri" panose="020F0502020204030204" pitchFamily="34" charset="0"/>
              </a:rPr>
              <a:t>Pb + </a:t>
            </a:r>
            <a:r>
              <a:rPr lang="en-US" altLang="ru-RU" sz="2000" baseline="30000" dirty="0">
                <a:solidFill>
                  <a:srgbClr val="353A3C"/>
                </a:solidFill>
                <a:latin typeface="Comic Sans MS" panose="030F0702030302020204" pitchFamily="66" charset="0"/>
                <a:ea typeface="Calibri" panose="020F0502020204030204" pitchFamily="34" charset="0"/>
                <a:cs typeface="Calibri" panose="020F0502020204030204" pitchFamily="34" charset="0"/>
              </a:rPr>
              <a:t>50</a:t>
            </a:r>
            <a:r>
              <a:rPr lang="en-US" altLang="ru-RU" sz="1600" dirty="0">
                <a:solidFill>
                  <a:srgbClr val="353A3C"/>
                </a:solidFill>
                <a:latin typeface="Comic Sans MS" panose="030F0702030302020204" pitchFamily="66" charset="0"/>
                <a:ea typeface="Calibri" panose="020F0502020204030204" pitchFamily="34" charset="0"/>
                <a:cs typeface="Calibri" panose="020F0502020204030204" pitchFamily="34" charset="0"/>
              </a:rPr>
              <a:t>TI </a:t>
            </a:r>
            <a:r>
              <a:rPr lang="ru-RU" altLang="ru-RU" sz="2000" dirty="0">
                <a:solidFill>
                  <a:srgbClr val="353A3C"/>
                </a:solidFill>
                <a:latin typeface="Comic Sans MS" panose="030F0702030302020204" pitchFamily="66" charset="0"/>
                <a:ea typeface="Calibri" panose="020F0502020204030204" pitchFamily="34" charset="0"/>
                <a:cs typeface="Calibri" panose="020F0502020204030204" pitchFamily="34" charset="0"/>
              </a:rPr>
              <a:t>→</a:t>
            </a:r>
            <a:r>
              <a:rPr lang="en-US" altLang="ru-RU" sz="1600" dirty="0">
                <a:solidFill>
                  <a:srgbClr val="353A3C"/>
                </a:solidFill>
                <a:latin typeface="Comic Sans MS" panose="030F0702030302020204" pitchFamily="66" charset="0"/>
                <a:ea typeface="Calibri" panose="020F0502020204030204" pitchFamily="34" charset="0"/>
                <a:cs typeface="Calibri" panose="020F0502020204030204" pitchFamily="34" charset="0"/>
              </a:rPr>
              <a:t>   </a:t>
            </a:r>
            <a:r>
              <a:rPr lang="ru-RU" altLang="ru-RU" sz="1600" dirty="0">
                <a:solidFill>
                  <a:schemeClr val="bg1"/>
                </a:solidFill>
                <a:latin typeface="Comic Sans MS" panose="030F0702030302020204" pitchFamily="66" charset="0"/>
              </a:rPr>
              <a:t>10</a:t>
            </a:r>
            <a:r>
              <a:rPr lang="en-US" altLang="ru-RU" sz="1600" dirty="0">
                <a:solidFill>
                  <a:schemeClr val="bg1"/>
                </a:solidFill>
                <a:latin typeface="Comic Sans MS" panose="030F0702030302020204" pitchFamily="66" charset="0"/>
              </a:rPr>
              <a:t>4</a:t>
            </a:r>
            <a:r>
              <a:rPr lang="en-US" altLang="ru-RU" sz="1600" dirty="0">
                <a:solidFill>
                  <a:srgbClr val="353A3C"/>
                </a:solidFill>
                <a:latin typeface="Comic Sans MS" panose="030F0702030302020204" pitchFamily="66" charset="0"/>
              </a:rPr>
              <a:t>  + 2n</a:t>
            </a:r>
            <a:endParaRPr lang="ru-RU" altLang="ru-RU" dirty="0"/>
          </a:p>
        </p:txBody>
      </p:sp>
      <p:sp>
        <p:nvSpPr>
          <p:cNvPr id="661" name="Rectangle 52">
            <a:extLst>
              <a:ext uri="{FF2B5EF4-FFF2-40B4-BE49-F238E27FC236}">
                <a16:creationId xmlns:a16="http://schemas.microsoft.com/office/drawing/2014/main" id="{FD11A8AB-473D-4835-BA2E-6B2C4F17BB72}"/>
              </a:ext>
            </a:extLst>
          </p:cNvPr>
          <p:cNvSpPr>
            <a:spLocks noChangeArrowheads="1"/>
          </p:cNvSpPr>
          <p:nvPr/>
        </p:nvSpPr>
        <p:spPr bwMode="auto">
          <a:xfrm>
            <a:off x="1625276" y="5377004"/>
            <a:ext cx="150522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dirty="0">
                <a:solidFill>
                  <a:srgbClr val="7030A0"/>
                </a:solidFill>
                <a:latin typeface="Comic Sans MS" panose="030F0702030302020204" pitchFamily="66" charset="0"/>
              </a:rPr>
              <a:t>N = 150</a:t>
            </a:r>
          </a:p>
          <a:p>
            <a:pPr algn="ctr" eaLnBrk="1" hangingPunct="1"/>
            <a:r>
              <a:rPr lang="el-GR" altLang="ru-RU" sz="2800" dirty="0">
                <a:solidFill>
                  <a:srgbClr val="7030A0"/>
                </a:solidFill>
                <a:latin typeface="Comic Sans MS" panose="030F0702030302020204" pitchFamily="66" charset="0"/>
              </a:rPr>
              <a:t>β</a:t>
            </a:r>
            <a:r>
              <a:rPr lang="en-US" altLang="ru-RU" sz="2800" baseline="-25000" dirty="0">
                <a:solidFill>
                  <a:srgbClr val="7030A0"/>
                </a:solidFill>
                <a:latin typeface="Comic Sans MS" panose="030F0702030302020204" pitchFamily="66" charset="0"/>
              </a:rPr>
              <a:t>2</a:t>
            </a:r>
            <a:r>
              <a:rPr lang="en-US" altLang="ru-RU" dirty="0">
                <a:solidFill>
                  <a:srgbClr val="7030A0"/>
                </a:solidFill>
                <a:latin typeface="Comic Sans MS" panose="030F0702030302020204" pitchFamily="66" charset="0"/>
              </a:rPr>
              <a:t> = 0.25</a:t>
            </a:r>
            <a:endParaRPr lang="ru-RU" altLang="ru-RU" dirty="0">
              <a:solidFill>
                <a:srgbClr val="7030A0"/>
              </a:solidFill>
            </a:endParaRPr>
          </a:p>
        </p:txBody>
      </p:sp>
      <p:sp>
        <p:nvSpPr>
          <p:cNvPr id="663" name="Rectangle 52">
            <a:extLst>
              <a:ext uri="{FF2B5EF4-FFF2-40B4-BE49-F238E27FC236}">
                <a16:creationId xmlns:a16="http://schemas.microsoft.com/office/drawing/2014/main" id="{6A5D4EF6-DB4C-44AD-B7C2-2E4292B9B8E7}"/>
              </a:ext>
            </a:extLst>
          </p:cNvPr>
          <p:cNvSpPr>
            <a:spLocks noChangeArrowheads="1"/>
          </p:cNvSpPr>
          <p:nvPr/>
        </p:nvSpPr>
        <p:spPr bwMode="auto">
          <a:xfrm>
            <a:off x="2641666" y="4867035"/>
            <a:ext cx="1737655" cy="369332"/>
          </a:xfrm>
          <a:prstGeom prst="rect">
            <a:avLst/>
          </a:prstGeom>
          <a:solidFill>
            <a:schemeClr val="bg1"/>
          </a:solidFill>
          <a:ln>
            <a:noFill/>
          </a:ln>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dirty="0">
                <a:solidFill>
                  <a:srgbClr val="7030A0"/>
                </a:solidFill>
                <a:latin typeface="Comic Sans MS" panose="030F0702030302020204" pitchFamily="66" charset="0"/>
              </a:rPr>
              <a:t>T</a:t>
            </a:r>
            <a:r>
              <a:rPr lang="en-US" altLang="ru-RU" baseline="-25000" dirty="0">
                <a:solidFill>
                  <a:srgbClr val="7030A0"/>
                </a:solidFill>
                <a:latin typeface="Comic Sans MS" panose="030F0702030302020204" pitchFamily="66" charset="0"/>
              </a:rPr>
              <a:t>SF </a:t>
            </a:r>
            <a:r>
              <a:rPr lang="en-US" altLang="ru-RU" dirty="0">
                <a:solidFill>
                  <a:srgbClr val="7030A0"/>
                </a:solidFill>
                <a:latin typeface="Comic Sans MS" panose="030F0702030302020204" pitchFamily="66" charset="0"/>
              </a:rPr>
              <a:t>= 23 µs</a:t>
            </a:r>
            <a:endParaRPr lang="ru-RU" altLang="ru-RU" dirty="0">
              <a:solidFill>
                <a:srgbClr val="7030A0"/>
              </a:solidFill>
            </a:endParaRPr>
          </a:p>
        </p:txBody>
      </p:sp>
      <p:sp>
        <p:nvSpPr>
          <p:cNvPr id="677" name="TextBox 676">
            <a:extLst>
              <a:ext uri="{FF2B5EF4-FFF2-40B4-BE49-F238E27FC236}">
                <a16:creationId xmlns:a16="http://schemas.microsoft.com/office/drawing/2014/main" id="{2EB4A1DF-F8D2-423E-9755-4ACBC384E75D}"/>
              </a:ext>
            </a:extLst>
          </p:cNvPr>
          <p:cNvSpPr txBox="1"/>
          <p:nvPr/>
        </p:nvSpPr>
        <p:spPr>
          <a:xfrm>
            <a:off x="177913" y="3475554"/>
            <a:ext cx="1824538" cy="707886"/>
          </a:xfrm>
          <a:prstGeom prst="rect">
            <a:avLst/>
          </a:prstGeom>
          <a:noFill/>
        </p:spPr>
        <p:txBody>
          <a:bodyPr wrap="none" rtlCol="0">
            <a:spAutoFit/>
          </a:bodyPr>
          <a:lstStyle/>
          <a:p>
            <a:pPr algn="ctr"/>
            <a:r>
              <a:rPr lang="en-US" sz="2000" dirty="0">
                <a:latin typeface="Arial Black" panose="020B0A04020102020204" pitchFamily="34" charset="0"/>
              </a:rPr>
              <a:t>Cold Fusion</a:t>
            </a:r>
          </a:p>
          <a:p>
            <a:pPr algn="ctr"/>
            <a:r>
              <a:rPr lang="en-US" sz="2400" baseline="30000" dirty="0">
                <a:latin typeface="Arial Black" panose="020B0A04020102020204" pitchFamily="34" charset="0"/>
              </a:rPr>
              <a:t>209</a:t>
            </a:r>
            <a:r>
              <a:rPr lang="en-US" sz="2000" dirty="0">
                <a:latin typeface="Arial Black" panose="020B0A04020102020204" pitchFamily="34" charset="0"/>
              </a:rPr>
              <a:t>Bi-target</a:t>
            </a:r>
            <a:endParaRPr lang="ru-RU" sz="2000" dirty="0">
              <a:latin typeface="Arial Black" panose="020B0A04020102020204" pitchFamily="34" charset="0"/>
            </a:endParaRPr>
          </a:p>
        </p:txBody>
      </p:sp>
      <p:sp>
        <p:nvSpPr>
          <p:cNvPr id="662" name="Rectangle 52">
            <a:extLst>
              <a:ext uri="{FF2B5EF4-FFF2-40B4-BE49-F238E27FC236}">
                <a16:creationId xmlns:a16="http://schemas.microsoft.com/office/drawing/2014/main" id="{4B7EE9DE-D7BD-4584-A03B-0B1E9DD18F9E}"/>
              </a:ext>
            </a:extLst>
          </p:cNvPr>
          <p:cNvSpPr>
            <a:spLocks noChangeArrowheads="1"/>
          </p:cNvSpPr>
          <p:nvPr/>
        </p:nvSpPr>
        <p:spPr bwMode="auto">
          <a:xfrm>
            <a:off x="5893462" y="5377714"/>
            <a:ext cx="1638269"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dirty="0">
                <a:solidFill>
                  <a:srgbClr val="7030A0"/>
                </a:solidFill>
                <a:latin typeface="Comic Sans MS" panose="030F0702030302020204" pitchFamily="66" charset="0"/>
              </a:rPr>
              <a:t>N = 164</a:t>
            </a:r>
          </a:p>
          <a:p>
            <a:pPr algn="ctr" eaLnBrk="1" hangingPunct="1"/>
            <a:r>
              <a:rPr lang="el-GR" altLang="ru-RU" sz="2800" dirty="0">
                <a:solidFill>
                  <a:srgbClr val="7030A0"/>
                </a:solidFill>
                <a:latin typeface="Comic Sans MS" panose="030F0702030302020204" pitchFamily="66" charset="0"/>
              </a:rPr>
              <a:t>β</a:t>
            </a:r>
            <a:r>
              <a:rPr lang="en-US" altLang="ru-RU" sz="2800" baseline="-25000" dirty="0">
                <a:solidFill>
                  <a:srgbClr val="7030A0"/>
                </a:solidFill>
                <a:latin typeface="Comic Sans MS" panose="030F0702030302020204" pitchFamily="66" charset="0"/>
              </a:rPr>
              <a:t>2</a:t>
            </a:r>
            <a:r>
              <a:rPr lang="en-US" altLang="ru-RU" dirty="0">
                <a:solidFill>
                  <a:srgbClr val="7030A0"/>
                </a:solidFill>
                <a:latin typeface="Comic Sans MS" panose="030F0702030302020204" pitchFamily="66" charset="0"/>
              </a:rPr>
              <a:t> = 0.22 </a:t>
            </a:r>
          </a:p>
          <a:p>
            <a:pPr algn="ctr" eaLnBrk="1" hangingPunct="1"/>
            <a:endParaRPr lang="ru-RU" altLang="ru-RU" dirty="0">
              <a:solidFill>
                <a:srgbClr val="7030A0"/>
              </a:solidFill>
            </a:endParaRPr>
          </a:p>
          <a:p>
            <a:pPr algn="ctr" eaLnBrk="1" hangingPunct="1"/>
            <a:endParaRPr lang="ru-RU" altLang="ru-RU" dirty="0">
              <a:solidFill>
                <a:srgbClr val="7030A0"/>
              </a:solidFill>
            </a:endParaRPr>
          </a:p>
        </p:txBody>
      </p:sp>
      <p:sp>
        <p:nvSpPr>
          <p:cNvPr id="371" name="Rectangle 8">
            <a:extLst>
              <a:ext uri="{FF2B5EF4-FFF2-40B4-BE49-F238E27FC236}">
                <a16:creationId xmlns:a16="http://schemas.microsoft.com/office/drawing/2014/main" id="{80014C61-BA36-4954-85E1-4B30DA3E7E4A}"/>
              </a:ext>
            </a:extLst>
          </p:cNvPr>
          <p:cNvSpPr>
            <a:spLocks noChangeArrowheads="1"/>
          </p:cNvSpPr>
          <p:nvPr/>
        </p:nvSpPr>
        <p:spPr bwMode="auto">
          <a:xfrm>
            <a:off x="7208837" y="2527196"/>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a:solidFill>
                  <a:srgbClr val="E44600"/>
                </a:solidFill>
                <a:latin typeface="Comic Sans MS" panose="030F0702030302020204" pitchFamily="66" charset="0"/>
              </a:rPr>
              <a:t>a</a:t>
            </a:r>
            <a:endParaRPr lang="ru-RU" altLang="ru-RU"/>
          </a:p>
        </p:txBody>
      </p:sp>
      <p:sp>
        <p:nvSpPr>
          <p:cNvPr id="372" name="Rectangle 9">
            <a:extLst>
              <a:ext uri="{FF2B5EF4-FFF2-40B4-BE49-F238E27FC236}">
                <a16:creationId xmlns:a16="http://schemas.microsoft.com/office/drawing/2014/main" id="{E22494B7-8C62-4ACC-87E2-225E79B95D40}"/>
              </a:ext>
            </a:extLst>
          </p:cNvPr>
          <p:cNvSpPr>
            <a:spLocks noChangeArrowheads="1"/>
          </p:cNvSpPr>
          <p:nvPr/>
        </p:nvSpPr>
        <p:spPr bwMode="auto">
          <a:xfrm>
            <a:off x="7988299" y="1098446"/>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a:solidFill>
                  <a:srgbClr val="E44600"/>
                </a:solidFill>
                <a:latin typeface="Comic Sans MS" panose="030F0702030302020204" pitchFamily="66" charset="0"/>
              </a:rPr>
              <a:t>a</a:t>
            </a:r>
            <a:endParaRPr lang="ru-RU" altLang="ru-RU"/>
          </a:p>
        </p:txBody>
      </p:sp>
      <p:sp>
        <p:nvSpPr>
          <p:cNvPr id="373" name="Freeform 10">
            <a:extLst>
              <a:ext uri="{FF2B5EF4-FFF2-40B4-BE49-F238E27FC236}">
                <a16:creationId xmlns:a16="http://schemas.microsoft.com/office/drawing/2014/main" id="{E4106686-F245-4E1A-8420-C53C2E869B7A}"/>
              </a:ext>
            </a:extLst>
          </p:cNvPr>
          <p:cNvSpPr>
            <a:spLocks/>
          </p:cNvSpPr>
          <p:nvPr/>
        </p:nvSpPr>
        <p:spPr bwMode="auto">
          <a:xfrm>
            <a:off x="7315199" y="1334984"/>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2" y="49"/>
                </a:moveTo>
                <a:lnTo>
                  <a:pt x="50" y="49"/>
                </a:lnTo>
                <a:lnTo>
                  <a:pt x="50" y="1"/>
                </a:lnTo>
                <a:lnTo>
                  <a:pt x="50" y="0"/>
                </a:lnTo>
                <a:lnTo>
                  <a:pt x="2" y="0"/>
                </a:lnTo>
                <a:lnTo>
                  <a:pt x="2" y="1"/>
                </a:lnTo>
                <a:lnTo>
                  <a:pt x="0" y="1"/>
                </a:lnTo>
                <a:lnTo>
                  <a:pt x="0" y="49"/>
                </a:lnTo>
                <a:lnTo>
                  <a:pt x="2"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4" name="Freeform 11">
            <a:extLst>
              <a:ext uri="{FF2B5EF4-FFF2-40B4-BE49-F238E27FC236}">
                <a16:creationId xmlns:a16="http://schemas.microsoft.com/office/drawing/2014/main" id="{7744004E-33E4-4340-97A2-F68C5E777258}"/>
              </a:ext>
            </a:extLst>
          </p:cNvPr>
          <p:cNvSpPr>
            <a:spLocks/>
          </p:cNvSpPr>
          <p:nvPr/>
        </p:nvSpPr>
        <p:spPr bwMode="auto">
          <a:xfrm>
            <a:off x="7315199" y="1334984"/>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5" name="Freeform 12">
            <a:extLst>
              <a:ext uri="{FF2B5EF4-FFF2-40B4-BE49-F238E27FC236}">
                <a16:creationId xmlns:a16="http://schemas.microsoft.com/office/drawing/2014/main" id="{6934FBBE-BED5-4737-84C4-CBB8BDE49D7E}"/>
              </a:ext>
            </a:extLst>
          </p:cNvPr>
          <p:cNvSpPr>
            <a:spLocks/>
          </p:cNvSpPr>
          <p:nvPr/>
        </p:nvSpPr>
        <p:spPr bwMode="auto">
          <a:xfrm>
            <a:off x="6572249" y="2738334"/>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0" y="48"/>
                </a:moveTo>
                <a:lnTo>
                  <a:pt x="48" y="48"/>
                </a:lnTo>
                <a:lnTo>
                  <a:pt x="48" y="0"/>
                </a:lnTo>
                <a:lnTo>
                  <a:pt x="0" y="0"/>
                </a:lnTo>
                <a:lnTo>
                  <a:pt x="0" y="48"/>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76" name="Freeform 13">
            <a:extLst>
              <a:ext uri="{FF2B5EF4-FFF2-40B4-BE49-F238E27FC236}">
                <a16:creationId xmlns:a16="http://schemas.microsoft.com/office/drawing/2014/main" id="{E29F8C96-C378-4715-9A3C-BE01CCDDE795}"/>
              </a:ext>
            </a:extLst>
          </p:cNvPr>
          <p:cNvSpPr>
            <a:spLocks/>
          </p:cNvSpPr>
          <p:nvPr/>
        </p:nvSpPr>
        <p:spPr bwMode="auto">
          <a:xfrm>
            <a:off x="6572249" y="2738334"/>
            <a:ext cx="566737" cy="566738"/>
          </a:xfrm>
          <a:custGeom>
            <a:avLst/>
            <a:gdLst>
              <a:gd name="T0" fmla="*/ 0 w 48"/>
              <a:gd name="T1" fmla="*/ 2147483647 h 48"/>
              <a:gd name="T2" fmla="*/ 2147483647 w 48"/>
              <a:gd name="T3" fmla="*/ 2147483647 h 48"/>
              <a:gd name="T4" fmla="*/ 2147483647 w 48"/>
              <a:gd name="T5" fmla="*/ 2147483647 h 48"/>
              <a:gd name="T6" fmla="*/ 2147483647 w 48"/>
              <a:gd name="T7" fmla="*/ 0 h 48"/>
              <a:gd name="T8" fmla="*/ 2147483647 w 48"/>
              <a:gd name="T9" fmla="*/ 0 h 48"/>
              <a:gd name="T10" fmla="*/ 0 w 48"/>
              <a:gd name="T11" fmla="*/ 0 h 48"/>
              <a:gd name="T12" fmla="*/ 0 w 48"/>
              <a:gd name="T13" fmla="*/ 0 h 48"/>
              <a:gd name="T14" fmla="*/ 0 w 48"/>
              <a:gd name="T15" fmla="*/ 2147483647 h 48"/>
              <a:gd name="T16" fmla="*/ 0 w 48"/>
              <a:gd name="T17" fmla="*/ 2147483647 h 48"/>
              <a:gd name="T18" fmla="*/ 0 w 4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48"/>
                </a:moveTo>
                <a:lnTo>
                  <a:pt x="48" y="48"/>
                </a:lnTo>
                <a:lnTo>
                  <a:pt x="48" y="0"/>
                </a:lnTo>
                <a:lnTo>
                  <a:pt x="0" y="0"/>
                </a:lnTo>
                <a:lnTo>
                  <a:pt x="0" y="48"/>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77" name="Rectangle 14">
            <a:extLst>
              <a:ext uri="{FF2B5EF4-FFF2-40B4-BE49-F238E27FC236}">
                <a16:creationId xmlns:a16="http://schemas.microsoft.com/office/drawing/2014/main" id="{38E67C96-F390-4964-9145-6BDC638F2DC1}"/>
              </a:ext>
            </a:extLst>
          </p:cNvPr>
          <p:cNvSpPr>
            <a:spLocks noChangeArrowheads="1"/>
          </p:cNvSpPr>
          <p:nvPr/>
        </p:nvSpPr>
        <p:spPr bwMode="auto">
          <a:xfrm>
            <a:off x="7492999" y="1593746"/>
            <a:ext cx="4603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a:solidFill>
                  <a:srgbClr val="353A3C"/>
                </a:solidFill>
                <a:latin typeface="Comic Sans MS" panose="030F0702030302020204" pitchFamily="66" charset="0"/>
              </a:rPr>
              <a:t>113</a:t>
            </a:r>
            <a:endParaRPr lang="ru-RU" altLang="ru-RU"/>
          </a:p>
        </p:txBody>
      </p:sp>
      <p:sp>
        <p:nvSpPr>
          <p:cNvPr id="378" name="Rectangle 15">
            <a:extLst>
              <a:ext uri="{FF2B5EF4-FFF2-40B4-BE49-F238E27FC236}">
                <a16:creationId xmlns:a16="http://schemas.microsoft.com/office/drawing/2014/main" id="{950D96FB-013F-42A5-98D8-E523677D1A0C}"/>
              </a:ext>
            </a:extLst>
          </p:cNvPr>
          <p:cNvSpPr>
            <a:spLocks noChangeArrowheads="1"/>
          </p:cNvSpPr>
          <p:nvPr/>
        </p:nvSpPr>
        <p:spPr bwMode="auto">
          <a:xfrm>
            <a:off x="7373937" y="1382609"/>
            <a:ext cx="377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284</a:t>
            </a:r>
            <a:endParaRPr lang="ru-RU" altLang="ru-RU"/>
          </a:p>
        </p:txBody>
      </p:sp>
      <p:sp>
        <p:nvSpPr>
          <p:cNvPr id="379" name="Freeform 16">
            <a:extLst>
              <a:ext uri="{FF2B5EF4-FFF2-40B4-BE49-F238E27FC236}">
                <a16:creationId xmlns:a16="http://schemas.microsoft.com/office/drawing/2014/main" id="{3E6A2671-ABDA-48DA-AECD-7E34B29B4595}"/>
              </a:ext>
            </a:extLst>
          </p:cNvPr>
          <p:cNvSpPr>
            <a:spLocks/>
          </p:cNvSpPr>
          <p:nvPr/>
        </p:nvSpPr>
        <p:spPr bwMode="auto">
          <a:xfrm>
            <a:off x="6961187" y="2030309"/>
            <a:ext cx="577850" cy="577850"/>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9"/>
              <a:gd name="T35" fmla="*/ 49 w 49"/>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9">
                <a:moveTo>
                  <a:pt x="1" y="49"/>
                </a:moveTo>
                <a:lnTo>
                  <a:pt x="49" y="49"/>
                </a:lnTo>
                <a:lnTo>
                  <a:pt x="49" y="0"/>
                </a:lnTo>
                <a:lnTo>
                  <a:pt x="1" y="0"/>
                </a:lnTo>
                <a:lnTo>
                  <a:pt x="0" y="0"/>
                </a:lnTo>
                <a:lnTo>
                  <a:pt x="0" y="49"/>
                </a:lnTo>
                <a:lnTo>
                  <a:pt x="1"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0" name="Freeform 17">
            <a:extLst>
              <a:ext uri="{FF2B5EF4-FFF2-40B4-BE49-F238E27FC236}">
                <a16:creationId xmlns:a16="http://schemas.microsoft.com/office/drawing/2014/main" id="{20CF02C8-C353-4927-9B3D-FB9E540D5F84}"/>
              </a:ext>
            </a:extLst>
          </p:cNvPr>
          <p:cNvSpPr>
            <a:spLocks/>
          </p:cNvSpPr>
          <p:nvPr/>
        </p:nvSpPr>
        <p:spPr bwMode="auto">
          <a:xfrm>
            <a:off x="6961187" y="2030309"/>
            <a:ext cx="577850" cy="577850"/>
          </a:xfrm>
          <a:custGeom>
            <a:avLst/>
            <a:gdLst>
              <a:gd name="T0" fmla="*/ 2147483647 w 49"/>
              <a:gd name="T1" fmla="*/ 2147483647 h 49"/>
              <a:gd name="T2" fmla="*/ 2147483647 w 49"/>
              <a:gd name="T3" fmla="*/ 2147483647 h 49"/>
              <a:gd name="T4" fmla="*/ 2147483647 w 49"/>
              <a:gd name="T5" fmla="*/ 2147483647 h 49"/>
              <a:gd name="T6" fmla="*/ 2147483647 w 49"/>
              <a:gd name="T7" fmla="*/ 0 h 49"/>
              <a:gd name="T8" fmla="*/ 2147483647 w 49"/>
              <a:gd name="T9" fmla="*/ 0 h 49"/>
              <a:gd name="T10" fmla="*/ 2147483647 w 49"/>
              <a:gd name="T11" fmla="*/ 0 h 49"/>
              <a:gd name="T12" fmla="*/ 2147483647 w 49"/>
              <a:gd name="T13" fmla="*/ 0 h 49"/>
              <a:gd name="T14" fmla="*/ 0 w 49"/>
              <a:gd name="T15" fmla="*/ 0 h 49"/>
              <a:gd name="T16" fmla="*/ 0 w 49"/>
              <a:gd name="T17" fmla="*/ 2147483647 h 49"/>
              <a:gd name="T18" fmla="*/ 2147483647 w 49"/>
              <a:gd name="T19" fmla="*/ 2147483647 h 49"/>
              <a:gd name="T20" fmla="*/ 2147483647 w 49"/>
              <a:gd name="T21" fmla="*/ 2147483647 h 49"/>
              <a:gd name="T22" fmla="*/ 2147483647 w 49"/>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49"/>
              <a:gd name="T38" fmla="*/ 49 w 49"/>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49">
                <a:moveTo>
                  <a:pt x="1" y="49"/>
                </a:moveTo>
                <a:lnTo>
                  <a:pt x="49" y="49"/>
                </a:lnTo>
                <a:lnTo>
                  <a:pt x="49" y="0"/>
                </a:lnTo>
                <a:lnTo>
                  <a:pt x="1" y="0"/>
                </a:lnTo>
                <a:lnTo>
                  <a:pt x="0" y="0"/>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1" name="Rectangle 18">
            <a:extLst>
              <a:ext uri="{FF2B5EF4-FFF2-40B4-BE49-F238E27FC236}">
                <a16:creationId xmlns:a16="http://schemas.microsoft.com/office/drawing/2014/main" id="{52905000-3F72-497E-935B-780E67FC13F4}"/>
              </a:ext>
            </a:extLst>
          </p:cNvPr>
          <p:cNvSpPr>
            <a:spLocks noChangeArrowheads="1"/>
          </p:cNvSpPr>
          <p:nvPr/>
        </p:nvSpPr>
        <p:spPr bwMode="auto">
          <a:xfrm>
            <a:off x="6619874" y="2749446"/>
            <a:ext cx="377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276</a:t>
            </a:r>
            <a:endParaRPr lang="ru-RU" altLang="ru-RU"/>
          </a:p>
        </p:txBody>
      </p:sp>
      <p:sp>
        <p:nvSpPr>
          <p:cNvPr id="382" name="Rectangle 19">
            <a:extLst>
              <a:ext uri="{FF2B5EF4-FFF2-40B4-BE49-F238E27FC236}">
                <a16:creationId xmlns:a16="http://schemas.microsoft.com/office/drawing/2014/main" id="{2F971018-5220-4D8E-B58C-4B32130325A2}"/>
              </a:ext>
            </a:extLst>
          </p:cNvPr>
          <p:cNvSpPr>
            <a:spLocks noChangeArrowheads="1"/>
          </p:cNvSpPr>
          <p:nvPr/>
        </p:nvSpPr>
        <p:spPr bwMode="auto">
          <a:xfrm>
            <a:off x="7126287" y="2277959"/>
            <a:ext cx="4603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a:solidFill>
                  <a:srgbClr val="353A3C"/>
                </a:solidFill>
                <a:latin typeface="Comic Sans MS" panose="030F0702030302020204" pitchFamily="66" charset="0"/>
              </a:rPr>
              <a:t>111</a:t>
            </a:r>
            <a:endParaRPr lang="ru-RU" altLang="ru-RU"/>
          </a:p>
        </p:txBody>
      </p:sp>
      <p:sp>
        <p:nvSpPr>
          <p:cNvPr id="383" name="Rectangle 20">
            <a:extLst>
              <a:ext uri="{FF2B5EF4-FFF2-40B4-BE49-F238E27FC236}">
                <a16:creationId xmlns:a16="http://schemas.microsoft.com/office/drawing/2014/main" id="{6D600F15-A7E1-425F-AB89-E9139C2433F5}"/>
              </a:ext>
            </a:extLst>
          </p:cNvPr>
          <p:cNvSpPr>
            <a:spLocks noChangeArrowheads="1"/>
          </p:cNvSpPr>
          <p:nvPr/>
        </p:nvSpPr>
        <p:spPr bwMode="auto">
          <a:xfrm>
            <a:off x="7008812" y="2054121"/>
            <a:ext cx="377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280</a:t>
            </a:r>
            <a:endParaRPr lang="ru-RU" altLang="ru-RU"/>
          </a:p>
        </p:txBody>
      </p:sp>
      <p:sp>
        <p:nvSpPr>
          <p:cNvPr id="384" name="Rectangle 21">
            <a:extLst>
              <a:ext uri="{FF2B5EF4-FFF2-40B4-BE49-F238E27FC236}">
                <a16:creationId xmlns:a16="http://schemas.microsoft.com/office/drawing/2014/main" id="{9322E6E9-80C7-4AED-9E9B-C045A6EA1CFC}"/>
              </a:ext>
            </a:extLst>
          </p:cNvPr>
          <p:cNvSpPr>
            <a:spLocks noChangeArrowheads="1"/>
          </p:cNvSpPr>
          <p:nvPr/>
        </p:nvSpPr>
        <p:spPr bwMode="auto">
          <a:xfrm>
            <a:off x="7597774" y="1854096"/>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a:solidFill>
                  <a:srgbClr val="E44600"/>
                </a:solidFill>
                <a:latin typeface="Comic Sans MS" panose="030F0702030302020204" pitchFamily="66" charset="0"/>
              </a:rPr>
              <a:t>a</a:t>
            </a:r>
            <a:endParaRPr lang="ru-RU" altLang="ru-RU"/>
          </a:p>
        </p:txBody>
      </p:sp>
      <p:sp>
        <p:nvSpPr>
          <p:cNvPr id="385" name="Freeform 22">
            <a:extLst>
              <a:ext uri="{FF2B5EF4-FFF2-40B4-BE49-F238E27FC236}">
                <a16:creationId xmlns:a16="http://schemas.microsoft.com/office/drawing/2014/main" id="{5798E851-245E-4196-9AD4-83BED8107810}"/>
              </a:ext>
            </a:extLst>
          </p:cNvPr>
          <p:cNvSpPr>
            <a:spLocks/>
          </p:cNvSpPr>
          <p:nvPr/>
        </p:nvSpPr>
        <p:spPr bwMode="auto">
          <a:xfrm>
            <a:off x="7716837" y="603146"/>
            <a:ext cx="588962" cy="590550"/>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50"/>
              <a:gd name="T38" fmla="*/ 50 w 50"/>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50">
                <a:moveTo>
                  <a:pt x="0" y="50"/>
                </a:moveTo>
                <a:lnTo>
                  <a:pt x="48" y="50"/>
                </a:lnTo>
                <a:lnTo>
                  <a:pt x="50" y="50"/>
                </a:lnTo>
                <a:lnTo>
                  <a:pt x="50" y="2"/>
                </a:lnTo>
                <a:lnTo>
                  <a:pt x="48" y="0"/>
                </a:lnTo>
                <a:lnTo>
                  <a:pt x="0" y="0"/>
                </a:lnTo>
                <a:lnTo>
                  <a:pt x="0" y="2"/>
                </a:lnTo>
                <a:lnTo>
                  <a:pt x="0" y="5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86" name="Freeform 23">
            <a:extLst>
              <a:ext uri="{FF2B5EF4-FFF2-40B4-BE49-F238E27FC236}">
                <a16:creationId xmlns:a16="http://schemas.microsoft.com/office/drawing/2014/main" id="{902ECC92-F790-4254-A487-21DF4E91B7D5}"/>
              </a:ext>
            </a:extLst>
          </p:cNvPr>
          <p:cNvSpPr>
            <a:spLocks/>
          </p:cNvSpPr>
          <p:nvPr/>
        </p:nvSpPr>
        <p:spPr bwMode="auto">
          <a:xfrm>
            <a:off x="7716837" y="603146"/>
            <a:ext cx="588962" cy="590550"/>
          </a:xfrm>
          <a:custGeom>
            <a:avLst/>
            <a:gdLst>
              <a:gd name="T0" fmla="*/ 0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0 h 50"/>
              <a:gd name="T14" fmla="*/ 0 w 50"/>
              <a:gd name="T15" fmla="*/ 0 h 50"/>
              <a:gd name="T16" fmla="*/ 0 w 50"/>
              <a:gd name="T17" fmla="*/ 2147483647 h 50"/>
              <a:gd name="T18" fmla="*/ 0 w 50"/>
              <a:gd name="T19" fmla="*/ 2147483647 h 50"/>
              <a:gd name="T20" fmla="*/ 0 w 50"/>
              <a:gd name="T21" fmla="*/ 2147483647 h 50"/>
              <a:gd name="T22" fmla="*/ 0 w 50"/>
              <a:gd name="T23" fmla="*/ 2147483647 h 50"/>
              <a:gd name="T24" fmla="*/ 0 w 50"/>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50"/>
              <a:gd name="T41" fmla="*/ 50 w 50"/>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50">
                <a:moveTo>
                  <a:pt x="0" y="50"/>
                </a:moveTo>
                <a:lnTo>
                  <a:pt x="48" y="50"/>
                </a:lnTo>
                <a:lnTo>
                  <a:pt x="50" y="50"/>
                </a:lnTo>
                <a:lnTo>
                  <a:pt x="50" y="2"/>
                </a:lnTo>
                <a:lnTo>
                  <a:pt x="48" y="0"/>
                </a:lnTo>
                <a:lnTo>
                  <a:pt x="0" y="0"/>
                </a:lnTo>
                <a:lnTo>
                  <a:pt x="0" y="2"/>
                </a:lnTo>
                <a:lnTo>
                  <a:pt x="0" y="5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7" name="Freeform 24">
            <a:extLst>
              <a:ext uri="{FF2B5EF4-FFF2-40B4-BE49-F238E27FC236}">
                <a16:creationId xmlns:a16="http://schemas.microsoft.com/office/drawing/2014/main" id="{EAD9C489-A7B8-4409-819C-F566E9733CFC}"/>
              </a:ext>
            </a:extLst>
          </p:cNvPr>
          <p:cNvSpPr>
            <a:spLocks/>
          </p:cNvSpPr>
          <p:nvPr/>
        </p:nvSpPr>
        <p:spPr bwMode="auto">
          <a:xfrm>
            <a:off x="7315199" y="1334984"/>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49"/>
                </a:moveTo>
                <a:lnTo>
                  <a:pt x="50" y="49"/>
                </a:lnTo>
                <a:lnTo>
                  <a:pt x="50" y="1"/>
                </a:lnTo>
                <a:lnTo>
                  <a:pt x="50" y="0"/>
                </a:lnTo>
                <a:lnTo>
                  <a:pt x="2" y="0"/>
                </a:lnTo>
                <a:lnTo>
                  <a:pt x="2" y="1"/>
                </a:lnTo>
                <a:lnTo>
                  <a:pt x="0" y="1"/>
                </a:lnTo>
                <a:lnTo>
                  <a:pt x="0" y="49"/>
                </a:lnTo>
                <a:lnTo>
                  <a:pt x="2" y="49"/>
                </a:lnTo>
              </a:path>
            </a:pathLst>
          </a:custGeom>
          <a:noFill/>
          <a:ln w="0">
            <a:solidFill>
              <a:srgbClr val="686099"/>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8" name="Rectangle 25">
            <a:extLst>
              <a:ext uri="{FF2B5EF4-FFF2-40B4-BE49-F238E27FC236}">
                <a16:creationId xmlns:a16="http://schemas.microsoft.com/office/drawing/2014/main" id="{3F163BD0-1E24-4535-880D-7A80BFDA67D0}"/>
              </a:ext>
            </a:extLst>
          </p:cNvPr>
          <p:cNvSpPr>
            <a:spLocks noChangeArrowheads="1"/>
          </p:cNvSpPr>
          <p:nvPr/>
        </p:nvSpPr>
        <p:spPr bwMode="auto">
          <a:xfrm>
            <a:off x="6096691" y="863496"/>
            <a:ext cx="2878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en-US" altLang="ru-RU" sz="1600" dirty="0">
                <a:solidFill>
                  <a:srgbClr val="353A3C"/>
                </a:solidFill>
                <a:latin typeface="Comic Sans MS" panose="030F0702030302020204" pitchFamily="66" charset="0"/>
              </a:rPr>
              <a:t> </a:t>
            </a:r>
            <a:r>
              <a:rPr lang="en-US" altLang="ru-RU" sz="2000" baseline="30000" dirty="0">
                <a:solidFill>
                  <a:srgbClr val="353A3C"/>
                </a:solidFill>
                <a:latin typeface="Comic Sans MS" panose="030F0702030302020204" pitchFamily="66" charset="0"/>
              </a:rPr>
              <a:t>243</a:t>
            </a:r>
            <a:r>
              <a:rPr lang="en-US" altLang="ru-RU" sz="1600" dirty="0">
                <a:solidFill>
                  <a:srgbClr val="353A3C"/>
                </a:solidFill>
                <a:latin typeface="Comic Sans MS" panose="030F0702030302020204" pitchFamily="66" charset="0"/>
              </a:rPr>
              <a:t>Am + </a:t>
            </a:r>
            <a:r>
              <a:rPr lang="en-US" altLang="ru-RU" sz="2000" baseline="30000" dirty="0">
                <a:solidFill>
                  <a:srgbClr val="353A3C"/>
                </a:solidFill>
                <a:latin typeface="Comic Sans MS" panose="030F0702030302020204" pitchFamily="66" charset="0"/>
              </a:rPr>
              <a:t>48</a:t>
            </a:r>
            <a:r>
              <a:rPr lang="en-US" altLang="ru-RU" sz="1600" dirty="0">
                <a:solidFill>
                  <a:srgbClr val="353A3C"/>
                </a:solidFill>
                <a:latin typeface="Comic Sans MS" panose="030F0702030302020204" pitchFamily="66" charset="0"/>
              </a:rPr>
              <a:t>Ca </a:t>
            </a:r>
            <a:r>
              <a:rPr lang="en-US" altLang="ru-RU" sz="1600" dirty="0">
                <a:solidFill>
                  <a:srgbClr val="353A3C"/>
                </a:solidFill>
                <a:latin typeface="Calibri" panose="020F0502020204030204" pitchFamily="34" charset="0"/>
                <a:ea typeface="Calibri" panose="020F0502020204030204" pitchFamily="34" charset="0"/>
                <a:cs typeface="Calibri" panose="020F0502020204030204" pitchFamily="34" charset="0"/>
              </a:rPr>
              <a:t>→ </a:t>
            </a:r>
            <a:r>
              <a:rPr lang="ru-RU" altLang="ru-RU" sz="1600" dirty="0">
                <a:solidFill>
                  <a:srgbClr val="353A3C"/>
                </a:solidFill>
                <a:latin typeface="Comic Sans MS" panose="030F0702030302020204" pitchFamily="66" charset="0"/>
              </a:rPr>
              <a:t>115</a:t>
            </a:r>
            <a:r>
              <a:rPr lang="en-US" altLang="ru-RU" sz="1600" dirty="0">
                <a:solidFill>
                  <a:srgbClr val="353A3C"/>
                </a:solidFill>
                <a:latin typeface="Comic Sans MS" panose="030F0702030302020204" pitchFamily="66" charset="0"/>
              </a:rPr>
              <a:t>   + 3n</a:t>
            </a:r>
            <a:endParaRPr lang="ru-RU" altLang="ru-RU" dirty="0"/>
          </a:p>
        </p:txBody>
      </p:sp>
      <p:sp>
        <p:nvSpPr>
          <p:cNvPr id="389" name="Rectangle 26">
            <a:extLst>
              <a:ext uri="{FF2B5EF4-FFF2-40B4-BE49-F238E27FC236}">
                <a16:creationId xmlns:a16="http://schemas.microsoft.com/office/drawing/2014/main" id="{ADBA35C9-151A-4160-80DE-61BE8F9C2768}"/>
              </a:ext>
            </a:extLst>
          </p:cNvPr>
          <p:cNvSpPr>
            <a:spLocks noChangeArrowheads="1"/>
          </p:cNvSpPr>
          <p:nvPr/>
        </p:nvSpPr>
        <p:spPr bwMode="auto">
          <a:xfrm>
            <a:off x="7775574" y="638071"/>
            <a:ext cx="377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288</a:t>
            </a:r>
            <a:endParaRPr lang="ru-RU" altLang="ru-RU"/>
          </a:p>
        </p:txBody>
      </p:sp>
      <p:sp>
        <p:nvSpPr>
          <p:cNvPr id="390" name="Freeform 27">
            <a:extLst>
              <a:ext uri="{FF2B5EF4-FFF2-40B4-BE49-F238E27FC236}">
                <a16:creationId xmlns:a16="http://schemas.microsoft.com/office/drawing/2014/main" id="{2B31063C-27F0-414D-B95F-0973458CE358}"/>
              </a:ext>
            </a:extLst>
          </p:cNvPr>
          <p:cNvSpPr>
            <a:spLocks/>
          </p:cNvSpPr>
          <p:nvPr/>
        </p:nvSpPr>
        <p:spPr bwMode="auto">
          <a:xfrm>
            <a:off x="7315199" y="1334984"/>
            <a:ext cx="590550" cy="577850"/>
          </a:xfrm>
          <a:custGeom>
            <a:avLst/>
            <a:gdLst>
              <a:gd name="T0" fmla="*/ 2147483647 w 50"/>
              <a:gd name="T1" fmla="*/ 0 h 49"/>
              <a:gd name="T2" fmla="*/ 2147483647 w 50"/>
              <a:gd name="T3" fmla="*/ 0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0 h 49"/>
              <a:gd name="T24" fmla="*/ 2147483647 w 5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2" y="0"/>
                </a:moveTo>
                <a:lnTo>
                  <a:pt x="50" y="0"/>
                </a:lnTo>
                <a:lnTo>
                  <a:pt x="50" y="1"/>
                </a:lnTo>
                <a:lnTo>
                  <a:pt x="50" y="49"/>
                </a:lnTo>
                <a:lnTo>
                  <a:pt x="2" y="49"/>
                </a:lnTo>
                <a:lnTo>
                  <a:pt x="0" y="49"/>
                </a:lnTo>
                <a:lnTo>
                  <a:pt x="0" y="1"/>
                </a:lnTo>
                <a:lnTo>
                  <a:pt x="2" y="1"/>
                </a:lnTo>
                <a:lnTo>
                  <a:pt x="2" y="0"/>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 name="Freeform 28">
            <a:extLst>
              <a:ext uri="{FF2B5EF4-FFF2-40B4-BE49-F238E27FC236}">
                <a16:creationId xmlns:a16="http://schemas.microsoft.com/office/drawing/2014/main" id="{989B7E67-0713-4F68-AF3B-F5F36852D225}"/>
              </a:ext>
            </a:extLst>
          </p:cNvPr>
          <p:cNvSpPr>
            <a:spLocks/>
          </p:cNvSpPr>
          <p:nvPr/>
        </p:nvSpPr>
        <p:spPr bwMode="auto">
          <a:xfrm>
            <a:off x="7810499" y="1133371"/>
            <a:ext cx="212725" cy="354013"/>
          </a:xfrm>
          <a:custGeom>
            <a:avLst/>
            <a:gdLst>
              <a:gd name="T0" fmla="*/ 23 w 134"/>
              <a:gd name="T1" fmla="*/ 223 h 223"/>
              <a:gd name="T2" fmla="*/ 134 w 134"/>
              <a:gd name="T3" fmla="*/ 8 h 223"/>
              <a:gd name="T4" fmla="*/ 119 w 134"/>
              <a:gd name="T5" fmla="*/ 0 h 223"/>
              <a:gd name="T6" fmla="*/ 0 w 134"/>
              <a:gd name="T7" fmla="*/ 216 h 223"/>
              <a:gd name="T8" fmla="*/ 23 w 134"/>
              <a:gd name="T9" fmla="*/ 223 h 223"/>
              <a:gd name="T10" fmla="*/ 0 60000 65536"/>
              <a:gd name="T11" fmla="*/ 0 60000 65536"/>
              <a:gd name="T12" fmla="*/ 0 60000 65536"/>
              <a:gd name="T13" fmla="*/ 0 60000 65536"/>
              <a:gd name="T14" fmla="*/ 0 60000 65536"/>
              <a:gd name="T15" fmla="*/ 0 w 134"/>
              <a:gd name="T16" fmla="*/ 0 h 223"/>
              <a:gd name="T17" fmla="*/ 134 w 134"/>
              <a:gd name="T18" fmla="*/ 223 h 223"/>
            </a:gdLst>
            <a:ahLst/>
            <a:cxnLst>
              <a:cxn ang="T10">
                <a:pos x="T0" y="T1"/>
              </a:cxn>
              <a:cxn ang="T11">
                <a:pos x="T2" y="T3"/>
              </a:cxn>
              <a:cxn ang="T12">
                <a:pos x="T4" y="T5"/>
              </a:cxn>
              <a:cxn ang="T13">
                <a:pos x="T6" y="T7"/>
              </a:cxn>
              <a:cxn ang="T14">
                <a:pos x="T8" y="T9"/>
              </a:cxn>
            </a:cxnLst>
            <a:rect l="T15" t="T16" r="T17" b="T18"/>
            <a:pathLst>
              <a:path w="134" h="223">
                <a:moveTo>
                  <a:pt x="23" y="223"/>
                </a:moveTo>
                <a:lnTo>
                  <a:pt x="134" y="8"/>
                </a:lnTo>
                <a:lnTo>
                  <a:pt x="119" y="0"/>
                </a:lnTo>
                <a:lnTo>
                  <a:pt x="0" y="216"/>
                </a:lnTo>
                <a:lnTo>
                  <a:pt x="23" y="223"/>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2" name="Freeform 29">
            <a:extLst>
              <a:ext uri="{FF2B5EF4-FFF2-40B4-BE49-F238E27FC236}">
                <a16:creationId xmlns:a16="http://schemas.microsoft.com/office/drawing/2014/main" id="{BC338727-5A91-4F38-B7DB-CA9B181ED1A8}"/>
              </a:ext>
            </a:extLst>
          </p:cNvPr>
          <p:cNvSpPr>
            <a:spLocks/>
          </p:cNvSpPr>
          <p:nvPr/>
        </p:nvSpPr>
        <p:spPr bwMode="auto">
          <a:xfrm>
            <a:off x="7799387" y="1428646"/>
            <a:ext cx="141287" cy="95250"/>
          </a:xfrm>
          <a:custGeom>
            <a:avLst/>
            <a:gdLst>
              <a:gd name="T0" fmla="*/ 0 w 89"/>
              <a:gd name="T1" fmla="*/ 52 h 60"/>
              <a:gd name="T2" fmla="*/ 15 w 89"/>
              <a:gd name="T3" fmla="*/ 60 h 60"/>
              <a:gd name="T4" fmla="*/ 89 w 89"/>
              <a:gd name="T5" fmla="*/ 15 h 60"/>
              <a:gd name="T6" fmla="*/ 82 w 89"/>
              <a:gd name="T7" fmla="*/ 0 h 60"/>
              <a:gd name="T8" fmla="*/ 7 w 89"/>
              <a:gd name="T9" fmla="*/ 45 h 60"/>
              <a:gd name="T10" fmla="*/ 22 w 89"/>
              <a:gd name="T11" fmla="*/ 45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7" y="45"/>
                </a:lnTo>
                <a:lnTo>
                  <a:pt x="22" y="45"/>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3" name="Freeform 30">
            <a:extLst>
              <a:ext uri="{FF2B5EF4-FFF2-40B4-BE49-F238E27FC236}">
                <a16:creationId xmlns:a16="http://schemas.microsoft.com/office/drawing/2014/main" id="{B7BD16A5-F625-4C94-9020-5E93D09F1505}"/>
              </a:ext>
            </a:extLst>
          </p:cNvPr>
          <p:cNvSpPr>
            <a:spLocks/>
          </p:cNvSpPr>
          <p:nvPr/>
        </p:nvSpPr>
        <p:spPr bwMode="auto">
          <a:xfrm>
            <a:off x="7799387" y="1511196"/>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4" name="Freeform 31">
            <a:extLst>
              <a:ext uri="{FF2B5EF4-FFF2-40B4-BE49-F238E27FC236}">
                <a16:creationId xmlns:a16="http://schemas.microsoft.com/office/drawing/2014/main" id="{BE50F186-06B5-4704-B54D-FB01D0FCB222}"/>
              </a:ext>
            </a:extLst>
          </p:cNvPr>
          <p:cNvSpPr>
            <a:spLocks/>
          </p:cNvSpPr>
          <p:nvPr/>
        </p:nvSpPr>
        <p:spPr bwMode="auto">
          <a:xfrm>
            <a:off x="7786687" y="1369909"/>
            <a:ext cx="47625" cy="141288"/>
          </a:xfrm>
          <a:custGeom>
            <a:avLst/>
            <a:gdLst>
              <a:gd name="T0" fmla="*/ 8 w 30"/>
              <a:gd name="T1" fmla="*/ 0 h 89"/>
              <a:gd name="T2" fmla="*/ 0 w 30"/>
              <a:gd name="T3" fmla="*/ 0 h 89"/>
              <a:gd name="T4" fmla="*/ 8 w 30"/>
              <a:gd name="T5" fmla="*/ 89 h 89"/>
              <a:gd name="T6" fmla="*/ 30 w 30"/>
              <a:gd name="T7" fmla="*/ 82 h 89"/>
              <a:gd name="T8" fmla="*/ 23 w 30"/>
              <a:gd name="T9" fmla="*/ 0 h 89"/>
              <a:gd name="T10" fmla="*/ 8 w 30"/>
              <a:gd name="T11" fmla="*/ 0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0"/>
                </a:moveTo>
                <a:lnTo>
                  <a:pt x="0" y="0"/>
                </a:lnTo>
                <a:lnTo>
                  <a:pt x="8" y="89"/>
                </a:lnTo>
                <a:lnTo>
                  <a:pt x="30" y="82"/>
                </a:lnTo>
                <a:lnTo>
                  <a:pt x="23" y="0"/>
                </a:lnTo>
                <a:lnTo>
                  <a:pt x="8"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5" name="Freeform 32">
            <a:extLst>
              <a:ext uri="{FF2B5EF4-FFF2-40B4-BE49-F238E27FC236}">
                <a16:creationId xmlns:a16="http://schemas.microsoft.com/office/drawing/2014/main" id="{EF1795CB-17A5-4A9F-A282-833BB8B2418E}"/>
              </a:ext>
            </a:extLst>
          </p:cNvPr>
          <p:cNvSpPr>
            <a:spLocks/>
          </p:cNvSpPr>
          <p:nvPr/>
        </p:nvSpPr>
        <p:spPr bwMode="auto">
          <a:xfrm>
            <a:off x="7421562" y="1865209"/>
            <a:ext cx="212725" cy="365125"/>
          </a:xfrm>
          <a:custGeom>
            <a:avLst/>
            <a:gdLst>
              <a:gd name="T0" fmla="*/ 15 w 134"/>
              <a:gd name="T1" fmla="*/ 230 h 230"/>
              <a:gd name="T2" fmla="*/ 134 w 134"/>
              <a:gd name="T3" fmla="*/ 15 h 230"/>
              <a:gd name="T4" fmla="*/ 119 w 134"/>
              <a:gd name="T5" fmla="*/ 0 h 230"/>
              <a:gd name="T6" fmla="*/ 0 w 134"/>
              <a:gd name="T7" fmla="*/ 223 h 230"/>
              <a:gd name="T8" fmla="*/ 15 w 134"/>
              <a:gd name="T9" fmla="*/ 230 h 230"/>
              <a:gd name="T10" fmla="*/ 0 60000 65536"/>
              <a:gd name="T11" fmla="*/ 0 60000 65536"/>
              <a:gd name="T12" fmla="*/ 0 60000 65536"/>
              <a:gd name="T13" fmla="*/ 0 60000 65536"/>
              <a:gd name="T14" fmla="*/ 0 60000 65536"/>
              <a:gd name="T15" fmla="*/ 0 w 134"/>
              <a:gd name="T16" fmla="*/ 0 h 230"/>
              <a:gd name="T17" fmla="*/ 134 w 134"/>
              <a:gd name="T18" fmla="*/ 230 h 230"/>
            </a:gdLst>
            <a:ahLst/>
            <a:cxnLst>
              <a:cxn ang="T10">
                <a:pos x="T0" y="T1"/>
              </a:cxn>
              <a:cxn ang="T11">
                <a:pos x="T2" y="T3"/>
              </a:cxn>
              <a:cxn ang="T12">
                <a:pos x="T4" y="T5"/>
              </a:cxn>
              <a:cxn ang="T13">
                <a:pos x="T6" y="T7"/>
              </a:cxn>
              <a:cxn ang="T14">
                <a:pos x="T8" y="T9"/>
              </a:cxn>
            </a:cxnLst>
            <a:rect l="T15" t="T16" r="T17" b="T18"/>
            <a:pathLst>
              <a:path w="134" h="230">
                <a:moveTo>
                  <a:pt x="15" y="230"/>
                </a:moveTo>
                <a:lnTo>
                  <a:pt x="134" y="15"/>
                </a:lnTo>
                <a:lnTo>
                  <a:pt x="119"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6" name="Freeform 33">
            <a:extLst>
              <a:ext uri="{FF2B5EF4-FFF2-40B4-BE49-F238E27FC236}">
                <a16:creationId xmlns:a16="http://schemas.microsoft.com/office/drawing/2014/main" id="{951780A6-BCB9-4ECC-811C-29F2E2CF0429}"/>
              </a:ext>
            </a:extLst>
          </p:cNvPr>
          <p:cNvSpPr>
            <a:spLocks/>
          </p:cNvSpPr>
          <p:nvPr/>
        </p:nvSpPr>
        <p:spPr bwMode="auto">
          <a:xfrm>
            <a:off x="7410449" y="2160484"/>
            <a:ext cx="141287" cy="93663"/>
          </a:xfrm>
          <a:custGeom>
            <a:avLst/>
            <a:gdLst>
              <a:gd name="T0" fmla="*/ 0 w 89"/>
              <a:gd name="T1" fmla="*/ 52 h 59"/>
              <a:gd name="T2" fmla="*/ 14 w 89"/>
              <a:gd name="T3" fmla="*/ 59 h 59"/>
              <a:gd name="T4" fmla="*/ 89 w 89"/>
              <a:gd name="T5" fmla="*/ 22 h 59"/>
              <a:gd name="T6" fmla="*/ 81 w 89"/>
              <a:gd name="T7" fmla="*/ 0 h 59"/>
              <a:gd name="T8" fmla="*/ 7 w 89"/>
              <a:gd name="T9" fmla="*/ 44 h 59"/>
              <a:gd name="T10" fmla="*/ 22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14" y="59"/>
                </a:lnTo>
                <a:lnTo>
                  <a:pt x="89" y="22"/>
                </a:lnTo>
                <a:lnTo>
                  <a:pt x="81" y="0"/>
                </a:lnTo>
                <a:lnTo>
                  <a:pt x="7" y="44"/>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7" name="Freeform 34">
            <a:extLst>
              <a:ext uri="{FF2B5EF4-FFF2-40B4-BE49-F238E27FC236}">
                <a16:creationId xmlns:a16="http://schemas.microsoft.com/office/drawing/2014/main" id="{49379B29-CEB8-4E20-9BEB-CECCE343EE61}"/>
              </a:ext>
            </a:extLst>
          </p:cNvPr>
          <p:cNvSpPr>
            <a:spLocks/>
          </p:cNvSpPr>
          <p:nvPr/>
        </p:nvSpPr>
        <p:spPr bwMode="auto">
          <a:xfrm>
            <a:off x="7410449" y="2243034"/>
            <a:ext cx="22225" cy="23813"/>
          </a:xfrm>
          <a:custGeom>
            <a:avLst/>
            <a:gdLst>
              <a:gd name="T0" fmla="*/ 0 w 14"/>
              <a:gd name="T1" fmla="*/ 0 h 15"/>
              <a:gd name="T2" fmla="*/ 0 w 14"/>
              <a:gd name="T3" fmla="*/ 15 h 15"/>
              <a:gd name="T4" fmla="*/ 14 w 14"/>
              <a:gd name="T5" fmla="*/ 7 h 15"/>
              <a:gd name="T6" fmla="*/ 0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0" y="0"/>
                </a:moveTo>
                <a:lnTo>
                  <a:pt x="0" y="15"/>
                </a:lnTo>
                <a:lnTo>
                  <a:pt x="14"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8" name="Freeform 35">
            <a:extLst>
              <a:ext uri="{FF2B5EF4-FFF2-40B4-BE49-F238E27FC236}">
                <a16:creationId xmlns:a16="http://schemas.microsoft.com/office/drawing/2014/main" id="{854C9CEE-0AF7-4B78-83E3-98072AF4161C}"/>
              </a:ext>
            </a:extLst>
          </p:cNvPr>
          <p:cNvSpPr>
            <a:spLocks/>
          </p:cNvSpPr>
          <p:nvPr/>
        </p:nvSpPr>
        <p:spPr bwMode="auto">
          <a:xfrm>
            <a:off x="7397749" y="2101746"/>
            <a:ext cx="47625" cy="141288"/>
          </a:xfrm>
          <a:custGeom>
            <a:avLst/>
            <a:gdLst>
              <a:gd name="T0" fmla="*/ 8 w 30"/>
              <a:gd name="T1" fmla="*/ 7 h 89"/>
              <a:gd name="T2" fmla="*/ 0 w 30"/>
              <a:gd name="T3" fmla="*/ 7 h 89"/>
              <a:gd name="T4" fmla="*/ 8 w 30"/>
              <a:gd name="T5" fmla="*/ 89 h 89"/>
              <a:gd name="T6" fmla="*/ 30 w 30"/>
              <a:gd name="T7" fmla="*/ 89 h 89"/>
              <a:gd name="T8" fmla="*/ 22 w 30"/>
              <a:gd name="T9" fmla="*/ 0 h 89"/>
              <a:gd name="T10" fmla="*/ 8 w 30"/>
              <a:gd name="T11" fmla="*/ 7 h 89"/>
              <a:gd name="T12" fmla="*/ 0 60000 65536"/>
              <a:gd name="T13" fmla="*/ 0 60000 65536"/>
              <a:gd name="T14" fmla="*/ 0 60000 65536"/>
              <a:gd name="T15" fmla="*/ 0 60000 65536"/>
              <a:gd name="T16" fmla="*/ 0 60000 65536"/>
              <a:gd name="T17" fmla="*/ 0 60000 65536"/>
              <a:gd name="T18" fmla="*/ 0 w 30"/>
              <a:gd name="T19" fmla="*/ 0 h 89"/>
              <a:gd name="T20" fmla="*/ 30 w 30"/>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30" h="89">
                <a:moveTo>
                  <a:pt x="8" y="7"/>
                </a:moveTo>
                <a:lnTo>
                  <a:pt x="0" y="7"/>
                </a:lnTo>
                <a:lnTo>
                  <a:pt x="8" y="89"/>
                </a:lnTo>
                <a:lnTo>
                  <a:pt x="30" y="89"/>
                </a:lnTo>
                <a:lnTo>
                  <a:pt x="22" y="0"/>
                </a:lnTo>
                <a:lnTo>
                  <a:pt x="8" y="7"/>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9" name="Freeform 36">
            <a:extLst>
              <a:ext uri="{FF2B5EF4-FFF2-40B4-BE49-F238E27FC236}">
                <a16:creationId xmlns:a16="http://schemas.microsoft.com/office/drawing/2014/main" id="{6AC46E1E-7775-4890-BA30-72086BAB50A3}"/>
              </a:ext>
            </a:extLst>
          </p:cNvPr>
          <p:cNvSpPr>
            <a:spLocks/>
          </p:cNvSpPr>
          <p:nvPr/>
        </p:nvSpPr>
        <p:spPr bwMode="auto">
          <a:xfrm>
            <a:off x="7056437" y="2514496"/>
            <a:ext cx="200025" cy="365125"/>
          </a:xfrm>
          <a:custGeom>
            <a:avLst/>
            <a:gdLst>
              <a:gd name="T0" fmla="*/ 14 w 126"/>
              <a:gd name="T1" fmla="*/ 230 h 230"/>
              <a:gd name="T2" fmla="*/ 126 w 126"/>
              <a:gd name="T3" fmla="*/ 7 h 230"/>
              <a:gd name="T4" fmla="*/ 111 w 126"/>
              <a:gd name="T5" fmla="*/ 0 h 230"/>
              <a:gd name="T6" fmla="*/ 0 w 126"/>
              <a:gd name="T7" fmla="*/ 223 h 230"/>
              <a:gd name="T8" fmla="*/ 14 w 126"/>
              <a:gd name="T9" fmla="*/ 230 h 230"/>
              <a:gd name="T10" fmla="*/ 0 60000 65536"/>
              <a:gd name="T11" fmla="*/ 0 60000 65536"/>
              <a:gd name="T12" fmla="*/ 0 60000 65536"/>
              <a:gd name="T13" fmla="*/ 0 60000 65536"/>
              <a:gd name="T14" fmla="*/ 0 60000 65536"/>
              <a:gd name="T15" fmla="*/ 0 w 126"/>
              <a:gd name="T16" fmla="*/ 0 h 230"/>
              <a:gd name="T17" fmla="*/ 126 w 126"/>
              <a:gd name="T18" fmla="*/ 230 h 230"/>
            </a:gdLst>
            <a:ahLst/>
            <a:cxnLst>
              <a:cxn ang="T10">
                <a:pos x="T0" y="T1"/>
              </a:cxn>
              <a:cxn ang="T11">
                <a:pos x="T2" y="T3"/>
              </a:cxn>
              <a:cxn ang="T12">
                <a:pos x="T4" y="T5"/>
              </a:cxn>
              <a:cxn ang="T13">
                <a:pos x="T6" y="T7"/>
              </a:cxn>
              <a:cxn ang="T14">
                <a:pos x="T8" y="T9"/>
              </a:cxn>
            </a:cxnLst>
            <a:rect l="T15" t="T16" r="T17" b="T18"/>
            <a:pathLst>
              <a:path w="126" h="230">
                <a:moveTo>
                  <a:pt x="14" y="230"/>
                </a:moveTo>
                <a:lnTo>
                  <a:pt x="126" y="7"/>
                </a:lnTo>
                <a:lnTo>
                  <a:pt x="111" y="0"/>
                </a:lnTo>
                <a:lnTo>
                  <a:pt x="0" y="223"/>
                </a:lnTo>
                <a:lnTo>
                  <a:pt x="14"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 name="Freeform 37">
            <a:extLst>
              <a:ext uri="{FF2B5EF4-FFF2-40B4-BE49-F238E27FC236}">
                <a16:creationId xmlns:a16="http://schemas.microsoft.com/office/drawing/2014/main" id="{43636211-679F-4BAB-BD36-A32B89679106}"/>
              </a:ext>
            </a:extLst>
          </p:cNvPr>
          <p:cNvSpPr>
            <a:spLocks/>
          </p:cNvSpPr>
          <p:nvPr/>
        </p:nvSpPr>
        <p:spPr bwMode="auto">
          <a:xfrm>
            <a:off x="7043737" y="2809771"/>
            <a:ext cx="141287" cy="93663"/>
          </a:xfrm>
          <a:custGeom>
            <a:avLst/>
            <a:gdLst>
              <a:gd name="T0" fmla="*/ 0 w 89"/>
              <a:gd name="T1" fmla="*/ 52 h 59"/>
              <a:gd name="T2" fmla="*/ 8 w 89"/>
              <a:gd name="T3" fmla="*/ 59 h 59"/>
              <a:gd name="T4" fmla="*/ 89 w 89"/>
              <a:gd name="T5" fmla="*/ 22 h 59"/>
              <a:gd name="T6" fmla="*/ 74 w 89"/>
              <a:gd name="T7" fmla="*/ 0 h 59"/>
              <a:gd name="T8" fmla="*/ 0 w 89"/>
              <a:gd name="T9" fmla="*/ 44 h 59"/>
              <a:gd name="T10" fmla="*/ 15 w 89"/>
              <a:gd name="T11" fmla="*/ 52 h 59"/>
              <a:gd name="T12" fmla="*/ 0 w 89"/>
              <a:gd name="T13" fmla="*/ 52 h 59"/>
              <a:gd name="T14" fmla="*/ 0 60000 65536"/>
              <a:gd name="T15" fmla="*/ 0 60000 65536"/>
              <a:gd name="T16" fmla="*/ 0 60000 65536"/>
              <a:gd name="T17" fmla="*/ 0 60000 65536"/>
              <a:gd name="T18" fmla="*/ 0 60000 65536"/>
              <a:gd name="T19" fmla="*/ 0 60000 65536"/>
              <a:gd name="T20" fmla="*/ 0 60000 65536"/>
              <a:gd name="T21" fmla="*/ 0 w 89"/>
              <a:gd name="T22" fmla="*/ 0 h 59"/>
              <a:gd name="T23" fmla="*/ 89 w 8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9">
                <a:moveTo>
                  <a:pt x="0" y="52"/>
                </a:moveTo>
                <a:lnTo>
                  <a:pt x="8" y="59"/>
                </a:lnTo>
                <a:lnTo>
                  <a:pt x="89" y="22"/>
                </a:lnTo>
                <a:lnTo>
                  <a:pt x="74" y="0"/>
                </a:lnTo>
                <a:lnTo>
                  <a:pt x="0" y="44"/>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 name="Freeform 38">
            <a:extLst>
              <a:ext uri="{FF2B5EF4-FFF2-40B4-BE49-F238E27FC236}">
                <a16:creationId xmlns:a16="http://schemas.microsoft.com/office/drawing/2014/main" id="{23DE0F1E-4B1C-4653-8F36-14604BAF64A8}"/>
              </a:ext>
            </a:extLst>
          </p:cNvPr>
          <p:cNvSpPr>
            <a:spLocks/>
          </p:cNvSpPr>
          <p:nvPr/>
        </p:nvSpPr>
        <p:spPr bwMode="auto">
          <a:xfrm>
            <a:off x="7043737" y="2892321"/>
            <a:ext cx="12700" cy="22225"/>
          </a:xfrm>
          <a:custGeom>
            <a:avLst/>
            <a:gdLst>
              <a:gd name="T0" fmla="*/ 0 w 8"/>
              <a:gd name="T1" fmla="*/ 0 h 14"/>
              <a:gd name="T2" fmla="*/ 0 w 8"/>
              <a:gd name="T3" fmla="*/ 14 h 14"/>
              <a:gd name="T4" fmla="*/ 8 w 8"/>
              <a:gd name="T5" fmla="*/ 7 h 14"/>
              <a:gd name="T6" fmla="*/ 0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0"/>
                </a:moveTo>
                <a:lnTo>
                  <a:pt x="0" y="14"/>
                </a:lnTo>
                <a:lnTo>
                  <a:pt x="8" y="7"/>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 name="Freeform 39">
            <a:extLst>
              <a:ext uri="{FF2B5EF4-FFF2-40B4-BE49-F238E27FC236}">
                <a16:creationId xmlns:a16="http://schemas.microsoft.com/office/drawing/2014/main" id="{481C034D-5AB5-415C-81DA-3D9BC4FF3526}"/>
              </a:ext>
            </a:extLst>
          </p:cNvPr>
          <p:cNvSpPr>
            <a:spLocks/>
          </p:cNvSpPr>
          <p:nvPr/>
        </p:nvSpPr>
        <p:spPr bwMode="auto">
          <a:xfrm>
            <a:off x="7019924" y="2749446"/>
            <a:ext cx="47625" cy="142875"/>
          </a:xfrm>
          <a:custGeom>
            <a:avLst/>
            <a:gdLst>
              <a:gd name="T0" fmla="*/ 15 w 30"/>
              <a:gd name="T1" fmla="*/ 8 h 90"/>
              <a:gd name="T2" fmla="*/ 0 w 30"/>
              <a:gd name="T3" fmla="*/ 8 h 90"/>
              <a:gd name="T4" fmla="*/ 15 w 30"/>
              <a:gd name="T5" fmla="*/ 90 h 90"/>
              <a:gd name="T6" fmla="*/ 30 w 30"/>
              <a:gd name="T7" fmla="*/ 90 h 90"/>
              <a:gd name="T8" fmla="*/ 23 w 30"/>
              <a:gd name="T9" fmla="*/ 0 h 90"/>
              <a:gd name="T10" fmla="*/ 15 w 30"/>
              <a:gd name="T11" fmla="*/ 8 h 90"/>
              <a:gd name="T12" fmla="*/ 0 60000 65536"/>
              <a:gd name="T13" fmla="*/ 0 60000 65536"/>
              <a:gd name="T14" fmla="*/ 0 60000 65536"/>
              <a:gd name="T15" fmla="*/ 0 60000 65536"/>
              <a:gd name="T16" fmla="*/ 0 60000 65536"/>
              <a:gd name="T17" fmla="*/ 0 60000 65536"/>
              <a:gd name="T18" fmla="*/ 0 w 30"/>
              <a:gd name="T19" fmla="*/ 0 h 90"/>
              <a:gd name="T20" fmla="*/ 30 w 30"/>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30" h="90">
                <a:moveTo>
                  <a:pt x="15" y="8"/>
                </a:moveTo>
                <a:lnTo>
                  <a:pt x="0" y="8"/>
                </a:lnTo>
                <a:lnTo>
                  <a:pt x="15" y="90"/>
                </a:lnTo>
                <a:lnTo>
                  <a:pt x="30" y="90"/>
                </a:lnTo>
                <a:lnTo>
                  <a:pt x="23" y="0"/>
                </a:lnTo>
                <a:lnTo>
                  <a:pt x="15" y="8"/>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 name="Freeform 41">
            <a:extLst>
              <a:ext uri="{FF2B5EF4-FFF2-40B4-BE49-F238E27FC236}">
                <a16:creationId xmlns:a16="http://schemas.microsoft.com/office/drawing/2014/main" id="{CDE16C27-3553-4E63-A00B-023E10A0D1FB}"/>
              </a:ext>
            </a:extLst>
          </p:cNvPr>
          <p:cNvSpPr>
            <a:spLocks/>
          </p:cNvSpPr>
          <p:nvPr/>
        </p:nvSpPr>
        <p:spPr bwMode="auto">
          <a:xfrm>
            <a:off x="5792787" y="4106759"/>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rgbClr val="19A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 name="Freeform 42">
            <a:extLst>
              <a:ext uri="{FF2B5EF4-FFF2-40B4-BE49-F238E27FC236}">
                <a16:creationId xmlns:a16="http://schemas.microsoft.com/office/drawing/2014/main" id="{CCC22B07-9A7C-4CA4-A3F1-885B15F6F240}"/>
              </a:ext>
            </a:extLst>
          </p:cNvPr>
          <p:cNvSpPr>
            <a:spLocks/>
          </p:cNvSpPr>
          <p:nvPr/>
        </p:nvSpPr>
        <p:spPr bwMode="auto">
          <a:xfrm>
            <a:off x="5792787" y="4106759"/>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solidFill>
            <a:schemeClr val="accent2">
              <a:lumMod val="60000"/>
              <a:lumOff val="40000"/>
            </a:schemeClr>
          </a:solidFill>
          <a:ln w="0">
            <a:solidFill>
              <a:srgbClr val="353A3C"/>
            </a:solidFill>
            <a:round/>
            <a:headEnd/>
            <a:tailEnd/>
          </a:ln>
        </p:spPr>
        <p:txBody>
          <a:bodyPr/>
          <a:lstStyle/>
          <a:p>
            <a:endParaRPr lang="ru-RU"/>
          </a:p>
        </p:txBody>
      </p:sp>
      <p:sp>
        <p:nvSpPr>
          <p:cNvPr id="408" name="Freeform 45">
            <a:extLst>
              <a:ext uri="{FF2B5EF4-FFF2-40B4-BE49-F238E27FC236}">
                <a16:creationId xmlns:a16="http://schemas.microsoft.com/office/drawing/2014/main" id="{849FA070-BE57-4C89-A9CC-153066CF965D}"/>
              </a:ext>
            </a:extLst>
          </p:cNvPr>
          <p:cNvSpPr>
            <a:spLocks/>
          </p:cNvSpPr>
          <p:nvPr/>
        </p:nvSpPr>
        <p:spPr bwMode="auto">
          <a:xfrm>
            <a:off x="6170612" y="3422546"/>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0" y="49"/>
                </a:moveTo>
                <a:lnTo>
                  <a:pt x="48" y="49"/>
                </a:lnTo>
                <a:lnTo>
                  <a:pt x="50" y="49"/>
                </a:lnTo>
                <a:lnTo>
                  <a:pt x="50" y="48"/>
                </a:lnTo>
                <a:lnTo>
                  <a:pt x="50" y="0"/>
                </a:lnTo>
                <a:lnTo>
                  <a:pt x="48" y="0"/>
                </a:lnTo>
                <a:lnTo>
                  <a:pt x="0" y="0"/>
                </a:lnTo>
                <a:lnTo>
                  <a:pt x="0" y="48"/>
                </a:lnTo>
                <a:lnTo>
                  <a:pt x="0" y="49"/>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9" name="Freeform 46">
            <a:extLst>
              <a:ext uri="{FF2B5EF4-FFF2-40B4-BE49-F238E27FC236}">
                <a16:creationId xmlns:a16="http://schemas.microsoft.com/office/drawing/2014/main" id="{90556C5D-FF01-4DBD-AADD-E10D123048E5}"/>
              </a:ext>
            </a:extLst>
          </p:cNvPr>
          <p:cNvSpPr>
            <a:spLocks/>
          </p:cNvSpPr>
          <p:nvPr/>
        </p:nvSpPr>
        <p:spPr bwMode="auto">
          <a:xfrm>
            <a:off x="6170612" y="3422546"/>
            <a:ext cx="590550" cy="577850"/>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0 h 49"/>
              <a:gd name="T10" fmla="*/ 2147483647 w 50"/>
              <a:gd name="T11" fmla="*/ 0 h 49"/>
              <a:gd name="T12" fmla="*/ 2147483647 w 50"/>
              <a:gd name="T13" fmla="*/ 0 h 49"/>
              <a:gd name="T14" fmla="*/ 0 w 50"/>
              <a:gd name="T15" fmla="*/ 0 h 49"/>
              <a:gd name="T16" fmla="*/ 0 w 50"/>
              <a:gd name="T17" fmla="*/ 0 h 49"/>
              <a:gd name="T18" fmla="*/ 0 w 50"/>
              <a:gd name="T19" fmla="*/ 2147483647 h 49"/>
              <a:gd name="T20" fmla="*/ 0 w 50"/>
              <a:gd name="T21" fmla="*/ 2147483647 h 49"/>
              <a:gd name="T22" fmla="*/ 0 w 50"/>
              <a:gd name="T23" fmla="*/ 2147483647 h 49"/>
              <a:gd name="T24" fmla="*/ 0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0" y="49"/>
                </a:moveTo>
                <a:lnTo>
                  <a:pt x="48" y="49"/>
                </a:lnTo>
                <a:lnTo>
                  <a:pt x="50" y="49"/>
                </a:lnTo>
                <a:lnTo>
                  <a:pt x="50" y="48"/>
                </a:lnTo>
                <a:lnTo>
                  <a:pt x="50" y="0"/>
                </a:lnTo>
                <a:lnTo>
                  <a:pt x="48" y="0"/>
                </a:lnTo>
                <a:lnTo>
                  <a:pt x="0" y="0"/>
                </a:lnTo>
                <a:lnTo>
                  <a:pt x="0" y="48"/>
                </a:lnTo>
                <a:lnTo>
                  <a:pt x="0"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10" name="Rectangle 47">
            <a:extLst>
              <a:ext uri="{FF2B5EF4-FFF2-40B4-BE49-F238E27FC236}">
                <a16:creationId xmlns:a16="http://schemas.microsoft.com/office/drawing/2014/main" id="{9D0BF9BE-E72E-4D39-81E8-4072164E3A5D}"/>
              </a:ext>
            </a:extLst>
          </p:cNvPr>
          <p:cNvSpPr>
            <a:spLocks noChangeArrowheads="1"/>
          </p:cNvSpPr>
          <p:nvPr/>
        </p:nvSpPr>
        <p:spPr bwMode="auto">
          <a:xfrm>
            <a:off x="6335712" y="3682896"/>
            <a:ext cx="4603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dirty="0">
                <a:solidFill>
                  <a:srgbClr val="353A3C"/>
                </a:solidFill>
                <a:latin typeface="Comic Sans MS" panose="030F0702030302020204" pitchFamily="66" charset="0"/>
              </a:rPr>
              <a:t>107</a:t>
            </a:r>
            <a:endParaRPr lang="ru-RU" altLang="ru-RU" dirty="0"/>
          </a:p>
        </p:txBody>
      </p:sp>
      <p:sp>
        <p:nvSpPr>
          <p:cNvPr id="412" name="Rectangle 49">
            <a:extLst>
              <a:ext uri="{FF2B5EF4-FFF2-40B4-BE49-F238E27FC236}">
                <a16:creationId xmlns:a16="http://schemas.microsoft.com/office/drawing/2014/main" id="{EA068C23-0EA1-4D33-8022-92BF994BEE61}"/>
              </a:ext>
            </a:extLst>
          </p:cNvPr>
          <p:cNvSpPr>
            <a:spLocks noChangeArrowheads="1"/>
          </p:cNvSpPr>
          <p:nvPr/>
        </p:nvSpPr>
        <p:spPr bwMode="auto">
          <a:xfrm>
            <a:off x="5875337" y="4141684"/>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chemeClr val="tx1"/>
                </a:solidFill>
                <a:latin typeface="Comic Sans MS" panose="030F0702030302020204" pitchFamily="66" charset="0"/>
              </a:rPr>
              <a:t>268</a:t>
            </a:r>
            <a:endParaRPr lang="ru-RU" altLang="ru-RU" dirty="0">
              <a:solidFill>
                <a:schemeClr val="tx1"/>
              </a:solidFill>
            </a:endParaRPr>
          </a:p>
        </p:txBody>
      </p:sp>
      <p:sp>
        <p:nvSpPr>
          <p:cNvPr id="414" name="Rectangle 51">
            <a:extLst>
              <a:ext uri="{FF2B5EF4-FFF2-40B4-BE49-F238E27FC236}">
                <a16:creationId xmlns:a16="http://schemas.microsoft.com/office/drawing/2014/main" id="{E8B7EDE4-61B9-4E36-AB97-E574ABF49FF4}"/>
              </a:ext>
            </a:extLst>
          </p:cNvPr>
          <p:cNvSpPr>
            <a:spLocks noChangeArrowheads="1"/>
          </p:cNvSpPr>
          <p:nvPr/>
        </p:nvSpPr>
        <p:spPr bwMode="auto">
          <a:xfrm>
            <a:off x="6476999" y="3954359"/>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dirty="0">
                <a:solidFill>
                  <a:srgbClr val="E44600"/>
                </a:solidFill>
                <a:latin typeface="Comic Sans MS" panose="030F0702030302020204" pitchFamily="66" charset="0"/>
              </a:rPr>
              <a:t>a</a:t>
            </a:r>
            <a:endParaRPr lang="ru-RU" altLang="ru-RU" dirty="0"/>
          </a:p>
        </p:txBody>
      </p:sp>
      <p:sp>
        <p:nvSpPr>
          <p:cNvPr id="416" name="Freeform 53">
            <a:extLst>
              <a:ext uri="{FF2B5EF4-FFF2-40B4-BE49-F238E27FC236}">
                <a16:creationId xmlns:a16="http://schemas.microsoft.com/office/drawing/2014/main" id="{AFC59C59-CA0C-478A-B0FC-9E72227F646B}"/>
              </a:ext>
            </a:extLst>
          </p:cNvPr>
          <p:cNvSpPr>
            <a:spLocks/>
          </p:cNvSpPr>
          <p:nvPr/>
        </p:nvSpPr>
        <p:spPr bwMode="auto">
          <a:xfrm>
            <a:off x="6572249" y="2962171"/>
            <a:ext cx="330200" cy="342900"/>
          </a:xfrm>
          <a:custGeom>
            <a:avLst/>
            <a:gdLst>
              <a:gd name="T0" fmla="*/ 0 w 28"/>
              <a:gd name="T1" fmla="*/ 0 h 29"/>
              <a:gd name="T2" fmla="*/ 2147483647 w 28"/>
              <a:gd name="T3" fmla="*/ 2147483647 h 29"/>
              <a:gd name="T4" fmla="*/ 0 w 28"/>
              <a:gd name="T5" fmla="*/ 2147483647 h 29"/>
              <a:gd name="T6" fmla="*/ 0 w 28"/>
              <a:gd name="T7" fmla="*/ 0 h 29"/>
              <a:gd name="T8" fmla="*/ 0 60000 65536"/>
              <a:gd name="T9" fmla="*/ 0 60000 65536"/>
              <a:gd name="T10" fmla="*/ 0 60000 65536"/>
              <a:gd name="T11" fmla="*/ 0 60000 65536"/>
              <a:gd name="T12" fmla="*/ 0 w 28"/>
              <a:gd name="T13" fmla="*/ 0 h 29"/>
              <a:gd name="T14" fmla="*/ 28 w 28"/>
              <a:gd name="T15" fmla="*/ 29 h 29"/>
            </a:gdLst>
            <a:ahLst/>
            <a:cxnLst>
              <a:cxn ang="T8">
                <a:pos x="T0" y="T1"/>
              </a:cxn>
              <a:cxn ang="T9">
                <a:pos x="T2" y="T3"/>
              </a:cxn>
              <a:cxn ang="T10">
                <a:pos x="T4" y="T5"/>
              </a:cxn>
              <a:cxn ang="T11">
                <a:pos x="T6" y="T7"/>
              </a:cxn>
            </a:cxnLst>
            <a:rect l="T12" t="T13" r="T14" b="T15"/>
            <a:pathLst>
              <a:path w="28" h="29">
                <a:moveTo>
                  <a:pt x="0" y="0"/>
                </a:moveTo>
                <a:lnTo>
                  <a:pt x="28" y="29"/>
                </a:lnTo>
                <a:lnTo>
                  <a:pt x="0" y="29"/>
                </a:lnTo>
                <a:lnTo>
                  <a:pt x="0" y="0"/>
                </a:lnTo>
                <a:close/>
              </a:path>
            </a:pathLst>
          </a:custGeom>
          <a:solidFill>
            <a:srgbClr val="EB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7" name="Rectangle 54">
            <a:extLst>
              <a:ext uri="{FF2B5EF4-FFF2-40B4-BE49-F238E27FC236}">
                <a16:creationId xmlns:a16="http://schemas.microsoft.com/office/drawing/2014/main" id="{01E56700-2F69-42E4-B5F6-EB516F0B683D}"/>
              </a:ext>
            </a:extLst>
          </p:cNvPr>
          <p:cNvSpPr>
            <a:spLocks noChangeArrowheads="1"/>
          </p:cNvSpPr>
          <p:nvPr/>
        </p:nvSpPr>
        <p:spPr bwMode="auto">
          <a:xfrm>
            <a:off x="6737349" y="2974871"/>
            <a:ext cx="4603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a:solidFill>
                  <a:srgbClr val="353A3C"/>
                </a:solidFill>
                <a:latin typeface="Comic Sans MS" panose="030F0702030302020204" pitchFamily="66" charset="0"/>
              </a:rPr>
              <a:t>109</a:t>
            </a:r>
            <a:endParaRPr lang="ru-RU" altLang="ru-RU"/>
          </a:p>
        </p:txBody>
      </p:sp>
      <p:sp>
        <p:nvSpPr>
          <p:cNvPr id="418" name="Rectangle 55">
            <a:extLst>
              <a:ext uri="{FF2B5EF4-FFF2-40B4-BE49-F238E27FC236}">
                <a16:creationId xmlns:a16="http://schemas.microsoft.com/office/drawing/2014/main" id="{33EE557B-9398-42A3-83A9-D6873E6B81BF}"/>
              </a:ext>
            </a:extLst>
          </p:cNvPr>
          <p:cNvSpPr>
            <a:spLocks noChangeArrowheads="1"/>
          </p:cNvSpPr>
          <p:nvPr/>
        </p:nvSpPr>
        <p:spPr bwMode="auto">
          <a:xfrm>
            <a:off x="6843712" y="3222521"/>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2000">
                <a:solidFill>
                  <a:srgbClr val="E44600"/>
                </a:solidFill>
                <a:latin typeface="Comic Sans MS" panose="030F0702030302020204" pitchFamily="66" charset="0"/>
              </a:rPr>
              <a:t>a</a:t>
            </a:r>
            <a:endParaRPr lang="ru-RU" altLang="ru-RU"/>
          </a:p>
        </p:txBody>
      </p:sp>
      <p:sp>
        <p:nvSpPr>
          <p:cNvPr id="420" name="Rectangle 57">
            <a:extLst>
              <a:ext uri="{FF2B5EF4-FFF2-40B4-BE49-F238E27FC236}">
                <a16:creationId xmlns:a16="http://schemas.microsoft.com/office/drawing/2014/main" id="{438A646A-C054-4300-A124-8FFDACC6A49F}"/>
              </a:ext>
            </a:extLst>
          </p:cNvPr>
          <p:cNvSpPr>
            <a:spLocks noChangeArrowheads="1"/>
          </p:cNvSpPr>
          <p:nvPr/>
        </p:nvSpPr>
        <p:spPr bwMode="auto">
          <a:xfrm>
            <a:off x="5917517" y="4367109"/>
            <a:ext cx="3751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dirty="0">
                <a:solidFill>
                  <a:schemeClr val="tx1"/>
                </a:solidFill>
                <a:latin typeface="Comic Sans MS" panose="030F0702030302020204" pitchFamily="66" charset="0"/>
              </a:rPr>
              <a:t>105</a:t>
            </a:r>
            <a:endParaRPr lang="ru-RU" altLang="ru-RU" dirty="0">
              <a:solidFill>
                <a:schemeClr val="tx1"/>
              </a:solidFill>
            </a:endParaRPr>
          </a:p>
        </p:txBody>
      </p:sp>
      <p:sp>
        <p:nvSpPr>
          <p:cNvPr id="423" name="Freeform 60">
            <a:extLst>
              <a:ext uri="{FF2B5EF4-FFF2-40B4-BE49-F238E27FC236}">
                <a16:creationId xmlns:a16="http://schemas.microsoft.com/office/drawing/2014/main" id="{ABCDDD3D-ECB2-4757-A1D4-B62839F3A688}"/>
              </a:ext>
            </a:extLst>
          </p:cNvPr>
          <p:cNvSpPr>
            <a:spLocks/>
          </p:cNvSpPr>
          <p:nvPr/>
        </p:nvSpPr>
        <p:spPr bwMode="auto">
          <a:xfrm>
            <a:off x="6665912" y="3222521"/>
            <a:ext cx="201612" cy="365125"/>
          </a:xfrm>
          <a:custGeom>
            <a:avLst/>
            <a:gdLst>
              <a:gd name="T0" fmla="*/ 15 w 127"/>
              <a:gd name="T1" fmla="*/ 230 h 230"/>
              <a:gd name="T2" fmla="*/ 127 w 127"/>
              <a:gd name="T3" fmla="*/ 7 h 230"/>
              <a:gd name="T4" fmla="*/ 112 w 127"/>
              <a:gd name="T5" fmla="*/ 0 h 230"/>
              <a:gd name="T6" fmla="*/ 0 w 127"/>
              <a:gd name="T7" fmla="*/ 223 h 230"/>
              <a:gd name="T8" fmla="*/ 15 w 127"/>
              <a:gd name="T9" fmla="*/ 230 h 230"/>
              <a:gd name="T10" fmla="*/ 0 60000 65536"/>
              <a:gd name="T11" fmla="*/ 0 60000 65536"/>
              <a:gd name="T12" fmla="*/ 0 60000 65536"/>
              <a:gd name="T13" fmla="*/ 0 60000 65536"/>
              <a:gd name="T14" fmla="*/ 0 60000 65536"/>
              <a:gd name="T15" fmla="*/ 0 w 127"/>
              <a:gd name="T16" fmla="*/ 0 h 230"/>
              <a:gd name="T17" fmla="*/ 127 w 127"/>
              <a:gd name="T18" fmla="*/ 230 h 230"/>
            </a:gdLst>
            <a:ahLst/>
            <a:cxnLst>
              <a:cxn ang="T10">
                <a:pos x="T0" y="T1"/>
              </a:cxn>
              <a:cxn ang="T11">
                <a:pos x="T2" y="T3"/>
              </a:cxn>
              <a:cxn ang="T12">
                <a:pos x="T4" y="T5"/>
              </a:cxn>
              <a:cxn ang="T13">
                <a:pos x="T6" y="T7"/>
              </a:cxn>
              <a:cxn ang="T14">
                <a:pos x="T8" y="T9"/>
              </a:cxn>
            </a:cxnLst>
            <a:rect l="T15" t="T16" r="T17" b="T18"/>
            <a:pathLst>
              <a:path w="127" h="230">
                <a:moveTo>
                  <a:pt x="15" y="230"/>
                </a:moveTo>
                <a:lnTo>
                  <a:pt x="127" y="7"/>
                </a:lnTo>
                <a:lnTo>
                  <a:pt x="112" y="0"/>
                </a:lnTo>
                <a:lnTo>
                  <a:pt x="0" y="223"/>
                </a:lnTo>
                <a:lnTo>
                  <a:pt x="15" y="23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4" name="Freeform 61">
            <a:extLst>
              <a:ext uri="{FF2B5EF4-FFF2-40B4-BE49-F238E27FC236}">
                <a16:creationId xmlns:a16="http://schemas.microsoft.com/office/drawing/2014/main" id="{F92C769B-08F2-4D5C-AFAD-D2A59AEC18BA}"/>
              </a:ext>
            </a:extLst>
          </p:cNvPr>
          <p:cNvSpPr>
            <a:spLocks/>
          </p:cNvSpPr>
          <p:nvPr/>
        </p:nvSpPr>
        <p:spPr bwMode="auto">
          <a:xfrm>
            <a:off x="6654799" y="3516209"/>
            <a:ext cx="141287" cy="95250"/>
          </a:xfrm>
          <a:custGeom>
            <a:avLst/>
            <a:gdLst>
              <a:gd name="T0" fmla="*/ 0 w 89"/>
              <a:gd name="T1" fmla="*/ 52 h 60"/>
              <a:gd name="T2" fmla="*/ 15 w 89"/>
              <a:gd name="T3" fmla="*/ 60 h 60"/>
              <a:gd name="T4" fmla="*/ 89 w 89"/>
              <a:gd name="T5" fmla="*/ 15 h 60"/>
              <a:gd name="T6" fmla="*/ 82 w 89"/>
              <a:gd name="T7" fmla="*/ 0 h 60"/>
              <a:gd name="T8" fmla="*/ 0 w 89"/>
              <a:gd name="T9" fmla="*/ 45 h 60"/>
              <a:gd name="T10" fmla="*/ 15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0" y="45"/>
                </a:lnTo>
                <a:lnTo>
                  <a:pt x="15"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5" name="Freeform 62">
            <a:extLst>
              <a:ext uri="{FF2B5EF4-FFF2-40B4-BE49-F238E27FC236}">
                <a16:creationId xmlns:a16="http://schemas.microsoft.com/office/drawing/2014/main" id="{83FF3AEF-F75A-4902-9B31-D2EF9948870A}"/>
              </a:ext>
            </a:extLst>
          </p:cNvPr>
          <p:cNvSpPr>
            <a:spLocks/>
          </p:cNvSpPr>
          <p:nvPr/>
        </p:nvSpPr>
        <p:spPr bwMode="auto">
          <a:xfrm>
            <a:off x="6654799" y="3598759"/>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6" name="Freeform 63">
            <a:extLst>
              <a:ext uri="{FF2B5EF4-FFF2-40B4-BE49-F238E27FC236}">
                <a16:creationId xmlns:a16="http://schemas.microsoft.com/office/drawing/2014/main" id="{DEDD40A9-2278-4E8F-AC8E-29F2D0AED415}"/>
              </a:ext>
            </a:extLst>
          </p:cNvPr>
          <p:cNvSpPr>
            <a:spLocks/>
          </p:cNvSpPr>
          <p:nvPr/>
        </p:nvSpPr>
        <p:spPr bwMode="auto">
          <a:xfrm>
            <a:off x="6643687" y="3457471"/>
            <a:ext cx="34925" cy="141288"/>
          </a:xfrm>
          <a:custGeom>
            <a:avLst/>
            <a:gdLst>
              <a:gd name="T0" fmla="*/ 7 w 22"/>
              <a:gd name="T1" fmla="*/ 0 h 89"/>
              <a:gd name="T2" fmla="*/ 0 w 22"/>
              <a:gd name="T3" fmla="*/ 0 h 89"/>
              <a:gd name="T4" fmla="*/ 7 w 22"/>
              <a:gd name="T5" fmla="*/ 89 h 89"/>
              <a:gd name="T6" fmla="*/ 22 w 22"/>
              <a:gd name="T7" fmla="*/ 89 h 89"/>
              <a:gd name="T8" fmla="*/ 14 w 22"/>
              <a:gd name="T9" fmla="*/ 0 h 89"/>
              <a:gd name="T10" fmla="*/ 7 w 22"/>
              <a:gd name="T11" fmla="*/ 0 h 89"/>
              <a:gd name="T12" fmla="*/ 0 60000 65536"/>
              <a:gd name="T13" fmla="*/ 0 60000 65536"/>
              <a:gd name="T14" fmla="*/ 0 60000 65536"/>
              <a:gd name="T15" fmla="*/ 0 60000 65536"/>
              <a:gd name="T16" fmla="*/ 0 60000 65536"/>
              <a:gd name="T17" fmla="*/ 0 60000 65536"/>
              <a:gd name="T18" fmla="*/ 0 w 22"/>
              <a:gd name="T19" fmla="*/ 0 h 89"/>
              <a:gd name="T20" fmla="*/ 22 w 22"/>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2" h="89">
                <a:moveTo>
                  <a:pt x="7" y="0"/>
                </a:moveTo>
                <a:lnTo>
                  <a:pt x="0" y="0"/>
                </a:lnTo>
                <a:lnTo>
                  <a:pt x="7" y="89"/>
                </a:lnTo>
                <a:lnTo>
                  <a:pt x="22" y="89"/>
                </a:lnTo>
                <a:lnTo>
                  <a:pt x="14"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7" name="Freeform 64">
            <a:extLst>
              <a:ext uri="{FF2B5EF4-FFF2-40B4-BE49-F238E27FC236}">
                <a16:creationId xmlns:a16="http://schemas.microsoft.com/office/drawing/2014/main" id="{880C68D1-E824-4BE6-AC78-B0E96FB02843}"/>
              </a:ext>
            </a:extLst>
          </p:cNvPr>
          <p:cNvSpPr>
            <a:spLocks/>
          </p:cNvSpPr>
          <p:nvPr/>
        </p:nvSpPr>
        <p:spPr bwMode="auto">
          <a:xfrm>
            <a:off x="6289674" y="3952771"/>
            <a:ext cx="211137" cy="366713"/>
          </a:xfrm>
          <a:custGeom>
            <a:avLst/>
            <a:gdLst>
              <a:gd name="T0" fmla="*/ 14 w 133"/>
              <a:gd name="T1" fmla="*/ 231 h 231"/>
              <a:gd name="T2" fmla="*/ 133 w 133"/>
              <a:gd name="T3" fmla="*/ 8 h 231"/>
              <a:gd name="T4" fmla="*/ 118 w 133"/>
              <a:gd name="T5" fmla="*/ 0 h 231"/>
              <a:gd name="T6" fmla="*/ 0 w 133"/>
              <a:gd name="T7" fmla="*/ 223 h 231"/>
              <a:gd name="T8" fmla="*/ 14 w 133"/>
              <a:gd name="T9" fmla="*/ 231 h 231"/>
              <a:gd name="T10" fmla="*/ 0 60000 65536"/>
              <a:gd name="T11" fmla="*/ 0 60000 65536"/>
              <a:gd name="T12" fmla="*/ 0 60000 65536"/>
              <a:gd name="T13" fmla="*/ 0 60000 65536"/>
              <a:gd name="T14" fmla="*/ 0 60000 65536"/>
              <a:gd name="T15" fmla="*/ 0 w 133"/>
              <a:gd name="T16" fmla="*/ 0 h 231"/>
              <a:gd name="T17" fmla="*/ 133 w 133"/>
              <a:gd name="T18" fmla="*/ 231 h 231"/>
            </a:gdLst>
            <a:ahLst/>
            <a:cxnLst>
              <a:cxn ang="T10">
                <a:pos x="T0" y="T1"/>
              </a:cxn>
              <a:cxn ang="T11">
                <a:pos x="T2" y="T3"/>
              </a:cxn>
              <a:cxn ang="T12">
                <a:pos x="T4" y="T5"/>
              </a:cxn>
              <a:cxn ang="T13">
                <a:pos x="T6" y="T7"/>
              </a:cxn>
              <a:cxn ang="T14">
                <a:pos x="T8" y="T9"/>
              </a:cxn>
            </a:cxnLst>
            <a:rect l="T15" t="T16" r="T17" b="T18"/>
            <a:pathLst>
              <a:path w="133" h="231">
                <a:moveTo>
                  <a:pt x="14" y="231"/>
                </a:moveTo>
                <a:lnTo>
                  <a:pt x="133" y="8"/>
                </a:lnTo>
                <a:lnTo>
                  <a:pt x="118" y="0"/>
                </a:lnTo>
                <a:lnTo>
                  <a:pt x="0" y="223"/>
                </a:lnTo>
                <a:lnTo>
                  <a:pt x="14" y="231"/>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8" name="Freeform 65">
            <a:extLst>
              <a:ext uri="{FF2B5EF4-FFF2-40B4-BE49-F238E27FC236}">
                <a16:creationId xmlns:a16="http://schemas.microsoft.com/office/drawing/2014/main" id="{719597B5-E77C-48B5-80B9-E72E418B2802}"/>
              </a:ext>
            </a:extLst>
          </p:cNvPr>
          <p:cNvSpPr>
            <a:spLocks/>
          </p:cNvSpPr>
          <p:nvPr/>
        </p:nvSpPr>
        <p:spPr bwMode="auto">
          <a:xfrm>
            <a:off x="6276974" y="4248046"/>
            <a:ext cx="141287" cy="95250"/>
          </a:xfrm>
          <a:custGeom>
            <a:avLst/>
            <a:gdLst>
              <a:gd name="T0" fmla="*/ 0 w 89"/>
              <a:gd name="T1" fmla="*/ 52 h 60"/>
              <a:gd name="T2" fmla="*/ 15 w 89"/>
              <a:gd name="T3" fmla="*/ 60 h 60"/>
              <a:gd name="T4" fmla="*/ 89 w 89"/>
              <a:gd name="T5" fmla="*/ 15 h 60"/>
              <a:gd name="T6" fmla="*/ 82 w 89"/>
              <a:gd name="T7" fmla="*/ 0 h 60"/>
              <a:gd name="T8" fmla="*/ 8 w 89"/>
              <a:gd name="T9" fmla="*/ 45 h 60"/>
              <a:gd name="T10" fmla="*/ 22 w 89"/>
              <a:gd name="T11" fmla="*/ 52 h 60"/>
              <a:gd name="T12" fmla="*/ 0 w 89"/>
              <a:gd name="T13" fmla="*/ 52 h 60"/>
              <a:gd name="T14" fmla="*/ 0 60000 65536"/>
              <a:gd name="T15" fmla="*/ 0 60000 65536"/>
              <a:gd name="T16" fmla="*/ 0 60000 65536"/>
              <a:gd name="T17" fmla="*/ 0 60000 65536"/>
              <a:gd name="T18" fmla="*/ 0 60000 65536"/>
              <a:gd name="T19" fmla="*/ 0 60000 65536"/>
              <a:gd name="T20" fmla="*/ 0 60000 65536"/>
              <a:gd name="T21" fmla="*/ 0 w 89"/>
              <a:gd name="T22" fmla="*/ 0 h 60"/>
              <a:gd name="T23" fmla="*/ 89 w 8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60">
                <a:moveTo>
                  <a:pt x="0" y="52"/>
                </a:moveTo>
                <a:lnTo>
                  <a:pt x="15" y="60"/>
                </a:lnTo>
                <a:lnTo>
                  <a:pt x="89" y="15"/>
                </a:lnTo>
                <a:lnTo>
                  <a:pt x="82" y="0"/>
                </a:lnTo>
                <a:lnTo>
                  <a:pt x="8" y="45"/>
                </a:lnTo>
                <a:lnTo>
                  <a:pt x="22" y="52"/>
                </a:lnTo>
                <a:lnTo>
                  <a:pt x="0" y="52"/>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29" name="Freeform 66">
            <a:extLst>
              <a:ext uri="{FF2B5EF4-FFF2-40B4-BE49-F238E27FC236}">
                <a16:creationId xmlns:a16="http://schemas.microsoft.com/office/drawing/2014/main" id="{3702702C-3E9B-45AF-9E01-54EA74A9F826}"/>
              </a:ext>
            </a:extLst>
          </p:cNvPr>
          <p:cNvSpPr>
            <a:spLocks/>
          </p:cNvSpPr>
          <p:nvPr/>
        </p:nvSpPr>
        <p:spPr bwMode="auto">
          <a:xfrm>
            <a:off x="6276974" y="4330596"/>
            <a:ext cx="23812" cy="23813"/>
          </a:xfrm>
          <a:custGeom>
            <a:avLst/>
            <a:gdLst>
              <a:gd name="T0" fmla="*/ 0 w 15"/>
              <a:gd name="T1" fmla="*/ 0 h 15"/>
              <a:gd name="T2" fmla="*/ 0 w 15"/>
              <a:gd name="T3" fmla="*/ 15 h 15"/>
              <a:gd name="T4" fmla="*/ 15 w 15"/>
              <a:gd name="T5" fmla="*/ 8 h 15"/>
              <a:gd name="T6" fmla="*/ 0 w 15"/>
              <a:gd name="T7" fmla="*/ 0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0"/>
                </a:moveTo>
                <a:lnTo>
                  <a:pt x="0" y="15"/>
                </a:lnTo>
                <a:lnTo>
                  <a:pt x="15" y="8"/>
                </a:lnTo>
                <a:lnTo>
                  <a:pt x="0"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30" name="Freeform 67">
            <a:extLst>
              <a:ext uri="{FF2B5EF4-FFF2-40B4-BE49-F238E27FC236}">
                <a16:creationId xmlns:a16="http://schemas.microsoft.com/office/drawing/2014/main" id="{DCA154F9-A629-4474-8BA8-D754718A55B0}"/>
              </a:ext>
            </a:extLst>
          </p:cNvPr>
          <p:cNvSpPr>
            <a:spLocks/>
          </p:cNvSpPr>
          <p:nvPr/>
        </p:nvSpPr>
        <p:spPr bwMode="auto">
          <a:xfrm>
            <a:off x="6265862" y="4189309"/>
            <a:ext cx="46037" cy="141288"/>
          </a:xfrm>
          <a:custGeom>
            <a:avLst/>
            <a:gdLst>
              <a:gd name="T0" fmla="*/ 7 w 29"/>
              <a:gd name="T1" fmla="*/ 0 h 89"/>
              <a:gd name="T2" fmla="*/ 0 w 29"/>
              <a:gd name="T3" fmla="*/ 7 h 89"/>
              <a:gd name="T4" fmla="*/ 7 w 29"/>
              <a:gd name="T5" fmla="*/ 89 h 89"/>
              <a:gd name="T6" fmla="*/ 29 w 29"/>
              <a:gd name="T7" fmla="*/ 89 h 89"/>
              <a:gd name="T8" fmla="*/ 15 w 29"/>
              <a:gd name="T9" fmla="*/ 0 h 89"/>
              <a:gd name="T10" fmla="*/ 7 w 29"/>
              <a:gd name="T11" fmla="*/ 0 h 89"/>
              <a:gd name="T12" fmla="*/ 0 60000 65536"/>
              <a:gd name="T13" fmla="*/ 0 60000 65536"/>
              <a:gd name="T14" fmla="*/ 0 60000 65536"/>
              <a:gd name="T15" fmla="*/ 0 60000 65536"/>
              <a:gd name="T16" fmla="*/ 0 60000 65536"/>
              <a:gd name="T17" fmla="*/ 0 60000 65536"/>
              <a:gd name="T18" fmla="*/ 0 w 29"/>
              <a:gd name="T19" fmla="*/ 0 h 89"/>
              <a:gd name="T20" fmla="*/ 29 w 29"/>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9" h="89">
                <a:moveTo>
                  <a:pt x="7" y="0"/>
                </a:moveTo>
                <a:lnTo>
                  <a:pt x="0" y="7"/>
                </a:lnTo>
                <a:lnTo>
                  <a:pt x="7" y="89"/>
                </a:lnTo>
                <a:lnTo>
                  <a:pt x="29" y="89"/>
                </a:lnTo>
                <a:lnTo>
                  <a:pt x="15" y="0"/>
                </a:lnTo>
                <a:lnTo>
                  <a:pt x="7" y="0"/>
                </a:lnTo>
                <a:close/>
              </a:path>
            </a:pathLst>
          </a:custGeom>
          <a:solidFill>
            <a:srgbClr val="E4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79" name="Freeform 41">
            <a:extLst>
              <a:ext uri="{FF2B5EF4-FFF2-40B4-BE49-F238E27FC236}">
                <a16:creationId xmlns:a16="http://schemas.microsoft.com/office/drawing/2014/main" id="{B2FF0243-20AD-4047-B35A-B060696F7882}"/>
              </a:ext>
            </a:extLst>
          </p:cNvPr>
          <p:cNvSpPr>
            <a:spLocks/>
          </p:cNvSpPr>
          <p:nvPr/>
        </p:nvSpPr>
        <p:spPr bwMode="auto">
          <a:xfrm>
            <a:off x="6400321" y="4685334"/>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49"/>
              <a:gd name="T38" fmla="*/ 50 w 50"/>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49">
                <a:moveTo>
                  <a:pt x="1" y="49"/>
                </a:moveTo>
                <a:lnTo>
                  <a:pt x="50" y="49"/>
                </a:lnTo>
                <a:lnTo>
                  <a:pt x="50" y="1"/>
                </a:lnTo>
                <a:lnTo>
                  <a:pt x="50" y="0"/>
                </a:lnTo>
                <a:lnTo>
                  <a:pt x="1" y="0"/>
                </a:lnTo>
                <a:lnTo>
                  <a:pt x="1" y="1"/>
                </a:lnTo>
                <a:lnTo>
                  <a:pt x="0" y="1"/>
                </a:lnTo>
                <a:lnTo>
                  <a:pt x="0" y="49"/>
                </a:lnTo>
                <a:lnTo>
                  <a:pt x="1" y="49"/>
                </a:lnTo>
                <a:close/>
              </a:path>
            </a:pathLst>
          </a:custGeom>
          <a:solidFill>
            <a:schemeClr val="accent6"/>
          </a:solidFill>
          <a:ln w="9525">
            <a:solidFill>
              <a:srgbClr val="000000"/>
            </a:solidFill>
            <a:round/>
            <a:headEnd/>
            <a:tailEnd/>
          </a:ln>
        </p:spPr>
        <p:txBody>
          <a:bodyPr/>
          <a:lstStyle/>
          <a:p>
            <a:endParaRPr lang="ru-RU"/>
          </a:p>
        </p:txBody>
      </p:sp>
      <p:sp>
        <p:nvSpPr>
          <p:cNvPr id="580" name="Freeform 42">
            <a:extLst>
              <a:ext uri="{FF2B5EF4-FFF2-40B4-BE49-F238E27FC236}">
                <a16:creationId xmlns:a16="http://schemas.microsoft.com/office/drawing/2014/main" id="{6F89EC22-7CA9-4B16-920C-7C6E2882EB58}"/>
              </a:ext>
            </a:extLst>
          </p:cNvPr>
          <p:cNvSpPr>
            <a:spLocks/>
          </p:cNvSpPr>
          <p:nvPr/>
        </p:nvSpPr>
        <p:spPr bwMode="auto">
          <a:xfrm>
            <a:off x="6400321" y="4685334"/>
            <a:ext cx="590550" cy="577850"/>
          </a:xfrm>
          <a:custGeom>
            <a:avLst/>
            <a:gdLst>
              <a:gd name="T0" fmla="*/ 2147483647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0 h 49"/>
              <a:gd name="T12" fmla="*/ 2147483647 w 50"/>
              <a:gd name="T13" fmla="*/ 0 h 49"/>
              <a:gd name="T14" fmla="*/ 2147483647 w 50"/>
              <a:gd name="T15" fmla="*/ 2147483647 h 49"/>
              <a:gd name="T16" fmla="*/ 0 w 50"/>
              <a:gd name="T17" fmla="*/ 2147483647 h 49"/>
              <a:gd name="T18" fmla="*/ 0 w 50"/>
              <a:gd name="T19" fmla="*/ 2147483647 h 49"/>
              <a:gd name="T20" fmla="*/ 2147483647 w 50"/>
              <a:gd name="T21" fmla="*/ 2147483647 h 49"/>
              <a:gd name="T22" fmla="*/ 2147483647 w 50"/>
              <a:gd name="T23" fmla="*/ 2147483647 h 49"/>
              <a:gd name="T24" fmla="*/ 2147483647 w 50"/>
              <a:gd name="T25" fmla="*/ 21474836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9"/>
              <a:gd name="T41" fmla="*/ 50 w 5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9">
                <a:moveTo>
                  <a:pt x="1" y="49"/>
                </a:moveTo>
                <a:lnTo>
                  <a:pt x="50" y="49"/>
                </a:lnTo>
                <a:lnTo>
                  <a:pt x="50" y="1"/>
                </a:lnTo>
                <a:lnTo>
                  <a:pt x="50" y="0"/>
                </a:lnTo>
                <a:lnTo>
                  <a:pt x="1" y="0"/>
                </a:lnTo>
                <a:lnTo>
                  <a:pt x="1" y="1"/>
                </a:lnTo>
                <a:lnTo>
                  <a:pt x="0" y="1"/>
                </a:lnTo>
                <a:lnTo>
                  <a:pt x="0" y="49"/>
                </a:lnTo>
                <a:lnTo>
                  <a:pt x="1" y="49"/>
                </a:lnTo>
              </a:path>
            </a:pathLst>
          </a:custGeom>
          <a:noFill/>
          <a:ln w="0">
            <a:solidFill>
              <a:srgbClr val="353A3C"/>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3" name="Rectangle 49">
            <a:extLst>
              <a:ext uri="{FF2B5EF4-FFF2-40B4-BE49-F238E27FC236}">
                <a16:creationId xmlns:a16="http://schemas.microsoft.com/office/drawing/2014/main" id="{FAE5AAB6-AA0E-4E76-B3C7-D054381CF327}"/>
              </a:ext>
            </a:extLst>
          </p:cNvPr>
          <p:cNvSpPr>
            <a:spLocks noChangeArrowheads="1"/>
          </p:cNvSpPr>
          <p:nvPr/>
        </p:nvSpPr>
        <p:spPr bwMode="auto">
          <a:xfrm>
            <a:off x="6482871" y="4720259"/>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dirty="0">
                <a:solidFill>
                  <a:schemeClr val="bg1"/>
                </a:solidFill>
                <a:latin typeface="Comic Sans MS" panose="030F0702030302020204" pitchFamily="66" charset="0"/>
              </a:rPr>
              <a:t>268</a:t>
            </a:r>
            <a:endParaRPr lang="ru-RU" altLang="ru-RU" dirty="0">
              <a:solidFill>
                <a:schemeClr val="bg1"/>
              </a:solidFill>
            </a:endParaRPr>
          </a:p>
        </p:txBody>
      </p:sp>
      <p:sp>
        <p:nvSpPr>
          <p:cNvPr id="587" name="Rectangle 57">
            <a:extLst>
              <a:ext uri="{FF2B5EF4-FFF2-40B4-BE49-F238E27FC236}">
                <a16:creationId xmlns:a16="http://schemas.microsoft.com/office/drawing/2014/main" id="{CAA16342-277B-4075-9144-BA0F484AF024}"/>
              </a:ext>
            </a:extLst>
          </p:cNvPr>
          <p:cNvSpPr>
            <a:spLocks noChangeArrowheads="1"/>
          </p:cNvSpPr>
          <p:nvPr/>
        </p:nvSpPr>
        <p:spPr bwMode="auto">
          <a:xfrm>
            <a:off x="6578121" y="4945684"/>
            <a:ext cx="3751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600" dirty="0">
                <a:solidFill>
                  <a:schemeClr val="bg1"/>
                </a:solidFill>
                <a:latin typeface="Comic Sans MS" panose="030F0702030302020204" pitchFamily="66" charset="0"/>
              </a:rPr>
              <a:t>10</a:t>
            </a:r>
            <a:r>
              <a:rPr lang="en-US" altLang="ru-RU" sz="1600" dirty="0">
                <a:solidFill>
                  <a:schemeClr val="bg1"/>
                </a:solidFill>
                <a:latin typeface="Comic Sans MS" panose="030F0702030302020204" pitchFamily="66" charset="0"/>
              </a:rPr>
              <a:t>4</a:t>
            </a:r>
            <a:endParaRPr lang="ru-RU" altLang="ru-RU" dirty="0">
              <a:solidFill>
                <a:schemeClr val="bg1"/>
              </a:solidFill>
            </a:endParaRPr>
          </a:p>
        </p:txBody>
      </p:sp>
      <p:sp>
        <p:nvSpPr>
          <p:cNvPr id="589" name="Line 59">
            <a:extLst>
              <a:ext uri="{FF2B5EF4-FFF2-40B4-BE49-F238E27FC236}">
                <a16:creationId xmlns:a16="http://schemas.microsoft.com/office/drawing/2014/main" id="{C4663134-4811-4A22-A526-B3A2FA2A2C97}"/>
              </a:ext>
            </a:extLst>
          </p:cNvPr>
          <p:cNvSpPr>
            <a:spLocks noChangeShapeType="1"/>
          </p:cNvSpPr>
          <p:nvPr/>
        </p:nvSpPr>
        <p:spPr bwMode="auto">
          <a:xfrm>
            <a:off x="6493149" y="4750938"/>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0" name="Line 59">
            <a:extLst>
              <a:ext uri="{FF2B5EF4-FFF2-40B4-BE49-F238E27FC236}">
                <a16:creationId xmlns:a16="http://schemas.microsoft.com/office/drawing/2014/main" id="{2E2F3772-0CCA-44E5-B17F-5E4850160C31}"/>
              </a:ext>
            </a:extLst>
          </p:cNvPr>
          <p:cNvSpPr>
            <a:spLocks noChangeShapeType="1"/>
          </p:cNvSpPr>
          <p:nvPr/>
        </p:nvSpPr>
        <p:spPr bwMode="auto">
          <a:xfrm>
            <a:off x="7249633" y="4042717"/>
            <a:ext cx="34925" cy="1588"/>
          </a:xfrm>
          <a:prstGeom prst="line">
            <a:avLst/>
          </a:prstGeom>
          <a:noFill/>
          <a:ln w="0">
            <a:solidFill>
              <a:srgbClr val="2E2C2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4" name="Rectangle 52">
            <a:extLst>
              <a:ext uri="{FF2B5EF4-FFF2-40B4-BE49-F238E27FC236}">
                <a16:creationId xmlns:a16="http://schemas.microsoft.com/office/drawing/2014/main" id="{3C33AE97-5C2F-45A3-BCDB-1F37293FC198}"/>
              </a:ext>
            </a:extLst>
          </p:cNvPr>
          <p:cNvSpPr>
            <a:spLocks noChangeArrowheads="1"/>
          </p:cNvSpPr>
          <p:nvPr/>
        </p:nvSpPr>
        <p:spPr bwMode="auto">
          <a:xfrm>
            <a:off x="6509071" y="4244528"/>
            <a:ext cx="1433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dirty="0">
                <a:solidFill>
                  <a:schemeClr val="accent1"/>
                </a:solidFill>
                <a:latin typeface="Comic Sans MS" panose="030F0702030302020204" pitchFamily="66" charset="0"/>
              </a:rPr>
              <a:t>T</a:t>
            </a:r>
            <a:r>
              <a:rPr lang="en-US" altLang="ru-RU" baseline="-25000" dirty="0">
                <a:solidFill>
                  <a:schemeClr val="accent1"/>
                </a:solidFill>
                <a:latin typeface="Comic Sans MS" panose="030F0702030302020204" pitchFamily="66" charset="0"/>
              </a:rPr>
              <a:t>EC </a:t>
            </a:r>
            <a:r>
              <a:rPr lang="en-US" altLang="ru-RU" dirty="0">
                <a:solidFill>
                  <a:schemeClr val="accent1"/>
                </a:solidFill>
                <a:latin typeface="Comic Sans MS" panose="030F0702030302020204" pitchFamily="66" charset="0"/>
              </a:rPr>
              <a:t>=30 h</a:t>
            </a:r>
            <a:endParaRPr lang="ru-RU" altLang="ru-RU" dirty="0">
              <a:solidFill>
                <a:schemeClr val="accent1"/>
              </a:solidFill>
            </a:endParaRPr>
          </a:p>
        </p:txBody>
      </p:sp>
      <p:sp>
        <p:nvSpPr>
          <p:cNvPr id="678" name="TextBox 677">
            <a:extLst>
              <a:ext uri="{FF2B5EF4-FFF2-40B4-BE49-F238E27FC236}">
                <a16:creationId xmlns:a16="http://schemas.microsoft.com/office/drawing/2014/main" id="{AD6176EA-0438-4EA1-9D5F-C93446DC3BD9}"/>
              </a:ext>
            </a:extLst>
          </p:cNvPr>
          <p:cNvSpPr txBox="1"/>
          <p:nvPr/>
        </p:nvSpPr>
        <p:spPr>
          <a:xfrm>
            <a:off x="7070397" y="3325906"/>
            <a:ext cx="2026517" cy="707886"/>
          </a:xfrm>
          <a:prstGeom prst="rect">
            <a:avLst/>
          </a:prstGeom>
          <a:noFill/>
        </p:spPr>
        <p:txBody>
          <a:bodyPr wrap="none" rtlCol="0">
            <a:spAutoFit/>
          </a:bodyPr>
          <a:lstStyle/>
          <a:p>
            <a:pPr algn="r"/>
            <a:r>
              <a:rPr lang="en-US" sz="2400" baseline="30000" dirty="0">
                <a:latin typeface="Arial Black" panose="020B0A04020102020204" pitchFamily="34" charset="0"/>
              </a:rPr>
              <a:t>48</a:t>
            </a:r>
            <a:r>
              <a:rPr lang="en-US" sz="2000" dirty="0">
                <a:latin typeface="Arial Black" panose="020B0A04020102020204" pitchFamily="34" charset="0"/>
              </a:rPr>
              <a:t>Ca-induced</a:t>
            </a:r>
          </a:p>
          <a:p>
            <a:pPr algn="r"/>
            <a:r>
              <a:rPr lang="en-US" sz="2000" dirty="0">
                <a:latin typeface="Arial Black" panose="020B0A04020102020204" pitchFamily="34" charset="0"/>
              </a:rPr>
              <a:t>reaction</a:t>
            </a:r>
            <a:endParaRPr lang="ru-RU" sz="2000" dirty="0">
              <a:latin typeface="Arial Black" panose="020B0A04020102020204" pitchFamily="34" charset="0"/>
            </a:endParaRPr>
          </a:p>
        </p:txBody>
      </p:sp>
      <p:sp>
        <p:nvSpPr>
          <p:cNvPr id="710" name="Rectangle 52">
            <a:extLst>
              <a:ext uri="{FF2B5EF4-FFF2-40B4-BE49-F238E27FC236}">
                <a16:creationId xmlns:a16="http://schemas.microsoft.com/office/drawing/2014/main" id="{EE18AC88-6E9F-4F7D-BBFB-1F07231075F7}"/>
              </a:ext>
            </a:extLst>
          </p:cNvPr>
          <p:cNvSpPr>
            <a:spLocks noChangeArrowheads="1"/>
          </p:cNvSpPr>
          <p:nvPr/>
        </p:nvSpPr>
        <p:spPr bwMode="auto">
          <a:xfrm>
            <a:off x="7156448" y="4808419"/>
            <a:ext cx="1362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algn="ctr" eaLnBrk="1" hangingPunct="1"/>
            <a:r>
              <a:rPr lang="en-US" altLang="ru-RU" dirty="0">
                <a:solidFill>
                  <a:srgbClr val="7030A0"/>
                </a:solidFill>
                <a:latin typeface="Comic Sans MS" panose="030F0702030302020204" pitchFamily="66" charset="0"/>
              </a:rPr>
              <a:t>T</a:t>
            </a:r>
            <a:r>
              <a:rPr lang="en-US" altLang="ru-RU" baseline="-25000" dirty="0">
                <a:solidFill>
                  <a:srgbClr val="7030A0"/>
                </a:solidFill>
                <a:latin typeface="Comic Sans MS" panose="030F0702030302020204" pitchFamily="66" charset="0"/>
              </a:rPr>
              <a:t>SF </a:t>
            </a:r>
            <a:r>
              <a:rPr lang="en-US" altLang="ru-RU" dirty="0">
                <a:solidFill>
                  <a:srgbClr val="7030A0"/>
                </a:solidFill>
                <a:latin typeface="Comic Sans MS" panose="030F0702030302020204" pitchFamily="66" charset="0"/>
              </a:rPr>
              <a:t>≈ 1 s</a:t>
            </a:r>
            <a:endParaRPr lang="ru-RU" altLang="ru-RU" dirty="0">
              <a:solidFill>
                <a:srgbClr val="7030A0"/>
              </a:solidFill>
            </a:endParaRPr>
          </a:p>
        </p:txBody>
      </p:sp>
      <p:grpSp>
        <p:nvGrpSpPr>
          <p:cNvPr id="713" name="Группа 712">
            <a:extLst>
              <a:ext uri="{FF2B5EF4-FFF2-40B4-BE49-F238E27FC236}">
                <a16:creationId xmlns:a16="http://schemas.microsoft.com/office/drawing/2014/main" id="{001FEB82-A87B-48C8-BD98-3D4AE5B2B11C}"/>
              </a:ext>
            </a:extLst>
          </p:cNvPr>
          <p:cNvGrpSpPr/>
          <p:nvPr/>
        </p:nvGrpSpPr>
        <p:grpSpPr>
          <a:xfrm>
            <a:off x="319874" y="153090"/>
            <a:ext cx="6311113" cy="3599656"/>
            <a:chOff x="319874" y="153090"/>
            <a:chExt cx="6311113" cy="3599656"/>
          </a:xfrm>
        </p:grpSpPr>
        <p:sp>
          <p:nvSpPr>
            <p:cNvPr id="411" name="Rectangle 48">
              <a:extLst>
                <a:ext uri="{FF2B5EF4-FFF2-40B4-BE49-F238E27FC236}">
                  <a16:creationId xmlns:a16="http://schemas.microsoft.com/office/drawing/2014/main" id="{11FAF3B9-ED49-4B73-8A08-A7FD9F8963D0}"/>
                </a:ext>
              </a:extLst>
            </p:cNvPr>
            <p:cNvSpPr>
              <a:spLocks noChangeArrowheads="1"/>
            </p:cNvSpPr>
            <p:nvPr/>
          </p:nvSpPr>
          <p:spPr bwMode="auto">
            <a:xfrm>
              <a:off x="6253162" y="3457471"/>
              <a:ext cx="3778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rgbClr val="3333CC"/>
                  </a:solidFill>
                  <a:latin typeface="Arial" panose="020B0604020202020204" pitchFamily="34" charset="0"/>
                  <a:ea typeface="Gungsuh" panose="02030600000101010101" pitchFamily="18" charset="-127"/>
                </a:defRPr>
              </a:lvl1pPr>
              <a:lvl2pPr marL="742950" indent="-285750" eaLnBrk="0" hangingPunct="0">
                <a:defRPr sz="2400" b="1">
                  <a:solidFill>
                    <a:srgbClr val="3333CC"/>
                  </a:solidFill>
                  <a:latin typeface="Arial" panose="020B0604020202020204" pitchFamily="34" charset="0"/>
                  <a:ea typeface="Gungsuh" panose="02030600000101010101" pitchFamily="18" charset="-127"/>
                </a:defRPr>
              </a:lvl2pPr>
              <a:lvl3pPr marL="1143000" indent="-228600" eaLnBrk="0" hangingPunct="0">
                <a:defRPr sz="2400" b="1">
                  <a:solidFill>
                    <a:srgbClr val="3333CC"/>
                  </a:solidFill>
                  <a:latin typeface="Arial" panose="020B0604020202020204" pitchFamily="34" charset="0"/>
                  <a:ea typeface="Gungsuh" panose="02030600000101010101" pitchFamily="18" charset="-127"/>
                </a:defRPr>
              </a:lvl3pPr>
              <a:lvl4pPr marL="1600200" indent="-228600" eaLnBrk="0" hangingPunct="0">
                <a:defRPr sz="2400" b="1">
                  <a:solidFill>
                    <a:srgbClr val="3333CC"/>
                  </a:solidFill>
                  <a:latin typeface="Arial" panose="020B0604020202020204" pitchFamily="34" charset="0"/>
                  <a:ea typeface="Gungsuh" panose="02030600000101010101" pitchFamily="18" charset="-127"/>
                </a:defRPr>
              </a:lvl4pPr>
              <a:lvl5pPr marL="2057400" indent="-228600" eaLnBrk="0" hangingPunct="0">
                <a:defRPr sz="2400" b="1">
                  <a:solidFill>
                    <a:srgbClr val="3333CC"/>
                  </a:solidFill>
                  <a:latin typeface="Arial" panose="020B0604020202020204" pitchFamily="34" charset="0"/>
                  <a:ea typeface="Gungsuh" panose="02030600000101010101" pitchFamily="18" charset="-127"/>
                </a:defRPr>
              </a:lvl5pPr>
              <a:lvl6pPr marL="25146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6pPr>
              <a:lvl7pPr marL="29718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7pPr>
              <a:lvl8pPr marL="34290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8pPr>
              <a:lvl9pPr marL="3886200" indent="-228600" eaLnBrk="0" fontAlgn="base" hangingPunct="0">
                <a:spcBef>
                  <a:spcPct val="0"/>
                </a:spcBef>
                <a:spcAft>
                  <a:spcPct val="0"/>
                </a:spcAft>
                <a:defRPr sz="2400" b="1">
                  <a:solidFill>
                    <a:srgbClr val="3333CC"/>
                  </a:solidFill>
                  <a:latin typeface="Arial" panose="020B0604020202020204" pitchFamily="34" charset="0"/>
                  <a:ea typeface="Gungsuh" panose="02030600000101010101" pitchFamily="18" charset="-127"/>
                </a:defRPr>
              </a:lvl9pPr>
            </a:lstStyle>
            <a:p>
              <a:pPr eaLnBrk="1" hangingPunct="1"/>
              <a:r>
                <a:rPr lang="ru-RU" altLang="ru-RU" sz="1200">
                  <a:solidFill>
                    <a:srgbClr val="353A3C"/>
                  </a:solidFill>
                  <a:latin typeface="Comic Sans MS" panose="030F0702030302020204" pitchFamily="66" charset="0"/>
                </a:rPr>
                <a:t>272</a:t>
              </a:r>
              <a:endParaRPr lang="ru-RU" altLang="ru-RU"/>
            </a:p>
          </p:txBody>
        </p:sp>
        <p:pic>
          <p:nvPicPr>
            <p:cNvPr id="711" name="Рисунок 710">
              <a:extLst>
                <a:ext uri="{FF2B5EF4-FFF2-40B4-BE49-F238E27FC236}">
                  <a16:creationId xmlns:a16="http://schemas.microsoft.com/office/drawing/2014/main" id="{C0835486-A94B-4BAF-B19B-4C4BB0B05983}"/>
                </a:ext>
              </a:extLst>
            </p:cNvPr>
            <p:cNvPicPr>
              <a:picLocks noChangeAspect="1"/>
            </p:cNvPicPr>
            <p:nvPr/>
          </p:nvPicPr>
          <p:blipFill>
            <a:blip r:embed="rId2"/>
            <a:stretch>
              <a:fillRect/>
            </a:stretch>
          </p:blipFill>
          <p:spPr>
            <a:xfrm>
              <a:off x="319874" y="176236"/>
              <a:ext cx="1817962" cy="3162383"/>
            </a:xfrm>
            <a:prstGeom prst="rect">
              <a:avLst/>
            </a:prstGeom>
          </p:spPr>
        </p:pic>
        <p:sp>
          <p:nvSpPr>
            <p:cNvPr id="712" name="TextBox 711">
              <a:extLst>
                <a:ext uri="{FF2B5EF4-FFF2-40B4-BE49-F238E27FC236}">
                  <a16:creationId xmlns:a16="http://schemas.microsoft.com/office/drawing/2014/main" id="{4E194E69-BE5E-42AB-A76B-F7DF5B2D59FE}"/>
                </a:ext>
              </a:extLst>
            </p:cNvPr>
            <p:cNvSpPr txBox="1"/>
            <p:nvPr/>
          </p:nvSpPr>
          <p:spPr>
            <a:xfrm>
              <a:off x="2341857" y="153090"/>
              <a:ext cx="3074206" cy="3524042"/>
            </a:xfrm>
            <a:prstGeom prst="rect">
              <a:avLst/>
            </a:prstGeom>
            <a:noFill/>
          </p:spPr>
          <p:txBody>
            <a:bodyPr wrap="square" rtlCol="0">
              <a:spAutoFit/>
            </a:bodyPr>
            <a:lstStyle/>
            <a:p>
              <a:r>
                <a:rPr lang="en-US" sz="2000" b="1" baseline="30000" dirty="0">
                  <a:latin typeface="Comic Sans MS" panose="030F0702030302020204" pitchFamily="66" charset="0"/>
                </a:rPr>
                <a:t>243</a:t>
              </a:r>
              <a:r>
                <a:rPr lang="en-US" sz="2000" b="1" dirty="0">
                  <a:latin typeface="Comic Sans MS" panose="030F0702030302020204" pitchFamily="66" charset="0"/>
                </a:rPr>
                <a:t>Am target:      </a:t>
              </a:r>
            </a:p>
            <a:p>
              <a:r>
                <a:rPr lang="en-US" sz="2000" b="1" dirty="0">
                  <a:latin typeface="Comic Sans MS" panose="030F0702030302020204" pitchFamily="66" charset="0"/>
                </a:rPr>
                <a:t>          0.5 mg/cm</a:t>
              </a:r>
              <a:r>
                <a:rPr lang="en-US" sz="2000" b="1" baseline="30000" dirty="0">
                  <a:latin typeface="Comic Sans MS" panose="030F0702030302020204" pitchFamily="66" charset="0"/>
                </a:rPr>
                <a:t>2</a:t>
              </a:r>
            </a:p>
            <a:p>
              <a:r>
                <a:rPr lang="en-US" sz="2000" b="1" dirty="0">
                  <a:latin typeface="Comic Sans MS" panose="030F0702030302020204" pitchFamily="66" charset="0"/>
                </a:rPr>
                <a:t>         Total 150 mg</a:t>
              </a:r>
            </a:p>
            <a:p>
              <a:r>
                <a:rPr lang="en-US" sz="2000" b="1" baseline="30000" dirty="0">
                  <a:latin typeface="Comic Sans MS" panose="030F0702030302020204" pitchFamily="66" charset="0"/>
                </a:rPr>
                <a:t>48</a:t>
              </a:r>
              <a:r>
                <a:rPr lang="en-US" sz="2000" b="1" dirty="0">
                  <a:latin typeface="Comic Sans MS" panose="030F0702030302020204" pitchFamily="66" charset="0"/>
                </a:rPr>
                <a:t>Ca beam intensity</a:t>
              </a:r>
            </a:p>
            <a:p>
              <a:r>
                <a:rPr lang="en-US" sz="2000" b="1" dirty="0">
                  <a:latin typeface="Comic Sans MS" panose="030F0702030302020204" pitchFamily="66" charset="0"/>
                </a:rPr>
                <a:t>                  6 </a:t>
              </a:r>
              <a:r>
                <a:rPr lang="en-US" sz="2000" b="1" dirty="0" err="1">
                  <a:latin typeface="Comic Sans MS" panose="030F0702030302020204" pitchFamily="66" charset="0"/>
                </a:rPr>
                <a:t>pµA</a:t>
              </a:r>
              <a:endParaRPr lang="en-US" sz="2000" b="1" dirty="0">
                <a:latin typeface="Comic Sans MS" panose="030F0702030302020204" pitchFamily="66" charset="0"/>
              </a:endParaRPr>
            </a:p>
            <a:p>
              <a:endParaRPr lang="en-US" sz="2000" b="1" dirty="0">
                <a:latin typeface="Comic Sans MS" panose="030F0702030302020204" pitchFamily="66" charset="0"/>
              </a:endParaRPr>
            </a:p>
            <a:p>
              <a:r>
                <a:rPr lang="en-US" sz="2000" b="1" dirty="0">
                  <a:latin typeface="Comic Sans MS" panose="030F0702030302020204" pitchFamily="66" charset="0"/>
                </a:rPr>
                <a:t>Production </a:t>
              </a:r>
            </a:p>
            <a:p>
              <a:pPr>
                <a:spcBef>
                  <a:spcPts val="600"/>
                </a:spcBef>
              </a:pPr>
              <a:r>
                <a:rPr lang="en-US" sz="2000" b="1" baseline="30000" dirty="0">
                  <a:latin typeface="Comic Sans MS" panose="030F0702030302020204" pitchFamily="66" charset="0"/>
                </a:rPr>
                <a:t>              </a:t>
              </a:r>
              <a:r>
                <a:rPr lang="en-US" sz="2200" b="1" baseline="30000" dirty="0">
                  <a:latin typeface="Comic Sans MS" panose="030F0702030302020204" pitchFamily="66" charset="0"/>
                </a:rPr>
                <a:t>268</a:t>
              </a:r>
              <a:r>
                <a:rPr lang="en-US" sz="2200" b="1" dirty="0">
                  <a:latin typeface="Comic Sans MS" panose="030F0702030302020204" pitchFamily="66" charset="0"/>
                </a:rPr>
                <a:t>Db ~ 50/d</a:t>
              </a:r>
            </a:p>
            <a:p>
              <a:endParaRPr lang="en-US" sz="2000" b="1" dirty="0"/>
            </a:p>
            <a:p>
              <a:endParaRPr lang="ru-RU" dirty="0"/>
            </a:p>
            <a:p>
              <a:endParaRPr lang="ru-RU" dirty="0"/>
            </a:p>
          </p:txBody>
        </p:sp>
      </p:grpSp>
      <p:sp>
        <p:nvSpPr>
          <p:cNvPr id="75" name="TextBox 74">
            <a:extLst>
              <a:ext uri="{FF2B5EF4-FFF2-40B4-BE49-F238E27FC236}">
                <a16:creationId xmlns:a16="http://schemas.microsoft.com/office/drawing/2014/main" id="{40B9E3AC-43CD-4504-97F1-47A8580DDBFF}"/>
              </a:ext>
            </a:extLst>
          </p:cNvPr>
          <p:cNvSpPr txBox="1"/>
          <p:nvPr/>
        </p:nvSpPr>
        <p:spPr>
          <a:xfrm>
            <a:off x="2130841" y="3529335"/>
            <a:ext cx="3716146"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Today, 1</a:t>
            </a:r>
            <a:r>
              <a:rPr lang="ru-RU" sz="2400" dirty="0">
                <a:effectLst>
                  <a:outerShdw blurRad="38100" dist="38100" dir="2700000" algn="tl">
                    <a:srgbClr val="000000">
                      <a:alpha val="43137"/>
                    </a:srgbClr>
                  </a:outerShdw>
                </a:effectLst>
              </a:rPr>
              <a:t>4</a:t>
            </a:r>
            <a:r>
              <a:rPr lang="en-US" sz="2400" dirty="0">
                <a:effectLst>
                  <a:outerShdw blurRad="38100" dist="38100" dir="2700000" algn="tl">
                    <a:srgbClr val="000000">
                      <a:alpha val="43137"/>
                    </a:srgbClr>
                  </a:outerShdw>
                </a:effectLst>
              </a:rPr>
              <a:t> isotopes is known.</a:t>
            </a:r>
            <a:endParaRPr lang="ru-RU"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982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C2FCC337-8E57-419C-ABB7-80004B43243D}"/>
              </a:ext>
            </a:extLst>
          </p:cNvPr>
          <p:cNvSpPr/>
          <p:nvPr/>
        </p:nvSpPr>
        <p:spPr>
          <a:xfrm>
            <a:off x="3351687" y="5141624"/>
            <a:ext cx="2078182" cy="73233"/>
          </a:xfrm>
          <a:prstGeom prst="rect">
            <a:avLst/>
          </a:prstGeom>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CEC4623B-8CEB-460C-869C-642E265DE779}"/>
              </a:ext>
            </a:extLst>
          </p:cNvPr>
          <p:cNvSpPr/>
          <p:nvPr/>
        </p:nvSpPr>
        <p:spPr>
          <a:xfrm>
            <a:off x="6610541" y="722808"/>
            <a:ext cx="2078182" cy="73233"/>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20CDE640-7D0A-4BAB-8681-9BCC3E74A364}"/>
              </a:ext>
            </a:extLst>
          </p:cNvPr>
          <p:cNvSpPr/>
          <p:nvPr/>
        </p:nvSpPr>
        <p:spPr>
          <a:xfrm flipV="1">
            <a:off x="3341521" y="4836821"/>
            <a:ext cx="2078182" cy="45719"/>
          </a:xfrm>
          <a:prstGeom prst="rect">
            <a:avLst/>
          </a:prstGeom>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10867B7E-6FB4-408C-8E11-1C57DFFC6FD0}"/>
              </a:ext>
            </a:extLst>
          </p:cNvPr>
          <p:cNvSpPr/>
          <p:nvPr/>
        </p:nvSpPr>
        <p:spPr>
          <a:xfrm flipV="1">
            <a:off x="3341205" y="4194810"/>
            <a:ext cx="2078182" cy="45719"/>
          </a:xfrm>
          <a:prstGeom prst="rect">
            <a:avLst/>
          </a:prstGeom>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A3CAA41C-C838-4D26-AB07-0C866D95E175}"/>
              </a:ext>
            </a:extLst>
          </p:cNvPr>
          <p:cNvSpPr/>
          <p:nvPr/>
        </p:nvSpPr>
        <p:spPr>
          <a:xfrm flipV="1">
            <a:off x="3356658" y="3072843"/>
            <a:ext cx="2078182" cy="45719"/>
          </a:xfrm>
          <a:prstGeom prst="rect">
            <a:avLst/>
          </a:prstGeom>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единительная линия 14">
            <a:extLst>
              <a:ext uri="{FF2B5EF4-FFF2-40B4-BE49-F238E27FC236}">
                <a16:creationId xmlns:a16="http://schemas.microsoft.com/office/drawing/2014/main" id="{C15B60C7-0C20-4DC8-B6B9-9FAC708DAF03}"/>
              </a:ext>
            </a:extLst>
          </p:cNvPr>
          <p:cNvCxnSpPr>
            <a:cxnSpLocks/>
            <a:stCxn id="7" idx="1"/>
          </p:cNvCxnSpPr>
          <p:nvPr/>
        </p:nvCxnSpPr>
        <p:spPr>
          <a:xfrm flipH="1">
            <a:off x="5676729" y="759425"/>
            <a:ext cx="933812" cy="1081781"/>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C36ADE5D-B184-4F79-92B3-39D99DF65839}"/>
              </a:ext>
            </a:extLst>
          </p:cNvPr>
          <p:cNvCxnSpPr>
            <a:cxnSpLocks/>
          </p:cNvCxnSpPr>
          <p:nvPr/>
        </p:nvCxnSpPr>
        <p:spPr>
          <a:xfrm>
            <a:off x="4366226" y="3095702"/>
            <a:ext cx="13124" cy="1121967"/>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36E7DBA9-6DB0-461F-8216-948483DE5AE0}"/>
              </a:ext>
            </a:extLst>
          </p:cNvPr>
          <p:cNvCxnSpPr>
            <a:cxnSpLocks/>
          </p:cNvCxnSpPr>
          <p:nvPr/>
        </p:nvCxnSpPr>
        <p:spPr>
          <a:xfrm>
            <a:off x="4386660" y="4240090"/>
            <a:ext cx="1" cy="64864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a:extLst>
              <a:ext uri="{FF2B5EF4-FFF2-40B4-BE49-F238E27FC236}">
                <a16:creationId xmlns:a16="http://schemas.microsoft.com/office/drawing/2014/main" id="{60AFCA1B-1FDF-48D1-96B9-50191B32F7D2}"/>
              </a:ext>
            </a:extLst>
          </p:cNvPr>
          <p:cNvCxnSpPr>
            <a:cxnSpLocks/>
            <a:endCxn id="6" idx="0"/>
          </p:cNvCxnSpPr>
          <p:nvPr/>
        </p:nvCxnSpPr>
        <p:spPr>
          <a:xfrm>
            <a:off x="4385322" y="4793928"/>
            <a:ext cx="5456" cy="3476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2C05ABB-4D68-4B1F-A14F-449FC11FFE82}"/>
              </a:ext>
            </a:extLst>
          </p:cNvPr>
          <p:cNvSpPr txBox="1"/>
          <p:nvPr/>
        </p:nvSpPr>
        <p:spPr>
          <a:xfrm>
            <a:off x="5489121" y="5057879"/>
            <a:ext cx="580608" cy="584775"/>
          </a:xfrm>
          <a:prstGeom prst="rect">
            <a:avLst/>
          </a:prstGeom>
          <a:noFill/>
        </p:spPr>
        <p:txBody>
          <a:bodyPr wrap="none" rtlCol="0">
            <a:spAutoFit/>
          </a:bodyPr>
          <a:lstStyle/>
          <a:p>
            <a:r>
              <a:rPr lang="en-US" sz="3200" dirty="0"/>
              <a:t>0</a:t>
            </a:r>
            <a:r>
              <a:rPr lang="en-US" sz="4400" baseline="30000" dirty="0"/>
              <a:t>+</a:t>
            </a:r>
            <a:endParaRPr lang="ru-RU" sz="4400" baseline="30000" dirty="0"/>
          </a:p>
        </p:txBody>
      </p:sp>
      <p:sp>
        <p:nvSpPr>
          <p:cNvPr id="31" name="TextBox 30">
            <a:extLst>
              <a:ext uri="{FF2B5EF4-FFF2-40B4-BE49-F238E27FC236}">
                <a16:creationId xmlns:a16="http://schemas.microsoft.com/office/drawing/2014/main" id="{9C0540C1-7EA3-43D9-8F52-B15FEFF073DD}"/>
              </a:ext>
            </a:extLst>
          </p:cNvPr>
          <p:cNvSpPr txBox="1"/>
          <p:nvPr/>
        </p:nvSpPr>
        <p:spPr>
          <a:xfrm>
            <a:off x="5468711" y="4602040"/>
            <a:ext cx="580608" cy="584775"/>
          </a:xfrm>
          <a:prstGeom prst="rect">
            <a:avLst/>
          </a:prstGeom>
          <a:noFill/>
        </p:spPr>
        <p:txBody>
          <a:bodyPr wrap="none" rtlCol="0">
            <a:spAutoFit/>
          </a:bodyPr>
          <a:lstStyle/>
          <a:p>
            <a:r>
              <a:rPr lang="en-US" sz="3200" dirty="0"/>
              <a:t>2</a:t>
            </a:r>
            <a:r>
              <a:rPr lang="en-US" sz="4400" baseline="30000" dirty="0"/>
              <a:t>+</a:t>
            </a:r>
            <a:endParaRPr lang="ru-RU" sz="4400" baseline="30000" dirty="0"/>
          </a:p>
        </p:txBody>
      </p:sp>
      <p:sp>
        <p:nvSpPr>
          <p:cNvPr id="32" name="TextBox 31">
            <a:extLst>
              <a:ext uri="{FF2B5EF4-FFF2-40B4-BE49-F238E27FC236}">
                <a16:creationId xmlns:a16="http://schemas.microsoft.com/office/drawing/2014/main" id="{EF718370-C682-49F0-941B-0871DA34346F}"/>
              </a:ext>
            </a:extLst>
          </p:cNvPr>
          <p:cNvSpPr txBox="1"/>
          <p:nvPr/>
        </p:nvSpPr>
        <p:spPr>
          <a:xfrm>
            <a:off x="5442858" y="3944815"/>
            <a:ext cx="580608" cy="584775"/>
          </a:xfrm>
          <a:prstGeom prst="rect">
            <a:avLst/>
          </a:prstGeom>
          <a:noFill/>
        </p:spPr>
        <p:txBody>
          <a:bodyPr wrap="none" rtlCol="0">
            <a:spAutoFit/>
          </a:bodyPr>
          <a:lstStyle/>
          <a:p>
            <a:r>
              <a:rPr lang="en-US" sz="3200" dirty="0"/>
              <a:t>4</a:t>
            </a:r>
            <a:r>
              <a:rPr lang="en-US" sz="4400" baseline="30000" dirty="0"/>
              <a:t>+</a:t>
            </a:r>
            <a:endParaRPr lang="ru-RU" sz="4400" baseline="30000" dirty="0"/>
          </a:p>
        </p:txBody>
      </p:sp>
      <p:sp>
        <p:nvSpPr>
          <p:cNvPr id="33" name="TextBox 32">
            <a:extLst>
              <a:ext uri="{FF2B5EF4-FFF2-40B4-BE49-F238E27FC236}">
                <a16:creationId xmlns:a16="http://schemas.microsoft.com/office/drawing/2014/main" id="{02C9801E-6604-4077-94FC-D8F000C069B6}"/>
              </a:ext>
            </a:extLst>
          </p:cNvPr>
          <p:cNvSpPr txBox="1"/>
          <p:nvPr/>
        </p:nvSpPr>
        <p:spPr>
          <a:xfrm>
            <a:off x="5453743" y="2837193"/>
            <a:ext cx="580608" cy="584775"/>
          </a:xfrm>
          <a:prstGeom prst="rect">
            <a:avLst/>
          </a:prstGeom>
          <a:noFill/>
        </p:spPr>
        <p:txBody>
          <a:bodyPr wrap="none" rtlCol="0">
            <a:spAutoFit/>
          </a:bodyPr>
          <a:lstStyle/>
          <a:p>
            <a:r>
              <a:rPr lang="en-US" sz="3200" dirty="0"/>
              <a:t>6</a:t>
            </a:r>
            <a:r>
              <a:rPr lang="en-US" sz="4400" baseline="30000" dirty="0"/>
              <a:t>+</a:t>
            </a:r>
            <a:endParaRPr lang="ru-RU" sz="4400" baseline="30000" dirty="0"/>
          </a:p>
        </p:txBody>
      </p:sp>
      <p:sp>
        <p:nvSpPr>
          <p:cNvPr id="34" name="TextBox 33">
            <a:extLst>
              <a:ext uri="{FF2B5EF4-FFF2-40B4-BE49-F238E27FC236}">
                <a16:creationId xmlns:a16="http://schemas.microsoft.com/office/drawing/2014/main" id="{FBFA5DB1-D541-450C-A66B-647D8FF0BFC6}"/>
              </a:ext>
            </a:extLst>
          </p:cNvPr>
          <p:cNvSpPr txBox="1"/>
          <p:nvPr/>
        </p:nvSpPr>
        <p:spPr>
          <a:xfrm>
            <a:off x="6268153" y="1185619"/>
            <a:ext cx="643894" cy="646331"/>
          </a:xfrm>
          <a:prstGeom prst="rect">
            <a:avLst/>
          </a:prstGeom>
          <a:noFill/>
        </p:spPr>
        <p:txBody>
          <a:bodyPr wrap="none" rtlCol="0">
            <a:spAutoFit/>
          </a:bodyPr>
          <a:lstStyle/>
          <a:p>
            <a:r>
              <a:rPr lang="en-US" sz="3600" i="1" dirty="0"/>
              <a:t>EC</a:t>
            </a:r>
            <a:endParaRPr lang="ru-RU" sz="3600" i="1" baseline="30000" dirty="0"/>
          </a:p>
        </p:txBody>
      </p:sp>
      <p:sp>
        <p:nvSpPr>
          <p:cNvPr id="35" name="TextBox 34">
            <a:extLst>
              <a:ext uri="{FF2B5EF4-FFF2-40B4-BE49-F238E27FC236}">
                <a16:creationId xmlns:a16="http://schemas.microsoft.com/office/drawing/2014/main" id="{9EC6775D-7B34-4582-ADF4-657580938947}"/>
              </a:ext>
            </a:extLst>
          </p:cNvPr>
          <p:cNvSpPr txBox="1"/>
          <p:nvPr/>
        </p:nvSpPr>
        <p:spPr>
          <a:xfrm>
            <a:off x="4864826" y="5558332"/>
            <a:ext cx="2449710" cy="707886"/>
          </a:xfrm>
          <a:prstGeom prst="rect">
            <a:avLst/>
          </a:prstGeom>
          <a:noFill/>
        </p:spPr>
        <p:txBody>
          <a:bodyPr wrap="none" rtlCol="0">
            <a:spAutoFit/>
          </a:bodyPr>
          <a:lstStyle/>
          <a:p>
            <a:r>
              <a:rPr lang="el-GR" sz="3200" dirty="0"/>
              <a:t>β</a:t>
            </a:r>
            <a:r>
              <a:rPr lang="en-US" sz="4000" baseline="-25000" dirty="0"/>
              <a:t>2 </a:t>
            </a:r>
            <a:r>
              <a:rPr lang="en-US" sz="3200" dirty="0"/>
              <a:t>(</a:t>
            </a:r>
            <a:r>
              <a:rPr lang="en-US" sz="3200" dirty="0" err="1"/>
              <a:t>th</a:t>
            </a:r>
            <a:r>
              <a:rPr lang="en-US" sz="3200" dirty="0"/>
              <a:t>) </a:t>
            </a:r>
            <a:r>
              <a:rPr lang="en-US" sz="4000" dirty="0"/>
              <a:t>= </a:t>
            </a:r>
            <a:r>
              <a:rPr lang="en-US" sz="3200" dirty="0"/>
              <a:t>0.22</a:t>
            </a:r>
            <a:endParaRPr lang="ru-RU" sz="3200" baseline="30000" dirty="0"/>
          </a:p>
        </p:txBody>
      </p:sp>
      <p:sp>
        <p:nvSpPr>
          <p:cNvPr id="36" name="TextBox 35">
            <a:extLst>
              <a:ext uri="{FF2B5EF4-FFF2-40B4-BE49-F238E27FC236}">
                <a16:creationId xmlns:a16="http://schemas.microsoft.com/office/drawing/2014/main" id="{6BAE9022-4A6D-422A-849D-079768FD54C9}"/>
              </a:ext>
            </a:extLst>
          </p:cNvPr>
          <p:cNvSpPr txBox="1"/>
          <p:nvPr/>
        </p:nvSpPr>
        <p:spPr>
          <a:xfrm>
            <a:off x="7090837" y="67788"/>
            <a:ext cx="1303562" cy="707886"/>
          </a:xfrm>
          <a:prstGeom prst="rect">
            <a:avLst/>
          </a:prstGeom>
          <a:noFill/>
        </p:spPr>
        <p:txBody>
          <a:bodyPr wrap="none" rtlCol="0">
            <a:spAutoFit/>
          </a:bodyPr>
          <a:lstStyle/>
          <a:p>
            <a:r>
              <a:rPr lang="en-US" sz="4000" baseline="30000" dirty="0">
                <a:effectLst>
                  <a:outerShdw blurRad="38100" dist="38100" dir="2700000" algn="tl">
                    <a:srgbClr val="000000">
                      <a:alpha val="43137"/>
                    </a:srgbClr>
                  </a:outerShdw>
                </a:effectLst>
              </a:rPr>
              <a:t>268</a:t>
            </a:r>
            <a:r>
              <a:rPr lang="en-US" sz="4000" dirty="0">
                <a:effectLst>
                  <a:outerShdw blurRad="38100" dist="38100" dir="2700000" algn="tl">
                    <a:srgbClr val="000000">
                      <a:alpha val="43137"/>
                    </a:srgbClr>
                  </a:outerShdw>
                </a:effectLst>
              </a:rPr>
              <a:t>Db</a:t>
            </a:r>
            <a:endParaRPr lang="ru-RU" sz="4000" baseline="30000" dirty="0">
              <a:effectLst>
                <a:outerShdw blurRad="38100" dist="38100" dir="2700000" algn="tl">
                  <a:srgbClr val="000000">
                    <a:alpha val="43137"/>
                  </a:srgbClr>
                </a:outerShdw>
              </a:effectLst>
            </a:endParaRPr>
          </a:p>
        </p:txBody>
      </p:sp>
      <p:sp>
        <p:nvSpPr>
          <p:cNvPr id="37" name="TextBox 36">
            <a:extLst>
              <a:ext uri="{FF2B5EF4-FFF2-40B4-BE49-F238E27FC236}">
                <a16:creationId xmlns:a16="http://schemas.microsoft.com/office/drawing/2014/main" id="{DF0CEF4B-29F1-4C19-A315-DBD92BB8B05A}"/>
              </a:ext>
            </a:extLst>
          </p:cNvPr>
          <p:cNvSpPr txBox="1"/>
          <p:nvPr/>
        </p:nvSpPr>
        <p:spPr>
          <a:xfrm>
            <a:off x="2679030" y="4556546"/>
            <a:ext cx="601447" cy="584775"/>
          </a:xfrm>
          <a:prstGeom prst="rect">
            <a:avLst/>
          </a:prstGeom>
          <a:noFill/>
        </p:spPr>
        <p:txBody>
          <a:bodyPr wrap="none" rtlCol="0">
            <a:spAutoFit/>
          </a:bodyPr>
          <a:lstStyle/>
          <a:p>
            <a:r>
              <a:rPr lang="en-US" sz="3200" dirty="0"/>
              <a:t>70</a:t>
            </a:r>
            <a:endParaRPr lang="ru-RU" sz="4400" baseline="30000" dirty="0"/>
          </a:p>
        </p:txBody>
      </p:sp>
      <p:sp>
        <p:nvSpPr>
          <p:cNvPr id="38" name="TextBox 37">
            <a:extLst>
              <a:ext uri="{FF2B5EF4-FFF2-40B4-BE49-F238E27FC236}">
                <a16:creationId xmlns:a16="http://schemas.microsoft.com/office/drawing/2014/main" id="{CCE2A216-62CA-403A-9D50-4740C1D502C2}"/>
              </a:ext>
            </a:extLst>
          </p:cNvPr>
          <p:cNvSpPr txBox="1"/>
          <p:nvPr/>
        </p:nvSpPr>
        <p:spPr>
          <a:xfrm>
            <a:off x="2483874" y="3914536"/>
            <a:ext cx="809837" cy="584775"/>
          </a:xfrm>
          <a:prstGeom prst="rect">
            <a:avLst/>
          </a:prstGeom>
          <a:noFill/>
        </p:spPr>
        <p:txBody>
          <a:bodyPr wrap="none" rtlCol="0">
            <a:spAutoFit/>
          </a:bodyPr>
          <a:lstStyle/>
          <a:p>
            <a:r>
              <a:rPr lang="en-US" sz="3200" dirty="0"/>
              <a:t>230</a:t>
            </a:r>
            <a:endParaRPr lang="ru-RU" sz="4400" baseline="30000" dirty="0"/>
          </a:p>
        </p:txBody>
      </p:sp>
      <p:sp>
        <p:nvSpPr>
          <p:cNvPr id="39" name="TextBox 38">
            <a:extLst>
              <a:ext uri="{FF2B5EF4-FFF2-40B4-BE49-F238E27FC236}">
                <a16:creationId xmlns:a16="http://schemas.microsoft.com/office/drawing/2014/main" id="{2169EE54-8986-4278-BBF5-FC2CA7A499A8}"/>
              </a:ext>
            </a:extLst>
          </p:cNvPr>
          <p:cNvSpPr txBox="1"/>
          <p:nvPr/>
        </p:nvSpPr>
        <p:spPr>
          <a:xfrm>
            <a:off x="2503875" y="2804981"/>
            <a:ext cx="809837" cy="584775"/>
          </a:xfrm>
          <a:prstGeom prst="rect">
            <a:avLst/>
          </a:prstGeom>
          <a:noFill/>
        </p:spPr>
        <p:txBody>
          <a:bodyPr wrap="none" rtlCol="0">
            <a:spAutoFit/>
          </a:bodyPr>
          <a:lstStyle/>
          <a:p>
            <a:r>
              <a:rPr lang="en-US" sz="3200" dirty="0"/>
              <a:t>500</a:t>
            </a:r>
            <a:endParaRPr lang="ru-RU" sz="4400" baseline="30000" dirty="0"/>
          </a:p>
        </p:txBody>
      </p:sp>
      <p:sp>
        <p:nvSpPr>
          <p:cNvPr id="41" name="TextBox 40">
            <a:extLst>
              <a:ext uri="{FF2B5EF4-FFF2-40B4-BE49-F238E27FC236}">
                <a16:creationId xmlns:a16="http://schemas.microsoft.com/office/drawing/2014/main" id="{50C02757-9261-4192-A11E-3912A5104197}"/>
              </a:ext>
            </a:extLst>
          </p:cNvPr>
          <p:cNvSpPr txBox="1"/>
          <p:nvPr/>
        </p:nvSpPr>
        <p:spPr>
          <a:xfrm>
            <a:off x="1948754" y="2208483"/>
            <a:ext cx="1336841" cy="584775"/>
          </a:xfrm>
          <a:prstGeom prst="rect">
            <a:avLst/>
          </a:prstGeom>
          <a:noFill/>
        </p:spPr>
        <p:txBody>
          <a:bodyPr wrap="none" rtlCol="0">
            <a:spAutoFit/>
          </a:bodyPr>
          <a:lstStyle/>
          <a:p>
            <a:r>
              <a:rPr lang="en-US" sz="3200" dirty="0"/>
              <a:t>E (keV)</a:t>
            </a:r>
            <a:endParaRPr lang="ru-RU" sz="4400" baseline="30000" dirty="0"/>
          </a:p>
        </p:txBody>
      </p:sp>
      <p:sp>
        <p:nvSpPr>
          <p:cNvPr id="42" name="TextBox 41">
            <a:extLst>
              <a:ext uri="{FF2B5EF4-FFF2-40B4-BE49-F238E27FC236}">
                <a16:creationId xmlns:a16="http://schemas.microsoft.com/office/drawing/2014/main" id="{A0E2DF1D-94F5-4977-8AED-314F65CBA007}"/>
              </a:ext>
            </a:extLst>
          </p:cNvPr>
          <p:cNvSpPr txBox="1"/>
          <p:nvPr/>
        </p:nvSpPr>
        <p:spPr>
          <a:xfrm>
            <a:off x="2762260" y="5321801"/>
            <a:ext cx="1140056" cy="707886"/>
          </a:xfrm>
          <a:prstGeom prst="rect">
            <a:avLst/>
          </a:prstGeom>
          <a:noFill/>
        </p:spPr>
        <p:txBody>
          <a:bodyPr wrap="none" rtlCol="0">
            <a:spAutoFit/>
          </a:bodyPr>
          <a:lstStyle/>
          <a:p>
            <a:r>
              <a:rPr lang="en-US" sz="4000" baseline="30000" dirty="0">
                <a:effectLst>
                  <a:outerShdw blurRad="38100" dist="38100" dir="2700000" algn="tl">
                    <a:srgbClr val="000000">
                      <a:alpha val="43137"/>
                    </a:srgbClr>
                  </a:outerShdw>
                </a:effectLst>
              </a:rPr>
              <a:t>268</a:t>
            </a:r>
            <a:r>
              <a:rPr lang="en-US" sz="4000" dirty="0">
                <a:effectLst>
                  <a:outerShdw blurRad="38100" dist="38100" dir="2700000" algn="tl">
                    <a:srgbClr val="000000">
                      <a:alpha val="43137"/>
                    </a:srgbClr>
                  </a:outerShdw>
                </a:effectLst>
              </a:rPr>
              <a:t>Rf</a:t>
            </a:r>
            <a:endParaRPr lang="ru-RU" sz="3200" baseline="30000" dirty="0">
              <a:effectLst>
                <a:outerShdw blurRad="38100" dist="38100" dir="2700000" algn="tl">
                  <a:srgbClr val="000000">
                    <a:alpha val="43137"/>
                  </a:srgbClr>
                </a:outerShdw>
              </a:effectLst>
            </a:endParaRPr>
          </a:p>
        </p:txBody>
      </p:sp>
      <p:sp>
        <p:nvSpPr>
          <p:cNvPr id="43" name="TextBox 42">
            <a:extLst>
              <a:ext uri="{FF2B5EF4-FFF2-40B4-BE49-F238E27FC236}">
                <a16:creationId xmlns:a16="http://schemas.microsoft.com/office/drawing/2014/main" id="{03A8B2CE-B32A-428A-BD61-63CE79F9D586}"/>
              </a:ext>
            </a:extLst>
          </p:cNvPr>
          <p:cNvSpPr txBox="1"/>
          <p:nvPr/>
        </p:nvSpPr>
        <p:spPr>
          <a:xfrm>
            <a:off x="99302" y="227566"/>
            <a:ext cx="5944256" cy="523220"/>
          </a:xfrm>
          <a:prstGeom prst="rect">
            <a:avLst/>
          </a:prstGeom>
          <a:noFill/>
        </p:spPr>
        <p:txBody>
          <a:bodyPr wrap="none" rtlCol="0">
            <a:spAutoFit/>
          </a:bodyPr>
          <a:lstStyle/>
          <a:p>
            <a:r>
              <a:rPr lang="en-US" sz="2800" dirty="0">
                <a:latin typeface="Comic Sans MS" panose="030F0702030302020204" pitchFamily="66" charset="0"/>
              </a:rPr>
              <a:t>Neutron shells in deformed nuclei </a:t>
            </a:r>
            <a:endParaRPr lang="ru-RU" sz="2800" dirty="0">
              <a:latin typeface="Comic Sans MS" panose="030F0702030302020204" pitchFamily="66" charset="0"/>
            </a:endParaRPr>
          </a:p>
        </p:txBody>
      </p:sp>
      <p:grpSp>
        <p:nvGrpSpPr>
          <p:cNvPr id="47" name="Группа 46">
            <a:extLst>
              <a:ext uri="{FF2B5EF4-FFF2-40B4-BE49-F238E27FC236}">
                <a16:creationId xmlns:a16="http://schemas.microsoft.com/office/drawing/2014/main" id="{57AEDB0D-21AB-4B83-A1AA-A32709E46EBB}"/>
              </a:ext>
            </a:extLst>
          </p:cNvPr>
          <p:cNvGrpSpPr/>
          <p:nvPr/>
        </p:nvGrpSpPr>
        <p:grpSpPr>
          <a:xfrm>
            <a:off x="4074826" y="4579582"/>
            <a:ext cx="616496" cy="831649"/>
            <a:chOff x="6739412" y="4740946"/>
            <a:chExt cx="616496" cy="831649"/>
          </a:xfrm>
        </p:grpSpPr>
        <p:cxnSp>
          <p:nvCxnSpPr>
            <p:cNvPr id="45" name="Прямая соединительная линия 44">
              <a:extLst>
                <a:ext uri="{FF2B5EF4-FFF2-40B4-BE49-F238E27FC236}">
                  <a16:creationId xmlns:a16="http://schemas.microsoft.com/office/drawing/2014/main" id="{E49E8180-03DC-4DF0-A1DA-A6E1F56A6F30}"/>
                </a:ext>
              </a:extLst>
            </p:cNvPr>
            <p:cNvCxnSpPr>
              <a:cxnSpLocks/>
            </p:cNvCxnSpPr>
            <p:nvPr/>
          </p:nvCxnSpPr>
          <p:spPr>
            <a:xfrm>
              <a:off x="7045102" y="4946328"/>
              <a:ext cx="5456" cy="347696"/>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Овал 45">
              <a:extLst>
                <a:ext uri="{FF2B5EF4-FFF2-40B4-BE49-F238E27FC236}">
                  <a16:creationId xmlns:a16="http://schemas.microsoft.com/office/drawing/2014/main" id="{10E19C9E-88A7-41DD-82D0-959B4D3DAA73}"/>
                </a:ext>
              </a:extLst>
            </p:cNvPr>
            <p:cNvSpPr/>
            <p:nvPr/>
          </p:nvSpPr>
          <p:spPr>
            <a:xfrm>
              <a:off x="6739412" y="4740946"/>
              <a:ext cx="616496" cy="83164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81332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8AB005C-1F8A-41F0-BCC7-C50ADA23DB8A}"/>
              </a:ext>
            </a:extLst>
          </p:cNvPr>
          <p:cNvSpPr/>
          <p:nvPr/>
        </p:nvSpPr>
        <p:spPr>
          <a:xfrm>
            <a:off x="-37238" y="0"/>
            <a:ext cx="9355015" cy="70255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t>
            </a:r>
            <a:endParaRPr lang="ru-RU" dirty="0"/>
          </a:p>
        </p:txBody>
      </p:sp>
      <p:sp>
        <p:nvSpPr>
          <p:cNvPr id="2" name="TextBox 1">
            <a:extLst>
              <a:ext uri="{FF2B5EF4-FFF2-40B4-BE49-F238E27FC236}">
                <a16:creationId xmlns:a16="http://schemas.microsoft.com/office/drawing/2014/main" id="{7AE869F6-F057-41DE-BA0B-87F40B28DB0D}"/>
              </a:ext>
            </a:extLst>
          </p:cNvPr>
          <p:cNvSpPr txBox="1"/>
          <p:nvPr/>
        </p:nvSpPr>
        <p:spPr>
          <a:xfrm>
            <a:off x="2471332" y="1995056"/>
            <a:ext cx="4301177" cy="2585323"/>
          </a:xfrm>
          <a:prstGeom prst="rect">
            <a:avLst/>
          </a:prstGeom>
          <a:noFill/>
        </p:spPr>
        <p:txBody>
          <a:bodyPr wrap="none" rtlCol="0">
            <a:spAutoFit/>
          </a:bodyPr>
          <a:lstStyle/>
          <a:p>
            <a:pPr algn="ctr"/>
            <a:r>
              <a:rPr lang="ru-RU" sz="4000" dirty="0">
                <a:effectLst>
                  <a:outerShdw blurRad="38100" dist="38100" dir="2700000" algn="tl">
                    <a:srgbClr val="000000">
                      <a:alpha val="43137"/>
                    </a:srgbClr>
                  </a:outerShdw>
                </a:effectLst>
                <a:latin typeface="Arial Narrow" panose="020B0606020202030204" pitchFamily="34" charset="0"/>
              </a:rPr>
              <a:t>ФИЗИКА И ХИМИЯ</a:t>
            </a:r>
          </a:p>
          <a:p>
            <a:pPr algn="ctr">
              <a:spcBef>
                <a:spcPts val="3000"/>
              </a:spcBef>
              <a:spcAft>
                <a:spcPts val="3000"/>
              </a:spcAft>
            </a:pPr>
            <a:r>
              <a:rPr lang="ru-RU" sz="3200" dirty="0">
                <a:effectLst>
                  <a:outerShdw blurRad="38100" dist="38100" dir="2700000" algn="tl">
                    <a:srgbClr val="000000">
                      <a:alpha val="43137"/>
                    </a:srgbClr>
                  </a:outerShdw>
                </a:effectLst>
                <a:latin typeface="Arial Narrow" panose="020B0606020202030204" pitchFamily="34" charset="0"/>
              </a:rPr>
              <a:t>Тяжелых и Сверхтяжелых</a:t>
            </a:r>
          </a:p>
          <a:p>
            <a:pPr algn="ctr"/>
            <a:r>
              <a:rPr lang="ru-RU" sz="4000" dirty="0">
                <a:effectLst>
                  <a:outerShdw blurRad="38100" dist="38100" dir="2700000" algn="tl">
                    <a:srgbClr val="000000">
                      <a:alpha val="43137"/>
                    </a:srgbClr>
                  </a:outerShdw>
                </a:effectLst>
                <a:latin typeface="Arial Narrow" panose="020B0606020202030204" pitchFamily="34" charset="0"/>
              </a:rPr>
              <a:t>АТОМОВ</a:t>
            </a:r>
          </a:p>
        </p:txBody>
      </p:sp>
    </p:spTree>
    <p:extLst>
      <p:ext uri="{BB962C8B-B14F-4D97-AF65-F5344CB8AC3E}">
        <p14:creationId xmlns:p14="http://schemas.microsoft.com/office/powerpoint/2010/main" val="1460312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ChangeAspect="1"/>
          </p:cNvGraphicFramePr>
          <p:nvPr/>
        </p:nvGraphicFramePr>
        <p:xfrm>
          <a:off x="5126470" y="1556792"/>
          <a:ext cx="2995242" cy="3258330"/>
        </p:xfrm>
        <a:graphic>
          <a:graphicData uri="http://schemas.openxmlformats.org/presentationml/2006/ole">
            <mc:AlternateContent xmlns:mc="http://schemas.openxmlformats.org/markup-compatibility/2006">
              <mc:Choice xmlns:v="urn:schemas-microsoft-com:vml" Requires="v">
                <p:oleObj spid="_x0000_s16436" name="CorelDRAW" r:id="rId4" imgW="3550320" imgH="3681360" progId="CorelDraw.Graphic.19">
                  <p:embed/>
                </p:oleObj>
              </mc:Choice>
              <mc:Fallback>
                <p:oleObj name="CorelDRAW" r:id="rId4" imgW="3550320" imgH="3681360" progId="CorelDraw.Graphic.19">
                  <p:embed/>
                  <p:pic>
                    <p:nvPicPr>
                      <p:cNvPr id="6" name="Объект 5"/>
                      <p:cNvPicPr/>
                      <p:nvPr/>
                    </p:nvPicPr>
                    <p:blipFill>
                      <a:blip r:embed="rId5"/>
                      <a:stretch>
                        <a:fillRect/>
                      </a:stretch>
                    </p:blipFill>
                    <p:spPr>
                      <a:xfrm>
                        <a:off x="5126470" y="1556792"/>
                        <a:ext cx="2995242" cy="3258330"/>
                      </a:xfrm>
                      <a:prstGeom prst="rect">
                        <a:avLst/>
                      </a:prstGeom>
                    </p:spPr>
                  </p:pic>
                </p:oleObj>
              </mc:Fallback>
            </mc:AlternateContent>
          </a:graphicData>
        </a:graphic>
      </p:graphicFrame>
      <p:graphicFrame>
        <p:nvGraphicFramePr>
          <p:cNvPr id="2" name="Объект 1"/>
          <p:cNvGraphicFramePr>
            <a:graphicFrameLocks noChangeAspect="1"/>
          </p:cNvGraphicFramePr>
          <p:nvPr/>
        </p:nvGraphicFramePr>
        <p:xfrm>
          <a:off x="4946440" y="1743199"/>
          <a:ext cx="3625896" cy="4031977"/>
        </p:xfrm>
        <a:graphic>
          <a:graphicData uri="http://schemas.openxmlformats.org/presentationml/2006/ole">
            <mc:AlternateContent xmlns:mc="http://schemas.openxmlformats.org/markup-compatibility/2006">
              <mc:Choice xmlns:v="urn:schemas-microsoft-com:vml" Requires="v">
                <p:oleObj spid="_x0000_s16437" name="CorelDRAW" r:id="rId6" imgW="4371840" imgH="4866480" progId="CorelDraw.Graphic.19">
                  <p:embed/>
                </p:oleObj>
              </mc:Choice>
              <mc:Fallback>
                <p:oleObj name="CorelDRAW" r:id="rId6" imgW="4371840" imgH="4866480" progId="CorelDraw.Graphic.19">
                  <p:embed/>
                  <p:pic>
                    <p:nvPicPr>
                      <p:cNvPr id="2" name="Объект 1"/>
                      <p:cNvPicPr/>
                      <p:nvPr/>
                    </p:nvPicPr>
                    <p:blipFill>
                      <a:blip r:embed="rId7"/>
                      <a:stretch>
                        <a:fillRect/>
                      </a:stretch>
                    </p:blipFill>
                    <p:spPr>
                      <a:xfrm>
                        <a:off x="4946440" y="1743199"/>
                        <a:ext cx="3625896" cy="4031977"/>
                      </a:xfrm>
                      <a:prstGeom prst="rect">
                        <a:avLst/>
                      </a:prstGeom>
                    </p:spPr>
                  </p:pic>
                </p:oleObj>
              </mc:Fallback>
            </mc:AlternateContent>
          </a:graphicData>
        </a:graphic>
      </p:graphicFrame>
      <p:pic>
        <p:nvPicPr>
          <p:cNvPr id="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608" y="1908846"/>
            <a:ext cx="1956301" cy="1706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Прямая соединительная линия 4"/>
          <p:cNvCxnSpPr/>
          <p:nvPr/>
        </p:nvCxnSpPr>
        <p:spPr>
          <a:xfrm>
            <a:off x="4788024" y="40243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5104758" y="4797189"/>
            <a:ext cx="2880320"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929390" y="4580083"/>
            <a:ext cx="603050" cy="400110"/>
          </a:xfrm>
          <a:prstGeom prst="rect">
            <a:avLst/>
          </a:prstGeom>
          <a:solidFill>
            <a:schemeClr val="bg1"/>
          </a:solidFill>
        </p:spPr>
        <p:txBody>
          <a:bodyPr wrap="none" rtlCol="0">
            <a:spAutoFit/>
          </a:bodyPr>
          <a:lstStyle/>
          <a:p>
            <a:r>
              <a:rPr lang="en-US" sz="2000" dirty="0">
                <a:solidFill>
                  <a:schemeClr val="tx2">
                    <a:lumMod val="50000"/>
                  </a:schemeClr>
                </a:solidFill>
                <a:latin typeface="Clarendon Blk BT" panose="02040905050505020204" pitchFamily="18" charset="0"/>
              </a:rPr>
              <a:t>NR</a:t>
            </a:r>
            <a:endParaRPr lang="ru-RU" sz="2000" dirty="0">
              <a:solidFill>
                <a:schemeClr val="tx2">
                  <a:lumMod val="50000"/>
                </a:schemeClr>
              </a:solidFill>
            </a:endParaRPr>
          </a:p>
        </p:txBody>
      </p:sp>
      <p:sp>
        <p:nvSpPr>
          <p:cNvPr id="10" name="TextBox 9"/>
          <p:cNvSpPr txBox="1"/>
          <p:nvPr/>
        </p:nvSpPr>
        <p:spPr>
          <a:xfrm>
            <a:off x="5452445" y="5603291"/>
            <a:ext cx="513282" cy="400110"/>
          </a:xfrm>
          <a:prstGeom prst="rect">
            <a:avLst/>
          </a:prstGeom>
          <a:noFill/>
        </p:spPr>
        <p:txBody>
          <a:bodyPr wrap="none" rtlCol="0">
            <a:spAutoFit/>
          </a:bodyPr>
          <a:lstStyle/>
          <a:p>
            <a:r>
              <a:rPr lang="ru-RU" sz="2000" b="1" dirty="0"/>
              <a:t>0</a:t>
            </a:r>
            <a:r>
              <a:rPr lang="en-US" sz="2000" b="1" dirty="0"/>
              <a:t>.2</a:t>
            </a:r>
            <a:endParaRPr lang="ru-RU" sz="2000" b="1" dirty="0"/>
          </a:p>
        </p:txBody>
      </p:sp>
      <p:sp>
        <p:nvSpPr>
          <p:cNvPr id="11" name="TextBox 10"/>
          <p:cNvSpPr txBox="1"/>
          <p:nvPr/>
        </p:nvSpPr>
        <p:spPr>
          <a:xfrm>
            <a:off x="6046629" y="5597477"/>
            <a:ext cx="513282" cy="400110"/>
          </a:xfrm>
          <a:prstGeom prst="rect">
            <a:avLst/>
          </a:prstGeom>
          <a:noFill/>
        </p:spPr>
        <p:txBody>
          <a:bodyPr wrap="none" rtlCol="0">
            <a:spAutoFit/>
          </a:bodyPr>
          <a:lstStyle/>
          <a:p>
            <a:r>
              <a:rPr lang="ru-RU" sz="2000" b="1" dirty="0"/>
              <a:t>0</a:t>
            </a:r>
            <a:r>
              <a:rPr lang="en-US" sz="2000" b="1" dirty="0"/>
              <a:t>.4</a:t>
            </a:r>
            <a:endParaRPr lang="ru-RU" sz="2000" b="1" dirty="0"/>
          </a:p>
        </p:txBody>
      </p:sp>
      <p:sp>
        <p:nvSpPr>
          <p:cNvPr id="12" name="TextBox 11"/>
          <p:cNvSpPr txBox="1"/>
          <p:nvPr/>
        </p:nvSpPr>
        <p:spPr>
          <a:xfrm>
            <a:off x="6648884" y="5599874"/>
            <a:ext cx="513282" cy="400110"/>
          </a:xfrm>
          <a:prstGeom prst="rect">
            <a:avLst/>
          </a:prstGeom>
          <a:noFill/>
        </p:spPr>
        <p:txBody>
          <a:bodyPr wrap="none" rtlCol="0">
            <a:spAutoFit/>
          </a:bodyPr>
          <a:lstStyle/>
          <a:p>
            <a:r>
              <a:rPr lang="ru-RU" sz="2000" b="1" dirty="0"/>
              <a:t>0</a:t>
            </a:r>
            <a:r>
              <a:rPr lang="en-US" sz="2000" b="1" dirty="0"/>
              <a:t>.6</a:t>
            </a:r>
            <a:endParaRPr lang="ru-RU" sz="2000" b="1" dirty="0"/>
          </a:p>
        </p:txBody>
      </p:sp>
      <p:sp>
        <p:nvSpPr>
          <p:cNvPr id="13" name="TextBox 12"/>
          <p:cNvSpPr txBox="1"/>
          <p:nvPr/>
        </p:nvSpPr>
        <p:spPr>
          <a:xfrm>
            <a:off x="7246377" y="5602271"/>
            <a:ext cx="513282" cy="400110"/>
          </a:xfrm>
          <a:prstGeom prst="rect">
            <a:avLst/>
          </a:prstGeom>
          <a:noFill/>
        </p:spPr>
        <p:txBody>
          <a:bodyPr wrap="none" rtlCol="0">
            <a:spAutoFit/>
          </a:bodyPr>
          <a:lstStyle/>
          <a:p>
            <a:r>
              <a:rPr lang="ru-RU" sz="2000" b="1" dirty="0"/>
              <a:t>0</a:t>
            </a:r>
            <a:r>
              <a:rPr lang="en-US" sz="2000" b="1" dirty="0"/>
              <a:t>.8</a:t>
            </a:r>
            <a:endParaRPr lang="ru-RU" sz="2000" b="1" dirty="0"/>
          </a:p>
        </p:txBody>
      </p:sp>
      <p:sp>
        <p:nvSpPr>
          <p:cNvPr id="14" name="TextBox 13"/>
          <p:cNvSpPr txBox="1"/>
          <p:nvPr/>
        </p:nvSpPr>
        <p:spPr>
          <a:xfrm>
            <a:off x="7866195" y="5604668"/>
            <a:ext cx="513282" cy="400110"/>
          </a:xfrm>
          <a:prstGeom prst="rect">
            <a:avLst/>
          </a:prstGeom>
          <a:noFill/>
        </p:spPr>
        <p:txBody>
          <a:bodyPr wrap="none" rtlCol="0">
            <a:spAutoFit/>
          </a:bodyPr>
          <a:lstStyle/>
          <a:p>
            <a:r>
              <a:rPr lang="en-US" sz="2000" b="1" dirty="0"/>
              <a:t>1.0</a:t>
            </a:r>
            <a:endParaRPr lang="ru-RU" sz="2000" b="1" dirty="0"/>
          </a:p>
        </p:txBody>
      </p:sp>
      <p:sp>
        <p:nvSpPr>
          <p:cNvPr id="15" name="TextBox 14"/>
          <p:cNvSpPr txBox="1"/>
          <p:nvPr/>
        </p:nvSpPr>
        <p:spPr>
          <a:xfrm>
            <a:off x="4853446" y="5608069"/>
            <a:ext cx="513282" cy="400110"/>
          </a:xfrm>
          <a:prstGeom prst="rect">
            <a:avLst/>
          </a:prstGeom>
          <a:noFill/>
        </p:spPr>
        <p:txBody>
          <a:bodyPr wrap="none" rtlCol="0">
            <a:spAutoFit/>
          </a:bodyPr>
          <a:lstStyle/>
          <a:p>
            <a:r>
              <a:rPr lang="ru-RU" sz="2000" b="1" dirty="0"/>
              <a:t>0</a:t>
            </a:r>
            <a:r>
              <a:rPr lang="en-US" sz="2000" b="1" dirty="0"/>
              <a:t>.0</a:t>
            </a:r>
            <a:endParaRPr lang="ru-RU" sz="2000" b="1" dirty="0"/>
          </a:p>
        </p:txBody>
      </p:sp>
      <p:sp>
        <p:nvSpPr>
          <p:cNvPr id="16" name="TextBox 15"/>
          <p:cNvSpPr txBox="1"/>
          <p:nvPr/>
        </p:nvSpPr>
        <p:spPr>
          <a:xfrm>
            <a:off x="4601304" y="4615067"/>
            <a:ext cx="513282" cy="400110"/>
          </a:xfrm>
          <a:prstGeom prst="rect">
            <a:avLst/>
          </a:prstGeom>
          <a:noFill/>
        </p:spPr>
        <p:txBody>
          <a:bodyPr wrap="none" rtlCol="0">
            <a:spAutoFit/>
          </a:bodyPr>
          <a:lstStyle/>
          <a:p>
            <a:r>
              <a:rPr lang="en-US" sz="2000" b="1" dirty="0"/>
              <a:t>1.0</a:t>
            </a:r>
            <a:endParaRPr lang="ru-RU" sz="2000" b="1" dirty="0"/>
          </a:p>
        </p:txBody>
      </p:sp>
      <p:sp>
        <p:nvSpPr>
          <p:cNvPr id="17" name="TextBox 16"/>
          <p:cNvSpPr txBox="1"/>
          <p:nvPr/>
        </p:nvSpPr>
        <p:spPr>
          <a:xfrm>
            <a:off x="4598104" y="3787995"/>
            <a:ext cx="513282" cy="400110"/>
          </a:xfrm>
          <a:prstGeom prst="rect">
            <a:avLst/>
          </a:prstGeom>
          <a:noFill/>
        </p:spPr>
        <p:txBody>
          <a:bodyPr wrap="none" rtlCol="0">
            <a:spAutoFit/>
          </a:bodyPr>
          <a:lstStyle/>
          <a:p>
            <a:r>
              <a:rPr lang="en-US" sz="2000" b="1" dirty="0"/>
              <a:t>2.0</a:t>
            </a:r>
            <a:endParaRPr lang="ru-RU" sz="2000" b="1" dirty="0"/>
          </a:p>
        </p:txBody>
      </p:sp>
      <p:sp>
        <p:nvSpPr>
          <p:cNvPr id="18" name="TextBox 17"/>
          <p:cNvSpPr txBox="1"/>
          <p:nvPr/>
        </p:nvSpPr>
        <p:spPr>
          <a:xfrm>
            <a:off x="4606021" y="2970447"/>
            <a:ext cx="513282" cy="400110"/>
          </a:xfrm>
          <a:prstGeom prst="rect">
            <a:avLst/>
          </a:prstGeom>
          <a:noFill/>
        </p:spPr>
        <p:txBody>
          <a:bodyPr wrap="none" rtlCol="0">
            <a:spAutoFit/>
          </a:bodyPr>
          <a:lstStyle/>
          <a:p>
            <a:r>
              <a:rPr lang="en-US" sz="2000" b="1" dirty="0"/>
              <a:t>3.0</a:t>
            </a:r>
            <a:endParaRPr lang="ru-RU" sz="2000" b="1" dirty="0"/>
          </a:p>
        </p:txBody>
      </p:sp>
      <p:sp>
        <p:nvSpPr>
          <p:cNvPr id="19" name="TextBox 18"/>
          <p:cNvSpPr txBox="1"/>
          <p:nvPr/>
        </p:nvSpPr>
        <p:spPr>
          <a:xfrm>
            <a:off x="4602821" y="2152899"/>
            <a:ext cx="513282" cy="400110"/>
          </a:xfrm>
          <a:prstGeom prst="rect">
            <a:avLst/>
          </a:prstGeom>
          <a:noFill/>
        </p:spPr>
        <p:txBody>
          <a:bodyPr wrap="none" rtlCol="0">
            <a:spAutoFit/>
          </a:bodyPr>
          <a:lstStyle/>
          <a:p>
            <a:r>
              <a:rPr lang="en-US" sz="2000" b="1" dirty="0"/>
              <a:t>4.0</a:t>
            </a:r>
            <a:endParaRPr lang="ru-RU" sz="2000" b="1" dirty="0"/>
          </a:p>
        </p:txBody>
      </p:sp>
      <p:sp>
        <p:nvSpPr>
          <p:cNvPr id="20" name="TextBox 19"/>
          <p:cNvSpPr txBox="1"/>
          <p:nvPr/>
        </p:nvSpPr>
        <p:spPr>
          <a:xfrm>
            <a:off x="6277607" y="3707302"/>
            <a:ext cx="979755" cy="369332"/>
          </a:xfrm>
          <a:prstGeom prst="rect">
            <a:avLst/>
          </a:prstGeom>
          <a:noFill/>
        </p:spPr>
        <p:txBody>
          <a:bodyPr wrap="none" rtlCol="0">
            <a:spAutoFit/>
          </a:bodyPr>
          <a:lstStyle/>
          <a:p>
            <a:r>
              <a:rPr lang="en-US" b="1" dirty="0">
                <a:solidFill>
                  <a:srgbClr val="C00000"/>
                </a:solidFill>
                <a:latin typeface="Clarendon BT" panose="02040704040505020204" pitchFamily="18" charset="0"/>
              </a:rPr>
              <a:t>Z=118</a:t>
            </a:r>
            <a:endParaRPr lang="ru-RU" b="1" baseline="30000" dirty="0">
              <a:solidFill>
                <a:srgbClr val="C00000"/>
              </a:solidFill>
            </a:endParaRPr>
          </a:p>
        </p:txBody>
      </p:sp>
      <p:cxnSp>
        <p:nvCxnSpPr>
          <p:cNvPr id="21" name="Прямая соединительная линия 20"/>
          <p:cNvCxnSpPr/>
          <p:nvPr/>
        </p:nvCxnSpPr>
        <p:spPr>
          <a:xfrm>
            <a:off x="7155656" y="3982912"/>
            <a:ext cx="333026" cy="14134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7203625" y="4214908"/>
            <a:ext cx="216024" cy="9233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24091" y="3941861"/>
            <a:ext cx="622286" cy="369332"/>
          </a:xfrm>
          <a:prstGeom prst="rect">
            <a:avLst/>
          </a:prstGeom>
          <a:noFill/>
        </p:spPr>
        <p:txBody>
          <a:bodyPr wrap="none" rtlCol="0">
            <a:spAutoFit/>
          </a:bodyPr>
          <a:lstStyle/>
          <a:p>
            <a:r>
              <a:rPr lang="en-US" b="1" dirty="0">
                <a:solidFill>
                  <a:srgbClr val="C00000"/>
                </a:solidFill>
                <a:latin typeface="Clarendon BT" panose="02040704040505020204" pitchFamily="18" charset="0"/>
              </a:rPr>
              <a:t>114</a:t>
            </a:r>
            <a:endParaRPr lang="ru-RU" b="1" baseline="30000" dirty="0">
              <a:solidFill>
                <a:srgbClr val="C00000"/>
              </a:solidFill>
            </a:endParaRPr>
          </a:p>
        </p:txBody>
      </p:sp>
      <p:sp>
        <p:nvSpPr>
          <p:cNvPr id="25" name="TextBox 24"/>
          <p:cNvSpPr txBox="1"/>
          <p:nvPr/>
        </p:nvSpPr>
        <p:spPr>
          <a:xfrm>
            <a:off x="6221354" y="5991671"/>
            <a:ext cx="584327" cy="461665"/>
          </a:xfrm>
          <a:prstGeom prst="rect">
            <a:avLst/>
          </a:prstGeom>
          <a:noFill/>
        </p:spPr>
        <p:txBody>
          <a:bodyPr wrap="none" rtlCol="0">
            <a:spAutoFit/>
          </a:bodyPr>
          <a:lstStyle/>
          <a:p>
            <a:r>
              <a:rPr lang="en-US" sz="2400" b="1" i="1" dirty="0"/>
              <a:t>v/c</a:t>
            </a:r>
            <a:endParaRPr lang="ru-RU" sz="2400" b="1" i="1" dirty="0"/>
          </a:p>
        </p:txBody>
      </p:sp>
      <p:sp>
        <p:nvSpPr>
          <p:cNvPr id="26" name="TextBox 25"/>
          <p:cNvSpPr txBox="1"/>
          <p:nvPr/>
        </p:nvSpPr>
        <p:spPr>
          <a:xfrm>
            <a:off x="3707904" y="2531293"/>
            <a:ext cx="922047" cy="461665"/>
          </a:xfrm>
          <a:prstGeom prst="rect">
            <a:avLst/>
          </a:prstGeom>
          <a:noFill/>
        </p:spPr>
        <p:txBody>
          <a:bodyPr wrap="none" rtlCol="0">
            <a:spAutoFit/>
          </a:bodyPr>
          <a:lstStyle/>
          <a:p>
            <a:r>
              <a:rPr lang="en-US" sz="2400" b="1" i="1" dirty="0"/>
              <a:t>m/m</a:t>
            </a:r>
            <a:r>
              <a:rPr lang="en-US" sz="2400" b="1" i="1" baseline="-25000" dirty="0"/>
              <a:t>0</a:t>
            </a:r>
            <a:endParaRPr lang="ru-RU" sz="2400" b="1" i="1" baseline="-25000" dirty="0"/>
          </a:p>
        </p:txBody>
      </p:sp>
      <p:sp>
        <p:nvSpPr>
          <p:cNvPr id="27" name="TextBox 26"/>
          <p:cNvSpPr txBox="1"/>
          <p:nvPr/>
        </p:nvSpPr>
        <p:spPr>
          <a:xfrm>
            <a:off x="224626" y="402431"/>
            <a:ext cx="6581055" cy="707886"/>
          </a:xfrm>
          <a:prstGeom prst="rect">
            <a:avLst/>
          </a:prstGeom>
          <a:noFill/>
        </p:spPr>
        <p:txBody>
          <a:bodyPr wrap="square" rtlCol="0">
            <a:spAutoFit/>
          </a:bodyPr>
          <a:lstStyle/>
          <a:p>
            <a:r>
              <a:rPr lang="en-US" sz="2000" dirty="0">
                <a:solidFill>
                  <a:schemeClr val="accent2">
                    <a:lumMod val="50000"/>
                  </a:schemeClr>
                </a:solidFill>
                <a:latin typeface="Clarendon Blk BT" panose="02040905050505020204" pitchFamily="18" charset="0"/>
              </a:rPr>
              <a:t> “Relativistic effect” in the electronic structure </a:t>
            </a:r>
          </a:p>
          <a:p>
            <a:r>
              <a:rPr lang="en-US" sz="2000" dirty="0">
                <a:solidFill>
                  <a:schemeClr val="accent2">
                    <a:lumMod val="50000"/>
                  </a:schemeClr>
                </a:solidFill>
                <a:latin typeface="Clarendon Blk BT" panose="02040905050505020204" pitchFamily="18" charset="0"/>
              </a:rPr>
              <a:t>of the heaviest elements</a:t>
            </a:r>
            <a:endParaRPr lang="ru-RU" sz="2000" dirty="0">
              <a:solidFill>
                <a:schemeClr val="accent2">
                  <a:lumMod val="50000"/>
                </a:schemeClr>
              </a:solidFill>
            </a:endParaRPr>
          </a:p>
        </p:txBody>
      </p:sp>
      <p:sp>
        <p:nvSpPr>
          <p:cNvPr id="24" name="Прямоугольник 23"/>
          <p:cNvSpPr/>
          <p:nvPr/>
        </p:nvSpPr>
        <p:spPr>
          <a:xfrm>
            <a:off x="6669434" y="4653136"/>
            <a:ext cx="118907" cy="123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9" name="Прямая соединительная линия 28"/>
          <p:cNvCxnSpPr/>
          <p:nvPr/>
        </p:nvCxnSpPr>
        <p:spPr>
          <a:xfrm>
            <a:off x="6426212" y="4554682"/>
            <a:ext cx="216024" cy="92333"/>
          </a:xfrm>
          <a:prstGeom prst="line">
            <a:avLst/>
          </a:prstGeom>
          <a:ln w="19050">
            <a:solidFill>
              <a:srgbClr val="0066CC"/>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292854" y="3970813"/>
            <a:ext cx="1261884" cy="646331"/>
          </a:xfrm>
          <a:prstGeom prst="rect">
            <a:avLst/>
          </a:prstGeom>
          <a:noFill/>
        </p:spPr>
        <p:txBody>
          <a:bodyPr wrap="none" rtlCol="0">
            <a:spAutoFit/>
          </a:bodyPr>
          <a:lstStyle/>
          <a:p>
            <a:pPr algn="r"/>
            <a:r>
              <a:rPr lang="en-US" b="1" dirty="0">
                <a:solidFill>
                  <a:srgbClr val="0070C0"/>
                </a:solidFill>
                <a:latin typeface="Clarendon BT" panose="02040704040505020204" pitchFamily="18" charset="0"/>
              </a:rPr>
              <a:t>Au</a:t>
            </a:r>
          </a:p>
          <a:p>
            <a:pPr algn="r"/>
            <a:r>
              <a:rPr lang="en-US" b="1" dirty="0">
                <a:solidFill>
                  <a:srgbClr val="0070C0"/>
                </a:solidFill>
                <a:latin typeface="Clarendon BT" panose="02040704040505020204" pitchFamily="18" charset="0"/>
              </a:rPr>
              <a:t>standard</a:t>
            </a:r>
            <a:endParaRPr lang="ru-RU" b="1" baseline="30000" dirty="0">
              <a:solidFill>
                <a:srgbClr val="0070C0"/>
              </a:solidFill>
            </a:endParaRPr>
          </a:p>
        </p:txBody>
      </p:sp>
      <p:sp>
        <p:nvSpPr>
          <p:cNvPr id="28" name="Прямоугольник 27"/>
          <p:cNvSpPr/>
          <p:nvPr/>
        </p:nvSpPr>
        <p:spPr>
          <a:xfrm>
            <a:off x="7932955" y="3081513"/>
            <a:ext cx="118532" cy="1198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2" name="Прямая соединительная линия 31"/>
          <p:cNvCxnSpPr/>
          <p:nvPr/>
        </p:nvCxnSpPr>
        <p:spPr>
          <a:xfrm>
            <a:off x="7537509" y="2922287"/>
            <a:ext cx="333026" cy="141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635335" y="2650620"/>
            <a:ext cx="965329" cy="369332"/>
          </a:xfrm>
          <a:prstGeom prst="rect">
            <a:avLst/>
          </a:prstGeom>
          <a:noFill/>
        </p:spPr>
        <p:txBody>
          <a:bodyPr wrap="none" rtlCol="0">
            <a:spAutoFit/>
          </a:bodyPr>
          <a:lstStyle/>
          <a:p>
            <a:r>
              <a:rPr lang="en-US" b="1" dirty="0">
                <a:latin typeface="Clarendon BT" panose="02040704040505020204" pitchFamily="18" charset="0"/>
              </a:rPr>
              <a:t>Z=174</a:t>
            </a:r>
            <a:endParaRPr lang="ru-RU" b="1" dirty="0"/>
          </a:p>
        </p:txBody>
      </p:sp>
      <p:sp>
        <p:nvSpPr>
          <p:cNvPr id="9" name="TextBox 8"/>
          <p:cNvSpPr txBox="1"/>
          <p:nvPr/>
        </p:nvSpPr>
        <p:spPr>
          <a:xfrm>
            <a:off x="7474994" y="3417202"/>
            <a:ext cx="394660" cy="400110"/>
          </a:xfrm>
          <a:prstGeom prst="rect">
            <a:avLst/>
          </a:prstGeom>
          <a:noFill/>
        </p:spPr>
        <p:txBody>
          <a:bodyPr wrap="none" rtlCol="0">
            <a:spAutoFit/>
          </a:bodyPr>
          <a:lstStyle/>
          <a:p>
            <a:r>
              <a:rPr lang="en-US" sz="2000" dirty="0">
                <a:solidFill>
                  <a:srgbClr val="C00000"/>
                </a:solidFill>
                <a:latin typeface="Clarendon Blk BT" panose="02040905050505020204" pitchFamily="18" charset="0"/>
              </a:rPr>
              <a:t>R</a:t>
            </a:r>
            <a:endParaRPr lang="ru-RU" sz="2000" dirty="0">
              <a:solidFill>
                <a:srgbClr val="C00000"/>
              </a:solidFill>
            </a:endParaRPr>
          </a:p>
        </p:txBody>
      </p:sp>
      <p:cxnSp>
        <p:nvCxnSpPr>
          <p:cNvPr id="36" name="Прямая соединительная линия 35"/>
          <p:cNvCxnSpPr/>
          <p:nvPr/>
        </p:nvCxnSpPr>
        <p:spPr>
          <a:xfrm>
            <a:off x="5257158" y="3143349"/>
            <a:ext cx="2880320"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436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nvGraphicFramePr>
        <p:xfrm>
          <a:off x="1173088" y="1196975"/>
          <a:ext cx="6613525" cy="4637088"/>
        </p:xfrm>
        <a:graphic>
          <a:graphicData uri="http://schemas.openxmlformats.org/presentationml/2006/ole">
            <mc:AlternateContent xmlns:mc="http://schemas.openxmlformats.org/markup-compatibility/2006">
              <mc:Choice xmlns:v="urn:schemas-microsoft-com:vml" Requires="v">
                <p:oleObj spid="_x0000_s17435" name="CorelDRAW" r:id="rId3" imgW="6033600" imgH="4235400" progId="CorelDraw.Graphic.21">
                  <p:embed/>
                </p:oleObj>
              </mc:Choice>
              <mc:Fallback>
                <p:oleObj name="CorelDRAW" r:id="rId3" imgW="6033600" imgH="4235400" progId="CorelDraw.Graphic.21">
                  <p:embed/>
                  <p:pic>
                    <p:nvPicPr>
                      <p:cNvPr id="2" name="Объект 1"/>
                      <p:cNvPicPr/>
                      <p:nvPr/>
                    </p:nvPicPr>
                    <p:blipFill>
                      <a:blip r:embed="rId4"/>
                      <a:stretch>
                        <a:fillRect/>
                      </a:stretch>
                    </p:blipFill>
                    <p:spPr>
                      <a:xfrm>
                        <a:off x="1173088" y="1196975"/>
                        <a:ext cx="6613525" cy="4637088"/>
                      </a:xfrm>
                      <a:prstGeom prst="rect">
                        <a:avLst/>
                      </a:prstGeom>
                    </p:spPr>
                  </p:pic>
                </p:oleObj>
              </mc:Fallback>
            </mc:AlternateContent>
          </a:graphicData>
        </a:graphic>
      </p:graphicFrame>
      <p:sp>
        <p:nvSpPr>
          <p:cNvPr id="3" name="TextBox 2"/>
          <p:cNvSpPr txBox="1"/>
          <p:nvPr/>
        </p:nvSpPr>
        <p:spPr>
          <a:xfrm>
            <a:off x="2030321" y="5081122"/>
            <a:ext cx="535724" cy="400110"/>
          </a:xfrm>
          <a:prstGeom prst="rect">
            <a:avLst/>
          </a:prstGeom>
          <a:noFill/>
        </p:spPr>
        <p:txBody>
          <a:bodyPr wrap="none" rtlCol="0">
            <a:spAutoFit/>
          </a:bodyPr>
          <a:lstStyle/>
          <a:p>
            <a:r>
              <a:rPr lang="en-US" sz="2000" b="1" dirty="0">
                <a:latin typeface="Comic Sans MS" panose="030F0702030302020204" pitchFamily="66" charset="0"/>
              </a:rPr>
              <a:t>Ne</a:t>
            </a:r>
            <a:endParaRPr lang="ru-RU" sz="2000" b="1" dirty="0">
              <a:latin typeface="Comic Sans MS" panose="030F0702030302020204" pitchFamily="66" charset="0"/>
            </a:endParaRPr>
          </a:p>
        </p:txBody>
      </p:sp>
      <p:sp>
        <p:nvSpPr>
          <p:cNvPr id="13" name="TextBox 12"/>
          <p:cNvSpPr txBox="1"/>
          <p:nvPr/>
        </p:nvSpPr>
        <p:spPr>
          <a:xfrm>
            <a:off x="1374819" y="5419295"/>
            <a:ext cx="476412" cy="400110"/>
          </a:xfrm>
          <a:prstGeom prst="rect">
            <a:avLst/>
          </a:prstGeom>
          <a:noFill/>
        </p:spPr>
        <p:txBody>
          <a:bodyPr wrap="none" rtlCol="0">
            <a:spAutoFit/>
          </a:bodyPr>
          <a:lstStyle/>
          <a:p>
            <a:r>
              <a:rPr lang="en-US" sz="2000" b="1" dirty="0"/>
              <a:t>He</a:t>
            </a:r>
            <a:endParaRPr lang="ru-RU" sz="2000" b="1" dirty="0"/>
          </a:p>
        </p:txBody>
      </p:sp>
      <p:sp>
        <p:nvSpPr>
          <p:cNvPr id="14" name="TextBox 13"/>
          <p:cNvSpPr txBox="1"/>
          <p:nvPr/>
        </p:nvSpPr>
        <p:spPr>
          <a:xfrm>
            <a:off x="2241997" y="4717423"/>
            <a:ext cx="495649" cy="400110"/>
          </a:xfrm>
          <a:prstGeom prst="rect">
            <a:avLst/>
          </a:prstGeom>
          <a:noFill/>
        </p:spPr>
        <p:txBody>
          <a:bodyPr wrap="none" rtlCol="0">
            <a:spAutoFit/>
          </a:bodyPr>
          <a:lstStyle/>
          <a:p>
            <a:r>
              <a:rPr lang="en-US" sz="2000" b="1" dirty="0" err="1">
                <a:latin typeface="Comic Sans MS" panose="030F0702030302020204" pitchFamily="66" charset="0"/>
              </a:rPr>
              <a:t>Ar</a:t>
            </a:r>
            <a:endParaRPr lang="ru-RU" sz="2000" b="1" dirty="0">
              <a:latin typeface="Comic Sans MS" panose="030F0702030302020204" pitchFamily="66" charset="0"/>
            </a:endParaRPr>
          </a:p>
        </p:txBody>
      </p:sp>
      <p:sp>
        <p:nvSpPr>
          <p:cNvPr id="15" name="TextBox 14"/>
          <p:cNvSpPr txBox="1"/>
          <p:nvPr/>
        </p:nvSpPr>
        <p:spPr>
          <a:xfrm>
            <a:off x="2962622" y="4512258"/>
            <a:ext cx="465192" cy="400110"/>
          </a:xfrm>
          <a:prstGeom prst="rect">
            <a:avLst/>
          </a:prstGeom>
          <a:noFill/>
        </p:spPr>
        <p:txBody>
          <a:bodyPr wrap="none" rtlCol="0">
            <a:spAutoFit/>
          </a:bodyPr>
          <a:lstStyle/>
          <a:p>
            <a:r>
              <a:rPr lang="en-US" sz="2000" b="1" dirty="0">
                <a:latin typeface="Comic Sans MS" panose="030F0702030302020204" pitchFamily="66" charset="0"/>
              </a:rPr>
              <a:t>Kr</a:t>
            </a:r>
            <a:endParaRPr lang="ru-RU" sz="2000" b="1" dirty="0">
              <a:latin typeface="Comic Sans MS" panose="030F0702030302020204" pitchFamily="66" charset="0"/>
            </a:endParaRPr>
          </a:p>
        </p:txBody>
      </p:sp>
      <p:sp>
        <p:nvSpPr>
          <p:cNvPr id="16" name="TextBox 15"/>
          <p:cNvSpPr txBox="1"/>
          <p:nvPr/>
        </p:nvSpPr>
        <p:spPr>
          <a:xfrm>
            <a:off x="3610165" y="4156272"/>
            <a:ext cx="513282" cy="400110"/>
          </a:xfrm>
          <a:prstGeom prst="rect">
            <a:avLst/>
          </a:prstGeom>
          <a:noFill/>
        </p:spPr>
        <p:txBody>
          <a:bodyPr wrap="none" rtlCol="0">
            <a:spAutoFit/>
          </a:bodyPr>
          <a:lstStyle/>
          <a:p>
            <a:r>
              <a:rPr lang="en-US" sz="2000" b="1" dirty="0" err="1">
                <a:latin typeface="Comic Sans MS" panose="030F0702030302020204" pitchFamily="66" charset="0"/>
              </a:rPr>
              <a:t>Xe</a:t>
            </a:r>
            <a:endParaRPr lang="ru-RU" sz="2000" b="1" dirty="0">
              <a:latin typeface="Comic Sans MS" panose="030F0702030302020204" pitchFamily="66" charset="0"/>
            </a:endParaRPr>
          </a:p>
        </p:txBody>
      </p:sp>
      <p:sp>
        <p:nvSpPr>
          <p:cNvPr id="17" name="TextBox 16"/>
          <p:cNvSpPr txBox="1"/>
          <p:nvPr/>
        </p:nvSpPr>
        <p:spPr>
          <a:xfrm>
            <a:off x="4834285" y="3817848"/>
            <a:ext cx="482824" cy="400110"/>
          </a:xfrm>
          <a:prstGeom prst="rect">
            <a:avLst/>
          </a:prstGeom>
          <a:noFill/>
        </p:spPr>
        <p:txBody>
          <a:bodyPr wrap="none" rtlCol="0">
            <a:spAutoFit/>
          </a:bodyPr>
          <a:lstStyle/>
          <a:p>
            <a:r>
              <a:rPr lang="en-US" sz="2000" b="1" dirty="0">
                <a:latin typeface="Comic Sans MS" panose="030F0702030302020204" pitchFamily="66" charset="0"/>
              </a:rPr>
              <a:t>Rn</a:t>
            </a:r>
            <a:endParaRPr lang="ru-RU" sz="2000" b="1" dirty="0">
              <a:latin typeface="Comic Sans MS" panose="030F0702030302020204" pitchFamily="66" charset="0"/>
            </a:endParaRPr>
          </a:p>
        </p:txBody>
      </p:sp>
      <p:sp>
        <p:nvSpPr>
          <p:cNvPr id="19" name="TextBox 18"/>
          <p:cNvSpPr txBox="1"/>
          <p:nvPr/>
        </p:nvSpPr>
        <p:spPr>
          <a:xfrm>
            <a:off x="6418461" y="2492896"/>
            <a:ext cx="978153" cy="400110"/>
          </a:xfrm>
          <a:prstGeom prst="rect">
            <a:avLst/>
          </a:prstGeom>
          <a:solidFill>
            <a:schemeClr val="bg1"/>
          </a:solidFill>
        </p:spPr>
        <p:txBody>
          <a:bodyPr wrap="none" rtlCol="0">
            <a:spAutoFit/>
          </a:bodyPr>
          <a:lstStyle/>
          <a:p>
            <a:r>
              <a:rPr lang="en-US" sz="2000" dirty="0">
                <a:solidFill>
                  <a:schemeClr val="accent2">
                    <a:lumMod val="75000"/>
                  </a:schemeClr>
                </a:solidFill>
                <a:effectLst>
                  <a:outerShdw blurRad="38100" dist="38100" dir="2700000" algn="tl">
                    <a:srgbClr val="000000">
                      <a:alpha val="43137"/>
                    </a:srgbClr>
                  </a:outerShdw>
                </a:effectLst>
              </a:rPr>
              <a:t>melting</a:t>
            </a:r>
            <a:endParaRPr lang="ru-RU" sz="2000" dirty="0">
              <a:solidFill>
                <a:schemeClr val="accent2">
                  <a:lumMod val="75000"/>
                </a:schemeClr>
              </a:solidFill>
              <a:effectLst>
                <a:outerShdw blurRad="38100" dist="38100" dir="2700000" algn="tl">
                  <a:srgbClr val="000000">
                    <a:alpha val="43137"/>
                  </a:srgbClr>
                </a:outerShdw>
              </a:effectLst>
            </a:endParaRPr>
          </a:p>
        </p:txBody>
      </p:sp>
      <p:cxnSp>
        <p:nvCxnSpPr>
          <p:cNvPr id="21" name="Прямая соединительная линия 20"/>
          <p:cNvCxnSpPr/>
          <p:nvPr/>
        </p:nvCxnSpPr>
        <p:spPr>
          <a:xfrm>
            <a:off x="6130429" y="3035363"/>
            <a:ext cx="2376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74330" y="2648331"/>
            <a:ext cx="1506182" cy="707886"/>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rPr>
              <a:t>room</a:t>
            </a:r>
            <a:r>
              <a:rPr lang="en-US" sz="2000" dirty="0">
                <a:solidFill>
                  <a:srgbClr val="FF0000"/>
                </a:solidFill>
                <a:effectLst>
                  <a:outerShdw blurRad="38100" dist="38100" dir="2700000" algn="tl">
                    <a:srgbClr val="000000">
                      <a:alpha val="43137"/>
                    </a:srgbClr>
                  </a:outerShdw>
                </a:effectLst>
              </a:rPr>
              <a:t> </a:t>
            </a:r>
          </a:p>
          <a:p>
            <a:r>
              <a:rPr lang="en-US" sz="2000" dirty="0">
                <a:solidFill>
                  <a:srgbClr val="FF0000"/>
                </a:solidFill>
                <a:effectLst>
                  <a:outerShdw blurRad="38100" dist="38100" dir="2700000" algn="tl">
                    <a:srgbClr val="000000">
                      <a:alpha val="43137"/>
                    </a:srgbClr>
                  </a:outerShdw>
                </a:effectLst>
              </a:rPr>
              <a:t>temperature</a:t>
            </a:r>
            <a:endParaRPr lang="ru-RU" sz="2000" dirty="0">
              <a:solidFill>
                <a:srgbClr val="FF0000"/>
              </a:solidFill>
              <a:effectLst>
                <a:outerShdw blurRad="38100" dist="38100" dir="2700000" algn="tl">
                  <a:srgbClr val="000000">
                    <a:alpha val="43137"/>
                  </a:srgbClr>
                </a:outerShdw>
              </a:effectLst>
            </a:endParaRPr>
          </a:p>
        </p:txBody>
      </p:sp>
      <p:sp>
        <p:nvSpPr>
          <p:cNvPr id="25" name="TextBox 24"/>
          <p:cNvSpPr txBox="1"/>
          <p:nvPr/>
        </p:nvSpPr>
        <p:spPr>
          <a:xfrm>
            <a:off x="3754165" y="5852664"/>
            <a:ext cx="1804276" cy="400110"/>
          </a:xfrm>
          <a:prstGeom prst="rect">
            <a:avLst/>
          </a:prstGeom>
          <a:solidFill>
            <a:schemeClr val="bg1"/>
          </a:solidFill>
        </p:spPr>
        <p:txBody>
          <a:bodyPr wrap="none" rtlCol="0">
            <a:spAutoFit/>
          </a:bodyPr>
          <a:lstStyle/>
          <a:p>
            <a:r>
              <a:rPr lang="en-US" sz="2000" dirty="0"/>
              <a:t>Atomic</a:t>
            </a:r>
            <a:r>
              <a:rPr lang="en-US" sz="2000" dirty="0">
                <a:effectLst>
                  <a:outerShdw blurRad="38100" dist="38100" dir="2700000" algn="tl">
                    <a:srgbClr val="000000">
                      <a:alpha val="43137"/>
                    </a:srgbClr>
                  </a:outerShdw>
                </a:effectLst>
              </a:rPr>
              <a:t> </a:t>
            </a:r>
            <a:r>
              <a:rPr lang="en-US" sz="2000" dirty="0"/>
              <a:t>number</a:t>
            </a:r>
            <a:endParaRPr lang="ru-RU" sz="2000" dirty="0"/>
          </a:p>
        </p:txBody>
      </p:sp>
      <p:sp>
        <p:nvSpPr>
          <p:cNvPr id="26" name="TextBox 25"/>
          <p:cNvSpPr txBox="1"/>
          <p:nvPr/>
        </p:nvSpPr>
        <p:spPr>
          <a:xfrm rot="16200000">
            <a:off x="-179236" y="3004359"/>
            <a:ext cx="1930208" cy="400110"/>
          </a:xfrm>
          <a:prstGeom prst="rect">
            <a:avLst/>
          </a:prstGeom>
          <a:solidFill>
            <a:schemeClr val="bg1"/>
          </a:solidFill>
        </p:spPr>
        <p:txBody>
          <a:bodyPr wrap="none" rtlCol="0">
            <a:spAutoFit/>
          </a:bodyPr>
          <a:lstStyle/>
          <a:p>
            <a:r>
              <a:rPr lang="en-US" sz="2000" dirty="0"/>
              <a:t>Temperature  (K)</a:t>
            </a:r>
            <a:endParaRPr lang="ru-RU" sz="2000" dirty="0"/>
          </a:p>
        </p:txBody>
      </p:sp>
      <p:sp>
        <p:nvSpPr>
          <p:cNvPr id="27" name="TextBox 26"/>
          <p:cNvSpPr txBox="1"/>
          <p:nvPr/>
        </p:nvSpPr>
        <p:spPr>
          <a:xfrm>
            <a:off x="4918652" y="981856"/>
            <a:ext cx="3870143" cy="584775"/>
          </a:xfrm>
          <a:prstGeom prst="rect">
            <a:avLst/>
          </a:prstGeom>
          <a:noFill/>
        </p:spPr>
        <p:txBody>
          <a:bodyPr wrap="square" rtlCol="0">
            <a:spAutoFit/>
          </a:bodyPr>
          <a:lstStyle/>
          <a:p>
            <a:pPr algn="r"/>
            <a:r>
              <a:rPr lang="en-US" sz="1600" b="1" dirty="0">
                <a:solidFill>
                  <a:schemeClr val="tx2">
                    <a:lumMod val="75000"/>
                  </a:schemeClr>
                </a:solidFill>
                <a:latin typeface="Cambria" panose="02040503050406030204" pitchFamily="18" charset="0"/>
                <a:ea typeface="Cambria" panose="02040503050406030204" pitchFamily="18" charset="0"/>
              </a:rPr>
              <a:t>P</a:t>
            </a:r>
            <a:r>
              <a:rPr lang="en-US" sz="1600" b="1" dirty="0">
                <a:solidFill>
                  <a:srgbClr val="0070C0"/>
                </a:solidFill>
                <a:latin typeface="Cambria" panose="02040503050406030204" pitchFamily="18" charset="0"/>
                <a:ea typeface="Cambria" panose="02040503050406030204" pitchFamily="18" charset="0"/>
              </a:rPr>
              <a:t>. </a:t>
            </a:r>
            <a:r>
              <a:rPr lang="en-US" sz="1600" b="1" dirty="0" err="1">
                <a:solidFill>
                  <a:srgbClr val="0070C0"/>
                </a:solidFill>
                <a:latin typeface="Cambria" panose="02040503050406030204" pitchFamily="18" charset="0"/>
                <a:ea typeface="Cambria" panose="02040503050406030204" pitchFamily="18" charset="0"/>
              </a:rPr>
              <a:t>Schwerdtfeger</a:t>
            </a:r>
            <a:r>
              <a:rPr lang="en-US" sz="1600" b="1" dirty="0">
                <a:solidFill>
                  <a:srgbClr val="0070C0"/>
                </a:solidFill>
                <a:latin typeface="Cambria" panose="02040503050406030204" pitchFamily="18" charset="0"/>
                <a:ea typeface="Cambria" panose="02040503050406030204" pitchFamily="18" charset="0"/>
              </a:rPr>
              <a:t>, W. </a:t>
            </a:r>
            <a:r>
              <a:rPr lang="en-US" sz="1600" b="1" dirty="0" err="1">
                <a:solidFill>
                  <a:srgbClr val="0070C0"/>
                </a:solidFill>
                <a:latin typeface="Cambria" panose="02040503050406030204" pitchFamily="18" charset="0"/>
                <a:ea typeface="Cambria" panose="02040503050406030204" pitchFamily="18" charset="0"/>
              </a:rPr>
              <a:t>Nazarewicz</a:t>
            </a:r>
            <a:r>
              <a:rPr lang="en-US" sz="1600" b="1" dirty="0">
                <a:solidFill>
                  <a:srgbClr val="0070C0"/>
                </a:solidFill>
                <a:latin typeface="Cambria" panose="02040503050406030204" pitchFamily="18" charset="0"/>
                <a:ea typeface="Cambria" panose="02040503050406030204" pitchFamily="18" charset="0"/>
              </a:rPr>
              <a:t> et al. </a:t>
            </a:r>
          </a:p>
          <a:p>
            <a:pPr algn="r"/>
            <a:r>
              <a:rPr lang="en-US" sz="1600" b="1" dirty="0">
                <a:solidFill>
                  <a:srgbClr val="0070C0"/>
                </a:solidFill>
                <a:latin typeface="Cambria" panose="02040503050406030204" pitchFamily="18" charset="0"/>
                <a:ea typeface="Cambria" panose="02040503050406030204" pitchFamily="18" charset="0"/>
              </a:rPr>
              <a:t>2020-2023</a:t>
            </a:r>
          </a:p>
        </p:txBody>
      </p:sp>
      <p:sp>
        <p:nvSpPr>
          <p:cNvPr id="28" name="TextBox 27"/>
          <p:cNvSpPr txBox="1"/>
          <p:nvPr/>
        </p:nvSpPr>
        <p:spPr>
          <a:xfrm>
            <a:off x="323528" y="407271"/>
            <a:ext cx="1973617" cy="461665"/>
          </a:xfrm>
          <a:prstGeom prst="rect">
            <a:avLst/>
          </a:prstGeom>
          <a:noFill/>
        </p:spPr>
        <p:txBody>
          <a:bodyPr wrap="none" rtlCol="0">
            <a:spAutoFit/>
          </a:bodyPr>
          <a:lstStyle/>
          <a:p>
            <a:r>
              <a:rPr lang="en-GB" sz="2400" b="1" dirty="0">
                <a:solidFill>
                  <a:schemeClr val="accent2">
                    <a:lumMod val="75000"/>
                  </a:schemeClr>
                </a:solidFill>
                <a:latin typeface="Comic Sans MS" panose="030F0702030302020204" pitchFamily="66" charset="0"/>
              </a:rPr>
              <a:t>Noble gases</a:t>
            </a:r>
            <a:endParaRPr lang="ru-RU" sz="2400" b="1" dirty="0">
              <a:solidFill>
                <a:schemeClr val="accent2">
                  <a:lumMod val="75000"/>
                </a:schemeClr>
              </a:solidFill>
              <a:latin typeface="Comic Sans MS" panose="030F0702030302020204" pitchFamily="66" charset="0"/>
            </a:endParaRPr>
          </a:p>
        </p:txBody>
      </p:sp>
      <p:sp>
        <p:nvSpPr>
          <p:cNvPr id="22" name="TextBox 21"/>
          <p:cNvSpPr txBox="1"/>
          <p:nvPr/>
        </p:nvSpPr>
        <p:spPr>
          <a:xfrm>
            <a:off x="6406043" y="1549655"/>
            <a:ext cx="975459" cy="400110"/>
          </a:xfrm>
          <a:prstGeom prst="rect">
            <a:avLst/>
          </a:prstGeom>
          <a:solidFill>
            <a:schemeClr val="bg1"/>
          </a:solidFill>
        </p:spPr>
        <p:txBody>
          <a:bodyPr wrap="none" rtlCol="0">
            <a:spAutoFit/>
          </a:bodyPr>
          <a:lstStyle/>
          <a:p>
            <a:r>
              <a:rPr lang="en-US" sz="2000" dirty="0">
                <a:solidFill>
                  <a:schemeClr val="accent2">
                    <a:lumMod val="75000"/>
                  </a:schemeClr>
                </a:solidFill>
                <a:effectLst>
                  <a:outerShdw blurRad="38100" dist="38100" dir="2700000" algn="tl">
                    <a:srgbClr val="000000">
                      <a:alpha val="43137"/>
                    </a:srgbClr>
                  </a:outerShdw>
                </a:effectLst>
              </a:rPr>
              <a:t>boiling</a:t>
            </a:r>
            <a:endParaRPr lang="ru-RU" sz="2000" dirty="0">
              <a:solidFill>
                <a:schemeClr val="accent2">
                  <a:lumMod val="75000"/>
                </a:schemeClr>
              </a:solidFill>
              <a:effectLst>
                <a:outerShdw blurRad="38100" dist="38100" dir="2700000" algn="tl">
                  <a:srgbClr val="000000">
                    <a:alpha val="43137"/>
                  </a:srgbClr>
                </a:outerShdw>
              </a:effectLst>
            </a:endParaRPr>
          </a:p>
        </p:txBody>
      </p:sp>
      <p:sp>
        <p:nvSpPr>
          <p:cNvPr id="24" name="TextBox 23"/>
          <p:cNvSpPr txBox="1"/>
          <p:nvPr/>
        </p:nvSpPr>
        <p:spPr>
          <a:xfrm>
            <a:off x="6086306" y="1254352"/>
            <a:ext cx="526106" cy="400110"/>
          </a:xfrm>
          <a:prstGeom prst="rect">
            <a:avLst/>
          </a:prstGeom>
          <a:solidFill>
            <a:schemeClr val="bg1"/>
          </a:solidFill>
        </p:spPr>
        <p:txBody>
          <a:bodyPr wrap="none" rtlCol="0">
            <a:spAutoFit/>
          </a:bodyPr>
          <a:lstStyle/>
          <a:p>
            <a:r>
              <a:rPr lang="en-US" sz="2000" b="1" dirty="0" err="1">
                <a:latin typeface="Comic Sans MS" panose="030F0702030302020204" pitchFamily="66" charset="0"/>
              </a:rPr>
              <a:t>Og</a:t>
            </a:r>
            <a:endParaRPr lang="ru-RU" sz="2000" b="1" dirty="0">
              <a:latin typeface="Comic Sans MS" panose="030F0702030302020204" pitchFamily="66" charset="0"/>
            </a:endParaRPr>
          </a:p>
        </p:txBody>
      </p:sp>
      <p:sp>
        <p:nvSpPr>
          <p:cNvPr id="32" name="TextBox 31"/>
          <p:cNvSpPr txBox="1"/>
          <p:nvPr/>
        </p:nvSpPr>
        <p:spPr>
          <a:xfrm>
            <a:off x="4396897" y="1948048"/>
            <a:ext cx="1502334" cy="400110"/>
          </a:xfrm>
          <a:prstGeom prst="rect">
            <a:avLst/>
          </a:prstGeom>
          <a:noFill/>
        </p:spPr>
        <p:txBody>
          <a:bodyPr wrap="none" rtlCol="0">
            <a:spAutoFit/>
          </a:bodyPr>
          <a:lstStyle/>
          <a:p>
            <a:r>
              <a:rPr lang="en-GB" sz="2000" b="1" dirty="0">
                <a:latin typeface="Comic Sans MS" panose="030F0702030302020204" pitchFamily="66" charset="0"/>
              </a:rPr>
              <a:t>relativistic</a:t>
            </a:r>
            <a:endParaRPr lang="ru-RU" sz="2000" b="1" dirty="0">
              <a:latin typeface="Comic Sans MS" panose="030F0702030302020204" pitchFamily="66" charset="0"/>
            </a:endParaRPr>
          </a:p>
        </p:txBody>
      </p:sp>
      <p:sp>
        <p:nvSpPr>
          <p:cNvPr id="6" name="Овал 5"/>
          <p:cNvSpPr/>
          <p:nvPr/>
        </p:nvSpPr>
        <p:spPr>
          <a:xfrm>
            <a:off x="6295088" y="3594034"/>
            <a:ext cx="115208" cy="115208"/>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 name="Прямая соединительная линия 7"/>
          <p:cNvCxnSpPr/>
          <p:nvPr/>
        </p:nvCxnSpPr>
        <p:spPr>
          <a:xfrm flipV="1">
            <a:off x="5148064" y="3640541"/>
            <a:ext cx="1147024" cy="137402"/>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904293" y="3772490"/>
            <a:ext cx="3367172" cy="338554"/>
          </a:xfrm>
          <a:prstGeom prst="rect">
            <a:avLst/>
          </a:prstGeom>
          <a:solidFill>
            <a:schemeClr val="bg1"/>
          </a:solidFill>
        </p:spPr>
        <p:txBody>
          <a:bodyPr wrap="square" rtlCol="0">
            <a:spAutoFit/>
          </a:bodyPr>
          <a:lstStyle/>
          <a:p>
            <a:r>
              <a:rPr lang="en-US" sz="1600" b="1" dirty="0">
                <a:solidFill>
                  <a:srgbClr val="0070C0"/>
                </a:solidFill>
                <a:latin typeface="Cambria" panose="02040503050406030204" pitchFamily="18" charset="0"/>
                <a:ea typeface="Cambria" panose="02040503050406030204" pitchFamily="18" charset="0"/>
              </a:rPr>
              <a:t>V. </a:t>
            </a:r>
            <a:r>
              <a:rPr lang="en-US" sz="1600" b="1" dirty="0" err="1">
                <a:solidFill>
                  <a:srgbClr val="0070C0"/>
                </a:solidFill>
                <a:latin typeface="Cambria" panose="02040503050406030204" pitchFamily="18" charset="0"/>
                <a:ea typeface="Cambria" panose="02040503050406030204" pitchFamily="18" charset="0"/>
              </a:rPr>
              <a:t>Pershina</a:t>
            </a:r>
            <a:r>
              <a:rPr lang="en-US" sz="1600" b="1" dirty="0">
                <a:solidFill>
                  <a:srgbClr val="0070C0"/>
                </a:solidFill>
                <a:latin typeface="Cambria" panose="02040503050406030204" pitchFamily="18" charset="0"/>
                <a:ea typeface="Cambria" panose="02040503050406030204" pitchFamily="18" charset="0"/>
              </a:rPr>
              <a:t>, V. </a:t>
            </a:r>
            <a:r>
              <a:rPr lang="en-US" sz="1600" b="1" dirty="0" err="1">
                <a:solidFill>
                  <a:srgbClr val="0070C0"/>
                </a:solidFill>
                <a:latin typeface="Cambria" panose="02040503050406030204" pitchFamily="18" charset="0"/>
                <a:ea typeface="Cambria" panose="02040503050406030204" pitchFamily="18" charset="0"/>
              </a:rPr>
              <a:t>Shabaev</a:t>
            </a:r>
            <a:r>
              <a:rPr lang="en-US" sz="1600" b="1" dirty="0">
                <a:solidFill>
                  <a:srgbClr val="0070C0"/>
                </a:solidFill>
                <a:latin typeface="Cambria" panose="02040503050406030204" pitchFamily="18" charset="0"/>
                <a:ea typeface="Cambria" panose="02040503050406030204" pitchFamily="18" charset="0"/>
              </a:rPr>
              <a:t> et al 2023</a:t>
            </a:r>
            <a:endParaRPr lang="ru-RU" sz="1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7040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png"/>
          <p:cNvPicPr/>
          <p:nvPr/>
        </p:nvPicPr>
        <p:blipFill>
          <a:blip r:embed="rId2"/>
          <a:srcRect/>
          <a:stretch>
            <a:fillRect/>
          </a:stretch>
        </p:blipFill>
        <p:spPr>
          <a:xfrm>
            <a:off x="1331640" y="1431652"/>
            <a:ext cx="6120680" cy="4025248"/>
          </a:xfrm>
          <a:prstGeom prst="rect">
            <a:avLst/>
          </a:prstGeom>
          <a:ln/>
        </p:spPr>
      </p:pic>
      <p:sp>
        <p:nvSpPr>
          <p:cNvPr id="4" name="Прямоугольник 3"/>
          <p:cNvSpPr/>
          <p:nvPr/>
        </p:nvSpPr>
        <p:spPr>
          <a:xfrm>
            <a:off x="1020688" y="228599"/>
            <a:ext cx="6647656" cy="517065"/>
          </a:xfrm>
          <a:prstGeom prst="rect">
            <a:avLst/>
          </a:prstGeom>
        </p:spPr>
        <p:txBody>
          <a:bodyPr wrap="square">
            <a:spAutoFit/>
          </a:bodyPr>
          <a:lstStyle/>
          <a:p>
            <a:pPr marL="270510" algn="just">
              <a:lnSpc>
                <a:spcPct val="115000"/>
              </a:lnSpc>
              <a:spcAft>
                <a:spcPts val="0"/>
              </a:spcAft>
              <a:tabLst>
                <a:tab pos="262255" algn="l"/>
              </a:tabLst>
            </a:pPr>
            <a:r>
              <a:rPr lang="en-US" sz="2400" b="1" dirty="0">
                <a:solidFill>
                  <a:srgbClr val="C00000"/>
                </a:solidFill>
                <a:latin typeface="+mn-lt"/>
                <a:ea typeface="Courier New" panose="02070309020205020404" pitchFamily="49" charset="0"/>
              </a:rPr>
              <a:t>SC GAS-FIELD RECOIL SEPARATOR </a:t>
            </a:r>
            <a:r>
              <a:rPr lang="ru-RU" sz="2400" b="1" dirty="0">
                <a:solidFill>
                  <a:srgbClr val="C00000"/>
                </a:solidFill>
                <a:latin typeface="+mn-lt"/>
                <a:ea typeface="Courier New" panose="02070309020205020404" pitchFamily="49" charset="0"/>
              </a:rPr>
              <a:t>GASSOL</a:t>
            </a:r>
            <a:r>
              <a:rPr lang="ru-RU" sz="2400" b="1" i="1" dirty="0">
                <a:solidFill>
                  <a:srgbClr val="C00000"/>
                </a:solidFill>
                <a:latin typeface="+mn-lt"/>
                <a:ea typeface="Courier New" panose="02070309020205020404" pitchFamily="49" charset="0"/>
              </a:rPr>
              <a:t>.</a:t>
            </a:r>
            <a:endParaRPr lang="ru-RU" sz="2400" dirty="0">
              <a:solidFill>
                <a:srgbClr val="C00000"/>
              </a:solidFill>
              <a:latin typeface="+mn-lt"/>
              <a:ea typeface="Courier New" panose="02070309020205020404" pitchFamily="49" charset="0"/>
            </a:endParaRPr>
          </a:p>
        </p:txBody>
      </p:sp>
    </p:spTree>
    <p:extLst>
      <p:ext uri="{BB962C8B-B14F-4D97-AF65-F5344CB8AC3E}">
        <p14:creationId xmlns:p14="http://schemas.microsoft.com/office/powerpoint/2010/main" val="1178646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3" y="0"/>
            <a:ext cx="9396537" cy="717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21405083">
            <a:off x="448308" y="3958144"/>
            <a:ext cx="574196" cy="400110"/>
          </a:xfrm>
          <a:prstGeom prst="rect">
            <a:avLst/>
          </a:prstGeom>
          <a:noFill/>
        </p:spPr>
        <p:txBody>
          <a:bodyPr wrap="none" rtlCol="0">
            <a:spAutoFit/>
          </a:bodyPr>
          <a:lstStyle/>
          <a:p>
            <a:r>
              <a:rPr lang="en-US" sz="2000" b="1" i="1" dirty="0">
                <a:solidFill>
                  <a:schemeClr val="bg1"/>
                </a:solidFill>
                <a:effectLst>
                  <a:outerShdw blurRad="38100" dist="38100" dir="2700000" algn="tl">
                    <a:srgbClr val="000000">
                      <a:alpha val="43137"/>
                    </a:srgbClr>
                  </a:outerShdw>
                </a:effectLst>
              </a:rPr>
              <a:t>121</a:t>
            </a:r>
            <a:endParaRPr lang="ru-RU" sz="2000" b="1" i="1" dirty="0">
              <a:solidFill>
                <a:schemeClr val="bg1"/>
              </a:solidFill>
              <a:effectLst>
                <a:outerShdw blurRad="38100" dist="38100" dir="2700000" algn="tl">
                  <a:srgbClr val="000000">
                    <a:alpha val="43137"/>
                  </a:srgbClr>
                </a:outerShdw>
              </a:effectLst>
            </a:endParaRPr>
          </a:p>
        </p:txBody>
      </p:sp>
      <p:grpSp>
        <p:nvGrpSpPr>
          <p:cNvPr id="5" name="Группа 4"/>
          <p:cNvGrpSpPr/>
          <p:nvPr/>
        </p:nvGrpSpPr>
        <p:grpSpPr>
          <a:xfrm>
            <a:off x="2078418" y="2903609"/>
            <a:ext cx="5256655" cy="1369773"/>
            <a:chOff x="2078418" y="2903609"/>
            <a:chExt cx="5256655" cy="1369773"/>
          </a:xfrm>
        </p:grpSpPr>
        <p:sp>
          <p:nvSpPr>
            <p:cNvPr id="8" name="5-конечная звезда 7"/>
            <p:cNvSpPr/>
            <p:nvPr/>
          </p:nvSpPr>
          <p:spPr>
            <a:xfrm>
              <a:off x="6687001" y="2903609"/>
              <a:ext cx="648072" cy="57606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rot="21415883">
              <a:off x="2078418" y="3811717"/>
              <a:ext cx="4458593" cy="461665"/>
            </a:xfrm>
            <a:prstGeom prst="rect">
              <a:avLst/>
            </a:prstGeom>
            <a:noFill/>
          </p:spPr>
          <p:txBody>
            <a:bodyPr wrap="none" rtlCol="0">
              <a:spAutoFit/>
            </a:bodyPr>
            <a:lstStyle/>
            <a:p>
              <a:r>
                <a:rPr lang="en-US" sz="2400" b="1" i="1" dirty="0">
                  <a:solidFill>
                    <a:srgbClr val="FFFF00"/>
                  </a:solidFill>
                  <a:effectLst>
                    <a:outerShdw blurRad="38100" dist="38100" dir="2700000" algn="tl">
                      <a:srgbClr val="000000">
                        <a:alpha val="43137"/>
                      </a:srgbClr>
                    </a:outerShdw>
                  </a:effectLst>
                </a:rPr>
                <a:t>Will Element </a:t>
              </a:r>
              <a:r>
                <a:rPr lang="ru-RU" sz="2400" b="1" i="1" dirty="0">
                  <a:solidFill>
                    <a:srgbClr val="FFFF00"/>
                  </a:solidFill>
                  <a:effectLst>
                    <a:outerShdw blurRad="38100" dist="38100" dir="2700000" algn="tl">
                      <a:srgbClr val="000000">
                        <a:alpha val="43137"/>
                      </a:srgbClr>
                    </a:outerShdw>
                  </a:effectLst>
                </a:rPr>
                <a:t>118 </a:t>
              </a:r>
              <a:r>
                <a:rPr lang="en-US" sz="2400" b="1" i="1" dirty="0">
                  <a:solidFill>
                    <a:srgbClr val="FFFF00"/>
                  </a:solidFill>
                  <a:effectLst>
                    <a:outerShdw blurRad="38100" dist="38100" dir="2700000" algn="tl">
                      <a:srgbClr val="000000">
                        <a:alpha val="43137"/>
                      </a:srgbClr>
                    </a:outerShdw>
                  </a:effectLst>
                </a:rPr>
                <a:t>be a Noble Gas</a:t>
              </a:r>
              <a:r>
                <a:rPr lang="ru-RU" sz="2400" b="1" i="1" dirty="0">
                  <a:solidFill>
                    <a:srgbClr val="FFFF00"/>
                  </a:solidFill>
                  <a:effectLst>
                    <a:outerShdw blurRad="38100" dist="38100" dir="2700000" algn="tl">
                      <a:srgbClr val="000000">
                        <a:alpha val="43137"/>
                      </a:srgbClr>
                    </a:outerShdw>
                  </a:effectLst>
                </a:rPr>
                <a:t>?</a:t>
              </a:r>
            </a:p>
          </p:txBody>
        </p:sp>
      </p:grpSp>
      <p:sp>
        <p:nvSpPr>
          <p:cNvPr id="14" name="5-конечная звезда 7">
            <a:extLst>
              <a:ext uri="{FF2B5EF4-FFF2-40B4-BE49-F238E27FC236}">
                <a16:creationId xmlns:a16="http://schemas.microsoft.com/office/drawing/2014/main" id="{F2C4F9CF-4D92-4F08-BF6A-CF2C5A4BD4B3}"/>
              </a:ext>
            </a:extLst>
          </p:cNvPr>
          <p:cNvSpPr/>
          <p:nvPr/>
        </p:nvSpPr>
        <p:spPr>
          <a:xfrm>
            <a:off x="1253679" y="3432518"/>
            <a:ext cx="565270" cy="502298"/>
          </a:xfrm>
          <a:prstGeom prst="star5">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5-конечная звезда 7">
            <a:extLst>
              <a:ext uri="{FF2B5EF4-FFF2-40B4-BE49-F238E27FC236}">
                <a16:creationId xmlns:a16="http://schemas.microsoft.com/office/drawing/2014/main" id="{3B0B5CEE-E73D-468B-B33F-B9D819E065A0}"/>
              </a:ext>
            </a:extLst>
          </p:cNvPr>
          <p:cNvSpPr/>
          <p:nvPr/>
        </p:nvSpPr>
        <p:spPr>
          <a:xfrm>
            <a:off x="4790599" y="3088412"/>
            <a:ext cx="565270" cy="502298"/>
          </a:xfrm>
          <a:prstGeom prst="star5">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4667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260648"/>
            <a:ext cx="1812484" cy="430887"/>
          </a:xfrm>
          <a:prstGeom prst="rect">
            <a:avLst/>
          </a:prstGeom>
          <a:noFill/>
        </p:spPr>
        <p:txBody>
          <a:bodyPr wrap="none" rtlCol="0">
            <a:spAutoFit/>
          </a:bodyPr>
          <a:lstStyle/>
          <a:p>
            <a:r>
              <a:rPr lang="en-US" sz="2200" u="sng" dirty="0" err="1">
                <a:effectLst>
                  <a:outerShdw blurRad="38100" dist="38100" dir="2700000" algn="tl">
                    <a:srgbClr val="000000">
                      <a:alpha val="43137"/>
                    </a:srgbClr>
                  </a:outerShdw>
                </a:effectLst>
              </a:rPr>
              <a:t>Transactinides</a:t>
            </a:r>
            <a:endParaRPr lang="ru-RU" sz="2200" u="sng" dirty="0">
              <a:effectLst>
                <a:outerShdw blurRad="38100" dist="38100" dir="2700000" algn="tl">
                  <a:srgbClr val="000000">
                    <a:alpha val="43137"/>
                  </a:srgbClr>
                </a:outerShdw>
              </a:effectLst>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87800262"/>
              </p:ext>
            </p:extLst>
          </p:nvPr>
        </p:nvGraphicFramePr>
        <p:xfrm>
          <a:off x="71907" y="1679323"/>
          <a:ext cx="4032448" cy="4392488"/>
        </p:xfrm>
        <a:graphic>
          <a:graphicData uri="http://schemas.openxmlformats.org/drawingml/2006/table">
            <a:tbl>
              <a:tblPr firstRow="1" bandRow="1">
                <a:tableStyleId>{5C22544A-7EE6-4342-B048-85BDC9FD1C3A}</a:tableStyleId>
              </a:tblPr>
              <a:tblGrid>
                <a:gridCol w="791253">
                  <a:extLst>
                    <a:ext uri="{9D8B030D-6E8A-4147-A177-3AD203B41FA5}">
                      <a16:colId xmlns:a16="http://schemas.microsoft.com/office/drawing/2014/main" val="20000"/>
                    </a:ext>
                  </a:extLst>
                </a:gridCol>
                <a:gridCol w="1611056">
                  <a:extLst>
                    <a:ext uri="{9D8B030D-6E8A-4147-A177-3AD203B41FA5}">
                      <a16:colId xmlns:a16="http://schemas.microsoft.com/office/drawing/2014/main" val="20001"/>
                    </a:ext>
                  </a:extLst>
                </a:gridCol>
                <a:gridCol w="1630139">
                  <a:extLst>
                    <a:ext uri="{9D8B030D-6E8A-4147-A177-3AD203B41FA5}">
                      <a16:colId xmlns:a16="http://schemas.microsoft.com/office/drawing/2014/main" val="20002"/>
                    </a:ext>
                  </a:extLst>
                </a:gridCol>
              </a:tblGrid>
              <a:tr h="549061">
                <a:tc>
                  <a:txBody>
                    <a:bodyPr/>
                    <a:lstStyle/>
                    <a:p>
                      <a:pPr algn="ctr"/>
                      <a:r>
                        <a:rPr lang="en-US" sz="2000" dirty="0"/>
                        <a:t>Z </a:t>
                      </a:r>
                      <a:endParaRPr lang="ru-RU" sz="2000" dirty="0"/>
                    </a:p>
                  </a:txBody>
                  <a:tcPr/>
                </a:tc>
                <a:tc>
                  <a:txBody>
                    <a:bodyPr/>
                    <a:lstStyle/>
                    <a:p>
                      <a:pPr algn="ctr"/>
                      <a:r>
                        <a:rPr lang="en-US" sz="2000" dirty="0"/>
                        <a:t>Isotope</a:t>
                      </a:r>
                      <a:endParaRPr lang="ru-RU" sz="2000" dirty="0"/>
                    </a:p>
                  </a:txBody>
                  <a:tcPr/>
                </a:tc>
                <a:tc>
                  <a:txBody>
                    <a:bodyPr/>
                    <a:lstStyle/>
                    <a:p>
                      <a:pPr algn="ctr"/>
                      <a:r>
                        <a:rPr lang="en-US" sz="2000" dirty="0"/>
                        <a:t>Half-life</a:t>
                      </a:r>
                      <a:endParaRPr lang="ru-RU" sz="2000" dirty="0"/>
                    </a:p>
                  </a:txBody>
                  <a:tcPr/>
                </a:tc>
                <a:extLst>
                  <a:ext uri="{0D108BD9-81ED-4DB2-BD59-A6C34878D82A}">
                    <a16:rowId xmlns:a16="http://schemas.microsoft.com/office/drawing/2014/main" val="10000"/>
                  </a:ext>
                </a:extLst>
              </a:tr>
              <a:tr h="549061">
                <a:tc>
                  <a:txBody>
                    <a:bodyPr/>
                    <a:lstStyle/>
                    <a:p>
                      <a:pPr algn="ctr"/>
                      <a:r>
                        <a:rPr lang="en-US" sz="2000" b="1" dirty="0"/>
                        <a:t>112</a:t>
                      </a:r>
                      <a:endParaRPr lang="ru-RU" sz="2000" b="1" dirty="0"/>
                    </a:p>
                  </a:txBody>
                  <a:tcPr/>
                </a:tc>
                <a:tc>
                  <a:txBody>
                    <a:bodyPr/>
                    <a:lstStyle/>
                    <a:p>
                      <a:pPr algn="ctr"/>
                      <a:r>
                        <a:rPr lang="en-US" sz="2800" b="1" baseline="30000" dirty="0"/>
                        <a:t>283</a:t>
                      </a:r>
                      <a:r>
                        <a:rPr lang="en-US" sz="2400" b="1" dirty="0"/>
                        <a:t>Cn</a:t>
                      </a:r>
                      <a:endParaRPr lang="ru-RU" sz="2400" b="1" dirty="0"/>
                    </a:p>
                  </a:txBody>
                  <a:tcPr/>
                </a:tc>
                <a:tc>
                  <a:txBody>
                    <a:bodyPr/>
                    <a:lstStyle/>
                    <a:p>
                      <a:pPr algn="ctr"/>
                      <a:r>
                        <a:rPr lang="en-US" sz="2200" b="1" dirty="0"/>
                        <a:t>3.6 s</a:t>
                      </a:r>
                      <a:endParaRPr lang="ru-RU" sz="2200" b="1" dirty="0"/>
                    </a:p>
                  </a:txBody>
                  <a:tcPr/>
                </a:tc>
                <a:extLst>
                  <a:ext uri="{0D108BD9-81ED-4DB2-BD59-A6C34878D82A}">
                    <a16:rowId xmlns:a16="http://schemas.microsoft.com/office/drawing/2014/main" val="10001"/>
                  </a:ext>
                </a:extLst>
              </a:tr>
              <a:tr h="549061">
                <a:tc>
                  <a:txBody>
                    <a:bodyPr/>
                    <a:lstStyle/>
                    <a:p>
                      <a:pPr algn="ctr"/>
                      <a:r>
                        <a:rPr lang="en-US" sz="2000" b="1" dirty="0"/>
                        <a:t>113</a:t>
                      </a:r>
                      <a:endParaRPr lang="ru-RU" sz="2000" b="1" dirty="0"/>
                    </a:p>
                  </a:txBody>
                  <a:tcPr/>
                </a:tc>
                <a:tc>
                  <a:txBody>
                    <a:bodyPr/>
                    <a:lstStyle/>
                    <a:p>
                      <a:pPr algn="ctr"/>
                      <a:r>
                        <a:rPr lang="en-US" sz="2800" b="1" baseline="30000" dirty="0"/>
                        <a:t>284</a:t>
                      </a:r>
                      <a:r>
                        <a:rPr lang="en-US" sz="2400" b="1" dirty="0"/>
                        <a:t>Nh</a:t>
                      </a:r>
                      <a:endParaRPr lang="ru-RU"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a:t>0.9 s</a:t>
                      </a:r>
                      <a:endParaRPr lang="ru-RU" sz="2200" b="1" dirty="0"/>
                    </a:p>
                  </a:txBody>
                  <a:tcPr/>
                </a:tc>
                <a:extLst>
                  <a:ext uri="{0D108BD9-81ED-4DB2-BD59-A6C34878D82A}">
                    <a16:rowId xmlns:a16="http://schemas.microsoft.com/office/drawing/2014/main" val="10002"/>
                  </a:ext>
                </a:extLst>
              </a:tr>
              <a:tr h="549061">
                <a:tc>
                  <a:txBody>
                    <a:bodyPr/>
                    <a:lstStyle/>
                    <a:p>
                      <a:pPr algn="ctr"/>
                      <a:r>
                        <a:rPr lang="en-US" sz="2000" b="1" dirty="0"/>
                        <a:t>114</a:t>
                      </a:r>
                      <a:endParaRPr lang="ru-RU" sz="2000" b="1" dirty="0"/>
                    </a:p>
                  </a:txBody>
                  <a:tcPr/>
                </a:tc>
                <a:tc>
                  <a:txBody>
                    <a:bodyPr/>
                    <a:lstStyle/>
                    <a:p>
                      <a:pPr algn="ctr"/>
                      <a:r>
                        <a:rPr lang="en-US" sz="2800" b="1" baseline="30000" dirty="0"/>
                        <a:t>297</a:t>
                      </a:r>
                      <a:r>
                        <a:rPr lang="en-US" sz="2400" b="1" dirty="0"/>
                        <a:t>Fl</a:t>
                      </a:r>
                      <a:endParaRPr lang="ru-RU" sz="2400" b="1" dirty="0"/>
                    </a:p>
                  </a:txBody>
                  <a:tcPr/>
                </a:tc>
                <a:tc>
                  <a:txBody>
                    <a:bodyPr/>
                    <a:lstStyle/>
                    <a:p>
                      <a:pPr algn="ctr"/>
                      <a:r>
                        <a:rPr lang="en-US" sz="2200" b="1" dirty="0"/>
                        <a:t>0.5 s</a:t>
                      </a:r>
                      <a:endParaRPr lang="ru-RU" sz="2200" b="1" dirty="0"/>
                    </a:p>
                  </a:txBody>
                  <a:tcPr/>
                </a:tc>
                <a:extLst>
                  <a:ext uri="{0D108BD9-81ED-4DB2-BD59-A6C34878D82A}">
                    <a16:rowId xmlns:a16="http://schemas.microsoft.com/office/drawing/2014/main" val="10003"/>
                  </a:ext>
                </a:extLst>
              </a:tr>
              <a:tr h="549061">
                <a:tc>
                  <a:txBody>
                    <a:bodyPr/>
                    <a:lstStyle/>
                    <a:p>
                      <a:pPr algn="ctr"/>
                      <a:r>
                        <a:rPr lang="en-US" sz="2000" b="1" dirty="0"/>
                        <a:t>115</a:t>
                      </a:r>
                      <a:endParaRPr lang="ru-RU" sz="2000" b="1" dirty="0"/>
                    </a:p>
                  </a:txBody>
                  <a:tcPr/>
                </a:tc>
                <a:tc>
                  <a:txBody>
                    <a:bodyPr/>
                    <a:lstStyle/>
                    <a:p>
                      <a:pPr algn="ctr"/>
                      <a:r>
                        <a:rPr lang="en-US" sz="2800" b="1" baseline="30000" dirty="0"/>
                        <a:t>288</a:t>
                      </a:r>
                      <a:r>
                        <a:rPr lang="en-US" sz="2400" b="1" dirty="0"/>
                        <a:t>Mc</a:t>
                      </a:r>
                      <a:endParaRPr lang="ru-RU" sz="2400" b="1" dirty="0"/>
                    </a:p>
                  </a:txBody>
                  <a:tcPr/>
                </a:tc>
                <a:tc>
                  <a:txBody>
                    <a:bodyPr/>
                    <a:lstStyle/>
                    <a:p>
                      <a:pPr algn="ctr"/>
                      <a:r>
                        <a:rPr lang="en-US" sz="2200" b="1" dirty="0"/>
                        <a:t>0,16 s</a:t>
                      </a:r>
                      <a:endParaRPr lang="ru-RU" sz="2200" b="1" dirty="0"/>
                    </a:p>
                  </a:txBody>
                  <a:tcPr/>
                </a:tc>
                <a:extLst>
                  <a:ext uri="{0D108BD9-81ED-4DB2-BD59-A6C34878D82A}">
                    <a16:rowId xmlns:a16="http://schemas.microsoft.com/office/drawing/2014/main" val="10004"/>
                  </a:ext>
                </a:extLst>
              </a:tr>
              <a:tr h="549061">
                <a:tc>
                  <a:txBody>
                    <a:bodyPr/>
                    <a:lstStyle/>
                    <a:p>
                      <a:pPr algn="ctr"/>
                      <a:r>
                        <a:rPr lang="en-US" sz="2000" b="1" dirty="0"/>
                        <a:t>116</a:t>
                      </a:r>
                      <a:endParaRPr lang="ru-RU" sz="2000" b="1" dirty="0"/>
                    </a:p>
                  </a:txBody>
                  <a:tcPr/>
                </a:tc>
                <a:tc>
                  <a:txBody>
                    <a:bodyPr/>
                    <a:lstStyle/>
                    <a:p>
                      <a:pPr algn="ctr"/>
                      <a:r>
                        <a:rPr lang="en-US" sz="2800" b="1" baseline="30000" dirty="0"/>
                        <a:t>293</a:t>
                      </a:r>
                      <a:r>
                        <a:rPr lang="en-US" sz="2400" b="1" dirty="0"/>
                        <a:t>Lv</a:t>
                      </a:r>
                      <a:endParaRPr lang="ru-RU" sz="2400" b="1" dirty="0"/>
                    </a:p>
                  </a:txBody>
                  <a:tcPr/>
                </a:tc>
                <a:tc>
                  <a:txBody>
                    <a:bodyPr/>
                    <a:lstStyle/>
                    <a:p>
                      <a:pPr algn="ctr"/>
                      <a:r>
                        <a:rPr lang="en-US" sz="2200" b="1" dirty="0"/>
                        <a:t>57</a:t>
                      </a:r>
                      <a:r>
                        <a:rPr lang="en-US" sz="2200" b="1" baseline="0" dirty="0"/>
                        <a:t> </a:t>
                      </a:r>
                      <a:r>
                        <a:rPr lang="en-US" sz="2200" b="1" baseline="0" dirty="0" err="1"/>
                        <a:t>ms</a:t>
                      </a:r>
                      <a:endParaRPr lang="ru-RU" sz="2200" b="1" dirty="0"/>
                    </a:p>
                  </a:txBody>
                  <a:tcPr/>
                </a:tc>
                <a:extLst>
                  <a:ext uri="{0D108BD9-81ED-4DB2-BD59-A6C34878D82A}">
                    <a16:rowId xmlns:a16="http://schemas.microsoft.com/office/drawing/2014/main" val="10005"/>
                  </a:ext>
                </a:extLst>
              </a:tr>
              <a:tr h="549061">
                <a:tc>
                  <a:txBody>
                    <a:bodyPr/>
                    <a:lstStyle/>
                    <a:p>
                      <a:pPr algn="ctr"/>
                      <a:r>
                        <a:rPr lang="en-US" sz="2000" b="1" dirty="0"/>
                        <a:t>117</a:t>
                      </a:r>
                      <a:endParaRPr lang="ru-RU" sz="2000" b="1" dirty="0"/>
                    </a:p>
                  </a:txBody>
                  <a:tcPr/>
                </a:tc>
                <a:tc>
                  <a:txBody>
                    <a:bodyPr/>
                    <a:lstStyle/>
                    <a:p>
                      <a:pPr algn="ctr"/>
                      <a:r>
                        <a:rPr lang="en-US" sz="2800" b="1" baseline="30000" dirty="0"/>
                        <a:t>294</a:t>
                      </a:r>
                      <a:r>
                        <a:rPr lang="en-US" sz="2400" b="1" dirty="0"/>
                        <a:t>Ts</a:t>
                      </a:r>
                      <a:endParaRPr lang="ru-RU" sz="2400" b="1" dirty="0"/>
                    </a:p>
                  </a:txBody>
                  <a:tcPr/>
                </a:tc>
                <a:tc>
                  <a:txBody>
                    <a:bodyPr/>
                    <a:lstStyle/>
                    <a:p>
                      <a:pPr algn="ctr"/>
                      <a:r>
                        <a:rPr lang="en-US" sz="2200" b="1" dirty="0"/>
                        <a:t>51</a:t>
                      </a:r>
                      <a:r>
                        <a:rPr lang="en-US" sz="2200" b="1" baseline="0" dirty="0"/>
                        <a:t> </a:t>
                      </a:r>
                      <a:r>
                        <a:rPr lang="en-US" sz="2200" b="1" baseline="0" dirty="0" err="1"/>
                        <a:t>ms</a:t>
                      </a:r>
                      <a:endParaRPr lang="ru-RU" sz="2200" b="1" dirty="0"/>
                    </a:p>
                  </a:txBody>
                  <a:tcPr/>
                </a:tc>
                <a:extLst>
                  <a:ext uri="{0D108BD9-81ED-4DB2-BD59-A6C34878D82A}">
                    <a16:rowId xmlns:a16="http://schemas.microsoft.com/office/drawing/2014/main" val="10006"/>
                  </a:ext>
                </a:extLst>
              </a:tr>
              <a:tr h="549061">
                <a:tc>
                  <a:txBody>
                    <a:bodyPr/>
                    <a:lstStyle/>
                    <a:p>
                      <a:pPr algn="ctr"/>
                      <a:r>
                        <a:rPr lang="en-US" sz="2000" b="1" dirty="0"/>
                        <a:t>118</a:t>
                      </a:r>
                      <a:endParaRPr lang="ru-RU" sz="2000" b="1" dirty="0"/>
                    </a:p>
                  </a:txBody>
                  <a:tcPr/>
                </a:tc>
                <a:tc>
                  <a:txBody>
                    <a:bodyPr/>
                    <a:lstStyle/>
                    <a:p>
                      <a:pPr algn="ctr"/>
                      <a:r>
                        <a:rPr lang="en-US" sz="2800" b="1" baseline="30000" dirty="0"/>
                        <a:t>294</a:t>
                      </a:r>
                      <a:r>
                        <a:rPr lang="en-US" sz="2400" b="1" dirty="0"/>
                        <a:t>Og</a:t>
                      </a:r>
                      <a:endParaRPr lang="ru-RU" sz="2400" b="1" dirty="0"/>
                    </a:p>
                  </a:txBody>
                  <a:tcPr/>
                </a:tc>
                <a:tc>
                  <a:txBody>
                    <a:bodyPr/>
                    <a:lstStyle/>
                    <a:p>
                      <a:pPr algn="ctr"/>
                      <a:r>
                        <a:rPr lang="en-US" sz="2200" b="1" dirty="0"/>
                        <a:t>0.6</a:t>
                      </a:r>
                      <a:r>
                        <a:rPr lang="en-US" sz="2200" b="1" baseline="0" dirty="0"/>
                        <a:t> </a:t>
                      </a:r>
                      <a:r>
                        <a:rPr lang="en-US" sz="2200" b="1" baseline="0" dirty="0" err="1"/>
                        <a:t>ms</a:t>
                      </a:r>
                      <a:endParaRPr lang="ru-RU" sz="2200" b="1" dirty="0"/>
                    </a:p>
                  </a:txBody>
                  <a:tcPr/>
                </a:tc>
                <a:extLst>
                  <a:ext uri="{0D108BD9-81ED-4DB2-BD59-A6C34878D82A}">
                    <a16:rowId xmlns:a16="http://schemas.microsoft.com/office/drawing/2014/main" val="10007"/>
                  </a:ext>
                </a:extLst>
              </a:tr>
            </a:tbl>
          </a:graphicData>
        </a:graphic>
      </p:graphicFrame>
      <p:sp>
        <p:nvSpPr>
          <p:cNvPr id="3" name="Прямоугольник 2">
            <a:extLst>
              <a:ext uri="{FF2B5EF4-FFF2-40B4-BE49-F238E27FC236}">
                <a16:creationId xmlns:a16="http://schemas.microsoft.com/office/drawing/2014/main" id="{0273A37D-8099-4810-99E0-AF30B32289DF}"/>
              </a:ext>
            </a:extLst>
          </p:cNvPr>
          <p:cNvSpPr/>
          <p:nvPr/>
        </p:nvSpPr>
        <p:spPr>
          <a:xfrm>
            <a:off x="2482449" y="5541938"/>
            <a:ext cx="1607207" cy="50064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8" name="Группа 17">
            <a:extLst>
              <a:ext uri="{FF2B5EF4-FFF2-40B4-BE49-F238E27FC236}">
                <a16:creationId xmlns:a16="http://schemas.microsoft.com/office/drawing/2014/main" id="{B42179D7-8C60-412B-A67E-E87BDCCA2B50}"/>
              </a:ext>
            </a:extLst>
          </p:cNvPr>
          <p:cNvGrpSpPr/>
          <p:nvPr/>
        </p:nvGrpSpPr>
        <p:grpSpPr>
          <a:xfrm>
            <a:off x="2494166" y="1398493"/>
            <a:ext cx="6534376" cy="3003084"/>
            <a:chOff x="2494166" y="1886725"/>
            <a:chExt cx="6534376" cy="3003084"/>
          </a:xfrm>
        </p:grpSpPr>
        <p:sp>
          <p:nvSpPr>
            <p:cNvPr id="7" name="Прямоугольник 6">
              <a:extLst>
                <a:ext uri="{FF2B5EF4-FFF2-40B4-BE49-F238E27FC236}">
                  <a16:creationId xmlns:a16="http://schemas.microsoft.com/office/drawing/2014/main" id="{9C563BAC-95B3-4A17-A230-A25CB482902A}"/>
                </a:ext>
              </a:extLst>
            </p:cNvPr>
            <p:cNvSpPr/>
            <p:nvPr/>
          </p:nvSpPr>
          <p:spPr>
            <a:xfrm>
              <a:off x="2494166" y="4389164"/>
              <a:ext cx="1607207" cy="50064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02DA7856-F687-46DB-A0F8-0B253600C949}"/>
                </a:ext>
              </a:extLst>
            </p:cNvPr>
            <p:cNvSpPr/>
            <p:nvPr/>
          </p:nvSpPr>
          <p:spPr>
            <a:xfrm>
              <a:off x="7421335" y="4388474"/>
              <a:ext cx="1607207" cy="50064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238AA164-CCA7-4552-B115-B578AEBB495D}"/>
                </a:ext>
              </a:extLst>
            </p:cNvPr>
            <p:cNvSpPr txBox="1"/>
            <p:nvPr/>
          </p:nvSpPr>
          <p:spPr>
            <a:xfrm>
              <a:off x="8270985" y="4418911"/>
              <a:ext cx="726481" cy="461665"/>
            </a:xfrm>
            <a:prstGeom prst="rect">
              <a:avLst/>
            </a:prstGeom>
            <a:noFill/>
          </p:spPr>
          <p:txBody>
            <a:bodyPr wrap="none" rtlCol="0">
              <a:spAutoFit/>
            </a:bodyPr>
            <a:lstStyle/>
            <a:p>
              <a:r>
                <a:rPr lang="en-US" sz="2400" b="1" dirty="0"/>
                <a:t>30 h</a:t>
              </a:r>
              <a:endParaRPr lang="ru-RU" sz="2400" b="1" dirty="0"/>
            </a:p>
          </p:txBody>
        </p:sp>
        <p:sp>
          <p:nvSpPr>
            <p:cNvPr id="9" name="TextBox 8">
              <a:extLst>
                <a:ext uri="{FF2B5EF4-FFF2-40B4-BE49-F238E27FC236}">
                  <a16:creationId xmlns:a16="http://schemas.microsoft.com/office/drawing/2014/main" id="{54924227-4833-49AF-82A9-D8E3396E4915}"/>
                </a:ext>
              </a:extLst>
            </p:cNvPr>
            <p:cNvSpPr txBox="1"/>
            <p:nvPr/>
          </p:nvSpPr>
          <p:spPr>
            <a:xfrm>
              <a:off x="7393134" y="4401671"/>
              <a:ext cx="909223" cy="461665"/>
            </a:xfrm>
            <a:prstGeom prst="rect">
              <a:avLst/>
            </a:prstGeom>
            <a:noFill/>
          </p:spPr>
          <p:txBody>
            <a:bodyPr wrap="none" rtlCol="0">
              <a:spAutoFit/>
            </a:bodyPr>
            <a:lstStyle/>
            <a:p>
              <a:r>
                <a:rPr lang="en-US" sz="2800" b="1" baseline="30000" dirty="0"/>
                <a:t>268</a:t>
              </a:r>
              <a:r>
                <a:rPr lang="en-US" sz="2400" b="1" dirty="0"/>
                <a:t>Db</a:t>
              </a:r>
              <a:endParaRPr lang="ru-RU" sz="2400" b="1" dirty="0"/>
            </a:p>
          </p:txBody>
        </p:sp>
        <p:sp>
          <p:nvSpPr>
            <p:cNvPr id="10" name="TextBox 9">
              <a:extLst>
                <a:ext uri="{FF2B5EF4-FFF2-40B4-BE49-F238E27FC236}">
                  <a16:creationId xmlns:a16="http://schemas.microsoft.com/office/drawing/2014/main" id="{1025A98C-BA3A-4426-ACD6-7B2B5D9DD836}"/>
                </a:ext>
              </a:extLst>
            </p:cNvPr>
            <p:cNvSpPr txBox="1"/>
            <p:nvPr/>
          </p:nvSpPr>
          <p:spPr>
            <a:xfrm>
              <a:off x="6751812" y="4393396"/>
              <a:ext cx="651140" cy="461665"/>
            </a:xfrm>
            <a:prstGeom prst="rect">
              <a:avLst/>
            </a:prstGeom>
            <a:noFill/>
          </p:spPr>
          <p:txBody>
            <a:bodyPr wrap="none" rtlCol="0">
              <a:spAutoFit/>
            </a:bodyPr>
            <a:lstStyle/>
            <a:p>
              <a:r>
                <a:rPr lang="en-US" sz="2400" b="1" dirty="0"/>
                <a:t>105</a:t>
              </a:r>
              <a:endParaRPr lang="ru-RU" sz="2400" b="1" dirty="0"/>
            </a:p>
          </p:txBody>
        </p:sp>
        <p:sp>
          <p:nvSpPr>
            <p:cNvPr id="11" name="TextBox 10">
              <a:extLst>
                <a:ext uri="{FF2B5EF4-FFF2-40B4-BE49-F238E27FC236}">
                  <a16:creationId xmlns:a16="http://schemas.microsoft.com/office/drawing/2014/main" id="{90EDA52C-D253-41A7-A72A-14B89AE3DA33}"/>
                </a:ext>
              </a:extLst>
            </p:cNvPr>
            <p:cNvSpPr txBox="1"/>
            <p:nvPr/>
          </p:nvSpPr>
          <p:spPr>
            <a:xfrm>
              <a:off x="4096182" y="4398224"/>
              <a:ext cx="674423" cy="461665"/>
            </a:xfrm>
            <a:prstGeom prst="rect">
              <a:avLst/>
            </a:prstGeom>
            <a:noFill/>
          </p:spPr>
          <p:txBody>
            <a:bodyPr wrap="square" rtlCol="0">
              <a:spAutoFit/>
            </a:bodyPr>
            <a:lstStyle/>
            <a:p>
              <a:r>
                <a:rPr lang="el-GR" sz="2400" b="1" dirty="0">
                  <a:solidFill>
                    <a:srgbClr val="C00000"/>
                  </a:solidFill>
                  <a:latin typeface="Calibri" panose="020F0502020204030204" pitchFamily="34" charset="0"/>
                  <a:ea typeface="Calibri" panose="020F0502020204030204" pitchFamily="34" charset="0"/>
                  <a:cs typeface="Calibri" panose="020F0502020204030204" pitchFamily="34" charset="0"/>
                </a:rPr>
                <a:t>α</a:t>
              </a:r>
              <a:r>
                <a:rPr lang="ru-RU" sz="2400" b="1" dirty="0">
                  <a:latin typeface="Calibri" panose="020F0502020204030204" pitchFamily="34" charset="0"/>
                  <a:ea typeface="Calibri" panose="020F0502020204030204" pitchFamily="34" charset="0"/>
                  <a:cs typeface="Calibri" panose="020F0502020204030204" pitchFamily="34" charset="0"/>
                </a:rPr>
                <a:t>→</a:t>
              </a:r>
              <a:endParaRPr lang="ru-RU" sz="2400" b="1" dirty="0"/>
            </a:p>
          </p:txBody>
        </p:sp>
        <p:sp>
          <p:nvSpPr>
            <p:cNvPr id="13" name="TextBox 12">
              <a:extLst>
                <a:ext uri="{FF2B5EF4-FFF2-40B4-BE49-F238E27FC236}">
                  <a16:creationId xmlns:a16="http://schemas.microsoft.com/office/drawing/2014/main" id="{7F5808E6-DA35-44C8-A789-E7E86CDA5FB4}"/>
                </a:ext>
              </a:extLst>
            </p:cNvPr>
            <p:cNvSpPr txBox="1"/>
            <p:nvPr/>
          </p:nvSpPr>
          <p:spPr>
            <a:xfrm>
              <a:off x="4600275" y="4397535"/>
              <a:ext cx="674423" cy="461665"/>
            </a:xfrm>
            <a:prstGeom prst="rect">
              <a:avLst/>
            </a:prstGeom>
            <a:noFill/>
          </p:spPr>
          <p:txBody>
            <a:bodyPr wrap="square" rtlCol="0">
              <a:spAutoFit/>
            </a:bodyPr>
            <a:lstStyle/>
            <a:p>
              <a:r>
                <a:rPr lang="el-GR" sz="2400" b="1" dirty="0">
                  <a:solidFill>
                    <a:srgbClr val="C00000"/>
                  </a:solidFill>
                  <a:latin typeface="Calibri" panose="020F0502020204030204" pitchFamily="34" charset="0"/>
                  <a:ea typeface="Calibri" panose="020F0502020204030204" pitchFamily="34" charset="0"/>
                  <a:cs typeface="Calibri" panose="020F0502020204030204" pitchFamily="34" charset="0"/>
                </a:rPr>
                <a:t>α</a:t>
              </a:r>
              <a:r>
                <a:rPr lang="ru-RU" sz="2400" b="1" dirty="0">
                  <a:latin typeface="Calibri" panose="020F0502020204030204" pitchFamily="34" charset="0"/>
                  <a:ea typeface="Calibri" panose="020F0502020204030204" pitchFamily="34" charset="0"/>
                  <a:cs typeface="Calibri" panose="020F0502020204030204" pitchFamily="34" charset="0"/>
                </a:rPr>
                <a:t>→</a:t>
              </a:r>
              <a:endParaRPr lang="ru-RU" sz="2400" b="1" dirty="0"/>
            </a:p>
          </p:txBody>
        </p:sp>
        <p:sp>
          <p:nvSpPr>
            <p:cNvPr id="14" name="TextBox 13">
              <a:extLst>
                <a:ext uri="{FF2B5EF4-FFF2-40B4-BE49-F238E27FC236}">
                  <a16:creationId xmlns:a16="http://schemas.microsoft.com/office/drawing/2014/main" id="{DE5B9533-23D3-4121-9333-8E0E0BB6FA20}"/>
                </a:ext>
              </a:extLst>
            </p:cNvPr>
            <p:cNvSpPr txBox="1"/>
            <p:nvPr/>
          </p:nvSpPr>
          <p:spPr>
            <a:xfrm>
              <a:off x="5104368" y="4396846"/>
              <a:ext cx="674423" cy="461665"/>
            </a:xfrm>
            <a:prstGeom prst="rect">
              <a:avLst/>
            </a:prstGeom>
            <a:noFill/>
          </p:spPr>
          <p:txBody>
            <a:bodyPr wrap="square" rtlCol="0">
              <a:spAutoFit/>
            </a:bodyPr>
            <a:lstStyle/>
            <a:p>
              <a:r>
                <a:rPr lang="el-GR" sz="2400" b="1" dirty="0">
                  <a:solidFill>
                    <a:srgbClr val="C00000"/>
                  </a:solidFill>
                  <a:latin typeface="Calibri" panose="020F0502020204030204" pitchFamily="34" charset="0"/>
                  <a:ea typeface="Calibri" panose="020F0502020204030204" pitchFamily="34" charset="0"/>
                  <a:cs typeface="Calibri" panose="020F0502020204030204" pitchFamily="34" charset="0"/>
                </a:rPr>
                <a:t>α</a:t>
              </a:r>
              <a:r>
                <a:rPr lang="ru-RU" sz="2400" b="1" dirty="0">
                  <a:latin typeface="Calibri" panose="020F0502020204030204" pitchFamily="34" charset="0"/>
                  <a:ea typeface="Calibri" panose="020F0502020204030204" pitchFamily="34" charset="0"/>
                  <a:cs typeface="Calibri" panose="020F0502020204030204" pitchFamily="34" charset="0"/>
                </a:rPr>
                <a:t>→</a:t>
              </a:r>
              <a:endParaRPr lang="ru-RU" sz="2400" b="1" dirty="0"/>
            </a:p>
          </p:txBody>
        </p:sp>
        <p:sp>
          <p:nvSpPr>
            <p:cNvPr id="15" name="TextBox 14">
              <a:extLst>
                <a:ext uri="{FF2B5EF4-FFF2-40B4-BE49-F238E27FC236}">
                  <a16:creationId xmlns:a16="http://schemas.microsoft.com/office/drawing/2014/main" id="{9990724F-20DD-4F88-A858-4BF0C6B06EAE}"/>
                </a:ext>
              </a:extLst>
            </p:cNvPr>
            <p:cNvSpPr txBox="1"/>
            <p:nvPr/>
          </p:nvSpPr>
          <p:spPr>
            <a:xfrm>
              <a:off x="5608461" y="4396157"/>
              <a:ext cx="674423" cy="461665"/>
            </a:xfrm>
            <a:prstGeom prst="rect">
              <a:avLst/>
            </a:prstGeom>
            <a:noFill/>
          </p:spPr>
          <p:txBody>
            <a:bodyPr wrap="square" rtlCol="0">
              <a:spAutoFit/>
            </a:bodyPr>
            <a:lstStyle/>
            <a:p>
              <a:r>
                <a:rPr lang="el-GR" sz="2400" b="1" dirty="0">
                  <a:solidFill>
                    <a:srgbClr val="C00000"/>
                  </a:solidFill>
                  <a:latin typeface="Calibri" panose="020F0502020204030204" pitchFamily="34" charset="0"/>
                  <a:ea typeface="Calibri" panose="020F0502020204030204" pitchFamily="34" charset="0"/>
                  <a:cs typeface="Calibri" panose="020F0502020204030204" pitchFamily="34" charset="0"/>
                </a:rPr>
                <a:t>α</a:t>
              </a:r>
              <a:r>
                <a:rPr lang="ru-RU" sz="2400" b="1" dirty="0">
                  <a:latin typeface="Calibri" panose="020F0502020204030204" pitchFamily="34" charset="0"/>
                  <a:ea typeface="Calibri" panose="020F0502020204030204" pitchFamily="34" charset="0"/>
                  <a:cs typeface="Calibri" panose="020F0502020204030204" pitchFamily="34" charset="0"/>
                </a:rPr>
                <a:t>→</a:t>
              </a:r>
              <a:endParaRPr lang="ru-RU" sz="2400" b="1" dirty="0"/>
            </a:p>
          </p:txBody>
        </p:sp>
        <p:sp>
          <p:nvSpPr>
            <p:cNvPr id="16" name="TextBox 15">
              <a:extLst>
                <a:ext uri="{FF2B5EF4-FFF2-40B4-BE49-F238E27FC236}">
                  <a16:creationId xmlns:a16="http://schemas.microsoft.com/office/drawing/2014/main" id="{CF1CF851-1FF0-452E-BDB4-A9EE13597592}"/>
                </a:ext>
              </a:extLst>
            </p:cNvPr>
            <p:cNvSpPr txBox="1"/>
            <p:nvPr/>
          </p:nvSpPr>
          <p:spPr>
            <a:xfrm>
              <a:off x="6112554" y="4395468"/>
              <a:ext cx="674423" cy="461665"/>
            </a:xfrm>
            <a:prstGeom prst="rect">
              <a:avLst/>
            </a:prstGeom>
            <a:noFill/>
          </p:spPr>
          <p:txBody>
            <a:bodyPr wrap="square" rtlCol="0">
              <a:spAutoFit/>
            </a:bodyPr>
            <a:lstStyle/>
            <a:p>
              <a:r>
                <a:rPr lang="el-GR" sz="2400" b="1" dirty="0">
                  <a:solidFill>
                    <a:srgbClr val="C00000"/>
                  </a:solidFill>
                  <a:latin typeface="Calibri" panose="020F0502020204030204" pitchFamily="34" charset="0"/>
                  <a:ea typeface="Calibri" panose="020F0502020204030204" pitchFamily="34" charset="0"/>
                  <a:cs typeface="Calibri" panose="020F0502020204030204" pitchFamily="34" charset="0"/>
                </a:rPr>
                <a:t>α</a:t>
              </a:r>
              <a:r>
                <a:rPr lang="ru-RU" sz="2400" b="1" dirty="0">
                  <a:latin typeface="Calibri" panose="020F0502020204030204" pitchFamily="34" charset="0"/>
                  <a:ea typeface="Calibri" panose="020F0502020204030204" pitchFamily="34" charset="0"/>
                  <a:cs typeface="Calibri" panose="020F0502020204030204" pitchFamily="34" charset="0"/>
                </a:rPr>
                <a:t>→</a:t>
              </a:r>
              <a:r>
                <a:rPr lang="en-US" sz="2400" b="1" dirty="0">
                  <a:latin typeface="Calibri" panose="020F0502020204030204" pitchFamily="34" charset="0"/>
                  <a:ea typeface="Calibri" panose="020F0502020204030204" pitchFamily="34" charset="0"/>
                  <a:cs typeface="Calibri" panose="020F0502020204030204" pitchFamily="34" charset="0"/>
                </a:rPr>
                <a:t>  </a:t>
              </a:r>
              <a:endParaRPr lang="ru-RU" sz="2400" b="1" dirty="0"/>
            </a:p>
          </p:txBody>
        </p:sp>
        <p:sp>
          <p:nvSpPr>
            <p:cNvPr id="17" name="TextBox 16">
              <a:extLst>
                <a:ext uri="{FF2B5EF4-FFF2-40B4-BE49-F238E27FC236}">
                  <a16:creationId xmlns:a16="http://schemas.microsoft.com/office/drawing/2014/main" id="{DA81FB08-7222-41ED-94A5-5E28B555DFB0}"/>
                </a:ext>
              </a:extLst>
            </p:cNvPr>
            <p:cNvSpPr txBox="1"/>
            <p:nvPr/>
          </p:nvSpPr>
          <p:spPr>
            <a:xfrm>
              <a:off x="4377536" y="1886725"/>
              <a:ext cx="3352456" cy="1815882"/>
            </a:xfrm>
            <a:prstGeom prst="rect">
              <a:avLst/>
            </a:prstGeom>
            <a:noFill/>
          </p:spPr>
          <p:txBody>
            <a:bodyPr wrap="none" rtlCol="0">
              <a:spAutoFit/>
            </a:bodyPr>
            <a:lstStyle/>
            <a:p>
              <a:pPr algn="ctr"/>
              <a:endParaRPr lang="ru-RU" sz="2800" b="1" dirty="0">
                <a:effectLst>
                  <a:outerShdw blurRad="38100" dist="38100" dir="2700000" algn="tl">
                    <a:srgbClr val="000000">
                      <a:alpha val="43137"/>
                    </a:srgbClr>
                  </a:outerShdw>
                </a:effectLst>
              </a:endParaRPr>
            </a:p>
            <a:p>
              <a:pPr algn="ctr"/>
              <a:r>
                <a:rPr lang="en-US" sz="2800" dirty="0">
                  <a:solidFill>
                    <a:srgbClr val="C00000"/>
                  </a:solidFill>
                  <a:effectLst>
                    <a:outerShdw blurRad="38100" dist="38100" dir="2700000" algn="tl">
                      <a:srgbClr val="000000">
                        <a:alpha val="43137"/>
                      </a:srgbClr>
                    </a:outerShdw>
                  </a:effectLst>
                </a:rPr>
                <a:t>Relativistic effect in </a:t>
              </a:r>
            </a:p>
            <a:p>
              <a:pPr algn="ctr"/>
              <a:r>
                <a:rPr lang="en-US" sz="2800" dirty="0">
                  <a:solidFill>
                    <a:srgbClr val="C00000"/>
                  </a:solidFill>
                  <a:effectLst>
                    <a:outerShdw blurRad="38100" dist="38100" dir="2700000" algn="tl">
                      <a:srgbClr val="000000">
                        <a:alpha val="43137"/>
                      </a:srgbClr>
                    </a:outerShdw>
                  </a:effectLst>
                </a:rPr>
                <a:t>chemical similarity of </a:t>
              </a:r>
            </a:p>
            <a:p>
              <a:pPr algn="ctr"/>
              <a:r>
                <a:rPr lang="en-US" sz="2800" dirty="0">
                  <a:effectLst>
                    <a:outerShdw blurRad="38100" dist="38100" dir="2700000" algn="tl">
                      <a:srgbClr val="000000">
                        <a:alpha val="43137"/>
                      </a:srgbClr>
                    </a:outerShdw>
                  </a:effectLst>
                </a:rPr>
                <a:t>trio Db / Ta / </a:t>
              </a:r>
              <a:r>
                <a:rPr lang="en-US" sz="2800" dirty="0" err="1">
                  <a:effectLst>
                    <a:outerShdw blurRad="38100" dist="38100" dir="2700000" algn="tl">
                      <a:srgbClr val="000000">
                        <a:alpha val="43137"/>
                      </a:srgbClr>
                    </a:outerShdw>
                  </a:effectLst>
                </a:rPr>
                <a:t>Nb</a:t>
              </a:r>
              <a:endParaRPr lang="ru-RU" sz="2800" dirty="0">
                <a:effectLst>
                  <a:outerShdw blurRad="38100" dist="38100" dir="2700000" algn="tl">
                    <a:srgbClr val="000000">
                      <a:alpha val="43137"/>
                    </a:srgbClr>
                  </a:outerShdw>
                </a:effectLst>
              </a:endParaRPr>
            </a:p>
          </p:txBody>
        </p:sp>
      </p:grpSp>
      <p:sp>
        <p:nvSpPr>
          <p:cNvPr id="19" name="TextBox 18">
            <a:extLst>
              <a:ext uri="{FF2B5EF4-FFF2-40B4-BE49-F238E27FC236}">
                <a16:creationId xmlns:a16="http://schemas.microsoft.com/office/drawing/2014/main" id="{81662F35-3590-4A83-BDE8-8159416129B0}"/>
              </a:ext>
            </a:extLst>
          </p:cNvPr>
          <p:cNvSpPr txBox="1"/>
          <p:nvPr/>
        </p:nvSpPr>
        <p:spPr>
          <a:xfrm>
            <a:off x="3206606" y="790273"/>
            <a:ext cx="4301947" cy="523220"/>
          </a:xfrm>
          <a:prstGeom prst="rect">
            <a:avLst/>
          </a:prstGeom>
          <a:noFill/>
        </p:spPr>
        <p:txBody>
          <a:bodyPr wrap="none" rtlCol="0">
            <a:spAutoFit/>
          </a:bodyPr>
          <a:lstStyle/>
          <a:p>
            <a:r>
              <a:rPr lang="en-US" sz="2800" dirty="0" err="1">
                <a:effectLst>
                  <a:outerShdw blurRad="38100" dist="38100" dir="2700000" algn="tl">
                    <a:srgbClr val="000000">
                      <a:alpha val="43137"/>
                    </a:srgbClr>
                  </a:outerShdw>
                </a:effectLst>
              </a:rPr>
              <a:t>Chtmistry</a:t>
            </a:r>
            <a:r>
              <a:rPr lang="en-US" sz="2800" dirty="0">
                <a:effectLst>
                  <a:outerShdw blurRad="38100" dist="38100" dir="2700000" algn="tl">
                    <a:srgbClr val="000000">
                      <a:alpha val="43137"/>
                    </a:srgbClr>
                  </a:outerShdw>
                </a:effectLst>
              </a:rPr>
              <a:t>  Dubnium (Z=105)</a:t>
            </a:r>
            <a:endParaRPr lang="ru-RU"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392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5E3BAC-F25C-49AA-9DF8-EA1474CA193F}"/>
              </a:ext>
            </a:extLst>
          </p:cNvPr>
          <p:cNvSpPr txBox="1"/>
          <p:nvPr/>
        </p:nvSpPr>
        <p:spPr>
          <a:xfrm>
            <a:off x="3511141" y="791693"/>
            <a:ext cx="829073" cy="830997"/>
          </a:xfrm>
          <a:prstGeom prst="rect">
            <a:avLst/>
          </a:prstGeom>
          <a:noFill/>
        </p:spPr>
        <p:txBody>
          <a:bodyPr wrap="none" rtlCol="0">
            <a:spAutoFit/>
          </a:bodyPr>
          <a:lstStyle/>
          <a:p>
            <a:r>
              <a:rPr lang="en-US" sz="4800" dirty="0">
                <a:solidFill>
                  <a:schemeClr val="accent2">
                    <a:lumMod val="75000"/>
                  </a:schemeClr>
                </a:solidFill>
                <a:effectLst>
                  <a:outerShdw blurRad="38100" dist="38100" dir="2700000" algn="tl">
                    <a:srgbClr val="000000">
                      <a:alpha val="43137"/>
                    </a:srgbClr>
                  </a:outerShdw>
                </a:effectLst>
                <a:latin typeface="Arial Narrow" panose="020B0606020202030204" pitchFamily="34" charset="0"/>
              </a:rPr>
              <a:t>Db</a:t>
            </a:r>
            <a:endParaRPr lang="ru-RU" sz="4800" dirty="0">
              <a:solidFill>
                <a:schemeClr val="accent2">
                  <a:lumMod val="7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5" name="Прямоугольник 4">
            <a:extLst>
              <a:ext uri="{FF2B5EF4-FFF2-40B4-BE49-F238E27FC236}">
                <a16:creationId xmlns:a16="http://schemas.microsoft.com/office/drawing/2014/main" id="{4BFE69AA-0D81-4874-A940-46374F66F1D0}"/>
              </a:ext>
            </a:extLst>
          </p:cNvPr>
          <p:cNvSpPr/>
          <p:nvPr/>
        </p:nvSpPr>
        <p:spPr>
          <a:xfrm>
            <a:off x="3150921" y="471058"/>
            <a:ext cx="1171700" cy="11717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lumMod val="75000"/>
                </a:schemeClr>
              </a:solidFill>
            </a:endParaRPr>
          </a:p>
        </p:txBody>
      </p:sp>
      <p:sp>
        <p:nvSpPr>
          <p:cNvPr id="6" name="TextBox 5">
            <a:extLst>
              <a:ext uri="{FF2B5EF4-FFF2-40B4-BE49-F238E27FC236}">
                <a16:creationId xmlns:a16="http://schemas.microsoft.com/office/drawing/2014/main" id="{A123A650-FBA8-4798-AA38-8303C9228B9A}"/>
              </a:ext>
            </a:extLst>
          </p:cNvPr>
          <p:cNvSpPr txBox="1"/>
          <p:nvPr/>
        </p:nvSpPr>
        <p:spPr>
          <a:xfrm>
            <a:off x="3152901" y="433455"/>
            <a:ext cx="675185" cy="523220"/>
          </a:xfrm>
          <a:prstGeom prst="rect">
            <a:avLst/>
          </a:prstGeom>
          <a:noFill/>
        </p:spPr>
        <p:txBody>
          <a:bodyPr wrap="none" rtlCol="0">
            <a:spAutoFit/>
          </a:bodyPr>
          <a:lstStyle/>
          <a:p>
            <a:r>
              <a:rPr lang="en-US" sz="2800" dirty="0">
                <a:solidFill>
                  <a:schemeClr val="accent2">
                    <a:lumMod val="75000"/>
                  </a:schemeClr>
                </a:solidFill>
                <a:effectLst>
                  <a:outerShdw blurRad="38100" dist="38100" dir="2700000" algn="tl">
                    <a:srgbClr val="000000">
                      <a:alpha val="43137"/>
                    </a:srgbClr>
                  </a:outerShdw>
                </a:effectLst>
                <a:latin typeface="Arial Narrow" panose="020B0606020202030204" pitchFamily="34" charset="0"/>
              </a:rPr>
              <a:t>268</a:t>
            </a:r>
            <a:endParaRPr lang="ru-RU" sz="2800" dirty="0">
              <a:solidFill>
                <a:schemeClr val="accent2">
                  <a:lumMod val="75000"/>
                </a:schemeClr>
              </a:solidFill>
              <a:effectLst>
                <a:outerShdw blurRad="38100" dist="38100" dir="2700000" algn="tl">
                  <a:srgbClr val="000000">
                    <a:alpha val="43137"/>
                  </a:srgbClr>
                </a:outerShdw>
              </a:effectLst>
              <a:latin typeface="Arial Narrow" panose="020B0606020202030204" pitchFamily="34" charset="0"/>
            </a:endParaRPr>
          </a:p>
        </p:txBody>
      </p:sp>
      <p:grpSp>
        <p:nvGrpSpPr>
          <p:cNvPr id="3" name="Группа 2">
            <a:extLst>
              <a:ext uri="{FF2B5EF4-FFF2-40B4-BE49-F238E27FC236}">
                <a16:creationId xmlns:a16="http://schemas.microsoft.com/office/drawing/2014/main" id="{E3E1F4BE-A7C5-45D4-8C56-54D17EF3FA26}"/>
              </a:ext>
            </a:extLst>
          </p:cNvPr>
          <p:cNvGrpSpPr/>
          <p:nvPr/>
        </p:nvGrpSpPr>
        <p:grpSpPr>
          <a:xfrm>
            <a:off x="1351823" y="1668500"/>
            <a:ext cx="1662494" cy="2675037"/>
            <a:chOff x="1351823" y="1668500"/>
            <a:chExt cx="1662494" cy="2675037"/>
          </a:xfrm>
        </p:grpSpPr>
        <p:grpSp>
          <p:nvGrpSpPr>
            <p:cNvPr id="2" name="Группа 1">
              <a:extLst>
                <a:ext uri="{FF2B5EF4-FFF2-40B4-BE49-F238E27FC236}">
                  <a16:creationId xmlns:a16="http://schemas.microsoft.com/office/drawing/2014/main" id="{E3F2B944-FFAA-40A6-97F8-313109ECC19D}"/>
                </a:ext>
              </a:extLst>
            </p:cNvPr>
            <p:cNvGrpSpPr/>
            <p:nvPr/>
          </p:nvGrpSpPr>
          <p:grpSpPr>
            <a:xfrm>
              <a:off x="1351823" y="1668500"/>
              <a:ext cx="1662494" cy="1971278"/>
              <a:chOff x="1351823" y="1668500"/>
              <a:chExt cx="1662494" cy="1971278"/>
            </a:xfrm>
          </p:grpSpPr>
          <p:sp>
            <p:nvSpPr>
              <p:cNvPr id="14" name="TextBox 13">
                <a:extLst>
                  <a:ext uri="{FF2B5EF4-FFF2-40B4-BE49-F238E27FC236}">
                    <a16:creationId xmlns:a16="http://schemas.microsoft.com/office/drawing/2014/main" id="{6FC3D759-8AFC-4394-B205-3DBC440F6D17}"/>
                  </a:ext>
                </a:extLst>
              </p:cNvPr>
              <p:cNvSpPr txBox="1"/>
              <p:nvPr/>
            </p:nvSpPr>
            <p:spPr>
              <a:xfrm>
                <a:off x="2590803" y="1668500"/>
                <a:ext cx="423514" cy="707886"/>
              </a:xfrm>
              <a:prstGeom prst="rect">
                <a:avLst/>
              </a:prstGeom>
              <a:noFill/>
            </p:spPr>
            <p:txBody>
              <a:bodyPr wrap="none" rtlCol="0">
                <a:spAutoFit/>
              </a:bodyPr>
              <a:lstStyle/>
              <a:p>
                <a:r>
                  <a:rPr lang="el-GR" sz="4000" i="1" dirty="0">
                    <a:solidFill>
                      <a:schemeClr val="accent2">
                        <a:lumMod val="75000"/>
                      </a:schemeClr>
                    </a:solidFill>
                    <a:latin typeface="Arial Narrow" panose="020B0606020202030204" pitchFamily="34" charset="0"/>
                  </a:rPr>
                  <a:t>α</a:t>
                </a:r>
                <a:endParaRPr lang="ru-RU" sz="4000" i="1" dirty="0">
                  <a:solidFill>
                    <a:schemeClr val="accent2">
                      <a:lumMod val="75000"/>
                    </a:schemeClr>
                  </a:solidFill>
                  <a:latin typeface="Arial Narrow" panose="020B0606020202030204" pitchFamily="34" charset="0"/>
                </a:endParaRPr>
              </a:p>
            </p:txBody>
          </p:sp>
          <p:sp>
            <p:nvSpPr>
              <p:cNvPr id="15" name="TextBox 14">
                <a:extLst>
                  <a:ext uri="{FF2B5EF4-FFF2-40B4-BE49-F238E27FC236}">
                    <a16:creationId xmlns:a16="http://schemas.microsoft.com/office/drawing/2014/main" id="{0A351317-F236-4FBA-B383-9E7AEA3968E0}"/>
                  </a:ext>
                </a:extLst>
              </p:cNvPr>
              <p:cNvSpPr txBox="1"/>
              <p:nvPr/>
            </p:nvSpPr>
            <p:spPr>
              <a:xfrm>
                <a:off x="1712043" y="2788713"/>
                <a:ext cx="633507" cy="830997"/>
              </a:xfrm>
              <a:prstGeom prst="rect">
                <a:avLst/>
              </a:prstGeom>
              <a:noFill/>
            </p:spPr>
            <p:txBody>
              <a:bodyPr wrap="none" rtlCol="0">
                <a:spAutoFit/>
              </a:bodyPr>
              <a:lstStyle/>
              <a:p>
                <a:r>
                  <a:rPr lang="en-US" sz="4800" dirty="0" err="1">
                    <a:solidFill>
                      <a:schemeClr val="accent2">
                        <a:lumMod val="75000"/>
                      </a:schemeClr>
                    </a:solidFill>
                    <a:effectLst>
                      <a:outerShdw blurRad="38100" dist="38100" dir="2700000" algn="tl">
                        <a:srgbClr val="000000">
                          <a:alpha val="43137"/>
                        </a:srgbClr>
                      </a:outerShdw>
                    </a:effectLst>
                    <a:latin typeface="Arial Narrow" panose="020B0606020202030204" pitchFamily="34" charset="0"/>
                  </a:rPr>
                  <a:t>Lr</a:t>
                </a:r>
                <a:endParaRPr lang="ru-RU" sz="4800" dirty="0">
                  <a:solidFill>
                    <a:schemeClr val="accent2">
                      <a:lumMod val="7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16" name="Прямоугольник 15">
                <a:extLst>
                  <a:ext uri="{FF2B5EF4-FFF2-40B4-BE49-F238E27FC236}">
                    <a16:creationId xmlns:a16="http://schemas.microsoft.com/office/drawing/2014/main" id="{77983B75-432A-461B-9046-FDEEFCDF3C76}"/>
                  </a:ext>
                </a:extLst>
              </p:cNvPr>
              <p:cNvSpPr/>
              <p:nvPr/>
            </p:nvSpPr>
            <p:spPr>
              <a:xfrm>
                <a:off x="1351823" y="2468078"/>
                <a:ext cx="1171700" cy="11717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F345E9EF-405C-431C-8181-8DC1958F1B79}"/>
                  </a:ext>
                </a:extLst>
              </p:cNvPr>
              <p:cNvSpPr txBox="1"/>
              <p:nvPr/>
            </p:nvSpPr>
            <p:spPr>
              <a:xfrm>
                <a:off x="1353803" y="2430475"/>
                <a:ext cx="675185" cy="523220"/>
              </a:xfrm>
              <a:prstGeom prst="rect">
                <a:avLst/>
              </a:prstGeom>
              <a:noFill/>
            </p:spPr>
            <p:txBody>
              <a:bodyPr wrap="none" rtlCol="0">
                <a:spAutoFit/>
              </a:bodyPr>
              <a:lstStyle/>
              <a:p>
                <a:r>
                  <a:rPr lang="en-US" sz="2800" dirty="0">
                    <a:solidFill>
                      <a:schemeClr val="accent2">
                        <a:lumMod val="75000"/>
                      </a:schemeClr>
                    </a:solidFill>
                    <a:effectLst>
                      <a:outerShdw blurRad="38100" dist="38100" dir="2700000" algn="tl">
                        <a:srgbClr val="000000">
                          <a:alpha val="43137"/>
                        </a:srgbClr>
                      </a:outerShdw>
                    </a:effectLst>
                    <a:latin typeface="Arial Narrow" panose="020B0606020202030204" pitchFamily="34" charset="0"/>
                  </a:rPr>
                  <a:t>264</a:t>
                </a:r>
                <a:endParaRPr lang="ru-RU" sz="2800" dirty="0">
                  <a:solidFill>
                    <a:schemeClr val="accent2">
                      <a:lumMod val="75000"/>
                    </a:schemeClr>
                  </a:solidFill>
                  <a:effectLst>
                    <a:outerShdw blurRad="38100" dist="38100" dir="2700000" algn="tl">
                      <a:srgbClr val="000000">
                        <a:alpha val="43137"/>
                      </a:srgbClr>
                    </a:outerShdw>
                  </a:effectLst>
                  <a:latin typeface="Arial Narrow" panose="020B0606020202030204" pitchFamily="34" charset="0"/>
                </a:endParaRPr>
              </a:p>
            </p:txBody>
          </p:sp>
        </p:grpSp>
        <p:sp>
          <p:nvSpPr>
            <p:cNvPr id="20" name="TextBox 19">
              <a:extLst>
                <a:ext uri="{FF2B5EF4-FFF2-40B4-BE49-F238E27FC236}">
                  <a16:creationId xmlns:a16="http://schemas.microsoft.com/office/drawing/2014/main" id="{5F02B49F-C494-4BB6-BDD6-A8755616F810}"/>
                </a:ext>
              </a:extLst>
            </p:cNvPr>
            <p:cNvSpPr txBox="1"/>
            <p:nvPr/>
          </p:nvSpPr>
          <p:spPr>
            <a:xfrm>
              <a:off x="1611089" y="3697206"/>
              <a:ext cx="668773" cy="646331"/>
            </a:xfrm>
            <a:prstGeom prst="rect">
              <a:avLst/>
            </a:prstGeom>
            <a:noFill/>
          </p:spPr>
          <p:txBody>
            <a:bodyPr wrap="none" rtlCol="0">
              <a:spAutoFit/>
            </a:bodyPr>
            <a:lstStyle/>
            <a:p>
              <a:r>
                <a:rPr lang="en-US" sz="3600" i="1" dirty="0">
                  <a:solidFill>
                    <a:srgbClr val="00B0F0"/>
                  </a:solidFill>
                  <a:effectLst>
                    <a:outerShdw blurRad="38100" dist="38100" dir="2700000" algn="tl">
                      <a:srgbClr val="000000">
                        <a:alpha val="43137"/>
                      </a:srgbClr>
                    </a:outerShdw>
                  </a:effectLst>
                  <a:latin typeface="Arial Narrow" panose="020B0606020202030204" pitchFamily="34" charset="0"/>
                </a:rPr>
                <a:t>SF</a:t>
              </a:r>
              <a:endParaRPr lang="ru-RU" sz="3600" i="1" dirty="0">
                <a:solidFill>
                  <a:srgbClr val="00B0F0"/>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28" name="Группа 27">
            <a:extLst>
              <a:ext uri="{FF2B5EF4-FFF2-40B4-BE49-F238E27FC236}">
                <a16:creationId xmlns:a16="http://schemas.microsoft.com/office/drawing/2014/main" id="{E400B51A-817A-4CFC-A679-4D855A3F78AA}"/>
              </a:ext>
            </a:extLst>
          </p:cNvPr>
          <p:cNvGrpSpPr/>
          <p:nvPr/>
        </p:nvGrpSpPr>
        <p:grpSpPr>
          <a:xfrm>
            <a:off x="649225" y="471075"/>
            <a:ext cx="8288508" cy="5861349"/>
            <a:chOff x="649225" y="471075"/>
            <a:chExt cx="8288508" cy="5861349"/>
          </a:xfrm>
        </p:grpSpPr>
        <p:sp>
          <p:nvSpPr>
            <p:cNvPr id="7" name="TextBox 6">
              <a:extLst>
                <a:ext uri="{FF2B5EF4-FFF2-40B4-BE49-F238E27FC236}">
                  <a16:creationId xmlns:a16="http://schemas.microsoft.com/office/drawing/2014/main" id="{E9FAC5C3-9A35-4872-B28E-2CBCD2CDE0AF}"/>
                </a:ext>
              </a:extLst>
            </p:cNvPr>
            <p:cNvSpPr txBox="1"/>
            <p:nvPr/>
          </p:nvSpPr>
          <p:spPr>
            <a:xfrm>
              <a:off x="5559634" y="2757059"/>
              <a:ext cx="689612" cy="830997"/>
            </a:xfrm>
            <a:prstGeom prst="rect">
              <a:avLst/>
            </a:prstGeom>
            <a:noFill/>
          </p:spPr>
          <p:txBody>
            <a:bodyPr wrap="none" rtlCol="0">
              <a:spAutoFit/>
            </a:bodyPr>
            <a:lstStyle/>
            <a:p>
              <a:r>
                <a:rPr lang="en-US" sz="4800" dirty="0">
                  <a:latin typeface="Arial Narrow" panose="020B0606020202030204" pitchFamily="34" charset="0"/>
                </a:rPr>
                <a:t>Rf</a:t>
              </a:r>
              <a:endParaRPr lang="ru-RU" sz="4800" dirty="0">
                <a:latin typeface="Arial Narrow" panose="020B0606020202030204" pitchFamily="34" charset="0"/>
              </a:endParaRPr>
            </a:p>
          </p:txBody>
        </p:sp>
        <p:sp>
          <p:nvSpPr>
            <p:cNvPr id="8" name="Прямоугольник 7">
              <a:extLst>
                <a:ext uri="{FF2B5EF4-FFF2-40B4-BE49-F238E27FC236}">
                  <a16:creationId xmlns:a16="http://schemas.microsoft.com/office/drawing/2014/main" id="{CAAAD068-2408-4B4E-AB64-76D7FFF0502D}"/>
                </a:ext>
              </a:extLst>
            </p:cNvPr>
            <p:cNvSpPr/>
            <p:nvPr/>
          </p:nvSpPr>
          <p:spPr>
            <a:xfrm>
              <a:off x="5199414" y="2436424"/>
              <a:ext cx="1171700" cy="11717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AA13FD7A-2F62-4A18-A287-0ABC0185C3B0}"/>
                </a:ext>
              </a:extLst>
            </p:cNvPr>
            <p:cNvSpPr txBox="1"/>
            <p:nvPr/>
          </p:nvSpPr>
          <p:spPr>
            <a:xfrm>
              <a:off x="5201394" y="2398821"/>
              <a:ext cx="675185"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latin typeface="Arial Narrow" panose="020B0606020202030204" pitchFamily="34" charset="0"/>
                </a:rPr>
                <a:t>268</a:t>
              </a:r>
              <a:endParaRPr lang="ru-RU" sz="2800" dirty="0">
                <a:effectLst>
                  <a:outerShdw blurRad="38100" dist="38100" dir="2700000" algn="tl">
                    <a:srgbClr val="000000">
                      <a:alpha val="43137"/>
                    </a:srgbClr>
                  </a:outerShdw>
                </a:effectLst>
                <a:latin typeface="Arial Narrow" panose="020B0606020202030204" pitchFamily="34" charset="0"/>
              </a:endParaRPr>
            </a:p>
          </p:txBody>
        </p:sp>
        <p:sp>
          <p:nvSpPr>
            <p:cNvPr id="10" name="TextBox 9">
              <a:extLst>
                <a:ext uri="{FF2B5EF4-FFF2-40B4-BE49-F238E27FC236}">
                  <a16:creationId xmlns:a16="http://schemas.microsoft.com/office/drawing/2014/main" id="{F168C11F-24F2-4816-AB4A-B0F5F85546D2}"/>
                </a:ext>
              </a:extLst>
            </p:cNvPr>
            <p:cNvSpPr txBox="1"/>
            <p:nvPr/>
          </p:nvSpPr>
          <p:spPr>
            <a:xfrm>
              <a:off x="4358247" y="1737774"/>
              <a:ext cx="710451" cy="646331"/>
            </a:xfrm>
            <a:prstGeom prst="rect">
              <a:avLst/>
            </a:prstGeom>
            <a:noFill/>
          </p:spPr>
          <p:txBody>
            <a:bodyPr wrap="none" rtlCol="0">
              <a:spAutoFit/>
            </a:bodyPr>
            <a:lstStyle/>
            <a:p>
              <a:r>
                <a:rPr lang="en-US" sz="3600" i="1" dirty="0">
                  <a:latin typeface="Arial Narrow" panose="020B0606020202030204" pitchFamily="34" charset="0"/>
                </a:rPr>
                <a:t>EC</a:t>
              </a:r>
              <a:endParaRPr lang="ru-RU" sz="3600" i="1" dirty="0">
                <a:latin typeface="Arial Narrow" panose="020B0606020202030204" pitchFamily="34" charset="0"/>
              </a:endParaRPr>
            </a:p>
          </p:txBody>
        </p:sp>
        <p:sp>
          <p:nvSpPr>
            <p:cNvPr id="11" name="TextBox 10">
              <a:extLst>
                <a:ext uri="{FF2B5EF4-FFF2-40B4-BE49-F238E27FC236}">
                  <a16:creationId xmlns:a16="http://schemas.microsoft.com/office/drawing/2014/main" id="{2082B36D-A201-4CA7-9D0E-3D8BF038000A}"/>
                </a:ext>
              </a:extLst>
            </p:cNvPr>
            <p:cNvSpPr txBox="1"/>
            <p:nvPr/>
          </p:nvSpPr>
          <p:spPr>
            <a:xfrm>
              <a:off x="5106388" y="1151910"/>
              <a:ext cx="2332690" cy="1200329"/>
            </a:xfrm>
            <a:prstGeom prst="rect">
              <a:avLst/>
            </a:prstGeom>
            <a:noFill/>
          </p:spPr>
          <p:txBody>
            <a:bodyPr wrap="none" rtlCol="0">
              <a:spAutoFit/>
            </a:bodyPr>
            <a:lstStyle/>
            <a:p>
              <a:r>
                <a:rPr lang="en-US" sz="2400" dirty="0">
                  <a:latin typeface="Arial Narrow" panose="020B0606020202030204" pitchFamily="34" charset="0"/>
                </a:rPr>
                <a:t>Nuclear structure</a:t>
              </a:r>
            </a:p>
            <a:p>
              <a:r>
                <a:rPr lang="en-US" sz="2400" dirty="0">
                  <a:latin typeface="Arial Narrow" panose="020B0606020202030204" pitchFamily="34" charset="0"/>
                </a:rPr>
                <a:t>N=164  even-even </a:t>
              </a:r>
            </a:p>
            <a:p>
              <a:r>
                <a:rPr lang="en-US" sz="2400" dirty="0">
                  <a:latin typeface="Arial Narrow" panose="020B0606020202030204" pitchFamily="34" charset="0"/>
                </a:rPr>
                <a:t>deformed nucleus</a:t>
              </a:r>
            </a:p>
          </p:txBody>
        </p:sp>
        <p:sp>
          <p:nvSpPr>
            <p:cNvPr id="12" name="TextBox 11">
              <a:extLst>
                <a:ext uri="{FF2B5EF4-FFF2-40B4-BE49-F238E27FC236}">
                  <a16:creationId xmlns:a16="http://schemas.microsoft.com/office/drawing/2014/main" id="{86FB71A7-96F9-4120-8610-156CC7EFBCEC}"/>
                </a:ext>
              </a:extLst>
            </p:cNvPr>
            <p:cNvSpPr txBox="1"/>
            <p:nvPr/>
          </p:nvSpPr>
          <p:spPr>
            <a:xfrm>
              <a:off x="5516090" y="3683348"/>
              <a:ext cx="668773" cy="646331"/>
            </a:xfrm>
            <a:prstGeom prst="rect">
              <a:avLst/>
            </a:prstGeom>
            <a:noFill/>
          </p:spPr>
          <p:txBody>
            <a:bodyPr wrap="none" rtlCol="0">
              <a:spAutoFit/>
            </a:bodyPr>
            <a:lstStyle/>
            <a:p>
              <a:r>
                <a:rPr lang="en-US" sz="3600" i="1" dirty="0">
                  <a:latin typeface="Arial Narrow" panose="020B0606020202030204" pitchFamily="34" charset="0"/>
                </a:rPr>
                <a:t>SF</a:t>
              </a:r>
              <a:endParaRPr lang="ru-RU" sz="3600" i="1" dirty="0">
                <a:latin typeface="Arial Narrow" panose="020B0606020202030204" pitchFamily="34" charset="0"/>
              </a:endParaRPr>
            </a:p>
          </p:txBody>
        </p:sp>
        <p:sp>
          <p:nvSpPr>
            <p:cNvPr id="13" name="TextBox 12">
              <a:extLst>
                <a:ext uri="{FF2B5EF4-FFF2-40B4-BE49-F238E27FC236}">
                  <a16:creationId xmlns:a16="http://schemas.microsoft.com/office/drawing/2014/main" id="{43DB7DB8-7A85-42CA-BFB6-7AD839A9C8BC}"/>
                </a:ext>
              </a:extLst>
            </p:cNvPr>
            <p:cNvSpPr txBox="1"/>
            <p:nvPr/>
          </p:nvSpPr>
          <p:spPr>
            <a:xfrm>
              <a:off x="6351319" y="3707084"/>
              <a:ext cx="2586414" cy="1200329"/>
            </a:xfrm>
            <a:prstGeom prst="rect">
              <a:avLst/>
            </a:prstGeom>
            <a:noFill/>
          </p:spPr>
          <p:txBody>
            <a:bodyPr wrap="none" rtlCol="0">
              <a:spAutoFit/>
            </a:bodyPr>
            <a:lstStyle/>
            <a:p>
              <a:r>
                <a:rPr lang="en-US" sz="2400" dirty="0">
                  <a:latin typeface="Arial Narrow" panose="020B0606020202030204" pitchFamily="34" charset="0"/>
                </a:rPr>
                <a:t>Super - symmetric</a:t>
              </a:r>
            </a:p>
            <a:p>
              <a:r>
                <a:rPr lang="en-US" sz="2400" dirty="0">
                  <a:latin typeface="Arial Narrow" panose="020B0606020202030204" pitchFamily="34" charset="0"/>
                </a:rPr>
                <a:t>spontaneous fission,</a:t>
              </a:r>
            </a:p>
            <a:p>
              <a:r>
                <a:rPr lang="en-US" sz="2400" dirty="0">
                  <a:latin typeface="Arial Narrow" panose="020B0606020202030204" pitchFamily="34" charset="0"/>
                </a:rPr>
                <a:t>fission neutrons, TKE</a:t>
              </a:r>
            </a:p>
          </p:txBody>
        </p:sp>
        <p:sp>
          <p:nvSpPr>
            <p:cNvPr id="18" name="TextBox 17">
              <a:extLst>
                <a:ext uri="{FF2B5EF4-FFF2-40B4-BE49-F238E27FC236}">
                  <a16:creationId xmlns:a16="http://schemas.microsoft.com/office/drawing/2014/main" id="{F517B823-033C-4E25-82EA-5D4541789805}"/>
                </a:ext>
              </a:extLst>
            </p:cNvPr>
            <p:cNvSpPr txBox="1"/>
            <p:nvPr/>
          </p:nvSpPr>
          <p:spPr>
            <a:xfrm>
              <a:off x="744190" y="3629912"/>
              <a:ext cx="423514" cy="707886"/>
            </a:xfrm>
            <a:prstGeom prst="rect">
              <a:avLst/>
            </a:prstGeom>
            <a:noFill/>
          </p:spPr>
          <p:txBody>
            <a:bodyPr wrap="none" rtlCol="0">
              <a:spAutoFit/>
            </a:bodyPr>
            <a:lstStyle/>
            <a:p>
              <a:r>
                <a:rPr lang="el-GR" sz="4000" i="1" dirty="0">
                  <a:latin typeface="Arial Narrow" panose="020B0606020202030204" pitchFamily="34" charset="0"/>
                </a:rPr>
                <a:t>α</a:t>
              </a:r>
              <a:endParaRPr lang="ru-RU" sz="4000" i="1" dirty="0">
                <a:latin typeface="Arial Narrow" panose="020B0606020202030204" pitchFamily="34" charset="0"/>
              </a:endParaRPr>
            </a:p>
          </p:txBody>
        </p:sp>
        <p:sp>
          <p:nvSpPr>
            <p:cNvPr id="19" name="TextBox 18">
              <a:extLst>
                <a:ext uri="{FF2B5EF4-FFF2-40B4-BE49-F238E27FC236}">
                  <a16:creationId xmlns:a16="http://schemas.microsoft.com/office/drawing/2014/main" id="{4E009503-708D-411A-BF8D-68A8156C4B9D}"/>
                </a:ext>
              </a:extLst>
            </p:cNvPr>
            <p:cNvSpPr txBox="1"/>
            <p:nvPr/>
          </p:nvSpPr>
          <p:spPr>
            <a:xfrm>
              <a:off x="2768935" y="3707103"/>
              <a:ext cx="710451" cy="646331"/>
            </a:xfrm>
            <a:prstGeom prst="rect">
              <a:avLst/>
            </a:prstGeom>
            <a:noFill/>
          </p:spPr>
          <p:txBody>
            <a:bodyPr wrap="none" rtlCol="0">
              <a:spAutoFit/>
            </a:bodyPr>
            <a:lstStyle/>
            <a:p>
              <a:r>
                <a:rPr lang="en-US" sz="3600" i="1" dirty="0">
                  <a:latin typeface="Arial Narrow" panose="020B0606020202030204" pitchFamily="34" charset="0"/>
                </a:rPr>
                <a:t>EC</a:t>
              </a:r>
              <a:endParaRPr lang="ru-RU" sz="3600" i="1" dirty="0">
                <a:latin typeface="Arial Narrow" panose="020B0606020202030204" pitchFamily="34" charset="0"/>
              </a:endParaRPr>
            </a:p>
          </p:txBody>
        </p:sp>
        <p:sp>
          <p:nvSpPr>
            <p:cNvPr id="21" name="TextBox 20">
              <a:extLst>
                <a:ext uri="{FF2B5EF4-FFF2-40B4-BE49-F238E27FC236}">
                  <a16:creationId xmlns:a16="http://schemas.microsoft.com/office/drawing/2014/main" id="{53068861-529C-4776-8868-6E49957EB850}"/>
                </a:ext>
              </a:extLst>
            </p:cNvPr>
            <p:cNvSpPr txBox="1"/>
            <p:nvPr/>
          </p:nvSpPr>
          <p:spPr>
            <a:xfrm>
              <a:off x="1276634" y="5132095"/>
              <a:ext cx="2332690" cy="1200329"/>
            </a:xfrm>
            <a:prstGeom prst="rect">
              <a:avLst/>
            </a:prstGeom>
            <a:noFill/>
          </p:spPr>
          <p:txBody>
            <a:bodyPr wrap="none" rtlCol="0">
              <a:spAutoFit/>
            </a:bodyPr>
            <a:lstStyle/>
            <a:p>
              <a:r>
                <a:rPr lang="en-US" sz="2400" dirty="0">
                  <a:latin typeface="Arial Narrow" panose="020B0606020202030204" pitchFamily="34" charset="0"/>
                </a:rPr>
                <a:t>Nuclear structure</a:t>
              </a:r>
            </a:p>
            <a:p>
              <a:r>
                <a:rPr lang="en-US" sz="2400" dirty="0">
                  <a:latin typeface="Arial Narrow" panose="020B0606020202030204" pitchFamily="34" charset="0"/>
                </a:rPr>
                <a:t>N=162  even-even </a:t>
              </a:r>
            </a:p>
            <a:p>
              <a:r>
                <a:rPr lang="en-US" sz="2400" dirty="0">
                  <a:latin typeface="Arial Narrow" panose="020B0606020202030204" pitchFamily="34" charset="0"/>
                </a:rPr>
                <a:t>deformed nucleus</a:t>
              </a:r>
            </a:p>
          </p:txBody>
        </p:sp>
        <p:sp>
          <p:nvSpPr>
            <p:cNvPr id="22" name="TextBox 21">
              <a:extLst>
                <a:ext uri="{FF2B5EF4-FFF2-40B4-BE49-F238E27FC236}">
                  <a16:creationId xmlns:a16="http://schemas.microsoft.com/office/drawing/2014/main" id="{5C3EBB53-40F7-41D2-9BC9-52ABF7839F2E}"/>
                </a:ext>
              </a:extLst>
            </p:cNvPr>
            <p:cNvSpPr txBox="1"/>
            <p:nvPr/>
          </p:nvSpPr>
          <p:spPr>
            <a:xfrm>
              <a:off x="3926777" y="4714512"/>
              <a:ext cx="829073" cy="830997"/>
            </a:xfrm>
            <a:prstGeom prst="rect">
              <a:avLst/>
            </a:prstGeom>
            <a:noFill/>
          </p:spPr>
          <p:txBody>
            <a:bodyPr wrap="none" rtlCol="0">
              <a:spAutoFit/>
            </a:bodyPr>
            <a:lstStyle/>
            <a:p>
              <a:r>
                <a:rPr lang="en-US" sz="4800" dirty="0">
                  <a:latin typeface="Arial Narrow" panose="020B0606020202030204" pitchFamily="34" charset="0"/>
                </a:rPr>
                <a:t>No</a:t>
              </a:r>
              <a:endParaRPr lang="ru-RU" sz="4800" dirty="0">
                <a:latin typeface="Arial Narrow" panose="020B0606020202030204" pitchFamily="34" charset="0"/>
              </a:endParaRPr>
            </a:p>
          </p:txBody>
        </p:sp>
        <p:sp>
          <p:nvSpPr>
            <p:cNvPr id="23" name="Прямоугольник 22">
              <a:extLst>
                <a:ext uri="{FF2B5EF4-FFF2-40B4-BE49-F238E27FC236}">
                  <a16:creationId xmlns:a16="http://schemas.microsoft.com/office/drawing/2014/main" id="{60E4326F-B609-46F6-B04B-4A026FC95A6B}"/>
                </a:ext>
              </a:extLst>
            </p:cNvPr>
            <p:cNvSpPr/>
            <p:nvPr/>
          </p:nvSpPr>
          <p:spPr>
            <a:xfrm>
              <a:off x="3566557" y="4393877"/>
              <a:ext cx="1171700" cy="11717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id="{8C9A7AA6-8434-4A3F-AB9C-BF7749EA5657}"/>
                </a:ext>
              </a:extLst>
            </p:cNvPr>
            <p:cNvSpPr txBox="1"/>
            <p:nvPr/>
          </p:nvSpPr>
          <p:spPr>
            <a:xfrm>
              <a:off x="3568537" y="4356274"/>
              <a:ext cx="675185"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latin typeface="Arial Narrow" panose="020B0606020202030204" pitchFamily="34" charset="0"/>
                </a:rPr>
                <a:t>264</a:t>
              </a:r>
              <a:endParaRPr lang="ru-RU" sz="2800" dirty="0">
                <a:effectLst>
                  <a:outerShdw blurRad="38100" dist="38100" dir="2700000" algn="tl">
                    <a:srgbClr val="000000">
                      <a:alpha val="43137"/>
                    </a:srgbClr>
                  </a:outerShdw>
                </a:effectLst>
                <a:latin typeface="Arial Narrow" panose="020B0606020202030204" pitchFamily="34" charset="0"/>
              </a:endParaRPr>
            </a:p>
          </p:txBody>
        </p:sp>
        <p:sp>
          <p:nvSpPr>
            <p:cNvPr id="25" name="TextBox 24">
              <a:extLst>
                <a:ext uri="{FF2B5EF4-FFF2-40B4-BE49-F238E27FC236}">
                  <a16:creationId xmlns:a16="http://schemas.microsoft.com/office/drawing/2014/main" id="{67AA89EA-100B-4E8C-A67E-1E7F74D6840D}"/>
                </a:ext>
              </a:extLst>
            </p:cNvPr>
            <p:cNvSpPr txBox="1"/>
            <p:nvPr/>
          </p:nvSpPr>
          <p:spPr>
            <a:xfrm>
              <a:off x="3879275" y="5581421"/>
              <a:ext cx="668773" cy="646331"/>
            </a:xfrm>
            <a:prstGeom prst="rect">
              <a:avLst/>
            </a:prstGeom>
            <a:noFill/>
          </p:spPr>
          <p:txBody>
            <a:bodyPr wrap="none" rtlCol="0">
              <a:spAutoFit/>
            </a:bodyPr>
            <a:lstStyle/>
            <a:p>
              <a:r>
                <a:rPr lang="en-US" sz="3600" i="1" dirty="0">
                  <a:latin typeface="Arial Narrow" panose="020B0606020202030204" pitchFamily="34" charset="0"/>
                </a:rPr>
                <a:t>SF</a:t>
              </a:r>
              <a:endParaRPr lang="ru-RU" sz="3600" i="1" dirty="0">
                <a:latin typeface="Arial Narrow" panose="020B0606020202030204" pitchFamily="34" charset="0"/>
              </a:endParaRPr>
            </a:p>
          </p:txBody>
        </p:sp>
        <p:sp>
          <p:nvSpPr>
            <p:cNvPr id="26" name="TextBox 25">
              <a:extLst>
                <a:ext uri="{FF2B5EF4-FFF2-40B4-BE49-F238E27FC236}">
                  <a16:creationId xmlns:a16="http://schemas.microsoft.com/office/drawing/2014/main" id="{D4AC916F-2CA4-490E-84A2-ECFAB4797B1F}"/>
                </a:ext>
              </a:extLst>
            </p:cNvPr>
            <p:cNvSpPr txBox="1"/>
            <p:nvPr/>
          </p:nvSpPr>
          <p:spPr>
            <a:xfrm>
              <a:off x="649225" y="471075"/>
              <a:ext cx="2022720" cy="830997"/>
            </a:xfrm>
            <a:prstGeom prst="rect">
              <a:avLst/>
            </a:prstGeom>
            <a:noFill/>
          </p:spPr>
          <p:txBody>
            <a:bodyPr wrap="square" rtlCol="0">
              <a:spAutoFit/>
            </a:bodyPr>
            <a:lstStyle/>
            <a:p>
              <a:r>
                <a:rPr lang="en-US" sz="2400" dirty="0">
                  <a:latin typeface="Arial Narrow" panose="020B0606020202030204" pitchFamily="34" charset="0"/>
                </a:rPr>
                <a:t>Liquid chemistry </a:t>
              </a:r>
            </a:p>
            <a:p>
              <a:r>
                <a:rPr lang="en-US" sz="2400" dirty="0">
                  <a:latin typeface="Arial Narrow" panose="020B0606020202030204" pitchFamily="34" charset="0"/>
                </a:rPr>
                <a:t>of transactinide</a:t>
              </a:r>
            </a:p>
          </p:txBody>
        </p:sp>
      </p:grpSp>
      <p:sp>
        <p:nvSpPr>
          <p:cNvPr id="27" name="TextBox 26">
            <a:extLst>
              <a:ext uri="{FF2B5EF4-FFF2-40B4-BE49-F238E27FC236}">
                <a16:creationId xmlns:a16="http://schemas.microsoft.com/office/drawing/2014/main" id="{0DB79C60-B846-49EF-8CA8-56775E339B04}"/>
              </a:ext>
            </a:extLst>
          </p:cNvPr>
          <p:cNvSpPr txBox="1"/>
          <p:nvPr/>
        </p:nvSpPr>
        <p:spPr>
          <a:xfrm>
            <a:off x="3382492" y="1708090"/>
            <a:ext cx="668773" cy="646331"/>
          </a:xfrm>
          <a:prstGeom prst="rect">
            <a:avLst/>
          </a:prstGeom>
          <a:noFill/>
        </p:spPr>
        <p:txBody>
          <a:bodyPr wrap="none" rtlCol="0">
            <a:spAutoFit/>
          </a:bodyPr>
          <a:lstStyle/>
          <a:p>
            <a:r>
              <a:rPr lang="en-US" sz="3600" i="1" dirty="0">
                <a:solidFill>
                  <a:srgbClr val="00B0F0"/>
                </a:solidFill>
                <a:effectLst>
                  <a:outerShdw blurRad="38100" dist="38100" dir="2700000" algn="tl">
                    <a:srgbClr val="000000">
                      <a:alpha val="43137"/>
                    </a:srgbClr>
                  </a:outerShdw>
                </a:effectLst>
                <a:latin typeface="Arial Narrow" panose="020B0606020202030204" pitchFamily="34" charset="0"/>
              </a:rPr>
              <a:t>SF</a:t>
            </a:r>
            <a:endParaRPr lang="ru-RU" sz="3600" i="1" dirty="0">
              <a:solidFill>
                <a:srgbClr val="00B0F0"/>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00541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2000" fill="hold"/>
                                        <p:tgtEl>
                                          <p:spTgt spid="28"/>
                                        </p:tgtEl>
                                        <p:attrNameLst>
                                          <p:attrName>ppt_w</p:attrName>
                                        </p:attrNameLst>
                                      </p:cBhvr>
                                      <p:tavLst>
                                        <p:tav tm="0">
                                          <p:val>
                                            <p:fltVal val="0"/>
                                          </p:val>
                                        </p:tav>
                                        <p:tav tm="100000">
                                          <p:val>
                                            <p:strVal val="#ppt_w"/>
                                          </p:val>
                                        </p:tav>
                                      </p:tavLst>
                                    </p:anim>
                                    <p:anim calcmode="lin" valueType="num">
                                      <p:cBhvr>
                                        <p:cTn id="12" dur="2000" fill="hold"/>
                                        <p:tgtEl>
                                          <p:spTgt spid="28"/>
                                        </p:tgtEl>
                                        <p:attrNameLst>
                                          <p:attrName>ppt_h</p:attrName>
                                        </p:attrNameLst>
                                      </p:cBhvr>
                                      <p:tavLst>
                                        <p:tav tm="0">
                                          <p:val>
                                            <p:fltVal val="0"/>
                                          </p:val>
                                        </p:tav>
                                        <p:tav tm="100000">
                                          <p:val>
                                            <p:strVal val="#ppt_h"/>
                                          </p:val>
                                        </p:tav>
                                      </p:tavLst>
                                    </p:anim>
                                    <p:animEffect transition="in" filter="fade">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8AB005C-1F8A-41F0-BCC7-C50ADA23DB8A}"/>
              </a:ext>
            </a:extLst>
          </p:cNvPr>
          <p:cNvSpPr/>
          <p:nvPr/>
        </p:nvSpPr>
        <p:spPr>
          <a:xfrm>
            <a:off x="0" y="-31291"/>
            <a:ext cx="9355015" cy="70255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a:extLst>
              <a:ext uri="{FF2B5EF4-FFF2-40B4-BE49-F238E27FC236}">
                <a16:creationId xmlns:a16="http://schemas.microsoft.com/office/drawing/2014/main" id="{7AE869F6-F057-41DE-BA0B-87F40B28DB0D}"/>
              </a:ext>
            </a:extLst>
          </p:cNvPr>
          <p:cNvSpPr txBox="1"/>
          <p:nvPr/>
        </p:nvSpPr>
        <p:spPr>
          <a:xfrm>
            <a:off x="2996657" y="1278603"/>
            <a:ext cx="3970959" cy="1354217"/>
          </a:xfrm>
          <a:prstGeom prst="rect">
            <a:avLst/>
          </a:prstGeom>
          <a:noFill/>
        </p:spPr>
        <p:txBody>
          <a:bodyPr wrap="none" rtlCol="0">
            <a:spAutoFit/>
          </a:bodyPr>
          <a:lstStyle/>
          <a:p>
            <a:pPr algn="ctr"/>
            <a:r>
              <a:rPr lang="ru-RU" sz="4000" dirty="0" err="1">
                <a:effectLst>
                  <a:outerShdw blurRad="38100" dist="38100" dir="2700000" algn="tl">
                    <a:srgbClr val="000000">
                      <a:alpha val="43137"/>
                    </a:srgbClr>
                  </a:outerShdw>
                </a:effectLst>
                <a:latin typeface="Arial Narrow" panose="020B0606020202030204" pitchFamily="34" charset="0"/>
              </a:rPr>
              <a:t>Комлекс</a:t>
            </a:r>
            <a:r>
              <a:rPr lang="ru-RU" sz="4000" dirty="0">
                <a:effectLst>
                  <a:outerShdw blurRad="38100" dist="38100" dir="2700000" algn="tl">
                    <a:srgbClr val="000000">
                      <a:alpha val="43137"/>
                    </a:srgbClr>
                  </a:outerShdw>
                </a:effectLst>
                <a:latin typeface="Arial Narrow" panose="020B0606020202030204" pitchFamily="34" charset="0"/>
              </a:rPr>
              <a:t> </a:t>
            </a:r>
            <a:r>
              <a:rPr lang="en-US" sz="4000" dirty="0">
                <a:effectLst>
                  <a:outerShdw blurRad="38100" dist="38100" dir="2700000" algn="tl">
                    <a:srgbClr val="000000">
                      <a:alpha val="43137"/>
                    </a:srgbClr>
                  </a:outerShdw>
                </a:effectLst>
                <a:latin typeface="Arial Narrow" panose="020B0606020202030204" pitchFamily="34" charset="0"/>
              </a:rPr>
              <a:t>NICA</a:t>
            </a:r>
            <a:endParaRPr lang="ru-RU" sz="4000" dirty="0">
              <a:effectLst>
                <a:outerShdw blurRad="38100" dist="38100" dir="2700000" algn="tl">
                  <a:srgbClr val="000000">
                    <a:alpha val="43137"/>
                  </a:srgbClr>
                </a:outerShdw>
              </a:effectLst>
              <a:latin typeface="Arial Narrow" panose="020B0606020202030204" pitchFamily="34" charset="0"/>
            </a:endParaRPr>
          </a:p>
          <a:p>
            <a:pPr algn="ctr">
              <a:spcBef>
                <a:spcPts val="1200"/>
              </a:spcBef>
            </a:pPr>
            <a:r>
              <a:rPr lang="ru-RU" sz="3200" dirty="0">
                <a:effectLst>
                  <a:outerShdw blurRad="38100" dist="38100" dir="2700000" algn="tl">
                    <a:srgbClr val="000000">
                      <a:alpha val="43137"/>
                    </a:srgbClr>
                  </a:outerShdw>
                </a:effectLst>
                <a:latin typeface="Arial Narrow" panose="020B0606020202030204" pitchFamily="34" charset="0"/>
              </a:rPr>
              <a:t>Физическая  Программа</a:t>
            </a:r>
          </a:p>
        </p:txBody>
      </p:sp>
      <p:sp>
        <p:nvSpPr>
          <p:cNvPr id="5" name="TextBox 4">
            <a:extLst>
              <a:ext uri="{FF2B5EF4-FFF2-40B4-BE49-F238E27FC236}">
                <a16:creationId xmlns:a16="http://schemas.microsoft.com/office/drawing/2014/main" id="{7B7E8BF1-5E75-4331-A18B-46D235C5B54E}"/>
              </a:ext>
            </a:extLst>
          </p:cNvPr>
          <p:cNvSpPr txBox="1"/>
          <p:nvPr/>
        </p:nvSpPr>
        <p:spPr>
          <a:xfrm>
            <a:off x="2992383" y="4415596"/>
            <a:ext cx="4495140" cy="1354217"/>
          </a:xfrm>
          <a:prstGeom prst="rect">
            <a:avLst/>
          </a:prstGeom>
          <a:noFill/>
        </p:spPr>
        <p:txBody>
          <a:bodyPr wrap="none" rtlCol="0">
            <a:spAutoFit/>
          </a:bodyPr>
          <a:lstStyle/>
          <a:p>
            <a:pPr algn="ctr"/>
            <a:r>
              <a:rPr lang="ru-RU" sz="4000" dirty="0">
                <a:effectLst>
                  <a:outerShdw blurRad="38100" dist="38100" dir="2700000" algn="tl">
                    <a:srgbClr val="000000">
                      <a:alpha val="43137"/>
                    </a:srgbClr>
                  </a:outerShdw>
                </a:effectLst>
                <a:latin typeface="Arial Narrow" panose="020B0606020202030204" pitchFamily="34" charset="0"/>
              </a:rPr>
              <a:t>ФИЗИКА  ЧАСТИЦ</a:t>
            </a:r>
          </a:p>
          <a:p>
            <a:pPr algn="ctr">
              <a:spcBef>
                <a:spcPts val="1200"/>
              </a:spcBef>
            </a:pPr>
            <a:r>
              <a:rPr lang="ru-RU" sz="3200" dirty="0">
                <a:effectLst>
                  <a:outerShdw blurRad="38100" dist="38100" dir="2700000" algn="tl">
                    <a:srgbClr val="000000">
                      <a:alpha val="43137"/>
                    </a:srgbClr>
                  </a:outerShdw>
                </a:effectLst>
                <a:latin typeface="Arial Narrow" panose="020B0606020202030204" pitchFamily="34" charset="0"/>
              </a:rPr>
              <a:t>Проблемы  и  Перспективы</a:t>
            </a:r>
          </a:p>
        </p:txBody>
      </p:sp>
      <p:sp>
        <p:nvSpPr>
          <p:cNvPr id="7" name="TextBox 6">
            <a:extLst>
              <a:ext uri="{FF2B5EF4-FFF2-40B4-BE49-F238E27FC236}">
                <a16:creationId xmlns:a16="http://schemas.microsoft.com/office/drawing/2014/main" id="{63E94CA7-1A9D-44E0-86B8-949B8E72132B}"/>
              </a:ext>
            </a:extLst>
          </p:cNvPr>
          <p:cNvSpPr txBox="1"/>
          <p:nvPr/>
        </p:nvSpPr>
        <p:spPr>
          <a:xfrm>
            <a:off x="342407" y="520536"/>
            <a:ext cx="3187091" cy="646331"/>
          </a:xfrm>
          <a:prstGeom prst="rect">
            <a:avLst/>
          </a:prstGeom>
          <a:noFill/>
        </p:spPr>
        <p:txBody>
          <a:bodyPr wrap="none" rtlCol="0">
            <a:spAutoFit/>
          </a:bodyPr>
          <a:lstStyle/>
          <a:p>
            <a:r>
              <a:rPr lang="ru-RU" sz="3600" b="1" dirty="0">
                <a:effectLst>
                  <a:outerShdw blurRad="38100" dist="38100" dir="2700000" algn="tl">
                    <a:srgbClr val="000000">
                      <a:alpha val="43137"/>
                    </a:srgbClr>
                  </a:outerShdw>
                </a:effectLst>
                <a:latin typeface="Gabriola" panose="04040605051002020D02" pitchFamily="82" charset="0"/>
              </a:rPr>
              <a:t>акад. В. Д. </a:t>
            </a:r>
            <a:r>
              <a:rPr lang="ru-RU" sz="3600" b="1" dirty="0" err="1">
                <a:effectLst>
                  <a:outerShdw blurRad="38100" dist="38100" dir="2700000" algn="tl">
                    <a:srgbClr val="000000">
                      <a:alpha val="43137"/>
                    </a:srgbClr>
                  </a:outerShdw>
                </a:effectLst>
                <a:latin typeface="Gabriola" panose="04040605051002020D02" pitchFamily="82" charset="0"/>
              </a:rPr>
              <a:t>Кекелидзе</a:t>
            </a:r>
            <a:endParaRPr lang="ru-RU" sz="3600" b="1" dirty="0">
              <a:effectLst>
                <a:outerShdw blurRad="38100" dist="38100" dir="2700000" algn="tl">
                  <a:srgbClr val="000000">
                    <a:alpha val="43137"/>
                  </a:srgbClr>
                </a:outerShdw>
              </a:effectLst>
              <a:latin typeface="Gabriola" panose="04040605051002020D02" pitchFamily="82" charset="0"/>
            </a:endParaRPr>
          </a:p>
        </p:txBody>
      </p:sp>
      <p:sp>
        <p:nvSpPr>
          <p:cNvPr id="8" name="TextBox 7">
            <a:extLst>
              <a:ext uri="{FF2B5EF4-FFF2-40B4-BE49-F238E27FC236}">
                <a16:creationId xmlns:a16="http://schemas.microsoft.com/office/drawing/2014/main" id="{7D34E0DD-097D-4790-9687-1C54C54A16C0}"/>
              </a:ext>
            </a:extLst>
          </p:cNvPr>
          <p:cNvSpPr txBox="1"/>
          <p:nvPr/>
        </p:nvSpPr>
        <p:spPr>
          <a:xfrm>
            <a:off x="509175" y="3661527"/>
            <a:ext cx="3026791" cy="646331"/>
          </a:xfrm>
          <a:prstGeom prst="rect">
            <a:avLst/>
          </a:prstGeom>
          <a:noFill/>
        </p:spPr>
        <p:txBody>
          <a:bodyPr wrap="none" rtlCol="0">
            <a:spAutoFit/>
          </a:bodyPr>
          <a:lstStyle/>
          <a:p>
            <a:r>
              <a:rPr lang="ru-RU" sz="3600" b="1" dirty="0">
                <a:effectLst>
                  <a:outerShdw blurRad="38100" dist="38100" dir="2700000" algn="tl">
                    <a:srgbClr val="000000">
                      <a:alpha val="43137"/>
                    </a:srgbClr>
                  </a:outerShdw>
                </a:effectLst>
                <a:latin typeface="Gabriola" panose="04040605051002020D02" pitchFamily="82" charset="0"/>
              </a:rPr>
              <a:t>член-</a:t>
            </a:r>
            <a:r>
              <a:rPr lang="ru-RU" sz="3600" b="1" dirty="0" err="1">
                <a:effectLst>
                  <a:outerShdw blurRad="38100" dist="38100" dir="2700000" algn="tl">
                    <a:srgbClr val="000000">
                      <a:alpha val="43137"/>
                    </a:srgbClr>
                  </a:outerShdw>
                </a:effectLst>
                <a:latin typeface="Gabriola" panose="04040605051002020D02" pitchFamily="82" charset="0"/>
              </a:rPr>
              <a:t>кор</a:t>
            </a:r>
            <a:r>
              <a:rPr lang="ru-RU" sz="3600" b="1" dirty="0">
                <a:effectLst>
                  <a:outerShdw blurRad="38100" dist="38100" dir="2700000" algn="tl">
                    <a:srgbClr val="000000">
                      <a:alpha val="43137"/>
                    </a:srgbClr>
                  </a:outerShdw>
                </a:effectLst>
                <a:latin typeface="Gabriola" panose="04040605051002020D02" pitchFamily="82" charset="0"/>
              </a:rPr>
              <a:t>. Э. Э. Боос</a:t>
            </a:r>
          </a:p>
        </p:txBody>
      </p:sp>
    </p:spTree>
    <p:extLst>
      <p:ext uri="{BB962C8B-B14F-4D97-AF65-F5344CB8AC3E}">
        <p14:creationId xmlns:p14="http://schemas.microsoft.com/office/powerpoint/2010/main" val="2077298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8AB005C-1F8A-41F0-BCC7-C50ADA23DB8A}"/>
              </a:ext>
            </a:extLst>
          </p:cNvPr>
          <p:cNvSpPr/>
          <p:nvPr/>
        </p:nvSpPr>
        <p:spPr>
          <a:xfrm>
            <a:off x="0" y="0"/>
            <a:ext cx="9355015" cy="70255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898F1248-8350-4DE9-91B5-ED35A5E41038}"/>
              </a:ext>
            </a:extLst>
          </p:cNvPr>
          <p:cNvSpPr txBox="1"/>
          <p:nvPr/>
        </p:nvSpPr>
        <p:spPr>
          <a:xfrm>
            <a:off x="2333470" y="1995056"/>
            <a:ext cx="4576895" cy="1692771"/>
          </a:xfrm>
          <a:prstGeom prst="rect">
            <a:avLst/>
          </a:prstGeom>
          <a:noFill/>
        </p:spPr>
        <p:txBody>
          <a:bodyPr wrap="none" rtlCol="0">
            <a:spAutoFit/>
          </a:bodyPr>
          <a:lstStyle/>
          <a:p>
            <a:pPr algn="ctr"/>
            <a:r>
              <a:rPr lang="ru-RU" sz="4000" dirty="0">
                <a:effectLst>
                  <a:outerShdw blurRad="38100" dist="38100" dir="2700000" algn="tl">
                    <a:srgbClr val="000000">
                      <a:alpha val="43137"/>
                    </a:srgbClr>
                  </a:outerShdw>
                </a:effectLst>
                <a:latin typeface="Arial Narrow" panose="020B0606020202030204" pitchFamily="34" charset="0"/>
              </a:rPr>
              <a:t>СТРУКТУРА  ЯДЕР</a:t>
            </a:r>
          </a:p>
          <a:p>
            <a:pPr algn="ctr"/>
            <a:r>
              <a:rPr lang="ru-RU" sz="3200" dirty="0">
                <a:effectLst>
                  <a:outerShdw blurRad="38100" dist="38100" dir="2700000" algn="tl">
                    <a:srgbClr val="000000">
                      <a:alpha val="43137"/>
                    </a:srgbClr>
                  </a:outerShdw>
                </a:effectLst>
                <a:latin typeface="Arial Narrow" panose="020B0606020202030204" pitchFamily="34" charset="0"/>
              </a:rPr>
              <a:t>в </a:t>
            </a:r>
          </a:p>
          <a:p>
            <a:pPr algn="ctr"/>
            <a:r>
              <a:rPr lang="ru-RU" sz="3200" dirty="0">
                <a:effectLst>
                  <a:outerShdw blurRad="38100" dist="38100" dir="2700000" algn="tl">
                    <a:srgbClr val="000000">
                      <a:alpha val="43137"/>
                    </a:srgbClr>
                  </a:outerShdw>
                </a:effectLst>
                <a:latin typeface="Arial Narrow" panose="020B0606020202030204" pitchFamily="34" charset="0"/>
              </a:rPr>
              <a:t>Свойствах и Превращениях</a:t>
            </a:r>
          </a:p>
        </p:txBody>
      </p:sp>
    </p:spTree>
    <p:extLst>
      <p:ext uri="{BB962C8B-B14F-4D97-AF65-F5344CB8AC3E}">
        <p14:creationId xmlns:p14="http://schemas.microsoft.com/office/powerpoint/2010/main" val="1830119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75BB71-B067-4D81-8952-9381142AC7C6}"/>
              </a:ext>
            </a:extLst>
          </p:cNvPr>
          <p:cNvSpPr txBox="1"/>
          <p:nvPr/>
        </p:nvSpPr>
        <p:spPr>
          <a:xfrm>
            <a:off x="2987316" y="260666"/>
            <a:ext cx="2175275" cy="461665"/>
          </a:xfrm>
          <a:prstGeom prst="rect">
            <a:avLst/>
          </a:prstGeom>
          <a:noFill/>
        </p:spPr>
        <p:txBody>
          <a:bodyPr wrap="none" rtlCol="0">
            <a:spAutoFit/>
          </a:bodyPr>
          <a:lstStyle/>
          <a:p>
            <a:r>
              <a:rPr lang="ru-RU" sz="2400" dirty="0">
                <a:effectLst>
                  <a:outerShdw blurRad="38100" dist="38100" dir="2700000" algn="tl">
                    <a:srgbClr val="000000">
                      <a:alpha val="43137"/>
                    </a:srgbClr>
                  </a:outerShdw>
                </a:effectLst>
              </a:rPr>
              <a:t>Структура ядер</a:t>
            </a:r>
          </a:p>
        </p:txBody>
      </p:sp>
      <p:sp>
        <p:nvSpPr>
          <p:cNvPr id="5" name="TextBox 4">
            <a:extLst>
              <a:ext uri="{FF2B5EF4-FFF2-40B4-BE49-F238E27FC236}">
                <a16:creationId xmlns:a16="http://schemas.microsoft.com/office/drawing/2014/main" id="{B6D89319-ED18-4CA6-83B2-8990C42F23E5}"/>
              </a:ext>
            </a:extLst>
          </p:cNvPr>
          <p:cNvSpPr txBox="1"/>
          <p:nvPr/>
        </p:nvSpPr>
        <p:spPr>
          <a:xfrm>
            <a:off x="582706" y="1219890"/>
            <a:ext cx="5693866" cy="461665"/>
          </a:xfrm>
          <a:prstGeom prst="rect">
            <a:avLst/>
          </a:prstGeom>
          <a:noFill/>
        </p:spPr>
        <p:txBody>
          <a:bodyPr wrap="none" rtlCol="0">
            <a:spAutoFit/>
          </a:bodyPr>
          <a:lstStyle/>
          <a:p>
            <a:r>
              <a:rPr lang="ru-RU" sz="2400" b="1" dirty="0">
                <a:solidFill>
                  <a:schemeClr val="accent1"/>
                </a:solidFill>
              </a:rPr>
              <a:t>Структура магических ядер </a:t>
            </a:r>
            <a:r>
              <a:rPr lang="ru-RU" sz="2400" b="1" baseline="30000" dirty="0">
                <a:solidFill>
                  <a:schemeClr val="accent1"/>
                </a:solidFill>
              </a:rPr>
              <a:t>40-48</a:t>
            </a:r>
            <a:r>
              <a:rPr lang="ru-RU" sz="2400" b="1" dirty="0">
                <a:solidFill>
                  <a:schemeClr val="accent1"/>
                </a:solidFill>
              </a:rPr>
              <a:t>Са</a:t>
            </a:r>
            <a:r>
              <a:rPr lang="en-US" sz="2400" b="1" dirty="0">
                <a:solidFill>
                  <a:schemeClr val="accent1"/>
                </a:solidFill>
              </a:rPr>
              <a:t> </a:t>
            </a:r>
            <a:r>
              <a:rPr lang="ru-RU" sz="2400" b="1" dirty="0">
                <a:solidFill>
                  <a:schemeClr val="accent1"/>
                </a:solidFill>
              </a:rPr>
              <a:t>и </a:t>
            </a:r>
            <a:r>
              <a:rPr lang="ru-RU" sz="2400" b="1" baseline="30000" dirty="0">
                <a:solidFill>
                  <a:schemeClr val="accent1"/>
                </a:solidFill>
              </a:rPr>
              <a:t>208</a:t>
            </a:r>
            <a:r>
              <a:rPr lang="en-US" sz="2400" b="1" dirty="0">
                <a:solidFill>
                  <a:schemeClr val="accent1"/>
                </a:solidFill>
              </a:rPr>
              <a:t>Pb</a:t>
            </a:r>
            <a:endParaRPr lang="ru-RU" sz="2400" b="1" dirty="0">
              <a:solidFill>
                <a:schemeClr val="accent1"/>
              </a:solidFill>
            </a:endParaRPr>
          </a:p>
        </p:txBody>
      </p:sp>
      <p:sp>
        <p:nvSpPr>
          <p:cNvPr id="7" name="TextBox 6">
            <a:extLst>
              <a:ext uri="{FF2B5EF4-FFF2-40B4-BE49-F238E27FC236}">
                <a16:creationId xmlns:a16="http://schemas.microsoft.com/office/drawing/2014/main" id="{234EFEBD-F0F5-45FC-A567-8853E6E6561A}"/>
              </a:ext>
            </a:extLst>
          </p:cNvPr>
          <p:cNvSpPr txBox="1"/>
          <p:nvPr/>
        </p:nvSpPr>
        <p:spPr>
          <a:xfrm>
            <a:off x="420652" y="2125324"/>
            <a:ext cx="7694735" cy="3293209"/>
          </a:xfrm>
          <a:prstGeom prst="rect">
            <a:avLst/>
          </a:prstGeom>
          <a:noFill/>
        </p:spPr>
        <p:txBody>
          <a:bodyPr wrap="none" rtlCol="0">
            <a:spAutoFit/>
          </a:bodyPr>
          <a:lstStyle/>
          <a:p>
            <a:r>
              <a:rPr lang="ru-RU" sz="2400" dirty="0"/>
              <a:t>1. </a:t>
            </a:r>
            <a:r>
              <a:rPr lang="en-US" sz="2400" dirty="0">
                <a:effectLst>
                  <a:outerShdw blurRad="38100" dist="38100" dir="2700000" algn="tl">
                    <a:srgbClr val="000000">
                      <a:alpha val="43137"/>
                    </a:srgbClr>
                  </a:outerShdw>
                </a:effectLst>
              </a:rPr>
              <a:t>Experiments at the facilities:  </a:t>
            </a:r>
            <a:r>
              <a:rPr lang="en-US" sz="2400" dirty="0" err="1">
                <a:effectLst>
                  <a:outerShdw blurRad="38100" dist="38100" dir="2700000" algn="tl">
                    <a:srgbClr val="000000">
                      <a:alpha val="43137"/>
                    </a:srgbClr>
                  </a:outerShdw>
                </a:effectLst>
              </a:rPr>
              <a:t>JLab</a:t>
            </a:r>
            <a:r>
              <a:rPr lang="en-US" sz="2400" dirty="0">
                <a:effectLst>
                  <a:outerShdw blurRad="38100" dist="38100" dir="2700000" algn="tl">
                    <a:srgbClr val="000000">
                      <a:alpha val="43137"/>
                    </a:srgbClr>
                  </a:outerShdw>
                </a:effectLst>
              </a:rPr>
              <a:t>. FRIB, LHC and JINR</a:t>
            </a:r>
          </a:p>
          <a:p>
            <a:endParaRPr lang="en-US" sz="2400" dirty="0">
              <a:effectLst>
                <a:outerShdw blurRad="38100" dist="38100" dir="2700000" algn="tl">
                  <a:srgbClr val="000000">
                    <a:alpha val="43137"/>
                  </a:srgbClr>
                </a:outerShdw>
              </a:effectLst>
            </a:endParaRPr>
          </a:p>
          <a:p>
            <a:r>
              <a:rPr lang="en-US" sz="2400" dirty="0"/>
              <a:t>     a) Nuclear radii of</a:t>
            </a:r>
            <a:r>
              <a:rPr lang="ru-RU" sz="2400" dirty="0"/>
              <a:t> </a:t>
            </a:r>
            <a:r>
              <a:rPr lang="ru-RU" sz="2400" baseline="30000" dirty="0"/>
              <a:t>208</a:t>
            </a:r>
            <a:r>
              <a:rPr lang="en-US" sz="2400" dirty="0"/>
              <a:t>Pb and </a:t>
            </a:r>
            <a:r>
              <a:rPr lang="en-US" sz="2400" baseline="30000" dirty="0"/>
              <a:t>48</a:t>
            </a:r>
            <a:r>
              <a:rPr lang="en-US" sz="2400" dirty="0"/>
              <a:t>Ca in e-scatt. (</a:t>
            </a:r>
            <a:r>
              <a:rPr lang="ru-RU" sz="2400" dirty="0"/>
              <a:t> </a:t>
            </a:r>
            <a:r>
              <a:rPr lang="en-US" sz="2400" dirty="0"/>
              <a:t>SEBAF. </a:t>
            </a:r>
            <a:r>
              <a:rPr lang="en-US" sz="2400" dirty="0" err="1"/>
              <a:t>JLab</a:t>
            </a:r>
            <a:r>
              <a:rPr lang="en-US" sz="2400" dirty="0"/>
              <a:t>)</a:t>
            </a:r>
            <a:endParaRPr lang="ru-RU" sz="2400" dirty="0"/>
          </a:p>
          <a:p>
            <a:pPr>
              <a:spcBef>
                <a:spcPts val="1200"/>
              </a:spcBef>
            </a:pPr>
            <a:r>
              <a:rPr lang="ru-RU" sz="2400" dirty="0"/>
              <a:t>     </a:t>
            </a:r>
            <a:r>
              <a:rPr lang="en-US" sz="2400" dirty="0"/>
              <a:t>b</a:t>
            </a:r>
            <a:r>
              <a:rPr lang="ru-RU" sz="2400" dirty="0"/>
              <a:t>) </a:t>
            </a:r>
            <a:r>
              <a:rPr lang="en-US" sz="2400" dirty="0"/>
              <a:t>Coulomb excitation of the </a:t>
            </a:r>
            <a:r>
              <a:rPr lang="ru-RU" sz="2400" baseline="30000" dirty="0"/>
              <a:t>208</a:t>
            </a:r>
            <a:r>
              <a:rPr lang="en-US" sz="2400" dirty="0"/>
              <a:t>Pb______  (FRIB, MSU)</a:t>
            </a:r>
          </a:p>
          <a:p>
            <a:pPr>
              <a:spcBef>
                <a:spcPts val="1200"/>
              </a:spcBef>
            </a:pPr>
            <a:r>
              <a:rPr lang="en-US" sz="2400" dirty="0"/>
              <a:t>      c)</a:t>
            </a:r>
            <a:r>
              <a:rPr lang="ru-RU" sz="2400" dirty="0"/>
              <a:t> </a:t>
            </a:r>
            <a:r>
              <a:rPr lang="en-US" sz="2400" dirty="0"/>
              <a:t>Alchemists of the 21st century</a:t>
            </a:r>
            <a:r>
              <a:rPr lang="ru-RU" sz="2400" dirty="0"/>
              <a:t> </a:t>
            </a:r>
            <a:r>
              <a:rPr lang="en-US" sz="2400" dirty="0"/>
              <a:t>_______</a:t>
            </a:r>
            <a:r>
              <a:rPr lang="ru-RU" sz="2400" dirty="0"/>
              <a:t>(</a:t>
            </a:r>
            <a:r>
              <a:rPr lang="en-US" sz="2400" dirty="0"/>
              <a:t>LHC, CERN)</a:t>
            </a:r>
          </a:p>
          <a:p>
            <a:pPr>
              <a:spcBef>
                <a:spcPts val="1200"/>
              </a:spcBef>
            </a:pPr>
            <a:r>
              <a:rPr lang="en-US" sz="2400" dirty="0"/>
              <a:t>      d) Nuclear fusion</a:t>
            </a:r>
            <a:r>
              <a:rPr lang="ru-RU" sz="2400" dirty="0"/>
              <a:t> </a:t>
            </a:r>
            <a:r>
              <a:rPr lang="ru-RU" sz="2800" baseline="30000" dirty="0"/>
              <a:t>208</a:t>
            </a:r>
            <a:r>
              <a:rPr lang="en-US" sz="2400" dirty="0"/>
              <a:t>Pb with </a:t>
            </a:r>
            <a:r>
              <a:rPr lang="en-US" sz="2800" baseline="30000" dirty="0"/>
              <a:t>40-48</a:t>
            </a:r>
            <a:r>
              <a:rPr lang="en-US" sz="2400" dirty="0"/>
              <a:t>Ca___     (U-400&lt; JINR)</a:t>
            </a:r>
          </a:p>
          <a:p>
            <a:pPr>
              <a:spcBef>
                <a:spcPts val="1200"/>
              </a:spcBef>
            </a:pPr>
            <a:r>
              <a:rPr lang="en-US" sz="2400" dirty="0"/>
              <a:t>      e)  Nuclear fission (theory)____________ Los Alamos)</a:t>
            </a:r>
            <a:endParaRPr lang="ru-RU" sz="2400" dirty="0"/>
          </a:p>
        </p:txBody>
      </p:sp>
    </p:spTree>
    <p:extLst>
      <p:ext uri="{BB962C8B-B14F-4D97-AF65-F5344CB8AC3E}">
        <p14:creationId xmlns:p14="http://schemas.microsoft.com/office/powerpoint/2010/main" val="448943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93F04ECF-5A48-4947-8FFD-3EB6C1F5F103}"/>
              </a:ext>
            </a:extLst>
          </p:cNvPr>
          <p:cNvSpPr/>
          <p:nvPr/>
        </p:nvSpPr>
        <p:spPr>
          <a:xfrm>
            <a:off x="-49651" y="0"/>
            <a:ext cx="9247439" cy="693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C883FFD9-5F43-433E-88BA-B0D5C9760630}"/>
              </a:ext>
            </a:extLst>
          </p:cNvPr>
          <p:cNvSpPr txBox="1"/>
          <p:nvPr/>
        </p:nvSpPr>
        <p:spPr>
          <a:xfrm>
            <a:off x="678560" y="2354220"/>
            <a:ext cx="7021376" cy="2185214"/>
          </a:xfrm>
          <a:prstGeom prst="rect">
            <a:avLst/>
          </a:prstGeom>
          <a:noFill/>
        </p:spPr>
        <p:txBody>
          <a:bodyPr wrap="square" rtlCol="0">
            <a:spAutoFit/>
          </a:bodyPr>
          <a:lstStyle/>
          <a:p>
            <a:pPr algn="ctr"/>
            <a:r>
              <a:rPr lang="ru-RU" sz="2800" b="1" dirty="0">
                <a:solidFill>
                  <a:schemeClr val="bg1"/>
                </a:solidFill>
                <a:latin typeface="Comic Sans MS" panose="030F0702030302020204" pitchFamily="66" charset="0"/>
              </a:rPr>
              <a:t>Модельно независимые данные </a:t>
            </a:r>
          </a:p>
          <a:p>
            <a:pPr algn="ctr"/>
            <a:r>
              <a:rPr lang="ru-RU" sz="2800" b="1" dirty="0">
                <a:solidFill>
                  <a:schemeClr val="bg1"/>
                </a:solidFill>
                <a:latin typeface="Comic Sans MS" panose="030F0702030302020204" pitchFamily="66" charset="0"/>
              </a:rPr>
              <a:t>о структуре магических ядер</a:t>
            </a:r>
          </a:p>
          <a:p>
            <a:pPr algn="ctr"/>
            <a:r>
              <a:rPr lang="ru-RU" sz="2800" b="1" dirty="0">
                <a:solidFill>
                  <a:schemeClr val="bg1"/>
                </a:solidFill>
                <a:latin typeface="Comic Sans MS" panose="030F0702030302020204" pitchFamily="66" charset="0"/>
              </a:rPr>
              <a:t> </a:t>
            </a:r>
          </a:p>
          <a:p>
            <a:pPr algn="ctr"/>
            <a:r>
              <a:rPr lang="en-US" sz="2800" b="1" baseline="30000" dirty="0">
                <a:solidFill>
                  <a:schemeClr val="bg1"/>
                </a:solidFill>
                <a:latin typeface="Comic Sans MS" panose="030F0702030302020204" pitchFamily="66" charset="0"/>
              </a:rPr>
              <a:t>48</a:t>
            </a:r>
            <a:r>
              <a:rPr lang="ru-RU" sz="2800" b="1" dirty="0" err="1">
                <a:solidFill>
                  <a:schemeClr val="bg1"/>
                </a:solidFill>
                <a:latin typeface="Comic Sans MS" panose="030F0702030302020204" pitchFamily="66" charset="0"/>
              </a:rPr>
              <a:t>Са</a:t>
            </a:r>
            <a:r>
              <a:rPr lang="ru-RU" sz="2800" b="1" dirty="0">
                <a:solidFill>
                  <a:schemeClr val="bg1"/>
                </a:solidFill>
                <a:latin typeface="Comic Sans MS" panose="030F0702030302020204" pitchFamily="66" charset="0"/>
              </a:rPr>
              <a:t> и </a:t>
            </a:r>
            <a:r>
              <a:rPr lang="ru-RU" sz="2800" b="1" dirty="0">
                <a:latin typeface="Comic Sans MS" panose="030F0702030302020204" pitchFamily="66" charset="0"/>
              </a:rPr>
              <a:t>.</a:t>
            </a:r>
            <a:r>
              <a:rPr lang="en-US" sz="2800" b="1" baseline="30000" dirty="0">
                <a:solidFill>
                  <a:schemeClr val="bg1"/>
                </a:solidFill>
                <a:latin typeface="Comic Sans MS" panose="030F0702030302020204" pitchFamily="66" charset="0"/>
              </a:rPr>
              <a:t>208</a:t>
            </a:r>
            <a:r>
              <a:rPr lang="en-US" sz="2800" b="1" dirty="0">
                <a:solidFill>
                  <a:schemeClr val="bg1"/>
                </a:solidFill>
                <a:latin typeface="Comic Sans MS" panose="030F0702030302020204" pitchFamily="66" charset="0"/>
              </a:rPr>
              <a:t>Pb</a:t>
            </a:r>
            <a:endParaRPr lang="ru-RU" sz="2800" b="1" dirty="0">
              <a:solidFill>
                <a:schemeClr val="bg1"/>
              </a:solidFill>
              <a:latin typeface="Comic Sans MS" panose="030F0702030302020204" pitchFamily="66" charset="0"/>
            </a:endParaRPr>
          </a:p>
          <a:p>
            <a:endParaRPr lang="ru-RU" sz="2400" b="1" dirty="0"/>
          </a:p>
        </p:txBody>
      </p:sp>
    </p:spTree>
    <p:extLst>
      <p:ext uri="{BB962C8B-B14F-4D97-AF65-F5344CB8AC3E}">
        <p14:creationId xmlns:p14="http://schemas.microsoft.com/office/powerpoint/2010/main" val="140397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79" y="-215153"/>
            <a:ext cx="9435094" cy="7140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1364" y="1584593"/>
            <a:ext cx="6338669" cy="1200329"/>
          </a:xfrm>
          <a:prstGeom prst="rect">
            <a:avLst/>
          </a:prstGeom>
          <a:solidFill>
            <a:schemeClr val="accent1">
              <a:lumMod val="75000"/>
            </a:schemeClr>
          </a:solidFill>
        </p:spPr>
        <p:txBody>
          <a:bodyPr wrap="square" rtlCol="0">
            <a:spAutoFit/>
          </a:bodyPr>
          <a:lstStyle/>
          <a:p>
            <a:r>
              <a:rPr lang="ru-RU" sz="2400" b="1" dirty="0">
                <a:solidFill>
                  <a:schemeClr val="bg1"/>
                </a:solidFill>
              </a:rPr>
              <a:t>Модельно независимые данные </a:t>
            </a:r>
          </a:p>
          <a:p>
            <a:r>
              <a:rPr lang="ru-RU" sz="2400" b="1" dirty="0">
                <a:solidFill>
                  <a:schemeClr val="bg1"/>
                </a:solidFill>
              </a:rPr>
              <a:t>о структуре магических ядер </a:t>
            </a:r>
            <a:r>
              <a:rPr lang="en-US" sz="2800" b="1" baseline="30000" dirty="0">
                <a:solidFill>
                  <a:schemeClr val="bg1"/>
                </a:solidFill>
              </a:rPr>
              <a:t>48</a:t>
            </a:r>
            <a:r>
              <a:rPr lang="ru-RU" sz="2400" b="1" dirty="0" err="1">
                <a:solidFill>
                  <a:schemeClr val="bg1"/>
                </a:solidFill>
              </a:rPr>
              <a:t>Са</a:t>
            </a:r>
            <a:r>
              <a:rPr lang="ru-RU" sz="2400" b="1" dirty="0">
                <a:solidFill>
                  <a:schemeClr val="bg1"/>
                </a:solidFill>
              </a:rPr>
              <a:t> и </a:t>
            </a:r>
            <a:r>
              <a:rPr lang="ru-RU" sz="2400" b="1" dirty="0"/>
              <a:t>.</a:t>
            </a:r>
            <a:r>
              <a:rPr lang="en-US" sz="2800" b="1" baseline="30000" dirty="0">
                <a:solidFill>
                  <a:schemeClr val="bg1"/>
                </a:solidFill>
              </a:rPr>
              <a:t>208</a:t>
            </a:r>
            <a:r>
              <a:rPr lang="en-US" sz="2400" b="1" dirty="0">
                <a:solidFill>
                  <a:schemeClr val="bg1"/>
                </a:solidFill>
              </a:rPr>
              <a:t>Pb</a:t>
            </a:r>
            <a:endParaRPr lang="ru-RU" sz="2400" b="1" dirty="0">
              <a:solidFill>
                <a:schemeClr val="bg1"/>
              </a:solidFill>
            </a:endParaRPr>
          </a:p>
          <a:p>
            <a:endParaRPr lang="ru-RU" sz="2400" b="1" dirty="0"/>
          </a:p>
        </p:txBody>
      </p:sp>
      <p:grpSp>
        <p:nvGrpSpPr>
          <p:cNvPr id="28" name="Группа 27">
            <a:extLst>
              <a:ext uri="{FF2B5EF4-FFF2-40B4-BE49-F238E27FC236}">
                <a16:creationId xmlns:a16="http://schemas.microsoft.com/office/drawing/2014/main" id="{D62028C1-0F30-4AAC-9A47-D7BF44146346}"/>
              </a:ext>
            </a:extLst>
          </p:cNvPr>
          <p:cNvGrpSpPr/>
          <p:nvPr/>
        </p:nvGrpSpPr>
        <p:grpSpPr>
          <a:xfrm>
            <a:off x="6562725" y="-124127"/>
            <a:ext cx="2470987" cy="3500059"/>
            <a:chOff x="6562725" y="-124127"/>
            <a:chExt cx="2470987" cy="3500059"/>
          </a:xfrm>
        </p:grpSpPr>
        <p:cxnSp>
          <p:nvCxnSpPr>
            <p:cNvPr id="4" name="Прямая соединительная линия 3">
              <a:extLst>
                <a:ext uri="{FF2B5EF4-FFF2-40B4-BE49-F238E27FC236}">
                  <a16:creationId xmlns:a16="http://schemas.microsoft.com/office/drawing/2014/main" id="{DC9E1923-F7FA-4AF9-BE28-A88271CA14EE}"/>
                </a:ext>
              </a:extLst>
            </p:cNvPr>
            <p:cNvCxnSpPr/>
            <p:nvPr/>
          </p:nvCxnSpPr>
          <p:spPr>
            <a:xfrm>
              <a:off x="7476563" y="-124127"/>
              <a:ext cx="0" cy="31362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2079C37C-4235-4E4D-A3D6-0AC1CC95964E}"/>
                </a:ext>
              </a:extLst>
            </p:cNvPr>
            <p:cNvCxnSpPr/>
            <p:nvPr/>
          </p:nvCxnSpPr>
          <p:spPr>
            <a:xfrm>
              <a:off x="6628039" y="336232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51726A9E-0009-44AC-8B1E-A81FFCC42FD9}"/>
                </a:ext>
              </a:extLst>
            </p:cNvPr>
            <p:cNvCxnSpPr>
              <a:cxnSpLocks/>
            </p:cNvCxnSpPr>
            <p:nvPr/>
          </p:nvCxnSpPr>
          <p:spPr>
            <a:xfrm flipV="1">
              <a:off x="6562725" y="3362325"/>
              <a:ext cx="1036864" cy="9526"/>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Прямая соединительная линия 15">
              <a:extLst>
                <a:ext uri="{FF2B5EF4-FFF2-40B4-BE49-F238E27FC236}">
                  <a16:creationId xmlns:a16="http://schemas.microsoft.com/office/drawing/2014/main" id="{8CCD0CE9-5989-40AF-9A47-BB153F35DBE3}"/>
                </a:ext>
              </a:extLst>
            </p:cNvPr>
            <p:cNvCxnSpPr>
              <a:cxnSpLocks/>
            </p:cNvCxnSpPr>
            <p:nvPr/>
          </p:nvCxnSpPr>
          <p:spPr>
            <a:xfrm>
              <a:off x="7377793" y="3009900"/>
              <a:ext cx="247650" cy="366032"/>
            </a:xfrm>
            <a:prstGeom prst="line">
              <a:avLst/>
            </a:prstGeom>
            <a:ln w="57150">
              <a:solidFill>
                <a:srgbClr val="FF0000"/>
              </a:solidFill>
              <a:headEnd type="arrow"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22" name="Группа 21">
              <a:extLst>
                <a:ext uri="{FF2B5EF4-FFF2-40B4-BE49-F238E27FC236}">
                  <a16:creationId xmlns:a16="http://schemas.microsoft.com/office/drawing/2014/main" id="{B44F38D4-3115-438A-A876-016818AEA7BE}"/>
                </a:ext>
              </a:extLst>
            </p:cNvPr>
            <p:cNvGrpSpPr/>
            <p:nvPr/>
          </p:nvGrpSpPr>
          <p:grpSpPr>
            <a:xfrm>
              <a:off x="7453990" y="2472420"/>
              <a:ext cx="981255" cy="541392"/>
              <a:chOff x="7526024" y="2488841"/>
              <a:chExt cx="1129478" cy="481599"/>
            </a:xfrm>
          </p:grpSpPr>
          <p:cxnSp>
            <p:nvCxnSpPr>
              <p:cNvPr id="19" name="Прямая соединительная линия 18">
                <a:extLst>
                  <a:ext uri="{FF2B5EF4-FFF2-40B4-BE49-F238E27FC236}">
                    <a16:creationId xmlns:a16="http://schemas.microsoft.com/office/drawing/2014/main" id="{D6AEA083-21C4-43BA-85E0-4C1AE8F618D2}"/>
                  </a:ext>
                </a:extLst>
              </p:cNvPr>
              <p:cNvCxnSpPr>
                <a:cxnSpLocks/>
              </p:cNvCxnSpPr>
              <p:nvPr/>
            </p:nvCxnSpPr>
            <p:spPr>
              <a:xfrm flipV="1">
                <a:off x="7526024" y="2945330"/>
                <a:ext cx="1036864" cy="9526"/>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Прямая соединительная линия 19">
                <a:extLst>
                  <a:ext uri="{FF2B5EF4-FFF2-40B4-BE49-F238E27FC236}">
                    <a16:creationId xmlns:a16="http://schemas.microsoft.com/office/drawing/2014/main" id="{8554BAF3-7220-4F8A-B210-19B5D38A67C1}"/>
                  </a:ext>
                </a:extLst>
              </p:cNvPr>
              <p:cNvCxnSpPr>
                <a:cxnSpLocks/>
              </p:cNvCxnSpPr>
              <p:nvPr/>
            </p:nvCxnSpPr>
            <p:spPr>
              <a:xfrm>
                <a:off x="8235540" y="2488841"/>
                <a:ext cx="419962" cy="481599"/>
              </a:xfrm>
              <a:prstGeom prst="line">
                <a:avLst/>
              </a:prstGeom>
              <a:ln w="57150">
                <a:solidFill>
                  <a:srgbClr val="FF0000"/>
                </a:solidFill>
                <a:headEnd type="arrow" w="med" len="med"/>
                <a:tailEnd type="none" w="med" len="med"/>
              </a:ln>
            </p:spPr>
            <p:style>
              <a:lnRef idx="1">
                <a:schemeClr val="accent2"/>
              </a:lnRef>
              <a:fillRef idx="0">
                <a:schemeClr val="accent2"/>
              </a:fillRef>
              <a:effectRef idx="0">
                <a:schemeClr val="accent2"/>
              </a:effectRef>
              <a:fontRef idx="minor">
                <a:schemeClr val="tx1"/>
              </a:fontRef>
            </p:style>
          </p:cxnSp>
        </p:grpSp>
        <p:sp>
          <p:nvSpPr>
            <p:cNvPr id="26" name="Звезда: 5 точек 25">
              <a:extLst>
                <a:ext uri="{FF2B5EF4-FFF2-40B4-BE49-F238E27FC236}">
                  <a16:creationId xmlns:a16="http://schemas.microsoft.com/office/drawing/2014/main" id="{40C522FA-D503-40DE-A283-11582A32CA26}"/>
                </a:ext>
              </a:extLst>
            </p:cNvPr>
            <p:cNvSpPr/>
            <p:nvPr/>
          </p:nvSpPr>
          <p:spPr>
            <a:xfrm>
              <a:off x="7849959" y="2201636"/>
              <a:ext cx="500743" cy="389164"/>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8AE529CA-B666-4951-84D8-DBE511ECD72A}"/>
                </a:ext>
              </a:extLst>
            </p:cNvPr>
            <p:cNvSpPr txBox="1"/>
            <p:nvPr/>
          </p:nvSpPr>
          <p:spPr>
            <a:xfrm>
              <a:off x="8358527" y="224415"/>
              <a:ext cx="675185" cy="461665"/>
            </a:xfrm>
            <a:prstGeom prst="rect">
              <a:avLst/>
            </a:prstGeom>
            <a:noFill/>
          </p:spPr>
          <p:txBody>
            <a:bodyPr wrap="none" rtlCol="0">
              <a:spAutoFit/>
            </a:bodyPr>
            <a:lstStyle/>
            <a:p>
              <a:r>
                <a:rPr lang="en-US" sz="2400" b="1" dirty="0">
                  <a:solidFill>
                    <a:schemeClr val="bg1"/>
                  </a:solidFill>
                </a:rPr>
                <a:t>SHE</a:t>
              </a:r>
              <a:endParaRPr lang="ru-RU" sz="2400" b="1" dirty="0">
                <a:solidFill>
                  <a:schemeClr val="bg1"/>
                </a:solidFill>
              </a:endParaRPr>
            </a:p>
          </p:txBody>
        </p:sp>
        <p:sp>
          <p:nvSpPr>
            <p:cNvPr id="29" name="Звезда: 5 точек 28">
              <a:extLst>
                <a:ext uri="{FF2B5EF4-FFF2-40B4-BE49-F238E27FC236}">
                  <a16:creationId xmlns:a16="http://schemas.microsoft.com/office/drawing/2014/main" id="{D772F732-53A9-42F4-A16D-9DEFD91CC177}"/>
                </a:ext>
              </a:extLst>
            </p:cNvPr>
            <p:cNvSpPr/>
            <p:nvPr/>
          </p:nvSpPr>
          <p:spPr>
            <a:xfrm>
              <a:off x="7956840" y="359966"/>
              <a:ext cx="363786" cy="302031"/>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13207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43" y="-183074"/>
            <a:ext cx="9389555" cy="7356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Прямая со стрелкой 13"/>
          <p:cNvCxnSpPr/>
          <p:nvPr/>
        </p:nvCxnSpPr>
        <p:spPr>
          <a:xfrm>
            <a:off x="-2484784" y="1772816"/>
            <a:ext cx="7200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68933" y="-99392"/>
            <a:ext cx="2114681" cy="461665"/>
          </a:xfrm>
          <a:prstGeom prst="rect">
            <a:avLst/>
          </a:prstGeom>
          <a:solidFill>
            <a:schemeClr val="bg2"/>
          </a:solidFill>
        </p:spPr>
        <p:txBody>
          <a:bodyPr wrap="none" rtlCol="0">
            <a:spAutoFit/>
          </a:bodyPr>
          <a:lstStyle/>
          <a:p>
            <a:r>
              <a:rPr lang="en-US" sz="2400" b="1" dirty="0" err="1">
                <a:solidFill>
                  <a:srgbClr val="7030A0"/>
                </a:solidFill>
                <a:latin typeface="Comic Sans MS" panose="030F0702030302020204" pitchFamily="66" charset="0"/>
              </a:rPr>
              <a:t>JLab</a:t>
            </a:r>
            <a:r>
              <a:rPr lang="en-US" sz="2400" b="1" dirty="0">
                <a:solidFill>
                  <a:srgbClr val="7030A0"/>
                </a:solidFill>
                <a:latin typeface="Comic Sans MS" panose="030F0702030302020204" pitchFamily="66" charset="0"/>
              </a:rPr>
              <a:t>, Hall A</a:t>
            </a:r>
            <a:endParaRPr lang="ru-RU" sz="2400" b="1" dirty="0">
              <a:solidFill>
                <a:srgbClr val="7030A0"/>
              </a:solidFill>
              <a:latin typeface="Comic Sans MS" panose="030F0702030302020204" pitchFamily="66" charset="0"/>
            </a:endParaRPr>
          </a:p>
        </p:txBody>
      </p:sp>
      <p:grpSp>
        <p:nvGrpSpPr>
          <p:cNvPr id="28" name="Группа 27"/>
          <p:cNvGrpSpPr/>
          <p:nvPr/>
        </p:nvGrpSpPr>
        <p:grpSpPr>
          <a:xfrm>
            <a:off x="-120144" y="3137782"/>
            <a:ext cx="9300656" cy="3978034"/>
            <a:chOff x="-120144" y="3137782"/>
            <a:chExt cx="9300656" cy="3978034"/>
          </a:xfrm>
        </p:grpSpPr>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44" y="3656246"/>
              <a:ext cx="9300656" cy="3459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50346" y="5670204"/>
              <a:ext cx="612668" cy="646331"/>
            </a:xfrm>
            <a:prstGeom prst="rect">
              <a:avLst/>
            </a:prstGeom>
            <a:solidFill>
              <a:schemeClr val="bg1"/>
            </a:solidFill>
          </p:spPr>
          <p:txBody>
            <a:bodyPr wrap="none" rtlCol="0">
              <a:spAutoFit/>
            </a:bodyPr>
            <a:lstStyle/>
            <a:p>
              <a:r>
                <a:rPr lang="el-GR" sz="3600" b="1" dirty="0"/>
                <a:t>ρ</a:t>
              </a:r>
              <a:r>
                <a:rPr lang="en-US" sz="4000" b="1" baseline="-25000" dirty="0"/>
                <a:t>p</a:t>
              </a:r>
              <a:endParaRPr lang="ru-RU" sz="4000" b="1" baseline="-25000" dirty="0"/>
            </a:p>
          </p:txBody>
        </p:sp>
        <p:sp>
          <p:nvSpPr>
            <p:cNvPr id="7" name="TextBox 6"/>
            <p:cNvSpPr txBox="1"/>
            <p:nvPr/>
          </p:nvSpPr>
          <p:spPr>
            <a:xfrm>
              <a:off x="8405314" y="5685803"/>
              <a:ext cx="612668" cy="646331"/>
            </a:xfrm>
            <a:prstGeom prst="rect">
              <a:avLst/>
            </a:prstGeom>
            <a:solidFill>
              <a:schemeClr val="bg1"/>
            </a:solidFill>
          </p:spPr>
          <p:txBody>
            <a:bodyPr wrap="none" rtlCol="0">
              <a:spAutoFit/>
            </a:bodyPr>
            <a:lstStyle/>
            <a:p>
              <a:r>
                <a:rPr lang="el-GR" sz="3600" b="1" dirty="0"/>
                <a:t>ρ</a:t>
              </a:r>
              <a:r>
                <a:rPr lang="en-US" sz="4000" b="1" baseline="-25000" dirty="0"/>
                <a:t>n</a:t>
              </a:r>
              <a:endParaRPr lang="ru-RU" sz="4000" b="1" baseline="-25000" dirty="0"/>
            </a:p>
          </p:txBody>
        </p:sp>
        <p:sp>
          <p:nvSpPr>
            <p:cNvPr id="8" name="TextBox 7"/>
            <p:cNvSpPr txBox="1"/>
            <p:nvPr/>
          </p:nvSpPr>
          <p:spPr>
            <a:xfrm>
              <a:off x="2068610" y="4453260"/>
              <a:ext cx="426720" cy="646331"/>
            </a:xfrm>
            <a:prstGeom prst="rect">
              <a:avLst/>
            </a:prstGeom>
            <a:solidFill>
              <a:schemeClr val="bg1"/>
            </a:solidFill>
          </p:spPr>
          <p:txBody>
            <a:bodyPr wrap="none" rtlCol="0">
              <a:spAutoFit/>
            </a:bodyPr>
            <a:lstStyle/>
            <a:p>
              <a:r>
                <a:rPr lang="el-GR" sz="3600" b="1" dirty="0">
                  <a:latin typeface="Calibri"/>
                  <a:cs typeface="Calibri"/>
                </a:rPr>
                <a:t>ϒ</a:t>
              </a:r>
              <a:endParaRPr lang="ru-RU" sz="4000" b="1" baseline="-25000" dirty="0"/>
            </a:p>
          </p:txBody>
        </p:sp>
        <p:sp>
          <p:nvSpPr>
            <p:cNvPr id="10" name="TextBox 9"/>
            <p:cNvSpPr txBox="1"/>
            <p:nvPr/>
          </p:nvSpPr>
          <p:spPr>
            <a:xfrm>
              <a:off x="6979846" y="4453260"/>
              <a:ext cx="561372" cy="646331"/>
            </a:xfrm>
            <a:prstGeom prst="rect">
              <a:avLst/>
            </a:prstGeom>
            <a:solidFill>
              <a:schemeClr val="bg1"/>
            </a:solidFill>
          </p:spPr>
          <p:txBody>
            <a:bodyPr wrap="none" rtlCol="0">
              <a:spAutoFit/>
            </a:bodyPr>
            <a:lstStyle/>
            <a:p>
              <a:r>
                <a:rPr lang="en-US" sz="3600" b="1" dirty="0">
                  <a:latin typeface="Calibri"/>
                  <a:cs typeface="Calibri"/>
                </a:rPr>
                <a:t>Z</a:t>
              </a:r>
              <a:r>
                <a:rPr lang="en-US" sz="3600" b="1" baseline="30000" dirty="0">
                  <a:latin typeface="Calibri"/>
                  <a:cs typeface="Calibri"/>
                </a:rPr>
                <a:t>0</a:t>
              </a:r>
              <a:endParaRPr lang="ru-RU" sz="4000" b="1" baseline="30000" dirty="0"/>
            </a:p>
          </p:txBody>
        </p:sp>
        <p:grpSp>
          <p:nvGrpSpPr>
            <p:cNvPr id="15" name="Группа 14"/>
            <p:cNvGrpSpPr/>
            <p:nvPr/>
          </p:nvGrpSpPr>
          <p:grpSpPr>
            <a:xfrm>
              <a:off x="52386" y="6253460"/>
              <a:ext cx="448320" cy="646331"/>
              <a:chOff x="3353192" y="4259703"/>
              <a:chExt cx="448320" cy="646331"/>
            </a:xfrm>
          </p:grpSpPr>
          <p:sp>
            <p:nvSpPr>
              <p:cNvPr id="11" name="TextBox 10"/>
              <p:cNvSpPr txBox="1"/>
              <p:nvPr/>
            </p:nvSpPr>
            <p:spPr>
              <a:xfrm>
                <a:off x="3353192" y="4259703"/>
                <a:ext cx="426720" cy="646331"/>
              </a:xfrm>
              <a:prstGeom prst="rect">
                <a:avLst/>
              </a:prstGeom>
              <a:solidFill>
                <a:schemeClr val="bg1"/>
              </a:solidFill>
            </p:spPr>
            <p:txBody>
              <a:bodyPr wrap="none" rtlCol="0">
                <a:spAutoFit/>
              </a:bodyPr>
              <a:lstStyle/>
              <a:p>
                <a:r>
                  <a:rPr lang="en-US" sz="3600" b="1" dirty="0">
                    <a:latin typeface="Calibri"/>
                    <a:cs typeface="Calibri"/>
                  </a:rPr>
                  <a:t>e</a:t>
                </a:r>
                <a:endParaRPr lang="ru-RU" sz="4000" b="1" baseline="-25000" dirty="0"/>
              </a:p>
            </p:txBody>
          </p:sp>
          <p:cxnSp>
            <p:nvCxnSpPr>
              <p:cNvPr id="9" name="Прямая со стрелкой 8"/>
              <p:cNvCxnSpPr/>
              <p:nvPr/>
            </p:nvCxnSpPr>
            <p:spPr>
              <a:xfrm>
                <a:off x="3369464" y="4401104"/>
                <a:ext cx="43204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18" name="Группа 17"/>
            <p:cNvGrpSpPr/>
            <p:nvPr/>
          </p:nvGrpSpPr>
          <p:grpSpPr>
            <a:xfrm>
              <a:off x="5191874" y="6266119"/>
              <a:ext cx="448320" cy="646331"/>
              <a:chOff x="3353192" y="4259703"/>
              <a:chExt cx="448320" cy="646331"/>
            </a:xfrm>
          </p:grpSpPr>
          <p:sp>
            <p:nvSpPr>
              <p:cNvPr id="19" name="TextBox 18"/>
              <p:cNvSpPr txBox="1"/>
              <p:nvPr/>
            </p:nvSpPr>
            <p:spPr>
              <a:xfrm>
                <a:off x="3353192" y="4259703"/>
                <a:ext cx="426720" cy="646331"/>
              </a:xfrm>
              <a:prstGeom prst="rect">
                <a:avLst/>
              </a:prstGeom>
              <a:solidFill>
                <a:schemeClr val="bg1"/>
              </a:solidFill>
            </p:spPr>
            <p:txBody>
              <a:bodyPr wrap="none" rtlCol="0">
                <a:spAutoFit/>
              </a:bodyPr>
              <a:lstStyle/>
              <a:p>
                <a:r>
                  <a:rPr lang="en-US" sz="3600" b="1" dirty="0">
                    <a:latin typeface="Calibri"/>
                    <a:cs typeface="Calibri"/>
                  </a:rPr>
                  <a:t>e</a:t>
                </a:r>
                <a:endParaRPr lang="ru-RU" sz="4000" b="1" baseline="-25000" dirty="0"/>
              </a:p>
            </p:txBody>
          </p:sp>
          <p:cxnSp>
            <p:nvCxnSpPr>
              <p:cNvPr id="20" name="Прямая со стрелкой 19"/>
              <p:cNvCxnSpPr/>
              <p:nvPr/>
            </p:nvCxnSpPr>
            <p:spPr>
              <a:xfrm>
                <a:off x="3369464" y="4401104"/>
                <a:ext cx="43204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52386" y="3733180"/>
              <a:ext cx="426720" cy="646331"/>
            </a:xfrm>
            <a:prstGeom prst="rect">
              <a:avLst/>
            </a:prstGeom>
            <a:solidFill>
              <a:schemeClr val="bg1"/>
            </a:solidFill>
          </p:spPr>
          <p:txBody>
            <a:bodyPr wrap="none" rtlCol="0">
              <a:spAutoFit/>
            </a:bodyPr>
            <a:lstStyle/>
            <a:p>
              <a:r>
                <a:rPr lang="en-US" sz="3600" b="1" dirty="0">
                  <a:latin typeface="Calibri"/>
                  <a:cs typeface="Calibri"/>
                </a:rPr>
                <a:t>e</a:t>
              </a:r>
              <a:endParaRPr lang="ru-RU" sz="4000" b="1" baseline="-25000" dirty="0"/>
            </a:p>
          </p:txBody>
        </p:sp>
        <p:sp>
          <p:nvSpPr>
            <p:cNvPr id="25" name="TextBox 24"/>
            <p:cNvSpPr txBox="1"/>
            <p:nvPr/>
          </p:nvSpPr>
          <p:spPr>
            <a:xfrm>
              <a:off x="4954258" y="3659431"/>
              <a:ext cx="426720" cy="646331"/>
            </a:xfrm>
            <a:prstGeom prst="rect">
              <a:avLst/>
            </a:prstGeom>
            <a:solidFill>
              <a:schemeClr val="bg1"/>
            </a:solidFill>
          </p:spPr>
          <p:txBody>
            <a:bodyPr wrap="none" rtlCol="0">
              <a:spAutoFit/>
            </a:bodyPr>
            <a:lstStyle/>
            <a:p>
              <a:r>
                <a:rPr lang="en-US" sz="3600" b="1" dirty="0">
                  <a:latin typeface="Calibri"/>
                  <a:cs typeface="Calibri"/>
                </a:rPr>
                <a:t>e</a:t>
              </a:r>
              <a:endParaRPr lang="ru-RU" sz="4000" b="1" baseline="-25000" dirty="0"/>
            </a:p>
          </p:txBody>
        </p:sp>
        <p:sp>
          <p:nvSpPr>
            <p:cNvPr id="16" name="TextBox 15"/>
            <p:cNvSpPr txBox="1"/>
            <p:nvPr/>
          </p:nvSpPr>
          <p:spPr>
            <a:xfrm>
              <a:off x="1132506" y="3947463"/>
              <a:ext cx="2959465" cy="461665"/>
            </a:xfrm>
            <a:prstGeom prst="rect">
              <a:avLst/>
            </a:prstGeom>
            <a:noFill/>
          </p:spPr>
          <p:txBody>
            <a:bodyPr wrap="none" rtlCol="0">
              <a:spAutoFit/>
            </a:bodyPr>
            <a:lstStyle/>
            <a:p>
              <a:r>
                <a:rPr lang="ru-RU" sz="2400" dirty="0">
                  <a:solidFill>
                    <a:srgbClr val="C00000"/>
                  </a:solidFill>
                  <a:effectLst>
                    <a:outerShdw blurRad="38100" dist="38100" dir="2700000" algn="tl">
                      <a:srgbClr val="000000">
                        <a:alpha val="43137"/>
                      </a:srgbClr>
                    </a:outerShdw>
                  </a:effectLst>
                  <a:latin typeface="Comic Sans MS" panose="030F0702030302020204" pitchFamily="66" charset="0"/>
                </a:rPr>
                <a:t>Электромагнитное</a:t>
              </a:r>
            </a:p>
          </p:txBody>
        </p:sp>
        <p:sp>
          <p:nvSpPr>
            <p:cNvPr id="27" name="TextBox 26"/>
            <p:cNvSpPr txBox="1"/>
            <p:nvPr/>
          </p:nvSpPr>
          <p:spPr>
            <a:xfrm>
              <a:off x="7180681" y="3947471"/>
              <a:ext cx="1239442" cy="461665"/>
            </a:xfrm>
            <a:prstGeom prst="rect">
              <a:avLst/>
            </a:prstGeom>
            <a:noFill/>
          </p:spPr>
          <p:txBody>
            <a:bodyPr wrap="none" rtlCol="0">
              <a:spAutoFit/>
            </a:bodyPr>
            <a:lstStyle/>
            <a:p>
              <a:r>
                <a:rPr lang="ru-RU" sz="2400" dirty="0">
                  <a:solidFill>
                    <a:srgbClr val="C00000"/>
                  </a:solidFill>
                  <a:effectLst>
                    <a:outerShdw blurRad="38100" dist="38100" dir="2700000" algn="tl">
                      <a:srgbClr val="000000">
                        <a:alpha val="43137"/>
                      </a:srgbClr>
                    </a:outerShdw>
                  </a:effectLst>
                  <a:latin typeface="Comic Sans MS" panose="030F0702030302020204" pitchFamily="66" charset="0"/>
                </a:rPr>
                <a:t>Слабое</a:t>
              </a:r>
            </a:p>
          </p:txBody>
        </p:sp>
        <p:sp>
          <p:nvSpPr>
            <p:cNvPr id="26" name="TextBox 25"/>
            <p:cNvSpPr txBox="1"/>
            <p:nvPr/>
          </p:nvSpPr>
          <p:spPr>
            <a:xfrm>
              <a:off x="304292" y="3137782"/>
              <a:ext cx="8729249" cy="523220"/>
            </a:xfrm>
            <a:prstGeom prst="rect">
              <a:avLst/>
            </a:prstGeom>
            <a:solidFill>
              <a:schemeClr val="accent2">
                <a:lumMod val="75000"/>
              </a:schemeClr>
            </a:solidFill>
          </p:spPr>
          <p:txBody>
            <a:bodyPr wrap="none" rtlCol="0">
              <a:spAutoFit/>
            </a:bodyPr>
            <a:lstStyle/>
            <a:p>
              <a:r>
                <a:rPr lang="ru-RU" sz="2800" b="1" dirty="0">
                  <a:solidFill>
                    <a:schemeClr val="bg1"/>
                  </a:solidFill>
                </a:rPr>
                <a:t>Связь очень большого</a:t>
              </a:r>
              <a:r>
                <a:rPr lang="en-US" sz="2800" b="1" dirty="0">
                  <a:solidFill>
                    <a:schemeClr val="bg1"/>
                  </a:solidFill>
                </a:rPr>
                <a:t>…                    </a:t>
              </a:r>
              <a:r>
                <a:rPr lang="ru-RU" sz="2800" b="1" dirty="0">
                  <a:solidFill>
                    <a:schemeClr val="bg1"/>
                  </a:solidFill>
                </a:rPr>
                <a:t>с очень маленьким!</a:t>
              </a:r>
              <a:endParaRPr lang="en-US" sz="2800" b="1" dirty="0">
                <a:solidFill>
                  <a:schemeClr val="bg1"/>
                </a:solidFill>
              </a:endParaRPr>
            </a:p>
          </p:txBody>
        </p:sp>
      </p:grpSp>
    </p:spTree>
    <p:extLst>
      <p:ext uri="{BB962C8B-B14F-4D97-AF65-F5344CB8AC3E}">
        <p14:creationId xmlns:p14="http://schemas.microsoft.com/office/powerpoint/2010/main" val="340287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28" y="1624591"/>
            <a:ext cx="707437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93068" y="2963126"/>
            <a:ext cx="3002745" cy="523220"/>
          </a:xfrm>
          <a:prstGeom prst="rect">
            <a:avLst/>
          </a:prstGeom>
          <a:solidFill>
            <a:schemeClr val="bg1"/>
          </a:solidFill>
        </p:spPr>
        <p:txBody>
          <a:bodyPr wrap="none" rtlCol="0">
            <a:spAutoFit/>
          </a:bodyPr>
          <a:lstStyle/>
          <a:p>
            <a:r>
              <a:rPr lang="en-US" sz="2800" b="1" dirty="0" err="1">
                <a:solidFill>
                  <a:schemeClr val="tx2"/>
                </a:solidFill>
              </a:rPr>
              <a:t>r</a:t>
            </a:r>
            <a:r>
              <a:rPr lang="en-US" sz="3200" b="1" baseline="-25000" dirty="0" err="1">
                <a:solidFill>
                  <a:schemeClr val="tx2"/>
                </a:solidFill>
              </a:rPr>
              <a:t>skin</a:t>
            </a:r>
            <a:r>
              <a:rPr lang="en-US" sz="2400" b="1" dirty="0">
                <a:solidFill>
                  <a:schemeClr val="tx2"/>
                </a:solidFill>
              </a:rPr>
              <a:t> = </a:t>
            </a:r>
            <a:r>
              <a:rPr lang="ru-RU" sz="2400" b="1" dirty="0">
                <a:solidFill>
                  <a:schemeClr val="tx2"/>
                </a:solidFill>
              </a:rPr>
              <a:t>0.28 ± 0.09</a:t>
            </a:r>
            <a:r>
              <a:rPr lang="en-US" sz="2400" b="1" dirty="0">
                <a:solidFill>
                  <a:schemeClr val="tx2"/>
                </a:solidFill>
              </a:rPr>
              <a:t> </a:t>
            </a:r>
            <a:r>
              <a:rPr lang="en-US" sz="2400" b="1" dirty="0" err="1">
                <a:solidFill>
                  <a:schemeClr val="tx2"/>
                </a:solidFill>
              </a:rPr>
              <a:t>fm</a:t>
            </a:r>
            <a:r>
              <a:rPr lang="en-US" sz="2400" b="1" dirty="0">
                <a:solidFill>
                  <a:schemeClr val="tx2"/>
                </a:solidFill>
              </a:rPr>
              <a:t>  </a:t>
            </a:r>
            <a:endParaRPr lang="ru-RU" sz="2400" b="1" dirty="0">
              <a:solidFill>
                <a:schemeClr val="tx2"/>
              </a:solidFill>
            </a:endParaRPr>
          </a:p>
        </p:txBody>
      </p:sp>
      <p:sp>
        <p:nvSpPr>
          <p:cNvPr id="5" name="TextBox 4"/>
          <p:cNvSpPr txBox="1"/>
          <p:nvPr/>
        </p:nvSpPr>
        <p:spPr>
          <a:xfrm>
            <a:off x="3584165" y="976519"/>
            <a:ext cx="5092291" cy="400110"/>
          </a:xfrm>
          <a:prstGeom prst="rect">
            <a:avLst/>
          </a:prstGeom>
          <a:noFill/>
        </p:spPr>
        <p:txBody>
          <a:bodyPr wrap="none" rtlCol="0">
            <a:spAutoFit/>
          </a:bodyPr>
          <a:lstStyle/>
          <a:p>
            <a:r>
              <a:rPr lang="en-US" b="1" dirty="0"/>
              <a:t>The PREX Collaboration / </a:t>
            </a:r>
            <a:r>
              <a:rPr lang="en-US" sz="2000" b="1" dirty="0"/>
              <a:t>PRL 126</a:t>
            </a:r>
            <a:r>
              <a:rPr lang="en-US" sz="2000" dirty="0"/>
              <a:t>, 172502 </a:t>
            </a:r>
            <a:r>
              <a:rPr lang="en-US" sz="2000" b="1" dirty="0"/>
              <a:t>(2021)</a:t>
            </a:r>
            <a:endParaRPr lang="ru-RU" sz="2000" b="1" dirty="0"/>
          </a:p>
        </p:txBody>
      </p:sp>
      <p:sp>
        <p:nvSpPr>
          <p:cNvPr id="2" name="TextBox 1"/>
          <p:cNvSpPr txBox="1"/>
          <p:nvPr/>
        </p:nvSpPr>
        <p:spPr>
          <a:xfrm>
            <a:off x="827584" y="544471"/>
            <a:ext cx="4523995" cy="461665"/>
          </a:xfrm>
          <a:prstGeom prst="rect">
            <a:avLst/>
          </a:prstGeom>
          <a:noFill/>
        </p:spPr>
        <p:txBody>
          <a:bodyPr wrap="none" rtlCol="0">
            <a:spAutoFit/>
          </a:bodyPr>
          <a:lstStyle/>
          <a:p>
            <a:r>
              <a:rPr lang="ru-RU" sz="2400" b="1" dirty="0">
                <a:solidFill>
                  <a:schemeClr val="accent2">
                    <a:lumMod val="75000"/>
                  </a:schemeClr>
                </a:solidFill>
                <a:latin typeface="Comic Sans MS" panose="030F0702030302020204" pitchFamily="66" charset="0"/>
              </a:rPr>
              <a:t>«Толстокожий» свинец-208</a:t>
            </a:r>
          </a:p>
        </p:txBody>
      </p:sp>
      <p:sp>
        <p:nvSpPr>
          <p:cNvPr id="6" name="TextBox 5">
            <a:extLst>
              <a:ext uri="{FF2B5EF4-FFF2-40B4-BE49-F238E27FC236}">
                <a16:creationId xmlns:a16="http://schemas.microsoft.com/office/drawing/2014/main" id="{240501EF-1ECF-43E8-809F-4560ECA73E20}"/>
              </a:ext>
            </a:extLst>
          </p:cNvPr>
          <p:cNvSpPr txBox="1"/>
          <p:nvPr/>
        </p:nvSpPr>
        <p:spPr>
          <a:xfrm>
            <a:off x="107573" y="49651"/>
            <a:ext cx="8911414" cy="461665"/>
          </a:xfrm>
          <a:prstGeom prst="rect">
            <a:avLst/>
          </a:prstGeom>
          <a:noFill/>
        </p:spPr>
        <p:txBody>
          <a:bodyPr wrap="none" rtlCol="0">
            <a:spAutoFit/>
          </a:bodyPr>
          <a:lstStyle/>
          <a:p>
            <a:r>
              <a:rPr lang="ru-RU" sz="2400" dirty="0">
                <a:effectLst>
                  <a:outerShdw blurRad="38100" dist="38100" dir="2700000" algn="tl">
                    <a:srgbClr val="000000">
                      <a:alpha val="43137"/>
                    </a:srgbClr>
                  </a:outerShdw>
                </a:effectLst>
                <a:latin typeface="Arial Narrow" panose="020B0606020202030204" pitchFamily="34" charset="0"/>
              </a:rPr>
              <a:t>Модельно независимые данные о структуре магических ядер </a:t>
            </a:r>
            <a:r>
              <a:rPr lang="en-US" sz="2800" baseline="30000" dirty="0">
                <a:effectLst>
                  <a:outerShdw blurRad="38100" dist="38100" dir="2700000" algn="tl">
                    <a:srgbClr val="000000">
                      <a:alpha val="43137"/>
                    </a:srgbClr>
                  </a:outerShdw>
                </a:effectLst>
                <a:latin typeface="Arial Narrow" panose="020B0606020202030204" pitchFamily="34" charset="0"/>
              </a:rPr>
              <a:t>48</a:t>
            </a:r>
            <a:r>
              <a:rPr lang="ru-RU" sz="2400" dirty="0" err="1">
                <a:effectLst>
                  <a:outerShdw blurRad="38100" dist="38100" dir="2700000" algn="tl">
                    <a:srgbClr val="000000">
                      <a:alpha val="43137"/>
                    </a:srgbClr>
                  </a:outerShdw>
                </a:effectLst>
                <a:latin typeface="Arial Narrow" panose="020B0606020202030204" pitchFamily="34" charset="0"/>
              </a:rPr>
              <a:t>Са</a:t>
            </a:r>
            <a:r>
              <a:rPr lang="ru-RU" sz="2400" dirty="0">
                <a:effectLst>
                  <a:outerShdw blurRad="38100" dist="38100" dir="2700000" algn="tl">
                    <a:srgbClr val="000000">
                      <a:alpha val="43137"/>
                    </a:srgbClr>
                  </a:outerShdw>
                </a:effectLst>
                <a:latin typeface="Arial Narrow" panose="020B0606020202030204" pitchFamily="34" charset="0"/>
              </a:rPr>
              <a:t> и </a:t>
            </a:r>
            <a:r>
              <a:rPr lang="en-US" sz="2800" baseline="30000" dirty="0">
                <a:effectLst>
                  <a:outerShdw blurRad="38100" dist="38100" dir="2700000" algn="tl">
                    <a:srgbClr val="000000">
                      <a:alpha val="43137"/>
                    </a:srgbClr>
                  </a:outerShdw>
                </a:effectLst>
                <a:latin typeface="Arial Narrow" panose="020B0606020202030204" pitchFamily="34" charset="0"/>
              </a:rPr>
              <a:t>208</a:t>
            </a:r>
            <a:r>
              <a:rPr lang="en-US" sz="2400" dirty="0">
                <a:effectLst>
                  <a:outerShdw blurRad="38100" dist="38100" dir="2700000" algn="tl">
                    <a:srgbClr val="000000">
                      <a:alpha val="43137"/>
                    </a:srgbClr>
                  </a:outerShdw>
                </a:effectLst>
                <a:latin typeface="Arial Narrow" panose="020B0606020202030204" pitchFamily="34" charset="0"/>
              </a:rPr>
              <a:t>Pb</a:t>
            </a:r>
            <a:endParaRPr lang="ru-RU" sz="2400" dirty="0">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718553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00" y="548680"/>
            <a:ext cx="8579972" cy="6136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Прямая соединительная линия 4"/>
          <p:cNvCxnSpPr/>
          <p:nvPr/>
        </p:nvCxnSpPr>
        <p:spPr>
          <a:xfrm flipV="1">
            <a:off x="1979712" y="2004192"/>
            <a:ext cx="5040560" cy="252028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grpSp>
        <p:nvGrpSpPr>
          <p:cNvPr id="14" name="Группа 13"/>
          <p:cNvGrpSpPr/>
          <p:nvPr/>
        </p:nvGrpSpPr>
        <p:grpSpPr>
          <a:xfrm>
            <a:off x="1331640" y="2688264"/>
            <a:ext cx="4320480" cy="3060344"/>
            <a:chOff x="1331640" y="2528896"/>
            <a:chExt cx="4320480" cy="3060344"/>
          </a:xfrm>
        </p:grpSpPr>
        <p:cxnSp>
          <p:nvCxnSpPr>
            <p:cNvPr id="12" name="Прямая соединительная линия 11"/>
            <p:cNvCxnSpPr/>
            <p:nvPr/>
          </p:nvCxnSpPr>
          <p:spPr>
            <a:xfrm>
              <a:off x="5652120" y="5229200"/>
              <a:ext cx="0" cy="360040"/>
            </a:xfrm>
            <a:prstGeom prst="line">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rot="5400000" flipH="1">
              <a:off x="1511660" y="2348876"/>
              <a:ext cx="0" cy="360040"/>
            </a:xfrm>
            <a:prstGeom prst="line">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539552" y="75982"/>
            <a:ext cx="8460971" cy="461665"/>
          </a:xfrm>
          <a:prstGeom prst="rect">
            <a:avLst/>
          </a:prstGeom>
          <a:noFill/>
        </p:spPr>
        <p:txBody>
          <a:bodyPr wrap="none" rtlCol="0">
            <a:spAutoFit/>
          </a:bodyPr>
          <a:lstStyle/>
          <a:p>
            <a:r>
              <a:rPr lang="ru-RU" sz="2400" dirty="0">
                <a:effectLst>
                  <a:outerShdw blurRad="38100" dist="38100" dir="2700000" algn="tl">
                    <a:srgbClr val="000000">
                      <a:alpha val="43137"/>
                    </a:srgbClr>
                  </a:outerShdw>
                </a:effectLst>
                <a:latin typeface="Comic Sans MS" panose="030F0702030302020204" pitchFamily="66" charset="0"/>
              </a:rPr>
              <a:t>Толщина нейтронного </a:t>
            </a:r>
            <a:r>
              <a:rPr lang="ru-RU" sz="2400" dirty="0" err="1">
                <a:effectLst>
                  <a:outerShdw blurRad="38100" dist="38100" dir="2700000" algn="tl">
                    <a:srgbClr val="000000">
                      <a:alpha val="43137"/>
                    </a:srgbClr>
                  </a:outerShdw>
                </a:effectLst>
                <a:latin typeface="Comic Sans MS" panose="030F0702030302020204" pitchFamily="66" charset="0"/>
              </a:rPr>
              <a:t>скин</a:t>
            </a:r>
            <a:r>
              <a:rPr lang="ru-RU" sz="2400" dirty="0">
                <a:effectLst>
                  <a:outerShdw blurRad="38100" dist="38100" dir="2700000" algn="tl">
                    <a:srgbClr val="000000">
                      <a:alpha val="43137"/>
                    </a:srgbClr>
                  </a:outerShdw>
                </a:effectLst>
                <a:latin typeface="Comic Sans MS" panose="030F0702030302020204" pitchFamily="66" charset="0"/>
              </a:rPr>
              <a:t>-слоя</a:t>
            </a:r>
            <a:r>
              <a:rPr lang="en-US" sz="2400" dirty="0">
                <a:effectLst>
                  <a:outerShdw blurRad="38100" dist="38100" dir="2700000" algn="tl">
                    <a:srgbClr val="000000">
                      <a:alpha val="43137"/>
                    </a:srgbClr>
                  </a:outerShdw>
                </a:effectLst>
                <a:latin typeface="Comic Sans MS" panose="030F0702030302020204" pitchFamily="66" charset="0"/>
              </a:rPr>
              <a:t> </a:t>
            </a:r>
            <a:r>
              <a:rPr lang="ru-RU" sz="2400" dirty="0">
                <a:effectLst>
                  <a:outerShdw blurRad="38100" dist="38100" dir="2700000" algn="tl">
                    <a:srgbClr val="000000">
                      <a:alpha val="43137"/>
                    </a:srgbClr>
                  </a:outerShdw>
                </a:effectLst>
                <a:latin typeface="Comic Sans MS" panose="030F0702030302020204" pitchFamily="66" charset="0"/>
              </a:rPr>
              <a:t>у ядер</a:t>
            </a:r>
            <a:r>
              <a:rPr lang="en-US" sz="2400" dirty="0">
                <a:effectLst>
                  <a:outerShdw blurRad="38100" dist="38100" dir="2700000" algn="tl">
                    <a:srgbClr val="000000">
                      <a:alpha val="43137"/>
                    </a:srgbClr>
                  </a:outerShdw>
                </a:effectLst>
                <a:latin typeface="Comic Sans MS" panose="030F0702030302020204" pitchFamily="66" charset="0"/>
              </a:rPr>
              <a:t>r </a:t>
            </a:r>
            <a:r>
              <a:rPr lang="en-US" sz="2800" baseline="30000" dirty="0">
                <a:effectLst>
                  <a:outerShdw blurRad="38100" dist="38100" dir="2700000" algn="tl">
                    <a:srgbClr val="000000">
                      <a:alpha val="43137"/>
                    </a:srgbClr>
                  </a:outerShdw>
                </a:effectLst>
                <a:latin typeface="Comic Sans MS" panose="030F0702030302020204" pitchFamily="66" charset="0"/>
              </a:rPr>
              <a:t>48</a:t>
            </a:r>
            <a:r>
              <a:rPr lang="en-US" sz="2400" dirty="0">
                <a:effectLst>
                  <a:outerShdw blurRad="38100" dist="38100" dir="2700000" algn="tl">
                    <a:srgbClr val="000000">
                      <a:alpha val="43137"/>
                    </a:srgbClr>
                  </a:outerShdw>
                </a:effectLst>
                <a:latin typeface="Comic Sans MS" panose="030F0702030302020204" pitchFamily="66" charset="0"/>
              </a:rPr>
              <a:t>Ca </a:t>
            </a:r>
            <a:r>
              <a:rPr lang="ru-RU" sz="2400" dirty="0">
                <a:effectLst>
                  <a:outerShdw blurRad="38100" dist="38100" dir="2700000" algn="tl">
                    <a:srgbClr val="000000">
                      <a:alpha val="43137"/>
                    </a:srgbClr>
                  </a:outerShdw>
                </a:effectLst>
                <a:latin typeface="Comic Sans MS" panose="030F0702030302020204" pitchFamily="66" charset="0"/>
              </a:rPr>
              <a:t>и</a:t>
            </a:r>
            <a:r>
              <a:rPr lang="en-US" sz="2400" dirty="0">
                <a:effectLst>
                  <a:outerShdw blurRad="38100" dist="38100" dir="2700000" algn="tl">
                    <a:srgbClr val="000000">
                      <a:alpha val="43137"/>
                    </a:srgbClr>
                  </a:outerShdw>
                </a:effectLst>
                <a:latin typeface="Comic Sans MS" panose="030F0702030302020204" pitchFamily="66" charset="0"/>
              </a:rPr>
              <a:t> </a:t>
            </a:r>
            <a:r>
              <a:rPr lang="en-US" sz="2800" baseline="30000" dirty="0">
                <a:effectLst>
                  <a:outerShdw blurRad="38100" dist="38100" dir="2700000" algn="tl">
                    <a:srgbClr val="000000">
                      <a:alpha val="43137"/>
                    </a:srgbClr>
                  </a:outerShdw>
                </a:effectLst>
                <a:latin typeface="Comic Sans MS" panose="030F0702030302020204" pitchFamily="66" charset="0"/>
              </a:rPr>
              <a:t>208</a:t>
            </a:r>
            <a:r>
              <a:rPr lang="en-US" sz="2400" dirty="0">
                <a:effectLst>
                  <a:outerShdw blurRad="38100" dist="38100" dir="2700000" algn="tl">
                    <a:srgbClr val="000000">
                      <a:alpha val="43137"/>
                    </a:srgbClr>
                  </a:outerShdw>
                </a:effectLst>
                <a:latin typeface="Comic Sans MS" panose="030F0702030302020204" pitchFamily="66" charset="0"/>
              </a:rPr>
              <a:t>Pb</a:t>
            </a:r>
          </a:p>
        </p:txBody>
      </p:sp>
      <p:grpSp>
        <p:nvGrpSpPr>
          <p:cNvPr id="4" name="Группа 3">
            <a:extLst>
              <a:ext uri="{FF2B5EF4-FFF2-40B4-BE49-F238E27FC236}">
                <a16:creationId xmlns:a16="http://schemas.microsoft.com/office/drawing/2014/main" id="{1CD4C63B-5E39-43B2-B7A6-2B042BD63D6E}"/>
              </a:ext>
            </a:extLst>
          </p:cNvPr>
          <p:cNvGrpSpPr/>
          <p:nvPr/>
        </p:nvGrpSpPr>
        <p:grpSpPr>
          <a:xfrm>
            <a:off x="1359910" y="5051946"/>
            <a:ext cx="895962" cy="523220"/>
            <a:chOff x="1359910" y="5051946"/>
            <a:chExt cx="895962" cy="523220"/>
          </a:xfrm>
        </p:grpSpPr>
        <p:cxnSp>
          <p:nvCxnSpPr>
            <p:cNvPr id="10" name="Прямая соединительная линия 9">
              <a:extLst>
                <a:ext uri="{FF2B5EF4-FFF2-40B4-BE49-F238E27FC236}">
                  <a16:creationId xmlns:a16="http://schemas.microsoft.com/office/drawing/2014/main" id="{2F889FD0-0927-4A63-807A-4B7A8DD62D42}"/>
                </a:ext>
              </a:extLst>
            </p:cNvPr>
            <p:cNvCxnSpPr/>
            <p:nvPr/>
          </p:nvCxnSpPr>
          <p:spPr>
            <a:xfrm rot="5400000" flipH="1">
              <a:off x="1539930" y="5168008"/>
              <a:ext cx="0" cy="360040"/>
            </a:xfrm>
            <a:prstGeom prst="line">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2094E3-F3B2-4EE8-95C6-0FE0AAFA39D4}"/>
                </a:ext>
              </a:extLst>
            </p:cNvPr>
            <p:cNvSpPr txBox="1"/>
            <p:nvPr/>
          </p:nvSpPr>
          <p:spPr>
            <a:xfrm>
              <a:off x="1737781" y="5051946"/>
              <a:ext cx="518091" cy="523220"/>
            </a:xfrm>
            <a:prstGeom prst="rect">
              <a:avLst/>
            </a:prstGeom>
            <a:solidFill>
              <a:schemeClr val="bg1"/>
            </a:solidFill>
          </p:spPr>
          <p:txBody>
            <a:bodyPr wrap="none" rtlCol="0">
              <a:spAutoFit/>
            </a:bodyPr>
            <a:lstStyle/>
            <a:p>
              <a:r>
                <a:rPr lang="en-US" sz="2800" b="1" dirty="0"/>
                <a:t>??</a:t>
              </a:r>
              <a:endParaRPr lang="ru-RU" sz="2800" b="1" dirty="0"/>
            </a:p>
          </p:txBody>
        </p:sp>
      </p:grpSp>
    </p:spTree>
    <p:extLst>
      <p:ext uri="{BB962C8B-B14F-4D97-AF65-F5344CB8AC3E}">
        <p14:creationId xmlns:p14="http://schemas.microsoft.com/office/powerpoint/2010/main" val="355598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3"/>
          <p:cNvGraphicFramePr>
            <a:graphicFrameLocks noChangeAspect="1"/>
          </p:cNvGraphicFramePr>
          <p:nvPr/>
        </p:nvGraphicFramePr>
        <p:xfrm>
          <a:off x="1584399" y="1375494"/>
          <a:ext cx="4392613" cy="4376738"/>
        </p:xfrm>
        <a:graphic>
          <a:graphicData uri="http://schemas.openxmlformats.org/presentationml/2006/ole">
            <mc:AlternateContent xmlns:mc="http://schemas.openxmlformats.org/markup-compatibility/2006">
              <mc:Choice xmlns:v="urn:schemas-microsoft-com:vml" Requires="v">
                <p:oleObj spid="_x0000_s11368" name="CorelDRAW" r:id="rId3" imgW="7315920" imgH="7305480" progId="CorelDraw.Graphic.16">
                  <p:embed/>
                </p:oleObj>
              </mc:Choice>
              <mc:Fallback>
                <p:oleObj name="CorelDRAW" r:id="rId3" imgW="7315920" imgH="7305480" progId="CorelDraw.Graphic.16">
                  <p:embed/>
                  <p:pic>
                    <p:nvPicPr>
                      <p:cNvPr id="1024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399" y="1375494"/>
                        <a:ext cx="4392613" cy="437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3" name="TextBox 7"/>
          <p:cNvSpPr txBox="1">
            <a:spLocks noChangeArrowheads="1"/>
          </p:cNvSpPr>
          <p:nvPr/>
        </p:nvSpPr>
        <p:spPr bwMode="auto">
          <a:xfrm>
            <a:off x="2638499" y="5737944"/>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20</a:t>
            </a:r>
            <a:endParaRPr lang="ru-RU" altLang="ru-RU" b="1"/>
          </a:p>
        </p:txBody>
      </p:sp>
      <p:sp>
        <p:nvSpPr>
          <p:cNvPr id="10244" name="TextBox 10"/>
          <p:cNvSpPr txBox="1">
            <a:spLocks noChangeArrowheads="1"/>
          </p:cNvSpPr>
          <p:nvPr/>
        </p:nvSpPr>
        <p:spPr bwMode="auto">
          <a:xfrm>
            <a:off x="3235399" y="5736357"/>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22</a:t>
            </a:r>
            <a:endParaRPr lang="ru-RU" altLang="ru-RU" b="1"/>
          </a:p>
        </p:txBody>
      </p:sp>
      <p:sp>
        <p:nvSpPr>
          <p:cNvPr id="10245" name="TextBox 11"/>
          <p:cNvSpPr txBox="1">
            <a:spLocks noChangeArrowheads="1"/>
          </p:cNvSpPr>
          <p:nvPr/>
        </p:nvSpPr>
        <p:spPr bwMode="auto">
          <a:xfrm>
            <a:off x="3873574" y="5734769"/>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24</a:t>
            </a:r>
            <a:endParaRPr lang="ru-RU" altLang="ru-RU" b="1"/>
          </a:p>
        </p:txBody>
      </p:sp>
      <p:sp>
        <p:nvSpPr>
          <p:cNvPr id="10246" name="TextBox 12"/>
          <p:cNvSpPr txBox="1">
            <a:spLocks noChangeArrowheads="1"/>
          </p:cNvSpPr>
          <p:nvPr/>
        </p:nvSpPr>
        <p:spPr bwMode="auto">
          <a:xfrm>
            <a:off x="4465712" y="5733182"/>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26</a:t>
            </a:r>
            <a:endParaRPr lang="ru-RU" altLang="ru-RU" b="1"/>
          </a:p>
        </p:txBody>
      </p:sp>
      <p:sp>
        <p:nvSpPr>
          <p:cNvPr id="10247" name="TextBox 13"/>
          <p:cNvSpPr txBox="1">
            <a:spLocks noChangeArrowheads="1"/>
          </p:cNvSpPr>
          <p:nvPr/>
        </p:nvSpPr>
        <p:spPr bwMode="auto">
          <a:xfrm>
            <a:off x="5103887" y="5734769"/>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28</a:t>
            </a:r>
            <a:endParaRPr lang="ru-RU" altLang="ru-RU" b="1"/>
          </a:p>
        </p:txBody>
      </p:sp>
      <p:sp>
        <p:nvSpPr>
          <p:cNvPr id="10248" name="TextBox 14"/>
          <p:cNvSpPr txBox="1">
            <a:spLocks noChangeArrowheads="1"/>
          </p:cNvSpPr>
          <p:nvPr/>
        </p:nvSpPr>
        <p:spPr bwMode="auto">
          <a:xfrm>
            <a:off x="5743649" y="5736357"/>
            <a:ext cx="43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30</a:t>
            </a:r>
            <a:endParaRPr lang="ru-RU" altLang="ru-RU" b="1"/>
          </a:p>
        </p:txBody>
      </p:sp>
      <p:sp>
        <p:nvSpPr>
          <p:cNvPr id="10249" name="TextBox 15"/>
          <p:cNvSpPr txBox="1">
            <a:spLocks noChangeArrowheads="1"/>
          </p:cNvSpPr>
          <p:nvPr/>
        </p:nvSpPr>
        <p:spPr bwMode="auto">
          <a:xfrm>
            <a:off x="2005087" y="5737944"/>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18</a:t>
            </a:r>
            <a:endParaRPr lang="ru-RU" altLang="ru-RU" b="1"/>
          </a:p>
        </p:txBody>
      </p:sp>
      <p:sp>
        <p:nvSpPr>
          <p:cNvPr id="10250" name="TextBox 16"/>
          <p:cNvSpPr txBox="1">
            <a:spLocks noChangeArrowheads="1"/>
          </p:cNvSpPr>
          <p:nvPr/>
        </p:nvSpPr>
        <p:spPr bwMode="auto">
          <a:xfrm>
            <a:off x="1376437" y="5737944"/>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16</a:t>
            </a:r>
            <a:endParaRPr lang="ru-RU" altLang="ru-RU" b="1" dirty="0"/>
          </a:p>
        </p:txBody>
      </p:sp>
      <p:sp>
        <p:nvSpPr>
          <p:cNvPr id="10251" name="TextBox 18"/>
          <p:cNvSpPr txBox="1">
            <a:spLocks noChangeArrowheads="1"/>
          </p:cNvSpPr>
          <p:nvPr/>
        </p:nvSpPr>
        <p:spPr bwMode="auto">
          <a:xfrm>
            <a:off x="1087512" y="4658444"/>
            <a:ext cx="506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3.4</a:t>
            </a:r>
            <a:endParaRPr lang="ru-RU" altLang="ru-RU" b="1"/>
          </a:p>
        </p:txBody>
      </p:sp>
      <p:sp>
        <p:nvSpPr>
          <p:cNvPr id="10252" name="TextBox 19"/>
          <p:cNvSpPr txBox="1">
            <a:spLocks noChangeArrowheads="1"/>
          </p:cNvSpPr>
          <p:nvPr/>
        </p:nvSpPr>
        <p:spPr bwMode="auto">
          <a:xfrm>
            <a:off x="1081162" y="3639269"/>
            <a:ext cx="50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3.5</a:t>
            </a:r>
            <a:endParaRPr lang="ru-RU" altLang="ru-RU" b="1"/>
          </a:p>
        </p:txBody>
      </p:sp>
      <p:sp>
        <p:nvSpPr>
          <p:cNvPr id="10253" name="TextBox 20"/>
          <p:cNvSpPr txBox="1">
            <a:spLocks noChangeArrowheads="1"/>
          </p:cNvSpPr>
          <p:nvPr/>
        </p:nvSpPr>
        <p:spPr bwMode="auto">
          <a:xfrm>
            <a:off x="1081162" y="2639144"/>
            <a:ext cx="50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3.6</a:t>
            </a:r>
            <a:endParaRPr lang="ru-RU" altLang="ru-RU" b="1"/>
          </a:p>
        </p:txBody>
      </p:sp>
      <p:sp>
        <p:nvSpPr>
          <p:cNvPr id="10254" name="TextBox 21"/>
          <p:cNvSpPr txBox="1">
            <a:spLocks noChangeArrowheads="1"/>
          </p:cNvSpPr>
          <p:nvPr/>
        </p:nvSpPr>
        <p:spPr bwMode="auto">
          <a:xfrm>
            <a:off x="1087512" y="1607269"/>
            <a:ext cx="506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3.7</a:t>
            </a:r>
            <a:endParaRPr lang="ru-RU" altLang="ru-RU" b="1" dirty="0"/>
          </a:p>
        </p:txBody>
      </p:sp>
      <p:sp>
        <p:nvSpPr>
          <p:cNvPr id="10255" name="TextBox 22"/>
          <p:cNvSpPr txBox="1">
            <a:spLocks noChangeArrowheads="1"/>
          </p:cNvSpPr>
          <p:nvPr/>
        </p:nvSpPr>
        <p:spPr bwMode="auto">
          <a:xfrm>
            <a:off x="2089224" y="1691407"/>
            <a:ext cx="2526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Ca – </a:t>
            </a:r>
            <a:r>
              <a:rPr lang="ru-RU" altLang="ru-RU" b="1" dirty="0"/>
              <a:t>изотопы</a:t>
            </a:r>
            <a:r>
              <a:rPr lang="en-US" altLang="ru-RU" b="1" dirty="0"/>
              <a:t>  (Z=20)</a:t>
            </a:r>
            <a:endParaRPr lang="ru-RU" altLang="ru-RU" b="1" dirty="0"/>
          </a:p>
        </p:txBody>
      </p:sp>
      <p:sp>
        <p:nvSpPr>
          <p:cNvPr id="10256" name="TextBox 23"/>
          <p:cNvSpPr txBox="1">
            <a:spLocks noChangeArrowheads="1"/>
          </p:cNvSpPr>
          <p:nvPr/>
        </p:nvSpPr>
        <p:spPr bwMode="auto">
          <a:xfrm>
            <a:off x="3232146" y="4067894"/>
            <a:ext cx="15634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dirty="0">
                <a:solidFill>
                  <a:srgbClr val="C00000"/>
                </a:solidFill>
              </a:rPr>
              <a:t>Зарядовый </a:t>
            </a:r>
          </a:p>
          <a:p>
            <a:pPr algn="ctr" eaLnBrk="1" hangingPunct="1"/>
            <a:r>
              <a:rPr lang="ru-RU" altLang="ru-RU" b="1" dirty="0">
                <a:solidFill>
                  <a:srgbClr val="C00000"/>
                </a:solidFill>
              </a:rPr>
              <a:t>радиус</a:t>
            </a:r>
            <a:r>
              <a:rPr lang="ru-RU" altLang="ru-RU" dirty="0">
                <a:solidFill>
                  <a:srgbClr val="C00000"/>
                </a:solidFill>
              </a:rPr>
              <a:t>,</a:t>
            </a:r>
            <a:endParaRPr lang="en-US" altLang="ru-RU" dirty="0">
              <a:solidFill>
                <a:srgbClr val="C00000"/>
              </a:solidFill>
            </a:endParaRPr>
          </a:p>
          <a:p>
            <a:pPr algn="ctr" eaLnBrk="1" hangingPunct="1"/>
            <a:r>
              <a:rPr lang="en-US" altLang="ru-RU" b="1" dirty="0"/>
              <a:t>/</a:t>
            </a:r>
            <a:r>
              <a:rPr lang="ru-RU" altLang="ru-RU" b="1" dirty="0" err="1"/>
              <a:t>эксп</a:t>
            </a:r>
            <a:r>
              <a:rPr lang="en-US" altLang="ru-RU" b="1" dirty="0"/>
              <a:t>/</a:t>
            </a:r>
            <a:endParaRPr lang="ru-RU" altLang="ru-RU" b="1" dirty="0"/>
          </a:p>
        </p:txBody>
      </p:sp>
      <p:sp>
        <p:nvSpPr>
          <p:cNvPr id="10257" name="TextBox 24"/>
          <p:cNvSpPr txBox="1">
            <a:spLocks noChangeArrowheads="1"/>
          </p:cNvSpPr>
          <p:nvPr/>
        </p:nvSpPr>
        <p:spPr bwMode="auto">
          <a:xfrm>
            <a:off x="2730574" y="2401019"/>
            <a:ext cx="13276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R ~ r</a:t>
            </a:r>
            <a:r>
              <a:rPr lang="en-US" altLang="ru-RU" sz="2000" b="1" baseline="-25000" dirty="0"/>
              <a:t>0</a:t>
            </a:r>
            <a:r>
              <a:rPr lang="en-US" altLang="ru-RU" b="1" dirty="0"/>
              <a:t>·A</a:t>
            </a:r>
            <a:r>
              <a:rPr lang="en-US" altLang="ru-RU" sz="2400" b="1" baseline="30000" dirty="0"/>
              <a:t>1/3</a:t>
            </a:r>
            <a:endParaRPr lang="en-US" altLang="ru-RU" b="1" dirty="0"/>
          </a:p>
        </p:txBody>
      </p:sp>
      <p:sp>
        <p:nvSpPr>
          <p:cNvPr id="10258" name="TextBox 25"/>
          <p:cNvSpPr txBox="1">
            <a:spLocks noChangeArrowheads="1"/>
          </p:cNvSpPr>
          <p:nvPr/>
        </p:nvSpPr>
        <p:spPr bwMode="auto">
          <a:xfrm rot="16200000">
            <a:off x="-746726" y="3277597"/>
            <a:ext cx="3160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b="1" dirty="0"/>
              <a:t>Ядерные радиусы</a:t>
            </a:r>
            <a:r>
              <a:rPr lang="en-US" altLang="ru-RU" b="1" dirty="0"/>
              <a:t>,  R (</a:t>
            </a:r>
            <a:r>
              <a:rPr lang="en-US" altLang="ru-RU" b="1" dirty="0" err="1"/>
              <a:t>fm</a:t>
            </a:r>
            <a:r>
              <a:rPr lang="en-US" altLang="ru-RU" b="1" dirty="0"/>
              <a:t>)</a:t>
            </a:r>
            <a:endParaRPr lang="ru-RU" altLang="ru-RU" b="1" dirty="0"/>
          </a:p>
        </p:txBody>
      </p:sp>
      <p:sp>
        <p:nvSpPr>
          <p:cNvPr id="10259" name="TextBox 26"/>
          <p:cNvSpPr txBox="1">
            <a:spLocks noChangeArrowheads="1"/>
          </p:cNvSpPr>
          <p:nvPr/>
        </p:nvSpPr>
        <p:spPr bwMode="auto">
          <a:xfrm>
            <a:off x="4032324" y="6155457"/>
            <a:ext cx="2195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b="1" dirty="0"/>
              <a:t>Число нейтронов</a:t>
            </a:r>
          </a:p>
        </p:txBody>
      </p:sp>
      <p:cxnSp>
        <p:nvCxnSpPr>
          <p:cNvPr id="29" name="Прямая соединительная линия 28"/>
          <p:cNvCxnSpPr/>
          <p:nvPr/>
        </p:nvCxnSpPr>
        <p:spPr>
          <a:xfrm>
            <a:off x="2854399" y="4207594"/>
            <a:ext cx="0" cy="25400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5324549" y="4212357"/>
            <a:ext cx="0" cy="255587"/>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83300" y="848325"/>
            <a:ext cx="4750659" cy="369332"/>
          </a:xfrm>
          <a:prstGeom prst="rect">
            <a:avLst/>
          </a:prstGeom>
          <a:noFill/>
        </p:spPr>
        <p:txBody>
          <a:bodyPr wrap="none">
            <a:spAutoFit/>
          </a:bodyPr>
          <a:lstStyle/>
          <a:p>
            <a:pPr>
              <a:defRPr/>
            </a:pPr>
            <a:r>
              <a:rPr lang="en-US" b="1" dirty="0">
                <a:solidFill>
                  <a:srgbClr val="0070C0"/>
                </a:solidFill>
                <a:latin typeface="+mn-lt"/>
              </a:rPr>
              <a:t>G.D. </a:t>
            </a:r>
            <a:r>
              <a:rPr lang="en-US" b="1" dirty="0" err="1">
                <a:solidFill>
                  <a:srgbClr val="0070C0"/>
                </a:solidFill>
                <a:latin typeface="+mn-lt"/>
              </a:rPr>
              <a:t>Alkhazov</a:t>
            </a:r>
            <a:r>
              <a:rPr lang="en-US" b="1" dirty="0">
                <a:solidFill>
                  <a:srgbClr val="0070C0"/>
                </a:solidFill>
                <a:latin typeface="+mn-lt"/>
              </a:rPr>
              <a:t> et al. </a:t>
            </a:r>
            <a:r>
              <a:rPr lang="en-US" b="1" dirty="0" err="1">
                <a:solidFill>
                  <a:srgbClr val="0070C0"/>
                </a:solidFill>
                <a:latin typeface="+mn-lt"/>
              </a:rPr>
              <a:t>Nucl</a:t>
            </a:r>
            <a:r>
              <a:rPr lang="en-US" b="1" dirty="0">
                <a:solidFill>
                  <a:srgbClr val="0070C0"/>
                </a:solidFill>
                <a:latin typeface="+mn-lt"/>
              </a:rPr>
              <a:t>. Phys. A274 (1976) 443</a:t>
            </a:r>
            <a:endParaRPr lang="ru-RU" b="1" dirty="0">
              <a:solidFill>
                <a:srgbClr val="0070C0"/>
              </a:solidFill>
              <a:latin typeface="+mn-lt"/>
            </a:endParaRPr>
          </a:p>
        </p:txBody>
      </p:sp>
      <p:sp>
        <p:nvSpPr>
          <p:cNvPr id="24" name="Овал 23"/>
          <p:cNvSpPr/>
          <p:nvPr/>
        </p:nvSpPr>
        <p:spPr>
          <a:xfrm>
            <a:off x="6755086" y="1691407"/>
            <a:ext cx="144462"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C00000"/>
              </a:solidFill>
            </a:endParaRPr>
          </a:p>
        </p:txBody>
      </p:sp>
      <p:sp>
        <p:nvSpPr>
          <p:cNvPr id="25" name="Овал 24"/>
          <p:cNvSpPr/>
          <p:nvPr/>
        </p:nvSpPr>
        <p:spPr>
          <a:xfrm>
            <a:off x="6764611" y="2050182"/>
            <a:ext cx="142875" cy="14446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265" name="TextBox 21"/>
          <p:cNvSpPr txBox="1">
            <a:spLocks noChangeArrowheads="1"/>
          </p:cNvSpPr>
          <p:nvPr/>
        </p:nvSpPr>
        <p:spPr bwMode="auto">
          <a:xfrm>
            <a:off x="6902152" y="1596157"/>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t>&lt;e,e’&gt;</a:t>
            </a:r>
            <a:endParaRPr lang="ru-RU" altLang="ru-RU"/>
          </a:p>
        </p:txBody>
      </p:sp>
      <p:sp>
        <p:nvSpPr>
          <p:cNvPr id="10266" name="TextBox 21"/>
          <p:cNvSpPr txBox="1">
            <a:spLocks noChangeArrowheads="1"/>
          </p:cNvSpPr>
          <p:nvPr/>
        </p:nvSpPr>
        <p:spPr bwMode="auto">
          <a:xfrm>
            <a:off x="6913265" y="1935882"/>
            <a:ext cx="827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t>&lt;p,p’&gt;</a:t>
            </a:r>
            <a:endParaRPr lang="ru-RU" altLang="ru-RU"/>
          </a:p>
        </p:txBody>
      </p:sp>
      <p:grpSp>
        <p:nvGrpSpPr>
          <p:cNvPr id="11" name="Группа 10"/>
          <p:cNvGrpSpPr/>
          <p:nvPr/>
        </p:nvGrpSpPr>
        <p:grpSpPr>
          <a:xfrm>
            <a:off x="5214156" y="2564904"/>
            <a:ext cx="752032" cy="505200"/>
            <a:chOff x="6833332" y="2564904"/>
            <a:chExt cx="752032" cy="505200"/>
          </a:xfrm>
        </p:grpSpPr>
        <p:sp>
          <p:nvSpPr>
            <p:cNvPr id="35" name="Овал 34"/>
            <p:cNvSpPr/>
            <p:nvPr/>
          </p:nvSpPr>
          <p:spPr>
            <a:xfrm>
              <a:off x="6871494" y="2726164"/>
              <a:ext cx="144462" cy="1428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8" name="Прямая соединительная линия 7"/>
            <p:cNvCxnSpPr/>
            <p:nvPr/>
          </p:nvCxnSpPr>
          <p:spPr>
            <a:xfrm flipH="1">
              <a:off x="6943725" y="2564904"/>
              <a:ext cx="4539" cy="50520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6838160" y="2564904"/>
              <a:ext cx="220786"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6833332" y="3068960"/>
              <a:ext cx="220786"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41" name="TextBox 24"/>
            <p:cNvSpPr txBox="1">
              <a:spLocks noChangeArrowheads="1"/>
            </p:cNvSpPr>
            <p:nvPr/>
          </p:nvSpPr>
          <p:spPr bwMode="auto">
            <a:xfrm>
              <a:off x="7092280" y="2627620"/>
              <a:ext cx="4930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R</a:t>
              </a:r>
              <a:r>
                <a:rPr lang="en-US" altLang="ru-RU" b="1" baseline="-25000" dirty="0"/>
                <a:t>W</a:t>
              </a:r>
            </a:p>
          </p:txBody>
        </p:sp>
      </p:grpSp>
      <p:sp>
        <p:nvSpPr>
          <p:cNvPr id="43" name="TextBox 42"/>
          <p:cNvSpPr txBox="1"/>
          <p:nvPr/>
        </p:nvSpPr>
        <p:spPr>
          <a:xfrm>
            <a:off x="6113901" y="3172964"/>
            <a:ext cx="184731" cy="461665"/>
          </a:xfrm>
          <a:prstGeom prst="rect">
            <a:avLst/>
          </a:prstGeom>
          <a:solidFill>
            <a:schemeClr val="bg1"/>
          </a:solidFill>
        </p:spPr>
        <p:txBody>
          <a:bodyPr wrap="none" rtlCol="0">
            <a:spAutoFit/>
          </a:bodyPr>
          <a:lstStyle/>
          <a:p>
            <a:endParaRPr lang="ru-RU" sz="2400" b="1" dirty="0">
              <a:solidFill>
                <a:srgbClr val="0070C0"/>
              </a:solidFill>
            </a:endParaRPr>
          </a:p>
        </p:txBody>
      </p:sp>
      <p:sp>
        <p:nvSpPr>
          <p:cNvPr id="37" name="TextBox 36"/>
          <p:cNvSpPr txBox="1"/>
          <p:nvPr/>
        </p:nvSpPr>
        <p:spPr>
          <a:xfrm>
            <a:off x="6262599" y="2564904"/>
            <a:ext cx="2989921" cy="523220"/>
          </a:xfrm>
          <a:prstGeom prst="rect">
            <a:avLst/>
          </a:prstGeom>
          <a:noFill/>
        </p:spPr>
        <p:txBody>
          <a:bodyPr wrap="none" rtlCol="0">
            <a:spAutoFit/>
          </a:bodyPr>
          <a:lstStyle/>
          <a:p>
            <a:r>
              <a:rPr lang="en-US" sz="2800" b="1" dirty="0" err="1">
                <a:solidFill>
                  <a:schemeClr val="tx2"/>
                </a:solidFill>
              </a:rPr>
              <a:t>r</a:t>
            </a:r>
            <a:r>
              <a:rPr lang="en-US" sz="3200" b="1" baseline="-25000" dirty="0" err="1">
                <a:solidFill>
                  <a:schemeClr val="tx2"/>
                </a:solidFill>
              </a:rPr>
              <a:t>skin</a:t>
            </a:r>
            <a:r>
              <a:rPr lang="en-US" sz="2400" b="1" dirty="0">
                <a:solidFill>
                  <a:schemeClr val="tx2"/>
                </a:solidFill>
              </a:rPr>
              <a:t> = </a:t>
            </a:r>
            <a:r>
              <a:rPr lang="ru-RU" sz="2200" b="1" dirty="0">
                <a:solidFill>
                  <a:schemeClr val="tx2"/>
                </a:solidFill>
              </a:rPr>
              <a:t>0.</a:t>
            </a:r>
            <a:r>
              <a:rPr lang="en-US" sz="2200" b="1" dirty="0">
                <a:solidFill>
                  <a:schemeClr val="tx2"/>
                </a:solidFill>
              </a:rPr>
              <a:t>12</a:t>
            </a:r>
            <a:r>
              <a:rPr lang="ru-RU" sz="2200" b="1" dirty="0">
                <a:solidFill>
                  <a:schemeClr val="tx2"/>
                </a:solidFill>
              </a:rPr>
              <a:t> ± 0.0</a:t>
            </a:r>
            <a:r>
              <a:rPr lang="en-US" sz="2200" b="1" dirty="0">
                <a:solidFill>
                  <a:schemeClr val="tx2"/>
                </a:solidFill>
              </a:rPr>
              <a:t>26 </a:t>
            </a:r>
            <a:r>
              <a:rPr lang="en-US" sz="2200" b="1" dirty="0" err="1">
                <a:solidFill>
                  <a:schemeClr val="tx2"/>
                </a:solidFill>
              </a:rPr>
              <a:t>fm</a:t>
            </a:r>
            <a:r>
              <a:rPr lang="en-US" sz="2200" b="1" dirty="0">
                <a:solidFill>
                  <a:schemeClr val="tx2"/>
                </a:solidFill>
              </a:rPr>
              <a:t>  </a:t>
            </a:r>
            <a:endParaRPr lang="ru-RU" sz="2200" b="1" dirty="0">
              <a:solidFill>
                <a:schemeClr val="tx2"/>
              </a:solidFill>
            </a:endParaRPr>
          </a:p>
        </p:txBody>
      </p:sp>
    </p:spTree>
    <p:extLst>
      <p:ext uri="{BB962C8B-B14F-4D97-AF65-F5344CB8AC3E}">
        <p14:creationId xmlns:p14="http://schemas.microsoft.com/office/powerpoint/2010/main" val="381976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Прямоугольник 37">
            <a:extLst>
              <a:ext uri="{FF2B5EF4-FFF2-40B4-BE49-F238E27FC236}">
                <a16:creationId xmlns:a16="http://schemas.microsoft.com/office/drawing/2014/main" id="{BCA25F6E-2EBD-4BDC-B775-75A1FB722BD2}"/>
              </a:ext>
            </a:extLst>
          </p:cNvPr>
          <p:cNvSpPr/>
          <p:nvPr/>
        </p:nvSpPr>
        <p:spPr>
          <a:xfrm>
            <a:off x="-44208" y="0"/>
            <a:ext cx="928903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Comic Sans MS" panose="030F0702030302020204" pitchFamily="66" charset="0"/>
              </a:rPr>
              <a:t>Нейтроны</a:t>
            </a:r>
          </a:p>
          <a:p>
            <a:pPr algn="ctr"/>
            <a:r>
              <a:rPr lang="ru-RU" sz="2800" b="1" dirty="0">
                <a:latin typeface="Comic Sans MS" panose="030F0702030302020204" pitchFamily="66" charset="0"/>
              </a:rPr>
              <a:t>в</a:t>
            </a:r>
          </a:p>
          <a:p>
            <a:pPr algn="ctr"/>
            <a:r>
              <a:rPr lang="ru-RU" sz="2800" b="1" dirty="0">
                <a:latin typeface="Comic Sans MS" panose="030F0702030302020204" pitchFamily="66" charset="0"/>
              </a:rPr>
              <a:t>слиянии и делении </a:t>
            </a:r>
          </a:p>
          <a:p>
            <a:pPr algn="ctr"/>
            <a:r>
              <a:rPr lang="ru-RU" sz="2800" b="1" dirty="0">
                <a:latin typeface="Comic Sans MS" panose="030F0702030302020204" pitchFamily="66" charset="0"/>
              </a:rPr>
              <a:t>тяжелых и магических ядер</a:t>
            </a:r>
          </a:p>
          <a:p>
            <a:pPr algn="ctr"/>
            <a:endParaRPr lang="ru-RU" sz="4000" b="1" dirty="0">
              <a:latin typeface="Comic Sans MS" panose="030F0702030302020204" pitchFamily="66" charset="0"/>
            </a:endParaRPr>
          </a:p>
        </p:txBody>
      </p:sp>
    </p:spTree>
    <p:extLst>
      <p:ext uri="{BB962C8B-B14F-4D97-AF65-F5344CB8AC3E}">
        <p14:creationId xmlns:p14="http://schemas.microsoft.com/office/powerpoint/2010/main" val="798003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3859805025"/>
              </p:ext>
            </p:extLst>
          </p:nvPr>
        </p:nvGraphicFramePr>
        <p:xfrm>
          <a:off x="2018032" y="925818"/>
          <a:ext cx="6226376" cy="4751164"/>
        </p:xfrm>
        <a:graphic>
          <a:graphicData uri="http://schemas.openxmlformats.org/presentationml/2006/ole">
            <mc:AlternateContent xmlns:mc="http://schemas.openxmlformats.org/markup-compatibility/2006">
              <mc:Choice xmlns:v="urn:schemas-microsoft-com:vml" Requires="v">
                <p:oleObj spid="_x0000_s4225" name="CorelDRAW" r:id="rId3" imgW="5679720" imgH="4338720" progId="CorelDraw.Graphic.21">
                  <p:embed/>
                </p:oleObj>
              </mc:Choice>
              <mc:Fallback>
                <p:oleObj name="CorelDRAW" r:id="rId3" imgW="5679720" imgH="4338720" progId="CorelDraw.Graphic.21">
                  <p:embed/>
                  <p:pic>
                    <p:nvPicPr>
                      <p:cNvPr id="4" name="Объект 3"/>
                      <p:cNvPicPr/>
                      <p:nvPr/>
                    </p:nvPicPr>
                    <p:blipFill>
                      <a:blip r:embed="rId4"/>
                      <a:stretch>
                        <a:fillRect/>
                      </a:stretch>
                    </p:blipFill>
                    <p:spPr>
                      <a:xfrm>
                        <a:off x="2018032" y="925818"/>
                        <a:ext cx="6226376" cy="4751164"/>
                      </a:xfrm>
                      <a:prstGeom prst="rect">
                        <a:avLst/>
                      </a:prstGeom>
                    </p:spPr>
                  </p:pic>
                </p:oleObj>
              </mc:Fallback>
            </mc:AlternateContent>
          </a:graphicData>
        </a:graphic>
      </p:graphicFrame>
      <p:sp>
        <p:nvSpPr>
          <p:cNvPr id="5" name="TextBox 4"/>
          <p:cNvSpPr txBox="1"/>
          <p:nvPr/>
        </p:nvSpPr>
        <p:spPr>
          <a:xfrm>
            <a:off x="1648464" y="5275106"/>
            <a:ext cx="340158" cy="461665"/>
          </a:xfrm>
          <a:prstGeom prst="rect">
            <a:avLst/>
          </a:prstGeom>
          <a:noFill/>
        </p:spPr>
        <p:txBody>
          <a:bodyPr wrap="none" rtlCol="0">
            <a:spAutoFit/>
          </a:bodyPr>
          <a:lstStyle/>
          <a:p>
            <a:r>
              <a:rPr lang="en-US" sz="2400" b="1" dirty="0"/>
              <a:t>0</a:t>
            </a:r>
            <a:endParaRPr lang="ru-RU" sz="2400" b="1" dirty="0"/>
          </a:p>
        </p:txBody>
      </p:sp>
      <p:sp>
        <p:nvSpPr>
          <p:cNvPr id="7" name="TextBox 6"/>
          <p:cNvSpPr txBox="1"/>
          <p:nvPr/>
        </p:nvSpPr>
        <p:spPr>
          <a:xfrm>
            <a:off x="1193711" y="4338994"/>
            <a:ext cx="732893" cy="461665"/>
          </a:xfrm>
          <a:prstGeom prst="rect">
            <a:avLst/>
          </a:prstGeom>
          <a:noFill/>
        </p:spPr>
        <p:txBody>
          <a:bodyPr wrap="none" rtlCol="0">
            <a:spAutoFit/>
          </a:bodyPr>
          <a:lstStyle/>
          <a:p>
            <a:r>
              <a:rPr lang="en-US" sz="2400" b="1" dirty="0"/>
              <a:t>0.02</a:t>
            </a:r>
            <a:endParaRPr lang="ru-RU" sz="2400" b="1" dirty="0"/>
          </a:p>
        </p:txBody>
      </p:sp>
      <p:sp>
        <p:nvSpPr>
          <p:cNvPr id="8" name="TextBox 7"/>
          <p:cNvSpPr txBox="1"/>
          <p:nvPr/>
        </p:nvSpPr>
        <p:spPr>
          <a:xfrm>
            <a:off x="1165047" y="3417282"/>
            <a:ext cx="732893" cy="461665"/>
          </a:xfrm>
          <a:prstGeom prst="rect">
            <a:avLst/>
          </a:prstGeom>
          <a:noFill/>
        </p:spPr>
        <p:txBody>
          <a:bodyPr wrap="none" rtlCol="0">
            <a:spAutoFit/>
          </a:bodyPr>
          <a:lstStyle/>
          <a:p>
            <a:r>
              <a:rPr lang="en-US" sz="2400" b="1" dirty="0"/>
              <a:t>0.04</a:t>
            </a:r>
            <a:endParaRPr lang="ru-RU" sz="2400" b="1" dirty="0"/>
          </a:p>
        </p:txBody>
      </p:sp>
      <p:sp>
        <p:nvSpPr>
          <p:cNvPr id="9" name="TextBox 8"/>
          <p:cNvSpPr txBox="1"/>
          <p:nvPr/>
        </p:nvSpPr>
        <p:spPr>
          <a:xfrm>
            <a:off x="1209447" y="2517210"/>
            <a:ext cx="732893" cy="461665"/>
          </a:xfrm>
          <a:prstGeom prst="rect">
            <a:avLst/>
          </a:prstGeom>
          <a:noFill/>
        </p:spPr>
        <p:txBody>
          <a:bodyPr wrap="none" rtlCol="0">
            <a:spAutoFit/>
          </a:bodyPr>
          <a:lstStyle/>
          <a:p>
            <a:r>
              <a:rPr lang="en-US" sz="2400" b="1" dirty="0"/>
              <a:t>0.06</a:t>
            </a:r>
            <a:endParaRPr lang="ru-RU" sz="2400" b="1" dirty="0"/>
          </a:p>
        </p:txBody>
      </p:sp>
      <p:sp>
        <p:nvSpPr>
          <p:cNvPr id="10" name="TextBox 9"/>
          <p:cNvSpPr txBox="1"/>
          <p:nvPr/>
        </p:nvSpPr>
        <p:spPr>
          <a:xfrm>
            <a:off x="1253847" y="1617138"/>
            <a:ext cx="732893" cy="461665"/>
          </a:xfrm>
          <a:prstGeom prst="rect">
            <a:avLst/>
          </a:prstGeom>
          <a:noFill/>
        </p:spPr>
        <p:txBody>
          <a:bodyPr wrap="none" rtlCol="0">
            <a:spAutoFit/>
          </a:bodyPr>
          <a:lstStyle/>
          <a:p>
            <a:r>
              <a:rPr lang="en-US" sz="2400" b="1" dirty="0"/>
              <a:t>0.08</a:t>
            </a:r>
            <a:endParaRPr lang="ru-RU" sz="2400" b="1" dirty="0"/>
          </a:p>
        </p:txBody>
      </p:sp>
      <p:sp>
        <p:nvSpPr>
          <p:cNvPr id="11" name="TextBox 10"/>
          <p:cNvSpPr txBox="1"/>
          <p:nvPr/>
        </p:nvSpPr>
        <p:spPr>
          <a:xfrm>
            <a:off x="1204647" y="702666"/>
            <a:ext cx="732893" cy="461665"/>
          </a:xfrm>
          <a:prstGeom prst="rect">
            <a:avLst/>
          </a:prstGeom>
          <a:noFill/>
        </p:spPr>
        <p:txBody>
          <a:bodyPr wrap="none" rtlCol="0">
            <a:spAutoFit/>
          </a:bodyPr>
          <a:lstStyle/>
          <a:p>
            <a:r>
              <a:rPr lang="en-US" sz="2400" b="1" dirty="0"/>
              <a:t>0.10</a:t>
            </a:r>
            <a:endParaRPr lang="ru-RU" sz="2400" b="1" dirty="0"/>
          </a:p>
        </p:txBody>
      </p:sp>
      <p:sp>
        <p:nvSpPr>
          <p:cNvPr id="12" name="TextBox 11"/>
          <p:cNvSpPr txBox="1"/>
          <p:nvPr/>
        </p:nvSpPr>
        <p:spPr>
          <a:xfrm>
            <a:off x="2006737" y="5648729"/>
            <a:ext cx="340158" cy="461665"/>
          </a:xfrm>
          <a:prstGeom prst="rect">
            <a:avLst/>
          </a:prstGeom>
          <a:noFill/>
        </p:spPr>
        <p:txBody>
          <a:bodyPr wrap="none" rtlCol="0">
            <a:spAutoFit/>
          </a:bodyPr>
          <a:lstStyle/>
          <a:p>
            <a:r>
              <a:rPr lang="en-US" sz="2400" b="1" dirty="0"/>
              <a:t>0</a:t>
            </a:r>
            <a:endParaRPr lang="ru-RU" sz="2400" b="1" dirty="0"/>
          </a:p>
        </p:txBody>
      </p:sp>
      <p:sp>
        <p:nvSpPr>
          <p:cNvPr id="13" name="TextBox 12"/>
          <p:cNvSpPr txBox="1"/>
          <p:nvPr/>
        </p:nvSpPr>
        <p:spPr>
          <a:xfrm>
            <a:off x="3214282" y="5698867"/>
            <a:ext cx="340158" cy="461665"/>
          </a:xfrm>
          <a:prstGeom prst="rect">
            <a:avLst/>
          </a:prstGeom>
          <a:noFill/>
        </p:spPr>
        <p:txBody>
          <a:bodyPr wrap="none" rtlCol="0">
            <a:spAutoFit/>
          </a:bodyPr>
          <a:lstStyle/>
          <a:p>
            <a:r>
              <a:rPr lang="en-US" sz="2400" b="1" dirty="0"/>
              <a:t>2</a:t>
            </a:r>
            <a:endParaRPr lang="ru-RU" sz="2400" b="1" dirty="0"/>
          </a:p>
        </p:txBody>
      </p:sp>
      <p:sp>
        <p:nvSpPr>
          <p:cNvPr id="14" name="TextBox 13"/>
          <p:cNvSpPr txBox="1"/>
          <p:nvPr/>
        </p:nvSpPr>
        <p:spPr>
          <a:xfrm>
            <a:off x="3837068" y="5676136"/>
            <a:ext cx="340158" cy="461665"/>
          </a:xfrm>
          <a:prstGeom prst="rect">
            <a:avLst/>
          </a:prstGeom>
          <a:noFill/>
        </p:spPr>
        <p:txBody>
          <a:bodyPr wrap="none" rtlCol="0">
            <a:spAutoFit/>
          </a:bodyPr>
          <a:lstStyle/>
          <a:p>
            <a:r>
              <a:rPr lang="en-US" sz="2400" b="1" dirty="0"/>
              <a:t>3</a:t>
            </a:r>
            <a:endParaRPr lang="ru-RU" sz="2400" b="1" dirty="0"/>
          </a:p>
        </p:txBody>
      </p:sp>
      <p:sp>
        <p:nvSpPr>
          <p:cNvPr id="15" name="TextBox 14"/>
          <p:cNvSpPr txBox="1"/>
          <p:nvPr/>
        </p:nvSpPr>
        <p:spPr>
          <a:xfrm>
            <a:off x="4424406" y="5668535"/>
            <a:ext cx="340158" cy="461665"/>
          </a:xfrm>
          <a:prstGeom prst="rect">
            <a:avLst/>
          </a:prstGeom>
          <a:noFill/>
        </p:spPr>
        <p:txBody>
          <a:bodyPr wrap="none" rtlCol="0">
            <a:spAutoFit/>
          </a:bodyPr>
          <a:lstStyle/>
          <a:p>
            <a:r>
              <a:rPr lang="en-US" sz="2400" b="1" dirty="0"/>
              <a:t>4</a:t>
            </a:r>
            <a:endParaRPr lang="ru-RU" sz="2400" b="1" dirty="0"/>
          </a:p>
        </p:txBody>
      </p:sp>
      <p:sp>
        <p:nvSpPr>
          <p:cNvPr id="16" name="TextBox 15"/>
          <p:cNvSpPr txBox="1"/>
          <p:nvPr/>
        </p:nvSpPr>
        <p:spPr>
          <a:xfrm>
            <a:off x="5041341" y="5647393"/>
            <a:ext cx="340158" cy="461665"/>
          </a:xfrm>
          <a:prstGeom prst="rect">
            <a:avLst/>
          </a:prstGeom>
          <a:noFill/>
        </p:spPr>
        <p:txBody>
          <a:bodyPr wrap="none" rtlCol="0">
            <a:spAutoFit/>
          </a:bodyPr>
          <a:lstStyle/>
          <a:p>
            <a:r>
              <a:rPr lang="en-US" sz="2400" b="1" dirty="0"/>
              <a:t>5</a:t>
            </a:r>
            <a:endParaRPr lang="ru-RU" sz="2400" b="1" dirty="0"/>
          </a:p>
        </p:txBody>
      </p:sp>
      <p:sp>
        <p:nvSpPr>
          <p:cNvPr id="17" name="TextBox 16"/>
          <p:cNvSpPr txBox="1"/>
          <p:nvPr/>
        </p:nvSpPr>
        <p:spPr>
          <a:xfrm>
            <a:off x="5644846" y="5678644"/>
            <a:ext cx="340158" cy="461665"/>
          </a:xfrm>
          <a:prstGeom prst="rect">
            <a:avLst/>
          </a:prstGeom>
          <a:noFill/>
        </p:spPr>
        <p:txBody>
          <a:bodyPr wrap="none" rtlCol="0">
            <a:spAutoFit/>
          </a:bodyPr>
          <a:lstStyle/>
          <a:p>
            <a:r>
              <a:rPr lang="en-US" sz="2400" b="1" dirty="0"/>
              <a:t>6</a:t>
            </a:r>
            <a:endParaRPr lang="ru-RU" sz="2400" b="1" dirty="0"/>
          </a:p>
        </p:txBody>
      </p:sp>
      <p:sp>
        <p:nvSpPr>
          <p:cNvPr id="18" name="TextBox 17"/>
          <p:cNvSpPr txBox="1"/>
          <p:nvPr/>
        </p:nvSpPr>
        <p:spPr>
          <a:xfrm>
            <a:off x="6199003" y="5694445"/>
            <a:ext cx="340158" cy="461665"/>
          </a:xfrm>
          <a:prstGeom prst="rect">
            <a:avLst/>
          </a:prstGeom>
          <a:noFill/>
        </p:spPr>
        <p:txBody>
          <a:bodyPr wrap="none" rtlCol="0">
            <a:spAutoFit/>
          </a:bodyPr>
          <a:lstStyle/>
          <a:p>
            <a:r>
              <a:rPr lang="en-US" sz="2400" b="1" dirty="0"/>
              <a:t>7</a:t>
            </a:r>
            <a:endParaRPr lang="ru-RU" sz="2400" b="1" dirty="0"/>
          </a:p>
        </p:txBody>
      </p:sp>
      <p:sp>
        <p:nvSpPr>
          <p:cNvPr id="19" name="TextBox 18"/>
          <p:cNvSpPr txBox="1"/>
          <p:nvPr/>
        </p:nvSpPr>
        <p:spPr>
          <a:xfrm>
            <a:off x="6839746" y="5657790"/>
            <a:ext cx="340158" cy="461665"/>
          </a:xfrm>
          <a:prstGeom prst="rect">
            <a:avLst/>
          </a:prstGeom>
          <a:noFill/>
        </p:spPr>
        <p:txBody>
          <a:bodyPr wrap="none" rtlCol="0">
            <a:spAutoFit/>
          </a:bodyPr>
          <a:lstStyle/>
          <a:p>
            <a:r>
              <a:rPr lang="en-US" sz="2400" b="1" dirty="0"/>
              <a:t>8</a:t>
            </a:r>
            <a:endParaRPr lang="ru-RU" sz="2400" b="1" dirty="0"/>
          </a:p>
        </p:txBody>
      </p:sp>
      <p:sp>
        <p:nvSpPr>
          <p:cNvPr id="21" name="TextBox 20"/>
          <p:cNvSpPr txBox="1"/>
          <p:nvPr/>
        </p:nvSpPr>
        <p:spPr>
          <a:xfrm>
            <a:off x="2579722" y="4632600"/>
            <a:ext cx="1473480" cy="461665"/>
          </a:xfrm>
          <a:prstGeom prst="rect">
            <a:avLst/>
          </a:prstGeom>
          <a:noFill/>
        </p:spPr>
        <p:txBody>
          <a:bodyPr wrap="none" rtlCol="0">
            <a:spAutoFit/>
          </a:bodyPr>
          <a:lstStyle/>
          <a:p>
            <a:r>
              <a:rPr lang="ru-RU" sz="2400" b="1" dirty="0">
                <a:solidFill>
                  <a:schemeClr val="bg1"/>
                </a:solidFill>
                <a:latin typeface="Comic Sans MS" panose="030F0702030302020204" pitchFamily="66" charset="0"/>
              </a:rPr>
              <a:t>протоны</a:t>
            </a:r>
          </a:p>
        </p:txBody>
      </p:sp>
      <p:sp>
        <p:nvSpPr>
          <p:cNvPr id="25" name="TextBox 24"/>
          <p:cNvSpPr txBox="1"/>
          <p:nvPr/>
        </p:nvSpPr>
        <p:spPr>
          <a:xfrm>
            <a:off x="6608057" y="4640617"/>
            <a:ext cx="1276311" cy="461665"/>
          </a:xfrm>
          <a:prstGeom prst="rect">
            <a:avLst/>
          </a:prstGeom>
          <a:noFill/>
        </p:spPr>
        <p:txBody>
          <a:bodyPr wrap="none" rtlCol="0">
            <a:spAutoFit/>
          </a:bodyPr>
          <a:lstStyle/>
          <a:p>
            <a:r>
              <a:rPr lang="en-US" sz="2400" b="1" dirty="0">
                <a:solidFill>
                  <a:schemeClr val="bg1"/>
                </a:solidFill>
                <a:latin typeface="Comic Sans MS" panose="030F0702030302020204" pitchFamily="66" charset="0"/>
              </a:rPr>
              <a:t>protons</a:t>
            </a:r>
            <a:endParaRPr lang="ru-RU" sz="2400" b="1" dirty="0">
              <a:solidFill>
                <a:schemeClr val="bg1"/>
              </a:solidFill>
              <a:latin typeface="Comic Sans MS" panose="030F0702030302020204" pitchFamily="66" charset="0"/>
            </a:endParaRPr>
          </a:p>
        </p:txBody>
      </p:sp>
      <p:sp>
        <p:nvSpPr>
          <p:cNvPr id="22" name="TextBox 21"/>
          <p:cNvSpPr txBox="1"/>
          <p:nvPr/>
        </p:nvSpPr>
        <p:spPr>
          <a:xfrm>
            <a:off x="5867824" y="648671"/>
            <a:ext cx="910827" cy="523220"/>
          </a:xfrm>
          <a:prstGeom prst="rect">
            <a:avLst/>
          </a:prstGeom>
          <a:solidFill>
            <a:schemeClr val="bg1"/>
          </a:solidFill>
          <a:ln w="28575">
            <a:solidFill>
              <a:schemeClr val="tx1"/>
            </a:solidFill>
          </a:ln>
        </p:spPr>
        <p:txBody>
          <a:bodyPr wrap="none" rtlCol="0">
            <a:spAutoFit/>
          </a:bodyPr>
          <a:lstStyle/>
          <a:p>
            <a:r>
              <a:rPr lang="en-US" sz="2800" b="1" baseline="30000" dirty="0">
                <a:latin typeface="Arial" panose="020B0604020202020204" pitchFamily="34" charset="0"/>
                <a:cs typeface="Arial" panose="020B0604020202020204" pitchFamily="34" charset="0"/>
              </a:rPr>
              <a:t>48</a:t>
            </a:r>
            <a:r>
              <a:rPr lang="en-US" sz="2800" b="1" dirty="0">
                <a:latin typeface="Arial" panose="020B0604020202020204" pitchFamily="34" charset="0"/>
                <a:cs typeface="Arial" panose="020B0604020202020204" pitchFamily="34" charset="0"/>
              </a:rPr>
              <a:t>Ca</a:t>
            </a:r>
            <a:endParaRPr lang="ru-RU" sz="2800" b="1" dirty="0">
              <a:latin typeface="Arial" panose="020B0604020202020204" pitchFamily="34" charset="0"/>
              <a:cs typeface="Arial" panose="020B0604020202020204" pitchFamily="34" charset="0"/>
            </a:endParaRPr>
          </a:p>
        </p:txBody>
      </p:sp>
      <p:sp>
        <p:nvSpPr>
          <p:cNvPr id="26" name="TextBox 25"/>
          <p:cNvSpPr txBox="1"/>
          <p:nvPr/>
        </p:nvSpPr>
        <p:spPr>
          <a:xfrm>
            <a:off x="2573722" y="1789914"/>
            <a:ext cx="1630575" cy="461665"/>
          </a:xfrm>
          <a:prstGeom prst="rect">
            <a:avLst/>
          </a:prstGeom>
          <a:noFill/>
        </p:spPr>
        <p:txBody>
          <a:bodyPr wrap="none" rtlCol="0">
            <a:spAutoFit/>
          </a:bodyPr>
          <a:lstStyle/>
          <a:p>
            <a:r>
              <a:rPr lang="ru-RU" sz="2400" b="1" dirty="0">
                <a:solidFill>
                  <a:schemeClr val="bg1"/>
                </a:solidFill>
                <a:latin typeface="Comic Sans MS" panose="030F0702030302020204" pitchFamily="66" charset="0"/>
              </a:rPr>
              <a:t>нейтроны</a:t>
            </a:r>
          </a:p>
        </p:txBody>
      </p:sp>
      <p:sp>
        <p:nvSpPr>
          <p:cNvPr id="24" name="TextBox 23"/>
          <p:cNvSpPr txBox="1"/>
          <p:nvPr/>
        </p:nvSpPr>
        <p:spPr>
          <a:xfrm>
            <a:off x="3932825" y="637786"/>
            <a:ext cx="1042273" cy="523220"/>
          </a:xfrm>
          <a:prstGeom prst="rect">
            <a:avLst/>
          </a:prstGeom>
          <a:solidFill>
            <a:schemeClr val="bg1"/>
          </a:solidFill>
          <a:ln w="28575">
            <a:solidFill>
              <a:schemeClr val="tx1"/>
            </a:solidFill>
          </a:ln>
        </p:spPr>
        <p:txBody>
          <a:bodyPr wrap="none" rtlCol="0">
            <a:spAutoFit/>
          </a:bodyPr>
          <a:lstStyle/>
          <a:p>
            <a:r>
              <a:rPr lang="en-US" sz="2800" b="1" baseline="30000" dirty="0">
                <a:latin typeface="Arial" panose="020B0604020202020204" pitchFamily="34" charset="0"/>
                <a:cs typeface="Arial" panose="020B0604020202020204" pitchFamily="34" charset="0"/>
              </a:rPr>
              <a:t>208</a:t>
            </a:r>
            <a:r>
              <a:rPr lang="en-US" sz="2800" b="1" dirty="0">
                <a:latin typeface="Arial" panose="020B0604020202020204" pitchFamily="34" charset="0"/>
                <a:cs typeface="Arial" panose="020B0604020202020204" pitchFamily="34" charset="0"/>
              </a:rPr>
              <a:t>Pb</a:t>
            </a:r>
            <a:endParaRPr lang="ru-RU" sz="2800" b="1" dirty="0">
              <a:latin typeface="Arial" panose="020B0604020202020204" pitchFamily="34" charset="0"/>
              <a:cs typeface="Arial" panose="020B0604020202020204" pitchFamily="34" charset="0"/>
            </a:endParaRPr>
          </a:p>
        </p:txBody>
      </p:sp>
      <p:sp>
        <p:nvSpPr>
          <p:cNvPr id="27" name="TextBox 26"/>
          <p:cNvSpPr txBox="1"/>
          <p:nvPr/>
        </p:nvSpPr>
        <p:spPr>
          <a:xfrm>
            <a:off x="6603248" y="1783914"/>
            <a:ext cx="1281120" cy="461665"/>
          </a:xfrm>
          <a:prstGeom prst="rect">
            <a:avLst/>
          </a:prstGeom>
          <a:noFill/>
        </p:spPr>
        <p:txBody>
          <a:bodyPr wrap="none" rtlCol="0">
            <a:spAutoFit/>
          </a:bodyPr>
          <a:lstStyle/>
          <a:p>
            <a:r>
              <a:rPr lang="en-US" sz="2400" b="1" dirty="0" err="1">
                <a:solidFill>
                  <a:schemeClr val="bg1"/>
                </a:solidFill>
                <a:latin typeface="Comic Sans MS" panose="030F0702030302020204" pitchFamily="66" charset="0"/>
              </a:rPr>
              <a:t>neutros</a:t>
            </a:r>
            <a:endParaRPr lang="ru-RU" sz="2400" b="1" dirty="0">
              <a:solidFill>
                <a:schemeClr val="bg1"/>
              </a:solidFill>
              <a:latin typeface="Comic Sans MS" panose="030F0702030302020204" pitchFamily="66" charset="0"/>
            </a:endParaRPr>
          </a:p>
        </p:txBody>
      </p:sp>
      <p:sp>
        <p:nvSpPr>
          <p:cNvPr id="38" name="TextBox 37"/>
          <p:cNvSpPr txBox="1"/>
          <p:nvPr/>
        </p:nvSpPr>
        <p:spPr>
          <a:xfrm rot="16200000">
            <a:off x="-814627" y="2779863"/>
            <a:ext cx="3049233" cy="523220"/>
          </a:xfrm>
          <a:prstGeom prst="rect">
            <a:avLst/>
          </a:prstGeom>
          <a:noFill/>
        </p:spPr>
        <p:txBody>
          <a:bodyPr wrap="none" rtlCol="0">
            <a:spAutoFit/>
          </a:bodyPr>
          <a:lstStyle/>
          <a:p>
            <a:r>
              <a:rPr lang="ru-RU" sz="2200" b="1" dirty="0">
                <a:latin typeface="Comic Sans MS" panose="030F0702030302020204" pitchFamily="66" charset="0"/>
              </a:rPr>
              <a:t>Плотность</a:t>
            </a:r>
            <a:r>
              <a:rPr lang="en-US" sz="2200" b="1" dirty="0">
                <a:latin typeface="Comic Sans MS" panose="030F0702030302020204" pitchFamily="66" charset="0"/>
              </a:rPr>
              <a:t> </a:t>
            </a:r>
            <a:r>
              <a:rPr lang="el-GR" sz="2800" b="1" dirty="0">
                <a:latin typeface="Comic Sans MS" panose="030F0702030302020204" pitchFamily="66" charset="0"/>
              </a:rPr>
              <a:t>ρ</a:t>
            </a:r>
            <a:r>
              <a:rPr lang="en-US" sz="2800" b="1" dirty="0">
                <a:latin typeface="Comic Sans MS" panose="030F0702030302020204" pitchFamily="66" charset="0"/>
              </a:rPr>
              <a:t> </a:t>
            </a:r>
            <a:r>
              <a:rPr lang="en-US" sz="2400" b="1" dirty="0">
                <a:latin typeface="Comic Sans MS" panose="030F0702030302020204" pitchFamily="66" charset="0"/>
              </a:rPr>
              <a:t>[fm</a:t>
            </a:r>
            <a:r>
              <a:rPr lang="en-US" sz="2800" b="1" baseline="30000" dirty="0">
                <a:latin typeface="Comic Sans MS" panose="030F0702030302020204" pitchFamily="66" charset="0"/>
              </a:rPr>
              <a:t>-3</a:t>
            </a:r>
            <a:r>
              <a:rPr lang="en-US" sz="2400" b="1" dirty="0">
                <a:latin typeface="Comic Sans MS" panose="030F0702030302020204" pitchFamily="66" charset="0"/>
              </a:rPr>
              <a:t>]</a:t>
            </a:r>
            <a:endParaRPr lang="ru-RU" sz="2400" b="1" dirty="0">
              <a:latin typeface="Comic Sans MS" panose="030F0702030302020204" pitchFamily="66" charset="0"/>
            </a:endParaRPr>
          </a:p>
        </p:txBody>
      </p:sp>
      <p:sp>
        <p:nvSpPr>
          <p:cNvPr id="40" name="TextBox 39"/>
          <p:cNvSpPr txBox="1"/>
          <p:nvPr/>
        </p:nvSpPr>
        <p:spPr>
          <a:xfrm>
            <a:off x="2294376" y="6104878"/>
            <a:ext cx="5589992" cy="430887"/>
          </a:xfrm>
          <a:prstGeom prst="rect">
            <a:avLst/>
          </a:prstGeom>
          <a:noFill/>
        </p:spPr>
        <p:txBody>
          <a:bodyPr wrap="none" rtlCol="0">
            <a:spAutoFit/>
          </a:bodyPr>
          <a:lstStyle/>
          <a:p>
            <a:r>
              <a:rPr lang="ru-RU" sz="2200" b="1" dirty="0">
                <a:latin typeface="Comic Sans MS" panose="030F0702030302020204" pitchFamily="66" charset="0"/>
              </a:rPr>
              <a:t>Расстояние между центрами ядер</a:t>
            </a:r>
            <a:r>
              <a:rPr lang="en-US" sz="2200" b="1" dirty="0">
                <a:latin typeface="Comic Sans MS" panose="030F0702030302020204" pitchFamily="66" charset="0"/>
              </a:rPr>
              <a:t> [</a:t>
            </a:r>
            <a:r>
              <a:rPr lang="en-US" sz="2200" b="1" dirty="0" err="1">
                <a:latin typeface="Comic Sans MS" panose="030F0702030302020204" pitchFamily="66" charset="0"/>
              </a:rPr>
              <a:t>fm</a:t>
            </a:r>
            <a:r>
              <a:rPr lang="en-US" sz="2200" b="1" dirty="0">
                <a:latin typeface="Comic Sans MS" panose="030F0702030302020204" pitchFamily="66" charset="0"/>
              </a:rPr>
              <a:t>]</a:t>
            </a:r>
            <a:endParaRPr lang="ru-RU" sz="2200" b="1" dirty="0">
              <a:latin typeface="Comic Sans MS" panose="030F0702030302020204" pitchFamily="66" charset="0"/>
            </a:endParaRPr>
          </a:p>
        </p:txBody>
      </p:sp>
      <p:sp>
        <p:nvSpPr>
          <p:cNvPr id="25600" name="Прямоугольник 25599"/>
          <p:cNvSpPr/>
          <p:nvPr/>
        </p:nvSpPr>
        <p:spPr>
          <a:xfrm>
            <a:off x="2182806" y="5505938"/>
            <a:ext cx="6027295" cy="188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p:cNvSpPr txBox="1"/>
          <p:nvPr/>
        </p:nvSpPr>
        <p:spPr>
          <a:xfrm>
            <a:off x="5211325" y="571526"/>
            <a:ext cx="439544" cy="585030"/>
          </a:xfrm>
          <a:prstGeom prst="rect">
            <a:avLst/>
          </a:prstGeom>
          <a:noFill/>
        </p:spPr>
        <p:txBody>
          <a:bodyPr wrap="none" rtlCol="0">
            <a:spAutoFit/>
          </a:bodyPr>
          <a:lstStyle/>
          <a:p>
            <a:r>
              <a:rPr lang="ru-RU" sz="4000" b="1" dirty="0"/>
              <a:t>+</a:t>
            </a:r>
          </a:p>
        </p:txBody>
      </p:sp>
      <p:cxnSp>
        <p:nvCxnSpPr>
          <p:cNvPr id="45" name="Прямая соединительная линия 44"/>
          <p:cNvCxnSpPr/>
          <p:nvPr/>
        </p:nvCxnSpPr>
        <p:spPr>
          <a:xfrm>
            <a:off x="2182806" y="5527081"/>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2787510" y="5546810"/>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392213" y="5540348"/>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3996917" y="5533886"/>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4601621" y="5527424"/>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5206324" y="5520962"/>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5811028" y="5514500"/>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6415731" y="5508038"/>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6405965" y="5530312"/>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7010669" y="5516700"/>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7615372" y="5510238"/>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a:off x="8220075" y="5537117"/>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449394" y="5690721"/>
            <a:ext cx="340158" cy="461665"/>
          </a:xfrm>
          <a:prstGeom prst="rect">
            <a:avLst/>
          </a:prstGeom>
          <a:noFill/>
        </p:spPr>
        <p:txBody>
          <a:bodyPr wrap="none" rtlCol="0">
            <a:spAutoFit/>
          </a:bodyPr>
          <a:lstStyle/>
          <a:p>
            <a:r>
              <a:rPr lang="ru-RU" sz="2400" b="1" dirty="0"/>
              <a:t>9</a:t>
            </a:r>
          </a:p>
        </p:txBody>
      </p:sp>
      <p:sp>
        <p:nvSpPr>
          <p:cNvPr id="70" name="TextBox 69"/>
          <p:cNvSpPr txBox="1"/>
          <p:nvPr/>
        </p:nvSpPr>
        <p:spPr>
          <a:xfrm>
            <a:off x="7972250" y="5684578"/>
            <a:ext cx="495649" cy="461665"/>
          </a:xfrm>
          <a:prstGeom prst="rect">
            <a:avLst/>
          </a:prstGeom>
          <a:noFill/>
        </p:spPr>
        <p:txBody>
          <a:bodyPr wrap="none" rtlCol="0">
            <a:spAutoFit/>
          </a:bodyPr>
          <a:lstStyle/>
          <a:p>
            <a:r>
              <a:rPr lang="ru-RU" sz="2400" b="1" dirty="0"/>
              <a:t>10</a:t>
            </a:r>
          </a:p>
        </p:txBody>
      </p:sp>
      <p:sp>
        <p:nvSpPr>
          <p:cNvPr id="71" name="TextBox 70"/>
          <p:cNvSpPr txBox="1"/>
          <p:nvPr/>
        </p:nvSpPr>
        <p:spPr>
          <a:xfrm>
            <a:off x="2613762" y="5682054"/>
            <a:ext cx="340158" cy="461665"/>
          </a:xfrm>
          <a:prstGeom prst="rect">
            <a:avLst/>
          </a:prstGeom>
          <a:noFill/>
        </p:spPr>
        <p:txBody>
          <a:bodyPr wrap="none" rtlCol="0">
            <a:spAutoFit/>
          </a:bodyPr>
          <a:lstStyle/>
          <a:p>
            <a:r>
              <a:rPr lang="ru-RU" sz="2400" b="1" dirty="0"/>
              <a:t>1</a:t>
            </a:r>
          </a:p>
        </p:txBody>
      </p:sp>
      <p:cxnSp>
        <p:nvCxnSpPr>
          <p:cNvPr id="25603" name="Прямая соединительная линия 25602"/>
          <p:cNvCxnSpPr/>
          <p:nvPr/>
        </p:nvCxnSpPr>
        <p:spPr>
          <a:xfrm flipV="1">
            <a:off x="2176816" y="5484338"/>
            <a:ext cx="6033285" cy="30162"/>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 name="Группа 1"/>
          <p:cNvGrpSpPr/>
          <p:nvPr/>
        </p:nvGrpSpPr>
        <p:grpSpPr>
          <a:xfrm>
            <a:off x="4534153" y="2447512"/>
            <a:ext cx="4026111" cy="3046352"/>
            <a:chOff x="4534153" y="2240682"/>
            <a:chExt cx="4026111" cy="3046352"/>
          </a:xfrm>
        </p:grpSpPr>
        <p:grpSp>
          <p:nvGrpSpPr>
            <p:cNvPr id="36" name="Группа 35"/>
            <p:cNvGrpSpPr/>
            <p:nvPr/>
          </p:nvGrpSpPr>
          <p:grpSpPr>
            <a:xfrm>
              <a:off x="4534153" y="2240682"/>
              <a:ext cx="4026111" cy="3046352"/>
              <a:chOff x="4534153" y="2502422"/>
              <a:chExt cx="4026111" cy="3046352"/>
            </a:xfrm>
          </p:grpSpPr>
          <p:sp>
            <p:nvSpPr>
              <p:cNvPr id="6" name="Прямоугольник 5"/>
              <p:cNvSpPr/>
              <p:nvPr/>
            </p:nvSpPr>
            <p:spPr>
              <a:xfrm>
                <a:off x="5222036" y="2502422"/>
                <a:ext cx="617570" cy="3046352"/>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 name="Прямая соединительная линия 29"/>
              <p:cNvCxnSpPr/>
              <p:nvPr/>
            </p:nvCxnSpPr>
            <p:spPr>
              <a:xfrm>
                <a:off x="4534153" y="3995944"/>
                <a:ext cx="685919" cy="0"/>
              </a:xfrm>
              <a:prstGeom prst="line">
                <a:avLst/>
              </a:prstGeom>
              <a:ln w="571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H="1">
                <a:off x="5843766" y="3989944"/>
                <a:ext cx="685919" cy="0"/>
              </a:xfrm>
              <a:prstGeom prst="line">
                <a:avLst/>
              </a:prstGeom>
              <a:ln w="571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24680" y="3754462"/>
                <a:ext cx="817853" cy="461665"/>
              </a:xfrm>
              <a:prstGeom prst="rect">
                <a:avLst/>
              </a:prstGeom>
              <a:noFill/>
              <a:ln w="28575">
                <a:noFill/>
              </a:ln>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1 </a:t>
                </a:r>
                <a:r>
                  <a:rPr lang="en-US" sz="2400" b="1" dirty="0" err="1">
                    <a:solidFill>
                      <a:schemeClr val="bg1"/>
                    </a:solidFill>
                    <a:latin typeface="Arial" panose="020B0604020202020204" pitchFamily="34" charset="0"/>
                    <a:cs typeface="Arial" panose="020B0604020202020204" pitchFamily="34" charset="0"/>
                  </a:rPr>
                  <a:t>fm</a:t>
                </a:r>
                <a:endParaRPr lang="ru-RU" sz="2400" b="1" dirty="0">
                  <a:solidFill>
                    <a:schemeClr val="bg1"/>
                  </a:solidFill>
                  <a:latin typeface="Arial" panose="020B0604020202020204" pitchFamily="34" charset="0"/>
                  <a:cs typeface="Arial" panose="020B0604020202020204" pitchFamily="34" charset="0"/>
                </a:endParaRPr>
              </a:p>
            </p:txBody>
          </p:sp>
          <p:sp>
            <p:nvSpPr>
              <p:cNvPr id="35" name="TextBox 34"/>
              <p:cNvSpPr txBox="1"/>
              <p:nvPr/>
            </p:nvSpPr>
            <p:spPr>
              <a:xfrm>
                <a:off x="8375533" y="3492852"/>
                <a:ext cx="184731" cy="523220"/>
              </a:xfrm>
              <a:prstGeom prst="rect">
                <a:avLst/>
              </a:prstGeom>
              <a:noFill/>
              <a:ln w="28575">
                <a:noFill/>
              </a:ln>
            </p:spPr>
            <p:txBody>
              <a:bodyPr wrap="none" rtlCol="0">
                <a:spAutoFit/>
              </a:bodyPr>
              <a:lstStyle/>
              <a:p>
                <a:endParaRPr lang="ru-RU" sz="2800" b="1" dirty="0">
                  <a:solidFill>
                    <a:schemeClr val="bg1"/>
                  </a:solidFill>
                  <a:latin typeface="Arial" panose="020B0604020202020204" pitchFamily="34" charset="0"/>
                  <a:cs typeface="Arial" panose="020B0604020202020204" pitchFamily="34" charset="0"/>
                </a:endParaRPr>
              </a:p>
            </p:txBody>
          </p:sp>
        </p:grpSp>
        <p:sp>
          <p:nvSpPr>
            <p:cNvPr id="54" name="TextBox 53"/>
            <p:cNvSpPr txBox="1"/>
            <p:nvPr/>
          </p:nvSpPr>
          <p:spPr>
            <a:xfrm>
              <a:off x="4932040" y="3032952"/>
              <a:ext cx="1000595" cy="461665"/>
            </a:xfrm>
            <a:prstGeom prst="rect">
              <a:avLst/>
            </a:prstGeom>
            <a:solidFill>
              <a:srgbClr val="00B0F0"/>
            </a:solidFill>
          </p:spPr>
          <p:txBody>
            <a:bodyPr wrap="none" rtlCol="0">
              <a:spAutoFit/>
            </a:bodyPr>
            <a:lstStyle/>
            <a:p>
              <a:r>
                <a:rPr lang="en-US" sz="2400" b="1" dirty="0">
                  <a:solidFill>
                    <a:schemeClr val="bg1"/>
                  </a:solidFill>
                  <a:latin typeface="Comic Sans MS" panose="030F0702030302020204" pitchFamily="66" charset="0"/>
                </a:rPr>
                <a:t>&gt;80%</a:t>
              </a:r>
              <a:endParaRPr lang="ru-RU" sz="2400" b="1" dirty="0">
                <a:solidFill>
                  <a:schemeClr val="bg1"/>
                </a:solidFill>
                <a:latin typeface="Comic Sans MS" panose="030F0702030302020204" pitchFamily="66" charset="0"/>
              </a:endParaRPr>
            </a:p>
          </p:txBody>
        </p:sp>
      </p:grpSp>
      <p:sp>
        <p:nvSpPr>
          <p:cNvPr id="55" name="TextBox 54">
            <a:extLst>
              <a:ext uri="{FF2B5EF4-FFF2-40B4-BE49-F238E27FC236}">
                <a16:creationId xmlns:a16="http://schemas.microsoft.com/office/drawing/2014/main" id="{42A76580-91B2-4629-9C93-7274B2A703C6}"/>
              </a:ext>
            </a:extLst>
          </p:cNvPr>
          <p:cNvSpPr txBox="1"/>
          <p:nvPr/>
        </p:nvSpPr>
        <p:spPr>
          <a:xfrm>
            <a:off x="3568005" y="128576"/>
            <a:ext cx="3575018" cy="461665"/>
          </a:xfrm>
          <a:prstGeom prst="rect">
            <a:avLst/>
          </a:prstGeom>
          <a:noFill/>
        </p:spPr>
        <p:txBody>
          <a:bodyPr wrap="none" rtlCol="0">
            <a:spAutoFit/>
          </a:bodyPr>
          <a:lstStyle/>
          <a:p>
            <a:r>
              <a:rPr lang="en-US" sz="2400" b="1" dirty="0">
                <a:latin typeface="Comic Sans MS" panose="030F0702030302020204" pitchFamily="66" charset="0"/>
              </a:rPr>
              <a:t>Fusion of Magic Nuclei</a:t>
            </a:r>
            <a:endParaRPr lang="ru-RU" sz="2400" b="1" dirty="0">
              <a:latin typeface="Comic Sans MS" panose="030F0702030302020204" pitchFamily="66" charset="0"/>
            </a:endParaRPr>
          </a:p>
        </p:txBody>
      </p:sp>
    </p:spTree>
    <p:extLst>
      <p:ext uri="{BB962C8B-B14F-4D97-AF65-F5344CB8AC3E}">
        <p14:creationId xmlns:p14="http://schemas.microsoft.com/office/powerpoint/2010/main" val="138900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8AB005C-1F8A-41F0-BCC7-C50ADA23DB8A}"/>
              </a:ext>
            </a:extLst>
          </p:cNvPr>
          <p:cNvSpPr/>
          <p:nvPr/>
        </p:nvSpPr>
        <p:spPr>
          <a:xfrm>
            <a:off x="0" y="36003"/>
            <a:ext cx="9355015" cy="70255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t>
            </a:r>
            <a:endParaRPr lang="ru-RU" dirty="0"/>
          </a:p>
        </p:txBody>
      </p:sp>
      <p:sp>
        <p:nvSpPr>
          <p:cNvPr id="2" name="TextBox 1">
            <a:extLst>
              <a:ext uri="{FF2B5EF4-FFF2-40B4-BE49-F238E27FC236}">
                <a16:creationId xmlns:a16="http://schemas.microsoft.com/office/drawing/2014/main" id="{7AE869F6-F057-41DE-BA0B-87F40B28DB0D}"/>
              </a:ext>
            </a:extLst>
          </p:cNvPr>
          <p:cNvSpPr txBox="1"/>
          <p:nvPr/>
        </p:nvSpPr>
        <p:spPr>
          <a:xfrm>
            <a:off x="2716587" y="1995056"/>
            <a:ext cx="3810660" cy="1815882"/>
          </a:xfrm>
          <a:prstGeom prst="rect">
            <a:avLst/>
          </a:prstGeom>
          <a:noFill/>
        </p:spPr>
        <p:txBody>
          <a:bodyPr wrap="none" rtlCol="0">
            <a:spAutoFit/>
          </a:bodyPr>
          <a:lstStyle/>
          <a:p>
            <a:pPr algn="ctr"/>
            <a:r>
              <a:rPr lang="ru-RU" sz="4000" b="1" dirty="0">
                <a:latin typeface="Arial Narrow" panose="020B0606020202030204" pitchFamily="34" charset="0"/>
              </a:rPr>
              <a:t>НОВЫЕ ЯДРА</a:t>
            </a:r>
          </a:p>
          <a:p>
            <a:pPr algn="ctr"/>
            <a:endParaRPr lang="ru-RU" sz="4000" b="1" dirty="0">
              <a:latin typeface="Arial Narrow" panose="020B0606020202030204" pitchFamily="34" charset="0"/>
            </a:endParaRPr>
          </a:p>
          <a:p>
            <a:pPr algn="ctr"/>
            <a:r>
              <a:rPr lang="ru-RU" sz="3200" b="1" dirty="0">
                <a:effectLst>
                  <a:outerShdw blurRad="38100" dist="38100" dir="2700000" algn="tl">
                    <a:srgbClr val="000000">
                      <a:alpha val="43137"/>
                    </a:srgbClr>
                  </a:outerShdw>
                </a:effectLst>
                <a:latin typeface="Arial Narrow" panose="020B0606020202030204" pitchFamily="34" charset="0"/>
              </a:rPr>
              <a:t>Элементы и Изотопы</a:t>
            </a:r>
          </a:p>
        </p:txBody>
      </p:sp>
    </p:spTree>
    <p:extLst>
      <p:ext uri="{BB962C8B-B14F-4D97-AF65-F5344CB8AC3E}">
        <p14:creationId xmlns:p14="http://schemas.microsoft.com/office/powerpoint/2010/main" val="3357471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4EB4FA99-EE6E-4F68-BC98-1BC6DF72EEA3}"/>
              </a:ext>
            </a:extLst>
          </p:cNvPr>
          <p:cNvGraphicFramePr>
            <a:graphicFrameLocks noChangeAspect="1"/>
          </p:cNvGraphicFramePr>
          <p:nvPr>
            <p:extLst>
              <p:ext uri="{D42A27DB-BD31-4B8C-83A1-F6EECF244321}">
                <p14:modId xmlns:p14="http://schemas.microsoft.com/office/powerpoint/2010/main" val="1257952533"/>
              </p:ext>
            </p:extLst>
          </p:nvPr>
        </p:nvGraphicFramePr>
        <p:xfrm>
          <a:off x="945967" y="667116"/>
          <a:ext cx="7569123" cy="5814905"/>
        </p:xfrm>
        <a:graphic>
          <a:graphicData uri="http://schemas.openxmlformats.org/presentationml/2006/ole">
            <mc:AlternateContent xmlns:mc="http://schemas.openxmlformats.org/markup-compatibility/2006">
              <mc:Choice xmlns:v="urn:schemas-microsoft-com:vml" Requires="v">
                <p:oleObj spid="_x0000_s12386" name="CorelDRAW" r:id="rId3" imgW="5917778" imgH="4546786" progId="CorelDraw.Graphic.24">
                  <p:embed/>
                </p:oleObj>
              </mc:Choice>
              <mc:Fallback>
                <p:oleObj name="CorelDRAW" r:id="rId3" imgW="5917778" imgH="4546786" progId="CorelDraw.Graphic.24">
                  <p:embed/>
                  <p:pic>
                    <p:nvPicPr>
                      <p:cNvPr id="0" name=""/>
                      <p:cNvPicPr/>
                      <p:nvPr/>
                    </p:nvPicPr>
                    <p:blipFill>
                      <a:blip r:embed="rId4"/>
                      <a:stretch>
                        <a:fillRect/>
                      </a:stretch>
                    </p:blipFill>
                    <p:spPr>
                      <a:xfrm>
                        <a:off x="945967" y="667116"/>
                        <a:ext cx="7569123" cy="5814905"/>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3576F42F-35DE-4AF4-8800-C9AB70153C5D}"/>
              </a:ext>
            </a:extLst>
          </p:cNvPr>
          <p:cNvSpPr txBox="1"/>
          <p:nvPr/>
        </p:nvSpPr>
        <p:spPr>
          <a:xfrm>
            <a:off x="3512976" y="5614066"/>
            <a:ext cx="556563"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-10</a:t>
            </a:r>
            <a:endParaRPr lang="ru-RU" sz="2200" baseline="30000" dirty="0">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E6547D56-CE43-4E75-A16E-D4BC7A5AA45E}"/>
              </a:ext>
            </a:extLst>
          </p:cNvPr>
          <p:cNvSpPr txBox="1"/>
          <p:nvPr/>
        </p:nvSpPr>
        <p:spPr>
          <a:xfrm>
            <a:off x="2003944" y="5622464"/>
            <a:ext cx="556563"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-20</a:t>
            </a:r>
            <a:endParaRPr lang="ru-RU" sz="2200" baseline="30000" dirty="0">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1F9D4B6A-DB59-4BC8-9AA5-AD7E7CA43837}"/>
              </a:ext>
            </a:extLst>
          </p:cNvPr>
          <p:cNvSpPr txBox="1"/>
          <p:nvPr/>
        </p:nvSpPr>
        <p:spPr>
          <a:xfrm>
            <a:off x="2759140" y="5617254"/>
            <a:ext cx="556563"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-15</a:t>
            </a:r>
            <a:endParaRPr lang="ru-RU" sz="2200" baseline="30000" dirty="0">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81564884-180E-4ACC-9472-B786047DE88C}"/>
              </a:ext>
            </a:extLst>
          </p:cNvPr>
          <p:cNvSpPr txBox="1"/>
          <p:nvPr/>
        </p:nvSpPr>
        <p:spPr>
          <a:xfrm>
            <a:off x="4351172" y="5609986"/>
            <a:ext cx="413896"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-5</a:t>
            </a:r>
            <a:endParaRPr lang="ru-RU" sz="2200" baseline="30000" dirty="0">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1AE9850C-AEF9-4DA9-B496-DB81BB30C3A7}"/>
              </a:ext>
            </a:extLst>
          </p:cNvPr>
          <p:cNvSpPr txBox="1"/>
          <p:nvPr/>
        </p:nvSpPr>
        <p:spPr>
          <a:xfrm>
            <a:off x="5153988" y="5615431"/>
            <a:ext cx="327334"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0</a:t>
            </a:r>
            <a:endParaRPr lang="ru-RU" sz="2200" baseline="30000" dirty="0">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A075DB2A-16B8-4DCE-875C-6899E969BB49}"/>
              </a:ext>
            </a:extLst>
          </p:cNvPr>
          <p:cNvSpPr txBox="1"/>
          <p:nvPr/>
        </p:nvSpPr>
        <p:spPr>
          <a:xfrm>
            <a:off x="5903729" y="5616785"/>
            <a:ext cx="327334"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5</a:t>
            </a:r>
            <a:endParaRPr lang="ru-RU" sz="2200" baseline="30000" dirty="0">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8CA273CF-200A-4566-900F-8A284724934E}"/>
              </a:ext>
            </a:extLst>
          </p:cNvPr>
          <p:cNvSpPr txBox="1"/>
          <p:nvPr/>
        </p:nvSpPr>
        <p:spPr>
          <a:xfrm>
            <a:off x="6593609" y="5616783"/>
            <a:ext cx="470000"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10</a:t>
            </a:r>
            <a:endParaRPr lang="ru-RU" sz="2200" baseline="30000" dirty="0">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A00CC2D9-9064-4BA5-B197-A8BD33C21204}"/>
              </a:ext>
            </a:extLst>
          </p:cNvPr>
          <p:cNvSpPr txBox="1"/>
          <p:nvPr/>
        </p:nvSpPr>
        <p:spPr>
          <a:xfrm>
            <a:off x="7337919" y="5619500"/>
            <a:ext cx="470000"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15</a:t>
            </a:r>
            <a:endParaRPr lang="ru-RU" sz="2200" baseline="30000" dirty="0">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DBE7BEAA-B090-47A2-A12E-08BB92E14EC7}"/>
              </a:ext>
            </a:extLst>
          </p:cNvPr>
          <p:cNvSpPr txBox="1"/>
          <p:nvPr/>
        </p:nvSpPr>
        <p:spPr>
          <a:xfrm>
            <a:off x="8082229" y="5622217"/>
            <a:ext cx="470000"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20</a:t>
            </a:r>
            <a:endParaRPr lang="ru-RU" sz="2200" baseline="30000" dirty="0">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B78752AF-6564-40DB-A754-226C8256C43E}"/>
              </a:ext>
            </a:extLst>
          </p:cNvPr>
          <p:cNvSpPr txBox="1"/>
          <p:nvPr/>
        </p:nvSpPr>
        <p:spPr>
          <a:xfrm>
            <a:off x="4092720" y="5956917"/>
            <a:ext cx="2312217" cy="461665"/>
          </a:xfrm>
          <a:prstGeom prst="rect">
            <a:avLst/>
          </a:prstGeom>
          <a:solidFill>
            <a:schemeClr val="bg1"/>
          </a:solidFill>
        </p:spPr>
        <p:txBody>
          <a:bodyPr wrap="square" rtlCol="0">
            <a:spAutoFit/>
          </a:bodyPr>
          <a:lstStyle/>
          <a:p>
            <a:r>
              <a:rPr lang="en-US" sz="2400" dirty="0" err="1">
                <a:effectLst>
                  <a:outerShdw blurRad="38100" dist="38100" dir="2700000" algn="tl">
                    <a:srgbClr val="000000">
                      <a:alpha val="43137"/>
                    </a:srgbClr>
                  </a:outerShdw>
                </a:effectLst>
              </a:rPr>
              <a:t>E</a:t>
            </a:r>
            <a:r>
              <a:rPr lang="en-US" sz="2400" baseline="-25000" dirty="0" err="1">
                <a:effectLst>
                  <a:outerShdw blurRad="38100" dist="38100" dir="2700000" algn="tl">
                    <a:srgbClr val="000000">
                      <a:alpha val="43137"/>
                    </a:srgbClr>
                  </a:outerShdw>
                </a:effectLst>
              </a:rPr>
              <a:t>cm</a:t>
            </a:r>
            <a:r>
              <a:rPr lang="en-US" sz="2400" dirty="0">
                <a:effectLst>
                  <a:outerShdw blurRad="38100" dist="38100" dir="2700000" algn="tl">
                    <a:srgbClr val="000000">
                      <a:alpha val="43137"/>
                    </a:srgbClr>
                  </a:outerShdw>
                </a:effectLst>
              </a:rPr>
              <a:t> – E</a:t>
            </a:r>
            <a:r>
              <a:rPr lang="en-US" sz="2400" baseline="-25000" dirty="0">
                <a:effectLst>
                  <a:outerShdw blurRad="38100" dist="38100" dir="2700000" algn="tl">
                    <a:srgbClr val="000000">
                      <a:alpha val="43137"/>
                    </a:srgbClr>
                  </a:outerShdw>
                </a:effectLst>
              </a:rPr>
              <a:t>C</a:t>
            </a:r>
            <a:r>
              <a:rPr lang="en-US" sz="2400" dirty="0">
                <a:effectLst>
                  <a:outerShdw blurRad="38100" dist="38100" dir="2700000" algn="tl">
                    <a:srgbClr val="000000">
                      <a:alpha val="43137"/>
                    </a:srgbClr>
                  </a:outerShdw>
                </a:effectLst>
              </a:rPr>
              <a:t>  (MeV)  </a:t>
            </a:r>
            <a:endParaRPr lang="ru-RU" sz="2400" baseline="30000" dirty="0">
              <a:effectLst>
                <a:outerShdw blurRad="38100" dist="38100" dir="2700000" algn="tl">
                  <a:srgbClr val="000000">
                    <a:alpha val="43137"/>
                  </a:srgbClr>
                </a:outerShdw>
              </a:effectLst>
            </a:endParaRPr>
          </a:p>
        </p:txBody>
      </p:sp>
      <p:sp>
        <p:nvSpPr>
          <p:cNvPr id="24" name="Прямоугольник 23">
            <a:extLst>
              <a:ext uri="{FF2B5EF4-FFF2-40B4-BE49-F238E27FC236}">
                <a16:creationId xmlns:a16="http://schemas.microsoft.com/office/drawing/2014/main" id="{EB23BD1B-F520-49AE-9BAA-13182B768638}"/>
              </a:ext>
            </a:extLst>
          </p:cNvPr>
          <p:cNvSpPr/>
          <p:nvPr/>
        </p:nvSpPr>
        <p:spPr>
          <a:xfrm>
            <a:off x="873024" y="747367"/>
            <a:ext cx="951638" cy="493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3" name="Группа 22">
            <a:extLst>
              <a:ext uri="{FF2B5EF4-FFF2-40B4-BE49-F238E27FC236}">
                <a16:creationId xmlns:a16="http://schemas.microsoft.com/office/drawing/2014/main" id="{8DA92500-684B-4F08-91F9-2D62DA7B033B}"/>
              </a:ext>
            </a:extLst>
          </p:cNvPr>
          <p:cNvGrpSpPr/>
          <p:nvPr/>
        </p:nvGrpSpPr>
        <p:grpSpPr>
          <a:xfrm>
            <a:off x="620334" y="624024"/>
            <a:ext cx="1216736" cy="5117782"/>
            <a:chOff x="599640" y="340063"/>
            <a:chExt cx="1216736" cy="5117782"/>
          </a:xfrm>
        </p:grpSpPr>
        <p:sp>
          <p:nvSpPr>
            <p:cNvPr id="7" name="TextBox 6">
              <a:extLst>
                <a:ext uri="{FF2B5EF4-FFF2-40B4-BE49-F238E27FC236}">
                  <a16:creationId xmlns:a16="http://schemas.microsoft.com/office/drawing/2014/main" id="{6E096EA7-BA6C-4374-9822-25D578C446A8}"/>
                </a:ext>
              </a:extLst>
            </p:cNvPr>
            <p:cNvSpPr txBox="1"/>
            <p:nvPr/>
          </p:nvSpPr>
          <p:spPr>
            <a:xfrm>
              <a:off x="1171187" y="5026958"/>
              <a:ext cx="622286"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10</a:t>
              </a:r>
              <a:r>
                <a:rPr lang="en-US" sz="2200" baseline="30000" dirty="0">
                  <a:effectLst>
                    <a:outerShdw blurRad="38100" dist="38100" dir="2700000" algn="tl">
                      <a:srgbClr val="000000">
                        <a:alpha val="43137"/>
                      </a:srgbClr>
                    </a:outerShdw>
                  </a:effectLst>
                </a:rPr>
                <a:t>-3</a:t>
              </a:r>
              <a:endParaRPr lang="ru-RU" sz="2200" baseline="300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253BD465-660B-4839-9FA4-D3FC1ECCDEBF}"/>
                </a:ext>
              </a:extLst>
            </p:cNvPr>
            <p:cNvSpPr txBox="1"/>
            <p:nvPr/>
          </p:nvSpPr>
          <p:spPr>
            <a:xfrm>
              <a:off x="1160426" y="3438387"/>
              <a:ext cx="622286"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10</a:t>
              </a:r>
              <a:r>
                <a:rPr lang="en-US" sz="2200" baseline="30000" dirty="0">
                  <a:effectLst>
                    <a:outerShdw blurRad="38100" dist="38100" dir="2700000" algn="tl">
                      <a:srgbClr val="000000">
                        <a:alpha val="43137"/>
                      </a:srgbClr>
                    </a:outerShdw>
                  </a:effectLst>
                </a:rPr>
                <a:t>-1</a:t>
              </a:r>
              <a:endParaRPr lang="ru-RU" sz="2200" baseline="30000"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5B656321-4BB5-42F2-B5D7-D788E07C20B7}"/>
                </a:ext>
              </a:extLst>
            </p:cNvPr>
            <p:cNvSpPr txBox="1"/>
            <p:nvPr/>
          </p:nvSpPr>
          <p:spPr>
            <a:xfrm>
              <a:off x="1194090" y="4236736"/>
              <a:ext cx="622286"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10</a:t>
              </a:r>
              <a:r>
                <a:rPr lang="en-US" sz="2200" baseline="30000" dirty="0">
                  <a:effectLst>
                    <a:outerShdw blurRad="38100" dist="38100" dir="2700000" algn="tl">
                      <a:srgbClr val="000000">
                        <a:alpha val="43137"/>
                      </a:srgbClr>
                    </a:outerShdw>
                  </a:effectLst>
                </a:rPr>
                <a:t>-2</a:t>
              </a:r>
              <a:endParaRPr lang="ru-RU" sz="2200" baseline="300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4AE2AFB6-FFE9-4DCD-9F1A-CD8FCF308FD0}"/>
                </a:ext>
              </a:extLst>
            </p:cNvPr>
            <p:cNvSpPr txBox="1"/>
            <p:nvPr/>
          </p:nvSpPr>
          <p:spPr>
            <a:xfrm>
              <a:off x="1237978" y="340063"/>
              <a:ext cx="564578"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10</a:t>
              </a:r>
              <a:r>
                <a:rPr lang="en-US" sz="2200" baseline="30000" dirty="0">
                  <a:effectLst>
                    <a:outerShdw blurRad="38100" dist="38100" dir="2700000" algn="tl">
                      <a:srgbClr val="000000">
                        <a:alpha val="43137"/>
                      </a:srgbClr>
                    </a:outerShdw>
                  </a:effectLst>
                </a:rPr>
                <a:t>3</a:t>
              </a:r>
              <a:endParaRPr lang="ru-RU" sz="2200" baseline="30000"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D8F227F6-1CA7-47CA-83BF-3266ECF1904C}"/>
                </a:ext>
              </a:extLst>
            </p:cNvPr>
            <p:cNvSpPr txBox="1"/>
            <p:nvPr/>
          </p:nvSpPr>
          <p:spPr>
            <a:xfrm>
              <a:off x="1251593" y="2681836"/>
              <a:ext cx="564578"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10</a:t>
              </a:r>
              <a:r>
                <a:rPr lang="en-US" sz="2200" baseline="30000" dirty="0">
                  <a:effectLst>
                    <a:outerShdw blurRad="38100" dist="38100" dir="2700000" algn="tl">
                      <a:srgbClr val="000000">
                        <a:alpha val="43137"/>
                      </a:srgbClr>
                    </a:outerShdw>
                  </a:effectLst>
                </a:rPr>
                <a:t>0</a:t>
              </a:r>
              <a:endParaRPr lang="ru-RU" sz="2200" baseline="30000"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D63FB142-DFD7-4186-82AA-C07D2BB10851}"/>
                </a:ext>
              </a:extLst>
            </p:cNvPr>
            <p:cNvSpPr txBox="1"/>
            <p:nvPr/>
          </p:nvSpPr>
          <p:spPr>
            <a:xfrm>
              <a:off x="1232540" y="1906235"/>
              <a:ext cx="564578"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10</a:t>
              </a:r>
              <a:r>
                <a:rPr lang="en-US" sz="2200" baseline="30000" dirty="0">
                  <a:effectLst>
                    <a:outerShdw blurRad="38100" dist="38100" dir="2700000" algn="tl">
                      <a:srgbClr val="000000">
                        <a:alpha val="43137"/>
                      </a:srgbClr>
                    </a:outerShdw>
                  </a:effectLst>
                </a:rPr>
                <a:t>1</a:t>
              </a:r>
              <a:endParaRPr lang="ru-RU" sz="2200" baseline="30000"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FA8D4E33-E026-4BF5-A82B-76DB36FF485B}"/>
                </a:ext>
              </a:extLst>
            </p:cNvPr>
            <p:cNvSpPr txBox="1"/>
            <p:nvPr/>
          </p:nvSpPr>
          <p:spPr>
            <a:xfrm>
              <a:off x="1233900" y="1122472"/>
              <a:ext cx="564578" cy="430887"/>
            </a:xfrm>
            <a:prstGeom prst="rect">
              <a:avLst/>
            </a:prstGeom>
            <a:solidFill>
              <a:schemeClr val="bg1"/>
            </a:solidFill>
          </p:spPr>
          <p:txBody>
            <a:bodyPr wrap="none" rtlCol="0">
              <a:spAutoFit/>
            </a:bodyPr>
            <a:lstStyle/>
            <a:p>
              <a:r>
                <a:rPr lang="en-US" sz="2200" dirty="0">
                  <a:effectLst>
                    <a:outerShdw blurRad="38100" dist="38100" dir="2700000" algn="tl">
                      <a:srgbClr val="000000">
                        <a:alpha val="43137"/>
                      </a:srgbClr>
                    </a:outerShdw>
                  </a:effectLst>
                </a:rPr>
                <a:t>10</a:t>
              </a:r>
              <a:r>
                <a:rPr lang="en-US" sz="2200" baseline="30000" dirty="0">
                  <a:effectLst>
                    <a:outerShdw blurRad="38100" dist="38100" dir="2700000" algn="tl">
                      <a:srgbClr val="000000">
                        <a:alpha val="43137"/>
                      </a:srgbClr>
                    </a:outerShdw>
                  </a:effectLst>
                </a:rPr>
                <a:t>2</a:t>
              </a:r>
              <a:endParaRPr lang="ru-RU" sz="2200" baseline="30000" dirty="0">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80B46A08-A955-4B3C-ABC7-C5C38C416FEC}"/>
                </a:ext>
              </a:extLst>
            </p:cNvPr>
            <p:cNvSpPr txBox="1"/>
            <p:nvPr/>
          </p:nvSpPr>
          <p:spPr>
            <a:xfrm rot="16200000">
              <a:off x="-754001" y="2669385"/>
              <a:ext cx="3138170" cy="430887"/>
            </a:xfrm>
            <a:prstGeom prst="rect">
              <a:avLst/>
            </a:prstGeom>
            <a:solidFill>
              <a:schemeClr val="bg1"/>
            </a:solidFill>
          </p:spPr>
          <p:txBody>
            <a:bodyPr wrap="square" rtlCol="0">
              <a:spAutoFit/>
            </a:bodyPr>
            <a:lstStyle/>
            <a:p>
              <a:r>
                <a:rPr lang="en-US" sz="2200" dirty="0">
                  <a:effectLst>
                    <a:outerShdw blurRad="38100" dist="38100" dir="2700000" algn="tl">
                      <a:srgbClr val="000000">
                        <a:alpha val="43137"/>
                      </a:srgbClr>
                    </a:outerShdw>
                  </a:effectLst>
                </a:rPr>
                <a:t>Fusion cross section  (mb)</a:t>
              </a:r>
            </a:p>
          </p:txBody>
        </p:sp>
      </p:grpSp>
      <p:sp>
        <p:nvSpPr>
          <p:cNvPr id="25" name="TextBox 24">
            <a:extLst>
              <a:ext uri="{FF2B5EF4-FFF2-40B4-BE49-F238E27FC236}">
                <a16:creationId xmlns:a16="http://schemas.microsoft.com/office/drawing/2014/main" id="{0CB656D4-7646-47F1-B940-83ABFCD5FDE9}"/>
              </a:ext>
            </a:extLst>
          </p:cNvPr>
          <p:cNvSpPr txBox="1"/>
          <p:nvPr/>
        </p:nvSpPr>
        <p:spPr>
          <a:xfrm>
            <a:off x="5883593" y="4061227"/>
            <a:ext cx="1795712" cy="984885"/>
          </a:xfrm>
          <a:prstGeom prst="rect">
            <a:avLst/>
          </a:prstGeom>
          <a:solidFill>
            <a:schemeClr val="bg1"/>
          </a:solidFill>
        </p:spPr>
        <p:txBody>
          <a:bodyPr wrap="square" rtlCol="0">
            <a:spAutoFit/>
          </a:bodyPr>
          <a:lstStyle/>
          <a:p>
            <a:r>
              <a:rPr lang="en-US" sz="2400" baseline="30000" dirty="0">
                <a:effectLst>
                  <a:outerShdw blurRad="38100" dist="38100" dir="2700000" algn="tl">
                    <a:srgbClr val="000000">
                      <a:alpha val="43137"/>
                    </a:srgbClr>
                  </a:outerShdw>
                </a:effectLst>
              </a:rPr>
              <a:t>40</a:t>
            </a:r>
            <a:r>
              <a:rPr lang="en-US" sz="2400" dirty="0">
                <a:effectLst>
                  <a:outerShdw blurRad="38100" dist="38100" dir="2700000" algn="tl">
                    <a:srgbClr val="000000">
                      <a:alpha val="43137"/>
                    </a:srgbClr>
                  </a:outerShdw>
                </a:effectLst>
              </a:rPr>
              <a:t>Ca + </a:t>
            </a:r>
            <a:r>
              <a:rPr lang="en-US" sz="2400" baseline="30000" dirty="0">
                <a:effectLst>
                  <a:outerShdw blurRad="38100" dist="38100" dir="2700000" algn="tl">
                    <a:srgbClr val="000000">
                      <a:alpha val="43137"/>
                    </a:srgbClr>
                  </a:outerShdw>
                </a:effectLst>
              </a:rPr>
              <a:t>208</a:t>
            </a:r>
            <a:r>
              <a:rPr lang="en-US" sz="2400" dirty="0">
                <a:effectLst>
                  <a:outerShdw blurRad="38100" dist="38100" dir="2700000" algn="tl">
                    <a:srgbClr val="000000">
                      <a:alpha val="43137"/>
                    </a:srgbClr>
                  </a:outerShdw>
                </a:effectLst>
              </a:rPr>
              <a:t>Pb</a:t>
            </a:r>
          </a:p>
          <a:p>
            <a:pPr>
              <a:spcBef>
                <a:spcPts val="1200"/>
              </a:spcBef>
            </a:pPr>
            <a:r>
              <a:rPr lang="en-US" sz="2400" baseline="30000" dirty="0">
                <a:effectLst>
                  <a:outerShdw blurRad="38100" dist="38100" dir="2700000" algn="tl">
                    <a:srgbClr val="000000">
                      <a:alpha val="43137"/>
                    </a:srgbClr>
                  </a:outerShdw>
                </a:effectLst>
              </a:rPr>
              <a:t>48</a:t>
            </a:r>
            <a:r>
              <a:rPr lang="en-US" sz="2400" dirty="0">
                <a:effectLst>
                  <a:outerShdw blurRad="38100" dist="38100" dir="2700000" algn="tl">
                    <a:srgbClr val="000000">
                      <a:alpha val="43137"/>
                    </a:srgbClr>
                  </a:outerShdw>
                </a:effectLst>
              </a:rPr>
              <a:t>Ca + </a:t>
            </a:r>
            <a:r>
              <a:rPr lang="en-US" sz="2400" baseline="30000" dirty="0">
                <a:effectLst>
                  <a:outerShdw blurRad="38100" dist="38100" dir="2700000" algn="tl">
                    <a:srgbClr val="000000">
                      <a:alpha val="43137"/>
                    </a:srgbClr>
                  </a:outerShdw>
                </a:effectLst>
              </a:rPr>
              <a:t>208</a:t>
            </a:r>
            <a:r>
              <a:rPr lang="en-US" sz="2400" dirty="0">
                <a:effectLst>
                  <a:outerShdw blurRad="38100" dist="38100" dir="2700000" algn="tl">
                    <a:srgbClr val="000000">
                      <a:alpha val="43137"/>
                    </a:srgbClr>
                  </a:outerShdw>
                </a:effectLst>
              </a:rPr>
              <a:t>Pb</a:t>
            </a:r>
          </a:p>
        </p:txBody>
      </p:sp>
      <p:cxnSp>
        <p:nvCxnSpPr>
          <p:cNvPr id="27" name="Прямая соединительная линия 26">
            <a:extLst>
              <a:ext uri="{FF2B5EF4-FFF2-40B4-BE49-F238E27FC236}">
                <a16:creationId xmlns:a16="http://schemas.microsoft.com/office/drawing/2014/main" id="{F5A5AEF0-12FF-4353-A2ED-75250D444A5C}"/>
              </a:ext>
            </a:extLst>
          </p:cNvPr>
          <p:cNvCxnSpPr/>
          <p:nvPr/>
        </p:nvCxnSpPr>
        <p:spPr>
          <a:xfrm>
            <a:off x="5283685" y="850788"/>
            <a:ext cx="0" cy="4691989"/>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sp>
        <p:nvSpPr>
          <p:cNvPr id="28" name="Овал 27">
            <a:extLst>
              <a:ext uri="{FF2B5EF4-FFF2-40B4-BE49-F238E27FC236}">
                <a16:creationId xmlns:a16="http://schemas.microsoft.com/office/drawing/2014/main" id="{86B99BC9-9490-4D0C-B791-B16A919AC9D1}"/>
              </a:ext>
            </a:extLst>
          </p:cNvPr>
          <p:cNvSpPr/>
          <p:nvPr/>
        </p:nvSpPr>
        <p:spPr>
          <a:xfrm>
            <a:off x="3152775" y="4963890"/>
            <a:ext cx="100694" cy="100694"/>
          </a:xfrm>
          <a:prstGeom prst="ellipse">
            <a:avLst/>
          </a:prstGeom>
          <a:solidFill>
            <a:srgbClr val="22EBE6"/>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 name="Прямая соединительная линия 29">
            <a:extLst>
              <a:ext uri="{FF2B5EF4-FFF2-40B4-BE49-F238E27FC236}">
                <a16:creationId xmlns:a16="http://schemas.microsoft.com/office/drawing/2014/main" id="{959B4DCF-25E6-4B7A-AD75-20B6ED20D512}"/>
              </a:ext>
            </a:extLst>
          </p:cNvPr>
          <p:cNvCxnSpPr>
            <a:cxnSpLocks/>
            <a:stCxn id="28" idx="4"/>
          </p:cNvCxnSpPr>
          <p:nvPr/>
        </p:nvCxnSpPr>
        <p:spPr>
          <a:xfrm>
            <a:off x="3203122" y="5064584"/>
            <a:ext cx="0" cy="259894"/>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9D2428-D0AE-4E59-BD2D-43123C48FB34}"/>
              </a:ext>
            </a:extLst>
          </p:cNvPr>
          <p:cNvSpPr txBox="1"/>
          <p:nvPr/>
        </p:nvSpPr>
        <p:spPr>
          <a:xfrm>
            <a:off x="3025920" y="263649"/>
            <a:ext cx="3723222" cy="461665"/>
          </a:xfrm>
          <a:prstGeom prst="rect">
            <a:avLst/>
          </a:prstGeom>
          <a:solidFill>
            <a:schemeClr val="bg1"/>
          </a:solidFill>
        </p:spPr>
        <p:txBody>
          <a:bodyPr wrap="square" rtlCol="0">
            <a:spAutoFit/>
          </a:bodyPr>
          <a:lstStyle/>
          <a:p>
            <a:r>
              <a:rPr lang="en-US" sz="2400" dirty="0">
                <a:effectLst>
                  <a:outerShdw blurRad="38100" dist="38100" dir="2700000" algn="tl">
                    <a:srgbClr val="000000">
                      <a:alpha val="43137"/>
                    </a:srgbClr>
                  </a:outerShdw>
                </a:effectLst>
                <a:latin typeface="Comic Sans MS" panose="030F0702030302020204" pitchFamily="66" charset="0"/>
              </a:rPr>
              <a:t>Fusion of Magic Nuclei</a:t>
            </a:r>
            <a:endParaRPr lang="ru-RU" sz="2400" baseline="30000" dirty="0">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892693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C69CB6A-0FE6-4E13-831A-0FAED0A1775D}"/>
              </a:ext>
            </a:extLst>
          </p:cNvPr>
          <p:cNvPicPr>
            <a:picLocks noChangeAspect="1"/>
          </p:cNvPicPr>
          <p:nvPr/>
        </p:nvPicPr>
        <p:blipFill>
          <a:blip r:embed="rId2"/>
          <a:stretch>
            <a:fillRect/>
          </a:stretch>
        </p:blipFill>
        <p:spPr>
          <a:xfrm>
            <a:off x="5501830" y="842185"/>
            <a:ext cx="3633906" cy="5747746"/>
          </a:xfrm>
          <a:prstGeom prst="rect">
            <a:avLst/>
          </a:prstGeom>
        </p:spPr>
      </p:pic>
      <p:pic>
        <p:nvPicPr>
          <p:cNvPr id="5" name="Рисунок 4">
            <a:extLst>
              <a:ext uri="{FF2B5EF4-FFF2-40B4-BE49-F238E27FC236}">
                <a16:creationId xmlns:a16="http://schemas.microsoft.com/office/drawing/2014/main" id="{43A6C899-8AE2-4C58-8EDC-F2B890A5A844}"/>
              </a:ext>
            </a:extLst>
          </p:cNvPr>
          <p:cNvPicPr>
            <a:picLocks noChangeAspect="1"/>
          </p:cNvPicPr>
          <p:nvPr/>
        </p:nvPicPr>
        <p:blipFill>
          <a:blip r:embed="rId3"/>
          <a:stretch>
            <a:fillRect/>
          </a:stretch>
        </p:blipFill>
        <p:spPr>
          <a:xfrm>
            <a:off x="-104778" y="1949000"/>
            <a:ext cx="5771891" cy="3545781"/>
          </a:xfrm>
          <a:prstGeom prst="rect">
            <a:avLst/>
          </a:prstGeom>
        </p:spPr>
      </p:pic>
      <p:sp>
        <p:nvSpPr>
          <p:cNvPr id="6" name="TextBox 5">
            <a:extLst>
              <a:ext uri="{FF2B5EF4-FFF2-40B4-BE49-F238E27FC236}">
                <a16:creationId xmlns:a16="http://schemas.microsoft.com/office/drawing/2014/main" id="{8ACDBEA1-77FA-4E95-B578-5CDF1FCB0430}"/>
              </a:ext>
            </a:extLst>
          </p:cNvPr>
          <p:cNvSpPr txBox="1"/>
          <p:nvPr/>
        </p:nvSpPr>
        <p:spPr>
          <a:xfrm>
            <a:off x="1282643" y="5523638"/>
            <a:ext cx="3770328"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Spontaneous fission of </a:t>
            </a:r>
            <a:r>
              <a:rPr lang="en-US" sz="2800" baseline="30000" dirty="0">
                <a:effectLst>
                  <a:outerShdw blurRad="38100" dist="38100" dir="2700000" algn="tl">
                    <a:srgbClr val="000000">
                      <a:alpha val="43137"/>
                    </a:srgbClr>
                  </a:outerShdw>
                </a:effectLst>
              </a:rPr>
              <a:t>252</a:t>
            </a:r>
            <a:r>
              <a:rPr lang="en-US" sz="2400" dirty="0">
                <a:effectLst>
                  <a:outerShdw blurRad="38100" dist="38100" dir="2700000" algn="tl">
                    <a:srgbClr val="000000">
                      <a:alpha val="43137"/>
                    </a:srgbClr>
                  </a:outerShdw>
                </a:effectLst>
              </a:rPr>
              <a:t>Cf</a:t>
            </a:r>
            <a:endParaRPr lang="ru-RU" sz="2400"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1F40125D-2DBE-471E-8127-E828FD2C74C6}"/>
              </a:ext>
            </a:extLst>
          </p:cNvPr>
          <p:cNvSpPr txBox="1"/>
          <p:nvPr/>
        </p:nvSpPr>
        <p:spPr>
          <a:xfrm>
            <a:off x="4683025" y="384103"/>
            <a:ext cx="4355744" cy="461665"/>
          </a:xfrm>
          <a:prstGeom prst="rect">
            <a:avLst/>
          </a:prstGeom>
          <a:noFill/>
        </p:spPr>
        <p:txBody>
          <a:bodyPr wrap="none" rtlCol="0">
            <a:spAutoFit/>
          </a:bodyPr>
          <a:lstStyle/>
          <a:p>
            <a:r>
              <a:rPr lang="en-US" sz="2400" b="1" i="1" dirty="0">
                <a:solidFill>
                  <a:schemeClr val="accent1"/>
                </a:solidFill>
              </a:rPr>
              <a:t>I</a:t>
            </a:r>
            <a:r>
              <a:rPr lang="en-US" b="1" i="1" dirty="0">
                <a:solidFill>
                  <a:schemeClr val="accent1"/>
                </a:solidFill>
              </a:rPr>
              <a:t>. </a:t>
            </a:r>
            <a:r>
              <a:rPr lang="en-US" b="1" i="1" dirty="0" err="1">
                <a:solidFill>
                  <a:schemeClr val="accent1"/>
                </a:solidFill>
              </a:rPr>
              <a:t>Abdurahman</a:t>
            </a:r>
            <a:r>
              <a:rPr lang="en-US" b="1" i="1" dirty="0">
                <a:solidFill>
                  <a:schemeClr val="accent1"/>
                </a:solidFill>
              </a:rPr>
              <a:t> et al., EPJ 242, 08008 (2024)</a:t>
            </a:r>
            <a:endParaRPr lang="ru-RU" b="1" i="1" dirty="0">
              <a:solidFill>
                <a:schemeClr val="accent1"/>
              </a:solidFill>
            </a:endParaRPr>
          </a:p>
        </p:txBody>
      </p:sp>
      <p:sp>
        <p:nvSpPr>
          <p:cNvPr id="11" name="TextBox 10">
            <a:extLst>
              <a:ext uri="{FF2B5EF4-FFF2-40B4-BE49-F238E27FC236}">
                <a16:creationId xmlns:a16="http://schemas.microsoft.com/office/drawing/2014/main" id="{AE65FBFA-C093-4B80-B65B-D1C409650B9C}"/>
              </a:ext>
            </a:extLst>
          </p:cNvPr>
          <p:cNvSpPr txBox="1"/>
          <p:nvPr/>
        </p:nvSpPr>
        <p:spPr>
          <a:xfrm>
            <a:off x="123439" y="1166101"/>
            <a:ext cx="5512406"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Microscopic evidence for scission neutrons</a:t>
            </a:r>
            <a:endParaRPr lang="ru-RU"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5542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3"/>
          <p:cNvGraphicFramePr>
            <a:graphicFrameLocks noChangeAspect="1"/>
          </p:cNvGraphicFramePr>
          <p:nvPr/>
        </p:nvGraphicFramePr>
        <p:xfrm>
          <a:off x="1584399" y="1375494"/>
          <a:ext cx="4392613" cy="4376738"/>
        </p:xfrm>
        <a:graphic>
          <a:graphicData uri="http://schemas.openxmlformats.org/presentationml/2006/ole">
            <mc:AlternateContent xmlns:mc="http://schemas.openxmlformats.org/markup-compatibility/2006">
              <mc:Choice xmlns:v="urn:schemas-microsoft-com:vml" Requires="v">
                <p:oleObj spid="_x0000_s10345" name="CorelDRAW" r:id="rId3" imgW="7315920" imgH="7305480" progId="CorelDraw.Graphic.16">
                  <p:embed/>
                </p:oleObj>
              </mc:Choice>
              <mc:Fallback>
                <p:oleObj name="CorelDRAW" r:id="rId3" imgW="7315920" imgH="7305480" progId="CorelDraw.Graphic.16">
                  <p:embed/>
                  <p:pic>
                    <p:nvPicPr>
                      <p:cNvPr id="1024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399" y="1375494"/>
                        <a:ext cx="4392613" cy="437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3" name="TextBox 7"/>
          <p:cNvSpPr txBox="1">
            <a:spLocks noChangeArrowheads="1"/>
          </p:cNvSpPr>
          <p:nvPr/>
        </p:nvSpPr>
        <p:spPr bwMode="auto">
          <a:xfrm>
            <a:off x="2638499" y="5737944"/>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20</a:t>
            </a:r>
            <a:endParaRPr lang="ru-RU" altLang="ru-RU" b="1"/>
          </a:p>
        </p:txBody>
      </p:sp>
      <p:sp>
        <p:nvSpPr>
          <p:cNvPr id="10244" name="TextBox 10"/>
          <p:cNvSpPr txBox="1">
            <a:spLocks noChangeArrowheads="1"/>
          </p:cNvSpPr>
          <p:nvPr/>
        </p:nvSpPr>
        <p:spPr bwMode="auto">
          <a:xfrm>
            <a:off x="3235399" y="5736357"/>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22</a:t>
            </a:r>
            <a:endParaRPr lang="ru-RU" altLang="ru-RU" b="1"/>
          </a:p>
        </p:txBody>
      </p:sp>
      <p:sp>
        <p:nvSpPr>
          <p:cNvPr id="10245" name="TextBox 11"/>
          <p:cNvSpPr txBox="1">
            <a:spLocks noChangeArrowheads="1"/>
          </p:cNvSpPr>
          <p:nvPr/>
        </p:nvSpPr>
        <p:spPr bwMode="auto">
          <a:xfrm>
            <a:off x="3873574" y="5734769"/>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24</a:t>
            </a:r>
            <a:endParaRPr lang="ru-RU" altLang="ru-RU" b="1"/>
          </a:p>
        </p:txBody>
      </p:sp>
      <p:sp>
        <p:nvSpPr>
          <p:cNvPr id="10246" name="TextBox 12"/>
          <p:cNvSpPr txBox="1">
            <a:spLocks noChangeArrowheads="1"/>
          </p:cNvSpPr>
          <p:nvPr/>
        </p:nvSpPr>
        <p:spPr bwMode="auto">
          <a:xfrm>
            <a:off x="4465712" y="5733182"/>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26</a:t>
            </a:r>
            <a:endParaRPr lang="ru-RU" altLang="ru-RU" b="1"/>
          </a:p>
        </p:txBody>
      </p:sp>
      <p:sp>
        <p:nvSpPr>
          <p:cNvPr id="10247" name="TextBox 13"/>
          <p:cNvSpPr txBox="1">
            <a:spLocks noChangeArrowheads="1"/>
          </p:cNvSpPr>
          <p:nvPr/>
        </p:nvSpPr>
        <p:spPr bwMode="auto">
          <a:xfrm>
            <a:off x="5103887" y="5734769"/>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28</a:t>
            </a:r>
            <a:endParaRPr lang="ru-RU" altLang="ru-RU" b="1"/>
          </a:p>
        </p:txBody>
      </p:sp>
      <p:sp>
        <p:nvSpPr>
          <p:cNvPr id="10248" name="TextBox 14"/>
          <p:cNvSpPr txBox="1">
            <a:spLocks noChangeArrowheads="1"/>
          </p:cNvSpPr>
          <p:nvPr/>
        </p:nvSpPr>
        <p:spPr bwMode="auto">
          <a:xfrm>
            <a:off x="5743649" y="5736357"/>
            <a:ext cx="43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30</a:t>
            </a:r>
            <a:endParaRPr lang="ru-RU" altLang="ru-RU" b="1"/>
          </a:p>
        </p:txBody>
      </p:sp>
      <p:sp>
        <p:nvSpPr>
          <p:cNvPr id="10249" name="TextBox 15"/>
          <p:cNvSpPr txBox="1">
            <a:spLocks noChangeArrowheads="1"/>
          </p:cNvSpPr>
          <p:nvPr/>
        </p:nvSpPr>
        <p:spPr bwMode="auto">
          <a:xfrm>
            <a:off x="2005087" y="5737944"/>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18</a:t>
            </a:r>
            <a:endParaRPr lang="ru-RU" altLang="ru-RU" b="1"/>
          </a:p>
        </p:txBody>
      </p:sp>
      <p:sp>
        <p:nvSpPr>
          <p:cNvPr id="10250" name="TextBox 16"/>
          <p:cNvSpPr txBox="1">
            <a:spLocks noChangeArrowheads="1"/>
          </p:cNvSpPr>
          <p:nvPr/>
        </p:nvSpPr>
        <p:spPr bwMode="auto">
          <a:xfrm>
            <a:off x="1376437" y="5737944"/>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16</a:t>
            </a:r>
            <a:endParaRPr lang="ru-RU" altLang="ru-RU" b="1" dirty="0"/>
          </a:p>
        </p:txBody>
      </p:sp>
      <p:sp>
        <p:nvSpPr>
          <p:cNvPr id="10251" name="TextBox 18"/>
          <p:cNvSpPr txBox="1">
            <a:spLocks noChangeArrowheads="1"/>
          </p:cNvSpPr>
          <p:nvPr/>
        </p:nvSpPr>
        <p:spPr bwMode="auto">
          <a:xfrm>
            <a:off x="1087512" y="4658444"/>
            <a:ext cx="506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3.4</a:t>
            </a:r>
            <a:endParaRPr lang="ru-RU" altLang="ru-RU" b="1"/>
          </a:p>
        </p:txBody>
      </p:sp>
      <p:sp>
        <p:nvSpPr>
          <p:cNvPr id="10252" name="TextBox 19"/>
          <p:cNvSpPr txBox="1">
            <a:spLocks noChangeArrowheads="1"/>
          </p:cNvSpPr>
          <p:nvPr/>
        </p:nvSpPr>
        <p:spPr bwMode="auto">
          <a:xfrm>
            <a:off x="1081162" y="3639269"/>
            <a:ext cx="50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3.5</a:t>
            </a:r>
            <a:endParaRPr lang="ru-RU" altLang="ru-RU" b="1"/>
          </a:p>
        </p:txBody>
      </p:sp>
      <p:sp>
        <p:nvSpPr>
          <p:cNvPr id="10253" name="TextBox 20"/>
          <p:cNvSpPr txBox="1">
            <a:spLocks noChangeArrowheads="1"/>
          </p:cNvSpPr>
          <p:nvPr/>
        </p:nvSpPr>
        <p:spPr bwMode="auto">
          <a:xfrm>
            <a:off x="1081162" y="2639144"/>
            <a:ext cx="50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3.6</a:t>
            </a:r>
            <a:endParaRPr lang="ru-RU" altLang="ru-RU" b="1"/>
          </a:p>
        </p:txBody>
      </p:sp>
      <p:sp>
        <p:nvSpPr>
          <p:cNvPr id="10254" name="TextBox 21"/>
          <p:cNvSpPr txBox="1">
            <a:spLocks noChangeArrowheads="1"/>
          </p:cNvSpPr>
          <p:nvPr/>
        </p:nvSpPr>
        <p:spPr bwMode="auto">
          <a:xfrm>
            <a:off x="1087512" y="1607269"/>
            <a:ext cx="506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3.7</a:t>
            </a:r>
            <a:endParaRPr lang="ru-RU" altLang="ru-RU" b="1" dirty="0"/>
          </a:p>
        </p:txBody>
      </p:sp>
      <p:sp>
        <p:nvSpPr>
          <p:cNvPr id="10255" name="TextBox 22"/>
          <p:cNvSpPr txBox="1">
            <a:spLocks noChangeArrowheads="1"/>
          </p:cNvSpPr>
          <p:nvPr/>
        </p:nvSpPr>
        <p:spPr bwMode="auto">
          <a:xfrm>
            <a:off x="2089224" y="1691407"/>
            <a:ext cx="2526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Ca – </a:t>
            </a:r>
            <a:r>
              <a:rPr lang="ru-RU" altLang="ru-RU" b="1" dirty="0"/>
              <a:t>изотопы</a:t>
            </a:r>
            <a:r>
              <a:rPr lang="en-US" altLang="ru-RU" b="1" dirty="0"/>
              <a:t>  (Z=20)</a:t>
            </a:r>
            <a:endParaRPr lang="ru-RU" altLang="ru-RU" b="1" dirty="0"/>
          </a:p>
        </p:txBody>
      </p:sp>
      <p:sp>
        <p:nvSpPr>
          <p:cNvPr id="10256" name="TextBox 23"/>
          <p:cNvSpPr txBox="1">
            <a:spLocks noChangeArrowheads="1"/>
          </p:cNvSpPr>
          <p:nvPr/>
        </p:nvSpPr>
        <p:spPr bwMode="auto">
          <a:xfrm>
            <a:off x="3232146" y="4067894"/>
            <a:ext cx="15634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dirty="0">
                <a:solidFill>
                  <a:srgbClr val="C00000"/>
                </a:solidFill>
              </a:rPr>
              <a:t>Зарядовый </a:t>
            </a:r>
          </a:p>
          <a:p>
            <a:pPr algn="ctr" eaLnBrk="1" hangingPunct="1"/>
            <a:r>
              <a:rPr lang="ru-RU" altLang="ru-RU" b="1" dirty="0">
                <a:solidFill>
                  <a:srgbClr val="C00000"/>
                </a:solidFill>
              </a:rPr>
              <a:t>радиус</a:t>
            </a:r>
            <a:r>
              <a:rPr lang="ru-RU" altLang="ru-RU" dirty="0">
                <a:solidFill>
                  <a:srgbClr val="C00000"/>
                </a:solidFill>
              </a:rPr>
              <a:t>,</a:t>
            </a:r>
            <a:endParaRPr lang="en-US" altLang="ru-RU" dirty="0">
              <a:solidFill>
                <a:srgbClr val="C00000"/>
              </a:solidFill>
            </a:endParaRPr>
          </a:p>
          <a:p>
            <a:pPr algn="ctr" eaLnBrk="1" hangingPunct="1"/>
            <a:r>
              <a:rPr lang="en-US" altLang="ru-RU" b="1" dirty="0"/>
              <a:t>/</a:t>
            </a:r>
            <a:r>
              <a:rPr lang="ru-RU" altLang="ru-RU" b="1" dirty="0" err="1"/>
              <a:t>эксп</a:t>
            </a:r>
            <a:r>
              <a:rPr lang="en-US" altLang="ru-RU" b="1" dirty="0"/>
              <a:t>/</a:t>
            </a:r>
            <a:endParaRPr lang="ru-RU" altLang="ru-RU" b="1" dirty="0"/>
          </a:p>
        </p:txBody>
      </p:sp>
      <p:sp>
        <p:nvSpPr>
          <p:cNvPr id="10257" name="TextBox 24"/>
          <p:cNvSpPr txBox="1">
            <a:spLocks noChangeArrowheads="1"/>
          </p:cNvSpPr>
          <p:nvPr/>
        </p:nvSpPr>
        <p:spPr bwMode="auto">
          <a:xfrm>
            <a:off x="2730574" y="2401019"/>
            <a:ext cx="13276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R ~ r</a:t>
            </a:r>
            <a:r>
              <a:rPr lang="en-US" altLang="ru-RU" sz="2000" b="1" baseline="-25000" dirty="0"/>
              <a:t>0</a:t>
            </a:r>
            <a:r>
              <a:rPr lang="en-US" altLang="ru-RU" b="1" dirty="0"/>
              <a:t>·A</a:t>
            </a:r>
            <a:r>
              <a:rPr lang="en-US" altLang="ru-RU" sz="2400" b="1" baseline="30000" dirty="0"/>
              <a:t>1/3</a:t>
            </a:r>
            <a:endParaRPr lang="en-US" altLang="ru-RU" b="1" dirty="0"/>
          </a:p>
        </p:txBody>
      </p:sp>
      <p:sp>
        <p:nvSpPr>
          <p:cNvPr id="10258" name="TextBox 25"/>
          <p:cNvSpPr txBox="1">
            <a:spLocks noChangeArrowheads="1"/>
          </p:cNvSpPr>
          <p:nvPr/>
        </p:nvSpPr>
        <p:spPr bwMode="auto">
          <a:xfrm rot="16200000">
            <a:off x="-746726" y="3277597"/>
            <a:ext cx="3160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b="1" dirty="0"/>
              <a:t>Ядерные радиусы</a:t>
            </a:r>
            <a:r>
              <a:rPr lang="en-US" altLang="ru-RU" b="1" dirty="0"/>
              <a:t>,  R (</a:t>
            </a:r>
            <a:r>
              <a:rPr lang="en-US" altLang="ru-RU" b="1" dirty="0" err="1"/>
              <a:t>fm</a:t>
            </a:r>
            <a:r>
              <a:rPr lang="en-US" altLang="ru-RU" b="1" dirty="0"/>
              <a:t>)</a:t>
            </a:r>
            <a:endParaRPr lang="ru-RU" altLang="ru-RU" b="1" dirty="0"/>
          </a:p>
        </p:txBody>
      </p:sp>
      <p:sp>
        <p:nvSpPr>
          <p:cNvPr id="10259" name="TextBox 26"/>
          <p:cNvSpPr txBox="1">
            <a:spLocks noChangeArrowheads="1"/>
          </p:cNvSpPr>
          <p:nvPr/>
        </p:nvSpPr>
        <p:spPr bwMode="auto">
          <a:xfrm>
            <a:off x="4032324" y="6155457"/>
            <a:ext cx="2195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b="1" dirty="0"/>
              <a:t>Число нейтронов</a:t>
            </a:r>
          </a:p>
        </p:txBody>
      </p:sp>
      <p:cxnSp>
        <p:nvCxnSpPr>
          <p:cNvPr id="29" name="Прямая соединительная линия 28"/>
          <p:cNvCxnSpPr/>
          <p:nvPr/>
        </p:nvCxnSpPr>
        <p:spPr>
          <a:xfrm>
            <a:off x="2854399" y="4207594"/>
            <a:ext cx="0" cy="25400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5324549" y="4212357"/>
            <a:ext cx="0" cy="255587"/>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83300" y="848325"/>
            <a:ext cx="4750659" cy="369332"/>
          </a:xfrm>
          <a:prstGeom prst="rect">
            <a:avLst/>
          </a:prstGeom>
          <a:noFill/>
        </p:spPr>
        <p:txBody>
          <a:bodyPr wrap="none">
            <a:spAutoFit/>
          </a:bodyPr>
          <a:lstStyle/>
          <a:p>
            <a:pPr>
              <a:defRPr/>
            </a:pPr>
            <a:r>
              <a:rPr lang="en-US" b="1" dirty="0">
                <a:solidFill>
                  <a:srgbClr val="0070C0"/>
                </a:solidFill>
                <a:latin typeface="+mn-lt"/>
              </a:rPr>
              <a:t>G.D. </a:t>
            </a:r>
            <a:r>
              <a:rPr lang="en-US" b="1" dirty="0" err="1">
                <a:solidFill>
                  <a:srgbClr val="0070C0"/>
                </a:solidFill>
                <a:latin typeface="+mn-lt"/>
              </a:rPr>
              <a:t>Alkhazov</a:t>
            </a:r>
            <a:r>
              <a:rPr lang="en-US" b="1" dirty="0">
                <a:solidFill>
                  <a:srgbClr val="0070C0"/>
                </a:solidFill>
                <a:latin typeface="+mn-lt"/>
              </a:rPr>
              <a:t> et al. </a:t>
            </a:r>
            <a:r>
              <a:rPr lang="en-US" b="1" dirty="0" err="1">
                <a:solidFill>
                  <a:srgbClr val="0070C0"/>
                </a:solidFill>
                <a:latin typeface="+mn-lt"/>
              </a:rPr>
              <a:t>Nucl</a:t>
            </a:r>
            <a:r>
              <a:rPr lang="en-US" b="1" dirty="0">
                <a:solidFill>
                  <a:srgbClr val="0070C0"/>
                </a:solidFill>
                <a:latin typeface="+mn-lt"/>
              </a:rPr>
              <a:t>. Phys. A274 (1976) 443</a:t>
            </a:r>
            <a:endParaRPr lang="ru-RU" b="1" dirty="0">
              <a:solidFill>
                <a:srgbClr val="0070C0"/>
              </a:solidFill>
              <a:latin typeface="+mn-lt"/>
            </a:endParaRPr>
          </a:p>
        </p:txBody>
      </p:sp>
      <p:sp>
        <p:nvSpPr>
          <p:cNvPr id="24" name="Овал 23"/>
          <p:cNvSpPr/>
          <p:nvPr/>
        </p:nvSpPr>
        <p:spPr>
          <a:xfrm>
            <a:off x="6755086" y="1691407"/>
            <a:ext cx="144462"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C00000"/>
              </a:solidFill>
            </a:endParaRPr>
          </a:p>
        </p:txBody>
      </p:sp>
      <p:sp>
        <p:nvSpPr>
          <p:cNvPr id="25" name="Овал 24"/>
          <p:cNvSpPr/>
          <p:nvPr/>
        </p:nvSpPr>
        <p:spPr>
          <a:xfrm>
            <a:off x="6764611" y="2050182"/>
            <a:ext cx="142875" cy="14446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265" name="TextBox 21"/>
          <p:cNvSpPr txBox="1">
            <a:spLocks noChangeArrowheads="1"/>
          </p:cNvSpPr>
          <p:nvPr/>
        </p:nvSpPr>
        <p:spPr bwMode="auto">
          <a:xfrm>
            <a:off x="6902152" y="1596157"/>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t>&lt;e,e’&gt;</a:t>
            </a:r>
            <a:endParaRPr lang="ru-RU" altLang="ru-RU"/>
          </a:p>
        </p:txBody>
      </p:sp>
      <p:sp>
        <p:nvSpPr>
          <p:cNvPr id="10266" name="TextBox 21"/>
          <p:cNvSpPr txBox="1">
            <a:spLocks noChangeArrowheads="1"/>
          </p:cNvSpPr>
          <p:nvPr/>
        </p:nvSpPr>
        <p:spPr bwMode="auto">
          <a:xfrm>
            <a:off x="6913265" y="1935882"/>
            <a:ext cx="827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t>&lt;p,p’&gt;</a:t>
            </a:r>
            <a:endParaRPr lang="ru-RU" altLang="ru-RU"/>
          </a:p>
        </p:txBody>
      </p:sp>
      <p:grpSp>
        <p:nvGrpSpPr>
          <p:cNvPr id="11" name="Группа 10"/>
          <p:cNvGrpSpPr/>
          <p:nvPr/>
        </p:nvGrpSpPr>
        <p:grpSpPr>
          <a:xfrm>
            <a:off x="5214156" y="2564904"/>
            <a:ext cx="752032" cy="505200"/>
            <a:chOff x="6833332" y="2564904"/>
            <a:chExt cx="752032" cy="505200"/>
          </a:xfrm>
        </p:grpSpPr>
        <p:sp>
          <p:nvSpPr>
            <p:cNvPr id="35" name="Овал 34"/>
            <p:cNvSpPr/>
            <p:nvPr/>
          </p:nvSpPr>
          <p:spPr>
            <a:xfrm>
              <a:off x="6871494" y="2726164"/>
              <a:ext cx="144462" cy="1428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8" name="Прямая соединительная линия 7"/>
            <p:cNvCxnSpPr/>
            <p:nvPr/>
          </p:nvCxnSpPr>
          <p:spPr>
            <a:xfrm flipH="1">
              <a:off x="6943725" y="2564904"/>
              <a:ext cx="4539" cy="50520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6838160" y="2564904"/>
              <a:ext cx="220786"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6833332" y="3068960"/>
              <a:ext cx="220786"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41" name="TextBox 24"/>
            <p:cNvSpPr txBox="1">
              <a:spLocks noChangeArrowheads="1"/>
            </p:cNvSpPr>
            <p:nvPr/>
          </p:nvSpPr>
          <p:spPr bwMode="auto">
            <a:xfrm>
              <a:off x="7092280" y="2627620"/>
              <a:ext cx="4930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R</a:t>
              </a:r>
              <a:r>
                <a:rPr lang="en-US" altLang="ru-RU" b="1" baseline="-25000" dirty="0"/>
                <a:t>W</a:t>
              </a:r>
            </a:p>
          </p:txBody>
        </p:sp>
      </p:grpSp>
      <p:sp>
        <p:nvSpPr>
          <p:cNvPr id="43" name="TextBox 42"/>
          <p:cNvSpPr txBox="1"/>
          <p:nvPr/>
        </p:nvSpPr>
        <p:spPr>
          <a:xfrm>
            <a:off x="6113901" y="3172964"/>
            <a:ext cx="184731" cy="461665"/>
          </a:xfrm>
          <a:prstGeom prst="rect">
            <a:avLst/>
          </a:prstGeom>
          <a:solidFill>
            <a:schemeClr val="bg1"/>
          </a:solidFill>
        </p:spPr>
        <p:txBody>
          <a:bodyPr wrap="none" rtlCol="0">
            <a:spAutoFit/>
          </a:bodyPr>
          <a:lstStyle/>
          <a:p>
            <a:endParaRPr lang="ru-RU" sz="2400" b="1" dirty="0">
              <a:solidFill>
                <a:srgbClr val="0070C0"/>
              </a:solidFill>
            </a:endParaRPr>
          </a:p>
        </p:txBody>
      </p:sp>
      <p:sp>
        <p:nvSpPr>
          <p:cNvPr id="37" name="TextBox 36"/>
          <p:cNvSpPr txBox="1"/>
          <p:nvPr/>
        </p:nvSpPr>
        <p:spPr>
          <a:xfrm>
            <a:off x="6262599" y="2564904"/>
            <a:ext cx="2989921" cy="523220"/>
          </a:xfrm>
          <a:prstGeom prst="rect">
            <a:avLst/>
          </a:prstGeom>
          <a:noFill/>
        </p:spPr>
        <p:txBody>
          <a:bodyPr wrap="none" rtlCol="0">
            <a:spAutoFit/>
          </a:bodyPr>
          <a:lstStyle/>
          <a:p>
            <a:r>
              <a:rPr lang="en-US" sz="2800" b="1" dirty="0" err="1">
                <a:solidFill>
                  <a:schemeClr val="tx2"/>
                </a:solidFill>
              </a:rPr>
              <a:t>r</a:t>
            </a:r>
            <a:r>
              <a:rPr lang="en-US" sz="3200" b="1" baseline="-25000" dirty="0" err="1">
                <a:solidFill>
                  <a:schemeClr val="tx2"/>
                </a:solidFill>
              </a:rPr>
              <a:t>skin</a:t>
            </a:r>
            <a:r>
              <a:rPr lang="en-US" sz="2400" b="1" dirty="0">
                <a:solidFill>
                  <a:schemeClr val="tx2"/>
                </a:solidFill>
              </a:rPr>
              <a:t> = </a:t>
            </a:r>
            <a:r>
              <a:rPr lang="ru-RU" sz="2200" b="1" dirty="0">
                <a:solidFill>
                  <a:schemeClr val="tx2"/>
                </a:solidFill>
              </a:rPr>
              <a:t>0.</a:t>
            </a:r>
            <a:r>
              <a:rPr lang="en-US" sz="2200" b="1" dirty="0">
                <a:solidFill>
                  <a:schemeClr val="tx2"/>
                </a:solidFill>
              </a:rPr>
              <a:t>12</a:t>
            </a:r>
            <a:r>
              <a:rPr lang="ru-RU" sz="2200" b="1" dirty="0">
                <a:solidFill>
                  <a:schemeClr val="tx2"/>
                </a:solidFill>
              </a:rPr>
              <a:t> ± 0.0</a:t>
            </a:r>
            <a:r>
              <a:rPr lang="en-US" sz="2200" b="1" dirty="0">
                <a:solidFill>
                  <a:schemeClr val="tx2"/>
                </a:solidFill>
              </a:rPr>
              <a:t>26 </a:t>
            </a:r>
            <a:r>
              <a:rPr lang="en-US" sz="2200" b="1" dirty="0" err="1">
                <a:solidFill>
                  <a:schemeClr val="tx2"/>
                </a:solidFill>
              </a:rPr>
              <a:t>fm</a:t>
            </a:r>
            <a:r>
              <a:rPr lang="en-US" sz="2200" b="1" dirty="0">
                <a:solidFill>
                  <a:schemeClr val="tx2"/>
                </a:solidFill>
              </a:rPr>
              <a:t>  </a:t>
            </a:r>
            <a:endParaRPr lang="ru-RU" sz="2200" b="1" dirty="0">
              <a:solidFill>
                <a:schemeClr val="tx2"/>
              </a:solidFill>
            </a:endParaRPr>
          </a:p>
        </p:txBody>
      </p:sp>
      <p:sp>
        <p:nvSpPr>
          <p:cNvPr id="38" name="Прямоугольник 37">
            <a:extLst>
              <a:ext uri="{FF2B5EF4-FFF2-40B4-BE49-F238E27FC236}">
                <a16:creationId xmlns:a16="http://schemas.microsoft.com/office/drawing/2014/main" id="{BCA25F6E-2EBD-4BDC-B775-75A1FB722BD2}"/>
              </a:ext>
            </a:extLst>
          </p:cNvPr>
          <p:cNvSpPr/>
          <p:nvPr/>
        </p:nvSpPr>
        <p:spPr>
          <a:xfrm>
            <a:off x="0" y="0"/>
            <a:ext cx="928903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Comic Sans MS" panose="030F0702030302020204" pitchFamily="66" charset="0"/>
              </a:rPr>
              <a:t>Кулоновское возбуждение </a:t>
            </a:r>
          </a:p>
          <a:p>
            <a:pPr algn="ctr"/>
            <a:r>
              <a:rPr lang="ru-RU" sz="2800" b="1" dirty="0">
                <a:latin typeface="Comic Sans MS" panose="030F0702030302020204" pitchFamily="66" charset="0"/>
              </a:rPr>
              <a:t>дважды магического ядра </a:t>
            </a:r>
            <a:r>
              <a:rPr lang="ru-RU" sz="3200" b="1" baseline="30000" dirty="0">
                <a:latin typeface="Comic Sans MS" panose="030F0702030302020204" pitchFamily="66" charset="0"/>
              </a:rPr>
              <a:t>208</a:t>
            </a:r>
            <a:r>
              <a:rPr lang="en-US" sz="2800" b="1" dirty="0">
                <a:latin typeface="Comic Sans MS" panose="030F0702030302020204" pitchFamily="66" charset="0"/>
              </a:rPr>
              <a:t>Pb</a:t>
            </a:r>
            <a:endParaRPr lang="ru-RU" sz="2800" b="1" dirty="0">
              <a:latin typeface="Comic Sans MS" panose="030F0702030302020204" pitchFamily="66" charset="0"/>
            </a:endParaRPr>
          </a:p>
          <a:p>
            <a:pPr algn="ctr"/>
            <a:endParaRPr lang="ru-RU" sz="4000" b="1" dirty="0">
              <a:latin typeface="Comic Sans MS" panose="030F0702030302020204" pitchFamily="66" charset="0"/>
            </a:endParaRPr>
          </a:p>
          <a:p>
            <a:pPr algn="ctr"/>
            <a:endParaRPr lang="ru-RU" sz="4000" b="1" dirty="0">
              <a:latin typeface="Comic Sans MS" panose="030F0702030302020204" pitchFamily="66" charset="0"/>
            </a:endParaRPr>
          </a:p>
        </p:txBody>
      </p:sp>
    </p:spTree>
    <p:extLst>
      <p:ext uri="{BB962C8B-B14F-4D97-AF65-F5344CB8AC3E}">
        <p14:creationId xmlns:p14="http://schemas.microsoft.com/office/powerpoint/2010/main" val="2877475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Группа 55">
            <a:extLst>
              <a:ext uri="{FF2B5EF4-FFF2-40B4-BE49-F238E27FC236}">
                <a16:creationId xmlns:a16="http://schemas.microsoft.com/office/drawing/2014/main" id="{E267A2AD-EB6D-43DB-AA0C-9F17520A4DE2}"/>
              </a:ext>
            </a:extLst>
          </p:cNvPr>
          <p:cNvGrpSpPr/>
          <p:nvPr/>
        </p:nvGrpSpPr>
        <p:grpSpPr>
          <a:xfrm>
            <a:off x="1477108" y="1014189"/>
            <a:ext cx="7398316" cy="5459343"/>
            <a:chOff x="1477108" y="753519"/>
            <a:chExt cx="7398316" cy="5459343"/>
          </a:xfrm>
        </p:grpSpPr>
        <p:pic>
          <p:nvPicPr>
            <p:cNvPr id="4" name="Рисунок 3">
              <a:extLst>
                <a:ext uri="{FF2B5EF4-FFF2-40B4-BE49-F238E27FC236}">
                  <a16:creationId xmlns:a16="http://schemas.microsoft.com/office/drawing/2014/main" id="{05A1DA02-D135-4ECA-B2B6-B191C80F2C8B}"/>
                </a:ext>
              </a:extLst>
            </p:cNvPr>
            <p:cNvPicPr>
              <a:picLocks noChangeAspect="1"/>
            </p:cNvPicPr>
            <p:nvPr/>
          </p:nvPicPr>
          <p:blipFill>
            <a:blip r:embed="rId2"/>
            <a:stretch>
              <a:fillRect/>
            </a:stretch>
          </p:blipFill>
          <p:spPr>
            <a:xfrm>
              <a:off x="1998651" y="753519"/>
              <a:ext cx="6343079" cy="5014235"/>
            </a:xfrm>
            <a:prstGeom prst="rect">
              <a:avLst/>
            </a:prstGeom>
          </p:spPr>
        </p:pic>
        <p:pic>
          <p:nvPicPr>
            <p:cNvPr id="6" name="Рисунок 5">
              <a:extLst>
                <a:ext uri="{FF2B5EF4-FFF2-40B4-BE49-F238E27FC236}">
                  <a16:creationId xmlns:a16="http://schemas.microsoft.com/office/drawing/2014/main" id="{37F7EA6F-0F64-47A4-AECD-14C15A951F02}"/>
                </a:ext>
              </a:extLst>
            </p:cNvPr>
            <p:cNvPicPr>
              <a:picLocks noChangeAspect="1"/>
            </p:cNvPicPr>
            <p:nvPr/>
          </p:nvPicPr>
          <p:blipFill>
            <a:blip r:embed="rId3"/>
            <a:stretch>
              <a:fillRect/>
            </a:stretch>
          </p:blipFill>
          <p:spPr>
            <a:xfrm>
              <a:off x="6316392" y="1312539"/>
              <a:ext cx="2508682" cy="364509"/>
            </a:xfrm>
            <a:prstGeom prst="rect">
              <a:avLst/>
            </a:prstGeom>
          </p:spPr>
        </p:pic>
        <p:pic>
          <p:nvPicPr>
            <p:cNvPr id="7" name="Рисунок 6">
              <a:extLst>
                <a:ext uri="{FF2B5EF4-FFF2-40B4-BE49-F238E27FC236}">
                  <a16:creationId xmlns:a16="http://schemas.microsoft.com/office/drawing/2014/main" id="{F542B0AB-F21D-4F14-80B4-B2DC579C37E2}"/>
                </a:ext>
              </a:extLst>
            </p:cNvPr>
            <p:cNvPicPr>
              <a:picLocks noChangeAspect="1"/>
            </p:cNvPicPr>
            <p:nvPr/>
          </p:nvPicPr>
          <p:blipFill>
            <a:blip r:embed="rId4"/>
            <a:stretch>
              <a:fillRect/>
            </a:stretch>
          </p:blipFill>
          <p:spPr>
            <a:xfrm>
              <a:off x="6132305" y="3340010"/>
              <a:ext cx="2743119" cy="353951"/>
            </a:xfrm>
            <a:prstGeom prst="rect">
              <a:avLst/>
            </a:prstGeom>
            <a:ln>
              <a:solidFill>
                <a:schemeClr val="tx1"/>
              </a:solidFill>
            </a:ln>
          </p:spPr>
        </p:pic>
        <p:sp>
          <p:nvSpPr>
            <p:cNvPr id="8" name="TextBox 7">
              <a:extLst>
                <a:ext uri="{FF2B5EF4-FFF2-40B4-BE49-F238E27FC236}">
                  <a16:creationId xmlns:a16="http://schemas.microsoft.com/office/drawing/2014/main" id="{A3C3B397-EC36-4C06-8F0F-A11BB860DCD7}"/>
                </a:ext>
              </a:extLst>
            </p:cNvPr>
            <p:cNvSpPr txBox="1"/>
            <p:nvPr/>
          </p:nvSpPr>
          <p:spPr>
            <a:xfrm>
              <a:off x="1477108" y="5751197"/>
              <a:ext cx="7015831" cy="461665"/>
            </a:xfrm>
            <a:prstGeom prst="rect">
              <a:avLst/>
            </a:prstGeom>
            <a:noFill/>
          </p:spPr>
          <p:txBody>
            <a:bodyPr wrap="none" rtlCol="0">
              <a:spAutoFit/>
            </a:bodyPr>
            <a:lstStyle/>
            <a:p>
              <a:r>
                <a:rPr lang="en-US" sz="2400" dirty="0"/>
                <a:t>Induced by the beams of </a:t>
              </a:r>
              <a:r>
                <a:rPr lang="en-US" sz="2400" baseline="30000" dirty="0"/>
                <a:t>166</a:t>
              </a:r>
              <a:r>
                <a:rPr lang="en-US" sz="2400" dirty="0"/>
                <a:t>Er, </a:t>
              </a:r>
              <a:r>
                <a:rPr lang="en-US" sz="2400" baseline="30000" dirty="0"/>
                <a:t>150</a:t>
              </a:r>
              <a:r>
                <a:rPr lang="en-US" sz="2400" dirty="0"/>
                <a:t>Nd, </a:t>
              </a:r>
              <a:r>
                <a:rPr lang="en-US" sz="2400" baseline="30000" dirty="0"/>
                <a:t>130</a:t>
              </a:r>
              <a:r>
                <a:rPr lang="en-US" sz="2400" dirty="0"/>
                <a:t>Te, and </a:t>
              </a:r>
              <a:r>
                <a:rPr lang="en-US" sz="2400" baseline="30000" dirty="0"/>
                <a:t>70</a:t>
              </a:r>
              <a:r>
                <a:rPr lang="en-US" sz="2400" dirty="0"/>
                <a:t>Ge.</a:t>
              </a:r>
              <a:endParaRPr lang="ru-RU" sz="2400" dirty="0"/>
            </a:p>
          </p:txBody>
        </p:sp>
      </p:grpSp>
      <p:sp>
        <p:nvSpPr>
          <p:cNvPr id="9" name="TextBox 8">
            <a:extLst>
              <a:ext uri="{FF2B5EF4-FFF2-40B4-BE49-F238E27FC236}">
                <a16:creationId xmlns:a16="http://schemas.microsoft.com/office/drawing/2014/main" id="{E20BE5FD-7E79-402D-BE11-5E39DEC0F750}"/>
              </a:ext>
            </a:extLst>
          </p:cNvPr>
          <p:cNvSpPr txBox="1"/>
          <p:nvPr/>
        </p:nvSpPr>
        <p:spPr>
          <a:xfrm>
            <a:off x="1480556" y="603335"/>
            <a:ext cx="6637843" cy="461665"/>
          </a:xfrm>
          <a:prstGeom prst="rect">
            <a:avLst/>
          </a:prstGeom>
          <a:noFill/>
        </p:spPr>
        <p:txBody>
          <a:bodyPr wrap="none" rtlCol="0">
            <a:spAutoFit/>
          </a:bodyPr>
          <a:lstStyle/>
          <a:p>
            <a:r>
              <a:rPr lang="en-US" sz="2400" dirty="0"/>
              <a:t>Total γ-ray spectra from Coulomb excitation of </a:t>
            </a:r>
            <a:r>
              <a:rPr lang="en-US" sz="2400" baseline="30000" dirty="0"/>
              <a:t>208</a:t>
            </a:r>
            <a:r>
              <a:rPr lang="en-US" sz="2400" dirty="0"/>
              <a:t>Pb</a:t>
            </a:r>
            <a:endParaRPr lang="ru-RU" sz="2400" dirty="0"/>
          </a:p>
        </p:txBody>
      </p:sp>
      <p:sp>
        <p:nvSpPr>
          <p:cNvPr id="10" name="Прямоугольник 9">
            <a:extLst>
              <a:ext uri="{FF2B5EF4-FFF2-40B4-BE49-F238E27FC236}">
                <a16:creationId xmlns:a16="http://schemas.microsoft.com/office/drawing/2014/main" id="{83364CEA-4950-4613-9152-214C08A74AA8}"/>
              </a:ext>
            </a:extLst>
          </p:cNvPr>
          <p:cNvSpPr/>
          <p:nvPr/>
        </p:nvSpPr>
        <p:spPr>
          <a:xfrm>
            <a:off x="679554" y="1156552"/>
            <a:ext cx="875476" cy="4210131"/>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 name="Прямая соединительная линия 11">
            <a:extLst>
              <a:ext uri="{FF2B5EF4-FFF2-40B4-BE49-F238E27FC236}">
                <a16:creationId xmlns:a16="http://schemas.microsoft.com/office/drawing/2014/main" id="{6C930E78-BCDF-4A1F-B409-8ED4C22B34D8}"/>
              </a:ext>
            </a:extLst>
          </p:cNvPr>
          <p:cNvCxnSpPr/>
          <p:nvPr/>
        </p:nvCxnSpPr>
        <p:spPr>
          <a:xfrm>
            <a:off x="682100" y="5362590"/>
            <a:ext cx="859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B3A91ACA-7E9D-46B7-9E95-B722FBD54E7F}"/>
              </a:ext>
            </a:extLst>
          </p:cNvPr>
          <p:cNvCxnSpPr/>
          <p:nvPr/>
        </p:nvCxnSpPr>
        <p:spPr>
          <a:xfrm>
            <a:off x="636057" y="1647273"/>
            <a:ext cx="859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D67A90B6-95A5-4484-AFBD-A9DEE4DBBF51}"/>
              </a:ext>
            </a:extLst>
          </p:cNvPr>
          <p:cNvCxnSpPr>
            <a:cxnSpLocks/>
          </p:cNvCxnSpPr>
          <p:nvPr/>
        </p:nvCxnSpPr>
        <p:spPr>
          <a:xfrm>
            <a:off x="660077" y="3274386"/>
            <a:ext cx="1921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846D05DF-108F-4D38-AE94-A8DE81FC2C2A}"/>
              </a:ext>
            </a:extLst>
          </p:cNvPr>
          <p:cNvCxnSpPr/>
          <p:nvPr/>
        </p:nvCxnSpPr>
        <p:spPr>
          <a:xfrm>
            <a:off x="675932" y="1635826"/>
            <a:ext cx="8599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BBC1D21C-594D-4468-B283-D4263077AF76}"/>
              </a:ext>
            </a:extLst>
          </p:cNvPr>
          <p:cNvCxnSpPr>
            <a:cxnSpLocks/>
          </p:cNvCxnSpPr>
          <p:nvPr/>
        </p:nvCxnSpPr>
        <p:spPr>
          <a:xfrm>
            <a:off x="651913" y="1144868"/>
            <a:ext cx="1921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D340A000-7953-41AE-9E82-51A5908A4E09}"/>
              </a:ext>
            </a:extLst>
          </p:cNvPr>
          <p:cNvCxnSpPr>
            <a:cxnSpLocks/>
          </p:cNvCxnSpPr>
          <p:nvPr/>
        </p:nvCxnSpPr>
        <p:spPr>
          <a:xfrm>
            <a:off x="660404" y="5355347"/>
            <a:ext cx="88310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0A4481FA-F794-4C63-9330-49D0A27B340C}"/>
              </a:ext>
            </a:extLst>
          </p:cNvPr>
          <p:cNvCxnSpPr>
            <a:cxnSpLocks/>
          </p:cNvCxnSpPr>
          <p:nvPr/>
        </p:nvCxnSpPr>
        <p:spPr>
          <a:xfrm>
            <a:off x="1033109" y="7163229"/>
            <a:ext cx="8831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82D5FE83-38CE-49E5-882F-AB47F1A26646}"/>
              </a:ext>
            </a:extLst>
          </p:cNvPr>
          <p:cNvCxnSpPr>
            <a:cxnSpLocks/>
          </p:cNvCxnSpPr>
          <p:nvPr/>
        </p:nvCxnSpPr>
        <p:spPr>
          <a:xfrm flipV="1">
            <a:off x="669831" y="4493117"/>
            <a:ext cx="0" cy="859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a16="http://schemas.microsoft.com/office/drawing/2014/main" id="{D3C30630-DE1A-4F09-A0D8-351178BDEACF}"/>
              </a:ext>
            </a:extLst>
          </p:cNvPr>
          <p:cNvCxnSpPr>
            <a:cxnSpLocks/>
          </p:cNvCxnSpPr>
          <p:nvPr/>
        </p:nvCxnSpPr>
        <p:spPr>
          <a:xfrm flipV="1">
            <a:off x="659724" y="1137133"/>
            <a:ext cx="0" cy="42202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F642AAE-E37F-4EE0-BA36-CCCFDBEBBD05}"/>
              </a:ext>
            </a:extLst>
          </p:cNvPr>
          <p:cNvSpPr txBox="1"/>
          <p:nvPr/>
        </p:nvSpPr>
        <p:spPr>
          <a:xfrm>
            <a:off x="340636" y="5152600"/>
            <a:ext cx="314510" cy="400110"/>
          </a:xfrm>
          <a:prstGeom prst="rect">
            <a:avLst/>
          </a:prstGeom>
          <a:noFill/>
        </p:spPr>
        <p:txBody>
          <a:bodyPr wrap="none" rtlCol="0">
            <a:spAutoFit/>
          </a:bodyPr>
          <a:lstStyle/>
          <a:p>
            <a:r>
              <a:rPr lang="en-US" sz="2000" b="1" dirty="0"/>
              <a:t>0</a:t>
            </a:r>
            <a:endParaRPr lang="ru-RU" sz="2000" b="1" dirty="0"/>
          </a:p>
        </p:txBody>
      </p:sp>
      <p:sp>
        <p:nvSpPr>
          <p:cNvPr id="33" name="TextBox 32">
            <a:extLst>
              <a:ext uri="{FF2B5EF4-FFF2-40B4-BE49-F238E27FC236}">
                <a16:creationId xmlns:a16="http://schemas.microsoft.com/office/drawing/2014/main" id="{873C5BAD-CEB7-43ED-A441-3C606B2BFE5B}"/>
              </a:ext>
            </a:extLst>
          </p:cNvPr>
          <p:cNvSpPr txBox="1"/>
          <p:nvPr/>
        </p:nvSpPr>
        <p:spPr>
          <a:xfrm>
            <a:off x="35836" y="3069346"/>
            <a:ext cx="643125" cy="400110"/>
          </a:xfrm>
          <a:prstGeom prst="rect">
            <a:avLst/>
          </a:prstGeom>
          <a:noFill/>
        </p:spPr>
        <p:txBody>
          <a:bodyPr wrap="none" rtlCol="0">
            <a:spAutoFit/>
          </a:bodyPr>
          <a:lstStyle/>
          <a:p>
            <a:r>
              <a:rPr lang="en-US" sz="2000" b="1" dirty="0"/>
              <a:t>2.50</a:t>
            </a:r>
            <a:endParaRPr lang="ru-RU" sz="2000" b="1" dirty="0"/>
          </a:p>
        </p:txBody>
      </p:sp>
      <p:sp>
        <p:nvSpPr>
          <p:cNvPr id="34" name="TextBox 33">
            <a:extLst>
              <a:ext uri="{FF2B5EF4-FFF2-40B4-BE49-F238E27FC236}">
                <a16:creationId xmlns:a16="http://schemas.microsoft.com/office/drawing/2014/main" id="{98FB5899-5D76-448D-B5D6-2D0A9ED13C08}"/>
              </a:ext>
            </a:extLst>
          </p:cNvPr>
          <p:cNvSpPr txBox="1"/>
          <p:nvPr/>
        </p:nvSpPr>
        <p:spPr>
          <a:xfrm>
            <a:off x="7261" y="956156"/>
            <a:ext cx="643125" cy="400110"/>
          </a:xfrm>
          <a:prstGeom prst="rect">
            <a:avLst/>
          </a:prstGeom>
          <a:noFill/>
        </p:spPr>
        <p:txBody>
          <a:bodyPr wrap="none" rtlCol="0">
            <a:spAutoFit/>
          </a:bodyPr>
          <a:lstStyle/>
          <a:p>
            <a:r>
              <a:rPr lang="en-US" sz="2000" b="1" dirty="0"/>
              <a:t>5.00</a:t>
            </a:r>
            <a:endParaRPr lang="ru-RU" sz="2000" b="1" dirty="0"/>
          </a:p>
        </p:txBody>
      </p:sp>
      <p:sp>
        <p:nvSpPr>
          <p:cNvPr id="36" name="TextBox 35">
            <a:extLst>
              <a:ext uri="{FF2B5EF4-FFF2-40B4-BE49-F238E27FC236}">
                <a16:creationId xmlns:a16="http://schemas.microsoft.com/office/drawing/2014/main" id="{0385BAFD-56DB-4918-A88D-61960D447FE7}"/>
              </a:ext>
            </a:extLst>
          </p:cNvPr>
          <p:cNvSpPr txBox="1"/>
          <p:nvPr/>
        </p:nvSpPr>
        <p:spPr>
          <a:xfrm>
            <a:off x="1295857" y="1429685"/>
            <a:ext cx="417102" cy="400110"/>
          </a:xfrm>
          <a:prstGeom prst="rect">
            <a:avLst/>
          </a:prstGeom>
          <a:solidFill>
            <a:schemeClr val="bg1"/>
          </a:solidFill>
        </p:spPr>
        <p:txBody>
          <a:bodyPr wrap="none" rtlCol="0">
            <a:spAutoFit/>
          </a:bodyPr>
          <a:lstStyle/>
          <a:p>
            <a:r>
              <a:rPr lang="en-US" sz="2000" b="1" dirty="0">
                <a:solidFill>
                  <a:srgbClr val="0070C0"/>
                </a:solidFill>
              </a:rPr>
              <a:t>2</a:t>
            </a:r>
            <a:r>
              <a:rPr lang="en-US" sz="2400" b="1" baseline="30000" dirty="0">
                <a:solidFill>
                  <a:srgbClr val="0070C0"/>
                </a:solidFill>
              </a:rPr>
              <a:t>+</a:t>
            </a:r>
            <a:endParaRPr lang="ru-RU" sz="2400" b="1" baseline="30000" dirty="0">
              <a:solidFill>
                <a:srgbClr val="0070C0"/>
              </a:solidFill>
            </a:endParaRPr>
          </a:p>
        </p:txBody>
      </p:sp>
      <p:cxnSp>
        <p:nvCxnSpPr>
          <p:cNvPr id="42" name="Прямая соединительная линия 41">
            <a:extLst>
              <a:ext uri="{FF2B5EF4-FFF2-40B4-BE49-F238E27FC236}">
                <a16:creationId xmlns:a16="http://schemas.microsoft.com/office/drawing/2014/main" id="{031F486F-DA2E-40D7-92A6-FCDAF5EC4D54}"/>
              </a:ext>
            </a:extLst>
          </p:cNvPr>
          <p:cNvCxnSpPr>
            <a:cxnSpLocks/>
          </p:cNvCxnSpPr>
          <p:nvPr/>
        </p:nvCxnSpPr>
        <p:spPr>
          <a:xfrm>
            <a:off x="1139560" y="1644679"/>
            <a:ext cx="0" cy="3712058"/>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898707-0C21-4085-9C19-A5A9423DE2A5}"/>
              </a:ext>
            </a:extLst>
          </p:cNvPr>
          <p:cNvSpPr txBox="1"/>
          <p:nvPr/>
        </p:nvSpPr>
        <p:spPr>
          <a:xfrm rot="16200000">
            <a:off x="478144" y="2184977"/>
            <a:ext cx="1337226" cy="400110"/>
          </a:xfrm>
          <a:prstGeom prst="rect">
            <a:avLst/>
          </a:prstGeom>
          <a:solidFill>
            <a:schemeClr val="bg1"/>
          </a:solidFill>
        </p:spPr>
        <p:txBody>
          <a:bodyPr wrap="none" rtlCol="0">
            <a:spAutoFit/>
          </a:bodyPr>
          <a:lstStyle/>
          <a:p>
            <a:r>
              <a:rPr lang="en-US" sz="2000" b="1" dirty="0">
                <a:solidFill>
                  <a:srgbClr val="0070C0"/>
                </a:solidFill>
              </a:rPr>
              <a:t>4.085 MeV</a:t>
            </a:r>
            <a:endParaRPr lang="ru-RU" sz="2000" b="1" dirty="0">
              <a:solidFill>
                <a:srgbClr val="0070C0"/>
              </a:solidFill>
            </a:endParaRPr>
          </a:p>
        </p:txBody>
      </p:sp>
      <p:grpSp>
        <p:nvGrpSpPr>
          <p:cNvPr id="47" name="Группа 46">
            <a:extLst>
              <a:ext uri="{FF2B5EF4-FFF2-40B4-BE49-F238E27FC236}">
                <a16:creationId xmlns:a16="http://schemas.microsoft.com/office/drawing/2014/main" id="{B4492D8A-7579-4F7C-B5BB-2F6BD0E83466}"/>
              </a:ext>
            </a:extLst>
          </p:cNvPr>
          <p:cNvGrpSpPr/>
          <p:nvPr/>
        </p:nvGrpSpPr>
        <p:grpSpPr>
          <a:xfrm>
            <a:off x="667767" y="2961851"/>
            <a:ext cx="1021781" cy="2396247"/>
            <a:chOff x="1040145" y="2688772"/>
            <a:chExt cx="1021781" cy="2396247"/>
          </a:xfrm>
        </p:grpSpPr>
        <p:cxnSp>
          <p:nvCxnSpPr>
            <p:cNvPr id="18" name="Прямая соединительная линия 17">
              <a:extLst>
                <a:ext uri="{FF2B5EF4-FFF2-40B4-BE49-F238E27FC236}">
                  <a16:creationId xmlns:a16="http://schemas.microsoft.com/office/drawing/2014/main" id="{8A14EC96-A4D7-437E-89B4-1D0CCF7F8558}"/>
                </a:ext>
              </a:extLst>
            </p:cNvPr>
            <p:cNvCxnSpPr/>
            <p:nvPr/>
          </p:nvCxnSpPr>
          <p:spPr>
            <a:xfrm>
              <a:off x="1040145" y="2886747"/>
              <a:ext cx="85992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91504B0-509A-46D2-8D9E-E64B03C962B5}"/>
                </a:ext>
              </a:extLst>
            </p:cNvPr>
            <p:cNvSpPr txBox="1"/>
            <p:nvPr/>
          </p:nvSpPr>
          <p:spPr>
            <a:xfrm>
              <a:off x="1673678" y="2688772"/>
              <a:ext cx="388248" cy="400110"/>
            </a:xfrm>
            <a:prstGeom prst="rect">
              <a:avLst/>
            </a:prstGeom>
            <a:solidFill>
              <a:schemeClr val="bg1"/>
            </a:solidFill>
          </p:spPr>
          <p:txBody>
            <a:bodyPr wrap="none" rtlCol="0">
              <a:spAutoFit/>
            </a:bodyPr>
            <a:lstStyle/>
            <a:p>
              <a:r>
                <a:rPr lang="en-US" sz="2000" b="1" dirty="0">
                  <a:solidFill>
                    <a:srgbClr val="0070C0"/>
                  </a:solidFill>
                </a:rPr>
                <a:t>3</a:t>
              </a:r>
              <a:r>
                <a:rPr lang="en-US" sz="2800" b="1" baseline="30000" dirty="0">
                  <a:solidFill>
                    <a:srgbClr val="0070C0"/>
                  </a:solidFill>
                </a:rPr>
                <a:t>-</a:t>
              </a:r>
              <a:endParaRPr lang="ru-RU" sz="2800" b="1" baseline="30000" dirty="0">
                <a:solidFill>
                  <a:srgbClr val="0070C0"/>
                </a:solidFill>
              </a:endParaRPr>
            </a:p>
          </p:txBody>
        </p:sp>
        <p:cxnSp>
          <p:nvCxnSpPr>
            <p:cNvPr id="39" name="Прямая соединительная линия 38">
              <a:extLst>
                <a:ext uri="{FF2B5EF4-FFF2-40B4-BE49-F238E27FC236}">
                  <a16:creationId xmlns:a16="http://schemas.microsoft.com/office/drawing/2014/main" id="{BD64CA83-88C1-4CDA-8431-CE246913D1E3}"/>
                </a:ext>
              </a:extLst>
            </p:cNvPr>
            <p:cNvCxnSpPr>
              <a:cxnSpLocks/>
            </p:cNvCxnSpPr>
            <p:nvPr/>
          </p:nvCxnSpPr>
          <p:spPr>
            <a:xfrm>
              <a:off x="1290141" y="2890157"/>
              <a:ext cx="0" cy="2194862"/>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F7DF0EB-89AE-44C4-8463-22362A553B5A}"/>
                </a:ext>
              </a:extLst>
            </p:cNvPr>
            <p:cNvSpPr txBox="1"/>
            <p:nvPr/>
          </p:nvSpPr>
          <p:spPr>
            <a:xfrm rot="16200000">
              <a:off x="613758" y="3781520"/>
              <a:ext cx="1337226" cy="400110"/>
            </a:xfrm>
            <a:prstGeom prst="rect">
              <a:avLst/>
            </a:prstGeom>
            <a:solidFill>
              <a:schemeClr val="bg1"/>
            </a:solidFill>
          </p:spPr>
          <p:txBody>
            <a:bodyPr wrap="none" rtlCol="0">
              <a:spAutoFit/>
            </a:bodyPr>
            <a:lstStyle/>
            <a:p>
              <a:r>
                <a:rPr lang="en-US" sz="2000" b="1" dirty="0">
                  <a:solidFill>
                    <a:srgbClr val="0070C0"/>
                  </a:solidFill>
                </a:rPr>
                <a:t>2.614 MeV</a:t>
              </a:r>
              <a:endParaRPr lang="ru-RU" sz="2000" b="1" dirty="0">
                <a:solidFill>
                  <a:srgbClr val="0070C0"/>
                </a:solidFill>
              </a:endParaRPr>
            </a:p>
          </p:txBody>
        </p:sp>
      </p:grpSp>
      <p:sp>
        <p:nvSpPr>
          <p:cNvPr id="53" name="TextBox 52">
            <a:extLst>
              <a:ext uri="{FF2B5EF4-FFF2-40B4-BE49-F238E27FC236}">
                <a16:creationId xmlns:a16="http://schemas.microsoft.com/office/drawing/2014/main" id="{F18DB878-E507-4120-BAEC-EBE12D32BBAF}"/>
              </a:ext>
            </a:extLst>
          </p:cNvPr>
          <p:cNvSpPr txBox="1"/>
          <p:nvPr/>
        </p:nvSpPr>
        <p:spPr>
          <a:xfrm rot="16200000">
            <a:off x="-88833" y="2017619"/>
            <a:ext cx="963725" cy="369332"/>
          </a:xfrm>
          <a:prstGeom prst="rect">
            <a:avLst/>
          </a:prstGeom>
          <a:solidFill>
            <a:schemeClr val="bg1"/>
          </a:solidFill>
        </p:spPr>
        <p:txBody>
          <a:bodyPr wrap="none" rtlCol="0">
            <a:spAutoFit/>
          </a:bodyPr>
          <a:lstStyle/>
          <a:p>
            <a:r>
              <a:rPr lang="en-US" b="1" dirty="0"/>
              <a:t>E</a:t>
            </a:r>
            <a:r>
              <a:rPr lang="en-US" sz="2400" b="1" baseline="-25000" dirty="0"/>
              <a:t>ꓬ</a:t>
            </a:r>
            <a:r>
              <a:rPr lang="en-US" b="1" dirty="0"/>
              <a:t>  MeV</a:t>
            </a:r>
            <a:endParaRPr lang="ru-RU" b="1" dirty="0"/>
          </a:p>
        </p:txBody>
      </p:sp>
      <p:sp>
        <p:nvSpPr>
          <p:cNvPr id="57" name="TextBox 56">
            <a:extLst>
              <a:ext uri="{FF2B5EF4-FFF2-40B4-BE49-F238E27FC236}">
                <a16:creationId xmlns:a16="http://schemas.microsoft.com/office/drawing/2014/main" id="{8B990362-DCF2-4D23-BD99-C37674B6C266}"/>
              </a:ext>
            </a:extLst>
          </p:cNvPr>
          <p:cNvSpPr txBox="1"/>
          <p:nvPr/>
        </p:nvSpPr>
        <p:spPr>
          <a:xfrm>
            <a:off x="1754324" y="-231703"/>
            <a:ext cx="45719" cy="369332"/>
          </a:xfrm>
          <a:prstGeom prst="rect">
            <a:avLst/>
          </a:prstGeom>
          <a:noFill/>
        </p:spPr>
        <p:txBody>
          <a:bodyPr wrap="square" rtlCol="0">
            <a:spAutoFit/>
          </a:bodyPr>
          <a:lstStyle/>
          <a:p>
            <a:endParaRPr lang="ru-RU" dirty="0"/>
          </a:p>
        </p:txBody>
      </p:sp>
      <p:sp>
        <p:nvSpPr>
          <p:cNvPr id="58" name="TextBox 57">
            <a:extLst>
              <a:ext uri="{FF2B5EF4-FFF2-40B4-BE49-F238E27FC236}">
                <a16:creationId xmlns:a16="http://schemas.microsoft.com/office/drawing/2014/main" id="{21870E97-BBAE-41D2-A326-65CC8A4FB1F3}"/>
              </a:ext>
            </a:extLst>
          </p:cNvPr>
          <p:cNvSpPr txBox="1"/>
          <p:nvPr/>
        </p:nvSpPr>
        <p:spPr>
          <a:xfrm>
            <a:off x="4083832" y="0"/>
            <a:ext cx="5060168" cy="646331"/>
          </a:xfrm>
          <a:prstGeom prst="rect">
            <a:avLst/>
          </a:prstGeom>
          <a:noFill/>
        </p:spPr>
        <p:txBody>
          <a:bodyPr wrap="none" rtlCol="0">
            <a:spAutoFit/>
          </a:bodyPr>
          <a:lstStyle/>
          <a:p>
            <a:r>
              <a:rPr lang="en-US" b="1" dirty="0">
                <a:solidFill>
                  <a:srgbClr val="0070C0"/>
                </a:solidFill>
              </a:rPr>
              <a:t>Deformation and Collectivity in Doubly Magic </a:t>
            </a:r>
            <a:r>
              <a:rPr lang="en-US" b="1" baseline="30000" dirty="0">
                <a:solidFill>
                  <a:srgbClr val="0070C0"/>
                </a:solidFill>
              </a:rPr>
              <a:t>208</a:t>
            </a:r>
            <a:r>
              <a:rPr lang="en-US" b="1" dirty="0">
                <a:solidFill>
                  <a:srgbClr val="0070C0"/>
                </a:solidFill>
              </a:rPr>
              <a:t>Pb</a:t>
            </a:r>
            <a:endParaRPr lang="ru-RU" b="1" dirty="0">
              <a:solidFill>
                <a:srgbClr val="0070C0"/>
              </a:solidFill>
            </a:endParaRPr>
          </a:p>
          <a:p>
            <a:pPr algn="r"/>
            <a:r>
              <a:rPr lang="en-US" b="1" dirty="0">
                <a:solidFill>
                  <a:srgbClr val="0070C0"/>
                </a:solidFill>
              </a:rPr>
              <a:t>PRL 134, 062502 (2025)</a:t>
            </a:r>
            <a:endParaRPr lang="ru-RU" b="1" dirty="0">
              <a:solidFill>
                <a:srgbClr val="0070C0"/>
              </a:solidFill>
            </a:endParaRPr>
          </a:p>
        </p:txBody>
      </p:sp>
    </p:spTree>
    <p:extLst>
      <p:ext uri="{BB962C8B-B14F-4D97-AF65-F5344CB8AC3E}">
        <p14:creationId xmlns:p14="http://schemas.microsoft.com/office/powerpoint/2010/main" val="233085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3"/>
          <p:cNvGraphicFramePr>
            <a:graphicFrameLocks noChangeAspect="1"/>
          </p:cNvGraphicFramePr>
          <p:nvPr/>
        </p:nvGraphicFramePr>
        <p:xfrm>
          <a:off x="1584399" y="1375494"/>
          <a:ext cx="4392613" cy="4376738"/>
        </p:xfrm>
        <a:graphic>
          <a:graphicData uri="http://schemas.openxmlformats.org/presentationml/2006/ole">
            <mc:AlternateContent xmlns:mc="http://schemas.openxmlformats.org/markup-compatibility/2006">
              <mc:Choice xmlns:v="urn:schemas-microsoft-com:vml" Requires="v">
                <p:oleObj spid="_x0000_s13391" name="CorelDRAW" r:id="rId3" imgW="7315920" imgH="7305480" progId="CorelDraw.Graphic.16">
                  <p:embed/>
                </p:oleObj>
              </mc:Choice>
              <mc:Fallback>
                <p:oleObj name="CorelDRAW" r:id="rId3" imgW="7315920" imgH="7305480" progId="CorelDraw.Graphic.16">
                  <p:embed/>
                  <p:pic>
                    <p:nvPicPr>
                      <p:cNvPr id="1024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399" y="1375494"/>
                        <a:ext cx="4392613" cy="437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3" name="TextBox 7"/>
          <p:cNvSpPr txBox="1">
            <a:spLocks noChangeArrowheads="1"/>
          </p:cNvSpPr>
          <p:nvPr/>
        </p:nvSpPr>
        <p:spPr bwMode="auto">
          <a:xfrm>
            <a:off x="2638499" y="5737944"/>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20</a:t>
            </a:r>
            <a:endParaRPr lang="ru-RU" altLang="ru-RU" b="1"/>
          </a:p>
        </p:txBody>
      </p:sp>
      <p:sp>
        <p:nvSpPr>
          <p:cNvPr id="10244" name="TextBox 10"/>
          <p:cNvSpPr txBox="1">
            <a:spLocks noChangeArrowheads="1"/>
          </p:cNvSpPr>
          <p:nvPr/>
        </p:nvSpPr>
        <p:spPr bwMode="auto">
          <a:xfrm>
            <a:off x="3235399" y="5736357"/>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22</a:t>
            </a:r>
            <a:endParaRPr lang="ru-RU" altLang="ru-RU" b="1"/>
          </a:p>
        </p:txBody>
      </p:sp>
      <p:sp>
        <p:nvSpPr>
          <p:cNvPr id="10245" name="TextBox 11"/>
          <p:cNvSpPr txBox="1">
            <a:spLocks noChangeArrowheads="1"/>
          </p:cNvSpPr>
          <p:nvPr/>
        </p:nvSpPr>
        <p:spPr bwMode="auto">
          <a:xfrm>
            <a:off x="3873574" y="5734769"/>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24</a:t>
            </a:r>
            <a:endParaRPr lang="ru-RU" altLang="ru-RU" b="1"/>
          </a:p>
        </p:txBody>
      </p:sp>
      <p:sp>
        <p:nvSpPr>
          <p:cNvPr id="10246" name="TextBox 12"/>
          <p:cNvSpPr txBox="1">
            <a:spLocks noChangeArrowheads="1"/>
          </p:cNvSpPr>
          <p:nvPr/>
        </p:nvSpPr>
        <p:spPr bwMode="auto">
          <a:xfrm>
            <a:off x="4465712" y="5733182"/>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26</a:t>
            </a:r>
            <a:endParaRPr lang="ru-RU" altLang="ru-RU" b="1"/>
          </a:p>
        </p:txBody>
      </p:sp>
      <p:sp>
        <p:nvSpPr>
          <p:cNvPr id="10247" name="TextBox 13"/>
          <p:cNvSpPr txBox="1">
            <a:spLocks noChangeArrowheads="1"/>
          </p:cNvSpPr>
          <p:nvPr/>
        </p:nvSpPr>
        <p:spPr bwMode="auto">
          <a:xfrm>
            <a:off x="5103887" y="5734769"/>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28</a:t>
            </a:r>
            <a:endParaRPr lang="ru-RU" altLang="ru-RU" b="1"/>
          </a:p>
        </p:txBody>
      </p:sp>
      <p:sp>
        <p:nvSpPr>
          <p:cNvPr id="10248" name="TextBox 14"/>
          <p:cNvSpPr txBox="1">
            <a:spLocks noChangeArrowheads="1"/>
          </p:cNvSpPr>
          <p:nvPr/>
        </p:nvSpPr>
        <p:spPr bwMode="auto">
          <a:xfrm>
            <a:off x="5743649" y="5736357"/>
            <a:ext cx="43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30</a:t>
            </a:r>
            <a:endParaRPr lang="ru-RU" altLang="ru-RU" b="1"/>
          </a:p>
        </p:txBody>
      </p:sp>
      <p:sp>
        <p:nvSpPr>
          <p:cNvPr id="10249" name="TextBox 15"/>
          <p:cNvSpPr txBox="1">
            <a:spLocks noChangeArrowheads="1"/>
          </p:cNvSpPr>
          <p:nvPr/>
        </p:nvSpPr>
        <p:spPr bwMode="auto">
          <a:xfrm>
            <a:off x="2005087" y="5737944"/>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18</a:t>
            </a:r>
            <a:endParaRPr lang="ru-RU" altLang="ru-RU" b="1"/>
          </a:p>
        </p:txBody>
      </p:sp>
      <p:sp>
        <p:nvSpPr>
          <p:cNvPr id="10250" name="TextBox 16"/>
          <p:cNvSpPr txBox="1">
            <a:spLocks noChangeArrowheads="1"/>
          </p:cNvSpPr>
          <p:nvPr/>
        </p:nvSpPr>
        <p:spPr bwMode="auto">
          <a:xfrm>
            <a:off x="1376437" y="5737944"/>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16</a:t>
            </a:r>
            <a:endParaRPr lang="ru-RU" altLang="ru-RU" b="1" dirty="0"/>
          </a:p>
        </p:txBody>
      </p:sp>
      <p:sp>
        <p:nvSpPr>
          <p:cNvPr id="10251" name="TextBox 18"/>
          <p:cNvSpPr txBox="1">
            <a:spLocks noChangeArrowheads="1"/>
          </p:cNvSpPr>
          <p:nvPr/>
        </p:nvSpPr>
        <p:spPr bwMode="auto">
          <a:xfrm>
            <a:off x="1087512" y="4658444"/>
            <a:ext cx="506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3.4</a:t>
            </a:r>
            <a:endParaRPr lang="ru-RU" altLang="ru-RU" b="1"/>
          </a:p>
        </p:txBody>
      </p:sp>
      <p:sp>
        <p:nvSpPr>
          <p:cNvPr id="10252" name="TextBox 19"/>
          <p:cNvSpPr txBox="1">
            <a:spLocks noChangeArrowheads="1"/>
          </p:cNvSpPr>
          <p:nvPr/>
        </p:nvSpPr>
        <p:spPr bwMode="auto">
          <a:xfrm>
            <a:off x="1081162" y="3639269"/>
            <a:ext cx="50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3.5</a:t>
            </a:r>
            <a:endParaRPr lang="ru-RU" altLang="ru-RU" b="1"/>
          </a:p>
        </p:txBody>
      </p:sp>
      <p:sp>
        <p:nvSpPr>
          <p:cNvPr id="10253" name="TextBox 20"/>
          <p:cNvSpPr txBox="1">
            <a:spLocks noChangeArrowheads="1"/>
          </p:cNvSpPr>
          <p:nvPr/>
        </p:nvSpPr>
        <p:spPr bwMode="auto">
          <a:xfrm>
            <a:off x="1081162" y="2639144"/>
            <a:ext cx="50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3.6</a:t>
            </a:r>
            <a:endParaRPr lang="ru-RU" altLang="ru-RU" b="1"/>
          </a:p>
        </p:txBody>
      </p:sp>
      <p:sp>
        <p:nvSpPr>
          <p:cNvPr id="10254" name="TextBox 21"/>
          <p:cNvSpPr txBox="1">
            <a:spLocks noChangeArrowheads="1"/>
          </p:cNvSpPr>
          <p:nvPr/>
        </p:nvSpPr>
        <p:spPr bwMode="auto">
          <a:xfrm>
            <a:off x="1087512" y="1607269"/>
            <a:ext cx="506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3.7</a:t>
            </a:r>
            <a:endParaRPr lang="ru-RU" altLang="ru-RU" b="1" dirty="0"/>
          </a:p>
        </p:txBody>
      </p:sp>
      <p:sp>
        <p:nvSpPr>
          <p:cNvPr id="10255" name="TextBox 22"/>
          <p:cNvSpPr txBox="1">
            <a:spLocks noChangeArrowheads="1"/>
          </p:cNvSpPr>
          <p:nvPr/>
        </p:nvSpPr>
        <p:spPr bwMode="auto">
          <a:xfrm>
            <a:off x="2089224" y="1691407"/>
            <a:ext cx="2526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Ca – </a:t>
            </a:r>
            <a:r>
              <a:rPr lang="ru-RU" altLang="ru-RU" b="1" dirty="0"/>
              <a:t>изотопы</a:t>
            </a:r>
            <a:r>
              <a:rPr lang="en-US" altLang="ru-RU" b="1" dirty="0"/>
              <a:t>  (Z=20)</a:t>
            </a:r>
            <a:endParaRPr lang="ru-RU" altLang="ru-RU" b="1" dirty="0"/>
          </a:p>
        </p:txBody>
      </p:sp>
      <p:sp>
        <p:nvSpPr>
          <p:cNvPr id="10256" name="TextBox 23"/>
          <p:cNvSpPr txBox="1">
            <a:spLocks noChangeArrowheads="1"/>
          </p:cNvSpPr>
          <p:nvPr/>
        </p:nvSpPr>
        <p:spPr bwMode="auto">
          <a:xfrm>
            <a:off x="3232146" y="4067894"/>
            <a:ext cx="15634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dirty="0">
                <a:solidFill>
                  <a:srgbClr val="C00000"/>
                </a:solidFill>
              </a:rPr>
              <a:t>Зарядовый </a:t>
            </a:r>
          </a:p>
          <a:p>
            <a:pPr algn="ctr" eaLnBrk="1" hangingPunct="1"/>
            <a:r>
              <a:rPr lang="ru-RU" altLang="ru-RU" b="1" dirty="0">
                <a:solidFill>
                  <a:srgbClr val="C00000"/>
                </a:solidFill>
              </a:rPr>
              <a:t>радиус</a:t>
            </a:r>
            <a:r>
              <a:rPr lang="ru-RU" altLang="ru-RU" dirty="0">
                <a:solidFill>
                  <a:srgbClr val="C00000"/>
                </a:solidFill>
              </a:rPr>
              <a:t>,</a:t>
            </a:r>
            <a:endParaRPr lang="en-US" altLang="ru-RU" dirty="0">
              <a:solidFill>
                <a:srgbClr val="C00000"/>
              </a:solidFill>
            </a:endParaRPr>
          </a:p>
          <a:p>
            <a:pPr algn="ctr" eaLnBrk="1" hangingPunct="1"/>
            <a:r>
              <a:rPr lang="en-US" altLang="ru-RU" b="1" dirty="0"/>
              <a:t>/</a:t>
            </a:r>
            <a:r>
              <a:rPr lang="ru-RU" altLang="ru-RU" b="1" dirty="0" err="1"/>
              <a:t>эксп</a:t>
            </a:r>
            <a:r>
              <a:rPr lang="en-US" altLang="ru-RU" b="1" dirty="0"/>
              <a:t>/</a:t>
            </a:r>
            <a:endParaRPr lang="ru-RU" altLang="ru-RU" b="1" dirty="0"/>
          </a:p>
        </p:txBody>
      </p:sp>
      <p:sp>
        <p:nvSpPr>
          <p:cNvPr id="10257" name="TextBox 24"/>
          <p:cNvSpPr txBox="1">
            <a:spLocks noChangeArrowheads="1"/>
          </p:cNvSpPr>
          <p:nvPr/>
        </p:nvSpPr>
        <p:spPr bwMode="auto">
          <a:xfrm>
            <a:off x="2730574" y="2401019"/>
            <a:ext cx="13276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R ~ r</a:t>
            </a:r>
            <a:r>
              <a:rPr lang="en-US" altLang="ru-RU" sz="2000" b="1" baseline="-25000" dirty="0"/>
              <a:t>0</a:t>
            </a:r>
            <a:r>
              <a:rPr lang="en-US" altLang="ru-RU" b="1" dirty="0"/>
              <a:t>·A</a:t>
            </a:r>
            <a:r>
              <a:rPr lang="en-US" altLang="ru-RU" sz="2400" b="1" baseline="30000" dirty="0"/>
              <a:t>1/3</a:t>
            </a:r>
            <a:endParaRPr lang="en-US" altLang="ru-RU" b="1" dirty="0"/>
          </a:p>
        </p:txBody>
      </p:sp>
      <p:sp>
        <p:nvSpPr>
          <p:cNvPr id="10258" name="TextBox 25"/>
          <p:cNvSpPr txBox="1">
            <a:spLocks noChangeArrowheads="1"/>
          </p:cNvSpPr>
          <p:nvPr/>
        </p:nvSpPr>
        <p:spPr bwMode="auto">
          <a:xfrm rot="16200000">
            <a:off x="-746726" y="3277597"/>
            <a:ext cx="3160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b="1" dirty="0"/>
              <a:t>Ядерные радиусы</a:t>
            </a:r>
            <a:r>
              <a:rPr lang="en-US" altLang="ru-RU" b="1" dirty="0"/>
              <a:t>,  R (</a:t>
            </a:r>
            <a:r>
              <a:rPr lang="en-US" altLang="ru-RU" b="1" dirty="0" err="1"/>
              <a:t>fm</a:t>
            </a:r>
            <a:r>
              <a:rPr lang="en-US" altLang="ru-RU" b="1" dirty="0"/>
              <a:t>)</a:t>
            </a:r>
            <a:endParaRPr lang="ru-RU" altLang="ru-RU" b="1" dirty="0"/>
          </a:p>
        </p:txBody>
      </p:sp>
      <p:sp>
        <p:nvSpPr>
          <p:cNvPr id="10259" name="TextBox 26"/>
          <p:cNvSpPr txBox="1">
            <a:spLocks noChangeArrowheads="1"/>
          </p:cNvSpPr>
          <p:nvPr/>
        </p:nvSpPr>
        <p:spPr bwMode="auto">
          <a:xfrm>
            <a:off x="4032324" y="6155457"/>
            <a:ext cx="2195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b="1" dirty="0"/>
              <a:t>Число нейтронов</a:t>
            </a:r>
          </a:p>
        </p:txBody>
      </p:sp>
      <p:cxnSp>
        <p:nvCxnSpPr>
          <p:cNvPr id="29" name="Прямая соединительная линия 28"/>
          <p:cNvCxnSpPr/>
          <p:nvPr/>
        </p:nvCxnSpPr>
        <p:spPr>
          <a:xfrm>
            <a:off x="2854399" y="4207594"/>
            <a:ext cx="0" cy="25400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5324549" y="4212357"/>
            <a:ext cx="0" cy="255587"/>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83300" y="848325"/>
            <a:ext cx="4750659" cy="369332"/>
          </a:xfrm>
          <a:prstGeom prst="rect">
            <a:avLst/>
          </a:prstGeom>
          <a:noFill/>
        </p:spPr>
        <p:txBody>
          <a:bodyPr wrap="none">
            <a:spAutoFit/>
          </a:bodyPr>
          <a:lstStyle/>
          <a:p>
            <a:pPr>
              <a:defRPr/>
            </a:pPr>
            <a:r>
              <a:rPr lang="en-US" b="1" dirty="0">
                <a:solidFill>
                  <a:srgbClr val="0070C0"/>
                </a:solidFill>
                <a:latin typeface="+mn-lt"/>
              </a:rPr>
              <a:t>G.D. </a:t>
            </a:r>
            <a:r>
              <a:rPr lang="en-US" b="1" dirty="0" err="1">
                <a:solidFill>
                  <a:srgbClr val="0070C0"/>
                </a:solidFill>
                <a:latin typeface="+mn-lt"/>
              </a:rPr>
              <a:t>Alkhazov</a:t>
            </a:r>
            <a:r>
              <a:rPr lang="en-US" b="1" dirty="0">
                <a:solidFill>
                  <a:srgbClr val="0070C0"/>
                </a:solidFill>
                <a:latin typeface="+mn-lt"/>
              </a:rPr>
              <a:t> et al. </a:t>
            </a:r>
            <a:r>
              <a:rPr lang="en-US" b="1" dirty="0" err="1">
                <a:solidFill>
                  <a:srgbClr val="0070C0"/>
                </a:solidFill>
                <a:latin typeface="+mn-lt"/>
              </a:rPr>
              <a:t>Nucl</a:t>
            </a:r>
            <a:r>
              <a:rPr lang="en-US" b="1" dirty="0">
                <a:solidFill>
                  <a:srgbClr val="0070C0"/>
                </a:solidFill>
                <a:latin typeface="+mn-lt"/>
              </a:rPr>
              <a:t>. Phys. A274 (1976) 443</a:t>
            </a:r>
            <a:endParaRPr lang="ru-RU" b="1" dirty="0">
              <a:solidFill>
                <a:srgbClr val="0070C0"/>
              </a:solidFill>
              <a:latin typeface="+mn-lt"/>
            </a:endParaRPr>
          </a:p>
        </p:txBody>
      </p:sp>
      <p:sp>
        <p:nvSpPr>
          <p:cNvPr id="24" name="Овал 23"/>
          <p:cNvSpPr/>
          <p:nvPr/>
        </p:nvSpPr>
        <p:spPr>
          <a:xfrm>
            <a:off x="6755086" y="1691407"/>
            <a:ext cx="144462"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C00000"/>
              </a:solidFill>
            </a:endParaRPr>
          </a:p>
        </p:txBody>
      </p:sp>
      <p:sp>
        <p:nvSpPr>
          <p:cNvPr id="25" name="Овал 24"/>
          <p:cNvSpPr/>
          <p:nvPr/>
        </p:nvSpPr>
        <p:spPr>
          <a:xfrm>
            <a:off x="6764611" y="2050182"/>
            <a:ext cx="142875" cy="14446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265" name="TextBox 21"/>
          <p:cNvSpPr txBox="1">
            <a:spLocks noChangeArrowheads="1"/>
          </p:cNvSpPr>
          <p:nvPr/>
        </p:nvSpPr>
        <p:spPr bwMode="auto">
          <a:xfrm>
            <a:off x="6902152" y="1596157"/>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t>&lt;e,e’&gt;</a:t>
            </a:r>
            <a:endParaRPr lang="ru-RU" altLang="ru-RU"/>
          </a:p>
        </p:txBody>
      </p:sp>
      <p:sp>
        <p:nvSpPr>
          <p:cNvPr id="10266" name="TextBox 21"/>
          <p:cNvSpPr txBox="1">
            <a:spLocks noChangeArrowheads="1"/>
          </p:cNvSpPr>
          <p:nvPr/>
        </p:nvSpPr>
        <p:spPr bwMode="auto">
          <a:xfrm>
            <a:off x="6913265" y="1935882"/>
            <a:ext cx="827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t>&lt;p,p’&gt;</a:t>
            </a:r>
            <a:endParaRPr lang="ru-RU" altLang="ru-RU"/>
          </a:p>
        </p:txBody>
      </p:sp>
      <p:grpSp>
        <p:nvGrpSpPr>
          <p:cNvPr id="11" name="Группа 10"/>
          <p:cNvGrpSpPr/>
          <p:nvPr/>
        </p:nvGrpSpPr>
        <p:grpSpPr>
          <a:xfrm>
            <a:off x="5214156" y="2564904"/>
            <a:ext cx="752032" cy="505200"/>
            <a:chOff x="6833332" y="2564904"/>
            <a:chExt cx="752032" cy="505200"/>
          </a:xfrm>
        </p:grpSpPr>
        <p:sp>
          <p:nvSpPr>
            <p:cNvPr id="35" name="Овал 34"/>
            <p:cNvSpPr/>
            <p:nvPr/>
          </p:nvSpPr>
          <p:spPr>
            <a:xfrm>
              <a:off x="6871494" y="2726164"/>
              <a:ext cx="144462" cy="1428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8" name="Прямая соединительная линия 7"/>
            <p:cNvCxnSpPr/>
            <p:nvPr/>
          </p:nvCxnSpPr>
          <p:spPr>
            <a:xfrm flipH="1">
              <a:off x="6943725" y="2564904"/>
              <a:ext cx="4539" cy="50520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6838160" y="2564904"/>
              <a:ext cx="220786"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6833332" y="3068960"/>
              <a:ext cx="220786"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41" name="TextBox 24"/>
            <p:cNvSpPr txBox="1">
              <a:spLocks noChangeArrowheads="1"/>
            </p:cNvSpPr>
            <p:nvPr/>
          </p:nvSpPr>
          <p:spPr bwMode="auto">
            <a:xfrm>
              <a:off x="7092280" y="2627620"/>
              <a:ext cx="4930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a:t>R</a:t>
              </a:r>
              <a:r>
                <a:rPr lang="en-US" altLang="ru-RU" b="1" baseline="-25000" dirty="0"/>
                <a:t>W</a:t>
              </a:r>
            </a:p>
          </p:txBody>
        </p:sp>
      </p:grpSp>
      <p:sp>
        <p:nvSpPr>
          <p:cNvPr id="43" name="TextBox 42"/>
          <p:cNvSpPr txBox="1"/>
          <p:nvPr/>
        </p:nvSpPr>
        <p:spPr>
          <a:xfrm>
            <a:off x="6113901" y="3172964"/>
            <a:ext cx="184731" cy="461665"/>
          </a:xfrm>
          <a:prstGeom prst="rect">
            <a:avLst/>
          </a:prstGeom>
          <a:solidFill>
            <a:schemeClr val="bg1"/>
          </a:solidFill>
        </p:spPr>
        <p:txBody>
          <a:bodyPr wrap="none" rtlCol="0">
            <a:spAutoFit/>
          </a:bodyPr>
          <a:lstStyle/>
          <a:p>
            <a:endParaRPr lang="ru-RU" sz="2400" b="1" dirty="0">
              <a:solidFill>
                <a:srgbClr val="0070C0"/>
              </a:solidFill>
            </a:endParaRPr>
          </a:p>
        </p:txBody>
      </p:sp>
      <p:sp>
        <p:nvSpPr>
          <p:cNvPr id="37" name="TextBox 36"/>
          <p:cNvSpPr txBox="1"/>
          <p:nvPr/>
        </p:nvSpPr>
        <p:spPr>
          <a:xfrm>
            <a:off x="6262599" y="2564904"/>
            <a:ext cx="2989921" cy="523220"/>
          </a:xfrm>
          <a:prstGeom prst="rect">
            <a:avLst/>
          </a:prstGeom>
          <a:noFill/>
        </p:spPr>
        <p:txBody>
          <a:bodyPr wrap="none" rtlCol="0">
            <a:spAutoFit/>
          </a:bodyPr>
          <a:lstStyle/>
          <a:p>
            <a:r>
              <a:rPr lang="en-US" sz="2800" b="1" dirty="0" err="1">
                <a:solidFill>
                  <a:schemeClr val="tx2"/>
                </a:solidFill>
              </a:rPr>
              <a:t>r</a:t>
            </a:r>
            <a:r>
              <a:rPr lang="en-US" sz="3200" b="1" baseline="-25000" dirty="0" err="1">
                <a:solidFill>
                  <a:schemeClr val="tx2"/>
                </a:solidFill>
              </a:rPr>
              <a:t>skin</a:t>
            </a:r>
            <a:r>
              <a:rPr lang="en-US" sz="2400" b="1" dirty="0">
                <a:solidFill>
                  <a:schemeClr val="tx2"/>
                </a:solidFill>
              </a:rPr>
              <a:t> = </a:t>
            </a:r>
            <a:r>
              <a:rPr lang="ru-RU" sz="2200" b="1" dirty="0">
                <a:solidFill>
                  <a:schemeClr val="tx2"/>
                </a:solidFill>
              </a:rPr>
              <a:t>0.</a:t>
            </a:r>
            <a:r>
              <a:rPr lang="en-US" sz="2200" b="1" dirty="0">
                <a:solidFill>
                  <a:schemeClr val="tx2"/>
                </a:solidFill>
              </a:rPr>
              <a:t>12</a:t>
            </a:r>
            <a:r>
              <a:rPr lang="ru-RU" sz="2200" b="1" dirty="0">
                <a:solidFill>
                  <a:schemeClr val="tx2"/>
                </a:solidFill>
              </a:rPr>
              <a:t> ± 0.0</a:t>
            </a:r>
            <a:r>
              <a:rPr lang="en-US" sz="2200" b="1" dirty="0">
                <a:solidFill>
                  <a:schemeClr val="tx2"/>
                </a:solidFill>
              </a:rPr>
              <a:t>26 </a:t>
            </a:r>
            <a:r>
              <a:rPr lang="en-US" sz="2200" b="1" dirty="0" err="1">
                <a:solidFill>
                  <a:schemeClr val="tx2"/>
                </a:solidFill>
              </a:rPr>
              <a:t>fm</a:t>
            </a:r>
            <a:r>
              <a:rPr lang="en-US" sz="2200" b="1" dirty="0">
                <a:solidFill>
                  <a:schemeClr val="tx2"/>
                </a:solidFill>
              </a:rPr>
              <a:t>  </a:t>
            </a:r>
            <a:endParaRPr lang="ru-RU" sz="2200" b="1" dirty="0">
              <a:solidFill>
                <a:schemeClr val="tx2"/>
              </a:solidFill>
            </a:endParaRPr>
          </a:p>
        </p:txBody>
      </p:sp>
      <p:sp>
        <p:nvSpPr>
          <p:cNvPr id="38" name="Прямоугольник 37">
            <a:extLst>
              <a:ext uri="{FF2B5EF4-FFF2-40B4-BE49-F238E27FC236}">
                <a16:creationId xmlns:a16="http://schemas.microsoft.com/office/drawing/2014/main" id="{BCA25F6E-2EBD-4BDC-B775-75A1FB722BD2}"/>
              </a:ext>
            </a:extLst>
          </p:cNvPr>
          <p:cNvSpPr/>
          <p:nvPr/>
        </p:nvSpPr>
        <p:spPr>
          <a:xfrm>
            <a:off x="-49651" y="0"/>
            <a:ext cx="928903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Comic Sans MS" panose="030F0702030302020204" pitchFamily="66" charset="0"/>
              </a:rPr>
              <a:t>Алхимики 21-го века </a:t>
            </a:r>
          </a:p>
          <a:p>
            <a:pPr algn="ctr"/>
            <a:endParaRPr lang="ru-RU" sz="2800" b="1" dirty="0">
              <a:latin typeface="Comic Sans MS" panose="030F0702030302020204" pitchFamily="66" charset="0"/>
            </a:endParaRPr>
          </a:p>
          <a:p>
            <a:pPr algn="ctr"/>
            <a:r>
              <a:rPr lang="ru-RU" sz="2800" b="1" dirty="0">
                <a:latin typeface="Comic Sans MS" panose="030F0702030302020204" pitchFamily="66" charset="0"/>
              </a:rPr>
              <a:t>Трансмутация свинца в золото</a:t>
            </a:r>
          </a:p>
          <a:p>
            <a:pPr algn="ctr"/>
            <a:r>
              <a:rPr lang="ru-RU" sz="2800" b="1" dirty="0">
                <a:latin typeface="Comic Sans MS" panose="030F0702030302020204" pitchFamily="66" charset="0"/>
              </a:rPr>
              <a:t>на установке </a:t>
            </a:r>
            <a:r>
              <a:rPr lang="en-US" sz="2800" b="1" dirty="0">
                <a:latin typeface="Comic Sans MS" panose="030F0702030302020204" pitchFamily="66" charset="0"/>
              </a:rPr>
              <a:t>ALICE (CERN)</a:t>
            </a:r>
            <a:r>
              <a:rPr lang="ru-RU" sz="2800" b="1" dirty="0">
                <a:latin typeface="Comic Sans MS" panose="030F0702030302020204" pitchFamily="66" charset="0"/>
              </a:rPr>
              <a:t> </a:t>
            </a:r>
          </a:p>
          <a:p>
            <a:pPr algn="ctr"/>
            <a:endParaRPr lang="ru-RU" sz="4000" b="1" dirty="0">
              <a:latin typeface="Comic Sans MS" panose="030F0702030302020204" pitchFamily="66" charset="0"/>
            </a:endParaRPr>
          </a:p>
          <a:p>
            <a:pPr algn="ctr"/>
            <a:endParaRPr lang="ru-RU" sz="4000" b="1" dirty="0">
              <a:latin typeface="Comic Sans MS" panose="030F0702030302020204" pitchFamily="66" charset="0"/>
            </a:endParaRPr>
          </a:p>
        </p:txBody>
      </p:sp>
    </p:spTree>
    <p:extLst>
      <p:ext uri="{BB962C8B-B14F-4D97-AF65-F5344CB8AC3E}">
        <p14:creationId xmlns:p14="http://schemas.microsoft.com/office/powerpoint/2010/main" val="3488079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a:extLst>
              <a:ext uri="{FF2B5EF4-FFF2-40B4-BE49-F238E27FC236}">
                <a16:creationId xmlns:a16="http://schemas.microsoft.com/office/drawing/2014/main" id="{B53819D7-BF2A-435D-8FCB-1A48AC83E1FC}"/>
              </a:ext>
            </a:extLst>
          </p:cNvPr>
          <p:cNvGrpSpPr/>
          <p:nvPr/>
        </p:nvGrpSpPr>
        <p:grpSpPr>
          <a:xfrm>
            <a:off x="229265" y="5304063"/>
            <a:ext cx="8726491" cy="1470933"/>
            <a:chOff x="49650" y="4949808"/>
            <a:chExt cx="8726491" cy="1470933"/>
          </a:xfrm>
        </p:grpSpPr>
        <p:sp>
          <p:nvSpPr>
            <p:cNvPr id="8" name="TextBox 7">
              <a:extLst>
                <a:ext uri="{FF2B5EF4-FFF2-40B4-BE49-F238E27FC236}">
                  <a16:creationId xmlns:a16="http://schemas.microsoft.com/office/drawing/2014/main" id="{97C44AE5-7642-4A57-9BF1-8415ACA231E1}"/>
                </a:ext>
              </a:extLst>
            </p:cNvPr>
            <p:cNvSpPr txBox="1"/>
            <p:nvPr/>
          </p:nvSpPr>
          <p:spPr>
            <a:xfrm>
              <a:off x="49650" y="4949808"/>
              <a:ext cx="8726491" cy="1200329"/>
            </a:xfrm>
            <a:prstGeom prst="rect">
              <a:avLst/>
            </a:prstGeom>
            <a:solidFill>
              <a:schemeClr val="bg1"/>
            </a:solidFill>
          </p:spPr>
          <p:txBody>
            <a:bodyPr wrap="none" rtlCol="0">
              <a:spAutoFit/>
            </a:bodyPr>
            <a:lstStyle/>
            <a:p>
              <a:r>
                <a:rPr lang="ru-RU" sz="2400" b="1" dirty="0"/>
                <a:t>Проще было бы получать </a:t>
              </a:r>
              <a:r>
                <a:rPr lang="en-US" sz="2400" b="1" dirty="0"/>
                <a:t>Au-</a:t>
              </a:r>
              <a:r>
                <a:rPr lang="ru-RU" sz="2400" b="1" dirty="0"/>
                <a:t>изотопы в реакции фрагментации</a:t>
              </a:r>
              <a:endParaRPr lang="en-US" sz="2400" b="1" dirty="0"/>
            </a:p>
            <a:p>
              <a:r>
                <a:rPr lang="ru-RU" sz="2400" b="1" dirty="0"/>
                <a:t>ядер </a:t>
              </a:r>
              <a:r>
                <a:rPr lang="en-US" sz="2400" b="1" dirty="0"/>
                <a:t> </a:t>
              </a:r>
              <a:r>
                <a:rPr lang="ru-RU" sz="2800" b="1" baseline="30000" dirty="0"/>
                <a:t>208</a:t>
              </a:r>
              <a:r>
                <a:rPr lang="en-US" sz="2400" b="1" dirty="0"/>
                <a:t>Pb (</a:t>
              </a:r>
              <a:r>
                <a:rPr lang="en-US" sz="2800" b="1" baseline="30000" dirty="0"/>
                <a:t>9</a:t>
              </a:r>
              <a:r>
                <a:rPr lang="en-US" sz="2400" b="1" dirty="0"/>
                <a:t>Be; -3p; -n, -2n) </a:t>
              </a:r>
              <a:r>
                <a:rPr lang="en-US" sz="2800" b="1" baseline="30000" dirty="0"/>
                <a:t>197</a:t>
              </a:r>
              <a:r>
                <a:rPr lang="en-US" sz="2400" b="1" dirty="0"/>
                <a:t>Au,  </a:t>
              </a:r>
              <a:r>
                <a:rPr lang="en-US" sz="2800" b="1" baseline="30000" dirty="0">
                  <a:solidFill>
                    <a:schemeClr val="accent2">
                      <a:lumMod val="50000"/>
                    </a:schemeClr>
                  </a:solidFill>
                </a:rPr>
                <a:t>196</a:t>
              </a:r>
              <a:r>
                <a:rPr lang="en-US" sz="2400" b="1" dirty="0">
                  <a:solidFill>
                    <a:schemeClr val="accent2">
                      <a:lumMod val="50000"/>
                    </a:schemeClr>
                  </a:solidFill>
                </a:rPr>
                <a:t>Au</a:t>
              </a:r>
              <a:r>
                <a:rPr lang="ru-RU" sz="2400" b="1" dirty="0">
                  <a:solidFill>
                    <a:schemeClr val="accent2">
                      <a:lumMod val="50000"/>
                    </a:schemeClr>
                  </a:solidFill>
                </a:rPr>
                <a:t>   </a:t>
              </a:r>
              <a:r>
                <a:rPr lang="ru-RU" sz="2400" b="1" dirty="0"/>
                <a:t>при </a:t>
              </a:r>
              <a:r>
                <a:rPr lang="en-US" sz="2400" b="1" dirty="0"/>
                <a:t>E</a:t>
              </a:r>
              <a:r>
                <a:rPr lang="en-US" sz="2400" b="1" baseline="-25000" dirty="0"/>
                <a:t>LAB</a:t>
              </a:r>
              <a:r>
                <a:rPr lang="en-US" sz="2400" b="1" dirty="0"/>
                <a:t>~ 50 MeV</a:t>
              </a:r>
              <a:r>
                <a:rPr lang="ru-RU" sz="2400" b="1" dirty="0"/>
                <a:t> ·</a:t>
              </a:r>
              <a:r>
                <a:rPr lang="en-US" sz="2400" b="1" dirty="0"/>
                <a:t>A</a:t>
              </a:r>
              <a:endParaRPr lang="ru-RU" sz="2400" b="1" dirty="0"/>
            </a:p>
            <a:p>
              <a:endParaRPr lang="en-US" sz="2400" b="1" dirty="0">
                <a:solidFill>
                  <a:schemeClr val="accent2">
                    <a:lumMod val="50000"/>
                  </a:schemeClr>
                </a:solidFill>
              </a:endParaRPr>
            </a:p>
          </p:txBody>
        </p:sp>
        <p:sp>
          <p:nvSpPr>
            <p:cNvPr id="9" name="TextBox 8">
              <a:extLst>
                <a:ext uri="{FF2B5EF4-FFF2-40B4-BE49-F238E27FC236}">
                  <a16:creationId xmlns:a16="http://schemas.microsoft.com/office/drawing/2014/main" id="{9FCBB521-4467-41A7-8447-45B58A5CAE8F}"/>
                </a:ext>
              </a:extLst>
            </p:cNvPr>
            <p:cNvSpPr txBox="1"/>
            <p:nvPr/>
          </p:nvSpPr>
          <p:spPr>
            <a:xfrm>
              <a:off x="4093856" y="5935950"/>
              <a:ext cx="726417" cy="461665"/>
            </a:xfrm>
            <a:prstGeom prst="rect">
              <a:avLst/>
            </a:prstGeom>
            <a:noFill/>
          </p:spPr>
          <p:txBody>
            <a:bodyPr wrap="none" rtlCol="0">
              <a:spAutoFit/>
            </a:bodyPr>
            <a:lstStyle/>
            <a:p>
              <a:r>
                <a:rPr lang="en-US" sz="2400" b="1" dirty="0"/>
                <a:t>stab</a:t>
              </a:r>
              <a:endParaRPr lang="ru-RU" sz="2400" b="1" dirty="0"/>
            </a:p>
          </p:txBody>
        </p:sp>
        <p:sp>
          <p:nvSpPr>
            <p:cNvPr id="10" name="TextBox 9">
              <a:extLst>
                <a:ext uri="{FF2B5EF4-FFF2-40B4-BE49-F238E27FC236}">
                  <a16:creationId xmlns:a16="http://schemas.microsoft.com/office/drawing/2014/main" id="{5F6E2F5C-5A0A-4050-A177-AC6E3E6CAE99}"/>
                </a:ext>
              </a:extLst>
            </p:cNvPr>
            <p:cNvSpPr txBox="1"/>
            <p:nvPr/>
          </p:nvSpPr>
          <p:spPr>
            <a:xfrm>
              <a:off x="4964529" y="5862126"/>
              <a:ext cx="1502619" cy="558615"/>
            </a:xfrm>
            <a:prstGeom prst="rect">
              <a:avLst/>
            </a:prstGeom>
            <a:noFill/>
          </p:spPr>
          <p:txBody>
            <a:bodyPr wrap="square" rtlCol="0">
              <a:spAutoFit/>
            </a:bodyPr>
            <a:lstStyle/>
            <a:p>
              <a:r>
                <a:rPr lang="en-US" sz="2400" b="1" dirty="0">
                  <a:solidFill>
                    <a:schemeClr val="accent2">
                      <a:lumMod val="50000"/>
                    </a:schemeClr>
                  </a:solidFill>
                </a:rPr>
                <a:t>T</a:t>
              </a:r>
              <a:r>
                <a:rPr lang="en-US" sz="2800" b="1" baseline="-25000" dirty="0">
                  <a:solidFill>
                    <a:schemeClr val="accent2">
                      <a:lumMod val="50000"/>
                    </a:schemeClr>
                  </a:solidFill>
                </a:rPr>
                <a:t>1/2</a:t>
              </a:r>
              <a:r>
                <a:rPr lang="en-US" sz="2400" b="1" dirty="0">
                  <a:solidFill>
                    <a:schemeClr val="accent2">
                      <a:lumMod val="50000"/>
                    </a:schemeClr>
                  </a:solidFill>
                </a:rPr>
                <a:t>=2.7 d</a:t>
              </a:r>
              <a:endParaRPr lang="ru-RU" sz="2400" b="1" dirty="0">
                <a:solidFill>
                  <a:schemeClr val="accent2">
                    <a:lumMod val="50000"/>
                  </a:schemeClr>
                </a:solidFill>
              </a:endParaRPr>
            </a:p>
          </p:txBody>
        </p:sp>
        <p:sp>
          <p:nvSpPr>
            <p:cNvPr id="11" name="TextBox 10">
              <a:extLst>
                <a:ext uri="{FF2B5EF4-FFF2-40B4-BE49-F238E27FC236}">
                  <a16:creationId xmlns:a16="http://schemas.microsoft.com/office/drawing/2014/main" id="{33230A71-D22A-45F9-9449-966EF27B9D1F}"/>
                </a:ext>
              </a:extLst>
            </p:cNvPr>
            <p:cNvSpPr txBox="1"/>
            <p:nvPr/>
          </p:nvSpPr>
          <p:spPr>
            <a:xfrm rot="5400000">
              <a:off x="4228110" y="5645148"/>
              <a:ext cx="463588" cy="461665"/>
            </a:xfrm>
            <a:prstGeom prst="rect">
              <a:avLst/>
            </a:prstGeom>
            <a:noFill/>
          </p:spPr>
          <p:txBody>
            <a:bodyPr wrap="none" rtlCol="0">
              <a:spAutoFit/>
            </a:bodyPr>
            <a:lstStyle/>
            <a:p>
              <a:r>
                <a:rPr lang="en-US" sz="2400" b="1" dirty="0"/>
                <a:t>→</a:t>
              </a:r>
              <a:endParaRPr lang="ru-RU" sz="2400" b="1" dirty="0"/>
            </a:p>
          </p:txBody>
        </p:sp>
        <p:sp>
          <p:nvSpPr>
            <p:cNvPr id="14" name="TextBox 13">
              <a:extLst>
                <a:ext uri="{FF2B5EF4-FFF2-40B4-BE49-F238E27FC236}">
                  <a16:creationId xmlns:a16="http://schemas.microsoft.com/office/drawing/2014/main" id="{A471AC61-B20B-42A1-850F-B78EAB8BBC19}"/>
                </a:ext>
              </a:extLst>
            </p:cNvPr>
            <p:cNvSpPr txBox="1"/>
            <p:nvPr/>
          </p:nvSpPr>
          <p:spPr>
            <a:xfrm rot="5400000">
              <a:off x="5162698" y="5639706"/>
              <a:ext cx="463588" cy="461665"/>
            </a:xfrm>
            <a:prstGeom prst="rect">
              <a:avLst/>
            </a:prstGeom>
            <a:noFill/>
          </p:spPr>
          <p:txBody>
            <a:bodyPr wrap="none" rtlCol="0">
              <a:spAutoFit/>
            </a:bodyPr>
            <a:lstStyle/>
            <a:p>
              <a:r>
                <a:rPr lang="en-US" sz="2400" b="1" dirty="0">
                  <a:solidFill>
                    <a:schemeClr val="accent2">
                      <a:lumMod val="50000"/>
                    </a:schemeClr>
                  </a:solidFill>
                </a:rPr>
                <a:t>→</a:t>
              </a:r>
              <a:endParaRPr lang="ru-RU" sz="2400" b="1" dirty="0">
                <a:solidFill>
                  <a:schemeClr val="accent2">
                    <a:lumMod val="50000"/>
                  </a:schemeClr>
                </a:solidFill>
              </a:endParaRPr>
            </a:p>
          </p:txBody>
        </p:sp>
      </p:grpSp>
      <p:pic>
        <p:nvPicPr>
          <p:cNvPr id="18434" name="Picture 2" descr="ALICE detector at CERN during upgrade - Stock Image - C046/0740 ...">
            <a:extLst>
              <a:ext uri="{FF2B5EF4-FFF2-40B4-BE49-F238E27FC236}">
                <a16:creationId xmlns:a16="http://schemas.microsoft.com/office/drawing/2014/main" id="{5F300DBD-1299-45F5-A1DE-BEA93DAC8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46" y="0"/>
            <a:ext cx="7464237" cy="53225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9FC8D41-B440-48EB-B6C2-F13621DF21DE}"/>
              </a:ext>
            </a:extLst>
          </p:cNvPr>
          <p:cNvSpPr txBox="1"/>
          <p:nvPr/>
        </p:nvSpPr>
        <p:spPr>
          <a:xfrm>
            <a:off x="608220" y="-32618"/>
            <a:ext cx="7916654" cy="461665"/>
          </a:xfrm>
          <a:prstGeom prst="rect">
            <a:avLst/>
          </a:prstGeom>
          <a:solidFill>
            <a:schemeClr val="bg1"/>
          </a:solidFill>
        </p:spPr>
        <p:txBody>
          <a:bodyPr wrap="none" rtlCol="0">
            <a:spAutoFit/>
          </a:bodyPr>
          <a:lstStyle/>
          <a:p>
            <a:r>
              <a:rPr lang="en-US" sz="2400" b="1" dirty="0">
                <a:solidFill>
                  <a:srgbClr val="0070C0"/>
                </a:solidFill>
                <a:hlinkClick r:id="rId4">
                  <a:extLst>
                    <a:ext uri="{A12FA001-AC4F-418D-AE19-62706E023703}">
                      <ahyp:hlinkClr xmlns:ahyp="http://schemas.microsoft.com/office/drawing/2018/hyperlinkcolor" val="tx"/>
                    </a:ext>
                  </a:extLst>
                </a:hlinkClick>
              </a:rPr>
              <a:t>ALICE detects the transformation of lead into gold at the LHC</a:t>
            </a:r>
            <a:endParaRPr lang="en-US" sz="2400" b="1" dirty="0">
              <a:solidFill>
                <a:srgbClr val="0070C0"/>
              </a:solidFill>
            </a:endParaRPr>
          </a:p>
        </p:txBody>
      </p:sp>
    </p:spTree>
    <p:extLst>
      <p:ext uri="{BB962C8B-B14F-4D97-AF65-F5344CB8AC3E}">
        <p14:creationId xmlns:p14="http://schemas.microsoft.com/office/powerpoint/2010/main" val="132883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8AB005C-1F8A-41F0-BCC7-C50ADA23DB8A}"/>
              </a:ext>
            </a:extLst>
          </p:cNvPr>
          <p:cNvSpPr/>
          <p:nvPr/>
        </p:nvSpPr>
        <p:spPr>
          <a:xfrm>
            <a:off x="0" y="0"/>
            <a:ext cx="9355015" cy="70255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6484EEB6-12A3-4E95-8BF2-90C5FC774B79}"/>
              </a:ext>
            </a:extLst>
          </p:cNvPr>
          <p:cNvSpPr txBox="1"/>
          <p:nvPr/>
        </p:nvSpPr>
        <p:spPr>
          <a:xfrm>
            <a:off x="1583378" y="1995056"/>
            <a:ext cx="7144986" cy="2431435"/>
          </a:xfrm>
          <a:prstGeom prst="rect">
            <a:avLst/>
          </a:prstGeom>
          <a:noFill/>
        </p:spPr>
        <p:txBody>
          <a:bodyPr wrap="square" rtlCol="0">
            <a:spAutoFit/>
          </a:bodyPr>
          <a:lstStyle/>
          <a:p>
            <a:pPr algn="ctr"/>
            <a:r>
              <a:rPr lang="ru-RU" sz="4000" dirty="0">
                <a:effectLst>
                  <a:outerShdw blurRad="38100" dist="38100" dir="2700000" algn="tl">
                    <a:srgbClr val="000000">
                      <a:alpha val="43137"/>
                    </a:srgbClr>
                  </a:outerShdw>
                </a:effectLst>
                <a:latin typeface="Arial Narrow" panose="020B0606020202030204" pitchFamily="34" charset="0"/>
              </a:rPr>
              <a:t>НЕЙТРОННО-ИЗБЫТОЧНЫЕ</a:t>
            </a:r>
          </a:p>
          <a:p>
            <a:pPr algn="ctr"/>
            <a:r>
              <a:rPr lang="ru-RU" sz="4000" dirty="0">
                <a:effectLst>
                  <a:outerShdw blurRad="38100" dist="38100" dir="2700000" algn="tl">
                    <a:srgbClr val="000000">
                      <a:alpha val="43137"/>
                    </a:srgbClr>
                  </a:outerShdw>
                </a:effectLst>
                <a:latin typeface="Arial Narrow" panose="020B0606020202030204" pitchFamily="34" charset="0"/>
              </a:rPr>
              <a:t> ЯДРА</a:t>
            </a:r>
          </a:p>
          <a:p>
            <a:pPr algn="ctr"/>
            <a:endParaRPr lang="ru-RU" sz="4000" dirty="0">
              <a:effectLst>
                <a:outerShdw blurRad="38100" dist="38100" dir="2700000" algn="tl">
                  <a:srgbClr val="000000">
                    <a:alpha val="43137"/>
                  </a:srgbClr>
                </a:outerShdw>
              </a:effectLst>
              <a:latin typeface="Arial Narrow" panose="020B0606020202030204" pitchFamily="34" charset="0"/>
            </a:endParaRPr>
          </a:p>
          <a:p>
            <a:pPr algn="ctr"/>
            <a:r>
              <a:rPr lang="ru-RU" sz="3200" dirty="0">
                <a:effectLst>
                  <a:outerShdw blurRad="38100" dist="38100" dir="2700000" algn="tl">
                    <a:srgbClr val="000000">
                      <a:alpha val="43137"/>
                    </a:srgbClr>
                  </a:outerShdw>
                </a:effectLst>
                <a:latin typeface="Arial Narrow" panose="020B0606020202030204" pitchFamily="34" charset="0"/>
              </a:rPr>
              <a:t>Нейтронные Кластеры</a:t>
            </a:r>
          </a:p>
        </p:txBody>
      </p:sp>
    </p:spTree>
    <p:extLst>
      <p:ext uri="{BB962C8B-B14F-4D97-AF65-F5344CB8AC3E}">
        <p14:creationId xmlns:p14="http://schemas.microsoft.com/office/powerpoint/2010/main" val="187021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0AD9559-47FB-4EAA-81FD-BF6040549D77}"/>
              </a:ext>
            </a:extLst>
          </p:cNvPr>
          <p:cNvPicPr>
            <a:picLocks noChangeAspect="1"/>
          </p:cNvPicPr>
          <p:nvPr/>
        </p:nvPicPr>
        <p:blipFill>
          <a:blip r:embed="rId2"/>
          <a:stretch>
            <a:fillRect/>
          </a:stretch>
        </p:blipFill>
        <p:spPr>
          <a:xfrm>
            <a:off x="130082" y="1412776"/>
            <a:ext cx="4545989" cy="3384376"/>
          </a:xfrm>
          <a:prstGeom prst="rect">
            <a:avLst/>
          </a:prstGeom>
        </p:spPr>
      </p:pic>
      <p:grpSp>
        <p:nvGrpSpPr>
          <p:cNvPr id="7" name="Группа 6">
            <a:extLst>
              <a:ext uri="{FF2B5EF4-FFF2-40B4-BE49-F238E27FC236}">
                <a16:creationId xmlns:a16="http://schemas.microsoft.com/office/drawing/2014/main" id="{5EB35C6A-AE53-4353-89E8-51E9B18DD096}"/>
              </a:ext>
            </a:extLst>
          </p:cNvPr>
          <p:cNvGrpSpPr/>
          <p:nvPr/>
        </p:nvGrpSpPr>
        <p:grpSpPr>
          <a:xfrm>
            <a:off x="4644008" y="260648"/>
            <a:ext cx="4499992" cy="6264696"/>
            <a:chOff x="5292080" y="764704"/>
            <a:chExt cx="3293015" cy="5028254"/>
          </a:xfrm>
        </p:grpSpPr>
        <p:pic>
          <p:nvPicPr>
            <p:cNvPr id="5" name="Рисунок 4">
              <a:extLst>
                <a:ext uri="{FF2B5EF4-FFF2-40B4-BE49-F238E27FC236}">
                  <a16:creationId xmlns:a16="http://schemas.microsoft.com/office/drawing/2014/main" id="{7AF5965E-F5BE-4E89-8304-FED6217E7D5D}"/>
                </a:ext>
              </a:extLst>
            </p:cNvPr>
            <p:cNvPicPr>
              <a:picLocks noChangeAspect="1"/>
            </p:cNvPicPr>
            <p:nvPr/>
          </p:nvPicPr>
          <p:blipFill>
            <a:blip r:embed="rId3"/>
            <a:stretch>
              <a:fillRect/>
            </a:stretch>
          </p:blipFill>
          <p:spPr>
            <a:xfrm>
              <a:off x="5292080" y="764704"/>
              <a:ext cx="3290293" cy="2392198"/>
            </a:xfrm>
            <a:prstGeom prst="rect">
              <a:avLst/>
            </a:prstGeom>
          </p:spPr>
        </p:pic>
        <p:pic>
          <p:nvPicPr>
            <p:cNvPr id="6" name="Рисунок 5">
              <a:extLst>
                <a:ext uri="{FF2B5EF4-FFF2-40B4-BE49-F238E27FC236}">
                  <a16:creationId xmlns:a16="http://schemas.microsoft.com/office/drawing/2014/main" id="{9CA8928A-230F-49F9-9E5C-C758595A50F2}"/>
                </a:ext>
              </a:extLst>
            </p:cNvPr>
            <p:cNvPicPr>
              <a:picLocks noChangeAspect="1"/>
            </p:cNvPicPr>
            <p:nvPr/>
          </p:nvPicPr>
          <p:blipFill>
            <a:blip r:embed="rId4"/>
            <a:stretch>
              <a:fillRect/>
            </a:stretch>
          </p:blipFill>
          <p:spPr>
            <a:xfrm>
              <a:off x="5292080" y="3212976"/>
              <a:ext cx="3293015" cy="2579982"/>
            </a:xfrm>
            <a:prstGeom prst="rect">
              <a:avLst/>
            </a:prstGeom>
          </p:spPr>
        </p:pic>
      </p:grpSp>
      <p:sp>
        <p:nvSpPr>
          <p:cNvPr id="8" name="TextBox 7">
            <a:extLst>
              <a:ext uri="{FF2B5EF4-FFF2-40B4-BE49-F238E27FC236}">
                <a16:creationId xmlns:a16="http://schemas.microsoft.com/office/drawing/2014/main" id="{F71A3A2D-CF44-41C9-A7F2-A6C55F5E8644}"/>
              </a:ext>
            </a:extLst>
          </p:cNvPr>
          <p:cNvSpPr txBox="1"/>
          <p:nvPr/>
        </p:nvSpPr>
        <p:spPr>
          <a:xfrm>
            <a:off x="539552" y="332656"/>
            <a:ext cx="3799695" cy="461665"/>
          </a:xfrm>
          <a:prstGeom prst="rect">
            <a:avLst/>
          </a:prstGeom>
          <a:noFill/>
        </p:spPr>
        <p:txBody>
          <a:bodyPr wrap="none" rtlCol="0">
            <a:spAutoFit/>
          </a:bodyPr>
          <a:lstStyle/>
          <a:p>
            <a:r>
              <a:rPr lang="en-GB" sz="2400" dirty="0"/>
              <a:t>Rapidly-rotating neutron star</a:t>
            </a:r>
            <a:endParaRPr lang="ru-RU" sz="2400" dirty="0"/>
          </a:p>
        </p:txBody>
      </p:sp>
      <p:sp>
        <p:nvSpPr>
          <p:cNvPr id="9" name="TextBox 8">
            <a:extLst>
              <a:ext uri="{FF2B5EF4-FFF2-40B4-BE49-F238E27FC236}">
                <a16:creationId xmlns:a16="http://schemas.microsoft.com/office/drawing/2014/main" id="{9C754AE7-A746-4F1A-BB3D-8FF027052EA4}"/>
              </a:ext>
            </a:extLst>
          </p:cNvPr>
          <p:cNvSpPr txBox="1"/>
          <p:nvPr/>
        </p:nvSpPr>
        <p:spPr>
          <a:xfrm>
            <a:off x="755576" y="764704"/>
            <a:ext cx="3377656" cy="369332"/>
          </a:xfrm>
          <a:prstGeom prst="rect">
            <a:avLst/>
          </a:prstGeom>
          <a:noFill/>
        </p:spPr>
        <p:txBody>
          <a:bodyPr wrap="none" rtlCol="0">
            <a:spAutoFit/>
          </a:bodyPr>
          <a:lstStyle/>
          <a:p>
            <a:r>
              <a:rPr lang="en-GB" dirty="0" err="1"/>
              <a:t>Hyukjin</a:t>
            </a:r>
            <a:r>
              <a:rPr lang="en-GB" dirty="0"/>
              <a:t> Kwon and Kazuyuki 2025</a:t>
            </a:r>
            <a:endParaRPr lang="ru-RU" dirty="0"/>
          </a:p>
        </p:txBody>
      </p:sp>
    </p:spTree>
    <p:extLst>
      <p:ext uri="{BB962C8B-B14F-4D97-AF65-F5344CB8AC3E}">
        <p14:creationId xmlns:p14="http://schemas.microsoft.com/office/powerpoint/2010/main" val="2104242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75BB71-B067-4D81-8952-9381142AC7C6}"/>
              </a:ext>
            </a:extLst>
          </p:cNvPr>
          <p:cNvSpPr txBox="1"/>
          <p:nvPr/>
        </p:nvSpPr>
        <p:spPr>
          <a:xfrm>
            <a:off x="3032830" y="119989"/>
            <a:ext cx="2525050" cy="461665"/>
          </a:xfrm>
          <a:prstGeom prst="rect">
            <a:avLst/>
          </a:prstGeom>
          <a:noFill/>
        </p:spPr>
        <p:txBody>
          <a:bodyPr wrap="none" rtlCol="0">
            <a:spAutoFit/>
          </a:bodyPr>
          <a:lstStyle/>
          <a:p>
            <a:r>
              <a:rPr lang="ru-RU" sz="2400" dirty="0">
                <a:effectLst>
                  <a:outerShdw blurRad="38100" dist="38100" dir="2700000" algn="tl">
                    <a:srgbClr val="000000">
                      <a:alpha val="43137"/>
                    </a:srgbClr>
                  </a:outerShdw>
                </a:effectLst>
              </a:rPr>
              <a:t>Нейтронные ядра</a:t>
            </a:r>
          </a:p>
        </p:txBody>
      </p:sp>
      <p:sp>
        <p:nvSpPr>
          <p:cNvPr id="5" name="TextBox 4">
            <a:extLst>
              <a:ext uri="{FF2B5EF4-FFF2-40B4-BE49-F238E27FC236}">
                <a16:creationId xmlns:a16="http://schemas.microsoft.com/office/drawing/2014/main" id="{B6D89319-ED18-4CA6-83B2-8990C42F23E5}"/>
              </a:ext>
            </a:extLst>
          </p:cNvPr>
          <p:cNvSpPr txBox="1"/>
          <p:nvPr/>
        </p:nvSpPr>
        <p:spPr>
          <a:xfrm>
            <a:off x="2088776" y="615806"/>
            <a:ext cx="4840492" cy="461665"/>
          </a:xfrm>
          <a:prstGeom prst="rect">
            <a:avLst/>
          </a:prstGeom>
          <a:noFill/>
        </p:spPr>
        <p:txBody>
          <a:bodyPr wrap="none" rtlCol="0">
            <a:spAutoFit/>
          </a:bodyPr>
          <a:lstStyle/>
          <a:p>
            <a:r>
              <a:rPr lang="ru-RU" sz="2400" b="1" dirty="0">
                <a:solidFill>
                  <a:schemeClr val="accent1"/>
                </a:solidFill>
              </a:rPr>
              <a:t>Нейтронная структура легких ядер</a:t>
            </a:r>
          </a:p>
        </p:txBody>
      </p:sp>
      <p:sp>
        <p:nvSpPr>
          <p:cNvPr id="7" name="TextBox 6">
            <a:extLst>
              <a:ext uri="{FF2B5EF4-FFF2-40B4-BE49-F238E27FC236}">
                <a16:creationId xmlns:a16="http://schemas.microsoft.com/office/drawing/2014/main" id="{234EFEBD-F0F5-45FC-A567-8853E6E6561A}"/>
              </a:ext>
            </a:extLst>
          </p:cNvPr>
          <p:cNvSpPr txBox="1"/>
          <p:nvPr/>
        </p:nvSpPr>
        <p:spPr>
          <a:xfrm>
            <a:off x="283718" y="1423803"/>
            <a:ext cx="8687378" cy="2616101"/>
          </a:xfrm>
          <a:prstGeom prst="rect">
            <a:avLst/>
          </a:prstGeom>
          <a:noFill/>
        </p:spPr>
        <p:txBody>
          <a:bodyPr wrap="none" rtlCol="0">
            <a:spAutoFit/>
          </a:bodyPr>
          <a:lstStyle/>
          <a:p>
            <a:r>
              <a:rPr lang="ru-RU" sz="2400" dirty="0"/>
              <a:t>1. Теория и эксперименты на ускорительных комплексах  </a:t>
            </a:r>
            <a:endParaRPr lang="en-US" sz="2400" dirty="0"/>
          </a:p>
          <a:p>
            <a:r>
              <a:rPr lang="ru-RU" sz="2400" dirty="0"/>
              <a:t>     </a:t>
            </a:r>
            <a:r>
              <a:rPr lang="en-US" sz="2400" dirty="0"/>
              <a:t>GANIL, RIKEN, . FRIB, LHC and JINR</a:t>
            </a:r>
          </a:p>
          <a:p>
            <a:endParaRPr lang="en-US" sz="2400" dirty="0"/>
          </a:p>
          <a:p>
            <a:r>
              <a:rPr lang="en-US" sz="2400" dirty="0"/>
              <a:t>     a) </a:t>
            </a:r>
            <a:r>
              <a:rPr lang="ru-RU" sz="2400" dirty="0"/>
              <a:t>Нейтронные звезды в ядерных моделях </a:t>
            </a:r>
            <a:r>
              <a:rPr lang="en-US" sz="2400" dirty="0"/>
              <a:t>(</a:t>
            </a:r>
            <a:r>
              <a:rPr lang="ru-RU" sz="2400" dirty="0"/>
              <a:t>теория</a:t>
            </a:r>
            <a:r>
              <a:rPr lang="en-US" sz="2400" dirty="0"/>
              <a:t>)</a:t>
            </a:r>
            <a:endParaRPr lang="ru-RU" sz="2400" dirty="0"/>
          </a:p>
          <a:p>
            <a:pPr>
              <a:spcBef>
                <a:spcPts val="1200"/>
              </a:spcBef>
            </a:pPr>
            <a:r>
              <a:rPr lang="ru-RU" sz="2400" dirty="0"/>
              <a:t>     </a:t>
            </a:r>
            <a:r>
              <a:rPr lang="en-US" sz="2400" dirty="0"/>
              <a:t>b</a:t>
            </a:r>
            <a:r>
              <a:rPr lang="ru-RU" sz="2400" dirty="0"/>
              <a:t>) </a:t>
            </a:r>
            <a:r>
              <a:rPr lang="ru-RU" sz="2400" dirty="0" err="1"/>
              <a:t>Ди</a:t>
            </a:r>
            <a:r>
              <a:rPr lang="ru-RU" sz="2400" dirty="0"/>
              <a:t>-нейтрон и молекулярный </a:t>
            </a:r>
            <a:r>
              <a:rPr lang="ru-RU" sz="2800" baseline="30000" dirty="0"/>
              <a:t>1</a:t>
            </a:r>
            <a:r>
              <a:rPr lang="en-US" sz="2800" baseline="30000" dirty="0"/>
              <a:t>0</a:t>
            </a:r>
            <a:r>
              <a:rPr lang="en-US" sz="2400" dirty="0"/>
              <a:t>Be (JINR, GANIL)</a:t>
            </a:r>
          </a:p>
          <a:p>
            <a:pPr>
              <a:spcBef>
                <a:spcPts val="1200"/>
              </a:spcBef>
            </a:pPr>
            <a:r>
              <a:rPr lang="en-US" sz="2400" dirty="0"/>
              <a:t>      c)</a:t>
            </a:r>
            <a:r>
              <a:rPr lang="ru-RU" sz="2400" dirty="0"/>
              <a:t> Тетра-нейтрон в ядре </a:t>
            </a:r>
            <a:r>
              <a:rPr lang="ru-RU" sz="2800" baseline="30000" dirty="0"/>
              <a:t>8</a:t>
            </a:r>
            <a:r>
              <a:rPr lang="en-US" sz="2400" dirty="0"/>
              <a:t>He </a:t>
            </a:r>
            <a:r>
              <a:rPr lang="ru-RU" sz="2400" dirty="0"/>
              <a:t>(</a:t>
            </a:r>
            <a:r>
              <a:rPr lang="en-US" sz="2400" dirty="0"/>
              <a:t>RIKEN). </a:t>
            </a:r>
            <a:r>
              <a:rPr lang="ru-RU" sz="2400" dirty="0">
                <a:solidFill>
                  <a:srgbClr val="C00000"/>
                </a:solidFill>
                <a:effectLst>
                  <a:outerShdw blurRad="38100" dist="38100" dir="2700000" algn="tl">
                    <a:srgbClr val="000000">
                      <a:alpha val="43137"/>
                    </a:srgbClr>
                  </a:outerShdw>
                </a:effectLst>
              </a:rPr>
              <a:t>«Молекулярные </a:t>
            </a:r>
            <a:r>
              <a:rPr lang="ru-RU" sz="2800" baseline="30000" dirty="0">
                <a:solidFill>
                  <a:srgbClr val="C00000"/>
                </a:solidFill>
                <a:effectLst>
                  <a:outerShdw blurRad="38100" dist="38100" dir="2700000" algn="tl">
                    <a:srgbClr val="000000">
                      <a:alpha val="43137"/>
                    </a:srgbClr>
                  </a:outerShdw>
                </a:effectLst>
              </a:rPr>
              <a:t>12,14</a:t>
            </a:r>
            <a:r>
              <a:rPr lang="en-US" sz="2400" dirty="0">
                <a:solidFill>
                  <a:srgbClr val="C00000"/>
                </a:solidFill>
                <a:effectLst>
                  <a:outerShdw blurRad="38100" dist="38100" dir="2700000" algn="tl">
                    <a:srgbClr val="000000">
                      <a:alpha val="43137"/>
                    </a:srgbClr>
                  </a:outerShdw>
                </a:effectLst>
              </a:rPr>
              <a:t>Be?</a:t>
            </a:r>
            <a:r>
              <a:rPr lang="en-US" sz="2400" dirty="0"/>
              <a:t> </a:t>
            </a:r>
          </a:p>
        </p:txBody>
      </p:sp>
      <p:sp>
        <p:nvSpPr>
          <p:cNvPr id="6" name="TextBox 5">
            <a:extLst>
              <a:ext uri="{FF2B5EF4-FFF2-40B4-BE49-F238E27FC236}">
                <a16:creationId xmlns:a16="http://schemas.microsoft.com/office/drawing/2014/main" id="{85CFDC03-45CD-404C-BEE5-B3762D580495}"/>
              </a:ext>
            </a:extLst>
          </p:cNvPr>
          <p:cNvSpPr txBox="1"/>
          <p:nvPr/>
        </p:nvSpPr>
        <p:spPr>
          <a:xfrm>
            <a:off x="469610" y="4263777"/>
            <a:ext cx="8654677" cy="830997"/>
          </a:xfrm>
          <a:prstGeom prst="rect">
            <a:avLst/>
          </a:prstGeom>
          <a:noFill/>
        </p:spPr>
        <p:txBody>
          <a:bodyPr wrap="none" rtlCol="0">
            <a:spAutoFit/>
          </a:bodyPr>
          <a:lstStyle/>
          <a:p>
            <a:r>
              <a:rPr lang="ru-RU" sz="2400" dirty="0"/>
              <a:t>2. Синтез сверх</a:t>
            </a:r>
            <a:r>
              <a:rPr lang="en-US" sz="2400" dirty="0"/>
              <a:t>-</a:t>
            </a:r>
            <a:r>
              <a:rPr lang="ru-RU" sz="2400" dirty="0"/>
              <a:t>нейтронных систем за границей </a:t>
            </a:r>
            <a:r>
              <a:rPr lang="en-US" sz="2400" dirty="0"/>
              <a:t>n</a:t>
            </a:r>
            <a:r>
              <a:rPr lang="ru-RU" sz="2400" dirty="0"/>
              <a:t>-стабильности.</a:t>
            </a:r>
            <a:endParaRPr lang="en-US" sz="2400" dirty="0"/>
          </a:p>
          <a:p>
            <a:r>
              <a:rPr lang="ru-RU" sz="2400" dirty="0"/>
              <a:t>     Переход к энергиям пучков ионов до 350 </a:t>
            </a:r>
            <a:r>
              <a:rPr lang="en-US" sz="2400" dirty="0" err="1"/>
              <a:t>MeV·A</a:t>
            </a:r>
            <a:r>
              <a:rPr lang="en-US" sz="2400" dirty="0"/>
              <a:t>  (RIKEN) </a:t>
            </a:r>
            <a:endParaRPr lang="ru-RU" sz="2400" dirty="0"/>
          </a:p>
        </p:txBody>
      </p:sp>
      <p:sp>
        <p:nvSpPr>
          <p:cNvPr id="8" name="TextBox 7">
            <a:extLst>
              <a:ext uri="{FF2B5EF4-FFF2-40B4-BE49-F238E27FC236}">
                <a16:creationId xmlns:a16="http://schemas.microsoft.com/office/drawing/2014/main" id="{C3E4E5E3-AB9D-4F24-A021-A75EBC0AF281}"/>
              </a:ext>
            </a:extLst>
          </p:cNvPr>
          <p:cNvSpPr txBox="1"/>
          <p:nvPr/>
        </p:nvSpPr>
        <p:spPr>
          <a:xfrm>
            <a:off x="477199" y="5214723"/>
            <a:ext cx="8601394" cy="1200329"/>
          </a:xfrm>
          <a:prstGeom prst="rect">
            <a:avLst/>
          </a:prstGeom>
          <a:noFill/>
        </p:spPr>
        <p:txBody>
          <a:bodyPr wrap="none" rtlCol="0">
            <a:spAutoFit/>
          </a:bodyPr>
          <a:lstStyle/>
          <a:p>
            <a:r>
              <a:rPr lang="en-US" sz="2400" dirty="0"/>
              <a:t>3</a:t>
            </a:r>
            <a:r>
              <a:rPr lang="ru-RU" sz="2400" dirty="0"/>
              <a:t>. </a:t>
            </a:r>
            <a:r>
              <a:rPr lang="ru-RU" sz="2400" u="sng" dirty="0"/>
              <a:t>В порядке обсуждения</a:t>
            </a:r>
            <a:r>
              <a:rPr lang="ru-RU" sz="2400" dirty="0"/>
              <a:t>:</a:t>
            </a:r>
          </a:p>
          <a:p>
            <a:r>
              <a:rPr lang="ru-RU" sz="2400" dirty="0"/>
              <a:t>    Исследование  системы </a:t>
            </a:r>
            <a:r>
              <a:rPr lang="ru-RU" sz="2800" baseline="30000" dirty="0"/>
              <a:t>12</a:t>
            </a:r>
            <a:r>
              <a:rPr lang="en-US" sz="2400" dirty="0"/>
              <a:t>He</a:t>
            </a:r>
            <a:r>
              <a:rPr lang="ru-RU" sz="2400" dirty="0"/>
              <a:t> и </a:t>
            </a:r>
            <a:r>
              <a:rPr lang="ru-RU" sz="2800" baseline="30000" dirty="0"/>
              <a:t>14</a:t>
            </a:r>
            <a:r>
              <a:rPr lang="en-US" sz="2400" dirty="0"/>
              <a:t>Be (n=10) </a:t>
            </a:r>
            <a:r>
              <a:rPr lang="ru-RU" sz="2400" dirty="0"/>
              <a:t>на пучках ионов </a:t>
            </a:r>
          </a:p>
          <a:p>
            <a:r>
              <a:rPr lang="ru-RU" sz="2400" dirty="0"/>
              <a:t>    </a:t>
            </a:r>
            <a:r>
              <a:rPr lang="ru-RU" sz="2800" baseline="30000" dirty="0"/>
              <a:t>12</a:t>
            </a:r>
            <a:r>
              <a:rPr lang="ru-RU" sz="2400" dirty="0"/>
              <a:t>С, </a:t>
            </a:r>
            <a:r>
              <a:rPr lang="ru-RU" sz="2800" baseline="30000" dirty="0"/>
              <a:t>16-18</a:t>
            </a:r>
            <a:r>
              <a:rPr lang="ru-RU" sz="2400" dirty="0"/>
              <a:t>О</a:t>
            </a:r>
            <a:r>
              <a:rPr lang="en-US" sz="2400" dirty="0"/>
              <a:t>, </a:t>
            </a:r>
            <a:r>
              <a:rPr lang="en-US" sz="2800" baseline="30000" dirty="0"/>
              <a:t>22</a:t>
            </a:r>
            <a:r>
              <a:rPr lang="en-US" sz="2400" dirty="0"/>
              <a:t>Ne</a:t>
            </a:r>
            <a:r>
              <a:rPr lang="ru-RU" sz="2400" dirty="0"/>
              <a:t> (</a:t>
            </a:r>
            <a:r>
              <a:rPr lang="en-US" sz="2400" dirty="0"/>
              <a:t>E </a:t>
            </a:r>
            <a:r>
              <a:rPr lang="ru-RU" sz="2400" dirty="0"/>
              <a:t>≤</a:t>
            </a:r>
            <a:r>
              <a:rPr lang="en-US" sz="2400" dirty="0"/>
              <a:t> </a:t>
            </a:r>
            <a:r>
              <a:rPr lang="ru-RU" sz="2400" dirty="0"/>
              <a:t>500 </a:t>
            </a:r>
            <a:r>
              <a:rPr lang="en-US" sz="2400" dirty="0" err="1"/>
              <a:t>MeV·A</a:t>
            </a:r>
            <a:r>
              <a:rPr lang="ru-RU" sz="2400" dirty="0"/>
              <a:t>)  ионного синхротрона  ОИЯИ   </a:t>
            </a:r>
          </a:p>
        </p:txBody>
      </p:sp>
    </p:spTree>
    <p:extLst>
      <p:ext uri="{BB962C8B-B14F-4D97-AF65-F5344CB8AC3E}">
        <p14:creationId xmlns:p14="http://schemas.microsoft.com/office/powerpoint/2010/main" val="2608705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049" y="1124744"/>
            <a:ext cx="7262375"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9118" y="260648"/>
            <a:ext cx="8288487" cy="984885"/>
          </a:xfrm>
          <a:prstGeom prst="rect">
            <a:avLst/>
          </a:prstGeom>
          <a:noFill/>
        </p:spPr>
        <p:txBody>
          <a:bodyPr wrap="none" rtlCol="0">
            <a:spAutoFit/>
          </a:bodyPr>
          <a:lstStyle/>
          <a:p>
            <a:r>
              <a:rPr lang="en-US" sz="2400" baseline="30000" dirty="0">
                <a:effectLst>
                  <a:outerShdw blurRad="38100" dist="38100" dir="2700000" algn="tl">
                    <a:srgbClr val="000000">
                      <a:alpha val="43137"/>
                    </a:srgbClr>
                  </a:outerShdw>
                </a:effectLst>
              </a:rPr>
              <a:t>10</a:t>
            </a:r>
            <a:r>
              <a:rPr lang="en-US" sz="2400" dirty="0">
                <a:effectLst>
                  <a:outerShdw blurRad="38100" dist="38100" dir="2700000" algn="tl">
                    <a:srgbClr val="000000">
                      <a:alpha val="43137"/>
                    </a:srgbClr>
                  </a:outerShdw>
                </a:effectLst>
              </a:rPr>
              <a:t>Be Ground-State Molecular Structure</a:t>
            </a:r>
            <a:endParaRPr lang="ru-RU" sz="2400" dirty="0">
              <a:effectLst>
                <a:outerShdw blurRad="38100" dist="38100" dir="2700000" algn="tl">
                  <a:srgbClr val="000000">
                    <a:alpha val="43137"/>
                  </a:srgbClr>
                </a:outerShdw>
              </a:effectLst>
            </a:endParaRPr>
          </a:p>
          <a:p>
            <a:r>
              <a:rPr lang="ru-RU" sz="1600" b="1" dirty="0">
                <a:solidFill>
                  <a:srgbClr val="0070C0"/>
                </a:solidFill>
              </a:rPr>
              <a:t>                                            </a:t>
            </a:r>
            <a:r>
              <a:rPr lang="en-US" sz="1600" b="1" dirty="0">
                <a:solidFill>
                  <a:srgbClr val="0070C0"/>
                </a:solidFill>
              </a:rPr>
              <a:t>P. J. Li </a:t>
            </a:r>
            <a:r>
              <a:rPr lang="en-US" sz="1600" b="1" i="1" dirty="0">
                <a:solidFill>
                  <a:srgbClr val="0070C0"/>
                </a:solidFill>
              </a:rPr>
              <a:t>et al.</a:t>
            </a:r>
            <a:r>
              <a:rPr lang="ru-RU" sz="1600" b="1" dirty="0">
                <a:solidFill>
                  <a:srgbClr val="0070C0"/>
                </a:solidFill>
              </a:rPr>
              <a:t> </a:t>
            </a:r>
            <a:r>
              <a:rPr lang="en-US" sz="1600" b="1" dirty="0">
                <a:solidFill>
                  <a:srgbClr val="0070C0"/>
                </a:solidFill>
              </a:rPr>
              <a:t>Phys. Rev. Lett. 131, 212501 – Published 21 November 2023</a:t>
            </a:r>
          </a:p>
          <a:p>
            <a:endParaRPr lang="ru-RU" dirty="0">
              <a:solidFill>
                <a:srgbClr val="0070C0"/>
              </a:solidFill>
            </a:endParaRPr>
          </a:p>
        </p:txBody>
      </p:sp>
      <p:sp>
        <p:nvSpPr>
          <p:cNvPr id="5" name="TextBox 4"/>
          <p:cNvSpPr txBox="1"/>
          <p:nvPr/>
        </p:nvSpPr>
        <p:spPr>
          <a:xfrm>
            <a:off x="395536" y="2276872"/>
            <a:ext cx="45719" cy="369332"/>
          </a:xfrm>
          <a:prstGeom prst="rect">
            <a:avLst/>
          </a:prstGeom>
          <a:noFill/>
        </p:spPr>
        <p:txBody>
          <a:bodyPr wrap="square" rtlCol="0">
            <a:spAutoFit/>
          </a:bodyPr>
          <a:lstStyle/>
          <a:p>
            <a:endParaRPr lang="ru-RU" dirty="0"/>
          </a:p>
        </p:txBody>
      </p:sp>
      <p:sp>
        <p:nvSpPr>
          <p:cNvPr id="6" name="TextBox 5"/>
          <p:cNvSpPr txBox="1"/>
          <p:nvPr/>
        </p:nvSpPr>
        <p:spPr>
          <a:xfrm>
            <a:off x="914743" y="4048616"/>
            <a:ext cx="1208985" cy="892552"/>
          </a:xfrm>
          <a:prstGeom prst="rect">
            <a:avLst/>
          </a:prstGeom>
          <a:noFill/>
        </p:spPr>
        <p:txBody>
          <a:bodyPr wrap="none" rtlCol="0">
            <a:spAutoFit/>
          </a:bodyPr>
          <a:lstStyle/>
          <a:p>
            <a:pPr algn="r"/>
            <a:r>
              <a:rPr lang="en-US" sz="2800" baseline="30000" dirty="0">
                <a:solidFill>
                  <a:srgbClr val="C00000"/>
                </a:solidFill>
                <a:effectLst>
                  <a:outerShdw blurRad="38100" dist="38100" dir="2700000" algn="tl">
                    <a:srgbClr val="000000">
                      <a:alpha val="43137"/>
                    </a:srgbClr>
                  </a:outerShdw>
                </a:effectLst>
              </a:rPr>
              <a:t>10</a:t>
            </a:r>
            <a:r>
              <a:rPr lang="en-US" sz="2800" dirty="0">
                <a:solidFill>
                  <a:srgbClr val="C00000"/>
                </a:solidFill>
                <a:effectLst>
                  <a:outerShdw blurRad="38100" dist="38100" dir="2700000" algn="tl">
                    <a:srgbClr val="000000">
                      <a:alpha val="43137"/>
                    </a:srgbClr>
                  </a:outerShdw>
                </a:effectLst>
              </a:rPr>
              <a:t>Be</a:t>
            </a:r>
            <a:endParaRPr lang="ru-RU" sz="2800" dirty="0">
              <a:solidFill>
                <a:srgbClr val="C00000"/>
              </a:solidFill>
              <a:effectLst>
                <a:outerShdw blurRad="38100" dist="38100" dir="2700000" algn="tl">
                  <a:srgbClr val="000000">
                    <a:alpha val="43137"/>
                  </a:srgbClr>
                </a:outerShdw>
              </a:effectLst>
            </a:endParaRPr>
          </a:p>
          <a:p>
            <a:pPr algn="r"/>
            <a:r>
              <a:rPr lang="en-US" sz="2200" dirty="0">
                <a:effectLst>
                  <a:outerShdw blurRad="38100" dist="38100" dir="2700000" algn="tl">
                    <a:srgbClr val="000000">
                      <a:alpha val="43137"/>
                    </a:srgbClr>
                  </a:outerShdw>
                </a:effectLst>
              </a:rPr>
              <a:t>1.4</a:t>
            </a:r>
            <a:r>
              <a:rPr lang="en-US" sz="2200" dirty="0">
                <a:effectLst>
                  <a:outerShdw blurRad="38100" dist="38100" dir="2700000" algn="tl">
                    <a:srgbClr val="000000">
                      <a:alpha val="43137"/>
                    </a:srgbClr>
                  </a:outerShdw>
                </a:effectLst>
                <a:cs typeface="Calibri"/>
              </a:rPr>
              <a:t>ˑ10</a:t>
            </a:r>
            <a:r>
              <a:rPr lang="en-US" sz="2800" baseline="30000" dirty="0">
                <a:effectLst>
                  <a:outerShdw blurRad="38100" dist="38100" dir="2700000" algn="tl">
                    <a:srgbClr val="000000">
                      <a:alpha val="43137"/>
                    </a:srgbClr>
                  </a:outerShdw>
                </a:effectLst>
                <a:cs typeface="Calibri"/>
              </a:rPr>
              <a:t>6</a:t>
            </a:r>
            <a:r>
              <a:rPr lang="en-US" sz="2200" baseline="30000" dirty="0">
                <a:effectLst>
                  <a:outerShdw blurRad="38100" dist="38100" dir="2700000" algn="tl">
                    <a:srgbClr val="000000">
                      <a:alpha val="43137"/>
                    </a:srgbClr>
                  </a:outerShdw>
                </a:effectLst>
                <a:cs typeface="Calibri"/>
              </a:rPr>
              <a:t> </a:t>
            </a:r>
            <a:r>
              <a:rPr lang="en-US" sz="2400" dirty="0">
                <a:effectLst>
                  <a:outerShdw blurRad="38100" dist="38100" dir="2700000" algn="tl">
                    <a:srgbClr val="000000">
                      <a:alpha val="43137"/>
                    </a:srgbClr>
                  </a:outerShdw>
                </a:effectLst>
                <a:cs typeface="Calibri"/>
              </a:rPr>
              <a:t>y</a:t>
            </a:r>
            <a:endParaRPr lang="ru-RU" sz="2800" dirty="0">
              <a:solidFill>
                <a:srgbClr val="C00000"/>
              </a:solidFill>
            </a:endParaRPr>
          </a:p>
        </p:txBody>
      </p:sp>
      <p:sp>
        <p:nvSpPr>
          <p:cNvPr id="8" name="TextBox 7"/>
          <p:cNvSpPr txBox="1"/>
          <p:nvPr/>
        </p:nvSpPr>
        <p:spPr>
          <a:xfrm>
            <a:off x="4654441" y="1249604"/>
            <a:ext cx="373820" cy="523220"/>
          </a:xfrm>
          <a:prstGeom prst="rect">
            <a:avLst/>
          </a:prstGeom>
          <a:solidFill>
            <a:schemeClr val="bg1"/>
          </a:solidFill>
        </p:spPr>
        <p:txBody>
          <a:bodyPr wrap="none" rtlCol="0">
            <a:spAutoFit/>
          </a:bodyPr>
          <a:lstStyle/>
          <a:p>
            <a:r>
              <a:rPr lang="en-US" sz="2800" dirty="0">
                <a:solidFill>
                  <a:srgbClr val="C00000"/>
                </a:solidFill>
                <a:effectLst>
                  <a:outerShdw blurRad="38100" dist="38100" dir="2700000" algn="tl">
                    <a:srgbClr val="000000">
                      <a:alpha val="43137"/>
                    </a:srgbClr>
                  </a:outerShdw>
                </a:effectLst>
              </a:rPr>
              <a:t>p</a:t>
            </a:r>
            <a:endParaRPr lang="ru-RU" sz="2800" dirty="0">
              <a:solidFill>
                <a:srgbClr val="C00000"/>
              </a:solidFill>
            </a:endParaRPr>
          </a:p>
        </p:txBody>
      </p:sp>
      <p:sp>
        <p:nvSpPr>
          <p:cNvPr id="9" name="TextBox 8"/>
          <p:cNvSpPr txBox="1"/>
          <p:nvPr/>
        </p:nvSpPr>
        <p:spPr>
          <a:xfrm>
            <a:off x="4796196" y="3573016"/>
            <a:ext cx="417102" cy="584775"/>
          </a:xfrm>
          <a:prstGeom prst="rect">
            <a:avLst/>
          </a:prstGeom>
          <a:solidFill>
            <a:schemeClr val="bg1"/>
          </a:solidFill>
        </p:spPr>
        <p:txBody>
          <a:bodyPr wrap="none" rtlCol="0">
            <a:spAutoFit/>
          </a:bodyPr>
          <a:lstStyle/>
          <a:p>
            <a:r>
              <a:rPr lang="el-GR" sz="3200" dirty="0">
                <a:solidFill>
                  <a:srgbClr val="C00000"/>
                </a:solidFill>
                <a:effectLst>
                  <a:outerShdw blurRad="38100" dist="38100" dir="2700000" algn="tl">
                    <a:srgbClr val="000000">
                      <a:alpha val="43137"/>
                    </a:srgbClr>
                  </a:outerShdw>
                </a:effectLst>
              </a:rPr>
              <a:t>α</a:t>
            </a:r>
            <a:endParaRPr lang="ru-RU" sz="3200" dirty="0">
              <a:solidFill>
                <a:srgbClr val="C00000"/>
              </a:solidFill>
            </a:endParaRPr>
          </a:p>
        </p:txBody>
      </p:sp>
      <p:sp>
        <p:nvSpPr>
          <p:cNvPr id="10" name="TextBox 9"/>
          <p:cNvSpPr txBox="1"/>
          <p:nvPr/>
        </p:nvSpPr>
        <p:spPr>
          <a:xfrm>
            <a:off x="6746095" y="5282044"/>
            <a:ext cx="1508746" cy="523220"/>
          </a:xfrm>
          <a:prstGeom prst="rect">
            <a:avLst/>
          </a:prstGeom>
          <a:solidFill>
            <a:schemeClr val="bg1"/>
          </a:solidFill>
        </p:spPr>
        <p:txBody>
          <a:bodyPr wrap="none" rtlCol="0">
            <a:spAutoFit/>
          </a:bodyPr>
          <a:lstStyle/>
          <a:p>
            <a:r>
              <a:rPr lang="en-US" sz="2800" baseline="30000" dirty="0">
                <a:solidFill>
                  <a:srgbClr val="C00000"/>
                </a:solidFill>
                <a:effectLst>
                  <a:outerShdw blurRad="38100" dist="38100" dir="2700000" algn="tl">
                    <a:srgbClr val="000000">
                      <a:alpha val="43137"/>
                    </a:srgbClr>
                  </a:outerShdw>
                </a:effectLst>
              </a:rPr>
              <a:t>4</a:t>
            </a:r>
            <a:r>
              <a:rPr lang="en-US" sz="2800" dirty="0">
                <a:solidFill>
                  <a:srgbClr val="C00000"/>
                </a:solidFill>
                <a:effectLst>
                  <a:outerShdw blurRad="38100" dist="38100" dir="2700000" algn="tl">
                    <a:srgbClr val="000000">
                      <a:alpha val="43137"/>
                    </a:srgbClr>
                  </a:outerShdw>
                </a:effectLst>
              </a:rPr>
              <a:t>He /</a:t>
            </a:r>
            <a:r>
              <a:rPr lang="en-US" sz="2800" baseline="30000" dirty="0">
                <a:solidFill>
                  <a:srgbClr val="C00000"/>
                </a:solidFill>
                <a:effectLst>
                  <a:outerShdw blurRad="38100" dist="38100" dir="2700000" algn="tl">
                    <a:srgbClr val="000000">
                      <a:alpha val="43137"/>
                    </a:srgbClr>
                  </a:outerShdw>
                </a:effectLst>
              </a:rPr>
              <a:t> 6</a:t>
            </a:r>
            <a:r>
              <a:rPr lang="en-US" sz="2800" dirty="0">
                <a:solidFill>
                  <a:srgbClr val="C00000"/>
                </a:solidFill>
                <a:effectLst>
                  <a:outerShdw blurRad="38100" dist="38100" dir="2700000" algn="tl">
                    <a:srgbClr val="000000">
                      <a:alpha val="43137"/>
                    </a:srgbClr>
                  </a:outerShdw>
                </a:effectLst>
              </a:rPr>
              <a:t>He</a:t>
            </a:r>
            <a:endParaRPr lang="ru-RU" sz="2800" dirty="0">
              <a:solidFill>
                <a:srgbClr val="C00000"/>
              </a:solidFill>
            </a:endParaRPr>
          </a:p>
        </p:txBody>
      </p:sp>
      <p:sp>
        <p:nvSpPr>
          <p:cNvPr id="2" name="TextBox 1">
            <a:extLst>
              <a:ext uri="{FF2B5EF4-FFF2-40B4-BE49-F238E27FC236}">
                <a16:creationId xmlns:a16="http://schemas.microsoft.com/office/drawing/2014/main" id="{FE6C2C18-65D0-40F8-ADF1-5DC0D89B9EFC}"/>
              </a:ext>
            </a:extLst>
          </p:cNvPr>
          <p:cNvSpPr txBox="1"/>
          <p:nvPr/>
        </p:nvSpPr>
        <p:spPr>
          <a:xfrm>
            <a:off x="3095007" y="3501116"/>
            <a:ext cx="919102" cy="1031051"/>
          </a:xfrm>
          <a:prstGeom prst="rect">
            <a:avLst/>
          </a:prstGeom>
          <a:solidFill>
            <a:schemeClr val="bg1"/>
          </a:solidFill>
        </p:spPr>
        <p:txBody>
          <a:bodyPr wrap="square" rtlCol="0">
            <a:spAutoFit/>
          </a:bodyPr>
          <a:lstStyle/>
          <a:p>
            <a:pPr algn="ctr"/>
            <a:r>
              <a:rPr lang="en-US" sz="2100" dirty="0">
                <a:effectLst>
                  <a:outerShdw blurRad="38100" dist="38100" dir="2700000" algn="tl">
                    <a:srgbClr val="000000">
                      <a:alpha val="43137"/>
                    </a:srgbClr>
                  </a:outerShdw>
                </a:effectLst>
                <a:latin typeface="Baskerville Old Face" panose="02020602080505020303" pitchFamily="18" charset="0"/>
              </a:rPr>
              <a:t>Liquid</a:t>
            </a:r>
            <a:r>
              <a:rPr lang="en-US" sz="2000" dirty="0">
                <a:effectLst>
                  <a:outerShdw blurRad="38100" dist="38100" dir="2700000" algn="tl">
                    <a:srgbClr val="000000">
                      <a:alpha val="43137"/>
                    </a:srgbClr>
                  </a:outerShdw>
                </a:effectLst>
                <a:latin typeface="Baskerville Old Face" panose="02020602080505020303" pitchFamily="18" charset="0"/>
              </a:rPr>
              <a:t> </a:t>
            </a:r>
          </a:p>
          <a:p>
            <a:pPr algn="ctr"/>
            <a:r>
              <a:rPr lang="en-US" sz="2000" dirty="0">
                <a:effectLst>
                  <a:outerShdw blurRad="38100" dist="38100" dir="2700000" algn="tl">
                    <a:srgbClr val="000000">
                      <a:alpha val="43137"/>
                    </a:srgbClr>
                  </a:outerShdw>
                </a:effectLst>
                <a:latin typeface="Baskerville Old Face" panose="02020602080505020303" pitchFamily="18" charset="0"/>
              </a:rPr>
              <a:t>H</a:t>
            </a:r>
          </a:p>
          <a:p>
            <a:pPr algn="ctr"/>
            <a:r>
              <a:rPr lang="en-US" sz="2000" dirty="0">
                <a:effectLst>
                  <a:outerShdw blurRad="38100" dist="38100" dir="2700000" algn="tl">
                    <a:srgbClr val="000000">
                      <a:alpha val="43137"/>
                    </a:srgbClr>
                  </a:outerShdw>
                </a:effectLst>
                <a:latin typeface="Baskerville Old Face" panose="02020602080505020303" pitchFamily="18" charset="0"/>
              </a:rPr>
              <a:t>target</a:t>
            </a:r>
            <a:endParaRPr lang="ru-RU" sz="2000" dirty="0">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4089308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75BB71-B067-4D81-8952-9381142AC7C6}"/>
              </a:ext>
            </a:extLst>
          </p:cNvPr>
          <p:cNvSpPr txBox="1"/>
          <p:nvPr/>
        </p:nvSpPr>
        <p:spPr>
          <a:xfrm>
            <a:off x="2987316" y="260666"/>
            <a:ext cx="2748701" cy="461665"/>
          </a:xfrm>
          <a:prstGeom prst="rect">
            <a:avLst/>
          </a:prstGeom>
          <a:noFill/>
        </p:spPr>
        <p:txBody>
          <a:bodyPr wrap="none" rtlCol="0">
            <a:spAutoFit/>
          </a:bodyPr>
          <a:lstStyle/>
          <a:p>
            <a:r>
              <a:rPr lang="ru-RU" sz="2400" dirty="0">
                <a:effectLst>
                  <a:outerShdw blurRad="38100" dist="38100" dir="2700000" algn="tl">
                    <a:srgbClr val="000000">
                      <a:alpha val="43137"/>
                    </a:srgbClr>
                  </a:outerShdw>
                </a:effectLst>
              </a:rPr>
              <a:t>Пределы масс ядер</a:t>
            </a:r>
          </a:p>
        </p:txBody>
      </p:sp>
      <p:sp>
        <p:nvSpPr>
          <p:cNvPr id="5" name="TextBox 4">
            <a:extLst>
              <a:ext uri="{FF2B5EF4-FFF2-40B4-BE49-F238E27FC236}">
                <a16:creationId xmlns:a16="http://schemas.microsoft.com/office/drawing/2014/main" id="{B6D89319-ED18-4CA6-83B2-8990C42F23E5}"/>
              </a:ext>
            </a:extLst>
          </p:cNvPr>
          <p:cNvSpPr txBox="1"/>
          <p:nvPr/>
        </p:nvSpPr>
        <p:spPr>
          <a:xfrm>
            <a:off x="2473569" y="992325"/>
            <a:ext cx="3825919" cy="461665"/>
          </a:xfrm>
          <a:prstGeom prst="rect">
            <a:avLst/>
          </a:prstGeom>
          <a:noFill/>
        </p:spPr>
        <p:txBody>
          <a:bodyPr wrap="none" rtlCol="0">
            <a:spAutoFit/>
          </a:bodyPr>
          <a:lstStyle/>
          <a:p>
            <a:r>
              <a:rPr lang="ru-RU" sz="2400" b="1" dirty="0">
                <a:solidFill>
                  <a:schemeClr val="accent1"/>
                </a:solidFill>
              </a:rPr>
              <a:t>Синтез элементов  с </a:t>
            </a:r>
            <a:r>
              <a:rPr lang="en-US" sz="2400" b="1" dirty="0">
                <a:solidFill>
                  <a:schemeClr val="accent1"/>
                </a:solidFill>
              </a:rPr>
              <a:t>Z &gt; 118</a:t>
            </a:r>
            <a:endParaRPr lang="ru-RU" sz="2400" b="1" dirty="0">
              <a:solidFill>
                <a:schemeClr val="accent1"/>
              </a:solidFill>
            </a:endParaRPr>
          </a:p>
        </p:txBody>
      </p:sp>
      <p:sp>
        <p:nvSpPr>
          <p:cNvPr id="7" name="TextBox 6">
            <a:extLst>
              <a:ext uri="{FF2B5EF4-FFF2-40B4-BE49-F238E27FC236}">
                <a16:creationId xmlns:a16="http://schemas.microsoft.com/office/drawing/2014/main" id="{234EFEBD-F0F5-45FC-A567-8853E6E6561A}"/>
              </a:ext>
            </a:extLst>
          </p:cNvPr>
          <p:cNvSpPr txBox="1"/>
          <p:nvPr/>
        </p:nvSpPr>
        <p:spPr>
          <a:xfrm>
            <a:off x="797173" y="1612259"/>
            <a:ext cx="7224222" cy="3662541"/>
          </a:xfrm>
          <a:prstGeom prst="rect">
            <a:avLst/>
          </a:prstGeom>
          <a:noFill/>
        </p:spPr>
        <p:txBody>
          <a:bodyPr wrap="none" rtlCol="0">
            <a:spAutoFit/>
          </a:bodyPr>
          <a:lstStyle/>
          <a:p>
            <a:pPr marL="457200" indent="-457200">
              <a:buAutoNum type="arabicPeriod"/>
            </a:pPr>
            <a:r>
              <a:rPr lang="ru-RU" sz="2400" dirty="0"/>
              <a:t>Эксперименты на ускорителях:</a:t>
            </a:r>
            <a:r>
              <a:rPr lang="en-US" sz="2400" dirty="0"/>
              <a:t>RIKEN (Japan) </a:t>
            </a:r>
            <a:r>
              <a:rPr lang="ru-RU" sz="2400" dirty="0"/>
              <a:t> </a:t>
            </a:r>
            <a:endParaRPr lang="en-US" sz="2400" dirty="0"/>
          </a:p>
          <a:p>
            <a:r>
              <a:rPr lang="en-US" sz="2400" dirty="0"/>
              <a:t>	LBNL Berkeley (USA) and JINR (</a:t>
            </a:r>
            <a:r>
              <a:rPr lang="en-US" sz="2400" dirty="0" err="1"/>
              <a:t>Dubna</a:t>
            </a:r>
            <a:r>
              <a:rPr lang="en-US" sz="2400" dirty="0"/>
              <a:t>),</a:t>
            </a:r>
            <a:r>
              <a:rPr lang="ru-RU" sz="2400" dirty="0"/>
              <a:t> </a:t>
            </a:r>
            <a:r>
              <a:rPr lang="en-US" sz="2400" dirty="0"/>
              <a:t>c</a:t>
            </a:r>
            <a:r>
              <a:rPr lang="ru-RU" sz="2400" dirty="0" err="1"/>
              <a:t>коро</a:t>
            </a:r>
            <a:r>
              <a:rPr lang="en-US" sz="2400" dirty="0"/>
              <a:t> GANIL </a:t>
            </a:r>
          </a:p>
          <a:p>
            <a:endParaRPr lang="en-US" sz="2400" dirty="0"/>
          </a:p>
          <a:p>
            <a:r>
              <a:rPr lang="en-US" sz="2400" dirty="0"/>
              <a:t>     a) RIKEN </a:t>
            </a:r>
            <a:r>
              <a:rPr lang="ru-RU" sz="2400" dirty="0"/>
              <a:t>Реакция </a:t>
            </a:r>
            <a:r>
              <a:rPr lang="ru-RU" sz="2800" baseline="30000" dirty="0"/>
              <a:t>248</a:t>
            </a:r>
            <a:r>
              <a:rPr lang="ru-RU" sz="2400" dirty="0"/>
              <a:t>С</a:t>
            </a:r>
            <a:r>
              <a:rPr lang="en-US" sz="2400" dirty="0"/>
              <a:t>m + </a:t>
            </a:r>
            <a:r>
              <a:rPr lang="en-US" sz="2800" baseline="30000" dirty="0"/>
              <a:t>51</a:t>
            </a:r>
            <a:r>
              <a:rPr lang="en-US" sz="2400" dirty="0"/>
              <a:t>V → </a:t>
            </a:r>
            <a:r>
              <a:rPr lang="en-US" sz="2800" b="1" baseline="30000" dirty="0">
                <a:solidFill>
                  <a:schemeClr val="accent2">
                    <a:lumMod val="50000"/>
                  </a:schemeClr>
                </a:solidFill>
              </a:rPr>
              <a:t>295</a:t>
            </a:r>
            <a:r>
              <a:rPr lang="en-US" sz="2400" b="1" dirty="0">
                <a:solidFill>
                  <a:schemeClr val="accent2">
                    <a:lumMod val="50000"/>
                  </a:schemeClr>
                </a:solidFill>
              </a:rPr>
              <a:t>119 </a:t>
            </a:r>
            <a:r>
              <a:rPr lang="en-US" sz="2400" dirty="0"/>
              <a:t>+ 4n </a:t>
            </a:r>
            <a:endParaRPr lang="ru-RU" sz="2400" dirty="0"/>
          </a:p>
          <a:p>
            <a:pPr>
              <a:spcBef>
                <a:spcPts val="1200"/>
              </a:spcBef>
            </a:pPr>
            <a:r>
              <a:rPr lang="ru-RU" sz="2400" dirty="0"/>
              <a:t>     </a:t>
            </a:r>
            <a:r>
              <a:rPr lang="en-US" sz="2400" dirty="0"/>
              <a:t>b</a:t>
            </a:r>
            <a:r>
              <a:rPr lang="ru-RU" sz="2400" dirty="0"/>
              <a:t>) </a:t>
            </a:r>
            <a:r>
              <a:rPr lang="en-US" sz="2400" dirty="0"/>
              <a:t>LBNL </a:t>
            </a:r>
            <a:r>
              <a:rPr lang="ru-RU" sz="2400" dirty="0"/>
              <a:t>Реакция </a:t>
            </a:r>
            <a:r>
              <a:rPr lang="en-US" sz="2400" dirty="0"/>
              <a:t>    </a:t>
            </a:r>
            <a:r>
              <a:rPr lang="ru-RU" sz="2800" baseline="30000" dirty="0"/>
              <a:t>24</a:t>
            </a:r>
            <a:r>
              <a:rPr lang="en-US" sz="2800" baseline="30000" dirty="0"/>
              <a:t>9</a:t>
            </a:r>
            <a:r>
              <a:rPr lang="ru-RU" sz="2400" dirty="0"/>
              <a:t>С</a:t>
            </a:r>
            <a:r>
              <a:rPr lang="en-US" sz="2400" dirty="0"/>
              <a:t>f + </a:t>
            </a:r>
            <a:r>
              <a:rPr lang="en-US" sz="2800" baseline="30000" dirty="0"/>
              <a:t>50</a:t>
            </a:r>
            <a:r>
              <a:rPr lang="en-US" sz="2400" dirty="0"/>
              <a:t>Ti → </a:t>
            </a:r>
            <a:r>
              <a:rPr lang="en-US" sz="2800" b="1" baseline="30000" dirty="0">
                <a:solidFill>
                  <a:schemeClr val="accent2">
                    <a:lumMod val="50000"/>
                  </a:schemeClr>
                </a:solidFill>
              </a:rPr>
              <a:t>295</a:t>
            </a:r>
            <a:r>
              <a:rPr lang="en-US" sz="2400" b="1" dirty="0">
                <a:solidFill>
                  <a:schemeClr val="accent2">
                    <a:lumMod val="50000"/>
                  </a:schemeClr>
                </a:solidFill>
              </a:rPr>
              <a:t>120</a:t>
            </a:r>
            <a:r>
              <a:rPr lang="en-US" sz="2400" dirty="0"/>
              <a:t> + 4n      </a:t>
            </a:r>
          </a:p>
          <a:p>
            <a:pPr>
              <a:spcBef>
                <a:spcPts val="1200"/>
              </a:spcBef>
            </a:pPr>
            <a:r>
              <a:rPr lang="en-US" sz="2400" dirty="0"/>
              <a:t>      </a:t>
            </a:r>
            <a:r>
              <a:rPr lang="ru-RU" sz="2400" dirty="0"/>
              <a:t>с</a:t>
            </a:r>
            <a:r>
              <a:rPr lang="en-US" sz="2400" dirty="0"/>
              <a:t>) JINR </a:t>
            </a:r>
            <a:r>
              <a:rPr lang="ru-RU" sz="2400" dirty="0"/>
              <a:t>Реакция </a:t>
            </a:r>
            <a:r>
              <a:rPr lang="en-US" sz="2400" dirty="0"/>
              <a:t>    </a:t>
            </a:r>
            <a:r>
              <a:rPr lang="ru-RU" sz="2800" baseline="30000" dirty="0"/>
              <a:t>24</a:t>
            </a:r>
            <a:r>
              <a:rPr lang="en-US" sz="2800" baseline="30000" dirty="0"/>
              <a:t>9</a:t>
            </a:r>
            <a:r>
              <a:rPr lang="en-US" sz="2400" dirty="0"/>
              <a:t>Bk + </a:t>
            </a:r>
            <a:r>
              <a:rPr lang="en-US" sz="2800" baseline="30000" dirty="0"/>
              <a:t>50</a:t>
            </a:r>
            <a:r>
              <a:rPr lang="en-US" sz="2400" dirty="0"/>
              <a:t>Ti → </a:t>
            </a:r>
            <a:r>
              <a:rPr lang="en-US" sz="2800" b="1" baseline="30000" dirty="0">
                <a:solidFill>
                  <a:schemeClr val="accent2">
                    <a:lumMod val="50000"/>
                  </a:schemeClr>
                </a:solidFill>
              </a:rPr>
              <a:t>295</a:t>
            </a:r>
            <a:r>
              <a:rPr lang="en-US" sz="2400" b="1" dirty="0">
                <a:solidFill>
                  <a:schemeClr val="accent2">
                    <a:lumMod val="50000"/>
                  </a:schemeClr>
                </a:solidFill>
              </a:rPr>
              <a:t>119</a:t>
            </a:r>
            <a:r>
              <a:rPr lang="en-US" sz="2400" dirty="0"/>
              <a:t> + 4n </a:t>
            </a:r>
          </a:p>
          <a:p>
            <a:pPr>
              <a:spcBef>
                <a:spcPts val="1200"/>
              </a:spcBef>
            </a:pPr>
            <a:r>
              <a:rPr lang="en-US" sz="2400" dirty="0"/>
              <a:t>                                                             and </a:t>
            </a:r>
          </a:p>
          <a:p>
            <a:pPr>
              <a:spcBef>
                <a:spcPts val="1200"/>
              </a:spcBef>
            </a:pPr>
            <a:r>
              <a:rPr lang="en-US" sz="2800" baseline="30000" dirty="0"/>
              <a:t>                                                      </a:t>
            </a:r>
            <a:r>
              <a:rPr lang="ru-RU" sz="2800" baseline="30000" dirty="0"/>
              <a:t>24</a:t>
            </a:r>
            <a:r>
              <a:rPr lang="en-US" sz="2800" baseline="30000" dirty="0"/>
              <a:t>9</a:t>
            </a:r>
            <a:r>
              <a:rPr lang="en-US" sz="2400" dirty="0"/>
              <a:t>Cf + </a:t>
            </a:r>
            <a:r>
              <a:rPr lang="en-US" sz="2800" baseline="30000" dirty="0"/>
              <a:t>50</a:t>
            </a:r>
            <a:r>
              <a:rPr lang="en-US" sz="2400" dirty="0"/>
              <a:t>Ti → </a:t>
            </a:r>
            <a:r>
              <a:rPr lang="en-US" sz="2800" b="1" baseline="30000" dirty="0">
                <a:solidFill>
                  <a:schemeClr val="accent2">
                    <a:lumMod val="50000"/>
                  </a:schemeClr>
                </a:solidFill>
              </a:rPr>
              <a:t>295</a:t>
            </a:r>
            <a:r>
              <a:rPr lang="en-US" sz="2400" b="1" dirty="0">
                <a:solidFill>
                  <a:schemeClr val="accent2">
                    <a:lumMod val="50000"/>
                  </a:schemeClr>
                </a:solidFill>
              </a:rPr>
              <a:t>120</a:t>
            </a:r>
            <a:r>
              <a:rPr lang="en-US" sz="2400" dirty="0"/>
              <a:t> + 4n </a:t>
            </a:r>
          </a:p>
        </p:txBody>
      </p:sp>
      <p:cxnSp>
        <p:nvCxnSpPr>
          <p:cNvPr id="3" name="Прямая соединительная линия 2">
            <a:extLst>
              <a:ext uri="{FF2B5EF4-FFF2-40B4-BE49-F238E27FC236}">
                <a16:creationId xmlns:a16="http://schemas.microsoft.com/office/drawing/2014/main" id="{2E16E82E-7CB9-476D-A00E-BCEA5AB35083}"/>
              </a:ext>
            </a:extLst>
          </p:cNvPr>
          <p:cNvCxnSpPr>
            <a:cxnSpLocks/>
          </p:cNvCxnSpPr>
          <p:nvPr/>
        </p:nvCxnSpPr>
        <p:spPr>
          <a:xfrm>
            <a:off x="4100318" y="4232713"/>
            <a:ext cx="0" cy="496506"/>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7521E7-0D0B-4A91-976C-263BCFC98C50}"/>
              </a:ext>
            </a:extLst>
          </p:cNvPr>
          <p:cNvSpPr txBox="1"/>
          <p:nvPr/>
        </p:nvSpPr>
        <p:spPr>
          <a:xfrm>
            <a:off x="2544605" y="4307188"/>
            <a:ext cx="1451038" cy="461665"/>
          </a:xfrm>
          <a:prstGeom prst="rect">
            <a:avLst/>
          </a:prstGeom>
          <a:noFill/>
        </p:spPr>
        <p:txBody>
          <a:bodyPr wrap="none" rtlCol="0">
            <a:spAutoFit/>
          </a:bodyPr>
          <a:lstStyle/>
          <a:p>
            <a:r>
              <a:rPr lang="en-US" sz="2300" b="1" dirty="0">
                <a:solidFill>
                  <a:srgbClr val="C00000"/>
                </a:solidFill>
              </a:rPr>
              <a:t>T</a:t>
            </a:r>
            <a:r>
              <a:rPr lang="en-US" sz="2400" b="1" baseline="-25000" dirty="0">
                <a:solidFill>
                  <a:srgbClr val="C00000"/>
                </a:solidFill>
              </a:rPr>
              <a:t>1/2 </a:t>
            </a:r>
            <a:r>
              <a:rPr lang="en-US" sz="2000" b="1" dirty="0">
                <a:solidFill>
                  <a:srgbClr val="C00000"/>
                </a:solidFill>
              </a:rPr>
              <a:t>= 320 d</a:t>
            </a:r>
            <a:endParaRPr lang="ru-RU" sz="2000" b="1" dirty="0">
              <a:solidFill>
                <a:srgbClr val="C00000"/>
              </a:solidFill>
            </a:endParaRPr>
          </a:p>
        </p:txBody>
      </p:sp>
      <p:sp>
        <p:nvSpPr>
          <p:cNvPr id="8" name="TextBox 7">
            <a:extLst>
              <a:ext uri="{FF2B5EF4-FFF2-40B4-BE49-F238E27FC236}">
                <a16:creationId xmlns:a16="http://schemas.microsoft.com/office/drawing/2014/main" id="{F1E42BAB-4C75-4597-924E-E90DB4E5BF8D}"/>
              </a:ext>
            </a:extLst>
          </p:cNvPr>
          <p:cNvSpPr txBox="1"/>
          <p:nvPr/>
        </p:nvSpPr>
        <p:spPr>
          <a:xfrm>
            <a:off x="1773629" y="5588501"/>
            <a:ext cx="2994538" cy="830997"/>
          </a:xfrm>
          <a:prstGeom prst="rect">
            <a:avLst/>
          </a:prstGeom>
          <a:noFill/>
        </p:spPr>
        <p:txBody>
          <a:bodyPr wrap="none" rtlCol="0">
            <a:spAutoFit/>
          </a:bodyPr>
          <a:lstStyle/>
          <a:p>
            <a:r>
              <a:rPr lang="ru-RU" sz="2400" b="1" dirty="0">
                <a:solidFill>
                  <a:schemeClr val="accent1"/>
                </a:solidFill>
              </a:rPr>
              <a:t>Прогресс:  </a:t>
            </a:r>
            <a:r>
              <a:rPr lang="en-US" sz="2400" b="1" dirty="0">
                <a:solidFill>
                  <a:schemeClr val="accent1"/>
                </a:solidFill>
              </a:rPr>
              <a:t>  </a:t>
            </a:r>
            <a:r>
              <a:rPr lang="el-GR" sz="2400" b="1" dirty="0">
                <a:solidFill>
                  <a:schemeClr val="accent1"/>
                </a:solidFill>
              </a:rPr>
              <a:t>Δ</a:t>
            </a:r>
            <a:r>
              <a:rPr lang="en-US" sz="2400" b="1" dirty="0">
                <a:solidFill>
                  <a:schemeClr val="accent1"/>
                </a:solidFill>
              </a:rPr>
              <a:t>Z = 1- 2, </a:t>
            </a:r>
          </a:p>
          <a:p>
            <a:r>
              <a:rPr lang="en-US" sz="2400" b="1" dirty="0">
                <a:solidFill>
                  <a:schemeClr val="accent1"/>
                </a:solidFill>
              </a:rPr>
              <a:t>                       </a:t>
            </a:r>
            <a:r>
              <a:rPr lang="el-GR" sz="2400" b="1" dirty="0">
                <a:solidFill>
                  <a:schemeClr val="accent1"/>
                </a:solidFill>
              </a:rPr>
              <a:t>Δ</a:t>
            </a:r>
            <a:r>
              <a:rPr lang="en-US" sz="2400" b="1" dirty="0">
                <a:solidFill>
                  <a:schemeClr val="accent1"/>
                </a:solidFill>
              </a:rPr>
              <a:t>A = 1    </a:t>
            </a:r>
            <a:endParaRPr lang="ru-RU" sz="2400" b="1" dirty="0">
              <a:solidFill>
                <a:schemeClr val="accent1"/>
              </a:solidFill>
            </a:endParaRPr>
          </a:p>
        </p:txBody>
      </p:sp>
    </p:spTree>
    <p:extLst>
      <p:ext uri="{BB962C8B-B14F-4D97-AF65-F5344CB8AC3E}">
        <p14:creationId xmlns:p14="http://schemas.microsoft.com/office/powerpoint/2010/main" val="298613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731" y="48118"/>
            <a:ext cx="4872741" cy="6714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21066" y="1959223"/>
            <a:ext cx="635110" cy="461665"/>
          </a:xfrm>
          <a:prstGeom prst="rect">
            <a:avLst/>
          </a:prstGeom>
          <a:noFill/>
        </p:spPr>
        <p:txBody>
          <a:bodyPr wrap="none" rtlCol="0">
            <a:spAutoFit/>
          </a:bodyPr>
          <a:lstStyle/>
          <a:p>
            <a:r>
              <a:rPr lang="en-US" sz="2400" baseline="30000" dirty="0">
                <a:solidFill>
                  <a:srgbClr val="C00000"/>
                </a:solidFill>
                <a:effectLst>
                  <a:outerShdw blurRad="38100" dist="38100" dir="2700000" algn="tl">
                    <a:srgbClr val="000000">
                      <a:alpha val="43137"/>
                    </a:srgbClr>
                  </a:outerShdw>
                </a:effectLst>
              </a:rPr>
              <a:t>6</a:t>
            </a:r>
            <a:r>
              <a:rPr lang="en-US" sz="2400" dirty="0">
                <a:solidFill>
                  <a:srgbClr val="C00000"/>
                </a:solidFill>
                <a:effectLst>
                  <a:outerShdw blurRad="38100" dist="38100" dir="2700000" algn="tl">
                    <a:srgbClr val="000000">
                      <a:alpha val="43137"/>
                    </a:srgbClr>
                  </a:outerShdw>
                </a:effectLst>
              </a:rPr>
              <a:t>He</a:t>
            </a:r>
            <a:endParaRPr lang="ru-RU" sz="2400"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6732240" y="2420888"/>
            <a:ext cx="1106393" cy="461665"/>
          </a:xfrm>
          <a:prstGeom prst="rect">
            <a:avLst/>
          </a:prstGeom>
          <a:noFill/>
        </p:spPr>
        <p:txBody>
          <a:bodyPr wrap="none" rtlCol="0">
            <a:spAutoFit/>
          </a:bodyPr>
          <a:lstStyle/>
          <a:p>
            <a:r>
              <a:rPr lang="en-US" sz="2400" baseline="30000" dirty="0">
                <a:solidFill>
                  <a:srgbClr val="0070C0"/>
                </a:solidFill>
                <a:effectLst>
                  <a:outerShdw blurRad="38100" dist="38100" dir="2700000" algn="tl">
                    <a:srgbClr val="000000">
                      <a:alpha val="43137"/>
                    </a:srgbClr>
                  </a:outerShdw>
                </a:effectLst>
              </a:rPr>
              <a:t>4</a:t>
            </a:r>
            <a:r>
              <a:rPr lang="en-US" sz="2400" dirty="0">
                <a:solidFill>
                  <a:srgbClr val="0070C0"/>
                </a:solidFill>
                <a:effectLst>
                  <a:outerShdw blurRad="38100" dist="38100" dir="2700000" algn="tl">
                    <a:srgbClr val="000000">
                      <a:alpha val="43137"/>
                    </a:srgbClr>
                  </a:outerShdw>
                </a:effectLst>
              </a:rPr>
              <a:t>He+2n</a:t>
            </a:r>
            <a:endParaRPr lang="ru-RU" sz="2400" dirty="0">
              <a:solidFill>
                <a:srgbClr val="0070C0"/>
              </a:solidFill>
              <a:effectLst>
                <a:outerShdw blurRad="38100" dist="38100" dir="2700000" algn="tl">
                  <a:srgbClr val="000000">
                    <a:alpha val="43137"/>
                  </a:srgbClr>
                </a:outerShdw>
              </a:effectLst>
            </a:endParaRPr>
          </a:p>
        </p:txBody>
      </p:sp>
      <p:sp>
        <p:nvSpPr>
          <p:cNvPr id="7" name="TextBox 6"/>
          <p:cNvSpPr txBox="1"/>
          <p:nvPr/>
        </p:nvSpPr>
        <p:spPr>
          <a:xfrm>
            <a:off x="5593074" y="3789040"/>
            <a:ext cx="635110" cy="461665"/>
          </a:xfrm>
          <a:prstGeom prst="rect">
            <a:avLst/>
          </a:prstGeom>
          <a:noFill/>
        </p:spPr>
        <p:txBody>
          <a:bodyPr wrap="none" rtlCol="0">
            <a:spAutoFit/>
          </a:bodyPr>
          <a:lstStyle/>
          <a:p>
            <a:r>
              <a:rPr lang="en-US" sz="2400" baseline="30000" dirty="0">
                <a:solidFill>
                  <a:srgbClr val="C00000"/>
                </a:solidFill>
                <a:effectLst>
                  <a:outerShdw blurRad="38100" dist="38100" dir="2700000" algn="tl">
                    <a:srgbClr val="000000">
                      <a:alpha val="43137"/>
                    </a:srgbClr>
                  </a:outerShdw>
                </a:effectLst>
              </a:rPr>
              <a:t>6</a:t>
            </a:r>
            <a:r>
              <a:rPr lang="en-US" sz="2400" dirty="0">
                <a:solidFill>
                  <a:srgbClr val="C00000"/>
                </a:solidFill>
                <a:effectLst>
                  <a:outerShdw blurRad="38100" dist="38100" dir="2700000" algn="tl">
                    <a:srgbClr val="000000">
                      <a:alpha val="43137"/>
                    </a:srgbClr>
                  </a:outerShdw>
                </a:effectLst>
              </a:rPr>
              <a:t>He</a:t>
            </a:r>
            <a:endParaRPr lang="ru-RU" sz="2400" dirty="0">
              <a:solidFill>
                <a:srgbClr val="C00000"/>
              </a:solidFill>
              <a:effectLst>
                <a:outerShdw blurRad="38100" dist="38100" dir="2700000" algn="tl">
                  <a:srgbClr val="000000">
                    <a:alpha val="43137"/>
                  </a:srgbClr>
                </a:outerShdw>
              </a:effectLst>
            </a:endParaRPr>
          </a:p>
        </p:txBody>
      </p:sp>
      <p:sp>
        <p:nvSpPr>
          <p:cNvPr id="8" name="TextBox 7"/>
          <p:cNvSpPr txBox="1"/>
          <p:nvPr/>
        </p:nvSpPr>
        <p:spPr>
          <a:xfrm>
            <a:off x="7020272" y="5127575"/>
            <a:ext cx="1106393" cy="461665"/>
          </a:xfrm>
          <a:prstGeom prst="rect">
            <a:avLst/>
          </a:prstGeom>
          <a:solidFill>
            <a:schemeClr val="bg1"/>
          </a:solidFill>
        </p:spPr>
        <p:txBody>
          <a:bodyPr wrap="none" rtlCol="0">
            <a:spAutoFit/>
          </a:bodyPr>
          <a:lstStyle/>
          <a:p>
            <a:r>
              <a:rPr lang="en-US" sz="2400" baseline="30000" dirty="0">
                <a:solidFill>
                  <a:srgbClr val="0070C0"/>
                </a:solidFill>
                <a:effectLst>
                  <a:outerShdw blurRad="38100" dist="38100" dir="2700000" algn="tl">
                    <a:srgbClr val="000000">
                      <a:alpha val="43137"/>
                    </a:srgbClr>
                  </a:outerShdw>
                </a:effectLst>
              </a:rPr>
              <a:t>4</a:t>
            </a:r>
            <a:r>
              <a:rPr lang="en-US" sz="2400" dirty="0">
                <a:solidFill>
                  <a:srgbClr val="0070C0"/>
                </a:solidFill>
                <a:effectLst>
                  <a:outerShdw blurRad="38100" dist="38100" dir="2700000" algn="tl">
                    <a:srgbClr val="000000">
                      <a:alpha val="43137"/>
                    </a:srgbClr>
                  </a:outerShdw>
                </a:effectLst>
              </a:rPr>
              <a:t>He+2n</a:t>
            </a:r>
            <a:endParaRPr lang="ru-RU" sz="2400" dirty="0">
              <a:solidFill>
                <a:srgbClr val="0070C0"/>
              </a:solidFill>
              <a:effectLst>
                <a:outerShdw blurRad="38100" dist="38100" dir="2700000" algn="tl">
                  <a:srgbClr val="000000">
                    <a:alpha val="43137"/>
                  </a:srgbClr>
                </a:outerShdw>
              </a:effectLst>
            </a:endParaRPr>
          </a:p>
        </p:txBody>
      </p:sp>
      <p:sp>
        <p:nvSpPr>
          <p:cNvPr id="5" name="TextBox 4"/>
          <p:cNvSpPr txBox="1"/>
          <p:nvPr/>
        </p:nvSpPr>
        <p:spPr>
          <a:xfrm>
            <a:off x="827584" y="1066554"/>
            <a:ext cx="2539478" cy="830997"/>
          </a:xfrm>
          <a:prstGeom prst="rect">
            <a:avLst/>
          </a:prstGeom>
          <a:noFill/>
        </p:spPr>
        <p:txBody>
          <a:bodyPr wrap="none" rtlCol="0">
            <a:spAutoFit/>
          </a:bodyPr>
          <a:lstStyle/>
          <a:p>
            <a:pPr algn="r"/>
            <a:r>
              <a:rPr lang="en-US" sz="2400" dirty="0">
                <a:effectLst>
                  <a:outerShdw blurRad="38100" dist="38100" dir="2700000" algn="tl">
                    <a:srgbClr val="000000">
                      <a:alpha val="43137"/>
                    </a:srgbClr>
                  </a:outerShdw>
                </a:effectLst>
              </a:rPr>
              <a:t>Integrated over </a:t>
            </a:r>
          </a:p>
          <a:p>
            <a:pPr algn="r"/>
            <a:r>
              <a:rPr lang="en-US" sz="2400" dirty="0">
                <a:effectLst>
                  <a:outerShdw blurRad="38100" dist="38100" dir="2700000" algn="tl">
                    <a:srgbClr val="000000">
                      <a:alpha val="43137"/>
                    </a:srgbClr>
                  </a:outerShdw>
                </a:effectLst>
              </a:rPr>
              <a:t>the full solid angle </a:t>
            </a:r>
            <a:endParaRPr lang="ru-RU" sz="2400" dirty="0">
              <a:effectLst>
                <a:outerShdw blurRad="38100" dist="38100" dir="2700000" algn="tl">
                  <a:srgbClr val="000000">
                    <a:alpha val="43137"/>
                  </a:srgbClr>
                </a:outerShdw>
              </a:effectLst>
            </a:endParaRPr>
          </a:p>
        </p:txBody>
      </p:sp>
      <p:sp>
        <p:nvSpPr>
          <p:cNvPr id="10" name="TextBox 9"/>
          <p:cNvSpPr txBox="1"/>
          <p:nvPr/>
        </p:nvSpPr>
        <p:spPr>
          <a:xfrm>
            <a:off x="971600" y="3717032"/>
            <a:ext cx="2642390" cy="830997"/>
          </a:xfrm>
          <a:prstGeom prst="rect">
            <a:avLst/>
          </a:prstGeom>
          <a:noFill/>
        </p:spPr>
        <p:txBody>
          <a:bodyPr wrap="none" rtlCol="0">
            <a:spAutoFit/>
          </a:bodyPr>
          <a:lstStyle/>
          <a:p>
            <a:pPr algn="r"/>
            <a:r>
              <a:rPr lang="en-US" sz="2400" dirty="0">
                <a:effectLst>
                  <a:outerShdw blurRad="38100" dist="38100" dir="2700000" algn="tl">
                    <a:srgbClr val="000000">
                      <a:alpha val="43137"/>
                    </a:srgbClr>
                  </a:outerShdw>
                </a:effectLst>
              </a:rPr>
              <a:t>Same for events </a:t>
            </a:r>
          </a:p>
          <a:p>
            <a:pPr algn="r"/>
            <a:r>
              <a:rPr lang="en-US" sz="2400" dirty="0">
                <a:effectLst>
                  <a:outerShdw blurRad="38100" dist="38100" dir="2700000" algn="tl">
                    <a:srgbClr val="000000">
                      <a:alpha val="43137"/>
                    </a:srgbClr>
                  </a:outerShdw>
                </a:effectLst>
              </a:rPr>
              <a:t>at the angle θα=65°</a:t>
            </a:r>
            <a:endParaRPr lang="ru-RU" sz="2400"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D4095270-99F7-4805-99C0-B165F13B9568}"/>
              </a:ext>
            </a:extLst>
          </p:cNvPr>
          <p:cNvSpPr txBox="1"/>
          <p:nvPr/>
        </p:nvSpPr>
        <p:spPr>
          <a:xfrm>
            <a:off x="237583" y="240759"/>
            <a:ext cx="3347519" cy="461665"/>
          </a:xfrm>
          <a:prstGeom prst="rect">
            <a:avLst/>
          </a:prstGeom>
          <a:noFill/>
        </p:spPr>
        <p:txBody>
          <a:bodyPr wrap="none" rtlCol="0">
            <a:spAutoFit/>
          </a:bodyPr>
          <a:lstStyle/>
          <a:p>
            <a:r>
              <a:rPr lang="ru-RU" sz="2400" b="1" u="sng" dirty="0">
                <a:solidFill>
                  <a:schemeClr val="accent2">
                    <a:lumMod val="50000"/>
                  </a:schemeClr>
                </a:solidFill>
              </a:rPr>
              <a:t> </a:t>
            </a:r>
            <a:r>
              <a:rPr lang="en-US" sz="2400" b="1" u="sng" dirty="0">
                <a:solidFill>
                  <a:schemeClr val="accent2">
                    <a:lumMod val="50000"/>
                  </a:schemeClr>
                </a:solidFill>
              </a:rPr>
              <a:t>Collapse of </a:t>
            </a:r>
            <a:r>
              <a:rPr lang="ru-RU" sz="2800" b="1" u="sng" baseline="30000" dirty="0">
                <a:solidFill>
                  <a:schemeClr val="accent2">
                    <a:lumMod val="50000"/>
                  </a:schemeClr>
                </a:solidFill>
              </a:rPr>
              <a:t>10</a:t>
            </a:r>
            <a:r>
              <a:rPr lang="en-US" sz="2400" b="1" u="sng" dirty="0">
                <a:solidFill>
                  <a:schemeClr val="accent2">
                    <a:lumMod val="50000"/>
                  </a:schemeClr>
                </a:solidFill>
              </a:rPr>
              <a:t>Be nucleus</a:t>
            </a:r>
            <a:endParaRPr lang="ru-RU" sz="2400" b="1" u="sng" dirty="0">
              <a:solidFill>
                <a:schemeClr val="accent2">
                  <a:lumMod val="50000"/>
                </a:schemeClr>
              </a:solidFill>
            </a:endParaRPr>
          </a:p>
        </p:txBody>
      </p:sp>
    </p:spTree>
    <p:extLst>
      <p:ext uri="{BB962C8B-B14F-4D97-AF65-F5344CB8AC3E}">
        <p14:creationId xmlns:p14="http://schemas.microsoft.com/office/powerpoint/2010/main" val="4062337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2886051" y="623617"/>
            <a:ext cx="996589" cy="996588"/>
            <a:chOff x="5262304" y="900175"/>
            <a:chExt cx="996589" cy="996588"/>
          </a:xfrm>
          <a:solidFill>
            <a:schemeClr val="accent2">
              <a:lumMod val="40000"/>
              <a:lumOff val="60000"/>
            </a:schemeClr>
          </a:solidFill>
        </p:grpSpPr>
        <p:sp>
          <p:nvSpPr>
            <p:cNvPr id="29" name="Овал 28"/>
            <p:cNvSpPr/>
            <p:nvPr/>
          </p:nvSpPr>
          <p:spPr>
            <a:xfrm>
              <a:off x="5262304" y="900175"/>
              <a:ext cx="996589" cy="9965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p:cNvSpPr txBox="1"/>
            <p:nvPr/>
          </p:nvSpPr>
          <p:spPr>
            <a:xfrm>
              <a:off x="5524526" y="980728"/>
              <a:ext cx="487634" cy="707886"/>
            </a:xfrm>
            <a:prstGeom prst="rect">
              <a:avLst/>
            </a:prstGeom>
            <a:grpFill/>
          </p:spPr>
          <p:txBody>
            <a:bodyPr wrap="none" rtlCol="0">
              <a:spAutoFit/>
            </a:bodyPr>
            <a:lstStyle/>
            <a:p>
              <a:r>
                <a:rPr lang="el-GR" sz="4000" b="1" dirty="0">
                  <a:solidFill>
                    <a:srgbClr val="C00000"/>
                  </a:solidFill>
                </a:rPr>
                <a:t>α</a:t>
              </a:r>
              <a:endParaRPr lang="ru-RU" sz="4000" b="1" dirty="0">
                <a:solidFill>
                  <a:srgbClr val="C00000"/>
                </a:solidFill>
              </a:endParaRPr>
            </a:p>
          </p:txBody>
        </p:sp>
      </p:grpSp>
      <p:sp>
        <p:nvSpPr>
          <p:cNvPr id="11264" name="TextBox 11263"/>
          <p:cNvSpPr txBox="1"/>
          <p:nvPr/>
        </p:nvSpPr>
        <p:spPr>
          <a:xfrm>
            <a:off x="4066528" y="860301"/>
            <a:ext cx="1053750" cy="523220"/>
          </a:xfrm>
          <a:prstGeom prst="rect">
            <a:avLst/>
          </a:prstGeom>
          <a:noFill/>
        </p:spPr>
        <p:txBody>
          <a:bodyPr wrap="none" rtlCol="0">
            <a:spAutoFit/>
          </a:bodyPr>
          <a:lstStyle/>
          <a:p>
            <a:r>
              <a:rPr lang="en-US" sz="2800" dirty="0"/>
              <a:t>target</a:t>
            </a:r>
            <a:endParaRPr lang="ru-RU" sz="2800" dirty="0"/>
          </a:p>
        </p:txBody>
      </p:sp>
      <p:grpSp>
        <p:nvGrpSpPr>
          <p:cNvPr id="14" name="Группа 13"/>
          <p:cNvGrpSpPr/>
          <p:nvPr/>
        </p:nvGrpSpPr>
        <p:grpSpPr>
          <a:xfrm>
            <a:off x="1457908" y="3650357"/>
            <a:ext cx="1770864" cy="2620906"/>
            <a:chOff x="2332451" y="3434333"/>
            <a:chExt cx="1770864" cy="2620906"/>
          </a:xfrm>
        </p:grpSpPr>
        <p:sp>
          <p:nvSpPr>
            <p:cNvPr id="28" name="TextBox 27"/>
            <p:cNvSpPr txBox="1"/>
            <p:nvPr/>
          </p:nvSpPr>
          <p:spPr>
            <a:xfrm rot="17427723">
              <a:off x="2120638" y="4263821"/>
              <a:ext cx="1064715" cy="584775"/>
            </a:xfrm>
            <a:prstGeom prst="rect">
              <a:avLst/>
            </a:prstGeom>
            <a:noFill/>
          </p:spPr>
          <p:txBody>
            <a:bodyPr wrap="none" rtlCol="0">
              <a:spAutoFit/>
            </a:bodyPr>
            <a:lstStyle/>
            <a:p>
              <a:r>
                <a:rPr lang="en-US" sz="3200" dirty="0">
                  <a:solidFill>
                    <a:schemeClr val="tx2"/>
                  </a:solidFill>
                </a:rPr>
                <a:t>R</a:t>
              </a:r>
              <a:r>
                <a:rPr lang="el-GR" sz="4000" baseline="-25000" dirty="0">
                  <a:solidFill>
                    <a:schemeClr val="tx2"/>
                  </a:solidFill>
                </a:rPr>
                <a:t>α</a:t>
              </a:r>
              <a:r>
                <a:rPr lang="en-US" sz="4000" b="1" baseline="-25000" dirty="0">
                  <a:solidFill>
                    <a:schemeClr val="tx2"/>
                  </a:solidFill>
                </a:rPr>
                <a:t>-</a:t>
              </a:r>
              <a:r>
                <a:rPr lang="en-US" sz="4000" b="1" baseline="-25000" dirty="0" err="1">
                  <a:solidFill>
                    <a:schemeClr val="tx2"/>
                  </a:solidFill>
                </a:rPr>
                <a:t>nn</a:t>
              </a:r>
              <a:endParaRPr lang="ru-RU" sz="4000" b="1" baseline="-25000" dirty="0">
                <a:solidFill>
                  <a:schemeClr val="tx2"/>
                </a:solidFill>
              </a:endParaRPr>
            </a:p>
          </p:txBody>
        </p:sp>
        <p:sp>
          <p:nvSpPr>
            <p:cNvPr id="30" name="TextBox 29"/>
            <p:cNvSpPr txBox="1"/>
            <p:nvPr/>
          </p:nvSpPr>
          <p:spPr>
            <a:xfrm rot="1180061">
              <a:off x="3171481" y="4677117"/>
              <a:ext cx="766557" cy="584775"/>
            </a:xfrm>
            <a:prstGeom prst="rect">
              <a:avLst/>
            </a:prstGeom>
            <a:noFill/>
          </p:spPr>
          <p:txBody>
            <a:bodyPr wrap="none" rtlCol="0">
              <a:spAutoFit/>
            </a:bodyPr>
            <a:lstStyle/>
            <a:p>
              <a:r>
                <a:rPr lang="en-US" sz="3200" dirty="0" err="1">
                  <a:solidFill>
                    <a:schemeClr val="tx2"/>
                  </a:solidFill>
                </a:rPr>
                <a:t>R</a:t>
              </a:r>
              <a:r>
                <a:rPr lang="en-US" sz="4000" baseline="-25000" dirty="0" err="1">
                  <a:solidFill>
                    <a:schemeClr val="tx2"/>
                  </a:solidFill>
                </a:rPr>
                <a:t>nn</a:t>
              </a:r>
              <a:endParaRPr lang="ru-RU" sz="4000" baseline="-25000" dirty="0">
                <a:solidFill>
                  <a:schemeClr val="tx2"/>
                </a:solidFill>
              </a:endParaRPr>
            </a:p>
          </p:txBody>
        </p:sp>
        <p:cxnSp>
          <p:nvCxnSpPr>
            <p:cNvPr id="22" name="Прямая соединительная линия 21"/>
            <p:cNvCxnSpPr/>
            <p:nvPr/>
          </p:nvCxnSpPr>
          <p:spPr>
            <a:xfrm flipV="1">
              <a:off x="2946989" y="4053468"/>
              <a:ext cx="382051" cy="1005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2859417" y="3861048"/>
              <a:ext cx="1127919" cy="43246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Овал 10"/>
            <p:cNvSpPr/>
            <p:nvPr/>
          </p:nvSpPr>
          <p:spPr>
            <a:xfrm>
              <a:off x="2583500" y="3496693"/>
              <a:ext cx="692339" cy="692339"/>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2707007" y="3434333"/>
              <a:ext cx="460382" cy="707886"/>
            </a:xfrm>
            <a:prstGeom prst="rect">
              <a:avLst/>
            </a:prstGeom>
            <a:noFill/>
          </p:spPr>
          <p:txBody>
            <a:bodyPr wrap="none" rtlCol="0">
              <a:spAutoFit/>
            </a:bodyPr>
            <a:lstStyle/>
            <a:p>
              <a:r>
                <a:rPr lang="en-US" sz="4000" b="1" dirty="0">
                  <a:solidFill>
                    <a:schemeClr val="tx2">
                      <a:lumMod val="75000"/>
                    </a:schemeClr>
                  </a:solidFill>
                </a:rPr>
                <a:t>n</a:t>
              </a:r>
              <a:endParaRPr lang="ru-RU" sz="4000" b="1" dirty="0">
                <a:solidFill>
                  <a:schemeClr val="tx2">
                    <a:lumMod val="75000"/>
                  </a:schemeClr>
                </a:solidFill>
              </a:endParaRPr>
            </a:p>
          </p:txBody>
        </p:sp>
        <p:sp>
          <p:nvSpPr>
            <p:cNvPr id="12" name="Овал 11"/>
            <p:cNvSpPr/>
            <p:nvPr/>
          </p:nvSpPr>
          <p:spPr>
            <a:xfrm rot="17597051">
              <a:off x="3410976" y="3825677"/>
              <a:ext cx="692339" cy="692339"/>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3526954" y="3767503"/>
              <a:ext cx="460382" cy="707886"/>
            </a:xfrm>
            <a:prstGeom prst="rect">
              <a:avLst/>
            </a:prstGeom>
            <a:noFill/>
          </p:spPr>
          <p:txBody>
            <a:bodyPr wrap="none" rtlCol="0">
              <a:spAutoFit/>
            </a:bodyPr>
            <a:lstStyle/>
            <a:p>
              <a:r>
                <a:rPr lang="en-US" sz="4000" b="1" dirty="0">
                  <a:solidFill>
                    <a:schemeClr val="tx2">
                      <a:lumMod val="75000"/>
                    </a:schemeClr>
                  </a:solidFill>
                </a:rPr>
                <a:t>n</a:t>
              </a:r>
              <a:endParaRPr lang="ru-RU" sz="4000" b="1" dirty="0">
                <a:solidFill>
                  <a:schemeClr val="tx2">
                    <a:lumMod val="75000"/>
                  </a:schemeClr>
                </a:solidFill>
              </a:endParaRPr>
            </a:p>
          </p:txBody>
        </p:sp>
        <p:sp>
          <p:nvSpPr>
            <p:cNvPr id="10" name="Овал 9"/>
            <p:cNvSpPr/>
            <p:nvPr/>
          </p:nvSpPr>
          <p:spPr>
            <a:xfrm>
              <a:off x="2332451" y="5058651"/>
              <a:ext cx="996589" cy="996588"/>
            </a:xfrm>
            <a:prstGeom prst="ellipse">
              <a:avLst/>
            </a:prstGeom>
            <a:solidFill>
              <a:schemeClr val="accent2">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2592539" y="5150313"/>
              <a:ext cx="487634" cy="707886"/>
            </a:xfrm>
            <a:prstGeom prst="rect">
              <a:avLst/>
            </a:prstGeom>
            <a:noFill/>
          </p:spPr>
          <p:txBody>
            <a:bodyPr wrap="none" rtlCol="0">
              <a:spAutoFit/>
            </a:bodyPr>
            <a:lstStyle/>
            <a:p>
              <a:r>
                <a:rPr lang="el-GR" sz="4000" b="1" dirty="0">
                  <a:solidFill>
                    <a:srgbClr val="C00000"/>
                  </a:solidFill>
                </a:rPr>
                <a:t>α</a:t>
              </a:r>
              <a:endParaRPr lang="ru-RU" sz="4000" b="1" dirty="0">
                <a:solidFill>
                  <a:srgbClr val="C00000"/>
                </a:solidFill>
              </a:endParaRPr>
            </a:p>
          </p:txBody>
        </p:sp>
      </p:grpSp>
      <p:cxnSp>
        <p:nvCxnSpPr>
          <p:cNvPr id="24" name="Прямая соединительная линия 23">
            <a:extLst>
              <a:ext uri="{FF2B5EF4-FFF2-40B4-BE49-F238E27FC236}">
                <a16:creationId xmlns:a16="http://schemas.microsoft.com/office/drawing/2014/main" id="{BEC31B39-6AF4-4008-8DA4-926A1E9CED26}"/>
              </a:ext>
            </a:extLst>
          </p:cNvPr>
          <p:cNvCxnSpPr/>
          <p:nvPr/>
        </p:nvCxnSpPr>
        <p:spPr>
          <a:xfrm flipV="1">
            <a:off x="2886051" y="1631729"/>
            <a:ext cx="382051" cy="1005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AB57789-BD1A-4722-9470-A8E3A50FEE4F}"/>
              </a:ext>
            </a:extLst>
          </p:cNvPr>
          <p:cNvSpPr txBox="1"/>
          <p:nvPr/>
        </p:nvSpPr>
        <p:spPr>
          <a:xfrm>
            <a:off x="191110" y="1262355"/>
            <a:ext cx="2428870" cy="584775"/>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Molecular</a:t>
            </a:r>
            <a:r>
              <a:rPr lang="en-US" sz="3200" baseline="30000" dirty="0">
                <a:effectLst>
                  <a:outerShdw blurRad="38100" dist="38100" dir="2700000" algn="tl">
                    <a:srgbClr val="000000">
                      <a:alpha val="43137"/>
                    </a:srgbClr>
                  </a:outerShdw>
                </a:effectLst>
              </a:rPr>
              <a:t> 10</a:t>
            </a:r>
            <a:r>
              <a:rPr lang="en-US" sz="3200" dirty="0">
                <a:effectLst>
                  <a:outerShdw blurRad="38100" dist="38100" dir="2700000" algn="tl">
                    <a:srgbClr val="000000">
                      <a:alpha val="43137"/>
                    </a:srgbClr>
                  </a:outerShdw>
                </a:effectLst>
              </a:rPr>
              <a:t>Be</a:t>
            </a:r>
            <a:endParaRPr lang="ru-RU" sz="3200" dirty="0">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9DB6F664-E813-461D-9424-D8F7770C9BA5}"/>
              </a:ext>
            </a:extLst>
          </p:cNvPr>
          <p:cNvSpPr txBox="1"/>
          <p:nvPr/>
        </p:nvSpPr>
        <p:spPr>
          <a:xfrm>
            <a:off x="3294215" y="4941168"/>
            <a:ext cx="784189" cy="584775"/>
          </a:xfrm>
          <a:prstGeom prst="rect">
            <a:avLst/>
          </a:prstGeom>
          <a:noFill/>
        </p:spPr>
        <p:txBody>
          <a:bodyPr wrap="none" rtlCol="0">
            <a:spAutoFit/>
          </a:bodyPr>
          <a:lstStyle/>
          <a:p>
            <a:r>
              <a:rPr lang="en-US" sz="3200" baseline="30000" dirty="0">
                <a:effectLst>
                  <a:outerShdw blurRad="38100" dist="38100" dir="2700000" algn="tl">
                    <a:srgbClr val="000000">
                      <a:alpha val="43137"/>
                    </a:srgbClr>
                  </a:outerShdw>
                </a:effectLst>
              </a:rPr>
              <a:t>6</a:t>
            </a:r>
            <a:r>
              <a:rPr lang="en-US" sz="3200" dirty="0">
                <a:effectLst>
                  <a:outerShdw blurRad="38100" dist="38100" dir="2700000" algn="tl">
                    <a:srgbClr val="000000">
                      <a:alpha val="43137"/>
                    </a:srgbClr>
                  </a:outerShdw>
                </a:effectLst>
              </a:rPr>
              <a:t>He</a:t>
            </a:r>
            <a:endParaRPr lang="ru-RU" sz="3200" dirty="0">
              <a:effectLst>
                <a:outerShdw blurRad="38100" dist="38100" dir="2700000" algn="tl">
                  <a:srgbClr val="000000">
                    <a:alpha val="43137"/>
                  </a:srgbClr>
                </a:outerShdw>
              </a:effectLst>
            </a:endParaRPr>
          </a:p>
        </p:txBody>
      </p:sp>
      <p:grpSp>
        <p:nvGrpSpPr>
          <p:cNvPr id="53" name="Группа 52">
            <a:extLst>
              <a:ext uri="{FF2B5EF4-FFF2-40B4-BE49-F238E27FC236}">
                <a16:creationId xmlns:a16="http://schemas.microsoft.com/office/drawing/2014/main" id="{70B058C5-FA94-4916-BB3B-0528E00CE8E0}"/>
              </a:ext>
            </a:extLst>
          </p:cNvPr>
          <p:cNvGrpSpPr/>
          <p:nvPr/>
        </p:nvGrpSpPr>
        <p:grpSpPr>
          <a:xfrm>
            <a:off x="5220364" y="771587"/>
            <a:ext cx="3173295" cy="5933321"/>
            <a:chOff x="5220364" y="771587"/>
            <a:chExt cx="3173295" cy="5933321"/>
          </a:xfrm>
        </p:grpSpPr>
        <p:sp>
          <p:nvSpPr>
            <p:cNvPr id="46" name="TextBox 45">
              <a:extLst>
                <a:ext uri="{FF2B5EF4-FFF2-40B4-BE49-F238E27FC236}">
                  <a16:creationId xmlns:a16="http://schemas.microsoft.com/office/drawing/2014/main" id="{9B944627-C177-45BD-AFA2-86680B7B01E3}"/>
                </a:ext>
              </a:extLst>
            </p:cNvPr>
            <p:cNvSpPr txBox="1"/>
            <p:nvPr/>
          </p:nvSpPr>
          <p:spPr>
            <a:xfrm>
              <a:off x="5250695" y="1787135"/>
              <a:ext cx="2712602" cy="584775"/>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Molecular</a:t>
              </a:r>
              <a:r>
                <a:rPr lang="en-US" sz="3200" baseline="30000" dirty="0">
                  <a:effectLst>
                    <a:outerShdw blurRad="38100" dist="38100" dir="2700000" algn="tl">
                      <a:srgbClr val="000000">
                        <a:alpha val="43137"/>
                      </a:srgbClr>
                    </a:outerShdw>
                  </a:effectLst>
                </a:rPr>
                <a:t> 12</a:t>
              </a:r>
              <a:r>
                <a:rPr lang="en-US" sz="3200" dirty="0">
                  <a:effectLst>
                    <a:outerShdw blurRad="38100" dist="38100" dir="2700000" algn="tl">
                      <a:srgbClr val="000000">
                        <a:alpha val="43137"/>
                      </a:srgbClr>
                    </a:outerShdw>
                  </a:effectLst>
                </a:rPr>
                <a:t>Be?</a:t>
              </a:r>
              <a:endParaRPr lang="ru-RU" sz="3200" dirty="0">
                <a:effectLst>
                  <a:outerShdw blurRad="38100" dist="38100" dir="2700000" algn="tl">
                    <a:srgbClr val="000000">
                      <a:alpha val="43137"/>
                    </a:srgbClr>
                  </a:outerShdw>
                </a:effectLst>
              </a:endParaRPr>
            </a:p>
          </p:txBody>
        </p:sp>
        <p:sp>
          <p:nvSpPr>
            <p:cNvPr id="43" name="Овал 42">
              <a:extLst>
                <a:ext uri="{FF2B5EF4-FFF2-40B4-BE49-F238E27FC236}">
                  <a16:creationId xmlns:a16="http://schemas.microsoft.com/office/drawing/2014/main" id="{FFC85AB8-5ACD-492D-B060-BF801FB9D71D}"/>
                </a:ext>
              </a:extLst>
            </p:cNvPr>
            <p:cNvSpPr/>
            <p:nvPr/>
          </p:nvSpPr>
          <p:spPr>
            <a:xfrm>
              <a:off x="6054086" y="4078224"/>
              <a:ext cx="996589" cy="99658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Box 43">
              <a:extLst>
                <a:ext uri="{FF2B5EF4-FFF2-40B4-BE49-F238E27FC236}">
                  <a16:creationId xmlns:a16="http://schemas.microsoft.com/office/drawing/2014/main" id="{2B20707F-0C4F-45A1-B16C-CCCE0EF0E1DA}"/>
                </a:ext>
              </a:extLst>
            </p:cNvPr>
            <p:cNvSpPr txBox="1"/>
            <p:nvPr/>
          </p:nvSpPr>
          <p:spPr>
            <a:xfrm>
              <a:off x="6314174" y="4169886"/>
              <a:ext cx="487634" cy="707886"/>
            </a:xfrm>
            <a:prstGeom prst="rect">
              <a:avLst/>
            </a:prstGeom>
            <a:noFill/>
          </p:spPr>
          <p:txBody>
            <a:bodyPr wrap="none" rtlCol="0">
              <a:spAutoFit/>
            </a:bodyPr>
            <a:lstStyle/>
            <a:p>
              <a:r>
                <a:rPr lang="el-GR" sz="4000" b="1" dirty="0"/>
                <a:t>α</a:t>
              </a:r>
              <a:endParaRPr lang="ru-RU" sz="4000" b="1" dirty="0"/>
            </a:p>
          </p:txBody>
        </p:sp>
        <p:sp>
          <p:nvSpPr>
            <p:cNvPr id="47" name="TextBox 46">
              <a:extLst>
                <a:ext uri="{FF2B5EF4-FFF2-40B4-BE49-F238E27FC236}">
                  <a16:creationId xmlns:a16="http://schemas.microsoft.com/office/drawing/2014/main" id="{50DA1E4E-4821-4E39-A6D9-67F8C5EA82FF}"/>
                </a:ext>
              </a:extLst>
            </p:cNvPr>
            <p:cNvSpPr txBox="1"/>
            <p:nvPr/>
          </p:nvSpPr>
          <p:spPr>
            <a:xfrm>
              <a:off x="7418712" y="4952884"/>
              <a:ext cx="974947" cy="584775"/>
            </a:xfrm>
            <a:prstGeom prst="rect">
              <a:avLst/>
            </a:prstGeom>
            <a:noFill/>
          </p:spPr>
          <p:txBody>
            <a:bodyPr wrap="none" rtlCol="0">
              <a:spAutoFit/>
            </a:bodyPr>
            <a:lstStyle/>
            <a:p>
              <a:r>
                <a:rPr lang="en-US" sz="3200" baseline="30000" dirty="0">
                  <a:effectLst>
                    <a:outerShdw blurRad="38100" dist="38100" dir="2700000" algn="tl">
                      <a:srgbClr val="000000">
                        <a:alpha val="43137"/>
                      </a:srgbClr>
                    </a:outerShdw>
                  </a:effectLst>
                </a:rPr>
                <a:t>8</a:t>
              </a:r>
              <a:r>
                <a:rPr lang="en-US" sz="3200" dirty="0">
                  <a:effectLst>
                    <a:outerShdw blurRad="38100" dist="38100" dir="2700000" algn="tl">
                      <a:srgbClr val="000000">
                        <a:alpha val="43137"/>
                      </a:srgbClr>
                    </a:outerShdw>
                  </a:effectLst>
                </a:rPr>
                <a:t>He?</a:t>
              </a:r>
              <a:endParaRPr lang="ru-RU" sz="3200" dirty="0">
                <a:effectLst>
                  <a:outerShdw blurRad="38100" dist="38100" dir="2700000" algn="tl">
                    <a:srgbClr val="000000">
                      <a:alpha val="43137"/>
                    </a:srgbClr>
                  </a:outerShdw>
                </a:effectLst>
              </a:endParaRPr>
            </a:p>
          </p:txBody>
        </p:sp>
        <p:sp>
          <p:nvSpPr>
            <p:cNvPr id="51" name="Овал 50">
              <a:extLst>
                <a:ext uri="{FF2B5EF4-FFF2-40B4-BE49-F238E27FC236}">
                  <a16:creationId xmlns:a16="http://schemas.microsoft.com/office/drawing/2014/main" id="{6C0613EA-AA52-428E-8A36-7BEF1B498E82}"/>
                </a:ext>
              </a:extLst>
            </p:cNvPr>
            <p:cNvSpPr/>
            <p:nvPr/>
          </p:nvSpPr>
          <p:spPr>
            <a:xfrm>
              <a:off x="7216058" y="771587"/>
              <a:ext cx="996589" cy="99658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0" name="Группа 49">
              <a:extLst>
                <a:ext uri="{FF2B5EF4-FFF2-40B4-BE49-F238E27FC236}">
                  <a16:creationId xmlns:a16="http://schemas.microsoft.com/office/drawing/2014/main" id="{42F1A7C5-3059-49FC-8238-BC2FA764144E}"/>
                </a:ext>
              </a:extLst>
            </p:cNvPr>
            <p:cNvGrpSpPr/>
            <p:nvPr/>
          </p:nvGrpSpPr>
          <p:grpSpPr>
            <a:xfrm>
              <a:off x="6317506" y="2491151"/>
              <a:ext cx="1519815" cy="1624318"/>
              <a:chOff x="4525944" y="1887068"/>
              <a:chExt cx="1519815" cy="1624318"/>
            </a:xfrm>
          </p:grpSpPr>
          <p:cxnSp>
            <p:nvCxnSpPr>
              <p:cNvPr id="57" name="Прямая соединительная линия 56">
                <a:extLst>
                  <a:ext uri="{FF2B5EF4-FFF2-40B4-BE49-F238E27FC236}">
                    <a16:creationId xmlns:a16="http://schemas.microsoft.com/office/drawing/2014/main" id="{4A9BA0D2-349C-4C6D-9755-E7A255CE0363}"/>
                  </a:ext>
                </a:extLst>
              </p:cNvPr>
              <p:cNvCxnSpPr/>
              <p:nvPr/>
            </p:nvCxnSpPr>
            <p:spPr>
              <a:xfrm flipV="1">
                <a:off x="4889433" y="2506203"/>
                <a:ext cx="382051" cy="1005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a:extLst>
                  <a:ext uri="{FF2B5EF4-FFF2-40B4-BE49-F238E27FC236}">
                    <a16:creationId xmlns:a16="http://schemas.microsoft.com/office/drawing/2014/main" id="{9986561F-327E-47C6-92BB-F2AB07E6ED43}"/>
                  </a:ext>
                </a:extLst>
              </p:cNvPr>
              <p:cNvCxnSpPr/>
              <p:nvPr/>
            </p:nvCxnSpPr>
            <p:spPr>
              <a:xfrm>
                <a:off x="4801861" y="2313783"/>
                <a:ext cx="1127919" cy="43246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9" name="Овал 58">
                <a:extLst>
                  <a:ext uri="{FF2B5EF4-FFF2-40B4-BE49-F238E27FC236}">
                    <a16:creationId xmlns:a16="http://schemas.microsoft.com/office/drawing/2014/main" id="{AB1CA3BC-8A15-44FB-90CF-DCD8A0E2560B}"/>
                  </a:ext>
                </a:extLst>
              </p:cNvPr>
              <p:cNvSpPr/>
              <p:nvPr/>
            </p:nvSpPr>
            <p:spPr>
              <a:xfrm>
                <a:off x="4525944" y="1949428"/>
                <a:ext cx="692339" cy="692339"/>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TextBox 59">
                <a:extLst>
                  <a:ext uri="{FF2B5EF4-FFF2-40B4-BE49-F238E27FC236}">
                    <a16:creationId xmlns:a16="http://schemas.microsoft.com/office/drawing/2014/main" id="{591CFC45-D0C8-4B3A-B253-58312AD2144C}"/>
                  </a:ext>
                </a:extLst>
              </p:cNvPr>
              <p:cNvSpPr txBox="1"/>
              <p:nvPr/>
            </p:nvSpPr>
            <p:spPr>
              <a:xfrm>
                <a:off x="4649451" y="1887068"/>
                <a:ext cx="460382" cy="707886"/>
              </a:xfrm>
              <a:prstGeom prst="rect">
                <a:avLst/>
              </a:prstGeom>
              <a:noFill/>
            </p:spPr>
            <p:txBody>
              <a:bodyPr wrap="none" rtlCol="0">
                <a:spAutoFit/>
              </a:bodyPr>
              <a:lstStyle/>
              <a:p>
                <a:r>
                  <a:rPr lang="en-US" sz="4000" b="1" dirty="0">
                    <a:solidFill>
                      <a:schemeClr val="tx2">
                        <a:lumMod val="75000"/>
                      </a:schemeClr>
                    </a:solidFill>
                  </a:rPr>
                  <a:t>n</a:t>
                </a:r>
                <a:endParaRPr lang="ru-RU" sz="4000" b="1" dirty="0">
                  <a:solidFill>
                    <a:schemeClr val="tx2">
                      <a:lumMod val="75000"/>
                    </a:schemeClr>
                  </a:solidFill>
                </a:endParaRPr>
              </a:p>
            </p:txBody>
          </p:sp>
          <p:sp>
            <p:nvSpPr>
              <p:cNvPr id="61" name="Овал 60">
                <a:extLst>
                  <a:ext uri="{FF2B5EF4-FFF2-40B4-BE49-F238E27FC236}">
                    <a16:creationId xmlns:a16="http://schemas.microsoft.com/office/drawing/2014/main" id="{31A8B47A-C524-4422-8D76-37362AC32FB2}"/>
                  </a:ext>
                </a:extLst>
              </p:cNvPr>
              <p:cNvSpPr/>
              <p:nvPr/>
            </p:nvSpPr>
            <p:spPr>
              <a:xfrm rot="17597051">
                <a:off x="5353420" y="2278412"/>
                <a:ext cx="692339" cy="692339"/>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Box 61">
                <a:extLst>
                  <a:ext uri="{FF2B5EF4-FFF2-40B4-BE49-F238E27FC236}">
                    <a16:creationId xmlns:a16="http://schemas.microsoft.com/office/drawing/2014/main" id="{F9ED048D-54A3-4C68-A35F-635D0748B863}"/>
                  </a:ext>
                </a:extLst>
              </p:cNvPr>
              <p:cNvSpPr txBox="1"/>
              <p:nvPr/>
            </p:nvSpPr>
            <p:spPr>
              <a:xfrm>
                <a:off x="5469398" y="2220238"/>
                <a:ext cx="460382" cy="707886"/>
              </a:xfrm>
              <a:prstGeom prst="rect">
                <a:avLst/>
              </a:prstGeom>
              <a:noFill/>
            </p:spPr>
            <p:txBody>
              <a:bodyPr wrap="none" rtlCol="0">
                <a:spAutoFit/>
              </a:bodyPr>
              <a:lstStyle/>
              <a:p>
                <a:r>
                  <a:rPr lang="en-US" sz="4000" b="1" dirty="0">
                    <a:solidFill>
                      <a:schemeClr val="tx2">
                        <a:lumMod val="75000"/>
                      </a:schemeClr>
                    </a:solidFill>
                  </a:rPr>
                  <a:t>n</a:t>
                </a:r>
                <a:endParaRPr lang="ru-RU" sz="4000" b="1" dirty="0">
                  <a:solidFill>
                    <a:schemeClr val="tx2">
                      <a:lumMod val="75000"/>
                    </a:schemeClr>
                  </a:solidFill>
                </a:endParaRPr>
              </a:p>
            </p:txBody>
          </p:sp>
        </p:grpSp>
        <p:sp>
          <p:nvSpPr>
            <p:cNvPr id="52" name="TextBox 51">
              <a:extLst>
                <a:ext uri="{FF2B5EF4-FFF2-40B4-BE49-F238E27FC236}">
                  <a16:creationId xmlns:a16="http://schemas.microsoft.com/office/drawing/2014/main" id="{0C301A0B-82F8-4B93-BFD9-3D5B5904FA52}"/>
                </a:ext>
              </a:extLst>
            </p:cNvPr>
            <p:cNvSpPr txBox="1"/>
            <p:nvPr/>
          </p:nvSpPr>
          <p:spPr>
            <a:xfrm>
              <a:off x="7476146" y="863249"/>
              <a:ext cx="487634" cy="707886"/>
            </a:xfrm>
            <a:prstGeom prst="rect">
              <a:avLst/>
            </a:prstGeom>
            <a:noFill/>
          </p:spPr>
          <p:txBody>
            <a:bodyPr wrap="none" rtlCol="0">
              <a:spAutoFit/>
            </a:bodyPr>
            <a:lstStyle/>
            <a:p>
              <a:r>
                <a:rPr lang="el-GR" sz="4000" b="1" dirty="0"/>
                <a:t>α</a:t>
              </a:r>
              <a:endParaRPr lang="ru-RU" sz="4000" b="1" dirty="0"/>
            </a:p>
          </p:txBody>
        </p:sp>
        <p:grpSp>
          <p:nvGrpSpPr>
            <p:cNvPr id="66" name="Группа 65">
              <a:extLst>
                <a:ext uri="{FF2B5EF4-FFF2-40B4-BE49-F238E27FC236}">
                  <a16:creationId xmlns:a16="http://schemas.microsoft.com/office/drawing/2014/main" id="{389CD2B8-FEA2-40E1-8700-24B186704CCC}"/>
                </a:ext>
              </a:extLst>
            </p:cNvPr>
            <p:cNvGrpSpPr/>
            <p:nvPr/>
          </p:nvGrpSpPr>
          <p:grpSpPr>
            <a:xfrm flipH="1" flipV="1">
              <a:off x="5220364" y="5080590"/>
              <a:ext cx="1519815" cy="1624318"/>
              <a:chOff x="4525944" y="1887068"/>
              <a:chExt cx="1519815" cy="1624318"/>
            </a:xfrm>
          </p:grpSpPr>
          <p:cxnSp>
            <p:nvCxnSpPr>
              <p:cNvPr id="67" name="Прямая соединительная линия 66">
                <a:extLst>
                  <a:ext uri="{FF2B5EF4-FFF2-40B4-BE49-F238E27FC236}">
                    <a16:creationId xmlns:a16="http://schemas.microsoft.com/office/drawing/2014/main" id="{E506CE41-A8A7-4FB3-ACEC-3E0313F165B1}"/>
                  </a:ext>
                </a:extLst>
              </p:cNvPr>
              <p:cNvCxnSpPr/>
              <p:nvPr/>
            </p:nvCxnSpPr>
            <p:spPr>
              <a:xfrm flipV="1">
                <a:off x="4889433" y="2506203"/>
                <a:ext cx="382051" cy="1005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a:extLst>
                  <a:ext uri="{FF2B5EF4-FFF2-40B4-BE49-F238E27FC236}">
                    <a16:creationId xmlns:a16="http://schemas.microsoft.com/office/drawing/2014/main" id="{8AA1943E-388E-4560-89A4-2387CCC1C04D}"/>
                  </a:ext>
                </a:extLst>
              </p:cNvPr>
              <p:cNvCxnSpPr/>
              <p:nvPr/>
            </p:nvCxnSpPr>
            <p:spPr>
              <a:xfrm>
                <a:off x="4801861" y="2313783"/>
                <a:ext cx="1127919" cy="43246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9" name="Овал 68">
                <a:extLst>
                  <a:ext uri="{FF2B5EF4-FFF2-40B4-BE49-F238E27FC236}">
                    <a16:creationId xmlns:a16="http://schemas.microsoft.com/office/drawing/2014/main" id="{E69A96DD-58C7-4694-9336-408A6E0C0159}"/>
                  </a:ext>
                </a:extLst>
              </p:cNvPr>
              <p:cNvSpPr/>
              <p:nvPr/>
            </p:nvSpPr>
            <p:spPr>
              <a:xfrm>
                <a:off x="4525944" y="1949428"/>
                <a:ext cx="692339" cy="692339"/>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TextBox 69">
                <a:extLst>
                  <a:ext uri="{FF2B5EF4-FFF2-40B4-BE49-F238E27FC236}">
                    <a16:creationId xmlns:a16="http://schemas.microsoft.com/office/drawing/2014/main" id="{4B05F1D8-BFE9-4526-BB02-9034ED09EB7F}"/>
                  </a:ext>
                </a:extLst>
              </p:cNvPr>
              <p:cNvSpPr txBox="1"/>
              <p:nvPr/>
            </p:nvSpPr>
            <p:spPr>
              <a:xfrm>
                <a:off x="4649451" y="1887068"/>
                <a:ext cx="460382" cy="707886"/>
              </a:xfrm>
              <a:prstGeom prst="rect">
                <a:avLst/>
              </a:prstGeom>
              <a:noFill/>
            </p:spPr>
            <p:txBody>
              <a:bodyPr wrap="none" rtlCol="0">
                <a:spAutoFit/>
              </a:bodyPr>
              <a:lstStyle/>
              <a:p>
                <a:r>
                  <a:rPr lang="en-US" sz="4000" b="1" dirty="0">
                    <a:solidFill>
                      <a:schemeClr val="tx2">
                        <a:lumMod val="75000"/>
                      </a:schemeClr>
                    </a:solidFill>
                  </a:rPr>
                  <a:t>n</a:t>
                </a:r>
                <a:endParaRPr lang="ru-RU" sz="4000" b="1" dirty="0">
                  <a:solidFill>
                    <a:schemeClr val="tx2">
                      <a:lumMod val="75000"/>
                    </a:schemeClr>
                  </a:solidFill>
                </a:endParaRPr>
              </a:p>
            </p:txBody>
          </p:sp>
          <p:sp>
            <p:nvSpPr>
              <p:cNvPr id="71" name="Овал 70">
                <a:extLst>
                  <a:ext uri="{FF2B5EF4-FFF2-40B4-BE49-F238E27FC236}">
                    <a16:creationId xmlns:a16="http://schemas.microsoft.com/office/drawing/2014/main" id="{ED4E9280-34A6-459D-9758-53665A733938}"/>
                  </a:ext>
                </a:extLst>
              </p:cNvPr>
              <p:cNvSpPr/>
              <p:nvPr/>
            </p:nvSpPr>
            <p:spPr>
              <a:xfrm rot="17597051">
                <a:off x="5353420" y="2278412"/>
                <a:ext cx="692339" cy="692339"/>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TextBox 71">
                <a:extLst>
                  <a:ext uri="{FF2B5EF4-FFF2-40B4-BE49-F238E27FC236}">
                    <a16:creationId xmlns:a16="http://schemas.microsoft.com/office/drawing/2014/main" id="{4AC3AA36-717F-445C-B2A1-033C853EAA79}"/>
                  </a:ext>
                </a:extLst>
              </p:cNvPr>
              <p:cNvSpPr txBox="1"/>
              <p:nvPr/>
            </p:nvSpPr>
            <p:spPr>
              <a:xfrm>
                <a:off x="5469398" y="2220238"/>
                <a:ext cx="460382" cy="707886"/>
              </a:xfrm>
              <a:prstGeom prst="rect">
                <a:avLst/>
              </a:prstGeom>
              <a:noFill/>
            </p:spPr>
            <p:txBody>
              <a:bodyPr wrap="none" rtlCol="0">
                <a:spAutoFit/>
              </a:bodyPr>
              <a:lstStyle/>
              <a:p>
                <a:r>
                  <a:rPr lang="en-US" sz="4000" b="1" dirty="0">
                    <a:solidFill>
                      <a:schemeClr val="tx2">
                        <a:lumMod val="75000"/>
                      </a:schemeClr>
                    </a:solidFill>
                  </a:rPr>
                  <a:t>n</a:t>
                </a:r>
                <a:endParaRPr lang="ru-RU" sz="4000" b="1" dirty="0">
                  <a:solidFill>
                    <a:schemeClr val="tx2">
                      <a:lumMod val="75000"/>
                    </a:schemeClr>
                  </a:solidFill>
                </a:endParaRPr>
              </a:p>
            </p:txBody>
          </p:sp>
        </p:grpSp>
      </p:grpSp>
    </p:spTree>
    <p:extLst>
      <p:ext uri="{BB962C8B-B14F-4D97-AF65-F5344CB8AC3E}">
        <p14:creationId xmlns:p14="http://schemas.microsoft.com/office/powerpoint/2010/main" val="36103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55112E-17 1.85185E-6 L 0.04566 -0.23357 " pathEditMode="relative" rAng="0" ptsTypes="AA">
                                      <p:cBhvr>
                                        <p:cTn id="6" dur="2000" fill="hold"/>
                                        <p:tgtEl>
                                          <p:spTgt spid="14"/>
                                        </p:tgtEl>
                                        <p:attrNameLst>
                                          <p:attrName>ppt_x</p:attrName>
                                          <p:attrName>ppt_y</p:attrName>
                                        </p:attrNameLst>
                                      </p:cBhvr>
                                      <p:rCtr x="2274" y="-1169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down)">
                                      <p:cBhvr>
                                        <p:cTn id="1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42" y="116632"/>
            <a:ext cx="8872635" cy="313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93" name="Группа 3092"/>
          <p:cNvGrpSpPr/>
          <p:nvPr/>
        </p:nvGrpSpPr>
        <p:grpSpPr>
          <a:xfrm>
            <a:off x="1427782" y="299086"/>
            <a:ext cx="7392690" cy="2841882"/>
            <a:chOff x="1427782" y="1379206"/>
            <a:chExt cx="7392690" cy="2841882"/>
          </a:xfrm>
        </p:grpSpPr>
        <p:sp>
          <p:nvSpPr>
            <p:cNvPr id="6" name="TextBox 5"/>
            <p:cNvSpPr txBox="1"/>
            <p:nvPr/>
          </p:nvSpPr>
          <p:spPr>
            <a:xfrm>
              <a:off x="1427782" y="1412776"/>
              <a:ext cx="1560042" cy="523220"/>
            </a:xfrm>
            <a:prstGeom prst="rect">
              <a:avLst/>
            </a:prstGeom>
            <a:noFill/>
          </p:spPr>
          <p:txBody>
            <a:bodyPr wrap="none" rtlCol="0">
              <a:spAutoFit/>
            </a:bodyPr>
            <a:lstStyle/>
            <a:p>
              <a:r>
                <a:rPr lang="en-US" sz="2800" b="1" dirty="0" err="1">
                  <a:solidFill>
                    <a:schemeClr val="bg2"/>
                  </a:solidFill>
                </a:rPr>
                <a:t>r</a:t>
              </a:r>
              <a:r>
                <a:rPr lang="en-US" sz="2800" b="1" baseline="-25000" dirty="0" err="1">
                  <a:solidFill>
                    <a:schemeClr val="bg2"/>
                  </a:solidFill>
                </a:rPr>
                <a:t>p</a:t>
              </a:r>
              <a:r>
                <a:rPr lang="en-US" sz="2400" b="1" dirty="0">
                  <a:solidFill>
                    <a:schemeClr val="bg2"/>
                  </a:solidFill>
                </a:rPr>
                <a:t>=1.68 </a:t>
              </a:r>
              <a:r>
                <a:rPr lang="en-US" sz="2400" b="1" dirty="0" err="1">
                  <a:solidFill>
                    <a:schemeClr val="bg2"/>
                  </a:solidFill>
                </a:rPr>
                <a:t>fm</a:t>
              </a:r>
              <a:endParaRPr lang="ru-RU" sz="2400" b="1" dirty="0">
                <a:solidFill>
                  <a:schemeClr val="bg2"/>
                </a:solidFill>
              </a:endParaRPr>
            </a:p>
          </p:txBody>
        </p:sp>
        <p:sp>
          <p:nvSpPr>
            <p:cNvPr id="7" name="TextBox 6"/>
            <p:cNvSpPr txBox="1"/>
            <p:nvPr/>
          </p:nvSpPr>
          <p:spPr>
            <a:xfrm>
              <a:off x="4380110" y="1393612"/>
              <a:ext cx="1560042" cy="523220"/>
            </a:xfrm>
            <a:prstGeom prst="rect">
              <a:avLst/>
            </a:prstGeom>
            <a:noFill/>
          </p:spPr>
          <p:txBody>
            <a:bodyPr wrap="none" rtlCol="0">
              <a:spAutoFit/>
            </a:bodyPr>
            <a:lstStyle/>
            <a:p>
              <a:r>
                <a:rPr lang="en-US" sz="2800" b="1" dirty="0" err="1">
                  <a:solidFill>
                    <a:schemeClr val="bg2"/>
                  </a:solidFill>
                </a:rPr>
                <a:t>r</a:t>
              </a:r>
              <a:r>
                <a:rPr lang="en-US" sz="2800" b="1" baseline="-25000" dirty="0" err="1">
                  <a:solidFill>
                    <a:schemeClr val="bg2"/>
                  </a:solidFill>
                </a:rPr>
                <a:t>p</a:t>
              </a:r>
              <a:r>
                <a:rPr lang="en-US" sz="2400" b="1" dirty="0">
                  <a:solidFill>
                    <a:schemeClr val="bg2"/>
                  </a:solidFill>
                </a:rPr>
                <a:t>=2.07 </a:t>
              </a:r>
              <a:r>
                <a:rPr lang="en-US" sz="2400" b="1" dirty="0" err="1">
                  <a:solidFill>
                    <a:schemeClr val="bg2"/>
                  </a:solidFill>
                </a:rPr>
                <a:t>fm</a:t>
              </a:r>
              <a:endParaRPr lang="ru-RU" sz="2400" b="1" dirty="0">
                <a:solidFill>
                  <a:schemeClr val="bg2"/>
                </a:solidFill>
              </a:endParaRPr>
            </a:p>
          </p:txBody>
        </p:sp>
        <p:sp>
          <p:nvSpPr>
            <p:cNvPr id="8" name="TextBox 7"/>
            <p:cNvSpPr txBox="1"/>
            <p:nvPr/>
          </p:nvSpPr>
          <p:spPr>
            <a:xfrm>
              <a:off x="7260430" y="1379206"/>
              <a:ext cx="1560042" cy="523220"/>
            </a:xfrm>
            <a:prstGeom prst="rect">
              <a:avLst/>
            </a:prstGeom>
            <a:noFill/>
          </p:spPr>
          <p:txBody>
            <a:bodyPr wrap="none" rtlCol="0">
              <a:spAutoFit/>
            </a:bodyPr>
            <a:lstStyle/>
            <a:p>
              <a:r>
                <a:rPr lang="en-US" sz="2800" b="1" dirty="0" err="1">
                  <a:solidFill>
                    <a:schemeClr val="bg2"/>
                  </a:solidFill>
                </a:rPr>
                <a:t>r</a:t>
              </a:r>
              <a:r>
                <a:rPr lang="en-US" sz="2800" b="1" baseline="-25000" dirty="0" err="1">
                  <a:solidFill>
                    <a:schemeClr val="bg2"/>
                  </a:solidFill>
                </a:rPr>
                <a:t>p</a:t>
              </a:r>
              <a:r>
                <a:rPr lang="en-US" sz="2400" b="1" dirty="0">
                  <a:solidFill>
                    <a:schemeClr val="bg2"/>
                  </a:solidFill>
                </a:rPr>
                <a:t>=1.93 </a:t>
              </a:r>
              <a:r>
                <a:rPr lang="en-US" sz="2400" b="1" dirty="0" err="1">
                  <a:solidFill>
                    <a:schemeClr val="bg2"/>
                  </a:solidFill>
                </a:rPr>
                <a:t>fm</a:t>
              </a:r>
              <a:endParaRPr lang="ru-RU" sz="2400" b="1" dirty="0">
                <a:solidFill>
                  <a:schemeClr val="bg2"/>
                </a:solidFill>
              </a:endParaRPr>
            </a:p>
          </p:txBody>
        </p:sp>
        <p:sp>
          <p:nvSpPr>
            <p:cNvPr id="9" name="TextBox 8"/>
            <p:cNvSpPr txBox="1"/>
            <p:nvPr/>
          </p:nvSpPr>
          <p:spPr>
            <a:xfrm>
              <a:off x="3275856" y="3625860"/>
              <a:ext cx="1625766" cy="523220"/>
            </a:xfrm>
            <a:prstGeom prst="rect">
              <a:avLst/>
            </a:prstGeom>
            <a:solidFill>
              <a:schemeClr val="tx1"/>
            </a:solidFill>
          </p:spPr>
          <p:txBody>
            <a:bodyPr wrap="none" rtlCol="0">
              <a:spAutoFit/>
            </a:bodyPr>
            <a:lstStyle/>
            <a:p>
              <a:r>
                <a:rPr lang="en-US" sz="2800" b="1" dirty="0" err="1">
                  <a:solidFill>
                    <a:schemeClr val="bg2"/>
                  </a:solidFill>
                </a:rPr>
                <a:t>r</a:t>
              </a:r>
              <a:r>
                <a:rPr lang="en-US" sz="2800" b="1" baseline="-25000" dirty="0" err="1">
                  <a:solidFill>
                    <a:schemeClr val="bg2"/>
                  </a:solidFill>
                </a:rPr>
                <a:t>m</a:t>
              </a:r>
              <a:r>
                <a:rPr lang="en-US" sz="2400" b="1" dirty="0">
                  <a:solidFill>
                    <a:schemeClr val="bg2"/>
                  </a:solidFill>
                </a:rPr>
                <a:t>=2.30 </a:t>
              </a:r>
              <a:r>
                <a:rPr lang="en-US" sz="2400" b="1" dirty="0" err="1">
                  <a:solidFill>
                    <a:schemeClr val="bg2"/>
                  </a:solidFill>
                </a:rPr>
                <a:t>fm</a:t>
              </a:r>
              <a:endParaRPr lang="ru-RU" sz="2400" b="1" dirty="0">
                <a:solidFill>
                  <a:schemeClr val="bg2"/>
                </a:solidFill>
              </a:endParaRPr>
            </a:p>
          </p:txBody>
        </p:sp>
        <p:sp>
          <p:nvSpPr>
            <p:cNvPr id="10" name="TextBox 9"/>
            <p:cNvSpPr txBox="1"/>
            <p:nvPr/>
          </p:nvSpPr>
          <p:spPr>
            <a:xfrm>
              <a:off x="7194706" y="3697868"/>
              <a:ext cx="1625766" cy="523220"/>
            </a:xfrm>
            <a:prstGeom prst="rect">
              <a:avLst/>
            </a:prstGeom>
            <a:solidFill>
              <a:schemeClr val="tx1"/>
            </a:solidFill>
          </p:spPr>
          <p:txBody>
            <a:bodyPr wrap="none" rtlCol="0">
              <a:spAutoFit/>
            </a:bodyPr>
            <a:lstStyle/>
            <a:p>
              <a:r>
                <a:rPr lang="en-US" sz="2800" b="1" dirty="0" err="1">
                  <a:solidFill>
                    <a:schemeClr val="bg2"/>
                  </a:solidFill>
                </a:rPr>
                <a:t>r</a:t>
              </a:r>
              <a:r>
                <a:rPr lang="en-US" sz="2800" b="1" baseline="-25000" dirty="0" err="1">
                  <a:solidFill>
                    <a:schemeClr val="bg2"/>
                  </a:solidFill>
                </a:rPr>
                <a:t>m</a:t>
              </a:r>
              <a:r>
                <a:rPr lang="en-US" sz="2400" b="1" dirty="0">
                  <a:solidFill>
                    <a:schemeClr val="bg2"/>
                  </a:solidFill>
                </a:rPr>
                <a:t>=2.45 </a:t>
              </a:r>
              <a:r>
                <a:rPr lang="en-US" sz="2400" b="1" dirty="0" err="1">
                  <a:solidFill>
                    <a:schemeClr val="bg2"/>
                  </a:solidFill>
                </a:rPr>
                <a:t>fm</a:t>
              </a:r>
              <a:endParaRPr lang="ru-RU" sz="2400" b="1" dirty="0">
                <a:solidFill>
                  <a:schemeClr val="bg2"/>
                </a:solidFill>
              </a:endParaRPr>
            </a:p>
          </p:txBody>
        </p:sp>
      </p:grpSp>
      <p:grpSp>
        <p:nvGrpSpPr>
          <p:cNvPr id="3092" name="Группа 3091"/>
          <p:cNvGrpSpPr/>
          <p:nvPr/>
        </p:nvGrpSpPr>
        <p:grpSpPr>
          <a:xfrm>
            <a:off x="1403648" y="1034202"/>
            <a:ext cx="6897736" cy="1493422"/>
            <a:chOff x="1403648" y="2114322"/>
            <a:chExt cx="6897736" cy="1493422"/>
          </a:xfrm>
        </p:grpSpPr>
        <p:sp>
          <p:nvSpPr>
            <p:cNvPr id="12" name="Овал 11"/>
            <p:cNvSpPr/>
            <p:nvPr/>
          </p:nvSpPr>
          <p:spPr>
            <a:xfrm>
              <a:off x="1403648" y="2352930"/>
              <a:ext cx="517141" cy="52653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4597905" y="2114322"/>
              <a:ext cx="517141" cy="52653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7446194" y="2258750"/>
              <a:ext cx="517141" cy="52653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3779912" y="2636912"/>
              <a:ext cx="288032" cy="2880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4661230" y="3284984"/>
              <a:ext cx="288032" cy="2880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8" name="Прямая соединительная линия 17"/>
            <p:cNvCxnSpPr>
              <a:stCxn id="13" idx="5"/>
              <a:endCxn id="17" idx="1"/>
            </p:cNvCxnSpPr>
            <p:nvPr/>
          </p:nvCxnSpPr>
          <p:spPr>
            <a:xfrm>
              <a:off x="4025763" y="2882763"/>
              <a:ext cx="677648" cy="44440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H="1">
              <a:off x="4364587" y="2594372"/>
              <a:ext cx="337191" cy="51059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Овал 26"/>
            <p:cNvSpPr/>
            <p:nvPr/>
          </p:nvSpPr>
          <p:spPr>
            <a:xfrm>
              <a:off x="6742997" y="2328163"/>
              <a:ext cx="288032" cy="2880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6804248" y="2912517"/>
              <a:ext cx="288032" cy="2880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9" name="Прямая соединительная линия 28"/>
            <p:cNvCxnSpPr>
              <a:stCxn id="27" idx="4"/>
            </p:cNvCxnSpPr>
            <p:nvPr/>
          </p:nvCxnSpPr>
          <p:spPr>
            <a:xfrm>
              <a:off x="6887013" y="2616195"/>
              <a:ext cx="55897" cy="30798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flipH="1">
              <a:off x="6915150" y="2624137"/>
              <a:ext cx="533400" cy="14644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41" name="Овал 40"/>
            <p:cNvSpPr/>
            <p:nvPr/>
          </p:nvSpPr>
          <p:spPr>
            <a:xfrm>
              <a:off x="7456934" y="3319712"/>
              <a:ext cx="288032" cy="2880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p:cNvSpPr/>
            <p:nvPr/>
          </p:nvSpPr>
          <p:spPr>
            <a:xfrm>
              <a:off x="8013352" y="3158817"/>
              <a:ext cx="288032" cy="2880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3" name="Прямая соединительная линия 42"/>
            <p:cNvCxnSpPr/>
            <p:nvPr/>
          </p:nvCxnSpPr>
          <p:spPr>
            <a:xfrm flipV="1">
              <a:off x="7744966" y="3365296"/>
              <a:ext cx="268685" cy="9843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7794221" y="2775753"/>
              <a:ext cx="72008" cy="6507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62" name="Прямоугольник 61"/>
          <p:cNvSpPr/>
          <p:nvPr/>
        </p:nvSpPr>
        <p:spPr>
          <a:xfrm>
            <a:off x="4585929" y="1571810"/>
            <a:ext cx="994183" cy="461665"/>
          </a:xfrm>
          <a:prstGeom prst="rect">
            <a:avLst/>
          </a:prstGeom>
        </p:spPr>
        <p:txBody>
          <a:bodyPr wrap="none">
            <a:spAutoFit/>
          </a:bodyPr>
          <a:lstStyle/>
          <a:p>
            <a:r>
              <a:rPr lang="en-US" sz="2400" b="1" dirty="0">
                <a:solidFill>
                  <a:schemeClr val="bg1"/>
                </a:solidFill>
              </a:rPr>
              <a:t>3.6 </a:t>
            </a:r>
            <a:r>
              <a:rPr lang="en-US" sz="2400" b="1" dirty="0" err="1">
                <a:solidFill>
                  <a:schemeClr val="bg1"/>
                </a:solidFill>
              </a:rPr>
              <a:t>fm</a:t>
            </a:r>
            <a:endParaRPr lang="ru-RU" sz="2400" dirty="0">
              <a:solidFill>
                <a:schemeClr val="bg1"/>
              </a:solidFill>
            </a:endParaRPr>
          </a:p>
        </p:txBody>
      </p:sp>
      <p:grpSp>
        <p:nvGrpSpPr>
          <p:cNvPr id="16" name="Группа 15"/>
          <p:cNvGrpSpPr/>
          <p:nvPr/>
        </p:nvGrpSpPr>
        <p:grpSpPr>
          <a:xfrm>
            <a:off x="1363942" y="3419851"/>
            <a:ext cx="6897736" cy="1493422"/>
            <a:chOff x="1475656" y="3212976"/>
            <a:chExt cx="6897736" cy="1493422"/>
          </a:xfrm>
        </p:grpSpPr>
        <p:sp>
          <p:nvSpPr>
            <p:cNvPr id="26" name="Овал 25"/>
            <p:cNvSpPr/>
            <p:nvPr/>
          </p:nvSpPr>
          <p:spPr>
            <a:xfrm>
              <a:off x="1475656" y="3451584"/>
              <a:ext cx="517141" cy="52653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a:off x="4669913" y="3212976"/>
              <a:ext cx="517141" cy="52653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7518202" y="3357404"/>
              <a:ext cx="517141" cy="52653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5" name="Прямая соединительная линия 34"/>
            <p:cNvCxnSpPr/>
            <p:nvPr/>
          </p:nvCxnSpPr>
          <p:spPr>
            <a:xfrm>
              <a:off x="4192466" y="4053072"/>
              <a:ext cx="509312" cy="3010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H="1">
              <a:off x="4436595" y="3693026"/>
              <a:ext cx="337191" cy="510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Овал 36"/>
            <p:cNvSpPr/>
            <p:nvPr/>
          </p:nvSpPr>
          <p:spPr>
            <a:xfrm>
              <a:off x="6807862" y="3426817"/>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p:cNvSpPr/>
            <p:nvPr/>
          </p:nvSpPr>
          <p:spPr>
            <a:xfrm>
              <a:off x="6892923" y="4011171"/>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9" name="Прямая соединительная линия 38"/>
            <p:cNvCxnSpPr>
              <a:stCxn id="37" idx="4"/>
            </p:cNvCxnSpPr>
            <p:nvPr/>
          </p:nvCxnSpPr>
          <p:spPr>
            <a:xfrm>
              <a:off x="6951878" y="3714849"/>
              <a:ext cx="55897" cy="3079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flipH="1">
              <a:off x="6987158" y="3722791"/>
              <a:ext cx="533400" cy="1464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Овал 44"/>
            <p:cNvSpPr/>
            <p:nvPr/>
          </p:nvSpPr>
          <p:spPr>
            <a:xfrm>
              <a:off x="7528942" y="4418366"/>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вал 45"/>
            <p:cNvSpPr/>
            <p:nvPr/>
          </p:nvSpPr>
          <p:spPr>
            <a:xfrm>
              <a:off x="8085360" y="4257471"/>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7" name="Прямая соединительная линия 46"/>
            <p:cNvCxnSpPr/>
            <p:nvPr/>
          </p:nvCxnSpPr>
          <p:spPr>
            <a:xfrm flipV="1">
              <a:off x="7816974" y="4463950"/>
              <a:ext cx="268685" cy="984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7866229" y="3874407"/>
              <a:ext cx="72008" cy="6507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Овал 33"/>
            <p:cNvSpPr/>
            <p:nvPr/>
          </p:nvSpPr>
          <p:spPr>
            <a:xfrm>
              <a:off x="4611598" y="4240675"/>
              <a:ext cx="288032" cy="2880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989673" y="3876957"/>
              <a:ext cx="288032" cy="2880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0" name="TextBox 19"/>
          <p:cNvSpPr txBox="1"/>
          <p:nvPr/>
        </p:nvSpPr>
        <p:spPr>
          <a:xfrm>
            <a:off x="1417754" y="3627506"/>
            <a:ext cx="406907" cy="523220"/>
          </a:xfrm>
          <a:prstGeom prst="rect">
            <a:avLst/>
          </a:prstGeom>
          <a:noFill/>
        </p:spPr>
        <p:txBody>
          <a:bodyPr wrap="square" rtlCol="0">
            <a:spAutoFit/>
          </a:bodyPr>
          <a:lstStyle/>
          <a:p>
            <a:r>
              <a:rPr lang="el-GR" sz="2800" dirty="0"/>
              <a:t>α</a:t>
            </a:r>
            <a:endParaRPr lang="ru-RU" sz="2800" dirty="0"/>
          </a:p>
        </p:txBody>
      </p:sp>
      <p:sp>
        <p:nvSpPr>
          <p:cNvPr id="58" name="TextBox 57"/>
          <p:cNvSpPr txBox="1"/>
          <p:nvPr/>
        </p:nvSpPr>
        <p:spPr>
          <a:xfrm>
            <a:off x="4626673" y="3401327"/>
            <a:ext cx="388248" cy="523220"/>
          </a:xfrm>
          <a:prstGeom prst="rect">
            <a:avLst/>
          </a:prstGeom>
          <a:noFill/>
        </p:spPr>
        <p:txBody>
          <a:bodyPr wrap="none" rtlCol="0">
            <a:spAutoFit/>
          </a:bodyPr>
          <a:lstStyle/>
          <a:p>
            <a:r>
              <a:rPr lang="el-GR" sz="2800" dirty="0"/>
              <a:t>α</a:t>
            </a:r>
            <a:endParaRPr lang="ru-RU" sz="2800" dirty="0"/>
          </a:p>
        </p:txBody>
      </p:sp>
      <p:sp>
        <p:nvSpPr>
          <p:cNvPr id="59" name="TextBox 58"/>
          <p:cNvSpPr txBox="1"/>
          <p:nvPr/>
        </p:nvSpPr>
        <p:spPr>
          <a:xfrm>
            <a:off x="7489384" y="3544703"/>
            <a:ext cx="388248" cy="523220"/>
          </a:xfrm>
          <a:prstGeom prst="rect">
            <a:avLst/>
          </a:prstGeom>
          <a:noFill/>
        </p:spPr>
        <p:txBody>
          <a:bodyPr wrap="none" rtlCol="0">
            <a:spAutoFit/>
          </a:bodyPr>
          <a:lstStyle/>
          <a:p>
            <a:r>
              <a:rPr lang="el-GR" sz="2800" dirty="0"/>
              <a:t>α</a:t>
            </a:r>
            <a:endParaRPr lang="ru-RU" sz="2800" dirty="0"/>
          </a:p>
        </p:txBody>
      </p:sp>
      <p:sp>
        <p:nvSpPr>
          <p:cNvPr id="63" name="TextBox 62"/>
          <p:cNvSpPr txBox="1"/>
          <p:nvPr/>
        </p:nvSpPr>
        <p:spPr>
          <a:xfrm rot="1853108">
            <a:off x="7170534" y="4031084"/>
            <a:ext cx="426720" cy="523220"/>
          </a:xfrm>
          <a:prstGeom prst="rect">
            <a:avLst/>
          </a:prstGeom>
          <a:noFill/>
        </p:spPr>
        <p:txBody>
          <a:bodyPr wrap="none" rtlCol="0">
            <a:spAutoFit/>
          </a:bodyPr>
          <a:lstStyle/>
          <a:p>
            <a:r>
              <a:rPr lang="el-GR" sz="2800" dirty="0"/>
              <a:t>Θ</a:t>
            </a:r>
            <a:endParaRPr lang="ru-RU" sz="2800" baseline="30000" dirty="0"/>
          </a:p>
        </p:txBody>
      </p:sp>
      <p:cxnSp>
        <p:nvCxnSpPr>
          <p:cNvPr id="23" name="Прямая со стрелкой 22"/>
          <p:cNvCxnSpPr/>
          <p:nvPr/>
        </p:nvCxnSpPr>
        <p:spPr>
          <a:xfrm>
            <a:off x="7517392" y="4355837"/>
            <a:ext cx="280547" cy="562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p:nvPr/>
        </p:nvCxnSpPr>
        <p:spPr>
          <a:xfrm flipH="1" flipV="1">
            <a:off x="7124582" y="3998936"/>
            <a:ext cx="144016" cy="21911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1A4147FD-22A5-4996-810E-88BB3077A779}"/>
              </a:ext>
            </a:extLst>
          </p:cNvPr>
          <p:cNvSpPr txBox="1"/>
          <p:nvPr/>
        </p:nvSpPr>
        <p:spPr>
          <a:xfrm>
            <a:off x="3380384" y="4828533"/>
            <a:ext cx="2097049" cy="461665"/>
          </a:xfrm>
          <a:prstGeom prst="rect">
            <a:avLst/>
          </a:prstGeom>
          <a:noFill/>
        </p:spPr>
        <p:txBody>
          <a:bodyPr wrap="none" rtlCol="0">
            <a:spAutoFit/>
          </a:bodyPr>
          <a:lstStyle/>
          <a:p>
            <a:r>
              <a:rPr lang="en-US" sz="2400" b="1" dirty="0">
                <a:solidFill>
                  <a:srgbClr val="0070C0"/>
                </a:solidFill>
              </a:rPr>
              <a:t>S</a:t>
            </a:r>
            <a:r>
              <a:rPr lang="en-US" sz="2800" b="1" baseline="-25000" dirty="0">
                <a:solidFill>
                  <a:srgbClr val="0070C0"/>
                </a:solidFill>
              </a:rPr>
              <a:t>2n</a:t>
            </a:r>
            <a:r>
              <a:rPr lang="en-US" sz="2400" b="1" dirty="0">
                <a:solidFill>
                  <a:srgbClr val="0070C0"/>
                </a:solidFill>
              </a:rPr>
              <a:t> = 0.97 MeV</a:t>
            </a:r>
            <a:endParaRPr lang="ru-RU" sz="2400" b="1" dirty="0">
              <a:solidFill>
                <a:srgbClr val="0070C0"/>
              </a:solidFill>
            </a:endParaRPr>
          </a:p>
        </p:txBody>
      </p:sp>
      <p:sp>
        <p:nvSpPr>
          <p:cNvPr id="66" name="TextBox 65">
            <a:extLst>
              <a:ext uri="{FF2B5EF4-FFF2-40B4-BE49-F238E27FC236}">
                <a16:creationId xmlns:a16="http://schemas.microsoft.com/office/drawing/2014/main" id="{D0275479-0473-4F3B-B6E6-69CB6DD04912}"/>
              </a:ext>
            </a:extLst>
          </p:cNvPr>
          <p:cNvSpPr txBox="1"/>
          <p:nvPr/>
        </p:nvSpPr>
        <p:spPr>
          <a:xfrm>
            <a:off x="6569750" y="5225044"/>
            <a:ext cx="2097049" cy="461665"/>
          </a:xfrm>
          <a:prstGeom prst="rect">
            <a:avLst/>
          </a:prstGeom>
          <a:noFill/>
        </p:spPr>
        <p:txBody>
          <a:bodyPr wrap="none" rtlCol="0">
            <a:spAutoFit/>
          </a:bodyPr>
          <a:lstStyle/>
          <a:p>
            <a:r>
              <a:rPr lang="en-US" sz="2400" b="1" dirty="0">
                <a:solidFill>
                  <a:srgbClr val="0070C0"/>
                </a:solidFill>
              </a:rPr>
              <a:t>S</a:t>
            </a:r>
            <a:r>
              <a:rPr lang="en-US" sz="2800" b="1" baseline="-25000" dirty="0">
                <a:solidFill>
                  <a:srgbClr val="0070C0"/>
                </a:solidFill>
              </a:rPr>
              <a:t>2n</a:t>
            </a:r>
            <a:r>
              <a:rPr lang="en-US" sz="2400" b="1" dirty="0">
                <a:solidFill>
                  <a:srgbClr val="0070C0"/>
                </a:solidFill>
              </a:rPr>
              <a:t> = 2.12 MeV</a:t>
            </a:r>
            <a:endParaRPr lang="ru-RU" sz="2400" b="1" dirty="0">
              <a:solidFill>
                <a:srgbClr val="0070C0"/>
              </a:solidFill>
            </a:endParaRPr>
          </a:p>
        </p:txBody>
      </p:sp>
      <p:sp>
        <p:nvSpPr>
          <p:cNvPr id="68" name="TextBox 67">
            <a:extLst>
              <a:ext uri="{FF2B5EF4-FFF2-40B4-BE49-F238E27FC236}">
                <a16:creationId xmlns:a16="http://schemas.microsoft.com/office/drawing/2014/main" id="{730C54AE-E498-49BA-AEA5-FC964C917D9E}"/>
              </a:ext>
            </a:extLst>
          </p:cNvPr>
          <p:cNvSpPr txBox="1"/>
          <p:nvPr/>
        </p:nvSpPr>
        <p:spPr>
          <a:xfrm>
            <a:off x="6647675" y="5696039"/>
            <a:ext cx="2097049" cy="461665"/>
          </a:xfrm>
          <a:prstGeom prst="rect">
            <a:avLst/>
          </a:prstGeom>
          <a:noFill/>
        </p:spPr>
        <p:txBody>
          <a:bodyPr wrap="none" rtlCol="0">
            <a:spAutoFit/>
          </a:bodyPr>
          <a:lstStyle/>
          <a:p>
            <a:r>
              <a:rPr lang="en-US" sz="2400" b="1" dirty="0">
                <a:solidFill>
                  <a:srgbClr val="0070C0"/>
                </a:solidFill>
              </a:rPr>
              <a:t>S</a:t>
            </a:r>
            <a:r>
              <a:rPr lang="en-US" sz="2800" b="1" baseline="-25000" dirty="0">
                <a:solidFill>
                  <a:srgbClr val="0070C0"/>
                </a:solidFill>
              </a:rPr>
              <a:t>4n</a:t>
            </a:r>
            <a:r>
              <a:rPr lang="en-US" sz="2400" b="1" dirty="0">
                <a:solidFill>
                  <a:srgbClr val="0070C0"/>
                </a:solidFill>
              </a:rPr>
              <a:t> = 3.11 MeV</a:t>
            </a:r>
            <a:endParaRPr lang="ru-RU" sz="2400" b="1" dirty="0">
              <a:solidFill>
                <a:srgbClr val="0070C0"/>
              </a:solidFill>
            </a:endParaRPr>
          </a:p>
        </p:txBody>
      </p:sp>
      <p:sp>
        <p:nvSpPr>
          <p:cNvPr id="69" name="TextBox 68">
            <a:extLst>
              <a:ext uri="{FF2B5EF4-FFF2-40B4-BE49-F238E27FC236}">
                <a16:creationId xmlns:a16="http://schemas.microsoft.com/office/drawing/2014/main" id="{D77FAC06-7495-4B60-AD55-E99000E9A571}"/>
              </a:ext>
            </a:extLst>
          </p:cNvPr>
          <p:cNvSpPr txBox="1"/>
          <p:nvPr/>
        </p:nvSpPr>
        <p:spPr>
          <a:xfrm>
            <a:off x="574432" y="4232035"/>
            <a:ext cx="2097049" cy="461665"/>
          </a:xfrm>
          <a:prstGeom prst="rect">
            <a:avLst/>
          </a:prstGeom>
          <a:noFill/>
        </p:spPr>
        <p:txBody>
          <a:bodyPr wrap="none" rtlCol="0">
            <a:spAutoFit/>
          </a:bodyPr>
          <a:lstStyle/>
          <a:p>
            <a:r>
              <a:rPr lang="en-US" sz="2400" b="1" dirty="0">
                <a:solidFill>
                  <a:srgbClr val="0070C0"/>
                </a:solidFill>
              </a:rPr>
              <a:t>S</a:t>
            </a:r>
            <a:r>
              <a:rPr lang="en-US" sz="2800" b="1" baseline="-25000" dirty="0">
                <a:solidFill>
                  <a:srgbClr val="0070C0"/>
                </a:solidFill>
              </a:rPr>
              <a:t>2n</a:t>
            </a:r>
            <a:r>
              <a:rPr lang="en-US" sz="2400" b="1" dirty="0">
                <a:solidFill>
                  <a:srgbClr val="0070C0"/>
                </a:solidFill>
              </a:rPr>
              <a:t> = 20.6 MeV</a:t>
            </a:r>
            <a:endParaRPr lang="ru-RU" sz="2400" b="1" dirty="0">
              <a:solidFill>
                <a:srgbClr val="0070C0"/>
              </a:solidFill>
            </a:endParaRPr>
          </a:p>
        </p:txBody>
      </p:sp>
      <p:grpSp>
        <p:nvGrpSpPr>
          <p:cNvPr id="22" name="Группа 21">
            <a:extLst>
              <a:ext uri="{FF2B5EF4-FFF2-40B4-BE49-F238E27FC236}">
                <a16:creationId xmlns:a16="http://schemas.microsoft.com/office/drawing/2014/main" id="{60C23D8A-E3B5-41FE-AE2B-040868E6FA30}"/>
              </a:ext>
            </a:extLst>
          </p:cNvPr>
          <p:cNvGrpSpPr/>
          <p:nvPr/>
        </p:nvGrpSpPr>
        <p:grpSpPr>
          <a:xfrm>
            <a:off x="6061520" y="0"/>
            <a:ext cx="3136268" cy="6858000"/>
            <a:chOff x="6061520" y="0"/>
            <a:chExt cx="3136268" cy="6858000"/>
          </a:xfrm>
        </p:grpSpPr>
        <p:sp>
          <p:nvSpPr>
            <p:cNvPr id="3" name="Прямоугольник 2">
              <a:extLst>
                <a:ext uri="{FF2B5EF4-FFF2-40B4-BE49-F238E27FC236}">
                  <a16:creationId xmlns:a16="http://schemas.microsoft.com/office/drawing/2014/main" id="{B75097D0-5806-4F1A-BE9D-0BBAA8F5837A}"/>
                </a:ext>
              </a:extLst>
            </p:cNvPr>
            <p:cNvSpPr/>
            <p:nvPr/>
          </p:nvSpPr>
          <p:spPr>
            <a:xfrm>
              <a:off x="6061520" y="0"/>
              <a:ext cx="313626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CE30D676-A844-487E-B659-D449032E350B}"/>
                </a:ext>
              </a:extLst>
            </p:cNvPr>
            <p:cNvSpPr txBox="1"/>
            <p:nvPr/>
          </p:nvSpPr>
          <p:spPr>
            <a:xfrm>
              <a:off x="6462905" y="306179"/>
              <a:ext cx="861133" cy="584775"/>
            </a:xfrm>
            <a:prstGeom prst="rect">
              <a:avLst/>
            </a:prstGeom>
            <a:noFill/>
          </p:spPr>
          <p:txBody>
            <a:bodyPr wrap="none" rtlCol="0">
              <a:spAutoFit/>
            </a:bodyPr>
            <a:lstStyle/>
            <a:p>
              <a:r>
                <a:rPr lang="en-US" sz="3200" baseline="30000" dirty="0">
                  <a:latin typeface="Arial" panose="020B0604020202020204" pitchFamily="34" charset="0"/>
                  <a:cs typeface="Arial" panose="020B0604020202020204" pitchFamily="34" charset="0"/>
                </a:rPr>
                <a:t>8</a:t>
              </a:r>
              <a:r>
                <a:rPr lang="en-US" sz="3200" dirty="0">
                  <a:latin typeface="Arial" panose="020B0604020202020204" pitchFamily="34" charset="0"/>
                  <a:cs typeface="Arial" panose="020B0604020202020204" pitchFamily="34" charset="0"/>
                </a:rPr>
                <a:t>He</a:t>
              </a:r>
              <a:endParaRPr lang="ru-RU" sz="3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9484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4437112"/>
            <a:ext cx="7776864" cy="1938992"/>
          </a:xfrm>
          <a:prstGeom prst="rect">
            <a:avLst/>
          </a:prstGeom>
        </p:spPr>
        <p:txBody>
          <a:bodyPr wrap="square">
            <a:spAutoFit/>
          </a:bodyPr>
          <a:lstStyle/>
          <a:p>
            <a:r>
              <a:rPr lang="ru-RU" sz="2400" dirty="0">
                <a:effectLst>
                  <a:outerShdw blurRad="38100" dist="38100" dir="2700000" algn="tl">
                    <a:srgbClr val="000000">
                      <a:alpha val="43137"/>
                    </a:srgbClr>
                  </a:outerShdw>
                </a:effectLst>
              </a:rPr>
              <a:t>Средне-квадратное перекрытие основного состояния </a:t>
            </a:r>
            <a:r>
              <a:rPr lang="ru-RU" sz="2400" baseline="30000" dirty="0">
                <a:effectLst>
                  <a:outerShdw blurRad="38100" dist="38100" dir="2700000" algn="tl">
                    <a:srgbClr val="000000">
                      <a:alpha val="43137"/>
                    </a:srgbClr>
                  </a:outerShdw>
                </a:effectLst>
              </a:rPr>
              <a:t>8</a:t>
            </a:r>
            <a:r>
              <a:rPr lang="ru-RU" sz="2400" dirty="0">
                <a:effectLst>
                  <a:outerShdw blurRad="38100" dist="38100" dir="2700000" algn="tl">
                    <a:srgbClr val="000000">
                      <a:alpha val="43137"/>
                    </a:srgbClr>
                  </a:outerShdw>
                </a:effectLst>
              </a:rPr>
              <a:t>He и кластерной конфигурацией </a:t>
            </a:r>
            <a:r>
              <a:rPr lang="ru-RU" sz="2400" baseline="30000" dirty="0">
                <a:effectLst>
                  <a:outerShdw blurRad="38100" dist="38100" dir="2700000" algn="tl">
                    <a:srgbClr val="000000">
                      <a:alpha val="43137"/>
                    </a:srgbClr>
                  </a:outerShdw>
                </a:effectLst>
              </a:rPr>
              <a:t>4</a:t>
            </a:r>
            <a:r>
              <a:rPr lang="ru-RU" sz="2400" dirty="0">
                <a:effectLst>
                  <a:outerShdw blurRad="38100" dist="38100" dir="2700000" algn="tl">
                    <a:srgbClr val="000000">
                      <a:alpha val="43137"/>
                    </a:srgbClr>
                  </a:outerShdw>
                </a:effectLst>
              </a:rPr>
              <a:t>He +2n + 2n как функция расстояния </a:t>
            </a:r>
            <a:r>
              <a:rPr lang="ru-RU" sz="2400" baseline="30000" dirty="0">
                <a:effectLst>
                  <a:outerShdw blurRad="38100" dist="38100" dir="2700000" algn="tl">
                    <a:srgbClr val="000000">
                      <a:alpha val="43137"/>
                    </a:srgbClr>
                  </a:outerShdw>
                </a:effectLst>
              </a:rPr>
              <a:t>4</a:t>
            </a:r>
            <a:r>
              <a:rPr lang="ru-RU" sz="2400" dirty="0">
                <a:effectLst>
                  <a:outerShdw blurRad="38100" dist="38100" dir="2700000" algn="tl">
                    <a:srgbClr val="000000">
                      <a:alpha val="43137"/>
                    </a:srgbClr>
                  </a:outerShdw>
                </a:effectLst>
              </a:rPr>
              <a:t>He -2n </a:t>
            </a:r>
            <a:r>
              <a:rPr lang="ru-RU" sz="2400" b="1" dirty="0">
                <a:effectLst>
                  <a:outerShdw blurRad="38100" dist="38100" dir="2700000" algn="tl">
                    <a:srgbClr val="000000">
                      <a:alpha val="43137"/>
                    </a:srgbClr>
                  </a:outerShdw>
                </a:effectLst>
              </a:rPr>
              <a:t>D</a:t>
            </a:r>
            <a:r>
              <a:rPr lang="ru-RU" sz="2400" dirty="0">
                <a:effectLst>
                  <a:outerShdw blurRad="38100" dist="38100" dir="2700000" algn="tl">
                    <a:srgbClr val="000000">
                      <a:alpha val="43137"/>
                    </a:srgbClr>
                  </a:outerShdw>
                </a:effectLst>
              </a:rPr>
              <a:t>  и угла раскрытия </a:t>
            </a:r>
            <a:r>
              <a:rPr lang="el-GR" sz="2400" b="1" dirty="0">
                <a:effectLst>
                  <a:outerShdw blurRad="38100" dist="38100" dir="2700000" algn="tl">
                    <a:srgbClr val="000000">
                      <a:alpha val="43137"/>
                    </a:srgbClr>
                  </a:outerShdw>
                </a:effectLst>
              </a:rPr>
              <a:t>Θ</a:t>
            </a:r>
            <a:r>
              <a:rPr lang="ru-RU" sz="2400" dirty="0">
                <a:effectLst>
                  <a:outerShdw blurRad="38100" dist="38100" dir="2700000" algn="tl">
                    <a:srgbClr val="000000">
                      <a:alpha val="43137"/>
                    </a:srgbClr>
                  </a:outerShdw>
                </a:effectLst>
              </a:rPr>
              <a:t> между двумя кластерами-2n кластерной конфигурации. Контуры даны с шагом 0,05.</a:t>
            </a:r>
          </a:p>
        </p:txBody>
      </p:sp>
      <p:pic>
        <p:nvPicPr>
          <p:cNvPr id="6" name="Рисунок 5"/>
          <p:cNvPicPr/>
          <p:nvPr/>
        </p:nvPicPr>
        <p:blipFill>
          <a:blip r:embed="rId2"/>
          <a:stretch>
            <a:fillRect/>
          </a:stretch>
        </p:blipFill>
        <p:spPr>
          <a:xfrm>
            <a:off x="1565823" y="260650"/>
            <a:ext cx="6012354" cy="4176462"/>
          </a:xfrm>
          <a:prstGeom prst="rect">
            <a:avLst/>
          </a:prstGeom>
        </p:spPr>
      </p:pic>
      <p:sp>
        <p:nvSpPr>
          <p:cNvPr id="2" name="Овал 1">
            <a:extLst>
              <a:ext uri="{FF2B5EF4-FFF2-40B4-BE49-F238E27FC236}">
                <a16:creationId xmlns:a16="http://schemas.microsoft.com/office/drawing/2014/main" id="{3F56CD4C-950F-4608-A210-2F230864FE1D}"/>
              </a:ext>
            </a:extLst>
          </p:cNvPr>
          <p:cNvSpPr/>
          <p:nvPr/>
        </p:nvSpPr>
        <p:spPr>
          <a:xfrm>
            <a:off x="4047568" y="3145275"/>
            <a:ext cx="1078038" cy="93061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C4F33E56-C6DD-4F70-B730-1ED5B6BC3C73}"/>
              </a:ext>
            </a:extLst>
          </p:cNvPr>
          <p:cNvSpPr txBox="1"/>
          <p:nvPr/>
        </p:nvSpPr>
        <p:spPr>
          <a:xfrm>
            <a:off x="4348260" y="3148520"/>
            <a:ext cx="363167" cy="830997"/>
          </a:xfrm>
          <a:prstGeom prst="rect">
            <a:avLst/>
          </a:prstGeom>
          <a:noFill/>
        </p:spPr>
        <p:txBody>
          <a:bodyPr wrap="square" rtlCol="0">
            <a:spAutoFit/>
          </a:bodyPr>
          <a:lstStyle/>
          <a:p>
            <a:r>
              <a:rPr lang="el-GR" sz="4800" b="1" dirty="0"/>
              <a:t>α</a:t>
            </a:r>
            <a:endParaRPr lang="ru-RU" sz="4800" b="1" dirty="0"/>
          </a:p>
        </p:txBody>
      </p:sp>
    </p:spTree>
    <p:extLst>
      <p:ext uri="{BB962C8B-B14F-4D97-AF65-F5344CB8AC3E}">
        <p14:creationId xmlns:p14="http://schemas.microsoft.com/office/powerpoint/2010/main" val="87139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3975807772"/>
              </p:ext>
            </p:extLst>
          </p:nvPr>
        </p:nvGraphicFramePr>
        <p:xfrm>
          <a:off x="1934540" y="980728"/>
          <a:ext cx="5318306" cy="4896544"/>
        </p:xfrm>
        <a:graphic>
          <a:graphicData uri="http://schemas.openxmlformats.org/presentationml/2006/ole">
            <mc:AlternateContent xmlns:mc="http://schemas.openxmlformats.org/markup-compatibility/2006">
              <mc:Choice xmlns:v="urn:schemas-microsoft-com:vml" Requires="v">
                <p:oleObj spid="_x0000_s14392" name="CorelDRAW" r:id="rId3" imgW="7387405" imgH="6801638" progId="CorelDraw.Graphic.21">
                  <p:embed/>
                </p:oleObj>
              </mc:Choice>
              <mc:Fallback>
                <p:oleObj name="CorelDRAW" r:id="rId3" imgW="7387405" imgH="6801638" progId="CorelDraw.Graphic.21">
                  <p:embed/>
                  <p:pic>
                    <p:nvPicPr>
                      <p:cNvPr id="4" name="Объект 3"/>
                      <p:cNvPicPr/>
                      <p:nvPr/>
                    </p:nvPicPr>
                    <p:blipFill>
                      <a:blip r:embed="rId4"/>
                      <a:stretch>
                        <a:fillRect/>
                      </a:stretch>
                    </p:blipFill>
                    <p:spPr>
                      <a:xfrm>
                        <a:off x="1934540" y="980728"/>
                        <a:ext cx="5318306" cy="4896544"/>
                      </a:xfrm>
                      <a:prstGeom prst="rect">
                        <a:avLst/>
                      </a:prstGeom>
                    </p:spPr>
                  </p:pic>
                </p:oleObj>
              </mc:Fallback>
            </mc:AlternateContent>
          </a:graphicData>
        </a:graphic>
      </p:graphicFrame>
      <p:sp>
        <p:nvSpPr>
          <p:cNvPr id="6" name="Прямоугольник 5"/>
          <p:cNvSpPr/>
          <p:nvPr/>
        </p:nvSpPr>
        <p:spPr>
          <a:xfrm>
            <a:off x="3131840" y="1052736"/>
            <a:ext cx="9361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1058128" y="188640"/>
            <a:ext cx="7095212" cy="461665"/>
          </a:xfrm>
          <a:prstGeom prst="rect">
            <a:avLst/>
          </a:prstGeom>
          <a:noFill/>
        </p:spPr>
        <p:txBody>
          <a:bodyPr wrap="none" rtlCol="0">
            <a:spAutoFit/>
          </a:bodyPr>
          <a:lstStyle/>
          <a:p>
            <a:r>
              <a:rPr lang="ru-RU" sz="2400" dirty="0">
                <a:effectLst>
                  <a:outerShdw blurRad="38100" dist="38100" dir="2700000" algn="tl">
                    <a:srgbClr val="000000">
                      <a:alpha val="43137"/>
                    </a:srgbClr>
                  </a:outerShdw>
                </a:effectLst>
                <a:latin typeface="Comic Sans MS" panose="030F0702030302020204" pitchFamily="66" charset="0"/>
              </a:rPr>
              <a:t>Плотности </a:t>
            </a:r>
            <a:r>
              <a:rPr lang="ru-RU" sz="2400" dirty="0" err="1">
                <a:effectLst>
                  <a:outerShdw blurRad="38100" dist="38100" dir="2700000" algn="tl">
                    <a:srgbClr val="000000">
                      <a:alpha val="43137"/>
                    </a:srgbClr>
                  </a:outerShdw>
                </a:effectLst>
                <a:latin typeface="Comic Sans MS" panose="030F0702030302020204" pitchFamily="66" charset="0"/>
              </a:rPr>
              <a:t>кора</a:t>
            </a:r>
            <a:r>
              <a:rPr lang="ru-RU" sz="2400" dirty="0">
                <a:effectLst>
                  <a:outerShdw blurRad="38100" dist="38100" dir="2700000" algn="tl">
                    <a:srgbClr val="000000">
                      <a:alpha val="43137"/>
                    </a:srgbClr>
                  </a:outerShdw>
                </a:effectLst>
                <a:latin typeface="Comic Sans MS" panose="030F0702030302020204" pitchFamily="66" charset="0"/>
              </a:rPr>
              <a:t> </a:t>
            </a:r>
            <a:r>
              <a:rPr lang="en-US" sz="2800" baseline="30000" dirty="0">
                <a:effectLst>
                  <a:outerShdw blurRad="38100" dist="38100" dir="2700000" algn="tl">
                    <a:srgbClr val="000000">
                      <a:alpha val="43137"/>
                    </a:srgbClr>
                  </a:outerShdw>
                </a:effectLst>
                <a:latin typeface="Comic Sans MS" panose="030F0702030302020204" pitchFamily="66" charset="0"/>
              </a:rPr>
              <a:t>4</a:t>
            </a:r>
            <a:r>
              <a:rPr lang="en-US" sz="2400" dirty="0">
                <a:effectLst>
                  <a:outerShdw blurRad="38100" dist="38100" dir="2700000" algn="tl">
                    <a:srgbClr val="000000">
                      <a:alpha val="43137"/>
                    </a:srgbClr>
                  </a:outerShdw>
                </a:effectLst>
                <a:latin typeface="Comic Sans MS" panose="030F0702030302020204" pitchFamily="66" charset="0"/>
              </a:rPr>
              <a:t>He </a:t>
            </a:r>
            <a:r>
              <a:rPr lang="ru-RU" sz="2400" dirty="0">
                <a:effectLst>
                  <a:outerShdw blurRad="38100" dist="38100" dir="2700000" algn="tl">
                    <a:srgbClr val="000000">
                      <a:alpha val="43137"/>
                    </a:srgbClr>
                  </a:outerShdw>
                </a:effectLst>
                <a:latin typeface="Comic Sans MS" panose="030F0702030302020204" pitchFamily="66" charset="0"/>
              </a:rPr>
              <a:t>и кластера </a:t>
            </a:r>
            <a:r>
              <a:rPr lang="en-US" sz="2800" baseline="30000" dirty="0">
                <a:effectLst>
                  <a:outerShdw blurRad="38100" dist="38100" dir="2700000" algn="tl">
                    <a:srgbClr val="000000">
                      <a:alpha val="43137"/>
                    </a:srgbClr>
                  </a:outerShdw>
                </a:effectLst>
                <a:latin typeface="Comic Sans MS" panose="030F0702030302020204" pitchFamily="66" charset="0"/>
              </a:rPr>
              <a:t>4</a:t>
            </a:r>
            <a:r>
              <a:rPr lang="en-US" sz="2400" dirty="0">
                <a:effectLst>
                  <a:outerShdw blurRad="38100" dist="38100" dir="2700000" algn="tl">
                    <a:srgbClr val="000000">
                      <a:alpha val="43137"/>
                    </a:srgbClr>
                  </a:outerShdw>
                </a:effectLst>
                <a:latin typeface="Comic Sans MS" panose="030F0702030302020204" pitchFamily="66" charset="0"/>
              </a:rPr>
              <a:t>n </a:t>
            </a:r>
            <a:r>
              <a:rPr lang="ru-RU" sz="2400" dirty="0">
                <a:effectLst>
                  <a:outerShdw blurRad="38100" dist="38100" dir="2700000" algn="tl">
                    <a:srgbClr val="000000">
                      <a:alpha val="43137"/>
                    </a:srgbClr>
                  </a:outerShdw>
                </a:effectLst>
                <a:latin typeface="Comic Sans MS" panose="030F0702030302020204" pitchFamily="66" charset="0"/>
              </a:rPr>
              <a:t>в ядре </a:t>
            </a:r>
            <a:r>
              <a:rPr lang="ru-RU" sz="2400" baseline="30000" dirty="0">
                <a:effectLst>
                  <a:outerShdw blurRad="38100" dist="38100" dir="2700000" algn="tl">
                    <a:srgbClr val="000000">
                      <a:alpha val="43137"/>
                    </a:srgbClr>
                  </a:outerShdw>
                </a:effectLst>
                <a:latin typeface="Comic Sans MS" panose="030F0702030302020204" pitchFamily="66" charset="0"/>
              </a:rPr>
              <a:t>8</a:t>
            </a:r>
            <a:r>
              <a:rPr lang="ru-RU" sz="2400" dirty="0">
                <a:effectLst>
                  <a:outerShdw blurRad="38100" dist="38100" dir="2700000" algn="tl">
                    <a:srgbClr val="000000">
                      <a:alpha val="43137"/>
                    </a:srgbClr>
                  </a:outerShdw>
                </a:effectLst>
                <a:latin typeface="Comic Sans MS" panose="030F0702030302020204" pitchFamily="66" charset="0"/>
              </a:rPr>
              <a:t>Не</a:t>
            </a:r>
            <a:r>
              <a:rPr lang="en-US" sz="2400" dirty="0">
                <a:effectLst>
                  <a:outerShdw blurRad="38100" dist="38100" dir="2700000" algn="tl">
                    <a:srgbClr val="000000">
                      <a:alpha val="43137"/>
                    </a:srgbClr>
                  </a:outerShdw>
                </a:effectLst>
                <a:latin typeface="Comic Sans MS" panose="030F0702030302020204" pitchFamily="66" charset="0"/>
              </a:rPr>
              <a:t> </a:t>
            </a:r>
            <a:endParaRPr lang="ru-RU" sz="2400" dirty="0">
              <a:effectLst>
                <a:outerShdw blurRad="38100" dist="38100" dir="2700000" algn="tl">
                  <a:srgbClr val="000000">
                    <a:alpha val="43137"/>
                  </a:srgbClr>
                </a:outerShdw>
              </a:effectLst>
              <a:latin typeface="Comic Sans MS" panose="030F0702030302020204" pitchFamily="66" charset="0"/>
            </a:endParaRPr>
          </a:p>
        </p:txBody>
      </p:sp>
      <p:sp>
        <p:nvSpPr>
          <p:cNvPr id="15" name="TextBox 14"/>
          <p:cNvSpPr txBox="1"/>
          <p:nvPr/>
        </p:nvSpPr>
        <p:spPr>
          <a:xfrm>
            <a:off x="5004048" y="1988840"/>
            <a:ext cx="2382383" cy="523220"/>
          </a:xfrm>
          <a:prstGeom prst="rect">
            <a:avLst/>
          </a:prstGeom>
          <a:noFill/>
        </p:spPr>
        <p:txBody>
          <a:bodyPr wrap="none" rtlCol="0">
            <a:spAutoFit/>
          </a:bodyPr>
          <a:lstStyle/>
          <a:p>
            <a:r>
              <a:rPr lang="el-GR" sz="2800" dirty="0">
                <a:effectLst>
                  <a:outerShdw blurRad="38100" dist="38100" dir="2700000" algn="tl">
                    <a:srgbClr val="000000">
                      <a:alpha val="43137"/>
                    </a:srgbClr>
                  </a:outerShdw>
                </a:effectLst>
              </a:rPr>
              <a:t>ρ</a:t>
            </a:r>
            <a:r>
              <a:rPr lang="en-GB" sz="3200" baseline="-25000" dirty="0" err="1">
                <a:effectLst>
                  <a:outerShdw blurRad="38100" dist="38100" dir="2700000" algn="tl">
                    <a:srgbClr val="000000">
                      <a:alpha val="43137"/>
                    </a:srgbClr>
                  </a:outerShdw>
                </a:effectLst>
              </a:rPr>
              <a:t>ch</a:t>
            </a:r>
            <a:r>
              <a:rPr lang="en-GB" sz="2800" dirty="0">
                <a:effectLst>
                  <a:outerShdw blurRad="38100" dist="38100" dir="2700000" algn="tl">
                    <a:srgbClr val="000000">
                      <a:alpha val="43137"/>
                    </a:srgbClr>
                  </a:outerShdw>
                </a:effectLst>
              </a:rPr>
              <a:t>(r) </a:t>
            </a:r>
            <a:r>
              <a:rPr lang="en-GB" sz="2400" dirty="0">
                <a:effectLst>
                  <a:outerShdw blurRad="38100" dist="38100" dir="2700000" algn="tl">
                    <a:srgbClr val="000000">
                      <a:alpha val="43137"/>
                    </a:srgbClr>
                  </a:outerShdw>
                </a:effectLst>
              </a:rPr>
              <a:t>= 1.668 </a:t>
            </a:r>
            <a:r>
              <a:rPr lang="en-GB" sz="2400" dirty="0" err="1">
                <a:effectLst>
                  <a:outerShdw blurRad="38100" dist="38100" dir="2700000" algn="tl">
                    <a:srgbClr val="000000">
                      <a:alpha val="43137"/>
                    </a:srgbClr>
                  </a:outerShdw>
                </a:effectLst>
              </a:rPr>
              <a:t>fm</a:t>
            </a:r>
            <a:endParaRPr lang="ru-RU" sz="2400" dirty="0">
              <a:effectLst>
                <a:outerShdw blurRad="38100" dist="38100" dir="2700000" algn="tl">
                  <a:srgbClr val="000000">
                    <a:alpha val="43137"/>
                  </a:srgbClr>
                </a:outerShdw>
              </a:effectLst>
            </a:endParaRPr>
          </a:p>
        </p:txBody>
      </p:sp>
      <p:cxnSp>
        <p:nvCxnSpPr>
          <p:cNvPr id="17" name="Соединительная линия уступом 16"/>
          <p:cNvCxnSpPr/>
          <p:nvPr/>
        </p:nvCxnSpPr>
        <p:spPr>
          <a:xfrm flipV="1">
            <a:off x="4082352" y="2217869"/>
            <a:ext cx="864096" cy="664041"/>
          </a:xfrm>
          <a:prstGeom prst="bentConnector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00702" y="3137276"/>
            <a:ext cx="1526379" cy="769441"/>
          </a:xfrm>
          <a:prstGeom prst="rect">
            <a:avLst/>
          </a:prstGeom>
          <a:noFill/>
        </p:spPr>
        <p:txBody>
          <a:bodyPr wrap="none" rtlCol="0">
            <a:spAutoFit/>
          </a:bodyPr>
          <a:lstStyle/>
          <a:p>
            <a:pPr algn="ctr"/>
            <a:r>
              <a:rPr lang="el-GR" sz="2200" b="1" dirty="0">
                <a:solidFill>
                  <a:srgbClr val="C00000"/>
                </a:solidFill>
                <a:cs typeface="Arial" panose="020B0604020202020204" pitchFamily="34" charset="0"/>
              </a:rPr>
              <a:t>ρ</a:t>
            </a:r>
            <a:r>
              <a:rPr lang="en-US" sz="2200" b="1" baseline="-25000" dirty="0">
                <a:solidFill>
                  <a:srgbClr val="C00000"/>
                </a:solidFill>
                <a:cs typeface="Arial" panose="020B0604020202020204" pitchFamily="34" charset="0"/>
              </a:rPr>
              <a:t>0</a:t>
            </a:r>
            <a:r>
              <a:rPr lang="en-US" sz="2200" b="1" dirty="0">
                <a:solidFill>
                  <a:srgbClr val="C00000"/>
                </a:solidFill>
                <a:cs typeface="Arial" panose="020B0604020202020204" pitchFamily="34" charset="0"/>
              </a:rPr>
              <a:t>=2.4</a:t>
            </a:r>
            <a:r>
              <a:rPr lang="en-US" sz="2200" b="1" dirty="0">
                <a:solidFill>
                  <a:srgbClr val="C00000"/>
                </a:solidFill>
                <a:cs typeface="Calibri"/>
              </a:rPr>
              <a:t>ˑ</a:t>
            </a:r>
            <a:r>
              <a:rPr lang="en-US" sz="2200" b="1" dirty="0">
                <a:solidFill>
                  <a:srgbClr val="C00000"/>
                </a:solidFill>
                <a:cs typeface="Arial" panose="020B0604020202020204" pitchFamily="34" charset="0"/>
              </a:rPr>
              <a:t>10</a:t>
            </a:r>
            <a:r>
              <a:rPr lang="en-US" sz="2200" b="1" baseline="30000" dirty="0">
                <a:solidFill>
                  <a:srgbClr val="C00000"/>
                </a:solidFill>
                <a:cs typeface="Arial" panose="020B0604020202020204" pitchFamily="34" charset="0"/>
              </a:rPr>
              <a:t>1</a:t>
            </a:r>
            <a:r>
              <a:rPr lang="ru-RU" sz="2200" b="1" baseline="30000" dirty="0">
                <a:solidFill>
                  <a:srgbClr val="C00000"/>
                </a:solidFill>
                <a:cs typeface="Arial" panose="020B0604020202020204" pitchFamily="34" charset="0"/>
              </a:rPr>
              <a:t>4</a:t>
            </a:r>
            <a:r>
              <a:rPr lang="en-US" sz="2200" b="1" baseline="30000" dirty="0">
                <a:solidFill>
                  <a:srgbClr val="C00000"/>
                </a:solidFill>
                <a:cs typeface="Arial" panose="020B0604020202020204" pitchFamily="34" charset="0"/>
              </a:rPr>
              <a:t> </a:t>
            </a:r>
          </a:p>
          <a:p>
            <a:pPr algn="ctr"/>
            <a:r>
              <a:rPr lang="en-US" sz="2200" b="1" dirty="0">
                <a:solidFill>
                  <a:srgbClr val="C00000"/>
                </a:solidFill>
                <a:cs typeface="Arial" panose="020B0604020202020204" pitchFamily="34" charset="0"/>
              </a:rPr>
              <a:t>g</a:t>
            </a:r>
            <a:r>
              <a:rPr lang="ru-RU" sz="2200" b="1" dirty="0">
                <a:solidFill>
                  <a:srgbClr val="C00000"/>
                </a:solidFill>
                <a:cs typeface="Arial" panose="020B0604020202020204" pitchFamily="34" charset="0"/>
              </a:rPr>
              <a:t>/</a:t>
            </a:r>
            <a:r>
              <a:rPr lang="en-US" sz="2200" b="1" dirty="0">
                <a:solidFill>
                  <a:srgbClr val="C00000"/>
                </a:solidFill>
                <a:cs typeface="Arial" panose="020B0604020202020204" pitchFamily="34" charset="0"/>
              </a:rPr>
              <a:t>cm</a:t>
            </a:r>
            <a:r>
              <a:rPr lang="en-US" sz="2200" b="1" baseline="30000" dirty="0">
                <a:solidFill>
                  <a:srgbClr val="C00000"/>
                </a:solidFill>
                <a:cs typeface="Arial" panose="020B0604020202020204" pitchFamily="34" charset="0"/>
              </a:rPr>
              <a:t>3</a:t>
            </a:r>
            <a:endParaRPr lang="ru-RU" sz="2200" b="1" baseline="30000" dirty="0">
              <a:solidFill>
                <a:srgbClr val="C00000"/>
              </a:solidFill>
              <a:cs typeface="Arial" panose="020B0604020202020204" pitchFamily="34" charset="0"/>
            </a:endParaRPr>
          </a:p>
        </p:txBody>
      </p:sp>
      <p:sp>
        <p:nvSpPr>
          <p:cNvPr id="2" name="TextBox 1"/>
          <p:cNvSpPr txBox="1"/>
          <p:nvPr/>
        </p:nvSpPr>
        <p:spPr>
          <a:xfrm>
            <a:off x="3045894" y="4048264"/>
            <a:ext cx="1107996" cy="461665"/>
          </a:xfrm>
          <a:prstGeom prst="rect">
            <a:avLst/>
          </a:prstGeom>
          <a:noFill/>
        </p:spPr>
        <p:txBody>
          <a:bodyPr wrap="none" rtlCol="0">
            <a:spAutoFit/>
          </a:bodyPr>
          <a:lstStyle/>
          <a:p>
            <a:r>
              <a:rPr lang="en-US" sz="2400" dirty="0">
                <a:latin typeface="Arial Rounded MT Bold" panose="020F0704030504030204" pitchFamily="34" charset="0"/>
              </a:rPr>
              <a:t>2p+2n</a:t>
            </a:r>
            <a:endParaRPr lang="ru-RU" sz="2400" dirty="0"/>
          </a:p>
        </p:txBody>
      </p:sp>
      <p:grpSp>
        <p:nvGrpSpPr>
          <p:cNvPr id="9" name="Группа 8">
            <a:extLst>
              <a:ext uri="{FF2B5EF4-FFF2-40B4-BE49-F238E27FC236}">
                <a16:creationId xmlns:a16="http://schemas.microsoft.com/office/drawing/2014/main" id="{61B88112-B72A-41A8-B137-6F81E5680BBA}"/>
              </a:ext>
            </a:extLst>
          </p:cNvPr>
          <p:cNvGrpSpPr/>
          <p:nvPr/>
        </p:nvGrpSpPr>
        <p:grpSpPr>
          <a:xfrm>
            <a:off x="4468560" y="4133417"/>
            <a:ext cx="4033567" cy="2577699"/>
            <a:chOff x="4468560" y="4133417"/>
            <a:chExt cx="4033567" cy="2577699"/>
          </a:xfrm>
        </p:grpSpPr>
        <p:cxnSp>
          <p:nvCxnSpPr>
            <p:cNvPr id="10" name="Прямая со стрелкой 9"/>
            <p:cNvCxnSpPr/>
            <p:nvPr/>
          </p:nvCxnSpPr>
          <p:spPr>
            <a:xfrm>
              <a:off x="5868144" y="4869160"/>
              <a:ext cx="0" cy="4032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40169" y="4523813"/>
              <a:ext cx="655949" cy="400110"/>
            </a:xfrm>
            <a:prstGeom prst="rect">
              <a:avLst/>
            </a:prstGeom>
            <a:noFill/>
          </p:spPr>
          <p:txBody>
            <a:bodyPr wrap="none" rtlCol="0">
              <a:spAutoFit/>
            </a:bodyPr>
            <a:lstStyle/>
            <a:p>
              <a:r>
                <a:rPr lang="en-US" sz="2000" dirty="0"/>
                <a:t>3 </a:t>
              </a:r>
              <a:r>
                <a:rPr lang="en-US" sz="2000" dirty="0" err="1"/>
                <a:t>fm</a:t>
              </a:r>
              <a:endParaRPr lang="ru-RU" sz="2000" dirty="0"/>
            </a:p>
          </p:txBody>
        </p:sp>
        <p:sp>
          <p:nvSpPr>
            <p:cNvPr id="3" name="Облако 2">
              <a:extLst>
                <a:ext uri="{FF2B5EF4-FFF2-40B4-BE49-F238E27FC236}">
                  <a16:creationId xmlns:a16="http://schemas.microsoft.com/office/drawing/2014/main" id="{F82B9FA1-70C3-4DB7-8F33-5C943B075590}"/>
                </a:ext>
              </a:extLst>
            </p:cNvPr>
            <p:cNvSpPr/>
            <p:nvPr/>
          </p:nvSpPr>
          <p:spPr>
            <a:xfrm>
              <a:off x="4468560" y="4133417"/>
              <a:ext cx="2581835" cy="2577699"/>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6272028" y="4208677"/>
              <a:ext cx="2230099" cy="523220"/>
            </a:xfrm>
            <a:prstGeom prst="rect">
              <a:avLst/>
            </a:prstGeom>
            <a:noFill/>
          </p:spPr>
          <p:txBody>
            <a:bodyPr wrap="none" rtlCol="0">
              <a:spAutoFit/>
            </a:bodyPr>
            <a:lstStyle/>
            <a:p>
              <a:pPr algn="ctr"/>
              <a:r>
                <a:rPr lang="el-GR" sz="2800" b="1" dirty="0">
                  <a:solidFill>
                    <a:schemeClr val="accent1">
                      <a:lumMod val="75000"/>
                    </a:schemeClr>
                  </a:solidFill>
                  <a:cs typeface="Arial" panose="020B0604020202020204" pitchFamily="34" charset="0"/>
                </a:rPr>
                <a:t>ρ</a:t>
              </a:r>
              <a:r>
                <a:rPr lang="en-US" sz="2400" b="1" dirty="0">
                  <a:solidFill>
                    <a:schemeClr val="accent1">
                      <a:lumMod val="75000"/>
                    </a:schemeClr>
                  </a:solidFill>
                  <a:cs typeface="Arial" panose="020B0604020202020204" pitchFamily="34" charset="0"/>
                </a:rPr>
                <a:t> = </a:t>
              </a:r>
              <a:r>
                <a:rPr lang="ru-RU" sz="2400" b="1" dirty="0">
                  <a:solidFill>
                    <a:schemeClr val="accent1">
                      <a:lumMod val="75000"/>
                    </a:schemeClr>
                  </a:solidFill>
                  <a:cs typeface="Arial" panose="020B0604020202020204" pitchFamily="34" charset="0"/>
                </a:rPr>
                <a:t>10</a:t>
              </a:r>
              <a:r>
                <a:rPr lang="ru-RU" sz="2800" b="1" baseline="30000" dirty="0">
                  <a:solidFill>
                    <a:schemeClr val="accent1">
                      <a:lumMod val="75000"/>
                    </a:schemeClr>
                  </a:solidFill>
                  <a:cs typeface="Arial" panose="020B0604020202020204" pitchFamily="34" charset="0"/>
                </a:rPr>
                <a:t>-1</a:t>
              </a:r>
              <a:r>
                <a:rPr lang="en-US" sz="2400" b="1" dirty="0">
                  <a:solidFill>
                    <a:schemeClr val="accent1">
                      <a:lumMod val="75000"/>
                    </a:schemeClr>
                  </a:solidFill>
                  <a:cs typeface="Arial" panose="020B0604020202020204" pitchFamily="34" charset="0"/>
                </a:rPr>
                <a:t>÷</a:t>
              </a:r>
              <a:r>
                <a:rPr lang="ru-RU" sz="2400" b="1" dirty="0">
                  <a:solidFill>
                    <a:schemeClr val="accent1">
                      <a:lumMod val="75000"/>
                    </a:schemeClr>
                  </a:solidFill>
                  <a:cs typeface="Arial" panose="020B0604020202020204" pitchFamily="34" charset="0"/>
                </a:rPr>
                <a:t>10</a:t>
              </a:r>
              <a:r>
                <a:rPr lang="ru-RU" sz="2800" b="1" baseline="30000" dirty="0">
                  <a:solidFill>
                    <a:schemeClr val="accent1">
                      <a:lumMod val="75000"/>
                    </a:schemeClr>
                  </a:solidFill>
                  <a:cs typeface="Arial" panose="020B0604020202020204" pitchFamily="34" charset="0"/>
                </a:rPr>
                <a:t>-3</a:t>
              </a:r>
              <a:r>
                <a:rPr lang="en-US" sz="2400" b="1" dirty="0">
                  <a:solidFill>
                    <a:schemeClr val="accent1">
                      <a:lumMod val="75000"/>
                    </a:schemeClr>
                  </a:solidFill>
                  <a:cs typeface="Arial" panose="020B0604020202020204" pitchFamily="34" charset="0"/>
                </a:rPr>
                <a:t> </a:t>
              </a:r>
              <a:r>
                <a:rPr lang="el-GR" sz="2800" b="1" dirty="0">
                  <a:solidFill>
                    <a:schemeClr val="accent1">
                      <a:lumMod val="75000"/>
                    </a:schemeClr>
                  </a:solidFill>
                  <a:cs typeface="Arial" panose="020B0604020202020204" pitchFamily="34" charset="0"/>
                </a:rPr>
                <a:t>ρ</a:t>
              </a:r>
              <a:r>
                <a:rPr lang="en-US" sz="2800" b="1" baseline="-25000" dirty="0">
                  <a:solidFill>
                    <a:schemeClr val="accent1">
                      <a:lumMod val="75000"/>
                    </a:schemeClr>
                  </a:solidFill>
                  <a:cs typeface="Arial" panose="020B0604020202020204" pitchFamily="34" charset="0"/>
                </a:rPr>
                <a:t>0</a:t>
              </a:r>
              <a:endParaRPr lang="ru-RU" sz="2800" b="1" baseline="-25000" dirty="0">
                <a:solidFill>
                  <a:schemeClr val="accent1">
                    <a:lumMod val="75000"/>
                  </a:schemeClr>
                </a:solidFill>
                <a:cs typeface="Arial" panose="020B0604020202020204" pitchFamily="34" charset="0"/>
              </a:endParaRPr>
            </a:p>
          </p:txBody>
        </p:sp>
        <p:sp>
          <p:nvSpPr>
            <p:cNvPr id="7" name="TextBox 6"/>
            <p:cNvSpPr txBox="1"/>
            <p:nvPr/>
          </p:nvSpPr>
          <p:spPr>
            <a:xfrm>
              <a:off x="5315286" y="4946519"/>
              <a:ext cx="553357" cy="461665"/>
            </a:xfrm>
            <a:prstGeom prst="rect">
              <a:avLst/>
            </a:prstGeom>
            <a:noFill/>
          </p:spPr>
          <p:txBody>
            <a:bodyPr wrap="none" rtlCol="0">
              <a:spAutoFit/>
            </a:bodyPr>
            <a:lstStyle/>
            <a:p>
              <a:r>
                <a:rPr lang="en-US" sz="2400" dirty="0">
                  <a:latin typeface="Arial Rounded MT Bold" panose="020F0704030504030204" pitchFamily="34" charset="0"/>
                </a:rPr>
                <a:t>4n</a:t>
              </a:r>
              <a:endParaRPr lang="ru-RU" sz="2400" dirty="0"/>
            </a:p>
          </p:txBody>
        </p:sp>
      </p:grpSp>
    </p:spTree>
    <p:extLst>
      <p:ext uri="{BB962C8B-B14F-4D97-AF65-F5344CB8AC3E}">
        <p14:creationId xmlns:p14="http://schemas.microsoft.com/office/powerpoint/2010/main" val="142180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E36FDA7-14A3-4DCC-B5AB-AD1DB6433921}"/>
              </a:ext>
            </a:extLst>
          </p:cNvPr>
          <p:cNvPicPr>
            <a:picLocks noChangeAspect="1"/>
          </p:cNvPicPr>
          <p:nvPr/>
        </p:nvPicPr>
        <p:blipFill>
          <a:blip r:embed="rId2"/>
          <a:stretch>
            <a:fillRect/>
          </a:stretch>
        </p:blipFill>
        <p:spPr>
          <a:xfrm>
            <a:off x="99301" y="1212304"/>
            <a:ext cx="8873187" cy="4460285"/>
          </a:xfrm>
          <a:prstGeom prst="rect">
            <a:avLst/>
          </a:prstGeom>
        </p:spPr>
      </p:pic>
      <p:grpSp>
        <p:nvGrpSpPr>
          <p:cNvPr id="5" name="Группа 4">
            <a:extLst>
              <a:ext uri="{FF2B5EF4-FFF2-40B4-BE49-F238E27FC236}">
                <a16:creationId xmlns:a16="http://schemas.microsoft.com/office/drawing/2014/main" id="{F06434D1-74CD-4962-9E60-DF235192B523}"/>
              </a:ext>
            </a:extLst>
          </p:cNvPr>
          <p:cNvGrpSpPr/>
          <p:nvPr/>
        </p:nvGrpSpPr>
        <p:grpSpPr>
          <a:xfrm>
            <a:off x="6603539" y="5688948"/>
            <a:ext cx="481902" cy="459458"/>
            <a:chOff x="7576553" y="3093139"/>
            <a:chExt cx="493144" cy="462585"/>
          </a:xfrm>
        </p:grpSpPr>
        <p:sp>
          <p:nvSpPr>
            <p:cNvPr id="6" name="Прямоугольник 5">
              <a:extLst>
                <a:ext uri="{FF2B5EF4-FFF2-40B4-BE49-F238E27FC236}">
                  <a16:creationId xmlns:a16="http://schemas.microsoft.com/office/drawing/2014/main" id="{A0E0F36A-ED9B-47D4-B520-415FB02F27BC}"/>
                </a:ext>
              </a:extLst>
            </p:cNvPr>
            <p:cNvSpPr/>
            <p:nvPr/>
          </p:nvSpPr>
          <p:spPr>
            <a:xfrm>
              <a:off x="7576553" y="3093139"/>
              <a:ext cx="493144" cy="462585"/>
            </a:xfrm>
            <a:prstGeom prst="rect">
              <a:avLst/>
            </a:prstGeom>
            <a:solidFill>
              <a:srgbClr val="00FFFF"/>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a:extLst>
                <a:ext uri="{FF2B5EF4-FFF2-40B4-BE49-F238E27FC236}">
                  <a16:creationId xmlns:a16="http://schemas.microsoft.com/office/drawing/2014/main" id="{A0235266-6FCD-42DF-9744-D239F5AAA475}"/>
                </a:ext>
              </a:extLst>
            </p:cNvPr>
            <p:cNvSpPr/>
            <p:nvPr/>
          </p:nvSpPr>
          <p:spPr>
            <a:xfrm>
              <a:off x="7611834" y="3097219"/>
              <a:ext cx="435428" cy="435428"/>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везда: 5 точек 7">
              <a:extLst>
                <a:ext uri="{FF2B5EF4-FFF2-40B4-BE49-F238E27FC236}">
                  <a16:creationId xmlns:a16="http://schemas.microsoft.com/office/drawing/2014/main" id="{0641FBBB-E203-459C-8E33-7B240925F5E1}"/>
                </a:ext>
              </a:extLst>
            </p:cNvPr>
            <p:cNvSpPr/>
            <p:nvPr/>
          </p:nvSpPr>
          <p:spPr>
            <a:xfrm>
              <a:off x="7636326" y="3127157"/>
              <a:ext cx="353784" cy="35378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TextBox 8">
            <a:extLst>
              <a:ext uri="{FF2B5EF4-FFF2-40B4-BE49-F238E27FC236}">
                <a16:creationId xmlns:a16="http://schemas.microsoft.com/office/drawing/2014/main" id="{8E8B27B9-9128-4891-9236-113E792F89AE}"/>
              </a:ext>
            </a:extLst>
          </p:cNvPr>
          <p:cNvSpPr txBox="1"/>
          <p:nvPr/>
        </p:nvSpPr>
        <p:spPr>
          <a:xfrm>
            <a:off x="7240724" y="5689137"/>
            <a:ext cx="1671676" cy="461665"/>
          </a:xfrm>
          <a:prstGeom prst="rect">
            <a:avLst/>
          </a:prstGeom>
          <a:noFill/>
        </p:spPr>
        <p:txBody>
          <a:bodyPr wrap="none" rtlCol="0">
            <a:spAutoFit/>
          </a:bodyPr>
          <a:lstStyle/>
          <a:p>
            <a:r>
              <a:rPr lang="en-US" sz="2400" b="1" dirty="0">
                <a:solidFill>
                  <a:srgbClr val="0070C0"/>
                </a:solidFill>
                <a:effectLst>
                  <a:outerShdw blurRad="38100" dist="38100" dir="2700000" algn="tl">
                    <a:srgbClr val="000000">
                      <a:alpha val="43137"/>
                    </a:srgbClr>
                  </a:outerShdw>
                </a:effectLst>
              </a:rPr>
              <a:t>THE BEAMS</a:t>
            </a:r>
            <a:endParaRPr lang="ru-RU" sz="2400" b="1" dirty="0">
              <a:solidFill>
                <a:srgbClr val="0070C0"/>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B7E81151-5C32-4403-B96F-7312E02A267C}"/>
              </a:ext>
            </a:extLst>
          </p:cNvPr>
          <p:cNvSpPr txBox="1"/>
          <p:nvPr/>
        </p:nvSpPr>
        <p:spPr>
          <a:xfrm>
            <a:off x="6242203" y="3558294"/>
            <a:ext cx="2640466" cy="430887"/>
          </a:xfrm>
          <a:prstGeom prst="rect">
            <a:avLst/>
          </a:prstGeom>
          <a:noFill/>
        </p:spPr>
        <p:txBody>
          <a:bodyPr wrap="none" rtlCol="0">
            <a:spAutoFit/>
          </a:bodyPr>
          <a:lstStyle/>
          <a:p>
            <a:r>
              <a:rPr lang="en-US" sz="2200" b="1" dirty="0">
                <a:solidFill>
                  <a:srgbClr val="0070C0"/>
                </a:solidFill>
                <a:latin typeface="Comic Sans MS" panose="030F0702030302020204" pitchFamily="66" charset="0"/>
              </a:rPr>
              <a:t>Neutron  drip line</a:t>
            </a:r>
            <a:endParaRPr lang="ru-RU" sz="2200" b="1" dirty="0">
              <a:solidFill>
                <a:srgbClr val="0070C0"/>
              </a:solidFill>
              <a:latin typeface="Comic Sans MS" panose="030F0702030302020204" pitchFamily="66" charset="0"/>
            </a:endParaRPr>
          </a:p>
        </p:txBody>
      </p:sp>
      <p:sp>
        <p:nvSpPr>
          <p:cNvPr id="11" name="TextBox 10">
            <a:extLst>
              <a:ext uri="{FF2B5EF4-FFF2-40B4-BE49-F238E27FC236}">
                <a16:creationId xmlns:a16="http://schemas.microsoft.com/office/drawing/2014/main" id="{80B80324-61BC-49A8-8BB0-D3B5C2167CA2}"/>
              </a:ext>
            </a:extLst>
          </p:cNvPr>
          <p:cNvSpPr txBox="1"/>
          <p:nvPr/>
        </p:nvSpPr>
        <p:spPr>
          <a:xfrm>
            <a:off x="1667435" y="488231"/>
            <a:ext cx="6207405"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Extremely neutron-</a:t>
            </a:r>
            <a:r>
              <a:rPr lang="en-US" sz="2400" dirty="0" err="1">
                <a:effectLst>
                  <a:outerShdw blurRad="38100" dist="38100" dir="2700000" algn="tl">
                    <a:srgbClr val="000000">
                      <a:alpha val="43137"/>
                    </a:srgbClr>
                  </a:outerShdw>
                </a:effectLst>
              </a:rPr>
              <a:t>riched</a:t>
            </a:r>
            <a:r>
              <a:rPr lang="en-US" sz="2400" dirty="0">
                <a:effectLst>
                  <a:outerShdw blurRad="38100" dist="38100" dir="2700000" algn="tl">
                    <a:srgbClr val="000000">
                      <a:alpha val="43137"/>
                    </a:srgbClr>
                  </a:outerShdw>
                </a:effectLst>
              </a:rPr>
              <a:t> radioactive ion beams</a:t>
            </a:r>
            <a:endParaRPr lang="ru-RU" sz="2400" dirty="0">
              <a:effectLst>
                <a:outerShdw blurRad="38100" dist="38100" dir="2700000" algn="tl">
                  <a:srgbClr val="000000">
                    <a:alpha val="43137"/>
                  </a:srgbClr>
                </a:outerShdw>
              </a:effectLst>
            </a:endParaRPr>
          </a:p>
        </p:txBody>
      </p:sp>
      <p:cxnSp>
        <p:nvCxnSpPr>
          <p:cNvPr id="3" name="Соединитель: уступ 2">
            <a:extLst>
              <a:ext uri="{FF2B5EF4-FFF2-40B4-BE49-F238E27FC236}">
                <a16:creationId xmlns:a16="http://schemas.microsoft.com/office/drawing/2014/main" id="{A8B2CB3B-F0FF-46A0-BA2A-44CFE26C83CD}"/>
              </a:ext>
            </a:extLst>
          </p:cNvPr>
          <p:cNvCxnSpPr>
            <a:cxnSpLocks/>
          </p:cNvCxnSpPr>
          <p:nvPr/>
        </p:nvCxnSpPr>
        <p:spPr>
          <a:xfrm rot="16200000" flipH="1">
            <a:off x="6789732" y="2850779"/>
            <a:ext cx="786137" cy="595808"/>
          </a:xfrm>
          <a:prstGeom prst="bentConnector3">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618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76672"/>
            <a:ext cx="9180512" cy="566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131840" y="4149080"/>
            <a:ext cx="705642" cy="523220"/>
          </a:xfrm>
          <a:prstGeom prst="rect">
            <a:avLst/>
          </a:prstGeom>
          <a:solidFill>
            <a:schemeClr val="bg1"/>
          </a:solidFill>
        </p:spPr>
        <p:txBody>
          <a:bodyPr wrap="none" rtlCol="0">
            <a:spAutoFit/>
          </a:bodyPr>
          <a:lstStyle/>
          <a:p>
            <a:r>
              <a:rPr lang="en-US" sz="3200" b="1" baseline="30000" dirty="0"/>
              <a:t>28</a:t>
            </a:r>
            <a:r>
              <a:rPr lang="en-US" sz="2800" b="1" dirty="0"/>
              <a:t>O</a:t>
            </a:r>
            <a:endParaRPr lang="ru-RU" sz="2800" b="1" dirty="0"/>
          </a:p>
        </p:txBody>
      </p:sp>
      <p:sp>
        <p:nvSpPr>
          <p:cNvPr id="7" name="TextBox 6"/>
          <p:cNvSpPr txBox="1"/>
          <p:nvPr/>
        </p:nvSpPr>
        <p:spPr>
          <a:xfrm>
            <a:off x="5652120" y="2564904"/>
            <a:ext cx="705642" cy="523220"/>
          </a:xfrm>
          <a:prstGeom prst="rect">
            <a:avLst/>
          </a:prstGeom>
          <a:solidFill>
            <a:schemeClr val="bg1"/>
          </a:solidFill>
        </p:spPr>
        <p:txBody>
          <a:bodyPr wrap="none" rtlCol="0">
            <a:spAutoFit/>
          </a:bodyPr>
          <a:lstStyle/>
          <a:p>
            <a:r>
              <a:rPr lang="en-US" sz="3200" b="1" baseline="30000" dirty="0"/>
              <a:t>24</a:t>
            </a:r>
            <a:r>
              <a:rPr lang="en-US" sz="2800" b="1" dirty="0"/>
              <a:t>O</a:t>
            </a:r>
            <a:endParaRPr lang="ru-RU" sz="2800" b="1" dirty="0"/>
          </a:p>
        </p:txBody>
      </p:sp>
      <p:sp>
        <p:nvSpPr>
          <p:cNvPr id="8" name="TextBox 7"/>
          <p:cNvSpPr txBox="1"/>
          <p:nvPr/>
        </p:nvSpPr>
        <p:spPr>
          <a:xfrm>
            <a:off x="2944608" y="5468262"/>
            <a:ext cx="377026" cy="523220"/>
          </a:xfrm>
          <a:prstGeom prst="rect">
            <a:avLst/>
          </a:prstGeom>
          <a:solidFill>
            <a:schemeClr val="bg1"/>
          </a:solidFill>
        </p:spPr>
        <p:txBody>
          <a:bodyPr wrap="none" rtlCol="0">
            <a:spAutoFit/>
          </a:bodyPr>
          <a:lstStyle/>
          <a:p>
            <a:r>
              <a:rPr lang="en-US" sz="2800" b="1" dirty="0"/>
              <a:t>p</a:t>
            </a:r>
            <a:endParaRPr lang="ru-RU" sz="2800" b="1" dirty="0"/>
          </a:p>
        </p:txBody>
      </p:sp>
      <p:sp>
        <p:nvSpPr>
          <p:cNvPr id="9" name="TextBox 8"/>
          <p:cNvSpPr txBox="1"/>
          <p:nvPr/>
        </p:nvSpPr>
        <p:spPr>
          <a:xfrm>
            <a:off x="5563126" y="1700808"/>
            <a:ext cx="377026" cy="523220"/>
          </a:xfrm>
          <a:prstGeom prst="rect">
            <a:avLst/>
          </a:prstGeom>
          <a:solidFill>
            <a:schemeClr val="bg1"/>
          </a:solidFill>
        </p:spPr>
        <p:txBody>
          <a:bodyPr wrap="none" rtlCol="0">
            <a:spAutoFit/>
          </a:bodyPr>
          <a:lstStyle/>
          <a:p>
            <a:r>
              <a:rPr lang="en-US" sz="2800" b="1" dirty="0"/>
              <a:t>p</a:t>
            </a:r>
            <a:endParaRPr lang="ru-RU" sz="2800" b="1" dirty="0"/>
          </a:p>
        </p:txBody>
      </p:sp>
      <p:sp>
        <p:nvSpPr>
          <p:cNvPr id="10" name="TextBox 9"/>
          <p:cNvSpPr txBox="1"/>
          <p:nvPr/>
        </p:nvSpPr>
        <p:spPr>
          <a:xfrm>
            <a:off x="4788024" y="4077072"/>
            <a:ext cx="559769" cy="523220"/>
          </a:xfrm>
          <a:prstGeom prst="rect">
            <a:avLst/>
          </a:prstGeom>
          <a:solidFill>
            <a:schemeClr val="bg2"/>
          </a:solidFill>
        </p:spPr>
        <p:txBody>
          <a:bodyPr wrap="none" rtlCol="0">
            <a:spAutoFit/>
          </a:bodyPr>
          <a:lstStyle/>
          <a:p>
            <a:r>
              <a:rPr lang="en-US" sz="2800" b="1" dirty="0"/>
              <a:t>4n</a:t>
            </a:r>
            <a:endParaRPr lang="ru-RU" sz="2800" b="1" dirty="0"/>
          </a:p>
        </p:txBody>
      </p:sp>
      <p:sp>
        <p:nvSpPr>
          <p:cNvPr id="5" name="TextBox 4"/>
          <p:cNvSpPr txBox="1"/>
          <p:nvPr/>
        </p:nvSpPr>
        <p:spPr>
          <a:xfrm>
            <a:off x="-36512" y="15658"/>
            <a:ext cx="9180512" cy="769441"/>
          </a:xfrm>
          <a:prstGeom prst="rect">
            <a:avLst/>
          </a:prstGeom>
          <a:solidFill>
            <a:schemeClr val="bg2"/>
          </a:solidFill>
        </p:spPr>
        <p:txBody>
          <a:bodyPr wrap="square" rtlCol="0">
            <a:spAutoFit/>
          </a:bodyPr>
          <a:lstStyle/>
          <a:p>
            <a:r>
              <a:rPr lang="en-US" sz="2400" b="1" dirty="0">
                <a:solidFill>
                  <a:srgbClr val="0070C0"/>
                </a:solidFill>
              </a:rPr>
              <a:t>Doubly magic Isotope </a:t>
            </a:r>
            <a:r>
              <a:rPr lang="en-US" sz="2800" b="1" baseline="30000" dirty="0">
                <a:solidFill>
                  <a:srgbClr val="0070C0"/>
                </a:solidFill>
              </a:rPr>
              <a:t>28</a:t>
            </a:r>
            <a:r>
              <a:rPr lang="en-US" sz="2400" b="1" dirty="0">
                <a:solidFill>
                  <a:srgbClr val="0070C0"/>
                </a:solidFill>
              </a:rPr>
              <a:t>O (Z=8, N=20) found to be unbound</a:t>
            </a:r>
          </a:p>
          <a:p>
            <a:r>
              <a:rPr lang="en-US" sz="2000" dirty="0">
                <a:effectLst>
                  <a:outerShdw blurRad="38100" dist="38100" dir="2700000" algn="tl">
                    <a:srgbClr val="000000">
                      <a:alpha val="43137"/>
                    </a:srgbClr>
                  </a:outerShdw>
                </a:effectLst>
              </a:rPr>
              <a:t>NATURE August 2023</a:t>
            </a:r>
          </a:p>
        </p:txBody>
      </p:sp>
      <p:sp>
        <p:nvSpPr>
          <p:cNvPr id="13" name="TextBox 12"/>
          <p:cNvSpPr txBox="1"/>
          <p:nvPr/>
        </p:nvSpPr>
        <p:spPr>
          <a:xfrm>
            <a:off x="4553744" y="3337828"/>
            <a:ext cx="351378" cy="523220"/>
          </a:xfrm>
          <a:prstGeom prst="rect">
            <a:avLst/>
          </a:prstGeom>
          <a:noFill/>
        </p:spPr>
        <p:txBody>
          <a:bodyPr wrap="none" rtlCol="0">
            <a:spAutoFit/>
          </a:bodyPr>
          <a:lstStyle/>
          <a:p>
            <a:r>
              <a:rPr lang="en-US" sz="2800" b="1" dirty="0"/>
              <a:t>?</a:t>
            </a:r>
            <a:endParaRPr lang="ru-RU" sz="2800" b="1" dirty="0"/>
          </a:p>
        </p:txBody>
      </p:sp>
      <p:grpSp>
        <p:nvGrpSpPr>
          <p:cNvPr id="2" name="Группа 1"/>
          <p:cNvGrpSpPr/>
          <p:nvPr/>
        </p:nvGrpSpPr>
        <p:grpSpPr>
          <a:xfrm>
            <a:off x="-108520" y="2041684"/>
            <a:ext cx="6898380" cy="2107396"/>
            <a:chOff x="-108520" y="2041684"/>
            <a:chExt cx="6898380" cy="2107396"/>
          </a:xfrm>
        </p:grpSpPr>
        <p:sp>
          <p:nvSpPr>
            <p:cNvPr id="4" name="TextBox 3"/>
            <p:cNvSpPr txBox="1"/>
            <p:nvPr/>
          </p:nvSpPr>
          <p:spPr>
            <a:xfrm>
              <a:off x="-108520" y="2041684"/>
              <a:ext cx="2161169" cy="523220"/>
            </a:xfrm>
            <a:prstGeom prst="rect">
              <a:avLst/>
            </a:prstGeom>
            <a:noFill/>
          </p:spPr>
          <p:txBody>
            <a:bodyPr wrap="none" rtlCol="0">
              <a:spAutoFit/>
            </a:bodyPr>
            <a:lstStyle/>
            <a:p>
              <a:r>
                <a:rPr lang="en-US" sz="3200" b="1" baseline="30000" dirty="0"/>
                <a:t>29</a:t>
              </a:r>
              <a:r>
                <a:rPr lang="en-US" sz="2800" b="1" dirty="0"/>
                <a:t>F </a:t>
              </a:r>
              <a:r>
                <a:rPr lang="en-US" sz="2000" b="1" dirty="0"/>
                <a:t>S</a:t>
              </a:r>
              <a:r>
                <a:rPr lang="en-US" sz="2000" b="1" baseline="-25000" dirty="0"/>
                <a:t>2n</a:t>
              </a:r>
              <a:r>
                <a:rPr lang="en-US" sz="2000" b="1" dirty="0"/>
                <a:t>=1.15 MeV</a:t>
              </a:r>
              <a:endParaRPr lang="ru-RU" sz="2000" b="1" dirty="0"/>
            </a:p>
          </p:txBody>
        </p:sp>
        <p:sp>
          <p:nvSpPr>
            <p:cNvPr id="11" name="TextBox 10"/>
            <p:cNvSpPr txBox="1"/>
            <p:nvPr/>
          </p:nvSpPr>
          <p:spPr>
            <a:xfrm>
              <a:off x="4932040" y="3501008"/>
              <a:ext cx="1641796" cy="400110"/>
            </a:xfrm>
            <a:prstGeom prst="rect">
              <a:avLst/>
            </a:prstGeom>
            <a:solidFill>
              <a:schemeClr val="bg1"/>
            </a:solidFill>
          </p:spPr>
          <p:txBody>
            <a:bodyPr wrap="none" rtlCol="0">
              <a:spAutoFit/>
            </a:bodyPr>
            <a:lstStyle/>
            <a:p>
              <a:r>
                <a:rPr lang="en-US" sz="2000" b="1" dirty="0"/>
                <a:t>S</a:t>
              </a:r>
              <a:r>
                <a:rPr lang="en-US" sz="2000" b="1" baseline="-25000" dirty="0"/>
                <a:t>2n</a:t>
              </a:r>
              <a:r>
                <a:rPr lang="en-US" sz="2000" b="1" dirty="0"/>
                <a:t>= -1.2 MeV</a:t>
              </a:r>
              <a:endParaRPr lang="ru-RU" sz="2000" b="1" dirty="0"/>
            </a:p>
          </p:txBody>
        </p:sp>
        <p:sp>
          <p:nvSpPr>
            <p:cNvPr id="12" name="TextBox 11"/>
            <p:cNvSpPr txBox="1"/>
            <p:nvPr/>
          </p:nvSpPr>
          <p:spPr>
            <a:xfrm>
              <a:off x="5148064" y="3748970"/>
              <a:ext cx="1641796" cy="400110"/>
            </a:xfrm>
            <a:prstGeom prst="rect">
              <a:avLst/>
            </a:prstGeom>
            <a:noFill/>
          </p:spPr>
          <p:txBody>
            <a:bodyPr wrap="none" rtlCol="0">
              <a:spAutoFit/>
            </a:bodyPr>
            <a:lstStyle/>
            <a:p>
              <a:r>
                <a:rPr lang="en-US" sz="2000" b="1" dirty="0"/>
                <a:t>S</a:t>
              </a:r>
              <a:r>
                <a:rPr lang="en-US" sz="2000" b="1" baseline="-25000" dirty="0"/>
                <a:t>4n</a:t>
              </a:r>
              <a:r>
                <a:rPr lang="en-US" sz="2000" b="1" dirty="0"/>
                <a:t>= -1.3 MeV</a:t>
              </a:r>
              <a:endParaRPr lang="ru-RU" sz="2000" b="1" dirty="0"/>
            </a:p>
          </p:txBody>
        </p:sp>
      </p:grpSp>
    </p:spTree>
    <p:extLst>
      <p:ext uri="{BB962C8B-B14F-4D97-AF65-F5344CB8AC3E}">
        <p14:creationId xmlns:p14="http://schemas.microsoft.com/office/powerpoint/2010/main" val="18200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42" y="509701"/>
            <a:ext cx="8872635" cy="313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92" name="Группа 3091"/>
          <p:cNvGrpSpPr/>
          <p:nvPr/>
        </p:nvGrpSpPr>
        <p:grpSpPr>
          <a:xfrm>
            <a:off x="1403648" y="1427271"/>
            <a:ext cx="6897736" cy="1493422"/>
            <a:chOff x="1403648" y="2114322"/>
            <a:chExt cx="6897736" cy="1493422"/>
          </a:xfrm>
        </p:grpSpPr>
        <p:sp>
          <p:nvSpPr>
            <p:cNvPr id="12" name="Овал 11"/>
            <p:cNvSpPr/>
            <p:nvPr/>
          </p:nvSpPr>
          <p:spPr>
            <a:xfrm>
              <a:off x="1403648" y="2352930"/>
              <a:ext cx="517141" cy="52653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4597905" y="2114322"/>
              <a:ext cx="517141" cy="52653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7446194" y="2258750"/>
              <a:ext cx="517141" cy="52653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3779912" y="2636912"/>
              <a:ext cx="288032" cy="2880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4661230" y="3284984"/>
              <a:ext cx="288032" cy="2880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8" name="Прямая соединительная линия 17"/>
            <p:cNvCxnSpPr>
              <a:stCxn id="13" idx="5"/>
              <a:endCxn id="17" idx="1"/>
            </p:cNvCxnSpPr>
            <p:nvPr/>
          </p:nvCxnSpPr>
          <p:spPr>
            <a:xfrm>
              <a:off x="4025763" y="2882763"/>
              <a:ext cx="677648" cy="44440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H="1">
              <a:off x="4364587" y="2594372"/>
              <a:ext cx="337191" cy="51059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Овал 26"/>
            <p:cNvSpPr/>
            <p:nvPr/>
          </p:nvSpPr>
          <p:spPr>
            <a:xfrm>
              <a:off x="6742997" y="2328163"/>
              <a:ext cx="288032" cy="2880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6804248" y="2912517"/>
              <a:ext cx="288032" cy="2880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9" name="Прямая соединительная линия 28"/>
            <p:cNvCxnSpPr>
              <a:stCxn id="27" idx="4"/>
            </p:cNvCxnSpPr>
            <p:nvPr/>
          </p:nvCxnSpPr>
          <p:spPr>
            <a:xfrm>
              <a:off x="6887013" y="2616195"/>
              <a:ext cx="55897" cy="30798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flipH="1">
              <a:off x="6915150" y="2624137"/>
              <a:ext cx="533400" cy="14644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41" name="Овал 40"/>
            <p:cNvSpPr/>
            <p:nvPr/>
          </p:nvSpPr>
          <p:spPr>
            <a:xfrm>
              <a:off x="7456934" y="3319712"/>
              <a:ext cx="288032" cy="2880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p:cNvSpPr/>
            <p:nvPr/>
          </p:nvSpPr>
          <p:spPr>
            <a:xfrm>
              <a:off x="8013352" y="3158817"/>
              <a:ext cx="288032" cy="2880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3" name="Прямая соединительная линия 42"/>
            <p:cNvCxnSpPr/>
            <p:nvPr/>
          </p:nvCxnSpPr>
          <p:spPr>
            <a:xfrm flipV="1">
              <a:off x="7744966" y="3365296"/>
              <a:ext cx="268685" cy="9843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7794221" y="2775753"/>
              <a:ext cx="72008" cy="6507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1A4147FD-22A5-4996-810E-88BB3077A779}"/>
              </a:ext>
            </a:extLst>
          </p:cNvPr>
          <p:cNvSpPr txBox="1"/>
          <p:nvPr/>
        </p:nvSpPr>
        <p:spPr>
          <a:xfrm>
            <a:off x="3632775" y="3285233"/>
            <a:ext cx="2097049" cy="461665"/>
          </a:xfrm>
          <a:prstGeom prst="rect">
            <a:avLst/>
          </a:prstGeom>
          <a:noFill/>
        </p:spPr>
        <p:txBody>
          <a:bodyPr wrap="none" rtlCol="0">
            <a:spAutoFit/>
          </a:bodyPr>
          <a:lstStyle/>
          <a:p>
            <a:r>
              <a:rPr lang="en-US" sz="2400" b="1" dirty="0">
                <a:solidFill>
                  <a:srgbClr val="0070C0"/>
                </a:solidFill>
              </a:rPr>
              <a:t>S</a:t>
            </a:r>
            <a:r>
              <a:rPr lang="en-US" sz="2800" b="1" baseline="-25000" dirty="0">
                <a:solidFill>
                  <a:srgbClr val="0070C0"/>
                </a:solidFill>
              </a:rPr>
              <a:t>2n</a:t>
            </a:r>
            <a:r>
              <a:rPr lang="en-US" sz="2400" b="1" dirty="0">
                <a:solidFill>
                  <a:srgbClr val="0070C0"/>
                </a:solidFill>
              </a:rPr>
              <a:t> = 0.97 MeV</a:t>
            </a:r>
            <a:endParaRPr lang="ru-RU" sz="2400" b="1" dirty="0">
              <a:solidFill>
                <a:srgbClr val="0070C0"/>
              </a:solidFill>
            </a:endParaRPr>
          </a:p>
        </p:txBody>
      </p:sp>
      <p:sp>
        <p:nvSpPr>
          <p:cNvPr id="66" name="TextBox 65">
            <a:extLst>
              <a:ext uri="{FF2B5EF4-FFF2-40B4-BE49-F238E27FC236}">
                <a16:creationId xmlns:a16="http://schemas.microsoft.com/office/drawing/2014/main" id="{D0275479-0473-4F3B-B6E6-69CB6DD04912}"/>
              </a:ext>
            </a:extLst>
          </p:cNvPr>
          <p:cNvSpPr txBox="1"/>
          <p:nvPr/>
        </p:nvSpPr>
        <p:spPr>
          <a:xfrm>
            <a:off x="6652502" y="3247306"/>
            <a:ext cx="2097049" cy="461665"/>
          </a:xfrm>
          <a:prstGeom prst="rect">
            <a:avLst/>
          </a:prstGeom>
          <a:noFill/>
        </p:spPr>
        <p:txBody>
          <a:bodyPr wrap="none" rtlCol="0">
            <a:spAutoFit/>
          </a:bodyPr>
          <a:lstStyle/>
          <a:p>
            <a:r>
              <a:rPr lang="en-US" sz="2400" b="1" dirty="0">
                <a:solidFill>
                  <a:srgbClr val="0070C0"/>
                </a:solidFill>
              </a:rPr>
              <a:t>S</a:t>
            </a:r>
            <a:r>
              <a:rPr lang="en-US" sz="2800" b="1" baseline="-25000" dirty="0">
                <a:solidFill>
                  <a:srgbClr val="0070C0"/>
                </a:solidFill>
              </a:rPr>
              <a:t>2n</a:t>
            </a:r>
            <a:r>
              <a:rPr lang="en-US" sz="2400" b="1" dirty="0">
                <a:solidFill>
                  <a:srgbClr val="0070C0"/>
                </a:solidFill>
              </a:rPr>
              <a:t> = 2.12 MeV</a:t>
            </a:r>
            <a:endParaRPr lang="ru-RU" sz="2400" b="1" dirty="0">
              <a:solidFill>
                <a:srgbClr val="0070C0"/>
              </a:solidFill>
            </a:endParaRPr>
          </a:p>
        </p:txBody>
      </p:sp>
      <p:sp>
        <p:nvSpPr>
          <p:cNvPr id="68" name="TextBox 67">
            <a:extLst>
              <a:ext uri="{FF2B5EF4-FFF2-40B4-BE49-F238E27FC236}">
                <a16:creationId xmlns:a16="http://schemas.microsoft.com/office/drawing/2014/main" id="{730C54AE-E498-49BA-AEA5-FC964C917D9E}"/>
              </a:ext>
            </a:extLst>
          </p:cNvPr>
          <p:cNvSpPr txBox="1"/>
          <p:nvPr/>
        </p:nvSpPr>
        <p:spPr>
          <a:xfrm>
            <a:off x="6713875" y="3656231"/>
            <a:ext cx="2097049" cy="461665"/>
          </a:xfrm>
          <a:prstGeom prst="rect">
            <a:avLst/>
          </a:prstGeom>
          <a:noFill/>
        </p:spPr>
        <p:txBody>
          <a:bodyPr wrap="none" rtlCol="0">
            <a:spAutoFit/>
          </a:bodyPr>
          <a:lstStyle/>
          <a:p>
            <a:r>
              <a:rPr lang="en-US" sz="2400" b="1" dirty="0">
                <a:solidFill>
                  <a:srgbClr val="0070C0"/>
                </a:solidFill>
              </a:rPr>
              <a:t>S</a:t>
            </a:r>
            <a:r>
              <a:rPr lang="en-US" sz="2800" b="1" baseline="-25000" dirty="0">
                <a:solidFill>
                  <a:srgbClr val="0070C0"/>
                </a:solidFill>
              </a:rPr>
              <a:t>4n</a:t>
            </a:r>
            <a:r>
              <a:rPr lang="en-US" sz="2400" b="1" dirty="0">
                <a:solidFill>
                  <a:srgbClr val="0070C0"/>
                </a:solidFill>
              </a:rPr>
              <a:t> = 3.11 MeV</a:t>
            </a:r>
            <a:endParaRPr lang="ru-RU" sz="2400" b="1" dirty="0">
              <a:solidFill>
                <a:srgbClr val="0070C0"/>
              </a:solidFill>
            </a:endParaRPr>
          </a:p>
        </p:txBody>
      </p:sp>
      <p:sp>
        <p:nvSpPr>
          <p:cNvPr id="69" name="TextBox 68">
            <a:extLst>
              <a:ext uri="{FF2B5EF4-FFF2-40B4-BE49-F238E27FC236}">
                <a16:creationId xmlns:a16="http://schemas.microsoft.com/office/drawing/2014/main" id="{D77FAC06-7495-4B60-AD55-E99000E9A571}"/>
              </a:ext>
            </a:extLst>
          </p:cNvPr>
          <p:cNvSpPr txBox="1"/>
          <p:nvPr/>
        </p:nvSpPr>
        <p:spPr>
          <a:xfrm>
            <a:off x="624082" y="3292828"/>
            <a:ext cx="2097049" cy="461665"/>
          </a:xfrm>
          <a:prstGeom prst="rect">
            <a:avLst/>
          </a:prstGeom>
          <a:noFill/>
        </p:spPr>
        <p:txBody>
          <a:bodyPr wrap="none" rtlCol="0">
            <a:spAutoFit/>
          </a:bodyPr>
          <a:lstStyle/>
          <a:p>
            <a:r>
              <a:rPr lang="en-US" sz="2400" b="1" dirty="0">
                <a:solidFill>
                  <a:srgbClr val="0070C0"/>
                </a:solidFill>
              </a:rPr>
              <a:t>S</a:t>
            </a:r>
            <a:r>
              <a:rPr lang="en-US" sz="2800" b="1" baseline="-25000" dirty="0">
                <a:solidFill>
                  <a:srgbClr val="0070C0"/>
                </a:solidFill>
              </a:rPr>
              <a:t>2n</a:t>
            </a:r>
            <a:r>
              <a:rPr lang="en-US" sz="2400" b="1" dirty="0">
                <a:solidFill>
                  <a:srgbClr val="0070C0"/>
                </a:solidFill>
              </a:rPr>
              <a:t> = 20.6 MeV</a:t>
            </a:r>
            <a:endParaRPr lang="ru-RU" sz="2400" b="1" dirty="0">
              <a:solidFill>
                <a:srgbClr val="0070C0"/>
              </a:solidFill>
            </a:endParaRPr>
          </a:p>
        </p:txBody>
      </p:sp>
      <p:grpSp>
        <p:nvGrpSpPr>
          <p:cNvPr id="54" name="Группа 53">
            <a:extLst>
              <a:ext uri="{FF2B5EF4-FFF2-40B4-BE49-F238E27FC236}">
                <a16:creationId xmlns:a16="http://schemas.microsoft.com/office/drawing/2014/main" id="{07CE7CBF-0D4A-4FF9-8DCB-0460CBC427E3}"/>
              </a:ext>
            </a:extLst>
          </p:cNvPr>
          <p:cNvGrpSpPr/>
          <p:nvPr/>
        </p:nvGrpSpPr>
        <p:grpSpPr>
          <a:xfrm>
            <a:off x="347520" y="3847248"/>
            <a:ext cx="5564324" cy="2599075"/>
            <a:chOff x="347520" y="3847248"/>
            <a:chExt cx="5564324" cy="2599075"/>
          </a:xfrm>
        </p:grpSpPr>
        <p:grpSp>
          <p:nvGrpSpPr>
            <p:cNvPr id="19" name="Группа 18">
              <a:extLst>
                <a:ext uri="{FF2B5EF4-FFF2-40B4-BE49-F238E27FC236}">
                  <a16:creationId xmlns:a16="http://schemas.microsoft.com/office/drawing/2014/main" id="{8431E185-10DF-4E67-9F84-74FAC845FE05}"/>
                </a:ext>
              </a:extLst>
            </p:cNvPr>
            <p:cNvGrpSpPr/>
            <p:nvPr/>
          </p:nvGrpSpPr>
          <p:grpSpPr>
            <a:xfrm>
              <a:off x="347520" y="3847248"/>
              <a:ext cx="5564324" cy="2599075"/>
              <a:chOff x="3326591" y="3114899"/>
              <a:chExt cx="5564324" cy="2599075"/>
            </a:xfrm>
          </p:grpSpPr>
          <p:sp>
            <p:nvSpPr>
              <p:cNvPr id="32" name="Овал 31"/>
              <p:cNvSpPr/>
              <p:nvPr/>
            </p:nvSpPr>
            <p:spPr>
              <a:xfrm>
                <a:off x="4472398" y="4155675"/>
                <a:ext cx="517141" cy="52653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36"/>
              <p:cNvSpPr/>
              <p:nvPr/>
            </p:nvSpPr>
            <p:spPr>
              <a:xfrm>
                <a:off x="3762058" y="4225088"/>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p:cNvSpPr/>
              <p:nvPr/>
            </p:nvSpPr>
            <p:spPr>
              <a:xfrm>
                <a:off x="3847119" y="4809442"/>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9" name="Прямая соединительная линия 38"/>
              <p:cNvCxnSpPr>
                <a:stCxn id="37" idx="4"/>
              </p:cNvCxnSpPr>
              <p:nvPr/>
            </p:nvCxnSpPr>
            <p:spPr>
              <a:xfrm>
                <a:off x="3906074" y="4513120"/>
                <a:ext cx="55897" cy="3079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flipH="1">
                <a:off x="3941354" y="4521062"/>
                <a:ext cx="533400" cy="1464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Овал 44"/>
              <p:cNvSpPr/>
              <p:nvPr/>
            </p:nvSpPr>
            <p:spPr>
              <a:xfrm>
                <a:off x="4483138" y="5216637"/>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вал 45"/>
              <p:cNvSpPr/>
              <p:nvPr/>
            </p:nvSpPr>
            <p:spPr>
              <a:xfrm>
                <a:off x="5039556" y="5055742"/>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7" name="Прямая соединительная линия 46"/>
              <p:cNvCxnSpPr/>
              <p:nvPr/>
            </p:nvCxnSpPr>
            <p:spPr>
              <a:xfrm flipV="1">
                <a:off x="4771170" y="5262221"/>
                <a:ext cx="268685" cy="984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4820425" y="4672678"/>
                <a:ext cx="72008" cy="6507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555294" y="4136099"/>
                <a:ext cx="388248" cy="523220"/>
              </a:xfrm>
              <a:prstGeom prst="rect">
                <a:avLst/>
              </a:prstGeom>
              <a:noFill/>
            </p:spPr>
            <p:txBody>
              <a:bodyPr wrap="none" rtlCol="0">
                <a:spAutoFit/>
              </a:bodyPr>
              <a:lstStyle/>
              <a:p>
                <a:r>
                  <a:rPr lang="el-GR" sz="2800" dirty="0"/>
                  <a:t>α</a:t>
                </a:r>
                <a:endParaRPr lang="ru-RU" sz="2800" dirty="0"/>
              </a:p>
            </p:txBody>
          </p:sp>
          <p:sp>
            <p:nvSpPr>
              <p:cNvPr id="63" name="TextBox 62"/>
              <p:cNvSpPr txBox="1"/>
              <p:nvPr/>
            </p:nvSpPr>
            <p:spPr>
              <a:xfrm rot="1853108">
                <a:off x="4236444" y="4622480"/>
                <a:ext cx="426720" cy="523220"/>
              </a:xfrm>
              <a:prstGeom prst="rect">
                <a:avLst/>
              </a:prstGeom>
              <a:noFill/>
            </p:spPr>
            <p:txBody>
              <a:bodyPr wrap="none" rtlCol="0">
                <a:spAutoFit/>
              </a:bodyPr>
              <a:lstStyle/>
              <a:p>
                <a:r>
                  <a:rPr lang="el-GR" sz="2800" dirty="0"/>
                  <a:t>Θ</a:t>
                </a:r>
                <a:endParaRPr lang="ru-RU" sz="2800" baseline="30000" dirty="0"/>
              </a:p>
            </p:txBody>
          </p:sp>
          <p:cxnSp>
            <p:nvCxnSpPr>
              <p:cNvPr id="23" name="Прямая со стрелкой 22"/>
              <p:cNvCxnSpPr/>
              <p:nvPr/>
            </p:nvCxnSpPr>
            <p:spPr>
              <a:xfrm>
                <a:off x="4583302" y="4947233"/>
                <a:ext cx="280547" cy="562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p:nvPr/>
            </p:nvCxnSpPr>
            <p:spPr>
              <a:xfrm flipH="1" flipV="1">
                <a:off x="4190492" y="4590332"/>
                <a:ext cx="144016" cy="21911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165E9372-A935-4370-975C-7768CC4EB7C8}"/>
                  </a:ext>
                </a:extLst>
              </p:cNvPr>
              <p:cNvGrpSpPr/>
              <p:nvPr/>
            </p:nvGrpSpPr>
            <p:grpSpPr>
              <a:xfrm rot="10800000">
                <a:off x="4737297" y="3373450"/>
                <a:ext cx="909957" cy="835681"/>
                <a:chOff x="5386953" y="4689192"/>
                <a:chExt cx="909957" cy="835681"/>
              </a:xfrm>
            </p:grpSpPr>
            <p:cxnSp>
              <p:nvCxnSpPr>
                <p:cNvPr id="49" name="Прямая соединительная линия 48">
                  <a:extLst>
                    <a:ext uri="{FF2B5EF4-FFF2-40B4-BE49-F238E27FC236}">
                      <a16:creationId xmlns:a16="http://schemas.microsoft.com/office/drawing/2014/main" id="{49B28B6C-2D03-41C1-9D89-9D85FF29826C}"/>
                    </a:ext>
                  </a:extLst>
                </p:cNvPr>
                <p:cNvCxnSpPr>
                  <a:cxnSpLocks/>
                </p:cNvCxnSpPr>
                <p:nvPr/>
              </p:nvCxnSpPr>
              <p:spPr>
                <a:xfrm flipH="1" flipV="1">
                  <a:off x="5589746" y="5049238"/>
                  <a:ext cx="509312" cy="3010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a:extLst>
                    <a:ext uri="{FF2B5EF4-FFF2-40B4-BE49-F238E27FC236}">
                      <a16:creationId xmlns:a16="http://schemas.microsoft.com/office/drawing/2014/main" id="{4319EB6D-B3BE-4F47-9B49-4F26915AAC1D}"/>
                    </a:ext>
                  </a:extLst>
                </p:cNvPr>
                <p:cNvCxnSpPr>
                  <a:cxnSpLocks/>
                </p:cNvCxnSpPr>
                <p:nvPr/>
              </p:nvCxnSpPr>
              <p:spPr>
                <a:xfrm flipV="1">
                  <a:off x="5833875" y="4689192"/>
                  <a:ext cx="337191" cy="510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Овал 50">
                  <a:extLst>
                    <a:ext uri="{FF2B5EF4-FFF2-40B4-BE49-F238E27FC236}">
                      <a16:creationId xmlns:a16="http://schemas.microsoft.com/office/drawing/2014/main" id="{52217A70-E3A4-4F0F-AEE0-5248DEC66AF2}"/>
                    </a:ext>
                  </a:extLst>
                </p:cNvPr>
                <p:cNvSpPr/>
                <p:nvPr/>
              </p:nvSpPr>
              <p:spPr>
                <a:xfrm flipH="1" flipV="1">
                  <a:off x="6008878" y="5236841"/>
                  <a:ext cx="288032" cy="2880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a:extLst>
                    <a:ext uri="{FF2B5EF4-FFF2-40B4-BE49-F238E27FC236}">
                      <a16:creationId xmlns:a16="http://schemas.microsoft.com/office/drawing/2014/main" id="{38BC7055-CC75-47A9-8E7B-3EF4C5E32F62}"/>
                    </a:ext>
                  </a:extLst>
                </p:cNvPr>
                <p:cNvSpPr/>
                <p:nvPr/>
              </p:nvSpPr>
              <p:spPr>
                <a:xfrm flipH="1" flipV="1">
                  <a:off x="5386953" y="4873123"/>
                  <a:ext cx="288032" cy="28803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0" name="Прямоугольник: скругленные углы 9">
                <a:extLst>
                  <a:ext uri="{FF2B5EF4-FFF2-40B4-BE49-F238E27FC236}">
                    <a16:creationId xmlns:a16="http://schemas.microsoft.com/office/drawing/2014/main" id="{37A86FC6-DC61-4A40-8F2E-2DE88AD82FFB}"/>
                  </a:ext>
                </a:extLst>
              </p:cNvPr>
              <p:cNvSpPr/>
              <p:nvPr/>
            </p:nvSpPr>
            <p:spPr>
              <a:xfrm>
                <a:off x="3326591" y="3132139"/>
                <a:ext cx="2631486" cy="25818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Овал 59">
                <a:extLst>
                  <a:ext uri="{FF2B5EF4-FFF2-40B4-BE49-F238E27FC236}">
                    <a16:creationId xmlns:a16="http://schemas.microsoft.com/office/drawing/2014/main" id="{19CCCD57-4F04-4338-ADC7-391BA9ABEE8F}"/>
                  </a:ext>
                </a:extLst>
              </p:cNvPr>
              <p:cNvSpPr/>
              <p:nvPr/>
            </p:nvSpPr>
            <p:spPr>
              <a:xfrm>
                <a:off x="7496266" y="4225321"/>
                <a:ext cx="517141" cy="52653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Овал 60">
                <a:extLst>
                  <a:ext uri="{FF2B5EF4-FFF2-40B4-BE49-F238E27FC236}">
                    <a16:creationId xmlns:a16="http://schemas.microsoft.com/office/drawing/2014/main" id="{C1D1D207-D12B-4099-A1A6-33080D361960}"/>
                  </a:ext>
                </a:extLst>
              </p:cNvPr>
              <p:cNvSpPr/>
              <p:nvPr/>
            </p:nvSpPr>
            <p:spPr>
              <a:xfrm>
                <a:off x="6785926" y="4294734"/>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Овал 61">
                <a:extLst>
                  <a:ext uri="{FF2B5EF4-FFF2-40B4-BE49-F238E27FC236}">
                    <a16:creationId xmlns:a16="http://schemas.microsoft.com/office/drawing/2014/main" id="{01562C25-9738-49B4-9CDC-9FCACED9F4A3}"/>
                  </a:ext>
                </a:extLst>
              </p:cNvPr>
              <p:cNvSpPr/>
              <p:nvPr/>
            </p:nvSpPr>
            <p:spPr>
              <a:xfrm>
                <a:off x="6870987" y="4879088"/>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4" name="Прямая соединительная линия 63">
                <a:extLst>
                  <a:ext uri="{FF2B5EF4-FFF2-40B4-BE49-F238E27FC236}">
                    <a16:creationId xmlns:a16="http://schemas.microsoft.com/office/drawing/2014/main" id="{4D2D8DA8-14A4-4385-BA57-C5501A4DB048}"/>
                  </a:ext>
                </a:extLst>
              </p:cNvPr>
              <p:cNvCxnSpPr>
                <a:stCxn id="61" idx="4"/>
              </p:cNvCxnSpPr>
              <p:nvPr/>
            </p:nvCxnSpPr>
            <p:spPr>
              <a:xfrm>
                <a:off x="6929942" y="4582766"/>
                <a:ext cx="55897" cy="3079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a:extLst>
                  <a:ext uri="{FF2B5EF4-FFF2-40B4-BE49-F238E27FC236}">
                    <a16:creationId xmlns:a16="http://schemas.microsoft.com/office/drawing/2014/main" id="{341D6A3B-D2D6-4109-BD6C-F8FB530176E9}"/>
                  </a:ext>
                </a:extLst>
              </p:cNvPr>
              <p:cNvCxnSpPr/>
              <p:nvPr/>
            </p:nvCxnSpPr>
            <p:spPr>
              <a:xfrm flipH="1">
                <a:off x="6965222" y="4590708"/>
                <a:ext cx="533400" cy="1464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Овал 71">
                <a:extLst>
                  <a:ext uri="{FF2B5EF4-FFF2-40B4-BE49-F238E27FC236}">
                    <a16:creationId xmlns:a16="http://schemas.microsoft.com/office/drawing/2014/main" id="{EBC14584-D6A5-4B35-AC16-EF35001B1C7A}"/>
                  </a:ext>
                </a:extLst>
              </p:cNvPr>
              <p:cNvSpPr/>
              <p:nvPr/>
            </p:nvSpPr>
            <p:spPr>
              <a:xfrm>
                <a:off x="7507006" y="5286283"/>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Овал 72">
                <a:extLst>
                  <a:ext uri="{FF2B5EF4-FFF2-40B4-BE49-F238E27FC236}">
                    <a16:creationId xmlns:a16="http://schemas.microsoft.com/office/drawing/2014/main" id="{94FD32CF-4625-4101-A86A-CC7A650C3AB8}"/>
                  </a:ext>
                </a:extLst>
              </p:cNvPr>
              <p:cNvSpPr/>
              <p:nvPr/>
            </p:nvSpPr>
            <p:spPr>
              <a:xfrm>
                <a:off x="8063424" y="5125388"/>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4" name="Прямая соединительная линия 73">
                <a:extLst>
                  <a:ext uri="{FF2B5EF4-FFF2-40B4-BE49-F238E27FC236}">
                    <a16:creationId xmlns:a16="http://schemas.microsoft.com/office/drawing/2014/main" id="{01E08344-B298-48EA-876B-0DCCA920EE70}"/>
                  </a:ext>
                </a:extLst>
              </p:cNvPr>
              <p:cNvCxnSpPr/>
              <p:nvPr/>
            </p:nvCxnSpPr>
            <p:spPr>
              <a:xfrm flipV="1">
                <a:off x="7795038" y="5331867"/>
                <a:ext cx="268685" cy="984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a:extLst>
                  <a:ext uri="{FF2B5EF4-FFF2-40B4-BE49-F238E27FC236}">
                    <a16:creationId xmlns:a16="http://schemas.microsoft.com/office/drawing/2014/main" id="{B4EE019B-F382-4791-9F5D-5EC850424A37}"/>
                  </a:ext>
                </a:extLst>
              </p:cNvPr>
              <p:cNvCxnSpPr/>
              <p:nvPr/>
            </p:nvCxnSpPr>
            <p:spPr>
              <a:xfrm>
                <a:off x="7844293" y="4742324"/>
                <a:ext cx="72008" cy="6507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6F1E177A-0758-4B14-8498-26D126E7451A}"/>
                  </a:ext>
                </a:extLst>
              </p:cNvPr>
              <p:cNvSpPr txBox="1"/>
              <p:nvPr/>
            </p:nvSpPr>
            <p:spPr>
              <a:xfrm>
                <a:off x="7579162" y="4205745"/>
                <a:ext cx="388248" cy="523220"/>
              </a:xfrm>
              <a:prstGeom prst="rect">
                <a:avLst/>
              </a:prstGeom>
              <a:noFill/>
            </p:spPr>
            <p:txBody>
              <a:bodyPr wrap="none" rtlCol="0">
                <a:spAutoFit/>
              </a:bodyPr>
              <a:lstStyle/>
              <a:p>
                <a:r>
                  <a:rPr lang="el-GR" sz="2800" dirty="0"/>
                  <a:t>α</a:t>
                </a:r>
                <a:endParaRPr lang="ru-RU" sz="2800" dirty="0"/>
              </a:p>
            </p:txBody>
          </p:sp>
          <p:sp>
            <p:nvSpPr>
              <p:cNvPr id="85" name="Прямоугольник: скругленные углы 84">
                <a:extLst>
                  <a:ext uri="{FF2B5EF4-FFF2-40B4-BE49-F238E27FC236}">
                    <a16:creationId xmlns:a16="http://schemas.microsoft.com/office/drawing/2014/main" id="{4F986A8D-FE9C-44E3-B5EC-F27309F732B3}"/>
                  </a:ext>
                </a:extLst>
              </p:cNvPr>
              <p:cNvSpPr/>
              <p:nvPr/>
            </p:nvSpPr>
            <p:spPr>
              <a:xfrm>
                <a:off x="6259429" y="3114899"/>
                <a:ext cx="2631486" cy="25818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 name="Группа 10">
                <a:extLst>
                  <a:ext uri="{FF2B5EF4-FFF2-40B4-BE49-F238E27FC236}">
                    <a16:creationId xmlns:a16="http://schemas.microsoft.com/office/drawing/2014/main" id="{1AFE4DBB-7205-4DE3-AC32-F2377EA47165}"/>
                  </a:ext>
                </a:extLst>
              </p:cNvPr>
              <p:cNvGrpSpPr/>
              <p:nvPr/>
            </p:nvGrpSpPr>
            <p:grpSpPr>
              <a:xfrm rot="10800000">
                <a:off x="7178321" y="3408603"/>
                <a:ext cx="1565530" cy="1279581"/>
                <a:chOff x="9271924" y="4360248"/>
                <a:chExt cx="1565530" cy="1279581"/>
              </a:xfrm>
            </p:grpSpPr>
            <p:sp>
              <p:nvSpPr>
                <p:cNvPr id="87" name="Овал 86">
                  <a:extLst>
                    <a:ext uri="{FF2B5EF4-FFF2-40B4-BE49-F238E27FC236}">
                      <a16:creationId xmlns:a16="http://schemas.microsoft.com/office/drawing/2014/main" id="{D891E685-5A00-46B0-890C-272352A32596}"/>
                    </a:ext>
                  </a:extLst>
                </p:cNvPr>
                <p:cNvSpPr/>
                <p:nvPr/>
              </p:nvSpPr>
              <p:spPr>
                <a:xfrm>
                  <a:off x="9271924" y="4360248"/>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Овал 87">
                  <a:extLst>
                    <a:ext uri="{FF2B5EF4-FFF2-40B4-BE49-F238E27FC236}">
                      <a16:creationId xmlns:a16="http://schemas.microsoft.com/office/drawing/2014/main" id="{0BE25673-24E6-4ABE-B50A-E40FC528F9BF}"/>
                    </a:ext>
                  </a:extLst>
                </p:cNvPr>
                <p:cNvSpPr/>
                <p:nvPr/>
              </p:nvSpPr>
              <p:spPr>
                <a:xfrm>
                  <a:off x="9356985" y="4944602"/>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9" name="Прямая соединительная линия 88">
                  <a:extLst>
                    <a:ext uri="{FF2B5EF4-FFF2-40B4-BE49-F238E27FC236}">
                      <a16:creationId xmlns:a16="http://schemas.microsoft.com/office/drawing/2014/main" id="{B3F5007C-D38D-47F6-B7EF-835CDEA51BF0}"/>
                    </a:ext>
                  </a:extLst>
                </p:cNvPr>
                <p:cNvCxnSpPr>
                  <a:stCxn id="87" idx="4"/>
                </p:cNvCxnSpPr>
                <p:nvPr/>
              </p:nvCxnSpPr>
              <p:spPr>
                <a:xfrm>
                  <a:off x="9415940" y="4648280"/>
                  <a:ext cx="55897" cy="3079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a:extLst>
                    <a:ext uri="{FF2B5EF4-FFF2-40B4-BE49-F238E27FC236}">
                      <a16:creationId xmlns:a16="http://schemas.microsoft.com/office/drawing/2014/main" id="{799D7242-8B73-4BA2-80B8-4CF89B217150}"/>
                    </a:ext>
                  </a:extLst>
                </p:cNvPr>
                <p:cNvCxnSpPr/>
                <p:nvPr/>
              </p:nvCxnSpPr>
              <p:spPr>
                <a:xfrm flipH="1">
                  <a:off x="9451220" y="4656222"/>
                  <a:ext cx="533400" cy="1464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Овал 90">
                  <a:extLst>
                    <a:ext uri="{FF2B5EF4-FFF2-40B4-BE49-F238E27FC236}">
                      <a16:creationId xmlns:a16="http://schemas.microsoft.com/office/drawing/2014/main" id="{E2670C3D-2129-4DBC-9F78-F7E705D7C200}"/>
                    </a:ext>
                  </a:extLst>
                </p:cNvPr>
                <p:cNvSpPr/>
                <p:nvPr/>
              </p:nvSpPr>
              <p:spPr>
                <a:xfrm>
                  <a:off x="9993004" y="5351797"/>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2" name="Овал 91">
                  <a:extLst>
                    <a:ext uri="{FF2B5EF4-FFF2-40B4-BE49-F238E27FC236}">
                      <a16:creationId xmlns:a16="http://schemas.microsoft.com/office/drawing/2014/main" id="{67CF6330-3176-4F6C-BA1F-EC6EC90A8E99}"/>
                    </a:ext>
                  </a:extLst>
                </p:cNvPr>
                <p:cNvSpPr/>
                <p:nvPr/>
              </p:nvSpPr>
              <p:spPr>
                <a:xfrm>
                  <a:off x="10549422" y="5190902"/>
                  <a:ext cx="288032" cy="2880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3" name="Прямая соединительная линия 92">
                  <a:extLst>
                    <a:ext uri="{FF2B5EF4-FFF2-40B4-BE49-F238E27FC236}">
                      <a16:creationId xmlns:a16="http://schemas.microsoft.com/office/drawing/2014/main" id="{E6164809-5C68-42C5-9978-79F2374BD07F}"/>
                    </a:ext>
                  </a:extLst>
                </p:cNvPr>
                <p:cNvCxnSpPr/>
                <p:nvPr/>
              </p:nvCxnSpPr>
              <p:spPr>
                <a:xfrm flipV="1">
                  <a:off x="10281036" y="5397381"/>
                  <a:ext cx="268685" cy="984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a:extLst>
                    <a:ext uri="{FF2B5EF4-FFF2-40B4-BE49-F238E27FC236}">
                      <a16:creationId xmlns:a16="http://schemas.microsoft.com/office/drawing/2014/main" id="{255A2654-DA09-41B9-91EB-C20F3E525357}"/>
                    </a:ext>
                  </a:extLst>
                </p:cNvPr>
                <p:cNvCxnSpPr/>
                <p:nvPr/>
              </p:nvCxnSpPr>
              <p:spPr>
                <a:xfrm>
                  <a:off x="10330291" y="4807838"/>
                  <a:ext cx="72008" cy="6507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77DB92CF-828F-4AE9-A46E-2D4DB3CFB88C}"/>
                    </a:ext>
                  </a:extLst>
                </p:cNvPr>
                <p:cNvSpPr txBox="1"/>
                <p:nvPr/>
              </p:nvSpPr>
              <p:spPr>
                <a:xfrm rot="1853108">
                  <a:off x="9746310" y="4757640"/>
                  <a:ext cx="426720" cy="523220"/>
                </a:xfrm>
                <a:prstGeom prst="rect">
                  <a:avLst/>
                </a:prstGeom>
                <a:noFill/>
              </p:spPr>
              <p:txBody>
                <a:bodyPr wrap="none" rtlCol="0">
                  <a:spAutoFit/>
                </a:bodyPr>
                <a:lstStyle/>
                <a:p>
                  <a:r>
                    <a:rPr lang="el-GR" sz="2800" dirty="0"/>
                    <a:t>Θ</a:t>
                  </a:r>
                  <a:endParaRPr lang="ru-RU" sz="2800" baseline="30000" dirty="0"/>
                </a:p>
              </p:txBody>
            </p:sp>
            <p:cxnSp>
              <p:nvCxnSpPr>
                <p:cNvPr id="97" name="Прямая со стрелкой 96">
                  <a:extLst>
                    <a:ext uri="{FF2B5EF4-FFF2-40B4-BE49-F238E27FC236}">
                      <a16:creationId xmlns:a16="http://schemas.microsoft.com/office/drawing/2014/main" id="{78C14BD3-4FA4-4EBD-B8CE-55C08E1C5C98}"/>
                    </a:ext>
                  </a:extLst>
                </p:cNvPr>
                <p:cNvCxnSpPr/>
                <p:nvPr/>
              </p:nvCxnSpPr>
              <p:spPr>
                <a:xfrm>
                  <a:off x="10093168" y="5082393"/>
                  <a:ext cx="280547" cy="562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Прямая со стрелкой 97">
                  <a:extLst>
                    <a:ext uri="{FF2B5EF4-FFF2-40B4-BE49-F238E27FC236}">
                      <a16:creationId xmlns:a16="http://schemas.microsoft.com/office/drawing/2014/main" id="{44E832CA-3F11-46A3-B4A3-13C3C6657800}"/>
                    </a:ext>
                  </a:extLst>
                </p:cNvPr>
                <p:cNvCxnSpPr/>
                <p:nvPr/>
              </p:nvCxnSpPr>
              <p:spPr>
                <a:xfrm flipH="1" flipV="1">
                  <a:off x="9700358" y="4725492"/>
                  <a:ext cx="144016" cy="21911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2" name="TextBox 21">
              <a:extLst>
                <a:ext uri="{FF2B5EF4-FFF2-40B4-BE49-F238E27FC236}">
                  <a16:creationId xmlns:a16="http://schemas.microsoft.com/office/drawing/2014/main" id="{5EEA1F71-7980-4E4C-9AC1-4D31030DC6C7}"/>
                </a:ext>
              </a:extLst>
            </p:cNvPr>
            <p:cNvSpPr txBox="1"/>
            <p:nvPr/>
          </p:nvSpPr>
          <p:spPr>
            <a:xfrm>
              <a:off x="446855" y="3918299"/>
              <a:ext cx="1011815" cy="646331"/>
            </a:xfrm>
            <a:prstGeom prst="rect">
              <a:avLst/>
            </a:prstGeom>
            <a:noFill/>
          </p:spPr>
          <p:txBody>
            <a:bodyPr wrap="none" rtlCol="0">
              <a:spAutoFit/>
            </a:bodyPr>
            <a:lstStyle/>
            <a:p>
              <a:r>
                <a:rPr lang="en-US" sz="3600" baseline="30000" dirty="0"/>
                <a:t>10</a:t>
              </a:r>
              <a:r>
                <a:rPr lang="en-US" sz="3600" dirty="0"/>
                <a:t>He</a:t>
              </a:r>
              <a:endParaRPr lang="ru-RU" sz="3600" dirty="0"/>
            </a:p>
          </p:txBody>
        </p:sp>
        <p:sp>
          <p:nvSpPr>
            <p:cNvPr id="99" name="TextBox 98">
              <a:extLst>
                <a:ext uri="{FF2B5EF4-FFF2-40B4-BE49-F238E27FC236}">
                  <a16:creationId xmlns:a16="http://schemas.microsoft.com/office/drawing/2014/main" id="{4800F6D4-D6EB-46A6-B730-C940BFA34FCD}"/>
                </a:ext>
              </a:extLst>
            </p:cNvPr>
            <p:cNvSpPr txBox="1"/>
            <p:nvPr/>
          </p:nvSpPr>
          <p:spPr>
            <a:xfrm>
              <a:off x="3280416" y="3925885"/>
              <a:ext cx="1011815" cy="646331"/>
            </a:xfrm>
            <a:prstGeom prst="rect">
              <a:avLst/>
            </a:prstGeom>
            <a:noFill/>
          </p:spPr>
          <p:txBody>
            <a:bodyPr wrap="none" rtlCol="0">
              <a:spAutoFit/>
            </a:bodyPr>
            <a:lstStyle/>
            <a:p>
              <a:r>
                <a:rPr lang="en-US" sz="3600" baseline="30000" dirty="0"/>
                <a:t>12</a:t>
              </a:r>
              <a:r>
                <a:rPr lang="en-US" sz="3600" dirty="0"/>
                <a:t>He</a:t>
              </a:r>
              <a:endParaRPr lang="ru-RU" sz="3600" dirty="0"/>
            </a:p>
          </p:txBody>
        </p:sp>
      </p:grpSp>
      <p:sp>
        <p:nvSpPr>
          <p:cNvPr id="25" name="Прямоугольник 24">
            <a:extLst>
              <a:ext uri="{FF2B5EF4-FFF2-40B4-BE49-F238E27FC236}">
                <a16:creationId xmlns:a16="http://schemas.microsoft.com/office/drawing/2014/main" id="{8AFA725C-096C-4478-A8F1-AB662A248B8E}"/>
              </a:ext>
            </a:extLst>
          </p:cNvPr>
          <p:cNvSpPr/>
          <p:nvPr/>
        </p:nvSpPr>
        <p:spPr>
          <a:xfrm>
            <a:off x="70338" y="3272808"/>
            <a:ext cx="9135725"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Box 52">
            <a:extLst>
              <a:ext uri="{FF2B5EF4-FFF2-40B4-BE49-F238E27FC236}">
                <a16:creationId xmlns:a16="http://schemas.microsoft.com/office/drawing/2014/main" id="{4B954EDA-993D-416A-B1DD-A212CEC0392E}"/>
              </a:ext>
            </a:extLst>
          </p:cNvPr>
          <p:cNvSpPr txBox="1"/>
          <p:nvPr/>
        </p:nvSpPr>
        <p:spPr>
          <a:xfrm>
            <a:off x="1303331" y="41376"/>
            <a:ext cx="5541902" cy="461665"/>
          </a:xfrm>
          <a:prstGeom prst="rect">
            <a:avLst/>
          </a:prstGeom>
          <a:noFill/>
        </p:spPr>
        <p:txBody>
          <a:bodyPr wrap="none" rtlCol="0">
            <a:spAutoFit/>
          </a:bodyPr>
          <a:lstStyle/>
          <a:p>
            <a:r>
              <a:rPr lang="en-GB" sz="2400" dirty="0">
                <a:effectLst>
                  <a:outerShdw blurRad="38100" dist="38100" dir="2700000" algn="tl">
                    <a:srgbClr val="000000">
                      <a:alpha val="43137"/>
                    </a:srgbClr>
                  </a:outerShdw>
                </a:effectLst>
                <a:latin typeface="Comic Sans MS" panose="030F0702030302020204" pitchFamily="66" charset="0"/>
              </a:rPr>
              <a:t>Neutron structure of helium isotopes</a:t>
            </a:r>
            <a:endParaRPr lang="ru-RU" sz="2400" dirty="0">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2624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1000" fill="hold"/>
                                        <p:tgtEl>
                                          <p:spTgt spid="54"/>
                                        </p:tgtEl>
                                        <p:attrNameLst>
                                          <p:attrName>ppt_w</p:attrName>
                                        </p:attrNameLst>
                                      </p:cBhvr>
                                      <p:tavLst>
                                        <p:tav tm="0">
                                          <p:val>
                                            <p:fltVal val="0"/>
                                          </p:val>
                                        </p:tav>
                                        <p:tav tm="100000">
                                          <p:val>
                                            <p:strVal val="#ppt_w"/>
                                          </p:val>
                                        </p:tav>
                                      </p:tavLst>
                                    </p:anim>
                                    <p:anim calcmode="lin" valueType="num">
                                      <p:cBhvr>
                                        <p:cTn id="12" dur="1000" fill="hold"/>
                                        <p:tgtEl>
                                          <p:spTgt spid="54"/>
                                        </p:tgtEl>
                                        <p:attrNameLst>
                                          <p:attrName>ppt_h</p:attrName>
                                        </p:attrNameLst>
                                      </p:cBhvr>
                                      <p:tavLst>
                                        <p:tav tm="0">
                                          <p:val>
                                            <p:fltVal val="0"/>
                                          </p:val>
                                        </p:tav>
                                        <p:tav tm="100000">
                                          <p:val>
                                            <p:strVal val="#ppt_h"/>
                                          </p:val>
                                        </p:tav>
                                      </p:tavLst>
                                    </p:anim>
                                    <p:animEffect transition="in" filter="fade">
                                      <p:cBhvr>
                                        <p:cTn id="13"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a:extLst>
              <a:ext uri="{FF2B5EF4-FFF2-40B4-BE49-F238E27FC236}">
                <a16:creationId xmlns:a16="http://schemas.microsoft.com/office/drawing/2014/main" id="{CA3503A1-42FF-4877-8B9B-C670DCFBFC45}"/>
              </a:ext>
            </a:extLst>
          </p:cNvPr>
          <p:cNvCxnSpPr>
            <a:cxnSpLocks/>
          </p:cNvCxnSpPr>
          <p:nvPr/>
        </p:nvCxnSpPr>
        <p:spPr>
          <a:xfrm>
            <a:off x="3204592" y="1753804"/>
            <a:ext cx="1477105"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Овал 3">
            <a:extLst>
              <a:ext uri="{FF2B5EF4-FFF2-40B4-BE49-F238E27FC236}">
                <a16:creationId xmlns:a16="http://schemas.microsoft.com/office/drawing/2014/main" id="{14463BFF-ED55-4F44-A42C-AEE8B18DEEE8}"/>
              </a:ext>
            </a:extLst>
          </p:cNvPr>
          <p:cNvSpPr/>
          <p:nvPr/>
        </p:nvSpPr>
        <p:spPr>
          <a:xfrm>
            <a:off x="3469395" y="1455887"/>
            <a:ext cx="570982" cy="57098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единительная линия 9">
            <a:extLst>
              <a:ext uri="{FF2B5EF4-FFF2-40B4-BE49-F238E27FC236}">
                <a16:creationId xmlns:a16="http://schemas.microsoft.com/office/drawing/2014/main" id="{F35643B0-7988-4F19-A456-359D82DAB29B}"/>
              </a:ext>
            </a:extLst>
          </p:cNvPr>
          <p:cNvCxnSpPr/>
          <p:nvPr/>
        </p:nvCxnSpPr>
        <p:spPr>
          <a:xfrm>
            <a:off x="3759013" y="2018594"/>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8647EDCE-8989-41D5-BE47-F3B66B293AF9}"/>
              </a:ext>
            </a:extLst>
          </p:cNvPr>
          <p:cNvCxnSpPr/>
          <p:nvPr/>
        </p:nvCxnSpPr>
        <p:spPr>
          <a:xfrm>
            <a:off x="3766599" y="2613713"/>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FD67B891-C2FA-4DF6-9A77-2FA450775C0D}"/>
              </a:ext>
            </a:extLst>
          </p:cNvPr>
          <p:cNvCxnSpPr/>
          <p:nvPr/>
        </p:nvCxnSpPr>
        <p:spPr>
          <a:xfrm>
            <a:off x="3774185" y="3208832"/>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2DB6BF72-2A13-4BAB-8096-C8E94955BBBF}"/>
              </a:ext>
            </a:extLst>
          </p:cNvPr>
          <p:cNvCxnSpPr/>
          <p:nvPr/>
        </p:nvCxnSpPr>
        <p:spPr>
          <a:xfrm>
            <a:off x="3781771" y="3803951"/>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55711994-B9B3-4597-BAEF-76DC9DD57EA4}"/>
              </a:ext>
            </a:extLst>
          </p:cNvPr>
          <p:cNvCxnSpPr/>
          <p:nvPr/>
        </p:nvCxnSpPr>
        <p:spPr>
          <a:xfrm>
            <a:off x="3789357" y="4399070"/>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E565B2CC-C7A1-44AA-84AF-FEAA48D67120}"/>
              </a:ext>
            </a:extLst>
          </p:cNvPr>
          <p:cNvCxnSpPr/>
          <p:nvPr/>
        </p:nvCxnSpPr>
        <p:spPr>
          <a:xfrm>
            <a:off x="3796943" y="4994189"/>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38D9F827-007C-476A-9455-B303B6814ECC}"/>
              </a:ext>
            </a:extLst>
          </p:cNvPr>
          <p:cNvCxnSpPr>
            <a:cxnSpLocks/>
          </p:cNvCxnSpPr>
          <p:nvPr/>
        </p:nvCxnSpPr>
        <p:spPr>
          <a:xfrm>
            <a:off x="3679718" y="4397013"/>
            <a:ext cx="1748760"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Овал 16">
            <a:extLst>
              <a:ext uri="{FF2B5EF4-FFF2-40B4-BE49-F238E27FC236}">
                <a16:creationId xmlns:a16="http://schemas.microsoft.com/office/drawing/2014/main" id="{7D15BA89-D62A-4567-9DA1-3B67454BE1DD}"/>
              </a:ext>
            </a:extLst>
          </p:cNvPr>
          <p:cNvSpPr/>
          <p:nvPr/>
        </p:nvSpPr>
        <p:spPr>
          <a:xfrm>
            <a:off x="4516196" y="4134824"/>
            <a:ext cx="528230" cy="482982"/>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8" name="Прямая соединительная линия 17">
            <a:extLst>
              <a:ext uri="{FF2B5EF4-FFF2-40B4-BE49-F238E27FC236}">
                <a16:creationId xmlns:a16="http://schemas.microsoft.com/office/drawing/2014/main" id="{FBF0E049-661B-46A1-A637-B1409A72C46F}"/>
              </a:ext>
            </a:extLst>
          </p:cNvPr>
          <p:cNvCxnSpPr>
            <a:cxnSpLocks/>
          </p:cNvCxnSpPr>
          <p:nvPr/>
        </p:nvCxnSpPr>
        <p:spPr>
          <a:xfrm>
            <a:off x="3819778" y="5593184"/>
            <a:ext cx="1732827" cy="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Овал 18">
            <a:extLst>
              <a:ext uri="{FF2B5EF4-FFF2-40B4-BE49-F238E27FC236}">
                <a16:creationId xmlns:a16="http://schemas.microsoft.com/office/drawing/2014/main" id="{ECB7E61E-2367-4DC5-8AF6-3F481D59803F}"/>
              </a:ext>
            </a:extLst>
          </p:cNvPr>
          <p:cNvSpPr/>
          <p:nvPr/>
        </p:nvSpPr>
        <p:spPr>
          <a:xfrm>
            <a:off x="4702334" y="5361005"/>
            <a:ext cx="507520" cy="46404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6CAB2152-7969-48B5-9786-6A50D6948C2A}"/>
              </a:ext>
            </a:extLst>
          </p:cNvPr>
          <p:cNvSpPr txBox="1"/>
          <p:nvPr/>
        </p:nvSpPr>
        <p:spPr>
          <a:xfrm>
            <a:off x="4744375" y="4950838"/>
            <a:ext cx="1034257" cy="523220"/>
          </a:xfrm>
          <a:prstGeom prst="rect">
            <a:avLst/>
          </a:prstGeom>
          <a:noFill/>
        </p:spPr>
        <p:txBody>
          <a:bodyPr wrap="none" rtlCol="0">
            <a:spAutoFit/>
          </a:bodyPr>
          <a:lstStyle/>
          <a:p>
            <a:r>
              <a:rPr lang="en-US" sz="3200" b="1" baseline="30000" dirty="0">
                <a:solidFill>
                  <a:srgbClr val="C00000"/>
                </a:solidFill>
              </a:rPr>
              <a:t>12</a:t>
            </a:r>
            <a:r>
              <a:rPr lang="en-US" sz="2800" b="1" dirty="0">
                <a:solidFill>
                  <a:srgbClr val="C00000"/>
                </a:solidFill>
              </a:rPr>
              <a:t>He  </a:t>
            </a:r>
            <a:endParaRPr lang="ru-RU" sz="2800" b="1" dirty="0">
              <a:solidFill>
                <a:srgbClr val="C00000"/>
              </a:solidFill>
            </a:endParaRPr>
          </a:p>
        </p:txBody>
      </p:sp>
      <p:sp>
        <p:nvSpPr>
          <p:cNvPr id="22" name="TextBox 21">
            <a:extLst>
              <a:ext uri="{FF2B5EF4-FFF2-40B4-BE49-F238E27FC236}">
                <a16:creationId xmlns:a16="http://schemas.microsoft.com/office/drawing/2014/main" id="{F48F94D2-7E7C-46D7-AC05-4591026BEC52}"/>
              </a:ext>
            </a:extLst>
          </p:cNvPr>
          <p:cNvSpPr txBox="1"/>
          <p:nvPr/>
        </p:nvSpPr>
        <p:spPr>
          <a:xfrm>
            <a:off x="4159664" y="3681192"/>
            <a:ext cx="846707" cy="523220"/>
          </a:xfrm>
          <a:prstGeom prst="rect">
            <a:avLst/>
          </a:prstGeom>
          <a:noFill/>
        </p:spPr>
        <p:txBody>
          <a:bodyPr wrap="none" rtlCol="0">
            <a:spAutoFit/>
          </a:bodyPr>
          <a:lstStyle/>
          <a:p>
            <a:r>
              <a:rPr lang="en-US" sz="3200" b="1" baseline="30000" dirty="0">
                <a:solidFill>
                  <a:srgbClr val="0070C0"/>
                </a:solidFill>
              </a:rPr>
              <a:t>14</a:t>
            </a:r>
            <a:r>
              <a:rPr lang="en-US" sz="2800" b="1" dirty="0">
                <a:solidFill>
                  <a:srgbClr val="0070C0"/>
                </a:solidFill>
              </a:rPr>
              <a:t>Be</a:t>
            </a:r>
            <a:endParaRPr lang="ru-RU" sz="2200" b="1" dirty="0">
              <a:solidFill>
                <a:srgbClr val="0070C0"/>
              </a:solidFill>
            </a:endParaRPr>
          </a:p>
        </p:txBody>
      </p:sp>
      <p:sp>
        <p:nvSpPr>
          <p:cNvPr id="23" name="TextBox 22">
            <a:extLst>
              <a:ext uri="{FF2B5EF4-FFF2-40B4-BE49-F238E27FC236}">
                <a16:creationId xmlns:a16="http://schemas.microsoft.com/office/drawing/2014/main" id="{52C13888-76FC-4B73-A577-D50F4BBF6220}"/>
              </a:ext>
            </a:extLst>
          </p:cNvPr>
          <p:cNvSpPr txBox="1"/>
          <p:nvPr/>
        </p:nvSpPr>
        <p:spPr>
          <a:xfrm>
            <a:off x="3746613" y="1939970"/>
            <a:ext cx="346570" cy="461665"/>
          </a:xfrm>
          <a:prstGeom prst="rect">
            <a:avLst/>
          </a:prstGeom>
          <a:noFill/>
        </p:spPr>
        <p:txBody>
          <a:bodyPr wrap="none" rtlCol="0">
            <a:spAutoFit/>
          </a:bodyPr>
          <a:lstStyle/>
          <a:p>
            <a:r>
              <a:rPr lang="en-US" sz="2400" b="1" dirty="0"/>
              <a:t>p</a:t>
            </a:r>
            <a:endParaRPr lang="ru-RU" sz="2400" b="1" dirty="0"/>
          </a:p>
        </p:txBody>
      </p:sp>
      <p:sp>
        <p:nvSpPr>
          <p:cNvPr id="24" name="TextBox 23">
            <a:extLst>
              <a:ext uri="{FF2B5EF4-FFF2-40B4-BE49-F238E27FC236}">
                <a16:creationId xmlns:a16="http://schemas.microsoft.com/office/drawing/2014/main" id="{2455D14D-0C42-40F6-99E1-AE9612020674}"/>
              </a:ext>
            </a:extLst>
          </p:cNvPr>
          <p:cNvSpPr txBox="1"/>
          <p:nvPr/>
        </p:nvSpPr>
        <p:spPr>
          <a:xfrm>
            <a:off x="3745252" y="2530517"/>
            <a:ext cx="346570" cy="461665"/>
          </a:xfrm>
          <a:prstGeom prst="rect">
            <a:avLst/>
          </a:prstGeom>
          <a:noFill/>
        </p:spPr>
        <p:txBody>
          <a:bodyPr wrap="none" rtlCol="0">
            <a:spAutoFit/>
          </a:bodyPr>
          <a:lstStyle/>
          <a:p>
            <a:r>
              <a:rPr lang="en-US" sz="2400" b="1" dirty="0"/>
              <a:t>p</a:t>
            </a:r>
            <a:endParaRPr lang="ru-RU" sz="2400" b="1" dirty="0"/>
          </a:p>
        </p:txBody>
      </p:sp>
      <p:sp>
        <p:nvSpPr>
          <p:cNvPr id="25" name="TextBox 24">
            <a:extLst>
              <a:ext uri="{FF2B5EF4-FFF2-40B4-BE49-F238E27FC236}">
                <a16:creationId xmlns:a16="http://schemas.microsoft.com/office/drawing/2014/main" id="{0127B380-080F-4029-A140-5C3E1407895C}"/>
              </a:ext>
            </a:extLst>
          </p:cNvPr>
          <p:cNvSpPr txBox="1"/>
          <p:nvPr/>
        </p:nvSpPr>
        <p:spPr>
          <a:xfrm>
            <a:off x="3752056" y="3110177"/>
            <a:ext cx="346570" cy="461665"/>
          </a:xfrm>
          <a:prstGeom prst="rect">
            <a:avLst/>
          </a:prstGeom>
          <a:noFill/>
        </p:spPr>
        <p:txBody>
          <a:bodyPr wrap="none" rtlCol="0">
            <a:spAutoFit/>
          </a:bodyPr>
          <a:lstStyle/>
          <a:p>
            <a:r>
              <a:rPr lang="en-US" sz="2400" b="1" dirty="0"/>
              <a:t>p</a:t>
            </a:r>
            <a:endParaRPr lang="ru-RU" sz="2400" b="1" dirty="0"/>
          </a:p>
        </p:txBody>
      </p:sp>
      <p:sp>
        <p:nvSpPr>
          <p:cNvPr id="26" name="TextBox 25">
            <a:extLst>
              <a:ext uri="{FF2B5EF4-FFF2-40B4-BE49-F238E27FC236}">
                <a16:creationId xmlns:a16="http://schemas.microsoft.com/office/drawing/2014/main" id="{B4E6F799-7A86-4B1C-A50A-A39ECB2B30FE}"/>
              </a:ext>
            </a:extLst>
          </p:cNvPr>
          <p:cNvSpPr txBox="1"/>
          <p:nvPr/>
        </p:nvSpPr>
        <p:spPr>
          <a:xfrm>
            <a:off x="3758860" y="3689837"/>
            <a:ext cx="346570" cy="461665"/>
          </a:xfrm>
          <a:prstGeom prst="rect">
            <a:avLst/>
          </a:prstGeom>
          <a:noFill/>
        </p:spPr>
        <p:txBody>
          <a:bodyPr wrap="none" rtlCol="0">
            <a:spAutoFit/>
          </a:bodyPr>
          <a:lstStyle/>
          <a:p>
            <a:r>
              <a:rPr lang="en-US" sz="2400" b="1" dirty="0"/>
              <a:t>p</a:t>
            </a:r>
            <a:endParaRPr lang="ru-RU" sz="2400" b="1" dirty="0"/>
          </a:p>
        </p:txBody>
      </p:sp>
      <p:sp>
        <p:nvSpPr>
          <p:cNvPr id="27" name="TextBox 26">
            <a:extLst>
              <a:ext uri="{FF2B5EF4-FFF2-40B4-BE49-F238E27FC236}">
                <a16:creationId xmlns:a16="http://schemas.microsoft.com/office/drawing/2014/main" id="{440D8BF5-0CEC-4633-9B4D-F33B112B4E2D}"/>
              </a:ext>
            </a:extLst>
          </p:cNvPr>
          <p:cNvSpPr txBox="1"/>
          <p:nvPr/>
        </p:nvSpPr>
        <p:spPr>
          <a:xfrm>
            <a:off x="3765664" y="4401899"/>
            <a:ext cx="346570" cy="461665"/>
          </a:xfrm>
          <a:prstGeom prst="rect">
            <a:avLst/>
          </a:prstGeom>
          <a:noFill/>
        </p:spPr>
        <p:txBody>
          <a:bodyPr wrap="none" rtlCol="0">
            <a:spAutoFit/>
          </a:bodyPr>
          <a:lstStyle/>
          <a:p>
            <a:r>
              <a:rPr lang="en-US" sz="2400" b="1" dirty="0"/>
              <a:t>p</a:t>
            </a:r>
            <a:endParaRPr lang="ru-RU" sz="2400" b="1" dirty="0"/>
          </a:p>
        </p:txBody>
      </p:sp>
      <p:sp>
        <p:nvSpPr>
          <p:cNvPr id="28" name="TextBox 27">
            <a:extLst>
              <a:ext uri="{FF2B5EF4-FFF2-40B4-BE49-F238E27FC236}">
                <a16:creationId xmlns:a16="http://schemas.microsoft.com/office/drawing/2014/main" id="{F3054B53-C946-4F81-8803-0C7BAD0CC54E}"/>
              </a:ext>
            </a:extLst>
          </p:cNvPr>
          <p:cNvSpPr txBox="1"/>
          <p:nvPr/>
        </p:nvSpPr>
        <p:spPr>
          <a:xfrm>
            <a:off x="3773239" y="4910135"/>
            <a:ext cx="346570" cy="461665"/>
          </a:xfrm>
          <a:prstGeom prst="rect">
            <a:avLst/>
          </a:prstGeom>
          <a:noFill/>
        </p:spPr>
        <p:txBody>
          <a:bodyPr wrap="none" rtlCol="0">
            <a:spAutoFit/>
          </a:bodyPr>
          <a:lstStyle/>
          <a:p>
            <a:r>
              <a:rPr lang="en-US" sz="2400" b="1" dirty="0"/>
              <a:t>p</a:t>
            </a:r>
            <a:endParaRPr lang="ru-RU" sz="2400" b="1" dirty="0"/>
          </a:p>
        </p:txBody>
      </p:sp>
      <p:sp>
        <p:nvSpPr>
          <p:cNvPr id="29" name="TextBox 28">
            <a:extLst>
              <a:ext uri="{FF2B5EF4-FFF2-40B4-BE49-F238E27FC236}">
                <a16:creationId xmlns:a16="http://schemas.microsoft.com/office/drawing/2014/main" id="{D52D048E-C6A3-423E-92F2-911CABB3CECE}"/>
              </a:ext>
            </a:extLst>
          </p:cNvPr>
          <p:cNvSpPr txBox="1"/>
          <p:nvPr/>
        </p:nvSpPr>
        <p:spPr>
          <a:xfrm>
            <a:off x="3447318" y="1533111"/>
            <a:ext cx="636713" cy="461665"/>
          </a:xfrm>
          <a:prstGeom prst="rect">
            <a:avLst/>
          </a:prstGeom>
          <a:noFill/>
          <a:ln w="28575">
            <a:noFill/>
          </a:ln>
        </p:spPr>
        <p:txBody>
          <a:bodyPr wrap="none" rtlCol="0">
            <a:spAutoFit/>
          </a:bodyPr>
          <a:lstStyle/>
          <a:p>
            <a:r>
              <a:rPr lang="en-US" sz="2800" b="1" baseline="30000" dirty="0">
                <a:solidFill>
                  <a:sysClr val="windowText" lastClr="000000"/>
                </a:solidFill>
              </a:rPr>
              <a:t>18</a:t>
            </a:r>
            <a:r>
              <a:rPr lang="en-US" sz="2400" b="1" dirty="0">
                <a:solidFill>
                  <a:sysClr val="windowText" lastClr="000000"/>
                </a:solidFill>
              </a:rPr>
              <a:t>O</a:t>
            </a:r>
            <a:endParaRPr lang="ru-RU" sz="2200" b="1" dirty="0">
              <a:solidFill>
                <a:sysClr val="windowText" lastClr="000000"/>
              </a:solidFill>
            </a:endParaRPr>
          </a:p>
        </p:txBody>
      </p:sp>
      <p:sp>
        <p:nvSpPr>
          <p:cNvPr id="30" name="TextBox 29">
            <a:extLst>
              <a:ext uri="{FF2B5EF4-FFF2-40B4-BE49-F238E27FC236}">
                <a16:creationId xmlns:a16="http://schemas.microsoft.com/office/drawing/2014/main" id="{1170524D-0D0A-4786-A9E3-8DF457FB03C7}"/>
              </a:ext>
            </a:extLst>
          </p:cNvPr>
          <p:cNvSpPr txBox="1"/>
          <p:nvPr/>
        </p:nvSpPr>
        <p:spPr>
          <a:xfrm>
            <a:off x="4009209" y="1164180"/>
            <a:ext cx="1102931" cy="461665"/>
          </a:xfrm>
          <a:prstGeom prst="rect">
            <a:avLst/>
          </a:prstGeom>
          <a:noFill/>
        </p:spPr>
        <p:txBody>
          <a:bodyPr wrap="none" rtlCol="0">
            <a:spAutoFit/>
          </a:bodyPr>
          <a:lstStyle/>
          <a:p>
            <a:r>
              <a:rPr lang="en-US" sz="2400" b="1" dirty="0"/>
              <a:t>2·10</a:t>
            </a:r>
            <a:r>
              <a:rPr lang="en-US" sz="2800" b="1" baseline="30000" dirty="0"/>
              <a:t>8</a:t>
            </a:r>
            <a:r>
              <a:rPr lang="en-US" sz="2400" b="1" dirty="0"/>
              <a:t>/s</a:t>
            </a:r>
            <a:endParaRPr lang="ru-RU" sz="2400" b="1" dirty="0"/>
          </a:p>
        </p:txBody>
      </p:sp>
      <p:sp>
        <p:nvSpPr>
          <p:cNvPr id="34" name="TextBox 33">
            <a:extLst>
              <a:ext uri="{FF2B5EF4-FFF2-40B4-BE49-F238E27FC236}">
                <a16:creationId xmlns:a16="http://schemas.microsoft.com/office/drawing/2014/main" id="{A949FA5F-3971-4D28-9758-A616BA1E8D9E}"/>
              </a:ext>
            </a:extLst>
          </p:cNvPr>
          <p:cNvSpPr txBox="1"/>
          <p:nvPr/>
        </p:nvSpPr>
        <p:spPr>
          <a:xfrm>
            <a:off x="4192075" y="4524559"/>
            <a:ext cx="1196161" cy="461665"/>
          </a:xfrm>
          <a:prstGeom prst="rect">
            <a:avLst/>
          </a:prstGeom>
          <a:noFill/>
        </p:spPr>
        <p:txBody>
          <a:bodyPr wrap="none" rtlCol="0">
            <a:spAutoFit/>
          </a:bodyPr>
          <a:lstStyle/>
          <a:p>
            <a:r>
              <a:rPr lang="en-US" sz="2400" b="1" dirty="0">
                <a:solidFill>
                  <a:srgbClr val="0070C0"/>
                </a:solidFill>
              </a:rPr>
              <a:t> </a:t>
            </a:r>
            <a:r>
              <a:rPr lang="en-US" sz="2200" b="1" dirty="0">
                <a:solidFill>
                  <a:srgbClr val="0070C0"/>
                </a:solidFill>
              </a:rPr>
              <a:t>(4.4 </a:t>
            </a:r>
            <a:r>
              <a:rPr lang="en-US" sz="2200" b="1" dirty="0" err="1">
                <a:solidFill>
                  <a:srgbClr val="0070C0"/>
                </a:solidFill>
              </a:rPr>
              <a:t>ms</a:t>
            </a:r>
            <a:r>
              <a:rPr lang="en-US" sz="2200" b="1" dirty="0">
                <a:solidFill>
                  <a:srgbClr val="0070C0"/>
                </a:solidFill>
              </a:rPr>
              <a:t>)</a:t>
            </a:r>
            <a:endParaRPr lang="ru-RU" sz="2200" b="1" dirty="0">
              <a:solidFill>
                <a:srgbClr val="0070C0"/>
              </a:solidFill>
            </a:endParaRPr>
          </a:p>
        </p:txBody>
      </p:sp>
      <p:cxnSp>
        <p:nvCxnSpPr>
          <p:cNvPr id="33" name="Прямая соединительная линия 32">
            <a:extLst>
              <a:ext uri="{FF2B5EF4-FFF2-40B4-BE49-F238E27FC236}">
                <a16:creationId xmlns:a16="http://schemas.microsoft.com/office/drawing/2014/main" id="{6FCAEC50-5D4F-4A29-BD21-BA4FEDC41C5C}"/>
              </a:ext>
            </a:extLst>
          </p:cNvPr>
          <p:cNvCxnSpPr>
            <a:cxnSpLocks/>
          </p:cNvCxnSpPr>
          <p:nvPr/>
        </p:nvCxnSpPr>
        <p:spPr>
          <a:xfrm>
            <a:off x="81120" y="1743644"/>
            <a:ext cx="1477105"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Овал 37">
            <a:extLst>
              <a:ext uri="{FF2B5EF4-FFF2-40B4-BE49-F238E27FC236}">
                <a16:creationId xmlns:a16="http://schemas.microsoft.com/office/drawing/2014/main" id="{C1733AC3-CF16-4FF5-89BF-CF9AF55710BB}"/>
              </a:ext>
            </a:extLst>
          </p:cNvPr>
          <p:cNvSpPr/>
          <p:nvPr/>
        </p:nvSpPr>
        <p:spPr>
          <a:xfrm>
            <a:off x="345923" y="1445727"/>
            <a:ext cx="570982" cy="57098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9" name="Прямая соединительная линия 38">
            <a:extLst>
              <a:ext uri="{FF2B5EF4-FFF2-40B4-BE49-F238E27FC236}">
                <a16:creationId xmlns:a16="http://schemas.microsoft.com/office/drawing/2014/main" id="{98BE851A-1987-401B-A7EF-8EBF08E786C9}"/>
              </a:ext>
            </a:extLst>
          </p:cNvPr>
          <p:cNvCxnSpPr/>
          <p:nvPr/>
        </p:nvCxnSpPr>
        <p:spPr>
          <a:xfrm>
            <a:off x="635541" y="2008434"/>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3DC34669-CB0F-4E54-ABCD-B2D26487A39F}"/>
              </a:ext>
            </a:extLst>
          </p:cNvPr>
          <p:cNvCxnSpPr/>
          <p:nvPr/>
        </p:nvCxnSpPr>
        <p:spPr>
          <a:xfrm>
            <a:off x="643127" y="2603553"/>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3D712FC4-6A3E-47AC-B377-5923D47994E3}"/>
              </a:ext>
            </a:extLst>
          </p:cNvPr>
          <p:cNvCxnSpPr/>
          <p:nvPr/>
        </p:nvCxnSpPr>
        <p:spPr>
          <a:xfrm>
            <a:off x="650713" y="3198672"/>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759F2845-C0D8-40C4-AADD-4DC5B3A4ADF4}"/>
              </a:ext>
            </a:extLst>
          </p:cNvPr>
          <p:cNvCxnSpPr/>
          <p:nvPr/>
        </p:nvCxnSpPr>
        <p:spPr>
          <a:xfrm>
            <a:off x="658299" y="3793791"/>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a:extLst>
              <a:ext uri="{FF2B5EF4-FFF2-40B4-BE49-F238E27FC236}">
                <a16:creationId xmlns:a16="http://schemas.microsoft.com/office/drawing/2014/main" id="{BC26896E-5CA5-4AE2-9EC4-7DC20B9448F5}"/>
              </a:ext>
            </a:extLst>
          </p:cNvPr>
          <p:cNvCxnSpPr>
            <a:cxnSpLocks/>
          </p:cNvCxnSpPr>
          <p:nvPr/>
        </p:nvCxnSpPr>
        <p:spPr>
          <a:xfrm>
            <a:off x="665974" y="4386853"/>
            <a:ext cx="1783454" cy="40333"/>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Овал 45">
            <a:extLst>
              <a:ext uri="{FF2B5EF4-FFF2-40B4-BE49-F238E27FC236}">
                <a16:creationId xmlns:a16="http://schemas.microsoft.com/office/drawing/2014/main" id="{E2B66312-6F5D-4068-B5F7-A96C6C40DE8D}"/>
              </a:ext>
            </a:extLst>
          </p:cNvPr>
          <p:cNvSpPr/>
          <p:nvPr/>
        </p:nvSpPr>
        <p:spPr>
          <a:xfrm>
            <a:off x="1392724" y="4124664"/>
            <a:ext cx="528230" cy="482982"/>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TextBox 49">
            <a:extLst>
              <a:ext uri="{FF2B5EF4-FFF2-40B4-BE49-F238E27FC236}">
                <a16:creationId xmlns:a16="http://schemas.microsoft.com/office/drawing/2014/main" id="{D4C2EC93-D402-4788-8BE1-9F454C15A370}"/>
              </a:ext>
            </a:extLst>
          </p:cNvPr>
          <p:cNvSpPr txBox="1"/>
          <p:nvPr/>
        </p:nvSpPr>
        <p:spPr>
          <a:xfrm>
            <a:off x="1036192" y="3671032"/>
            <a:ext cx="846707" cy="523220"/>
          </a:xfrm>
          <a:prstGeom prst="rect">
            <a:avLst/>
          </a:prstGeom>
          <a:noFill/>
        </p:spPr>
        <p:txBody>
          <a:bodyPr wrap="none" rtlCol="0">
            <a:spAutoFit/>
          </a:bodyPr>
          <a:lstStyle/>
          <a:p>
            <a:r>
              <a:rPr lang="en-US" sz="3200" b="1" baseline="30000" dirty="0">
                <a:solidFill>
                  <a:srgbClr val="0070C0"/>
                </a:solidFill>
              </a:rPr>
              <a:t>12</a:t>
            </a:r>
            <a:r>
              <a:rPr lang="en-US" sz="2800" b="1" dirty="0">
                <a:solidFill>
                  <a:srgbClr val="0070C0"/>
                </a:solidFill>
              </a:rPr>
              <a:t>Be</a:t>
            </a:r>
            <a:endParaRPr lang="ru-RU" sz="2200" b="1" dirty="0">
              <a:solidFill>
                <a:srgbClr val="0070C0"/>
              </a:solidFill>
            </a:endParaRPr>
          </a:p>
        </p:txBody>
      </p:sp>
      <p:sp>
        <p:nvSpPr>
          <p:cNvPr id="51" name="TextBox 50">
            <a:extLst>
              <a:ext uri="{FF2B5EF4-FFF2-40B4-BE49-F238E27FC236}">
                <a16:creationId xmlns:a16="http://schemas.microsoft.com/office/drawing/2014/main" id="{07447BC9-F8A7-47BA-BF42-D7070340085E}"/>
              </a:ext>
            </a:extLst>
          </p:cNvPr>
          <p:cNvSpPr txBox="1"/>
          <p:nvPr/>
        </p:nvSpPr>
        <p:spPr>
          <a:xfrm>
            <a:off x="623141" y="1929810"/>
            <a:ext cx="346570" cy="461665"/>
          </a:xfrm>
          <a:prstGeom prst="rect">
            <a:avLst/>
          </a:prstGeom>
          <a:noFill/>
        </p:spPr>
        <p:txBody>
          <a:bodyPr wrap="none" rtlCol="0">
            <a:spAutoFit/>
          </a:bodyPr>
          <a:lstStyle/>
          <a:p>
            <a:r>
              <a:rPr lang="en-US" sz="2400" b="1" dirty="0"/>
              <a:t>p</a:t>
            </a:r>
            <a:endParaRPr lang="ru-RU" sz="2400" b="1" dirty="0"/>
          </a:p>
        </p:txBody>
      </p:sp>
      <p:sp>
        <p:nvSpPr>
          <p:cNvPr id="52" name="TextBox 51">
            <a:extLst>
              <a:ext uri="{FF2B5EF4-FFF2-40B4-BE49-F238E27FC236}">
                <a16:creationId xmlns:a16="http://schemas.microsoft.com/office/drawing/2014/main" id="{EE3A183E-9DCC-4D1F-8FDB-DCC8B4324832}"/>
              </a:ext>
            </a:extLst>
          </p:cNvPr>
          <p:cNvSpPr txBox="1"/>
          <p:nvPr/>
        </p:nvSpPr>
        <p:spPr>
          <a:xfrm>
            <a:off x="621780" y="2520357"/>
            <a:ext cx="346570" cy="461665"/>
          </a:xfrm>
          <a:prstGeom prst="rect">
            <a:avLst/>
          </a:prstGeom>
          <a:noFill/>
        </p:spPr>
        <p:txBody>
          <a:bodyPr wrap="none" rtlCol="0">
            <a:spAutoFit/>
          </a:bodyPr>
          <a:lstStyle/>
          <a:p>
            <a:r>
              <a:rPr lang="en-US" sz="2400" b="1" dirty="0"/>
              <a:t>p</a:t>
            </a:r>
            <a:endParaRPr lang="ru-RU" sz="2400" b="1" dirty="0"/>
          </a:p>
        </p:txBody>
      </p:sp>
      <p:sp>
        <p:nvSpPr>
          <p:cNvPr id="53" name="TextBox 52">
            <a:extLst>
              <a:ext uri="{FF2B5EF4-FFF2-40B4-BE49-F238E27FC236}">
                <a16:creationId xmlns:a16="http://schemas.microsoft.com/office/drawing/2014/main" id="{61128973-B236-453B-AC3A-F04C344583A0}"/>
              </a:ext>
            </a:extLst>
          </p:cNvPr>
          <p:cNvSpPr txBox="1"/>
          <p:nvPr/>
        </p:nvSpPr>
        <p:spPr>
          <a:xfrm>
            <a:off x="628584" y="3100017"/>
            <a:ext cx="346570" cy="461665"/>
          </a:xfrm>
          <a:prstGeom prst="rect">
            <a:avLst/>
          </a:prstGeom>
          <a:noFill/>
        </p:spPr>
        <p:txBody>
          <a:bodyPr wrap="none" rtlCol="0">
            <a:spAutoFit/>
          </a:bodyPr>
          <a:lstStyle/>
          <a:p>
            <a:r>
              <a:rPr lang="en-US" sz="2400" b="1" dirty="0"/>
              <a:t>p</a:t>
            </a:r>
            <a:endParaRPr lang="ru-RU" sz="2400" b="1" dirty="0"/>
          </a:p>
        </p:txBody>
      </p:sp>
      <p:sp>
        <p:nvSpPr>
          <p:cNvPr id="54" name="TextBox 53">
            <a:extLst>
              <a:ext uri="{FF2B5EF4-FFF2-40B4-BE49-F238E27FC236}">
                <a16:creationId xmlns:a16="http://schemas.microsoft.com/office/drawing/2014/main" id="{164CC922-000C-4D60-8AED-C50F51ED3246}"/>
              </a:ext>
            </a:extLst>
          </p:cNvPr>
          <p:cNvSpPr txBox="1"/>
          <p:nvPr/>
        </p:nvSpPr>
        <p:spPr>
          <a:xfrm>
            <a:off x="635388" y="3679677"/>
            <a:ext cx="346570" cy="461665"/>
          </a:xfrm>
          <a:prstGeom prst="rect">
            <a:avLst/>
          </a:prstGeom>
          <a:noFill/>
        </p:spPr>
        <p:txBody>
          <a:bodyPr wrap="none" rtlCol="0">
            <a:spAutoFit/>
          </a:bodyPr>
          <a:lstStyle/>
          <a:p>
            <a:r>
              <a:rPr lang="en-US" sz="2400" b="1" dirty="0"/>
              <a:t>p</a:t>
            </a:r>
            <a:endParaRPr lang="ru-RU" sz="2400" b="1" dirty="0"/>
          </a:p>
        </p:txBody>
      </p:sp>
      <p:sp>
        <p:nvSpPr>
          <p:cNvPr id="57" name="TextBox 56">
            <a:extLst>
              <a:ext uri="{FF2B5EF4-FFF2-40B4-BE49-F238E27FC236}">
                <a16:creationId xmlns:a16="http://schemas.microsoft.com/office/drawing/2014/main" id="{9C4BA6AB-0B46-4B2A-9D4C-6F498B591D7F}"/>
              </a:ext>
            </a:extLst>
          </p:cNvPr>
          <p:cNvSpPr txBox="1"/>
          <p:nvPr/>
        </p:nvSpPr>
        <p:spPr>
          <a:xfrm>
            <a:off x="327985" y="1572602"/>
            <a:ext cx="636713" cy="461665"/>
          </a:xfrm>
          <a:prstGeom prst="rect">
            <a:avLst/>
          </a:prstGeom>
          <a:noFill/>
          <a:ln w="28575">
            <a:noFill/>
          </a:ln>
        </p:spPr>
        <p:txBody>
          <a:bodyPr wrap="none" rtlCol="0">
            <a:spAutoFit/>
          </a:bodyPr>
          <a:lstStyle/>
          <a:p>
            <a:r>
              <a:rPr lang="en-US" sz="2800" b="1" baseline="30000" dirty="0">
                <a:solidFill>
                  <a:sysClr val="windowText" lastClr="000000"/>
                </a:solidFill>
              </a:rPr>
              <a:t>16</a:t>
            </a:r>
            <a:r>
              <a:rPr lang="en-US" sz="2400" b="1" dirty="0">
                <a:solidFill>
                  <a:sysClr val="windowText" lastClr="000000"/>
                </a:solidFill>
              </a:rPr>
              <a:t>O</a:t>
            </a:r>
            <a:endParaRPr lang="ru-RU" sz="2200" b="1" dirty="0">
              <a:solidFill>
                <a:sysClr val="windowText" lastClr="000000"/>
              </a:solidFill>
            </a:endParaRPr>
          </a:p>
        </p:txBody>
      </p:sp>
      <p:sp>
        <p:nvSpPr>
          <p:cNvPr id="58" name="TextBox 57">
            <a:extLst>
              <a:ext uri="{FF2B5EF4-FFF2-40B4-BE49-F238E27FC236}">
                <a16:creationId xmlns:a16="http://schemas.microsoft.com/office/drawing/2014/main" id="{51C0F41F-1E9D-4ADD-BCC4-4A3B0A28CB4B}"/>
              </a:ext>
            </a:extLst>
          </p:cNvPr>
          <p:cNvSpPr txBox="1"/>
          <p:nvPr/>
        </p:nvSpPr>
        <p:spPr>
          <a:xfrm>
            <a:off x="54093" y="967830"/>
            <a:ext cx="1102931" cy="461665"/>
          </a:xfrm>
          <a:prstGeom prst="rect">
            <a:avLst/>
          </a:prstGeom>
          <a:noFill/>
        </p:spPr>
        <p:txBody>
          <a:bodyPr wrap="none" rtlCol="0">
            <a:spAutoFit/>
          </a:bodyPr>
          <a:lstStyle/>
          <a:p>
            <a:r>
              <a:rPr lang="en-US" sz="2400" b="1" dirty="0"/>
              <a:t>2·10</a:t>
            </a:r>
            <a:r>
              <a:rPr lang="en-US" sz="2800" b="1" baseline="30000" dirty="0"/>
              <a:t>8</a:t>
            </a:r>
            <a:r>
              <a:rPr lang="en-US" sz="2400" b="1" dirty="0"/>
              <a:t>/s</a:t>
            </a:r>
            <a:endParaRPr lang="ru-RU" sz="2400" b="1" dirty="0"/>
          </a:p>
        </p:txBody>
      </p:sp>
      <p:grpSp>
        <p:nvGrpSpPr>
          <p:cNvPr id="20" name="Группа 19">
            <a:extLst>
              <a:ext uri="{FF2B5EF4-FFF2-40B4-BE49-F238E27FC236}">
                <a16:creationId xmlns:a16="http://schemas.microsoft.com/office/drawing/2014/main" id="{B399A47A-BEEF-457B-948D-FE72FE3837FC}"/>
              </a:ext>
            </a:extLst>
          </p:cNvPr>
          <p:cNvGrpSpPr/>
          <p:nvPr/>
        </p:nvGrpSpPr>
        <p:grpSpPr>
          <a:xfrm>
            <a:off x="-87904" y="4388910"/>
            <a:ext cx="2941140" cy="1864574"/>
            <a:chOff x="878934" y="4388910"/>
            <a:chExt cx="3137490" cy="1864574"/>
          </a:xfrm>
        </p:grpSpPr>
        <p:grpSp>
          <p:nvGrpSpPr>
            <p:cNvPr id="5" name="Группа 4">
              <a:extLst>
                <a:ext uri="{FF2B5EF4-FFF2-40B4-BE49-F238E27FC236}">
                  <a16:creationId xmlns:a16="http://schemas.microsoft.com/office/drawing/2014/main" id="{64DADD6E-0405-4A2E-8B1C-8E4A342AE1DE}"/>
                </a:ext>
              </a:extLst>
            </p:cNvPr>
            <p:cNvGrpSpPr/>
            <p:nvPr/>
          </p:nvGrpSpPr>
          <p:grpSpPr>
            <a:xfrm>
              <a:off x="878934" y="4388910"/>
              <a:ext cx="3137490" cy="1864574"/>
              <a:chOff x="878934" y="4388910"/>
              <a:chExt cx="3137490" cy="1864574"/>
            </a:xfrm>
          </p:grpSpPr>
          <p:cxnSp>
            <p:nvCxnSpPr>
              <p:cNvPr id="43" name="Прямая соединительная линия 42">
                <a:extLst>
                  <a:ext uri="{FF2B5EF4-FFF2-40B4-BE49-F238E27FC236}">
                    <a16:creationId xmlns:a16="http://schemas.microsoft.com/office/drawing/2014/main" id="{75805541-0D54-4EB0-AE4F-ACBAB02AD83D}"/>
                  </a:ext>
                </a:extLst>
              </p:cNvPr>
              <p:cNvCxnSpPr/>
              <p:nvPr/>
            </p:nvCxnSpPr>
            <p:spPr>
              <a:xfrm>
                <a:off x="1617531" y="4388910"/>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a:extLst>
                  <a:ext uri="{FF2B5EF4-FFF2-40B4-BE49-F238E27FC236}">
                    <a16:creationId xmlns:a16="http://schemas.microsoft.com/office/drawing/2014/main" id="{EA1BEFF2-9A74-4D20-B54E-817B2C44CBC6}"/>
                  </a:ext>
                </a:extLst>
              </p:cNvPr>
              <p:cNvCxnSpPr/>
              <p:nvPr/>
            </p:nvCxnSpPr>
            <p:spPr>
              <a:xfrm>
                <a:off x="1625117" y="4984029"/>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id="{1357C4F1-F084-4CF4-BEBF-027ECFB6E30B}"/>
                  </a:ext>
                </a:extLst>
              </p:cNvPr>
              <p:cNvCxnSpPr>
                <a:cxnSpLocks/>
              </p:cNvCxnSpPr>
              <p:nvPr/>
            </p:nvCxnSpPr>
            <p:spPr>
              <a:xfrm>
                <a:off x="1647952" y="5583024"/>
                <a:ext cx="1976548" cy="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Овал 47">
                <a:extLst>
                  <a:ext uri="{FF2B5EF4-FFF2-40B4-BE49-F238E27FC236}">
                    <a16:creationId xmlns:a16="http://schemas.microsoft.com/office/drawing/2014/main" id="{BE35EB25-0307-4BE7-B038-47C6E91B682F}"/>
                  </a:ext>
                </a:extLst>
              </p:cNvPr>
              <p:cNvSpPr/>
              <p:nvPr/>
            </p:nvSpPr>
            <p:spPr>
              <a:xfrm>
                <a:off x="2480857" y="5342569"/>
                <a:ext cx="507520" cy="46404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ru-RU" dirty="0"/>
              </a:p>
            </p:txBody>
          </p:sp>
          <p:sp>
            <p:nvSpPr>
              <p:cNvPr id="49" name="TextBox 48">
                <a:extLst>
                  <a:ext uri="{FF2B5EF4-FFF2-40B4-BE49-F238E27FC236}">
                    <a16:creationId xmlns:a16="http://schemas.microsoft.com/office/drawing/2014/main" id="{B2B1EC1D-075F-49AA-B7E9-4698AEEF0615}"/>
                  </a:ext>
                </a:extLst>
              </p:cNvPr>
              <p:cNvSpPr txBox="1"/>
              <p:nvPr/>
            </p:nvSpPr>
            <p:spPr>
              <a:xfrm>
                <a:off x="2982167" y="5015155"/>
                <a:ext cx="1034257" cy="523220"/>
              </a:xfrm>
              <a:prstGeom prst="rect">
                <a:avLst/>
              </a:prstGeom>
              <a:noFill/>
            </p:spPr>
            <p:txBody>
              <a:bodyPr wrap="none" rtlCol="0">
                <a:spAutoFit/>
              </a:bodyPr>
              <a:lstStyle/>
              <a:p>
                <a:r>
                  <a:rPr lang="en-US" sz="3200" b="1" baseline="30000" dirty="0">
                    <a:solidFill>
                      <a:srgbClr val="C00000"/>
                    </a:solidFill>
                  </a:rPr>
                  <a:t>10</a:t>
                </a:r>
                <a:r>
                  <a:rPr lang="en-US" sz="2800" b="1" dirty="0">
                    <a:solidFill>
                      <a:srgbClr val="C00000"/>
                    </a:solidFill>
                  </a:rPr>
                  <a:t>He  </a:t>
                </a:r>
                <a:endParaRPr lang="ru-RU" sz="2800" b="1" dirty="0">
                  <a:solidFill>
                    <a:srgbClr val="C00000"/>
                  </a:solidFill>
                </a:endParaRPr>
              </a:p>
            </p:txBody>
          </p:sp>
          <p:sp>
            <p:nvSpPr>
              <p:cNvPr id="55" name="TextBox 54">
                <a:extLst>
                  <a:ext uri="{FF2B5EF4-FFF2-40B4-BE49-F238E27FC236}">
                    <a16:creationId xmlns:a16="http://schemas.microsoft.com/office/drawing/2014/main" id="{C96BFE8F-1A09-4BC3-B83B-2EF05EE34B1E}"/>
                  </a:ext>
                </a:extLst>
              </p:cNvPr>
              <p:cNvSpPr txBox="1"/>
              <p:nvPr/>
            </p:nvSpPr>
            <p:spPr>
              <a:xfrm>
                <a:off x="1593838" y="4391739"/>
                <a:ext cx="346570" cy="461665"/>
              </a:xfrm>
              <a:prstGeom prst="rect">
                <a:avLst/>
              </a:prstGeom>
              <a:noFill/>
            </p:spPr>
            <p:txBody>
              <a:bodyPr wrap="none" rtlCol="0">
                <a:spAutoFit/>
              </a:bodyPr>
              <a:lstStyle/>
              <a:p>
                <a:r>
                  <a:rPr lang="en-US" sz="2400" b="1" dirty="0"/>
                  <a:t>p</a:t>
                </a:r>
                <a:endParaRPr lang="ru-RU" sz="2400" b="1" dirty="0"/>
              </a:p>
            </p:txBody>
          </p:sp>
          <p:sp>
            <p:nvSpPr>
              <p:cNvPr id="56" name="TextBox 55">
                <a:extLst>
                  <a:ext uri="{FF2B5EF4-FFF2-40B4-BE49-F238E27FC236}">
                    <a16:creationId xmlns:a16="http://schemas.microsoft.com/office/drawing/2014/main" id="{72874CE1-4C68-4DD1-885E-E9D659D6574A}"/>
                  </a:ext>
                </a:extLst>
              </p:cNvPr>
              <p:cNvSpPr txBox="1"/>
              <p:nvPr/>
            </p:nvSpPr>
            <p:spPr>
              <a:xfrm>
                <a:off x="1601413" y="4899975"/>
                <a:ext cx="346570" cy="461665"/>
              </a:xfrm>
              <a:prstGeom prst="rect">
                <a:avLst/>
              </a:prstGeom>
              <a:noFill/>
            </p:spPr>
            <p:txBody>
              <a:bodyPr wrap="none" rtlCol="0">
                <a:spAutoFit/>
              </a:bodyPr>
              <a:lstStyle/>
              <a:p>
                <a:r>
                  <a:rPr lang="en-US" sz="2400" b="1" dirty="0"/>
                  <a:t>p</a:t>
                </a:r>
                <a:endParaRPr lang="ru-RU" sz="2400" b="1" dirty="0"/>
              </a:p>
            </p:txBody>
          </p:sp>
          <p:sp>
            <p:nvSpPr>
              <p:cNvPr id="59" name="TextBox 58">
                <a:extLst>
                  <a:ext uri="{FF2B5EF4-FFF2-40B4-BE49-F238E27FC236}">
                    <a16:creationId xmlns:a16="http://schemas.microsoft.com/office/drawing/2014/main" id="{6798A92E-04B6-4D54-A7E2-3FBC34E7E5F1}"/>
                  </a:ext>
                </a:extLst>
              </p:cNvPr>
              <p:cNvSpPr txBox="1"/>
              <p:nvPr/>
            </p:nvSpPr>
            <p:spPr>
              <a:xfrm>
                <a:off x="878934" y="5679968"/>
                <a:ext cx="1178271" cy="461665"/>
              </a:xfrm>
              <a:prstGeom prst="rect">
                <a:avLst/>
              </a:prstGeom>
              <a:noFill/>
            </p:spPr>
            <p:txBody>
              <a:bodyPr wrap="none" rtlCol="0">
                <a:spAutoFit/>
              </a:bodyPr>
              <a:lstStyle/>
              <a:p>
                <a:r>
                  <a:rPr lang="en-US" sz="2400" b="1" dirty="0">
                    <a:solidFill>
                      <a:srgbClr val="C00000"/>
                    </a:solidFill>
                  </a:rPr>
                  <a:t>~ 20/s  </a:t>
                </a:r>
              </a:p>
            </p:txBody>
          </p:sp>
          <p:sp>
            <p:nvSpPr>
              <p:cNvPr id="93" name="TextBox 92">
                <a:extLst>
                  <a:ext uri="{FF2B5EF4-FFF2-40B4-BE49-F238E27FC236}">
                    <a16:creationId xmlns:a16="http://schemas.microsoft.com/office/drawing/2014/main" id="{AA6D0D5B-8477-4E69-85CF-3D565ADEF5DB}"/>
                  </a:ext>
                </a:extLst>
              </p:cNvPr>
              <p:cNvSpPr txBox="1"/>
              <p:nvPr/>
            </p:nvSpPr>
            <p:spPr>
              <a:xfrm>
                <a:off x="2182538" y="5730264"/>
                <a:ext cx="1600921" cy="523220"/>
              </a:xfrm>
              <a:prstGeom prst="rect">
                <a:avLst/>
              </a:prstGeom>
              <a:noFill/>
            </p:spPr>
            <p:txBody>
              <a:bodyPr wrap="none" rtlCol="0">
                <a:spAutoFit/>
              </a:bodyPr>
              <a:lstStyle/>
              <a:p>
                <a:r>
                  <a:rPr lang="en-US" sz="2400" b="1" dirty="0">
                    <a:solidFill>
                      <a:srgbClr val="C00000"/>
                    </a:solidFill>
                  </a:rPr>
                  <a:t>2n +</a:t>
                </a:r>
                <a:r>
                  <a:rPr lang="en-US" sz="3200" b="1" baseline="30000" dirty="0">
                    <a:solidFill>
                      <a:srgbClr val="C00000"/>
                    </a:solidFill>
                  </a:rPr>
                  <a:t> 8</a:t>
                </a:r>
                <a:r>
                  <a:rPr lang="en-US" sz="2800" b="1" dirty="0">
                    <a:solidFill>
                      <a:srgbClr val="C00000"/>
                    </a:solidFill>
                  </a:rPr>
                  <a:t>He  </a:t>
                </a:r>
                <a:endParaRPr lang="ru-RU" sz="2800" b="1" dirty="0">
                  <a:solidFill>
                    <a:srgbClr val="C00000"/>
                  </a:solidFill>
                </a:endParaRPr>
              </a:p>
            </p:txBody>
          </p:sp>
        </p:grpSp>
        <p:sp>
          <p:nvSpPr>
            <p:cNvPr id="2" name="Прямоугольник 1">
              <a:extLst>
                <a:ext uri="{FF2B5EF4-FFF2-40B4-BE49-F238E27FC236}">
                  <a16:creationId xmlns:a16="http://schemas.microsoft.com/office/drawing/2014/main" id="{FEE5EB95-0D1F-4045-8090-F33094785A4F}"/>
                </a:ext>
              </a:extLst>
            </p:cNvPr>
            <p:cNvSpPr/>
            <p:nvPr/>
          </p:nvSpPr>
          <p:spPr>
            <a:xfrm>
              <a:off x="972706" y="5305896"/>
              <a:ext cx="1373419" cy="461665"/>
            </a:xfrm>
            <a:prstGeom prst="rect">
              <a:avLst/>
            </a:prstGeom>
            <a:solidFill>
              <a:schemeClr val="bg1"/>
            </a:solidFill>
          </p:spPr>
          <p:txBody>
            <a:bodyPr wrap="none">
              <a:spAutoFit/>
            </a:bodyPr>
            <a:lstStyle/>
            <a:p>
              <a:r>
                <a:rPr lang="en-US" sz="2400" b="1" dirty="0">
                  <a:solidFill>
                    <a:srgbClr val="C00000"/>
                  </a:solidFill>
                </a:rPr>
                <a:t>unstable</a:t>
              </a:r>
              <a:endParaRPr lang="ru-RU" sz="2400" dirty="0"/>
            </a:p>
          </p:txBody>
        </p:sp>
      </p:grpSp>
      <p:sp>
        <p:nvSpPr>
          <p:cNvPr id="60" name="TextBox 59">
            <a:extLst>
              <a:ext uri="{FF2B5EF4-FFF2-40B4-BE49-F238E27FC236}">
                <a16:creationId xmlns:a16="http://schemas.microsoft.com/office/drawing/2014/main" id="{FBA644C3-F2E8-4204-A9EF-44095BB0FE09}"/>
              </a:ext>
            </a:extLst>
          </p:cNvPr>
          <p:cNvSpPr txBox="1"/>
          <p:nvPr/>
        </p:nvSpPr>
        <p:spPr>
          <a:xfrm>
            <a:off x="-27913" y="587826"/>
            <a:ext cx="2164375" cy="461665"/>
          </a:xfrm>
          <a:prstGeom prst="rect">
            <a:avLst/>
          </a:prstGeom>
          <a:noFill/>
        </p:spPr>
        <p:txBody>
          <a:bodyPr wrap="none" rtlCol="0">
            <a:spAutoFit/>
          </a:bodyPr>
          <a:lstStyle/>
          <a:p>
            <a:r>
              <a:rPr lang="en-US" sz="2400" b="1" dirty="0"/>
              <a:t>0.25-0.5 </a:t>
            </a:r>
            <a:r>
              <a:rPr lang="en-US" sz="2400" b="1" dirty="0" err="1"/>
              <a:t>GeV·A</a:t>
            </a:r>
            <a:endParaRPr lang="ru-RU" sz="2400" b="1" dirty="0"/>
          </a:p>
        </p:txBody>
      </p:sp>
      <p:sp>
        <p:nvSpPr>
          <p:cNvPr id="61" name="TextBox 60">
            <a:extLst>
              <a:ext uri="{FF2B5EF4-FFF2-40B4-BE49-F238E27FC236}">
                <a16:creationId xmlns:a16="http://schemas.microsoft.com/office/drawing/2014/main" id="{815BE802-D164-4D9E-BCD3-826D1CC2074A}"/>
              </a:ext>
            </a:extLst>
          </p:cNvPr>
          <p:cNvSpPr txBox="1"/>
          <p:nvPr/>
        </p:nvSpPr>
        <p:spPr>
          <a:xfrm>
            <a:off x="1068603" y="4514399"/>
            <a:ext cx="1338828" cy="461665"/>
          </a:xfrm>
          <a:prstGeom prst="rect">
            <a:avLst/>
          </a:prstGeom>
          <a:noFill/>
        </p:spPr>
        <p:txBody>
          <a:bodyPr wrap="none" rtlCol="0">
            <a:spAutoFit/>
          </a:bodyPr>
          <a:lstStyle/>
          <a:p>
            <a:r>
              <a:rPr lang="en-US" sz="2400" b="1" dirty="0">
                <a:solidFill>
                  <a:srgbClr val="0070C0"/>
                </a:solidFill>
              </a:rPr>
              <a:t> </a:t>
            </a:r>
            <a:r>
              <a:rPr lang="en-US" sz="2200" b="1" dirty="0">
                <a:solidFill>
                  <a:srgbClr val="0070C0"/>
                </a:solidFill>
              </a:rPr>
              <a:t>(21.5 </a:t>
            </a:r>
            <a:r>
              <a:rPr lang="en-US" sz="2200" b="1" dirty="0" err="1">
                <a:solidFill>
                  <a:srgbClr val="0070C0"/>
                </a:solidFill>
              </a:rPr>
              <a:t>ms</a:t>
            </a:r>
            <a:r>
              <a:rPr lang="en-US" sz="2200" b="1" dirty="0">
                <a:solidFill>
                  <a:srgbClr val="0070C0"/>
                </a:solidFill>
              </a:rPr>
              <a:t>)</a:t>
            </a:r>
            <a:endParaRPr lang="ru-RU" sz="2200" b="1" dirty="0">
              <a:solidFill>
                <a:srgbClr val="0070C0"/>
              </a:solidFill>
            </a:endParaRPr>
          </a:p>
        </p:txBody>
      </p:sp>
      <p:sp>
        <p:nvSpPr>
          <p:cNvPr id="63" name="Прямоугольник 62">
            <a:extLst>
              <a:ext uri="{FF2B5EF4-FFF2-40B4-BE49-F238E27FC236}">
                <a16:creationId xmlns:a16="http://schemas.microsoft.com/office/drawing/2014/main" id="{8D7C50AA-0E62-49DB-B013-965E4F4845ED}"/>
              </a:ext>
            </a:extLst>
          </p:cNvPr>
          <p:cNvSpPr/>
          <p:nvPr/>
        </p:nvSpPr>
        <p:spPr>
          <a:xfrm>
            <a:off x="3320199" y="5332531"/>
            <a:ext cx="1287468" cy="461665"/>
          </a:xfrm>
          <a:prstGeom prst="rect">
            <a:avLst/>
          </a:prstGeom>
          <a:solidFill>
            <a:schemeClr val="bg1"/>
          </a:solidFill>
        </p:spPr>
        <p:txBody>
          <a:bodyPr wrap="none">
            <a:spAutoFit/>
          </a:bodyPr>
          <a:lstStyle/>
          <a:p>
            <a:r>
              <a:rPr lang="en-US" sz="2400" b="1" dirty="0">
                <a:solidFill>
                  <a:srgbClr val="C00000"/>
                </a:solidFill>
              </a:rPr>
              <a:t>unstable</a:t>
            </a:r>
            <a:endParaRPr lang="ru-RU" sz="2400" dirty="0"/>
          </a:p>
        </p:txBody>
      </p:sp>
      <p:sp>
        <p:nvSpPr>
          <p:cNvPr id="7" name="Прямоугольник 6">
            <a:extLst>
              <a:ext uri="{FF2B5EF4-FFF2-40B4-BE49-F238E27FC236}">
                <a16:creationId xmlns:a16="http://schemas.microsoft.com/office/drawing/2014/main" id="{1F2DC816-08EF-4A3B-A413-F2B1CA0DCE55}"/>
              </a:ext>
            </a:extLst>
          </p:cNvPr>
          <p:cNvSpPr/>
          <p:nvPr/>
        </p:nvSpPr>
        <p:spPr>
          <a:xfrm>
            <a:off x="1878320" y="64617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5" name="Прямая соединительная линия 64">
            <a:extLst>
              <a:ext uri="{FF2B5EF4-FFF2-40B4-BE49-F238E27FC236}">
                <a16:creationId xmlns:a16="http://schemas.microsoft.com/office/drawing/2014/main" id="{EE258E40-AA24-4E7E-8E64-0A23290EDF97}"/>
              </a:ext>
            </a:extLst>
          </p:cNvPr>
          <p:cNvCxnSpPr>
            <a:cxnSpLocks/>
          </p:cNvCxnSpPr>
          <p:nvPr/>
        </p:nvCxnSpPr>
        <p:spPr>
          <a:xfrm>
            <a:off x="6290538" y="565638"/>
            <a:ext cx="1477105"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Овал 65">
            <a:extLst>
              <a:ext uri="{FF2B5EF4-FFF2-40B4-BE49-F238E27FC236}">
                <a16:creationId xmlns:a16="http://schemas.microsoft.com/office/drawing/2014/main" id="{AB07A601-D590-4394-8865-A049C4C0815A}"/>
              </a:ext>
            </a:extLst>
          </p:cNvPr>
          <p:cNvSpPr/>
          <p:nvPr/>
        </p:nvSpPr>
        <p:spPr>
          <a:xfrm>
            <a:off x="6474040" y="186420"/>
            <a:ext cx="733584" cy="73358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7" name="Прямая соединительная линия 66">
            <a:extLst>
              <a:ext uri="{FF2B5EF4-FFF2-40B4-BE49-F238E27FC236}">
                <a16:creationId xmlns:a16="http://schemas.microsoft.com/office/drawing/2014/main" id="{480DDA11-AAF0-4C64-ADBA-B0943F0AAB71}"/>
              </a:ext>
            </a:extLst>
          </p:cNvPr>
          <p:cNvCxnSpPr/>
          <p:nvPr/>
        </p:nvCxnSpPr>
        <p:spPr>
          <a:xfrm>
            <a:off x="6844959" y="830428"/>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a:extLst>
              <a:ext uri="{FF2B5EF4-FFF2-40B4-BE49-F238E27FC236}">
                <a16:creationId xmlns:a16="http://schemas.microsoft.com/office/drawing/2014/main" id="{99B52900-4691-4455-AD07-F5FFC636FCB3}"/>
              </a:ext>
            </a:extLst>
          </p:cNvPr>
          <p:cNvCxnSpPr/>
          <p:nvPr/>
        </p:nvCxnSpPr>
        <p:spPr>
          <a:xfrm>
            <a:off x="6852545" y="1425547"/>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a:extLst>
              <a:ext uri="{FF2B5EF4-FFF2-40B4-BE49-F238E27FC236}">
                <a16:creationId xmlns:a16="http://schemas.microsoft.com/office/drawing/2014/main" id="{53D4FD6A-2EAE-4F78-8421-5A3D08D082CA}"/>
              </a:ext>
            </a:extLst>
          </p:cNvPr>
          <p:cNvCxnSpPr/>
          <p:nvPr/>
        </p:nvCxnSpPr>
        <p:spPr>
          <a:xfrm>
            <a:off x="6860131" y="2020666"/>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a:extLst>
              <a:ext uri="{FF2B5EF4-FFF2-40B4-BE49-F238E27FC236}">
                <a16:creationId xmlns:a16="http://schemas.microsoft.com/office/drawing/2014/main" id="{5BBF3C37-6326-4C5D-BBBE-1E0E620FD7F0}"/>
              </a:ext>
            </a:extLst>
          </p:cNvPr>
          <p:cNvCxnSpPr/>
          <p:nvPr/>
        </p:nvCxnSpPr>
        <p:spPr>
          <a:xfrm>
            <a:off x="6867717" y="2615785"/>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a:extLst>
              <a:ext uri="{FF2B5EF4-FFF2-40B4-BE49-F238E27FC236}">
                <a16:creationId xmlns:a16="http://schemas.microsoft.com/office/drawing/2014/main" id="{8DF35ACD-98E6-4BF3-AF77-4759282F9806}"/>
              </a:ext>
            </a:extLst>
          </p:cNvPr>
          <p:cNvCxnSpPr/>
          <p:nvPr/>
        </p:nvCxnSpPr>
        <p:spPr>
          <a:xfrm>
            <a:off x="6875303" y="3210904"/>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a:extLst>
              <a:ext uri="{FF2B5EF4-FFF2-40B4-BE49-F238E27FC236}">
                <a16:creationId xmlns:a16="http://schemas.microsoft.com/office/drawing/2014/main" id="{019B2CBE-6E57-4AE1-8830-1E2A69BE750B}"/>
              </a:ext>
            </a:extLst>
          </p:cNvPr>
          <p:cNvCxnSpPr/>
          <p:nvPr/>
        </p:nvCxnSpPr>
        <p:spPr>
          <a:xfrm>
            <a:off x="6882889" y="3806023"/>
            <a:ext cx="0" cy="616496"/>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a:extLst>
              <a:ext uri="{FF2B5EF4-FFF2-40B4-BE49-F238E27FC236}">
                <a16:creationId xmlns:a16="http://schemas.microsoft.com/office/drawing/2014/main" id="{CEB437AE-03B6-4BF9-A030-28F37A1CED5D}"/>
              </a:ext>
            </a:extLst>
          </p:cNvPr>
          <p:cNvCxnSpPr>
            <a:cxnSpLocks/>
          </p:cNvCxnSpPr>
          <p:nvPr/>
        </p:nvCxnSpPr>
        <p:spPr>
          <a:xfrm>
            <a:off x="6765664" y="3208847"/>
            <a:ext cx="1748760"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4" name="Овал 73">
            <a:extLst>
              <a:ext uri="{FF2B5EF4-FFF2-40B4-BE49-F238E27FC236}">
                <a16:creationId xmlns:a16="http://schemas.microsoft.com/office/drawing/2014/main" id="{4A9607DD-370A-4294-91EB-709800BE9AB5}"/>
              </a:ext>
            </a:extLst>
          </p:cNvPr>
          <p:cNvSpPr/>
          <p:nvPr/>
        </p:nvSpPr>
        <p:spPr>
          <a:xfrm>
            <a:off x="7602142" y="2946658"/>
            <a:ext cx="528230" cy="482982"/>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5" name="Прямая соединительная линия 74">
            <a:extLst>
              <a:ext uri="{FF2B5EF4-FFF2-40B4-BE49-F238E27FC236}">
                <a16:creationId xmlns:a16="http://schemas.microsoft.com/office/drawing/2014/main" id="{007A814E-A107-4EE3-9231-52CF1F77636D}"/>
              </a:ext>
            </a:extLst>
          </p:cNvPr>
          <p:cNvCxnSpPr>
            <a:cxnSpLocks/>
          </p:cNvCxnSpPr>
          <p:nvPr/>
        </p:nvCxnSpPr>
        <p:spPr>
          <a:xfrm>
            <a:off x="6905724" y="4405018"/>
            <a:ext cx="1732827" cy="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6" name="Овал 75">
            <a:extLst>
              <a:ext uri="{FF2B5EF4-FFF2-40B4-BE49-F238E27FC236}">
                <a16:creationId xmlns:a16="http://schemas.microsoft.com/office/drawing/2014/main" id="{30F4D5B5-D0B8-42FC-8318-58856A9BC6B9}"/>
              </a:ext>
            </a:extLst>
          </p:cNvPr>
          <p:cNvSpPr/>
          <p:nvPr/>
        </p:nvSpPr>
        <p:spPr>
          <a:xfrm>
            <a:off x="7788280" y="4172839"/>
            <a:ext cx="507520" cy="46404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TextBox 76">
            <a:extLst>
              <a:ext uri="{FF2B5EF4-FFF2-40B4-BE49-F238E27FC236}">
                <a16:creationId xmlns:a16="http://schemas.microsoft.com/office/drawing/2014/main" id="{397E089D-6C29-4C00-B9DF-31BB0D44EE12}"/>
              </a:ext>
            </a:extLst>
          </p:cNvPr>
          <p:cNvSpPr txBox="1"/>
          <p:nvPr/>
        </p:nvSpPr>
        <p:spPr>
          <a:xfrm>
            <a:off x="7830321" y="3762672"/>
            <a:ext cx="1034257" cy="523220"/>
          </a:xfrm>
          <a:prstGeom prst="rect">
            <a:avLst/>
          </a:prstGeom>
          <a:noFill/>
        </p:spPr>
        <p:txBody>
          <a:bodyPr wrap="none" rtlCol="0">
            <a:spAutoFit/>
          </a:bodyPr>
          <a:lstStyle/>
          <a:p>
            <a:r>
              <a:rPr lang="en-US" sz="3200" b="1" baseline="30000" dirty="0">
                <a:solidFill>
                  <a:srgbClr val="C00000"/>
                </a:solidFill>
              </a:rPr>
              <a:t>16</a:t>
            </a:r>
            <a:r>
              <a:rPr lang="en-US" sz="2800" b="1" dirty="0">
                <a:solidFill>
                  <a:srgbClr val="C00000"/>
                </a:solidFill>
              </a:rPr>
              <a:t>Be  </a:t>
            </a:r>
            <a:endParaRPr lang="ru-RU" sz="2800" b="1" dirty="0">
              <a:solidFill>
                <a:srgbClr val="C00000"/>
              </a:solidFill>
            </a:endParaRPr>
          </a:p>
        </p:txBody>
      </p:sp>
      <p:sp>
        <p:nvSpPr>
          <p:cNvPr id="78" name="TextBox 77">
            <a:extLst>
              <a:ext uri="{FF2B5EF4-FFF2-40B4-BE49-F238E27FC236}">
                <a16:creationId xmlns:a16="http://schemas.microsoft.com/office/drawing/2014/main" id="{AA981072-268A-4082-9389-24BBB7DE9678}"/>
              </a:ext>
            </a:extLst>
          </p:cNvPr>
          <p:cNvSpPr txBox="1"/>
          <p:nvPr/>
        </p:nvSpPr>
        <p:spPr>
          <a:xfrm>
            <a:off x="7398702" y="2493026"/>
            <a:ext cx="654346" cy="523220"/>
          </a:xfrm>
          <a:prstGeom prst="rect">
            <a:avLst/>
          </a:prstGeom>
          <a:noFill/>
        </p:spPr>
        <p:txBody>
          <a:bodyPr wrap="none" rtlCol="0">
            <a:spAutoFit/>
          </a:bodyPr>
          <a:lstStyle/>
          <a:p>
            <a:r>
              <a:rPr lang="en-US" sz="3200" b="1" baseline="30000" dirty="0">
                <a:solidFill>
                  <a:srgbClr val="0070C0"/>
                </a:solidFill>
              </a:rPr>
              <a:t>18</a:t>
            </a:r>
            <a:r>
              <a:rPr lang="en-US" sz="2800" b="1" dirty="0">
                <a:solidFill>
                  <a:srgbClr val="0070C0"/>
                </a:solidFill>
              </a:rPr>
              <a:t>C</a:t>
            </a:r>
            <a:endParaRPr lang="ru-RU" sz="2200" b="1" dirty="0">
              <a:solidFill>
                <a:srgbClr val="0070C0"/>
              </a:solidFill>
            </a:endParaRPr>
          </a:p>
        </p:txBody>
      </p:sp>
      <p:sp>
        <p:nvSpPr>
          <p:cNvPr id="79" name="TextBox 78">
            <a:extLst>
              <a:ext uri="{FF2B5EF4-FFF2-40B4-BE49-F238E27FC236}">
                <a16:creationId xmlns:a16="http://schemas.microsoft.com/office/drawing/2014/main" id="{23351BC1-59D7-498B-ADF5-EF2EEEF1AA42}"/>
              </a:ext>
            </a:extLst>
          </p:cNvPr>
          <p:cNvSpPr txBox="1"/>
          <p:nvPr/>
        </p:nvSpPr>
        <p:spPr>
          <a:xfrm>
            <a:off x="6832559" y="751804"/>
            <a:ext cx="346570" cy="461665"/>
          </a:xfrm>
          <a:prstGeom prst="rect">
            <a:avLst/>
          </a:prstGeom>
          <a:noFill/>
        </p:spPr>
        <p:txBody>
          <a:bodyPr wrap="none" rtlCol="0">
            <a:spAutoFit/>
          </a:bodyPr>
          <a:lstStyle/>
          <a:p>
            <a:r>
              <a:rPr lang="en-US" sz="2400" b="1" dirty="0"/>
              <a:t>p</a:t>
            </a:r>
            <a:endParaRPr lang="ru-RU" sz="2400" b="1" dirty="0"/>
          </a:p>
        </p:txBody>
      </p:sp>
      <p:sp>
        <p:nvSpPr>
          <p:cNvPr id="80" name="TextBox 79">
            <a:extLst>
              <a:ext uri="{FF2B5EF4-FFF2-40B4-BE49-F238E27FC236}">
                <a16:creationId xmlns:a16="http://schemas.microsoft.com/office/drawing/2014/main" id="{EC3B13C4-6995-4D54-887A-BEDF7E0563CE}"/>
              </a:ext>
            </a:extLst>
          </p:cNvPr>
          <p:cNvSpPr txBox="1"/>
          <p:nvPr/>
        </p:nvSpPr>
        <p:spPr>
          <a:xfrm>
            <a:off x="6831198" y="1342351"/>
            <a:ext cx="346570" cy="461665"/>
          </a:xfrm>
          <a:prstGeom prst="rect">
            <a:avLst/>
          </a:prstGeom>
          <a:noFill/>
        </p:spPr>
        <p:txBody>
          <a:bodyPr wrap="none" rtlCol="0">
            <a:spAutoFit/>
          </a:bodyPr>
          <a:lstStyle/>
          <a:p>
            <a:r>
              <a:rPr lang="en-US" sz="2400" b="1" dirty="0"/>
              <a:t>p</a:t>
            </a:r>
            <a:endParaRPr lang="ru-RU" sz="2400" b="1" dirty="0"/>
          </a:p>
        </p:txBody>
      </p:sp>
      <p:sp>
        <p:nvSpPr>
          <p:cNvPr id="81" name="TextBox 80">
            <a:extLst>
              <a:ext uri="{FF2B5EF4-FFF2-40B4-BE49-F238E27FC236}">
                <a16:creationId xmlns:a16="http://schemas.microsoft.com/office/drawing/2014/main" id="{027EE085-248E-4CEA-984E-AD6D03E40852}"/>
              </a:ext>
            </a:extLst>
          </p:cNvPr>
          <p:cNvSpPr txBox="1"/>
          <p:nvPr/>
        </p:nvSpPr>
        <p:spPr>
          <a:xfrm>
            <a:off x="6838002" y="1922011"/>
            <a:ext cx="346570" cy="461665"/>
          </a:xfrm>
          <a:prstGeom prst="rect">
            <a:avLst/>
          </a:prstGeom>
          <a:noFill/>
        </p:spPr>
        <p:txBody>
          <a:bodyPr wrap="none" rtlCol="0">
            <a:spAutoFit/>
          </a:bodyPr>
          <a:lstStyle/>
          <a:p>
            <a:r>
              <a:rPr lang="en-US" sz="2400" b="1" dirty="0"/>
              <a:t>p</a:t>
            </a:r>
            <a:endParaRPr lang="ru-RU" sz="2400" b="1" dirty="0"/>
          </a:p>
        </p:txBody>
      </p:sp>
      <p:sp>
        <p:nvSpPr>
          <p:cNvPr id="82" name="TextBox 81">
            <a:extLst>
              <a:ext uri="{FF2B5EF4-FFF2-40B4-BE49-F238E27FC236}">
                <a16:creationId xmlns:a16="http://schemas.microsoft.com/office/drawing/2014/main" id="{3855894C-2E3C-4E90-817E-3D97C30732A2}"/>
              </a:ext>
            </a:extLst>
          </p:cNvPr>
          <p:cNvSpPr txBox="1"/>
          <p:nvPr/>
        </p:nvSpPr>
        <p:spPr>
          <a:xfrm>
            <a:off x="6844806" y="2501671"/>
            <a:ext cx="346570" cy="461665"/>
          </a:xfrm>
          <a:prstGeom prst="rect">
            <a:avLst/>
          </a:prstGeom>
          <a:noFill/>
        </p:spPr>
        <p:txBody>
          <a:bodyPr wrap="none" rtlCol="0">
            <a:spAutoFit/>
          </a:bodyPr>
          <a:lstStyle/>
          <a:p>
            <a:r>
              <a:rPr lang="en-US" sz="2400" b="1" dirty="0"/>
              <a:t>p</a:t>
            </a:r>
            <a:endParaRPr lang="ru-RU" sz="2400" b="1" dirty="0"/>
          </a:p>
        </p:txBody>
      </p:sp>
      <p:sp>
        <p:nvSpPr>
          <p:cNvPr id="83" name="TextBox 82">
            <a:extLst>
              <a:ext uri="{FF2B5EF4-FFF2-40B4-BE49-F238E27FC236}">
                <a16:creationId xmlns:a16="http://schemas.microsoft.com/office/drawing/2014/main" id="{8D67299D-4706-421C-BDBF-29E01F0F04AC}"/>
              </a:ext>
            </a:extLst>
          </p:cNvPr>
          <p:cNvSpPr txBox="1"/>
          <p:nvPr/>
        </p:nvSpPr>
        <p:spPr>
          <a:xfrm>
            <a:off x="6851610" y="3213733"/>
            <a:ext cx="346570" cy="461665"/>
          </a:xfrm>
          <a:prstGeom prst="rect">
            <a:avLst/>
          </a:prstGeom>
          <a:noFill/>
        </p:spPr>
        <p:txBody>
          <a:bodyPr wrap="none" rtlCol="0">
            <a:spAutoFit/>
          </a:bodyPr>
          <a:lstStyle/>
          <a:p>
            <a:r>
              <a:rPr lang="en-US" sz="2400" b="1" dirty="0"/>
              <a:t>p</a:t>
            </a:r>
            <a:endParaRPr lang="ru-RU" sz="2400" b="1" dirty="0"/>
          </a:p>
        </p:txBody>
      </p:sp>
      <p:sp>
        <p:nvSpPr>
          <p:cNvPr id="84" name="TextBox 83">
            <a:extLst>
              <a:ext uri="{FF2B5EF4-FFF2-40B4-BE49-F238E27FC236}">
                <a16:creationId xmlns:a16="http://schemas.microsoft.com/office/drawing/2014/main" id="{64554293-C382-48C3-BBB9-4E8B34B7A9BF}"/>
              </a:ext>
            </a:extLst>
          </p:cNvPr>
          <p:cNvSpPr txBox="1"/>
          <p:nvPr/>
        </p:nvSpPr>
        <p:spPr>
          <a:xfrm>
            <a:off x="6859185" y="3721969"/>
            <a:ext cx="346570" cy="461665"/>
          </a:xfrm>
          <a:prstGeom prst="rect">
            <a:avLst/>
          </a:prstGeom>
          <a:noFill/>
        </p:spPr>
        <p:txBody>
          <a:bodyPr wrap="none" rtlCol="0">
            <a:spAutoFit/>
          </a:bodyPr>
          <a:lstStyle/>
          <a:p>
            <a:r>
              <a:rPr lang="en-US" sz="2400" b="1" dirty="0"/>
              <a:t>p</a:t>
            </a:r>
            <a:endParaRPr lang="ru-RU" sz="2400" b="1" dirty="0"/>
          </a:p>
        </p:txBody>
      </p:sp>
      <p:sp>
        <p:nvSpPr>
          <p:cNvPr id="85" name="TextBox 84">
            <a:extLst>
              <a:ext uri="{FF2B5EF4-FFF2-40B4-BE49-F238E27FC236}">
                <a16:creationId xmlns:a16="http://schemas.microsoft.com/office/drawing/2014/main" id="{7252F023-AC15-486D-930B-F3493847D358}"/>
              </a:ext>
            </a:extLst>
          </p:cNvPr>
          <p:cNvSpPr txBox="1"/>
          <p:nvPr/>
        </p:nvSpPr>
        <p:spPr>
          <a:xfrm>
            <a:off x="6438096" y="344945"/>
            <a:ext cx="785793" cy="461665"/>
          </a:xfrm>
          <a:prstGeom prst="rect">
            <a:avLst/>
          </a:prstGeom>
          <a:noFill/>
          <a:ln w="28575">
            <a:noFill/>
          </a:ln>
        </p:spPr>
        <p:txBody>
          <a:bodyPr wrap="none" rtlCol="0">
            <a:spAutoFit/>
          </a:bodyPr>
          <a:lstStyle/>
          <a:p>
            <a:r>
              <a:rPr lang="en-US" sz="2800" b="1" baseline="30000" dirty="0">
                <a:solidFill>
                  <a:sysClr val="windowText" lastClr="000000"/>
                </a:solidFill>
              </a:rPr>
              <a:t>22</a:t>
            </a:r>
            <a:r>
              <a:rPr lang="en-US" sz="2400" b="1" dirty="0">
                <a:solidFill>
                  <a:sysClr val="windowText" lastClr="000000"/>
                </a:solidFill>
              </a:rPr>
              <a:t>Ne</a:t>
            </a:r>
            <a:endParaRPr lang="ru-RU" sz="2200" b="1" dirty="0">
              <a:solidFill>
                <a:sysClr val="windowText" lastClr="000000"/>
              </a:solidFill>
            </a:endParaRPr>
          </a:p>
        </p:txBody>
      </p:sp>
      <p:sp>
        <p:nvSpPr>
          <p:cNvPr id="86" name="TextBox 85">
            <a:extLst>
              <a:ext uri="{FF2B5EF4-FFF2-40B4-BE49-F238E27FC236}">
                <a16:creationId xmlns:a16="http://schemas.microsoft.com/office/drawing/2014/main" id="{2DA48886-A5EB-421A-ADE2-8601937A3184}"/>
              </a:ext>
            </a:extLst>
          </p:cNvPr>
          <p:cNvSpPr txBox="1"/>
          <p:nvPr/>
        </p:nvSpPr>
        <p:spPr>
          <a:xfrm>
            <a:off x="7239968" y="609061"/>
            <a:ext cx="1102931" cy="461665"/>
          </a:xfrm>
          <a:prstGeom prst="rect">
            <a:avLst/>
          </a:prstGeom>
          <a:noFill/>
        </p:spPr>
        <p:txBody>
          <a:bodyPr wrap="none" rtlCol="0">
            <a:spAutoFit/>
          </a:bodyPr>
          <a:lstStyle/>
          <a:p>
            <a:r>
              <a:rPr lang="en-US" sz="2400" b="1" dirty="0"/>
              <a:t>2·10</a:t>
            </a:r>
            <a:r>
              <a:rPr lang="en-US" sz="2800" b="1" baseline="30000" dirty="0"/>
              <a:t>8</a:t>
            </a:r>
            <a:r>
              <a:rPr lang="en-US" sz="2400" b="1" dirty="0"/>
              <a:t>/s</a:t>
            </a:r>
            <a:endParaRPr lang="ru-RU" sz="2400" b="1" dirty="0"/>
          </a:p>
        </p:txBody>
      </p:sp>
      <p:sp>
        <p:nvSpPr>
          <p:cNvPr id="87" name="TextBox 86">
            <a:extLst>
              <a:ext uri="{FF2B5EF4-FFF2-40B4-BE49-F238E27FC236}">
                <a16:creationId xmlns:a16="http://schemas.microsoft.com/office/drawing/2014/main" id="{52291726-B6C3-4CB5-969C-6D95AB3EAC24}"/>
              </a:ext>
            </a:extLst>
          </p:cNvPr>
          <p:cNvSpPr txBox="1"/>
          <p:nvPr/>
        </p:nvSpPr>
        <p:spPr>
          <a:xfrm>
            <a:off x="7278021" y="3336393"/>
            <a:ext cx="1120820" cy="461665"/>
          </a:xfrm>
          <a:prstGeom prst="rect">
            <a:avLst/>
          </a:prstGeom>
          <a:noFill/>
        </p:spPr>
        <p:txBody>
          <a:bodyPr wrap="none" rtlCol="0">
            <a:spAutoFit/>
          </a:bodyPr>
          <a:lstStyle/>
          <a:p>
            <a:r>
              <a:rPr lang="en-US" sz="2400" b="1" dirty="0">
                <a:solidFill>
                  <a:srgbClr val="0070C0"/>
                </a:solidFill>
              </a:rPr>
              <a:t> </a:t>
            </a:r>
            <a:r>
              <a:rPr lang="en-US" sz="2200" b="1" dirty="0">
                <a:solidFill>
                  <a:srgbClr val="0070C0"/>
                </a:solidFill>
              </a:rPr>
              <a:t>(92 </a:t>
            </a:r>
            <a:r>
              <a:rPr lang="en-US" sz="2200" b="1" dirty="0" err="1">
                <a:solidFill>
                  <a:srgbClr val="0070C0"/>
                </a:solidFill>
              </a:rPr>
              <a:t>ms</a:t>
            </a:r>
            <a:r>
              <a:rPr lang="en-US" sz="2200" b="1" dirty="0">
                <a:solidFill>
                  <a:srgbClr val="0070C0"/>
                </a:solidFill>
              </a:rPr>
              <a:t>)</a:t>
            </a:r>
            <a:endParaRPr lang="ru-RU" sz="2200" b="1" dirty="0">
              <a:solidFill>
                <a:srgbClr val="0070C0"/>
              </a:solidFill>
            </a:endParaRPr>
          </a:p>
        </p:txBody>
      </p:sp>
      <p:sp>
        <p:nvSpPr>
          <p:cNvPr id="88" name="Прямоугольник 87">
            <a:extLst>
              <a:ext uri="{FF2B5EF4-FFF2-40B4-BE49-F238E27FC236}">
                <a16:creationId xmlns:a16="http://schemas.microsoft.com/office/drawing/2014/main" id="{BC1855CF-5DE4-45F4-A4EB-3C3E5ED04220}"/>
              </a:ext>
            </a:extLst>
          </p:cNvPr>
          <p:cNvSpPr/>
          <p:nvPr/>
        </p:nvSpPr>
        <p:spPr>
          <a:xfrm>
            <a:off x="7171593" y="4620184"/>
            <a:ext cx="1479829" cy="461665"/>
          </a:xfrm>
          <a:prstGeom prst="rect">
            <a:avLst/>
          </a:prstGeom>
        </p:spPr>
        <p:txBody>
          <a:bodyPr wrap="none">
            <a:spAutoFit/>
          </a:bodyPr>
          <a:lstStyle/>
          <a:p>
            <a:r>
              <a:rPr lang="en-US" sz="2400" b="1" dirty="0">
                <a:solidFill>
                  <a:srgbClr val="C00000"/>
                </a:solidFill>
              </a:rPr>
              <a:t>(unstable)</a:t>
            </a:r>
            <a:endParaRPr lang="ru-RU" sz="2400" dirty="0"/>
          </a:p>
        </p:txBody>
      </p:sp>
      <p:sp>
        <p:nvSpPr>
          <p:cNvPr id="89" name="Прямоугольник 88">
            <a:extLst>
              <a:ext uri="{FF2B5EF4-FFF2-40B4-BE49-F238E27FC236}">
                <a16:creationId xmlns:a16="http://schemas.microsoft.com/office/drawing/2014/main" id="{2A8D3859-0C89-4390-A344-19963CDC6D14}"/>
              </a:ext>
            </a:extLst>
          </p:cNvPr>
          <p:cNvSpPr/>
          <p:nvPr/>
        </p:nvSpPr>
        <p:spPr>
          <a:xfrm>
            <a:off x="7286761" y="5144964"/>
            <a:ext cx="1443024" cy="461665"/>
          </a:xfrm>
          <a:prstGeom prst="rect">
            <a:avLst/>
          </a:prstGeom>
        </p:spPr>
        <p:txBody>
          <a:bodyPr wrap="none">
            <a:spAutoFit/>
          </a:bodyPr>
          <a:lstStyle/>
          <a:p>
            <a:r>
              <a:rPr lang="en-US" sz="2400" b="1" dirty="0">
                <a:solidFill>
                  <a:srgbClr val="C00000"/>
                </a:solidFill>
              </a:rPr>
              <a:t>(</a:t>
            </a:r>
            <a:r>
              <a:rPr lang="el-GR" sz="2400" b="1" dirty="0">
                <a:solidFill>
                  <a:srgbClr val="C00000"/>
                </a:solidFill>
              </a:rPr>
              <a:t>α</a:t>
            </a:r>
            <a:r>
              <a:rPr lang="en-US" sz="2400" b="1" dirty="0">
                <a:solidFill>
                  <a:srgbClr val="C00000"/>
                </a:solidFill>
              </a:rPr>
              <a:t> + </a:t>
            </a:r>
            <a:r>
              <a:rPr lang="en-US" sz="2800" b="1" baseline="30000" dirty="0">
                <a:solidFill>
                  <a:srgbClr val="C00000"/>
                </a:solidFill>
              </a:rPr>
              <a:t>12</a:t>
            </a:r>
            <a:r>
              <a:rPr lang="en-US" sz="2400" b="1" dirty="0">
                <a:solidFill>
                  <a:srgbClr val="C00000"/>
                </a:solidFill>
              </a:rPr>
              <a:t>He)</a:t>
            </a:r>
            <a:endParaRPr lang="ru-RU" sz="2400" dirty="0"/>
          </a:p>
        </p:txBody>
      </p:sp>
      <p:sp>
        <p:nvSpPr>
          <p:cNvPr id="90" name="Прямоугольник 89">
            <a:extLst>
              <a:ext uri="{FF2B5EF4-FFF2-40B4-BE49-F238E27FC236}">
                <a16:creationId xmlns:a16="http://schemas.microsoft.com/office/drawing/2014/main" id="{F938885E-2704-41E1-87E0-2C787C461520}"/>
              </a:ext>
            </a:extLst>
          </p:cNvPr>
          <p:cNvSpPr/>
          <p:nvPr/>
        </p:nvSpPr>
        <p:spPr>
          <a:xfrm>
            <a:off x="7186770" y="5843521"/>
            <a:ext cx="1643399" cy="461665"/>
          </a:xfrm>
          <a:prstGeom prst="rect">
            <a:avLst/>
          </a:prstGeom>
        </p:spPr>
        <p:txBody>
          <a:bodyPr wrap="none">
            <a:spAutoFit/>
          </a:bodyPr>
          <a:lstStyle/>
          <a:p>
            <a:r>
              <a:rPr lang="en-US" sz="2400" b="1" dirty="0">
                <a:solidFill>
                  <a:srgbClr val="C00000"/>
                </a:solidFill>
              </a:rPr>
              <a:t>(</a:t>
            </a:r>
            <a:r>
              <a:rPr lang="el-GR" sz="2400" b="1" dirty="0">
                <a:solidFill>
                  <a:srgbClr val="C00000"/>
                </a:solidFill>
              </a:rPr>
              <a:t>α</a:t>
            </a:r>
            <a:r>
              <a:rPr lang="en-US" sz="2400" b="1" dirty="0">
                <a:solidFill>
                  <a:srgbClr val="C00000"/>
                </a:solidFill>
              </a:rPr>
              <a:t> + 8n + </a:t>
            </a:r>
            <a:r>
              <a:rPr lang="el-GR" sz="2400" b="1" dirty="0">
                <a:solidFill>
                  <a:srgbClr val="C00000"/>
                </a:solidFill>
              </a:rPr>
              <a:t>α</a:t>
            </a:r>
            <a:r>
              <a:rPr lang="en-US" sz="2400" b="1" dirty="0">
                <a:solidFill>
                  <a:srgbClr val="C00000"/>
                </a:solidFill>
              </a:rPr>
              <a:t>)</a:t>
            </a:r>
            <a:endParaRPr lang="ru-RU" sz="2400" dirty="0"/>
          </a:p>
        </p:txBody>
      </p:sp>
      <p:sp>
        <p:nvSpPr>
          <p:cNvPr id="91" name="Прямоугольник 90">
            <a:extLst>
              <a:ext uri="{FF2B5EF4-FFF2-40B4-BE49-F238E27FC236}">
                <a16:creationId xmlns:a16="http://schemas.microsoft.com/office/drawing/2014/main" id="{DCBF3C99-923A-4D4B-97AC-40D9354216CA}"/>
              </a:ext>
            </a:extLst>
          </p:cNvPr>
          <p:cNvSpPr/>
          <p:nvPr/>
        </p:nvSpPr>
        <p:spPr>
          <a:xfrm>
            <a:off x="6871626" y="5478729"/>
            <a:ext cx="1933543" cy="461665"/>
          </a:xfrm>
          <a:prstGeom prst="rect">
            <a:avLst/>
          </a:prstGeom>
        </p:spPr>
        <p:txBody>
          <a:bodyPr wrap="none">
            <a:spAutoFit/>
          </a:bodyPr>
          <a:lstStyle/>
          <a:p>
            <a:r>
              <a:rPr lang="en-US" sz="2400" b="1" dirty="0">
                <a:solidFill>
                  <a:srgbClr val="C00000"/>
                </a:solidFill>
              </a:rPr>
              <a:t>(</a:t>
            </a:r>
            <a:r>
              <a:rPr lang="el-GR" sz="2400" b="1" dirty="0">
                <a:solidFill>
                  <a:srgbClr val="C00000"/>
                </a:solidFill>
              </a:rPr>
              <a:t>α</a:t>
            </a:r>
            <a:r>
              <a:rPr lang="en-US" sz="2400" b="1" dirty="0">
                <a:solidFill>
                  <a:srgbClr val="C00000"/>
                </a:solidFill>
              </a:rPr>
              <a:t> + 4n + </a:t>
            </a:r>
            <a:r>
              <a:rPr lang="en-US" sz="2800" b="1" baseline="30000" dirty="0">
                <a:solidFill>
                  <a:srgbClr val="C00000"/>
                </a:solidFill>
              </a:rPr>
              <a:t>8</a:t>
            </a:r>
            <a:r>
              <a:rPr lang="en-US" sz="2400" b="1" dirty="0">
                <a:solidFill>
                  <a:srgbClr val="C00000"/>
                </a:solidFill>
              </a:rPr>
              <a:t>He)</a:t>
            </a:r>
            <a:endParaRPr lang="ru-RU" sz="2400" dirty="0"/>
          </a:p>
        </p:txBody>
      </p:sp>
      <p:sp>
        <p:nvSpPr>
          <p:cNvPr id="37" name="Прямоугольник 36">
            <a:extLst>
              <a:ext uri="{FF2B5EF4-FFF2-40B4-BE49-F238E27FC236}">
                <a16:creationId xmlns:a16="http://schemas.microsoft.com/office/drawing/2014/main" id="{EB8B2541-4491-4146-BE22-CEC865CFDD10}"/>
              </a:ext>
            </a:extLst>
          </p:cNvPr>
          <p:cNvSpPr/>
          <p:nvPr/>
        </p:nvSpPr>
        <p:spPr>
          <a:xfrm>
            <a:off x="3008004" y="426168"/>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Прямоугольник 61">
            <a:extLst>
              <a:ext uri="{FF2B5EF4-FFF2-40B4-BE49-F238E27FC236}">
                <a16:creationId xmlns:a16="http://schemas.microsoft.com/office/drawing/2014/main" id="{E854B43B-D26E-4CD9-8E4E-29005D905CBA}"/>
              </a:ext>
            </a:extLst>
          </p:cNvPr>
          <p:cNvSpPr/>
          <p:nvPr/>
        </p:nvSpPr>
        <p:spPr>
          <a:xfrm>
            <a:off x="6036695" y="0"/>
            <a:ext cx="310730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Прямоугольник 93">
            <a:extLst>
              <a:ext uri="{FF2B5EF4-FFF2-40B4-BE49-F238E27FC236}">
                <a16:creationId xmlns:a16="http://schemas.microsoft.com/office/drawing/2014/main" id="{32E16864-394D-4B13-82E9-1E3CAF02D7A3}"/>
              </a:ext>
            </a:extLst>
          </p:cNvPr>
          <p:cNvSpPr/>
          <p:nvPr/>
        </p:nvSpPr>
        <p:spPr>
          <a:xfrm>
            <a:off x="4297377" y="5821457"/>
            <a:ext cx="1460656" cy="461665"/>
          </a:xfrm>
          <a:prstGeom prst="rect">
            <a:avLst/>
          </a:prstGeom>
        </p:spPr>
        <p:txBody>
          <a:bodyPr wrap="none">
            <a:spAutoFit/>
          </a:bodyPr>
          <a:lstStyle/>
          <a:p>
            <a:r>
              <a:rPr lang="en-US" sz="2400" b="1" dirty="0">
                <a:solidFill>
                  <a:srgbClr val="C00000"/>
                </a:solidFill>
              </a:rPr>
              <a:t>(4n + </a:t>
            </a:r>
            <a:r>
              <a:rPr lang="en-US" sz="2800" b="1" baseline="30000" dirty="0">
                <a:solidFill>
                  <a:srgbClr val="C00000"/>
                </a:solidFill>
              </a:rPr>
              <a:t>8</a:t>
            </a:r>
            <a:r>
              <a:rPr lang="en-US" sz="2400" b="1" dirty="0">
                <a:solidFill>
                  <a:srgbClr val="C00000"/>
                </a:solidFill>
              </a:rPr>
              <a:t>He)</a:t>
            </a:r>
            <a:endParaRPr lang="ru-RU" sz="2400" dirty="0"/>
          </a:p>
        </p:txBody>
      </p:sp>
      <p:sp>
        <p:nvSpPr>
          <p:cNvPr id="92" name="Прямоугольник 91">
            <a:extLst>
              <a:ext uri="{FF2B5EF4-FFF2-40B4-BE49-F238E27FC236}">
                <a16:creationId xmlns:a16="http://schemas.microsoft.com/office/drawing/2014/main" id="{FA5459D4-22EE-40E7-AE88-7E7E8F88D32C}"/>
              </a:ext>
            </a:extLst>
          </p:cNvPr>
          <p:cNvSpPr/>
          <p:nvPr/>
        </p:nvSpPr>
        <p:spPr>
          <a:xfrm>
            <a:off x="2696989" y="641320"/>
            <a:ext cx="3107305" cy="621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5" name="TextBox 94">
            <a:extLst>
              <a:ext uri="{FF2B5EF4-FFF2-40B4-BE49-F238E27FC236}">
                <a16:creationId xmlns:a16="http://schemas.microsoft.com/office/drawing/2014/main" id="{87448B7E-9797-48D6-B5AC-6807847AEEDB}"/>
              </a:ext>
            </a:extLst>
          </p:cNvPr>
          <p:cNvSpPr txBox="1"/>
          <p:nvPr/>
        </p:nvSpPr>
        <p:spPr>
          <a:xfrm>
            <a:off x="2308756" y="124126"/>
            <a:ext cx="3571234" cy="461665"/>
          </a:xfrm>
          <a:prstGeom prst="rect">
            <a:avLst/>
          </a:prstGeom>
          <a:noFill/>
        </p:spPr>
        <p:txBody>
          <a:bodyPr wrap="none" rtlCol="0">
            <a:spAutoFit/>
          </a:bodyPr>
          <a:lstStyle/>
          <a:p>
            <a:r>
              <a:rPr lang="en-US" sz="2400" b="1" dirty="0"/>
              <a:t>Super Neutron-rich Nuclei </a:t>
            </a:r>
            <a:endParaRPr lang="ru-RU" sz="2400" b="1" dirty="0"/>
          </a:p>
        </p:txBody>
      </p:sp>
    </p:spTree>
    <p:extLst>
      <p:ext uri="{BB962C8B-B14F-4D97-AF65-F5344CB8AC3E}">
        <p14:creationId xmlns:p14="http://schemas.microsoft.com/office/powerpoint/2010/main" val="21519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9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7D257DA-2F67-401D-A83D-F6F55129C400}"/>
              </a:ext>
            </a:extLst>
          </p:cNvPr>
          <p:cNvPicPr>
            <a:picLocks noChangeAspect="1"/>
          </p:cNvPicPr>
          <p:nvPr/>
        </p:nvPicPr>
        <p:blipFill>
          <a:blip r:embed="rId2"/>
          <a:stretch>
            <a:fillRect/>
          </a:stretch>
        </p:blipFill>
        <p:spPr>
          <a:xfrm>
            <a:off x="115096" y="241529"/>
            <a:ext cx="8441112" cy="5834990"/>
          </a:xfrm>
          <a:prstGeom prst="rect">
            <a:avLst/>
          </a:prstGeom>
        </p:spPr>
      </p:pic>
      <p:sp>
        <p:nvSpPr>
          <p:cNvPr id="5" name="TextBox 4">
            <a:extLst>
              <a:ext uri="{FF2B5EF4-FFF2-40B4-BE49-F238E27FC236}">
                <a16:creationId xmlns:a16="http://schemas.microsoft.com/office/drawing/2014/main" id="{1D1F92FD-528F-492F-B621-27AE04AB6726}"/>
              </a:ext>
            </a:extLst>
          </p:cNvPr>
          <p:cNvSpPr txBox="1"/>
          <p:nvPr/>
        </p:nvSpPr>
        <p:spPr>
          <a:xfrm>
            <a:off x="3396830" y="298565"/>
            <a:ext cx="5056197" cy="1569660"/>
          </a:xfrm>
          <a:prstGeom prst="rect">
            <a:avLst/>
          </a:prstGeom>
          <a:solidFill>
            <a:schemeClr val="bg1"/>
          </a:solidFill>
        </p:spPr>
        <p:txBody>
          <a:bodyPr wrap="square" rtlCol="0">
            <a:spAutoFit/>
          </a:bodyPr>
          <a:lstStyle/>
          <a:p>
            <a:r>
              <a:rPr lang="en-US" sz="2400" dirty="0">
                <a:effectLst>
                  <a:outerShdw blurRad="38100" dist="38100" dir="2700000" algn="tl">
                    <a:srgbClr val="000000">
                      <a:alpha val="43137"/>
                    </a:srgbClr>
                  </a:outerShdw>
                </a:effectLst>
              </a:rPr>
              <a:t>Helium isotopes</a:t>
            </a:r>
          </a:p>
          <a:p>
            <a:endParaRPr lang="en-US" sz="2400" dirty="0">
              <a:effectLst>
                <a:outerShdw blurRad="38100" dist="38100" dir="2700000" algn="tl">
                  <a:srgbClr val="000000">
                    <a:alpha val="43137"/>
                  </a:srgbClr>
                </a:outerShdw>
              </a:effectLst>
            </a:endParaRPr>
          </a:p>
          <a:p>
            <a:endParaRPr lang="en-US" sz="2400" dirty="0">
              <a:effectLst>
                <a:outerShdw blurRad="38100" dist="38100" dir="2700000" algn="tl">
                  <a:srgbClr val="000000">
                    <a:alpha val="43137"/>
                  </a:srgbClr>
                </a:outerShdw>
              </a:effectLst>
            </a:endParaRPr>
          </a:p>
          <a:p>
            <a:endParaRPr lang="ru-RU" sz="2400"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66BF412E-188E-4CC8-B5B5-2FD144FC245D}"/>
              </a:ext>
            </a:extLst>
          </p:cNvPr>
          <p:cNvSpPr txBox="1"/>
          <p:nvPr/>
        </p:nvSpPr>
        <p:spPr>
          <a:xfrm>
            <a:off x="6058074" y="852988"/>
            <a:ext cx="2736967" cy="646331"/>
          </a:xfrm>
          <a:prstGeom prst="rect">
            <a:avLst/>
          </a:prstGeom>
          <a:noFill/>
        </p:spPr>
        <p:txBody>
          <a:bodyPr wrap="none" rtlCol="0">
            <a:spAutoFit/>
          </a:bodyPr>
          <a:lstStyle/>
          <a:p>
            <a:pPr algn="r"/>
            <a:r>
              <a:rPr lang="ru-RU" b="1" dirty="0">
                <a:solidFill>
                  <a:srgbClr val="0070C0"/>
                </a:solidFill>
              </a:rPr>
              <a:t>Расчеты Олега Тарасова  </a:t>
            </a:r>
            <a:endParaRPr lang="en-US" b="1" dirty="0">
              <a:solidFill>
                <a:srgbClr val="0070C0"/>
              </a:solidFill>
            </a:endParaRPr>
          </a:p>
          <a:p>
            <a:pPr algn="r"/>
            <a:r>
              <a:rPr lang="ru-RU" b="1" dirty="0">
                <a:solidFill>
                  <a:srgbClr val="0070C0"/>
                </a:solidFill>
              </a:rPr>
              <a:t>(</a:t>
            </a:r>
            <a:r>
              <a:rPr lang="en-US" b="1" dirty="0">
                <a:solidFill>
                  <a:srgbClr val="0070C0"/>
                </a:solidFill>
              </a:rPr>
              <a:t>FRIB, MSU/ USA)</a:t>
            </a:r>
            <a:endParaRPr lang="ru-RU" b="1" dirty="0">
              <a:solidFill>
                <a:srgbClr val="0070C0"/>
              </a:solidFill>
            </a:endParaRPr>
          </a:p>
        </p:txBody>
      </p:sp>
      <p:sp>
        <p:nvSpPr>
          <p:cNvPr id="13" name="TextBox 12">
            <a:extLst>
              <a:ext uri="{FF2B5EF4-FFF2-40B4-BE49-F238E27FC236}">
                <a16:creationId xmlns:a16="http://schemas.microsoft.com/office/drawing/2014/main" id="{0FA693C7-5837-4B2A-ACB2-7A85F8341B57}"/>
              </a:ext>
            </a:extLst>
          </p:cNvPr>
          <p:cNvSpPr txBox="1"/>
          <p:nvPr/>
        </p:nvSpPr>
        <p:spPr>
          <a:xfrm rot="16200000">
            <a:off x="-291509" y="2980881"/>
            <a:ext cx="1511952" cy="523220"/>
          </a:xfrm>
          <a:prstGeom prst="rect">
            <a:avLst/>
          </a:prstGeom>
          <a:solidFill>
            <a:schemeClr val="bg1"/>
          </a:solidFill>
        </p:spPr>
        <p:txBody>
          <a:bodyPr wrap="none" rtlCol="0">
            <a:spAutoFit/>
          </a:bodyPr>
          <a:lstStyle/>
          <a:p>
            <a:r>
              <a:rPr lang="en-US" sz="2800" dirty="0">
                <a:effectLst>
                  <a:outerShdw blurRad="38100" dist="38100" dir="2700000" algn="tl">
                    <a:srgbClr val="000000">
                      <a:alpha val="43137"/>
                    </a:srgbClr>
                  </a:outerShdw>
                </a:effectLst>
              </a:rPr>
              <a:t>S</a:t>
            </a:r>
            <a:r>
              <a:rPr lang="en-US" sz="3200" baseline="-25000" dirty="0">
                <a:effectLst>
                  <a:outerShdw blurRad="38100" dist="38100" dir="2700000" algn="tl">
                    <a:srgbClr val="000000">
                      <a:alpha val="43137"/>
                    </a:srgbClr>
                  </a:outerShdw>
                </a:effectLst>
              </a:rPr>
              <a:t>2n</a:t>
            </a:r>
            <a:r>
              <a:rPr lang="en-US" sz="2800" dirty="0">
                <a:effectLst>
                  <a:outerShdw blurRad="38100" dist="38100" dir="2700000" algn="tl">
                    <a:srgbClr val="000000">
                      <a:alpha val="43137"/>
                    </a:srgbClr>
                  </a:outerShdw>
                </a:effectLst>
              </a:rPr>
              <a:t>  MeV</a:t>
            </a:r>
            <a:endParaRPr lang="ru-RU" sz="2800"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DF39F967-322A-4446-9074-F8AC865FE724}"/>
              </a:ext>
            </a:extLst>
          </p:cNvPr>
          <p:cNvSpPr txBox="1"/>
          <p:nvPr/>
        </p:nvSpPr>
        <p:spPr>
          <a:xfrm>
            <a:off x="3867461" y="2703430"/>
            <a:ext cx="773230" cy="523220"/>
          </a:xfrm>
          <a:prstGeom prst="rect">
            <a:avLst/>
          </a:prstGeom>
          <a:noFill/>
        </p:spPr>
        <p:txBody>
          <a:bodyPr wrap="square" rtlCol="0">
            <a:spAutoFit/>
          </a:bodyPr>
          <a:lstStyle/>
          <a:p>
            <a:r>
              <a:rPr lang="en-US" sz="2800" b="1" baseline="30000" dirty="0">
                <a:solidFill>
                  <a:srgbClr val="0070C0"/>
                </a:solidFill>
              </a:rPr>
              <a:t>8</a:t>
            </a:r>
            <a:r>
              <a:rPr lang="en-US" sz="2800" b="1" dirty="0">
                <a:solidFill>
                  <a:srgbClr val="0070C0"/>
                </a:solidFill>
              </a:rPr>
              <a:t>He</a:t>
            </a:r>
            <a:endParaRPr lang="ru-RU" sz="2800" b="1" dirty="0">
              <a:solidFill>
                <a:srgbClr val="0070C0"/>
              </a:solidFill>
            </a:endParaRPr>
          </a:p>
        </p:txBody>
      </p:sp>
      <p:sp>
        <p:nvSpPr>
          <p:cNvPr id="7" name="TextBox 6">
            <a:extLst>
              <a:ext uri="{FF2B5EF4-FFF2-40B4-BE49-F238E27FC236}">
                <a16:creationId xmlns:a16="http://schemas.microsoft.com/office/drawing/2014/main" id="{5E9D4F9E-EF52-4251-97B1-61B628323A84}"/>
              </a:ext>
            </a:extLst>
          </p:cNvPr>
          <p:cNvSpPr txBox="1"/>
          <p:nvPr/>
        </p:nvSpPr>
        <p:spPr>
          <a:xfrm>
            <a:off x="5036239" y="2955059"/>
            <a:ext cx="905228" cy="523220"/>
          </a:xfrm>
          <a:prstGeom prst="rect">
            <a:avLst/>
          </a:prstGeom>
          <a:noFill/>
        </p:spPr>
        <p:txBody>
          <a:bodyPr wrap="square" rtlCol="0">
            <a:spAutoFit/>
          </a:bodyPr>
          <a:lstStyle/>
          <a:p>
            <a:r>
              <a:rPr lang="en-US" sz="2800" b="1" baseline="30000" dirty="0">
                <a:solidFill>
                  <a:srgbClr val="0070C0"/>
                </a:solidFill>
              </a:rPr>
              <a:t>10</a:t>
            </a:r>
            <a:r>
              <a:rPr lang="en-US" sz="2800" b="1" dirty="0">
                <a:solidFill>
                  <a:srgbClr val="0070C0"/>
                </a:solidFill>
              </a:rPr>
              <a:t>He</a:t>
            </a:r>
            <a:endParaRPr lang="ru-RU" sz="2800" b="1" dirty="0">
              <a:solidFill>
                <a:srgbClr val="0070C0"/>
              </a:solidFill>
            </a:endParaRPr>
          </a:p>
        </p:txBody>
      </p:sp>
      <p:cxnSp>
        <p:nvCxnSpPr>
          <p:cNvPr id="9" name="Прямая соединительная линия 8">
            <a:extLst>
              <a:ext uri="{FF2B5EF4-FFF2-40B4-BE49-F238E27FC236}">
                <a16:creationId xmlns:a16="http://schemas.microsoft.com/office/drawing/2014/main" id="{4117EBEC-42FC-4092-B601-E7BE187AEA13}"/>
              </a:ext>
            </a:extLst>
          </p:cNvPr>
          <p:cNvCxnSpPr/>
          <p:nvPr/>
        </p:nvCxnSpPr>
        <p:spPr>
          <a:xfrm>
            <a:off x="2950614" y="3221937"/>
            <a:ext cx="0" cy="405481"/>
          </a:xfrm>
          <a:prstGeom prst="line">
            <a:avLst/>
          </a:prstGeom>
          <a:ln w="28575">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0" name="Прямая соединительная линия 9">
            <a:extLst>
              <a:ext uri="{FF2B5EF4-FFF2-40B4-BE49-F238E27FC236}">
                <a16:creationId xmlns:a16="http://schemas.microsoft.com/office/drawing/2014/main" id="{47BA4A07-ABB6-4934-9095-D48E4AC2AA45}"/>
              </a:ext>
            </a:extLst>
          </p:cNvPr>
          <p:cNvCxnSpPr>
            <a:cxnSpLocks/>
          </p:cNvCxnSpPr>
          <p:nvPr/>
        </p:nvCxnSpPr>
        <p:spPr>
          <a:xfrm flipH="1">
            <a:off x="6824684" y="3837552"/>
            <a:ext cx="18286" cy="1295295"/>
          </a:xfrm>
          <a:prstGeom prst="line">
            <a:avLst/>
          </a:prstGeom>
          <a:ln w="19050">
            <a:solidFill>
              <a:schemeClr val="tx1"/>
            </a:solidFill>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612146B-FCBE-4DD6-8B0B-3D61EDA3741F}"/>
              </a:ext>
            </a:extLst>
          </p:cNvPr>
          <p:cNvSpPr txBox="1"/>
          <p:nvPr/>
        </p:nvSpPr>
        <p:spPr>
          <a:xfrm>
            <a:off x="6422828" y="3283571"/>
            <a:ext cx="859272" cy="523220"/>
          </a:xfrm>
          <a:prstGeom prst="rect">
            <a:avLst/>
          </a:prstGeom>
          <a:solidFill>
            <a:schemeClr val="bg1"/>
          </a:solidFill>
        </p:spPr>
        <p:txBody>
          <a:bodyPr wrap="square" rtlCol="0">
            <a:spAutoFit/>
          </a:bodyPr>
          <a:lstStyle/>
          <a:p>
            <a:r>
              <a:rPr lang="en-US" sz="2800" b="1" baseline="30000" dirty="0">
                <a:solidFill>
                  <a:srgbClr val="0070C0"/>
                </a:solidFill>
              </a:rPr>
              <a:t>12</a:t>
            </a:r>
            <a:r>
              <a:rPr lang="en-US" sz="2800" b="1" dirty="0">
                <a:solidFill>
                  <a:srgbClr val="0070C0"/>
                </a:solidFill>
              </a:rPr>
              <a:t>He</a:t>
            </a:r>
            <a:endParaRPr lang="ru-RU" sz="2800" b="1" dirty="0">
              <a:solidFill>
                <a:srgbClr val="0070C0"/>
              </a:solidFill>
            </a:endParaRPr>
          </a:p>
        </p:txBody>
      </p:sp>
      <p:sp>
        <p:nvSpPr>
          <p:cNvPr id="19" name="TextBox 18">
            <a:extLst>
              <a:ext uri="{FF2B5EF4-FFF2-40B4-BE49-F238E27FC236}">
                <a16:creationId xmlns:a16="http://schemas.microsoft.com/office/drawing/2014/main" id="{8EE8FE54-C12E-4E11-B9C2-ECF99267CC84}"/>
              </a:ext>
            </a:extLst>
          </p:cNvPr>
          <p:cNvSpPr txBox="1"/>
          <p:nvPr/>
        </p:nvSpPr>
        <p:spPr>
          <a:xfrm>
            <a:off x="6242116" y="4175905"/>
            <a:ext cx="1207382" cy="400110"/>
          </a:xfrm>
          <a:prstGeom prst="rect">
            <a:avLst/>
          </a:prstGeom>
          <a:solidFill>
            <a:schemeClr val="bg1"/>
          </a:solidFill>
        </p:spPr>
        <p:txBody>
          <a:bodyPr wrap="none" rtlCol="0">
            <a:spAutoFit/>
          </a:bodyPr>
          <a:lstStyle/>
          <a:p>
            <a:r>
              <a:rPr lang="en-US" sz="2000" dirty="0">
                <a:solidFill>
                  <a:srgbClr val="0070C0"/>
                </a:solidFill>
                <a:effectLst>
                  <a:outerShdw blurRad="38100" dist="38100" dir="2700000" algn="tl">
                    <a:srgbClr val="000000">
                      <a:alpha val="43137"/>
                    </a:srgbClr>
                  </a:outerShdw>
                </a:effectLst>
              </a:rPr>
              <a:t>13.6 MeV</a:t>
            </a:r>
            <a:endParaRPr lang="ru-RU" sz="2000" dirty="0">
              <a:solidFill>
                <a:srgbClr val="0070C0"/>
              </a:solidFill>
              <a:effectLst>
                <a:outerShdw blurRad="38100" dist="38100" dir="2700000" algn="tl">
                  <a:srgbClr val="000000">
                    <a:alpha val="43137"/>
                  </a:srgbClr>
                </a:outerShdw>
              </a:effectLst>
            </a:endParaRPr>
          </a:p>
        </p:txBody>
      </p:sp>
      <p:cxnSp>
        <p:nvCxnSpPr>
          <p:cNvPr id="20" name="Прямая соединительная линия 19">
            <a:extLst>
              <a:ext uri="{FF2B5EF4-FFF2-40B4-BE49-F238E27FC236}">
                <a16:creationId xmlns:a16="http://schemas.microsoft.com/office/drawing/2014/main" id="{DF6A0C04-5DC3-48A4-92C5-C7D010F22A2E}"/>
              </a:ext>
            </a:extLst>
          </p:cNvPr>
          <p:cNvCxnSpPr>
            <a:cxnSpLocks/>
          </p:cNvCxnSpPr>
          <p:nvPr/>
        </p:nvCxnSpPr>
        <p:spPr>
          <a:xfrm rot="16200000" flipV="1">
            <a:off x="8030176" y="3654506"/>
            <a:ext cx="0" cy="405481"/>
          </a:xfrm>
          <a:prstGeom prst="line">
            <a:avLst/>
          </a:prstGeom>
          <a:ln w="28575">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77E5C4C9-6B45-4DB5-9435-11A289E35423}"/>
              </a:ext>
            </a:extLst>
          </p:cNvPr>
          <p:cNvSpPr txBox="1"/>
          <p:nvPr/>
        </p:nvSpPr>
        <p:spPr>
          <a:xfrm>
            <a:off x="8185083" y="3598441"/>
            <a:ext cx="958917" cy="461665"/>
          </a:xfrm>
          <a:prstGeom prst="rect">
            <a:avLst/>
          </a:prstGeom>
          <a:solidFill>
            <a:schemeClr val="bg1"/>
          </a:solidFill>
        </p:spPr>
        <p:txBody>
          <a:bodyPr wrap="none" rtlCol="0">
            <a:spAutoFit/>
          </a:bodyPr>
          <a:lstStyle/>
          <a:p>
            <a:r>
              <a:rPr lang="en-US" sz="2400" b="1" dirty="0">
                <a:solidFill>
                  <a:srgbClr val="0070C0"/>
                </a:solidFill>
              </a:rPr>
              <a:t>S</a:t>
            </a:r>
            <a:r>
              <a:rPr lang="en-US" sz="2800" b="1" baseline="-25000" dirty="0">
                <a:solidFill>
                  <a:srgbClr val="0070C0"/>
                </a:solidFill>
              </a:rPr>
              <a:t>2n</a:t>
            </a:r>
            <a:r>
              <a:rPr lang="en-US" sz="2400" b="1" dirty="0">
                <a:solidFill>
                  <a:srgbClr val="0070C0"/>
                </a:solidFill>
              </a:rPr>
              <a:t>= 0</a:t>
            </a:r>
            <a:endParaRPr lang="ru-RU" sz="2400" b="1" dirty="0">
              <a:solidFill>
                <a:srgbClr val="0070C0"/>
              </a:solidFill>
            </a:endParaRPr>
          </a:p>
        </p:txBody>
      </p:sp>
      <p:sp>
        <p:nvSpPr>
          <p:cNvPr id="25" name="TextBox 24">
            <a:extLst>
              <a:ext uri="{FF2B5EF4-FFF2-40B4-BE49-F238E27FC236}">
                <a16:creationId xmlns:a16="http://schemas.microsoft.com/office/drawing/2014/main" id="{9128F4AE-E155-4658-B24C-28146AE612E0}"/>
              </a:ext>
            </a:extLst>
          </p:cNvPr>
          <p:cNvSpPr txBox="1"/>
          <p:nvPr/>
        </p:nvSpPr>
        <p:spPr>
          <a:xfrm>
            <a:off x="2655239" y="2826941"/>
            <a:ext cx="773230" cy="523220"/>
          </a:xfrm>
          <a:prstGeom prst="rect">
            <a:avLst/>
          </a:prstGeom>
          <a:noFill/>
        </p:spPr>
        <p:txBody>
          <a:bodyPr wrap="square" rtlCol="0">
            <a:spAutoFit/>
          </a:bodyPr>
          <a:lstStyle/>
          <a:p>
            <a:r>
              <a:rPr lang="en-US" sz="2800" b="1" baseline="30000" dirty="0">
                <a:solidFill>
                  <a:srgbClr val="0070C0"/>
                </a:solidFill>
              </a:rPr>
              <a:t>6</a:t>
            </a:r>
            <a:r>
              <a:rPr lang="en-US" sz="2800" b="1" dirty="0">
                <a:solidFill>
                  <a:srgbClr val="0070C0"/>
                </a:solidFill>
              </a:rPr>
              <a:t>He</a:t>
            </a:r>
            <a:endParaRPr lang="ru-RU" sz="2800" b="1" dirty="0">
              <a:solidFill>
                <a:srgbClr val="0070C0"/>
              </a:solidFill>
            </a:endParaRPr>
          </a:p>
        </p:txBody>
      </p:sp>
      <p:cxnSp>
        <p:nvCxnSpPr>
          <p:cNvPr id="26" name="Прямая соединительная линия 25">
            <a:extLst>
              <a:ext uri="{FF2B5EF4-FFF2-40B4-BE49-F238E27FC236}">
                <a16:creationId xmlns:a16="http://schemas.microsoft.com/office/drawing/2014/main" id="{2D7FE701-3272-4DAB-A43B-6E728C554F81}"/>
              </a:ext>
            </a:extLst>
          </p:cNvPr>
          <p:cNvCxnSpPr/>
          <p:nvPr/>
        </p:nvCxnSpPr>
        <p:spPr>
          <a:xfrm>
            <a:off x="4228741" y="3156352"/>
            <a:ext cx="0" cy="405481"/>
          </a:xfrm>
          <a:prstGeom prst="line">
            <a:avLst/>
          </a:prstGeom>
          <a:ln w="28575">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2B9A910A-9DB4-4F79-84FB-2B5AC88123EE}"/>
              </a:ext>
            </a:extLst>
          </p:cNvPr>
          <p:cNvCxnSpPr>
            <a:cxnSpLocks/>
          </p:cNvCxnSpPr>
          <p:nvPr/>
        </p:nvCxnSpPr>
        <p:spPr>
          <a:xfrm>
            <a:off x="1643991" y="1263862"/>
            <a:ext cx="0" cy="405481"/>
          </a:xfrm>
          <a:prstGeom prst="line">
            <a:avLst/>
          </a:prstGeom>
          <a:ln w="28575">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5" name="Прямая соединительная линия 54">
            <a:extLst>
              <a:ext uri="{FF2B5EF4-FFF2-40B4-BE49-F238E27FC236}">
                <a16:creationId xmlns:a16="http://schemas.microsoft.com/office/drawing/2014/main" id="{334F8993-461D-4721-9418-B5FB4BAC0A49}"/>
              </a:ext>
            </a:extLst>
          </p:cNvPr>
          <p:cNvCxnSpPr>
            <a:cxnSpLocks/>
          </p:cNvCxnSpPr>
          <p:nvPr/>
        </p:nvCxnSpPr>
        <p:spPr>
          <a:xfrm>
            <a:off x="5516055" y="3514003"/>
            <a:ext cx="0" cy="405481"/>
          </a:xfrm>
          <a:prstGeom prst="line">
            <a:avLst/>
          </a:prstGeom>
          <a:ln w="28575">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9D4D73A0-B2C2-4172-9834-A8F424F5F578}"/>
              </a:ext>
            </a:extLst>
          </p:cNvPr>
          <p:cNvSpPr txBox="1"/>
          <p:nvPr/>
        </p:nvSpPr>
        <p:spPr>
          <a:xfrm>
            <a:off x="1247771" y="778143"/>
            <a:ext cx="773230" cy="523220"/>
          </a:xfrm>
          <a:prstGeom prst="rect">
            <a:avLst/>
          </a:prstGeom>
          <a:solidFill>
            <a:schemeClr val="bg1"/>
          </a:solidFill>
        </p:spPr>
        <p:txBody>
          <a:bodyPr wrap="square" rtlCol="0">
            <a:spAutoFit/>
          </a:bodyPr>
          <a:lstStyle/>
          <a:p>
            <a:r>
              <a:rPr lang="en-US" sz="2800" b="1" baseline="30000" dirty="0">
                <a:solidFill>
                  <a:srgbClr val="0070C0"/>
                </a:solidFill>
              </a:rPr>
              <a:t>6</a:t>
            </a:r>
            <a:r>
              <a:rPr lang="en-US" sz="2800" b="1" dirty="0">
                <a:solidFill>
                  <a:srgbClr val="0070C0"/>
                </a:solidFill>
              </a:rPr>
              <a:t>He</a:t>
            </a:r>
            <a:endParaRPr lang="ru-RU" sz="2800" b="1" dirty="0">
              <a:solidFill>
                <a:srgbClr val="0070C0"/>
              </a:solidFill>
            </a:endParaRPr>
          </a:p>
        </p:txBody>
      </p:sp>
    </p:spTree>
    <p:extLst>
      <p:ext uri="{BB962C8B-B14F-4D97-AF65-F5344CB8AC3E}">
        <p14:creationId xmlns:p14="http://schemas.microsoft.com/office/powerpoint/2010/main" val="2984074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A3A29A4-1E4E-4995-AEB8-5CFA280F20EC}"/>
              </a:ext>
            </a:extLst>
          </p:cNvPr>
          <p:cNvSpPr txBox="1"/>
          <p:nvPr/>
        </p:nvSpPr>
        <p:spPr>
          <a:xfrm>
            <a:off x="455131" y="1762606"/>
            <a:ext cx="3563796" cy="461665"/>
          </a:xfrm>
          <a:prstGeom prst="rect">
            <a:avLst/>
          </a:prstGeom>
          <a:noFill/>
        </p:spPr>
        <p:txBody>
          <a:bodyPr wrap="none" rtlCol="0">
            <a:spAutoFit/>
          </a:bodyPr>
          <a:lstStyle/>
          <a:p>
            <a:r>
              <a:rPr lang="en-US" sz="2800" b="1" baseline="30000" dirty="0">
                <a:solidFill>
                  <a:srgbClr val="0070C0"/>
                </a:solidFill>
              </a:rPr>
              <a:t>249</a:t>
            </a:r>
            <a:r>
              <a:rPr lang="en-US" sz="2400" b="1" dirty="0">
                <a:solidFill>
                  <a:srgbClr val="0070C0"/>
                </a:solidFill>
              </a:rPr>
              <a:t>Bk</a:t>
            </a:r>
            <a:r>
              <a:rPr lang="en-US" sz="2400" dirty="0"/>
              <a:t> + </a:t>
            </a:r>
            <a:r>
              <a:rPr lang="en-US" sz="2800" baseline="30000" dirty="0"/>
              <a:t>50</a:t>
            </a:r>
            <a:r>
              <a:rPr lang="en-US" sz="2400" dirty="0"/>
              <a:t>Ti → </a:t>
            </a:r>
            <a:r>
              <a:rPr lang="en-US" sz="2800" baseline="30000" dirty="0">
                <a:solidFill>
                  <a:srgbClr val="00B050"/>
                </a:solidFill>
                <a:effectLst>
                  <a:outerShdw blurRad="38100" dist="38100" dir="2700000" algn="tl">
                    <a:srgbClr val="000000">
                      <a:alpha val="43137"/>
                    </a:srgbClr>
                  </a:outerShdw>
                </a:effectLst>
              </a:rPr>
              <a:t>295</a:t>
            </a:r>
            <a:r>
              <a:rPr lang="en-US" sz="2400" dirty="0">
                <a:solidFill>
                  <a:srgbClr val="00B050"/>
                </a:solidFill>
                <a:effectLst>
                  <a:outerShdw blurRad="38100" dist="38100" dir="2700000" algn="tl">
                    <a:srgbClr val="000000">
                      <a:alpha val="43137"/>
                    </a:srgbClr>
                  </a:outerShdw>
                </a:effectLst>
              </a:rPr>
              <a:t>119</a:t>
            </a:r>
            <a:r>
              <a:rPr lang="en-US" sz="2400" dirty="0"/>
              <a:t> + 4n</a:t>
            </a:r>
            <a:endParaRPr lang="ru-RU" sz="2400" dirty="0"/>
          </a:p>
        </p:txBody>
      </p:sp>
      <p:sp>
        <p:nvSpPr>
          <p:cNvPr id="12" name="TextBox 11">
            <a:extLst>
              <a:ext uri="{FF2B5EF4-FFF2-40B4-BE49-F238E27FC236}">
                <a16:creationId xmlns:a16="http://schemas.microsoft.com/office/drawing/2014/main" id="{DC1F0276-BA50-4E84-B96A-B107205C6CE3}"/>
              </a:ext>
            </a:extLst>
          </p:cNvPr>
          <p:cNvSpPr txBox="1"/>
          <p:nvPr/>
        </p:nvSpPr>
        <p:spPr>
          <a:xfrm>
            <a:off x="711652" y="2254972"/>
            <a:ext cx="2023273" cy="461665"/>
          </a:xfrm>
          <a:prstGeom prst="rect">
            <a:avLst/>
          </a:prstGeom>
          <a:noFill/>
        </p:spPr>
        <p:txBody>
          <a:bodyPr wrap="square" rtlCol="0">
            <a:spAutoFit/>
          </a:bodyPr>
          <a:lstStyle/>
          <a:p>
            <a:r>
              <a:rPr lang="en-US" sz="2400" b="1" dirty="0">
                <a:solidFill>
                  <a:srgbClr val="0070C0"/>
                </a:solidFill>
              </a:rPr>
              <a:t>EC</a:t>
            </a:r>
            <a:r>
              <a:rPr lang="en-US" sz="2400" dirty="0"/>
              <a:t> [T</a:t>
            </a:r>
            <a:r>
              <a:rPr lang="en-US" sz="2400" baseline="-25000" dirty="0"/>
              <a:t>1/2</a:t>
            </a:r>
            <a:r>
              <a:rPr lang="en-US" sz="2400" dirty="0"/>
              <a:t>=320 d]  </a:t>
            </a:r>
            <a:endParaRPr lang="ru-RU" sz="2400" dirty="0"/>
          </a:p>
        </p:txBody>
      </p:sp>
      <p:sp>
        <p:nvSpPr>
          <p:cNvPr id="13" name="TextBox 12">
            <a:extLst>
              <a:ext uri="{FF2B5EF4-FFF2-40B4-BE49-F238E27FC236}">
                <a16:creationId xmlns:a16="http://schemas.microsoft.com/office/drawing/2014/main" id="{E1B3EDA7-22F0-449D-88F6-73625154CBD2}"/>
              </a:ext>
            </a:extLst>
          </p:cNvPr>
          <p:cNvSpPr txBox="1"/>
          <p:nvPr/>
        </p:nvSpPr>
        <p:spPr>
          <a:xfrm rot="5400000">
            <a:off x="719935" y="2577689"/>
            <a:ext cx="510076" cy="523220"/>
          </a:xfrm>
          <a:prstGeom prst="rect">
            <a:avLst/>
          </a:prstGeom>
          <a:noFill/>
        </p:spPr>
        <p:txBody>
          <a:bodyPr wrap="none" rtlCol="0">
            <a:spAutoFit/>
          </a:bodyPr>
          <a:lstStyle/>
          <a:p>
            <a:r>
              <a:rPr lang="en-US" sz="2800" dirty="0"/>
              <a:t>→</a:t>
            </a:r>
            <a:endParaRPr lang="ru-RU" sz="2800" dirty="0"/>
          </a:p>
        </p:txBody>
      </p:sp>
      <p:grpSp>
        <p:nvGrpSpPr>
          <p:cNvPr id="26" name="Группа 25">
            <a:extLst>
              <a:ext uri="{FF2B5EF4-FFF2-40B4-BE49-F238E27FC236}">
                <a16:creationId xmlns:a16="http://schemas.microsoft.com/office/drawing/2014/main" id="{8B63B2AC-29E1-41BA-9750-CEEFE735C4FE}"/>
              </a:ext>
            </a:extLst>
          </p:cNvPr>
          <p:cNvGrpSpPr/>
          <p:nvPr/>
        </p:nvGrpSpPr>
        <p:grpSpPr>
          <a:xfrm>
            <a:off x="413066" y="3143863"/>
            <a:ext cx="3422732" cy="1387963"/>
            <a:chOff x="413066" y="3143863"/>
            <a:chExt cx="3422732" cy="1387963"/>
          </a:xfrm>
        </p:grpSpPr>
        <p:sp>
          <p:nvSpPr>
            <p:cNvPr id="10" name="TextBox 9">
              <a:extLst>
                <a:ext uri="{FF2B5EF4-FFF2-40B4-BE49-F238E27FC236}">
                  <a16:creationId xmlns:a16="http://schemas.microsoft.com/office/drawing/2014/main" id="{FEF5A837-CA50-4958-9159-79B62524FC96}"/>
                </a:ext>
              </a:extLst>
            </p:cNvPr>
            <p:cNvSpPr txBox="1"/>
            <p:nvPr/>
          </p:nvSpPr>
          <p:spPr>
            <a:xfrm>
              <a:off x="413066" y="3143863"/>
              <a:ext cx="3422732" cy="461665"/>
            </a:xfrm>
            <a:prstGeom prst="rect">
              <a:avLst/>
            </a:prstGeom>
            <a:noFill/>
          </p:spPr>
          <p:txBody>
            <a:bodyPr wrap="none" rtlCol="0">
              <a:spAutoFit/>
            </a:bodyPr>
            <a:lstStyle/>
            <a:p>
              <a:r>
                <a:rPr lang="en-US" sz="2800" b="1" baseline="30000" dirty="0">
                  <a:solidFill>
                    <a:srgbClr val="C00000"/>
                  </a:solidFill>
                </a:rPr>
                <a:t>249</a:t>
              </a:r>
              <a:r>
                <a:rPr lang="en-US" sz="2400" b="1" dirty="0">
                  <a:solidFill>
                    <a:srgbClr val="C00000"/>
                  </a:solidFill>
                </a:rPr>
                <a:t>Cf </a:t>
              </a:r>
              <a:r>
                <a:rPr lang="en-US" sz="2400" dirty="0"/>
                <a:t>+ </a:t>
              </a:r>
              <a:r>
                <a:rPr lang="en-US" sz="2800" baseline="30000" dirty="0"/>
                <a:t>50</a:t>
              </a:r>
              <a:r>
                <a:rPr lang="en-US" sz="2400" dirty="0"/>
                <a:t>Ti → </a:t>
              </a:r>
              <a:r>
                <a:rPr lang="en-US" sz="2800" baseline="30000" dirty="0">
                  <a:solidFill>
                    <a:srgbClr val="00B050"/>
                  </a:solidFill>
                  <a:effectLst>
                    <a:outerShdw blurRad="38100" dist="38100" dir="2700000" algn="tl">
                      <a:srgbClr val="000000">
                        <a:alpha val="43137"/>
                      </a:srgbClr>
                    </a:outerShdw>
                  </a:effectLst>
                </a:rPr>
                <a:t>295</a:t>
              </a:r>
              <a:r>
                <a:rPr lang="en-US" sz="2400" dirty="0">
                  <a:solidFill>
                    <a:srgbClr val="00B050"/>
                  </a:solidFill>
                  <a:effectLst>
                    <a:outerShdw blurRad="38100" dist="38100" dir="2700000" algn="tl">
                      <a:srgbClr val="000000">
                        <a:alpha val="43137"/>
                      </a:srgbClr>
                    </a:outerShdw>
                  </a:effectLst>
                </a:rPr>
                <a:t>120</a:t>
              </a:r>
              <a:r>
                <a:rPr lang="en-US" sz="2400" dirty="0"/>
                <a:t> + 4n</a:t>
              </a:r>
              <a:endParaRPr lang="ru-RU" sz="2400" dirty="0"/>
            </a:p>
          </p:txBody>
        </p:sp>
        <p:sp>
          <p:nvSpPr>
            <p:cNvPr id="14" name="TextBox 13">
              <a:extLst>
                <a:ext uri="{FF2B5EF4-FFF2-40B4-BE49-F238E27FC236}">
                  <a16:creationId xmlns:a16="http://schemas.microsoft.com/office/drawing/2014/main" id="{E59AE8F4-E450-43BF-8ED5-FCE02F062B86}"/>
                </a:ext>
              </a:extLst>
            </p:cNvPr>
            <p:cNvSpPr txBox="1"/>
            <p:nvPr/>
          </p:nvSpPr>
          <p:spPr>
            <a:xfrm rot="5400000">
              <a:off x="781306" y="3640359"/>
              <a:ext cx="510076" cy="523220"/>
            </a:xfrm>
            <a:prstGeom prst="rect">
              <a:avLst/>
            </a:prstGeom>
            <a:noFill/>
          </p:spPr>
          <p:txBody>
            <a:bodyPr wrap="none" rtlCol="0">
              <a:spAutoFit/>
            </a:bodyPr>
            <a:lstStyle/>
            <a:p>
              <a:r>
                <a:rPr lang="en-US" sz="2800" dirty="0">
                  <a:solidFill>
                    <a:srgbClr val="C00000"/>
                  </a:solidFill>
                </a:rPr>
                <a:t>→</a:t>
              </a:r>
              <a:endParaRPr lang="ru-RU" sz="2800" dirty="0">
                <a:solidFill>
                  <a:srgbClr val="C00000"/>
                </a:solidFill>
              </a:endParaRPr>
            </a:p>
          </p:txBody>
        </p:sp>
        <p:sp>
          <p:nvSpPr>
            <p:cNvPr id="15" name="TextBox 14">
              <a:extLst>
                <a:ext uri="{FF2B5EF4-FFF2-40B4-BE49-F238E27FC236}">
                  <a16:creationId xmlns:a16="http://schemas.microsoft.com/office/drawing/2014/main" id="{E0BC129C-21FF-41F5-86CE-D6FDA5E88428}"/>
                </a:ext>
              </a:extLst>
            </p:cNvPr>
            <p:cNvSpPr txBox="1"/>
            <p:nvPr/>
          </p:nvSpPr>
          <p:spPr>
            <a:xfrm>
              <a:off x="839227" y="4008606"/>
              <a:ext cx="2023273" cy="523220"/>
            </a:xfrm>
            <a:prstGeom prst="rect">
              <a:avLst/>
            </a:prstGeom>
            <a:noFill/>
          </p:spPr>
          <p:txBody>
            <a:bodyPr wrap="square" rtlCol="0">
              <a:spAutoFit/>
            </a:bodyPr>
            <a:lstStyle/>
            <a:p>
              <a:r>
                <a:rPr lang="el-GR" sz="2800" b="1" dirty="0">
                  <a:solidFill>
                    <a:srgbClr val="C00000"/>
                  </a:solidFill>
                </a:rPr>
                <a:t>α</a:t>
              </a:r>
              <a:r>
                <a:rPr lang="en-US" sz="2800" b="1" dirty="0">
                  <a:solidFill>
                    <a:srgbClr val="C00000"/>
                  </a:solidFill>
                </a:rPr>
                <a:t> </a:t>
              </a:r>
              <a:r>
                <a:rPr lang="en-US" sz="2800" dirty="0"/>
                <a:t>[</a:t>
              </a:r>
              <a:r>
                <a:rPr lang="en-US" sz="2400" dirty="0"/>
                <a:t>T</a:t>
              </a:r>
              <a:r>
                <a:rPr lang="en-US" sz="2400" baseline="-25000" dirty="0"/>
                <a:t>1/2</a:t>
              </a:r>
              <a:r>
                <a:rPr lang="en-US" sz="2400" dirty="0"/>
                <a:t>~ 100 y]  </a:t>
              </a:r>
              <a:endParaRPr lang="ru-RU" sz="2400" dirty="0"/>
            </a:p>
          </p:txBody>
        </p:sp>
      </p:grpSp>
      <p:sp>
        <p:nvSpPr>
          <p:cNvPr id="23" name="TextBox 22">
            <a:extLst>
              <a:ext uri="{FF2B5EF4-FFF2-40B4-BE49-F238E27FC236}">
                <a16:creationId xmlns:a16="http://schemas.microsoft.com/office/drawing/2014/main" id="{2C605751-53DE-454E-B998-61103BEB0F0C}"/>
              </a:ext>
            </a:extLst>
          </p:cNvPr>
          <p:cNvSpPr txBox="1"/>
          <p:nvPr/>
        </p:nvSpPr>
        <p:spPr>
          <a:xfrm>
            <a:off x="1518483" y="285491"/>
            <a:ext cx="5789855"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Reactions of Synthesis Elements 119 and 120</a:t>
            </a:r>
            <a:endParaRPr lang="ru-RU" sz="2400" dirty="0">
              <a:effectLst>
                <a:outerShdw blurRad="38100" dist="38100" dir="2700000" algn="tl">
                  <a:srgbClr val="000000">
                    <a:alpha val="43137"/>
                  </a:srgbClr>
                </a:outerShdw>
              </a:effectLst>
            </a:endParaRPr>
          </a:p>
        </p:txBody>
      </p:sp>
      <p:grpSp>
        <p:nvGrpSpPr>
          <p:cNvPr id="25" name="Группа 24">
            <a:extLst>
              <a:ext uri="{FF2B5EF4-FFF2-40B4-BE49-F238E27FC236}">
                <a16:creationId xmlns:a16="http://schemas.microsoft.com/office/drawing/2014/main" id="{27CF8080-6AC4-4AE6-A2C3-9C4FD3E9A82F}"/>
              </a:ext>
            </a:extLst>
          </p:cNvPr>
          <p:cNvGrpSpPr/>
          <p:nvPr/>
        </p:nvGrpSpPr>
        <p:grpSpPr>
          <a:xfrm>
            <a:off x="4099628" y="917848"/>
            <a:ext cx="4929555" cy="5455151"/>
            <a:chOff x="4099628" y="917848"/>
            <a:chExt cx="4929555" cy="5455151"/>
          </a:xfrm>
        </p:grpSpPr>
        <p:pic>
          <p:nvPicPr>
            <p:cNvPr id="6" name="Рисунок 5">
              <a:extLst>
                <a:ext uri="{FF2B5EF4-FFF2-40B4-BE49-F238E27FC236}">
                  <a16:creationId xmlns:a16="http://schemas.microsoft.com/office/drawing/2014/main" id="{488CFE91-0166-4057-B944-E25FFBCC2740}"/>
                </a:ext>
              </a:extLst>
            </p:cNvPr>
            <p:cNvPicPr>
              <a:picLocks noChangeAspect="1"/>
            </p:cNvPicPr>
            <p:nvPr/>
          </p:nvPicPr>
          <p:blipFill>
            <a:blip r:embed="rId2"/>
            <a:stretch>
              <a:fillRect/>
            </a:stretch>
          </p:blipFill>
          <p:spPr>
            <a:xfrm>
              <a:off x="4172585" y="1403540"/>
              <a:ext cx="4762625" cy="4969459"/>
            </a:xfrm>
            <a:prstGeom prst="rect">
              <a:avLst/>
            </a:prstGeom>
          </p:spPr>
        </p:pic>
        <p:sp>
          <p:nvSpPr>
            <p:cNvPr id="7" name="TextBox 6">
              <a:extLst>
                <a:ext uri="{FF2B5EF4-FFF2-40B4-BE49-F238E27FC236}">
                  <a16:creationId xmlns:a16="http://schemas.microsoft.com/office/drawing/2014/main" id="{CD9F9045-E2A2-4F0A-A632-72BFA1706D0D}"/>
                </a:ext>
              </a:extLst>
            </p:cNvPr>
            <p:cNvSpPr txBox="1"/>
            <p:nvPr/>
          </p:nvSpPr>
          <p:spPr>
            <a:xfrm>
              <a:off x="8155190" y="4650649"/>
              <a:ext cx="394660" cy="523220"/>
            </a:xfrm>
            <a:prstGeom prst="rect">
              <a:avLst/>
            </a:prstGeom>
            <a:noFill/>
          </p:spPr>
          <p:txBody>
            <a:bodyPr wrap="none" rtlCol="0">
              <a:spAutoFit/>
            </a:bodyPr>
            <a:lstStyle/>
            <a:p>
              <a:r>
                <a:rPr lang="en-US" sz="2800" dirty="0">
                  <a:solidFill>
                    <a:srgbClr val="00B050"/>
                  </a:solidFill>
                  <a:latin typeface="Arial" panose="020B0604020202020204" pitchFamily="34" charset="0"/>
                  <a:cs typeface="Arial" panose="020B0604020202020204" pitchFamily="34" charset="0"/>
                </a:rPr>
                <a:t>+</a:t>
              </a:r>
              <a:endParaRPr lang="ru-RU" sz="2800" dirty="0">
                <a:solidFill>
                  <a:srgbClr val="00B05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77EB28D-C143-48DE-BC93-39D3A7BE1169}"/>
                </a:ext>
              </a:extLst>
            </p:cNvPr>
            <p:cNvSpPr txBox="1"/>
            <p:nvPr/>
          </p:nvSpPr>
          <p:spPr>
            <a:xfrm>
              <a:off x="8373781" y="5063719"/>
              <a:ext cx="394660" cy="523220"/>
            </a:xfrm>
            <a:prstGeom prst="rect">
              <a:avLst/>
            </a:prstGeom>
            <a:noFill/>
          </p:spPr>
          <p:txBody>
            <a:bodyPr wrap="none" rtlCol="0">
              <a:spAutoFit/>
            </a:bodyPr>
            <a:lstStyle/>
            <a:p>
              <a:r>
                <a:rPr lang="en-US" sz="2800" dirty="0">
                  <a:solidFill>
                    <a:srgbClr val="00B050"/>
                  </a:solidFill>
                  <a:latin typeface="Arial" panose="020B0604020202020204" pitchFamily="34" charset="0"/>
                  <a:cs typeface="Arial" panose="020B0604020202020204" pitchFamily="34" charset="0"/>
                </a:rPr>
                <a:t>+</a:t>
              </a:r>
              <a:endParaRPr lang="ru-RU" sz="2800" dirty="0">
                <a:solidFill>
                  <a:srgbClr val="00B050"/>
                </a:solidFill>
                <a:latin typeface="Arial" panose="020B0604020202020204" pitchFamily="34" charset="0"/>
                <a:cs typeface="Arial" panose="020B0604020202020204" pitchFamily="34" charset="0"/>
              </a:endParaRPr>
            </a:p>
          </p:txBody>
        </p:sp>
        <p:sp>
          <p:nvSpPr>
            <p:cNvPr id="16" name="Прямоугольник 15">
              <a:extLst>
                <a:ext uri="{FF2B5EF4-FFF2-40B4-BE49-F238E27FC236}">
                  <a16:creationId xmlns:a16="http://schemas.microsoft.com/office/drawing/2014/main" id="{E399B5D6-3985-4EF4-B505-9D00B8F9227E}"/>
                </a:ext>
              </a:extLst>
            </p:cNvPr>
            <p:cNvSpPr/>
            <p:nvPr/>
          </p:nvSpPr>
          <p:spPr>
            <a:xfrm flipV="1">
              <a:off x="6464219" y="1692311"/>
              <a:ext cx="148852" cy="1488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a:extLst>
                <a:ext uri="{FF2B5EF4-FFF2-40B4-BE49-F238E27FC236}">
                  <a16:creationId xmlns:a16="http://schemas.microsoft.com/office/drawing/2014/main" id="{F8015845-452F-4887-89EE-86B250D0FB6F}"/>
                </a:ext>
              </a:extLst>
            </p:cNvPr>
            <p:cNvSpPr/>
            <p:nvPr/>
          </p:nvSpPr>
          <p:spPr>
            <a:xfrm>
              <a:off x="6450754" y="2038724"/>
              <a:ext cx="171842" cy="1718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Равнобедренный треугольник 17">
              <a:extLst>
                <a:ext uri="{FF2B5EF4-FFF2-40B4-BE49-F238E27FC236}">
                  <a16:creationId xmlns:a16="http://schemas.microsoft.com/office/drawing/2014/main" id="{603D616C-4C87-47C1-9BBA-C2A8D7EED33B}"/>
                </a:ext>
              </a:extLst>
            </p:cNvPr>
            <p:cNvSpPr/>
            <p:nvPr/>
          </p:nvSpPr>
          <p:spPr>
            <a:xfrm>
              <a:off x="6450177" y="2400297"/>
              <a:ext cx="217323" cy="183401"/>
            </a:xfrm>
            <a:prstGeom prst="triangl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A2B081F2-8896-457C-A6AD-C3E27A1A97B6}"/>
                </a:ext>
              </a:extLst>
            </p:cNvPr>
            <p:cNvSpPr txBox="1"/>
            <p:nvPr/>
          </p:nvSpPr>
          <p:spPr>
            <a:xfrm>
              <a:off x="6677901" y="1564435"/>
              <a:ext cx="652743" cy="400110"/>
            </a:xfrm>
            <a:prstGeom prst="rect">
              <a:avLst/>
            </a:prstGeom>
            <a:noFill/>
          </p:spPr>
          <p:txBody>
            <a:bodyPr wrap="none" rtlCol="0">
              <a:spAutoFit/>
            </a:bodyPr>
            <a:lstStyle/>
            <a:p>
              <a:r>
                <a:rPr lang="ru-RU" sz="2400" baseline="30000" dirty="0">
                  <a:effectLst>
                    <a:outerShdw blurRad="38100" dist="38100" dir="2700000" algn="tl">
                      <a:srgbClr val="000000">
                        <a:alpha val="43137"/>
                      </a:srgbClr>
                    </a:outerShdw>
                  </a:effectLst>
                </a:rPr>
                <a:t>48</a:t>
              </a:r>
              <a:r>
                <a:rPr lang="ru-RU" sz="2000" dirty="0">
                  <a:effectLst>
                    <a:outerShdw blurRad="38100" dist="38100" dir="2700000" algn="tl">
                      <a:srgbClr val="000000">
                        <a:alpha val="43137"/>
                      </a:srgbClr>
                    </a:outerShdw>
                  </a:effectLst>
                </a:rPr>
                <a:t>С</a:t>
              </a:r>
              <a:r>
                <a:rPr lang="en-US" sz="2000" dirty="0">
                  <a:effectLst>
                    <a:outerShdw blurRad="38100" dist="38100" dir="2700000" algn="tl">
                      <a:srgbClr val="000000">
                        <a:alpha val="43137"/>
                      </a:srgbClr>
                    </a:outerShdw>
                  </a:effectLst>
                </a:rPr>
                <a:t>a</a:t>
              </a:r>
              <a:endParaRPr lang="ru-RU" sz="2000" dirty="0">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68ECC8BA-026A-4129-8ADF-76F1E86CA2A1}"/>
                </a:ext>
              </a:extLst>
            </p:cNvPr>
            <p:cNvSpPr txBox="1"/>
            <p:nvPr/>
          </p:nvSpPr>
          <p:spPr>
            <a:xfrm>
              <a:off x="6714640" y="1900529"/>
              <a:ext cx="577402" cy="400110"/>
            </a:xfrm>
            <a:prstGeom prst="rect">
              <a:avLst/>
            </a:prstGeom>
            <a:noFill/>
          </p:spPr>
          <p:txBody>
            <a:bodyPr wrap="none" rtlCol="0">
              <a:spAutoFit/>
            </a:bodyPr>
            <a:lstStyle/>
            <a:p>
              <a:r>
                <a:rPr lang="en-US" sz="2400" baseline="30000" dirty="0">
                  <a:effectLst>
                    <a:outerShdw blurRad="38100" dist="38100" dir="2700000" algn="tl">
                      <a:srgbClr val="000000">
                        <a:alpha val="43137"/>
                      </a:srgbClr>
                    </a:outerShdw>
                  </a:effectLst>
                </a:rPr>
                <a:t>50</a:t>
              </a:r>
              <a:r>
                <a:rPr lang="en-US" sz="2000" dirty="0">
                  <a:effectLst>
                    <a:outerShdw blurRad="38100" dist="38100" dir="2700000" algn="tl">
                      <a:srgbClr val="000000">
                        <a:alpha val="43137"/>
                      </a:srgbClr>
                    </a:outerShdw>
                  </a:effectLst>
                </a:rPr>
                <a:t>Ti</a:t>
              </a:r>
              <a:endParaRPr lang="ru-RU" sz="2000" dirty="0">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E45F9CFA-A98B-4C31-94E3-24B8792068F6}"/>
                </a:ext>
              </a:extLst>
            </p:cNvPr>
            <p:cNvSpPr txBox="1"/>
            <p:nvPr/>
          </p:nvSpPr>
          <p:spPr>
            <a:xfrm>
              <a:off x="6748658" y="2254315"/>
              <a:ext cx="619080" cy="400110"/>
            </a:xfrm>
            <a:prstGeom prst="rect">
              <a:avLst/>
            </a:prstGeom>
            <a:noFill/>
          </p:spPr>
          <p:txBody>
            <a:bodyPr wrap="none" rtlCol="0">
              <a:spAutoFit/>
            </a:bodyPr>
            <a:lstStyle/>
            <a:p>
              <a:r>
                <a:rPr lang="en-US" sz="2400" baseline="30000" dirty="0">
                  <a:effectLst>
                    <a:outerShdw blurRad="38100" dist="38100" dir="2700000" algn="tl">
                      <a:srgbClr val="000000">
                        <a:alpha val="43137"/>
                      </a:srgbClr>
                    </a:outerShdw>
                  </a:effectLst>
                </a:rPr>
                <a:t>54</a:t>
              </a:r>
              <a:r>
                <a:rPr lang="en-US" sz="2000" dirty="0">
                  <a:effectLst>
                    <a:outerShdw blurRad="38100" dist="38100" dir="2700000" algn="tl">
                      <a:srgbClr val="000000">
                        <a:alpha val="43137"/>
                      </a:srgbClr>
                    </a:outerShdw>
                  </a:effectLst>
                </a:rPr>
                <a:t>Cr</a:t>
              </a:r>
              <a:endParaRPr lang="ru-RU" sz="2000"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A88B5E97-5782-40A3-96BC-1C1283BBAEC4}"/>
                </a:ext>
              </a:extLst>
            </p:cNvPr>
            <p:cNvSpPr txBox="1"/>
            <p:nvPr/>
          </p:nvSpPr>
          <p:spPr>
            <a:xfrm>
              <a:off x="4099628" y="917848"/>
              <a:ext cx="4929555" cy="400110"/>
            </a:xfrm>
            <a:prstGeom prst="rect">
              <a:avLst/>
            </a:prstGeom>
            <a:noFill/>
          </p:spPr>
          <p:txBody>
            <a:bodyPr wrap="none" rtlCol="0">
              <a:spAutoFit/>
            </a:bodyPr>
            <a:lstStyle/>
            <a:p>
              <a:r>
                <a:rPr lang="en-US" sz="2000" b="1" dirty="0">
                  <a:latin typeface="Comic Sans MS" panose="030F0702030302020204" pitchFamily="66" charset="0"/>
                </a:rPr>
                <a:t>Experiments with livermorium (Z=116)</a:t>
              </a:r>
              <a:endParaRPr lang="ru-RU" sz="2000" b="1" dirty="0">
                <a:latin typeface="Comic Sans MS" panose="030F0702030302020204" pitchFamily="66" charset="0"/>
              </a:endParaRPr>
            </a:p>
          </p:txBody>
        </p:sp>
      </p:grpSp>
    </p:spTree>
    <p:extLst>
      <p:ext uri="{BB962C8B-B14F-4D97-AF65-F5344CB8AC3E}">
        <p14:creationId xmlns:p14="http://schemas.microsoft.com/office/powerpoint/2010/main" val="425078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171637D-60BF-4169-9510-371BB1E51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825"/>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337B42-C164-46C3-B87D-ADC0AC255EA5}"/>
              </a:ext>
            </a:extLst>
          </p:cNvPr>
          <p:cNvSpPr txBox="1"/>
          <p:nvPr/>
        </p:nvSpPr>
        <p:spPr>
          <a:xfrm>
            <a:off x="139301" y="151331"/>
            <a:ext cx="6083781"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Heavy ion synchrotron </a:t>
            </a:r>
            <a:r>
              <a:rPr lang="en-US" sz="2400" dirty="0"/>
              <a:t>(buster of NICA Collider)</a:t>
            </a:r>
            <a:endParaRPr lang="ru-RU" sz="2400" dirty="0"/>
          </a:p>
        </p:txBody>
      </p:sp>
    </p:spTree>
    <p:extLst>
      <p:ext uri="{BB962C8B-B14F-4D97-AF65-F5344CB8AC3E}">
        <p14:creationId xmlns:p14="http://schemas.microsoft.com/office/powerpoint/2010/main" val="1509374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8AB005C-1F8A-41F0-BCC7-C50ADA23DB8A}"/>
              </a:ext>
            </a:extLst>
          </p:cNvPr>
          <p:cNvSpPr/>
          <p:nvPr/>
        </p:nvSpPr>
        <p:spPr>
          <a:xfrm>
            <a:off x="0" y="0"/>
            <a:ext cx="9355015" cy="70255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6484EEB6-12A3-4E95-8BF2-90C5FC774B79}"/>
              </a:ext>
            </a:extLst>
          </p:cNvPr>
          <p:cNvSpPr txBox="1"/>
          <p:nvPr/>
        </p:nvSpPr>
        <p:spPr>
          <a:xfrm>
            <a:off x="1318574" y="2201934"/>
            <a:ext cx="7144986" cy="2554545"/>
          </a:xfrm>
          <a:prstGeom prst="rect">
            <a:avLst/>
          </a:prstGeom>
          <a:noFill/>
        </p:spPr>
        <p:txBody>
          <a:bodyPr wrap="square" rtlCol="0">
            <a:spAutoFit/>
          </a:bodyPr>
          <a:lstStyle/>
          <a:p>
            <a:pPr algn="ctr"/>
            <a:r>
              <a:rPr lang="ru-RU" sz="4000" dirty="0">
                <a:effectLst>
                  <a:outerShdw blurRad="38100" dist="38100" dir="2700000" algn="tl">
                    <a:srgbClr val="000000">
                      <a:alpha val="43137"/>
                    </a:srgbClr>
                  </a:outerShdw>
                </a:effectLst>
                <a:latin typeface="Arial Narrow" panose="020B0606020202030204" pitchFamily="34" charset="0"/>
              </a:rPr>
              <a:t>УСКОРИТЕЛИ </a:t>
            </a:r>
          </a:p>
          <a:p>
            <a:pPr algn="ctr"/>
            <a:r>
              <a:rPr lang="ru-RU" sz="4000" dirty="0">
                <a:effectLst>
                  <a:outerShdw blurRad="38100" dist="38100" dir="2700000" algn="tl">
                    <a:srgbClr val="000000">
                      <a:alpha val="43137"/>
                    </a:srgbClr>
                  </a:outerShdw>
                </a:effectLst>
                <a:latin typeface="Arial Narrow" panose="020B0606020202030204" pitchFamily="34" charset="0"/>
              </a:rPr>
              <a:t>и </a:t>
            </a:r>
          </a:p>
          <a:p>
            <a:pPr algn="ctr"/>
            <a:r>
              <a:rPr lang="ru-RU" sz="4000" dirty="0">
                <a:effectLst>
                  <a:outerShdw blurRad="38100" dist="38100" dir="2700000" algn="tl">
                    <a:srgbClr val="000000">
                      <a:alpha val="43137"/>
                    </a:srgbClr>
                  </a:outerShdw>
                </a:effectLst>
                <a:latin typeface="Arial Narrow" panose="020B0606020202030204" pitchFamily="34" charset="0"/>
              </a:rPr>
              <a:t>Источники Тяжелых </a:t>
            </a:r>
            <a:r>
              <a:rPr lang="ru-RU" sz="4000" dirty="0" err="1">
                <a:effectLst>
                  <a:outerShdw blurRad="38100" dist="38100" dir="2700000" algn="tl">
                    <a:srgbClr val="000000">
                      <a:alpha val="43137"/>
                    </a:srgbClr>
                  </a:outerShdw>
                </a:effectLst>
                <a:latin typeface="Arial Narrow" panose="020B0606020202030204" pitchFamily="34" charset="0"/>
              </a:rPr>
              <a:t>Иионов</a:t>
            </a:r>
            <a:endParaRPr lang="ru-RU" sz="4000" dirty="0">
              <a:effectLst>
                <a:outerShdw blurRad="38100" dist="38100" dir="2700000" algn="tl">
                  <a:srgbClr val="000000">
                    <a:alpha val="43137"/>
                  </a:srgbClr>
                </a:outerShdw>
              </a:effectLst>
              <a:latin typeface="Arial Narrow" panose="020B0606020202030204" pitchFamily="34" charset="0"/>
            </a:endParaRPr>
          </a:p>
          <a:p>
            <a:pPr algn="ctr"/>
            <a:endParaRPr lang="ru-RU" sz="4000" dirty="0">
              <a:latin typeface="Arial Narrow" panose="020B0606020202030204" pitchFamily="34" charset="0"/>
            </a:endParaRPr>
          </a:p>
        </p:txBody>
      </p:sp>
    </p:spTree>
    <p:extLst>
      <p:ext uri="{BB962C8B-B14F-4D97-AF65-F5344CB8AC3E}">
        <p14:creationId xmlns:p14="http://schemas.microsoft.com/office/powerpoint/2010/main" val="20067491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8AB005C-1F8A-41F0-BCC7-C50ADA23DB8A}"/>
              </a:ext>
            </a:extLst>
          </p:cNvPr>
          <p:cNvSpPr/>
          <p:nvPr/>
        </p:nvSpPr>
        <p:spPr>
          <a:xfrm>
            <a:off x="0" y="0"/>
            <a:ext cx="9355015" cy="70255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6484EEB6-12A3-4E95-8BF2-90C5FC774B79}"/>
              </a:ext>
            </a:extLst>
          </p:cNvPr>
          <p:cNvSpPr txBox="1"/>
          <p:nvPr/>
        </p:nvSpPr>
        <p:spPr>
          <a:xfrm>
            <a:off x="1318574" y="2201934"/>
            <a:ext cx="7144986" cy="3400931"/>
          </a:xfrm>
          <a:prstGeom prst="rect">
            <a:avLst/>
          </a:prstGeom>
          <a:noFill/>
        </p:spPr>
        <p:txBody>
          <a:bodyPr wrap="square" rtlCol="0">
            <a:spAutoFit/>
          </a:bodyPr>
          <a:lstStyle/>
          <a:p>
            <a:pPr algn="ctr"/>
            <a:r>
              <a:rPr lang="ru-RU" sz="4000" dirty="0">
                <a:effectLst>
                  <a:outerShdw blurRad="38100" dist="38100" dir="2700000" algn="tl">
                    <a:srgbClr val="000000">
                      <a:alpha val="43137"/>
                    </a:srgbClr>
                  </a:outerShdw>
                </a:effectLst>
                <a:latin typeface="Arial Narrow" panose="020B0606020202030204" pitchFamily="34" charset="0"/>
              </a:rPr>
              <a:t>ТЯЖЕЛЫЕ ИОНЫ</a:t>
            </a:r>
          </a:p>
          <a:p>
            <a:pPr algn="ctr"/>
            <a:r>
              <a:rPr lang="ru-RU" sz="4000" dirty="0">
                <a:effectLst>
                  <a:outerShdw blurRad="38100" dist="38100" dir="2700000" algn="tl">
                    <a:srgbClr val="000000">
                      <a:alpha val="43137"/>
                    </a:srgbClr>
                  </a:outerShdw>
                </a:effectLst>
                <a:latin typeface="Arial Narrow" panose="020B0606020202030204" pitchFamily="34" charset="0"/>
              </a:rPr>
              <a:t>в </a:t>
            </a:r>
          </a:p>
          <a:p>
            <a:pPr algn="ctr"/>
            <a:r>
              <a:rPr lang="ru-RU" sz="4000" dirty="0">
                <a:effectLst>
                  <a:outerShdw blurRad="38100" dist="38100" dir="2700000" algn="tl">
                    <a:srgbClr val="000000">
                      <a:alpha val="43137"/>
                    </a:srgbClr>
                  </a:outerShdw>
                </a:effectLst>
                <a:latin typeface="Arial Narrow" panose="020B0606020202030204" pitchFamily="34" charset="0"/>
              </a:rPr>
              <a:t>Смежных Областях</a:t>
            </a:r>
          </a:p>
          <a:p>
            <a:pPr algn="ctr">
              <a:spcBef>
                <a:spcPts val="1800"/>
              </a:spcBef>
            </a:pPr>
            <a:r>
              <a:rPr lang="ru-RU" sz="4000" dirty="0">
                <a:effectLst>
                  <a:outerShdw blurRad="38100" dist="38100" dir="2700000" algn="tl">
                    <a:srgbClr val="000000">
                      <a:alpha val="43137"/>
                    </a:srgbClr>
                  </a:outerShdw>
                </a:effectLst>
                <a:latin typeface="Arial Narrow" panose="020B0606020202030204" pitchFamily="34" charset="0"/>
              </a:rPr>
              <a:t>НАУКИ  и  ТЕХНИКИ</a:t>
            </a:r>
          </a:p>
          <a:p>
            <a:pPr algn="ctr"/>
            <a:r>
              <a:rPr lang="ru-RU" sz="4000" dirty="0">
                <a:latin typeface="Arial Narrow" panose="020B0606020202030204" pitchFamily="34" charset="0"/>
              </a:rPr>
              <a:t> </a:t>
            </a:r>
          </a:p>
        </p:txBody>
      </p:sp>
    </p:spTree>
    <p:extLst>
      <p:ext uri="{BB962C8B-B14F-4D97-AF65-F5344CB8AC3E}">
        <p14:creationId xmlns:p14="http://schemas.microsoft.com/office/powerpoint/2010/main" val="1133226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8C7166-CA5B-4FE5-843A-4CCE34B9A88D}"/>
              </a:ext>
            </a:extLst>
          </p:cNvPr>
          <p:cNvSpPr txBox="1"/>
          <p:nvPr/>
        </p:nvSpPr>
        <p:spPr>
          <a:xfrm>
            <a:off x="505203" y="2304286"/>
            <a:ext cx="6245888" cy="3170099"/>
          </a:xfrm>
          <a:prstGeom prst="rect">
            <a:avLst/>
          </a:prstGeom>
          <a:noFill/>
        </p:spPr>
        <p:txBody>
          <a:bodyPr wrap="square" rtlCol="0">
            <a:spAutoFit/>
          </a:bodyPr>
          <a:lstStyle/>
          <a:p>
            <a:r>
              <a:rPr lang="ru-RU" sz="10000" b="1" dirty="0">
                <a:solidFill>
                  <a:schemeClr val="bg1"/>
                </a:solidFill>
                <a:effectLst>
                  <a:outerShdw blurRad="38100" dist="38100" dir="2700000" algn="tl">
                    <a:srgbClr val="000000">
                      <a:alpha val="43137"/>
                    </a:srgbClr>
                  </a:outerShdw>
                </a:effectLst>
                <a:latin typeface="Bahnschrift Light" panose="020B0502040204020203" pitchFamily="34" charset="0"/>
              </a:rPr>
              <a:t>ЦВЕТ  КВАРКОВ</a:t>
            </a:r>
          </a:p>
        </p:txBody>
      </p:sp>
      <p:sp>
        <p:nvSpPr>
          <p:cNvPr id="5" name="TextBox 4">
            <a:extLst>
              <a:ext uri="{FF2B5EF4-FFF2-40B4-BE49-F238E27FC236}">
                <a16:creationId xmlns:a16="http://schemas.microsoft.com/office/drawing/2014/main" id="{5B205502-16A0-4382-9C32-DE31E7070912}"/>
              </a:ext>
            </a:extLst>
          </p:cNvPr>
          <p:cNvSpPr txBox="1"/>
          <p:nvPr/>
        </p:nvSpPr>
        <p:spPr>
          <a:xfrm>
            <a:off x="6796439" y="264064"/>
            <a:ext cx="1492301" cy="2400657"/>
          </a:xfrm>
          <a:prstGeom prst="rect">
            <a:avLst/>
          </a:prstGeom>
          <a:noFill/>
          <a:ln w="28575">
            <a:solidFill>
              <a:schemeClr val="tx1"/>
            </a:solidFill>
          </a:ln>
        </p:spPr>
        <p:txBody>
          <a:bodyPr wrap="square" rtlCol="0">
            <a:spAutoFit/>
          </a:bodyPr>
          <a:lstStyle/>
          <a:p>
            <a:r>
              <a:rPr lang="en-US" sz="15000" b="1" dirty="0">
                <a:solidFill>
                  <a:schemeClr val="bg1"/>
                </a:solidFill>
                <a:effectLst>
                  <a:outerShdw blurRad="38100" dist="38100" dir="2700000" algn="tl">
                    <a:srgbClr val="000000">
                      <a:alpha val="43137"/>
                    </a:srgbClr>
                  </a:outerShdw>
                </a:effectLst>
                <a:latin typeface="Bodoni MT Poster Compressed" panose="02070706080601050204" pitchFamily="18" charset="0"/>
              </a:rPr>
              <a:t>LX</a:t>
            </a:r>
            <a:endParaRPr lang="ru-RU" sz="15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 name="TextBox 2">
            <a:extLst>
              <a:ext uri="{FF2B5EF4-FFF2-40B4-BE49-F238E27FC236}">
                <a16:creationId xmlns:a16="http://schemas.microsoft.com/office/drawing/2014/main" id="{0D578131-4CA0-4562-87D5-093307F77E1A}"/>
              </a:ext>
            </a:extLst>
          </p:cNvPr>
          <p:cNvSpPr txBox="1"/>
          <p:nvPr/>
        </p:nvSpPr>
        <p:spPr>
          <a:xfrm>
            <a:off x="435429" y="605641"/>
            <a:ext cx="4908716" cy="830997"/>
          </a:xfrm>
          <a:prstGeom prst="rect">
            <a:avLst/>
          </a:prstGeom>
          <a:noFill/>
        </p:spPr>
        <p:txBody>
          <a:bodyPr wrap="none" rtlCol="0">
            <a:spAutoFit/>
          </a:bodyPr>
          <a:lstStyle/>
          <a:p>
            <a:r>
              <a:rPr lang="ru-RU" sz="4800" b="1" dirty="0">
                <a:latin typeface="Bad Script" panose="02000000000000000000" pitchFamily="2" charset="0"/>
              </a:rPr>
              <a:t>акад. В</a:t>
            </a:r>
            <a:r>
              <a:rPr lang="en-US" sz="4800" b="1" dirty="0">
                <a:latin typeface="Bad Script" panose="02000000000000000000" pitchFamily="2" charset="0"/>
              </a:rPr>
              <a:t>. </a:t>
            </a:r>
            <a:r>
              <a:rPr lang="ru-RU" sz="4800" b="1" dirty="0">
                <a:latin typeface="Bad Script" panose="02000000000000000000" pitchFamily="2" charset="0"/>
              </a:rPr>
              <a:t>.А. Матвеев</a:t>
            </a:r>
          </a:p>
        </p:txBody>
      </p:sp>
    </p:spTree>
    <p:extLst>
      <p:ext uri="{BB962C8B-B14F-4D97-AF65-F5344CB8AC3E}">
        <p14:creationId xmlns:p14="http://schemas.microsoft.com/office/powerpoint/2010/main" val="12066648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8AB005C-1F8A-41F0-BCC7-C50ADA23DB8A}"/>
              </a:ext>
            </a:extLst>
          </p:cNvPr>
          <p:cNvSpPr/>
          <p:nvPr/>
        </p:nvSpPr>
        <p:spPr>
          <a:xfrm>
            <a:off x="-57926" y="0"/>
            <a:ext cx="9355015" cy="70255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6484EEB6-12A3-4E95-8BF2-90C5FC774B79}"/>
              </a:ext>
            </a:extLst>
          </p:cNvPr>
          <p:cNvSpPr txBox="1"/>
          <p:nvPr/>
        </p:nvSpPr>
        <p:spPr>
          <a:xfrm>
            <a:off x="1372363" y="1924718"/>
            <a:ext cx="7144986" cy="707886"/>
          </a:xfrm>
          <a:prstGeom prst="rect">
            <a:avLst/>
          </a:prstGeom>
          <a:noFill/>
        </p:spPr>
        <p:txBody>
          <a:bodyPr wrap="square" rtlCol="0">
            <a:spAutoFit/>
          </a:bodyPr>
          <a:lstStyle/>
          <a:p>
            <a:pPr algn="ctr"/>
            <a:r>
              <a:rPr lang="ru-RU" sz="4000" dirty="0">
                <a:effectLst>
                  <a:outerShdw blurRad="38100" dist="38100" dir="2700000" algn="tl">
                    <a:srgbClr val="000000">
                      <a:alpha val="43137"/>
                    </a:srgbClr>
                  </a:outerShdw>
                </a:effectLst>
                <a:latin typeface="Arial Narrow" panose="020B0606020202030204" pitchFamily="34" charset="0"/>
              </a:rPr>
              <a:t>Спасибо за Внимание</a:t>
            </a:r>
          </a:p>
        </p:txBody>
      </p:sp>
    </p:spTree>
    <p:extLst>
      <p:ext uri="{BB962C8B-B14F-4D97-AF65-F5344CB8AC3E}">
        <p14:creationId xmlns:p14="http://schemas.microsoft.com/office/powerpoint/2010/main" val="2408928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89319-ED18-4CA6-83B2-8990C42F23E5}"/>
              </a:ext>
            </a:extLst>
          </p:cNvPr>
          <p:cNvSpPr txBox="1"/>
          <p:nvPr/>
        </p:nvSpPr>
        <p:spPr>
          <a:xfrm>
            <a:off x="3317631" y="90335"/>
            <a:ext cx="2131866" cy="461665"/>
          </a:xfrm>
          <a:prstGeom prst="rect">
            <a:avLst/>
          </a:prstGeom>
          <a:noFill/>
        </p:spPr>
        <p:txBody>
          <a:bodyPr wrap="none" rtlCol="0">
            <a:spAutoFit/>
          </a:bodyPr>
          <a:lstStyle/>
          <a:p>
            <a:r>
              <a:rPr lang="en-US" sz="2400" b="1" dirty="0">
                <a:solidFill>
                  <a:schemeClr val="accent1"/>
                </a:solidFill>
              </a:rPr>
              <a:t>C</a:t>
            </a:r>
            <a:r>
              <a:rPr lang="ru-RU" sz="2400" b="1" dirty="0" err="1">
                <a:solidFill>
                  <a:schemeClr val="accent1"/>
                </a:solidFill>
              </a:rPr>
              <a:t>остояние</a:t>
            </a:r>
            <a:r>
              <a:rPr lang="ru-RU" sz="2400" b="1" dirty="0">
                <a:solidFill>
                  <a:schemeClr val="accent1"/>
                </a:solidFill>
              </a:rPr>
              <a:t> дел</a:t>
            </a:r>
          </a:p>
        </p:txBody>
      </p:sp>
      <p:sp>
        <p:nvSpPr>
          <p:cNvPr id="7" name="TextBox 6">
            <a:extLst>
              <a:ext uri="{FF2B5EF4-FFF2-40B4-BE49-F238E27FC236}">
                <a16:creationId xmlns:a16="http://schemas.microsoft.com/office/drawing/2014/main" id="{234EFEBD-F0F5-45FC-A567-8853E6E6561A}"/>
              </a:ext>
            </a:extLst>
          </p:cNvPr>
          <p:cNvSpPr txBox="1"/>
          <p:nvPr/>
        </p:nvSpPr>
        <p:spPr>
          <a:xfrm>
            <a:off x="74477" y="668898"/>
            <a:ext cx="8937122" cy="6709529"/>
          </a:xfrm>
          <a:prstGeom prst="rect">
            <a:avLst/>
          </a:prstGeom>
          <a:noFill/>
        </p:spPr>
        <p:txBody>
          <a:bodyPr wrap="square" rtlCol="0">
            <a:spAutoFit/>
          </a:bodyPr>
          <a:lstStyle/>
          <a:p>
            <a:r>
              <a:rPr lang="ru-RU" sz="2400" dirty="0"/>
              <a:t>	</a:t>
            </a:r>
            <a:r>
              <a:rPr lang="en-US" sz="2400" dirty="0"/>
              <a:t>a) </a:t>
            </a:r>
            <a:r>
              <a:rPr lang="en-US" sz="2400" b="1" dirty="0"/>
              <a:t>RIKEN</a:t>
            </a:r>
            <a:r>
              <a:rPr lang="en-US" sz="2400" dirty="0"/>
              <a:t> </a:t>
            </a:r>
            <a:r>
              <a:rPr lang="ru-RU" sz="2400" dirty="0"/>
              <a:t>       Реакция </a:t>
            </a:r>
            <a:r>
              <a:rPr lang="ru-RU" sz="2800" baseline="30000" dirty="0"/>
              <a:t>248</a:t>
            </a:r>
            <a:r>
              <a:rPr lang="ru-RU" sz="2400" dirty="0"/>
              <a:t>С</a:t>
            </a:r>
            <a:r>
              <a:rPr lang="en-US" sz="2400" dirty="0"/>
              <a:t>m + </a:t>
            </a:r>
            <a:r>
              <a:rPr lang="en-US" sz="2800" baseline="30000" dirty="0"/>
              <a:t>51</a:t>
            </a:r>
            <a:r>
              <a:rPr lang="en-US" sz="2400" dirty="0"/>
              <a:t>V → </a:t>
            </a:r>
            <a:r>
              <a:rPr lang="en-US" sz="2800" baseline="30000" dirty="0"/>
              <a:t>295</a:t>
            </a:r>
            <a:r>
              <a:rPr lang="en-US" sz="2400" dirty="0"/>
              <a:t>119 + 4n </a:t>
            </a:r>
          </a:p>
          <a:p>
            <a:r>
              <a:rPr lang="ru-RU" sz="2400" b="1" dirty="0">
                <a:solidFill>
                  <a:srgbClr val="C00000"/>
                </a:solidFill>
              </a:rPr>
              <a:t>Эксперимент закончен</a:t>
            </a:r>
            <a:r>
              <a:rPr lang="ru-RU" sz="2400" b="1" dirty="0"/>
              <a:t>:</a:t>
            </a:r>
            <a:r>
              <a:rPr lang="en-US" sz="2400" dirty="0"/>
              <a:t> </a:t>
            </a:r>
            <a:r>
              <a:rPr lang="ru-RU" sz="2400" dirty="0"/>
              <a:t>Время облучения – </a:t>
            </a:r>
            <a:r>
              <a:rPr lang="en-US" sz="2400" b="1" dirty="0">
                <a:solidFill>
                  <a:srgbClr val="C00000"/>
                </a:solidFill>
              </a:rPr>
              <a:t>428 d</a:t>
            </a:r>
            <a:endParaRPr lang="ru-RU" sz="2400" b="1" dirty="0">
              <a:solidFill>
                <a:srgbClr val="C00000"/>
              </a:solidFill>
            </a:endParaRPr>
          </a:p>
          <a:p>
            <a:r>
              <a:rPr lang="ru-RU" sz="2800" dirty="0">
                <a:solidFill>
                  <a:srgbClr val="C00000"/>
                </a:solidFill>
              </a:rPr>
              <a:t>                                                </a:t>
            </a:r>
            <a:r>
              <a:rPr lang="el-GR" sz="2800" b="1" dirty="0">
                <a:solidFill>
                  <a:srgbClr val="C00000"/>
                </a:solidFill>
              </a:rPr>
              <a:t>σ</a:t>
            </a:r>
            <a:r>
              <a:rPr lang="en-US" sz="2400" b="1" dirty="0">
                <a:solidFill>
                  <a:srgbClr val="C00000"/>
                </a:solidFill>
              </a:rPr>
              <a:t>(Z=119)</a:t>
            </a:r>
            <a:r>
              <a:rPr lang="ru-RU" sz="2400" b="1" dirty="0">
                <a:solidFill>
                  <a:srgbClr val="C00000"/>
                </a:solidFill>
              </a:rPr>
              <a:t> ≤</a:t>
            </a:r>
            <a:r>
              <a:rPr lang="en-US" sz="2400" b="1" dirty="0">
                <a:solidFill>
                  <a:srgbClr val="C00000"/>
                </a:solidFill>
              </a:rPr>
              <a:t> </a:t>
            </a:r>
            <a:r>
              <a:rPr lang="ru-RU" sz="2400" b="1" dirty="0">
                <a:solidFill>
                  <a:srgbClr val="C00000"/>
                </a:solidFill>
              </a:rPr>
              <a:t>0.005 </a:t>
            </a:r>
            <a:r>
              <a:rPr lang="en-US" sz="2400" b="1" dirty="0">
                <a:solidFill>
                  <a:srgbClr val="C00000"/>
                </a:solidFill>
              </a:rPr>
              <a:t>pb</a:t>
            </a:r>
            <a:r>
              <a:rPr lang="en-US" sz="2400" dirty="0"/>
              <a:t>, at E* = 42 MeV</a:t>
            </a:r>
            <a:endParaRPr lang="ru-RU" sz="2400" dirty="0"/>
          </a:p>
          <a:p>
            <a:endParaRPr lang="ru-RU" sz="2400" dirty="0"/>
          </a:p>
          <a:p>
            <a:pPr>
              <a:spcBef>
                <a:spcPts val="1200"/>
              </a:spcBef>
            </a:pPr>
            <a:r>
              <a:rPr lang="ru-RU" sz="2400" dirty="0"/>
              <a:t>    </a:t>
            </a:r>
            <a:r>
              <a:rPr lang="en-US" sz="2400" dirty="0"/>
              <a:t>b</a:t>
            </a:r>
            <a:r>
              <a:rPr lang="ru-RU" sz="2400" dirty="0"/>
              <a:t>) </a:t>
            </a:r>
            <a:r>
              <a:rPr lang="en-US" sz="2400" b="1" dirty="0"/>
              <a:t>LBNL </a:t>
            </a:r>
            <a:r>
              <a:rPr lang="ru-RU" sz="2400" b="1" dirty="0"/>
              <a:t>            </a:t>
            </a:r>
            <a:r>
              <a:rPr lang="ru-RU" sz="2400" dirty="0"/>
              <a:t>Реакция </a:t>
            </a:r>
            <a:r>
              <a:rPr lang="ru-RU" sz="2800" baseline="30000" dirty="0"/>
              <a:t>24</a:t>
            </a:r>
            <a:r>
              <a:rPr lang="en-US" sz="2800" baseline="30000" dirty="0"/>
              <a:t>9</a:t>
            </a:r>
            <a:r>
              <a:rPr lang="ru-RU" sz="2400" dirty="0"/>
              <a:t>С</a:t>
            </a:r>
            <a:r>
              <a:rPr lang="en-US" sz="2400" dirty="0"/>
              <a:t>f + </a:t>
            </a:r>
            <a:r>
              <a:rPr lang="en-US" sz="2800" baseline="30000" dirty="0"/>
              <a:t>50</a:t>
            </a:r>
            <a:r>
              <a:rPr lang="en-US" sz="2400" dirty="0"/>
              <a:t>Ti → </a:t>
            </a:r>
            <a:r>
              <a:rPr lang="en-US" sz="2800" baseline="30000" dirty="0"/>
              <a:t>295</a:t>
            </a:r>
            <a:r>
              <a:rPr lang="en-US" sz="2400" dirty="0"/>
              <a:t>120 + 4n</a:t>
            </a:r>
            <a:r>
              <a:rPr lang="ru-RU" sz="2400" dirty="0"/>
              <a:t> </a:t>
            </a:r>
          </a:p>
          <a:p>
            <a:pPr>
              <a:spcBef>
                <a:spcPts val="1200"/>
              </a:spcBef>
            </a:pPr>
            <a:r>
              <a:rPr lang="ru-RU" sz="2400" b="1" dirty="0"/>
              <a:t>Готовы облучать  1год.   </a:t>
            </a:r>
            <a:r>
              <a:rPr lang="ru-RU" sz="2400" dirty="0"/>
              <a:t>Надежда на 1-2 события в 2025/2026 </a:t>
            </a:r>
            <a:r>
              <a:rPr lang="ru-RU" sz="2400" dirty="0" err="1"/>
              <a:t>гг</a:t>
            </a:r>
            <a:r>
              <a:rPr lang="en-US" sz="2400" dirty="0"/>
              <a:t> </a:t>
            </a:r>
            <a:endParaRPr lang="ru-RU" sz="2400" dirty="0"/>
          </a:p>
          <a:p>
            <a:pPr>
              <a:spcBef>
                <a:spcPts val="1200"/>
              </a:spcBef>
            </a:pPr>
            <a:r>
              <a:rPr lang="en-US" sz="2400" dirty="0"/>
              <a:t>  </a:t>
            </a:r>
          </a:p>
          <a:p>
            <a:pPr>
              <a:spcBef>
                <a:spcPts val="1200"/>
              </a:spcBef>
            </a:pPr>
            <a:r>
              <a:rPr lang="en-US" sz="2400" dirty="0"/>
              <a:t>      </a:t>
            </a:r>
            <a:r>
              <a:rPr lang="ru-RU" sz="2400" dirty="0"/>
              <a:t>с</a:t>
            </a:r>
            <a:r>
              <a:rPr lang="en-US" sz="2400" dirty="0"/>
              <a:t>) </a:t>
            </a:r>
            <a:r>
              <a:rPr lang="en-US" sz="2400" b="1" dirty="0"/>
              <a:t>JINR</a:t>
            </a:r>
            <a:r>
              <a:rPr lang="en-US" sz="2400" dirty="0"/>
              <a:t> </a:t>
            </a:r>
            <a:r>
              <a:rPr lang="ru-RU" sz="2400" dirty="0"/>
              <a:t>             Реакция </a:t>
            </a:r>
            <a:r>
              <a:rPr lang="ru-RU" sz="2800" baseline="30000" dirty="0"/>
              <a:t>24</a:t>
            </a:r>
            <a:r>
              <a:rPr lang="en-US" sz="2800" baseline="30000" dirty="0"/>
              <a:t>9</a:t>
            </a:r>
            <a:r>
              <a:rPr lang="en-US" sz="2400" dirty="0"/>
              <a:t>Bk + </a:t>
            </a:r>
            <a:r>
              <a:rPr lang="en-US" sz="2800" baseline="30000" dirty="0"/>
              <a:t>50</a:t>
            </a:r>
            <a:r>
              <a:rPr lang="en-US" sz="2400" dirty="0"/>
              <a:t>Ti → </a:t>
            </a:r>
            <a:r>
              <a:rPr lang="en-US" sz="2800" baseline="30000" dirty="0"/>
              <a:t>295</a:t>
            </a:r>
            <a:r>
              <a:rPr lang="en-US" sz="2400" dirty="0"/>
              <a:t>119 + 4n </a:t>
            </a:r>
            <a:endParaRPr lang="ru-RU" sz="2400" dirty="0"/>
          </a:p>
          <a:p>
            <a:pPr>
              <a:spcBef>
                <a:spcPts val="1200"/>
              </a:spcBef>
            </a:pPr>
            <a:r>
              <a:rPr lang="ru-RU" sz="2400" b="1" dirty="0">
                <a:solidFill>
                  <a:srgbClr val="0070C0"/>
                </a:solidFill>
              </a:rPr>
              <a:t>В ожидании наработки </a:t>
            </a:r>
            <a:r>
              <a:rPr lang="ru-RU" sz="2400" b="1" baseline="30000" dirty="0">
                <a:solidFill>
                  <a:srgbClr val="0070C0"/>
                </a:solidFill>
              </a:rPr>
              <a:t>249</a:t>
            </a:r>
            <a:r>
              <a:rPr lang="en-US" sz="2400" b="1" dirty="0">
                <a:solidFill>
                  <a:srgbClr val="0070C0"/>
                </a:solidFill>
              </a:rPr>
              <a:t>Bk </a:t>
            </a:r>
            <a:r>
              <a:rPr lang="ru-RU" sz="2400" dirty="0"/>
              <a:t>и </a:t>
            </a:r>
            <a:r>
              <a:rPr lang="ru-RU" sz="2400" dirty="0" err="1"/>
              <a:t>иготовления</a:t>
            </a:r>
            <a:r>
              <a:rPr lang="ru-RU" sz="2400" dirty="0"/>
              <a:t> мишени. План: поставка мишени 2025/начало 2026 гг. </a:t>
            </a:r>
            <a:r>
              <a:rPr lang="ru-RU" sz="2400" b="1" dirty="0">
                <a:solidFill>
                  <a:srgbClr val="0070C0"/>
                </a:solidFill>
              </a:rPr>
              <a:t>Эксперимент</a:t>
            </a:r>
            <a:r>
              <a:rPr lang="en-US" sz="2400" b="1" dirty="0">
                <a:solidFill>
                  <a:srgbClr val="0070C0"/>
                </a:solidFill>
              </a:rPr>
              <a:t> </a:t>
            </a:r>
            <a:r>
              <a:rPr lang="ru-RU" sz="2400" b="1" dirty="0">
                <a:solidFill>
                  <a:srgbClr val="0070C0"/>
                </a:solidFill>
              </a:rPr>
              <a:t>2026 гг. </a:t>
            </a:r>
          </a:p>
          <a:p>
            <a:pPr>
              <a:spcBef>
                <a:spcPts val="1200"/>
              </a:spcBef>
            </a:pPr>
            <a:endParaRPr lang="ru-RU" sz="2400" dirty="0"/>
          </a:p>
          <a:p>
            <a:pPr>
              <a:spcBef>
                <a:spcPts val="1200"/>
              </a:spcBef>
            </a:pPr>
            <a:r>
              <a:rPr lang="en-US" sz="2400" dirty="0"/>
              <a:t>        d) </a:t>
            </a:r>
            <a:r>
              <a:rPr lang="en-US" sz="2400" b="1" dirty="0"/>
              <a:t>GANIL.</a:t>
            </a:r>
            <a:r>
              <a:rPr lang="en-US" sz="2400" dirty="0"/>
              <a:t> </a:t>
            </a:r>
            <a:r>
              <a:rPr lang="ru-RU" sz="2400" dirty="0"/>
              <a:t>Пуск </a:t>
            </a:r>
            <a:r>
              <a:rPr lang="ru-RU" sz="2400" b="1" dirty="0"/>
              <a:t>сепаратора </a:t>
            </a:r>
            <a:r>
              <a:rPr lang="en-US" sz="2400" b="1" dirty="0"/>
              <a:t>S</a:t>
            </a:r>
            <a:r>
              <a:rPr lang="en-US" sz="2800" b="1" baseline="30000" dirty="0"/>
              <a:t>3 </a:t>
            </a:r>
            <a:r>
              <a:rPr lang="en-US" sz="2400" dirty="0"/>
              <a:t>– 2026. </a:t>
            </a:r>
            <a:r>
              <a:rPr lang="ru-RU" sz="2400" b="1" dirty="0"/>
              <a:t>Эксперимент</a:t>
            </a:r>
            <a:r>
              <a:rPr lang="en-US" sz="2400" b="1" dirty="0"/>
              <a:t> 202</a:t>
            </a:r>
            <a:r>
              <a:rPr lang="ru-RU" sz="2400" b="1" dirty="0"/>
              <a:t>7.</a:t>
            </a:r>
          </a:p>
          <a:p>
            <a:pPr>
              <a:spcBef>
                <a:spcPts val="1200"/>
              </a:spcBef>
            </a:pPr>
            <a:endParaRPr lang="en-US" sz="2400" dirty="0"/>
          </a:p>
          <a:p>
            <a:pPr>
              <a:spcBef>
                <a:spcPts val="1200"/>
              </a:spcBef>
            </a:pPr>
            <a:endParaRPr lang="ru-RU" sz="2400" dirty="0"/>
          </a:p>
        </p:txBody>
      </p:sp>
    </p:spTree>
    <p:extLst>
      <p:ext uri="{BB962C8B-B14F-4D97-AF65-F5344CB8AC3E}">
        <p14:creationId xmlns:p14="http://schemas.microsoft.com/office/powerpoint/2010/main" val="164141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B3D64123-26C6-4F92-95BF-B75259117071}"/>
              </a:ext>
            </a:extLst>
          </p:cNvPr>
          <p:cNvPicPr>
            <a:picLocks noChangeAspect="1"/>
          </p:cNvPicPr>
          <p:nvPr/>
        </p:nvPicPr>
        <p:blipFill>
          <a:blip r:embed="rId2"/>
          <a:stretch>
            <a:fillRect/>
          </a:stretch>
        </p:blipFill>
        <p:spPr>
          <a:xfrm>
            <a:off x="1633159" y="1129553"/>
            <a:ext cx="5981049" cy="5291935"/>
          </a:xfrm>
          <a:prstGeom prst="rect">
            <a:avLst/>
          </a:prstGeom>
        </p:spPr>
      </p:pic>
      <p:sp>
        <p:nvSpPr>
          <p:cNvPr id="7" name="TextBox 6">
            <a:extLst>
              <a:ext uri="{FF2B5EF4-FFF2-40B4-BE49-F238E27FC236}">
                <a16:creationId xmlns:a16="http://schemas.microsoft.com/office/drawing/2014/main" id="{6A5E2261-71B1-4E13-AED9-2D0030AFC0DE}"/>
              </a:ext>
            </a:extLst>
          </p:cNvPr>
          <p:cNvSpPr txBox="1"/>
          <p:nvPr/>
        </p:nvSpPr>
        <p:spPr>
          <a:xfrm>
            <a:off x="3343145" y="388930"/>
            <a:ext cx="2808013" cy="523220"/>
          </a:xfrm>
          <a:prstGeom prst="rect">
            <a:avLst/>
          </a:prstGeom>
          <a:noFill/>
        </p:spPr>
        <p:txBody>
          <a:bodyPr wrap="none" rtlCol="0">
            <a:spAutoFit/>
          </a:bodyPr>
          <a:lstStyle/>
          <a:p>
            <a:r>
              <a:rPr lang="en-US" sz="2800" dirty="0">
                <a:solidFill>
                  <a:schemeClr val="accent1"/>
                </a:solidFill>
              </a:rPr>
              <a:t>SHE Factory today</a:t>
            </a:r>
            <a:endParaRPr lang="ru-RU" sz="2800" dirty="0">
              <a:solidFill>
                <a:schemeClr val="accent1"/>
              </a:solidFill>
            </a:endParaRPr>
          </a:p>
        </p:txBody>
      </p:sp>
      <p:sp>
        <p:nvSpPr>
          <p:cNvPr id="8" name="TextBox 7">
            <a:extLst>
              <a:ext uri="{FF2B5EF4-FFF2-40B4-BE49-F238E27FC236}">
                <a16:creationId xmlns:a16="http://schemas.microsoft.com/office/drawing/2014/main" id="{58E2C958-2B99-4FFC-849F-DC08F7CD08EE}"/>
              </a:ext>
            </a:extLst>
          </p:cNvPr>
          <p:cNvSpPr txBox="1"/>
          <p:nvPr/>
        </p:nvSpPr>
        <p:spPr>
          <a:xfrm>
            <a:off x="7206965" y="3156292"/>
            <a:ext cx="1486946" cy="461665"/>
          </a:xfrm>
          <a:prstGeom prst="rect">
            <a:avLst/>
          </a:prstGeom>
          <a:noFill/>
        </p:spPr>
        <p:txBody>
          <a:bodyPr wrap="none" rtlCol="0">
            <a:spAutoFit/>
          </a:bodyPr>
          <a:lstStyle/>
          <a:p>
            <a:r>
              <a:rPr lang="en-US" sz="2400" dirty="0">
                <a:solidFill>
                  <a:schemeClr val="accent1"/>
                </a:solidFill>
              </a:rPr>
              <a:t>Target size</a:t>
            </a:r>
            <a:endParaRPr lang="ru-RU" sz="2400" dirty="0">
              <a:solidFill>
                <a:schemeClr val="accent1"/>
              </a:solidFill>
            </a:endParaRPr>
          </a:p>
        </p:txBody>
      </p:sp>
    </p:spTree>
    <p:extLst>
      <p:ext uri="{BB962C8B-B14F-4D97-AF65-F5344CB8AC3E}">
        <p14:creationId xmlns:p14="http://schemas.microsoft.com/office/powerpoint/2010/main" val="4143039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8AB005C-1F8A-41F0-BCC7-C50ADA23DB8A}"/>
              </a:ext>
            </a:extLst>
          </p:cNvPr>
          <p:cNvSpPr/>
          <p:nvPr/>
        </p:nvSpPr>
        <p:spPr>
          <a:xfrm>
            <a:off x="0" y="0"/>
            <a:ext cx="9355015" cy="70255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6484EEB6-12A3-4E95-8BF2-90C5FC774B79}"/>
              </a:ext>
            </a:extLst>
          </p:cNvPr>
          <p:cNvSpPr txBox="1"/>
          <p:nvPr/>
        </p:nvSpPr>
        <p:spPr>
          <a:xfrm>
            <a:off x="1318574" y="2201934"/>
            <a:ext cx="7144986" cy="3785652"/>
          </a:xfrm>
          <a:prstGeom prst="rect">
            <a:avLst/>
          </a:prstGeom>
          <a:noFill/>
        </p:spPr>
        <p:txBody>
          <a:bodyPr wrap="square" rtlCol="0">
            <a:spAutoFit/>
          </a:bodyPr>
          <a:lstStyle/>
          <a:p>
            <a:pPr algn="ctr"/>
            <a:r>
              <a:rPr lang="ru-RU" sz="4000" dirty="0">
                <a:effectLst>
                  <a:outerShdw blurRad="38100" dist="38100" dir="2700000" algn="tl">
                    <a:srgbClr val="000000">
                      <a:alpha val="43137"/>
                    </a:srgbClr>
                  </a:outerShdw>
                </a:effectLst>
                <a:latin typeface="Arial Narrow" panose="020B0606020202030204" pitchFamily="34" charset="0"/>
              </a:rPr>
              <a:t>ПРОЕКТ ОИЯИ - </a:t>
            </a:r>
            <a:r>
              <a:rPr lang="ru-RU" sz="4000" dirty="0" err="1">
                <a:effectLst>
                  <a:outerShdw blurRad="38100" dist="38100" dir="2700000" algn="tl">
                    <a:srgbClr val="000000">
                      <a:alpha val="43137"/>
                    </a:srgbClr>
                  </a:outerShdw>
                </a:effectLst>
                <a:latin typeface="Arial Narrow" panose="020B0606020202030204" pitchFamily="34" charset="0"/>
              </a:rPr>
              <a:t>РосАтом</a:t>
            </a:r>
            <a:endParaRPr lang="ru-RU" sz="4000" dirty="0">
              <a:effectLst>
                <a:outerShdw blurRad="38100" dist="38100" dir="2700000" algn="tl">
                  <a:srgbClr val="000000">
                    <a:alpha val="43137"/>
                  </a:srgbClr>
                </a:outerShdw>
              </a:effectLst>
              <a:latin typeface="Arial Narrow" panose="020B0606020202030204" pitchFamily="34" charset="0"/>
            </a:endParaRPr>
          </a:p>
          <a:p>
            <a:pPr algn="ctr"/>
            <a:r>
              <a:rPr lang="ru-RU" sz="4000" dirty="0">
                <a:effectLst>
                  <a:outerShdw blurRad="38100" dist="38100" dir="2700000" algn="tl">
                    <a:srgbClr val="000000">
                      <a:alpha val="43137"/>
                    </a:srgbClr>
                  </a:outerShdw>
                </a:effectLst>
                <a:latin typeface="Arial Narrow" panose="020B0606020202030204" pitchFamily="34" charset="0"/>
              </a:rPr>
              <a:t>«Синтез СТЭ»</a:t>
            </a:r>
          </a:p>
          <a:p>
            <a:pPr algn="ctr"/>
            <a:r>
              <a:rPr lang="ru-RU" sz="4000" dirty="0">
                <a:effectLst>
                  <a:outerShdw blurRad="38100" dist="38100" dir="2700000" algn="tl">
                    <a:srgbClr val="000000">
                      <a:alpha val="43137"/>
                    </a:srgbClr>
                  </a:outerShdw>
                </a:effectLst>
                <a:latin typeface="Arial Narrow" panose="020B0606020202030204" pitchFamily="34" charset="0"/>
              </a:rPr>
              <a:t> </a:t>
            </a:r>
          </a:p>
          <a:p>
            <a:pPr algn="ctr"/>
            <a:r>
              <a:rPr lang="ru-RU" sz="4000" dirty="0">
                <a:effectLst>
                  <a:outerShdw blurRad="38100" dist="38100" dir="2700000" algn="tl">
                    <a:srgbClr val="000000">
                      <a:alpha val="43137"/>
                    </a:srgbClr>
                  </a:outerShdw>
                </a:effectLst>
                <a:latin typeface="Arial Narrow" panose="020B0606020202030204" pitchFamily="34" charset="0"/>
              </a:rPr>
              <a:t>Настоящее и Будущее</a:t>
            </a:r>
          </a:p>
          <a:p>
            <a:pPr algn="ctr"/>
            <a:endParaRPr lang="ru-RU" sz="4000" dirty="0">
              <a:effectLst>
                <a:outerShdw blurRad="38100" dist="38100" dir="2700000" algn="tl">
                  <a:srgbClr val="000000">
                    <a:alpha val="43137"/>
                  </a:srgbClr>
                </a:outerShdw>
              </a:effectLst>
              <a:latin typeface="Arial Narrow" panose="020B0606020202030204" pitchFamily="34" charset="0"/>
            </a:endParaRPr>
          </a:p>
          <a:p>
            <a:pPr algn="ctr"/>
            <a:endParaRPr lang="ru-RU" sz="4000" dirty="0">
              <a:latin typeface="Arial Narrow" panose="020B0606020202030204" pitchFamily="34" charset="0"/>
            </a:endParaRPr>
          </a:p>
        </p:txBody>
      </p:sp>
      <p:sp>
        <p:nvSpPr>
          <p:cNvPr id="5" name="TextBox 4">
            <a:extLst>
              <a:ext uri="{FF2B5EF4-FFF2-40B4-BE49-F238E27FC236}">
                <a16:creationId xmlns:a16="http://schemas.microsoft.com/office/drawing/2014/main" id="{EBE4DDF7-402E-454F-8BBA-5571FE22C2E2}"/>
              </a:ext>
            </a:extLst>
          </p:cNvPr>
          <p:cNvSpPr txBox="1"/>
          <p:nvPr/>
        </p:nvSpPr>
        <p:spPr>
          <a:xfrm>
            <a:off x="205868" y="669491"/>
            <a:ext cx="3044423" cy="646331"/>
          </a:xfrm>
          <a:prstGeom prst="rect">
            <a:avLst/>
          </a:prstGeom>
          <a:noFill/>
        </p:spPr>
        <p:txBody>
          <a:bodyPr wrap="none" rtlCol="0">
            <a:spAutoFit/>
          </a:bodyPr>
          <a:lstStyle/>
          <a:p>
            <a:r>
              <a:rPr lang="ru-RU" sz="3600" b="1" dirty="0">
                <a:effectLst>
                  <a:outerShdw blurRad="38100" dist="38100" dir="2700000" algn="tl">
                    <a:srgbClr val="000000">
                      <a:alpha val="43137"/>
                    </a:srgbClr>
                  </a:outerShdw>
                </a:effectLst>
                <a:latin typeface="Gabriola" panose="04040605051002020D02" pitchFamily="82" charset="0"/>
              </a:rPr>
              <a:t>акад. Н. В. Завьялов</a:t>
            </a:r>
          </a:p>
        </p:txBody>
      </p:sp>
      <p:sp>
        <p:nvSpPr>
          <p:cNvPr id="6" name="TextBox 5">
            <a:extLst>
              <a:ext uri="{FF2B5EF4-FFF2-40B4-BE49-F238E27FC236}">
                <a16:creationId xmlns:a16="http://schemas.microsoft.com/office/drawing/2014/main" id="{FE083AF3-39AA-4519-B521-40E895F79F7B}"/>
              </a:ext>
            </a:extLst>
          </p:cNvPr>
          <p:cNvSpPr txBox="1"/>
          <p:nvPr/>
        </p:nvSpPr>
        <p:spPr>
          <a:xfrm>
            <a:off x="184490" y="128268"/>
            <a:ext cx="2377574" cy="646331"/>
          </a:xfrm>
          <a:prstGeom prst="rect">
            <a:avLst/>
          </a:prstGeom>
          <a:noFill/>
        </p:spPr>
        <p:txBody>
          <a:bodyPr wrap="none" rtlCol="0">
            <a:spAutoFit/>
          </a:bodyPr>
          <a:lstStyle/>
          <a:p>
            <a:r>
              <a:rPr lang="ru-RU" sz="3600" b="1" dirty="0">
                <a:effectLst>
                  <a:outerShdw blurRad="38100" dist="38100" dir="2700000" algn="tl">
                    <a:srgbClr val="000000">
                      <a:alpha val="43137"/>
                    </a:srgbClr>
                  </a:outerShdw>
                </a:effectLst>
                <a:latin typeface="Gabriola" panose="04040605051002020D02" pitchFamily="82" charset="0"/>
              </a:rPr>
              <a:t>проф. А. В. Дуб</a:t>
            </a:r>
          </a:p>
        </p:txBody>
      </p:sp>
    </p:spTree>
    <p:extLst>
      <p:ext uri="{BB962C8B-B14F-4D97-AF65-F5344CB8AC3E}">
        <p14:creationId xmlns:p14="http://schemas.microsoft.com/office/powerpoint/2010/main" val="987675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93F04ECF-5A48-4947-8FFD-3EB6C1F5F103}"/>
              </a:ext>
            </a:extLst>
          </p:cNvPr>
          <p:cNvSpPr/>
          <p:nvPr/>
        </p:nvSpPr>
        <p:spPr>
          <a:xfrm>
            <a:off x="-49651" y="0"/>
            <a:ext cx="9247439" cy="693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C883FFD9-5F43-433E-88BA-B0D5C9760630}"/>
              </a:ext>
            </a:extLst>
          </p:cNvPr>
          <p:cNvSpPr txBox="1"/>
          <p:nvPr/>
        </p:nvSpPr>
        <p:spPr>
          <a:xfrm>
            <a:off x="678560" y="2354220"/>
            <a:ext cx="7021376" cy="1323439"/>
          </a:xfrm>
          <a:prstGeom prst="rect">
            <a:avLst/>
          </a:prstGeom>
          <a:noFill/>
        </p:spPr>
        <p:txBody>
          <a:bodyPr wrap="square" rtlCol="0">
            <a:spAutoFit/>
          </a:bodyPr>
          <a:lstStyle/>
          <a:p>
            <a:pPr algn="ctr"/>
            <a:r>
              <a:rPr lang="ru-RU" sz="2800" b="1" dirty="0">
                <a:solidFill>
                  <a:schemeClr val="bg1"/>
                </a:solidFill>
                <a:latin typeface="Comic Sans MS" panose="030F0702030302020204" pitchFamily="66" charset="0"/>
              </a:rPr>
              <a:t>Новые нуклиды в продуктах распада изотопов </a:t>
            </a:r>
            <a:r>
              <a:rPr lang="en-US" sz="2800" b="1" dirty="0">
                <a:solidFill>
                  <a:schemeClr val="bg1"/>
                </a:solidFill>
                <a:latin typeface="Comic Sans MS" panose="030F0702030302020204" pitchFamily="66" charset="0"/>
              </a:rPr>
              <a:t>Db</a:t>
            </a:r>
            <a:endParaRPr lang="ru-RU" sz="2800" b="1" dirty="0">
              <a:solidFill>
                <a:schemeClr val="bg1"/>
              </a:solidFill>
              <a:latin typeface="Comic Sans MS" panose="030F0702030302020204" pitchFamily="66" charset="0"/>
            </a:endParaRPr>
          </a:p>
          <a:p>
            <a:endParaRPr lang="ru-RU" sz="2400" b="1" dirty="0"/>
          </a:p>
        </p:txBody>
      </p:sp>
    </p:spTree>
    <p:extLst>
      <p:ext uri="{BB962C8B-B14F-4D97-AF65-F5344CB8AC3E}">
        <p14:creationId xmlns:p14="http://schemas.microsoft.com/office/powerpoint/2010/main" val="1161659790"/>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Презентация1" id="{CBC56A59-F46D-41F7-B7DC-B3D38CC98906}" vid="{0517FADC-A1AD-49D1-8D40-67CDC86CD92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Стандартный шаблон для презентации</Template>
  <TotalTime>38866</TotalTime>
  <Words>2192</Words>
  <Application>Microsoft Office PowerPoint</Application>
  <PresentationFormat>Экран (4:3)</PresentationFormat>
  <Paragraphs>681</Paragraphs>
  <Slides>54</Slides>
  <Notes>3</Notes>
  <HiddenSlides>0</HiddenSlides>
  <MMClips>0</MMClips>
  <ScaleCrop>false</ScaleCrop>
  <HeadingPairs>
    <vt:vector size="8" baseType="variant">
      <vt:variant>
        <vt:lpstr>Использованные шрифты</vt:lpstr>
      </vt:variant>
      <vt:variant>
        <vt:i4>15</vt:i4>
      </vt:variant>
      <vt:variant>
        <vt:lpstr>Тема</vt:lpstr>
      </vt:variant>
      <vt:variant>
        <vt:i4>1</vt:i4>
      </vt:variant>
      <vt:variant>
        <vt:lpstr>Внедренные серверы OLE</vt:lpstr>
      </vt:variant>
      <vt:variant>
        <vt:i4>1</vt:i4>
      </vt:variant>
      <vt:variant>
        <vt:lpstr>Заголовки слайдов</vt:lpstr>
      </vt:variant>
      <vt:variant>
        <vt:i4>54</vt:i4>
      </vt:variant>
    </vt:vector>
  </HeadingPairs>
  <TitlesOfParts>
    <vt:vector size="71" baseType="lpstr">
      <vt:lpstr>Arial</vt:lpstr>
      <vt:lpstr>Arial Black</vt:lpstr>
      <vt:lpstr>Arial Narrow</vt:lpstr>
      <vt:lpstr>Arial Rounded MT Bold</vt:lpstr>
      <vt:lpstr>Bad Script</vt:lpstr>
      <vt:lpstr>Bahnschrift Light</vt:lpstr>
      <vt:lpstr>Baskerville Old Face</vt:lpstr>
      <vt:lpstr>Bodoni MT Poster Compressed</vt:lpstr>
      <vt:lpstr>Calibri</vt:lpstr>
      <vt:lpstr>Calibri Light</vt:lpstr>
      <vt:lpstr>Cambria</vt:lpstr>
      <vt:lpstr>Clarendon Blk BT</vt:lpstr>
      <vt:lpstr>Clarendon BT</vt:lpstr>
      <vt:lpstr>Comic Sans MS</vt:lpstr>
      <vt:lpstr>Gabriola</vt:lpstr>
      <vt:lpstr>Тема Office</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Стандартный шаблон для презентации</dc:title>
  <dc:creator>Yuri oganessian</dc:creator>
  <cp:lastModifiedBy>Yuri oganessian</cp:lastModifiedBy>
  <cp:revision>96</cp:revision>
  <dcterms:created xsi:type="dcterms:W3CDTF">2025-05-19T15:02:52Z</dcterms:created>
  <dcterms:modified xsi:type="dcterms:W3CDTF">2025-06-28T03:57:38Z</dcterms:modified>
</cp:coreProperties>
</file>