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17" r:id="rId1"/>
  </p:sldMasterIdLst>
  <p:notesMasterIdLst>
    <p:notesMasterId r:id="rId53"/>
  </p:notesMasterIdLst>
  <p:sldIdLst>
    <p:sldId id="619" r:id="rId2"/>
    <p:sldId id="751" r:id="rId3"/>
    <p:sldId id="743" r:id="rId4"/>
    <p:sldId id="752" r:id="rId5"/>
    <p:sldId id="753" r:id="rId6"/>
    <p:sldId id="806" r:id="rId7"/>
    <p:sldId id="745" r:id="rId8"/>
    <p:sldId id="771" r:id="rId9"/>
    <p:sldId id="772" r:id="rId10"/>
    <p:sldId id="773" r:id="rId11"/>
    <p:sldId id="774" r:id="rId12"/>
    <p:sldId id="775" r:id="rId13"/>
    <p:sldId id="776" r:id="rId14"/>
    <p:sldId id="777" r:id="rId15"/>
    <p:sldId id="778" r:id="rId16"/>
    <p:sldId id="779" r:id="rId17"/>
    <p:sldId id="780" r:id="rId18"/>
    <p:sldId id="781" r:id="rId19"/>
    <p:sldId id="782" r:id="rId20"/>
    <p:sldId id="783" r:id="rId21"/>
    <p:sldId id="784" r:id="rId22"/>
    <p:sldId id="785" r:id="rId23"/>
    <p:sldId id="786" r:id="rId24"/>
    <p:sldId id="787" r:id="rId25"/>
    <p:sldId id="680" r:id="rId26"/>
    <p:sldId id="788" r:id="rId27"/>
    <p:sldId id="789" r:id="rId28"/>
    <p:sldId id="790" r:id="rId29"/>
    <p:sldId id="791" r:id="rId30"/>
    <p:sldId id="792" r:id="rId31"/>
    <p:sldId id="793" r:id="rId32"/>
    <p:sldId id="794" r:id="rId33"/>
    <p:sldId id="798" r:id="rId34"/>
    <p:sldId id="799" r:id="rId35"/>
    <p:sldId id="795" r:id="rId36"/>
    <p:sldId id="750" r:id="rId37"/>
    <p:sldId id="800" r:id="rId38"/>
    <p:sldId id="801" r:id="rId39"/>
    <p:sldId id="803" r:id="rId40"/>
    <p:sldId id="802" r:id="rId41"/>
    <p:sldId id="797" r:id="rId42"/>
    <p:sldId id="747" r:id="rId43"/>
    <p:sldId id="804" r:id="rId44"/>
    <p:sldId id="807" r:id="rId45"/>
    <p:sldId id="808" r:id="rId46"/>
    <p:sldId id="809" r:id="rId47"/>
    <p:sldId id="810" r:id="rId48"/>
    <p:sldId id="811" r:id="rId49"/>
    <p:sldId id="812" r:id="rId50"/>
    <p:sldId id="698" r:id="rId51"/>
    <p:sldId id="644" r:id="rId52"/>
  </p:sldIdLst>
  <p:sldSz cx="12192000" cy="6858000"/>
  <p:notesSz cx="12192000" cy="6858000"/>
  <p:embeddedFontLst>
    <p:embeddedFont>
      <p:font typeface="Calibri" panose="020F0502020204030204" pitchFamily="34" charset="0"/>
      <p:regular r:id="rId54"/>
      <p:bold r:id="rId55"/>
      <p:italic r:id="rId56"/>
      <p:boldItalic r:id="rId57"/>
    </p:embeddedFont>
    <p:embeddedFont>
      <p:font typeface="Tahoma" panose="020B0604030504040204" pitchFamily="34" charset="0"/>
      <p:regular r:id="rId58"/>
      <p:bold r:id="rId59"/>
    </p:embeddedFont>
    <p:embeddedFont>
      <p:font typeface="Constantia" panose="02030602050306030303" pitchFamily="18" charset="0"/>
      <p:regular r:id="rId60"/>
      <p:bold r:id="rId61"/>
      <p:italic r:id="rId62"/>
      <p:boldItalic r:id="rId63"/>
    </p:embeddedFont>
    <p:embeddedFont>
      <p:font typeface="Cambria Math" panose="02040503050406030204" pitchFamily="18" charset="0"/>
      <p:regular r:id="rId64"/>
    </p:embeddedFont>
    <p:embeddedFont>
      <p:font typeface="Arial Narrow" panose="020B0606020202030204" pitchFamily="34" charset="0"/>
      <p:regular r:id="rId65"/>
      <p:bold r:id="rId66"/>
      <p:italic r:id="rId67"/>
      <p:boldItalic r:id="rId68"/>
    </p:embeddedFont>
    <p:embeddedFont>
      <p:font typeface="Rosatom" panose="020B0604020202020204" charset="-52"/>
      <p:regular r:id="rId69"/>
      <p:bold r:id="rId70"/>
      <p:italic r:id="rId71"/>
    </p:embeddedFont>
  </p:embeddedFontLst>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hulyarenko" initials="e" lastIdx="7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912"/>
    <a:srgbClr val="FD590F"/>
    <a:srgbClr val="025EA1"/>
    <a:srgbClr val="2C7BB4"/>
    <a:srgbClr val="3E89BF"/>
    <a:srgbClr val="DE7F44"/>
    <a:srgbClr val="2EA82E"/>
    <a:srgbClr val="003274"/>
    <a:srgbClr val="007DC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40" autoAdjust="0"/>
    <p:restoredTop sz="96201" autoAdjust="0"/>
  </p:normalViewPr>
  <p:slideViewPr>
    <p:cSldViewPr>
      <p:cViewPr>
        <p:scale>
          <a:sx n="53" d="100"/>
          <a:sy n="53" d="100"/>
        </p:scale>
        <p:origin x="-1228" y="-208"/>
      </p:cViewPr>
      <p:guideLst>
        <p:guide orient="horz" pos="2160"/>
        <p:guide pos="3840"/>
      </p:guideLst>
    </p:cSldViewPr>
  </p:slideViewPr>
  <p:notesTextViewPr>
    <p:cViewPr>
      <p:scale>
        <a:sx n="100" d="100"/>
        <a:sy n="100" d="100"/>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Верхний колонтитул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CD68E65-C2E8-4EA3-9619-3B5544294DF7}" type="datetimeFigureOut">
              <a:rPr lang="ru-RU"/>
              <a:t>27.06.2025</a:t>
            </a:fld>
            <a:endParaRPr lang="ru-RU"/>
          </a:p>
        </p:txBody>
      </p:sp>
      <p:sp>
        <p:nvSpPr>
          <p:cNvPr id="4" name="Образ слайда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5" name="Заметки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Нижний колонтитул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E0548E9-9717-446B-9689-4748F62675EF}" type="slidenum">
              <a:rPr lang="ru-RU"/>
              <a:t>‹#›</a:t>
            </a:fld>
            <a:endParaRPr lang="ru-RU"/>
          </a:p>
        </p:txBody>
      </p:sp>
    </p:spTree>
    <p:extLst>
      <p:ext uri="{BB962C8B-B14F-4D97-AF65-F5344CB8AC3E}">
        <p14:creationId xmlns:p14="http://schemas.microsoft.com/office/powerpoint/2010/main" val="2673860921"/>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2</a:t>
            </a:fld>
            <a:endParaRPr lang="ru-RU"/>
          </a:p>
        </p:txBody>
      </p:sp>
    </p:spTree>
    <p:extLst>
      <p:ext uri="{BB962C8B-B14F-4D97-AF65-F5344CB8AC3E}">
        <p14:creationId xmlns:p14="http://schemas.microsoft.com/office/powerpoint/2010/main" val="4275922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32</a:t>
            </a:fld>
            <a:endParaRPr lang="ru-RU"/>
          </a:p>
        </p:txBody>
      </p:sp>
    </p:spTree>
    <p:extLst>
      <p:ext uri="{BB962C8B-B14F-4D97-AF65-F5344CB8AC3E}">
        <p14:creationId xmlns:p14="http://schemas.microsoft.com/office/powerpoint/2010/main" val="407233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35</a:t>
            </a:fld>
            <a:endParaRPr lang="ru-RU"/>
          </a:p>
        </p:txBody>
      </p:sp>
    </p:spTree>
    <p:extLst>
      <p:ext uri="{BB962C8B-B14F-4D97-AF65-F5344CB8AC3E}">
        <p14:creationId xmlns:p14="http://schemas.microsoft.com/office/powerpoint/2010/main" val="317777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36</a:t>
            </a:fld>
            <a:endParaRPr lang="ru-RU"/>
          </a:p>
        </p:txBody>
      </p:sp>
    </p:spTree>
    <p:extLst>
      <p:ext uri="{BB962C8B-B14F-4D97-AF65-F5344CB8AC3E}">
        <p14:creationId xmlns:p14="http://schemas.microsoft.com/office/powerpoint/2010/main" val="3850108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37</a:t>
            </a:fld>
            <a:endParaRPr lang="ru-RU"/>
          </a:p>
        </p:txBody>
      </p:sp>
    </p:spTree>
    <p:extLst>
      <p:ext uri="{BB962C8B-B14F-4D97-AF65-F5344CB8AC3E}">
        <p14:creationId xmlns:p14="http://schemas.microsoft.com/office/powerpoint/2010/main" val="238126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38</a:t>
            </a:fld>
            <a:endParaRPr lang="ru-RU"/>
          </a:p>
        </p:txBody>
      </p:sp>
    </p:spTree>
    <p:extLst>
      <p:ext uri="{BB962C8B-B14F-4D97-AF65-F5344CB8AC3E}">
        <p14:creationId xmlns:p14="http://schemas.microsoft.com/office/powerpoint/2010/main" val="3177776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39</a:t>
            </a:fld>
            <a:endParaRPr lang="ru-RU"/>
          </a:p>
        </p:txBody>
      </p:sp>
    </p:spTree>
    <p:extLst>
      <p:ext uri="{BB962C8B-B14F-4D97-AF65-F5344CB8AC3E}">
        <p14:creationId xmlns:p14="http://schemas.microsoft.com/office/powerpoint/2010/main" val="385010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40</a:t>
            </a:fld>
            <a:endParaRPr lang="ru-RU"/>
          </a:p>
        </p:txBody>
      </p:sp>
    </p:spTree>
    <p:extLst>
      <p:ext uri="{BB962C8B-B14F-4D97-AF65-F5344CB8AC3E}">
        <p14:creationId xmlns:p14="http://schemas.microsoft.com/office/powerpoint/2010/main" val="155716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41</a:t>
            </a:fld>
            <a:endParaRPr lang="ru-RU"/>
          </a:p>
        </p:txBody>
      </p:sp>
    </p:spTree>
    <p:extLst>
      <p:ext uri="{BB962C8B-B14F-4D97-AF65-F5344CB8AC3E}">
        <p14:creationId xmlns:p14="http://schemas.microsoft.com/office/powerpoint/2010/main" val="155716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42</a:t>
            </a:fld>
            <a:endParaRPr lang="ru-RU"/>
          </a:p>
        </p:txBody>
      </p:sp>
    </p:spTree>
    <p:extLst>
      <p:ext uri="{BB962C8B-B14F-4D97-AF65-F5344CB8AC3E}">
        <p14:creationId xmlns:p14="http://schemas.microsoft.com/office/powerpoint/2010/main" val="3850108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DB3DE5-8093-43B8-832C-483B7B61850D}" type="slidenum">
              <a:rPr kumimoji="0" lang="ru-RU"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ru-RU"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16866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7</a:t>
            </a:fld>
            <a:endParaRPr lang="ru-RU"/>
          </a:p>
        </p:txBody>
      </p:sp>
    </p:spTree>
    <p:extLst>
      <p:ext uri="{BB962C8B-B14F-4D97-AF65-F5344CB8AC3E}">
        <p14:creationId xmlns:p14="http://schemas.microsoft.com/office/powerpoint/2010/main" val="385010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8B18B-E07D-BE4E-ADB7-B15E98E61176}"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047265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50</a:t>
            </a:fld>
            <a:endParaRPr lang="ru-RU"/>
          </a:p>
        </p:txBody>
      </p:sp>
    </p:spTree>
    <p:extLst>
      <p:ext uri="{BB962C8B-B14F-4D97-AF65-F5344CB8AC3E}">
        <p14:creationId xmlns:p14="http://schemas.microsoft.com/office/powerpoint/2010/main" val="173299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9</a:t>
            </a:fld>
            <a:endParaRPr lang="ru-RU"/>
          </a:p>
        </p:txBody>
      </p:sp>
    </p:spTree>
    <p:extLst>
      <p:ext uri="{BB962C8B-B14F-4D97-AF65-F5344CB8AC3E}">
        <p14:creationId xmlns:p14="http://schemas.microsoft.com/office/powerpoint/2010/main" val="183582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10</a:t>
            </a:fld>
            <a:endParaRPr lang="ru-RU"/>
          </a:p>
        </p:txBody>
      </p:sp>
    </p:spTree>
    <p:extLst>
      <p:ext uri="{BB962C8B-B14F-4D97-AF65-F5344CB8AC3E}">
        <p14:creationId xmlns:p14="http://schemas.microsoft.com/office/powerpoint/2010/main" val="183582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14</a:t>
            </a:fld>
            <a:endParaRPr lang="ru-RU"/>
          </a:p>
        </p:txBody>
      </p:sp>
    </p:spTree>
    <p:extLst>
      <p:ext uri="{BB962C8B-B14F-4D97-AF65-F5344CB8AC3E}">
        <p14:creationId xmlns:p14="http://schemas.microsoft.com/office/powerpoint/2010/main" val="1513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25</a:t>
            </a:fld>
            <a:endParaRPr lang="ru-RU"/>
          </a:p>
        </p:txBody>
      </p:sp>
    </p:spTree>
    <p:extLst>
      <p:ext uri="{BB962C8B-B14F-4D97-AF65-F5344CB8AC3E}">
        <p14:creationId xmlns:p14="http://schemas.microsoft.com/office/powerpoint/2010/main" val="385010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29</a:t>
            </a:fld>
            <a:endParaRPr lang="ru-RU"/>
          </a:p>
        </p:txBody>
      </p:sp>
    </p:spTree>
    <p:extLst>
      <p:ext uri="{BB962C8B-B14F-4D97-AF65-F5344CB8AC3E}">
        <p14:creationId xmlns:p14="http://schemas.microsoft.com/office/powerpoint/2010/main" val="1820695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30</a:t>
            </a:fld>
            <a:endParaRPr lang="ru-RU"/>
          </a:p>
        </p:txBody>
      </p:sp>
    </p:spTree>
    <p:extLst>
      <p:ext uri="{BB962C8B-B14F-4D97-AF65-F5344CB8AC3E}">
        <p14:creationId xmlns:p14="http://schemas.microsoft.com/office/powerpoint/2010/main" val="407233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0" y="514350"/>
            <a:ext cx="4572000" cy="257175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986AE7-A19F-4E07-BD25-A9D9E7DCFE07}" type="slidenum">
              <a:rPr lang="ru-RU" smtClean="0"/>
              <a:pPr/>
              <a:t>31</a:t>
            </a:fld>
            <a:endParaRPr lang="ru-RU"/>
          </a:p>
        </p:txBody>
      </p:sp>
    </p:spTree>
    <p:extLst>
      <p:ext uri="{BB962C8B-B14F-4D97-AF65-F5344CB8AC3E}">
        <p14:creationId xmlns:p14="http://schemas.microsoft.com/office/powerpoint/2010/main" val="4072339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Заголовок 6">
            <a:extLst>
              <a:ext uri="{FF2B5EF4-FFF2-40B4-BE49-F238E27FC236}">
                <a16:creationId xmlns="" xmlns:a16="http://schemas.microsoft.com/office/drawing/2014/main" id="{508C1156-9B1E-A5EF-A921-2AB1DFDFC960}"/>
              </a:ext>
            </a:extLst>
          </p:cNvPr>
          <p:cNvSpPr>
            <a:spLocks noGrp="1"/>
          </p:cNvSpPr>
          <p:nvPr>
            <p:ph type="title"/>
          </p:nvPr>
        </p:nvSpPr>
        <p:spPr>
          <a:xfrm>
            <a:off x="695324" y="653359"/>
            <a:ext cx="8750163" cy="332399"/>
          </a:xfrm>
          <a:prstGeom prst="rect">
            <a:avLst/>
          </a:prstGeom>
        </p:spPr>
        <p:txBody>
          <a:bodyPr wrap="square" lIns="0" tIns="0" rIns="0" bIns="0">
            <a:spAutoFit/>
          </a:bodyPr>
          <a:lstStyle>
            <a:lvl1pPr>
              <a:defRPr sz="2400" b="1">
                <a:solidFill>
                  <a:schemeClr val="accent1"/>
                </a:solidFill>
              </a:defRPr>
            </a:lvl1pPr>
          </a:lstStyle>
          <a:p>
            <a:r>
              <a:rPr lang="ru-RU" dirty="0"/>
              <a:t>Образец заголовка</a:t>
            </a:r>
          </a:p>
        </p:txBody>
      </p:sp>
      <p:pic>
        <p:nvPicPr>
          <p:cNvPr id="3" name="Рисунок 2">
            <a:extLst>
              <a:ext uri="{FF2B5EF4-FFF2-40B4-BE49-F238E27FC236}">
                <a16:creationId xmlns="" xmlns:a16="http://schemas.microsoft.com/office/drawing/2014/main" id="{158D77FB-9C8B-3B33-2171-22795946C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715625" y="173342"/>
            <a:ext cx="785720" cy="731533"/>
          </a:xfrm>
          <a:prstGeom prst="rect">
            <a:avLst/>
          </a:prstGeom>
        </p:spPr>
      </p:pic>
    </p:spTree>
    <p:extLst>
      <p:ext uri="{BB962C8B-B14F-4D97-AF65-F5344CB8AC3E}">
        <p14:creationId xmlns:p14="http://schemas.microsoft.com/office/powerpoint/2010/main" val="2195742711"/>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0"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200204880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7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Заголовок 6">
            <a:extLst>
              <a:ext uri="{FF2B5EF4-FFF2-40B4-BE49-F238E27FC236}">
                <a16:creationId xmlns="" xmlns:a16="http://schemas.microsoft.com/office/drawing/2014/main" id="{508C1156-9B1E-A5EF-A921-2AB1DFDFC960}"/>
              </a:ext>
            </a:extLst>
          </p:cNvPr>
          <p:cNvSpPr>
            <a:spLocks noGrp="1"/>
          </p:cNvSpPr>
          <p:nvPr>
            <p:ph type="title"/>
          </p:nvPr>
        </p:nvSpPr>
        <p:spPr>
          <a:xfrm>
            <a:off x="695324" y="653359"/>
            <a:ext cx="8750163" cy="332399"/>
          </a:xfrm>
          <a:prstGeom prst="rect">
            <a:avLst/>
          </a:prstGeom>
        </p:spPr>
        <p:txBody>
          <a:bodyPr wrap="square" lIns="0" tIns="0" rIns="0" bIns="0">
            <a:spAutoFit/>
          </a:bodyPr>
          <a:lstStyle>
            <a:lvl1pPr>
              <a:defRPr sz="2400" b="1">
                <a:solidFill>
                  <a:schemeClr val="accent1"/>
                </a:solidFill>
              </a:defRPr>
            </a:lvl1pPr>
          </a:lstStyle>
          <a:p>
            <a:r>
              <a:rPr lang="ru-RU" dirty="0"/>
              <a:t>Образец заголовка</a:t>
            </a:r>
          </a:p>
        </p:txBody>
      </p:sp>
      <p:pic>
        <p:nvPicPr>
          <p:cNvPr id="3" name="Рисунок 2">
            <a:extLst>
              <a:ext uri="{FF2B5EF4-FFF2-40B4-BE49-F238E27FC236}">
                <a16:creationId xmlns="" xmlns:a16="http://schemas.microsoft.com/office/drawing/2014/main" id="{158D77FB-9C8B-3B33-2171-22795946C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715625" y="173342"/>
            <a:ext cx="785720" cy="731533"/>
          </a:xfrm>
          <a:prstGeom prst="rect">
            <a:avLst/>
          </a:prstGeom>
        </p:spPr>
      </p:pic>
    </p:spTree>
    <p:extLst>
      <p:ext uri="{BB962C8B-B14F-4D97-AF65-F5344CB8AC3E}">
        <p14:creationId xmlns:p14="http://schemas.microsoft.com/office/powerpoint/2010/main" val="2209789544"/>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9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187129894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7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2107415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9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1"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205828444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158D77FB-9C8B-3B33-2171-22795946C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715625" y="173342"/>
            <a:ext cx="785720" cy="731533"/>
          </a:xfrm>
          <a:prstGeom prst="rect">
            <a:avLst/>
          </a:prstGeom>
        </p:spPr>
      </p:pic>
    </p:spTree>
    <p:extLst>
      <p:ext uri="{BB962C8B-B14F-4D97-AF65-F5344CB8AC3E}">
        <p14:creationId xmlns:p14="http://schemas.microsoft.com/office/powerpoint/2010/main" val="4154775133"/>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158D77FB-9C8B-3B33-2171-22795946C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715625" y="173342"/>
            <a:ext cx="785720" cy="731533"/>
          </a:xfrm>
          <a:prstGeom prst="rect">
            <a:avLst/>
          </a:prstGeom>
        </p:spPr>
      </p:pic>
    </p:spTree>
    <p:extLst>
      <p:ext uri="{BB962C8B-B14F-4D97-AF65-F5344CB8AC3E}">
        <p14:creationId xmlns:p14="http://schemas.microsoft.com/office/powerpoint/2010/main" val="3015446070"/>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580217"/>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367780"/>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A4A3A4"/>
          </p15:clr>
        </p15:guide>
        <p15:guide id="3" pos="438" userDrawn="1">
          <p15:clr>
            <a:srgbClr val="A4A3A4"/>
          </p15:clr>
        </p15:guide>
        <p15:guide id="4" pos="7242"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609600" y="6356351"/>
            <a:ext cx="2844800" cy="365125"/>
          </a:xfrm>
          <a:prstGeom prst="rect">
            <a:avLst/>
          </a:prstGeom>
        </p:spPr>
        <p:txBody>
          <a:bodyPr/>
          <a:lstStyle>
            <a:lvl1pPr>
              <a:defRPr/>
            </a:lvl1pPr>
          </a:lstStyle>
          <a:p>
            <a:pPr>
              <a:defRPr/>
            </a:pPr>
            <a:fld id="{D9A16252-836E-4349-AED7-197783D2EF38}" type="datetimeFigureOut">
              <a:rPr lang="ru-RU"/>
              <a:pPr>
                <a:defRPr/>
              </a:pPr>
              <a:t>27.06.2025</a:t>
            </a:fld>
            <a:endParaRPr lang="ru-RU"/>
          </a:p>
        </p:txBody>
      </p:sp>
      <p:sp>
        <p:nvSpPr>
          <p:cNvPr id="5" name="Нижний колонтитул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848098D-3FA1-4A3B-AB00-2CBB3F2DE97F}" type="slidenum">
              <a:rPr lang="ru-RU"/>
              <a:pPr>
                <a:defRPr/>
              </a:pPr>
              <a:t>‹#›</a:t>
            </a:fld>
            <a:endParaRPr lang="ru-RU"/>
          </a:p>
        </p:txBody>
      </p:sp>
    </p:spTree>
    <p:extLst>
      <p:ext uri="{BB962C8B-B14F-4D97-AF65-F5344CB8AC3E}">
        <p14:creationId xmlns:p14="http://schemas.microsoft.com/office/powerpoint/2010/main" val="130962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609600" y="6356351"/>
            <a:ext cx="2844800" cy="365125"/>
          </a:xfrm>
          <a:prstGeom prst="rect">
            <a:avLst/>
          </a:prstGeom>
        </p:spPr>
        <p:txBody>
          <a:bodyPr/>
          <a:lstStyle>
            <a:lvl1pPr>
              <a:defRPr/>
            </a:lvl1pPr>
          </a:lstStyle>
          <a:p>
            <a:pPr>
              <a:defRPr/>
            </a:pPr>
            <a:fld id="{B43814CA-1D6A-497B-82A9-A46BFCFA1704}" type="datetimeFigureOut">
              <a:rPr lang="ru-RU"/>
              <a:pPr>
                <a:defRPr/>
              </a:pPr>
              <a:t>27.06.2025</a:t>
            </a:fld>
            <a:endParaRPr lang="ru-RU"/>
          </a:p>
        </p:txBody>
      </p:sp>
      <p:sp>
        <p:nvSpPr>
          <p:cNvPr id="5" name="Нижний колонтитул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B155D7E1-E5B1-43DF-B966-5AB05D88E963}" type="slidenum">
              <a:rPr lang="ru-RU"/>
              <a:pPr>
                <a:defRPr/>
              </a:pPr>
              <a:t>‹#›</a:t>
            </a:fld>
            <a:endParaRPr lang="ru-RU"/>
          </a:p>
        </p:txBody>
      </p:sp>
    </p:spTree>
    <p:extLst>
      <p:ext uri="{BB962C8B-B14F-4D97-AF65-F5344CB8AC3E}">
        <p14:creationId xmlns:p14="http://schemas.microsoft.com/office/powerpoint/2010/main" val="216783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0" name="Полилиния 19"/>
          <p:cNvSpPr/>
          <p:nvPr userDrawn="1"/>
        </p:nvSpPr>
        <p:spPr>
          <a:xfrm flipV="1">
            <a:off x="478699" y="0"/>
            <a:ext cx="11665973" cy="674136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userDrawn="1"/>
        </p:nvSpPr>
        <p:spPr>
          <a:xfrm flipV="1">
            <a:off x="431370" y="-27384"/>
            <a:ext cx="6432715" cy="685800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userDrawn="1"/>
        </p:nvSpPr>
        <p:spPr>
          <a:xfrm flipV="1">
            <a:off x="431371" y="0"/>
            <a:ext cx="9409045" cy="6669360"/>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48683" y="6452241"/>
            <a:ext cx="1224068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userDrawn="1"/>
        </p:nvSpPr>
        <p:spPr>
          <a:xfrm>
            <a:off x="-48683" y="6525344"/>
            <a:ext cx="12240683" cy="332656"/>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10956394" y="6597352"/>
            <a:ext cx="675185" cy="184666"/>
          </a:xfrm>
          <a:prstGeom prst="rect">
            <a:avLst/>
          </a:prstGeom>
        </p:spPr>
        <p:txBody>
          <a:bodyPr wrap="none">
            <a:spAutoFit/>
          </a:bodyPr>
          <a:lstStyle/>
          <a:p>
            <a:r>
              <a:rPr lang="en-US" sz="600" dirty="0">
                <a:solidFill>
                  <a:schemeClr val="tx1"/>
                </a:solidFill>
                <a:latin typeface="Arial" pitchFamily="34" charset="0"/>
                <a:cs typeface="Arial" pitchFamily="34" charset="0"/>
              </a:rPr>
              <a:t>www.iapras.ru</a:t>
            </a:r>
            <a:endParaRPr lang="ru-RU" sz="600" dirty="0">
              <a:solidFill>
                <a:schemeClr val="tx1"/>
              </a:solidFill>
              <a:latin typeface="Arial" pitchFamily="34" charset="0"/>
              <a:cs typeface="Arial" pitchFamily="34" charset="0"/>
            </a:endParaRPr>
          </a:p>
        </p:txBody>
      </p:sp>
      <p:sp>
        <p:nvSpPr>
          <p:cNvPr id="28" name="Полилиния 27"/>
          <p:cNvSpPr/>
          <p:nvPr userDrawn="1"/>
        </p:nvSpPr>
        <p:spPr>
          <a:xfrm>
            <a:off x="2" y="6510260"/>
            <a:ext cx="1679508" cy="35398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userDrawn="1"/>
        </p:nvSpPr>
        <p:spPr>
          <a:xfrm>
            <a:off x="0" y="6487999"/>
            <a:ext cx="1132679" cy="361748"/>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userDrawn="1"/>
        </p:nvSpPr>
        <p:spPr>
          <a:xfrm>
            <a:off x="-48682" y="6525346"/>
            <a:ext cx="602292" cy="332655"/>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userDrawn="1"/>
        </p:nvSpPr>
        <p:spPr>
          <a:xfrm>
            <a:off x="911424" y="6536378"/>
            <a:ext cx="8928992" cy="246221"/>
          </a:xfrm>
          <a:prstGeom prst="rect">
            <a:avLst/>
          </a:prstGeom>
          <a:noFill/>
        </p:spPr>
        <p:txBody>
          <a:bodyPr wrap="square" rtlCol="0">
            <a:spAutoFit/>
          </a:bodyPr>
          <a:lstStyle/>
          <a:p>
            <a:r>
              <a:rPr lang="en-US" sz="1000" b="1" dirty="0">
                <a:latin typeface="Arial Narrow" pitchFamily="34" charset="0"/>
              </a:rPr>
              <a:t>Institute of Applied Physics of the Russian Academy of Sciences</a:t>
            </a:r>
            <a:endParaRPr lang="ru-RU" sz="1000" dirty="0">
              <a:latin typeface="Arial Narrow" pitchFamily="34" charset="0"/>
            </a:endParaRPr>
          </a:p>
        </p:txBody>
      </p:sp>
      <p:pic>
        <p:nvPicPr>
          <p:cNvPr id="14" name="Рисунок 13" descr="logo_b_en.gif"/>
          <p:cNvPicPr>
            <a:picLocks noChangeAspect="1"/>
          </p:cNvPicPr>
          <p:nvPr userDrawn="1"/>
        </p:nvPicPr>
        <p:blipFill>
          <a:blip r:embed="rId2" cstate="print"/>
          <a:stretch>
            <a:fillRect/>
          </a:stretch>
        </p:blipFill>
        <p:spPr>
          <a:xfrm>
            <a:off x="335360" y="6552000"/>
            <a:ext cx="480053" cy="239418"/>
          </a:xfrm>
          <a:prstGeom prst="rect">
            <a:avLst/>
          </a:prstGeom>
        </p:spPr>
      </p:pic>
    </p:spTree>
    <p:extLst>
      <p:ext uri="{BB962C8B-B14F-4D97-AF65-F5344CB8AC3E}">
        <p14:creationId xmlns:p14="http://schemas.microsoft.com/office/powerpoint/2010/main" val="427239314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oolsToo_Slide" descr="ToolsToo_Slide">
            <a:extLst>
              <a:ext uri="{FF2B5EF4-FFF2-40B4-BE49-F238E27FC236}">
                <a16:creationId xmlns="" xmlns:a16="http://schemas.microsoft.com/office/drawing/2014/main" id="{93C1CD3B-63F9-6F6F-F649-54F31BD562B6}"/>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493702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91" r:id="rId3"/>
    <p:sldLayoutId id="2147483993" r:id="rId4"/>
    <p:sldLayoutId id="2147483990" r:id="rId5"/>
    <p:sldLayoutId id="2147483992" r:id="rId6"/>
    <p:sldLayoutId id="2147483994" r:id="rId7"/>
    <p:sldLayoutId id="2147483995" r:id="rId8"/>
    <p:sldLayoutId id="2147483997" r:id="rId9"/>
    <p:sldLayoutId id="2147483998" r:id="rId10"/>
    <p:sldLayoutId id="2147484003" r:id="rId11"/>
    <p:sldLayoutId id="2147484004" r:id="rId12"/>
    <p:sldLayoutId id="2147484005" r:id="rId13"/>
    <p:sldLayoutId id="2147484010" r:id="rId14"/>
    <p:sldLayoutId id="2147484011" r:id="rId15"/>
    <p:sldLayoutId id="2147484012" r:id="rId16"/>
    <p:sldLayoutId id="2147484013" r:id="rId17"/>
    <p:sldLayoutId id="2147484014" r:id="rId18"/>
    <p:sldLayoutId id="2147484016" r:id="rId19"/>
    <p:sldLayoutId id="2147484019" r:id="rId20"/>
    <p:sldLayoutId id="2147484028" r:id="rId21"/>
    <p:sldLayoutId id="2147484040" r:id="rId22"/>
    <p:sldLayoutId id="214748404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gif"/><Relationship Id="rId9" Type="http://schemas.openxmlformats.org/officeDocument/2006/relationships/image" Target="../media/image45.gif"/></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3.w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4.emf"/><Relationship Id="rId5" Type="http://schemas.openxmlformats.org/officeDocument/2006/relationships/image" Target="../media/image73.jpe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wmf"/><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07.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oleObject" Target="../embeddings/oleObject2.bin"/><Relationship Id="rId17" Type="http://schemas.openxmlformats.org/officeDocument/2006/relationships/image" Target="../media/image400.png"/><Relationship Id="rId2" Type="http://schemas.openxmlformats.org/officeDocument/2006/relationships/slideLayout" Target="../slideLayouts/slideLayout9.xml"/><Relationship Id="rId16" Type="http://schemas.openxmlformats.org/officeDocument/2006/relationships/image" Target="../media/image20.wmf"/><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18.emf"/><Relationship Id="rId5" Type="http://schemas.openxmlformats.org/officeDocument/2006/relationships/image" Target="../media/image23.png"/><Relationship Id="rId15" Type="http://schemas.openxmlformats.org/officeDocument/2006/relationships/oleObject" Target="../embeddings/oleObject3.bin"/><Relationship Id="rId10" Type="http://schemas.openxmlformats.org/officeDocument/2006/relationships/oleObject" Target="../embeddings/oleObject1.bin"/><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50.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олилиния: фигура 3">
            <a:extLst>
              <a:ext uri="{FF2B5EF4-FFF2-40B4-BE49-F238E27FC236}">
                <a16:creationId xmlns="" xmlns:a16="http://schemas.microsoft.com/office/drawing/2014/main" id="{4BA0A60C-A4E0-79C2-CC7E-E3D7CE3279CB}"/>
              </a:ext>
            </a:extLst>
          </p:cNvPr>
          <p:cNvSpPr/>
          <p:nvPr/>
        </p:nvSpPr>
        <p:spPr>
          <a:xfrm>
            <a:off x="-24680" y="-16586"/>
            <a:ext cx="9041524" cy="6027075"/>
          </a:xfrm>
          <a:custGeom>
            <a:avLst/>
            <a:gdLst>
              <a:gd name="connsiteX0" fmla="*/ 0 w 9041524"/>
              <a:gd name="connsiteY0" fmla="*/ 0 h 6027075"/>
              <a:gd name="connsiteX1" fmla="*/ 9041524 w 9041524"/>
              <a:gd name="connsiteY1" fmla="*/ 0 h 6027075"/>
              <a:gd name="connsiteX2" fmla="*/ 8843473 w 9041524"/>
              <a:gd name="connsiteY2" fmla="*/ 78089 h 6027075"/>
              <a:gd name="connsiteX3" fmla="*/ 6042026 w 9041524"/>
              <a:gd name="connsiteY3" fmla="*/ 4304491 h 6027075"/>
              <a:gd name="connsiteX4" fmla="*/ 6248242 w 9041524"/>
              <a:gd name="connsiteY4" fmla="*/ 5668483 h 6027075"/>
              <a:gd name="connsiteX5" fmla="*/ 6379488 w 9041524"/>
              <a:gd name="connsiteY5" fmla="*/ 6027075 h 6027075"/>
              <a:gd name="connsiteX6" fmla="*/ 0 w 9041524"/>
              <a:gd name="connsiteY6" fmla="*/ 6027075 h 60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1524" h="6027075">
                <a:moveTo>
                  <a:pt x="0" y="0"/>
                </a:moveTo>
                <a:lnTo>
                  <a:pt x="9041524" y="0"/>
                </a:lnTo>
                <a:lnTo>
                  <a:pt x="8843473" y="78089"/>
                </a:lnTo>
                <a:cubicBezTo>
                  <a:pt x="7197180" y="774413"/>
                  <a:pt x="6042026" y="2404552"/>
                  <a:pt x="6042026" y="4304491"/>
                </a:cubicBezTo>
                <a:cubicBezTo>
                  <a:pt x="6042026" y="4779476"/>
                  <a:pt x="6114223" y="5237599"/>
                  <a:pt x="6248242" y="5668483"/>
                </a:cubicBezTo>
                <a:lnTo>
                  <a:pt x="6379488" y="6027075"/>
                </a:lnTo>
                <a:lnTo>
                  <a:pt x="0" y="6027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400" dirty="0"/>
          </a:p>
        </p:txBody>
      </p:sp>
      <p:sp>
        <p:nvSpPr>
          <p:cNvPr id="5" name="Дуга 4">
            <a:extLst>
              <a:ext uri="{FF2B5EF4-FFF2-40B4-BE49-F238E27FC236}">
                <a16:creationId xmlns="" xmlns:a16="http://schemas.microsoft.com/office/drawing/2014/main" id="{D90F3AEA-0D22-809C-8C8F-384B06C3D3EC}"/>
              </a:ext>
            </a:extLst>
          </p:cNvPr>
          <p:cNvSpPr/>
          <p:nvPr/>
        </p:nvSpPr>
        <p:spPr bwMode="auto">
          <a:xfrm>
            <a:off x="6042025" y="-282370"/>
            <a:ext cx="9173722" cy="9173720"/>
          </a:xfrm>
          <a:prstGeom prst="arc">
            <a:avLst>
              <a:gd name="adj1" fmla="val 10499189"/>
              <a:gd name="adj2" fmla="val 15055655"/>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a:extLst>
              <a:ext uri="{FF2B5EF4-FFF2-40B4-BE49-F238E27FC236}">
                <a16:creationId xmlns="" xmlns:a16="http://schemas.microsoft.com/office/drawing/2014/main" id="{377FC810-8BB2-8711-6AE2-07C0DBA81DC0}"/>
              </a:ext>
            </a:extLst>
          </p:cNvPr>
          <p:cNvSpPr/>
          <p:nvPr/>
        </p:nvSpPr>
        <p:spPr bwMode="auto">
          <a:xfrm>
            <a:off x="6400159" y="1870542"/>
            <a:ext cx="430408" cy="430960"/>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8" name="Прямоугольник 7">
            <a:extLst>
              <a:ext uri="{FF2B5EF4-FFF2-40B4-BE49-F238E27FC236}">
                <a16:creationId xmlns="" xmlns:a16="http://schemas.microsoft.com/office/drawing/2014/main" id="{EE22F45E-01D7-C7ED-6062-2CC1EC1F30B8}"/>
              </a:ext>
            </a:extLst>
          </p:cNvPr>
          <p:cNvSpPr/>
          <p:nvPr/>
        </p:nvSpPr>
        <p:spPr>
          <a:xfrm>
            <a:off x="-28713" y="4865644"/>
            <a:ext cx="12213436" cy="1872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dirty="0" smtClean="0">
                <a:solidFill>
                  <a:schemeClr val="accent1"/>
                </a:solidFill>
              </a:rPr>
              <a:t>Национальный центр физики и математики</a:t>
            </a:r>
            <a:endParaRPr lang="ru-RU" sz="3000" b="1" dirty="0">
              <a:solidFill>
                <a:schemeClr val="accent1"/>
              </a:solidFill>
            </a:endParaRPr>
          </a:p>
        </p:txBody>
      </p:sp>
      <p:cxnSp>
        <p:nvCxnSpPr>
          <p:cNvPr id="10" name="Прямая соединительная линия 9">
            <a:extLst>
              <a:ext uri="{FF2B5EF4-FFF2-40B4-BE49-F238E27FC236}">
                <a16:creationId xmlns="" xmlns:a16="http://schemas.microsoft.com/office/drawing/2014/main" id="{ED1D197E-B288-E1A8-9A31-F85D18390ECC}"/>
              </a:ext>
            </a:extLst>
          </p:cNvPr>
          <p:cNvCxnSpPr>
            <a:cxnSpLocks/>
          </p:cNvCxnSpPr>
          <p:nvPr/>
        </p:nvCxnSpPr>
        <p:spPr>
          <a:xfrm>
            <a:off x="-9525" y="4941168"/>
            <a:ext cx="1219828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56BC2FC5-ACFE-534E-6B33-95D3E6EB725B}"/>
              </a:ext>
            </a:extLst>
          </p:cNvPr>
          <p:cNvSpPr txBox="1"/>
          <p:nvPr/>
        </p:nvSpPr>
        <p:spPr>
          <a:xfrm>
            <a:off x="7248128" y="513793"/>
            <a:ext cx="6495207" cy="4238083"/>
          </a:xfrm>
          <a:prstGeom prst="rect">
            <a:avLst/>
          </a:prstGeom>
          <a:noFill/>
        </p:spPr>
        <p:txBody>
          <a:bodyPr wrap="square" lIns="0" tIns="0" rIns="0" bIns="0">
            <a:spAutoFit/>
          </a:bodyPr>
          <a:lstStyle/>
          <a:p>
            <a:pPr>
              <a:lnSpc>
                <a:spcPct val="90000"/>
              </a:lnSpc>
              <a:defRPr/>
            </a:pPr>
            <a:endParaRPr lang="ru-RU" sz="2800" b="1" dirty="0" smtClean="0">
              <a:solidFill>
                <a:srgbClr val="FA3912"/>
              </a:solidFill>
            </a:endParaRPr>
          </a:p>
          <a:p>
            <a:pPr>
              <a:lnSpc>
                <a:spcPct val="90000"/>
              </a:lnSpc>
              <a:defRPr/>
            </a:pPr>
            <a:endParaRPr lang="ru-RU" sz="2800" b="1" dirty="0">
              <a:solidFill>
                <a:srgbClr val="FA3912"/>
              </a:solidFill>
            </a:endParaRPr>
          </a:p>
          <a:p>
            <a:pPr>
              <a:lnSpc>
                <a:spcPct val="150000"/>
              </a:lnSpc>
              <a:defRPr/>
            </a:pPr>
            <a:r>
              <a:rPr lang="ru-RU" sz="3400" b="1" dirty="0" smtClean="0">
                <a:solidFill>
                  <a:srgbClr val="FA3912"/>
                </a:solidFill>
              </a:rPr>
              <a:t>Физика </a:t>
            </a:r>
            <a:r>
              <a:rPr lang="ru-RU" sz="3400" b="1" dirty="0" err="1" smtClean="0">
                <a:solidFill>
                  <a:srgbClr val="FA3912"/>
                </a:solidFill>
              </a:rPr>
              <a:t>экзаваттных</a:t>
            </a:r>
            <a:r>
              <a:rPr lang="ru-RU" sz="3400" b="1" dirty="0" smtClean="0">
                <a:solidFill>
                  <a:srgbClr val="FA3912"/>
                </a:solidFill>
              </a:rPr>
              <a:t> </a:t>
            </a:r>
            <a:endParaRPr lang="en-US" sz="3400" b="1" dirty="0" smtClean="0">
              <a:solidFill>
                <a:srgbClr val="FA3912"/>
              </a:solidFill>
            </a:endParaRPr>
          </a:p>
          <a:p>
            <a:pPr>
              <a:lnSpc>
                <a:spcPct val="150000"/>
              </a:lnSpc>
              <a:defRPr/>
            </a:pPr>
            <a:r>
              <a:rPr lang="ru-RU" sz="3400" b="1" dirty="0" smtClean="0">
                <a:solidFill>
                  <a:srgbClr val="FA3912"/>
                </a:solidFill>
              </a:rPr>
              <a:t>световых полей </a:t>
            </a:r>
            <a:endParaRPr lang="en-US" sz="3400" b="1" dirty="0" smtClean="0">
              <a:solidFill>
                <a:srgbClr val="FA3912"/>
              </a:solidFill>
            </a:endParaRPr>
          </a:p>
          <a:p>
            <a:pPr>
              <a:lnSpc>
                <a:spcPct val="150000"/>
              </a:lnSpc>
              <a:defRPr/>
            </a:pPr>
            <a:endParaRPr lang="ru-RU" sz="2800" b="1" dirty="0" smtClean="0">
              <a:solidFill>
                <a:srgbClr val="FA3912"/>
              </a:solidFill>
            </a:endParaRPr>
          </a:p>
          <a:p>
            <a:pPr>
              <a:lnSpc>
                <a:spcPct val="90000"/>
              </a:lnSpc>
              <a:defRPr/>
            </a:pPr>
            <a:endParaRPr lang="ru-RU" sz="3200" b="1" dirty="0">
              <a:solidFill>
                <a:srgbClr val="FA3912"/>
              </a:solidFill>
            </a:endParaRPr>
          </a:p>
          <a:p>
            <a:pPr marL="0" marR="0" lvl="0" indent="0" algn="l" defTabSz="914400" eaLnBrk="1" fontAlgn="auto" latinLnBrk="0" hangingPunct="1">
              <a:lnSpc>
                <a:spcPct val="90000"/>
              </a:lnSpc>
              <a:spcBef>
                <a:spcPts val="0"/>
              </a:spcBef>
              <a:spcAft>
                <a:spcPts val="0"/>
              </a:spcAft>
              <a:buClrTx/>
              <a:buSzTx/>
              <a:buFontTx/>
              <a:buNone/>
              <a:tabLst/>
              <a:defRPr/>
            </a:pPr>
            <a:endParaRPr kumimoji="0" lang="ru-RU" sz="3200" b="1" i="0" u="none" strike="noStrike" kern="0" cap="none" spc="0" normalizeH="0" baseline="0" noProof="0" dirty="0" smtClean="0">
              <a:ln>
                <a:noFill/>
              </a:ln>
              <a:solidFill>
                <a:srgbClr val="FA3912"/>
              </a:solidFill>
              <a:effectLst/>
              <a:uLnTx/>
              <a:uFillTx/>
              <a:ea typeface="+mn-ea"/>
              <a:cs typeface="+mn-cs"/>
            </a:endParaRPr>
          </a:p>
          <a:p>
            <a:pPr marL="0" marR="0" lvl="0" indent="0" algn="l" defTabSz="914400" eaLnBrk="1" fontAlgn="auto" latinLnBrk="0" hangingPunct="1">
              <a:lnSpc>
                <a:spcPct val="90000"/>
              </a:lnSpc>
              <a:spcBef>
                <a:spcPts val="0"/>
              </a:spcBef>
              <a:spcAft>
                <a:spcPts val="0"/>
              </a:spcAft>
              <a:buClrTx/>
              <a:buSzTx/>
              <a:buFontTx/>
              <a:buNone/>
              <a:tabLst/>
              <a:defRPr/>
            </a:pPr>
            <a:r>
              <a:rPr kumimoji="0" lang="ru-RU" sz="2600" b="1" i="0" u="none" strike="noStrike" kern="0" cap="none" spc="0" normalizeH="0" baseline="0" noProof="0" dirty="0" smtClean="0">
                <a:ln>
                  <a:noFill/>
                </a:ln>
                <a:solidFill>
                  <a:srgbClr val="FA3912"/>
                </a:solidFill>
                <a:effectLst/>
                <a:uLnTx/>
                <a:uFillTx/>
                <a:ea typeface="+mn-ea"/>
                <a:cs typeface="+mn-cs"/>
              </a:rPr>
              <a:t>А.М. </a:t>
            </a:r>
            <a:r>
              <a:rPr kumimoji="0" lang="ru-RU" sz="2600" b="1" i="0" u="none" strike="noStrike" kern="0" cap="none" spc="0" normalizeH="0" baseline="0" noProof="0" dirty="0">
                <a:ln>
                  <a:noFill/>
                </a:ln>
                <a:solidFill>
                  <a:srgbClr val="FA3912"/>
                </a:solidFill>
                <a:effectLst/>
                <a:uLnTx/>
                <a:uFillTx/>
                <a:ea typeface="+mn-ea"/>
                <a:cs typeface="+mn-cs"/>
              </a:rPr>
              <a:t>Сергеев</a:t>
            </a:r>
          </a:p>
        </p:txBody>
      </p:sp>
      <p:grpSp>
        <p:nvGrpSpPr>
          <p:cNvPr id="36" name="Группа 35">
            <a:extLst>
              <a:ext uri="{FF2B5EF4-FFF2-40B4-BE49-F238E27FC236}">
                <a16:creationId xmlns:a16="http://schemas.microsoft.com/office/drawing/2014/main" xmlns="" id="{368C7E0F-A719-43BF-7B0C-39D692F6C901}"/>
              </a:ext>
            </a:extLst>
          </p:cNvPr>
          <p:cNvGrpSpPr/>
          <p:nvPr/>
        </p:nvGrpSpPr>
        <p:grpSpPr>
          <a:xfrm>
            <a:off x="-24680" y="584612"/>
            <a:ext cx="5976210" cy="3321316"/>
            <a:chOff x="1332095" y="1715833"/>
            <a:chExt cx="5976210" cy="3321316"/>
          </a:xfrm>
        </p:grpSpPr>
        <p:sp>
          <p:nvSpPr>
            <p:cNvPr id="37" name="Овал 36">
              <a:extLst>
                <a:ext uri="{FF2B5EF4-FFF2-40B4-BE49-F238E27FC236}">
                  <a16:creationId xmlns:a16="http://schemas.microsoft.com/office/drawing/2014/main" xmlns="" id="{CCE03FC8-0B85-7E83-6416-571A7207F62D}"/>
                </a:ext>
              </a:extLst>
            </p:cNvPr>
            <p:cNvSpPr/>
            <p:nvPr/>
          </p:nvSpPr>
          <p:spPr>
            <a:xfrm>
              <a:off x="3347864" y="2446664"/>
              <a:ext cx="1907900" cy="1954444"/>
            </a:xfrm>
            <a:prstGeom prst="ellipse">
              <a:avLst/>
            </a:prstGeom>
            <a:noFill/>
            <a:ln w="123825" cmpd="tri">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Рисунок 37" descr="Изображение выглядит как Графика, графический дизайн, Красочность, снимок экрана&#10;&#10;Автоматически созданное описание">
              <a:extLst>
                <a:ext uri="{FF2B5EF4-FFF2-40B4-BE49-F238E27FC236}">
                  <a16:creationId xmlns:a16="http://schemas.microsoft.com/office/drawing/2014/main" xmlns="" id="{AB8F4EF1-4B22-CF74-47A8-E719515452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332095" y="1717778"/>
              <a:ext cx="3025734" cy="3319371"/>
            </a:xfrm>
            <a:prstGeom prst="rect">
              <a:avLst/>
            </a:prstGeom>
          </p:spPr>
        </p:pic>
        <p:grpSp>
          <p:nvGrpSpPr>
            <p:cNvPr id="39" name="Группа 38">
              <a:extLst>
                <a:ext uri="{FF2B5EF4-FFF2-40B4-BE49-F238E27FC236}">
                  <a16:creationId xmlns:a16="http://schemas.microsoft.com/office/drawing/2014/main" xmlns="" id="{E2808430-BEF5-5F4B-78F2-12C95BE4C758}"/>
                </a:ext>
              </a:extLst>
            </p:cNvPr>
            <p:cNvGrpSpPr/>
            <p:nvPr/>
          </p:nvGrpSpPr>
          <p:grpSpPr>
            <a:xfrm>
              <a:off x="4165727" y="1715833"/>
              <a:ext cx="3142578" cy="3250966"/>
              <a:chOff x="4165726" y="1732845"/>
              <a:chExt cx="3202395" cy="3233953"/>
            </a:xfrm>
          </p:grpSpPr>
          <p:sp>
            <p:nvSpPr>
              <p:cNvPr id="41" name="Трапеция 40">
                <a:extLst>
                  <a:ext uri="{FF2B5EF4-FFF2-40B4-BE49-F238E27FC236}">
                    <a16:creationId xmlns:a16="http://schemas.microsoft.com/office/drawing/2014/main" xmlns="" id="{58A516A3-E15D-ED42-EA49-CD39F8D19114}"/>
                  </a:ext>
                </a:extLst>
              </p:cNvPr>
              <p:cNvSpPr/>
              <p:nvPr/>
            </p:nvSpPr>
            <p:spPr>
              <a:xfrm rot="14311921" flipH="1">
                <a:off x="5139579" y="2137701"/>
                <a:ext cx="132573" cy="1676913"/>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xmlns="" id="{582A46A0-77CD-B9EC-83C7-52D1D900B905}"/>
                  </a:ext>
                </a:extLst>
              </p:cNvPr>
              <p:cNvSpPr/>
              <p:nvPr/>
            </p:nvSpPr>
            <p:spPr>
              <a:xfrm>
                <a:off x="5891602" y="2477270"/>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лево 42">
                <a:extLst>
                  <a:ext uri="{FF2B5EF4-FFF2-40B4-BE49-F238E27FC236}">
                    <a16:creationId xmlns:a16="http://schemas.microsoft.com/office/drawing/2014/main" xmlns="" id="{68B5F252-D0DB-C3A5-837D-5F97C686211B}"/>
                  </a:ext>
                </a:extLst>
              </p:cNvPr>
              <p:cNvSpPr/>
              <p:nvPr/>
            </p:nvSpPr>
            <p:spPr>
              <a:xfrm>
                <a:off x="6290431" y="2296446"/>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a:extLst>
                  <a:ext uri="{FF2B5EF4-FFF2-40B4-BE49-F238E27FC236}">
                    <a16:creationId xmlns:a16="http://schemas.microsoft.com/office/drawing/2014/main" xmlns="" id="{E8E6A168-65A2-434F-0F19-00AA1B81BE70}"/>
                  </a:ext>
                </a:extLst>
              </p:cNvPr>
              <p:cNvSpPr/>
              <p:nvPr/>
            </p:nvSpPr>
            <p:spPr>
              <a:xfrm>
                <a:off x="5868144" y="1914774"/>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лево 44">
                <a:extLst>
                  <a:ext uri="{FF2B5EF4-FFF2-40B4-BE49-F238E27FC236}">
                    <a16:creationId xmlns:a16="http://schemas.microsoft.com/office/drawing/2014/main" xmlns="" id="{AF6199B1-C0A1-9F07-BBB5-CE54CF7B5E26}"/>
                  </a:ext>
                </a:extLst>
              </p:cNvPr>
              <p:cNvSpPr/>
              <p:nvPr/>
            </p:nvSpPr>
            <p:spPr>
              <a:xfrm>
                <a:off x="6267188" y="1732845"/>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Трапеция 45">
                <a:extLst>
                  <a:ext uri="{FF2B5EF4-FFF2-40B4-BE49-F238E27FC236}">
                    <a16:creationId xmlns:a16="http://schemas.microsoft.com/office/drawing/2014/main" xmlns="" id="{229F03A6-0717-EC33-F831-7BEA74CEFFE8}"/>
                  </a:ext>
                </a:extLst>
              </p:cNvPr>
              <p:cNvSpPr/>
              <p:nvPr/>
            </p:nvSpPr>
            <p:spPr>
              <a:xfrm rot="13515063" flipH="1">
                <a:off x="5130344" y="1652364"/>
                <a:ext cx="110119" cy="2039356"/>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a:extLst>
                  <a:ext uri="{FF2B5EF4-FFF2-40B4-BE49-F238E27FC236}">
                    <a16:creationId xmlns:a16="http://schemas.microsoft.com/office/drawing/2014/main" xmlns="" id="{30CF8ED8-D4F8-A3CA-01D7-6299DB77C5BC}"/>
                  </a:ext>
                </a:extLst>
              </p:cNvPr>
              <p:cNvSpPr/>
              <p:nvPr/>
            </p:nvSpPr>
            <p:spPr>
              <a:xfrm>
                <a:off x="5898102" y="3051742"/>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Стрелка влево 47">
                <a:extLst>
                  <a:ext uri="{FF2B5EF4-FFF2-40B4-BE49-F238E27FC236}">
                    <a16:creationId xmlns:a16="http://schemas.microsoft.com/office/drawing/2014/main" xmlns="" id="{5BF59E3D-AFC0-4660-FD81-B8620085FC93}"/>
                  </a:ext>
                </a:extLst>
              </p:cNvPr>
              <p:cNvSpPr/>
              <p:nvPr/>
            </p:nvSpPr>
            <p:spPr>
              <a:xfrm>
                <a:off x="6290431" y="2860406"/>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Трапеция 48">
                <a:extLst>
                  <a:ext uri="{FF2B5EF4-FFF2-40B4-BE49-F238E27FC236}">
                    <a16:creationId xmlns:a16="http://schemas.microsoft.com/office/drawing/2014/main" xmlns="" id="{102595E2-639C-3EFB-314E-2B34208615EA}"/>
                  </a:ext>
                </a:extLst>
              </p:cNvPr>
              <p:cNvSpPr/>
              <p:nvPr/>
            </p:nvSpPr>
            <p:spPr>
              <a:xfrm rot="15609184" flipH="1">
                <a:off x="5097873" y="2476129"/>
                <a:ext cx="148083" cy="1565132"/>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a:extLst>
                  <a:ext uri="{FF2B5EF4-FFF2-40B4-BE49-F238E27FC236}">
                    <a16:creationId xmlns:a16="http://schemas.microsoft.com/office/drawing/2014/main" xmlns="" id="{51808012-86C4-56DB-0F89-496924CA6431}"/>
                  </a:ext>
                </a:extLst>
              </p:cNvPr>
              <p:cNvGrpSpPr/>
              <p:nvPr/>
            </p:nvGrpSpPr>
            <p:grpSpPr>
              <a:xfrm>
                <a:off x="4165726" y="3328144"/>
                <a:ext cx="3202395" cy="1638654"/>
                <a:chOff x="4165726" y="1732845"/>
                <a:chExt cx="3202395" cy="1638654"/>
              </a:xfrm>
              <a:scene3d>
                <a:camera prst="orthographicFront">
                  <a:rot lat="9600000" lon="0" rev="0"/>
                </a:camera>
                <a:lightRig rig="threePt" dir="t"/>
              </a:scene3d>
            </p:grpSpPr>
            <p:sp>
              <p:nvSpPr>
                <p:cNvPr id="51" name="Трапеция 50">
                  <a:extLst>
                    <a:ext uri="{FF2B5EF4-FFF2-40B4-BE49-F238E27FC236}">
                      <a16:creationId xmlns:a16="http://schemas.microsoft.com/office/drawing/2014/main" xmlns="" id="{B5C7039E-1458-1055-EFA2-C344CD172E20}"/>
                    </a:ext>
                  </a:extLst>
                </p:cNvPr>
                <p:cNvSpPr/>
                <p:nvPr/>
              </p:nvSpPr>
              <p:spPr>
                <a:xfrm rot="14311921" flipH="1">
                  <a:off x="5139579" y="2137701"/>
                  <a:ext cx="132573" cy="1676913"/>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a:extLst>
                    <a:ext uri="{FF2B5EF4-FFF2-40B4-BE49-F238E27FC236}">
                      <a16:creationId xmlns:a16="http://schemas.microsoft.com/office/drawing/2014/main" xmlns="" id="{B24C168A-A1BD-8644-8416-B98086ECFE3A}"/>
                    </a:ext>
                  </a:extLst>
                </p:cNvPr>
                <p:cNvSpPr/>
                <p:nvPr/>
              </p:nvSpPr>
              <p:spPr>
                <a:xfrm>
                  <a:off x="5891602" y="2477270"/>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Стрелка влево 52">
                  <a:extLst>
                    <a:ext uri="{FF2B5EF4-FFF2-40B4-BE49-F238E27FC236}">
                      <a16:creationId xmlns:a16="http://schemas.microsoft.com/office/drawing/2014/main" xmlns="" id="{9FD1AA30-78B1-1B5B-3CEB-AF3891ACFA61}"/>
                    </a:ext>
                  </a:extLst>
                </p:cNvPr>
                <p:cNvSpPr/>
                <p:nvPr/>
              </p:nvSpPr>
              <p:spPr>
                <a:xfrm>
                  <a:off x="6290431" y="2296446"/>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a16="http://schemas.microsoft.com/office/drawing/2014/main" xmlns="" id="{A691A8D3-07F1-121B-A3E6-C06067B4FD0D}"/>
                    </a:ext>
                  </a:extLst>
                </p:cNvPr>
                <p:cNvSpPr/>
                <p:nvPr/>
              </p:nvSpPr>
              <p:spPr>
                <a:xfrm>
                  <a:off x="5868144" y="1914774"/>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Стрелка влево 54">
                  <a:extLst>
                    <a:ext uri="{FF2B5EF4-FFF2-40B4-BE49-F238E27FC236}">
                      <a16:creationId xmlns:a16="http://schemas.microsoft.com/office/drawing/2014/main" xmlns="" id="{0BD17ED0-6E8B-F55E-A8FC-3A3277279780}"/>
                    </a:ext>
                  </a:extLst>
                </p:cNvPr>
                <p:cNvSpPr/>
                <p:nvPr/>
              </p:nvSpPr>
              <p:spPr>
                <a:xfrm>
                  <a:off x="6267188" y="1732845"/>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Трапеция 55">
                  <a:extLst>
                    <a:ext uri="{FF2B5EF4-FFF2-40B4-BE49-F238E27FC236}">
                      <a16:creationId xmlns:a16="http://schemas.microsoft.com/office/drawing/2014/main" xmlns="" id="{E747DD7A-1030-0FB3-F643-2EDB16682522}"/>
                    </a:ext>
                  </a:extLst>
                </p:cNvPr>
                <p:cNvSpPr/>
                <p:nvPr/>
              </p:nvSpPr>
              <p:spPr>
                <a:xfrm rot="13515063" flipH="1">
                  <a:off x="5130344" y="1652364"/>
                  <a:ext cx="110119" cy="2039356"/>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a:extLst>
                    <a:ext uri="{FF2B5EF4-FFF2-40B4-BE49-F238E27FC236}">
                      <a16:creationId xmlns:a16="http://schemas.microsoft.com/office/drawing/2014/main" xmlns="" id="{43A71FDD-A0DC-E004-5D4D-A2395D39AA6C}"/>
                    </a:ext>
                  </a:extLst>
                </p:cNvPr>
                <p:cNvSpPr/>
                <p:nvPr/>
              </p:nvSpPr>
              <p:spPr>
                <a:xfrm>
                  <a:off x="5898102" y="3051742"/>
                  <a:ext cx="487996" cy="14607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Стрелка влево 57">
                  <a:extLst>
                    <a:ext uri="{FF2B5EF4-FFF2-40B4-BE49-F238E27FC236}">
                      <a16:creationId xmlns:a16="http://schemas.microsoft.com/office/drawing/2014/main" xmlns="" id="{BDEB84D4-A412-2783-F199-A1A9F64F2DA0}"/>
                    </a:ext>
                  </a:extLst>
                </p:cNvPr>
                <p:cNvSpPr/>
                <p:nvPr/>
              </p:nvSpPr>
              <p:spPr>
                <a:xfrm>
                  <a:off x="6290431" y="2860406"/>
                  <a:ext cx="1077690" cy="5110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Трапеция 58">
                  <a:extLst>
                    <a:ext uri="{FF2B5EF4-FFF2-40B4-BE49-F238E27FC236}">
                      <a16:creationId xmlns:a16="http://schemas.microsoft.com/office/drawing/2014/main" xmlns="" id="{CFF9886B-A347-78B9-4280-3146F56113E2}"/>
                    </a:ext>
                  </a:extLst>
                </p:cNvPr>
                <p:cNvSpPr/>
                <p:nvPr/>
              </p:nvSpPr>
              <p:spPr>
                <a:xfrm rot="15609184" flipH="1">
                  <a:off x="5097873" y="2476129"/>
                  <a:ext cx="148083" cy="1565132"/>
                </a:xfrm>
                <a:prstGeom prst="trapezoi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40" name="Пятно 1 39">
              <a:extLst>
                <a:ext uri="{FF2B5EF4-FFF2-40B4-BE49-F238E27FC236}">
                  <a16:creationId xmlns:a16="http://schemas.microsoft.com/office/drawing/2014/main" xmlns="" id="{FF2E0A8E-4C91-E0BE-47B2-EE3D94A2C43D}"/>
                </a:ext>
              </a:extLst>
            </p:cNvPr>
            <p:cNvSpPr/>
            <p:nvPr/>
          </p:nvSpPr>
          <p:spPr>
            <a:xfrm>
              <a:off x="4110895" y="3192464"/>
              <a:ext cx="520394" cy="458393"/>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Овал 6">
            <a:extLst>
              <a:ext uri="{FF2B5EF4-FFF2-40B4-BE49-F238E27FC236}">
                <a16:creationId xmlns="" xmlns:a16="http://schemas.microsoft.com/office/drawing/2014/main" id="{ADDE8191-D1E7-87B5-727D-B11F5D6AC305}"/>
              </a:ext>
            </a:extLst>
          </p:cNvPr>
          <p:cNvSpPr/>
          <p:nvPr/>
        </p:nvSpPr>
        <p:spPr bwMode="auto">
          <a:xfrm>
            <a:off x="10920536" y="5407276"/>
            <a:ext cx="791764" cy="788944"/>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1303037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CA2825B-1A41-74EB-A6BC-7C715B1CD3E3}"/>
              </a:ext>
            </a:extLst>
          </p:cNvPr>
          <p:cNvSpPr txBox="1"/>
          <p:nvPr/>
        </p:nvSpPr>
        <p:spPr>
          <a:xfrm>
            <a:off x="359946" y="5316370"/>
            <a:ext cx="8343124" cy="307777"/>
          </a:xfrm>
          <a:prstGeom prst="rect">
            <a:avLst/>
          </a:prstGeom>
          <a:noFill/>
        </p:spPr>
        <p:txBody>
          <a:bodyPr wrap="square">
            <a:spAutoFit/>
          </a:bodyPr>
          <a:lstStyle/>
          <a:p>
            <a:r>
              <a:rPr lang="ru-RU" sz="1400" dirty="0">
                <a:solidFill>
                  <a:schemeClr val="bg1"/>
                </a:solidFill>
                <a:latin typeface="Times New Roman" panose="02020603050405020304" pitchFamily="18" charset="0"/>
                <a:cs typeface="Times New Roman" panose="02020603050405020304" pitchFamily="18" charset="0"/>
              </a:rPr>
              <a:t>А.В. Березин, А.М. Федотов, Квантовая Электроника </a:t>
            </a:r>
            <a:r>
              <a:rPr lang="ru-RU" altLang="ru-RU" sz="1400" dirty="0">
                <a:solidFill>
                  <a:schemeClr val="bg1"/>
                </a:solidFill>
                <a:latin typeface="Times New Roman" pitchFamily="18" charset="0"/>
                <a:cs typeface="Times New Roman" pitchFamily="18" charset="0"/>
              </a:rPr>
              <a:t>, т. 53, в. 2 (2023)</a:t>
            </a:r>
            <a:r>
              <a:rPr lang="ru-RU" sz="1400" dirty="0">
                <a:solidFill>
                  <a:schemeClr val="bg1"/>
                </a:solidFill>
                <a:latin typeface="Times New Roman" panose="02020603050405020304" pitchFamily="18" charset="0"/>
                <a:cs typeface="Times New Roman" panose="02020603050405020304" pitchFamily="18" charset="0"/>
              </a:rPr>
              <a:t>.</a:t>
            </a:r>
          </a:p>
        </p:txBody>
      </p:sp>
      <p:pic>
        <p:nvPicPr>
          <p:cNvPr id="23554" name="Picture 2"/>
          <p:cNvPicPr>
            <a:picLocks noChangeAspect="1" noChangeArrowheads="1"/>
          </p:cNvPicPr>
          <p:nvPr/>
        </p:nvPicPr>
        <p:blipFill>
          <a:blip r:embed="rId3" cstate="print"/>
          <a:srcRect/>
          <a:stretch>
            <a:fillRect/>
          </a:stretch>
        </p:blipFill>
        <p:spPr bwMode="auto">
          <a:xfrm>
            <a:off x="857217" y="714357"/>
            <a:ext cx="4476783" cy="608407"/>
          </a:xfrm>
          <a:prstGeom prst="rect">
            <a:avLst/>
          </a:prstGeom>
          <a:noFill/>
          <a:ln w="9525">
            <a:noFill/>
            <a:miter lim="800000"/>
            <a:headEnd/>
            <a:tailEnd/>
          </a:ln>
          <a:effectLst/>
        </p:spPr>
      </p:pic>
      <p:pic>
        <p:nvPicPr>
          <p:cNvPr id="23555" name="Picture 3"/>
          <p:cNvPicPr>
            <a:picLocks noChangeAspect="1" noChangeArrowheads="1"/>
          </p:cNvPicPr>
          <p:nvPr/>
        </p:nvPicPr>
        <p:blipFill>
          <a:blip r:embed="rId4"/>
          <a:srcRect/>
          <a:stretch>
            <a:fillRect/>
          </a:stretch>
        </p:blipFill>
        <p:spPr bwMode="auto">
          <a:xfrm>
            <a:off x="5524496" y="857232"/>
            <a:ext cx="2286016" cy="346792"/>
          </a:xfrm>
          <a:prstGeom prst="rect">
            <a:avLst/>
          </a:prstGeom>
          <a:noFill/>
          <a:ln w="9525">
            <a:noFill/>
            <a:miter lim="800000"/>
            <a:headEnd/>
            <a:tailEnd/>
          </a:ln>
          <a:effectLst/>
        </p:spPr>
      </p:pic>
      <p:pic>
        <p:nvPicPr>
          <p:cNvPr id="23556" name="Picture 4"/>
          <p:cNvPicPr>
            <a:picLocks noChangeAspect="1" noChangeArrowheads="1"/>
          </p:cNvPicPr>
          <p:nvPr/>
        </p:nvPicPr>
        <p:blipFill>
          <a:blip r:embed="rId5" cstate="print"/>
          <a:srcRect/>
          <a:stretch>
            <a:fillRect/>
          </a:stretch>
        </p:blipFill>
        <p:spPr bwMode="auto">
          <a:xfrm>
            <a:off x="857213" y="1428738"/>
            <a:ext cx="3524275" cy="472995"/>
          </a:xfrm>
          <a:prstGeom prst="rect">
            <a:avLst/>
          </a:prstGeom>
          <a:noFill/>
          <a:ln w="9525">
            <a:noFill/>
            <a:miter lim="800000"/>
            <a:headEnd/>
            <a:tailEnd/>
          </a:ln>
          <a:effectLst/>
        </p:spPr>
      </p:pic>
      <p:pic>
        <p:nvPicPr>
          <p:cNvPr id="23557" name="Picture 5"/>
          <p:cNvPicPr>
            <a:picLocks noChangeAspect="1" noChangeArrowheads="1"/>
          </p:cNvPicPr>
          <p:nvPr/>
        </p:nvPicPr>
        <p:blipFill>
          <a:blip r:embed="rId6"/>
          <a:srcRect/>
          <a:stretch>
            <a:fillRect/>
          </a:stretch>
        </p:blipFill>
        <p:spPr bwMode="auto">
          <a:xfrm>
            <a:off x="4476739" y="1428738"/>
            <a:ext cx="6477045" cy="462815"/>
          </a:xfrm>
          <a:prstGeom prst="rect">
            <a:avLst/>
          </a:prstGeom>
          <a:noFill/>
          <a:ln w="9525">
            <a:noFill/>
            <a:miter lim="800000"/>
            <a:headEnd/>
            <a:tailEnd/>
          </a:ln>
          <a:effectLst/>
        </p:spPr>
      </p:pic>
      <p:pic>
        <p:nvPicPr>
          <p:cNvPr id="23558" name="Picture 6"/>
          <p:cNvPicPr>
            <a:picLocks noChangeAspect="1" noChangeArrowheads="1"/>
          </p:cNvPicPr>
          <p:nvPr/>
        </p:nvPicPr>
        <p:blipFill>
          <a:blip r:embed="rId7"/>
          <a:srcRect/>
          <a:stretch>
            <a:fillRect/>
          </a:stretch>
        </p:blipFill>
        <p:spPr bwMode="auto">
          <a:xfrm>
            <a:off x="857214" y="2000241"/>
            <a:ext cx="5619789" cy="576532"/>
          </a:xfrm>
          <a:prstGeom prst="rect">
            <a:avLst/>
          </a:prstGeom>
          <a:noFill/>
          <a:ln w="9525">
            <a:noFill/>
            <a:miter lim="800000"/>
            <a:headEnd/>
            <a:tailEnd/>
          </a:ln>
          <a:effectLst/>
        </p:spPr>
      </p:pic>
      <p:pic>
        <p:nvPicPr>
          <p:cNvPr id="23559" name="Picture 7"/>
          <p:cNvPicPr>
            <a:picLocks noChangeAspect="1" noChangeArrowheads="1"/>
          </p:cNvPicPr>
          <p:nvPr/>
        </p:nvPicPr>
        <p:blipFill>
          <a:blip r:embed="rId8"/>
          <a:srcRect/>
          <a:stretch>
            <a:fillRect/>
          </a:stretch>
        </p:blipFill>
        <p:spPr bwMode="auto">
          <a:xfrm>
            <a:off x="863336" y="2714167"/>
            <a:ext cx="5040643" cy="2459642"/>
          </a:xfrm>
          <a:prstGeom prst="rect">
            <a:avLst/>
          </a:prstGeom>
          <a:noFill/>
          <a:ln w="9525">
            <a:noFill/>
            <a:miter lim="800000"/>
            <a:headEnd/>
            <a:tailEnd/>
          </a:ln>
          <a:effectLst/>
        </p:spPr>
      </p:pic>
      <p:pic>
        <p:nvPicPr>
          <p:cNvPr id="23560" name="Picture 8"/>
          <p:cNvPicPr>
            <a:picLocks noChangeAspect="1" noChangeArrowheads="1"/>
          </p:cNvPicPr>
          <p:nvPr/>
        </p:nvPicPr>
        <p:blipFill>
          <a:blip r:embed="rId9"/>
          <a:srcRect/>
          <a:stretch>
            <a:fillRect/>
          </a:stretch>
        </p:blipFill>
        <p:spPr bwMode="auto">
          <a:xfrm>
            <a:off x="7056107" y="2643184"/>
            <a:ext cx="4166944" cy="2729745"/>
          </a:xfrm>
          <a:prstGeom prst="rect">
            <a:avLst/>
          </a:prstGeom>
          <a:noFill/>
          <a:ln w="9525">
            <a:noFill/>
            <a:miter lim="800000"/>
            <a:headEnd/>
            <a:tailEnd/>
          </a:ln>
          <a:effectLst/>
        </p:spPr>
      </p:pic>
      <p:sp>
        <p:nvSpPr>
          <p:cNvPr id="4" name="TextBox 3">
            <a:extLst>
              <a:ext uri="{FF2B5EF4-FFF2-40B4-BE49-F238E27FC236}">
                <a16:creationId xmlns="" xmlns:a16="http://schemas.microsoft.com/office/drawing/2014/main" id="{E30D5A8C-0EB5-2004-BC38-07F379769B6E}"/>
              </a:ext>
            </a:extLst>
          </p:cNvPr>
          <p:cNvSpPr txBox="1"/>
          <p:nvPr/>
        </p:nvSpPr>
        <p:spPr>
          <a:xfrm>
            <a:off x="47328" y="5868561"/>
            <a:ext cx="12072664" cy="584775"/>
          </a:xfrm>
          <a:prstGeom prst="rect">
            <a:avLst/>
          </a:prstGeom>
          <a:noFill/>
        </p:spPr>
        <p:txBody>
          <a:bodyPr wrap="square" rtlCol="0">
            <a:spAutoFit/>
          </a:bodyPr>
          <a:lstStyle/>
          <a:p>
            <a:r>
              <a:rPr lang="en-US" sz="1600" dirty="0">
                <a:solidFill>
                  <a:srgbClr val="FF0000"/>
                </a:solidFill>
              </a:rPr>
              <a:t>Experiments can be </a:t>
            </a:r>
            <a:r>
              <a:rPr lang="en-US" sz="1600" dirty="0" smtClean="0">
                <a:solidFill>
                  <a:srgbClr val="FF0000"/>
                </a:solidFill>
              </a:rPr>
              <a:t>already carries out </a:t>
            </a:r>
            <a:r>
              <a:rPr lang="en-US" sz="1600" dirty="0">
                <a:solidFill>
                  <a:srgbClr val="FF0000"/>
                </a:solidFill>
              </a:rPr>
              <a:t>on the two-channel XCELS-100 prototype: one beam is transferred to the second harmonic and divided in half, the second beam is used at the main harmonic, the signal is collected at the third harmonic</a:t>
            </a:r>
            <a:endParaRPr lang="ru-RU" sz="1600" dirty="0">
              <a:solidFill>
                <a:srgbClr val="FF0000"/>
              </a:solidFill>
            </a:endParaRPr>
          </a:p>
        </p:txBody>
      </p:sp>
      <p:sp>
        <p:nvSpPr>
          <p:cNvPr id="12" name="TextBox 11"/>
          <p:cNvSpPr txBox="1"/>
          <p:nvPr/>
        </p:nvSpPr>
        <p:spPr>
          <a:xfrm>
            <a:off x="359946" y="6139"/>
            <a:ext cx="10849205" cy="523220"/>
          </a:xfrm>
          <a:prstGeom prst="rect">
            <a:avLst/>
          </a:prstGeom>
          <a:noFill/>
        </p:spPr>
        <p:txBody>
          <a:bodyPr wrap="square" rtlCol="0">
            <a:spAutoFit/>
          </a:bodyPr>
          <a:lstStyle/>
          <a:p>
            <a:pPr algn="ctr"/>
            <a:r>
              <a:rPr lang="en-US" sz="2800" b="1" dirty="0">
                <a:solidFill>
                  <a:srgbClr val="C00000"/>
                </a:solidFill>
                <a:cs typeface="Arial" pitchFamily="34" charset="0"/>
              </a:rPr>
              <a:t>Nonlinear interaction of waves in vacuum</a:t>
            </a:r>
            <a:endParaRPr lang="ru-RU" sz="2800" b="1" dirty="0">
              <a:solidFill>
                <a:srgbClr val="C00000"/>
              </a:solidFill>
              <a:cs typeface="Arial" pitchFamily="34" charset="0"/>
            </a:endParaRPr>
          </a:p>
        </p:txBody>
      </p:sp>
    </p:spTree>
    <p:extLst>
      <p:ext uri="{BB962C8B-B14F-4D97-AF65-F5344CB8AC3E}">
        <p14:creationId xmlns:p14="http://schemas.microsoft.com/office/powerpoint/2010/main" val="3861070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631505" y="260648"/>
            <a:ext cx="8496944" cy="954107"/>
          </a:xfrm>
          <a:prstGeom prst="rect">
            <a:avLst/>
          </a:prstGeom>
          <a:noFill/>
        </p:spPr>
        <p:txBody>
          <a:bodyPr wrap="square" rtlCol="0">
            <a:spAutoFit/>
          </a:bodyPr>
          <a:lstStyle/>
          <a:p>
            <a:pPr algn="ctr"/>
            <a:r>
              <a:rPr lang="en-US" sz="2800" b="1" dirty="0" smtClean="0">
                <a:solidFill>
                  <a:srgbClr val="C00000"/>
                </a:solidFill>
              </a:rPr>
              <a:t>Extraordinary </a:t>
            </a:r>
            <a:r>
              <a:rPr lang="en-US" sz="2800" b="1" dirty="0">
                <a:solidFill>
                  <a:srgbClr val="C00000"/>
                </a:solidFill>
              </a:rPr>
              <a:t>particle dynamics in fields with intensity</a:t>
            </a:r>
            <a:r>
              <a:rPr lang="ru-RU" sz="2800" b="1" dirty="0" smtClean="0">
                <a:solidFill>
                  <a:srgbClr val="C00000"/>
                </a:solidFill>
              </a:rPr>
              <a:t> </a:t>
            </a:r>
            <a:r>
              <a:rPr lang="en-US" sz="2800" b="1" dirty="0" smtClean="0">
                <a:solidFill>
                  <a:srgbClr val="C00000"/>
                </a:solidFill>
              </a:rPr>
              <a:t> &gt; 10</a:t>
            </a:r>
            <a:r>
              <a:rPr lang="en-US" sz="2800" b="1" baseline="30000" dirty="0" smtClean="0">
                <a:solidFill>
                  <a:srgbClr val="C00000"/>
                </a:solidFill>
              </a:rPr>
              <a:t>23</a:t>
            </a:r>
            <a:r>
              <a:rPr lang="en-US" sz="2800" b="1" dirty="0" smtClean="0">
                <a:solidFill>
                  <a:srgbClr val="C00000"/>
                </a:solidFill>
              </a:rPr>
              <a:t> W/cm</a:t>
            </a:r>
            <a:r>
              <a:rPr lang="en-US" sz="2800" b="1" baseline="30000" dirty="0" smtClean="0">
                <a:solidFill>
                  <a:srgbClr val="C00000"/>
                </a:solidFill>
              </a:rPr>
              <a:t>2</a:t>
            </a:r>
            <a:r>
              <a:rPr lang="en-US" sz="2800" b="1" dirty="0" smtClean="0">
                <a:solidFill>
                  <a:srgbClr val="C00000"/>
                </a:solidFill>
              </a:rPr>
              <a:t> </a:t>
            </a:r>
            <a:endParaRPr lang="ru-RU" sz="2800" b="1" dirty="0">
              <a:solidFill>
                <a:srgbClr val="C00000"/>
              </a:solidFill>
            </a:endParaRPr>
          </a:p>
        </p:txBody>
      </p:sp>
      <p:sp>
        <p:nvSpPr>
          <p:cNvPr id="4" name="TextBox 3"/>
          <p:cNvSpPr txBox="1"/>
          <p:nvPr/>
        </p:nvSpPr>
        <p:spPr>
          <a:xfrm>
            <a:off x="335360" y="1643050"/>
            <a:ext cx="11521280" cy="923330"/>
          </a:xfrm>
          <a:prstGeom prst="rect">
            <a:avLst/>
          </a:prstGeom>
          <a:solidFill>
            <a:srgbClr val="FFFA21"/>
          </a:solidFill>
        </p:spPr>
        <p:txBody>
          <a:bodyPr wrap="square" rtlCol="0">
            <a:spAutoFit/>
          </a:bodyPr>
          <a:lstStyle/>
          <a:p>
            <a:pPr algn="ctr"/>
            <a:r>
              <a:rPr lang="en-US" b="1" dirty="0" smtClean="0"/>
              <a:t>Radiation dominated regime: </a:t>
            </a:r>
          </a:p>
          <a:p>
            <a:pPr algn="ctr"/>
            <a:endParaRPr lang="en-US" b="1" dirty="0" smtClean="0"/>
          </a:p>
          <a:p>
            <a:pPr algn="ctr"/>
            <a:r>
              <a:rPr lang="en-US" b="1" dirty="0" smtClean="0"/>
              <a:t>Particles become efficient convertors of energy from optical to gamma range</a:t>
            </a:r>
            <a:endParaRPr lang="ru-RU" b="1" dirty="0"/>
          </a:p>
        </p:txBody>
      </p:sp>
      <p:cxnSp>
        <p:nvCxnSpPr>
          <p:cNvPr id="7" name="Прямая со стрелкой 6"/>
          <p:cNvCxnSpPr/>
          <p:nvPr/>
        </p:nvCxnSpPr>
        <p:spPr>
          <a:xfrm>
            <a:off x="1679509" y="2636912"/>
            <a:ext cx="0" cy="10081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5807968" y="2636912"/>
            <a:ext cx="0" cy="10081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10128448" y="2636912"/>
            <a:ext cx="0" cy="10081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3339" y="3789041"/>
            <a:ext cx="3026791" cy="1200329"/>
          </a:xfrm>
          <a:prstGeom prst="rect">
            <a:avLst/>
          </a:prstGeom>
          <a:noFill/>
        </p:spPr>
        <p:txBody>
          <a:bodyPr wrap="none" rtlCol="0">
            <a:spAutoFit/>
          </a:bodyPr>
          <a:lstStyle/>
          <a:p>
            <a:r>
              <a:rPr lang="en-US" dirty="0" smtClean="0"/>
              <a:t>Trajectories of particles</a:t>
            </a:r>
          </a:p>
          <a:p>
            <a:r>
              <a:rPr lang="en-US" dirty="0" smtClean="0"/>
              <a:t>change dramatically;</a:t>
            </a:r>
          </a:p>
          <a:p>
            <a:r>
              <a:rPr lang="en-US" dirty="0" smtClean="0"/>
              <a:t>no more relativistic Newton</a:t>
            </a:r>
          </a:p>
          <a:p>
            <a:r>
              <a:rPr lang="en-US" dirty="0" smtClean="0"/>
              <a:t>mechanics</a:t>
            </a:r>
            <a:endParaRPr lang="ru-RU" dirty="0"/>
          </a:p>
        </p:txBody>
      </p:sp>
      <p:sp>
        <p:nvSpPr>
          <p:cNvPr id="12" name="TextBox 11"/>
          <p:cNvSpPr txBox="1"/>
          <p:nvPr/>
        </p:nvSpPr>
        <p:spPr>
          <a:xfrm>
            <a:off x="4546277" y="3789041"/>
            <a:ext cx="2228495" cy="1200329"/>
          </a:xfrm>
          <a:prstGeom prst="rect">
            <a:avLst/>
          </a:prstGeom>
          <a:noFill/>
        </p:spPr>
        <p:txBody>
          <a:bodyPr wrap="none" rtlCol="0">
            <a:spAutoFit/>
          </a:bodyPr>
          <a:lstStyle/>
          <a:p>
            <a:r>
              <a:rPr lang="en-US" dirty="0" smtClean="0"/>
              <a:t>New sources of</a:t>
            </a:r>
          </a:p>
          <a:p>
            <a:r>
              <a:rPr lang="en-US" dirty="0" smtClean="0"/>
              <a:t>gamma radiation:</a:t>
            </a:r>
          </a:p>
          <a:p>
            <a:r>
              <a:rPr lang="en-US" dirty="0" smtClean="0"/>
              <a:t>controlled, brilliant,</a:t>
            </a:r>
          </a:p>
          <a:p>
            <a:r>
              <a:rPr lang="en-US" dirty="0" smtClean="0"/>
              <a:t>collimated</a:t>
            </a:r>
          </a:p>
        </p:txBody>
      </p:sp>
      <p:sp>
        <p:nvSpPr>
          <p:cNvPr id="13" name="TextBox 12"/>
          <p:cNvSpPr txBox="1"/>
          <p:nvPr/>
        </p:nvSpPr>
        <p:spPr>
          <a:xfrm>
            <a:off x="7920203" y="3789040"/>
            <a:ext cx="3320140" cy="1754326"/>
          </a:xfrm>
          <a:prstGeom prst="rect">
            <a:avLst/>
          </a:prstGeom>
          <a:noFill/>
        </p:spPr>
        <p:txBody>
          <a:bodyPr wrap="none" rtlCol="0">
            <a:spAutoFit/>
          </a:bodyPr>
          <a:lstStyle/>
          <a:p>
            <a:r>
              <a:rPr lang="en-US" dirty="0" smtClean="0"/>
              <a:t>New state of matter:  </a:t>
            </a:r>
          </a:p>
          <a:p>
            <a:r>
              <a:rPr lang="en-US" dirty="0" smtClean="0"/>
              <a:t>strongly coupled </a:t>
            </a:r>
          </a:p>
          <a:p>
            <a:r>
              <a:rPr lang="en-US" dirty="0" smtClean="0"/>
              <a:t>optical fields, </a:t>
            </a:r>
            <a:r>
              <a:rPr lang="en-US" dirty="0" err="1" smtClean="0"/>
              <a:t>ultrarelativistic</a:t>
            </a:r>
            <a:endParaRPr lang="en-US" dirty="0" smtClean="0"/>
          </a:p>
          <a:p>
            <a:r>
              <a:rPr lang="en-US" dirty="0" smtClean="0"/>
              <a:t>electron-positron plasma and </a:t>
            </a:r>
          </a:p>
          <a:p>
            <a:r>
              <a:rPr lang="en-US" dirty="0" smtClean="0"/>
              <a:t>gamma radiation</a:t>
            </a:r>
          </a:p>
          <a:p>
            <a:endParaRPr lang="en-US" dirty="0" smtClean="0"/>
          </a:p>
        </p:txBody>
      </p:sp>
      <p:sp>
        <p:nvSpPr>
          <p:cNvPr id="14" name="TextBox 13"/>
          <p:cNvSpPr txBox="1"/>
          <p:nvPr/>
        </p:nvSpPr>
        <p:spPr>
          <a:xfrm>
            <a:off x="1732519" y="6264496"/>
            <a:ext cx="6208751" cy="307777"/>
          </a:xfrm>
          <a:prstGeom prst="rect">
            <a:avLst/>
          </a:prstGeom>
          <a:noFill/>
        </p:spPr>
        <p:txBody>
          <a:bodyPr wrap="none" rtlCol="0">
            <a:spAutoFit/>
          </a:bodyPr>
          <a:lstStyle/>
          <a:p>
            <a:r>
              <a:rPr lang="en-US" sz="1400" dirty="0" smtClean="0"/>
              <a:t>Advanced Instrument for Modeling: </a:t>
            </a:r>
            <a:r>
              <a:rPr lang="en-US" sz="1400" dirty="0" err="1" smtClean="0"/>
              <a:t>A.Gonoskov</a:t>
            </a:r>
            <a:r>
              <a:rPr lang="en-US" sz="1400" dirty="0" smtClean="0"/>
              <a:t> et al Phys. Rev. E92 (2015)</a:t>
            </a:r>
            <a:endParaRPr lang="ru-RU" sz="1400" dirty="0"/>
          </a:p>
        </p:txBody>
      </p:sp>
    </p:spTree>
    <p:extLst>
      <p:ext uri="{BB962C8B-B14F-4D97-AF65-F5344CB8AC3E}">
        <p14:creationId xmlns:p14="http://schemas.microsoft.com/office/powerpoint/2010/main" val="3401936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одзаголовок 5"/>
          <p:cNvSpPr>
            <a:spLocks noGrp="1"/>
          </p:cNvSpPr>
          <p:nvPr>
            <p:ph type="subTitle" idx="1"/>
          </p:nvPr>
        </p:nvSpPr>
        <p:spPr/>
        <p:txBody>
          <a:bodyPr/>
          <a:lstStyle/>
          <a:p>
            <a:endParaRPr lang="ru-RU"/>
          </a:p>
        </p:txBody>
      </p:sp>
      <p:pic>
        <p:nvPicPr>
          <p:cNvPr id="367619" name="Picture 3"/>
          <p:cNvPicPr>
            <a:picLocks noChangeAspect="1" noChangeArrowheads="1"/>
          </p:cNvPicPr>
          <p:nvPr/>
        </p:nvPicPr>
        <p:blipFill>
          <a:blip r:embed="rId2"/>
          <a:srcRect/>
          <a:stretch>
            <a:fillRect/>
          </a:stretch>
        </p:blipFill>
        <p:spPr bwMode="auto">
          <a:xfrm>
            <a:off x="1047715" y="1214423"/>
            <a:ext cx="10172700" cy="5114925"/>
          </a:xfrm>
          <a:prstGeom prst="rect">
            <a:avLst/>
          </a:prstGeom>
          <a:noFill/>
          <a:ln w="9525">
            <a:noFill/>
            <a:miter lim="800000"/>
            <a:headEnd/>
            <a:tailEnd/>
          </a:ln>
          <a:effectLst/>
        </p:spPr>
      </p:pic>
      <p:sp>
        <p:nvSpPr>
          <p:cNvPr id="7" name="TextBox 6"/>
          <p:cNvSpPr txBox="1"/>
          <p:nvPr/>
        </p:nvSpPr>
        <p:spPr>
          <a:xfrm>
            <a:off x="2063552" y="285729"/>
            <a:ext cx="8712967" cy="461665"/>
          </a:xfrm>
          <a:prstGeom prst="rect">
            <a:avLst/>
          </a:prstGeom>
          <a:noFill/>
        </p:spPr>
        <p:txBody>
          <a:bodyPr wrap="square" rtlCol="0">
            <a:spAutoFit/>
          </a:bodyPr>
          <a:lstStyle/>
          <a:p>
            <a:pPr algn="ctr"/>
            <a:r>
              <a:rPr lang="en-US" sz="2400" b="1" dirty="0">
                <a:solidFill>
                  <a:srgbClr val="C00000"/>
                </a:solidFill>
              </a:rPr>
              <a:t>Radiative particle capture and gamma ray emission</a:t>
            </a:r>
            <a:endParaRPr lang="ru-RU" sz="2400" b="1" dirty="0">
              <a:solidFill>
                <a:srgbClr val="C00000"/>
              </a:solidFill>
            </a:endParaRPr>
          </a:p>
        </p:txBody>
      </p:sp>
      <p:sp>
        <p:nvSpPr>
          <p:cNvPr id="8" name="TextBox 7"/>
          <p:cNvSpPr txBox="1"/>
          <p:nvPr/>
        </p:nvSpPr>
        <p:spPr>
          <a:xfrm>
            <a:off x="1739484" y="6429397"/>
            <a:ext cx="8605240" cy="276999"/>
          </a:xfrm>
          <a:prstGeom prst="rect">
            <a:avLst/>
          </a:prstGeom>
          <a:noFill/>
        </p:spPr>
        <p:txBody>
          <a:bodyPr wrap="none" rtlCol="0">
            <a:spAutoFit/>
          </a:bodyPr>
          <a:lstStyle/>
          <a:p>
            <a:pPr algn="ctr"/>
            <a:r>
              <a:rPr lang="en-US" sz="1200" b="1" dirty="0" smtClean="0"/>
              <a:t>A. </a:t>
            </a:r>
            <a:r>
              <a:rPr lang="en-US" sz="1200" b="1" dirty="0" err="1" smtClean="0"/>
              <a:t>Gonoskov</a:t>
            </a:r>
            <a:r>
              <a:rPr lang="en-US" sz="1200" b="1" dirty="0" smtClean="0"/>
              <a:t>, A. </a:t>
            </a:r>
            <a:r>
              <a:rPr lang="en-US" sz="1200" b="1" dirty="0" err="1" smtClean="0"/>
              <a:t>Bashinov</a:t>
            </a:r>
            <a:r>
              <a:rPr lang="en-US" sz="1200" b="1" dirty="0" smtClean="0"/>
              <a:t>, I. </a:t>
            </a:r>
            <a:r>
              <a:rPr lang="en-US" sz="1200" b="1" dirty="0" err="1" smtClean="0"/>
              <a:t>Gonoskov,C</a:t>
            </a:r>
            <a:r>
              <a:rPr lang="en-US" sz="1200" b="1" dirty="0" smtClean="0"/>
              <a:t>. Harvey, A. </a:t>
            </a:r>
            <a:r>
              <a:rPr lang="en-US" sz="1200" b="1" dirty="0" err="1" smtClean="0"/>
              <a:t>Ilderton</a:t>
            </a:r>
            <a:r>
              <a:rPr lang="en-US" sz="1200" b="1" dirty="0" smtClean="0"/>
              <a:t>, A. Kim, M. </a:t>
            </a:r>
            <a:r>
              <a:rPr lang="en-US" sz="1200" b="1" dirty="0" err="1" smtClean="0"/>
              <a:t>Marklund</a:t>
            </a:r>
            <a:r>
              <a:rPr lang="en-US" sz="1200" b="1" dirty="0" smtClean="0"/>
              <a:t>, G. </a:t>
            </a:r>
            <a:r>
              <a:rPr lang="en-US" sz="1200" b="1" dirty="0" err="1" smtClean="0"/>
              <a:t>Mourou</a:t>
            </a:r>
            <a:r>
              <a:rPr lang="en-US" sz="1200" b="1" dirty="0" smtClean="0"/>
              <a:t>, A. </a:t>
            </a:r>
            <a:r>
              <a:rPr lang="en-US" sz="1200" b="1" dirty="0" err="1" smtClean="0"/>
              <a:t>Sergeev</a:t>
            </a:r>
            <a:r>
              <a:rPr lang="en-US" sz="1200" b="1" dirty="0" smtClean="0"/>
              <a:t>, PRL (2014)</a:t>
            </a:r>
            <a:endParaRPr lang="ru-RU" sz="1200" b="1" dirty="0" smtClean="0"/>
          </a:p>
        </p:txBody>
      </p:sp>
    </p:spTree>
    <p:extLst>
      <p:ext uri="{BB962C8B-B14F-4D97-AF65-F5344CB8AC3E}">
        <p14:creationId xmlns:p14="http://schemas.microsoft.com/office/powerpoint/2010/main" val="2138875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79376" y="116632"/>
            <a:ext cx="11233248" cy="954107"/>
          </a:xfrm>
          <a:prstGeom prst="rect">
            <a:avLst/>
          </a:prstGeom>
          <a:noFill/>
        </p:spPr>
        <p:txBody>
          <a:bodyPr wrap="square" rtlCol="0">
            <a:spAutoFit/>
          </a:bodyPr>
          <a:lstStyle/>
          <a:p>
            <a:pPr algn="ctr"/>
            <a:r>
              <a:rPr lang="en-US" sz="2800" b="1" dirty="0">
                <a:solidFill>
                  <a:srgbClr val="C00000"/>
                </a:solidFill>
              </a:rPr>
              <a:t>Quantum electrodynamics (QED) and processes in extremely strong fields</a:t>
            </a:r>
            <a:endParaRPr lang="ru-RU" sz="2800" b="1" dirty="0">
              <a:solidFill>
                <a:srgbClr val="C00000"/>
              </a:solidFill>
            </a:endParaRPr>
          </a:p>
        </p:txBody>
      </p:sp>
      <p:sp>
        <p:nvSpPr>
          <p:cNvPr id="8" name="TextBox 7"/>
          <p:cNvSpPr txBox="1"/>
          <p:nvPr/>
        </p:nvSpPr>
        <p:spPr>
          <a:xfrm>
            <a:off x="571461" y="4000505"/>
            <a:ext cx="8100294" cy="1846659"/>
          </a:xfrm>
          <a:prstGeom prst="rect">
            <a:avLst/>
          </a:prstGeom>
          <a:noFill/>
        </p:spPr>
        <p:txBody>
          <a:bodyPr wrap="none" rtlCol="0">
            <a:spAutoFit/>
          </a:bodyPr>
          <a:lstStyle/>
          <a:p>
            <a:pPr marL="342900" indent="-342900"/>
            <a:r>
              <a:rPr lang="en-US" sz="1600" dirty="0" smtClean="0"/>
              <a:t>A.R. Bell and J. G. Kirk, Phys. Rev. </a:t>
            </a:r>
            <a:r>
              <a:rPr lang="en-US" sz="1600" dirty="0" err="1" smtClean="0"/>
              <a:t>Lett</a:t>
            </a:r>
            <a:r>
              <a:rPr lang="en-US" sz="1600" dirty="0" smtClean="0"/>
              <a:t>. (2008)</a:t>
            </a:r>
          </a:p>
          <a:p>
            <a:pPr marL="342900" indent="-342900"/>
            <a:r>
              <a:rPr lang="en-US" sz="1600" dirty="0" smtClean="0"/>
              <a:t>A.M. </a:t>
            </a:r>
            <a:r>
              <a:rPr lang="en-US" sz="1600" dirty="0" err="1" smtClean="0"/>
              <a:t>Fedotov</a:t>
            </a:r>
            <a:r>
              <a:rPr lang="en-US" sz="1600" dirty="0" smtClean="0"/>
              <a:t>, N. B. </a:t>
            </a:r>
            <a:r>
              <a:rPr lang="en-US" sz="1600" dirty="0" err="1" smtClean="0"/>
              <a:t>Narozhny</a:t>
            </a:r>
            <a:r>
              <a:rPr lang="en-US" sz="1600" dirty="0" smtClean="0"/>
              <a:t>, G. </a:t>
            </a:r>
            <a:r>
              <a:rPr lang="en-US" sz="1600" dirty="0" err="1" smtClean="0"/>
              <a:t>Mourou</a:t>
            </a:r>
            <a:r>
              <a:rPr lang="en-US" sz="1600" dirty="0" smtClean="0"/>
              <a:t>, G. </a:t>
            </a:r>
            <a:r>
              <a:rPr lang="en-US" sz="1600" dirty="0" err="1" smtClean="0"/>
              <a:t>Korn</a:t>
            </a:r>
            <a:r>
              <a:rPr lang="en-US" sz="1600" dirty="0" smtClean="0"/>
              <a:t>, Phys. Rev. </a:t>
            </a:r>
            <a:r>
              <a:rPr lang="en-US" sz="1600" dirty="0" err="1" smtClean="0"/>
              <a:t>Lett</a:t>
            </a:r>
            <a:r>
              <a:rPr lang="en-US" sz="1600" dirty="0" smtClean="0"/>
              <a:t>. (2010)</a:t>
            </a:r>
          </a:p>
          <a:p>
            <a:r>
              <a:rPr lang="en-US" sz="1600" dirty="0" smtClean="0"/>
              <a:t>E. N. </a:t>
            </a:r>
            <a:r>
              <a:rPr lang="en-US" sz="1600" dirty="0" err="1" smtClean="0"/>
              <a:t>Nerush</a:t>
            </a:r>
            <a:r>
              <a:rPr lang="en-US" sz="1600" dirty="0" smtClean="0"/>
              <a:t>, I. Yu. </a:t>
            </a:r>
            <a:r>
              <a:rPr lang="en-US" sz="1600" dirty="0" err="1" smtClean="0"/>
              <a:t>Kostyukov</a:t>
            </a:r>
            <a:r>
              <a:rPr lang="en-US" sz="1600" dirty="0" smtClean="0"/>
              <a:t>, A. M. </a:t>
            </a:r>
            <a:r>
              <a:rPr lang="en-US" sz="1600" dirty="0" err="1" smtClean="0"/>
              <a:t>Fedotov</a:t>
            </a:r>
            <a:r>
              <a:rPr lang="en-US" sz="1600" dirty="0" smtClean="0"/>
              <a:t>, N. B. </a:t>
            </a:r>
            <a:r>
              <a:rPr lang="en-US" sz="1600" dirty="0" err="1" smtClean="0"/>
              <a:t>Narozhny</a:t>
            </a:r>
            <a:r>
              <a:rPr lang="en-US" sz="1600" dirty="0" smtClean="0"/>
              <a:t>, N. V. </a:t>
            </a:r>
            <a:r>
              <a:rPr lang="en-US" sz="1600" dirty="0" err="1" smtClean="0"/>
              <a:t>Elkina</a:t>
            </a:r>
            <a:r>
              <a:rPr lang="en-US" sz="1600" dirty="0" smtClean="0"/>
              <a:t>, and H. </a:t>
            </a:r>
            <a:r>
              <a:rPr lang="en-US" sz="1600" dirty="0" err="1" smtClean="0"/>
              <a:t>Ruhl</a:t>
            </a:r>
            <a:r>
              <a:rPr lang="en-US" sz="1600" dirty="0" smtClean="0"/>
              <a:t>,</a:t>
            </a:r>
          </a:p>
          <a:p>
            <a:r>
              <a:rPr lang="en-US" sz="1600" dirty="0" smtClean="0"/>
              <a:t>         Phys. Rev. </a:t>
            </a:r>
            <a:r>
              <a:rPr lang="en-US" sz="1600" dirty="0" err="1" smtClean="0"/>
              <a:t>Lett</a:t>
            </a:r>
            <a:r>
              <a:rPr lang="en-US" sz="1600" dirty="0" smtClean="0"/>
              <a:t>. (2011)</a:t>
            </a:r>
          </a:p>
          <a:p>
            <a:r>
              <a:rPr lang="en-US" sz="1600" dirty="0" err="1" smtClean="0"/>
              <a:t>V.F.Bashmakov</a:t>
            </a:r>
            <a:r>
              <a:rPr lang="en-US" sz="1600" dirty="0" smtClean="0"/>
              <a:t>, </a:t>
            </a:r>
            <a:r>
              <a:rPr lang="en-US" sz="1600" dirty="0" err="1" smtClean="0"/>
              <a:t>E.N.Nerush</a:t>
            </a:r>
            <a:r>
              <a:rPr lang="en-US" sz="1600" dirty="0" smtClean="0"/>
              <a:t>, </a:t>
            </a:r>
            <a:r>
              <a:rPr lang="en-US" sz="1600" dirty="0" err="1" smtClean="0"/>
              <a:t>I.Yu.Kostyukov</a:t>
            </a:r>
            <a:r>
              <a:rPr lang="en-US" sz="1600" dirty="0" smtClean="0"/>
              <a:t>, </a:t>
            </a:r>
            <a:r>
              <a:rPr lang="en-US" sz="1600" dirty="0" err="1" smtClean="0"/>
              <a:t>A.M.Fedotov</a:t>
            </a:r>
            <a:r>
              <a:rPr lang="en-US" sz="1600" dirty="0" smtClean="0"/>
              <a:t>, </a:t>
            </a:r>
            <a:r>
              <a:rPr lang="en-US" sz="1600" dirty="0" err="1" smtClean="0"/>
              <a:t>N.B.Narozhny</a:t>
            </a:r>
            <a:endParaRPr lang="en-US" sz="1600" dirty="0" smtClean="0"/>
          </a:p>
          <a:p>
            <a:r>
              <a:rPr lang="en-US" sz="1600" dirty="0" smtClean="0"/>
              <a:t>         Phys. Plasmas (2014)</a:t>
            </a:r>
          </a:p>
          <a:p>
            <a:endParaRPr lang="ru-RU" dirty="0"/>
          </a:p>
        </p:txBody>
      </p:sp>
      <p:pic>
        <p:nvPicPr>
          <p:cNvPr id="191490" name="Picture 2"/>
          <p:cNvPicPr>
            <a:picLocks noChangeAspect="1" noChangeArrowheads="1"/>
          </p:cNvPicPr>
          <p:nvPr/>
        </p:nvPicPr>
        <p:blipFill>
          <a:blip r:embed="rId2" cstate="print"/>
          <a:srcRect/>
          <a:stretch>
            <a:fillRect/>
          </a:stretch>
        </p:blipFill>
        <p:spPr bwMode="auto">
          <a:xfrm>
            <a:off x="8191515" y="1214423"/>
            <a:ext cx="2585445" cy="2547943"/>
          </a:xfrm>
          <a:prstGeom prst="rect">
            <a:avLst/>
          </a:prstGeom>
          <a:noFill/>
          <a:ln w="9525">
            <a:noFill/>
            <a:miter lim="800000"/>
            <a:headEnd/>
            <a:tailEnd/>
          </a:ln>
          <a:effectLst/>
        </p:spPr>
      </p:pic>
      <p:pic>
        <p:nvPicPr>
          <p:cNvPr id="191492" name="Picture 4" descr="Galactic Cosmic Rays"/>
          <p:cNvPicPr>
            <a:picLocks noChangeAspect="1" noChangeArrowheads="1"/>
          </p:cNvPicPr>
          <p:nvPr/>
        </p:nvPicPr>
        <p:blipFill>
          <a:blip r:embed="rId3" cstate="print"/>
          <a:srcRect/>
          <a:stretch>
            <a:fillRect/>
          </a:stretch>
        </p:blipFill>
        <p:spPr bwMode="auto">
          <a:xfrm>
            <a:off x="857213" y="1214422"/>
            <a:ext cx="6159488" cy="2600398"/>
          </a:xfrm>
          <a:prstGeom prst="rect">
            <a:avLst/>
          </a:prstGeom>
          <a:noFill/>
        </p:spPr>
      </p:pic>
      <p:sp>
        <p:nvSpPr>
          <p:cNvPr id="7" name="TextBox 6"/>
          <p:cNvSpPr txBox="1"/>
          <p:nvPr/>
        </p:nvSpPr>
        <p:spPr>
          <a:xfrm>
            <a:off x="666713" y="5715016"/>
            <a:ext cx="8291052" cy="923330"/>
          </a:xfrm>
          <a:prstGeom prst="rect">
            <a:avLst/>
          </a:prstGeom>
          <a:noFill/>
        </p:spPr>
        <p:txBody>
          <a:bodyPr wrap="none" rtlCol="0">
            <a:spAutoFit/>
          </a:bodyPr>
          <a:lstStyle/>
          <a:p>
            <a:r>
              <a:rPr lang="en-US" b="1" dirty="0" smtClean="0">
                <a:solidFill>
                  <a:srgbClr val="C00000"/>
                </a:solidFill>
              </a:rPr>
              <a:t>Message: </a:t>
            </a:r>
            <a:r>
              <a:rPr lang="en-US" dirty="0" smtClean="0">
                <a:solidFill>
                  <a:srgbClr val="C00000"/>
                </a:solidFill>
              </a:rPr>
              <a:t>Vacuum behaves like a rather dense dielectric medium at ionization.</a:t>
            </a:r>
          </a:p>
          <a:p>
            <a:r>
              <a:rPr lang="en-US" dirty="0" smtClean="0">
                <a:solidFill>
                  <a:srgbClr val="C00000"/>
                </a:solidFill>
              </a:rPr>
              <a:t>Cascades start at much lower fields (10</a:t>
            </a:r>
            <a:r>
              <a:rPr lang="en-US" baseline="30000" dirty="0" smtClean="0">
                <a:solidFill>
                  <a:srgbClr val="C00000"/>
                </a:solidFill>
              </a:rPr>
              <a:t>24</a:t>
            </a:r>
            <a:r>
              <a:rPr lang="en-US" dirty="0" smtClean="0">
                <a:solidFill>
                  <a:srgbClr val="C00000"/>
                </a:solidFill>
              </a:rPr>
              <a:t>-10</a:t>
            </a:r>
            <a:r>
              <a:rPr lang="en-US" baseline="30000" dirty="0" smtClean="0">
                <a:solidFill>
                  <a:srgbClr val="C00000"/>
                </a:solidFill>
              </a:rPr>
              <a:t>25</a:t>
            </a:r>
            <a:r>
              <a:rPr lang="en-US" dirty="0" smtClean="0">
                <a:solidFill>
                  <a:srgbClr val="C00000"/>
                </a:solidFill>
              </a:rPr>
              <a:t> W/cm</a:t>
            </a:r>
            <a:r>
              <a:rPr lang="en-US" baseline="30000" dirty="0" smtClean="0">
                <a:solidFill>
                  <a:srgbClr val="C00000"/>
                </a:solidFill>
              </a:rPr>
              <a:t>2</a:t>
            </a:r>
            <a:r>
              <a:rPr lang="en-US" dirty="0" smtClean="0">
                <a:solidFill>
                  <a:srgbClr val="C00000"/>
                </a:solidFill>
              </a:rPr>
              <a:t>) as compared to </a:t>
            </a:r>
          </a:p>
          <a:p>
            <a:r>
              <a:rPr lang="en-US" dirty="0" err="1" smtClean="0">
                <a:solidFill>
                  <a:srgbClr val="C00000"/>
                </a:solidFill>
              </a:rPr>
              <a:t>Sauter</a:t>
            </a:r>
            <a:r>
              <a:rPr lang="en-US" dirty="0" smtClean="0">
                <a:solidFill>
                  <a:srgbClr val="C00000"/>
                </a:solidFill>
              </a:rPr>
              <a:t>-Schwinger limit (10</a:t>
            </a:r>
            <a:r>
              <a:rPr lang="en-US" baseline="30000" dirty="0" smtClean="0">
                <a:solidFill>
                  <a:srgbClr val="C00000"/>
                </a:solidFill>
              </a:rPr>
              <a:t>29</a:t>
            </a:r>
            <a:r>
              <a:rPr lang="en-US" dirty="0" smtClean="0">
                <a:solidFill>
                  <a:srgbClr val="C00000"/>
                </a:solidFill>
              </a:rPr>
              <a:t> W/cm</a:t>
            </a:r>
            <a:r>
              <a:rPr lang="en-US" baseline="30000" dirty="0" smtClean="0">
                <a:solidFill>
                  <a:srgbClr val="C00000"/>
                </a:solidFill>
              </a:rPr>
              <a:t>2</a:t>
            </a:r>
            <a:r>
              <a:rPr lang="en-US" dirty="0" smtClean="0">
                <a:solidFill>
                  <a:srgbClr val="C00000"/>
                </a:solidFill>
              </a:rPr>
              <a:t>)</a:t>
            </a:r>
            <a:endParaRPr lang="ru-RU" dirty="0">
              <a:solidFill>
                <a:srgbClr val="C00000"/>
              </a:solidFill>
            </a:endParaRPr>
          </a:p>
        </p:txBody>
      </p:sp>
    </p:spTree>
    <p:extLst>
      <p:ext uri="{BB962C8B-B14F-4D97-AF65-F5344CB8AC3E}">
        <p14:creationId xmlns:p14="http://schemas.microsoft.com/office/powerpoint/2010/main" val="2503277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68696" y="285430"/>
            <a:ext cx="9562660" cy="523220"/>
          </a:xfrm>
          <a:prstGeom prst="rect">
            <a:avLst/>
          </a:prstGeom>
          <a:noFill/>
        </p:spPr>
        <p:txBody>
          <a:bodyPr wrap="square" rtlCol="0">
            <a:spAutoFit/>
          </a:bodyPr>
          <a:lstStyle/>
          <a:p>
            <a:pPr algn="ctr"/>
            <a:r>
              <a:rPr lang="en-US" sz="2800" b="1" dirty="0">
                <a:solidFill>
                  <a:srgbClr val="C00000"/>
                </a:solidFill>
                <a:cs typeface="Arial" pitchFamily="34" charset="0"/>
              </a:rPr>
              <a:t>QED cascades: converting light into matter</a:t>
            </a:r>
            <a:endParaRPr lang="ru-RU" sz="2800" b="1" dirty="0">
              <a:solidFill>
                <a:srgbClr val="C00000"/>
              </a:solidFill>
              <a:cs typeface="Arial" pitchFamily="34" charset="0"/>
            </a:endParaRPr>
          </a:p>
        </p:txBody>
      </p:sp>
      <p:pic>
        <p:nvPicPr>
          <p:cNvPr id="2" name="Picture 100" descr="casfig11">
            <a:extLst>
              <a:ext uri="{FF2B5EF4-FFF2-40B4-BE49-F238E27FC236}">
                <a16:creationId xmlns="" xmlns:a16="http://schemas.microsoft.com/office/drawing/2014/main" id="{30D28EED-818E-2CB1-434E-1CDA989F3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28" y="1156934"/>
            <a:ext cx="2688299" cy="19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38">
            <a:extLst>
              <a:ext uri="{FF2B5EF4-FFF2-40B4-BE49-F238E27FC236}">
                <a16:creationId xmlns="" xmlns:a16="http://schemas.microsoft.com/office/drawing/2014/main" id="{15ACCC78-1F5C-F2E7-9FF6-378E3C552D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82" y="3270607"/>
            <a:ext cx="432011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extLst>
              <a:ext uri="{FF2B5EF4-FFF2-40B4-BE49-F238E27FC236}">
                <a16:creationId xmlns="" xmlns:a16="http://schemas.microsoft.com/office/drawing/2014/main" id="{DACF95C6-213A-3C5D-2C7A-FFA9436351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2001" y="3155650"/>
            <a:ext cx="2804055" cy="221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ow small are neutron stars? | Astronomy.com">
            <a:extLst>
              <a:ext uri="{FF2B5EF4-FFF2-40B4-BE49-F238E27FC236}">
                <a16:creationId xmlns="" xmlns:a16="http://schemas.microsoft.com/office/drawing/2014/main" id="{91510F67-7C19-2AF1-460A-A20478387A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3629" y="1364452"/>
            <a:ext cx="2919760" cy="1459880"/>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 xmlns:a16="http://schemas.microsoft.com/office/drawing/2014/main" id="{83865C9E-56EB-582A-88FD-809B71FB81CC}"/>
              </a:ext>
            </a:extLst>
          </p:cNvPr>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a:off x="7177563" y="692697"/>
            <a:ext cx="4366715" cy="1572595"/>
          </a:xfrm>
          <a:prstGeom prst="rect">
            <a:avLst/>
          </a:prstGeom>
        </p:spPr>
      </p:pic>
      <p:pic>
        <p:nvPicPr>
          <p:cNvPr id="30" name="Picture 23" descr="movieNIMA">
            <a:extLst>
              <a:ext uri="{FF2B5EF4-FFF2-40B4-BE49-F238E27FC236}">
                <a16:creationId xmlns="" xmlns:a16="http://schemas.microsoft.com/office/drawing/2014/main" id="{C81BB904-B123-779D-3E83-06B80C4C507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98647" y="2265292"/>
            <a:ext cx="4667228" cy="4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Прямоугольник 30">
            <a:extLst>
              <a:ext uri="{FF2B5EF4-FFF2-40B4-BE49-F238E27FC236}">
                <a16:creationId xmlns="" xmlns:a16="http://schemas.microsoft.com/office/drawing/2014/main" id="{3CF8F08E-1099-5BAA-31A4-97EA5D4AB7A2}"/>
              </a:ext>
            </a:extLst>
          </p:cNvPr>
          <p:cNvSpPr/>
          <p:nvPr/>
        </p:nvSpPr>
        <p:spPr>
          <a:xfrm>
            <a:off x="210298" y="5854554"/>
            <a:ext cx="5981716" cy="461665"/>
          </a:xfrm>
          <a:prstGeom prst="rect">
            <a:avLst/>
          </a:prstGeom>
        </p:spPr>
        <p:txBody>
          <a:bodyPr wrap="square">
            <a:spAutoFit/>
          </a:bodyPr>
          <a:lstStyle>
            <a:defPPr>
              <a:defRPr lang="en-GB"/>
            </a:defPPr>
            <a:lvl1pPr algn="l" defTabSz="449263" rtl="0" eaLnBrk="0" fontAlgn="base" hangingPunct="0">
              <a:spcBef>
                <a:spcPct val="0"/>
              </a:spcBef>
              <a:spcAft>
                <a:spcPct val="0"/>
              </a:spcAft>
              <a:defRPr kern="1200">
                <a:solidFill>
                  <a:schemeClr val="bg1"/>
                </a:solidFill>
                <a:latin typeface="Times New Roman" panose="02020603050405020304" pitchFamily="18" charset="0"/>
                <a:ea typeface="+mn-ea"/>
                <a:cs typeface="Arial" panose="020B0604020202020204" pitchFamily="34" charset="0"/>
              </a:defRPr>
            </a:lvl1pPr>
            <a:lvl2pPr marL="742950" indent="-285750" algn="l" defTabSz="449263" rtl="0" eaLnBrk="0" fontAlgn="base" hangingPunct="0">
              <a:spcBef>
                <a:spcPct val="0"/>
              </a:spcBef>
              <a:spcAft>
                <a:spcPct val="0"/>
              </a:spcAft>
              <a:defRPr kern="1200">
                <a:solidFill>
                  <a:schemeClr val="bg1"/>
                </a:solidFill>
                <a:latin typeface="Times New Roman" panose="02020603050405020304" pitchFamily="18" charset="0"/>
                <a:ea typeface="+mn-ea"/>
                <a:cs typeface="Arial" panose="020B0604020202020204" pitchFamily="34" charset="0"/>
              </a:defRPr>
            </a:lvl2pPr>
            <a:lvl3pPr marL="1143000" indent="-228600" algn="l" defTabSz="449263" rtl="0" eaLnBrk="0" fontAlgn="base" hangingPunct="0">
              <a:spcBef>
                <a:spcPct val="0"/>
              </a:spcBef>
              <a:spcAft>
                <a:spcPct val="0"/>
              </a:spcAft>
              <a:defRPr kern="1200">
                <a:solidFill>
                  <a:schemeClr val="bg1"/>
                </a:solidFill>
                <a:latin typeface="Times New Roman" panose="02020603050405020304" pitchFamily="18" charset="0"/>
                <a:ea typeface="+mn-ea"/>
                <a:cs typeface="Arial" panose="020B0604020202020204" pitchFamily="34" charset="0"/>
              </a:defRPr>
            </a:lvl3pPr>
            <a:lvl4pPr marL="1600200" indent="-228600" algn="l" defTabSz="449263" rtl="0" eaLnBrk="0" fontAlgn="base" hangingPunct="0">
              <a:spcBef>
                <a:spcPct val="0"/>
              </a:spcBef>
              <a:spcAft>
                <a:spcPct val="0"/>
              </a:spcAft>
              <a:defRPr kern="1200">
                <a:solidFill>
                  <a:schemeClr val="bg1"/>
                </a:solidFill>
                <a:latin typeface="Times New Roman" panose="02020603050405020304" pitchFamily="18" charset="0"/>
                <a:ea typeface="+mn-ea"/>
                <a:cs typeface="Arial" panose="020B0604020202020204" pitchFamily="34" charset="0"/>
              </a:defRPr>
            </a:lvl4pPr>
            <a:lvl5pPr marL="2057400" indent="-228600" algn="l" defTabSz="449263" rtl="0" eaLnBrk="0" fontAlgn="base" hangingPunct="0">
              <a:spcBef>
                <a:spcPct val="0"/>
              </a:spcBef>
              <a:spcAft>
                <a:spcPct val="0"/>
              </a:spcAft>
              <a:defRPr kern="1200">
                <a:solidFill>
                  <a:schemeClr val="bg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bg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bg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bg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bg1"/>
                </a:solidFill>
                <a:latin typeface="Times New Roman" panose="02020603050405020304" pitchFamily="18" charset="0"/>
                <a:ea typeface="+mn-ea"/>
                <a:cs typeface="Arial" panose="020B0604020202020204" pitchFamily="34" charset="0"/>
              </a:defRPr>
            </a:lvl9pPr>
          </a:lstStyle>
          <a:p>
            <a:r>
              <a:rPr lang="en-US" sz="1200" dirty="0">
                <a:solidFill>
                  <a:schemeClr val="tx1"/>
                </a:solidFill>
              </a:rPr>
              <a:t>E.N. </a:t>
            </a:r>
            <a:r>
              <a:rPr lang="en-US" sz="1200" dirty="0" err="1">
                <a:solidFill>
                  <a:schemeClr val="tx1"/>
                </a:solidFill>
              </a:rPr>
              <a:t>Nerush</a:t>
            </a:r>
            <a:r>
              <a:rPr lang="en-US" sz="1200" dirty="0">
                <a:solidFill>
                  <a:schemeClr val="tx1"/>
                </a:solidFill>
              </a:rPr>
              <a:t> et al., PRL 106, 035001 (2011).</a:t>
            </a:r>
            <a:endParaRPr lang="ru-RU" sz="1200" dirty="0">
              <a:solidFill>
                <a:schemeClr val="tx1"/>
              </a:solidFill>
            </a:endParaRPr>
          </a:p>
          <a:p>
            <a:r>
              <a:rPr lang="en-US" altLang="ru-RU" sz="1200" dirty="0">
                <a:solidFill>
                  <a:schemeClr val="tx1"/>
                </a:solidFill>
              </a:rPr>
              <a:t>A. </a:t>
            </a:r>
            <a:r>
              <a:rPr lang="en-US" altLang="ru-RU" sz="1200" dirty="0" err="1">
                <a:solidFill>
                  <a:schemeClr val="tx1"/>
                </a:solidFill>
              </a:rPr>
              <a:t>Gonoskov</a:t>
            </a:r>
            <a:r>
              <a:rPr lang="en-US" altLang="ru-RU" sz="1200" dirty="0">
                <a:solidFill>
                  <a:schemeClr val="tx1"/>
                </a:solidFill>
              </a:rPr>
              <a:t> et al., Phys. Rev. X 7, 041003 (2017).</a:t>
            </a:r>
            <a:endParaRPr lang="ru-RU" altLang="ru-RU" sz="1200" dirty="0">
              <a:solidFill>
                <a:schemeClr val="tx1"/>
              </a:solidFill>
            </a:endParaRPr>
          </a:p>
        </p:txBody>
      </p:sp>
      <p:sp>
        <p:nvSpPr>
          <p:cNvPr id="4" name="TextBox 3"/>
          <p:cNvSpPr txBox="1"/>
          <p:nvPr/>
        </p:nvSpPr>
        <p:spPr>
          <a:xfrm>
            <a:off x="8759997" y="464022"/>
            <a:ext cx="1693092" cy="369332"/>
          </a:xfrm>
          <a:prstGeom prst="rect">
            <a:avLst/>
          </a:prstGeom>
          <a:noFill/>
        </p:spPr>
        <p:txBody>
          <a:bodyPr wrap="none" rtlCol="0">
            <a:spAutoFit/>
          </a:bodyPr>
          <a:lstStyle/>
          <a:p>
            <a:r>
              <a:rPr lang="en-US" b="1" dirty="0" smtClean="0"/>
              <a:t>laser impulses</a:t>
            </a:r>
            <a:endParaRPr lang="ru-RU" b="1" dirty="0"/>
          </a:p>
        </p:txBody>
      </p:sp>
      <p:sp>
        <p:nvSpPr>
          <p:cNvPr id="5" name="TextBox 4"/>
          <p:cNvSpPr txBox="1"/>
          <p:nvPr/>
        </p:nvSpPr>
        <p:spPr>
          <a:xfrm>
            <a:off x="10029005" y="1958013"/>
            <a:ext cx="1576072" cy="369332"/>
          </a:xfrm>
          <a:prstGeom prst="rect">
            <a:avLst/>
          </a:prstGeom>
          <a:noFill/>
        </p:spPr>
        <p:txBody>
          <a:bodyPr wrap="none" rtlCol="0">
            <a:spAutoFit/>
          </a:bodyPr>
          <a:lstStyle/>
          <a:p>
            <a:r>
              <a:rPr lang="en-US" b="1" dirty="0"/>
              <a:t>s</a:t>
            </a:r>
            <a:r>
              <a:rPr lang="en-US" b="1" dirty="0" smtClean="0"/>
              <a:t>eed particle</a:t>
            </a:r>
            <a:endParaRPr lang="ru-RU" b="1" dirty="0"/>
          </a:p>
        </p:txBody>
      </p:sp>
    </p:spTree>
    <p:extLst>
      <p:ext uri="{BB962C8B-B14F-4D97-AF65-F5344CB8AC3E}">
        <p14:creationId xmlns:p14="http://schemas.microsoft.com/office/powerpoint/2010/main" val="3476827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extBox 4"/>
          <p:cNvSpPr txBox="1">
            <a:spLocks noChangeArrowheads="1"/>
          </p:cNvSpPr>
          <p:nvPr/>
        </p:nvSpPr>
        <p:spPr bwMode="auto">
          <a:xfrm>
            <a:off x="4379385" y="5929314"/>
            <a:ext cx="1959191" cy="369332"/>
          </a:xfrm>
          <a:prstGeom prst="rect">
            <a:avLst/>
          </a:prstGeom>
          <a:noFill/>
          <a:ln w="9525">
            <a:noFill/>
            <a:miter lim="800000"/>
            <a:headEnd/>
            <a:tailEnd/>
          </a:ln>
        </p:spPr>
        <p:txBody>
          <a:bodyPr wrap="none">
            <a:spAutoFit/>
          </a:bodyPr>
          <a:lstStyle/>
          <a:p>
            <a:r>
              <a:rPr lang="en-US">
                <a:latin typeface="Calibri" pitchFamily="34" charset="0"/>
              </a:rPr>
              <a:t>P=100 PW, </a:t>
            </a:r>
            <a:r>
              <a:rPr lang="en-US">
                <a:latin typeface="Calibri" pitchFamily="34" charset="0"/>
                <a:sym typeface="Symbol" pitchFamily="18" charset="2"/>
              </a:rPr>
              <a:t> t=5.9 T</a:t>
            </a:r>
            <a:endParaRPr lang="ru-RU">
              <a:latin typeface="Calibri" pitchFamily="34" charset="0"/>
            </a:endParaRPr>
          </a:p>
        </p:txBody>
      </p:sp>
      <p:sp>
        <p:nvSpPr>
          <p:cNvPr id="13316" name="TextBox 5"/>
          <p:cNvSpPr txBox="1">
            <a:spLocks noChangeArrowheads="1"/>
          </p:cNvSpPr>
          <p:nvPr/>
        </p:nvSpPr>
        <p:spPr bwMode="auto">
          <a:xfrm>
            <a:off x="2279576" y="500064"/>
            <a:ext cx="7912175"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QED cascades in a converging dipole wave</a:t>
            </a:r>
            <a:endParaRPr lang="ru-RU" sz="2800" b="1" dirty="0">
              <a:solidFill>
                <a:srgbClr val="C00000"/>
              </a:solidFill>
              <a:latin typeface="Calibri" pitchFamily="34" charset="0"/>
            </a:endParaRPr>
          </a:p>
        </p:txBody>
      </p:sp>
      <p:pic>
        <p:nvPicPr>
          <p:cNvPr id="13319" name="Picture 7" descr="lp000015"/>
          <p:cNvPicPr>
            <a:picLocks noChangeAspect="1" noChangeArrowheads="1"/>
          </p:cNvPicPr>
          <p:nvPr/>
        </p:nvPicPr>
        <p:blipFill>
          <a:blip r:embed="rId2"/>
          <a:srcRect/>
          <a:stretch>
            <a:fillRect/>
          </a:stretch>
        </p:blipFill>
        <p:spPr bwMode="auto">
          <a:xfrm>
            <a:off x="0" y="1143001"/>
            <a:ext cx="12187767" cy="4570413"/>
          </a:xfrm>
          <a:prstGeom prst="rect">
            <a:avLst/>
          </a:prstGeom>
          <a:noFill/>
        </p:spPr>
      </p:pic>
    </p:spTree>
    <p:extLst>
      <p:ext uri="{BB962C8B-B14F-4D97-AF65-F5344CB8AC3E}">
        <p14:creationId xmlns:p14="http://schemas.microsoft.com/office/powerpoint/2010/main" val="2223474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0" name="TextBox 6"/>
          <p:cNvSpPr txBox="1">
            <a:spLocks noChangeArrowheads="1"/>
          </p:cNvSpPr>
          <p:nvPr/>
        </p:nvSpPr>
        <p:spPr bwMode="auto">
          <a:xfrm>
            <a:off x="4379385" y="5929314"/>
            <a:ext cx="1848583" cy="369332"/>
          </a:xfrm>
          <a:prstGeom prst="rect">
            <a:avLst/>
          </a:prstGeom>
          <a:noFill/>
          <a:ln w="9525">
            <a:noFill/>
            <a:miter lim="800000"/>
            <a:headEnd/>
            <a:tailEnd/>
          </a:ln>
        </p:spPr>
        <p:txBody>
          <a:bodyPr wrap="none">
            <a:spAutoFit/>
          </a:bodyPr>
          <a:lstStyle/>
          <a:p>
            <a:r>
              <a:rPr lang="en-US">
                <a:latin typeface="Calibri" pitchFamily="34" charset="0"/>
              </a:rPr>
              <a:t>P=100 PW, </a:t>
            </a:r>
            <a:r>
              <a:rPr lang="en-US">
                <a:latin typeface="Calibri" pitchFamily="34" charset="0"/>
                <a:sym typeface="Symbol" pitchFamily="18" charset="2"/>
              </a:rPr>
              <a:t>t=13 T</a:t>
            </a:r>
            <a:endParaRPr lang="ru-RU">
              <a:latin typeface="Calibri" pitchFamily="34" charset="0"/>
            </a:endParaRPr>
          </a:p>
        </p:txBody>
      </p:sp>
      <p:pic>
        <p:nvPicPr>
          <p:cNvPr id="14343" name="Picture 7" descr="lp000033"/>
          <p:cNvPicPr>
            <a:picLocks noChangeAspect="1" noChangeArrowheads="1"/>
          </p:cNvPicPr>
          <p:nvPr/>
        </p:nvPicPr>
        <p:blipFill>
          <a:blip r:embed="rId2"/>
          <a:srcRect/>
          <a:stretch>
            <a:fillRect/>
          </a:stretch>
        </p:blipFill>
        <p:spPr bwMode="auto">
          <a:xfrm>
            <a:off x="0" y="1143001"/>
            <a:ext cx="12187767" cy="4570413"/>
          </a:xfrm>
          <a:prstGeom prst="rect">
            <a:avLst/>
          </a:prstGeom>
          <a:noFill/>
        </p:spPr>
      </p:pic>
      <p:sp>
        <p:nvSpPr>
          <p:cNvPr id="6" name="TextBox 5"/>
          <p:cNvSpPr txBox="1">
            <a:spLocks noChangeArrowheads="1"/>
          </p:cNvSpPr>
          <p:nvPr/>
        </p:nvSpPr>
        <p:spPr bwMode="auto">
          <a:xfrm>
            <a:off x="2279576" y="500064"/>
            <a:ext cx="7912175"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QED cascades in a converging dipole wave</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3796996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4" name="TextBox 4"/>
          <p:cNvSpPr txBox="1">
            <a:spLocks noChangeArrowheads="1"/>
          </p:cNvSpPr>
          <p:nvPr/>
        </p:nvSpPr>
        <p:spPr bwMode="auto">
          <a:xfrm>
            <a:off x="4379385" y="5929314"/>
            <a:ext cx="2023311" cy="369332"/>
          </a:xfrm>
          <a:prstGeom prst="rect">
            <a:avLst/>
          </a:prstGeom>
          <a:noFill/>
          <a:ln w="9525">
            <a:noFill/>
            <a:miter lim="800000"/>
            <a:headEnd/>
            <a:tailEnd/>
          </a:ln>
        </p:spPr>
        <p:txBody>
          <a:bodyPr wrap="none">
            <a:spAutoFit/>
          </a:bodyPr>
          <a:lstStyle/>
          <a:p>
            <a:r>
              <a:rPr lang="en-US">
                <a:latin typeface="Calibri" pitchFamily="34" charset="0"/>
              </a:rPr>
              <a:t>P=100 PW, </a:t>
            </a:r>
            <a:r>
              <a:rPr lang="en-US">
                <a:latin typeface="Calibri" pitchFamily="34" charset="0"/>
                <a:sym typeface="Symbol" pitchFamily="18" charset="2"/>
              </a:rPr>
              <a:t>t=18.6 T</a:t>
            </a:r>
            <a:endParaRPr lang="ru-RU">
              <a:latin typeface="Calibri" pitchFamily="34" charset="0"/>
            </a:endParaRPr>
          </a:p>
        </p:txBody>
      </p:sp>
      <p:pic>
        <p:nvPicPr>
          <p:cNvPr id="15367" name="Picture 7" descr="lp000047"/>
          <p:cNvPicPr>
            <a:picLocks noChangeAspect="1" noChangeArrowheads="1"/>
          </p:cNvPicPr>
          <p:nvPr/>
        </p:nvPicPr>
        <p:blipFill>
          <a:blip r:embed="rId2"/>
          <a:srcRect/>
          <a:stretch>
            <a:fillRect/>
          </a:stretch>
        </p:blipFill>
        <p:spPr bwMode="auto">
          <a:xfrm>
            <a:off x="0" y="1143001"/>
            <a:ext cx="12187767" cy="4570413"/>
          </a:xfrm>
          <a:prstGeom prst="rect">
            <a:avLst/>
          </a:prstGeom>
          <a:noFill/>
        </p:spPr>
      </p:pic>
      <p:sp>
        <p:nvSpPr>
          <p:cNvPr id="6" name="TextBox 5"/>
          <p:cNvSpPr txBox="1">
            <a:spLocks noChangeArrowheads="1"/>
          </p:cNvSpPr>
          <p:nvPr/>
        </p:nvSpPr>
        <p:spPr bwMode="auto">
          <a:xfrm>
            <a:off x="2279576" y="500064"/>
            <a:ext cx="7912175"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QED cascades in a converging dipole wave</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1505664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1" name="Picture 7" descr="lp000060"/>
          <p:cNvPicPr>
            <a:picLocks noChangeAspect="1" noChangeArrowheads="1"/>
          </p:cNvPicPr>
          <p:nvPr/>
        </p:nvPicPr>
        <p:blipFill>
          <a:blip r:embed="rId2"/>
          <a:srcRect/>
          <a:stretch>
            <a:fillRect/>
          </a:stretch>
        </p:blipFill>
        <p:spPr bwMode="auto">
          <a:xfrm>
            <a:off x="0" y="1143001"/>
            <a:ext cx="12187767" cy="4570413"/>
          </a:xfrm>
          <a:prstGeom prst="rect">
            <a:avLst/>
          </a:prstGeom>
          <a:noFill/>
        </p:spPr>
      </p:pic>
      <p:sp>
        <p:nvSpPr>
          <p:cNvPr id="16387" name="TextBox 4"/>
          <p:cNvSpPr txBox="1">
            <a:spLocks noChangeArrowheads="1"/>
          </p:cNvSpPr>
          <p:nvPr/>
        </p:nvSpPr>
        <p:spPr bwMode="auto">
          <a:xfrm>
            <a:off x="571500" y="4908550"/>
            <a:ext cx="11334751" cy="2123658"/>
          </a:xfrm>
          <a:prstGeom prst="rect">
            <a:avLst/>
          </a:prstGeom>
          <a:noFill/>
          <a:ln w="9525">
            <a:noFill/>
            <a:miter lim="800000"/>
            <a:headEnd/>
            <a:tailEnd/>
          </a:ln>
        </p:spPr>
        <p:txBody>
          <a:bodyPr>
            <a:spAutoFit/>
          </a:bodyPr>
          <a:lstStyle/>
          <a:p>
            <a:endParaRPr lang="en-US" b="1" dirty="0">
              <a:latin typeface="Calibri" pitchFamily="34" charset="0"/>
            </a:endParaRPr>
          </a:p>
          <a:p>
            <a:pPr>
              <a:buFont typeface="Arial" charset="0"/>
              <a:buChar char="•"/>
            </a:pPr>
            <a:r>
              <a:rPr lang="en-US" sz="1600" b="1" dirty="0">
                <a:latin typeface="Calibri" pitchFamily="34" charset="0"/>
              </a:rPr>
              <a:t> Max electron density &gt; 10 </a:t>
            </a:r>
            <a:r>
              <a:rPr lang="en-US" sz="1600" b="1" baseline="30000" dirty="0">
                <a:latin typeface="Calibri" pitchFamily="34" charset="0"/>
              </a:rPr>
              <a:t>26</a:t>
            </a:r>
            <a:r>
              <a:rPr lang="en-US" sz="1600" b="1" dirty="0">
                <a:latin typeface="Calibri" pitchFamily="34" charset="0"/>
              </a:rPr>
              <a:t> cm</a:t>
            </a:r>
            <a:r>
              <a:rPr lang="en-US" sz="1600" b="1" baseline="30000" dirty="0">
                <a:latin typeface="Calibri" pitchFamily="34" charset="0"/>
              </a:rPr>
              <a:t>-3</a:t>
            </a:r>
            <a:r>
              <a:rPr lang="en-US" sz="1600" b="1" dirty="0">
                <a:latin typeface="Calibri" pitchFamily="34" charset="0"/>
              </a:rPr>
              <a:t>, </a:t>
            </a:r>
          </a:p>
          <a:p>
            <a:pPr>
              <a:buFont typeface="Arial" charset="0"/>
              <a:buChar char="•"/>
            </a:pPr>
            <a:r>
              <a:rPr lang="en-US" sz="1600" b="1" dirty="0">
                <a:latin typeface="Calibri" pitchFamily="34" charset="0"/>
              </a:rPr>
              <a:t> Max photon density 6 10 </a:t>
            </a:r>
            <a:r>
              <a:rPr lang="en-US" sz="1600" b="1" baseline="30000" dirty="0">
                <a:latin typeface="Calibri" pitchFamily="34" charset="0"/>
              </a:rPr>
              <a:t>26</a:t>
            </a:r>
            <a:r>
              <a:rPr lang="en-US" sz="1600" b="1" dirty="0">
                <a:latin typeface="Calibri" pitchFamily="34" charset="0"/>
              </a:rPr>
              <a:t> </a:t>
            </a:r>
            <a:r>
              <a:rPr lang="en-US" sz="1600" b="1" dirty="0" smtClean="0">
                <a:latin typeface="Calibri" pitchFamily="34" charset="0"/>
              </a:rPr>
              <a:t>cm</a:t>
            </a:r>
            <a:r>
              <a:rPr lang="en-US" sz="1600" b="1" baseline="30000" dirty="0" smtClean="0">
                <a:latin typeface="Calibri" pitchFamily="34" charset="0"/>
              </a:rPr>
              <a:t>-3</a:t>
            </a:r>
            <a:r>
              <a:rPr lang="en-US" sz="1600" b="1" dirty="0" smtClean="0">
                <a:latin typeface="Calibri" pitchFamily="34" charset="0"/>
              </a:rPr>
              <a:t>,  </a:t>
            </a:r>
          </a:p>
          <a:p>
            <a:pPr>
              <a:buFont typeface="Arial" charset="0"/>
              <a:buChar char="•"/>
            </a:pPr>
            <a:r>
              <a:rPr lang="en-US" sz="1600" b="1" dirty="0" smtClean="0">
                <a:latin typeface="Calibri" pitchFamily="34" charset="0"/>
              </a:rPr>
              <a:t>10</a:t>
            </a:r>
            <a:r>
              <a:rPr lang="en-US" sz="1600" b="1" baseline="30000" dirty="0" smtClean="0">
                <a:latin typeface="Calibri" pitchFamily="34" charset="0"/>
              </a:rPr>
              <a:t>13</a:t>
            </a:r>
            <a:r>
              <a:rPr lang="en-US" sz="1600" b="1" dirty="0" smtClean="0">
                <a:latin typeface="Calibri" pitchFamily="34" charset="0"/>
              </a:rPr>
              <a:t> </a:t>
            </a:r>
            <a:r>
              <a:rPr lang="en-US" sz="1600" b="1" dirty="0">
                <a:latin typeface="Calibri" pitchFamily="34" charset="0"/>
              </a:rPr>
              <a:t>photon/pulse (E&gt;100 </a:t>
            </a:r>
            <a:r>
              <a:rPr lang="en-US" sz="1600" b="1" dirty="0" err="1">
                <a:latin typeface="Calibri" pitchFamily="34" charset="0"/>
              </a:rPr>
              <a:t>MeV</a:t>
            </a:r>
            <a:r>
              <a:rPr lang="en-US" sz="1600" b="1" dirty="0">
                <a:latin typeface="Calibri" pitchFamily="34" charset="0"/>
              </a:rPr>
              <a:t>), 10</a:t>
            </a:r>
            <a:r>
              <a:rPr lang="en-US" sz="1600" b="1" baseline="30000" dirty="0">
                <a:latin typeface="Calibri" pitchFamily="34" charset="0"/>
              </a:rPr>
              <a:t>10</a:t>
            </a:r>
            <a:r>
              <a:rPr lang="en-US" sz="1600" b="1" dirty="0">
                <a:latin typeface="Calibri" pitchFamily="34" charset="0"/>
              </a:rPr>
              <a:t> photon/pulse (E&gt;1 </a:t>
            </a:r>
            <a:r>
              <a:rPr lang="en-US" sz="1600" b="1" dirty="0" err="1">
                <a:latin typeface="Calibri" pitchFamily="34" charset="0"/>
              </a:rPr>
              <a:t>GeV</a:t>
            </a:r>
            <a:r>
              <a:rPr lang="en-US" sz="1600" b="1" dirty="0">
                <a:latin typeface="Calibri" pitchFamily="34" charset="0"/>
              </a:rPr>
              <a:t>)</a:t>
            </a:r>
          </a:p>
          <a:p>
            <a:pPr>
              <a:buFont typeface="Arial" charset="0"/>
              <a:buChar char="•"/>
            </a:pPr>
            <a:r>
              <a:rPr lang="en-US" sz="1600" b="1" dirty="0">
                <a:latin typeface="Calibri" pitchFamily="34" charset="0"/>
              </a:rPr>
              <a:t> Limitation by optical pulse refraction from </a:t>
            </a:r>
            <a:r>
              <a:rPr lang="en-US" sz="1600" b="1" dirty="0" smtClean="0">
                <a:latin typeface="Calibri" pitchFamily="34" charset="0"/>
              </a:rPr>
              <a:t>plasma</a:t>
            </a:r>
          </a:p>
          <a:p>
            <a:pPr>
              <a:buFont typeface="Arial" charset="0"/>
              <a:buChar char="•"/>
            </a:pPr>
            <a:endParaRPr lang="en-US" sz="1600" b="1" dirty="0" smtClean="0">
              <a:latin typeface="Calibri" pitchFamily="34" charset="0"/>
            </a:endParaRPr>
          </a:p>
          <a:p>
            <a:r>
              <a:rPr lang="en-US" b="1" dirty="0" smtClean="0">
                <a:solidFill>
                  <a:srgbClr val="C00000"/>
                </a:solidFill>
                <a:latin typeface="Calibri" pitchFamily="34" charset="0"/>
              </a:rPr>
              <a:t>How nuclei behave in this environment? Can we observe </a:t>
            </a:r>
            <a:r>
              <a:rPr lang="el-GR" b="1" dirty="0" smtClean="0">
                <a:solidFill>
                  <a:srgbClr val="C00000"/>
                </a:solidFill>
                <a:latin typeface="Calibri" pitchFamily="34" charset="0"/>
              </a:rPr>
              <a:t>γ</a:t>
            </a:r>
            <a:r>
              <a:rPr lang="en-US" b="1" dirty="0" smtClean="0">
                <a:solidFill>
                  <a:srgbClr val="C00000"/>
                </a:solidFill>
                <a:latin typeface="Calibri" pitchFamily="34" charset="0"/>
              </a:rPr>
              <a:t>-</a:t>
            </a:r>
            <a:r>
              <a:rPr lang="el-GR" b="1" dirty="0" smtClean="0">
                <a:solidFill>
                  <a:srgbClr val="C00000"/>
                </a:solidFill>
                <a:latin typeface="Calibri" pitchFamily="34" charset="0"/>
              </a:rPr>
              <a:t>γ</a:t>
            </a:r>
            <a:r>
              <a:rPr lang="en-US" b="1" dirty="0" smtClean="0">
                <a:solidFill>
                  <a:srgbClr val="C00000"/>
                </a:solidFill>
                <a:latin typeface="Calibri" pitchFamily="34" charset="0"/>
              </a:rPr>
              <a:t> collision effects? …………?</a:t>
            </a:r>
            <a:endParaRPr lang="en-US" b="1" dirty="0">
              <a:solidFill>
                <a:srgbClr val="C00000"/>
              </a:solidFill>
              <a:latin typeface="Calibri" pitchFamily="34" charset="0"/>
            </a:endParaRPr>
          </a:p>
          <a:p>
            <a:r>
              <a:rPr lang="en-US" sz="1600" dirty="0">
                <a:latin typeface="Calibri" pitchFamily="34" charset="0"/>
              </a:rPr>
              <a:t>					</a:t>
            </a:r>
            <a:endParaRPr lang="ru-RU" sz="1600" dirty="0">
              <a:solidFill>
                <a:srgbClr val="C0504D"/>
              </a:solidFill>
              <a:latin typeface="Calibri" pitchFamily="34" charset="0"/>
            </a:endParaRPr>
          </a:p>
        </p:txBody>
      </p:sp>
      <p:sp>
        <p:nvSpPr>
          <p:cNvPr id="6" name="TextBox 5"/>
          <p:cNvSpPr txBox="1">
            <a:spLocks noChangeArrowheads="1"/>
          </p:cNvSpPr>
          <p:nvPr/>
        </p:nvSpPr>
        <p:spPr bwMode="auto">
          <a:xfrm>
            <a:off x="2279576" y="500064"/>
            <a:ext cx="7912175"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QED cascades in a converging dipole wave</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1839581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3238482" y="4357695"/>
            <a:ext cx="5905540" cy="1815882"/>
          </a:xfrm>
          <a:prstGeom prst="rect">
            <a:avLst/>
          </a:prstGeom>
          <a:noFill/>
        </p:spPr>
        <p:txBody>
          <a:bodyPr wrap="square" rtlCol="0">
            <a:spAutoFit/>
          </a:bodyPr>
          <a:lstStyle/>
          <a:p>
            <a:r>
              <a:rPr lang="en-US" sz="1600" dirty="0" smtClean="0"/>
              <a:t>Left. Dependence of average  (red line with circles), maximal  (blue line with triangles) photon energy and energy at the level 1%  (black line with squares) on incoming power P. </a:t>
            </a:r>
          </a:p>
          <a:p>
            <a:endParaRPr lang="en-US" sz="1600" dirty="0" smtClean="0"/>
          </a:p>
          <a:p>
            <a:r>
              <a:rPr lang="en-US" sz="1600" dirty="0" smtClean="0"/>
              <a:t>Right. Normalized spectra of electron-positron plasma radiation for 10, 30 and 100PW.</a:t>
            </a:r>
          </a:p>
          <a:p>
            <a:endParaRPr lang="ru-RU" sz="1600" dirty="0"/>
          </a:p>
        </p:txBody>
      </p:sp>
      <p:sp>
        <p:nvSpPr>
          <p:cNvPr id="16" name="TextBox 6"/>
          <p:cNvSpPr txBox="1">
            <a:spLocks noChangeArrowheads="1"/>
          </p:cNvSpPr>
          <p:nvPr/>
        </p:nvSpPr>
        <p:spPr bwMode="auto">
          <a:xfrm>
            <a:off x="2476475" y="500063"/>
            <a:ext cx="8763061" cy="523220"/>
          </a:xfrm>
          <a:prstGeom prst="rect">
            <a:avLst/>
          </a:prstGeom>
          <a:noFill/>
          <a:ln w="9525">
            <a:noFill/>
            <a:miter lim="800000"/>
            <a:headEnd/>
            <a:tailEnd/>
          </a:ln>
        </p:spPr>
        <p:txBody>
          <a:bodyPr wrap="square">
            <a:spAutoFit/>
          </a:bodyPr>
          <a:lstStyle/>
          <a:p>
            <a:r>
              <a:rPr lang="en-US" sz="2800" b="1" dirty="0">
                <a:solidFill>
                  <a:srgbClr val="C00000"/>
                </a:solidFill>
              </a:rPr>
              <a:t>Characteristics of the gamma radiation source</a:t>
            </a:r>
            <a:endParaRPr lang="ru-RU" sz="2800" b="1" dirty="0">
              <a:solidFill>
                <a:srgbClr val="C00000"/>
              </a:solidFill>
            </a:endParaRPr>
          </a:p>
        </p:txBody>
      </p:sp>
      <p:grpSp>
        <p:nvGrpSpPr>
          <p:cNvPr id="18" name="Группа 17"/>
          <p:cNvGrpSpPr/>
          <p:nvPr/>
        </p:nvGrpSpPr>
        <p:grpSpPr>
          <a:xfrm>
            <a:off x="2190723" y="1714489"/>
            <a:ext cx="7905805" cy="2168403"/>
            <a:chOff x="1142976" y="2214553"/>
            <a:chExt cx="5929354" cy="2168403"/>
          </a:xfrm>
        </p:grpSpPr>
        <p:pic>
          <p:nvPicPr>
            <p:cNvPr id="17" name="Рисунок 16" descr="Spectr2.png"/>
            <p:cNvPicPr>
              <a:picLocks noChangeAspect="1"/>
            </p:cNvPicPr>
            <p:nvPr/>
          </p:nvPicPr>
          <p:blipFill>
            <a:blip r:embed="rId2" cstate="print"/>
            <a:stretch>
              <a:fillRect/>
            </a:stretch>
          </p:blipFill>
          <p:spPr>
            <a:xfrm>
              <a:off x="1142976" y="2214554"/>
              <a:ext cx="2928958" cy="2165804"/>
            </a:xfrm>
            <a:prstGeom prst="rect">
              <a:avLst/>
            </a:prstGeom>
            <a:ln>
              <a:solidFill>
                <a:srgbClr val="0070C0"/>
              </a:solidFill>
            </a:ln>
          </p:spPr>
        </p:pic>
        <p:pic>
          <p:nvPicPr>
            <p:cNvPr id="19" name="Рисунок 18" descr="Spectr.png"/>
            <p:cNvPicPr>
              <a:picLocks noChangeAspect="1"/>
            </p:cNvPicPr>
            <p:nvPr/>
          </p:nvPicPr>
          <p:blipFill>
            <a:blip r:embed="rId3" cstate="print"/>
            <a:stretch>
              <a:fillRect/>
            </a:stretch>
          </p:blipFill>
          <p:spPr>
            <a:xfrm>
              <a:off x="4071934" y="2214553"/>
              <a:ext cx="3000396" cy="2168403"/>
            </a:xfrm>
            <a:prstGeom prst="rect">
              <a:avLst/>
            </a:prstGeom>
            <a:ln>
              <a:solidFill>
                <a:srgbClr val="0070C0"/>
              </a:solidFill>
            </a:ln>
          </p:spPr>
        </p:pic>
      </p:grpSp>
    </p:spTree>
    <p:extLst>
      <p:ext uri="{BB962C8B-B14F-4D97-AF65-F5344CB8AC3E}">
        <p14:creationId xmlns:p14="http://schemas.microsoft.com/office/powerpoint/2010/main" val="1768924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51937"/>
            <a:ext cx="12192000" cy="523220"/>
          </a:xfrm>
          <a:prstGeom prst="rect">
            <a:avLst/>
          </a:prstGeom>
          <a:noFill/>
        </p:spPr>
        <p:txBody>
          <a:bodyPr wrap="square" rtlCol="0">
            <a:spAutoFit/>
          </a:bodyPr>
          <a:lstStyle/>
          <a:p>
            <a:pPr algn="ctr"/>
            <a:r>
              <a:rPr lang="en-US" sz="2800" b="1" dirty="0">
                <a:solidFill>
                  <a:srgbClr val="C00000"/>
                </a:solidFill>
                <a:cs typeface="Arial" pitchFamily="34" charset="0"/>
              </a:rPr>
              <a:t>Strong electromagnetic fields </a:t>
            </a:r>
            <a:r>
              <a:rPr lang="en-US" sz="2800" b="1" dirty="0" smtClean="0">
                <a:solidFill>
                  <a:srgbClr val="C00000"/>
                </a:solidFill>
                <a:cs typeface="Arial" pitchFamily="34" charset="0"/>
              </a:rPr>
              <a:t>in nature</a:t>
            </a:r>
            <a:endParaRPr lang="ru-RU" sz="2800" b="1" dirty="0">
              <a:solidFill>
                <a:srgbClr val="C00000"/>
              </a:solidFill>
              <a:cs typeface="Arial" pitchFamily="34" charset="0"/>
            </a:endParaRPr>
          </a:p>
        </p:txBody>
      </p:sp>
      <p:pic>
        <p:nvPicPr>
          <p:cNvPr id="2" name="Рисунок 1">
            <a:extLst>
              <a:ext uri="{FF2B5EF4-FFF2-40B4-BE49-F238E27FC236}">
                <a16:creationId xmlns="" xmlns:a16="http://schemas.microsoft.com/office/drawing/2014/main" id="{F22D2C6A-1B10-248F-D089-94A5F6DACE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24" y="1108985"/>
            <a:ext cx="4176464" cy="390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2">
            <a:extLst>
              <a:ext uri="{FF2B5EF4-FFF2-40B4-BE49-F238E27FC236}">
                <a16:creationId xmlns="" xmlns:a16="http://schemas.microsoft.com/office/drawing/2014/main" id="{99A81FEB-521B-19C4-177D-48A2B0BFE1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6254" y="1108985"/>
            <a:ext cx="5397241" cy="390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 xmlns:a16="http://schemas.microsoft.com/office/drawing/2014/main" id="{B2E0D5A7-59BD-00B6-1B78-01EFE9AADC9C}"/>
              </a:ext>
            </a:extLst>
          </p:cNvPr>
          <p:cNvSpPr txBox="1">
            <a:spLocks noChangeArrowheads="1"/>
          </p:cNvSpPr>
          <p:nvPr/>
        </p:nvSpPr>
        <p:spPr bwMode="auto">
          <a:xfrm>
            <a:off x="591547" y="5157192"/>
            <a:ext cx="4705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ru-RU" dirty="0">
                <a:solidFill>
                  <a:schemeClr val="bg1"/>
                </a:solidFill>
              </a:rPr>
              <a:t>Electric field near the nucleus of atoms of heavy elements</a:t>
            </a:r>
            <a:endParaRPr lang="ru-RU" altLang="ru-RU" dirty="0">
              <a:solidFill>
                <a:schemeClr val="bg1"/>
              </a:solidFill>
            </a:endParaRPr>
          </a:p>
        </p:txBody>
      </p:sp>
      <p:sp>
        <p:nvSpPr>
          <p:cNvPr id="7" name="TextBox 5">
            <a:extLst>
              <a:ext uri="{FF2B5EF4-FFF2-40B4-BE49-F238E27FC236}">
                <a16:creationId xmlns="" xmlns:a16="http://schemas.microsoft.com/office/drawing/2014/main" id="{E7A34D0A-08C5-D17F-5438-2FAF4DE5279C}"/>
              </a:ext>
            </a:extLst>
          </p:cNvPr>
          <p:cNvSpPr txBox="1">
            <a:spLocks noChangeArrowheads="1"/>
          </p:cNvSpPr>
          <p:nvPr/>
        </p:nvSpPr>
        <p:spPr bwMode="auto">
          <a:xfrm>
            <a:off x="5879976" y="5157192"/>
            <a:ext cx="566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ru-RU" dirty="0">
                <a:solidFill>
                  <a:schemeClr val="bg1"/>
                </a:solidFill>
              </a:rPr>
              <a:t>Electric and magnetic fields near the surface of neutron stars</a:t>
            </a:r>
            <a:endParaRPr lang="ru-RU" altLang="ru-RU" dirty="0">
              <a:solidFill>
                <a:schemeClr val="bg1"/>
              </a:solidFill>
            </a:endParaRPr>
          </a:p>
        </p:txBody>
      </p:sp>
    </p:spTree>
    <p:extLst>
      <p:ext uri="{BB962C8B-B14F-4D97-AF65-F5344CB8AC3E}">
        <p14:creationId xmlns:p14="http://schemas.microsoft.com/office/powerpoint/2010/main" val="297969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2" name="Picture 6" descr="power_ideal"/>
          <p:cNvPicPr>
            <a:picLocks noChangeAspect="1" noChangeArrowheads="1"/>
          </p:cNvPicPr>
          <p:nvPr/>
        </p:nvPicPr>
        <p:blipFill>
          <a:blip r:embed="rId2" cstate="print"/>
          <a:srcRect/>
          <a:stretch>
            <a:fillRect/>
          </a:stretch>
        </p:blipFill>
        <p:spPr bwMode="auto">
          <a:xfrm>
            <a:off x="0" y="719138"/>
            <a:ext cx="12192000" cy="4572000"/>
          </a:xfrm>
          <a:prstGeom prst="rect">
            <a:avLst/>
          </a:prstGeom>
          <a:noFill/>
        </p:spPr>
      </p:pic>
      <p:sp>
        <p:nvSpPr>
          <p:cNvPr id="19463" name="Text Box 7"/>
          <p:cNvSpPr txBox="1">
            <a:spLocks noChangeArrowheads="1"/>
          </p:cNvSpPr>
          <p:nvPr/>
        </p:nvSpPr>
        <p:spPr bwMode="auto">
          <a:xfrm>
            <a:off x="334434" y="5373689"/>
            <a:ext cx="11857567" cy="923330"/>
          </a:xfrm>
          <a:prstGeom prst="rect">
            <a:avLst/>
          </a:prstGeom>
          <a:noFill/>
          <a:ln w="9525">
            <a:noFill/>
            <a:miter lim="800000"/>
            <a:headEnd/>
            <a:tailEnd/>
          </a:ln>
          <a:effectLst/>
        </p:spPr>
        <p:txBody>
          <a:bodyPr>
            <a:spAutoFit/>
          </a:bodyPr>
          <a:lstStyle/>
          <a:p>
            <a:pPr>
              <a:buFontTx/>
              <a:buChar char="•"/>
            </a:pPr>
            <a:r>
              <a:rPr lang="en-US" dirty="0"/>
              <a:t>2 GeV photons are emitted only near the maximum of the laser pulse producing sub-period gamma burst</a:t>
            </a:r>
          </a:p>
          <a:p>
            <a:pPr>
              <a:buFontTx/>
              <a:buChar char="•"/>
            </a:pPr>
            <a:r>
              <a:rPr lang="en-US" dirty="0"/>
              <a:t>The rear part of the pulse is transformed to gamma quanta with the lower energies almost completely, resulting in overall 34% </a:t>
            </a:r>
            <a:r>
              <a:rPr lang="en-US" dirty="0" smtClean="0"/>
              <a:t>efficiency</a:t>
            </a:r>
            <a:r>
              <a:rPr lang="ru-RU" dirty="0" smtClean="0"/>
              <a:t> (40 </a:t>
            </a:r>
            <a:r>
              <a:rPr lang="en-US" dirty="0" smtClean="0"/>
              <a:t>PW laser power)</a:t>
            </a:r>
            <a:endParaRPr lang="ru-RU" dirty="0"/>
          </a:p>
        </p:txBody>
      </p:sp>
      <p:sp>
        <p:nvSpPr>
          <p:cNvPr id="6" name="TextBox 6"/>
          <p:cNvSpPr txBox="1">
            <a:spLocks noChangeArrowheads="1"/>
          </p:cNvSpPr>
          <p:nvPr/>
        </p:nvSpPr>
        <p:spPr bwMode="auto">
          <a:xfrm>
            <a:off x="1415480" y="285728"/>
            <a:ext cx="9144064"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Gamma photon output for an ideal dipole wave</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4237053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Группа 20"/>
          <p:cNvGrpSpPr>
            <a:grpSpLocks/>
          </p:cNvGrpSpPr>
          <p:nvPr/>
        </p:nvGrpSpPr>
        <p:grpSpPr bwMode="auto">
          <a:xfrm>
            <a:off x="213805" y="981100"/>
            <a:ext cx="9215968" cy="5876925"/>
            <a:chOff x="35496" y="792088"/>
            <a:chExt cx="7236296" cy="5877272"/>
          </a:xfrm>
        </p:grpSpPr>
        <p:grpSp>
          <p:nvGrpSpPr>
            <p:cNvPr id="3" name="Группа 3"/>
            <p:cNvGrpSpPr>
              <a:grpSpLocks/>
            </p:cNvGrpSpPr>
            <p:nvPr/>
          </p:nvGrpSpPr>
          <p:grpSpPr bwMode="auto">
            <a:xfrm>
              <a:off x="35496" y="792088"/>
              <a:ext cx="7236296" cy="5877272"/>
              <a:chOff x="0" y="2708920"/>
              <a:chExt cx="4962525" cy="4149080"/>
            </a:xfrm>
          </p:grpSpPr>
          <p:pic>
            <p:nvPicPr>
              <p:cNvPr id="7178" name="Picture 3"/>
              <p:cNvPicPr>
                <a:picLocks noChangeAspect="1" noChangeArrowheads="1"/>
              </p:cNvPicPr>
              <p:nvPr/>
            </p:nvPicPr>
            <p:blipFill>
              <a:blip r:embed="rId3" cstate="print">
                <a:lum bright="-18000" contrast="36000"/>
              </a:blip>
              <a:srcRect/>
              <a:stretch>
                <a:fillRect/>
              </a:stretch>
            </p:blipFill>
            <p:spPr bwMode="auto">
              <a:xfrm>
                <a:off x="0" y="2724150"/>
                <a:ext cx="4962525" cy="4133850"/>
              </a:xfrm>
              <a:prstGeom prst="rect">
                <a:avLst/>
              </a:prstGeom>
              <a:noFill/>
              <a:ln w="9525">
                <a:noFill/>
                <a:miter lim="800000"/>
                <a:headEnd/>
                <a:tailEnd/>
              </a:ln>
            </p:spPr>
          </p:pic>
          <p:sp>
            <p:nvSpPr>
              <p:cNvPr id="6" name="Прямоугольник 5"/>
              <p:cNvSpPr/>
              <p:nvPr/>
            </p:nvSpPr>
            <p:spPr>
              <a:xfrm>
                <a:off x="0" y="2708920"/>
                <a:ext cx="178943" cy="216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7174" name="TextBox 7"/>
            <p:cNvSpPr txBox="1">
              <a:spLocks noChangeArrowheads="1"/>
            </p:cNvSpPr>
            <p:nvPr/>
          </p:nvSpPr>
          <p:spPr bwMode="auto">
            <a:xfrm>
              <a:off x="1079104" y="4752528"/>
              <a:ext cx="3240360" cy="1015663"/>
            </a:xfrm>
            <a:prstGeom prst="rect">
              <a:avLst/>
            </a:prstGeom>
            <a:noFill/>
            <a:ln w="9525">
              <a:noFill/>
              <a:miter lim="800000"/>
              <a:headEnd/>
              <a:tailEnd/>
            </a:ln>
          </p:spPr>
          <p:txBody>
            <a:bodyPr>
              <a:spAutoFit/>
            </a:bodyPr>
            <a:lstStyle/>
            <a:p>
              <a:r>
                <a:rPr lang="en-US" sz="2000">
                  <a:solidFill>
                    <a:srgbClr val="002060"/>
                  </a:solidFill>
                  <a:latin typeface="Tahoma" pitchFamily="34" charset="0"/>
                  <a:cs typeface="Tahoma" pitchFamily="34" charset="0"/>
                </a:rPr>
                <a:t>There is no nonlinear stage, or nonlinear stage begins at rear front</a:t>
              </a:r>
              <a:endParaRPr lang="ru-RU" sz="2000">
                <a:solidFill>
                  <a:srgbClr val="002060"/>
                </a:solidFill>
                <a:latin typeface="Tahoma" pitchFamily="34" charset="0"/>
                <a:cs typeface="Tahoma" pitchFamily="34" charset="0"/>
              </a:endParaRPr>
            </a:p>
          </p:txBody>
        </p:sp>
        <p:sp>
          <p:nvSpPr>
            <p:cNvPr id="7175" name="TextBox 9"/>
            <p:cNvSpPr txBox="1">
              <a:spLocks noChangeArrowheads="1"/>
            </p:cNvSpPr>
            <p:nvPr/>
          </p:nvSpPr>
          <p:spPr bwMode="auto">
            <a:xfrm>
              <a:off x="1007096" y="3160801"/>
              <a:ext cx="1944216" cy="1015663"/>
            </a:xfrm>
            <a:prstGeom prst="rect">
              <a:avLst/>
            </a:prstGeom>
            <a:noFill/>
            <a:ln w="9525">
              <a:noFill/>
              <a:miter lim="800000"/>
              <a:headEnd/>
              <a:tailEnd/>
            </a:ln>
          </p:spPr>
          <p:txBody>
            <a:bodyPr>
              <a:spAutoFit/>
            </a:bodyPr>
            <a:lstStyle/>
            <a:p>
              <a:r>
                <a:rPr lang="en-US" sz="2000">
                  <a:solidFill>
                    <a:srgbClr val="002060"/>
                  </a:solidFill>
                  <a:latin typeface="Tahoma" pitchFamily="34" charset="0"/>
                  <a:cs typeface="Tahoma" pitchFamily="34" charset="0"/>
                </a:rPr>
                <a:t>Nonlinear stage begins at peak of pulse</a:t>
              </a:r>
              <a:endParaRPr lang="ru-RU" sz="2000">
                <a:solidFill>
                  <a:srgbClr val="002060"/>
                </a:solidFill>
                <a:latin typeface="Tahoma" pitchFamily="34" charset="0"/>
                <a:cs typeface="Tahoma" pitchFamily="34" charset="0"/>
              </a:endParaRPr>
            </a:p>
          </p:txBody>
        </p:sp>
        <p:cxnSp>
          <p:nvCxnSpPr>
            <p:cNvPr id="12" name="Прямая со стрелкой 11"/>
            <p:cNvCxnSpPr/>
            <p:nvPr/>
          </p:nvCxnSpPr>
          <p:spPr>
            <a:xfrm flipV="1">
              <a:off x="2734565" y="3311599"/>
              <a:ext cx="505244" cy="28894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7177" name="TextBox 14"/>
            <p:cNvSpPr txBox="1">
              <a:spLocks noChangeArrowheads="1"/>
            </p:cNvSpPr>
            <p:nvPr/>
          </p:nvSpPr>
          <p:spPr bwMode="auto">
            <a:xfrm>
              <a:off x="3023320" y="1008112"/>
              <a:ext cx="2736304" cy="707886"/>
            </a:xfrm>
            <a:prstGeom prst="rect">
              <a:avLst/>
            </a:prstGeom>
            <a:noFill/>
            <a:ln w="9525">
              <a:noFill/>
              <a:miter lim="800000"/>
              <a:headEnd/>
              <a:tailEnd/>
            </a:ln>
          </p:spPr>
          <p:txBody>
            <a:bodyPr>
              <a:spAutoFit/>
            </a:bodyPr>
            <a:lstStyle/>
            <a:p>
              <a:r>
                <a:rPr lang="en-US" sz="2000">
                  <a:solidFill>
                    <a:srgbClr val="002060"/>
                  </a:solidFill>
                  <a:latin typeface="Tahoma" pitchFamily="34" charset="0"/>
                  <a:cs typeface="Tahoma" pitchFamily="34" charset="0"/>
                </a:rPr>
                <a:t>Nonlinear stage begins at leading edge</a:t>
              </a:r>
              <a:endParaRPr lang="ru-RU" sz="2000">
                <a:solidFill>
                  <a:srgbClr val="002060"/>
                </a:solidFill>
                <a:latin typeface="Tahoma" pitchFamily="34" charset="0"/>
                <a:cs typeface="Tahoma" pitchFamily="34" charset="0"/>
              </a:endParaRPr>
            </a:p>
          </p:txBody>
        </p:sp>
      </p:grpSp>
      <p:graphicFrame>
        <p:nvGraphicFramePr>
          <p:cNvPr id="7169" name="Object 1"/>
          <p:cNvGraphicFramePr>
            <a:graphicFrameLocks noChangeAspect="1"/>
          </p:cNvGraphicFramePr>
          <p:nvPr/>
        </p:nvGraphicFramePr>
        <p:xfrm>
          <a:off x="7647533" y="6286521"/>
          <a:ext cx="4544468" cy="516877"/>
        </p:xfrm>
        <a:graphic>
          <a:graphicData uri="http://schemas.openxmlformats.org/presentationml/2006/ole">
            <mc:AlternateContent xmlns:mc="http://schemas.openxmlformats.org/markup-compatibility/2006">
              <mc:Choice xmlns:v="urn:schemas-microsoft-com:vml" Requires="v">
                <p:oleObj spid="_x0000_s8217" name="Формула" r:id="rId4" imgW="1587240" imgH="241200" progId="Equation.3">
                  <p:embed/>
                </p:oleObj>
              </mc:Choice>
              <mc:Fallback>
                <p:oleObj name="Формула" r:id="rId4" imgW="158724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7533" y="6286521"/>
                        <a:ext cx="4544468" cy="516877"/>
                      </a:xfrm>
                      <a:prstGeom prst="rect">
                        <a:avLst/>
                      </a:prstGeom>
                      <a:solidFill>
                        <a:srgbClr val="FF0000">
                          <a:alpha val="19000"/>
                        </a:srgbClr>
                      </a:solidFill>
                      <a:ln w="31750">
                        <a:solidFill>
                          <a:srgbClr val="FF0000"/>
                        </a:solidFill>
                        <a:miter lim="800000"/>
                        <a:headEnd/>
                        <a:tailEnd/>
                      </a:ln>
                    </p:spPr>
                  </p:pic>
                </p:oleObj>
              </mc:Fallback>
            </mc:AlternateContent>
          </a:graphicData>
        </a:graphic>
      </p:graphicFrame>
      <p:sp>
        <p:nvSpPr>
          <p:cNvPr id="7172" name="TextBox 13"/>
          <p:cNvSpPr txBox="1">
            <a:spLocks noChangeArrowheads="1"/>
          </p:cNvSpPr>
          <p:nvPr/>
        </p:nvSpPr>
        <p:spPr bwMode="auto">
          <a:xfrm>
            <a:off x="8976784" y="5214951"/>
            <a:ext cx="3215216" cy="584775"/>
          </a:xfrm>
          <a:prstGeom prst="rect">
            <a:avLst/>
          </a:prstGeom>
          <a:noFill/>
          <a:ln w="9525">
            <a:noFill/>
            <a:miter lim="800000"/>
            <a:headEnd/>
            <a:tailEnd/>
          </a:ln>
        </p:spPr>
        <p:txBody>
          <a:bodyPr>
            <a:spAutoFit/>
          </a:bodyPr>
          <a:lstStyle/>
          <a:p>
            <a:pPr algn="ctr"/>
            <a:r>
              <a:rPr lang="en-US" sz="1600" dirty="0" smtClean="0">
                <a:solidFill>
                  <a:srgbClr val="002060"/>
                </a:solidFill>
              </a:rPr>
              <a:t>Maximum </a:t>
            </a:r>
            <a:r>
              <a:rPr lang="en-US" sz="1600" dirty="0">
                <a:solidFill>
                  <a:srgbClr val="002060"/>
                </a:solidFill>
              </a:rPr>
              <a:t>photon number slightly vary for power P&gt;40 </a:t>
            </a:r>
            <a:r>
              <a:rPr lang="en-US" sz="1600" dirty="0" smtClean="0">
                <a:solidFill>
                  <a:srgbClr val="002060"/>
                </a:solidFill>
              </a:rPr>
              <a:t>PW  </a:t>
            </a:r>
            <a:endParaRPr lang="ru-RU" sz="1600" dirty="0">
              <a:solidFill>
                <a:srgbClr val="002060"/>
              </a:solidFill>
            </a:endParaRPr>
          </a:p>
        </p:txBody>
      </p:sp>
      <p:sp>
        <p:nvSpPr>
          <p:cNvPr id="14" name="TextBox 6"/>
          <p:cNvSpPr txBox="1">
            <a:spLocks noChangeArrowheads="1"/>
          </p:cNvSpPr>
          <p:nvPr/>
        </p:nvSpPr>
        <p:spPr bwMode="auto">
          <a:xfrm>
            <a:off x="1343472" y="428604"/>
            <a:ext cx="9144064"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Optimization of GeV photon yield</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49478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90459" y="4684952"/>
            <a:ext cx="11921155" cy="1754326"/>
          </a:xfrm>
          <a:prstGeom prst="rect">
            <a:avLst/>
          </a:prstGeom>
          <a:noFill/>
        </p:spPr>
        <p:txBody>
          <a:bodyPr wrap="square" rtlCol="0">
            <a:spAutoFit/>
          </a:bodyPr>
          <a:lstStyle/>
          <a:p>
            <a:pPr algn="just"/>
            <a:r>
              <a:rPr lang="en-US" sz="1600" dirty="0" smtClean="0"/>
              <a:t>In the case of particular experiments for the Gaussian pulse with the peak power P = 40PW, the duration of τ = 15 </a:t>
            </a:r>
            <a:r>
              <a:rPr lang="en-US" sz="1600" dirty="0" err="1" smtClean="0"/>
              <a:t>fs</a:t>
            </a:r>
            <a:r>
              <a:rPr lang="en-US" sz="1600" dirty="0" smtClean="0"/>
              <a:t> and the density of the target 10</a:t>
            </a:r>
            <a:r>
              <a:rPr lang="en-US" sz="1600" baseline="30000" dirty="0" smtClean="0"/>
              <a:t>16</a:t>
            </a:r>
            <a:r>
              <a:rPr lang="en-US" sz="1600" dirty="0" smtClean="0"/>
              <a:t>cm</a:t>
            </a:r>
            <a:r>
              <a:rPr lang="en-US" sz="1600" baseline="30000" dirty="0" smtClean="0"/>
              <a:t>−3</a:t>
            </a:r>
            <a:r>
              <a:rPr lang="en-US" sz="1600" dirty="0" smtClean="0"/>
              <a:t>. The measured flux and brilliance are shown as a function of time. The duration of the generated gamma pulse is 4.5 fs, maximal brilliance is </a:t>
            </a:r>
            <a:r>
              <a:rPr lang="en-US" sz="2000" b="1" dirty="0" smtClean="0">
                <a:solidFill>
                  <a:srgbClr val="C00000"/>
                </a:solidFill>
              </a:rPr>
              <a:t>6 10</a:t>
            </a:r>
            <a:r>
              <a:rPr lang="en-US" sz="2000" b="1" baseline="30000" dirty="0" smtClean="0">
                <a:solidFill>
                  <a:srgbClr val="C00000"/>
                </a:solidFill>
              </a:rPr>
              <a:t>29</a:t>
            </a:r>
            <a:r>
              <a:rPr lang="en-US" sz="2000" b="1" dirty="0" smtClean="0">
                <a:solidFill>
                  <a:srgbClr val="C00000"/>
                </a:solidFill>
              </a:rPr>
              <a:t> s</a:t>
            </a:r>
            <a:r>
              <a:rPr lang="en-US" sz="2000" b="1" baseline="30000" dirty="0" smtClean="0">
                <a:solidFill>
                  <a:srgbClr val="C00000"/>
                </a:solidFill>
              </a:rPr>
              <a:t>−1</a:t>
            </a:r>
            <a:r>
              <a:rPr lang="en-US" sz="2000" b="1" dirty="0" smtClean="0">
                <a:solidFill>
                  <a:srgbClr val="C00000"/>
                </a:solidFill>
              </a:rPr>
              <a:t>mrad</a:t>
            </a:r>
            <a:r>
              <a:rPr lang="en-US" sz="2000" b="1" baseline="30000" dirty="0" smtClean="0">
                <a:solidFill>
                  <a:srgbClr val="C00000"/>
                </a:solidFill>
              </a:rPr>
              <a:t>−2</a:t>
            </a:r>
            <a:r>
              <a:rPr lang="en-US" sz="2000" b="1" dirty="0" smtClean="0">
                <a:solidFill>
                  <a:srgbClr val="C00000"/>
                </a:solidFill>
              </a:rPr>
              <a:t>mm</a:t>
            </a:r>
            <a:r>
              <a:rPr lang="en-US" sz="2000" b="1" baseline="30000" dirty="0" smtClean="0">
                <a:solidFill>
                  <a:srgbClr val="C00000"/>
                </a:solidFill>
              </a:rPr>
              <a:t>−2 </a:t>
            </a:r>
            <a:r>
              <a:rPr lang="en-US" sz="2000" b="1" dirty="0" smtClean="0">
                <a:solidFill>
                  <a:srgbClr val="C00000"/>
                </a:solidFill>
              </a:rPr>
              <a:t> </a:t>
            </a:r>
            <a:r>
              <a:rPr lang="en-US" sz="1600" dirty="0" smtClean="0"/>
              <a:t>, the number of photons for energies &gt;100MeV  is 10</a:t>
            </a:r>
            <a:r>
              <a:rPr lang="en-US" sz="1600" baseline="30000" dirty="0" smtClean="0"/>
              <a:t>11</a:t>
            </a:r>
            <a:r>
              <a:rPr lang="en-US" sz="1600" dirty="0" smtClean="0"/>
              <a:t>.  The photon flux for energies greater 1 </a:t>
            </a:r>
            <a:r>
              <a:rPr lang="en-US" sz="1600" dirty="0" err="1" smtClean="0"/>
              <a:t>GeV</a:t>
            </a:r>
            <a:r>
              <a:rPr lang="en-US" sz="1600" dirty="0" smtClean="0"/>
              <a:t> is 510</a:t>
            </a:r>
            <a:r>
              <a:rPr lang="en-US" sz="1600" baseline="30000" dirty="0" smtClean="0"/>
              <a:t>23</a:t>
            </a:r>
            <a:r>
              <a:rPr lang="en-US" sz="1600" dirty="0" smtClean="0"/>
              <a:t>s</a:t>
            </a:r>
            <a:r>
              <a:rPr lang="en-US" sz="1600" baseline="30000" dirty="0" smtClean="0"/>
              <a:t>−1</a:t>
            </a:r>
            <a:r>
              <a:rPr lang="en-US" sz="1600" dirty="0" smtClean="0"/>
              <a:t>, number of photons is 10</a:t>
            </a:r>
            <a:r>
              <a:rPr lang="en-US" sz="1600" baseline="30000" dirty="0" smtClean="0"/>
              <a:t>9</a:t>
            </a:r>
            <a:r>
              <a:rPr lang="en-US" sz="1600" dirty="0" smtClean="0"/>
              <a:t>.The beam width for the gamma photons is </a:t>
            </a:r>
            <a:r>
              <a:rPr lang="en-US" sz="2000" b="1" dirty="0" smtClean="0">
                <a:solidFill>
                  <a:srgbClr val="C00000"/>
                </a:solidFill>
              </a:rPr>
              <a:t>2 </a:t>
            </a:r>
            <a:r>
              <a:rPr lang="en-US" sz="2000" b="1" dirty="0" err="1" smtClean="0">
                <a:solidFill>
                  <a:srgbClr val="C00000"/>
                </a:solidFill>
              </a:rPr>
              <a:t>mrad</a:t>
            </a:r>
            <a:r>
              <a:rPr lang="en-US" sz="2000" dirty="0" smtClean="0"/>
              <a:t>.</a:t>
            </a:r>
          </a:p>
          <a:p>
            <a:pPr algn="just"/>
            <a:endParaRPr lang="ru-RU" sz="1600" dirty="0"/>
          </a:p>
        </p:txBody>
      </p:sp>
      <p:sp>
        <p:nvSpPr>
          <p:cNvPr id="8" name="TextBox 7"/>
          <p:cNvSpPr txBox="1"/>
          <p:nvPr/>
        </p:nvSpPr>
        <p:spPr>
          <a:xfrm>
            <a:off x="1523969" y="1071546"/>
            <a:ext cx="11162343" cy="738664"/>
          </a:xfrm>
          <a:prstGeom prst="rect">
            <a:avLst/>
          </a:prstGeom>
          <a:noFill/>
        </p:spPr>
        <p:txBody>
          <a:bodyPr wrap="square" rtlCol="0">
            <a:spAutoFit/>
          </a:bodyPr>
          <a:lstStyle/>
          <a:p>
            <a:r>
              <a:rPr lang="en-US" b="1" dirty="0" smtClean="0">
                <a:solidFill>
                  <a:srgbClr val="C00000"/>
                </a:solidFill>
              </a:rPr>
              <a:t>How to make the </a:t>
            </a:r>
            <a:r>
              <a:rPr lang="en-US" sz="2400" b="1" dirty="0" smtClean="0">
                <a:solidFill>
                  <a:srgbClr val="C00000"/>
                </a:solidFill>
              </a:rPr>
              <a:t>most brilliant </a:t>
            </a:r>
            <a:r>
              <a:rPr lang="en-US" b="1" dirty="0" smtClean="0">
                <a:solidFill>
                  <a:srgbClr val="C00000"/>
                </a:solidFill>
              </a:rPr>
              <a:t>gamma source?</a:t>
            </a:r>
          </a:p>
          <a:p>
            <a:r>
              <a:rPr lang="en-US" b="1" dirty="0" smtClean="0">
                <a:solidFill>
                  <a:srgbClr val="C00000"/>
                </a:solidFill>
              </a:rPr>
              <a:t>Do not allow degradation of optical wave structure (shorter pulse) </a:t>
            </a:r>
            <a:endParaRPr lang="ru-RU" b="1" dirty="0">
              <a:solidFill>
                <a:srgbClr val="C00000"/>
              </a:solidFill>
            </a:endParaRPr>
          </a:p>
        </p:txBody>
      </p:sp>
      <p:pic>
        <p:nvPicPr>
          <p:cNvPr id="9" name="Рисунок 8" descr="Br.png"/>
          <p:cNvPicPr>
            <a:picLocks noChangeAspect="1"/>
          </p:cNvPicPr>
          <p:nvPr/>
        </p:nvPicPr>
        <p:blipFill>
          <a:blip r:embed="rId2"/>
          <a:stretch>
            <a:fillRect/>
          </a:stretch>
        </p:blipFill>
        <p:spPr>
          <a:xfrm>
            <a:off x="7247552" y="1928802"/>
            <a:ext cx="4658739" cy="2428892"/>
          </a:xfrm>
          <a:prstGeom prst="rect">
            <a:avLst/>
          </a:prstGeom>
        </p:spPr>
      </p:pic>
      <p:pic>
        <p:nvPicPr>
          <p:cNvPr id="10" name="Рисунок 9" descr="PhPl.png"/>
          <p:cNvPicPr>
            <a:picLocks noChangeAspect="1"/>
          </p:cNvPicPr>
          <p:nvPr/>
        </p:nvPicPr>
        <p:blipFill>
          <a:blip r:embed="rId3"/>
          <a:stretch>
            <a:fillRect/>
          </a:stretch>
        </p:blipFill>
        <p:spPr>
          <a:xfrm>
            <a:off x="2482143" y="1785926"/>
            <a:ext cx="4947367" cy="2579372"/>
          </a:xfrm>
          <a:prstGeom prst="rect">
            <a:avLst/>
          </a:prstGeom>
        </p:spPr>
      </p:pic>
      <p:sp>
        <p:nvSpPr>
          <p:cNvPr id="11" name="TextBox 10"/>
          <p:cNvSpPr txBox="1"/>
          <p:nvPr/>
        </p:nvSpPr>
        <p:spPr>
          <a:xfrm>
            <a:off x="380961" y="6429397"/>
            <a:ext cx="4475905" cy="307777"/>
          </a:xfrm>
          <a:prstGeom prst="rect">
            <a:avLst/>
          </a:prstGeom>
          <a:noFill/>
        </p:spPr>
        <p:txBody>
          <a:bodyPr wrap="none" rtlCol="0">
            <a:spAutoFit/>
          </a:bodyPr>
          <a:lstStyle/>
          <a:p>
            <a:r>
              <a:rPr lang="en-US" sz="1400" dirty="0" err="1" smtClean="0"/>
              <a:t>A.Gonoskov</a:t>
            </a:r>
            <a:r>
              <a:rPr lang="en-US" sz="1400" dirty="0" smtClean="0"/>
              <a:t>, </a:t>
            </a:r>
            <a:r>
              <a:rPr lang="en-US" sz="1400" dirty="0" err="1" smtClean="0"/>
              <a:t>A.Bashinov</a:t>
            </a:r>
            <a:r>
              <a:rPr lang="en-US" sz="1400" dirty="0" smtClean="0"/>
              <a:t>, </a:t>
            </a:r>
            <a:r>
              <a:rPr lang="en-US" sz="1400" dirty="0" err="1" smtClean="0"/>
              <a:t>E.Efimenko</a:t>
            </a:r>
            <a:r>
              <a:rPr lang="en-US" sz="1400" dirty="0" smtClean="0"/>
              <a:t> et al., PRX, 2017</a:t>
            </a:r>
            <a:endParaRPr lang="ru-RU" sz="1400" dirty="0"/>
          </a:p>
        </p:txBody>
      </p:sp>
      <p:sp>
        <p:nvSpPr>
          <p:cNvPr id="12" name="TextBox 6"/>
          <p:cNvSpPr txBox="1">
            <a:spLocks noChangeArrowheads="1"/>
          </p:cNvSpPr>
          <p:nvPr/>
        </p:nvSpPr>
        <p:spPr bwMode="auto">
          <a:xfrm>
            <a:off x="1919536" y="428604"/>
            <a:ext cx="9144064"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Optimizing the brightness of a GeV photon source</a:t>
            </a:r>
            <a:endParaRPr lang="ru-RU" sz="2800" b="1" dirty="0">
              <a:solidFill>
                <a:srgbClr val="C00000"/>
              </a:solidFill>
              <a:latin typeface="Calibri" pitchFamily="34" charset="0"/>
            </a:endParaRPr>
          </a:p>
        </p:txBody>
      </p:sp>
      <p:pic>
        <p:nvPicPr>
          <p:cNvPr id="13" name="Picture 7" descr="lp000047"/>
          <p:cNvPicPr>
            <a:picLocks noChangeAspect="1" noChangeArrowheads="1"/>
          </p:cNvPicPr>
          <p:nvPr/>
        </p:nvPicPr>
        <p:blipFill>
          <a:blip r:embed="rId4"/>
          <a:srcRect l="68701" r="6890" b="48031"/>
          <a:stretch>
            <a:fillRect/>
          </a:stretch>
        </p:blipFill>
        <p:spPr bwMode="auto">
          <a:xfrm>
            <a:off x="-43" y="1919824"/>
            <a:ext cx="2695907" cy="2152118"/>
          </a:xfrm>
          <a:prstGeom prst="rect">
            <a:avLst/>
          </a:prstGeom>
          <a:noFill/>
        </p:spPr>
      </p:pic>
    </p:spTree>
    <p:extLst>
      <p:ext uri="{BB962C8B-B14F-4D97-AF65-F5344CB8AC3E}">
        <p14:creationId xmlns:p14="http://schemas.microsoft.com/office/powerpoint/2010/main" val="3991436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764704"/>
            <a:ext cx="5856651" cy="442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одзаголовок 1"/>
          <p:cNvSpPr>
            <a:spLocks noGrp="1"/>
          </p:cNvSpPr>
          <p:nvPr>
            <p:ph type="subTitle" idx="1"/>
          </p:nvPr>
        </p:nvSpPr>
        <p:spPr>
          <a:xfrm>
            <a:off x="335360" y="5157192"/>
            <a:ext cx="11285179" cy="626104"/>
          </a:xfrm>
        </p:spPr>
        <p:txBody>
          <a:bodyPr/>
          <a:lstStyle/>
          <a:p>
            <a:pPr algn="l"/>
            <a:r>
              <a:rPr lang="en-US" sz="1600" dirty="0">
                <a:solidFill>
                  <a:schemeClr val="tx1"/>
                </a:solidFill>
              </a:rPr>
              <a:t>Plasma-field dynamics for 27 PW</a:t>
            </a:r>
            <a:r>
              <a:rPr lang="en-US" sz="1600" dirty="0" smtClean="0">
                <a:solidFill>
                  <a:schemeClr val="tx1"/>
                </a:solidFill>
              </a:rPr>
              <a:t>. </a:t>
            </a:r>
            <a:r>
              <a:rPr lang="fr-FR" sz="1600" dirty="0" smtClean="0">
                <a:solidFill>
                  <a:schemeClr val="tx1"/>
                </a:solidFill>
              </a:rPr>
              <a:t>(</a:t>
            </a:r>
            <a:r>
              <a:rPr lang="fr-FR" sz="1600" dirty="0">
                <a:solidFill>
                  <a:schemeClr val="tx1"/>
                </a:solidFill>
              </a:rPr>
              <a:t>a) Temporal evolution, f(t) - laser pulse envelope, B/B0 </a:t>
            </a:r>
            <a:r>
              <a:rPr lang="fr-FR" sz="1600" dirty="0" smtClean="0">
                <a:solidFill>
                  <a:schemeClr val="tx1"/>
                </a:solidFill>
              </a:rPr>
              <a:t>-</a:t>
            </a:r>
            <a:r>
              <a:rPr lang="en-US" sz="1600" dirty="0" smtClean="0">
                <a:solidFill>
                  <a:schemeClr val="tx1"/>
                </a:solidFill>
              </a:rPr>
              <a:t>magnetic </a:t>
            </a:r>
            <a:r>
              <a:rPr lang="en-US" sz="1600" dirty="0">
                <a:solidFill>
                  <a:schemeClr val="tx1"/>
                </a:solidFill>
              </a:rPr>
              <a:t>field in the plane z = 0 at  = 1/60, np </a:t>
            </a:r>
            <a:r>
              <a:rPr lang="en-US" sz="1600" dirty="0" smtClean="0">
                <a:solidFill>
                  <a:schemeClr val="tx1"/>
                </a:solidFill>
              </a:rPr>
              <a:t>– maximum pair </a:t>
            </a:r>
            <a:r>
              <a:rPr lang="en-US" sz="1600" dirty="0">
                <a:solidFill>
                  <a:schemeClr val="tx1"/>
                </a:solidFill>
              </a:rPr>
              <a:t>density, </a:t>
            </a:r>
            <a:r>
              <a:rPr lang="en-US" sz="1600" dirty="0" err="1" smtClean="0">
                <a:solidFill>
                  <a:schemeClr val="tx1"/>
                </a:solidFill>
              </a:rPr>
              <a:t>Jz</a:t>
            </a:r>
            <a:r>
              <a:rPr lang="en-US" sz="1600" dirty="0" smtClean="0">
                <a:solidFill>
                  <a:schemeClr val="tx1"/>
                </a:solidFill>
              </a:rPr>
              <a:t> </a:t>
            </a:r>
            <a:r>
              <a:rPr lang="en-US" sz="1600" dirty="0">
                <a:solidFill>
                  <a:schemeClr val="tx1"/>
                </a:solidFill>
              </a:rPr>
              <a:t>- current through the cylinder with radius </a:t>
            </a:r>
            <a:r>
              <a:rPr lang="en-US" sz="1600" dirty="0" smtClean="0">
                <a:solidFill>
                  <a:schemeClr val="tx1"/>
                </a:solidFill>
              </a:rPr>
              <a:t>0.1. </a:t>
            </a:r>
            <a:r>
              <a:rPr lang="en-US" sz="1600" dirty="0">
                <a:solidFill>
                  <a:schemeClr val="tx1"/>
                </a:solidFill>
              </a:rPr>
              <a:t>Electric (</a:t>
            </a:r>
            <a:r>
              <a:rPr lang="en-US" sz="1600" dirty="0" err="1">
                <a:solidFill>
                  <a:schemeClr val="tx1"/>
                </a:solidFill>
              </a:rPr>
              <a:t>b,f,j</a:t>
            </a:r>
            <a:r>
              <a:rPr lang="en-US" sz="1600" dirty="0">
                <a:solidFill>
                  <a:schemeClr val="tx1"/>
                </a:solidFill>
              </a:rPr>
              <a:t>) and magnetic (</a:t>
            </a:r>
            <a:r>
              <a:rPr lang="en-US" sz="1600" dirty="0" err="1">
                <a:solidFill>
                  <a:schemeClr val="tx1"/>
                </a:solidFill>
              </a:rPr>
              <a:t>c,g,k</a:t>
            </a:r>
            <a:r>
              <a:rPr lang="en-US" sz="1600" dirty="0">
                <a:solidFill>
                  <a:schemeClr val="tx1"/>
                </a:solidFill>
              </a:rPr>
              <a:t>) fields, positron (</a:t>
            </a:r>
            <a:r>
              <a:rPr lang="en-US" sz="1600" dirty="0" err="1" smtClean="0">
                <a:solidFill>
                  <a:schemeClr val="tx1"/>
                </a:solidFill>
              </a:rPr>
              <a:t>d,h,l</a:t>
            </a:r>
            <a:r>
              <a:rPr lang="en-US" sz="1600" dirty="0" smtClean="0">
                <a:solidFill>
                  <a:schemeClr val="tx1"/>
                </a:solidFill>
              </a:rPr>
              <a:t>)and </a:t>
            </a:r>
            <a:r>
              <a:rPr lang="en-US" sz="1600" dirty="0">
                <a:solidFill>
                  <a:schemeClr val="tx1"/>
                </a:solidFill>
              </a:rPr>
              <a:t>photon (</a:t>
            </a:r>
            <a:r>
              <a:rPr lang="en-US" sz="1600" dirty="0" err="1">
                <a:solidFill>
                  <a:schemeClr val="tx1"/>
                </a:solidFill>
              </a:rPr>
              <a:t>e,i,m</a:t>
            </a:r>
            <a:r>
              <a:rPr lang="en-US" sz="1600" dirty="0">
                <a:solidFill>
                  <a:schemeClr val="tx1"/>
                </a:solidFill>
              </a:rPr>
              <a:t>) distributions at the stages of (b-e) </a:t>
            </a:r>
            <a:r>
              <a:rPr lang="en-US" sz="1600" dirty="0" smtClean="0">
                <a:solidFill>
                  <a:schemeClr val="tx1"/>
                </a:solidFill>
              </a:rPr>
              <a:t>linear QED </a:t>
            </a:r>
            <a:r>
              <a:rPr lang="en-US" sz="1600" dirty="0">
                <a:solidFill>
                  <a:schemeClr val="tx1"/>
                </a:solidFill>
              </a:rPr>
              <a:t>cascade, (f-</a:t>
            </a:r>
            <a:r>
              <a:rPr lang="en-US" sz="1600" dirty="0" err="1">
                <a:solidFill>
                  <a:schemeClr val="tx1"/>
                </a:solidFill>
              </a:rPr>
              <a:t>i</a:t>
            </a:r>
            <a:r>
              <a:rPr lang="en-US" sz="1600" dirty="0">
                <a:solidFill>
                  <a:schemeClr val="tx1"/>
                </a:solidFill>
              </a:rPr>
              <a:t>) plasma column pinching and (j-m) </a:t>
            </a:r>
            <a:r>
              <a:rPr lang="en-US" sz="1600" dirty="0" smtClean="0">
                <a:solidFill>
                  <a:schemeClr val="tx1"/>
                </a:solidFill>
              </a:rPr>
              <a:t>pinch breakdown </a:t>
            </a:r>
            <a:r>
              <a:rPr lang="en-US" sz="1600" dirty="0">
                <a:solidFill>
                  <a:schemeClr val="tx1"/>
                </a:solidFill>
              </a:rPr>
              <a:t>due to bending instability</a:t>
            </a:r>
            <a:r>
              <a:rPr lang="en-US" sz="1600" dirty="0" smtClean="0">
                <a:solidFill>
                  <a:schemeClr val="tx1"/>
                </a:solidFill>
              </a:rPr>
              <a:t>.</a:t>
            </a:r>
          </a:p>
          <a:p>
            <a:pPr algn="l"/>
            <a:r>
              <a:rPr lang="en-US" sz="1600" b="1" dirty="0" smtClean="0">
                <a:solidFill>
                  <a:schemeClr val="tx1"/>
                </a:solidFill>
              </a:rPr>
              <a:t>E.S</a:t>
            </a:r>
            <a:r>
              <a:rPr lang="en-US" sz="1600" b="1" dirty="0">
                <a:solidFill>
                  <a:schemeClr val="tx1"/>
                </a:solidFill>
              </a:rPr>
              <a:t>. </a:t>
            </a:r>
            <a:r>
              <a:rPr lang="en-US" sz="1600" b="1" dirty="0" err="1" smtClean="0">
                <a:solidFill>
                  <a:schemeClr val="tx1"/>
                </a:solidFill>
              </a:rPr>
              <a:t>Efimenko</a:t>
            </a:r>
            <a:r>
              <a:rPr lang="en-US" sz="1600" b="1" dirty="0" smtClean="0">
                <a:solidFill>
                  <a:schemeClr val="tx1"/>
                </a:solidFill>
              </a:rPr>
              <a:t> et al “</a:t>
            </a:r>
            <a:r>
              <a:rPr lang="sv-SE" sz="1600" b="1" dirty="0" smtClean="0">
                <a:solidFill>
                  <a:schemeClr val="tx1"/>
                </a:solidFill>
              </a:rPr>
              <a:t>Laser-driven </a:t>
            </a:r>
            <a:r>
              <a:rPr lang="sv-SE" sz="1600" b="1" dirty="0">
                <a:solidFill>
                  <a:schemeClr val="tx1"/>
                </a:solidFill>
              </a:rPr>
              <a:t>plasma pinching in </a:t>
            </a:r>
            <a:r>
              <a:rPr lang="sv-SE" sz="1600" b="1" dirty="0" smtClean="0">
                <a:solidFill>
                  <a:schemeClr val="tx1"/>
                </a:solidFill>
              </a:rPr>
              <a:t>e</a:t>
            </a:r>
            <a:r>
              <a:rPr lang="ru-RU" sz="1600" b="1" dirty="0" smtClean="0">
                <a:solidFill>
                  <a:schemeClr val="tx1"/>
                </a:solidFill>
              </a:rPr>
              <a:t>−</a:t>
            </a:r>
            <a:r>
              <a:rPr lang="en-US" sz="1600" b="1" dirty="0" smtClean="0">
                <a:solidFill>
                  <a:schemeClr val="tx1"/>
                </a:solidFill>
              </a:rPr>
              <a:t>e+ cascade” </a:t>
            </a:r>
            <a:r>
              <a:rPr lang="en-US" sz="1600" b="1" dirty="0" err="1" smtClean="0">
                <a:solidFill>
                  <a:schemeClr val="tx1"/>
                </a:solidFill>
              </a:rPr>
              <a:t>Phys.Rev</a:t>
            </a:r>
            <a:r>
              <a:rPr lang="en-US" sz="1600" b="1" dirty="0" smtClean="0">
                <a:solidFill>
                  <a:schemeClr val="tx1"/>
                </a:solidFill>
              </a:rPr>
              <a:t>. E (2019)</a:t>
            </a:r>
            <a:endParaRPr lang="en-US" sz="1600" b="1" dirty="0">
              <a:solidFill>
                <a:schemeClr val="tx1"/>
              </a:solidFill>
            </a:endParaRPr>
          </a:p>
        </p:txBody>
      </p:sp>
      <p:sp>
        <p:nvSpPr>
          <p:cNvPr id="7" name="TextBox 6"/>
          <p:cNvSpPr txBox="1">
            <a:spLocks noChangeArrowheads="1"/>
          </p:cNvSpPr>
          <p:nvPr/>
        </p:nvSpPr>
        <p:spPr bwMode="auto">
          <a:xfrm>
            <a:off x="0" y="188640"/>
            <a:ext cx="11928648"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Plasma pinch in e-e+ cascade at pulse power </a:t>
            </a:r>
            <a:r>
              <a:rPr lang="en-US" sz="2800" b="1" dirty="0" smtClean="0">
                <a:solidFill>
                  <a:srgbClr val="C00000"/>
                </a:solidFill>
                <a:latin typeface="Calibri" pitchFamily="34" charset="0"/>
              </a:rPr>
              <a:t>&gt;20 PW  </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1774446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endParaRPr lang="ru-RU" dirty="0"/>
          </a:p>
        </p:txBody>
      </p:sp>
      <p:pic>
        <p:nvPicPr>
          <p:cNvPr id="4894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50" y="1124744"/>
            <a:ext cx="7875149"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0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861" y="4070176"/>
            <a:ext cx="5003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вал 2"/>
          <p:cNvSpPr/>
          <p:nvPr/>
        </p:nvSpPr>
        <p:spPr>
          <a:xfrm>
            <a:off x="10512491" y="5013176"/>
            <a:ext cx="1920213" cy="5578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623392" y="6021288"/>
            <a:ext cx="4512774" cy="369332"/>
          </a:xfrm>
          <a:prstGeom prst="rect">
            <a:avLst/>
          </a:prstGeom>
          <a:noFill/>
        </p:spPr>
        <p:txBody>
          <a:bodyPr wrap="none" rtlCol="0">
            <a:spAutoFit/>
          </a:bodyPr>
          <a:lstStyle/>
          <a:p>
            <a:r>
              <a:rPr lang="en-US" b="1" dirty="0" smtClean="0"/>
              <a:t>B/Es =1/20  corresponds to  10</a:t>
            </a:r>
            <a:r>
              <a:rPr lang="en-US" b="1" baseline="30000" dirty="0" smtClean="0"/>
              <a:t> 27</a:t>
            </a:r>
            <a:r>
              <a:rPr lang="en-US" b="1" dirty="0" smtClean="0"/>
              <a:t>W/cm</a:t>
            </a:r>
            <a:r>
              <a:rPr lang="en-US" b="1" baseline="30000" dirty="0" smtClean="0"/>
              <a:t>2</a:t>
            </a:r>
            <a:endParaRPr lang="ru-RU" dirty="0"/>
          </a:p>
        </p:txBody>
      </p:sp>
      <p:sp>
        <p:nvSpPr>
          <p:cNvPr id="10" name="TextBox 9"/>
          <p:cNvSpPr txBox="1">
            <a:spLocks noChangeArrowheads="1"/>
          </p:cNvSpPr>
          <p:nvPr/>
        </p:nvSpPr>
        <p:spPr bwMode="auto">
          <a:xfrm>
            <a:off x="72008" y="188640"/>
            <a:ext cx="11928648" cy="523220"/>
          </a:xfrm>
          <a:prstGeom prst="rect">
            <a:avLst/>
          </a:prstGeom>
          <a:noFill/>
          <a:ln w="9525">
            <a:noFill/>
            <a:miter lim="800000"/>
            <a:headEnd/>
            <a:tailEnd/>
          </a:ln>
        </p:spPr>
        <p:txBody>
          <a:bodyPr wrap="square">
            <a:spAutoFit/>
          </a:bodyPr>
          <a:lstStyle/>
          <a:p>
            <a:pPr algn="ctr"/>
            <a:r>
              <a:rPr lang="en-US" sz="2800" b="1" dirty="0">
                <a:solidFill>
                  <a:srgbClr val="C00000"/>
                </a:solidFill>
                <a:latin typeface="Calibri" pitchFamily="34" charset="0"/>
              </a:rPr>
              <a:t>Plasma pinch in the e-e+ cascade and approach to the Schwinger field  </a:t>
            </a:r>
            <a:endParaRPr lang="ru-RU" sz="2800" b="1" dirty="0">
              <a:solidFill>
                <a:srgbClr val="C00000"/>
              </a:solidFill>
              <a:latin typeface="Calibri" pitchFamily="34" charset="0"/>
            </a:endParaRPr>
          </a:p>
        </p:txBody>
      </p:sp>
    </p:spTree>
    <p:extLst>
      <p:ext uri="{BB962C8B-B14F-4D97-AF65-F5344CB8AC3E}">
        <p14:creationId xmlns:p14="http://schemas.microsoft.com/office/powerpoint/2010/main" val="300727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380960" y="1785927"/>
            <a:ext cx="1143008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ru-RU" sz="4400" b="1" dirty="0" smtClean="0">
                <a:solidFill>
                  <a:srgbClr val="C00000"/>
                </a:solidFill>
                <a:latin typeface="+mn-lt"/>
              </a:rPr>
              <a:t>Laser-Plasma Accelerators of</a:t>
            </a:r>
          </a:p>
          <a:p>
            <a:pPr algn="ctr" eaLnBrk="1" hangingPunct="1">
              <a:spcBef>
                <a:spcPct val="50000"/>
              </a:spcBef>
              <a:buFontTx/>
              <a:buNone/>
            </a:pPr>
            <a:r>
              <a:rPr lang="en-US" altLang="ru-RU" sz="4400" b="1" dirty="0" smtClean="0">
                <a:solidFill>
                  <a:srgbClr val="C00000"/>
                </a:solidFill>
                <a:latin typeface="+mn-lt"/>
              </a:rPr>
              <a:t> Charged Particles </a:t>
            </a:r>
            <a:endParaRPr lang="ru-RU" altLang="ru-RU" sz="4400" dirty="0">
              <a:solidFill>
                <a:srgbClr val="C00000"/>
              </a:solidFill>
              <a:latin typeface="+mn-lt"/>
            </a:endParaRPr>
          </a:p>
        </p:txBody>
      </p:sp>
    </p:spTree>
    <p:extLst>
      <p:ext uri="{BB962C8B-B14F-4D97-AF65-F5344CB8AC3E}">
        <p14:creationId xmlns:p14="http://schemas.microsoft.com/office/powerpoint/2010/main" val="597481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a:xfrm>
            <a:off x="0" y="220664"/>
            <a:ext cx="12192000" cy="706437"/>
          </a:xfrm>
          <a:noFill/>
        </p:spPr>
        <p:txBody>
          <a:bodyPr/>
          <a:lstStyle/>
          <a:p>
            <a:pPr algn="ctr"/>
            <a:r>
              <a:rPr lang="en-US" altLang="ru-RU" sz="2800" b="1" dirty="0" smtClean="0">
                <a:solidFill>
                  <a:srgbClr val="CC0000"/>
                </a:solidFill>
              </a:rPr>
              <a:t>World’s largest </a:t>
            </a:r>
            <a:r>
              <a:rPr lang="en-US" altLang="ru-RU" sz="2800" b="1" dirty="0">
                <a:solidFill>
                  <a:srgbClr val="CC0000"/>
                </a:solidFill>
              </a:rPr>
              <a:t>linear </a:t>
            </a:r>
            <a:r>
              <a:rPr lang="en-US" altLang="ru-RU" sz="2800" b="1" dirty="0" smtClean="0">
                <a:solidFill>
                  <a:srgbClr val="CC0000"/>
                </a:solidFill>
              </a:rPr>
              <a:t>accelerators</a:t>
            </a:r>
          </a:p>
        </p:txBody>
      </p:sp>
      <p:sp>
        <p:nvSpPr>
          <p:cNvPr id="26627" name="Text Box 5"/>
          <p:cNvSpPr txBox="1">
            <a:spLocks noChangeArrowheads="1"/>
          </p:cNvSpPr>
          <p:nvPr/>
        </p:nvSpPr>
        <p:spPr bwMode="auto">
          <a:xfrm>
            <a:off x="6032501" y="3925889"/>
            <a:ext cx="54250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smtClean="0">
                <a:solidFill>
                  <a:srgbClr val="CC0000"/>
                </a:solidFill>
              </a:rPr>
              <a:t>XFEL </a:t>
            </a:r>
            <a:r>
              <a:rPr lang="en-US" altLang="ru-RU" b="1" dirty="0">
                <a:solidFill>
                  <a:srgbClr val="CC0000"/>
                </a:solidFill>
              </a:rPr>
              <a:t>(</a:t>
            </a:r>
            <a:r>
              <a:rPr lang="ru-RU" altLang="ru-RU" b="1" dirty="0">
                <a:solidFill>
                  <a:srgbClr val="CC0000"/>
                </a:solidFill>
              </a:rPr>
              <a:t>Германия</a:t>
            </a:r>
            <a:r>
              <a:rPr lang="en-US" altLang="ru-RU" b="1" dirty="0">
                <a:solidFill>
                  <a:srgbClr val="CC0000"/>
                </a:solidFill>
              </a:rPr>
              <a:t>)</a:t>
            </a:r>
          </a:p>
          <a:p>
            <a:pPr eaLnBrk="1" hangingPunct="1"/>
            <a:r>
              <a:rPr lang="en-US" altLang="ru-RU" b="1" dirty="0"/>
              <a:t>Accelerating field E= 23.6 MeV/m</a:t>
            </a:r>
          </a:p>
          <a:p>
            <a:pPr eaLnBrk="1" hangingPunct="1"/>
            <a:r>
              <a:rPr lang="en-US" altLang="ru-RU" b="1" dirty="0"/>
              <a:t>Maximum energy 17.5 GeV</a:t>
            </a:r>
          </a:p>
          <a:p>
            <a:pPr eaLnBrk="1" hangingPunct="1"/>
            <a:r>
              <a:rPr lang="en-US" altLang="ru-RU" b="1" dirty="0"/>
              <a:t>Accelerator length 1.7 km</a:t>
            </a:r>
            <a:endParaRPr lang="ru-RU" altLang="ru-RU" b="1" dirty="0"/>
          </a:p>
        </p:txBody>
      </p:sp>
      <p:sp>
        <p:nvSpPr>
          <p:cNvPr id="26628" name="Text Box 5"/>
          <p:cNvSpPr txBox="1">
            <a:spLocks noChangeArrowheads="1"/>
          </p:cNvSpPr>
          <p:nvPr/>
        </p:nvSpPr>
        <p:spPr bwMode="auto">
          <a:xfrm>
            <a:off x="5770034" y="1828800"/>
            <a:ext cx="48157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a:solidFill>
                  <a:srgbClr val="CC0000"/>
                </a:solidFill>
              </a:rPr>
              <a:t>SLAC </a:t>
            </a:r>
            <a:r>
              <a:rPr lang="en-US" altLang="ru-RU" b="1" dirty="0" err="1">
                <a:solidFill>
                  <a:srgbClr val="CC0000"/>
                </a:solidFill>
              </a:rPr>
              <a:t>Linac</a:t>
            </a:r>
            <a:r>
              <a:rPr lang="en-US" altLang="ru-RU" b="1" dirty="0">
                <a:solidFill>
                  <a:srgbClr val="CC0000"/>
                </a:solidFill>
              </a:rPr>
              <a:t> Coherent Light Source (</a:t>
            </a:r>
            <a:r>
              <a:rPr lang="ru-RU" altLang="ru-RU" b="1" dirty="0">
                <a:solidFill>
                  <a:srgbClr val="CC0000"/>
                </a:solidFill>
              </a:rPr>
              <a:t>США</a:t>
            </a:r>
            <a:r>
              <a:rPr lang="en-US" altLang="ru-RU" b="1" dirty="0">
                <a:solidFill>
                  <a:srgbClr val="CC0000"/>
                </a:solidFill>
              </a:rPr>
              <a:t>)</a:t>
            </a:r>
            <a:endParaRPr lang="ru-RU" altLang="ru-RU" b="1" dirty="0"/>
          </a:p>
          <a:p>
            <a:pPr eaLnBrk="1" hangingPunct="1"/>
            <a:r>
              <a:rPr lang="en-US" altLang="ru-RU" b="1" dirty="0"/>
              <a:t>Accelerating field E= 30 MeV/m</a:t>
            </a:r>
          </a:p>
          <a:p>
            <a:pPr eaLnBrk="1" hangingPunct="1"/>
            <a:r>
              <a:rPr lang="en-US" altLang="ru-RU" b="1" dirty="0"/>
              <a:t>Maximum energy 14 GeV</a:t>
            </a:r>
          </a:p>
          <a:p>
            <a:pPr eaLnBrk="1" hangingPunct="1"/>
            <a:r>
              <a:rPr lang="en-US" altLang="ru-RU" b="1" dirty="0"/>
              <a:t>Accelerator length 1 km</a:t>
            </a:r>
            <a:endParaRPr lang="ru-RU" altLang="ru-RU" b="1" dirty="0"/>
          </a:p>
        </p:txBody>
      </p:sp>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1" y="871539"/>
            <a:ext cx="5395383"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PHOTO: Machines assembled together that comprise LCLS's undulator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67" y="2333626"/>
            <a:ext cx="536786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descr="http://www.xfel.eu/sites/site_xfel-gmbh/content/e63619/e79555/european-xfel-aerial-view-with-legend-811x200_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85" y="4051300"/>
            <a:ext cx="5666316"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7"/>
          <p:cNvSpPr txBox="1">
            <a:spLocks noChangeArrowheads="1"/>
          </p:cNvSpPr>
          <p:nvPr/>
        </p:nvSpPr>
        <p:spPr bwMode="auto">
          <a:xfrm>
            <a:off x="567266" y="5591176"/>
            <a:ext cx="96331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dirty="0"/>
              <a:t>Fields in microwave resonators of linear accelerators are limited to 50 MV/m,</a:t>
            </a:r>
          </a:p>
          <a:p>
            <a:pPr eaLnBrk="1" hangingPunct="1"/>
            <a:r>
              <a:rPr lang="en-US" altLang="ru-RU" dirty="0"/>
              <a:t>which is related to the resistance of walls made of superconducting materials</a:t>
            </a:r>
            <a:endParaRPr lang="ru-RU" altLang="ru-RU" dirty="0"/>
          </a:p>
        </p:txBody>
      </p:sp>
    </p:spTree>
    <p:extLst>
      <p:ext uri="{BB962C8B-B14F-4D97-AF65-F5344CB8AC3E}">
        <p14:creationId xmlns:p14="http://schemas.microsoft.com/office/powerpoint/2010/main" val="2052207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8"/>
          <p:cNvSpPr>
            <a:spLocks noGrp="1" noChangeArrowheads="1"/>
          </p:cNvSpPr>
          <p:nvPr>
            <p:ph type="title"/>
          </p:nvPr>
        </p:nvSpPr>
        <p:spPr>
          <a:xfrm>
            <a:off x="0" y="255589"/>
            <a:ext cx="12192000" cy="706437"/>
          </a:xfrm>
          <a:noFill/>
        </p:spPr>
        <p:txBody>
          <a:bodyPr/>
          <a:lstStyle/>
          <a:p>
            <a:pPr algn="ctr"/>
            <a:r>
              <a:rPr lang="en-US" altLang="ru-RU" sz="2800" b="1" dirty="0">
                <a:solidFill>
                  <a:srgbClr val="CC0000"/>
                </a:solidFill>
              </a:rPr>
              <a:t>Is it possible to accelerate electrons with a laser field?</a:t>
            </a:r>
            <a:endParaRPr lang="en-US" altLang="ru-RU" sz="2800" b="1" dirty="0" smtClean="0">
              <a:solidFill>
                <a:srgbClr val="CC0000"/>
              </a:solidFill>
            </a:endParaRPr>
          </a:p>
        </p:txBody>
      </p:sp>
      <p:sp>
        <p:nvSpPr>
          <p:cNvPr id="28675" name="TextBox 3"/>
          <p:cNvSpPr txBox="1">
            <a:spLocks noChangeArrowheads="1"/>
          </p:cNvSpPr>
          <p:nvPr/>
        </p:nvSpPr>
        <p:spPr bwMode="auto">
          <a:xfrm>
            <a:off x="1143000" y="1352550"/>
            <a:ext cx="10407651"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dirty="0"/>
              <a:t>Electric fields in </a:t>
            </a:r>
            <a:r>
              <a:rPr lang="en-US" altLang="ru-RU" dirty="0" err="1"/>
              <a:t>petawatt</a:t>
            </a:r>
            <a:r>
              <a:rPr lang="en-US" altLang="ru-RU" dirty="0"/>
              <a:t> laser pulses have enormous </a:t>
            </a:r>
            <a:r>
              <a:rPr lang="en-US" altLang="ru-RU" dirty="0" smtClean="0"/>
              <a:t>values</a:t>
            </a:r>
          </a:p>
          <a:p>
            <a:pPr algn="ctr" eaLnBrk="1" hangingPunct="1"/>
            <a:endParaRPr lang="ru-RU" altLang="ru-RU" dirty="0"/>
          </a:p>
          <a:p>
            <a:pPr algn="ctr" eaLnBrk="1" hangingPunct="1"/>
            <a:r>
              <a:rPr lang="en-US" altLang="ru-RU" sz="2400" dirty="0">
                <a:solidFill>
                  <a:srgbClr val="C00000"/>
                </a:solidFill>
              </a:rPr>
              <a:t>E (B</a:t>
            </a:r>
            <a:r>
              <a:rPr lang="ru-RU" altLang="ru-RU" sz="2400" dirty="0">
                <a:solidFill>
                  <a:srgbClr val="C00000"/>
                </a:solidFill>
              </a:rPr>
              <a:t>/см) = 30  </a:t>
            </a:r>
            <a:r>
              <a:rPr lang="en-US" altLang="ru-RU" sz="2400" dirty="0">
                <a:solidFill>
                  <a:srgbClr val="C00000"/>
                </a:solidFill>
              </a:rPr>
              <a:t>I</a:t>
            </a:r>
            <a:r>
              <a:rPr lang="ru-RU" altLang="ru-RU" sz="2400" dirty="0">
                <a:solidFill>
                  <a:srgbClr val="C00000"/>
                </a:solidFill>
              </a:rPr>
              <a:t> (Вт/см</a:t>
            </a:r>
            <a:r>
              <a:rPr lang="ru-RU" altLang="ru-RU" sz="2400" baseline="30000" dirty="0">
                <a:solidFill>
                  <a:srgbClr val="C00000"/>
                </a:solidFill>
              </a:rPr>
              <a:t>2</a:t>
            </a:r>
            <a:r>
              <a:rPr lang="ru-RU" altLang="ru-RU" sz="2400" dirty="0">
                <a:solidFill>
                  <a:srgbClr val="C00000"/>
                </a:solidFill>
              </a:rPr>
              <a:t>)</a:t>
            </a:r>
            <a:r>
              <a:rPr lang="en-US" altLang="ru-RU" sz="2400" baseline="30000" dirty="0">
                <a:solidFill>
                  <a:srgbClr val="C00000"/>
                </a:solidFill>
              </a:rPr>
              <a:t>1</a:t>
            </a:r>
            <a:r>
              <a:rPr lang="ru-RU" altLang="ru-RU" sz="2400" baseline="30000" dirty="0">
                <a:solidFill>
                  <a:srgbClr val="C00000"/>
                </a:solidFill>
              </a:rPr>
              <a:t>/2   </a:t>
            </a:r>
            <a:r>
              <a:rPr lang="en-US" altLang="ru-RU" dirty="0"/>
              <a:t/>
            </a:r>
            <a:br>
              <a:rPr lang="en-US" altLang="ru-RU" dirty="0"/>
            </a:br>
            <a:endParaRPr lang="ru-RU" altLang="ru-RU" dirty="0"/>
          </a:p>
          <a:p>
            <a:pPr eaLnBrk="1" hangingPunct="1"/>
            <a:endParaRPr lang="ru-RU" altLang="ru-RU" dirty="0"/>
          </a:p>
          <a:p>
            <a:pPr eaLnBrk="1" hangingPunct="1"/>
            <a:r>
              <a:rPr lang="ru-RU" altLang="ru-RU" dirty="0" smtClean="0"/>
              <a:t>“</a:t>
            </a:r>
            <a:r>
              <a:rPr lang="en-US" altLang="ru-RU" dirty="0" smtClean="0"/>
              <a:t>Atomic fields</a:t>
            </a:r>
            <a:r>
              <a:rPr lang="ru-RU" altLang="ru-RU" dirty="0" smtClean="0"/>
              <a:t>" </a:t>
            </a:r>
            <a:r>
              <a:rPr lang="ru-RU" altLang="ru-RU" dirty="0"/>
              <a:t>			 </a:t>
            </a:r>
            <a:r>
              <a:rPr lang="en-US" altLang="ru-RU" dirty="0"/>
              <a:t>I = </a:t>
            </a:r>
            <a:r>
              <a:rPr lang="ru-RU" altLang="ru-RU" dirty="0"/>
              <a:t>3 10 </a:t>
            </a:r>
            <a:r>
              <a:rPr lang="ru-RU" altLang="ru-RU" baseline="30000" dirty="0"/>
              <a:t>16</a:t>
            </a:r>
            <a:r>
              <a:rPr lang="ru-RU" altLang="ru-RU" dirty="0"/>
              <a:t> Вт/см</a:t>
            </a:r>
            <a:r>
              <a:rPr lang="ru-RU" altLang="ru-RU" baseline="30000" dirty="0"/>
              <a:t>2</a:t>
            </a:r>
            <a:r>
              <a:rPr lang="en-US" altLang="ru-RU" dirty="0"/>
              <a:t>  E = 5 10</a:t>
            </a:r>
            <a:r>
              <a:rPr lang="ru-RU" altLang="ru-RU" dirty="0"/>
              <a:t> </a:t>
            </a:r>
            <a:r>
              <a:rPr lang="ru-RU" altLang="ru-RU" baseline="30000" dirty="0"/>
              <a:t>9</a:t>
            </a:r>
            <a:r>
              <a:rPr lang="en-US" altLang="ru-RU" dirty="0"/>
              <a:t> </a:t>
            </a:r>
            <a:r>
              <a:rPr lang="ru-RU" altLang="ru-RU" dirty="0"/>
              <a:t>В/см</a:t>
            </a:r>
          </a:p>
          <a:p>
            <a:pPr eaLnBrk="1" hangingPunct="1"/>
            <a:endParaRPr lang="ru-RU" altLang="ru-RU" dirty="0"/>
          </a:p>
          <a:p>
            <a:pPr eaLnBrk="1" hangingPunct="1"/>
            <a:r>
              <a:rPr lang="ru-RU" altLang="ru-RU" dirty="0" smtClean="0"/>
              <a:t>"</a:t>
            </a:r>
            <a:r>
              <a:rPr lang="en-US" altLang="ru-RU" dirty="0" smtClean="0"/>
              <a:t>Relativistic intensity</a:t>
            </a:r>
            <a:r>
              <a:rPr lang="ru-RU" altLang="ru-RU" dirty="0" smtClean="0"/>
              <a:t>"</a:t>
            </a:r>
            <a:r>
              <a:rPr lang="ru-RU" altLang="ru-RU" dirty="0"/>
              <a:t>	 </a:t>
            </a:r>
            <a:r>
              <a:rPr lang="en-US" altLang="ru-RU" dirty="0"/>
              <a:t>I = </a:t>
            </a:r>
            <a:r>
              <a:rPr lang="ru-RU" altLang="ru-RU" dirty="0"/>
              <a:t>3 10 </a:t>
            </a:r>
            <a:r>
              <a:rPr lang="ru-RU" altLang="ru-RU" baseline="30000" dirty="0"/>
              <a:t>18</a:t>
            </a:r>
            <a:r>
              <a:rPr lang="ru-RU" altLang="ru-RU" dirty="0"/>
              <a:t> Вт/см</a:t>
            </a:r>
            <a:r>
              <a:rPr lang="ru-RU" altLang="ru-RU" baseline="30000" dirty="0"/>
              <a:t>2</a:t>
            </a:r>
            <a:r>
              <a:rPr lang="en-US" altLang="ru-RU" dirty="0"/>
              <a:t>  E = 5 10</a:t>
            </a:r>
            <a:r>
              <a:rPr lang="ru-RU" altLang="ru-RU" baseline="30000" dirty="0"/>
              <a:t>10</a:t>
            </a:r>
            <a:r>
              <a:rPr lang="en-US" altLang="ru-RU" dirty="0"/>
              <a:t> </a:t>
            </a:r>
            <a:r>
              <a:rPr lang="ru-RU" altLang="ru-RU" dirty="0"/>
              <a:t>В/см</a:t>
            </a:r>
          </a:p>
          <a:p>
            <a:pPr eaLnBrk="1" hangingPunct="1"/>
            <a:endParaRPr lang="ru-RU" altLang="ru-RU" dirty="0"/>
          </a:p>
          <a:p>
            <a:pPr eaLnBrk="1" hangingPunct="1"/>
            <a:r>
              <a:rPr lang="en-US" altLang="ru-RU" dirty="0" smtClean="0"/>
              <a:t>Maximum</a:t>
            </a:r>
            <a:r>
              <a:rPr lang="ru-RU" altLang="ru-RU" dirty="0" smtClean="0"/>
              <a:t> </a:t>
            </a:r>
            <a:r>
              <a:rPr lang="en-US" altLang="ru-RU" dirty="0"/>
              <a:t>achieved intensity</a:t>
            </a:r>
            <a:r>
              <a:rPr lang="ru-RU" altLang="ru-RU" dirty="0" smtClean="0"/>
              <a:t>   </a:t>
            </a:r>
            <a:r>
              <a:rPr lang="ru-RU" altLang="ru-RU" dirty="0"/>
              <a:t>	</a:t>
            </a:r>
            <a:r>
              <a:rPr lang="en-US" altLang="ru-RU" dirty="0"/>
              <a:t>I = </a:t>
            </a:r>
            <a:r>
              <a:rPr lang="ru-RU" altLang="ru-RU" dirty="0"/>
              <a:t>3 10 </a:t>
            </a:r>
            <a:r>
              <a:rPr lang="ru-RU" altLang="ru-RU" baseline="30000" dirty="0"/>
              <a:t>22</a:t>
            </a:r>
            <a:r>
              <a:rPr lang="ru-RU" altLang="ru-RU" dirty="0"/>
              <a:t> Вт/см</a:t>
            </a:r>
            <a:r>
              <a:rPr lang="ru-RU" altLang="ru-RU" baseline="30000" dirty="0"/>
              <a:t>2</a:t>
            </a:r>
            <a:r>
              <a:rPr lang="en-US" altLang="ru-RU" dirty="0"/>
              <a:t>  E = </a:t>
            </a:r>
            <a:r>
              <a:rPr lang="ru-RU" altLang="ru-RU" dirty="0"/>
              <a:t>3</a:t>
            </a:r>
            <a:r>
              <a:rPr lang="en-US" altLang="ru-RU" dirty="0"/>
              <a:t> 10</a:t>
            </a:r>
            <a:r>
              <a:rPr lang="ru-RU" altLang="ru-RU" baseline="30000" dirty="0"/>
              <a:t>12</a:t>
            </a:r>
            <a:r>
              <a:rPr lang="en-US" altLang="ru-RU" dirty="0"/>
              <a:t> </a:t>
            </a:r>
            <a:r>
              <a:rPr lang="ru-RU" altLang="ru-RU" dirty="0"/>
              <a:t>В/см</a:t>
            </a:r>
          </a:p>
          <a:p>
            <a:pPr eaLnBrk="1" hangingPunct="1"/>
            <a:endParaRPr lang="ru-RU" altLang="ru-RU" dirty="0"/>
          </a:p>
          <a:p>
            <a:pPr eaLnBrk="1" hangingPunct="1"/>
            <a:r>
              <a:rPr lang="en-US" altLang="ru-RU" dirty="0"/>
              <a:t>Maximum field in accelerators </a:t>
            </a:r>
            <a:r>
              <a:rPr lang="ru-RU" altLang="ru-RU" dirty="0"/>
              <a:t>	</a:t>
            </a:r>
            <a:r>
              <a:rPr lang="en-US" altLang="ru-RU" dirty="0" smtClean="0">
                <a:solidFill>
                  <a:srgbClr val="C00000"/>
                </a:solidFill>
              </a:rPr>
              <a:t>in total</a:t>
            </a:r>
            <a:r>
              <a:rPr lang="ru-RU" altLang="ru-RU" dirty="0" smtClean="0">
                <a:solidFill>
                  <a:srgbClr val="C00000"/>
                </a:solidFill>
              </a:rPr>
              <a:t>     </a:t>
            </a:r>
            <a:r>
              <a:rPr lang="ru-RU" altLang="ru-RU" dirty="0">
                <a:solidFill>
                  <a:srgbClr val="C00000"/>
                </a:solidFill>
              </a:rPr>
              <a:t>Е = 5 10 </a:t>
            </a:r>
            <a:r>
              <a:rPr lang="ru-RU" altLang="ru-RU" baseline="30000" dirty="0">
                <a:solidFill>
                  <a:srgbClr val="C00000"/>
                </a:solidFill>
              </a:rPr>
              <a:t>5</a:t>
            </a:r>
            <a:r>
              <a:rPr lang="ru-RU" altLang="ru-RU" dirty="0">
                <a:solidFill>
                  <a:srgbClr val="C00000"/>
                </a:solidFill>
              </a:rPr>
              <a:t> В/см</a:t>
            </a:r>
          </a:p>
          <a:p>
            <a:pPr eaLnBrk="1" hangingPunct="1"/>
            <a:endParaRPr lang="ru-RU" altLang="ru-RU" dirty="0">
              <a:solidFill>
                <a:srgbClr val="C00000"/>
              </a:solidFill>
            </a:endParaRPr>
          </a:p>
          <a:p>
            <a:pPr eaLnBrk="1" hangingPunct="1"/>
            <a:endParaRPr lang="ru-RU" altLang="ru-RU" dirty="0">
              <a:solidFill>
                <a:srgbClr val="C00000"/>
              </a:solidFill>
            </a:endParaRPr>
          </a:p>
          <a:p>
            <a:pPr eaLnBrk="1" hangingPunct="1"/>
            <a:r>
              <a:rPr lang="en-US" altLang="ru-RU" dirty="0">
                <a:solidFill>
                  <a:srgbClr val="C00000"/>
                </a:solidFill>
              </a:rPr>
              <a:t>How to use laser pulses to accelerate electrons</a:t>
            </a:r>
            <a:r>
              <a:rPr lang="en-US" altLang="ru-RU" dirty="0" smtClean="0">
                <a:solidFill>
                  <a:srgbClr val="C00000"/>
                </a:solidFill>
              </a:rPr>
              <a:t>?</a:t>
            </a:r>
          </a:p>
          <a:p>
            <a:pPr eaLnBrk="1" hangingPunct="1"/>
            <a:endParaRPr lang="ru-RU" altLang="ru-RU" dirty="0">
              <a:solidFill>
                <a:srgbClr val="C00000"/>
              </a:solidFill>
            </a:endParaRPr>
          </a:p>
          <a:p>
            <a:pPr eaLnBrk="1" hangingPunct="1"/>
            <a:r>
              <a:rPr lang="en-US" altLang="ru-RU" dirty="0"/>
              <a:t>Accelerating electrons with a laser pulse in a vacuum is </a:t>
            </a:r>
            <a:r>
              <a:rPr lang="en-US" altLang="ru-RU" dirty="0">
                <a:solidFill>
                  <a:srgbClr val="C00000"/>
                </a:solidFill>
              </a:rPr>
              <a:t>ineffective</a:t>
            </a:r>
            <a:endParaRPr lang="ru-RU" altLang="ru-RU" dirty="0">
              <a:solidFill>
                <a:srgbClr val="C00000"/>
              </a:solidFill>
            </a:endParaRPr>
          </a:p>
          <a:p>
            <a:pPr eaLnBrk="1" hangingPunct="1"/>
            <a:endParaRPr lang="ru-RU" altLang="ru-RU" dirty="0"/>
          </a:p>
          <a:p>
            <a:pPr eaLnBrk="1" hangingPunct="1"/>
            <a:endParaRPr lang="ru-RU" altLang="ru-RU" dirty="0"/>
          </a:p>
        </p:txBody>
      </p:sp>
    </p:spTree>
    <p:extLst>
      <p:ext uri="{BB962C8B-B14F-4D97-AF65-F5344CB8AC3E}">
        <p14:creationId xmlns:p14="http://schemas.microsoft.com/office/powerpoint/2010/main" val="495281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8"/>
          <p:cNvSpPr>
            <a:spLocks noGrp="1" noChangeArrowheads="1"/>
          </p:cNvSpPr>
          <p:nvPr>
            <p:ph type="title"/>
          </p:nvPr>
        </p:nvSpPr>
        <p:spPr>
          <a:xfrm>
            <a:off x="0" y="255589"/>
            <a:ext cx="12192000" cy="706437"/>
          </a:xfrm>
          <a:noFill/>
        </p:spPr>
        <p:txBody>
          <a:bodyPr/>
          <a:lstStyle/>
          <a:p>
            <a:pPr algn="ctr"/>
            <a:r>
              <a:rPr lang="en-US" altLang="ru-RU" sz="2800" b="1" dirty="0" err="1">
                <a:solidFill>
                  <a:srgbClr val="CC0000"/>
                </a:solidFill>
              </a:rPr>
              <a:t>Wakewave</a:t>
            </a:r>
            <a:r>
              <a:rPr lang="en-US" altLang="ru-RU" sz="2800" b="1" dirty="0">
                <a:solidFill>
                  <a:srgbClr val="CC0000"/>
                </a:solidFill>
              </a:rPr>
              <a:t> generation in plasma</a:t>
            </a:r>
            <a:endParaRPr lang="en-US" altLang="ru-RU" sz="2800" b="1" dirty="0" smtClean="0">
              <a:solidFill>
                <a:srgbClr val="CC0000"/>
              </a:solidFill>
            </a:endParaRPr>
          </a:p>
        </p:txBody>
      </p:sp>
      <p:sp>
        <p:nvSpPr>
          <p:cNvPr id="29700" name="TextBox 7"/>
          <p:cNvSpPr txBox="1">
            <a:spLocks noChangeArrowheads="1"/>
          </p:cNvSpPr>
          <p:nvPr/>
        </p:nvSpPr>
        <p:spPr bwMode="auto">
          <a:xfrm>
            <a:off x="7620001" y="1123951"/>
            <a:ext cx="24721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a:t>T.Tajima and J.M.Dawson </a:t>
            </a:r>
          </a:p>
          <a:p>
            <a:pPr eaLnBrk="1" hangingPunct="1"/>
            <a:r>
              <a:rPr lang="en-US" altLang="ru-RU" sz="1400"/>
              <a:t>"Laser Electron Accelerator",</a:t>
            </a:r>
          </a:p>
          <a:p>
            <a:pPr eaLnBrk="1" hangingPunct="1"/>
            <a:r>
              <a:rPr lang="en-US" altLang="ru-RU" sz="1400"/>
              <a:t>PRL, 43, 267 (1979)</a:t>
            </a:r>
            <a:endParaRPr lang="ru-RU" altLang="ru-RU" sz="1400"/>
          </a:p>
        </p:txBody>
      </p:sp>
      <p:pic>
        <p:nvPicPr>
          <p:cNvPr id="2970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17" y="1062038"/>
            <a:ext cx="2986616"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533" y="1093788"/>
            <a:ext cx="3056467"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0"/>
          <p:cNvSpPr txBox="1">
            <a:spLocks noChangeArrowheads="1"/>
          </p:cNvSpPr>
          <p:nvPr/>
        </p:nvSpPr>
        <p:spPr bwMode="auto">
          <a:xfrm>
            <a:off x="452967" y="3214688"/>
            <a:ext cx="2969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600" dirty="0"/>
              <a:t>Surface </a:t>
            </a:r>
            <a:r>
              <a:rPr lang="en-US" altLang="ru-RU" sz="1600" dirty="0" err="1" smtClean="0"/>
              <a:t>wakewave</a:t>
            </a:r>
            <a:r>
              <a:rPr lang="en-US" altLang="ru-RU" sz="1600" dirty="0" smtClean="0"/>
              <a:t> </a:t>
            </a:r>
            <a:r>
              <a:rPr lang="en-US" altLang="ru-RU" sz="1600" dirty="0"/>
              <a:t>behind </a:t>
            </a:r>
            <a:r>
              <a:rPr lang="en-US" altLang="ru-RU" sz="1600" dirty="0" smtClean="0"/>
              <a:t>a </a:t>
            </a:r>
            <a:r>
              <a:rPr lang="en-US" altLang="ru-RU" sz="1600" dirty="0"/>
              <a:t>ship</a:t>
            </a:r>
            <a:endParaRPr lang="ru-RU" altLang="ru-RU" sz="1600" dirty="0"/>
          </a:p>
        </p:txBody>
      </p:sp>
      <p:sp>
        <p:nvSpPr>
          <p:cNvPr id="29704" name="TextBox 11"/>
          <p:cNvSpPr txBox="1">
            <a:spLocks noChangeArrowheads="1"/>
          </p:cNvSpPr>
          <p:nvPr/>
        </p:nvSpPr>
        <p:spPr bwMode="auto">
          <a:xfrm>
            <a:off x="3841751" y="3205163"/>
            <a:ext cx="2969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600" dirty="0"/>
              <a:t>Plasma wave behind a laser pulse</a:t>
            </a:r>
            <a:endParaRPr lang="ru-RU" altLang="ru-RU" sz="1600" dirty="0"/>
          </a:p>
        </p:txBody>
      </p:sp>
      <p:pic>
        <p:nvPicPr>
          <p:cNvPr id="297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1" y="4335463"/>
            <a:ext cx="305646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800" y="4313238"/>
            <a:ext cx="281093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5"/>
          <p:cNvSpPr txBox="1">
            <a:spLocks noChangeArrowheads="1"/>
          </p:cNvSpPr>
          <p:nvPr/>
        </p:nvSpPr>
        <p:spPr bwMode="auto">
          <a:xfrm>
            <a:off x="4116917" y="6027738"/>
            <a:ext cx="29696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600" dirty="0"/>
              <a:t>Acceleration of </a:t>
            </a:r>
            <a:r>
              <a:rPr lang="en-US" altLang="ru-RU" sz="1600" dirty="0" smtClean="0"/>
              <a:t>an electron bundle</a:t>
            </a:r>
            <a:endParaRPr lang="ru-RU" altLang="ru-RU" sz="1600" dirty="0"/>
          </a:p>
        </p:txBody>
      </p:sp>
      <p:sp>
        <p:nvSpPr>
          <p:cNvPr id="29708" name="TextBox 16"/>
          <p:cNvSpPr txBox="1">
            <a:spLocks noChangeArrowheads="1"/>
          </p:cNvSpPr>
          <p:nvPr/>
        </p:nvSpPr>
        <p:spPr bwMode="auto">
          <a:xfrm>
            <a:off x="584201" y="6046788"/>
            <a:ext cx="2967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600" dirty="0"/>
              <a:t>Surfer acceleration</a:t>
            </a:r>
            <a:endParaRPr lang="ru-RU" altLang="ru-RU" sz="1600" dirty="0"/>
          </a:p>
        </p:txBody>
      </p:sp>
      <p:sp>
        <p:nvSpPr>
          <p:cNvPr id="29709" name="TextBox 2"/>
          <p:cNvSpPr txBox="1">
            <a:spLocks noChangeArrowheads="1"/>
          </p:cNvSpPr>
          <p:nvPr/>
        </p:nvSpPr>
        <p:spPr bwMode="auto">
          <a:xfrm>
            <a:off x="6830485" y="2887664"/>
            <a:ext cx="608964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endParaRPr lang="en-US" altLang="ru-RU" sz="1400" b="1" dirty="0">
              <a:solidFill>
                <a:srgbClr val="CC0000"/>
              </a:solidFill>
            </a:endParaRPr>
          </a:p>
          <a:p>
            <a:pPr eaLnBrk="1" hangingPunct="1"/>
            <a:r>
              <a:rPr lang="en-US" altLang="ru-RU" sz="1400" b="1" dirty="0">
                <a:solidFill>
                  <a:srgbClr val="002060"/>
                </a:solidFill>
              </a:rPr>
              <a:t>Obtained in the experiment:</a:t>
            </a:r>
          </a:p>
          <a:p>
            <a:pPr eaLnBrk="1" hangingPunct="1">
              <a:buFont typeface="Arial" pitchFamily="34" charset="0"/>
              <a:buChar char="•"/>
            </a:pPr>
            <a:endParaRPr lang="en-US" altLang="ru-RU" sz="1400" b="1" dirty="0">
              <a:solidFill>
                <a:srgbClr val="CC0000"/>
              </a:solidFill>
            </a:endParaRPr>
          </a:p>
          <a:p>
            <a:pPr eaLnBrk="1" hangingPunct="1">
              <a:buFont typeface="Arial" pitchFamily="34" charset="0"/>
              <a:buChar char="•"/>
            </a:pPr>
            <a:r>
              <a:rPr lang="en-US" altLang="ru-RU" sz="1400" b="1" dirty="0">
                <a:solidFill>
                  <a:srgbClr val="CC0000"/>
                </a:solidFill>
              </a:rPr>
              <a:t>Accelerating fields ~ 1 GeV/cm</a:t>
            </a:r>
          </a:p>
          <a:p>
            <a:pPr eaLnBrk="1" hangingPunct="1">
              <a:buFont typeface="Arial" pitchFamily="34" charset="0"/>
              <a:buChar char="•"/>
            </a:pPr>
            <a:r>
              <a:rPr lang="en-US" altLang="ru-RU" sz="1400" b="1" dirty="0">
                <a:solidFill>
                  <a:srgbClr val="CC0000"/>
                </a:solidFill>
              </a:rPr>
              <a:t>Electron energies ~ 5 GeV</a:t>
            </a:r>
          </a:p>
          <a:p>
            <a:pPr eaLnBrk="1" hangingPunct="1">
              <a:buFont typeface="Arial" pitchFamily="34" charset="0"/>
              <a:buChar char="•"/>
            </a:pPr>
            <a:r>
              <a:rPr lang="en-US" altLang="ru-RU" sz="1400" b="1" dirty="0" err="1">
                <a:solidFill>
                  <a:srgbClr val="CC0000"/>
                </a:solidFill>
              </a:rPr>
              <a:t>Monoenergetic</a:t>
            </a:r>
            <a:r>
              <a:rPr lang="en-US" altLang="ru-RU" sz="1400" b="1" dirty="0">
                <a:solidFill>
                  <a:srgbClr val="CC0000"/>
                </a:solidFill>
              </a:rPr>
              <a:t> - several percent</a:t>
            </a:r>
          </a:p>
          <a:p>
            <a:pPr eaLnBrk="1" hangingPunct="1">
              <a:buFont typeface="Arial" pitchFamily="34" charset="0"/>
              <a:buChar char="•"/>
            </a:pPr>
            <a:endParaRPr lang="en-US" altLang="ru-RU" sz="1400" b="1" dirty="0">
              <a:solidFill>
                <a:srgbClr val="CC0000"/>
              </a:solidFill>
            </a:endParaRPr>
          </a:p>
          <a:p>
            <a:pPr eaLnBrk="1" hangingPunct="1">
              <a:buFont typeface="Arial" pitchFamily="34" charset="0"/>
              <a:buChar char="•"/>
            </a:pPr>
            <a:endParaRPr lang="en-US" altLang="ru-RU" sz="1400" b="1" dirty="0">
              <a:solidFill>
                <a:srgbClr val="CC0000"/>
              </a:solidFill>
            </a:endParaRPr>
          </a:p>
          <a:p>
            <a:pPr eaLnBrk="1" hangingPunct="1"/>
            <a:r>
              <a:rPr lang="en-US" altLang="ru-RU" sz="1400" b="1" dirty="0">
                <a:solidFill>
                  <a:srgbClr val="002060"/>
                </a:solidFill>
              </a:rPr>
              <a:t>Application prospects:</a:t>
            </a:r>
          </a:p>
          <a:p>
            <a:pPr eaLnBrk="1" hangingPunct="1"/>
            <a:endParaRPr lang="en-US" altLang="ru-RU" sz="1400" b="1" dirty="0">
              <a:solidFill>
                <a:srgbClr val="CC0000"/>
              </a:solidFill>
            </a:endParaRPr>
          </a:p>
          <a:p>
            <a:pPr eaLnBrk="1" hangingPunct="1">
              <a:buFont typeface="Arial" pitchFamily="34" charset="0"/>
              <a:buChar char="•"/>
            </a:pPr>
            <a:r>
              <a:rPr lang="en-US" altLang="ru-RU" sz="1400" b="1" dirty="0">
                <a:solidFill>
                  <a:srgbClr val="CC0000"/>
                </a:solidFill>
              </a:rPr>
              <a:t> Tabletop X-ray </a:t>
            </a:r>
            <a:r>
              <a:rPr lang="en-US" altLang="ru-RU" sz="1400" b="1" dirty="0" smtClean="0">
                <a:solidFill>
                  <a:srgbClr val="CC0000"/>
                </a:solidFill>
              </a:rPr>
              <a:t>FELs</a:t>
            </a:r>
            <a:endParaRPr lang="en-US" altLang="ru-RU" sz="1400" b="1" dirty="0">
              <a:solidFill>
                <a:srgbClr val="CC0000"/>
              </a:solidFill>
            </a:endParaRPr>
          </a:p>
          <a:p>
            <a:pPr eaLnBrk="1" hangingPunct="1">
              <a:buFont typeface="Arial" pitchFamily="34" charset="0"/>
              <a:buChar char="•"/>
            </a:pPr>
            <a:r>
              <a:rPr lang="en-US" altLang="ru-RU" sz="1400" b="1" dirty="0">
                <a:solidFill>
                  <a:srgbClr val="CC0000"/>
                </a:solidFill>
              </a:rPr>
              <a:t> Sources of Compton radiation</a:t>
            </a:r>
            <a:endParaRPr lang="ru-RU" altLang="ru-RU" sz="1400" b="1" dirty="0">
              <a:solidFill>
                <a:srgbClr val="CC0000"/>
              </a:solidFill>
            </a:endParaRPr>
          </a:p>
        </p:txBody>
      </p:sp>
    </p:spTree>
    <p:extLst>
      <p:ext uri="{BB962C8B-B14F-4D97-AF65-F5344CB8AC3E}">
        <p14:creationId xmlns:p14="http://schemas.microsoft.com/office/powerpoint/2010/main" val="2394647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59946" y="6139"/>
            <a:ext cx="10849205" cy="523220"/>
          </a:xfrm>
          <a:prstGeom prst="rect">
            <a:avLst/>
          </a:prstGeom>
          <a:noFill/>
        </p:spPr>
        <p:txBody>
          <a:bodyPr wrap="square" rtlCol="0">
            <a:spAutoFit/>
          </a:bodyPr>
          <a:lstStyle/>
          <a:p>
            <a:pPr algn="ctr"/>
            <a:r>
              <a:rPr lang="en-US" sz="2800" b="1" dirty="0">
                <a:solidFill>
                  <a:srgbClr val="C00000"/>
                </a:solidFill>
                <a:latin typeface="Arial" pitchFamily="34" charset="0"/>
                <a:cs typeface="Arial" pitchFamily="34" charset="0"/>
              </a:rPr>
              <a:t>Laser acceleration of electrons</a:t>
            </a:r>
            <a:endParaRPr lang="ru-RU" sz="2800" b="1" dirty="0">
              <a:solidFill>
                <a:srgbClr val="C00000"/>
              </a:solidFill>
              <a:latin typeface="Arial" pitchFamily="34" charset="0"/>
              <a:cs typeface="Arial" pitchFamily="34" charset="0"/>
            </a:endParaRPr>
          </a:p>
        </p:txBody>
      </p:sp>
      <p:pic>
        <p:nvPicPr>
          <p:cNvPr id="2" name="Picture 13">
            <a:extLst>
              <a:ext uri="{FF2B5EF4-FFF2-40B4-BE49-F238E27FC236}">
                <a16:creationId xmlns="" xmlns:a16="http://schemas.microsoft.com/office/drawing/2014/main" id="{ABD1BEE6-7ABD-17FA-6569-6BD7046DD9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74" y="752504"/>
            <a:ext cx="3586588" cy="201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Группа 12">
            <a:extLst>
              <a:ext uri="{FF2B5EF4-FFF2-40B4-BE49-F238E27FC236}">
                <a16:creationId xmlns="" xmlns:a16="http://schemas.microsoft.com/office/drawing/2014/main" id="{0433CB8C-6FEA-D1CD-35F1-602855206275}"/>
              </a:ext>
            </a:extLst>
          </p:cNvPr>
          <p:cNvGrpSpPr/>
          <p:nvPr/>
        </p:nvGrpSpPr>
        <p:grpSpPr>
          <a:xfrm>
            <a:off x="5327915" y="2804852"/>
            <a:ext cx="6336704" cy="2107709"/>
            <a:chOff x="3373508" y="778158"/>
            <a:chExt cx="5472609" cy="2317380"/>
          </a:xfrm>
        </p:grpSpPr>
        <p:pic>
          <p:nvPicPr>
            <p:cNvPr id="5" name="Picture 6">
              <a:extLst>
                <a:ext uri="{FF2B5EF4-FFF2-40B4-BE49-F238E27FC236}">
                  <a16:creationId xmlns="" xmlns:a16="http://schemas.microsoft.com/office/drawing/2014/main" id="{B7D0CC18-23E7-073F-F1F5-245FBBE25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509" y="778158"/>
              <a:ext cx="5472608" cy="20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FE9ECCF0-7C9C-B5D5-2478-6BC7221C6EE0}"/>
                </a:ext>
              </a:extLst>
            </p:cNvPr>
            <p:cNvSpPr txBox="1"/>
            <p:nvPr/>
          </p:nvSpPr>
          <p:spPr>
            <a:xfrm>
              <a:off x="3373508" y="2520269"/>
              <a:ext cx="2767507" cy="575269"/>
            </a:xfrm>
            <a:prstGeom prst="rect">
              <a:avLst/>
            </a:prstGeom>
            <a:solidFill>
              <a:schemeClr val="tx1"/>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accelerator structure</a:t>
              </a:r>
              <a:endParaRPr lang="ru-RU" sz="1400" dirty="0">
                <a:solidFill>
                  <a:schemeClr val="bg1"/>
                </a:solidFill>
                <a:latin typeface="Times New Roman" panose="02020603050405020304" pitchFamily="18" charset="0"/>
                <a:cs typeface="Times New Roman" panose="02020603050405020304" pitchFamily="18" charset="0"/>
              </a:endParaRPr>
            </a:p>
            <a:p>
              <a:pPr algn="ctr"/>
              <a:r>
                <a:rPr lang="en-US" sz="1400" dirty="0">
                  <a:solidFill>
                    <a:schemeClr val="bg1"/>
                  </a:solidFill>
                  <a:latin typeface="Times New Roman" panose="02020603050405020304" pitchFamily="18" charset="0"/>
                  <a:cs typeface="Times New Roman" panose="02020603050405020304" pitchFamily="18" charset="0"/>
                </a:rPr>
                <a:t>o</a:t>
              </a:r>
              <a:r>
                <a:rPr lang="en-US" sz="1400" dirty="0" smtClean="0">
                  <a:solidFill>
                    <a:schemeClr val="bg1"/>
                  </a:solidFill>
                  <a:latin typeface="Times New Roman" panose="02020603050405020304" pitchFamily="18" charset="0"/>
                  <a:cs typeface="Times New Roman" panose="02020603050405020304" pitchFamily="18" charset="0"/>
                </a:rPr>
                <a:t>f radio </a:t>
              </a:r>
              <a:r>
                <a:rPr lang="en-US" sz="1400" dirty="0">
                  <a:solidFill>
                    <a:schemeClr val="bg1"/>
                  </a:solidFill>
                  <a:latin typeface="Times New Roman" panose="02020603050405020304" pitchFamily="18" charset="0"/>
                  <a:cs typeface="Times New Roman" panose="02020603050405020304" pitchFamily="18" charset="0"/>
                </a:rPr>
                <a:t>frequency </a:t>
              </a:r>
              <a:r>
                <a:rPr lang="en-US" sz="1400" dirty="0" smtClean="0">
                  <a:solidFill>
                    <a:schemeClr val="bg1"/>
                  </a:solidFill>
                  <a:latin typeface="Times New Roman" panose="02020603050405020304" pitchFamily="18" charset="0"/>
                  <a:cs typeface="Times New Roman" panose="02020603050405020304" pitchFamily="18" charset="0"/>
                </a:rPr>
                <a:t>accelerator</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0B6FCE3-E005-CD47-6781-3BDA0A5DA6F1}"/>
                </a:ext>
              </a:extLst>
            </p:cNvPr>
            <p:cNvSpPr txBox="1"/>
            <p:nvPr/>
          </p:nvSpPr>
          <p:spPr>
            <a:xfrm>
              <a:off x="6228184" y="2508460"/>
              <a:ext cx="2617933" cy="575269"/>
            </a:xfrm>
            <a:prstGeom prst="rect">
              <a:avLst/>
            </a:prstGeom>
            <a:solidFill>
              <a:schemeClr val="tx1"/>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accelerator structure of laser-plasma accelerator</a:t>
              </a:r>
              <a:endParaRPr lang="ru-RU" sz="1400" dirty="0">
                <a:solidFill>
                  <a:schemeClr val="bg1"/>
                </a:solidFill>
                <a:latin typeface="Times New Roman" panose="02020603050405020304" pitchFamily="18" charset="0"/>
                <a:cs typeface="Times New Roman" panose="02020603050405020304" pitchFamily="18" charset="0"/>
              </a:endParaRPr>
            </a:p>
          </p:txBody>
        </p:sp>
      </p:grpSp>
      <p:pic>
        <p:nvPicPr>
          <p:cNvPr id="11" name="Picture 2">
            <a:extLst>
              <a:ext uri="{FF2B5EF4-FFF2-40B4-BE49-F238E27FC236}">
                <a16:creationId xmlns="" xmlns:a16="http://schemas.microsoft.com/office/drawing/2014/main" id="{427B79F1-449A-C1BE-8088-C70315E4BD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428" y="2965525"/>
            <a:ext cx="2297721" cy="163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Рисунок 11">
            <a:extLst>
              <a:ext uri="{FF2B5EF4-FFF2-40B4-BE49-F238E27FC236}">
                <a16:creationId xmlns="" xmlns:a16="http://schemas.microsoft.com/office/drawing/2014/main" id="{E9C8BFA4-E44F-A285-C31C-59B2AAA551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979" y="675921"/>
            <a:ext cx="3936437" cy="2043920"/>
          </a:xfrm>
          <a:prstGeom prst="rect">
            <a:avLst/>
          </a:prstGeom>
        </p:spPr>
      </p:pic>
      <p:sp>
        <p:nvSpPr>
          <p:cNvPr id="14" name="TextBox 13">
            <a:extLst>
              <a:ext uri="{FF2B5EF4-FFF2-40B4-BE49-F238E27FC236}">
                <a16:creationId xmlns="" xmlns:a16="http://schemas.microsoft.com/office/drawing/2014/main" id="{0603EA57-D2AC-C67D-E936-145276C6789E}"/>
              </a:ext>
            </a:extLst>
          </p:cNvPr>
          <p:cNvSpPr txBox="1"/>
          <p:nvPr/>
        </p:nvSpPr>
        <p:spPr>
          <a:xfrm>
            <a:off x="8947044" y="753184"/>
            <a:ext cx="2857257" cy="584775"/>
          </a:xfrm>
          <a:prstGeom prst="rect">
            <a:avLst/>
          </a:prstGeom>
          <a:solidFill>
            <a:schemeClr val="tx1"/>
          </a:solid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energy of accelerated particles on a time scale</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F13B5464-871B-2A1C-9188-0BF160990182}"/>
              </a:ext>
            </a:extLst>
          </p:cNvPr>
          <p:cNvSpPr txBox="1"/>
          <p:nvPr/>
        </p:nvSpPr>
        <p:spPr>
          <a:xfrm>
            <a:off x="0" y="4600558"/>
            <a:ext cx="4847861" cy="523220"/>
          </a:xfrm>
          <a:prstGeom prst="rect">
            <a:avLst/>
          </a:prstGeom>
          <a:solidFill>
            <a:schemeClr val="tx1"/>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focusing a laser pulse into a gas jet to generate accelerated electrons</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0285E25-9F7B-4512-6884-21577DA86126}"/>
              </a:ext>
            </a:extLst>
          </p:cNvPr>
          <p:cNvSpPr txBox="1"/>
          <p:nvPr/>
        </p:nvSpPr>
        <p:spPr>
          <a:xfrm>
            <a:off x="143339" y="5376118"/>
            <a:ext cx="11864773" cy="1077218"/>
          </a:xfrm>
          <a:prstGeom prst="rect">
            <a:avLst/>
          </a:prstGeom>
          <a:noFill/>
        </p:spPr>
        <p:txBody>
          <a:bodyPr wrap="square">
            <a:spAutoFit/>
          </a:bodyPr>
          <a:lstStyle/>
          <a:p>
            <a:pPr algn="just"/>
            <a:r>
              <a:rPr lang="en-US" sz="1600" b="1" dirty="0">
                <a:solidFill>
                  <a:schemeClr val="bg1"/>
                </a:solidFill>
                <a:latin typeface="Times New Roman" panose="02020603050405020304" pitchFamily="18" charset="0"/>
                <a:cs typeface="Times New Roman" panose="02020603050405020304" pitchFamily="18" charset="0"/>
              </a:rPr>
              <a:t>High-energy electron accelerators are very large and expensive machines, which limits their widespread use in various fields of human activity. At the same time, laser fields are several orders of magnitude stronger than the accelerating fields in conventional accelerators, and the laser-plasma accelerating structure can be several orders of magnitude shorter than a conventional accelerating structure. This can be used to create compact accelerators.</a:t>
            </a:r>
            <a:endParaRPr lang="ru-RU"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437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239185" y="116632"/>
            <a:ext cx="11713633" cy="1524148"/>
          </a:xfrm>
        </p:spPr>
        <p:txBody>
          <a:bodyPr/>
          <a:lstStyle/>
          <a:p>
            <a:pPr algn="ctr" eaLnBrk="1" hangingPunct="1">
              <a:lnSpc>
                <a:spcPct val="80000"/>
              </a:lnSpc>
              <a:buClr>
                <a:srgbClr val="FC0128"/>
              </a:buClr>
              <a:buSzPct val="50000"/>
              <a:buFont typeface="Monotype Sorts" pitchFamily="2" charset="2"/>
              <a:buNone/>
            </a:pPr>
            <a:r>
              <a:rPr lang="ru-RU" altLang="ru-RU" sz="800" b="1" dirty="0" smtClean="0"/>
              <a:t>	</a:t>
            </a:r>
          </a:p>
          <a:p>
            <a:pPr algn="ctr">
              <a:lnSpc>
                <a:spcPct val="80000"/>
              </a:lnSpc>
              <a:buClr>
                <a:srgbClr val="FC0128"/>
              </a:buClr>
              <a:buSzPct val="50000"/>
              <a:buNone/>
            </a:pPr>
            <a:r>
              <a:rPr lang="ru-RU" b="1" dirty="0">
                <a:solidFill>
                  <a:srgbClr val="C00000"/>
                </a:solidFill>
              </a:rPr>
              <a:t>Как достичь максимально возможное поле в лаборатории?</a:t>
            </a:r>
          </a:p>
          <a:p>
            <a:pPr algn="ctr" eaLnBrk="1" hangingPunct="1">
              <a:lnSpc>
                <a:spcPct val="80000"/>
              </a:lnSpc>
              <a:buClr>
                <a:srgbClr val="FC0128"/>
              </a:buClr>
              <a:buSzPct val="50000"/>
              <a:buFont typeface="Monotype Sorts" pitchFamily="2" charset="2"/>
              <a:buNone/>
            </a:pPr>
            <a:r>
              <a:rPr lang="ru-RU" altLang="ru-RU" b="1" dirty="0" smtClean="0">
                <a:solidFill>
                  <a:srgbClr val="CC0000"/>
                </a:solidFill>
              </a:rPr>
              <a:t>	(</a:t>
            </a:r>
            <a:r>
              <a:rPr lang="ru-RU" altLang="ru-RU" sz="2400" b="1" dirty="0" smtClean="0">
                <a:solidFill>
                  <a:srgbClr val="CC0000"/>
                </a:solidFill>
              </a:rPr>
              <a:t>«Экстремальное световое поле»)</a:t>
            </a:r>
            <a:endParaRPr lang="ru-RU" altLang="ru-RU" sz="2800" b="1" dirty="0" smtClean="0">
              <a:solidFill>
                <a:srgbClr val="CC0000"/>
              </a:solidFill>
            </a:endParaRPr>
          </a:p>
          <a:p>
            <a:pPr eaLnBrk="1" hangingPunct="1">
              <a:lnSpc>
                <a:spcPct val="80000"/>
              </a:lnSpc>
              <a:buClr>
                <a:srgbClr val="FC0128"/>
              </a:buClr>
              <a:buSzPct val="50000"/>
              <a:buFont typeface="Monotype Sorts" pitchFamily="2" charset="2"/>
              <a:buNone/>
            </a:pPr>
            <a:r>
              <a:rPr lang="ru-RU" altLang="ru-RU" sz="800" b="1" dirty="0" smtClean="0"/>
              <a:t> 	</a:t>
            </a:r>
          </a:p>
          <a:p>
            <a:pPr eaLnBrk="1" hangingPunct="1">
              <a:lnSpc>
                <a:spcPct val="80000"/>
              </a:lnSpc>
              <a:buClr>
                <a:srgbClr val="FC0128"/>
              </a:buClr>
              <a:buSzPct val="50000"/>
              <a:buFont typeface="Monotype Sorts" pitchFamily="2" charset="2"/>
              <a:buNone/>
            </a:pPr>
            <a:r>
              <a:rPr lang="ru-RU" altLang="ru-RU" sz="800" b="1" dirty="0" smtClean="0"/>
              <a:t>	</a:t>
            </a:r>
            <a:endParaRPr lang="ru-RU" altLang="ru-RU" sz="900" b="1" dirty="0" smtClean="0">
              <a:solidFill>
                <a:srgbClr val="CC0000"/>
              </a:solidFill>
            </a:endParaRPr>
          </a:p>
          <a:p>
            <a:pPr eaLnBrk="1" hangingPunct="1">
              <a:lnSpc>
                <a:spcPct val="80000"/>
              </a:lnSpc>
              <a:buClr>
                <a:srgbClr val="FC0128"/>
              </a:buClr>
              <a:buSzPct val="50000"/>
              <a:buFont typeface="Monotype Sorts" pitchFamily="2" charset="2"/>
              <a:buNone/>
            </a:pPr>
            <a:r>
              <a:rPr lang="ru-RU" altLang="ru-RU" sz="800" b="1" dirty="0" smtClean="0"/>
              <a:t>	</a:t>
            </a:r>
          </a:p>
          <a:p>
            <a:pPr eaLnBrk="1" hangingPunct="1">
              <a:lnSpc>
                <a:spcPct val="80000"/>
              </a:lnSpc>
              <a:buClr>
                <a:srgbClr val="FC0128"/>
              </a:buClr>
              <a:buSzPct val="50000"/>
              <a:buFont typeface="Monotype Sorts" pitchFamily="2" charset="2"/>
              <a:buNone/>
            </a:pPr>
            <a:endParaRPr lang="ru-RU" altLang="ru-RU" sz="800" b="1" dirty="0" smtClean="0"/>
          </a:p>
        </p:txBody>
      </p:sp>
      <p:grpSp>
        <p:nvGrpSpPr>
          <p:cNvPr id="12291" name="Group 25"/>
          <p:cNvGrpSpPr>
            <a:grpSpLocks/>
          </p:cNvGrpSpPr>
          <p:nvPr/>
        </p:nvGrpSpPr>
        <p:grpSpPr bwMode="auto">
          <a:xfrm>
            <a:off x="708978" y="3140968"/>
            <a:ext cx="10787622" cy="1047749"/>
            <a:chOff x="125" y="2366"/>
            <a:chExt cx="4973" cy="660"/>
          </a:xfrm>
        </p:grpSpPr>
        <p:sp>
          <p:nvSpPr>
            <p:cNvPr id="12293" name="Text Box 4"/>
            <p:cNvSpPr txBox="1">
              <a:spLocks noChangeArrowheads="1"/>
            </p:cNvSpPr>
            <p:nvPr/>
          </p:nvSpPr>
          <p:spPr bwMode="auto">
            <a:xfrm>
              <a:off x="125" y="2466"/>
              <a:ext cx="100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2000" b="1" dirty="0" smtClean="0">
                  <a:solidFill>
                    <a:schemeClr val="accent2"/>
                  </a:solidFill>
                  <a:cs typeface="Arial" panose="020B0604020202020204" pitchFamily="34" charset="0"/>
                </a:rPr>
                <a:t>E</a:t>
              </a:r>
              <a:r>
                <a:rPr lang="en-US" altLang="ru-RU" sz="2000" b="1" baseline="30000" dirty="0" smtClean="0">
                  <a:solidFill>
                    <a:schemeClr val="accent2"/>
                  </a:solidFill>
                  <a:cs typeface="Arial" panose="020B0604020202020204" pitchFamily="34" charset="0"/>
                </a:rPr>
                <a:t>2</a:t>
              </a:r>
              <a:r>
                <a:rPr lang="en-US" altLang="ru-RU" sz="3600" b="1" dirty="0" smtClean="0">
                  <a:solidFill>
                    <a:schemeClr val="accent2"/>
                  </a:solidFill>
                  <a:cs typeface="Arial" panose="020B0604020202020204" pitchFamily="34" charset="0"/>
                </a:rPr>
                <a:t> ̴ </a:t>
              </a:r>
              <a:r>
                <a:rPr lang="en-US" altLang="ru-RU" sz="2000" b="1" dirty="0" smtClean="0">
                  <a:solidFill>
                    <a:schemeClr val="accent2"/>
                  </a:solidFill>
                  <a:cs typeface="Arial" panose="020B0604020202020204" pitchFamily="34" charset="0"/>
                </a:rPr>
                <a:t>I </a:t>
              </a:r>
              <a:r>
                <a:rPr lang="en-US" altLang="ru-RU" sz="2000" b="1" dirty="0">
                  <a:solidFill>
                    <a:schemeClr val="accent2"/>
                  </a:solidFill>
                  <a:cs typeface="Arial" panose="020B0604020202020204" pitchFamily="34" charset="0"/>
                </a:rPr>
                <a:t>(</a:t>
              </a:r>
              <a:r>
                <a:rPr lang="ru-RU" altLang="ru-RU" sz="2000" b="1" dirty="0">
                  <a:solidFill>
                    <a:schemeClr val="accent2"/>
                  </a:solidFill>
                  <a:cs typeface="Arial" panose="020B0604020202020204" pitchFamily="34" charset="0"/>
                </a:rPr>
                <a:t>Вт</a:t>
              </a:r>
              <a:r>
                <a:rPr lang="en-US" altLang="ru-RU" sz="2000" b="1" dirty="0">
                  <a:solidFill>
                    <a:schemeClr val="accent2"/>
                  </a:solidFill>
                  <a:cs typeface="Arial" panose="020B0604020202020204" pitchFamily="34" charset="0"/>
                </a:rPr>
                <a:t>/</a:t>
              </a:r>
              <a:r>
                <a:rPr lang="ru-RU" altLang="ru-RU" sz="2000" b="1" dirty="0">
                  <a:solidFill>
                    <a:schemeClr val="accent2"/>
                  </a:solidFill>
                  <a:cs typeface="Arial" panose="020B0604020202020204" pitchFamily="34" charset="0"/>
                </a:rPr>
                <a:t>см</a:t>
              </a:r>
              <a:r>
                <a:rPr lang="ru-RU" altLang="ru-RU" sz="2000" b="1" baseline="30000" dirty="0">
                  <a:solidFill>
                    <a:schemeClr val="accent2"/>
                  </a:solidFill>
                  <a:cs typeface="Arial" panose="020B0604020202020204" pitchFamily="34" charset="0"/>
                </a:rPr>
                <a:t>2</a:t>
              </a:r>
              <a:r>
                <a:rPr lang="ru-RU" altLang="ru-RU" sz="2000" b="1" dirty="0">
                  <a:solidFill>
                    <a:schemeClr val="accent2"/>
                  </a:solidFill>
                  <a:latin typeface="Times New Roman" pitchFamily="18" charset="0"/>
                </a:rPr>
                <a:t>) </a:t>
              </a:r>
              <a:r>
                <a:rPr lang="en-US" altLang="ru-RU" sz="2000" b="1" dirty="0">
                  <a:solidFill>
                    <a:schemeClr val="accent2"/>
                  </a:solidFill>
                </a:rPr>
                <a:t>=</a:t>
              </a:r>
              <a:r>
                <a:rPr lang="en-US" altLang="ru-RU" sz="2000" dirty="0"/>
                <a:t> </a:t>
              </a:r>
              <a:endParaRPr lang="ru-RU" altLang="ru-RU" sz="2000" dirty="0"/>
            </a:p>
          </p:txBody>
        </p:sp>
        <p:sp>
          <p:nvSpPr>
            <p:cNvPr id="12294" name="Text Box 14"/>
            <p:cNvSpPr txBox="1">
              <a:spLocks noChangeArrowheads="1"/>
            </p:cNvSpPr>
            <p:nvPr/>
          </p:nvSpPr>
          <p:spPr bwMode="auto">
            <a:xfrm>
              <a:off x="4278" y="2543"/>
              <a:ext cx="82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2000" b="1" dirty="0">
                  <a:solidFill>
                    <a:schemeClr val="accent2"/>
                  </a:solidFill>
                </a:rPr>
                <a:t>=</a:t>
              </a:r>
              <a:r>
                <a:rPr lang="ru-RU" altLang="ru-RU" sz="2000" b="1" dirty="0">
                  <a:solidFill>
                    <a:schemeClr val="accent2"/>
                  </a:solidFill>
                </a:rPr>
                <a:t> </a:t>
              </a:r>
              <a:r>
                <a:rPr lang="en-US" altLang="ru-RU" sz="2000" b="1" dirty="0" smtClean="0">
                  <a:solidFill>
                    <a:schemeClr val="accent2"/>
                  </a:solidFill>
                </a:rPr>
                <a:t>10</a:t>
              </a:r>
              <a:r>
                <a:rPr lang="en-US" altLang="ru-RU" sz="2000" b="1" baseline="30000" dirty="0" smtClean="0">
                  <a:solidFill>
                    <a:schemeClr val="accent2"/>
                  </a:solidFill>
                </a:rPr>
                <a:t>2</a:t>
              </a:r>
              <a:r>
                <a:rPr lang="ru-RU" altLang="ru-RU" sz="2000" b="1" baseline="30000" dirty="0" smtClean="0">
                  <a:solidFill>
                    <a:schemeClr val="accent2"/>
                  </a:solidFill>
                </a:rPr>
                <a:t>3 </a:t>
              </a:r>
              <a:r>
                <a:rPr lang="ru-RU" altLang="ru-RU" sz="2000" b="1" dirty="0">
                  <a:solidFill>
                    <a:schemeClr val="accent2"/>
                  </a:solidFill>
                </a:rPr>
                <a:t>Вт</a:t>
              </a:r>
              <a:r>
                <a:rPr lang="en-US" altLang="ru-RU" sz="2000" b="1" dirty="0">
                  <a:solidFill>
                    <a:schemeClr val="accent2"/>
                  </a:solidFill>
                </a:rPr>
                <a:t>/</a:t>
              </a:r>
              <a:r>
                <a:rPr lang="ru-RU" altLang="ru-RU" sz="2000" b="1" dirty="0">
                  <a:solidFill>
                    <a:schemeClr val="accent2"/>
                  </a:solidFill>
                </a:rPr>
                <a:t>см</a:t>
              </a:r>
              <a:r>
                <a:rPr lang="ru-RU" altLang="ru-RU" sz="2000" b="1" baseline="30000" dirty="0">
                  <a:solidFill>
                    <a:schemeClr val="accent2"/>
                  </a:solidFill>
                </a:rPr>
                <a:t>2</a:t>
              </a:r>
            </a:p>
          </p:txBody>
        </p:sp>
        <p:grpSp>
          <p:nvGrpSpPr>
            <p:cNvPr id="12295" name="Group 24"/>
            <p:cNvGrpSpPr>
              <a:grpSpLocks/>
            </p:cNvGrpSpPr>
            <p:nvPr/>
          </p:nvGrpSpPr>
          <p:grpSpPr bwMode="auto">
            <a:xfrm>
              <a:off x="1127" y="2366"/>
              <a:ext cx="3015" cy="660"/>
              <a:chOff x="2311" y="2366"/>
              <a:chExt cx="3015" cy="660"/>
            </a:xfrm>
          </p:grpSpPr>
          <p:grpSp>
            <p:nvGrpSpPr>
              <p:cNvPr id="12296" name="Group 15"/>
              <p:cNvGrpSpPr>
                <a:grpSpLocks/>
              </p:cNvGrpSpPr>
              <p:nvPr/>
            </p:nvGrpSpPr>
            <p:grpSpPr bwMode="auto">
              <a:xfrm>
                <a:off x="2311" y="2375"/>
                <a:ext cx="867" cy="651"/>
                <a:chOff x="2311" y="2375"/>
                <a:chExt cx="867" cy="651"/>
              </a:xfrm>
            </p:grpSpPr>
            <p:sp>
              <p:nvSpPr>
                <p:cNvPr id="12306" name="Line 5"/>
                <p:cNvSpPr>
                  <a:spLocks noChangeShapeType="1"/>
                </p:cNvSpPr>
                <p:nvPr/>
              </p:nvSpPr>
              <p:spPr bwMode="auto">
                <a:xfrm flipV="1">
                  <a:off x="2311" y="2700"/>
                  <a:ext cx="867" cy="0"/>
                </a:xfrm>
                <a:prstGeom prst="line">
                  <a:avLst/>
                </a:prstGeom>
                <a:noFill/>
                <a:ln w="31750">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7" name="Text Box 6"/>
                <p:cNvSpPr txBox="1">
                  <a:spLocks noChangeArrowheads="1"/>
                </p:cNvSpPr>
                <p:nvPr/>
              </p:nvSpPr>
              <p:spPr bwMode="auto">
                <a:xfrm>
                  <a:off x="2451" y="2375"/>
                  <a:ext cx="4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2000" b="1" dirty="0">
                      <a:solidFill>
                        <a:schemeClr val="accent2"/>
                      </a:solidFill>
                    </a:rPr>
                    <a:t>W (</a:t>
                  </a:r>
                  <a:r>
                    <a:rPr lang="ru-RU" altLang="ru-RU" sz="2000" b="1" dirty="0">
                      <a:solidFill>
                        <a:schemeClr val="accent2"/>
                      </a:solidFill>
                    </a:rPr>
                    <a:t>Дж)</a:t>
                  </a:r>
                </a:p>
              </p:txBody>
            </p:sp>
            <p:sp>
              <p:nvSpPr>
                <p:cNvPr id="12308" name="Text Box 7"/>
                <p:cNvSpPr txBox="1">
                  <a:spLocks noChangeArrowheads="1"/>
                </p:cNvSpPr>
                <p:nvPr/>
              </p:nvSpPr>
              <p:spPr bwMode="auto">
                <a:xfrm>
                  <a:off x="2326" y="2774"/>
                  <a:ext cx="78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solidFill>
                        <a:schemeClr val="accent2"/>
                      </a:solidFill>
                    </a:rPr>
                    <a:t> </a:t>
                  </a:r>
                  <a:r>
                    <a:rPr lang="el-GR" altLang="ru-RU" sz="2000" b="1">
                      <a:solidFill>
                        <a:schemeClr val="accent2"/>
                      </a:solidFill>
                      <a:cs typeface="Arial" pitchFamily="34" charset="0"/>
                    </a:rPr>
                    <a:t>τ</a:t>
                  </a:r>
                  <a:r>
                    <a:rPr lang="ru-RU" altLang="ru-RU" sz="2000" b="1">
                      <a:solidFill>
                        <a:schemeClr val="accent2"/>
                      </a:solidFill>
                      <a:cs typeface="Arial" pitchFamily="34" charset="0"/>
                    </a:rPr>
                    <a:t> (с) </a:t>
                  </a:r>
                  <a:r>
                    <a:rPr lang="en-US" altLang="ru-RU" sz="2000" b="1">
                      <a:solidFill>
                        <a:schemeClr val="accent2"/>
                      </a:solidFill>
                      <a:cs typeface="Arial" pitchFamily="34" charset="0"/>
                    </a:rPr>
                    <a:t>S</a:t>
                  </a:r>
                  <a:r>
                    <a:rPr lang="ru-RU" altLang="ru-RU" sz="2000" b="1">
                      <a:solidFill>
                        <a:schemeClr val="accent2"/>
                      </a:solidFill>
                    </a:rPr>
                    <a:t> </a:t>
                  </a:r>
                  <a:r>
                    <a:rPr lang="en-US" altLang="ru-RU" sz="2000" b="1">
                      <a:solidFill>
                        <a:schemeClr val="accent2"/>
                      </a:solidFill>
                    </a:rPr>
                    <a:t>(</a:t>
                  </a:r>
                  <a:r>
                    <a:rPr lang="ru-RU" altLang="ru-RU" sz="2000" b="1">
                      <a:solidFill>
                        <a:schemeClr val="accent2"/>
                      </a:solidFill>
                    </a:rPr>
                    <a:t>см</a:t>
                  </a:r>
                  <a:r>
                    <a:rPr lang="en-US" altLang="ru-RU" sz="2000" b="1" baseline="30000">
                      <a:solidFill>
                        <a:schemeClr val="accent2"/>
                      </a:solidFill>
                    </a:rPr>
                    <a:t>2</a:t>
                  </a:r>
                  <a:r>
                    <a:rPr lang="en-US" altLang="ru-RU" sz="2000" b="1">
                      <a:solidFill>
                        <a:schemeClr val="accent2"/>
                      </a:solidFill>
                    </a:rPr>
                    <a:t>)</a:t>
                  </a:r>
                  <a:endParaRPr lang="ru-RU" altLang="ru-RU" sz="2000" b="1" baseline="30000">
                    <a:solidFill>
                      <a:schemeClr val="accent2"/>
                    </a:solidFill>
                  </a:endParaRPr>
                </a:p>
              </p:txBody>
            </p:sp>
          </p:grpSp>
          <p:sp>
            <p:nvSpPr>
              <p:cNvPr id="12297" name="Line 11"/>
              <p:cNvSpPr>
                <a:spLocks noChangeShapeType="1"/>
              </p:cNvSpPr>
              <p:nvPr/>
            </p:nvSpPr>
            <p:spPr bwMode="auto">
              <a:xfrm>
                <a:off x="4815" y="2692"/>
                <a:ext cx="499" cy="0"/>
              </a:xfrm>
              <a:prstGeom prst="line">
                <a:avLst/>
              </a:prstGeom>
              <a:noFill/>
              <a:ln w="31750">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298" name="Text Box 12"/>
              <p:cNvSpPr txBox="1">
                <a:spLocks noChangeArrowheads="1"/>
              </p:cNvSpPr>
              <p:nvPr/>
            </p:nvSpPr>
            <p:spPr bwMode="auto">
              <a:xfrm>
                <a:off x="4818" y="2399"/>
                <a:ext cx="4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2000" b="1" dirty="0" smtClean="0">
                    <a:solidFill>
                      <a:schemeClr val="accent2"/>
                    </a:solidFill>
                  </a:rPr>
                  <a:t>10</a:t>
                </a:r>
                <a:r>
                  <a:rPr lang="ru-RU" altLang="ru-RU" sz="2000" b="1" baseline="30000" dirty="0" smtClean="0">
                    <a:solidFill>
                      <a:schemeClr val="accent2"/>
                    </a:solidFill>
                  </a:rPr>
                  <a:t>16</a:t>
                </a:r>
                <a:r>
                  <a:rPr lang="ru-RU" altLang="ru-RU" sz="2000" b="1" dirty="0" smtClean="0">
                    <a:solidFill>
                      <a:schemeClr val="accent2"/>
                    </a:solidFill>
                  </a:rPr>
                  <a:t> </a:t>
                </a:r>
                <a:r>
                  <a:rPr lang="ru-RU" altLang="ru-RU" sz="2000" b="1" dirty="0">
                    <a:solidFill>
                      <a:schemeClr val="accent2"/>
                    </a:solidFill>
                  </a:rPr>
                  <a:t>Вт</a:t>
                </a:r>
              </a:p>
            </p:txBody>
          </p:sp>
          <p:sp>
            <p:nvSpPr>
              <p:cNvPr id="12299" name="Text Box 13"/>
              <p:cNvSpPr txBox="1">
                <a:spLocks noChangeArrowheads="1"/>
              </p:cNvSpPr>
              <p:nvPr/>
            </p:nvSpPr>
            <p:spPr bwMode="auto">
              <a:xfrm>
                <a:off x="4767" y="2750"/>
                <a:ext cx="55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solidFill>
                      <a:schemeClr val="accent2"/>
                    </a:solidFill>
                  </a:rPr>
                  <a:t> </a:t>
                </a:r>
                <a:r>
                  <a:rPr lang="ru-RU" altLang="ru-RU" sz="2000" b="1">
                    <a:solidFill>
                      <a:schemeClr val="accent2"/>
                    </a:solidFill>
                  </a:rPr>
                  <a:t>10</a:t>
                </a:r>
                <a:r>
                  <a:rPr lang="ru-RU" altLang="ru-RU" sz="2000" b="1" baseline="30000">
                    <a:solidFill>
                      <a:schemeClr val="accent2"/>
                    </a:solidFill>
                  </a:rPr>
                  <a:t>-7</a:t>
                </a:r>
                <a:r>
                  <a:rPr lang="ru-RU" altLang="ru-RU" sz="2000" b="1">
                    <a:solidFill>
                      <a:schemeClr val="accent2"/>
                    </a:solidFill>
                  </a:rPr>
                  <a:t> см</a:t>
                </a:r>
                <a:r>
                  <a:rPr lang="ru-RU" altLang="ru-RU" sz="2000" b="1" baseline="30000">
                    <a:solidFill>
                      <a:schemeClr val="accent2"/>
                    </a:solidFill>
                  </a:rPr>
                  <a:t>2</a:t>
                </a:r>
              </a:p>
            </p:txBody>
          </p:sp>
          <p:grpSp>
            <p:nvGrpSpPr>
              <p:cNvPr id="12300" name="Group 16"/>
              <p:cNvGrpSpPr>
                <a:grpSpLocks/>
              </p:cNvGrpSpPr>
              <p:nvPr/>
            </p:nvGrpSpPr>
            <p:grpSpPr bwMode="auto">
              <a:xfrm>
                <a:off x="3485" y="2366"/>
                <a:ext cx="917" cy="660"/>
                <a:chOff x="2261" y="2366"/>
                <a:chExt cx="917" cy="660"/>
              </a:xfrm>
            </p:grpSpPr>
            <p:sp>
              <p:nvSpPr>
                <p:cNvPr id="12303" name="Line 17"/>
                <p:cNvSpPr>
                  <a:spLocks noChangeShapeType="1"/>
                </p:cNvSpPr>
                <p:nvPr/>
              </p:nvSpPr>
              <p:spPr bwMode="auto">
                <a:xfrm flipV="1">
                  <a:off x="2311" y="2700"/>
                  <a:ext cx="867" cy="0"/>
                </a:xfrm>
                <a:prstGeom prst="line">
                  <a:avLst/>
                </a:prstGeom>
                <a:noFill/>
                <a:ln w="31750">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4" name="Text Box 18"/>
                <p:cNvSpPr txBox="1">
                  <a:spLocks noChangeArrowheads="1"/>
                </p:cNvSpPr>
                <p:nvPr/>
              </p:nvSpPr>
              <p:spPr bwMode="auto">
                <a:xfrm>
                  <a:off x="2447" y="2366"/>
                  <a:ext cx="4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2000" b="1" dirty="0" smtClean="0">
                      <a:solidFill>
                        <a:schemeClr val="accent2"/>
                      </a:solidFill>
                    </a:rPr>
                    <a:t>10</a:t>
                  </a:r>
                  <a:r>
                    <a:rPr lang="ru-RU" altLang="ru-RU" sz="2000" b="1" dirty="0" smtClean="0">
                      <a:solidFill>
                        <a:schemeClr val="accent2"/>
                      </a:solidFill>
                    </a:rPr>
                    <a:t>0</a:t>
                  </a:r>
                  <a:r>
                    <a:rPr lang="en-US" altLang="ru-RU" sz="2000" b="1" dirty="0" smtClean="0">
                      <a:solidFill>
                        <a:schemeClr val="accent2"/>
                      </a:solidFill>
                    </a:rPr>
                    <a:t> </a:t>
                  </a:r>
                  <a:r>
                    <a:rPr lang="ru-RU" altLang="ru-RU" sz="2000" b="1" dirty="0">
                      <a:solidFill>
                        <a:schemeClr val="accent2"/>
                      </a:solidFill>
                    </a:rPr>
                    <a:t>Дж</a:t>
                  </a:r>
                </a:p>
              </p:txBody>
            </p:sp>
            <p:sp>
              <p:nvSpPr>
                <p:cNvPr id="12305" name="Text Box 19"/>
                <p:cNvSpPr txBox="1">
                  <a:spLocks noChangeArrowheads="1"/>
                </p:cNvSpPr>
                <p:nvPr/>
              </p:nvSpPr>
              <p:spPr bwMode="auto">
                <a:xfrm>
                  <a:off x="2261" y="2774"/>
                  <a:ext cx="91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dirty="0">
                      <a:solidFill>
                        <a:schemeClr val="accent2"/>
                      </a:solidFill>
                    </a:rPr>
                    <a:t> </a:t>
                  </a:r>
                  <a:r>
                    <a:rPr lang="en-US" altLang="ru-RU" sz="2000" b="1" dirty="0">
                      <a:solidFill>
                        <a:schemeClr val="accent2"/>
                      </a:solidFill>
                      <a:cs typeface="Arial" pitchFamily="34" charset="0"/>
                    </a:rPr>
                    <a:t>10</a:t>
                  </a:r>
                  <a:r>
                    <a:rPr lang="en-US" altLang="ru-RU" sz="2000" b="1" baseline="30000" dirty="0">
                      <a:solidFill>
                        <a:schemeClr val="accent2"/>
                      </a:solidFill>
                      <a:cs typeface="Arial" pitchFamily="34" charset="0"/>
                    </a:rPr>
                    <a:t>-14</a:t>
                  </a:r>
                  <a:r>
                    <a:rPr lang="ru-RU" altLang="ru-RU" sz="2000" b="1" dirty="0">
                      <a:solidFill>
                        <a:schemeClr val="accent2"/>
                      </a:solidFill>
                      <a:cs typeface="Arial" pitchFamily="34" charset="0"/>
                    </a:rPr>
                    <a:t>с </a:t>
                  </a:r>
                  <a:r>
                    <a:rPr lang="en-US" altLang="ru-RU" sz="2000" b="1" dirty="0">
                      <a:solidFill>
                        <a:schemeClr val="accent2"/>
                      </a:solidFill>
                      <a:cs typeface="Arial" pitchFamily="34" charset="0"/>
                    </a:rPr>
                    <a:t> 10</a:t>
                  </a:r>
                  <a:r>
                    <a:rPr lang="en-US" altLang="ru-RU" sz="2000" b="1" baseline="30000" dirty="0">
                      <a:solidFill>
                        <a:schemeClr val="accent2"/>
                      </a:solidFill>
                      <a:cs typeface="Arial" pitchFamily="34" charset="0"/>
                    </a:rPr>
                    <a:t>-7</a:t>
                  </a:r>
                  <a:r>
                    <a:rPr lang="ru-RU" altLang="ru-RU" sz="2000" b="1" dirty="0">
                      <a:solidFill>
                        <a:schemeClr val="accent2"/>
                      </a:solidFill>
                    </a:rPr>
                    <a:t>см</a:t>
                  </a:r>
                  <a:r>
                    <a:rPr lang="en-US" altLang="ru-RU" sz="2000" b="1" baseline="30000" dirty="0">
                      <a:solidFill>
                        <a:schemeClr val="accent2"/>
                      </a:solidFill>
                    </a:rPr>
                    <a:t>2</a:t>
                  </a:r>
                  <a:endParaRPr lang="ru-RU" altLang="ru-RU" sz="2000" b="1" baseline="30000" dirty="0">
                    <a:solidFill>
                      <a:schemeClr val="accent2"/>
                    </a:solidFill>
                  </a:endParaRPr>
                </a:p>
              </p:txBody>
            </p:sp>
          </p:grpSp>
          <p:sp>
            <p:nvSpPr>
              <p:cNvPr id="12301" name="Text Box 21"/>
              <p:cNvSpPr txBox="1">
                <a:spLocks noChangeArrowheads="1"/>
              </p:cNvSpPr>
              <p:nvPr/>
            </p:nvSpPr>
            <p:spPr bwMode="auto">
              <a:xfrm>
                <a:off x="3254" y="2567"/>
                <a:ext cx="1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2000" b="1">
                    <a:solidFill>
                      <a:schemeClr val="accent2"/>
                    </a:solidFill>
                  </a:rPr>
                  <a:t>=</a:t>
                </a:r>
                <a:endParaRPr lang="ru-RU" altLang="ru-RU" sz="2000" b="1">
                  <a:solidFill>
                    <a:schemeClr val="accent2"/>
                  </a:solidFill>
                </a:endParaRPr>
              </a:p>
            </p:txBody>
          </p:sp>
          <p:sp>
            <p:nvSpPr>
              <p:cNvPr id="12302" name="Text Box 22"/>
              <p:cNvSpPr txBox="1">
                <a:spLocks noChangeArrowheads="1"/>
              </p:cNvSpPr>
              <p:nvPr/>
            </p:nvSpPr>
            <p:spPr bwMode="auto">
              <a:xfrm>
                <a:off x="4502" y="2559"/>
                <a:ext cx="1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2000" b="1" dirty="0">
                    <a:solidFill>
                      <a:schemeClr val="accent2"/>
                    </a:solidFill>
                  </a:rPr>
                  <a:t>=</a:t>
                </a:r>
                <a:endParaRPr lang="ru-RU" altLang="ru-RU" sz="2000" b="1" dirty="0">
                  <a:solidFill>
                    <a:schemeClr val="accent2"/>
                  </a:solidFill>
                </a:endParaRPr>
              </a:p>
            </p:txBody>
          </p:sp>
        </p:grpSp>
      </p:grpSp>
      <p:sp>
        <p:nvSpPr>
          <p:cNvPr id="12292" name="Text Box 27"/>
          <p:cNvSpPr txBox="1">
            <a:spLocks noChangeArrowheads="1"/>
          </p:cNvSpPr>
          <p:nvPr/>
        </p:nvSpPr>
        <p:spPr bwMode="auto">
          <a:xfrm>
            <a:off x="2631545" y="5373216"/>
            <a:ext cx="807296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Char char="•"/>
            </a:pPr>
            <a:r>
              <a:rPr lang="ru-RU" altLang="ru-RU" sz="2000" b="1" dirty="0">
                <a:solidFill>
                  <a:srgbClr val="CC0000"/>
                </a:solidFill>
                <a:latin typeface="+mn-lt"/>
              </a:rPr>
              <a:t> </a:t>
            </a:r>
            <a:r>
              <a:rPr lang="ru-RU" altLang="ru-RU" sz="2000" b="1" dirty="0" err="1">
                <a:solidFill>
                  <a:srgbClr val="CC0000"/>
                </a:solidFill>
                <a:latin typeface="+mn-lt"/>
              </a:rPr>
              <a:t>Фемтосекундные</a:t>
            </a:r>
            <a:r>
              <a:rPr lang="ru-RU" altLang="ru-RU" sz="2000" b="1" dirty="0">
                <a:solidFill>
                  <a:srgbClr val="CC0000"/>
                </a:solidFill>
                <a:latin typeface="+mn-lt"/>
              </a:rPr>
              <a:t> длительности </a:t>
            </a:r>
            <a:r>
              <a:rPr lang="ru-RU" altLang="ru-RU" sz="2000" b="1" dirty="0" smtClean="0">
                <a:solidFill>
                  <a:srgbClr val="CC0000"/>
                </a:solidFill>
                <a:latin typeface="+mn-lt"/>
              </a:rPr>
              <a:t>импульсов</a:t>
            </a:r>
            <a:endParaRPr lang="ru-RU" altLang="ru-RU" sz="2000" b="1" dirty="0">
              <a:solidFill>
                <a:srgbClr val="CC0000"/>
              </a:solidFill>
              <a:latin typeface="+mn-lt"/>
            </a:endParaRPr>
          </a:p>
          <a:p>
            <a:pPr eaLnBrk="1" hangingPunct="1">
              <a:lnSpc>
                <a:spcPct val="150000"/>
              </a:lnSpc>
              <a:buFontTx/>
              <a:buChar char="•"/>
            </a:pPr>
            <a:r>
              <a:rPr lang="ru-RU" altLang="ru-RU" sz="2000" b="1" dirty="0" smtClean="0">
                <a:solidFill>
                  <a:srgbClr val="CC0000"/>
                </a:solidFill>
                <a:latin typeface="+mn-lt"/>
              </a:rPr>
              <a:t> </a:t>
            </a:r>
            <a:r>
              <a:rPr lang="ru-RU" altLang="ru-RU" sz="2000" b="1" dirty="0" err="1" smtClean="0">
                <a:solidFill>
                  <a:srgbClr val="CC0000"/>
                </a:solidFill>
                <a:latin typeface="+mn-lt"/>
              </a:rPr>
              <a:t>Мультипетаваттные</a:t>
            </a:r>
            <a:r>
              <a:rPr lang="ru-RU" altLang="ru-RU" sz="2000" b="1" dirty="0" smtClean="0">
                <a:solidFill>
                  <a:srgbClr val="CC0000"/>
                </a:solidFill>
                <a:latin typeface="+mn-lt"/>
              </a:rPr>
              <a:t> </a:t>
            </a:r>
            <a:r>
              <a:rPr lang="ru-RU" altLang="ru-RU" sz="2000" b="1" dirty="0">
                <a:solidFill>
                  <a:srgbClr val="CC0000"/>
                </a:solidFill>
                <a:latin typeface="+mn-lt"/>
              </a:rPr>
              <a:t>пиковые </a:t>
            </a:r>
            <a:r>
              <a:rPr lang="ru-RU" altLang="ru-RU" sz="2000" b="1" dirty="0" smtClean="0">
                <a:solidFill>
                  <a:srgbClr val="CC0000"/>
                </a:solidFill>
                <a:latin typeface="+mn-lt"/>
              </a:rPr>
              <a:t>мощности</a:t>
            </a:r>
            <a:r>
              <a:rPr lang="ru-RU" altLang="ru-RU" sz="2000" b="1" dirty="0">
                <a:solidFill>
                  <a:srgbClr val="CC0000"/>
                </a:solidFill>
                <a:latin typeface="+mn-lt"/>
              </a:rPr>
              <a:t> </a:t>
            </a:r>
            <a:endParaRPr lang="ru-RU" altLang="ru-RU" sz="2000" b="1" dirty="0" smtClean="0">
              <a:solidFill>
                <a:srgbClr val="CC0000"/>
              </a:solidFill>
              <a:latin typeface="+mn-lt"/>
            </a:endParaRPr>
          </a:p>
          <a:p>
            <a:pPr eaLnBrk="1" hangingPunct="1">
              <a:buFontTx/>
              <a:buChar char="•"/>
            </a:pPr>
            <a:r>
              <a:rPr lang="ru-RU" altLang="ru-RU" sz="2000" b="1" dirty="0" smtClean="0">
                <a:solidFill>
                  <a:srgbClr val="CC0000"/>
                </a:solidFill>
                <a:latin typeface="+mn-lt"/>
              </a:rPr>
              <a:t> Фокусировка в пятно с минимальным размером </a:t>
            </a:r>
            <a:r>
              <a:rPr lang="ru-RU" altLang="ru-RU" sz="2000" b="1" dirty="0">
                <a:solidFill>
                  <a:srgbClr val="CC0000"/>
                </a:solidFill>
                <a:latin typeface="+mn-lt"/>
              </a:rPr>
              <a:t>(</a:t>
            </a:r>
            <a:r>
              <a:rPr lang="ru-RU" altLang="ru-RU" sz="2800" b="1" dirty="0" smtClean="0">
                <a:solidFill>
                  <a:srgbClr val="CC0000"/>
                </a:solidFill>
                <a:latin typeface="+mn-lt"/>
              </a:rPr>
              <a:t>  ̴  </a:t>
            </a:r>
            <a:r>
              <a:rPr lang="el-GR" altLang="ru-RU" sz="2000" b="1" dirty="0" smtClean="0">
                <a:solidFill>
                  <a:srgbClr val="CC0000"/>
                </a:solidFill>
                <a:latin typeface="+mn-lt"/>
              </a:rPr>
              <a:t>λ</a:t>
            </a:r>
            <a:r>
              <a:rPr lang="ru-RU" altLang="ru-RU" sz="2000" b="1" baseline="30000" dirty="0" smtClean="0">
                <a:solidFill>
                  <a:srgbClr val="CC0000"/>
                </a:solidFill>
                <a:latin typeface="+mn-lt"/>
              </a:rPr>
              <a:t>2</a:t>
            </a:r>
            <a:r>
              <a:rPr lang="ru-RU" altLang="ru-RU" sz="2000" b="1" dirty="0" smtClean="0">
                <a:solidFill>
                  <a:srgbClr val="CC0000"/>
                </a:solidFill>
                <a:latin typeface="+mn-lt"/>
              </a:rPr>
              <a:t> )</a:t>
            </a:r>
            <a:endParaRPr lang="ru-RU" altLang="ru-RU" sz="2000" b="1" dirty="0">
              <a:solidFill>
                <a:srgbClr val="CC0000"/>
              </a:solidFill>
              <a:latin typeface="+mn-lt"/>
            </a:endParaRPr>
          </a:p>
        </p:txBody>
      </p:sp>
      <p:sp>
        <p:nvSpPr>
          <p:cNvPr id="23" name="Rectangle 2"/>
          <p:cNvSpPr txBox="1">
            <a:spLocks noChangeArrowheads="1"/>
          </p:cNvSpPr>
          <p:nvPr/>
        </p:nvSpPr>
        <p:spPr>
          <a:xfrm>
            <a:off x="286809" y="1844824"/>
            <a:ext cx="11713633"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Clr>
                <a:srgbClr val="FC0128"/>
              </a:buClr>
              <a:buSzPct val="50000"/>
              <a:buFont typeface="Monotype Sorts" pitchFamily="2" charset="2"/>
              <a:buNone/>
            </a:pPr>
            <a:r>
              <a:rPr lang="ru-RU" altLang="ru-RU" sz="2200" b="1" dirty="0" smtClean="0">
                <a:solidFill>
                  <a:srgbClr val="025EA1"/>
                </a:solidFill>
              </a:rPr>
              <a:t>Рубежи сегодняшнего дня </a:t>
            </a:r>
          </a:p>
          <a:p>
            <a:pPr algn="ctr">
              <a:lnSpc>
                <a:spcPct val="80000"/>
              </a:lnSpc>
              <a:buClr>
                <a:srgbClr val="FC0128"/>
              </a:buClr>
              <a:buSzPct val="50000"/>
              <a:buFont typeface="Monotype Sorts" pitchFamily="2" charset="2"/>
              <a:buNone/>
            </a:pPr>
            <a:r>
              <a:rPr lang="ru-RU" altLang="ru-RU" sz="2200" b="1" dirty="0" smtClean="0">
                <a:solidFill>
                  <a:srgbClr val="025EA1"/>
                </a:solidFill>
              </a:rPr>
              <a:t>по мощности, интенсивности и длительности лазерных импульсов</a:t>
            </a:r>
            <a:endParaRPr lang="en-US" altLang="ru-RU" sz="2200" b="1" dirty="0" smtClean="0">
              <a:solidFill>
                <a:srgbClr val="025EA1"/>
              </a:solidFill>
            </a:endParaRPr>
          </a:p>
        </p:txBody>
      </p:sp>
      <p:sp>
        <p:nvSpPr>
          <p:cNvPr id="24" name="Text Box 4"/>
          <p:cNvSpPr txBox="1">
            <a:spLocks noChangeArrowheads="1"/>
          </p:cNvSpPr>
          <p:nvPr/>
        </p:nvSpPr>
        <p:spPr bwMode="auto">
          <a:xfrm>
            <a:off x="5085820" y="4365104"/>
            <a:ext cx="223431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2000" b="1" dirty="0" smtClean="0">
                <a:solidFill>
                  <a:schemeClr val="accent2"/>
                </a:solidFill>
                <a:cs typeface="Arial" panose="020B0604020202020204" pitchFamily="34" charset="0"/>
              </a:rPr>
              <a:t>E</a:t>
            </a:r>
            <a:r>
              <a:rPr lang="en-US" altLang="ru-RU" sz="3600" b="1" dirty="0" smtClean="0">
                <a:solidFill>
                  <a:schemeClr val="accent2"/>
                </a:solidFill>
                <a:cs typeface="Arial" panose="020B0604020202020204" pitchFamily="34" charset="0"/>
              </a:rPr>
              <a:t> </a:t>
            </a:r>
            <a:r>
              <a:rPr lang="en-US" altLang="ru-RU" sz="2000" b="1" dirty="0" smtClean="0">
                <a:solidFill>
                  <a:schemeClr val="accent2"/>
                </a:solidFill>
                <a:cs typeface="Arial" panose="020B0604020202020204" pitchFamily="34" charset="0"/>
              </a:rPr>
              <a:t>≈</a:t>
            </a:r>
            <a:r>
              <a:rPr lang="ru-RU" altLang="ru-RU" sz="2000" b="1" dirty="0" smtClean="0">
                <a:solidFill>
                  <a:schemeClr val="accent2"/>
                </a:solidFill>
                <a:cs typeface="Arial" panose="020B0604020202020204" pitchFamily="34" charset="0"/>
              </a:rPr>
              <a:t> 5 </a:t>
            </a:r>
            <a:r>
              <a:rPr lang="en-US" altLang="ru-RU" sz="2000" b="1" dirty="0" smtClean="0">
                <a:solidFill>
                  <a:schemeClr val="accent2"/>
                </a:solidFill>
                <a:cs typeface="Arial" panose="020B0604020202020204" pitchFamily="34" charset="0"/>
              </a:rPr>
              <a:t>x</a:t>
            </a:r>
            <a:r>
              <a:rPr lang="en-US" altLang="ru-RU" sz="2000" dirty="0" smtClean="0"/>
              <a:t> </a:t>
            </a:r>
            <a:r>
              <a:rPr lang="en-US" altLang="ru-RU" sz="2000" b="1" dirty="0" smtClean="0">
                <a:solidFill>
                  <a:schemeClr val="accent2"/>
                </a:solidFill>
              </a:rPr>
              <a:t>10</a:t>
            </a:r>
            <a:r>
              <a:rPr lang="ru-RU" altLang="ru-RU" sz="2000" b="1" baseline="30000" dirty="0" smtClean="0">
                <a:solidFill>
                  <a:schemeClr val="accent2"/>
                </a:solidFill>
              </a:rPr>
              <a:t>12 </a:t>
            </a:r>
            <a:r>
              <a:rPr lang="ru-RU" altLang="ru-RU" sz="2000" b="1" dirty="0" smtClean="0">
                <a:solidFill>
                  <a:schemeClr val="accent2"/>
                </a:solidFill>
              </a:rPr>
              <a:t>В</a:t>
            </a:r>
            <a:r>
              <a:rPr lang="en-US" altLang="ru-RU" sz="2000" b="1" dirty="0" smtClean="0">
                <a:solidFill>
                  <a:schemeClr val="accent2"/>
                </a:solidFill>
              </a:rPr>
              <a:t>/</a:t>
            </a:r>
            <a:r>
              <a:rPr lang="ru-RU" altLang="ru-RU" sz="2000" b="1" dirty="0" smtClean="0">
                <a:solidFill>
                  <a:schemeClr val="accent2"/>
                </a:solidFill>
              </a:rPr>
              <a:t>см</a:t>
            </a:r>
            <a:endParaRPr lang="ru-RU" altLang="ru-RU" sz="2000" b="1" baseline="30000" dirty="0">
              <a:solidFill>
                <a:schemeClr val="accent2"/>
              </a:solidFill>
            </a:endParaRPr>
          </a:p>
          <a:p>
            <a:pPr algn="ctr" eaLnBrk="1" hangingPunct="1"/>
            <a:endParaRPr lang="ru-RU" altLang="ru-RU" sz="2000" dirty="0"/>
          </a:p>
        </p:txBody>
      </p:sp>
    </p:spTree>
    <p:extLst>
      <p:ext uri="{BB962C8B-B14F-4D97-AF65-F5344CB8AC3E}">
        <p14:creationId xmlns:p14="http://schemas.microsoft.com/office/powerpoint/2010/main" val="900063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3" descr="page5image30229936">
            <a:extLst>
              <a:ext uri="{FF2B5EF4-FFF2-40B4-BE49-F238E27FC236}">
                <a16:creationId xmlns="" xmlns:a16="http://schemas.microsoft.com/office/drawing/2014/main" id="{DCE4061E-ED53-E8FD-2C0D-88AD26C95A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11" y="3286124"/>
            <a:ext cx="5501940" cy="21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 xmlns:a16="http://schemas.microsoft.com/office/drawing/2014/main" id="{7EADFC5C-3A65-B08B-FCB2-9AF1B3242321}"/>
              </a:ext>
            </a:extLst>
          </p:cNvPr>
          <p:cNvPicPr>
            <a:picLocks noChangeAspect="1"/>
          </p:cNvPicPr>
          <p:nvPr/>
        </p:nvPicPr>
        <p:blipFill rotWithShape="1">
          <a:blip r:embed="rId4" cstate="print"/>
          <a:srcRect l="14818" t="31647" r="17473" b="12092"/>
          <a:stretch/>
        </p:blipFill>
        <p:spPr>
          <a:xfrm>
            <a:off x="5810248" y="647857"/>
            <a:ext cx="3238523" cy="1172475"/>
          </a:xfrm>
          <a:prstGeom prst="rect">
            <a:avLst/>
          </a:prstGeom>
        </p:spPr>
      </p:pic>
      <p:pic>
        <p:nvPicPr>
          <p:cNvPr id="14" name="Picture 2">
            <a:extLst>
              <a:ext uri="{FF2B5EF4-FFF2-40B4-BE49-F238E27FC236}">
                <a16:creationId xmlns="" xmlns:a16="http://schemas.microsoft.com/office/drawing/2014/main" id="{8A3B8F23-DE37-3DA3-AFF6-A8DCE58EB9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11" y="714357"/>
            <a:ext cx="5087831" cy="24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 name="TextBox 15">
            <a:extLst>
              <a:ext uri="{FF2B5EF4-FFF2-40B4-BE49-F238E27FC236}">
                <a16:creationId xmlns="" xmlns:a16="http://schemas.microsoft.com/office/drawing/2014/main" id="{BE9CC096-9C2F-25A2-6058-6825E209CAF6}"/>
              </a:ext>
            </a:extLst>
          </p:cNvPr>
          <p:cNvSpPr txBox="1"/>
          <p:nvPr/>
        </p:nvSpPr>
        <p:spPr>
          <a:xfrm>
            <a:off x="285709" y="5500703"/>
            <a:ext cx="6381795" cy="584775"/>
          </a:xfrm>
          <a:prstGeom prst="rect">
            <a:avLst/>
          </a:prstGeom>
          <a:solidFill>
            <a:schemeClr val="tx1"/>
          </a:solid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energy spectrum of accelerated electrons in laser acceleration experiments at the Institute of Applied Physics RAS</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91F449E-68F8-845F-8D5B-4EE7A41D50B4}"/>
              </a:ext>
            </a:extLst>
          </p:cNvPr>
          <p:cNvSpPr txBox="1"/>
          <p:nvPr/>
        </p:nvSpPr>
        <p:spPr>
          <a:xfrm>
            <a:off x="719403" y="2844226"/>
            <a:ext cx="4704523" cy="338554"/>
          </a:xfrm>
          <a:prstGeom prst="rect">
            <a:avLst/>
          </a:prstGeom>
          <a:solidFill>
            <a:schemeClr val="tx1"/>
          </a:solid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laser system PEARL at IAP RAS</a:t>
            </a:r>
            <a:endParaRPr lang="ru-RU" sz="1600" dirty="0">
              <a:solidFill>
                <a:schemeClr val="bg1"/>
              </a:solidFill>
              <a:latin typeface="Times New Roman" panose="02020603050405020304" pitchFamily="18" charset="0"/>
              <a:cs typeface="Times New Roman" panose="02020603050405020304" pitchFamily="18" charset="0"/>
            </a:endParaRPr>
          </a:p>
        </p:txBody>
      </p:sp>
      <p:cxnSp>
        <p:nvCxnSpPr>
          <p:cNvPr id="21" name="Прямая со стрелкой 20">
            <a:extLst>
              <a:ext uri="{FF2B5EF4-FFF2-40B4-BE49-F238E27FC236}">
                <a16:creationId xmlns="" xmlns:a16="http://schemas.microsoft.com/office/drawing/2014/main" id="{C9246176-D71F-15E4-5EFE-A459C5FA979B}"/>
              </a:ext>
            </a:extLst>
          </p:cNvPr>
          <p:cNvCxnSpPr/>
          <p:nvPr/>
        </p:nvCxnSpPr>
        <p:spPr>
          <a:xfrm>
            <a:off x="6096000" y="1928802"/>
            <a:ext cx="2190765" cy="158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90EDE1D1-6FDC-2895-F5D8-99CC0A8781C2}"/>
              </a:ext>
            </a:extLst>
          </p:cNvPr>
          <p:cNvSpPr txBox="1"/>
          <p:nvPr/>
        </p:nvSpPr>
        <p:spPr>
          <a:xfrm>
            <a:off x="6667504" y="1571612"/>
            <a:ext cx="1076403" cy="338554"/>
          </a:xfrm>
          <a:prstGeom prst="rect">
            <a:avLst/>
          </a:prstGeom>
          <a:noFill/>
        </p:spPr>
        <p:txBody>
          <a:bodyPr wrap="square" rtlCol="0">
            <a:spAutoFit/>
          </a:bodyPr>
          <a:lstStyle/>
          <a:p>
            <a:pPr algn="ctr"/>
            <a:r>
              <a:rPr lang="ru-RU" sz="1600" dirty="0">
                <a:solidFill>
                  <a:schemeClr val="bg1"/>
                </a:solidFill>
                <a:latin typeface="Times New Roman" panose="02020603050405020304" pitchFamily="18" charset="0"/>
                <a:cs typeface="Times New Roman" panose="02020603050405020304" pitchFamily="18" charset="0"/>
              </a:rPr>
              <a:t>3 см</a:t>
            </a:r>
          </a:p>
        </p:txBody>
      </p:sp>
      <p:sp>
        <p:nvSpPr>
          <p:cNvPr id="23" name="Прямоугольник 11">
            <a:extLst>
              <a:ext uri="{FF2B5EF4-FFF2-40B4-BE49-F238E27FC236}">
                <a16:creationId xmlns="" xmlns:a16="http://schemas.microsoft.com/office/drawing/2014/main" id="{B520BE1D-8797-CE1D-F3D2-F331ABCC1D8F}"/>
              </a:ext>
            </a:extLst>
          </p:cNvPr>
          <p:cNvSpPr>
            <a:spLocks noChangeArrowheads="1"/>
          </p:cNvSpPr>
          <p:nvPr/>
        </p:nvSpPr>
        <p:spPr bwMode="auto">
          <a:xfrm>
            <a:off x="380960" y="6143645"/>
            <a:ext cx="6579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785813" algn="l"/>
                <a:tab pos="5576888" algn="l"/>
              </a:tabLst>
              <a:defRPr>
                <a:solidFill>
                  <a:schemeClr val="bg1"/>
                </a:solidFill>
                <a:latin typeface="Arial" panose="020B0604020202020204" pitchFamily="34" charset="0"/>
                <a:cs typeface="Arial" panose="020B0604020202020204" pitchFamily="34" charset="0"/>
              </a:defRPr>
            </a:lvl1pPr>
            <a:lvl2pPr>
              <a:tabLst>
                <a:tab pos="785813" algn="l"/>
                <a:tab pos="5576888" algn="l"/>
              </a:tabLst>
              <a:defRPr>
                <a:solidFill>
                  <a:schemeClr val="bg1"/>
                </a:solidFill>
                <a:latin typeface="Arial" panose="020B0604020202020204" pitchFamily="34" charset="0"/>
                <a:cs typeface="Arial" panose="020B0604020202020204" pitchFamily="34" charset="0"/>
              </a:defRPr>
            </a:lvl2pPr>
            <a:lvl3pPr>
              <a:tabLst>
                <a:tab pos="785813" algn="l"/>
                <a:tab pos="5576888" algn="l"/>
              </a:tabLst>
              <a:defRPr>
                <a:solidFill>
                  <a:schemeClr val="bg1"/>
                </a:solidFill>
                <a:latin typeface="Arial" panose="020B0604020202020204" pitchFamily="34" charset="0"/>
                <a:cs typeface="Arial" panose="020B0604020202020204" pitchFamily="34" charset="0"/>
              </a:defRPr>
            </a:lvl3pPr>
            <a:lvl4pPr>
              <a:tabLst>
                <a:tab pos="785813" algn="l"/>
                <a:tab pos="5576888" algn="l"/>
              </a:tabLst>
              <a:defRPr>
                <a:solidFill>
                  <a:schemeClr val="bg1"/>
                </a:solidFill>
                <a:latin typeface="Arial" panose="020B0604020202020204" pitchFamily="34" charset="0"/>
                <a:cs typeface="Arial" panose="020B0604020202020204" pitchFamily="34" charset="0"/>
              </a:defRPr>
            </a:lvl4pPr>
            <a:lvl5pPr>
              <a:tabLst>
                <a:tab pos="785813" algn="l"/>
                <a:tab pos="5576888"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85813" algn="l"/>
                <a:tab pos="5576888"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85813" algn="l"/>
                <a:tab pos="5576888"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85813" algn="l"/>
                <a:tab pos="5576888"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85813" algn="l"/>
                <a:tab pos="5576888" algn="l"/>
              </a:tabLst>
              <a:defRPr>
                <a:solidFill>
                  <a:schemeClr val="bg1"/>
                </a:solidFill>
                <a:latin typeface="Arial" panose="020B0604020202020204" pitchFamily="34" charset="0"/>
                <a:cs typeface="Arial" panose="020B0604020202020204" pitchFamily="34" charset="0"/>
              </a:defRPr>
            </a:lvl9pPr>
          </a:lstStyle>
          <a:p>
            <a:pPr algn="just">
              <a:spcAft>
                <a:spcPts val="600"/>
              </a:spcAft>
            </a:pPr>
            <a:r>
              <a:rPr lang="fr-FR" altLang="ru-RU" sz="1200" dirty="0">
                <a:latin typeface="+mn-lt"/>
                <a:cs typeface="Times New Roman" panose="02020603050405020304" pitchFamily="18" charset="0"/>
              </a:rPr>
              <a:t>S.E. Perevalov et al., Plasma Phys. Contr. Fusion 62, 094004 (2020).</a:t>
            </a:r>
          </a:p>
        </p:txBody>
      </p:sp>
      <p:pic>
        <p:nvPicPr>
          <p:cNvPr id="17" name="Рисунок 16">
            <a:extLst>
              <a:ext uri="{FF2B5EF4-FFF2-40B4-BE49-F238E27FC236}">
                <a16:creationId xmlns="" xmlns:a16="http://schemas.microsoft.com/office/drawing/2014/main" id="{1B323F40-6F6A-1E54-8694-29CBDAB3D3C3}"/>
              </a:ext>
            </a:extLst>
          </p:cNvPr>
          <p:cNvPicPr>
            <a:picLocks noChangeAspect="1"/>
          </p:cNvPicPr>
          <p:nvPr/>
        </p:nvPicPr>
        <p:blipFill>
          <a:blip r:embed="rId6"/>
          <a:stretch>
            <a:fillRect/>
          </a:stretch>
        </p:blipFill>
        <p:spPr>
          <a:xfrm>
            <a:off x="8096265" y="2000240"/>
            <a:ext cx="3636996" cy="4262690"/>
          </a:xfrm>
          <a:prstGeom prst="rect">
            <a:avLst/>
          </a:prstGeom>
        </p:spPr>
      </p:pic>
      <p:pic>
        <p:nvPicPr>
          <p:cNvPr id="24" name="Рисунок 1"/>
          <p:cNvPicPr>
            <a:picLocks noChangeAspect="1"/>
          </p:cNvPicPr>
          <p:nvPr/>
        </p:nvPicPr>
        <p:blipFill>
          <a:blip r:embed="rId7" cstate="print"/>
          <a:srcRect/>
          <a:stretch>
            <a:fillRect/>
          </a:stretch>
        </p:blipFill>
        <p:spPr bwMode="auto">
          <a:xfrm>
            <a:off x="5048244" y="2000240"/>
            <a:ext cx="2890657" cy="1733544"/>
          </a:xfrm>
          <a:prstGeom prst="rect">
            <a:avLst/>
          </a:prstGeom>
          <a:noFill/>
          <a:ln w="9525">
            <a:noFill/>
            <a:miter lim="800000"/>
            <a:headEnd/>
            <a:tailEnd/>
          </a:ln>
        </p:spPr>
      </p:pic>
      <p:sp>
        <p:nvSpPr>
          <p:cNvPr id="13" name="TextBox 12"/>
          <p:cNvSpPr txBox="1"/>
          <p:nvPr/>
        </p:nvSpPr>
        <p:spPr>
          <a:xfrm>
            <a:off x="359946" y="6139"/>
            <a:ext cx="10849205" cy="523220"/>
          </a:xfrm>
          <a:prstGeom prst="rect">
            <a:avLst/>
          </a:prstGeom>
          <a:noFill/>
        </p:spPr>
        <p:txBody>
          <a:bodyPr wrap="square" rtlCol="0">
            <a:spAutoFit/>
          </a:bodyPr>
          <a:lstStyle/>
          <a:p>
            <a:pPr algn="ctr"/>
            <a:r>
              <a:rPr lang="en-US" sz="2800" b="1" dirty="0">
                <a:solidFill>
                  <a:srgbClr val="C00000"/>
                </a:solidFill>
                <a:latin typeface="Arial" pitchFamily="34" charset="0"/>
                <a:cs typeface="Arial" pitchFamily="34" charset="0"/>
              </a:rPr>
              <a:t>Laser acceleration of electrons</a:t>
            </a:r>
            <a:endParaRPr lang="ru-RU"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72209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Рисунок 1"/>
          <p:cNvPicPr>
            <a:picLocks noChangeAspect="1" noChangeArrowheads="1"/>
          </p:cNvPicPr>
          <p:nvPr/>
        </p:nvPicPr>
        <p:blipFill>
          <a:blip r:embed="rId3"/>
          <a:srcRect/>
          <a:stretch>
            <a:fillRect/>
          </a:stretch>
        </p:blipFill>
        <p:spPr bwMode="auto">
          <a:xfrm>
            <a:off x="6358504" y="1340768"/>
            <a:ext cx="5071533" cy="601663"/>
          </a:xfrm>
          <a:prstGeom prst="rect">
            <a:avLst/>
          </a:prstGeom>
          <a:noFill/>
          <a:ln w="9525">
            <a:noFill/>
            <a:miter lim="800000"/>
            <a:headEnd/>
            <a:tailEnd/>
          </a:ln>
        </p:spPr>
      </p:pic>
      <p:sp>
        <p:nvSpPr>
          <p:cNvPr id="20" name="TextBox 28"/>
          <p:cNvSpPr txBox="1">
            <a:spLocks noChangeArrowheads="1"/>
          </p:cNvSpPr>
          <p:nvPr/>
        </p:nvSpPr>
        <p:spPr bwMode="auto">
          <a:xfrm>
            <a:off x="6263480" y="2103239"/>
            <a:ext cx="5334037" cy="461665"/>
          </a:xfrm>
          <a:prstGeom prst="rect">
            <a:avLst/>
          </a:prstGeom>
          <a:noFill/>
          <a:ln w="9525">
            <a:noFill/>
            <a:miter lim="800000"/>
            <a:headEnd/>
            <a:tailEnd/>
          </a:ln>
        </p:spPr>
        <p:txBody>
          <a:bodyPr wrap="square">
            <a:spAutoFit/>
          </a:bodyPr>
          <a:lstStyle/>
          <a:p>
            <a:r>
              <a:rPr lang="en-US" altLang="ru-RU" sz="1200" dirty="0">
                <a:solidFill>
                  <a:schemeClr val="bg1"/>
                </a:solidFill>
              </a:rPr>
              <a:t>S. </a:t>
            </a:r>
            <a:r>
              <a:rPr lang="en-US" altLang="ru-RU" sz="1200" dirty="0" err="1">
                <a:solidFill>
                  <a:schemeClr val="bg1"/>
                </a:solidFill>
              </a:rPr>
              <a:t>Gordienko</a:t>
            </a:r>
            <a:r>
              <a:rPr lang="en-US" altLang="ru-RU" sz="1200" dirty="0">
                <a:solidFill>
                  <a:schemeClr val="bg1"/>
                </a:solidFill>
              </a:rPr>
              <a:t>, A. </a:t>
            </a:r>
            <a:r>
              <a:rPr lang="en-US" altLang="ru-RU" sz="1200" dirty="0" err="1">
                <a:solidFill>
                  <a:schemeClr val="bg1"/>
                </a:solidFill>
              </a:rPr>
              <a:t>Pukhov</a:t>
            </a:r>
            <a:r>
              <a:rPr lang="en-US" altLang="ru-RU" sz="1200" dirty="0">
                <a:solidFill>
                  <a:schemeClr val="bg1"/>
                </a:solidFill>
              </a:rPr>
              <a:t>, Phys. Plasmas 12, 043109 (2005).</a:t>
            </a:r>
          </a:p>
          <a:p>
            <a:r>
              <a:rPr lang="en-US" altLang="ru-RU" sz="1200" dirty="0">
                <a:solidFill>
                  <a:schemeClr val="bg1"/>
                </a:solidFill>
              </a:rPr>
              <a:t>W. Lu et al., Phys. Rev. ST </a:t>
            </a:r>
            <a:r>
              <a:rPr lang="en-US" altLang="ru-RU" sz="1200" dirty="0" err="1">
                <a:solidFill>
                  <a:schemeClr val="bg1"/>
                </a:solidFill>
              </a:rPr>
              <a:t>Accel</a:t>
            </a:r>
            <a:r>
              <a:rPr lang="en-US" altLang="ru-RU" sz="1200" dirty="0">
                <a:solidFill>
                  <a:schemeClr val="bg1"/>
                </a:solidFill>
              </a:rPr>
              <a:t>. Beams 10, 061301 (2007).</a:t>
            </a:r>
            <a:endParaRPr lang="ru-RU" altLang="ru-RU" sz="1200" dirty="0">
              <a:solidFill>
                <a:schemeClr val="bg1"/>
              </a:solidFill>
            </a:endParaRPr>
          </a:p>
        </p:txBody>
      </p:sp>
      <p:pic>
        <p:nvPicPr>
          <p:cNvPr id="28674" name="Picture 2"/>
          <p:cNvPicPr>
            <a:picLocks noChangeAspect="1" noChangeArrowheads="1"/>
          </p:cNvPicPr>
          <p:nvPr/>
        </p:nvPicPr>
        <p:blipFill>
          <a:blip r:embed="rId4"/>
          <a:srcRect/>
          <a:stretch>
            <a:fillRect/>
          </a:stretch>
        </p:blipFill>
        <p:spPr bwMode="auto">
          <a:xfrm>
            <a:off x="623392" y="1124744"/>
            <a:ext cx="5143536" cy="2232679"/>
          </a:xfrm>
          <a:prstGeom prst="rect">
            <a:avLst/>
          </a:prstGeom>
          <a:noFill/>
          <a:ln w="9525">
            <a:noFill/>
            <a:miter lim="800000"/>
            <a:headEnd/>
            <a:tailEnd/>
          </a:ln>
          <a:effectLst/>
        </p:spPr>
      </p:pic>
      <p:sp>
        <p:nvSpPr>
          <p:cNvPr id="6" name="TextBox 28"/>
          <p:cNvSpPr txBox="1">
            <a:spLocks noChangeArrowheads="1"/>
          </p:cNvSpPr>
          <p:nvPr/>
        </p:nvSpPr>
        <p:spPr bwMode="auto">
          <a:xfrm>
            <a:off x="551384" y="3573016"/>
            <a:ext cx="5551168" cy="276999"/>
          </a:xfrm>
          <a:prstGeom prst="rect">
            <a:avLst/>
          </a:prstGeom>
          <a:noFill/>
          <a:ln w="9525">
            <a:noFill/>
            <a:miter lim="800000"/>
            <a:headEnd/>
            <a:tailEnd/>
          </a:ln>
        </p:spPr>
        <p:txBody>
          <a:bodyPr wrap="square">
            <a:spAutoFit/>
          </a:bodyPr>
          <a:lstStyle/>
          <a:p>
            <a:r>
              <a:rPr lang="en-US" altLang="ru-RU" sz="1200" dirty="0" smtClean="0">
                <a:solidFill>
                  <a:schemeClr val="bg1"/>
                </a:solidFill>
              </a:rPr>
              <a:t>M.S. </a:t>
            </a:r>
            <a:r>
              <a:rPr lang="en-US" altLang="ru-RU" sz="1200" dirty="0" err="1" smtClean="0">
                <a:solidFill>
                  <a:schemeClr val="bg1"/>
                </a:solidFill>
              </a:rPr>
              <a:t>Dorozhkina</a:t>
            </a:r>
            <a:r>
              <a:rPr lang="en-US" altLang="ru-RU" sz="1200" dirty="0" smtClean="0">
                <a:solidFill>
                  <a:schemeClr val="bg1"/>
                </a:solidFill>
              </a:rPr>
              <a:t> et al,</a:t>
            </a:r>
            <a:r>
              <a:rPr lang="en-US" altLang="ru-RU" sz="1200" dirty="0">
                <a:solidFill>
                  <a:schemeClr val="bg1"/>
                </a:solidFill>
              </a:rPr>
              <a:t> </a:t>
            </a:r>
            <a:r>
              <a:rPr lang="en-US" altLang="ru-RU" sz="1200" dirty="0" smtClean="0">
                <a:solidFill>
                  <a:schemeClr val="bg1"/>
                </a:solidFill>
              </a:rPr>
              <a:t>Laser Acceleration in </a:t>
            </a:r>
            <a:r>
              <a:rPr lang="en-US" altLang="ru-RU" sz="1200" dirty="0">
                <a:solidFill>
                  <a:schemeClr val="bg1"/>
                </a:solidFill>
              </a:rPr>
              <a:t>P</a:t>
            </a:r>
            <a:r>
              <a:rPr lang="en-US" altLang="ru-RU" sz="1200" dirty="0" smtClean="0">
                <a:solidFill>
                  <a:schemeClr val="bg1"/>
                </a:solidFill>
              </a:rPr>
              <a:t>lasma Channel, </a:t>
            </a:r>
            <a:r>
              <a:rPr lang="en-US" altLang="ru-RU" sz="1200" dirty="0">
                <a:solidFill>
                  <a:schemeClr val="bg1"/>
                </a:solidFill>
              </a:rPr>
              <a:t>vol. 53,  2 (2023</a:t>
            </a:r>
            <a:r>
              <a:rPr lang="en-US" altLang="ru-RU" sz="1200" dirty="0" smtClean="0">
                <a:solidFill>
                  <a:schemeClr val="bg1"/>
                </a:solidFill>
              </a:rPr>
              <a:t>).</a:t>
            </a:r>
            <a:endParaRPr lang="en-US" altLang="ru-RU" sz="1200" dirty="0">
              <a:solidFill>
                <a:schemeClr val="bg1"/>
              </a:solidFill>
            </a:endParaRPr>
          </a:p>
        </p:txBody>
      </p:sp>
      <p:pic>
        <p:nvPicPr>
          <p:cNvPr id="28675" name="Picture 3"/>
          <p:cNvPicPr>
            <a:picLocks noChangeAspect="1" noChangeArrowheads="1"/>
          </p:cNvPicPr>
          <p:nvPr/>
        </p:nvPicPr>
        <p:blipFill>
          <a:blip r:embed="rId5"/>
          <a:srcRect/>
          <a:stretch>
            <a:fillRect/>
          </a:stretch>
        </p:blipFill>
        <p:spPr bwMode="auto">
          <a:xfrm>
            <a:off x="571462" y="4297029"/>
            <a:ext cx="6191293" cy="2084299"/>
          </a:xfrm>
          <a:prstGeom prst="rect">
            <a:avLst/>
          </a:prstGeom>
          <a:noFill/>
          <a:ln w="9525">
            <a:noFill/>
            <a:miter lim="800000"/>
            <a:headEnd/>
            <a:tailEnd/>
          </a:ln>
          <a:effectLst/>
        </p:spPr>
      </p:pic>
      <p:sp>
        <p:nvSpPr>
          <p:cNvPr id="9" name="TextBox 28"/>
          <p:cNvSpPr txBox="1">
            <a:spLocks noChangeArrowheads="1"/>
          </p:cNvSpPr>
          <p:nvPr/>
        </p:nvSpPr>
        <p:spPr bwMode="auto">
          <a:xfrm>
            <a:off x="666712" y="6351711"/>
            <a:ext cx="5617764" cy="461665"/>
          </a:xfrm>
          <a:prstGeom prst="rect">
            <a:avLst/>
          </a:prstGeom>
          <a:noFill/>
          <a:ln w="9525">
            <a:noFill/>
            <a:miter lim="800000"/>
            <a:headEnd/>
            <a:tailEnd/>
          </a:ln>
        </p:spPr>
        <p:txBody>
          <a:bodyPr wrap="square">
            <a:spAutoFit/>
          </a:bodyPr>
          <a:lstStyle/>
          <a:p>
            <a:r>
              <a:rPr lang="en-US" altLang="ru-RU" sz="1200" dirty="0">
                <a:solidFill>
                  <a:schemeClr val="bg1"/>
                </a:solidFill>
              </a:rPr>
              <a:t>V. Yu. </a:t>
            </a:r>
            <a:r>
              <a:rPr lang="en-US" altLang="ru-RU" sz="1200" dirty="0" err="1">
                <a:solidFill>
                  <a:schemeClr val="bg1"/>
                </a:solidFill>
              </a:rPr>
              <a:t>Bychenkov</a:t>
            </a:r>
            <a:r>
              <a:rPr lang="en-US" altLang="ru-RU" sz="1200" dirty="0">
                <a:solidFill>
                  <a:schemeClr val="bg1"/>
                </a:solidFill>
              </a:rPr>
              <a:t>, M. G. </a:t>
            </a:r>
            <a:r>
              <a:rPr lang="en-US" altLang="ru-RU" sz="1200" dirty="0" err="1">
                <a:solidFill>
                  <a:schemeClr val="bg1"/>
                </a:solidFill>
              </a:rPr>
              <a:t>Lobok</a:t>
            </a:r>
            <a:r>
              <a:rPr lang="en-US" altLang="ru-RU" sz="1200" dirty="0">
                <a:solidFill>
                  <a:schemeClr val="bg1"/>
                </a:solidFill>
              </a:rPr>
              <a:t>, Quantum Electronics, vol. 53, </a:t>
            </a:r>
            <a:r>
              <a:rPr lang="en-US" altLang="ru-RU" sz="1200" dirty="0" smtClean="0">
                <a:solidFill>
                  <a:schemeClr val="bg1"/>
                </a:solidFill>
              </a:rPr>
              <a:t> </a:t>
            </a:r>
            <a:r>
              <a:rPr lang="en-US" altLang="ru-RU" sz="1200" dirty="0">
                <a:solidFill>
                  <a:schemeClr val="bg1"/>
                </a:solidFill>
              </a:rPr>
              <a:t>2 (2023).</a:t>
            </a:r>
          </a:p>
          <a:p>
            <a:r>
              <a:rPr lang="en-US" altLang="ru-RU" sz="1200" dirty="0">
                <a:solidFill>
                  <a:schemeClr val="bg1"/>
                </a:solidFill>
              </a:rPr>
              <a:t>N.E. Andreev et al., Quantum Electronics, vol. </a:t>
            </a:r>
            <a:r>
              <a:rPr lang="en-US" altLang="ru-RU" sz="1200" dirty="0" smtClean="0">
                <a:solidFill>
                  <a:schemeClr val="bg1"/>
                </a:solidFill>
              </a:rPr>
              <a:t>53. </a:t>
            </a:r>
            <a:r>
              <a:rPr lang="en-US" altLang="ru-RU" sz="1200" dirty="0">
                <a:solidFill>
                  <a:schemeClr val="bg1"/>
                </a:solidFill>
              </a:rPr>
              <a:t>3 (2023).</a:t>
            </a:r>
            <a:endParaRPr lang="ru-RU" altLang="ru-RU" sz="1200" dirty="0">
              <a:solidFill>
                <a:schemeClr val="bg1"/>
              </a:solidFill>
            </a:endParaRPr>
          </a:p>
        </p:txBody>
      </p:sp>
      <p:pic>
        <p:nvPicPr>
          <p:cNvPr id="4" name="Рисунок 3" descr="Изображение выглядит как диаграмма&#10;&#10;Автоматически созданное описание">
            <a:extLst>
              <a:ext uri="{FF2B5EF4-FFF2-40B4-BE49-F238E27FC236}">
                <a16:creationId xmlns="" xmlns:a16="http://schemas.microsoft.com/office/drawing/2014/main" id="{8BB559A4-3841-C010-B31D-0F3D8A8D4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1079" y="4293096"/>
            <a:ext cx="4157489" cy="1656184"/>
          </a:xfrm>
          <a:prstGeom prst="rect">
            <a:avLst/>
          </a:prstGeom>
        </p:spPr>
      </p:pic>
      <p:sp>
        <p:nvSpPr>
          <p:cNvPr id="7" name="TextBox 6">
            <a:extLst>
              <a:ext uri="{FF2B5EF4-FFF2-40B4-BE49-F238E27FC236}">
                <a16:creationId xmlns="" xmlns:a16="http://schemas.microsoft.com/office/drawing/2014/main" id="{CDA9849C-3F4D-8438-3F24-7034EB9F3BEC}"/>
              </a:ext>
            </a:extLst>
          </p:cNvPr>
          <p:cNvSpPr txBox="1"/>
          <p:nvPr/>
        </p:nvSpPr>
        <p:spPr>
          <a:xfrm>
            <a:off x="7583488" y="5929535"/>
            <a:ext cx="3697088" cy="307777"/>
          </a:xfrm>
          <a:prstGeom prst="rect">
            <a:avLst/>
          </a:prstGeom>
          <a:noFill/>
        </p:spPr>
        <p:txBody>
          <a:bodyPr wrap="square">
            <a:spAutoFit/>
          </a:bodyPr>
          <a:lstStyle/>
          <a:p>
            <a:r>
              <a:rPr lang="en-US" sz="1400" b="1" dirty="0">
                <a:solidFill>
                  <a:schemeClr val="bg1"/>
                </a:solidFill>
                <a:latin typeface="Times New Roman" panose="02020603050405020304" pitchFamily="18" charset="0"/>
                <a:cs typeface="Times New Roman" panose="02020603050405020304" pitchFamily="18" charset="0"/>
              </a:rPr>
              <a:t>E =</a:t>
            </a:r>
            <a:r>
              <a:rPr lang="ru-RU" sz="1400" b="1" dirty="0">
                <a:solidFill>
                  <a:schemeClr val="bg1"/>
                </a:solidFill>
                <a:latin typeface="Times New Roman" panose="02020603050405020304" pitchFamily="18" charset="0"/>
                <a:cs typeface="Times New Roman" panose="02020603050405020304" pitchFamily="18" charset="0"/>
              </a:rPr>
              <a:t>(</a:t>
            </a:r>
            <a:r>
              <a:rPr lang="en-US" sz="1400" b="1" dirty="0">
                <a:solidFill>
                  <a:schemeClr val="bg1"/>
                </a:solidFill>
                <a:latin typeface="Times New Roman" panose="02020603050405020304" pitchFamily="18" charset="0"/>
                <a:cs typeface="Times New Roman" panose="02020603050405020304" pitchFamily="18" charset="0"/>
              </a:rPr>
              <a:t> </a:t>
            </a:r>
            <a:r>
              <a:rPr lang="ru-RU" sz="1400" b="1" dirty="0">
                <a:solidFill>
                  <a:schemeClr val="bg1"/>
                </a:solidFill>
                <a:latin typeface="Times New Roman" panose="02020603050405020304" pitchFamily="18" charset="0"/>
                <a:cs typeface="Times New Roman" panose="02020603050405020304" pitchFamily="18" charset="0"/>
              </a:rPr>
              <a:t>0.2 – 2</a:t>
            </a:r>
            <a:r>
              <a:rPr lang="ru-RU" sz="1400" b="1" dirty="0" smtClean="0">
                <a:solidFill>
                  <a:schemeClr val="bg1"/>
                </a:solidFill>
                <a:latin typeface="Times New Roman" panose="02020603050405020304" pitchFamily="18" charset="0"/>
                <a:cs typeface="Times New Roman" panose="02020603050405020304" pitchFamily="18" charset="0"/>
              </a:rPr>
              <a:t>)</a:t>
            </a:r>
            <a:r>
              <a:rPr lang="en-US" sz="1400" b="1" dirty="0">
                <a:solidFill>
                  <a:schemeClr val="bg1"/>
                </a:solidFill>
                <a:latin typeface="Times New Roman" panose="02020603050405020304" pitchFamily="18" charset="0"/>
                <a:cs typeface="Times New Roman" panose="02020603050405020304" pitchFamily="18" charset="0"/>
              </a:rPr>
              <a:t> GeV</a:t>
            </a:r>
            <a:r>
              <a:rPr lang="ru-RU" sz="1400" b="1" dirty="0" smtClean="0">
                <a:solidFill>
                  <a:schemeClr val="bg1"/>
                </a:solidFill>
                <a:latin typeface="Times New Roman" panose="02020603050405020304" pitchFamily="18" charset="0"/>
                <a:cs typeface="Times New Roman" panose="02020603050405020304" pitchFamily="18" charset="0"/>
              </a:rPr>
              <a:t> </a:t>
            </a:r>
            <a:r>
              <a:rPr lang="en-US" sz="1400" b="1" dirty="0" smtClean="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Q </a:t>
            </a:r>
            <a:r>
              <a:rPr lang="en-US" sz="1400" b="1" dirty="0" smtClean="0">
                <a:solidFill>
                  <a:schemeClr val="bg1"/>
                </a:solidFill>
                <a:latin typeface="Times New Roman" panose="02020603050405020304" pitchFamily="18" charset="0"/>
                <a:cs typeface="Times New Roman" panose="02020603050405020304" pitchFamily="18" charset="0"/>
              </a:rPr>
              <a:t>&gt; </a:t>
            </a:r>
            <a:r>
              <a:rPr lang="ru-RU" sz="1400" b="1" dirty="0">
                <a:solidFill>
                  <a:schemeClr val="bg1"/>
                </a:solidFill>
                <a:latin typeface="Times New Roman" panose="02020603050405020304" pitchFamily="18" charset="0"/>
                <a:cs typeface="Times New Roman" panose="02020603050405020304" pitchFamily="18" charset="0"/>
              </a:rPr>
              <a:t>0.1 </a:t>
            </a:r>
            <a:r>
              <a:rPr lang="en-US" sz="1400" b="1" dirty="0" err="1">
                <a:solidFill>
                  <a:schemeClr val="bg1"/>
                </a:solidFill>
                <a:latin typeface="Times New Roman" panose="02020603050405020304" pitchFamily="18" charset="0"/>
                <a:cs typeface="Times New Roman" panose="02020603050405020304" pitchFamily="18" charset="0"/>
              </a:rPr>
              <a:t>μ</a:t>
            </a:r>
            <a:r>
              <a:rPr lang="en-US" sz="1400" b="1" dirty="0" err="1" smtClean="0">
                <a:solidFill>
                  <a:schemeClr val="bg1"/>
                </a:solidFill>
                <a:latin typeface="Times New Roman" panose="02020603050405020304" pitchFamily="18" charset="0"/>
                <a:cs typeface="Times New Roman" panose="02020603050405020304" pitchFamily="18" charset="0"/>
              </a:rPr>
              <a:t>C</a:t>
            </a:r>
            <a:r>
              <a:rPr lang="ru-RU" sz="1400" b="1" dirty="0" smtClean="0">
                <a:solidFill>
                  <a:schemeClr val="bg1"/>
                </a:solidFill>
                <a:latin typeface="Times New Roman" panose="02020603050405020304" pitchFamily="18" charset="0"/>
                <a:cs typeface="Times New Roman" panose="02020603050405020304" pitchFamily="18" charset="0"/>
              </a:rPr>
              <a:t> </a:t>
            </a:r>
            <a:endParaRPr lang="ru-RU" sz="1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142A42F-C31A-C51B-1186-B0C22BB6AF54}"/>
              </a:ext>
            </a:extLst>
          </p:cNvPr>
          <p:cNvSpPr txBox="1"/>
          <p:nvPr/>
        </p:nvSpPr>
        <p:spPr>
          <a:xfrm>
            <a:off x="4192898" y="3337247"/>
            <a:ext cx="1574030" cy="307777"/>
          </a:xfrm>
          <a:prstGeom prst="rect">
            <a:avLst/>
          </a:prstGeom>
          <a:noFill/>
        </p:spPr>
        <p:txBody>
          <a:bodyPr wrap="square">
            <a:spAutoFit/>
          </a:bodyPr>
          <a:lstStyle/>
          <a:p>
            <a:r>
              <a:rPr lang="en-US" sz="1400" b="1" dirty="0">
                <a:solidFill>
                  <a:schemeClr val="bg1"/>
                </a:solidFill>
                <a:latin typeface="Times New Roman" panose="02020603050405020304" pitchFamily="18" charset="0"/>
                <a:cs typeface="Times New Roman" panose="02020603050405020304" pitchFamily="18" charset="0"/>
              </a:rPr>
              <a:t>Q=</a:t>
            </a:r>
            <a:r>
              <a:rPr lang="ru-RU" sz="1400" b="1" dirty="0">
                <a:solidFill>
                  <a:schemeClr val="bg1"/>
                </a:solidFill>
                <a:latin typeface="Times New Roman" panose="02020603050405020304" pitchFamily="18" charset="0"/>
                <a:cs typeface="Times New Roman" panose="02020603050405020304" pitchFamily="18" charset="0"/>
              </a:rPr>
              <a:t>50 </a:t>
            </a:r>
            <a:r>
              <a:rPr lang="en-US" sz="1400" b="1" dirty="0" err="1" smtClean="0">
                <a:solidFill>
                  <a:schemeClr val="bg1"/>
                </a:solidFill>
                <a:latin typeface="Times New Roman" panose="02020603050405020304" pitchFamily="18" charset="0"/>
                <a:cs typeface="Times New Roman" panose="02020603050405020304" pitchFamily="18" charset="0"/>
              </a:rPr>
              <a:t>pC</a:t>
            </a:r>
            <a:r>
              <a:rPr lang="ru-RU" sz="1400" b="1" dirty="0" smtClean="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L=</a:t>
            </a:r>
            <a:r>
              <a:rPr lang="ru-RU" sz="1400" b="1" dirty="0">
                <a:solidFill>
                  <a:schemeClr val="bg1"/>
                </a:solidFill>
                <a:latin typeface="Times New Roman" panose="02020603050405020304" pitchFamily="18" charset="0"/>
                <a:cs typeface="Times New Roman" panose="02020603050405020304" pitchFamily="18" charset="0"/>
              </a:rPr>
              <a:t>70 </a:t>
            </a:r>
            <a:r>
              <a:rPr lang="en-US" sz="1400" b="1" dirty="0" smtClean="0">
                <a:solidFill>
                  <a:schemeClr val="bg1"/>
                </a:solidFill>
                <a:latin typeface="Times New Roman" panose="02020603050405020304" pitchFamily="18" charset="0"/>
                <a:cs typeface="Times New Roman" panose="02020603050405020304" pitchFamily="18" charset="0"/>
              </a:rPr>
              <a:t>m</a:t>
            </a:r>
            <a:endParaRPr lang="ru-RU" sz="1400"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01CAFC02-542D-EE58-937A-C8B0943E9CD3}"/>
              </a:ext>
            </a:extLst>
          </p:cNvPr>
          <p:cNvSpPr txBox="1"/>
          <p:nvPr/>
        </p:nvSpPr>
        <p:spPr>
          <a:xfrm>
            <a:off x="6291104" y="2708920"/>
            <a:ext cx="5853568" cy="738664"/>
          </a:xfrm>
          <a:prstGeom prst="rect">
            <a:avLst/>
          </a:prstGeom>
          <a:noFill/>
        </p:spPr>
        <p:txBody>
          <a:bodyPr wrap="square" rtlCol="0">
            <a:spAutoFit/>
          </a:bodyPr>
          <a:lstStyle/>
          <a:p>
            <a:r>
              <a:rPr lang="en-US" sz="1400" dirty="0" smtClean="0">
                <a:solidFill>
                  <a:srgbClr val="FF0000"/>
                </a:solidFill>
                <a:cs typeface="Times New Roman" panose="02020603050405020304" pitchFamily="18" charset="0"/>
              </a:rPr>
              <a:t>Low density plasma with an extended </a:t>
            </a:r>
            <a:r>
              <a:rPr lang="en-US" sz="1400" dirty="0">
                <a:solidFill>
                  <a:srgbClr val="FF0000"/>
                </a:solidFill>
                <a:cs typeface="Times New Roman" panose="02020603050405020304" pitchFamily="18" charset="0"/>
              </a:rPr>
              <a:t>interaction </a:t>
            </a:r>
            <a:r>
              <a:rPr lang="en-US" sz="1400" dirty="0" smtClean="0">
                <a:solidFill>
                  <a:srgbClr val="FF0000"/>
                </a:solidFill>
                <a:cs typeface="Times New Roman" panose="02020603050405020304" pitchFamily="18" charset="0"/>
              </a:rPr>
              <a:t>region within a channel is promising for high-gain low-charge electron bunch acceleration. </a:t>
            </a:r>
            <a:r>
              <a:rPr lang="en-US" sz="1400" dirty="0">
                <a:solidFill>
                  <a:srgbClr val="FF0000"/>
                </a:solidFill>
                <a:cs typeface="Times New Roman" panose="02020603050405020304" pitchFamily="18" charset="0"/>
              </a:rPr>
              <a:t>A large target </a:t>
            </a:r>
            <a:r>
              <a:rPr lang="en-US" sz="1400" dirty="0" smtClean="0">
                <a:solidFill>
                  <a:srgbClr val="FF0000"/>
                </a:solidFill>
                <a:cs typeface="Times New Roman" panose="02020603050405020304" pitchFamily="18" charset="0"/>
              </a:rPr>
              <a:t>chamber (10 m) </a:t>
            </a:r>
            <a:r>
              <a:rPr lang="en-US" sz="1400" dirty="0">
                <a:solidFill>
                  <a:srgbClr val="FF0000"/>
                </a:solidFill>
                <a:cs typeface="Times New Roman" panose="02020603050405020304" pitchFamily="18" charset="0"/>
              </a:rPr>
              <a:t>installation can be </a:t>
            </a:r>
            <a:r>
              <a:rPr lang="en-US" sz="1400" dirty="0" smtClean="0">
                <a:solidFill>
                  <a:srgbClr val="FF0000"/>
                </a:solidFill>
                <a:cs typeface="Times New Roman" panose="02020603050405020304" pitchFamily="18" charset="0"/>
              </a:rPr>
              <a:t>used.</a:t>
            </a:r>
            <a:endParaRPr lang="ru-RU" sz="1400" dirty="0">
              <a:solidFill>
                <a:srgbClr val="FF0000"/>
              </a:solidFill>
              <a:cs typeface="Times New Roman" panose="02020603050405020304" pitchFamily="18" charset="0"/>
            </a:endParaRPr>
          </a:p>
        </p:txBody>
      </p:sp>
      <p:sp>
        <p:nvSpPr>
          <p:cNvPr id="13" name="TextBox 12"/>
          <p:cNvSpPr txBox="1"/>
          <p:nvPr/>
        </p:nvSpPr>
        <p:spPr>
          <a:xfrm>
            <a:off x="647395" y="169476"/>
            <a:ext cx="10849205" cy="523220"/>
          </a:xfrm>
          <a:prstGeom prst="rect">
            <a:avLst/>
          </a:prstGeom>
          <a:noFill/>
        </p:spPr>
        <p:txBody>
          <a:bodyPr wrap="square" rtlCol="0">
            <a:spAutoFit/>
          </a:bodyPr>
          <a:lstStyle/>
          <a:p>
            <a:pPr algn="ctr"/>
            <a:r>
              <a:rPr lang="en-US" sz="2800" b="1" dirty="0">
                <a:solidFill>
                  <a:srgbClr val="C00000"/>
                </a:solidFill>
                <a:latin typeface="Arial" pitchFamily="34" charset="0"/>
                <a:cs typeface="Arial" pitchFamily="34" charset="0"/>
              </a:rPr>
              <a:t>Laser acceleration of </a:t>
            </a:r>
            <a:r>
              <a:rPr lang="en-US" sz="2800" b="1" dirty="0" smtClean="0">
                <a:solidFill>
                  <a:srgbClr val="C00000"/>
                </a:solidFill>
                <a:latin typeface="Arial" pitchFamily="34" charset="0"/>
                <a:cs typeface="Arial" pitchFamily="34" charset="0"/>
              </a:rPr>
              <a:t>electrons with multi PW pulses</a:t>
            </a:r>
            <a:endParaRPr lang="ru-RU" sz="2800" b="1" dirty="0">
              <a:solidFill>
                <a:srgbClr val="C00000"/>
              </a:solidFill>
              <a:latin typeface="Arial" pitchFamily="34" charset="0"/>
              <a:cs typeface="Arial" pitchFamily="34" charset="0"/>
            </a:endParaRPr>
          </a:p>
        </p:txBody>
      </p:sp>
      <p:sp>
        <p:nvSpPr>
          <p:cNvPr id="3" name="TextBox 2"/>
          <p:cNvSpPr txBox="1"/>
          <p:nvPr/>
        </p:nvSpPr>
        <p:spPr>
          <a:xfrm>
            <a:off x="6312024" y="1042433"/>
            <a:ext cx="3544560" cy="307777"/>
          </a:xfrm>
          <a:prstGeom prst="rect">
            <a:avLst/>
          </a:prstGeom>
          <a:noFill/>
        </p:spPr>
        <p:txBody>
          <a:bodyPr wrap="none" rtlCol="0">
            <a:spAutoFit/>
          </a:bodyPr>
          <a:lstStyle/>
          <a:p>
            <a:r>
              <a:rPr lang="en-US" sz="1400" dirty="0" smtClean="0">
                <a:solidFill>
                  <a:schemeClr val="bg1"/>
                </a:solidFill>
              </a:rPr>
              <a:t>Max electron energy gain in 1D wake field</a:t>
            </a:r>
            <a:endParaRPr lang="ru-RU" sz="1400" dirty="0">
              <a:solidFill>
                <a:schemeClr val="bg1"/>
              </a:solidFill>
            </a:endParaRPr>
          </a:p>
        </p:txBody>
      </p:sp>
      <p:sp>
        <p:nvSpPr>
          <p:cNvPr id="10" name="TextBox 9"/>
          <p:cNvSpPr txBox="1"/>
          <p:nvPr/>
        </p:nvSpPr>
        <p:spPr>
          <a:xfrm>
            <a:off x="623392" y="836712"/>
            <a:ext cx="2653290" cy="369332"/>
          </a:xfrm>
          <a:prstGeom prst="rect">
            <a:avLst/>
          </a:prstGeom>
          <a:noFill/>
        </p:spPr>
        <p:txBody>
          <a:bodyPr wrap="none" rtlCol="0">
            <a:spAutoFit/>
          </a:bodyPr>
          <a:lstStyle/>
          <a:p>
            <a:r>
              <a:rPr lang="en-US" dirty="0" smtClean="0">
                <a:solidFill>
                  <a:srgbClr val="C00000"/>
                </a:solidFill>
              </a:rPr>
              <a:t>Wake-field acceleration</a:t>
            </a:r>
            <a:endParaRPr lang="ru-RU" dirty="0">
              <a:solidFill>
                <a:srgbClr val="C00000"/>
              </a:solidFill>
            </a:endParaRPr>
          </a:p>
        </p:txBody>
      </p:sp>
      <p:sp>
        <p:nvSpPr>
          <p:cNvPr id="16" name="TextBox 15"/>
          <p:cNvSpPr txBox="1"/>
          <p:nvPr/>
        </p:nvSpPr>
        <p:spPr>
          <a:xfrm>
            <a:off x="553525" y="3927697"/>
            <a:ext cx="3031599" cy="369332"/>
          </a:xfrm>
          <a:prstGeom prst="rect">
            <a:avLst/>
          </a:prstGeom>
          <a:noFill/>
        </p:spPr>
        <p:txBody>
          <a:bodyPr wrap="none" rtlCol="0">
            <a:spAutoFit/>
          </a:bodyPr>
          <a:lstStyle/>
          <a:p>
            <a:r>
              <a:rPr lang="en-US" dirty="0" smtClean="0">
                <a:solidFill>
                  <a:srgbClr val="C00000"/>
                </a:solidFill>
              </a:rPr>
              <a:t>Bubble regime acceleration</a:t>
            </a:r>
            <a:endParaRPr lang="ru-RU" dirty="0">
              <a:solidFill>
                <a:srgbClr val="C00000"/>
              </a:solidFill>
            </a:endParaRPr>
          </a:p>
        </p:txBody>
      </p:sp>
      <p:sp>
        <p:nvSpPr>
          <p:cNvPr id="18" name="TextBox 17">
            <a:extLst>
              <a:ext uri="{FF2B5EF4-FFF2-40B4-BE49-F238E27FC236}">
                <a16:creationId xmlns="" xmlns:a16="http://schemas.microsoft.com/office/drawing/2014/main" id="{01CAFC02-542D-EE58-937A-C8B0943E9CD3}"/>
              </a:ext>
            </a:extLst>
          </p:cNvPr>
          <p:cNvSpPr txBox="1"/>
          <p:nvPr/>
        </p:nvSpPr>
        <p:spPr>
          <a:xfrm>
            <a:off x="6937296" y="6146720"/>
            <a:ext cx="5423400" cy="738664"/>
          </a:xfrm>
          <a:prstGeom prst="rect">
            <a:avLst/>
          </a:prstGeom>
          <a:noFill/>
        </p:spPr>
        <p:txBody>
          <a:bodyPr wrap="square" rtlCol="0">
            <a:spAutoFit/>
          </a:bodyPr>
          <a:lstStyle/>
          <a:p>
            <a:r>
              <a:rPr lang="en-US" sz="1400" dirty="0" smtClean="0">
                <a:solidFill>
                  <a:srgbClr val="FF0000"/>
                </a:solidFill>
                <a:cs typeface="Times New Roman" panose="02020603050405020304" pitchFamily="18" charset="0"/>
              </a:rPr>
              <a:t>Bubble regime is convenient for large-charge electron bunch acceleration to multi GeV particle energy. Few cm length  dense plasma is required</a:t>
            </a:r>
            <a:endParaRPr lang="ru-RU" sz="1400"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4040755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3433" y="6139"/>
            <a:ext cx="11209151" cy="523220"/>
          </a:xfrm>
          <a:prstGeom prst="rect">
            <a:avLst/>
          </a:prstGeom>
          <a:noFill/>
        </p:spPr>
        <p:txBody>
          <a:bodyPr wrap="square" rtlCol="0">
            <a:spAutoFit/>
          </a:bodyPr>
          <a:lstStyle/>
          <a:p>
            <a:pPr algn="ctr"/>
            <a:r>
              <a:rPr lang="en-US" sz="2800" b="1" dirty="0">
                <a:solidFill>
                  <a:srgbClr val="C00000"/>
                </a:solidFill>
                <a:cs typeface="Arial" pitchFamily="34" charset="0"/>
              </a:rPr>
              <a:t>Multi-stage electron acceleration</a:t>
            </a:r>
            <a:endParaRPr lang="ru-RU" sz="2800" b="1" dirty="0">
              <a:solidFill>
                <a:srgbClr val="C00000"/>
              </a:solidFill>
              <a:cs typeface="Arial" pitchFamily="34" charset="0"/>
            </a:endParaRPr>
          </a:p>
        </p:txBody>
      </p:sp>
      <p:sp>
        <p:nvSpPr>
          <p:cNvPr id="6" name="TextBox 28"/>
          <p:cNvSpPr txBox="1">
            <a:spLocks noChangeArrowheads="1"/>
          </p:cNvSpPr>
          <p:nvPr/>
        </p:nvSpPr>
        <p:spPr bwMode="auto">
          <a:xfrm>
            <a:off x="476211" y="4016097"/>
            <a:ext cx="11144328" cy="276999"/>
          </a:xfrm>
          <a:prstGeom prst="rect">
            <a:avLst/>
          </a:prstGeom>
          <a:noFill/>
          <a:ln w="9525">
            <a:noFill/>
            <a:miter lim="800000"/>
            <a:headEnd/>
            <a:tailEnd/>
          </a:ln>
        </p:spPr>
        <p:txBody>
          <a:bodyPr wrap="square">
            <a:spAutoFit/>
          </a:bodyPr>
          <a:lstStyle/>
          <a:p>
            <a:r>
              <a:rPr lang="en-US" altLang="ru-RU" sz="1200" dirty="0">
                <a:solidFill>
                  <a:schemeClr val="bg1"/>
                </a:solidFill>
              </a:rPr>
              <a:t>M.E. Weisman et al., Quantum Electronics, vol. 53, </a:t>
            </a:r>
            <a:r>
              <a:rPr lang="en-US" altLang="ru-RU" sz="1200" dirty="0" smtClean="0">
                <a:solidFill>
                  <a:schemeClr val="bg1"/>
                </a:solidFill>
              </a:rPr>
              <a:t> </a:t>
            </a:r>
            <a:r>
              <a:rPr lang="en-US" altLang="ru-RU" sz="1200" dirty="0">
                <a:solidFill>
                  <a:schemeClr val="bg1"/>
                </a:solidFill>
              </a:rPr>
              <a:t>2 (2023).</a:t>
            </a:r>
            <a:endParaRPr lang="ru-RU" altLang="ru-RU" sz="1200" dirty="0">
              <a:solidFill>
                <a:schemeClr val="bg1"/>
              </a:solidFill>
            </a:endParaRPr>
          </a:p>
        </p:txBody>
      </p:sp>
      <p:sp>
        <p:nvSpPr>
          <p:cNvPr id="9" name="TextBox 28"/>
          <p:cNvSpPr txBox="1">
            <a:spLocks noChangeArrowheads="1"/>
          </p:cNvSpPr>
          <p:nvPr/>
        </p:nvSpPr>
        <p:spPr bwMode="auto">
          <a:xfrm>
            <a:off x="623392" y="6392361"/>
            <a:ext cx="8191557" cy="276999"/>
          </a:xfrm>
          <a:prstGeom prst="rect">
            <a:avLst/>
          </a:prstGeom>
          <a:noFill/>
          <a:ln w="9525">
            <a:noFill/>
            <a:miter lim="800000"/>
            <a:headEnd/>
            <a:tailEnd/>
          </a:ln>
        </p:spPr>
        <p:txBody>
          <a:bodyPr wrap="square">
            <a:spAutoFit/>
          </a:bodyPr>
          <a:lstStyle/>
          <a:p>
            <a:r>
              <a:rPr lang="en-US" altLang="ru-RU" sz="1200" dirty="0" err="1" smtClean="0">
                <a:solidFill>
                  <a:schemeClr val="bg1"/>
                </a:solidFill>
              </a:rPr>
              <a:t>E.M.Starodubtseva</a:t>
            </a:r>
            <a:r>
              <a:rPr lang="en-US" altLang="ru-RU" sz="1200" dirty="0" smtClean="0">
                <a:solidFill>
                  <a:schemeClr val="bg1"/>
                </a:solidFill>
              </a:rPr>
              <a:t> </a:t>
            </a:r>
            <a:r>
              <a:rPr lang="en-US" altLang="ru-RU" sz="1200" dirty="0">
                <a:solidFill>
                  <a:schemeClr val="bg1"/>
                </a:solidFill>
              </a:rPr>
              <a:t>et al., Quantum Electronics, vol. 53, </a:t>
            </a:r>
            <a:r>
              <a:rPr lang="en-US" altLang="ru-RU" sz="1200" dirty="0" smtClean="0">
                <a:solidFill>
                  <a:schemeClr val="bg1"/>
                </a:solidFill>
              </a:rPr>
              <a:t> </a:t>
            </a:r>
            <a:r>
              <a:rPr lang="en-US" altLang="ru-RU" sz="1200" dirty="0">
                <a:solidFill>
                  <a:schemeClr val="bg1"/>
                </a:solidFill>
              </a:rPr>
              <a:t>3 (2023).</a:t>
            </a:r>
            <a:endParaRPr lang="ru-RU" altLang="ru-RU" sz="1200" dirty="0">
              <a:solidFill>
                <a:schemeClr val="bg1"/>
              </a:solidFill>
            </a:endParaRPr>
          </a:p>
        </p:txBody>
      </p:sp>
      <p:pic>
        <p:nvPicPr>
          <p:cNvPr id="10" name="Рисунок 7"/>
          <p:cNvPicPr>
            <a:picLocks noChangeAspect="1" noChangeArrowheads="1"/>
          </p:cNvPicPr>
          <p:nvPr/>
        </p:nvPicPr>
        <p:blipFill>
          <a:blip r:embed="rId3" cstate="print"/>
          <a:srcRect/>
          <a:stretch>
            <a:fillRect/>
          </a:stretch>
        </p:blipFill>
        <p:spPr bwMode="auto">
          <a:xfrm>
            <a:off x="6240017" y="529359"/>
            <a:ext cx="4969136" cy="2457523"/>
          </a:xfrm>
          <a:prstGeom prst="rect">
            <a:avLst/>
          </a:prstGeom>
          <a:noFill/>
          <a:ln w="9525">
            <a:noFill/>
            <a:miter lim="800000"/>
            <a:headEnd/>
            <a:tailEnd/>
          </a:ln>
        </p:spPr>
      </p:pic>
      <p:sp>
        <p:nvSpPr>
          <p:cNvPr id="11" name="Прямоугольник 8"/>
          <p:cNvSpPr>
            <a:spLocks noChangeArrowheads="1"/>
          </p:cNvSpPr>
          <p:nvPr/>
        </p:nvSpPr>
        <p:spPr bwMode="auto">
          <a:xfrm>
            <a:off x="311153" y="3068960"/>
            <a:ext cx="4344688" cy="276999"/>
          </a:xfrm>
          <a:prstGeom prst="rect">
            <a:avLst/>
          </a:prstGeom>
          <a:noFill/>
          <a:ln w="9525">
            <a:noFill/>
            <a:miter lim="800000"/>
            <a:headEnd/>
            <a:tailEnd/>
          </a:ln>
        </p:spPr>
        <p:txBody>
          <a:bodyPr wrap="square">
            <a:spAutoFit/>
          </a:bodyPr>
          <a:lstStyle/>
          <a:p>
            <a:r>
              <a:rPr lang="da-DK" altLang="ru-RU" sz="1200" dirty="0" smtClean="0">
                <a:solidFill>
                  <a:schemeClr val="bg1"/>
                </a:solidFill>
              </a:rPr>
              <a:t>C.</a:t>
            </a:r>
            <a:r>
              <a:rPr lang="da-DK" altLang="ru-RU" sz="1200" dirty="0">
                <a:solidFill>
                  <a:schemeClr val="bg1"/>
                </a:solidFill>
              </a:rPr>
              <a:t> B. Schroeder et al., Phys. Rev. STAB 13 101301 (2010).                   </a:t>
            </a:r>
            <a:endParaRPr lang="ru-RU" altLang="ru-RU" sz="1200" dirty="0">
              <a:solidFill>
                <a:schemeClr val="bg1"/>
              </a:solidFill>
            </a:endParaRPr>
          </a:p>
        </p:txBody>
      </p:sp>
      <p:pic>
        <p:nvPicPr>
          <p:cNvPr id="12" name="Picture 2"/>
          <p:cNvPicPr>
            <a:picLocks noChangeAspect="1" noChangeArrowheads="1"/>
          </p:cNvPicPr>
          <p:nvPr/>
        </p:nvPicPr>
        <p:blipFill>
          <a:blip r:embed="rId4" cstate="print"/>
          <a:srcRect/>
          <a:stretch>
            <a:fillRect/>
          </a:stretch>
        </p:blipFill>
        <p:spPr bwMode="auto">
          <a:xfrm>
            <a:off x="119655" y="451350"/>
            <a:ext cx="5801783" cy="2549525"/>
          </a:xfrm>
          <a:prstGeom prst="rect">
            <a:avLst/>
          </a:prstGeom>
          <a:noFill/>
          <a:ln w="9525">
            <a:noFill/>
            <a:miter lim="800000"/>
            <a:headEnd/>
            <a:tailEnd/>
          </a:ln>
        </p:spPr>
      </p:pic>
      <p:sp>
        <p:nvSpPr>
          <p:cNvPr id="13" name="Прямоугольник 12"/>
          <p:cNvSpPr/>
          <p:nvPr/>
        </p:nvSpPr>
        <p:spPr>
          <a:xfrm>
            <a:off x="476211" y="3635732"/>
            <a:ext cx="7404591" cy="369332"/>
          </a:xfrm>
          <a:prstGeom prst="rect">
            <a:avLst/>
          </a:prstGeom>
        </p:spPr>
        <p:txBody>
          <a:bodyPr wrap="none">
            <a:spAutoFit/>
          </a:bodyPr>
          <a:lstStyle/>
          <a:p>
            <a:r>
              <a:rPr lang="en-US" dirty="0">
                <a:solidFill>
                  <a:schemeClr val="bg1"/>
                </a:solidFill>
                <a:latin typeface="Times New Roman" pitchFamily="18" charset="0"/>
                <a:cs typeface="Times New Roman" pitchFamily="18" charset="0"/>
              </a:rPr>
              <a:t>60-100 GeV at 3-5 accelerator cascades (effective acceleration length 6-10 m)</a:t>
            </a:r>
            <a:endParaRPr lang="ru-RU" dirty="0">
              <a:solidFill>
                <a:schemeClr val="bg1"/>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5" cstate="print"/>
          <a:srcRect/>
          <a:stretch>
            <a:fillRect/>
          </a:stretch>
        </p:blipFill>
        <p:spPr bwMode="auto">
          <a:xfrm>
            <a:off x="583347" y="4519212"/>
            <a:ext cx="4000485" cy="1790108"/>
          </a:xfrm>
          <a:prstGeom prst="rect">
            <a:avLst/>
          </a:prstGeom>
          <a:noFill/>
          <a:ln w="9525">
            <a:noFill/>
            <a:miter lim="800000"/>
            <a:headEnd/>
            <a:tailEnd/>
          </a:ln>
          <a:effectLst/>
        </p:spPr>
      </p:pic>
      <p:sp>
        <p:nvSpPr>
          <p:cNvPr id="4" name="TextBox 3">
            <a:extLst>
              <a:ext uri="{FF2B5EF4-FFF2-40B4-BE49-F238E27FC236}">
                <a16:creationId xmlns="" xmlns:a16="http://schemas.microsoft.com/office/drawing/2014/main" id="{494223BD-52D2-9F0D-608F-AFF6CE586A46}"/>
              </a:ext>
            </a:extLst>
          </p:cNvPr>
          <p:cNvSpPr txBox="1"/>
          <p:nvPr/>
        </p:nvSpPr>
        <p:spPr>
          <a:xfrm>
            <a:off x="6312024" y="4809926"/>
            <a:ext cx="4564432" cy="923330"/>
          </a:xfrm>
          <a:prstGeom prst="rect">
            <a:avLst/>
          </a:prstGeom>
          <a:noFill/>
        </p:spPr>
        <p:txBody>
          <a:bodyPr wrap="square">
            <a:spAutoFit/>
          </a:bodyPr>
          <a:lstStyle/>
          <a:p>
            <a:pPr algn="just"/>
            <a:r>
              <a:rPr lang="en-US" dirty="0" smtClean="0">
                <a:solidFill>
                  <a:schemeClr val="bg1"/>
                </a:solidFill>
                <a:latin typeface="Times New Roman" panose="02020603050405020304" pitchFamily="18" charset="0"/>
                <a:cs typeface="Times New Roman" panose="02020603050405020304" pitchFamily="18" charset="0"/>
              </a:rPr>
              <a:t> 3-stage </a:t>
            </a:r>
            <a:r>
              <a:rPr lang="en-US" dirty="0">
                <a:solidFill>
                  <a:schemeClr val="bg1"/>
                </a:solidFill>
                <a:latin typeface="Times New Roman" panose="02020603050405020304" pitchFamily="18" charset="0"/>
                <a:cs typeface="Times New Roman" panose="02020603050405020304" pitchFamily="18" charset="0"/>
              </a:rPr>
              <a:t>acceleration of electrons to an energy of 1 GeV with a beam charge of 400 </a:t>
            </a:r>
            <a:r>
              <a:rPr lang="en-US" dirty="0" err="1">
                <a:solidFill>
                  <a:schemeClr val="bg1"/>
                </a:solidFill>
                <a:latin typeface="Times New Roman" panose="02020603050405020304" pitchFamily="18" charset="0"/>
                <a:cs typeface="Times New Roman" panose="02020603050405020304" pitchFamily="18" charset="0"/>
              </a:rPr>
              <a:t>nC</a:t>
            </a:r>
            <a:r>
              <a:rPr lang="en-US" dirty="0">
                <a:solidFill>
                  <a:schemeClr val="bg1"/>
                </a:solidFill>
                <a:latin typeface="Times New Roman" panose="02020603050405020304" pitchFamily="18" charset="0"/>
                <a:cs typeface="Times New Roman" panose="02020603050405020304" pitchFamily="18" charset="0"/>
              </a:rPr>
              <a:t> is presented.</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Прямоугольник 8"/>
          <p:cNvSpPr>
            <a:spLocks noChangeArrowheads="1"/>
          </p:cNvSpPr>
          <p:nvPr/>
        </p:nvSpPr>
        <p:spPr bwMode="auto">
          <a:xfrm>
            <a:off x="6960096" y="2986882"/>
            <a:ext cx="3106187" cy="276999"/>
          </a:xfrm>
          <a:prstGeom prst="rect">
            <a:avLst/>
          </a:prstGeom>
          <a:noFill/>
          <a:ln w="9525">
            <a:noFill/>
            <a:miter lim="800000"/>
            <a:headEnd/>
            <a:tailEnd/>
          </a:ln>
        </p:spPr>
        <p:txBody>
          <a:bodyPr wrap="square">
            <a:spAutoFit/>
          </a:bodyPr>
          <a:lstStyle/>
          <a:p>
            <a:r>
              <a:rPr lang="fr-FR" altLang="ru-RU" sz="1200" dirty="0">
                <a:solidFill>
                  <a:schemeClr val="bg1"/>
                </a:solidFill>
              </a:rPr>
              <a:t>S. Steinke et al., Nature 530, 190 (2016).                                </a:t>
            </a:r>
            <a:r>
              <a:rPr lang="ru-RU" altLang="ru-RU" sz="1200" dirty="0">
                <a:solidFill>
                  <a:schemeClr val="bg1"/>
                </a:solidFill>
              </a:rPr>
              <a:t>                         </a:t>
            </a:r>
            <a:r>
              <a:rPr lang="da-DK" altLang="ru-RU" sz="1200" dirty="0" smtClean="0">
                <a:solidFill>
                  <a:schemeClr val="bg1"/>
                </a:solidFill>
              </a:rPr>
              <a:t>                  </a:t>
            </a:r>
            <a:endParaRPr lang="ru-RU" altLang="ru-RU" sz="1200" dirty="0">
              <a:solidFill>
                <a:schemeClr val="bg1"/>
              </a:solidFill>
            </a:endParaRPr>
          </a:p>
        </p:txBody>
      </p:sp>
    </p:spTree>
    <p:extLst>
      <p:ext uri="{BB962C8B-B14F-4D97-AF65-F5344CB8AC3E}">
        <p14:creationId xmlns:p14="http://schemas.microsoft.com/office/powerpoint/2010/main" val="3555101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1" y="1057275"/>
            <a:ext cx="10198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5373" y="241484"/>
            <a:ext cx="11041227" cy="523220"/>
          </a:xfrm>
          <a:prstGeom prst="rect">
            <a:avLst/>
          </a:prstGeom>
          <a:noFill/>
        </p:spPr>
        <p:txBody>
          <a:bodyPr wrap="square" rtlCol="0">
            <a:spAutoFit/>
          </a:bodyPr>
          <a:lstStyle/>
          <a:p>
            <a:pPr algn="ctr"/>
            <a:r>
              <a:rPr lang="en-US" sz="2800" b="1" dirty="0" smtClean="0">
                <a:solidFill>
                  <a:srgbClr val="C00000"/>
                </a:solidFill>
                <a:cs typeface="Arial" pitchFamily="34" charset="0"/>
              </a:rPr>
              <a:t>Laser Ion Acceleration</a:t>
            </a:r>
            <a:endParaRPr lang="ru-RU" sz="2800" b="1" dirty="0">
              <a:solidFill>
                <a:srgbClr val="C00000"/>
              </a:solidFill>
              <a:cs typeface="Arial" pitchFamily="34" charset="0"/>
            </a:endParaRPr>
          </a:p>
        </p:txBody>
      </p:sp>
    </p:spTree>
    <p:extLst>
      <p:ext uri="{BB962C8B-B14F-4D97-AF65-F5344CB8AC3E}">
        <p14:creationId xmlns:p14="http://schemas.microsoft.com/office/powerpoint/2010/main" val="1066793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1" y="1314450"/>
            <a:ext cx="85217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5373" y="332656"/>
            <a:ext cx="11041227" cy="523220"/>
          </a:xfrm>
          <a:prstGeom prst="rect">
            <a:avLst/>
          </a:prstGeom>
          <a:noFill/>
        </p:spPr>
        <p:txBody>
          <a:bodyPr wrap="square" rtlCol="0">
            <a:spAutoFit/>
          </a:bodyPr>
          <a:lstStyle/>
          <a:p>
            <a:pPr algn="ctr"/>
            <a:r>
              <a:rPr lang="en-US" sz="2800" b="1" dirty="0" smtClean="0">
                <a:solidFill>
                  <a:srgbClr val="C00000"/>
                </a:solidFill>
                <a:cs typeface="Arial" pitchFamily="34" charset="0"/>
              </a:rPr>
              <a:t>Laser Ion Acceleration</a:t>
            </a:r>
            <a:r>
              <a:rPr lang="ru-RU" sz="2800" b="1" dirty="0" smtClean="0">
                <a:solidFill>
                  <a:srgbClr val="C00000"/>
                </a:solidFill>
                <a:cs typeface="Arial" pitchFamily="34" charset="0"/>
              </a:rPr>
              <a:t> </a:t>
            </a:r>
            <a:r>
              <a:rPr lang="en-US" sz="2800" b="1" dirty="0" smtClean="0">
                <a:solidFill>
                  <a:srgbClr val="C00000"/>
                </a:solidFill>
                <a:cs typeface="Arial" pitchFamily="34" charset="0"/>
              </a:rPr>
              <a:t> in the </a:t>
            </a:r>
            <a:r>
              <a:rPr lang="ru-RU" sz="2800" b="1" dirty="0" smtClean="0">
                <a:solidFill>
                  <a:srgbClr val="C00000"/>
                </a:solidFill>
                <a:cs typeface="Arial" pitchFamily="34" charset="0"/>
              </a:rPr>
              <a:t>«</a:t>
            </a:r>
            <a:r>
              <a:rPr lang="en-US" sz="2800" b="1" dirty="0" smtClean="0">
                <a:solidFill>
                  <a:srgbClr val="C00000"/>
                </a:solidFill>
                <a:cs typeface="Arial" pitchFamily="34" charset="0"/>
              </a:rPr>
              <a:t>Light Sail</a:t>
            </a:r>
            <a:r>
              <a:rPr lang="ru-RU" sz="2800" b="1" dirty="0" smtClean="0">
                <a:solidFill>
                  <a:srgbClr val="C00000"/>
                </a:solidFill>
                <a:cs typeface="Arial" pitchFamily="34" charset="0"/>
              </a:rPr>
              <a:t>»</a:t>
            </a:r>
            <a:r>
              <a:rPr lang="en-US" sz="2800" b="1" dirty="0" smtClean="0">
                <a:solidFill>
                  <a:srgbClr val="C00000"/>
                </a:solidFill>
                <a:cs typeface="Arial" pitchFamily="34" charset="0"/>
              </a:rPr>
              <a:t> Regime</a:t>
            </a:r>
            <a:endParaRPr lang="ru-RU" sz="2800" b="1" dirty="0">
              <a:solidFill>
                <a:srgbClr val="C00000"/>
              </a:solidFill>
              <a:cs typeface="Arial" pitchFamily="34" charset="0"/>
            </a:endParaRPr>
          </a:p>
        </p:txBody>
      </p:sp>
    </p:spTree>
    <p:extLst>
      <p:ext uri="{BB962C8B-B14F-4D97-AF65-F5344CB8AC3E}">
        <p14:creationId xmlns:p14="http://schemas.microsoft.com/office/powerpoint/2010/main" val="3509349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6150483" y="3860425"/>
            <a:ext cx="5706157" cy="2520903"/>
          </a:xfrm>
          <a:prstGeom prst="rect">
            <a:avLst/>
          </a:prstGeom>
          <a:noFill/>
          <a:ln w="9525">
            <a:noFill/>
            <a:miter lim="800000"/>
            <a:headEnd/>
            <a:tailEnd/>
          </a:ln>
          <a:effectLst/>
        </p:spPr>
      </p:pic>
      <p:sp>
        <p:nvSpPr>
          <p:cNvPr id="17" name="TextBox 28"/>
          <p:cNvSpPr txBox="1">
            <a:spLocks noChangeArrowheads="1"/>
          </p:cNvSpPr>
          <p:nvPr/>
        </p:nvSpPr>
        <p:spPr bwMode="auto">
          <a:xfrm>
            <a:off x="551384" y="5046275"/>
            <a:ext cx="4953035" cy="830997"/>
          </a:xfrm>
          <a:prstGeom prst="rect">
            <a:avLst/>
          </a:prstGeom>
          <a:noFill/>
          <a:ln w="9525">
            <a:noFill/>
            <a:miter lim="800000"/>
            <a:headEnd/>
            <a:tailEnd/>
          </a:ln>
        </p:spPr>
        <p:txBody>
          <a:bodyPr wrap="square">
            <a:spAutoFit/>
          </a:bodyPr>
          <a:lstStyle/>
          <a:p>
            <a:r>
              <a:rPr lang="en-US" altLang="ru-RU" sz="1200" dirty="0">
                <a:solidFill>
                  <a:schemeClr val="bg1"/>
                </a:solidFill>
              </a:rPr>
              <a:t>A.S. </a:t>
            </a:r>
            <a:r>
              <a:rPr lang="en-US" altLang="ru-RU" sz="1200" dirty="0" err="1">
                <a:solidFill>
                  <a:schemeClr val="bg1"/>
                </a:solidFill>
              </a:rPr>
              <a:t>Samsonov</a:t>
            </a:r>
            <a:r>
              <a:rPr lang="en-US" altLang="ru-RU" sz="1200" dirty="0">
                <a:solidFill>
                  <a:schemeClr val="bg1"/>
                </a:solidFill>
              </a:rPr>
              <a:t>, </a:t>
            </a:r>
            <a:r>
              <a:rPr lang="en-US" altLang="ru-RU" sz="1200" dirty="0" err="1">
                <a:solidFill>
                  <a:schemeClr val="bg1"/>
                </a:solidFill>
              </a:rPr>
              <a:t>I.Yu</a:t>
            </a:r>
            <a:r>
              <a:rPr lang="en-US" altLang="ru-RU" sz="1200" dirty="0">
                <a:solidFill>
                  <a:schemeClr val="bg1"/>
                </a:solidFill>
              </a:rPr>
              <a:t>. </a:t>
            </a:r>
            <a:r>
              <a:rPr lang="en-US" altLang="ru-RU" sz="1200" dirty="0" err="1">
                <a:solidFill>
                  <a:schemeClr val="bg1"/>
                </a:solidFill>
              </a:rPr>
              <a:t>Kostyukov</a:t>
            </a:r>
            <a:r>
              <a:rPr lang="en-US" altLang="ru-RU" sz="1200" dirty="0">
                <a:solidFill>
                  <a:schemeClr val="bg1"/>
                </a:solidFill>
              </a:rPr>
              <a:t>, Acceleration of ions by radiation pressure during the interaction of an extremely intense circularly polarized laser pulse with a solid target, Quantum Electronics, vol. 53, v. 2-3 (2023).</a:t>
            </a:r>
            <a:endParaRPr lang="ru-RU" altLang="ru-RU" sz="1200" dirty="0">
              <a:solidFill>
                <a:schemeClr val="bg1"/>
              </a:solidFill>
            </a:endParaRPr>
          </a:p>
        </p:txBody>
      </p:sp>
      <p:sp>
        <p:nvSpPr>
          <p:cNvPr id="20" name="Прямоугольник 19"/>
          <p:cNvSpPr/>
          <p:nvPr/>
        </p:nvSpPr>
        <p:spPr>
          <a:xfrm>
            <a:off x="571461" y="3987061"/>
            <a:ext cx="5143536" cy="954107"/>
          </a:xfrm>
          <a:prstGeom prst="rect">
            <a:avLst/>
          </a:prstGeom>
        </p:spPr>
        <p:txBody>
          <a:bodyPr wrap="square">
            <a:spAutoFit/>
          </a:bodyPr>
          <a:lstStyle/>
          <a:p>
            <a:pPr algn="just"/>
            <a:r>
              <a:rPr lang="en-US" sz="1400" b="1" dirty="0" smtClean="0">
                <a:solidFill>
                  <a:schemeClr val="bg1"/>
                </a:solidFill>
                <a:latin typeface="Times New Roman" pitchFamily="18" charset="0"/>
                <a:cs typeface="Times New Roman" pitchFamily="18" charset="0"/>
              </a:rPr>
              <a:t>In the </a:t>
            </a:r>
            <a:r>
              <a:rPr lang="ru-RU" sz="1400" b="1" dirty="0" smtClean="0">
                <a:solidFill>
                  <a:schemeClr val="bg1"/>
                </a:solidFill>
                <a:latin typeface="Times New Roman" pitchFamily="18" charset="0"/>
                <a:cs typeface="Times New Roman" pitchFamily="18" charset="0"/>
              </a:rPr>
              <a:t>«</a:t>
            </a:r>
            <a:r>
              <a:rPr lang="en-US" sz="1400" b="1" dirty="0" smtClean="0">
                <a:solidFill>
                  <a:schemeClr val="bg1"/>
                </a:solidFill>
                <a:latin typeface="Times New Roman" pitchFamily="18" charset="0"/>
                <a:cs typeface="Times New Roman" pitchFamily="18" charset="0"/>
              </a:rPr>
              <a:t>Light Sail</a:t>
            </a:r>
            <a:r>
              <a:rPr lang="ru-RU" sz="1400" b="1" dirty="0" smtClean="0">
                <a:solidFill>
                  <a:schemeClr val="bg1"/>
                </a:solidFill>
                <a:latin typeface="Times New Roman" pitchFamily="18" charset="0"/>
                <a:cs typeface="Times New Roman" pitchFamily="18" charset="0"/>
              </a:rPr>
              <a:t>»</a:t>
            </a:r>
            <a:r>
              <a:rPr lang="en-US" sz="1400" b="1" dirty="0" smtClean="0">
                <a:solidFill>
                  <a:schemeClr val="bg1"/>
                </a:solidFill>
                <a:latin typeface="Times New Roman" pitchFamily="18" charset="0"/>
                <a:cs typeface="Times New Roman" pitchFamily="18" charset="0"/>
              </a:rPr>
              <a:t> regime with a circularly polarized laser pulse, generation of ion beam</a:t>
            </a:r>
            <a:r>
              <a:rPr lang="ru-RU" sz="1400" b="1" dirty="0" smtClean="0">
                <a:solidFill>
                  <a:schemeClr val="bg1"/>
                </a:solidFill>
                <a:latin typeface="Times New Roman" pitchFamily="18" charset="0"/>
                <a:cs typeface="Times New Roman" pitchFamily="18" charset="0"/>
              </a:rPr>
              <a:t> </a:t>
            </a:r>
            <a:r>
              <a:rPr lang="en-US" sz="1400" b="1" dirty="0" smtClean="0">
                <a:solidFill>
                  <a:schemeClr val="bg1"/>
                </a:solidFill>
                <a:latin typeface="Times New Roman" pitchFamily="18" charset="0"/>
                <a:cs typeface="Times New Roman" pitchFamily="18" charset="0"/>
              </a:rPr>
              <a:t>with particle energy </a:t>
            </a:r>
            <a:r>
              <a:rPr lang="ru-RU" sz="1400" b="1" dirty="0" smtClean="0">
                <a:solidFill>
                  <a:schemeClr val="bg1"/>
                </a:solidFill>
                <a:latin typeface="Times New Roman" pitchFamily="18" charset="0"/>
                <a:cs typeface="Times New Roman" pitchFamily="18" charset="0"/>
              </a:rPr>
              <a:t>1.7 </a:t>
            </a:r>
            <a:r>
              <a:rPr lang="en-US" sz="1400" b="1" dirty="0" smtClean="0">
                <a:solidFill>
                  <a:schemeClr val="bg1"/>
                </a:solidFill>
                <a:latin typeface="Times New Roman" pitchFamily="18" charset="0"/>
                <a:cs typeface="Times New Roman" pitchFamily="18" charset="0"/>
              </a:rPr>
              <a:t>GeV</a:t>
            </a:r>
            <a:r>
              <a:rPr lang="ru-RU" sz="1400" b="1" dirty="0" smtClean="0">
                <a:solidFill>
                  <a:schemeClr val="bg1"/>
                </a:solidFill>
                <a:latin typeface="Times New Roman" pitchFamily="18" charset="0"/>
                <a:cs typeface="Times New Roman" pitchFamily="18" charset="0"/>
              </a:rPr>
              <a:t>/</a:t>
            </a:r>
            <a:r>
              <a:rPr lang="en-US" sz="1400" b="1" dirty="0" err="1" smtClean="0">
                <a:solidFill>
                  <a:schemeClr val="bg1"/>
                </a:solidFill>
                <a:latin typeface="Times New Roman" pitchFamily="18" charset="0"/>
                <a:cs typeface="Times New Roman" pitchFamily="18" charset="0"/>
              </a:rPr>
              <a:t>nuclon</a:t>
            </a:r>
            <a:r>
              <a:rPr lang="en-US" sz="1400" b="1" dirty="0" smtClean="0">
                <a:solidFill>
                  <a:schemeClr val="bg1"/>
                </a:solidFill>
                <a:latin typeface="Times New Roman" pitchFamily="18" charset="0"/>
                <a:cs typeface="Times New Roman" pitchFamily="18" charset="0"/>
              </a:rPr>
              <a:t>,</a:t>
            </a:r>
            <a:r>
              <a:rPr lang="ru-RU" sz="1400" b="1" dirty="0" smtClean="0">
                <a:solidFill>
                  <a:schemeClr val="bg1"/>
                </a:solidFill>
                <a:latin typeface="Times New Roman" pitchFamily="18" charset="0"/>
                <a:cs typeface="Times New Roman" pitchFamily="18" charset="0"/>
              </a:rPr>
              <a:t> </a:t>
            </a:r>
            <a:r>
              <a:rPr lang="en-US" sz="1400" b="1" dirty="0" smtClean="0">
                <a:solidFill>
                  <a:schemeClr val="bg1"/>
                </a:solidFill>
                <a:latin typeface="Times New Roman" pitchFamily="18" charset="0"/>
                <a:cs typeface="Times New Roman" pitchFamily="18" charset="0"/>
              </a:rPr>
              <a:t>conversion efficiency to ions up to </a:t>
            </a:r>
            <a:r>
              <a:rPr lang="ru-RU" sz="1400" b="1" dirty="0" smtClean="0">
                <a:solidFill>
                  <a:schemeClr val="bg1"/>
                </a:solidFill>
                <a:latin typeface="Times New Roman" pitchFamily="18" charset="0"/>
                <a:cs typeface="Times New Roman" pitchFamily="18" charset="0"/>
              </a:rPr>
              <a:t>40</a:t>
            </a:r>
            <a:r>
              <a:rPr lang="ru-RU" sz="1400" b="1" dirty="0">
                <a:solidFill>
                  <a:schemeClr val="bg1"/>
                </a:solidFill>
                <a:latin typeface="Times New Roman" pitchFamily="18" charset="0"/>
                <a:cs typeface="Times New Roman" pitchFamily="18" charset="0"/>
              </a:rPr>
              <a:t>%, </a:t>
            </a:r>
            <a:r>
              <a:rPr lang="en-US" sz="1400" b="1" dirty="0" smtClean="0">
                <a:solidFill>
                  <a:schemeClr val="bg1"/>
                </a:solidFill>
                <a:latin typeface="Times New Roman" pitchFamily="18" charset="0"/>
                <a:cs typeface="Times New Roman" pitchFamily="18" charset="0"/>
              </a:rPr>
              <a:t>and the beam charge above 50 </a:t>
            </a:r>
            <a:r>
              <a:rPr lang="en-US" sz="1400" b="1" dirty="0" err="1" smtClean="0">
                <a:solidFill>
                  <a:schemeClr val="bg1"/>
                </a:solidFill>
                <a:latin typeface="Times New Roman" pitchFamily="18" charset="0"/>
                <a:cs typeface="Times New Roman" pitchFamily="18" charset="0"/>
              </a:rPr>
              <a:t>nC</a:t>
            </a:r>
            <a:r>
              <a:rPr lang="en-US" sz="1400" b="1" dirty="0" smtClean="0">
                <a:solidFill>
                  <a:schemeClr val="bg1"/>
                </a:solidFill>
                <a:latin typeface="Times New Roman" pitchFamily="18" charset="0"/>
                <a:cs typeface="Times New Roman" pitchFamily="18" charset="0"/>
              </a:rPr>
              <a:t> for particle energy </a:t>
            </a:r>
            <a:r>
              <a:rPr lang="ru-RU" sz="1400" b="1" dirty="0" smtClean="0">
                <a:solidFill>
                  <a:schemeClr val="bg1"/>
                </a:solidFill>
                <a:latin typeface="Times New Roman" pitchFamily="18" charset="0"/>
                <a:cs typeface="Times New Roman" pitchFamily="18" charset="0"/>
              </a:rPr>
              <a:t>500 </a:t>
            </a:r>
            <a:r>
              <a:rPr lang="en-US" sz="1400" b="1" dirty="0" smtClean="0">
                <a:solidFill>
                  <a:schemeClr val="bg1"/>
                </a:solidFill>
                <a:latin typeface="Times New Roman" pitchFamily="18" charset="0"/>
                <a:cs typeface="Times New Roman" pitchFamily="18" charset="0"/>
              </a:rPr>
              <a:t>MeV</a:t>
            </a:r>
            <a:r>
              <a:rPr lang="ru-RU" sz="1400" b="1" dirty="0" smtClean="0">
                <a:solidFill>
                  <a:schemeClr val="bg1"/>
                </a:solidFill>
                <a:latin typeface="Times New Roman" pitchFamily="18" charset="0"/>
                <a:cs typeface="Times New Roman" pitchFamily="18" charset="0"/>
              </a:rPr>
              <a:t>/</a:t>
            </a:r>
            <a:r>
              <a:rPr lang="en-US" sz="1400" b="1" dirty="0" err="1" smtClean="0">
                <a:solidFill>
                  <a:schemeClr val="bg1"/>
                </a:solidFill>
                <a:latin typeface="Times New Roman" pitchFamily="18" charset="0"/>
                <a:cs typeface="Times New Roman" pitchFamily="18" charset="0"/>
              </a:rPr>
              <a:t>nuclon</a:t>
            </a:r>
            <a:r>
              <a:rPr lang="ru-RU" sz="1400" b="1" dirty="0" smtClean="0">
                <a:solidFill>
                  <a:schemeClr val="bg1"/>
                </a:solidFill>
                <a:latin typeface="Times New Roman" pitchFamily="18" charset="0"/>
                <a:cs typeface="Times New Roman" pitchFamily="18" charset="0"/>
              </a:rPr>
              <a:t> </a:t>
            </a:r>
            <a:r>
              <a:rPr lang="en-US" sz="1400" b="1" dirty="0" smtClean="0">
                <a:solidFill>
                  <a:schemeClr val="bg1"/>
                </a:solidFill>
                <a:latin typeface="Times New Roman" pitchFamily="18" charset="0"/>
                <a:cs typeface="Times New Roman" pitchFamily="18" charset="0"/>
              </a:rPr>
              <a:t>is predicted</a:t>
            </a:r>
            <a:endParaRPr lang="ru-RU" sz="1400" b="1" dirty="0">
              <a:solidFill>
                <a:schemeClr val="bg1"/>
              </a:solidFill>
              <a:latin typeface="Times New Roman" pitchFamily="18" charset="0"/>
              <a:cs typeface="Times New Roman" pitchFamily="18" charset="0"/>
            </a:endParaRPr>
          </a:p>
        </p:txBody>
      </p:sp>
      <p:pic>
        <p:nvPicPr>
          <p:cNvPr id="30723" name="Picture 3"/>
          <p:cNvPicPr>
            <a:picLocks noChangeAspect="1" noChangeArrowheads="1"/>
          </p:cNvPicPr>
          <p:nvPr/>
        </p:nvPicPr>
        <p:blipFill>
          <a:blip r:embed="rId4"/>
          <a:srcRect/>
          <a:stretch>
            <a:fillRect/>
          </a:stretch>
        </p:blipFill>
        <p:spPr bwMode="auto">
          <a:xfrm>
            <a:off x="6191251" y="1142984"/>
            <a:ext cx="5619789" cy="2286016"/>
          </a:xfrm>
          <a:prstGeom prst="rect">
            <a:avLst/>
          </a:prstGeom>
          <a:noFill/>
          <a:ln w="9525">
            <a:noFill/>
            <a:miter lim="800000"/>
            <a:headEnd/>
            <a:tailEnd/>
          </a:ln>
          <a:effectLst/>
        </p:spPr>
      </p:pic>
      <p:sp>
        <p:nvSpPr>
          <p:cNvPr id="23" name="TextBox 28"/>
          <p:cNvSpPr txBox="1">
            <a:spLocks noChangeArrowheads="1"/>
          </p:cNvSpPr>
          <p:nvPr/>
        </p:nvSpPr>
        <p:spPr bwMode="auto">
          <a:xfrm>
            <a:off x="476211" y="2276872"/>
            <a:ext cx="5238787" cy="461665"/>
          </a:xfrm>
          <a:prstGeom prst="rect">
            <a:avLst/>
          </a:prstGeom>
          <a:noFill/>
          <a:ln w="9525">
            <a:noFill/>
            <a:miter lim="800000"/>
            <a:headEnd/>
            <a:tailEnd/>
          </a:ln>
        </p:spPr>
        <p:txBody>
          <a:bodyPr wrap="square">
            <a:spAutoFit/>
          </a:bodyPr>
          <a:lstStyle/>
          <a:p>
            <a:r>
              <a:rPr lang="en-US" altLang="ru-RU" sz="1200" dirty="0">
                <a:solidFill>
                  <a:schemeClr val="bg1"/>
                </a:solidFill>
              </a:rPr>
              <a:t>A.V. </a:t>
            </a:r>
            <a:r>
              <a:rPr lang="en-US" altLang="ru-RU" sz="1200" dirty="0" err="1">
                <a:solidFill>
                  <a:schemeClr val="bg1"/>
                </a:solidFill>
              </a:rPr>
              <a:t>Brantov</a:t>
            </a:r>
            <a:r>
              <a:rPr lang="en-US" altLang="ru-RU" sz="1200" dirty="0">
                <a:solidFill>
                  <a:schemeClr val="bg1"/>
                </a:solidFill>
              </a:rPr>
              <a:t> et al., Laser acceleration of ions using low-density targets, Quantum Electronics vol. 53, v. 2-3 (2023).</a:t>
            </a:r>
            <a:endParaRPr lang="ru-RU" altLang="ru-RU" sz="1200" dirty="0">
              <a:solidFill>
                <a:schemeClr val="bg1"/>
              </a:solidFill>
            </a:endParaRPr>
          </a:p>
        </p:txBody>
      </p:sp>
      <p:sp>
        <p:nvSpPr>
          <p:cNvPr id="24" name="Прямоугольник 23"/>
          <p:cNvSpPr/>
          <p:nvPr/>
        </p:nvSpPr>
        <p:spPr>
          <a:xfrm>
            <a:off x="476211" y="1124744"/>
            <a:ext cx="5334037" cy="954107"/>
          </a:xfrm>
          <a:prstGeom prst="rect">
            <a:avLst/>
          </a:prstGeom>
        </p:spPr>
        <p:txBody>
          <a:bodyPr wrap="square">
            <a:spAutoFit/>
          </a:bodyPr>
          <a:lstStyle/>
          <a:p>
            <a:pPr algn="just"/>
            <a:r>
              <a:rPr lang="en-US" sz="1400" b="1" dirty="0">
                <a:solidFill>
                  <a:schemeClr val="bg1"/>
                </a:solidFill>
                <a:latin typeface="Times New Roman" pitchFamily="18" charset="0"/>
                <a:cs typeface="Times New Roman" pitchFamily="18" charset="0"/>
              </a:rPr>
              <a:t>Numerical calculations </a:t>
            </a:r>
            <a:r>
              <a:rPr lang="en-US" sz="1400" b="1" dirty="0" smtClean="0">
                <a:solidFill>
                  <a:schemeClr val="bg1"/>
                </a:solidFill>
                <a:latin typeface="Times New Roman" pitchFamily="18" charset="0"/>
                <a:cs typeface="Times New Roman" pitchFamily="18" charset="0"/>
              </a:rPr>
              <a:t>predict </a:t>
            </a:r>
            <a:r>
              <a:rPr lang="en-US" sz="1400" b="1" dirty="0">
                <a:solidFill>
                  <a:schemeClr val="bg1"/>
                </a:solidFill>
                <a:latin typeface="Times New Roman" pitchFamily="18" charset="0"/>
                <a:cs typeface="Times New Roman" pitchFamily="18" charset="0"/>
              </a:rPr>
              <a:t>production of proton beams with </a:t>
            </a:r>
            <a:r>
              <a:rPr lang="en-US" sz="1400" b="1" dirty="0" smtClean="0">
                <a:solidFill>
                  <a:schemeClr val="bg1"/>
                </a:solidFill>
                <a:latin typeface="Times New Roman" pitchFamily="18" charset="0"/>
                <a:cs typeface="Times New Roman" pitchFamily="18" charset="0"/>
              </a:rPr>
              <a:t> proton energy above </a:t>
            </a:r>
            <a:r>
              <a:rPr lang="en-US" sz="1400" b="1" dirty="0">
                <a:solidFill>
                  <a:schemeClr val="bg1"/>
                </a:solidFill>
                <a:latin typeface="Times New Roman" pitchFamily="18" charset="0"/>
                <a:cs typeface="Times New Roman" pitchFamily="18" charset="0"/>
              </a:rPr>
              <a:t>100 </a:t>
            </a:r>
            <a:r>
              <a:rPr lang="en-US" sz="1400" b="1" dirty="0" smtClean="0">
                <a:solidFill>
                  <a:schemeClr val="bg1"/>
                </a:solidFill>
                <a:latin typeface="Times New Roman" pitchFamily="18" charset="0"/>
                <a:cs typeface="Times New Roman" pitchFamily="18" charset="0"/>
              </a:rPr>
              <a:t>MeV, the </a:t>
            </a:r>
            <a:r>
              <a:rPr lang="en-US" sz="1400" b="1" dirty="0">
                <a:solidFill>
                  <a:schemeClr val="bg1"/>
                </a:solidFill>
                <a:latin typeface="Times New Roman" pitchFamily="18" charset="0"/>
                <a:cs typeface="Times New Roman" pitchFamily="18" charset="0"/>
              </a:rPr>
              <a:t>total </a:t>
            </a:r>
            <a:r>
              <a:rPr lang="en-US" sz="1400" b="1" dirty="0" smtClean="0">
                <a:solidFill>
                  <a:schemeClr val="bg1"/>
                </a:solidFill>
                <a:latin typeface="Times New Roman" pitchFamily="18" charset="0"/>
                <a:cs typeface="Times New Roman" pitchFamily="18" charset="0"/>
              </a:rPr>
              <a:t>beam energy above </a:t>
            </a:r>
            <a:r>
              <a:rPr lang="en-US" sz="1400" b="1" dirty="0">
                <a:solidFill>
                  <a:schemeClr val="bg1"/>
                </a:solidFill>
                <a:latin typeface="Times New Roman" pitchFamily="18" charset="0"/>
                <a:cs typeface="Times New Roman" pitchFamily="18" charset="0"/>
              </a:rPr>
              <a:t>30 </a:t>
            </a:r>
            <a:r>
              <a:rPr lang="en-US" sz="1400" b="1" dirty="0" smtClean="0">
                <a:solidFill>
                  <a:schemeClr val="bg1"/>
                </a:solidFill>
                <a:latin typeface="Times New Roman" pitchFamily="18" charset="0"/>
                <a:cs typeface="Times New Roman" pitchFamily="18" charset="0"/>
              </a:rPr>
              <a:t>J, and the energy conversion rate </a:t>
            </a:r>
            <a:r>
              <a:rPr lang="en-US" sz="1400" b="1" dirty="0">
                <a:solidFill>
                  <a:schemeClr val="bg1"/>
                </a:solidFill>
                <a:latin typeface="Times New Roman" pitchFamily="18" charset="0"/>
                <a:cs typeface="Times New Roman" pitchFamily="18" charset="0"/>
              </a:rPr>
              <a:t>of a linearly polarized laser pulse </a:t>
            </a:r>
            <a:r>
              <a:rPr lang="en-US" sz="1400" b="1" dirty="0" smtClean="0">
                <a:solidFill>
                  <a:schemeClr val="bg1"/>
                </a:solidFill>
                <a:latin typeface="Times New Roman" pitchFamily="18" charset="0"/>
                <a:cs typeface="Times New Roman" pitchFamily="18" charset="0"/>
              </a:rPr>
              <a:t>to accelerated protons </a:t>
            </a:r>
            <a:r>
              <a:rPr lang="en-US" sz="1400" b="1" dirty="0">
                <a:solidFill>
                  <a:schemeClr val="bg1"/>
                </a:solidFill>
                <a:latin typeface="Times New Roman" pitchFamily="18" charset="0"/>
                <a:cs typeface="Times New Roman" pitchFamily="18" charset="0"/>
              </a:rPr>
              <a:t>&gt; 9%.</a:t>
            </a:r>
            <a:endParaRPr lang="ru-RU" sz="1400" b="1" dirty="0">
              <a:solidFill>
                <a:schemeClr val="bg1"/>
              </a:solidFill>
              <a:latin typeface="Times New Roman" pitchFamily="18" charset="0"/>
              <a:cs typeface="Times New Roman" pitchFamily="18" charset="0"/>
            </a:endParaRPr>
          </a:p>
        </p:txBody>
      </p:sp>
      <p:sp>
        <p:nvSpPr>
          <p:cNvPr id="11" name="TextBox 10"/>
          <p:cNvSpPr txBox="1"/>
          <p:nvPr/>
        </p:nvSpPr>
        <p:spPr>
          <a:xfrm>
            <a:off x="455373" y="241484"/>
            <a:ext cx="11041227" cy="523220"/>
          </a:xfrm>
          <a:prstGeom prst="rect">
            <a:avLst/>
          </a:prstGeom>
          <a:noFill/>
        </p:spPr>
        <p:txBody>
          <a:bodyPr wrap="square" rtlCol="0">
            <a:spAutoFit/>
          </a:bodyPr>
          <a:lstStyle/>
          <a:p>
            <a:pPr algn="ctr"/>
            <a:r>
              <a:rPr lang="en-US" sz="2800" b="1" dirty="0" smtClean="0">
                <a:solidFill>
                  <a:srgbClr val="C00000"/>
                </a:solidFill>
                <a:cs typeface="Arial" pitchFamily="34" charset="0"/>
              </a:rPr>
              <a:t>Laser Ion Acceleration</a:t>
            </a:r>
            <a:endParaRPr lang="ru-RU" sz="2800" b="1" dirty="0">
              <a:solidFill>
                <a:srgbClr val="C00000"/>
              </a:solidFill>
              <a:cs typeface="Arial" pitchFamily="34" charset="0"/>
            </a:endParaRPr>
          </a:p>
        </p:txBody>
      </p:sp>
    </p:spTree>
    <p:extLst>
      <p:ext uri="{BB962C8B-B14F-4D97-AF65-F5344CB8AC3E}">
        <p14:creationId xmlns:p14="http://schemas.microsoft.com/office/powerpoint/2010/main" val="1154499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380960" y="1785927"/>
            <a:ext cx="11430080" cy="164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ru-RU" sz="4400" b="1" dirty="0" smtClean="0">
                <a:solidFill>
                  <a:srgbClr val="C00000"/>
                </a:solidFill>
                <a:latin typeface="+mn-lt"/>
              </a:rPr>
              <a:t>Laser Factories of Particles</a:t>
            </a:r>
            <a:endParaRPr lang="en-US" altLang="ru-RU" sz="4400" b="1" dirty="0">
              <a:solidFill>
                <a:srgbClr val="C00000"/>
              </a:solidFill>
              <a:latin typeface="+mn-lt"/>
            </a:endParaRPr>
          </a:p>
          <a:p>
            <a:pPr eaLnBrk="1" hangingPunct="1">
              <a:lnSpc>
                <a:spcPct val="75000"/>
              </a:lnSpc>
              <a:spcBef>
                <a:spcPct val="50000"/>
              </a:spcBef>
              <a:buFontTx/>
              <a:buNone/>
            </a:pPr>
            <a:endParaRPr lang="ru-RU" altLang="ru-RU" sz="4400" dirty="0">
              <a:solidFill>
                <a:srgbClr val="C00000"/>
              </a:solidFill>
              <a:latin typeface="+mn-lt"/>
            </a:endParaRPr>
          </a:p>
        </p:txBody>
      </p:sp>
    </p:spTree>
    <p:extLst>
      <p:ext uri="{BB962C8B-B14F-4D97-AF65-F5344CB8AC3E}">
        <p14:creationId xmlns:p14="http://schemas.microsoft.com/office/powerpoint/2010/main" val="562929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27381" y="241484"/>
            <a:ext cx="11041227" cy="523220"/>
          </a:xfrm>
          <a:prstGeom prst="rect">
            <a:avLst/>
          </a:prstGeom>
          <a:noFill/>
        </p:spPr>
        <p:txBody>
          <a:bodyPr wrap="square" rtlCol="0">
            <a:spAutoFit/>
          </a:bodyPr>
          <a:lstStyle/>
          <a:p>
            <a:pPr algn="ctr"/>
            <a:r>
              <a:rPr lang="en-US" sz="2800" b="1" dirty="0" err="1" smtClean="0">
                <a:solidFill>
                  <a:srgbClr val="C00000"/>
                </a:solidFill>
                <a:cs typeface="Arial" pitchFamily="34" charset="0"/>
              </a:rPr>
              <a:t>Ultrabright</a:t>
            </a:r>
            <a:r>
              <a:rPr lang="en-US" sz="2800" b="1" dirty="0" smtClean="0">
                <a:solidFill>
                  <a:srgbClr val="C00000"/>
                </a:solidFill>
                <a:cs typeface="Arial" pitchFamily="34" charset="0"/>
              </a:rPr>
              <a:t>  Neutron Source</a:t>
            </a:r>
            <a:endParaRPr lang="ru-RU" sz="2800" b="1" dirty="0">
              <a:solidFill>
                <a:srgbClr val="C00000"/>
              </a:solidFill>
              <a:cs typeface="Arial" pitchFamily="34" charset="0"/>
            </a:endParaRPr>
          </a:p>
        </p:txBody>
      </p:sp>
      <p:pic>
        <p:nvPicPr>
          <p:cNvPr id="30" name="Рисунок 29" descr="нейтроны.png"/>
          <p:cNvPicPr>
            <a:picLocks noChangeAspect="1"/>
          </p:cNvPicPr>
          <p:nvPr/>
        </p:nvPicPr>
        <p:blipFill>
          <a:blip r:embed="rId3"/>
          <a:stretch>
            <a:fillRect/>
          </a:stretch>
        </p:blipFill>
        <p:spPr>
          <a:xfrm>
            <a:off x="551384" y="1145061"/>
            <a:ext cx="7383509" cy="3076027"/>
          </a:xfrm>
          <a:prstGeom prst="rect">
            <a:avLst/>
          </a:prstGeom>
        </p:spPr>
      </p:pic>
      <p:sp>
        <p:nvSpPr>
          <p:cNvPr id="32" name="Прямоугольник 31"/>
          <p:cNvSpPr/>
          <p:nvPr/>
        </p:nvSpPr>
        <p:spPr>
          <a:xfrm>
            <a:off x="407368" y="4748951"/>
            <a:ext cx="11305256" cy="1200329"/>
          </a:xfrm>
          <a:prstGeom prst="rect">
            <a:avLst/>
          </a:prstGeom>
        </p:spPr>
        <p:txBody>
          <a:bodyPr wrap="square">
            <a:spAutoFit/>
          </a:bodyPr>
          <a:lstStyle/>
          <a:p>
            <a:pPr algn="just"/>
            <a:r>
              <a:rPr lang="en-US" b="1" dirty="0">
                <a:solidFill>
                  <a:srgbClr val="C00000"/>
                </a:solidFill>
                <a:cs typeface="Times New Roman" pitchFamily="18" charset="0"/>
              </a:rPr>
              <a:t>Generation of laser-heated particles (deuterons) of moderate energies and thermonuclear neutrons in a large volume of a cluster medium. An example of such a medium is a heavy water spray containing </a:t>
            </a:r>
            <a:r>
              <a:rPr lang="en-US" b="1" dirty="0" smtClean="0">
                <a:solidFill>
                  <a:srgbClr val="C00000"/>
                </a:solidFill>
                <a:cs typeface="Times New Roman" pitchFamily="18" charset="0"/>
              </a:rPr>
              <a:t>deuterium</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The expected brightness of neutron burst exceeds </a:t>
            </a:r>
            <a:r>
              <a:rPr lang="ru-RU" b="1" dirty="0" smtClean="0">
                <a:solidFill>
                  <a:srgbClr val="C00000"/>
                </a:solidFill>
                <a:cs typeface="Times New Roman" pitchFamily="18" charset="0"/>
              </a:rPr>
              <a:t>10</a:t>
            </a:r>
            <a:r>
              <a:rPr lang="ru-RU" b="1" baseline="30000" dirty="0" smtClean="0">
                <a:solidFill>
                  <a:srgbClr val="C00000"/>
                </a:solidFill>
                <a:cs typeface="Times New Roman" pitchFamily="18" charset="0"/>
              </a:rPr>
              <a:t>18</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particles</a:t>
            </a:r>
            <a:r>
              <a:rPr lang="ru-RU" b="1" dirty="0" smtClean="0">
                <a:solidFill>
                  <a:srgbClr val="C00000"/>
                </a:solidFill>
                <a:cs typeface="Times New Roman" pitchFamily="18" charset="0"/>
              </a:rPr>
              <a:t>/(с</a:t>
            </a:r>
            <a:r>
              <a:rPr lang="en-US" b="1" dirty="0" smtClean="0">
                <a:solidFill>
                  <a:srgbClr val="C00000"/>
                </a:solidFill>
                <a:cs typeface="Times New Roman" pitchFamily="18" charset="0"/>
              </a:rPr>
              <a:t>m</a:t>
            </a:r>
            <a:r>
              <a:rPr lang="ru-RU" b="1" baseline="30000" dirty="0" smtClean="0">
                <a:solidFill>
                  <a:srgbClr val="C00000"/>
                </a:solidFill>
                <a:cs typeface="Times New Roman" pitchFamily="18" charset="0"/>
              </a:rPr>
              <a:t>2</a:t>
            </a:r>
            <a:r>
              <a:rPr lang="ru-RU" b="1" dirty="0" smtClean="0">
                <a:solidFill>
                  <a:srgbClr val="C00000"/>
                </a:solidFill>
                <a:cs typeface="Times New Roman" pitchFamily="18" charset="0"/>
              </a:rPr>
              <a:t> </a:t>
            </a:r>
            <a:r>
              <a:rPr lang="en-US" b="1" dirty="0">
                <a:solidFill>
                  <a:srgbClr val="C00000"/>
                </a:solidFill>
                <a:cs typeface="Times New Roman" pitchFamily="18" charset="0"/>
              </a:rPr>
              <a:t>s</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at total 4</a:t>
            </a:r>
            <a:r>
              <a:rPr lang="el-GR" b="1" dirty="0" smtClean="0">
                <a:solidFill>
                  <a:srgbClr val="C00000"/>
                </a:solidFill>
                <a:cs typeface="Times New Roman" pitchFamily="18" charset="0"/>
              </a:rPr>
              <a:t>π</a:t>
            </a:r>
            <a:r>
              <a:rPr lang="en-US" b="1" dirty="0" smtClean="0">
                <a:solidFill>
                  <a:srgbClr val="C00000"/>
                </a:solidFill>
                <a:cs typeface="Times New Roman" pitchFamily="18" charset="0"/>
              </a:rPr>
              <a:t>-yield</a:t>
            </a:r>
            <a:r>
              <a:rPr lang="ru-RU" b="1" dirty="0" smtClean="0">
                <a:solidFill>
                  <a:srgbClr val="C00000"/>
                </a:solidFill>
                <a:cs typeface="Times New Roman" pitchFamily="18" charset="0"/>
              </a:rPr>
              <a:t> 10</a:t>
            </a:r>
            <a:r>
              <a:rPr lang="ru-RU" b="1" baseline="30000" dirty="0" smtClean="0">
                <a:solidFill>
                  <a:srgbClr val="C00000"/>
                </a:solidFill>
                <a:cs typeface="Times New Roman" pitchFamily="18" charset="0"/>
              </a:rPr>
              <a:t>9</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particles</a:t>
            </a:r>
            <a:r>
              <a:rPr lang="ru-RU" b="1" dirty="0" smtClean="0">
                <a:solidFill>
                  <a:srgbClr val="C00000"/>
                </a:solidFill>
                <a:cs typeface="Times New Roman" pitchFamily="18" charset="0"/>
              </a:rPr>
              <a:t>/</a:t>
            </a:r>
            <a:r>
              <a:rPr lang="en-US" b="1" dirty="0" err="1" smtClean="0">
                <a:solidFill>
                  <a:srgbClr val="C00000"/>
                </a:solidFill>
                <a:cs typeface="Times New Roman" pitchFamily="18" charset="0"/>
              </a:rPr>
              <a:t>sr</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for laser pulse energy</a:t>
            </a:r>
            <a:r>
              <a:rPr lang="ru-RU" b="1" dirty="0" smtClean="0">
                <a:solidFill>
                  <a:srgbClr val="C00000"/>
                </a:solidFill>
                <a:cs typeface="Times New Roman" pitchFamily="18" charset="0"/>
              </a:rPr>
              <a:t> 300 </a:t>
            </a:r>
            <a:r>
              <a:rPr lang="en-US" b="1" dirty="0" smtClean="0">
                <a:solidFill>
                  <a:srgbClr val="C00000"/>
                </a:solidFill>
                <a:cs typeface="Times New Roman" pitchFamily="18" charset="0"/>
              </a:rPr>
              <a:t>J</a:t>
            </a:r>
            <a:r>
              <a:rPr lang="ru-RU" b="1" dirty="0" smtClean="0">
                <a:solidFill>
                  <a:srgbClr val="C00000"/>
                </a:solidFill>
                <a:cs typeface="Times New Roman" pitchFamily="18" charset="0"/>
              </a:rPr>
              <a:t>, </a:t>
            </a:r>
            <a:r>
              <a:rPr lang="en-US" b="1" dirty="0" smtClean="0">
                <a:solidFill>
                  <a:srgbClr val="C00000"/>
                </a:solidFill>
                <a:cs typeface="Times New Roman" pitchFamily="18" charset="0"/>
              </a:rPr>
              <a:t>which is interesting for ultrafast neutron radiography</a:t>
            </a:r>
            <a:r>
              <a:rPr lang="en-US" b="1" dirty="0" smtClean="0">
                <a:solidFill>
                  <a:schemeClr val="bg1"/>
                </a:solidFill>
                <a:latin typeface="Times New Roman" pitchFamily="18" charset="0"/>
                <a:cs typeface="Times New Roman" pitchFamily="18" charset="0"/>
              </a:rPr>
              <a:t>. </a:t>
            </a:r>
            <a:endParaRPr lang="en-US" b="1" dirty="0">
              <a:solidFill>
                <a:schemeClr val="bg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256" y="1109433"/>
            <a:ext cx="3016143" cy="282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288" y="4059470"/>
            <a:ext cx="4817384" cy="30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28"/>
          <p:cNvSpPr txBox="1">
            <a:spLocks noChangeArrowheads="1"/>
          </p:cNvSpPr>
          <p:nvPr/>
        </p:nvSpPr>
        <p:spPr bwMode="auto">
          <a:xfrm>
            <a:off x="407368" y="6093296"/>
            <a:ext cx="11521280" cy="461665"/>
          </a:xfrm>
          <a:prstGeom prst="rect">
            <a:avLst/>
          </a:prstGeom>
          <a:noFill/>
          <a:ln w="9525">
            <a:noFill/>
            <a:miter lim="800000"/>
            <a:headEnd/>
            <a:tailEnd/>
          </a:ln>
        </p:spPr>
        <p:txBody>
          <a:bodyPr wrap="square">
            <a:spAutoFit/>
          </a:bodyPr>
          <a:lstStyle/>
          <a:p>
            <a:r>
              <a:rPr lang="en-US" altLang="ru-RU" sz="1200" dirty="0" smtClean="0">
                <a:solidFill>
                  <a:schemeClr val="bg1"/>
                </a:solidFill>
              </a:rPr>
              <a:t>D.A. </a:t>
            </a:r>
            <a:r>
              <a:rPr lang="en-US" altLang="ru-RU" sz="1200" dirty="0" err="1">
                <a:solidFill>
                  <a:schemeClr val="bg1"/>
                </a:solidFill>
              </a:rPr>
              <a:t>Gozhev</a:t>
            </a:r>
            <a:r>
              <a:rPr lang="en-US" altLang="ru-RU" sz="1200" dirty="0">
                <a:solidFill>
                  <a:schemeClr val="bg1"/>
                </a:solidFill>
              </a:rPr>
              <a:t> et al., Pulsed source of charged particles and neutrons based on a 10 PW laser system irradiating a micro-cluster medium, Quantum Electronics, vol. 53,  </a:t>
            </a:r>
            <a:r>
              <a:rPr lang="en-US" altLang="ru-RU" sz="1200" dirty="0" smtClean="0">
                <a:solidFill>
                  <a:schemeClr val="bg1"/>
                </a:solidFill>
              </a:rPr>
              <a:t>N3 </a:t>
            </a:r>
            <a:r>
              <a:rPr lang="en-US" altLang="ru-RU" sz="1200" dirty="0">
                <a:solidFill>
                  <a:schemeClr val="bg1"/>
                </a:solidFill>
              </a:rPr>
              <a:t>(2023).</a:t>
            </a:r>
            <a:endParaRPr lang="ru-RU" altLang="ru-RU" sz="1200" dirty="0">
              <a:solidFill>
                <a:schemeClr val="bg1"/>
              </a:solidFill>
            </a:endParaRPr>
          </a:p>
        </p:txBody>
      </p:sp>
    </p:spTree>
    <p:extLst>
      <p:ext uri="{BB962C8B-B14F-4D97-AF65-F5344CB8AC3E}">
        <p14:creationId xmlns:p14="http://schemas.microsoft.com/office/powerpoint/2010/main" val="1356576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3"/>
          <a:srcRect/>
          <a:stretch>
            <a:fillRect/>
          </a:stretch>
        </p:blipFill>
        <p:spPr bwMode="auto">
          <a:xfrm>
            <a:off x="590780" y="836712"/>
            <a:ext cx="6738669" cy="1584176"/>
          </a:xfrm>
          <a:prstGeom prst="rect">
            <a:avLst/>
          </a:prstGeom>
          <a:noFill/>
          <a:ln w="9525">
            <a:noFill/>
            <a:miter lim="800000"/>
            <a:headEnd/>
            <a:tailEnd/>
          </a:ln>
          <a:effectLst/>
        </p:spPr>
      </p:pic>
      <p:sp>
        <p:nvSpPr>
          <p:cNvPr id="35" name="Прямоугольник 34"/>
          <p:cNvSpPr/>
          <p:nvPr/>
        </p:nvSpPr>
        <p:spPr>
          <a:xfrm>
            <a:off x="6096000" y="2564904"/>
            <a:ext cx="6051837" cy="954107"/>
          </a:xfrm>
          <a:prstGeom prst="rect">
            <a:avLst/>
          </a:prstGeom>
        </p:spPr>
        <p:txBody>
          <a:bodyPr wrap="square">
            <a:spAutoFit/>
          </a:bodyPr>
          <a:lstStyle/>
          <a:p>
            <a:r>
              <a:rPr lang="en-US" sz="1400" b="1" dirty="0" smtClean="0">
                <a:solidFill>
                  <a:schemeClr val="bg1"/>
                </a:solidFill>
              </a:rPr>
              <a:t>Spectra of </a:t>
            </a:r>
            <a:r>
              <a:rPr lang="en-US" sz="1400" b="1" dirty="0" err="1" smtClean="0">
                <a:solidFill>
                  <a:schemeClr val="bg1"/>
                </a:solidFill>
              </a:rPr>
              <a:t>pions</a:t>
            </a:r>
            <a:r>
              <a:rPr lang="ru-RU" sz="1400" b="1" dirty="0" smtClean="0">
                <a:solidFill>
                  <a:schemeClr val="bg1"/>
                </a:solidFill>
              </a:rPr>
              <a:t> (</a:t>
            </a:r>
            <a:r>
              <a:rPr lang="el-GR" sz="1400" b="1" dirty="0" smtClean="0">
                <a:solidFill>
                  <a:schemeClr val="bg1"/>
                </a:solidFill>
              </a:rPr>
              <a:t>π±</a:t>
            </a:r>
            <a:r>
              <a:rPr lang="ru-RU" sz="1400" b="1" dirty="0" smtClean="0">
                <a:solidFill>
                  <a:schemeClr val="bg1"/>
                </a:solidFill>
              </a:rPr>
              <a:t>-</a:t>
            </a:r>
            <a:r>
              <a:rPr lang="en-US" sz="1400" b="1" dirty="0" err="1" smtClean="0">
                <a:solidFill>
                  <a:schemeClr val="bg1"/>
                </a:solidFill>
              </a:rPr>
              <a:t>pions</a:t>
            </a:r>
            <a:r>
              <a:rPr lang="ru-RU" sz="1400" b="1" dirty="0" smtClean="0">
                <a:solidFill>
                  <a:schemeClr val="bg1"/>
                </a:solidFill>
              </a:rPr>
              <a:t> </a:t>
            </a:r>
            <a:r>
              <a:rPr lang="ru-RU" sz="1400" b="1" dirty="0">
                <a:solidFill>
                  <a:schemeClr val="bg1"/>
                </a:solidFill>
              </a:rPr>
              <a:t>– </a:t>
            </a:r>
            <a:r>
              <a:rPr lang="en-US" sz="1400" b="1" dirty="0" smtClean="0">
                <a:solidFill>
                  <a:schemeClr val="bg1"/>
                </a:solidFill>
              </a:rPr>
              <a:t>black</a:t>
            </a:r>
            <a:r>
              <a:rPr lang="ru-RU" sz="1400" b="1" dirty="0" smtClean="0">
                <a:solidFill>
                  <a:schemeClr val="bg1"/>
                </a:solidFill>
              </a:rPr>
              <a:t>, </a:t>
            </a:r>
            <a:r>
              <a:rPr lang="el-GR" sz="1400" b="1" dirty="0" smtClean="0">
                <a:solidFill>
                  <a:schemeClr val="bg1"/>
                </a:solidFill>
              </a:rPr>
              <a:t>π</a:t>
            </a:r>
            <a:r>
              <a:rPr lang="ru-RU" sz="1400" b="1" baseline="30000" dirty="0" smtClean="0">
                <a:solidFill>
                  <a:schemeClr val="bg1"/>
                </a:solidFill>
              </a:rPr>
              <a:t>0</a:t>
            </a:r>
            <a:r>
              <a:rPr lang="ru-RU" sz="1400" b="1" dirty="0" smtClean="0">
                <a:solidFill>
                  <a:schemeClr val="bg1"/>
                </a:solidFill>
              </a:rPr>
              <a:t>– </a:t>
            </a:r>
            <a:r>
              <a:rPr lang="en-US" sz="1400" b="1" dirty="0" smtClean="0">
                <a:solidFill>
                  <a:schemeClr val="bg1"/>
                </a:solidFill>
              </a:rPr>
              <a:t>red</a:t>
            </a:r>
            <a:r>
              <a:rPr lang="ru-RU" sz="1400" b="1" dirty="0" smtClean="0">
                <a:solidFill>
                  <a:schemeClr val="bg1"/>
                </a:solidFill>
              </a:rPr>
              <a:t>) </a:t>
            </a:r>
            <a:r>
              <a:rPr lang="en-US" sz="1400" b="1" dirty="0" smtClean="0">
                <a:solidFill>
                  <a:schemeClr val="bg1"/>
                </a:solidFill>
              </a:rPr>
              <a:t>beyond </a:t>
            </a:r>
            <a:r>
              <a:rPr lang="en-US" sz="1400" b="1" dirty="0" err="1" smtClean="0">
                <a:solidFill>
                  <a:schemeClr val="bg1"/>
                </a:solidFill>
              </a:rPr>
              <a:t>Tantal</a:t>
            </a:r>
            <a:r>
              <a:rPr lang="en-US" sz="1400" b="1" dirty="0" smtClean="0">
                <a:solidFill>
                  <a:schemeClr val="bg1"/>
                </a:solidFill>
              </a:rPr>
              <a:t> convertor</a:t>
            </a:r>
            <a:r>
              <a:rPr lang="ru-RU" sz="1400" b="1" dirty="0" smtClean="0">
                <a:solidFill>
                  <a:schemeClr val="bg1"/>
                </a:solidFill>
              </a:rPr>
              <a:t>, </a:t>
            </a:r>
            <a:r>
              <a:rPr lang="en-US" sz="1400" b="1" dirty="0" smtClean="0">
                <a:solidFill>
                  <a:schemeClr val="bg1"/>
                </a:solidFill>
              </a:rPr>
              <a:t>by irradiation with laser accelerated electron beams</a:t>
            </a:r>
            <a:r>
              <a:rPr lang="ru-RU" sz="1400" b="1" dirty="0" smtClean="0">
                <a:solidFill>
                  <a:schemeClr val="bg1"/>
                </a:solidFill>
              </a:rPr>
              <a:t> (</a:t>
            </a:r>
            <a:r>
              <a:rPr lang="en-US" sz="1400" b="1" dirty="0" smtClean="0">
                <a:solidFill>
                  <a:schemeClr val="bg1"/>
                </a:solidFill>
              </a:rPr>
              <a:t>laser pulse 25 PW, 25 fs</a:t>
            </a:r>
            <a:r>
              <a:rPr lang="ru-RU" sz="1400" b="1" dirty="0" smtClean="0">
                <a:solidFill>
                  <a:schemeClr val="bg1"/>
                </a:solidFill>
              </a:rPr>
              <a:t>, 7 10</a:t>
            </a:r>
            <a:r>
              <a:rPr lang="ru-RU" sz="1400" b="1" baseline="30000" dirty="0" smtClean="0">
                <a:solidFill>
                  <a:schemeClr val="bg1"/>
                </a:solidFill>
              </a:rPr>
              <a:t>22</a:t>
            </a:r>
            <a:r>
              <a:rPr lang="ru-RU" sz="1400" b="1" dirty="0" smtClean="0">
                <a:solidFill>
                  <a:schemeClr val="bg1"/>
                </a:solidFill>
              </a:rPr>
              <a:t> </a:t>
            </a:r>
            <a:r>
              <a:rPr lang="en-US" sz="1400" b="1" dirty="0" smtClean="0">
                <a:solidFill>
                  <a:schemeClr val="bg1"/>
                </a:solidFill>
              </a:rPr>
              <a:t>W</a:t>
            </a:r>
            <a:r>
              <a:rPr lang="ru-RU" sz="1400" b="1" dirty="0" smtClean="0">
                <a:solidFill>
                  <a:schemeClr val="bg1"/>
                </a:solidFill>
              </a:rPr>
              <a:t>/с</a:t>
            </a:r>
            <a:r>
              <a:rPr lang="en-US" sz="1400" b="1" dirty="0" smtClean="0">
                <a:solidFill>
                  <a:schemeClr val="bg1"/>
                </a:solidFill>
              </a:rPr>
              <a:t>m</a:t>
            </a:r>
            <a:r>
              <a:rPr lang="ru-RU" sz="1400" b="1" baseline="30000" dirty="0" smtClean="0">
                <a:solidFill>
                  <a:schemeClr val="bg1"/>
                </a:solidFill>
              </a:rPr>
              <a:t>2</a:t>
            </a:r>
            <a:r>
              <a:rPr lang="ru-RU" sz="1400" b="1" dirty="0" smtClean="0">
                <a:solidFill>
                  <a:schemeClr val="bg1"/>
                </a:solidFill>
              </a:rPr>
              <a:t>) </a:t>
            </a:r>
            <a:r>
              <a:rPr lang="en-US" sz="1400" b="1" dirty="0" smtClean="0">
                <a:solidFill>
                  <a:schemeClr val="bg1"/>
                </a:solidFill>
              </a:rPr>
              <a:t>or protons</a:t>
            </a:r>
            <a:r>
              <a:rPr lang="ru-RU" sz="1400" b="1" dirty="0" smtClean="0">
                <a:solidFill>
                  <a:schemeClr val="bg1"/>
                </a:solidFill>
              </a:rPr>
              <a:t> (</a:t>
            </a:r>
            <a:r>
              <a:rPr lang="en-US" sz="1400" b="1" dirty="0" smtClean="0">
                <a:solidFill>
                  <a:schemeClr val="bg1"/>
                </a:solidFill>
              </a:rPr>
              <a:t>dashed and solid lines, respectively</a:t>
            </a:r>
            <a:r>
              <a:rPr lang="ru-RU" sz="1400" b="1" dirty="0" smtClean="0">
                <a:solidFill>
                  <a:schemeClr val="bg1"/>
                </a:solidFill>
              </a:rPr>
              <a:t>). </a:t>
            </a:r>
            <a:r>
              <a:rPr lang="en-US" sz="1400" b="1" dirty="0" smtClean="0">
                <a:solidFill>
                  <a:schemeClr val="bg1"/>
                </a:solidFill>
              </a:rPr>
              <a:t>Calculations predict about</a:t>
            </a:r>
            <a:r>
              <a:rPr lang="ru-RU" sz="1400" b="1" dirty="0" smtClean="0">
                <a:solidFill>
                  <a:schemeClr val="bg1"/>
                </a:solidFill>
                <a:cs typeface="Times New Roman" pitchFamily="18" charset="0"/>
              </a:rPr>
              <a:t> </a:t>
            </a:r>
            <a:r>
              <a:rPr lang="ru-RU" sz="1400" b="1" dirty="0">
                <a:solidFill>
                  <a:schemeClr val="bg1"/>
                </a:solidFill>
                <a:cs typeface="Times New Roman" pitchFamily="18" charset="0"/>
              </a:rPr>
              <a:t>10</a:t>
            </a:r>
            <a:r>
              <a:rPr lang="ru-RU" sz="1400" b="1" baseline="30000" dirty="0">
                <a:solidFill>
                  <a:schemeClr val="bg1"/>
                </a:solidFill>
                <a:cs typeface="Times New Roman" pitchFamily="18" charset="0"/>
              </a:rPr>
              <a:t>8 </a:t>
            </a:r>
            <a:r>
              <a:rPr lang="ru-RU" sz="1400" b="1" dirty="0" smtClean="0">
                <a:solidFill>
                  <a:schemeClr val="bg1"/>
                </a:solidFill>
                <a:cs typeface="Times New Roman" pitchFamily="18" charset="0"/>
              </a:rPr>
              <a:t> </a:t>
            </a:r>
            <a:r>
              <a:rPr lang="en-US" sz="1400" b="1" dirty="0" err="1" smtClean="0">
                <a:solidFill>
                  <a:schemeClr val="bg1"/>
                </a:solidFill>
                <a:cs typeface="Times New Roman" pitchFamily="18" charset="0"/>
              </a:rPr>
              <a:t>pions</a:t>
            </a:r>
            <a:r>
              <a:rPr lang="en-US" sz="1400" b="1" dirty="0" smtClean="0">
                <a:solidFill>
                  <a:schemeClr val="bg1"/>
                </a:solidFill>
                <a:cs typeface="Times New Roman" pitchFamily="18" charset="0"/>
              </a:rPr>
              <a:t> per pulse</a:t>
            </a:r>
            <a:r>
              <a:rPr lang="ru-RU" sz="1400" b="1" dirty="0" smtClean="0">
                <a:solidFill>
                  <a:schemeClr val="bg1"/>
                </a:solidFill>
                <a:cs typeface="Times New Roman" pitchFamily="18" charset="0"/>
              </a:rPr>
              <a:t>.</a:t>
            </a:r>
            <a:endParaRPr lang="ru-RU" sz="1400" b="1" dirty="0">
              <a:solidFill>
                <a:schemeClr val="bg1"/>
              </a:solidFill>
              <a:cs typeface="Times New Roman" pitchFamily="18" charset="0"/>
            </a:endParaRPr>
          </a:p>
        </p:txBody>
      </p:sp>
      <p:pic>
        <p:nvPicPr>
          <p:cNvPr id="31750" name="Picture 6"/>
          <p:cNvPicPr>
            <a:picLocks noChangeAspect="1" noChangeArrowheads="1"/>
          </p:cNvPicPr>
          <p:nvPr/>
        </p:nvPicPr>
        <p:blipFill>
          <a:blip r:embed="rId4" cstate="print"/>
          <a:srcRect/>
          <a:stretch>
            <a:fillRect/>
          </a:stretch>
        </p:blipFill>
        <p:spPr bwMode="auto">
          <a:xfrm>
            <a:off x="652632" y="4005064"/>
            <a:ext cx="6667504" cy="1621547"/>
          </a:xfrm>
          <a:prstGeom prst="rect">
            <a:avLst/>
          </a:prstGeom>
          <a:noFill/>
          <a:ln w="9525">
            <a:noFill/>
            <a:miter lim="800000"/>
            <a:headEnd/>
            <a:tailEnd/>
          </a:ln>
          <a:effectLst/>
        </p:spPr>
      </p:pic>
      <p:sp>
        <p:nvSpPr>
          <p:cNvPr id="36" name="TextBox 28"/>
          <p:cNvSpPr txBox="1">
            <a:spLocks noChangeArrowheads="1"/>
          </p:cNvSpPr>
          <p:nvPr/>
        </p:nvSpPr>
        <p:spPr bwMode="auto">
          <a:xfrm>
            <a:off x="7143680" y="6536377"/>
            <a:ext cx="4280912" cy="276999"/>
          </a:xfrm>
          <a:prstGeom prst="rect">
            <a:avLst/>
          </a:prstGeom>
          <a:noFill/>
          <a:ln w="9525">
            <a:noFill/>
            <a:miter lim="800000"/>
            <a:headEnd/>
            <a:tailEnd/>
          </a:ln>
        </p:spPr>
        <p:txBody>
          <a:bodyPr wrap="square">
            <a:spAutoFit/>
          </a:bodyPr>
          <a:lstStyle/>
          <a:p>
            <a:r>
              <a:rPr lang="en-US" altLang="ru-RU" sz="1200" dirty="0" err="1" smtClean="0">
                <a:solidFill>
                  <a:schemeClr val="bg1"/>
                </a:solidFill>
              </a:rPr>
              <a:t>M.G.Lobok</a:t>
            </a:r>
            <a:r>
              <a:rPr lang="en-US" altLang="ru-RU" sz="1200" dirty="0" smtClean="0">
                <a:solidFill>
                  <a:schemeClr val="bg1"/>
                </a:solidFill>
              </a:rPr>
              <a:t> </a:t>
            </a:r>
            <a:r>
              <a:rPr lang="en-US" altLang="ru-RU" sz="1200" dirty="0">
                <a:solidFill>
                  <a:schemeClr val="bg1"/>
                </a:solidFill>
              </a:rPr>
              <a:t>et al, Quantum Electronics, vol. 53, N 3, (2023</a:t>
            </a:r>
            <a:r>
              <a:rPr lang="en-US" altLang="ru-RU" sz="1200" dirty="0" smtClean="0">
                <a:solidFill>
                  <a:schemeClr val="bg1"/>
                </a:solidFill>
              </a:rPr>
              <a:t>)</a:t>
            </a:r>
            <a:endParaRPr lang="ru-RU" altLang="ru-RU" sz="1200" dirty="0">
              <a:solidFill>
                <a:schemeClr val="bg1"/>
              </a:solidFill>
            </a:endParaRPr>
          </a:p>
        </p:txBody>
      </p:sp>
      <p:sp>
        <p:nvSpPr>
          <p:cNvPr id="37" name="Прямоугольник 36"/>
          <p:cNvSpPr/>
          <p:nvPr/>
        </p:nvSpPr>
        <p:spPr>
          <a:xfrm>
            <a:off x="223785" y="5715833"/>
            <a:ext cx="6088239" cy="954107"/>
          </a:xfrm>
          <a:prstGeom prst="rect">
            <a:avLst/>
          </a:prstGeom>
        </p:spPr>
        <p:txBody>
          <a:bodyPr wrap="square">
            <a:spAutoFit/>
          </a:bodyPr>
          <a:lstStyle/>
          <a:p>
            <a:pPr algn="just"/>
            <a:r>
              <a:rPr lang="en-US" sz="1400" b="1" dirty="0" smtClean="0">
                <a:solidFill>
                  <a:schemeClr val="bg1"/>
                </a:solidFill>
              </a:rPr>
              <a:t>Electron bunches with several hundred MeV energy and several </a:t>
            </a:r>
            <a:r>
              <a:rPr lang="en-US" sz="1400" b="1" dirty="0" err="1" smtClean="0">
                <a:solidFill>
                  <a:schemeClr val="bg1"/>
                </a:solidFill>
              </a:rPr>
              <a:t>nC</a:t>
            </a:r>
            <a:r>
              <a:rPr lang="en-US" sz="1400" b="1" dirty="0" smtClean="0">
                <a:solidFill>
                  <a:schemeClr val="bg1"/>
                </a:solidFill>
              </a:rPr>
              <a:t> charge are required to initiate pair production due to photon generation in Bethe-</a:t>
            </a:r>
            <a:r>
              <a:rPr lang="en-US" sz="1400" b="1" dirty="0" err="1" smtClean="0">
                <a:solidFill>
                  <a:schemeClr val="bg1"/>
                </a:solidFill>
              </a:rPr>
              <a:t>Gaitler</a:t>
            </a:r>
            <a:r>
              <a:rPr lang="en-US" sz="1400" b="1" dirty="0" smtClean="0">
                <a:solidFill>
                  <a:schemeClr val="bg1"/>
                </a:solidFill>
              </a:rPr>
              <a:t> process and </a:t>
            </a:r>
            <a:r>
              <a:rPr lang="ru-RU" sz="1400" b="1" dirty="0">
                <a:solidFill>
                  <a:schemeClr val="bg1"/>
                </a:solidFill>
              </a:rPr>
              <a:t>e– e</a:t>
            </a:r>
            <a:r>
              <a:rPr lang="ru-RU" sz="1400" b="1" dirty="0" smtClean="0">
                <a:solidFill>
                  <a:schemeClr val="bg1"/>
                </a:solidFill>
              </a:rPr>
              <a:t>+-</a:t>
            </a:r>
            <a:r>
              <a:rPr lang="en-US" sz="1400" b="1" dirty="0" smtClean="0">
                <a:solidFill>
                  <a:schemeClr val="bg1"/>
                </a:solidFill>
              </a:rPr>
              <a:t>decay in the Coulomb field of </a:t>
            </a:r>
            <a:r>
              <a:rPr lang="ru-RU" sz="1400" b="1" dirty="0" smtClean="0">
                <a:solidFill>
                  <a:schemeClr val="bg1"/>
                </a:solidFill>
              </a:rPr>
              <a:t> </a:t>
            </a:r>
            <a:r>
              <a:rPr lang="en-US" sz="1400" b="1" dirty="0" smtClean="0">
                <a:solidFill>
                  <a:schemeClr val="bg1"/>
                </a:solidFill>
              </a:rPr>
              <a:t>large Z ions of a Ta target</a:t>
            </a:r>
            <a:r>
              <a:rPr lang="ru-RU" sz="1400" b="1" dirty="0" smtClean="0">
                <a:solidFill>
                  <a:schemeClr val="bg1"/>
                </a:solidFill>
              </a:rPr>
              <a:t>. </a:t>
            </a:r>
            <a:endParaRPr lang="ru-RU" sz="1400" b="1" dirty="0">
              <a:solidFill>
                <a:schemeClr val="bg1"/>
              </a:solidFill>
              <a:cs typeface="Times New Roman" pitchFamily="18" charset="0"/>
            </a:endParaRPr>
          </a:p>
        </p:txBody>
      </p:sp>
      <p:sp>
        <p:nvSpPr>
          <p:cNvPr id="12" name="TextBox 11"/>
          <p:cNvSpPr txBox="1"/>
          <p:nvPr/>
        </p:nvSpPr>
        <p:spPr>
          <a:xfrm>
            <a:off x="383365" y="169476"/>
            <a:ext cx="11041227" cy="523220"/>
          </a:xfrm>
          <a:prstGeom prst="rect">
            <a:avLst/>
          </a:prstGeom>
          <a:noFill/>
        </p:spPr>
        <p:txBody>
          <a:bodyPr wrap="square" rtlCol="0">
            <a:spAutoFit/>
          </a:bodyPr>
          <a:lstStyle/>
          <a:p>
            <a:pPr algn="ctr"/>
            <a:r>
              <a:rPr lang="en-US" sz="2800" b="1" dirty="0" smtClean="0">
                <a:solidFill>
                  <a:srgbClr val="C00000"/>
                </a:solidFill>
                <a:cs typeface="Arial" pitchFamily="34" charset="0"/>
              </a:rPr>
              <a:t>Sources of Other Particles</a:t>
            </a:r>
            <a:r>
              <a:rPr lang="ru-RU" sz="2800" b="1" dirty="0" smtClean="0">
                <a:solidFill>
                  <a:srgbClr val="C00000"/>
                </a:solidFill>
                <a:cs typeface="Arial" pitchFamily="34" charset="0"/>
              </a:rPr>
              <a:t> (</a:t>
            </a:r>
            <a:r>
              <a:rPr lang="en-US" sz="2800" b="1" dirty="0" err="1" smtClean="0">
                <a:solidFill>
                  <a:srgbClr val="C00000"/>
                </a:solidFill>
                <a:cs typeface="Arial" pitchFamily="34" charset="0"/>
              </a:rPr>
              <a:t>pions</a:t>
            </a:r>
            <a:r>
              <a:rPr lang="en-US" sz="2800" b="1" dirty="0" smtClean="0">
                <a:solidFill>
                  <a:srgbClr val="C00000"/>
                </a:solidFill>
                <a:cs typeface="Arial" pitchFamily="34" charset="0"/>
              </a:rPr>
              <a:t>, positrons, </a:t>
            </a:r>
            <a:r>
              <a:rPr lang="en-US" sz="2800" b="1" dirty="0" err="1" smtClean="0">
                <a:solidFill>
                  <a:srgbClr val="C00000"/>
                </a:solidFill>
                <a:cs typeface="Arial" pitchFamily="34" charset="0"/>
              </a:rPr>
              <a:t>etc</a:t>
            </a:r>
            <a:r>
              <a:rPr lang="ru-RU" sz="2800" b="1" dirty="0" smtClean="0">
                <a:solidFill>
                  <a:srgbClr val="C00000"/>
                </a:solidFill>
                <a:cs typeface="Arial" pitchFamily="34" charset="0"/>
              </a:rPr>
              <a:t>) </a:t>
            </a:r>
            <a:endParaRPr lang="ru-RU" sz="2800" b="1" dirty="0">
              <a:solidFill>
                <a:srgbClr val="C00000"/>
              </a:solidFill>
              <a:cs typeface="Arial" pitchFamily="34"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240" y="692696"/>
            <a:ext cx="3078514" cy="187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239349" y="2492896"/>
            <a:ext cx="5520613" cy="954107"/>
          </a:xfrm>
          <a:prstGeom prst="rect">
            <a:avLst/>
          </a:prstGeom>
        </p:spPr>
        <p:txBody>
          <a:bodyPr wrap="square">
            <a:spAutoFit/>
          </a:bodyPr>
          <a:lstStyle/>
          <a:p>
            <a:r>
              <a:rPr lang="en-US" sz="1400" b="1" dirty="0" smtClean="0">
                <a:solidFill>
                  <a:schemeClr val="bg1"/>
                </a:solidFill>
              </a:rPr>
              <a:t>Required acceleration:</a:t>
            </a:r>
            <a:r>
              <a:rPr lang="ru-RU" sz="1400" b="1" dirty="0" smtClean="0">
                <a:solidFill>
                  <a:schemeClr val="bg1"/>
                </a:solidFill>
              </a:rPr>
              <a:t> 1) </a:t>
            </a:r>
            <a:r>
              <a:rPr lang="en-US" sz="1400" b="1" dirty="0" smtClean="0">
                <a:solidFill>
                  <a:schemeClr val="bg1"/>
                </a:solidFill>
              </a:rPr>
              <a:t>of electrons up to several GeV energy and subsequent gamma rays </a:t>
            </a:r>
            <a:r>
              <a:rPr lang="en-US" sz="1400" b="1" dirty="0" err="1" smtClean="0">
                <a:solidFill>
                  <a:schemeClr val="bg1"/>
                </a:solidFill>
              </a:rPr>
              <a:t>brehmstralung</a:t>
            </a:r>
            <a:r>
              <a:rPr lang="en-US" sz="1400" b="1" dirty="0" smtClean="0">
                <a:solidFill>
                  <a:schemeClr val="bg1"/>
                </a:solidFill>
              </a:rPr>
              <a:t> </a:t>
            </a:r>
            <a:r>
              <a:rPr lang="ru-RU" sz="1400" b="1" dirty="0" smtClean="0">
                <a:solidFill>
                  <a:schemeClr val="bg1"/>
                </a:solidFill>
              </a:rPr>
              <a:t>, 2) </a:t>
            </a:r>
            <a:r>
              <a:rPr lang="en-US" sz="1400" b="1" dirty="0" smtClean="0">
                <a:solidFill>
                  <a:schemeClr val="bg1"/>
                </a:solidFill>
              </a:rPr>
              <a:t>of ions up to several hundred MeV to achieve the threshold of pion excitation 140 MeV</a:t>
            </a:r>
            <a:endParaRPr lang="ru-RU" sz="1400" b="1" dirty="0">
              <a:solidFill>
                <a:schemeClr val="bg1"/>
              </a:solidFill>
              <a:cs typeface="Times New Roman" pitchFamily="18"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8881" y="3933056"/>
            <a:ext cx="293571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6824517" y="5733256"/>
            <a:ext cx="5392163" cy="738664"/>
          </a:xfrm>
          <a:prstGeom prst="rect">
            <a:avLst/>
          </a:prstGeom>
        </p:spPr>
        <p:txBody>
          <a:bodyPr wrap="square">
            <a:spAutoFit/>
          </a:bodyPr>
          <a:lstStyle/>
          <a:p>
            <a:pPr algn="just"/>
            <a:r>
              <a:rPr lang="en-US" sz="1400" b="1" dirty="0" smtClean="0">
                <a:solidFill>
                  <a:schemeClr val="bg1"/>
                </a:solidFill>
              </a:rPr>
              <a:t>Spectra of positrons at different thickness of Ta target</a:t>
            </a:r>
            <a:r>
              <a:rPr lang="ru-RU" sz="1400" b="1" dirty="0" smtClean="0">
                <a:solidFill>
                  <a:schemeClr val="bg1"/>
                </a:solidFill>
              </a:rPr>
              <a:t>. </a:t>
            </a:r>
            <a:r>
              <a:rPr lang="en-US" sz="1400" b="1" dirty="0" smtClean="0">
                <a:solidFill>
                  <a:schemeClr val="bg1"/>
                </a:solidFill>
              </a:rPr>
              <a:t>Calculations predict a record number </a:t>
            </a:r>
            <a:r>
              <a:rPr lang="ru-RU" sz="1400" b="1" dirty="0" smtClean="0">
                <a:solidFill>
                  <a:schemeClr val="bg1"/>
                </a:solidFill>
                <a:cs typeface="Times New Roman" pitchFamily="18" charset="0"/>
              </a:rPr>
              <a:t>10</a:t>
            </a:r>
            <a:r>
              <a:rPr lang="ru-RU" sz="1400" b="1" baseline="30000" dirty="0" smtClean="0">
                <a:solidFill>
                  <a:schemeClr val="bg1"/>
                </a:solidFill>
                <a:cs typeface="Times New Roman" pitchFamily="18" charset="0"/>
              </a:rPr>
              <a:t>12</a:t>
            </a:r>
            <a:r>
              <a:rPr lang="en-US" sz="1400" b="1" dirty="0" smtClean="0">
                <a:solidFill>
                  <a:schemeClr val="bg1"/>
                </a:solidFill>
                <a:cs typeface="Times New Roman" pitchFamily="18" charset="0"/>
              </a:rPr>
              <a:t>of </a:t>
            </a:r>
            <a:r>
              <a:rPr lang="ru-RU" sz="1400" b="1" dirty="0" smtClean="0">
                <a:solidFill>
                  <a:schemeClr val="bg1"/>
                </a:solidFill>
                <a:cs typeface="Times New Roman" pitchFamily="18" charset="0"/>
              </a:rPr>
              <a:t> </a:t>
            </a:r>
            <a:r>
              <a:rPr lang="en-US" sz="1400" b="1" dirty="0" smtClean="0">
                <a:solidFill>
                  <a:schemeClr val="bg1"/>
                </a:solidFill>
                <a:cs typeface="Times New Roman" pitchFamily="18" charset="0"/>
              </a:rPr>
              <a:t>positrons per </a:t>
            </a:r>
            <a:r>
              <a:rPr lang="en-US" sz="1400" b="1" smtClean="0">
                <a:solidFill>
                  <a:schemeClr val="bg1"/>
                </a:solidFill>
                <a:cs typeface="Times New Roman" pitchFamily="18" charset="0"/>
              </a:rPr>
              <a:t>laser pulse</a:t>
            </a:r>
            <a:r>
              <a:rPr lang="ru-RU" sz="1400" b="1" smtClean="0">
                <a:solidFill>
                  <a:schemeClr val="bg1"/>
                </a:solidFill>
                <a:cs typeface="Times New Roman" pitchFamily="18" charset="0"/>
              </a:rPr>
              <a:t>.</a:t>
            </a:r>
            <a:endParaRPr lang="ru-RU" sz="1400" b="1" dirty="0">
              <a:solidFill>
                <a:schemeClr val="bg1"/>
              </a:solidFill>
              <a:cs typeface="Times New Roman" pitchFamily="18" charset="0"/>
            </a:endParaRPr>
          </a:p>
        </p:txBody>
      </p:sp>
      <p:sp>
        <p:nvSpPr>
          <p:cNvPr id="14" name="TextBox 28"/>
          <p:cNvSpPr txBox="1">
            <a:spLocks noChangeArrowheads="1"/>
          </p:cNvSpPr>
          <p:nvPr/>
        </p:nvSpPr>
        <p:spPr bwMode="auto">
          <a:xfrm>
            <a:off x="223785" y="3440033"/>
            <a:ext cx="5800207" cy="276999"/>
          </a:xfrm>
          <a:prstGeom prst="rect">
            <a:avLst/>
          </a:prstGeom>
          <a:noFill/>
          <a:ln w="9525">
            <a:noFill/>
            <a:miter lim="800000"/>
            <a:headEnd/>
            <a:tailEnd/>
          </a:ln>
        </p:spPr>
        <p:txBody>
          <a:bodyPr wrap="square">
            <a:spAutoFit/>
          </a:bodyPr>
          <a:lstStyle/>
          <a:p>
            <a:r>
              <a:rPr lang="en-US" altLang="ru-RU" sz="1200" dirty="0">
                <a:solidFill>
                  <a:schemeClr val="bg1"/>
                </a:solidFill>
              </a:rPr>
              <a:t>A.V. </a:t>
            </a:r>
            <a:r>
              <a:rPr lang="en-US" altLang="ru-RU" sz="1200" dirty="0" err="1">
                <a:solidFill>
                  <a:schemeClr val="bg1"/>
                </a:solidFill>
              </a:rPr>
              <a:t>Brantov</a:t>
            </a:r>
            <a:r>
              <a:rPr lang="en-US" altLang="ru-RU" sz="1200" dirty="0">
                <a:solidFill>
                  <a:schemeClr val="bg1"/>
                </a:solidFill>
              </a:rPr>
              <a:t> et al., Laser meson factory, Quantum Electronics, vol. 53, N</a:t>
            </a:r>
            <a:r>
              <a:rPr lang="en-US" altLang="ru-RU" sz="1200" dirty="0" smtClean="0">
                <a:solidFill>
                  <a:schemeClr val="bg1"/>
                </a:solidFill>
              </a:rPr>
              <a:t> 3, (</a:t>
            </a:r>
            <a:r>
              <a:rPr lang="en-US" altLang="ru-RU" sz="1200" dirty="0">
                <a:solidFill>
                  <a:schemeClr val="bg1"/>
                </a:solidFill>
              </a:rPr>
              <a:t>2023</a:t>
            </a:r>
            <a:r>
              <a:rPr lang="en-US" altLang="ru-RU" sz="1200" dirty="0" smtClean="0">
                <a:solidFill>
                  <a:schemeClr val="bg1"/>
                </a:solidFill>
              </a:rPr>
              <a:t>)</a:t>
            </a:r>
            <a:endParaRPr lang="ru-RU" altLang="ru-RU" sz="1200" dirty="0">
              <a:solidFill>
                <a:schemeClr val="bg1"/>
              </a:solidFill>
            </a:endParaRPr>
          </a:p>
        </p:txBody>
      </p:sp>
    </p:spTree>
    <p:extLst>
      <p:ext uri="{BB962C8B-B14F-4D97-AF65-F5344CB8AC3E}">
        <p14:creationId xmlns:p14="http://schemas.microsoft.com/office/powerpoint/2010/main" val="3637354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380960" y="1785927"/>
            <a:ext cx="11430080" cy="164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ru-RU" sz="4400" b="1" dirty="0" smtClean="0">
                <a:solidFill>
                  <a:srgbClr val="C00000"/>
                </a:solidFill>
                <a:latin typeface="+mn-lt"/>
              </a:rPr>
              <a:t>Laboratory Astrophysics</a:t>
            </a:r>
            <a:endParaRPr lang="en-US" altLang="ru-RU" sz="4400" b="1" dirty="0">
              <a:solidFill>
                <a:srgbClr val="C00000"/>
              </a:solidFill>
              <a:latin typeface="+mn-lt"/>
            </a:endParaRPr>
          </a:p>
          <a:p>
            <a:pPr eaLnBrk="1" hangingPunct="1">
              <a:lnSpc>
                <a:spcPct val="75000"/>
              </a:lnSpc>
              <a:spcBef>
                <a:spcPct val="50000"/>
              </a:spcBef>
              <a:buFontTx/>
              <a:buNone/>
            </a:pPr>
            <a:endParaRPr lang="ru-RU" altLang="ru-RU" sz="4400" dirty="0">
              <a:solidFill>
                <a:srgbClr val="C00000"/>
              </a:solidFill>
              <a:latin typeface="+mn-lt"/>
            </a:endParaRPr>
          </a:p>
        </p:txBody>
      </p:sp>
    </p:spTree>
    <p:extLst>
      <p:ext uri="{BB962C8B-B14F-4D97-AF65-F5344CB8AC3E}">
        <p14:creationId xmlns:p14="http://schemas.microsoft.com/office/powerpoint/2010/main" val="196760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334434" y="2565401"/>
            <a:ext cx="11521017" cy="430213"/>
          </a:xfrm>
          <a:prstGeom prst="rect">
            <a:avLst/>
          </a:prstGeom>
          <a:noFill/>
          <a:ln w="9525">
            <a:noFill/>
            <a:miter lim="800000"/>
            <a:headEnd/>
            <a:tailEnd/>
          </a:ln>
        </p:spPr>
        <p:txBody>
          <a:bodyPr>
            <a:spAutoFit/>
          </a:bodyPr>
          <a:lstStyle/>
          <a:p>
            <a:pPr>
              <a:spcBef>
                <a:spcPct val="50000"/>
              </a:spcBef>
            </a:pPr>
            <a:r>
              <a:rPr lang="en-US" sz="2200"/>
              <a:t> </a:t>
            </a:r>
          </a:p>
        </p:txBody>
      </p:sp>
      <p:sp>
        <p:nvSpPr>
          <p:cNvPr id="51204" name="TextBox 4"/>
          <p:cNvSpPr txBox="1">
            <a:spLocks noChangeArrowheads="1"/>
          </p:cNvSpPr>
          <p:nvPr/>
        </p:nvSpPr>
        <p:spPr bwMode="auto">
          <a:xfrm>
            <a:off x="571461" y="1071546"/>
            <a:ext cx="10998200" cy="1446550"/>
          </a:xfrm>
          <a:prstGeom prst="rect">
            <a:avLst/>
          </a:prstGeom>
          <a:noFill/>
          <a:ln w="9525">
            <a:noFill/>
            <a:miter lim="800000"/>
            <a:headEnd/>
            <a:tailEnd/>
          </a:ln>
        </p:spPr>
        <p:txBody>
          <a:bodyPr wrap="square">
            <a:spAutoFit/>
          </a:bodyPr>
          <a:lstStyle/>
          <a:p>
            <a:r>
              <a:rPr lang="en-US" sz="2200" b="1" dirty="0">
                <a:latin typeface="+mn-lt"/>
              </a:rPr>
              <a:t>Rule of </a:t>
            </a:r>
            <a:r>
              <a:rPr lang="en-US" sz="2200" b="1" dirty="0" smtClean="0">
                <a:latin typeface="+mn-lt"/>
              </a:rPr>
              <a:t>thumb for coherent combining of several beams:</a:t>
            </a:r>
            <a:endParaRPr lang="en-US" sz="2200" b="1" dirty="0">
              <a:latin typeface="+mn-lt"/>
            </a:endParaRPr>
          </a:p>
          <a:p>
            <a:r>
              <a:rPr lang="en-US" sz="2200" dirty="0">
                <a:latin typeface="+mn-lt"/>
              </a:rPr>
              <a:t>To maximize the electric field at focusing point, </a:t>
            </a:r>
          </a:p>
          <a:p>
            <a:r>
              <a:rPr lang="en-US" sz="2200" dirty="0">
                <a:latin typeface="+mn-lt"/>
              </a:rPr>
              <a:t>radiation of several combining beams should reproduce </a:t>
            </a:r>
          </a:p>
          <a:p>
            <a:r>
              <a:rPr lang="en-US" sz="2200" dirty="0">
                <a:latin typeface="+mn-lt"/>
              </a:rPr>
              <a:t>configuration of </a:t>
            </a:r>
            <a:r>
              <a:rPr lang="en-US" sz="2200" b="1" dirty="0">
                <a:solidFill>
                  <a:srgbClr val="FF0000"/>
                </a:solidFill>
                <a:latin typeface="+mn-lt"/>
              </a:rPr>
              <a:t>phase conjugated dipole radiation field </a:t>
            </a:r>
            <a:endParaRPr lang="ru-RU" dirty="0">
              <a:latin typeface="+mn-lt"/>
            </a:endParaRPr>
          </a:p>
        </p:txBody>
      </p:sp>
      <p:pic>
        <p:nvPicPr>
          <p:cNvPr id="51206" name="Picture 2" descr="C:\Users\пользователь\Videos\Dipole.gif"/>
          <p:cNvPicPr>
            <a:picLocks noChangeAspect="1" noChangeArrowheads="1" noCrop="1"/>
          </p:cNvPicPr>
          <p:nvPr/>
        </p:nvPicPr>
        <p:blipFill>
          <a:blip r:embed="rId2" cstate="print"/>
          <a:srcRect/>
          <a:stretch>
            <a:fillRect/>
          </a:stretch>
        </p:blipFill>
        <p:spPr bwMode="auto">
          <a:xfrm>
            <a:off x="285709" y="2571744"/>
            <a:ext cx="3422648" cy="2566986"/>
          </a:xfrm>
          <a:prstGeom prst="rect">
            <a:avLst/>
          </a:prstGeom>
          <a:noFill/>
          <a:ln w="9525">
            <a:noFill/>
            <a:miter lim="800000"/>
            <a:headEnd/>
            <a:tailEnd/>
          </a:ln>
        </p:spPr>
      </p:pic>
      <p:grpSp>
        <p:nvGrpSpPr>
          <p:cNvPr id="2" name="Группа 10"/>
          <p:cNvGrpSpPr/>
          <p:nvPr/>
        </p:nvGrpSpPr>
        <p:grpSpPr>
          <a:xfrm>
            <a:off x="4286238" y="2786058"/>
            <a:ext cx="3162285" cy="2092322"/>
            <a:chOff x="4932363" y="3284538"/>
            <a:chExt cx="3511550" cy="2665412"/>
          </a:xfrm>
        </p:grpSpPr>
        <p:pic>
          <p:nvPicPr>
            <p:cNvPr id="51205" name="Рисунок 5" descr="Elem-doub-rad-pat-pers.jpg"/>
            <p:cNvPicPr>
              <a:picLocks noChangeAspect="1"/>
            </p:cNvPicPr>
            <p:nvPr/>
          </p:nvPicPr>
          <p:blipFill>
            <a:blip r:embed="rId3" cstate="print"/>
            <a:srcRect/>
            <a:stretch>
              <a:fillRect/>
            </a:stretch>
          </p:blipFill>
          <p:spPr bwMode="auto">
            <a:xfrm>
              <a:off x="4932363" y="3284538"/>
              <a:ext cx="3511550" cy="2665412"/>
            </a:xfrm>
            <a:prstGeom prst="rect">
              <a:avLst/>
            </a:prstGeom>
            <a:noFill/>
            <a:ln w="9525">
              <a:noFill/>
              <a:miter lim="800000"/>
              <a:headEnd/>
              <a:tailEnd/>
            </a:ln>
          </p:spPr>
        </p:pic>
        <p:sp>
          <p:nvSpPr>
            <p:cNvPr id="10" name="Двойная стрелка вверх/вниз 9"/>
            <p:cNvSpPr/>
            <p:nvPr/>
          </p:nvSpPr>
          <p:spPr>
            <a:xfrm>
              <a:off x="6516688" y="4292600"/>
              <a:ext cx="287337" cy="865188"/>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grpSp>
      <p:sp>
        <p:nvSpPr>
          <p:cNvPr id="9" name="TextBox 10"/>
          <p:cNvSpPr txBox="1">
            <a:spLocks noChangeArrowheads="1"/>
          </p:cNvSpPr>
          <p:nvPr/>
        </p:nvSpPr>
        <p:spPr bwMode="auto">
          <a:xfrm>
            <a:off x="911424" y="260648"/>
            <a:ext cx="9826729" cy="523220"/>
          </a:xfrm>
          <a:prstGeom prst="rect">
            <a:avLst/>
          </a:prstGeom>
          <a:noFill/>
          <a:ln w="9525">
            <a:noFill/>
            <a:miter lim="800000"/>
            <a:headEnd/>
            <a:tailEnd/>
          </a:ln>
        </p:spPr>
        <p:txBody>
          <a:bodyPr wrap="none">
            <a:spAutoFit/>
          </a:bodyPr>
          <a:lstStyle/>
          <a:p>
            <a:r>
              <a:rPr lang="en-US" sz="2800" b="1" dirty="0">
                <a:solidFill>
                  <a:srgbClr val="C00000"/>
                </a:solidFill>
              </a:rPr>
              <a:t>How to achieve the </a:t>
            </a:r>
            <a:r>
              <a:rPr lang="en-US" sz="2800" b="1" dirty="0" smtClean="0">
                <a:solidFill>
                  <a:srgbClr val="C00000"/>
                </a:solidFill>
              </a:rPr>
              <a:t>strongest </a:t>
            </a:r>
            <a:r>
              <a:rPr lang="en-US" sz="2800" b="1" dirty="0">
                <a:solidFill>
                  <a:srgbClr val="C00000"/>
                </a:solidFill>
              </a:rPr>
              <a:t>possible field in </a:t>
            </a:r>
            <a:r>
              <a:rPr lang="en-US" sz="2800" b="1" dirty="0" smtClean="0">
                <a:solidFill>
                  <a:srgbClr val="C00000"/>
                </a:solidFill>
              </a:rPr>
              <a:t>laboratory</a:t>
            </a:r>
            <a:r>
              <a:rPr lang="ru-RU" sz="2800" b="1" dirty="0" smtClean="0">
                <a:solidFill>
                  <a:srgbClr val="C00000"/>
                </a:solidFill>
              </a:rPr>
              <a:t>?</a:t>
            </a:r>
            <a:endParaRPr lang="ru-RU" sz="2800" b="1" dirty="0">
              <a:solidFill>
                <a:srgbClr val="C00000"/>
              </a:solidFill>
            </a:endParaRPr>
          </a:p>
        </p:txBody>
      </p:sp>
      <p:pic>
        <p:nvPicPr>
          <p:cNvPr id="12" name="Picture 12" descr="p-xz"/>
          <p:cNvPicPr>
            <a:picLocks noChangeAspect="1" noChangeArrowheads="1"/>
          </p:cNvPicPr>
          <p:nvPr/>
        </p:nvPicPr>
        <p:blipFill>
          <a:blip r:embed="rId4" cstate="print"/>
          <a:srcRect/>
          <a:stretch>
            <a:fillRect/>
          </a:stretch>
        </p:blipFill>
        <p:spPr bwMode="auto">
          <a:xfrm>
            <a:off x="7239009" y="2714621"/>
            <a:ext cx="4430041" cy="1952189"/>
          </a:xfrm>
          <a:prstGeom prst="rect">
            <a:avLst/>
          </a:prstGeom>
          <a:noFill/>
          <a:ln w="9525">
            <a:noFill/>
            <a:miter lim="800000"/>
            <a:headEnd/>
            <a:tailEnd/>
          </a:ln>
        </p:spPr>
      </p:pic>
      <p:sp>
        <p:nvSpPr>
          <p:cNvPr id="14" name="TextBox 13"/>
          <p:cNvSpPr txBox="1"/>
          <p:nvPr/>
        </p:nvSpPr>
        <p:spPr>
          <a:xfrm>
            <a:off x="1809720" y="3214686"/>
            <a:ext cx="290464" cy="369332"/>
          </a:xfrm>
          <a:prstGeom prst="rect">
            <a:avLst/>
          </a:prstGeom>
          <a:noFill/>
        </p:spPr>
        <p:txBody>
          <a:bodyPr wrap="none" rtlCol="0">
            <a:spAutoFit/>
          </a:bodyPr>
          <a:lstStyle/>
          <a:p>
            <a:r>
              <a:rPr lang="en-US" dirty="0" smtClean="0"/>
              <a:t>z</a:t>
            </a:r>
            <a:endParaRPr lang="ru-RU" dirty="0"/>
          </a:p>
        </p:txBody>
      </p:sp>
      <p:sp>
        <p:nvSpPr>
          <p:cNvPr id="15" name="TextBox 14"/>
          <p:cNvSpPr txBox="1"/>
          <p:nvPr/>
        </p:nvSpPr>
        <p:spPr>
          <a:xfrm>
            <a:off x="3524232" y="4143380"/>
            <a:ext cx="296876" cy="369332"/>
          </a:xfrm>
          <a:prstGeom prst="rect">
            <a:avLst/>
          </a:prstGeom>
          <a:noFill/>
        </p:spPr>
        <p:txBody>
          <a:bodyPr wrap="none" rtlCol="0">
            <a:spAutoFit/>
          </a:bodyPr>
          <a:lstStyle/>
          <a:p>
            <a:r>
              <a:rPr lang="en-US" dirty="0" smtClean="0"/>
              <a:t>x</a:t>
            </a:r>
            <a:endParaRPr lang="ru-RU" dirty="0"/>
          </a:p>
        </p:txBody>
      </p:sp>
      <p:grpSp>
        <p:nvGrpSpPr>
          <p:cNvPr id="3" name="Группа 16"/>
          <p:cNvGrpSpPr/>
          <p:nvPr/>
        </p:nvGrpSpPr>
        <p:grpSpPr>
          <a:xfrm>
            <a:off x="4857741" y="4714885"/>
            <a:ext cx="6652712" cy="620713"/>
            <a:chOff x="1714480" y="5786454"/>
            <a:chExt cx="4989534" cy="620713"/>
          </a:xfrm>
          <a:solidFill>
            <a:schemeClr val="accent5">
              <a:lumMod val="40000"/>
              <a:lumOff val="60000"/>
            </a:schemeClr>
          </a:solidFill>
        </p:grpSpPr>
        <p:pic>
          <p:nvPicPr>
            <p:cNvPr id="13" name="Picture 13"/>
            <p:cNvPicPr>
              <a:picLocks noChangeAspect="1" noChangeArrowheads="1"/>
            </p:cNvPicPr>
            <p:nvPr/>
          </p:nvPicPr>
          <p:blipFill>
            <a:blip r:embed="rId5" cstate="print"/>
            <a:srcRect/>
            <a:stretch>
              <a:fillRect/>
            </a:stretch>
          </p:blipFill>
          <p:spPr bwMode="auto">
            <a:xfrm>
              <a:off x="4857752" y="5786454"/>
              <a:ext cx="1846262" cy="620713"/>
            </a:xfrm>
            <a:prstGeom prst="rect">
              <a:avLst/>
            </a:prstGeom>
            <a:solidFill>
              <a:schemeClr val="tx2">
                <a:lumMod val="40000"/>
                <a:lumOff val="60000"/>
              </a:schemeClr>
            </a:solidFill>
            <a:ln w="9525">
              <a:noFill/>
              <a:miter lim="800000"/>
              <a:headEnd/>
              <a:tailEnd/>
            </a:ln>
          </p:spPr>
        </p:pic>
        <p:sp>
          <p:nvSpPr>
            <p:cNvPr id="16" name="TextBox 15"/>
            <p:cNvSpPr txBox="1"/>
            <p:nvPr/>
          </p:nvSpPr>
          <p:spPr>
            <a:xfrm>
              <a:off x="1714480" y="5929330"/>
              <a:ext cx="2070519" cy="338554"/>
            </a:xfrm>
            <a:prstGeom prst="rect">
              <a:avLst/>
            </a:prstGeom>
            <a:solidFill>
              <a:schemeClr val="bg1"/>
            </a:solidFill>
          </p:spPr>
          <p:txBody>
            <a:bodyPr wrap="none" rtlCol="0">
              <a:spAutoFit/>
            </a:bodyPr>
            <a:lstStyle/>
            <a:p>
              <a:r>
                <a:rPr lang="en-US" sz="1600" b="1" dirty="0" smtClean="0"/>
                <a:t>Minimum focusing volume:</a:t>
              </a:r>
              <a:endParaRPr lang="ru-RU" sz="1600" b="1" dirty="0"/>
            </a:p>
          </p:txBody>
        </p:sp>
      </p:grpSp>
      <p:grpSp>
        <p:nvGrpSpPr>
          <p:cNvPr id="4" name="Группа 22"/>
          <p:cNvGrpSpPr/>
          <p:nvPr/>
        </p:nvGrpSpPr>
        <p:grpSpPr>
          <a:xfrm>
            <a:off x="2279577" y="5715017"/>
            <a:ext cx="7344816" cy="1000131"/>
            <a:chOff x="857224" y="5500702"/>
            <a:chExt cx="7072361" cy="1000131"/>
          </a:xfrm>
          <a:solidFill>
            <a:srgbClr val="FFFF00"/>
          </a:solidFill>
        </p:grpSpPr>
        <p:pic>
          <p:nvPicPr>
            <p:cNvPr id="18" name="Picture 2"/>
            <p:cNvPicPr>
              <a:picLocks noChangeAspect="1" noChangeArrowheads="1"/>
            </p:cNvPicPr>
            <p:nvPr/>
          </p:nvPicPr>
          <p:blipFill>
            <a:blip r:embed="rId6" cstate="print"/>
            <a:srcRect/>
            <a:stretch>
              <a:fillRect/>
            </a:stretch>
          </p:blipFill>
          <p:spPr bwMode="auto">
            <a:xfrm>
              <a:off x="857224" y="5500702"/>
              <a:ext cx="3505888" cy="479321"/>
            </a:xfrm>
            <a:prstGeom prst="rect">
              <a:avLst/>
            </a:prstGeom>
            <a:grpFill/>
            <a:ln w="9525">
              <a:noFill/>
              <a:miter lim="800000"/>
              <a:headEnd/>
              <a:tailEnd/>
            </a:ln>
            <a:effectLst/>
          </p:spPr>
        </p:pic>
        <p:pic>
          <p:nvPicPr>
            <p:cNvPr id="19" name="Picture 3"/>
            <p:cNvPicPr>
              <a:picLocks noChangeAspect="1" noChangeArrowheads="1"/>
            </p:cNvPicPr>
            <p:nvPr/>
          </p:nvPicPr>
          <p:blipFill>
            <a:blip r:embed="rId7" cstate="print"/>
            <a:srcRect/>
            <a:stretch>
              <a:fillRect/>
            </a:stretch>
          </p:blipFill>
          <p:spPr bwMode="auto">
            <a:xfrm>
              <a:off x="4643438" y="5500702"/>
              <a:ext cx="3286147" cy="507618"/>
            </a:xfrm>
            <a:prstGeom prst="rect">
              <a:avLst/>
            </a:prstGeom>
            <a:grpFill/>
            <a:ln w="9525">
              <a:noFill/>
              <a:miter lim="800000"/>
              <a:headEnd/>
              <a:tailEnd/>
            </a:ln>
            <a:effectLst/>
          </p:spPr>
        </p:pic>
        <p:pic>
          <p:nvPicPr>
            <p:cNvPr id="20" name="Picture 5"/>
            <p:cNvPicPr>
              <a:picLocks noChangeAspect="1" noChangeArrowheads="1"/>
            </p:cNvPicPr>
            <p:nvPr/>
          </p:nvPicPr>
          <p:blipFill>
            <a:blip r:embed="rId8" cstate="print"/>
            <a:srcRect/>
            <a:stretch>
              <a:fillRect/>
            </a:stretch>
          </p:blipFill>
          <p:spPr bwMode="auto">
            <a:xfrm>
              <a:off x="1000100" y="6072206"/>
              <a:ext cx="1857388" cy="319239"/>
            </a:xfrm>
            <a:prstGeom prst="rect">
              <a:avLst/>
            </a:prstGeom>
            <a:grpFill/>
            <a:ln w="9525">
              <a:noFill/>
              <a:miter lim="800000"/>
              <a:headEnd/>
              <a:tailEnd/>
            </a:ln>
            <a:effectLst/>
          </p:spPr>
        </p:pic>
        <p:pic>
          <p:nvPicPr>
            <p:cNvPr id="21" name="Picture 6"/>
            <p:cNvPicPr>
              <a:picLocks noChangeAspect="1" noChangeArrowheads="1"/>
            </p:cNvPicPr>
            <p:nvPr/>
          </p:nvPicPr>
          <p:blipFill>
            <a:blip r:embed="rId9" cstate="print"/>
            <a:srcRect/>
            <a:stretch>
              <a:fillRect/>
            </a:stretch>
          </p:blipFill>
          <p:spPr bwMode="auto">
            <a:xfrm>
              <a:off x="3214678" y="6072206"/>
              <a:ext cx="696519" cy="309564"/>
            </a:xfrm>
            <a:prstGeom prst="rect">
              <a:avLst/>
            </a:prstGeom>
            <a:grpFill/>
            <a:ln w="9525">
              <a:noFill/>
              <a:miter lim="800000"/>
              <a:headEnd/>
              <a:tailEnd/>
            </a:ln>
            <a:effectLst/>
          </p:spPr>
        </p:pic>
        <p:pic>
          <p:nvPicPr>
            <p:cNvPr id="22" name="Picture 4"/>
            <p:cNvPicPr>
              <a:picLocks noChangeAspect="1" noChangeArrowheads="1"/>
            </p:cNvPicPr>
            <p:nvPr/>
          </p:nvPicPr>
          <p:blipFill>
            <a:blip r:embed="rId10" cstate="print"/>
            <a:srcRect/>
            <a:stretch>
              <a:fillRect/>
            </a:stretch>
          </p:blipFill>
          <p:spPr bwMode="auto">
            <a:xfrm>
              <a:off x="4500562" y="6000768"/>
              <a:ext cx="3367104" cy="500065"/>
            </a:xfrm>
            <a:prstGeom prst="rect">
              <a:avLst/>
            </a:prstGeom>
            <a:grpFill/>
            <a:ln w="9525">
              <a:noFill/>
              <a:miter lim="800000"/>
              <a:headEnd/>
              <a:tailEnd/>
            </a:ln>
            <a:effectLst/>
          </p:spPr>
        </p:pic>
      </p:grpSp>
      <p:sp>
        <p:nvSpPr>
          <p:cNvPr id="24" name="TextBox 23"/>
          <p:cNvSpPr txBox="1"/>
          <p:nvPr/>
        </p:nvSpPr>
        <p:spPr>
          <a:xfrm>
            <a:off x="1333467" y="5286388"/>
            <a:ext cx="7391767" cy="369332"/>
          </a:xfrm>
          <a:prstGeom prst="rect">
            <a:avLst/>
          </a:prstGeom>
          <a:noFill/>
        </p:spPr>
        <p:txBody>
          <a:bodyPr wrap="none" rtlCol="0">
            <a:spAutoFit/>
          </a:bodyPr>
          <a:lstStyle/>
          <a:p>
            <a:r>
              <a:rPr lang="en-US" b="1" dirty="0" smtClean="0">
                <a:solidFill>
                  <a:srgbClr val="C00000"/>
                </a:solidFill>
              </a:rPr>
              <a:t>Converging dipole wave as an exact solution of Maxwell equations:</a:t>
            </a:r>
            <a:endParaRPr lang="ru-RU" b="1" dirty="0">
              <a:solidFill>
                <a:srgbClr val="C00000"/>
              </a:solidFill>
            </a:endParaRPr>
          </a:p>
        </p:txBody>
      </p:sp>
      <p:sp>
        <p:nvSpPr>
          <p:cNvPr id="25" name="TextBox 24"/>
          <p:cNvSpPr txBox="1"/>
          <p:nvPr/>
        </p:nvSpPr>
        <p:spPr>
          <a:xfrm>
            <a:off x="952464" y="2500306"/>
            <a:ext cx="10191821" cy="369332"/>
          </a:xfrm>
          <a:prstGeom prst="rect">
            <a:avLst/>
          </a:prstGeom>
          <a:noFill/>
        </p:spPr>
        <p:txBody>
          <a:bodyPr wrap="square" rtlCol="0">
            <a:spAutoFit/>
          </a:bodyPr>
          <a:lstStyle/>
          <a:p>
            <a:r>
              <a:rPr lang="en-US" b="1" dirty="0" smtClean="0">
                <a:solidFill>
                  <a:schemeClr val="tx2">
                    <a:lumMod val="50000"/>
                  </a:schemeClr>
                </a:solidFill>
              </a:rPr>
              <a:t>I. </a:t>
            </a:r>
            <a:r>
              <a:rPr lang="en-US" b="1" dirty="0" err="1" smtClean="0">
                <a:solidFill>
                  <a:schemeClr val="tx2">
                    <a:lumMod val="50000"/>
                  </a:schemeClr>
                </a:solidFill>
              </a:rPr>
              <a:t>Gonoskov</a:t>
            </a:r>
            <a:r>
              <a:rPr lang="en-US" b="1" dirty="0" smtClean="0">
                <a:solidFill>
                  <a:schemeClr val="tx2">
                    <a:lumMod val="50000"/>
                  </a:schemeClr>
                </a:solidFill>
              </a:rPr>
              <a:t>, A. Aiello, S. </a:t>
            </a:r>
            <a:r>
              <a:rPr lang="en-US" b="1" dirty="0" err="1" smtClean="0">
                <a:solidFill>
                  <a:schemeClr val="tx2">
                    <a:lumMod val="50000"/>
                  </a:schemeClr>
                </a:solidFill>
              </a:rPr>
              <a:t>Heugel</a:t>
            </a:r>
            <a:r>
              <a:rPr lang="en-US" b="1" dirty="0" smtClean="0">
                <a:solidFill>
                  <a:schemeClr val="tx2">
                    <a:lumMod val="50000"/>
                  </a:schemeClr>
                </a:solidFill>
              </a:rPr>
              <a:t>, and G. </a:t>
            </a:r>
            <a:r>
              <a:rPr lang="en-US" b="1" dirty="0" err="1" smtClean="0">
                <a:solidFill>
                  <a:schemeClr val="tx2">
                    <a:lumMod val="50000"/>
                  </a:schemeClr>
                </a:solidFill>
              </a:rPr>
              <a:t>Leuchs</a:t>
            </a:r>
            <a:r>
              <a:rPr lang="en-US" b="1" dirty="0" smtClean="0">
                <a:solidFill>
                  <a:schemeClr val="tx2">
                    <a:lumMod val="50000"/>
                  </a:schemeClr>
                </a:solidFill>
              </a:rPr>
              <a:t>, Phys. Rev. A (2012)</a:t>
            </a:r>
            <a:endParaRPr lang="ru-RU" b="1" dirty="0">
              <a:solidFill>
                <a:schemeClr val="tx2">
                  <a:lumMod val="50000"/>
                </a:schemeClr>
              </a:solidFill>
            </a:endParaRPr>
          </a:p>
        </p:txBody>
      </p:sp>
    </p:spTree>
    <p:extLst>
      <p:ext uri="{BB962C8B-B14F-4D97-AF65-F5344CB8AC3E}">
        <p14:creationId xmlns:p14="http://schemas.microsoft.com/office/powerpoint/2010/main" val="2634369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Изображение" descr="Изображение">
            <a:extLst>
              <a:ext uri="{FF2B5EF4-FFF2-40B4-BE49-F238E27FC236}">
                <a16:creationId xmlns:a16="http://schemas.microsoft.com/office/drawing/2014/main" xmlns="" id="{3A232700-5E84-F66C-99FC-D0FC72B7DFC2}"/>
              </a:ext>
            </a:extLst>
          </p:cNvPr>
          <p:cNvPicPr>
            <a:picLocks noChangeAspect="1"/>
          </p:cNvPicPr>
          <p:nvPr/>
        </p:nvPicPr>
        <p:blipFill rotWithShape="1">
          <a:blip r:embed="rId3"/>
          <a:srcRect l="66715" t="37000"/>
          <a:stretch/>
        </p:blipFill>
        <p:spPr>
          <a:xfrm>
            <a:off x="4611209" y="772301"/>
            <a:ext cx="1933791" cy="2180626"/>
          </a:xfrm>
          <a:prstGeom prst="rect">
            <a:avLst/>
          </a:prstGeom>
          <a:ln w="12700">
            <a:miter lim="400000"/>
          </a:ln>
        </p:spPr>
      </p:pic>
      <p:sp>
        <p:nvSpPr>
          <p:cNvPr id="3" name="TextBox 2"/>
          <p:cNvSpPr txBox="1"/>
          <p:nvPr/>
        </p:nvSpPr>
        <p:spPr>
          <a:xfrm>
            <a:off x="3" y="6139"/>
            <a:ext cx="12191999" cy="523220"/>
          </a:xfrm>
          <a:prstGeom prst="rect">
            <a:avLst/>
          </a:prstGeom>
          <a:noFill/>
        </p:spPr>
        <p:txBody>
          <a:bodyPr wrap="square" rtlCol="0">
            <a:spAutoFit/>
          </a:bodyPr>
          <a:lstStyle/>
          <a:p>
            <a:pPr algn="ctr"/>
            <a:r>
              <a:rPr lang="ru-RU" sz="2800" b="1" dirty="0">
                <a:solidFill>
                  <a:srgbClr val="C00000"/>
                </a:solidFill>
                <a:cs typeface="Arial" pitchFamily="34" charset="0"/>
              </a:rPr>
              <a:t> </a:t>
            </a:r>
            <a:r>
              <a:rPr lang="en-US" sz="2800" b="1" dirty="0" smtClean="0">
                <a:solidFill>
                  <a:srgbClr val="C00000"/>
                </a:solidFill>
                <a:cs typeface="Arial" pitchFamily="34" charset="0"/>
              </a:rPr>
              <a:t>Laboratory Astrophysics</a:t>
            </a:r>
            <a:endParaRPr lang="ru-RU" sz="2800" b="1" dirty="0">
              <a:solidFill>
                <a:srgbClr val="C00000"/>
              </a:solidFill>
              <a:cs typeface="Arial" pitchFamily="34" charset="0"/>
            </a:endParaRPr>
          </a:p>
        </p:txBody>
      </p:sp>
      <p:sp>
        <p:nvSpPr>
          <p:cNvPr id="87042"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4"/>
          <a:srcRect/>
          <a:stretch>
            <a:fillRect/>
          </a:stretch>
        </p:blipFill>
        <p:spPr bwMode="auto">
          <a:xfrm>
            <a:off x="431371" y="4056686"/>
            <a:ext cx="7753336" cy="2180626"/>
          </a:xfrm>
          <a:prstGeom prst="rect">
            <a:avLst/>
          </a:prstGeom>
          <a:noFill/>
          <a:ln w="9525">
            <a:noFill/>
            <a:miter lim="800000"/>
            <a:headEnd/>
            <a:tailEnd/>
          </a:ln>
          <a:effectLst/>
        </p:spPr>
      </p:pic>
      <p:sp>
        <p:nvSpPr>
          <p:cNvPr id="10" name="Прямоугольник 9"/>
          <p:cNvSpPr>
            <a:spLocks noChangeArrowheads="1"/>
          </p:cNvSpPr>
          <p:nvPr/>
        </p:nvSpPr>
        <p:spPr bwMode="auto">
          <a:xfrm>
            <a:off x="8450859" y="4607870"/>
            <a:ext cx="3333773" cy="1169551"/>
          </a:xfrm>
          <a:prstGeom prst="rect">
            <a:avLst/>
          </a:prstGeom>
          <a:noFill/>
          <a:ln w="9525">
            <a:noFill/>
            <a:miter lim="800000"/>
            <a:headEnd/>
            <a:tailEnd/>
          </a:ln>
        </p:spPr>
        <p:txBody>
          <a:bodyPr wrap="square">
            <a:spAutoFit/>
          </a:bodyPr>
          <a:lstStyle/>
          <a:p>
            <a:r>
              <a:rPr lang="en-US" altLang="ru-RU" sz="1400" b="1" dirty="0" smtClean="0">
                <a:solidFill>
                  <a:schemeClr val="bg1"/>
                </a:solidFill>
              </a:rPr>
              <a:t>Observation of relativistic reconnection  of magnetic lines in colliding plasma clouds produced by several </a:t>
            </a:r>
            <a:r>
              <a:rPr lang="en-US" altLang="ru-RU" sz="1400" b="1" dirty="0" err="1" smtClean="0">
                <a:solidFill>
                  <a:schemeClr val="bg1"/>
                </a:solidFill>
              </a:rPr>
              <a:t>superstrong</a:t>
            </a:r>
            <a:r>
              <a:rPr lang="en-US" altLang="ru-RU" sz="1400" b="1" dirty="0" smtClean="0">
                <a:solidFill>
                  <a:schemeClr val="bg1"/>
                </a:solidFill>
              </a:rPr>
              <a:t> laser pulses </a:t>
            </a:r>
          </a:p>
          <a:p>
            <a:endParaRPr lang="en-US" altLang="ru-RU" sz="1400" b="1" dirty="0">
              <a:solidFill>
                <a:schemeClr val="bg1"/>
              </a:solidFill>
            </a:endParaRPr>
          </a:p>
        </p:txBody>
      </p:sp>
      <p:grpSp>
        <p:nvGrpSpPr>
          <p:cNvPr id="2" name="Группа">
            <a:extLst>
              <a:ext uri="{FF2B5EF4-FFF2-40B4-BE49-F238E27FC236}">
                <a16:creationId xmlns:a16="http://schemas.microsoft.com/office/drawing/2014/main" xmlns="" id="{C8BD3FCC-FCB7-889F-F9BB-F382B470594D}"/>
              </a:ext>
            </a:extLst>
          </p:cNvPr>
          <p:cNvGrpSpPr/>
          <p:nvPr/>
        </p:nvGrpSpPr>
        <p:grpSpPr>
          <a:xfrm>
            <a:off x="1317065" y="1264166"/>
            <a:ext cx="3602977" cy="1606311"/>
            <a:chOff x="-1" y="8338"/>
            <a:chExt cx="4388429" cy="2694174"/>
          </a:xfrm>
        </p:grpSpPr>
        <p:sp>
          <p:nvSpPr>
            <p:cNvPr id="4" name="Линия">
              <a:extLst>
                <a:ext uri="{FF2B5EF4-FFF2-40B4-BE49-F238E27FC236}">
                  <a16:creationId xmlns:a16="http://schemas.microsoft.com/office/drawing/2014/main" xmlns="" id="{D107573A-1228-0048-10C9-9E24FD8B0351}"/>
                </a:ext>
              </a:extLst>
            </p:cNvPr>
            <p:cNvSpPr/>
            <p:nvPr/>
          </p:nvSpPr>
          <p:spPr>
            <a:xfrm flipH="1">
              <a:off x="139442" y="2336634"/>
              <a:ext cx="1221329" cy="249304"/>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5" name="Линия">
              <a:extLst>
                <a:ext uri="{FF2B5EF4-FFF2-40B4-BE49-F238E27FC236}">
                  <a16:creationId xmlns:a16="http://schemas.microsoft.com/office/drawing/2014/main" xmlns="" id="{AB390E0B-A9F8-1D45-C569-BA2550FF809B}"/>
                </a:ext>
              </a:extLst>
            </p:cNvPr>
            <p:cNvSpPr/>
            <p:nvPr/>
          </p:nvSpPr>
          <p:spPr>
            <a:xfrm>
              <a:off x="1386177" y="2335581"/>
              <a:ext cx="2143822" cy="157919"/>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6" name="Линия">
              <a:extLst>
                <a:ext uri="{FF2B5EF4-FFF2-40B4-BE49-F238E27FC236}">
                  <a16:creationId xmlns:a16="http://schemas.microsoft.com/office/drawing/2014/main" xmlns="" id="{C39AB8A5-8DD4-F099-E56A-ECB83D528BE4}"/>
                </a:ext>
              </a:extLst>
            </p:cNvPr>
            <p:cNvSpPr/>
            <p:nvPr/>
          </p:nvSpPr>
          <p:spPr>
            <a:xfrm flipH="1">
              <a:off x="586562" y="1911626"/>
              <a:ext cx="1997311" cy="340194"/>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1" name="Фигура">
              <a:extLst>
                <a:ext uri="{FF2B5EF4-FFF2-40B4-BE49-F238E27FC236}">
                  <a16:creationId xmlns:a16="http://schemas.microsoft.com/office/drawing/2014/main" xmlns="" id="{107666D8-F1FA-9E15-70CF-CF2687A6525A}"/>
                </a:ext>
              </a:extLst>
            </p:cNvPr>
            <p:cNvSpPr/>
            <p:nvPr/>
          </p:nvSpPr>
          <p:spPr>
            <a:xfrm>
              <a:off x="462446" y="2334486"/>
              <a:ext cx="2751193" cy="345918"/>
            </a:xfrm>
            <a:custGeom>
              <a:avLst/>
              <a:gdLst/>
              <a:ahLst/>
              <a:cxnLst>
                <a:cxn ang="0">
                  <a:pos x="wd2" y="hd2"/>
                </a:cxn>
                <a:cxn ang="5400000">
                  <a:pos x="wd2" y="hd2"/>
                </a:cxn>
                <a:cxn ang="10800000">
                  <a:pos x="wd2" y="hd2"/>
                </a:cxn>
                <a:cxn ang="16200000">
                  <a:pos x="wd2" y="hd2"/>
                </a:cxn>
              </a:cxnLst>
              <a:rect l="0" t="0" r="r" b="b"/>
              <a:pathLst>
                <a:path w="21600" h="21600" extrusionOk="0">
                  <a:moveTo>
                    <a:pt x="0" y="11237"/>
                  </a:moveTo>
                  <a:lnTo>
                    <a:pt x="7113" y="0"/>
                  </a:lnTo>
                  <a:lnTo>
                    <a:pt x="21600" y="8366"/>
                  </a:lnTo>
                  <a:lnTo>
                    <a:pt x="14070" y="21600"/>
                  </a:lnTo>
                  <a:lnTo>
                    <a:pt x="0" y="11237"/>
                  </a:lnTo>
                  <a:close/>
                </a:path>
              </a:pathLst>
            </a:custGeom>
            <a:solidFill>
              <a:srgbClr val="C0C0C0"/>
            </a:solidFill>
            <a:ln w="12700" cap="flat">
              <a:solidFill>
                <a:srgbClr val="000000"/>
              </a:solidFill>
              <a:prstDash val="solid"/>
              <a:round/>
            </a:ln>
            <a:effectLst>
              <a:outerShdw blurRad="50800" dist="25400" dir="5400000" rotWithShape="0">
                <a:srgbClr val="000000">
                  <a:alpha val="38000"/>
                </a:srgbClr>
              </a:outerShdw>
            </a:effectLst>
          </p:spPr>
          <p:txBody>
            <a:bodyPr wrap="square" lIns="35719" tIns="35719" rIns="35719" bIns="35719" numCol="1" anchor="t">
              <a:noAutofit/>
            </a:bodyPr>
            <a:lstStyle/>
            <a:p>
              <a:pPr defTabSz="457184">
                <a:defRPr>
                  <a:solidFill>
                    <a:srgbClr val="000000"/>
                  </a:solidFill>
                  <a:latin typeface="Calibri"/>
                  <a:ea typeface="Calibri"/>
                  <a:cs typeface="Calibri"/>
                  <a:sym typeface="Calibri"/>
                </a:defRPr>
              </a:pPr>
              <a:endParaRPr sz="1266"/>
            </a:p>
          </p:txBody>
        </p:sp>
        <p:sp>
          <p:nvSpPr>
            <p:cNvPr id="12" name="Линия">
              <a:extLst>
                <a:ext uri="{FF2B5EF4-FFF2-40B4-BE49-F238E27FC236}">
                  <a16:creationId xmlns:a16="http://schemas.microsoft.com/office/drawing/2014/main" xmlns="" id="{001B635D-B82B-0BC3-B002-A03C96F0A36D}"/>
                </a:ext>
              </a:extLst>
            </p:cNvPr>
            <p:cNvSpPr/>
            <p:nvPr/>
          </p:nvSpPr>
          <p:spPr>
            <a:xfrm flipV="1">
              <a:off x="2242602" y="2484199"/>
              <a:ext cx="998303" cy="218313"/>
            </a:xfrm>
            <a:prstGeom prst="line">
              <a:avLst/>
            </a:prstGeom>
            <a:noFill/>
            <a:ln w="50800" cap="flat">
              <a:solidFill>
                <a:srgbClr val="424242"/>
              </a:solidFill>
              <a:prstDash val="solid"/>
              <a:round/>
            </a:ln>
            <a:effectLst>
              <a:outerShdw blurRad="50800" dist="25400" dir="5400000" rotWithShape="0">
                <a:srgbClr val="000000">
                  <a:alpha val="38000"/>
                </a:srgbClr>
              </a:outerShdw>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3" name="Линия">
              <a:extLst>
                <a:ext uri="{FF2B5EF4-FFF2-40B4-BE49-F238E27FC236}">
                  <a16:creationId xmlns:a16="http://schemas.microsoft.com/office/drawing/2014/main" xmlns="" id="{E54C1470-FCCE-51EA-54E3-343696A3FAFB}"/>
                </a:ext>
              </a:extLst>
            </p:cNvPr>
            <p:cNvSpPr/>
            <p:nvPr/>
          </p:nvSpPr>
          <p:spPr>
            <a:xfrm>
              <a:off x="443756" y="2536800"/>
              <a:ext cx="1806699" cy="165448"/>
            </a:xfrm>
            <a:prstGeom prst="line">
              <a:avLst/>
            </a:prstGeom>
            <a:noFill/>
            <a:ln w="50800" cap="flat">
              <a:solidFill>
                <a:srgbClr val="797979"/>
              </a:solidFill>
              <a:prstDash val="solid"/>
              <a:round/>
            </a:ln>
            <a:effectLst>
              <a:outerShdw blurRad="50800" dist="25400" dir="5400000" rotWithShape="0">
                <a:srgbClr val="000000">
                  <a:alpha val="38000"/>
                </a:srgbClr>
              </a:outerShdw>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4" name="Линия">
              <a:extLst>
                <a:ext uri="{FF2B5EF4-FFF2-40B4-BE49-F238E27FC236}">
                  <a16:creationId xmlns:a16="http://schemas.microsoft.com/office/drawing/2014/main" xmlns="" id="{E5D72230-A1FC-DAE8-8097-D7510F76FEB5}"/>
                </a:ext>
              </a:extLst>
            </p:cNvPr>
            <p:cNvSpPr/>
            <p:nvPr/>
          </p:nvSpPr>
          <p:spPr>
            <a:xfrm flipV="1">
              <a:off x="3248753" y="2482398"/>
              <a:ext cx="4" cy="153387"/>
            </a:xfrm>
            <a:prstGeom prst="line">
              <a:avLst/>
            </a:prstGeom>
            <a:noFill/>
            <a:ln w="88900" cap="flat">
              <a:solidFill>
                <a:srgbClr val="FFFFFF"/>
              </a:solidFill>
              <a:prstDash val="solid"/>
              <a:roun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5" name="Линия">
              <a:extLst>
                <a:ext uri="{FF2B5EF4-FFF2-40B4-BE49-F238E27FC236}">
                  <a16:creationId xmlns:a16="http://schemas.microsoft.com/office/drawing/2014/main" xmlns="" id="{6D7DDCE2-71D6-4F98-431F-921EC689774B}"/>
                </a:ext>
              </a:extLst>
            </p:cNvPr>
            <p:cNvSpPr/>
            <p:nvPr/>
          </p:nvSpPr>
          <p:spPr>
            <a:xfrm flipV="1">
              <a:off x="424930" y="2542487"/>
              <a:ext cx="3" cy="153388"/>
            </a:xfrm>
            <a:prstGeom prst="line">
              <a:avLst/>
            </a:prstGeom>
            <a:noFill/>
            <a:ln w="88900" cap="flat">
              <a:solidFill>
                <a:srgbClr val="FFFFFF"/>
              </a:solidFill>
              <a:prstDash val="solid"/>
              <a:roun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6" name="магнитное поле">
              <a:extLst>
                <a:ext uri="{FF2B5EF4-FFF2-40B4-BE49-F238E27FC236}">
                  <a16:creationId xmlns:a16="http://schemas.microsoft.com/office/drawing/2014/main" xmlns="" id="{F069999F-35F9-2ADB-4749-586548E365FF}"/>
                </a:ext>
              </a:extLst>
            </p:cNvPr>
            <p:cNvSpPr txBox="1"/>
            <p:nvPr/>
          </p:nvSpPr>
          <p:spPr>
            <a:xfrm>
              <a:off x="2576901" y="1344495"/>
              <a:ext cx="1811527"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b="1">
                  <a:solidFill>
                    <a:srgbClr val="3F6797"/>
                  </a:solidFill>
                  <a:latin typeface="Calibri"/>
                  <a:ea typeface="Calibri"/>
                  <a:cs typeface="Calibri"/>
                  <a:sym typeface="Calibri"/>
                </a:defRPr>
              </a:lvl1pPr>
            </a:lstStyle>
            <a:p>
              <a:r>
                <a:rPr sz="1266" dirty="0" err="1"/>
                <a:t>магнитное</a:t>
              </a:r>
              <a:r>
                <a:rPr sz="1266" dirty="0"/>
                <a:t> </a:t>
              </a:r>
              <a:r>
                <a:rPr sz="1266" dirty="0" err="1"/>
                <a:t>поле</a:t>
              </a:r>
              <a:r>
                <a:rPr sz="1266" dirty="0"/>
                <a:t> </a:t>
              </a:r>
            </a:p>
          </p:txBody>
        </p:sp>
        <p:sp>
          <p:nvSpPr>
            <p:cNvPr id="17" name="Линия">
              <a:extLst>
                <a:ext uri="{FF2B5EF4-FFF2-40B4-BE49-F238E27FC236}">
                  <a16:creationId xmlns:a16="http://schemas.microsoft.com/office/drawing/2014/main" xmlns="" id="{DA194CCC-0F4C-3A6C-DC22-F6FC831A6858}"/>
                </a:ext>
              </a:extLst>
            </p:cNvPr>
            <p:cNvSpPr/>
            <p:nvPr/>
          </p:nvSpPr>
          <p:spPr>
            <a:xfrm flipH="1">
              <a:off x="2192971" y="1992693"/>
              <a:ext cx="1997311" cy="340194"/>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8" name="y">
              <a:extLst>
                <a:ext uri="{FF2B5EF4-FFF2-40B4-BE49-F238E27FC236}">
                  <a16:creationId xmlns:a16="http://schemas.microsoft.com/office/drawing/2014/main" xmlns="" id="{E18F5BEC-838A-3933-81B9-DEA891AE69DB}"/>
                </a:ext>
              </a:extLst>
            </p:cNvPr>
            <p:cNvSpPr txBox="1"/>
            <p:nvPr/>
          </p:nvSpPr>
          <p:spPr>
            <a:xfrm>
              <a:off x="3451559" y="2078420"/>
              <a:ext cx="399711"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y</a:t>
              </a:r>
            </a:p>
          </p:txBody>
        </p:sp>
        <p:sp>
          <p:nvSpPr>
            <p:cNvPr id="19" name="x">
              <a:extLst>
                <a:ext uri="{FF2B5EF4-FFF2-40B4-BE49-F238E27FC236}">
                  <a16:creationId xmlns:a16="http://schemas.microsoft.com/office/drawing/2014/main" xmlns="" id="{EE6E352C-4147-74AA-CB4D-246BDCD37328}"/>
                </a:ext>
              </a:extLst>
            </p:cNvPr>
            <p:cNvSpPr txBox="1"/>
            <p:nvPr/>
          </p:nvSpPr>
          <p:spPr>
            <a:xfrm>
              <a:off x="-1" y="2154877"/>
              <a:ext cx="224529"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x</a:t>
              </a:r>
            </a:p>
          </p:txBody>
        </p:sp>
        <p:sp>
          <p:nvSpPr>
            <p:cNvPr id="20" name="Линия">
              <a:extLst>
                <a:ext uri="{FF2B5EF4-FFF2-40B4-BE49-F238E27FC236}">
                  <a16:creationId xmlns:a16="http://schemas.microsoft.com/office/drawing/2014/main" xmlns="" id="{EBB63DDF-4576-9F30-7A25-825FB7AC6823}"/>
                </a:ext>
              </a:extLst>
            </p:cNvPr>
            <p:cNvSpPr/>
            <p:nvPr/>
          </p:nvSpPr>
          <p:spPr>
            <a:xfrm flipH="1" flipV="1">
              <a:off x="1373036" y="1342361"/>
              <a:ext cx="1578" cy="1005098"/>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21" name="z">
              <a:extLst>
                <a:ext uri="{FF2B5EF4-FFF2-40B4-BE49-F238E27FC236}">
                  <a16:creationId xmlns:a16="http://schemas.microsoft.com/office/drawing/2014/main" xmlns="" id="{212624B2-F0C1-B956-CC7D-8101939E6888}"/>
                </a:ext>
              </a:extLst>
            </p:cNvPr>
            <p:cNvSpPr txBox="1"/>
            <p:nvPr/>
          </p:nvSpPr>
          <p:spPr>
            <a:xfrm>
              <a:off x="1110268" y="1062936"/>
              <a:ext cx="224527"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z</a:t>
              </a:r>
            </a:p>
          </p:txBody>
        </p:sp>
        <p:sp>
          <p:nvSpPr>
            <p:cNvPr id="22" name="Фигура">
              <a:extLst>
                <a:ext uri="{FF2B5EF4-FFF2-40B4-BE49-F238E27FC236}">
                  <a16:creationId xmlns:a16="http://schemas.microsoft.com/office/drawing/2014/main" xmlns="" id="{0494146E-AF8C-DD69-EB0F-F49CF13D2452}"/>
                </a:ext>
              </a:extLst>
            </p:cNvPr>
            <p:cNvSpPr/>
            <p:nvPr/>
          </p:nvSpPr>
          <p:spPr>
            <a:xfrm rot="21360000">
              <a:off x="1365738" y="19193"/>
              <a:ext cx="559363" cy="260647"/>
            </a:xfrm>
            <a:custGeom>
              <a:avLst/>
              <a:gdLst/>
              <a:ahLst/>
              <a:cxnLst>
                <a:cxn ang="0">
                  <a:pos x="wd2" y="hd2"/>
                </a:cxn>
                <a:cxn ang="5400000">
                  <a:pos x="wd2" y="hd2"/>
                </a:cxn>
                <a:cxn ang="10800000">
                  <a:pos x="wd2" y="hd2"/>
                </a:cxn>
                <a:cxn ang="16200000">
                  <a:pos x="wd2" y="hd2"/>
                </a:cxn>
              </a:cxnLst>
              <a:rect l="0" t="0" r="r" b="b"/>
              <a:pathLst>
                <a:path w="19652" h="19594" extrusionOk="0">
                  <a:moveTo>
                    <a:pt x="16806" y="2763"/>
                  </a:moveTo>
                  <a:cubicBezTo>
                    <a:pt x="20626" y="6529"/>
                    <a:pt x="20597" y="12731"/>
                    <a:pt x="16742" y="16616"/>
                  </a:cubicBezTo>
                  <a:cubicBezTo>
                    <a:pt x="12887" y="20501"/>
                    <a:pt x="6665" y="20597"/>
                    <a:pt x="2846" y="16831"/>
                  </a:cubicBezTo>
                  <a:cubicBezTo>
                    <a:pt x="-974" y="13065"/>
                    <a:pt x="-945" y="6863"/>
                    <a:pt x="2910" y="2978"/>
                  </a:cubicBezTo>
                  <a:cubicBezTo>
                    <a:pt x="6765" y="-907"/>
                    <a:pt x="12987" y="-1003"/>
                    <a:pt x="16806" y="2763"/>
                  </a:cubicBezTo>
                  <a:close/>
                </a:path>
              </a:pathLst>
            </a:custGeom>
            <a:solidFill>
              <a:srgbClr val="9A403E"/>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3" name="лазер">
              <a:extLst>
                <a:ext uri="{FF2B5EF4-FFF2-40B4-BE49-F238E27FC236}">
                  <a16:creationId xmlns:a16="http://schemas.microsoft.com/office/drawing/2014/main" xmlns="" id="{0A1C1905-4A1E-04CC-55BA-62BAF205A633}"/>
                </a:ext>
              </a:extLst>
            </p:cNvPr>
            <p:cNvSpPr txBox="1"/>
            <p:nvPr/>
          </p:nvSpPr>
          <p:spPr>
            <a:xfrm>
              <a:off x="1954152" y="8338"/>
              <a:ext cx="932808"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457184">
                <a:defRPr sz="1800" b="1">
                  <a:solidFill>
                    <a:srgbClr val="941100"/>
                  </a:solidFill>
                  <a:latin typeface="Calibri"/>
                  <a:ea typeface="Calibri"/>
                  <a:cs typeface="Calibri"/>
                  <a:sym typeface="Calibri"/>
                </a:defRPr>
              </a:pPr>
              <a:r>
                <a:rPr sz="1266" dirty="0" err="1"/>
                <a:t>лазер</a:t>
              </a:r>
              <a:r>
                <a:rPr sz="1266" dirty="0">
                  <a:solidFill>
                    <a:srgbClr val="000000"/>
                  </a:solidFill>
                </a:rPr>
                <a:t> </a:t>
              </a:r>
            </a:p>
          </p:txBody>
        </p:sp>
        <p:sp>
          <p:nvSpPr>
            <p:cNvPr id="24" name="Овал">
              <a:extLst>
                <a:ext uri="{FF2B5EF4-FFF2-40B4-BE49-F238E27FC236}">
                  <a16:creationId xmlns:a16="http://schemas.microsoft.com/office/drawing/2014/main" xmlns="" id="{3CC02F1D-FB3E-CC2D-284D-D515ACA3F3C9}"/>
                </a:ext>
              </a:extLst>
            </p:cNvPr>
            <p:cNvSpPr/>
            <p:nvPr/>
          </p:nvSpPr>
          <p:spPr>
            <a:xfrm>
              <a:off x="1632238" y="2443285"/>
              <a:ext cx="399711" cy="115023"/>
            </a:xfrm>
            <a:prstGeom prst="ellipse">
              <a:avLst/>
            </a:prstGeom>
            <a:solidFill>
              <a:srgbClr val="DFA7A6"/>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5" name="Фигура">
              <a:extLst>
                <a:ext uri="{FF2B5EF4-FFF2-40B4-BE49-F238E27FC236}">
                  <a16:creationId xmlns:a16="http://schemas.microsoft.com/office/drawing/2014/main" xmlns="" id="{541F6941-C934-EDF5-5404-7D276ACBFAEC}"/>
                </a:ext>
              </a:extLst>
            </p:cNvPr>
            <p:cNvSpPr/>
            <p:nvPr/>
          </p:nvSpPr>
          <p:spPr>
            <a:xfrm>
              <a:off x="1371001" y="144339"/>
              <a:ext cx="546948" cy="2383505"/>
            </a:xfrm>
            <a:custGeom>
              <a:avLst/>
              <a:gdLst/>
              <a:ahLst/>
              <a:cxnLst>
                <a:cxn ang="0">
                  <a:pos x="wd2" y="hd2"/>
                </a:cxn>
                <a:cxn ang="5400000">
                  <a:pos x="wd2" y="hd2"/>
                </a:cxn>
                <a:cxn ang="10800000">
                  <a:pos x="wd2" y="hd2"/>
                </a:cxn>
                <a:cxn ang="16200000">
                  <a:pos x="wd2" y="hd2"/>
                </a:cxn>
              </a:cxnLst>
              <a:rect l="0" t="0" r="r" b="b"/>
              <a:pathLst>
                <a:path w="21600" h="21561" extrusionOk="0">
                  <a:moveTo>
                    <a:pt x="0" y="558"/>
                  </a:moveTo>
                  <a:lnTo>
                    <a:pt x="15407" y="21250"/>
                  </a:lnTo>
                  <a:cubicBezTo>
                    <a:pt x="15981" y="21398"/>
                    <a:pt x="16698" y="21499"/>
                    <a:pt x="17474" y="21540"/>
                  </a:cubicBezTo>
                  <a:cubicBezTo>
                    <a:pt x="18616" y="21600"/>
                    <a:pt x="19799" y="21529"/>
                    <a:pt x="20742" y="21343"/>
                  </a:cubicBezTo>
                  <a:lnTo>
                    <a:pt x="21600" y="0"/>
                  </a:lnTo>
                  <a:cubicBezTo>
                    <a:pt x="18555" y="705"/>
                    <a:pt x="14389" y="1122"/>
                    <a:pt x="9977" y="1164"/>
                  </a:cubicBezTo>
                  <a:cubicBezTo>
                    <a:pt x="6446" y="1197"/>
                    <a:pt x="2957" y="985"/>
                    <a:pt x="0" y="558"/>
                  </a:cubicBezTo>
                  <a:close/>
                </a:path>
              </a:pathLst>
            </a:custGeom>
            <a:solidFill>
              <a:srgbClr val="C0504D"/>
            </a:solidFill>
            <a:ln w="12700" cap="flat">
              <a:noFill/>
              <a:miter lim="400000"/>
            </a:ln>
            <a:effectLst/>
          </p:spPr>
          <p:txBody>
            <a:bodyPr wrap="square" lIns="35719" tIns="35719" rIns="35719" bIns="35719" numCol="1" anchor="t">
              <a:noAutofit/>
            </a:bodyPr>
            <a:lstStyle/>
            <a:p>
              <a:pPr defTabSz="457184">
                <a:defRPr>
                  <a:solidFill>
                    <a:srgbClr val="000000"/>
                  </a:solidFill>
                  <a:latin typeface="Calibri"/>
                  <a:ea typeface="Calibri"/>
                  <a:cs typeface="Calibri"/>
                  <a:sym typeface="Calibri"/>
                </a:defRPr>
              </a:pPr>
              <a:endParaRPr sz="1266"/>
            </a:p>
          </p:txBody>
        </p:sp>
        <p:sp>
          <p:nvSpPr>
            <p:cNvPr id="26" name="Линия">
              <a:extLst>
                <a:ext uri="{FF2B5EF4-FFF2-40B4-BE49-F238E27FC236}">
                  <a16:creationId xmlns:a16="http://schemas.microsoft.com/office/drawing/2014/main" xmlns="" id="{EFAFE5F0-A5A7-164D-2D32-C8040D719D74}"/>
                </a:ext>
              </a:extLst>
            </p:cNvPr>
            <p:cNvSpPr/>
            <p:nvPr/>
          </p:nvSpPr>
          <p:spPr>
            <a:xfrm flipH="1">
              <a:off x="1323716" y="1948826"/>
              <a:ext cx="1997311" cy="340195"/>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27" name="Фигура">
              <a:extLst>
                <a:ext uri="{FF2B5EF4-FFF2-40B4-BE49-F238E27FC236}">
                  <a16:creationId xmlns:a16="http://schemas.microsoft.com/office/drawing/2014/main" xmlns="" id="{CBC053FE-690F-3D1C-6EFE-1B0A20B6E2E6}"/>
                </a:ext>
              </a:extLst>
            </p:cNvPr>
            <p:cNvSpPr/>
            <p:nvPr/>
          </p:nvSpPr>
          <p:spPr>
            <a:xfrm rot="120000">
              <a:off x="1413470" y="1221377"/>
              <a:ext cx="905930" cy="1291328"/>
            </a:xfrm>
            <a:custGeom>
              <a:avLst/>
              <a:gdLst/>
              <a:ahLst/>
              <a:cxnLst>
                <a:cxn ang="0">
                  <a:pos x="wd2" y="hd2"/>
                </a:cxn>
                <a:cxn ang="5400000">
                  <a:pos x="wd2" y="hd2"/>
                </a:cxn>
                <a:cxn ang="10800000">
                  <a:pos x="wd2" y="hd2"/>
                </a:cxn>
                <a:cxn ang="16200000">
                  <a:pos x="wd2" y="hd2"/>
                </a:cxn>
              </a:cxnLst>
              <a:rect l="0" t="0" r="r" b="b"/>
              <a:pathLst>
                <a:path w="19668" h="19673" extrusionOk="0">
                  <a:moveTo>
                    <a:pt x="16801" y="2875"/>
                  </a:moveTo>
                  <a:cubicBezTo>
                    <a:pt x="20634" y="6713"/>
                    <a:pt x="20622" y="12941"/>
                    <a:pt x="16774" y="16786"/>
                  </a:cubicBezTo>
                  <a:cubicBezTo>
                    <a:pt x="12927" y="20631"/>
                    <a:pt x="6700" y="20637"/>
                    <a:pt x="2867" y="16799"/>
                  </a:cubicBezTo>
                  <a:cubicBezTo>
                    <a:pt x="-966" y="12961"/>
                    <a:pt x="-954" y="6733"/>
                    <a:pt x="2894" y="2888"/>
                  </a:cubicBezTo>
                  <a:cubicBezTo>
                    <a:pt x="6741" y="-957"/>
                    <a:pt x="12968" y="-963"/>
                    <a:pt x="16801" y="2875"/>
                  </a:cubicBezTo>
                  <a:close/>
                </a:path>
              </a:pathLst>
            </a:custGeom>
            <a:solidFill>
              <a:srgbClr val="F79646">
                <a:alpha val="63849"/>
              </a:srgbClr>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8" name="поток плазмы">
              <a:extLst>
                <a:ext uri="{FF2B5EF4-FFF2-40B4-BE49-F238E27FC236}">
                  <a16:creationId xmlns:a16="http://schemas.microsoft.com/office/drawing/2014/main" xmlns="" id="{D2067E42-9D74-810D-CB96-EFD5CD51171A}"/>
                </a:ext>
              </a:extLst>
            </p:cNvPr>
            <p:cNvSpPr txBox="1"/>
            <p:nvPr/>
          </p:nvSpPr>
          <p:spPr>
            <a:xfrm>
              <a:off x="2026402" y="963716"/>
              <a:ext cx="2001046"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b="1">
                  <a:solidFill>
                    <a:srgbClr val="FF9300"/>
                  </a:solidFill>
                  <a:latin typeface="Calibri"/>
                  <a:ea typeface="Calibri"/>
                  <a:cs typeface="Calibri"/>
                  <a:sym typeface="Calibri"/>
                </a:defRPr>
              </a:lvl1pPr>
            </a:lstStyle>
            <a:p>
              <a:r>
                <a:rPr sz="1266"/>
                <a:t>поток плазмы</a:t>
              </a:r>
            </a:p>
          </p:txBody>
        </p:sp>
      </p:grpSp>
      <p:pic>
        <p:nvPicPr>
          <p:cNvPr id="29" name="Изображение" descr="Изображение">
            <a:extLst>
              <a:ext uri="{FF2B5EF4-FFF2-40B4-BE49-F238E27FC236}">
                <a16:creationId xmlns:a16="http://schemas.microsoft.com/office/drawing/2014/main" xmlns="" id="{F78D6CDF-E377-DD89-CD77-93709E323409}"/>
              </a:ext>
            </a:extLst>
          </p:cNvPr>
          <p:cNvPicPr>
            <a:picLocks noChangeAspect="1"/>
          </p:cNvPicPr>
          <p:nvPr/>
        </p:nvPicPr>
        <p:blipFill>
          <a:blip r:embed="rId5"/>
          <a:stretch>
            <a:fillRect/>
          </a:stretch>
        </p:blipFill>
        <p:spPr>
          <a:xfrm>
            <a:off x="390522" y="1019877"/>
            <a:ext cx="926543" cy="1937052"/>
          </a:xfrm>
          <a:prstGeom prst="rect">
            <a:avLst/>
          </a:prstGeom>
          <a:ln w="12700">
            <a:miter lim="400000"/>
          </a:ln>
        </p:spPr>
      </p:pic>
      <p:sp>
        <p:nvSpPr>
          <p:cNvPr id="30" name="Soloviev A.A., Burdonov K.F., Kotov A.V. et al. Radiophysics and Quantum Electronics. 2021. Т. 63. № 11. С. 876-886.">
            <a:extLst>
              <a:ext uri="{FF2B5EF4-FFF2-40B4-BE49-F238E27FC236}">
                <a16:creationId xmlns:a16="http://schemas.microsoft.com/office/drawing/2014/main" xmlns="" id="{873A99B1-BACB-9BAD-2077-AD8ADB8EBD9C}"/>
              </a:ext>
            </a:extLst>
          </p:cNvPr>
          <p:cNvSpPr txBox="1"/>
          <p:nvPr/>
        </p:nvSpPr>
        <p:spPr>
          <a:xfrm>
            <a:off x="384106" y="3047340"/>
            <a:ext cx="6336699" cy="618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5" tIns="32145" rIns="32145" bIns="32145">
            <a:spAutoFit/>
          </a:bodyPr>
          <a:lstStyle/>
          <a:p>
            <a:pPr defTabSz="321457">
              <a:defRPr sz="1066">
                <a:solidFill>
                  <a:srgbClr val="00008F"/>
                </a:solidFill>
                <a:latin typeface="Tahoma"/>
                <a:ea typeface="Tahoma"/>
                <a:cs typeface="Tahoma"/>
                <a:sym typeface="Tahoma"/>
              </a:defRPr>
            </a:pPr>
            <a:r>
              <a:rPr lang="en-US" sz="1200" dirty="0">
                <a:solidFill>
                  <a:schemeClr val="bg1"/>
                </a:solidFill>
                <a:cs typeface="Times New Roman" panose="02020603050405020304" pitchFamily="18" charset="0"/>
              </a:rPr>
              <a:t>Soloviev A.A., </a:t>
            </a:r>
            <a:r>
              <a:rPr lang="en-US" sz="1200" dirty="0" err="1">
                <a:solidFill>
                  <a:schemeClr val="bg1"/>
                </a:solidFill>
                <a:cs typeface="Times New Roman" panose="02020603050405020304" pitchFamily="18" charset="0"/>
              </a:rPr>
              <a:t>Burdonov</a:t>
            </a:r>
            <a:r>
              <a:rPr lang="en-US" sz="1200" dirty="0">
                <a:solidFill>
                  <a:schemeClr val="bg1"/>
                </a:solidFill>
                <a:cs typeface="Times New Roman" panose="02020603050405020304" pitchFamily="18" charset="0"/>
              </a:rPr>
              <a:t> K.F., </a:t>
            </a:r>
            <a:r>
              <a:rPr lang="en-US" sz="1200" dirty="0" err="1">
                <a:solidFill>
                  <a:schemeClr val="bg1"/>
                </a:solidFill>
                <a:cs typeface="Times New Roman" panose="02020603050405020304" pitchFamily="18" charset="0"/>
              </a:rPr>
              <a:t>Kotov</a:t>
            </a:r>
            <a:r>
              <a:rPr lang="en-US" sz="1200" dirty="0">
                <a:solidFill>
                  <a:schemeClr val="bg1"/>
                </a:solidFill>
                <a:cs typeface="Times New Roman" panose="02020603050405020304" pitchFamily="18" charset="0"/>
              </a:rPr>
              <a:t> A.V. et al. </a:t>
            </a:r>
            <a:r>
              <a:rPr lang="en-US" sz="1200" dirty="0" err="1">
                <a:solidFill>
                  <a:schemeClr val="bg1"/>
                </a:solidFill>
                <a:cs typeface="Times New Roman" panose="02020603050405020304" pitchFamily="18" charset="0"/>
              </a:rPr>
              <a:t>Radiophysics</a:t>
            </a:r>
            <a:r>
              <a:rPr lang="en-US" sz="1200" dirty="0">
                <a:solidFill>
                  <a:schemeClr val="bg1"/>
                </a:solidFill>
                <a:cs typeface="Times New Roman" panose="02020603050405020304" pitchFamily="18" charset="0"/>
              </a:rPr>
              <a:t> and Quantum Electronics </a:t>
            </a:r>
            <a:r>
              <a:rPr lang="ru-RU" sz="1200" dirty="0">
                <a:solidFill>
                  <a:schemeClr val="bg1"/>
                </a:solidFill>
                <a:cs typeface="Times New Roman" panose="02020603050405020304" pitchFamily="18" charset="0"/>
              </a:rPr>
              <a:t>63</a:t>
            </a:r>
            <a:r>
              <a:rPr lang="en-US" sz="1200" dirty="0">
                <a:solidFill>
                  <a:schemeClr val="bg1"/>
                </a:solidFill>
                <a:cs typeface="Times New Roman" panose="02020603050405020304" pitchFamily="18" charset="0"/>
              </a:rPr>
              <a:t>, </a:t>
            </a:r>
            <a:r>
              <a:rPr lang="ru-RU" sz="1200" dirty="0">
                <a:solidFill>
                  <a:schemeClr val="bg1"/>
                </a:solidFill>
                <a:cs typeface="Times New Roman" panose="02020603050405020304" pitchFamily="18" charset="0"/>
              </a:rPr>
              <a:t>876</a:t>
            </a:r>
            <a:r>
              <a:rPr lang="en-US" sz="1200" dirty="0">
                <a:solidFill>
                  <a:schemeClr val="bg1"/>
                </a:solidFill>
                <a:cs typeface="Times New Roman" panose="02020603050405020304" pitchFamily="18" charset="0"/>
              </a:rPr>
              <a:t> (2021)</a:t>
            </a:r>
            <a:r>
              <a:rPr lang="ru-RU" sz="1200" dirty="0">
                <a:solidFill>
                  <a:schemeClr val="bg1"/>
                </a:solidFill>
                <a:cs typeface="Times New Roman" panose="02020603050405020304" pitchFamily="18" charset="0"/>
              </a:rPr>
              <a:t>. </a:t>
            </a:r>
          </a:p>
          <a:p>
            <a:pPr defTabSz="321457">
              <a:defRPr sz="1066">
                <a:solidFill>
                  <a:srgbClr val="00008F"/>
                </a:solidFill>
                <a:latin typeface="Tahoma"/>
                <a:ea typeface="Tahoma"/>
                <a:cs typeface="Tahoma"/>
                <a:sym typeface="Tahoma"/>
              </a:defRPr>
            </a:pPr>
            <a:r>
              <a:rPr lang="en-US" sz="1200" dirty="0">
                <a:solidFill>
                  <a:schemeClr val="bg1"/>
                </a:solidFill>
                <a:cs typeface="Times New Roman" panose="02020603050405020304" pitchFamily="18" charset="0"/>
              </a:rPr>
              <a:t>B. </a:t>
            </a:r>
            <a:r>
              <a:rPr lang="en-US" sz="1200" dirty="0" err="1">
                <a:solidFill>
                  <a:schemeClr val="bg1"/>
                </a:solidFill>
                <a:cs typeface="Times New Roman" panose="02020603050405020304" pitchFamily="18" charset="0"/>
              </a:rPr>
              <a:t>Khiar</a:t>
            </a:r>
            <a:r>
              <a:rPr lang="en-US" sz="1200" dirty="0">
                <a:solidFill>
                  <a:schemeClr val="bg1"/>
                </a:solidFill>
                <a:cs typeface="Times New Roman" panose="02020603050405020304" pitchFamily="18" charset="0"/>
              </a:rPr>
              <a:t> et al. PRL 123, 205001 (2019)</a:t>
            </a:r>
          </a:p>
        </p:txBody>
      </p:sp>
      <p:pic>
        <p:nvPicPr>
          <p:cNvPr id="33" name="Объект 6">
            <a:extLst>
              <a:ext uri="{FF2B5EF4-FFF2-40B4-BE49-F238E27FC236}">
                <a16:creationId xmlns:a16="http://schemas.microsoft.com/office/drawing/2014/main" xmlns="" id="{00A84F06-C262-6214-195C-5E4FE666B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103" y="936261"/>
            <a:ext cx="4518757" cy="1934216"/>
          </a:xfrm>
          <a:prstGeom prst="rect">
            <a:avLst/>
          </a:prstGeom>
        </p:spPr>
      </p:pic>
      <p:sp>
        <p:nvSpPr>
          <p:cNvPr id="34" name="TextBox 33">
            <a:extLst>
              <a:ext uri="{FF2B5EF4-FFF2-40B4-BE49-F238E27FC236}">
                <a16:creationId xmlns:a16="http://schemas.microsoft.com/office/drawing/2014/main" xmlns="" id="{391677EB-2399-AEFA-53B7-CB3F5D29B827}"/>
              </a:ext>
            </a:extLst>
          </p:cNvPr>
          <p:cNvSpPr txBox="1"/>
          <p:nvPr/>
        </p:nvSpPr>
        <p:spPr>
          <a:xfrm>
            <a:off x="7386618" y="2995141"/>
            <a:ext cx="3188693" cy="276999"/>
          </a:xfrm>
          <a:prstGeom prst="rect">
            <a:avLst/>
          </a:prstGeom>
          <a:noFill/>
        </p:spPr>
        <p:txBody>
          <a:bodyPr wrap="none" rtlCol="0">
            <a:spAutoFit/>
          </a:bodyPr>
          <a:lstStyle/>
          <a:p>
            <a:r>
              <a:rPr lang="en-US" sz="1200" b="0" i="0" u="none" strike="noStrike" baseline="0" dirty="0">
                <a:solidFill>
                  <a:schemeClr val="bg1"/>
                </a:solidFill>
                <a:cs typeface="Times New Roman" panose="02020603050405020304" pitchFamily="18" charset="0"/>
              </a:rPr>
              <a:t>C. M. Huntington</a:t>
            </a:r>
            <a:r>
              <a:rPr lang="en-US" sz="1200" dirty="0">
                <a:solidFill>
                  <a:schemeClr val="bg1"/>
                </a:solidFill>
                <a:cs typeface="Times New Roman" panose="02020603050405020304" pitchFamily="18" charset="0"/>
              </a:rPr>
              <a:t> et al. Nature Physics 2015</a:t>
            </a:r>
            <a:endParaRPr lang="ru-RU" sz="1200" dirty="0">
              <a:solidFill>
                <a:schemeClr val="bg1"/>
              </a:solidFill>
              <a:cs typeface="Times New Roman" panose="02020603050405020304" pitchFamily="18" charset="0"/>
            </a:endParaRPr>
          </a:p>
        </p:txBody>
      </p:sp>
      <p:sp>
        <p:nvSpPr>
          <p:cNvPr id="35" name="Прямоугольник 34"/>
          <p:cNvSpPr>
            <a:spLocks noChangeArrowheads="1"/>
          </p:cNvSpPr>
          <p:nvPr/>
        </p:nvSpPr>
        <p:spPr bwMode="auto">
          <a:xfrm>
            <a:off x="456510" y="6167045"/>
            <a:ext cx="7151658" cy="646331"/>
          </a:xfrm>
          <a:prstGeom prst="rect">
            <a:avLst/>
          </a:prstGeom>
          <a:noFill/>
          <a:ln w="9525">
            <a:noFill/>
            <a:miter lim="800000"/>
            <a:headEnd/>
            <a:tailEnd/>
          </a:ln>
        </p:spPr>
        <p:txBody>
          <a:bodyPr wrap="square">
            <a:spAutoFit/>
          </a:bodyPr>
          <a:lstStyle/>
          <a:p>
            <a:endParaRPr lang="en-US" altLang="ru-RU" sz="1200" dirty="0">
              <a:solidFill>
                <a:schemeClr val="bg1"/>
              </a:solidFill>
            </a:endParaRPr>
          </a:p>
          <a:p>
            <a:r>
              <a:rPr lang="en-US" altLang="ru-RU" sz="1200" dirty="0" err="1" smtClean="0">
                <a:solidFill>
                  <a:schemeClr val="bg1"/>
                </a:solidFill>
              </a:rPr>
              <a:t>A.D.Sladkov</a:t>
            </a:r>
            <a:r>
              <a:rPr lang="en-US" altLang="ru-RU" sz="1200" dirty="0" smtClean="0">
                <a:solidFill>
                  <a:schemeClr val="bg1"/>
                </a:solidFill>
              </a:rPr>
              <a:t>, </a:t>
            </a:r>
            <a:r>
              <a:rPr lang="en-US" altLang="ru-RU" sz="1200" dirty="0" err="1" smtClean="0">
                <a:solidFill>
                  <a:schemeClr val="bg1"/>
                </a:solidFill>
              </a:rPr>
              <a:t>A.V.Korzhimanov</a:t>
            </a:r>
            <a:r>
              <a:rPr lang="en-US" altLang="ru-RU" sz="1200" dirty="0" smtClean="0">
                <a:solidFill>
                  <a:schemeClr val="bg1"/>
                </a:solidFill>
              </a:rPr>
              <a:t>, Quantum Electronics, v.</a:t>
            </a:r>
            <a:r>
              <a:rPr lang="ru-RU" altLang="ru-RU" sz="1200" dirty="0" smtClean="0">
                <a:solidFill>
                  <a:schemeClr val="bg1"/>
                </a:solidFill>
              </a:rPr>
              <a:t> </a:t>
            </a:r>
            <a:r>
              <a:rPr lang="ru-RU" altLang="ru-RU" sz="1200" dirty="0">
                <a:solidFill>
                  <a:schemeClr val="bg1"/>
                </a:solidFill>
              </a:rPr>
              <a:t>53, </a:t>
            </a:r>
            <a:r>
              <a:rPr lang="en-US" altLang="ru-RU" sz="1200" dirty="0" smtClean="0">
                <a:solidFill>
                  <a:schemeClr val="bg1"/>
                </a:solidFill>
              </a:rPr>
              <a:t>4 </a:t>
            </a:r>
            <a:r>
              <a:rPr lang="ru-RU" altLang="ru-RU" sz="1200" dirty="0" smtClean="0">
                <a:solidFill>
                  <a:schemeClr val="bg1"/>
                </a:solidFill>
              </a:rPr>
              <a:t>(</a:t>
            </a:r>
            <a:r>
              <a:rPr lang="ru-RU" altLang="ru-RU" sz="1200" dirty="0">
                <a:solidFill>
                  <a:schemeClr val="bg1"/>
                </a:solidFill>
              </a:rPr>
              <a:t>2023).</a:t>
            </a:r>
          </a:p>
          <a:p>
            <a:endParaRPr lang="ru-RU" altLang="ru-RU" sz="1200" dirty="0">
              <a:solidFill>
                <a:schemeClr val="bg1"/>
              </a:solidFill>
            </a:endParaRPr>
          </a:p>
        </p:txBody>
      </p:sp>
    </p:spTree>
    <p:extLst>
      <p:ext uri="{BB962C8B-B14F-4D97-AF65-F5344CB8AC3E}">
        <p14:creationId xmlns:p14="http://schemas.microsoft.com/office/powerpoint/2010/main" val="2196081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Изображение" descr="Изображение">
            <a:extLst>
              <a:ext uri="{FF2B5EF4-FFF2-40B4-BE49-F238E27FC236}">
                <a16:creationId xmlns="" xmlns:a16="http://schemas.microsoft.com/office/drawing/2014/main" id="{3A232700-5E84-F66C-99FC-D0FC72B7DFC2}"/>
              </a:ext>
            </a:extLst>
          </p:cNvPr>
          <p:cNvPicPr>
            <a:picLocks noChangeAspect="1"/>
          </p:cNvPicPr>
          <p:nvPr/>
        </p:nvPicPr>
        <p:blipFill rotWithShape="1">
          <a:blip r:embed="rId3"/>
          <a:srcRect l="66715" t="37000"/>
          <a:stretch/>
        </p:blipFill>
        <p:spPr>
          <a:xfrm>
            <a:off x="4611209" y="772301"/>
            <a:ext cx="1933791" cy="2180626"/>
          </a:xfrm>
          <a:prstGeom prst="rect">
            <a:avLst/>
          </a:prstGeom>
          <a:ln w="12700">
            <a:miter lim="400000"/>
          </a:ln>
        </p:spPr>
      </p:pic>
      <p:sp>
        <p:nvSpPr>
          <p:cNvPr id="3" name="TextBox 2"/>
          <p:cNvSpPr txBox="1"/>
          <p:nvPr/>
        </p:nvSpPr>
        <p:spPr>
          <a:xfrm>
            <a:off x="3" y="6139"/>
            <a:ext cx="12191999" cy="523220"/>
          </a:xfrm>
          <a:prstGeom prst="rect">
            <a:avLst/>
          </a:prstGeom>
          <a:noFill/>
        </p:spPr>
        <p:txBody>
          <a:bodyPr wrap="square" rtlCol="0">
            <a:spAutoFit/>
          </a:bodyPr>
          <a:lstStyle/>
          <a:p>
            <a:pPr algn="ctr"/>
            <a:r>
              <a:rPr lang="ru-RU" sz="2800" b="1" dirty="0">
                <a:solidFill>
                  <a:srgbClr val="C00000"/>
                </a:solidFill>
                <a:cs typeface="Arial" pitchFamily="34" charset="0"/>
              </a:rPr>
              <a:t> </a:t>
            </a:r>
            <a:r>
              <a:rPr lang="en-US" sz="2800" b="1" dirty="0">
                <a:solidFill>
                  <a:srgbClr val="C00000"/>
                </a:solidFill>
                <a:cs typeface="Arial" pitchFamily="34" charset="0"/>
              </a:rPr>
              <a:t>Laboratory astrophysics</a:t>
            </a:r>
            <a:endParaRPr lang="ru-RU" sz="2800" b="1" dirty="0">
              <a:solidFill>
                <a:srgbClr val="C00000"/>
              </a:solidFill>
              <a:cs typeface="Arial" pitchFamily="34" charset="0"/>
            </a:endParaRPr>
          </a:p>
        </p:txBody>
      </p:sp>
      <p:sp>
        <p:nvSpPr>
          <p:cNvPr id="87042"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4"/>
          <a:srcRect/>
          <a:stretch>
            <a:fillRect/>
          </a:stretch>
        </p:blipFill>
        <p:spPr bwMode="auto">
          <a:xfrm>
            <a:off x="431371" y="4077072"/>
            <a:ext cx="7753336" cy="2180626"/>
          </a:xfrm>
          <a:prstGeom prst="rect">
            <a:avLst/>
          </a:prstGeom>
          <a:noFill/>
          <a:ln w="9525">
            <a:noFill/>
            <a:miter lim="800000"/>
            <a:headEnd/>
            <a:tailEnd/>
          </a:ln>
          <a:effectLst/>
        </p:spPr>
      </p:pic>
      <p:sp>
        <p:nvSpPr>
          <p:cNvPr id="10" name="Прямоугольник 9"/>
          <p:cNvSpPr>
            <a:spLocks noChangeArrowheads="1"/>
          </p:cNvSpPr>
          <p:nvPr/>
        </p:nvSpPr>
        <p:spPr bwMode="auto">
          <a:xfrm>
            <a:off x="8184707" y="4298170"/>
            <a:ext cx="3333773" cy="1015663"/>
          </a:xfrm>
          <a:prstGeom prst="rect">
            <a:avLst/>
          </a:prstGeom>
          <a:noFill/>
          <a:ln w="9525">
            <a:noFill/>
            <a:miter lim="800000"/>
            <a:headEnd/>
            <a:tailEnd/>
          </a:ln>
        </p:spPr>
        <p:txBody>
          <a:bodyPr wrap="square">
            <a:spAutoFit/>
          </a:bodyPr>
          <a:lstStyle/>
          <a:p>
            <a:r>
              <a:rPr lang="en-US" altLang="ru-RU" sz="1200" dirty="0" smtClean="0">
                <a:solidFill>
                  <a:schemeClr val="bg1"/>
                </a:solidFill>
              </a:rPr>
              <a:t>A.D. </a:t>
            </a:r>
            <a:r>
              <a:rPr lang="en-US" altLang="ru-RU" sz="1200" dirty="0" err="1" smtClean="0">
                <a:solidFill>
                  <a:schemeClr val="bg1"/>
                </a:solidFill>
              </a:rPr>
              <a:t>Sladkov</a:t>
            </a:r>
            <a:r>
              <a:rPr lang="en-US" altLang="ru-RU" sz="1200" dirty="0">
                <a:solidFill>
                  <a:schemeClr val="bg1"/>
                </a:solidFill>
              </a:rPr>
              <a:t>, A.V. </a:t>
            </a:r>
            <a:r>
              <a:rPr lang="en-US" altLang="ru-RU" sz="1200" dirty="0" err="1">
                <a:solidFill>
                  <a:schemeClr val="bg1"/>
                </a:solidFill>
              </a:rPr>
              <a:t>Korzhimanov</a:t>
            </a:r>
            <a:r>
              <a:rPr lang="en-US" altLang="ru-RU" sz="1200" dirty="0">
                <a:solidFill>
                  <a:schemeClr val="bg1"/>
                </a:solidFill>
              </a:rPr>
              <a:t>, Observation of relativistic magnetic reconnection in colliding plasma clouds generated by several high-power laser pulses, Quantum Electronics, vol. 53, v. 4 (2023).</a:t>
            </a:r>
            <a:endParaRPr lang="ru-RU" altLang="ru-RU" sz="1200" dirty="0">
              <a:solidFill>
                <a:schemeClr val="bg1"/>
              </a:solidFill>
            </a:endParaRPr>
          </a:p>
        </p:txBody>
      </p:sp>
      <p:grpSp>
        <p:nvGrpSpPr>
          <p:cNvPr id="2" name="Группа">
            <a:extLst>
              <a:ext uri="{FF2B5EF4-FFF2-40B4-BE49-F238E27FC236}">
                <a16:creationId xmlns="" xmlns:a16="http://schemas.microsoft.com/office/drawing/2014/main" id="{C8BD3FCC-FCB7-889F-F9BB-F382B470594D}"/>
              </a:ext>
            </a:extLst>
          </p:cNvPr>
          <p:cNvGrpSpPr/>
          <p:nvPr/>
        </p:nvGrpSpPr>
        <p:grpSpPr>
          <a:xfrm>
            <a:off x="1317065" y="1264166"/>
            <a:ext cx="3602977" cy="1606311"/>
            <a:chOff x="-1" y="8338"/>
            <a:chExt cx="4388429" cy="2694174"/>
          </a:xfrm>
        </p:grpSpPr>
        <p:sp>
          <p:nvSpPr>
            <p:cNvPr id="4" name="Линия">
              <a:extLst>
                <a:ext uri="{FF2B5EF4-FFF2-40B4-BE49-F238E27FC236}">
                  <a16:creationId xmlns="" xmlns:a16="http://schemas.microsoft.com/office/drawing/2014/main" id="{D107573A-1228-0048-10C9-9E24FD8B0351}"/>
                </a:ext>
              </a:extLst>
            </p:cNvPr>
            <p:cNvSpPr/>
            <p:nvPr/>
          </p:nvSpPr>
          <p:spPr>
            <a:xfrm flipH="1">
              <a:off x="139442" y="2336634"/>
              <a:ext cx="1221329" cy="249304"/>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5" name="Линия">
              <a:extLst>
                <a:ext uri="{FF2B5EF4-FFF2-40B4-BE49-F238E27FC236}">
                  <a16:creationId xmlns="" xmlns:a16="http://schemas.microsoft.com/office/drawing/2014/main" id="{AB390E0B-A9F8-1D45-C569-BA2550FF809B}"/>
                </a:ext>
              </a:extLst>
            </p:cNvPr>
            <p:cNvSpPr/>
            <p:nvPr/>
          </p:nvSpPr>
          <p:spPr>
            <a:xfrm>
              <a:off x="1386177" y="2335581"/>
              <a:ext cx="2143822" cy="157919"/>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6" name="Линия">
              <a:extLst>
                <a:ext uri="{FF2B5EF4-FFF2-40B4-BE49-F238E27FC236}">
                  <a16:creationId xmlns="" xmlns:a16="http://schemas.microsoft.com/office/drawing/2014/main" id="{C39AB8A5-8DD4-F099-E56A-ECB83D528BE4}"/>
                </a:ext>
              </a:extLst>
            </p:cNvPr>
            <p:cNvSpPr/>
            <p:nvPr/>
          </p:nvSpPr>
          <p:spPr>
            <a:xfrm flipH="1">
              <a:off x="586562" y="1911626"/>
              <a:ext cx="1997311" cy="340194"/>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1" name="Фигура">
              <a:extLst>
                <a:ext uri="{FF2B5EF4-FFF2-40B4-BE49-F238E27FC236}">
                  <a16:creationId xmlns="" xmlns:a16="http://schemas.microsoft.com/office/drawing/2014/main" id="{107666D8-F1FA-9E15-70CF-CF2687A6525A}"/>
                </a:ext>
              </a:extLst>
            </p:cNvPr>
            <p:cNvSpPr/>
            <p:nvPr/>
          </p:nvSpPr>
          <p:spPr>
            <a:xfrm>
              <a:off x="462446" y="2334486"/>
              <a:ext cx="2751193" cy="345918"/>
            </a:xfrm>
            <a:custGeom>
              <a:avLst/>
              <a:gdLst/>
              <a:ahLst/>
              <a:cxnLst>
                <a:cxn ang="0">
                  <a:pos x="wd2" y="hd2"/>
                </a:cxn>
                <a:cxn ang="5400000">
                  <a:pos x="wd2" y="hd2"/>
                </a:cxn>
                <a:cxn ang="10800000">
                  <a:pos x="wd2" y="hd2"/>
                </a:cxn>
                <a:cxn ang="16200000">
                  <a:pos x="wd2" y="hd2"/>
                </a:cxn>
              </a:cxnLst>
              <a:rect l="0" t="0" r="r" b="b"/>
              <a:pathLst>
                <a:path w="21600" h="21600" extrusionOk="0">
                  <a:moveTo>
                    <a:pt x="0" y="11237"/>
                  </a:moveTo>
                  <a:lnTo>
                    <a:pt x="7113" y="0"/>
                  </a:lnTo>
                  <a:lnTo>
                    <a:pt x="21600" y="8366"/>
                  </a:lnTo>
                  <a:lnTo>
                    <a:pt x="14070" y="21600"/>
                  </a:lnTo>
                  <a:lnTo>
                    <a:pt x="0" y="11237"/>
                  </a:lnTo>
                  <a:close/>
                </a:path>
              </a:pathLst>
            </a:custGeom>
            <a:solidFill>
              <a:srgbClr val="C0C0C0"/>
            </a:solidFill>
            <a:ln w="12700" cap="flat">
              <a:solidFill>
                <a:srgbClr val="000000"/>
              </a:solidFill>
              <a:prstDash val="solid"/>
              <a:round/>
            </a:ln>
            <a:effectLst>
              <a:outerShdw blurRad="50800" dist="25400" dir="5400000" rotWithShape="0">
                <a:srgbClr val="000000">
                  <a:alpha val="38000"/>
                </a:srgbClr>
              </a:outerShdw>
            </a:effectLst>
          </p:spPr>
          <p:txBody>
            <a:bodyPr wrap="square" lIns="35719" tIns="35719" rIns="35719" bIns="35719" numCol="1" anchor="t">
              <a:noAutofit/>
            </a:bodyPr>
            <a:lstStyle/>
            <a:p>
              <a:pPr defTabSz="457184">
                <a:defRPr>
                  <a:solidFill>
                    <a:srgbClr val="000000"/>
                  </a:solidFill>
                  <a:latin typeface="Calibri"/>
                  <a:ea typeface="Calibri"/>
                  <a:cs typeface="Calibri"/>
                  <a:sym typeface="Calibri"/>
                </a:defRPr>
              </a:pPr>
              <a:endParaRPr sz="1266"/>
            </a:p>
          </p:txBody>
        </p:sp>
        <p:sp>
          <p:nvSpPr>
            <p:cNvPr id="12" name="Линия">
              <a:extLst>
                <a:ext uri="{FF2B5EF4-FFF2-40B4-BE49-F238E27FC236}">
                  <a16:creationId xmlns="" xmlns:a16="http://schemas.microsoft.com/office/drawing/2014/main" id="{001B635D-B82B-0BC3-B002-A03C96F0A36D}"/>
                </a:ext>
              </a:extLst>
            </p:cNvPr>
            <p:cNvSpPr/>
            <p:nvPr/>
          </p:nvSpPr>
          <p:spPr>
            <a:xfrm flipV="1">
              <a:off x="2242602" y="2484199"/>
              <a:ext cx="998303" cy="218313"/>
            </a:xfrm>
            <a:prstGeom prst="line">
              <a:avLst/>
            </a:prstGeom>
            <a:noFill/>
            <a:ln w="50800" cap="flat">
              <a:solidFill>
                <a:srgbClr val="424242"/>
              </a:solidFill>
              <a:prstDash val="solid"/>
              <a:round/>
            </a:ln>
            <a:effectLst>
              <a:outerShdw blurRad="50800" dist="25400" dir="5400000" rotWithShape="0">
                <a:srgbClr val="000000">
                  <a:alpha val="38000"/>
                </a:srgbClr>
              </a:outerShdw>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3" name="Линия">
              <a:extLst>
                <a:ext uri="{FF2B5EF4-FFF2-40B4-BE49-F238E27FC236}">
                  <a16:creationId xmlns="" xmlns:a16="http://schemas.microsoft.com/office/drawing/2014/main" id="{E54C1470-FCCE-51EA-54E3-343696A3FAFB}"/>
                </a:ext>
              </a:extLst>
            </p:cNvPr>
            <p:cNvSpPr/>
            <p:nvPr/>
          </p:nvSpPr>
          <p:spPr>
            <a:xfrm>
              <a:off x="443756" y="2536800"/>
              <a:ext cx="1806699" cy="165448"/>
            </a:xfrm>
            <a:prstGeom prst="line">
              <a:avLst/>
            </a:prstGeom>
            <a:noFill/>
            <a:ln w="50800" cap="flat">
              <a:solidFill>
                <a:srgbClr val="797979"/>
              </a:solidFill>
              <a:prstDash val="solid"/>
              <a:round/>
            </a:ln>
            <a:effectLst>
              <a:outerShdw blurRad="50800" dist="25400" dir="5400000" rotWithShape="0">
                <a:srgbClr val="000000">
                  <a:alpha val="38000"/>
                </a:srgbClr>
              </a:outerShdw>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4" name="Линия">
              <a:extLst>
                <a:ext uri="{FF2B5EF4-FFF2-40B4-BE49-F238E27FC236}">
                  <a16:creationId xmlns="" xmlns:a16="http://schemas.microsoft.com/office/drawing/2014/main" id="{E5D72230-A1FC-DAE8-8097-D7510F76FEB5}"/>
                </a:ext>
              </a:extLst>
            </p:cNvPr>
            <p:cNvSpPr/>
            <p:nvPr/>
          </p:nvSpPr>
          <p:spPr>
            <a:xfrm flipV="1">
              <a:off x="3248753" y="2482398"/>
              <a:ext cx="4" cy="153387"/>
            </a:xfrm>
            <a:prstGeom prst="line">
              <a:avLst/>
            </a:prstGeom>
            <a:noFill/>
            <a:ln w="88900" cap="flat">
              <a:solidFill>
                <a:srgbClr val="FFFFFF"/>
              </a:solidFill>
              <a:prstDash val="solid"/>
              <a:roun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5" name="Линия">
              <a:extLst>
                <a:ext uri="{FF2B5EF4-FFF2-40B4-BE49-F238E27FC236}">
                  <a16:creationId xmlns="" xmlns:a16="http://schemas.microsoft.com/office/drawing/2014/main" id="{6D7DDCE2-71D6-4F98-431F-921EC689774B}"/>
                </a:ext>
              </a:extLst>
            </p:cNvPr>
            <p:cNvSpPr/>
            <p:nvPr/>
          </p:nvSpPr>
          <p:spPr>
            <a:xfrm flipV="1">
              <a:off x="424930" y="2542487"/>
              <a:ext cx="3" cy="153388"/>
            </a:xfrm>
            <a:prstGeom prst="line">
              <a:avLst/>
            </a:prstGeom>
            <a:noFill/>
            <a:ln w="88900" cap="flat">
              <a:solidFill>
                <a:srgbClr val="FFFFFF"/>
              </a:solidFill>
              <a:prstDash val="solid"/>
              <a:roun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6" name="магнитное поле">
              <a:extLst>
                <a:ext uri="{FF2B5EF4-FFF2-40B4-BE49-F238E27FC236}">
                  <a16:creationId xmlns="" xmlns:a16="http://schemas.microsoft.com/office/drawing/2014/main" id="{F069999F-35F9-2ADB-4749-586548E365FF}"/>
                </a:ext>
              </a:extLst>
            </p:cNvPr>
            <p:cNvSpPr txBox="1"/>
            <p:nvPr/>
          </p:nvSpPr>
          <p:spPr>
            <a:xfrm>
              <a:off x="2576901" y="1344495"/>
              <a:ext cx="1811527"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b="1">
                  <a:solidFill>
                    <a:srgbClr val="3F6797"/>
                  </a:solidFill>
                  <a:latin typeface="Calibri"/>
                  <a:ea typeface="Calibri"/>
                  <a:cs typeface="Calibri"/>
                  <a:sym typeface="Calibri"/>
                </a:defRPr>
              </a:lvl1pPr>
            </a:lstStyle>
            <a:p>
              <a:r>
                <a:rPr sz="1266" dirty="0" err="1"/>
                <a:t>магнитное</a:t>
              </a:r>
              <a:r>
                <a:rPr sz="1266" dirty="0"/>
                <a:t> </a:t>
              </a:r>
              <a:r>
                <a:rPr sz="1266" dirty="0" err="1"/>
                <a:t>поле</a:t>
              </a:r>
              <a:r>
                <a:rPr sz="1266" dirty="0"/>
                <a:t> </a:t>
              </a:r>
            </a:p>
          </p:txBody>
        </p:sp>
        <p:sp>
          <p:nvSpPr>
            <p:cNvPr id="17" name="Линия">
              <a:extLst>
                <a:ext uri="{FF2B5EF4-FFF2-40B4-BE49-F238E27FC236}">
                  <a16:creationId xmlns="" xmlns:a16="http://schemas.microsoft.com/office/drawing/2014/main" id="{DA194CCC-0F4C-3A6C-DC22-F6FC831A6858}"/>
                </a:ext>
              </a:extLst>
            </p:cNvPr>
            <p:cNvSpPr/>
            <p:nvPr/>
          </p:nvSpPr>
          <p:spPr>
            <a:xfrm flipH="1">
              <a:off x="2192971" y="1992693"/>
              <a:ext cx="1997311" cy="340194"/>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18" name="y">
              <a:extLst>
                <a:ext uri="{FF2B5EF4-FFF2-40B4-BE49-F238E27FC236}">
                  <a16:creationId xmlns="" xmlns:a16="http://schemas.microsoft.com/office/drawing/2014/main" id="{E18F5BEC-838A-3933-81B9-DEA891AE69DB}"/>
                </a:ext>
              </a:extLst>
            </p:cNvPr>
            <p:cNvSpPr txBox="1"/>
            <p:nvPr/>
          </p:nvSpPr>
          <p:spPr>
            <a:xfrm>
              <a:off x="3451559" y="2078420"/>
              <a:ext cx="399711"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y</a:t>
              </a:r>
            </a:p>
          </p:txBody>
        </p:sp>
        <p:sp>
          <p:nvSpPr>
            <p:cNvPr id="19" name="x">
              <a:extLst>
                <a:ext uri="{FF2B5EF4-FFF2-40B4-BE49-F238E27FC236}">
                  <a16:creationId xmlns="" xmlns:a16="http://schemas.microsoft.com/office/drawing/2014/main" id="{EE6E352C-4147-74AA-CB4D-246BDCD37328}"/>
                </a:ext>
              </a:extLst>
            </p:cNvPr>
            <p:cNvSpPr txBox="1"/>
            <p:nvPr/>
          </p:nvSpPr>
          <p:spPr>
            <a:xfrm>
              <a:off x="-1" y="2154877"/>
              <a:ext cx="224529"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x</a:t>
              </a:r>
            </a:p>
          </p:txBody>
        </p:sp>
        <p:sp>
          <p:nvSpPr>
            <p:cNvPr id="20" name="Линия">
              <a:extLst>
                <a:ext uri="{FF2B5EF4-FFF2-40B4-BE49-F238E27FC236}">
                  <a16:creationId xmlns="" xmlns:a16="http://schemas.microsoft.com/office/drawing/2014/main" id="{EBB63DDF-4576-9F30-7A25-825FB7AC6823}"/>
                </a:ext>
              </a:extLst>
            </p:cNvPr>
            <p:cNvSpPr/>
            <p:nvPr/>
          </p:nvSpPr>
          <p:spPr>
            <a:xfrm flipH="1" flipV="1">
              <a:off x="1373036" y="1342361"/>
              <a:ext cx="1578" cy="1005098"/>
            </a:xfrm>
            <a:prstGeom prst="line">
              <a:avLst/>
            </a:prstGeom>
            <a:noFill/>
            <a:ln w="25400" cap="flat">
              <a:solidFill>
                <a:srgbClr val="000000"/>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21" name="z">
              <a:extLst>
                <a:ext uri="{FF2B5EF4-FFF2-40B4-BE49-F238E27FC236}">
                  <a16:creationId xmlns="" xmlns:a16="http://schemas.microsoft.com/office/drawing/2014/main" id="{212624B2-F0C1-B956-CC7D-8101939E6888}"/>
                </a:ext>
              </a:extLst>
            </p:cNvPr>
            <p:cNvSpPr txBox="1"/>
            <p:nvPr/>
          </p:nvSpPr>
          <p:spPr>
            <a:xfrm>
              <a:off x="1110268" y="1062936"/>
              <a:ext cx="224527"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a:solidFill>
                    <a:srgbClr val="000000"/>
                  </a:solidFill>
                  <a:latin typeface="Calibri"/>
                  <a:ea typeface="Calibri"/>
                  <a:cs typeface="Calibri"/>
                  <a:sym typeface="Calibri"/>
                </a:defRPr>
              </a:lvl1pPr>
            </a:lstStyle>
            <a:p>
              <a:r>
                <a:rPr sz="1266"/>
                <a:t>z</a:t>
              </a:r>
            </a:p>
          </p:txBody>
        </p:sp>
        <p:sp>
          <p:nvSpPr>
            <p:cNvPr id="22" name="Фигура">
              <a:extLst>
                <a:ext uri="{FF2B5EF4-FFF2-40B4-BE49-F238E27FC236}">
                  <a16:creationId xmlns="" xmlns:a16="http://schemas.microsoft.com/office/drawing/2014/main" id="{0494146E-AF8C-DD69-EB0F-F49CF13D2452}"/>
                </a:ext>
              </a:extLst>
            </p:cNvPr>
            <p:cNvSpPr/>
            <p:nvPr/>
          </p:nvSpPr>
          <p:spPr>
            <a:xfrm rot="21360000">
              <a:off x="1365738" y="19193"/>
              <a:ext cx="559363" cy="260647"/>
            </a:xfrm>
            <a:custGeom>
              <a:avLst/>
              <a:gdLst/>
              <a:ahLst/>
              <a:cxnLst>
                <a:cxn ang="0">
                  <a:pos x="wd2" y="hd2"/>
                </a:cxn>
                <a:cxn ang="5400000">
                  <a:pos x="wd2" y="hd2"/>
                </a:cxn>
                <a:cxn ang="10800000">
                  <a:pos x="wd2" y="hd2"/>
                </a:cxn>
                <a:cxn ang="16200000">
                  <a:pos x="wd2" y="hd2"/>
                </a:cxn>
              </a:cxnLst>
              <a:rect l="0" t="0" r="r" b="b"/>
              <a:pathLst>
                <a:path w="19652" h="19594" extrusionOk="0">
                  <a:moveTo>
                    <a:pt x="16806" y="2763"/>
                  </a:moveTo>
                  <a:cubicBezTo>
                    <a:pt x="20626" y="6529"/>
                    <a:pt x="20597" y="12731"/>
                    <a:pt x="16742" y="16616"/>
                  </a:cubicBezTo>
                  <a:cubicBezTo>
                    <a:pt x="12887" y="20501"/>
                    <a:pt x="6665" y="20597"/>
                    <a:pt x="2846" y="16831"/>
                  </a:cubicBezTo>
                  <a:cubicBezTo>
                    <a:pt x="-974" y="13065"/>
                    <a:pt x="-945" y="6863"/>
                    <a:pt x="2910" y="2978"/>
                  </a:cubicBezTo>
                  <a:cubicBezTo>
                    <a:pt x="6765" y="-907"/>
                    <a:pt x="12987" y="-1003"/>
                    <a:pt x="16806" y="2763"/>
                  </a:cubicBezTo>
                  <a:close/>
                </a:path>
              </a:pathLst>
            </a:custGeom>
            <a:solidFill>
              <a:srgbClr val="9A403E"/>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3" name="лазер">
              <a:extLst>
                <a:ext uri="{FF2B5EF4-FFF2-40B4-BE49-F238E27FC236}">
                  <a16:creationId xmlns="" xmlns:a16="http://schemas.microsoft.com/office/drawing/2014/main" id="{0A1C1905-4A1E-04CC-55BA-62BAF205A633}"/>
                </a:ext>
              </a:extLst>
            </p:cNvPr>
            <p:cNvSpPr txBox="1"/>
            <p:nvPr/>
          </p:nvSpPr>
          <p:spPr>
            <a:xfrm>
              <a:off x="1954152" y="8338"/>
              <a:ext cx="932808"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457184">
                <a:defRPr sz="1800" b="1">
                  <a:solidFill>
                    <a:srgbClr val="941100"/>
                  </a:solidFill>
                  <a:latin typeface="Calibri"/>
                  <a:ea typeface="Calibri"/>
                  <a:cs typeface="Calibri"/>
                  <a:sym typeface="Calibri"/>
                </a:defRPr>
              </a:pPr>
              <a:r>
                <a:rPr sz="1266" dirty="0" err="1"/>
                <a:t>лазер</a:t>
              </a:r>
              <a:r>
                <a:rPr sz="1266" dirty="0">
                  <a:solidFill>
                    <a:srgbClr val="000000"/>
                  </a:solidFill>
                </a:rPr>
                <a:t> </a:t>
              </a:r>
            </a:p>
          </p:txBody>
        </p:sp>
        <p:sp>
          <p:nvSpPr>
            <p:cNvPr id="24" name="Овал">
              <a:extLst>
                <a:ext uri="{FF2B5EF4-FFF2-40B4-BE49-F238E27FC236}">
                  <a16:creationId xmlns="" xmlns:a16="http://schemas.microsoft.com/office/drawing/2014/main" id="{3CC02F1D-FB3E-CC2D-284D-D515ACA3F3C9}"/>
                </a:ext>
              </a:extLst>
            </p:cNvPr>
            <p:cNvSpPr/>
            <p:nvPr/>
          </p:nvSpPr>
          <p:spPr>
            <a:xfrm>
              <a:off x="1632238" y="2443285"/>
              <a:ext cx="399711" cy="115023"/>
            </a:xfrm>
            <a:prstGeom prst="ellipse">
              <a:avLst/>
            </a:prstGeom>
            <a:solidFill>
              <a:srgbClr val="DFA7A6"/>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5" name="Фигура">
              <a:extLst>
                <a:ext uri="{FF2B5EF4-FFF2-40B4-BE49-F238E27FC236}">
                  <a16:creationId xmlns="" xmlns:a16="http://schemas.microsoft.com/office/drawing/2014/main" id="{541F6941-C934-EDF5-5404-7D276ACBFAEC}"/>
                </a:ext>
              </a:extLst>
            </p:cNvPr>
            <p:cNvSpPr/>
            <p:nvPr/>
          </p:nvSpPr>
          <p:spPr>
            <a:xfrm>
              <a:off x="1371001" y="144339"/>
              <a:ext cx="546948" cy="2383505"/>
            </a:xfrm>
            <a:custGeom>
              <a:avLst/>
              <a:gdLst/>
              <a:ahLst/>
              <a:cxnLst>
                <a:cxn ang="0">
                  <a:pos x="wd2" y="hd2"/>
                </a:cxn>
                <a:cxn ang="5400000">
                  <a:pos x="wd2" y="hd2"/>
                </a:cxn>
                <a:cxn ang="10800000">
                  <a:pos x="wd2" y="hd2"/>
                </a:cxn>
                <a:cxn ang="16200000">
                  <a:pos x="wd2" y="hd2"/>
                </a:cxn>
              </a:cxnLst>
              <a:rect l="0" t="0" r="r" b="b"/>
              <a:pathLst>
                <a:path w="21600" h="21561" extrusionOk="0">
                  <a:moveTo>
                    <a:pt x="0" y="558"/>
                  </a:moveTo>
                  <a:lnTo>
                    <a:pt x="15407" y="21250"/>
                  </a:lnTo>
                  <a:cubicBezTo>
                    <a:pt x="15981" y="21398"/>
                    <a:pt x="16698" y="21499"/>
                    <a:pt x="17474" y="21540"/>
                  </a:cubicBezTo>
                  <a:cubicBezTo>
                    <a:pt x="18616" y="21600"/>
                    <a:pt x="19799" y="21529"/>
                    <a:pt x="20742" y="21343"/>
                  </a:cubicBezTo>
                  <a:lnTo>
                    <a:pt x="21600" y="0"/>
                  </a:lnTo>
                  <a:cubicBezTo>
                    <a:pt x="18555" y="705"/>
                    <a:pt x="14389" y="1122"/>
                    <a:pt x="9977" y="1164"/>
                  </a:cubicBezTo>
                  <a:cubicBezTo>
                    <a:pt x="6446" y="1197"/>
                    <a:pt x="2957" y="985"/>
                    <a:pt x="0" y="558"/>
                  </a:cubicBezTo>
                  <a:close/>
                </a:path>
              </a:pathLst>
            </a:custGeom>
            <a:solidFill>
              <a:srgbClr val="C0504D"/>
            </a:solidFill>
            <a:ln w="12700" cap="flat">
              <a:noFill/>
              <a:miter lim="400000"/>
            </a:ln>
            <a:effectLst/>
          </p:spPr>
          <p:txBody>
            <a:bodyPr wrap="square" lIns="35719" tIns="35719" rIns="35719" bIns="35719" numCol="1" anchor="t">
              <a:noAutofit/>
            </a:bodyPr>
            <a:lstStyle/>
            <a:p>
              <a:pPr defTabSz="457184">
                <a:defRPr>
                  <a:solidFill>
                    <a:srgbClr val="000000"/>
                  </a:solidFill>
                  <a:latin typeface="Calibri"/>
                  <a:ea typeface="Calibri"/>
                  <a:cs typeface="Calibri"/>
                  <a:sym typeface="Calibri"/>
                </a:defRPr>
              </a:pPr>
              <a:endParaRPr sz="1266"/>
            </a:p>
          </p:txBody>
        </p:sp>
        <p:sp>
          <p:nvSpPr>
            <p:cNvPr id="26" name="Линия">
              <a:extLst>
                <a:ext uri="{FF2B5EF4-FFF2-40B4-BE49-F238E27FC236}">
                  <a16:creationId xmlns="" xmlns:a16="http://schemas.microsoft.com/office/drawing/2014/main" id="{EFAFE5F0-A5A7-164D-2D32-C8040D719D74}"/>
                </a:ext>
              </a:extLst>
            </p:cNvPr>
            <p:cNvSpPr/>
            <p:nvPr/>
          </p:nvSpPr>
          <p:spPr>
            <a:xfrm flipH="1">
              <a:off x="1323716" y="1948826"/>
              <a:ext cx="1997311" cy="340195"/>
            </a:xfrm>
            <a:prstGeom prst="line">
              <a:avLst/>
            </a:prstGeom>
            <a:noFill/>
            <a:ln w="25400" cap="flat">
              <a:solidFill>
                <a:srgbClr val="4F81BD"/>
              </a:solidFill>
              <a:prstDash val="solid"/>
              <a:round/>
              <a:tailEnd type="triangle" w="med" len="med"/>
            </a:ln>
            <a:effectLst/>
          </p:spPr>
          <p:txBody>
            <a:bodyPr wrap="square" lIns="32145" tIns="32145" rIns="32145" bIns="32145" numCol="1" anchor="t">
              <a:noAutofit/>
            </a:bodyPr>
            <a:lstStyle/>
            <a:p>
              <a:pPr>
                <a:defRPr>
                  <a:solidFill>
                    <a:srgbClr val="C9C3BA"/>
                  </a:solidFill>
                  <a:latin typeface="+mj-lt"/>
                  <a:ea typeface="+mj-ea"/>
                  <a:cs typeface="+mj-cs"/>
                  <a:sym typeface="Helvetica Neue"/>
                </a:defRPr>
              </a:pPr>
              <a:endParaRPr sz="1266"/>
            </a:p>
          </p:txBody>
        </p:sp>
        <p:sp>
          <p:nvSpPr>
            <p:cNvPr id="27" name="Фигура">
              <a:extLst>
                <a:ext uri="{FF2B5EF4-FFF2-40B4-BE49-F238E27FC236}">
                  <a16:creationId xmlns="" xmlns:a16="http://schemas.microsoft.com/office/drawing/2014/main" id="{CBC053FE-690F-3D1C-6EFE-1B0A20B6E2E6}"/>
                </a:ext>
              </a:extLst>
            </p:cNvPr>
            <p:cNvSpPr/>
            <p:nvPr/>
          </p:nvSpPr>
          <p:spPr>
            <a:xfrm rot="120000">
              <a:off x="1413470" y="1221377"/>
              <a:ext cx="905930" cy="1291328"/>
            </a:xfrm>
            <a:custGeom>
              <a:avLst/>
              <a:gdLst/>
              <a:ahLst/>
              <a:cxnLst>
                <a:cxn ang="0">
                  <a:pos x="wd2" y="hd2"/>
                </a:cxn>
                <a:cxn ang="5400000">
                  <a:pos x="wd2" y="hd2"/>
                </a:cxn>
                <a:cxn ang="10800000">
                  <a:pos x="wd2" y="hd2"/>
                </a:cxn>
                <a:cxn ang="16200000">
                  <a:pos x="wd2" y="hd2"/>
                </a:cxn>
              </a:cxnLst>
              <a:rect l="0" t="0" r="r" b="b"/>
              <a:pathLst>
                <a:path w="19668" h="19673" extrusionOk="0">
                  <a:moveTo>
                    <a:pt x="16801" y="2875"/>
                  </a:moveTo>
                  <a:cubicBezTo>
                    <a:pt x="20634" y="6713"/>
                    <a:pt x="20622" y="12941"/>
                    <a:pt x="16774" y="16786"/>
                  </a:cubicBezTo>
                  <a:cubicBezTo>
                    <a:pt x="12927" y="20631"/>
                    <a:pt x="6700" y="20637"/>
                    <a:pt x="2867" y="16799"/>
                  </a:cubicBezTo>
                  <a:cubicBezTo>
                    <a:pt x="-966" y="12961"/>
                    <a:pt x="-954" y="6733"/>
                    <a:pt x="2894" y="2888"/>
                  </a:cubicBezTo>
                  <a:cubicBezTo>
                    <a:pt x="6741" y="-957"/>
                    <a:pt x="12968" y="-963"/>
                    <a:pt x="16801" y="2875"/>
                  </a:cubicBezTo>
                  <a:close/>
                </a:path>
              </a:pathLst>
            </a:custGeom>
            <a:solidFill>
              <a:srgbClr val="F79646">
                <a:alpha val="63849"/>
              </a:srgbClr>
            </a:solidFill>
            <a:ln w="12700" cap="flat">
              <a:noFill/>
              <a:miter lim="400000"/>
            </a:ln>
            <a:effectLst/>
          </p:spPr>
          <p:txBody>
            <a:bodyPr wrap="square" lIns="35719" tIns="35719" rIns="35719" bIns="35719" numCol="1" anchor="ctr">
              <a:noAutofit/>
            </a:bodyPr>
            <a:lstStyle/>
            <a:p>
              <a:pPr defTabSz="457184">
                <a:defRPr>
                  <a:solidFill>
                    <a:srgbClr val="000000"/>
                  </a:solidFill>
                  <a:latin typeface="Calibri"/>
                  <a:ea typeface="Calibri"/>
                  <a:cs typeface="Calibri"/>
                  <a:sym typeface="Calibri"/>
                </a:defRPr>
              </a:pPr>
              <a:endParaRPr sz="1266"/>
            </a:p>
          </p:txBody>
        </p:sp>
        <p:sp>
          <p:nvSpPr>
            <p:cNvPr id="28" name="поток плазмы">
              <a:extLst>
                <a:ext uri="{FF2B5EF4-FFF2-40B4-BE49-F238E27FC236}">
                  <a16:creationId xmlns="" xmlns:a16="http://schemas.microsoft.com/office/drawing/2014/main" id="{D2067E42-9D74-810D-CB96-EFD5CD51171A}"/>
                </a:ext>
              </a:extLst>
            </p:cNvPr>
            <p:cNvSpPr txBox="1"/>
            <p:nvPr/>
          </p:nvSpPr>
          <p:spPr>
            <a:xfrm>
              <a:off x="2026402" y="963716"/>
              <a:ext cx="2001046" cy="481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defTabSz="650240">
                <a:defRPr sz="1800" b="1">
                  <a:solidFill>
                    <a:srgbClr val="FF9300"/>
                  </a:solidFill>
                  <a:latin typeface="Calibri"/>
                  <a:ea typeface="Calibri"/>
                  <a:cs typeface="Calibri"/>
                  <a:sym typeface="Calibri"/>
                </a:defRPr>
              </a:lvl1pPr>
            </a:lstStyle>
            <a:p>
              <a:r>
                <a:rPr sz="1266"/>
                <a:t>поток плазмы</a:t>
              </a:r>
            </a:p>
          </p:txBody>
        </p:sp>
      </p:grpSp>
      <p:pic>
        <p:nvPicPr>
          <p:cNvPr id="29" name="Изображение" descr="Изображение">
            <a:extLst>
              <a:ext uri="{FF2B5EF4-FFF2-40B4-BE49-F238E27FC236}">
                <a16:creationId xmlns="" xmlns:a16="http://schemas.microsoft.com/office/drawing/2014/main" id="{F78D6CDF-E377-DD89-CD77-93709E323409}"/>
              </a:ext>
            </a:extLst>
          </p:cNvPr>
          <p:cNvPicPr>
            <a:picLocks noChangeAspect="1"/>
          </p:cNvPicPr>
          <p:nvPr/>
        </p:nvPicPr>
        <p:blipFill>
          <a:blip r:embed="rId5"/>
          <a:stretch>
            <a:fillRect/>
          </a:stretch>
        </p:blipFill>
        <p:spPr>
          <a:xfrm>
            <a:off x="390522" y="1019877"/>
            <a:ext cx="926543" cy="1937052"/>
          </a:xfrm>
          <a:prstGeom prst="rect">
            <a:avLst/>
          </a:prstGeom>
          <a:ln w="12700">
            <a:miter lim="400000"/>
          </a:ln>
        </p:spPr>
      </p:pic>
      <p:sp>
        <p:nvSpPr>
          <p:cNvPr id="30" name="Soloviev A.A., Burdonov K.F., Kotov A.V. et al. Radiophysics and Quantum Electronics. 2021. Т. 63. № 11. С. 876-886.">
            <a:extLst>
              <a:ext uri="{FF2B5EF4-FFF2-40B4-BE49-F238E27FC236}">
                <a16:creationId xmlns="" xmlns:a16="http://schemas.microsoft.com/office/drawing/2014/main" id="{873A99B1-BACB-9BAD-2077-AD8ADB8EBD9C}"/>
              </a:ext>
            </a:extLst>
          </p:cNvPr>
          <p:cNvSpPr txBox="1"/>
          <p:nvPr/>
        </p:nvSpPr>
        <p:spPr>
          <a:xfrm>
            <a:off x="384106" y="3047340"/>
            <a:ext cx="6336699" cy="71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5" tIns="32145" rIns="32145" bIns="32145">
            <a:spAutoFit/>
          </a:bodyPr>
          <a:lstStyle/>
          <a:p>
            <a:pPr defTabSz="321457">
              <a:defRPr sz="1066">
                <a:solidFill>
                  <a:srgbClr val="00008F"/>
                </a:solidFill>
                <a:latin typeface="Tahoma"/>
                <a:ea typeface="Tahoma"/>
                <a:cs typeface="Tahoma"/>
                <a:sym typeface="Tahoma"/>
              </a:defRPr>
            </a:pPr>
            <a:r>
              <a:rPr lang="en-US" sz="1400" dirty="0">
                <a:latin typeface="Times New Roman" panose="02020603050405020304" pitchFamily="18" charset="0"/>
                <a:cs typeface="Times New Roman" panose="02020603050405020304" pitchFamily="18" charset="0"/>
              </a:rPr>
              <a:t>Soloviev A.A., </a:t>
            </a:r>
            <a:r>
              <a:rPr lang="en-US" sz="1400" dirty="0" err="1">
                <a:latin typeface="Times New Roman" panose="02020603050405020304" pitchFamily="18" charset="0"/>
                <a:cs typeface="Times New Roman" panose="02020603050405020304" pitchFamily="18" charset="0"/>
              </a:rPr>
              <a:t>Burdonov</a:t>
            </a:r>
            <a:r>
              <a:rPr lang="en-US" sz="1400" dirty="0">
                <a:latin typeface="Times New Roman" panose="02020603050405020304" pitchFamily="18" charset="0"/>
                <a:cs typeface="Times New Roman" panose="02020603050405020304" pitchFamily="18" charset="0"/>
              </a:rPr>
              <a:t> K.F., </a:t>
            </a:r>
            <a:r>
              <a:rPr lang="en-US" sz="1400" dirty="0" err="1">
                <a:latin typeface="Times New Roman" panose="02020603050405020304" pitchFamily="18" charset="0"/>
                <a:cs typeface="Times New Roman" panose="02020603050405020304" pitchFamily="18" charset="0"/>
              </a:rPr>
              <a:t>Kotov</a:t>
            </a:r>
            <a:r>
              <a:rPr lang="en-US" sz="1400" dirty="0">
                <a:latin typeface="Times New Roman" panose="02020603050405020304" pitchFamily="18" charset="0"/>
                <a:cs typeface="Times New Roman" panose="02020603050405020304" pitchFamily="18" charset="0"/>
              </a:rPr>
              <a:t> A.V. et al. </a:t>
            </a:r>
            <a:r>
              <a:rPr lang="en-US" sz="1400" dirty="0" err="1">
                <a:latin typeface="Times New Roman" panose="02020603050405020304" pitchFamily="18" charset="0"/>
                <a:cs typeface="Times New Roman" panose="02020603050405020304" pitchFamily="18" charset="0"/>
              </a:rPr>
              <a:t>Radiophysics</a:t>
            </a:r>
            <a:r>
              <a:rPr lang="en-US" sz="1400" dirty="0">
                <a:latin typeface="Times New Roman" panose="02020603050405020304" pitchFamily="18" charset="0"/>
                <a:cs typeface="Times New Roman" panose="02020603050405020304" pitchFamily="18" charset="0"/>
              </a:rPr>
              <a:t> and Quantum Electronics </a:t>
            </a:r>
            <a:r>
              <a:rPr lang="ru-RU" sz="1400" dirty="0">
                <a:latin typeface="Times New Roman" panose="02020603050405020304" pitchFamily="18" charset="0"/>
                <a:cs typeface="Times New Roman" panose="02020603050405020304" pitchFamily="18" charset="0"/>
              </a:rPr>
              <a:t>63</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876</a:t>
            </a:r>
            <a:r>
              <a:rPr lang="en-US" sz="1400" dirty="0">
                <a:latin typeface="Times New Roman" panose="02020603050405020304" pitchFamily="18" charset="0"/>
                <a:cs typeface="Times New Roman" panose="02020603050405020304" pitchFamily="18" charset="0"/>
              </a:rPr>
              <a:t> (2021)</a:t>
            </a:r>
            <a:r>
              <a:rPr lang="ru-RU" sz="1400" dirty="0">
                <a:latin typeface="Times New Roman" panose="02020603050405020304" pitchFamily="18" charset="0"/>
                <a:cs typeface="Times New Roman" panose="02020603050405020304" pitchFamily="18" charset="0"/>
              </a:rPr>
              <a:t>. </a:t>
            </a:r>
          </a:p>
          <a:p>
            <a:pPr defTabSz="321457">
              <a:defRPr sz="1066">
                <a:solidFill>
                  <a:srgbClr val="00008F"/>
                </a:solidFill>
                <a:latin typeface="Tahoma"/>
                <a:ea typeface="Tahoma"/>
                <a:cs typeface="Tahoma"/>
                <a:sym typeface="Tahoma"/>
              </a:defRPr>
            </a:pPr>
            <a:r>
              <a:rPr lang="en-US" sz="1400" dirty="0">
                <a:latin typeface="Times New Roman" panose="02020603050405020304" pitchFamily="18" charset="0"/>
                <a:cs typeface="Times New Roman" panose="02020603050405020304" pitchFamily="18" charset="0"/>
              </a:rPr>
              <a:t>B. </a:t>
            </a:r>
            <a:r>
              <a:rPr lang="en-US" sz="1400" dirty="0" err="1">
                <a:latin typeface="Times New Roman" panose="02020603050405020304" pitchFamily="18" charset="0"/>
                <a:cs typeface="Times New Roman" panose="02020603050405020304" pitchFamily="18" charset="0"/>
              </a:rPr>
              <a:t>Khiar</a:t>
            </a:r>
            <a:r>
              <a:rPr lang="en-US" sz="1400" dirty="0">
                <a:latin typeface="Times New Roman" panose="02020603050405020304" pitchFamily="18" charset="0"/>
                <a:cs typeface="Times New Roman" panose="02020603050405020304" pitchFamily="18" charset="0"/>
              </a:rPr>
              <a:t> et al. PRL 123, 205001 (2019)</a:t>
            </a:r>
          </a:p>
        </p:txBody>
      </p:sp>
      <p:pic>
        <p:nvPicPr>
          <p:cNvPr id="33" name="Объект 6">
            <a:extLst>
              <a:ext uri="{FF2B5EF4-FFF2-40B4-BE49-F238E27FC236}">
                <a16:creationId xmlns="" xmlns:a16="http://schemas.microsoft.com/office/drawing/2014/main" id="{00A84F06-C262-6214-195C-5E4FE666B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103" y="936261"/>
            <a:ext cx="4518757" cy="1934216"/>
          </a:xfrm>
          <a:prstGeom prst="rect">
            <a:avLst/>
          </a:prstGeom>
        </p:spPr>
      </p:pic>
      <p:sp>
        <p:nvSpPr>
          <p:cNvPr id="34" name="TextBox 33">
            <a:extLst>
              <a:ext uri="{FF2B5EF4-FFF2-40B4-BE49-F238E27FC236}">
                <a16:creationId xmlns="" xmlns:a16="http://schemas.microsoft.com/office/drawing/2014/main" id="{391677EB-2399-AEFA-53B7-CB3F5D29B827}"/>
              </a:ext>
            </a:extLst>
          </p:cNvPr>
          <p:cNvSpPr txBox="1"/>
          <p:nvPr/>
        </p:nvSpPr>
        <p:spPr>
          <a:xfrm>
            <a:off x="7386618" y="2995141"/>
            <a:ext cx="3389069" cy="307777"/>
          </a:xfrm>
          <a:prstGeom prst="rect">
            <a:avLst/>
          </a:prstGeom>
          <a:noFill/>
        </p:spPr>
        <p:txBody>
          <a:bodyPr wrap="none" rtlCol="0">
            <a:spAutoFit/>
          </a:bodyPr>
          <a:lstStyle/>
          <a:p>
            <a:r>
              <a:rPr lang="en-US" sz="1400" b="0" i="0" u="none" strike="noStrike" baseline="0" dirty="0">
                <a:solidFill>
                  <a:schemeClr val="bg1"/>
                </a:solidFill>
                <a:latin typeface="Times New Roman" panose="02020603050405020304" pitchFamily="18" charset="0"/>
                <a:cs typeface="Times New Roman" panose="02020603050405020304" pitchFamily="18" charset="0"/>
              </a:rPr>
              <a:t>C. M. Huntington</a:t>
            </a:r>
            <a:r>
              <a:rPr lang="en-US" sz="1400" dirty="0">
                <a:solidFill>
                  <a:schemeClr val="bg1"/>
                </a:solidFill>
                <a:latin typeface="Times New Roman" panose="02020603050405020304" pitchFamily="18" charset="0"/>
                <a:cs typeface="Times New Roman" panose="02020603050405020304" pitchFamily="18" charset="0"/>
              </a:rPr>
              <a:t> et al. Nature Physics 2015</a:t>
            </a:r>
            <a:endParaRPr lang="ru-RU"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18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380960" y="1785927"/>
            <a:ext cx="1143008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ru-RU" sz="4400" b="1" dirty="0" smtClean="0">
                <a:solidFill>
                  <a:srgbClr val="C00000"/>
                </a:solidFill>
                <a:latin typeface="+mn-lt"/>
              </a:rPr>
              <a:t>Study of Fundamental Processes in Research Program of National Center of Physics and Mathematics </a:t>
            </a:r>
          </a:p>
        </p:txBody>
      </p:sp>
    </p:spTree>
    <p:extLst>
      <p:ext uri="{BB962C8B-B14F-4D97-AF65-F5344CB8AC3E}">
        <p14:creationId xmlns:p14="http://schemas.microsoft.com/office/powerpoint/2010/main" val="2090425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вал 9">
            <a:extLst>
              <a:ext uri="{FF2B5EF4-FFF2-40B4-BE49-F238E27FC236}">
                <a16:creationId xmlns:a16="http://schemas.microsoft.com/office/drawing/2014/main" xmlns="" id="{EA4D79C6-15E4-71CC-968B-DB94D519DF69}"/>
              </a:ext>
            </a:extLst>
          </p:cNvPr>
          <p:cNvSpPr/>
          <p:nvPr/>
        </p:nvSpPr>
        <p:spPr>
          <a:xfrm>
            <a:off x="1310536" y="2343150"/>
            <a:ext cx="2225996" cy="2225996"/>
          </a:xfrm>
          <a:prstGeom prst="ellipse">
            <a:avLst/>
          </a:prstGeom>
          <a:solidFill>
            <a:schemeClr val="accent3">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ru-RU" sz="1400" b="1" dirty="0"/>
          </a:p>
        </p:txBody>
      </p:sp>
      <p:sp>
        <p:nvSpPr>
          <p:cNvPr id="11" name="Овал 10">
            <a:extLst>
              <a:ext uri="{FF2B5EF4-FFF2-40B4-BE49-F238E27FC236}">
                <a16:creationId xmlns:a16="http://schemas.microsoft.com/office/drawing/2014/main" xmlns="" id="{F9A94C1A-EF9A-A477-E6DA-8DE7E64F683E}"/>
              </a:ext>
            </a:extLst>
          </p:cNvPr>
          <p:cNvSpPr/>
          <p:nvPr/>
        </p:nvSpPr>
        <p:spPr>
          <a:xfrm>
            <a:off x="4983003" y="2343150"/>
            <a:ext cx="2225996" cy="2225996"/>
          </a:xfrm>
          <a:prstGeom prst="ellipse">
            <a:avLst/>
          </a:prstGeom>
          <a:solidFill>
            <a:schemeClr val="accent3">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ru-RU" sz="1400" b="1" dirty="0"/>
          </a:p>
        </p:txBody>
      </p:sp>
      <p:sp>
        <p:nvSpPr>
          <p:cNvPr id="12" name="Овал 11">
            <a:extLst>
              <a:ext uri="{FF2B5EF4-FFF2-40B4-BE49-F238E27FC236}">
                <a16:creationId xmlns:a16="http://schemas.microsoft.com/office/drawing/2014/main" xmlns="" id="{47A88B50-A689-EFAC-FE0B-08AC93A09084}"/>
              </a:ext>
            </a:extLst>
          </p:cNvPr>
          <p:cNvSpPr/>
          <p:nvPr/>
        </p:nvSpPr>
        <p:spPr>
          <a:xfrm>
            <a:off x="8655468" y="2343150"/>
            <a:ext cx="2225996" cy="2225996"/>
          </a:xfrm>
          <a:prstGeom prst="ellipse">
            <a:avLst/>
          </a:prstGeom>
          <a:solidFill>
            <a:schemeClr val="accent3">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ru-RU" sz="1400" b="1" dirty="0"/>
          </a:p>
        </p:txBody>
      </p:sp>
      <p:sp>
        <p:nvSpPr>
          <p:cNvPr id="28" name="Равнобедренный треугольник 27">
            <a:extLst>
              <a:ext uri="{FF2B5EF4-FFF2-40B4-BE49-F238E27FC236}">
                <a16:creationId xmlns:a16="http://schemas.microsoft.com/office/drawing/2014/main" xmlns="" id="{DA49B9CD-D621-9EC9-9399-EFE4F4A2CBE7}"/>
              </a:ext>
            </a:extLst>
          </p:cNvPr>
          <p:cNvSpPr/>
          <p:nvPr/>
        </p:nvSpPr>
        <p:spPr>
          <a:xfrm rot="10800000">
            <a:off x="2332626" y="2012824"/>
            <a:ext cx="181818" cy="6621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Равнобедренный треугольник 28">
            <a:extLst>
              <a:ext uri="{FF2B5EF4-FFF2-40B4-BE49-F238E27FC236}">
                <a16:creationId xmlns:a16="http://schemas.microsoft.com/office/drawing/2014/main" xmlns="" id="{8746C6EF-1B62-0C17-1673-CE03232DAEB4}"/>
              </a:ext>
            </a:extLst>
          </p:cNvPr>
          <p:cNvSpPr/>
          <p:nvPr/>
        </p:nvSpPr>
        <p:spPr>
          <a:xfrm rot="10800000">
            <a:off x="6005091" y="2012824"/>
            <a:ext cx="181818" cy="6621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Равнобедренный треугольник 29">
            <a:extLst>
              <a:ext uri="{FF2B5EF4-FFF2-40B4-BE49-F238E27FC236}">
                <a16:creationId xmlns:a16="http://schemas.microsoft.com/office/drawing/2014/main" xmlns="" id="{D0FE0D85-77C0-F529-A13E-5A6EB3E11FDF}"/>
              </a:ext>
            </a:extLst>
          </p:cNvPr>
          <p:cNvSpPr/>
          <p:nvPr/>
        </p:nvSpPr>
        <p:spPr>
          <a:xfrm rot="10800000">
            <a:off x="9677557" y="2012824"/>
            <a:ext cx="181818" cy="66219"/>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2"/>
          <p:cNvSpPr txBox="1">
            <a:spLocks/>
          </p:cNvSpPr>
          <p:nvPr/>
        </p:nvSpPr>
        <p:spPr>
          <a:xfrm>
            <a:off x="695324" y="1419226"/>
            <a:ext cx="10801351" cy="579606"/>
          </a:xfrm>
          <a:prstGeom prst="roundRect">
            <a:avLst>
              <a:gd name="adj" fmla="val 50000"/>
            </a:avLst>
          </a:prstGeom>
          <a:solidFill>
            <a:schemeClr val="accent1"/>
          </a:solidFill>
          <a:ln>
            <a:noFill/>
          </a:ln>
        </p:spPr>
        <p:txBody>
          <a:bodyPr wrap="square" lIns="68533" tIns="34267" rIns="68533" bIns="34267" anchor="ctr" anchorCtr="0">
            <a:noAutofit/>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pPr lvl="0" algn="ctr" defTabSz="922160">
              <a:defRPr/>
            </a:pPr>
            <a:r>
              <a:rPr lang="en-US" sz="2600" dirty="0">
                <a:solidFill>
                  <a:prstClr val="white"/>
                </a:solidFill>
                <a:latin typeface="+mn-lt"/>
                <a:ea typeface="Rosatom" panose="020B0503040504020204" pitchFamily="34" charset="-52"/>
                <a:cs typeface="Arial" charset="0"/>
              </a:rPr>
              <a:t>Flagship projects of the “</a:t>
            </a:r>
            <a:r>
              <a:rPr lang="en-US" sz="2600" dirty="0" err="1">
                <a:solidFill>
                  <a:prstClr val="white"/>
                </a:solidFill>
                <a:latin typeface="+mn-lt"/>
                <a:ea typeface="Rosatom" panose="020B0503040504020204" pitchFamily="34" charset="-52"/>
                <a:cs typeface="Arial" charset="0"/>
              </a:rPr>
              <a:t>megascience</a:t>
            </a:r>
            <a:r>
              <a:rPr lang="en-US" sz="2600" dirty="0">
                <a:solidFill>
                  <a:prstClr val="white"/>
                </a:solidFill>
                <a:latin typeface="+mn-lt"/>
                <a:ea typeface="Rosatom" panose="020B0503040504020204" pitchFamily="34" charset="-52"/>
                <a:cs typeface="Arial" charset="0"/>
              </a:rPr>
              <a:t>” class </a:t>
            </a:r>
            <a:r>
              <a:rPr kumimoji="0" lang="ru-RU" sz="2600" b="1" i="0" u="none" strike="noStrike" kern="0" cap="none" spc="0" normalizeH="0" baseline="0" noProof="0" dirty="0">
                <a:ln>
                  <a:noFill/>
                </a:ln>
                <a:solidFill>
                  <a:prstClr val="white"/>
                </a:solidFill>
                <a:effectLst/>
                <a:uLnTx/>
                <a:uFillTx/>
                <a:latin typeface="+mn-lt"/>
                <a:cs typeface="Arial" panose="020B0604020202020204" pitchFamily="34" charset="0"/>
              </a:rPr>
              <a:t>	</a:t>
            </a:r>
          </a:p>
        </p:txBody>
      </p:sp>
      <p:sp>
        <p:nvSpPr>
          <p:cNvPr id="4" name="Заголовок 3">
            <a:extLst>
              <a:ext uri="{FF2B5EF4-FFF2-40B4-BE49-F238E27FC236}">
                <a16:creationId xmlns:a16="http://schemas.microsoft.com/office/drawing/2014/main" xmlns="" id="{5B23F76F-88CA-572E-387B-FB0C74D0FEDE}"/>
              </a:ext>
            </a:extLst>
          </p:cNvPr>
          <p:cNvSpPr>
            <a:spLocks noGrp="1"/>
          </p:cNvSpPr>
          <p:nvPr>
            <p:ph type="title"/>
          </p:nvPr>
        </p:nvSpPr>
        <p:spPr/>
        <p:txBody>
          <a:bodyPr/>
          <a:lstStyle/>
          <a:p>
            <a:r>
              <a:rPr lang="en-US" dirty="0" smtClean="0"/>
              <a:t>FUNDAMENTAL SCIENCE</a:t>
            </a:r>
            <a:endParaRPr lang="ru-RU" dirty="0"/>
          </a:p>
        </p:txBody>
      </p:sp>
      <p:sp>
        <p:nvSpPr>
          <p:cNvPr id="20" name="Прямоугольник: скругленные углы 19">
            <a:extLst>
              <a:ext uri="{FF2B5EF4-FFF2-40B4-BE49-F238E27FC236}">
                <a16:creationId xmlns:a16="http://schemas.microsoft.com/office/drawing/2014/main" xmlns="" id="{4708A11F-355F-8F24-9C54-E3587BB3FB91}"/>
              </a:ext>
            </a:extLst>
          </p:cNvPr>
          <p:cNvSpPr>
            <a:spLocks/>
          </p:cNvSpPr>
          <p:nvPr/>
        </p:nvSpPr>
        <p:spPr>
          <a:xfrm>
            <a:off x="8040257" y="3962399"/>
            <a:ext cx="3456418" cy="2219326"/>
          </a:xfrm>
          <a:prstGeom prst="roundRect">
            <a:avLst>
              <a:gd name="adj" fmla="val 4514"/>
            </a:avLst>
          </a:pr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324000" numCol="1" spcCol="1270" anchor="b" anchorCtr="0">
            <a:noAutofit/>
          </a:bodyPr>
          <a:lstStyle/>
          <a:p>
            <a:pPr algn="ctr" defTabSz="310904" rtl="0">
              <a:lnSpc>
                <a:spcPct val="90000"/>
              </a:lnSpc>
              <a:spcBef>
                <a:spcPct val="0"/>
              </a:spcBef>
              <a:spcAft>
                <a:spcPts val="600"/>
              </a:spcAft>
            </a:pPr>
            <a:endParaRPr lang="ru-RU" sz="1400" kern="1200" dirty="0">
              <a:solidFill>
                <a:schemeClr val="bg1"/>
              </a:solidFill>
            </a:endParaRPr>
          </a:p>
        </p:txBody>
      </p:sp>
      <p:sp>
        <p:nvSpPr>
          <p:cNvPr id="21" name="Прямоугольник: скругленные углы 20">
            <a:extLst>
              <a:ext uri="{FF2B5EF4-FFF2-40B4-BE49-F238E27FC236}">
                <a16:creationId xmlns:a16="http://schemas.microsoft.com/office/drawing/2014/main" xmlns="" id="{988D5613-41E9-EA1F-B5EA-7BDF9FEAD90E}"/>
              </a:ext>
            </a:extLst>
          </p:cNvPr>
          <p:cNvSpPr/>
          <p:nvPr/>
        </p:nvSpPr>
        <p:spPr>
          <a:xfrm>
            <a:off x="695325" y="3962399"/>
            <a:ext cx="3456418" cy="2219326"/>
          </a:xfrm>
          <a:prstGeom prst="roundRect">
            <a:avLst>
              <a:gd name="adj" fmla="val 4514"/>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324000" numCol="1" spcCol="1270" anchor="b" anchorCtr="0">
            <a:noAutofit/>
          </a:bodyPr>
          <a:lstStyle/>
          <a:p>
            <a:pPr algn="ctr" defTabSz="310904" rtl="0">
              <a:lnSpc>
                <a:spcPct val="90000"/>
              </a:lnSpc>
              <a:spcBef>
                <a:spcPct val="0"/>
              </a:spcBef>
              <a:spcAft>
                <a:spcPts val="600"/>
              </a:spcAft>
            </a:pPr>
            <a:endParaRPr lang="ru-RU" sz="1400" kern="1200" dirty="0">
              <a:solidFill>
                <a:schemeClr val="bg1"/>
              </a:solidFill>
            </a:endParaRPr>
          </a:p>
        </p:txBody>
      </p:sp>
      <p:sp>
        <p:nvSpPr>
          <p:cNvPr id="22" name="Прямоугольник: скругленные углы 21">
            <a:extLst>
              <a:ext uri="{FF2B5EF4-FFF2-40B4-BE49-F238E27FC236}">
                <a16:creationId xmlns:a16="http://schemas.microsoft.com/office/drawing/2014/main" xmlns="" id="{607DE57E-314E-48E4-AAFF-EF6DB97C632F}"/>
              </a:ext>
            </a:extLst>
          </p:cNvPr>
          <p:cNvSpPr>
            <a:spLocks/>
          </p:cNvSpPr>
          <p:nvPr/>
        </p:nvSpPr>
        <p:spPr>
          <a:xfrm>
            <a:off x="4367792" y="3962399"/>
            <a:ext cx="3456418" cy="2219326"/>
          </a:xfrm>
          <a:prstGeom prst="roundRect">
            <a:avLst>
              <a:gd name="adj" fmla="val 4514"/>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324000" numCol="1" spcCol="1270" anchor="b" anchorCtr="0">
            <a:noAutofit/>
          </a:bodyPr>
          <a:lstStyle/>
          <a:p>
            <a:pPr algn="ctr" defTabSz="310904" rtl="0">
              <a:lnSpc>
                <a:spcPct val="90000"/>
              </a:lnSpc>
              <a:spcBef>
                <a:spcPct val="0"/>
              </a:spcBef>
              <a:spcAft>
                <a:spcPts val="600"/>
              </a:spcAft>
            </a:pPr>
            <a:endParaRPr lang="ru-RU" sz="1400" kern="1200" dirty="0">
              <a:solidFill>
                <a:prstClr val="white"/>
              </a:solidFill>
            </a:endParaRPr>
          </a:p>
        </p:txBody>
      </p:sp>
      <p:sp>
        <p:nvSpPr>
          <p:cNvPr id="45" name="Прямоугольник: скругленные углы 44">
            <a:extLst>
              <a:ext uri="{FF2B5EF4-FFF2-40B4-BE49-F238E27FC236}">
                <a16:creationId xmlns:a16="http://schemas.microsoft.com/office/drawing/2014/main" xmlns="" id="{E909F154-C17E-8C08-23A1-5A0C30DFDD72}"/>
              </a:ext>
            </a:extLst>
          </p:cNvPr>
          <p:cNvSpPr>
            <a:spLocks/>
          </p:cNvSpPr>
          <p:nvPr/>
        </p:nvSpPr>
        <p:spPr>
          <a:xfrm>
            <a:off x="8040257" y="4606518"/>
            <a:ext cx="3456418" cy="1375182"/>
          </a:xfrm>
          <a:prstGeom prst="roundRect">
            <a:avLst>
              <a:gd name="adj" fmla="val 4514"/>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spAutoFit/>
          </a:bodyPr>
          <a:lstStyle/>
          <a:p>
            <a:pPr algn="ctr" defTabSz="310904" rtl="0">
              <a:lnSpc>
                <a:spcPct val="90000"/>
              </a:lnSpc>
              <a:spcBef>
                <a:spcPct val="0"/>
              </a:spcBef>
              <a:spcAft>
                <a:spcPts val="400"/>
              </a:spcAft>
            </a:pPr>
            <a:r>
              <a:rPr lang="en-US" sz="2400" b="1" kern="1200" dirty="0">
                <a:solidFill>
                  <a:schemeClr val="bg1"/>
                </a:solidFill>
              </a:rPr>
              <a:t>Multifunctional accelerator complex</a:t>
            </a:r>
          </a:p>
          <a:p>
            <a:pPr algn="ctr" defTabSz="310904" rtl="0">
              <a:lnSpc>
                <a:spcPct val="90000"/>
              </a:lnSpc>
              <a:spcBef>
                <a:spcPct val="0"/>
              </a:spcBef>
              <a:spcAft>
                <a:spcPts val="400"/>
              </a:spcAft>
            </a:pPr>
            <a:r>
              <a:rPr lang="en-US" sz="1400" kern="1200" dirty="0">
                <a:solidFill>
                  <a:schemeClr val="bg1"/>
                </a:solidFill>
              </a:rPr>
              <a:t>with a Compton gamma radiation source of a record luminosity of </a:t>
            </a:r>
            <a:r>
              <a:rPr lang="ru-RU" sz="1400" kern="1200" dirty="0">
                <a:solidFill>
                  <a:schemeClr val="bg1"/>
                </a:solidFill>
              </a:rPr>
              <a:t>10</a:t>
            </a:r>
            <a:r>
              <a:rPr lang="ru-RU" sz="1400" kern="1200" baseline="30000" dirty="0">
                <a:solidFill>
                  <a:schemeClr val="bg1"/>
                </a:solidFill>
              </a:rPr>
              <a:t>11</a:t>
            </a:r>
            <a:r>
              <a:rPr lang="en-US" sz="1400" kern="1200" dirty="0">
                <a:solidFill>
                  <a:schemeClr val="bg1"/>
                </a:solidFill>
              </a:rPr>
              <a:t> photons/s</a:t>
            </a:r>
            <a:endParaRPr lang="ru-RU" sz="1400" kern="1200" dirty="0">
              <a:solidFill>
                <a:schemeClr val="bg1"/>
              </a:solidFill>
            </a:endParaRPr>
          </a:p>
          <a:p>
            <a:pPr algn="ctr" defTabSz="310904" rtl="0">
              <a:lnSpc>
                <a:spcPct val="90000"/>
              </a:lnSpc>
              <a:spcBef>
                <a:spcPct val="0"/>
              </a:spcBef>
              <a:spcAft>
                <a:spcPts val="600"/>
              </a:spcAft>
            </a:pPr>
            <a:r>
              <a:rPr lang="ru-RU" sz="1400" kern="1200" dirty="0" smtClean="0">
                <a:solidFill>
                  <a:schemeClr val="bg1"/>
                </a:solidFill>
              </a:rPr>
              <a:t> </a:t>
            </a:r>
            <a:endParaRPr lang="ru-RU" sz="1400" kern="1200" dirty="0">
              <a:solidFill>
                <a:schemeClr val="bg1"/>
              </a:solidFill>
            </a:endParaRPr>
          </a:p>
        </p:txBody>
      </p:sp>
      <p:sp>
        <p:nvSpPr>
          <p:cNvPr id="46" name="Прямоугольник: скругленные углы 45">
            <a:extLst>
              <a:ext uri="{FF2B5EF4-FFF2-40B4-BE49-F238E27FC236}">
                <a16:creationId xmlns:a16="http://schemas.microsoft.com/office/drawing/2014/main" xmlns="" id="{0E501740-1E92-D14D-BE5D-8A99E83B6F0E}"/>
              </a:ext>
            </a:extLst>
          </p:cNvPr>
          <p:cNvSpPr/>
          <p:nvPr/>
        </p:nvSpPr>
        <p:spPr>
          <a:xfrm>
            <a:off x="695325" y="4606518"/>
            <a:ext cx="3456418" cy="1125244"/>
          </a:xfrm>
          <a:prstGeom prst="roundRect">
            <a:avLst>
              <a:gd name="adj" fmla="val 4514"/>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spAutoFit/>
          </a:bodyPr>
          <a:lstStyle/>
          <a:p>
            <a:pPr algn="ctr" defTabSz="310904" rtl="0">
              <a:lnSpc>
                <a:spcPct val="90000"/>
              </a:lnSpc>
              <a:spcBef>
                <a:spcPct val="0"/>
              </a:spcBef>
              <a:spcAft>
                <a:spcPts val="400"/>
              </a:spcAft>
            </a:pPr>
            <a:r>
              <a:rPr lang="ru-RU" b="1" kern="1200" dirty="0">
                <a:solidFill>
                  <a:schemeClr val="bg1"/>
                </a:solidFill>
              </a:rPr>
              <a:t> </a:t>
            </a:r>
            <a:r>
              <a:rPr lang="en-US" sz="2400" b="1" kern="1200" dirty="0">
                <a:solidFill>
                  <a:schemeClr val="bg1"/>
                </a:solidFill>
              </a:rPr>
              <a:t>Photonic computing machine</a:t>
            </a:r>
            <a:endParaRPr lang="ru-RU" sz="2400" b="1" kern="1200" dirty="0">
              <a:solidFill>
                <a:schemeClr val="bg1"/>
              </a:solidFill>
            </a:endParaRPr>
          </a:p>
          <a:p>
            <a:pPr algn="ctr" defTabSz="310904" rtl="0">
              <a:lnSpc>
                <a:spcPct val="90000"/>
              </a:lnSpc>
              <a:spcBef>
                <a:spcPct val="0"/>
              </a:spcBef>
              <a:spcAft>
                <a:spcPts val="400"/>
              </a:spcAft>
            </a:pPr>
            <a:r>
              <a:rPr lang="en-US" sz="1400" kern="1200" dirty="0">
                <a:solidFill>
                  <a:schemeClr val="bg1"/>
                </a:solidFill>
              </a:rPr>
              <a:t>with performance up to </a:t>
            </a:r>
            <a:r>
              <a:rPr lang="ru-RU" sz="1400" kern="1200" dirty="0">
                <a:solidFill>
                  <a:schemeClr val="bg1"/>
                </a:solidFill>
              </a:rPr>
              <a:t>10</a:t>
            </a:r>
            <a:r>
              <a:rPr lang="ru-RU" sz="1400" kern="1200" baseline="30000" dirty="0">
                <a:solidFill>
                  <a:schemeClr val="bg1"/>
                </a:solidFill>
              </a:rPr>
              <a:t>22</a:t>
            </a:r>
            <a:r>
              <a:rPr lang="en-US" sz="1400" kern="1200" dirty="0">
                <a:solidFill>
                  <a:schemeClr val="bg1"/>
                </a:solidFill>
              </a:rPr>
              <a:t> operations per second</a:t>
            </a:r>
            <a:endParaRPr lang="ru-RU" sz="1400" kern="1200" dirty="0">
              <a:solidFill>
                <a:schemeClr val="bg1"/>
              </a:solidFill>
            </a:endParaRPr>
          </a:p>
        </p:txBody>
      </p:sp>
      <p:sp>
        <p:nvSpPr>
          <p:cNvPr id="47" name="Прямоугольник: скругленные углы 46">
            <a:extLst>
              <a:ext uri="{FF2B5EF4-FFF2-40B4-BE49-F238E27FC236}">
                <a16:creationId xmlns:a16="http://schemas.microsoft.com/office/drawing/2014/main" xmlns="" id="{26A772B0-ED6F-B6F4-8CBB-218AC007B981}"/>
              </a:ext>
            </a:extLst>
          </p:cNvPr>
          <p:cNvSpPr>
            <a:spLocks/>
          </p:cNvSpPr>
          <p:nvPr/>
        </p:nvSpPr>
        <p:spPr>
          <a:xfrm>
            <a:off x="4367790" y="4569146"/>
            <a:ext cx="3456418" cy="1125244"/>
          </a:xfrm>
          <a:prstGeom prst="roundRect">
            <a:avLst>
              <a:gd name="adj" fmla="val 4514"/>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spAutoFit/>
          </a:bodyPr>
          <a:lstStyle/>
          <a:p>
            <a:pPr algn="ctr" defTabSz="310904" rtl="0">
              <a:lnSpc>
                <a:spcPct val="90000"/>
              </a:lnSpc>
              <a:spcBef>
                <a:spcPct val="0"/>
              </a:spcBef>
              <a:spcAft>
                <a:spcPts val="400"/>
              </a:spcAft>
            </a:pPr>
            <a:r>
              <a:rPr lang="en-US" sz="2400" b="1" kern="1200" dirty="0">
                <a:solidFill>
                  <a:prstClr val="white"/>
                </a:solidFill>
              </a:rPr>
              <a:t>Center for Extreme Light Field </a:t>
            </a:r>
            <a:r>
              <a:rPr lang="en-US" sz="2400" b="1" kern="1200" dirty="0" smtClean="0">
                <a:solidFill>
                  <a:prstClr val="white"/>
                </a:solidFill>
              </a:rPr>
              <a:t>Studies</a:t>
            </a:r>
            <a:endParaRPr lang="en-US" sz="2400" b="1" kern="1200" dirty="0">
              <a:solidFill>
                <a:prstClr val="white"/>
              </a:solidFill>
            </a:endParaRPr>
          </a:p>
          <a:p>
            <a:pPr algn="ctr" defTabSz="310904" rtl="0">
              <a:lnSpc>
                <a:spcPct val="90000"/>
              </a:lnSpc>
              <a:spcBef>
                <a:spcPct val="0"/>
              </a:spcBef>
              <a:spcAft>
                <a:spcPts val="400"/>
              </a:spcAft>
            </a:pPr>
            <a:r>
              <a:rPr lang="en-US" sz="1400" kern="1200" dirty="0">
                <a:solidFill>
                  <a:prstClr val="white"/>
                </a:solidFill>
              </a:rPr>
              <a:t>based on a laser complex with </a:t>
            </a:r>
            <a:r>
              <a:rPr lang="en-US" sz="1400" kern="1200" dirty="0" err="1">
                <a:solidFill>
                  <a:prstClr val="white"/>
                </a:solidFill>
              </a:rPr>
              <a:t>exawatt</a:t>
            </a:r>
            <a:r>
              <a:rPr lang="en-US" sz="1400" kern="1200" dirty="0">
                <a:solidFill>
                  <a:prstClr val="white"/>
                </a:solidFill>
              </a:rPr>
              <a:t> power</a:t>
            </a:r>
            <a:r>
              <a:rPr lang="ru-RU" sz="1400" kern="1200" dirty="0">
                <a:solidFill>
                  <a:prstClr val="white"/>
                </a:solidFill>
              </a:rPr>
              <a:t> </a:t>
            </a:r>
          </a:p>
        </p:txBody>
      </p:sp>
      <p:sp>
        <p:nvSpPr>
          <p:cNvPr id="33" name="Овал 32">
            <a:extLst>
              <a:ext uri="{FF2B5EF4-FFF2-40B4-BE49-F238E27FC236}">
                <a16:creationId xmlns:a16="http://schemas.microsoft.com/office/drawing/2014/main" xmlns="" id="{9B311F52-5E98-8468-329C-E70C85C2EBFE}"/>
              </a:ext>
            </a:extLst>
          </p:cNvPr>
          <p:cNvSpPr/>
          <p:nvPr/>
        </p:nvSpPr>
        <p:spPr>
          <a:xfrm>
            <a:off x="11375691" y="4933950"/>
            <a:ext cx="252650" cy="252648"/>
          </a:xfrm>
          <a:prstGeom prst="ellipse">
            <a:avLst/>
          </a:prstGeom>
          <a:gradFill flip="none" rotWithShape="1">
            <a:gsLst>
              <a:gs pos="60000">
                <a:schemeClr val="accent2"/>
              </a:gs>
              <a:gs pos="0">
                <a:schemeClr val="bg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600" b="1" dirty="0"/>
          </a:p>
        </p:txBody>
      </p:sp>
      <p:sp>
        <p:nvSpPr>
          <p:cNvPr id="34" name="Овал 33">
            <a:extLst>
              <a:ext uri="{FF2B5EF4-FFF2-40B4-BE49-F238E27FC236}">
                <a16:creationId xmlns:a16="http://schemas.microsoft.com/office/drawing/2014/main" xmlns="" id="{A0EBCA4B-0CFC-3AD9-2FA6-7997FC65862B}"/>
              </a:ext>
            </a:extLst>
          </p:cNvPr>
          <p:cNvSpPr/>
          <p:nvPr/>
        </p:nvSpPr>
        <p:spPr>
          <a:xfrm>
            <a:off x="3388586" y="6008802"/>
            <a:ext cx="391682" cy="391678"/>
          </a:xfrm>
          <a:prstGeom prst="ellipse">
            <a:avLst/>
          </a:prstGeom>
          <a:gradFill flip="none" rotWithShape="1">
            <a:gsLst>
              <a:gs pos="60000">
                <a:schemeClr val="accent1"/>
              </a:gs>
              <a:gs pos="0">
                <a:schemeClr val="bg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600" b="1" dirty="0"/>
          </a:p>
        </p:txBody>
      </p:sp>
      <p:sp>
        <p:nvSpPr>
          <p:cNvPr id="15" name="Прямоугольник: скругленные углы 9">
            <a:extLst>
              <a:ext uri="{FF2B5EF4-FFF2-40B4-BE49-F238E27FC236}">
                <a16:creationId xmlns:a16="http://schemas.microsoft.com/office/drawing/2014/main" xmlns="" id="{C6EF5696-C8FC-450D-9F92-45DEF390C014}"/>
              </a:ext>
            </a:extLst>
          </p:cNvPr>
          <p:cNvSpPr/>
          <p:nvPr/>
        </p:nvSpPr>
        <p:spPr>
          <a:xfrm>
            <a:off x="8877558" y="2565240"/>
            <a:ext cx="1781816" cy="1781816"/>
          </a:xfrm>
          <a:prstGeom prst="ellipse">
            <a:avLst/>
          </a:prstGeom>
          <a:blipFill rotWithShape="1">
            <a:blip r:embed="rId2"/>
            <a:srcRect/>
            <a:stretch>
              <a:fillRect l="-25483" t="-679" r="-25483" b="-679"/>
            </a:stretch>
          </a:blipFill>
          <a:ln w="12700">
            <a:solidFill>
              <a:schemeClr val="bg1"/>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cs typeface="Arial"/>
            </a:endParaRPr>
          </a:p>
        </p:txBody>
      </p:sp>
      <p:sp>
        <p:nvSpPr>
          <p:cNvPr id="17" name="Прямоугольник: скругленные углы 11">
            <a:extLst>
              <a:ext uri="{FF2B5EF4-FFF2-40B4-BE49-F238E27FC236}">
                <a16:creationId xmlns:a16="http://schemas.microsoft.com/office/drawing/2014/main" xmlns="" id="{53D4A0D5-1552-4314-B1D1-A6A3E103C331}"/>
              </a:ext>
            </a:extLst>
          </p:cNvPr>
          <p:cNvSpPr/>
          <p:nvPr/>
        </p:nvSpPr>
        <p:spPr>
          <a:xfrm>
            <a:off x="1532626" y="2565240"/>
            <a:ext cx="1781816" cy="1781816"/>
          </a:xfrm>
          <a:prstGeom prst="ellipse">
            <a:avLst/>
          </a:prstGeom>
          <a:blipFill rotWithShape="1">
            <a:blip r:embed="rId3"/>
            <a:srcRect/>
            <a:stretch>
              <a:fillRect l="-25000" r="-25000"/>
            </a:stretch>
          </a:blipFill>
          <a:ln w="12700">
            <a:solidFill>
              <a:schemeClr val="bg1"/>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cs typeface="Arial"/>
            </a:endParaRPr>
          </a:p>
        </p:txBody>
      </p:sp>
      <p:sp>
        <p:nvSpPr>
          <p:cNvPr id="16" name="Прямоугольник: скругленные углы 10">
            <a:extLst>
              <a:ext uri="{FF2B5EF4-FFF2-40B4-BE49-F238E27FC236}">
                <a16:creationId xmlns:a16="http://schemas.microsoft.com/office/drawing/2014/main" xmlns="" id="{FD7CBE9E-0B1C-4475-ADF3-E90E6B3DBFA2}"/>
              </a:ext>
            </a:extLst>
          </p:cNvPr>
          <p:cNvSpPr/>
          <p:nvPr/>
        </p:nvSpPr>
        <p:spPr>
          <a:xfrm>
            <a:off x="5205093" y="2565240"/>
            <a:ext cx="1781816" cy="1781816"/>
          </a:xfrm>
          <a:prstGeom prst="ellipse">
            <a:avLst/>
          </a:prstGeom>
          <a:blipFill rotWithShape="1">
            <a:blip r:embed="rId4"/>
            <a:srcRect/>
            <a:stretch>
              <a:fillRect l="-4632" t="-1975" r="-4632" b="-1975"/>
            </a:stretch>
          </a:blipFill>
          <a:ln w="12700">
            <a:solidFill>
              <a:schemeClr val="bg1"/>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cs typeface="Arial"/>
            </a:endParaRPr>
          </a:p>
        </p:txBody>
      </p:sp>
      <p:sp>
        <p:nvSpPr>
          <p:cNvPr id="2" name="Овал 1">
            <a:extLst>
              <a:ext uri="{FF2B5EF4-FFF2-40B4-BE49-F238E27FC236}">
                <a16:creationId xmlns:a16="http://schemas.microsoft.com/office/drawing/2014/main" xmlns="" id="{5497280C-2D90-2337-90F2-9924040B5DE5}"/>
              </a:ext>
            </a:extLst>
          </p:cNvPr>
          <p:cNvSpPr/>
          <p:nvPr/>
        </p:nvSpPr>
        <p:spPr>
          <a:xfrm>
            <a:off x="7320974" y="3786423"/>
            <a:ext cx="304798" cy="304796"/>
          </a:xfrm>
          <a:prstGeom prst="ellipse">
            <a:avLst/>
          </a:prstGeom>
          <a:gradFill flip="none" rotWithShape="1">
            <a:gsLst>
              <a:gs pos="60000">
                <a:schemeClr val="tx2"/>
              </a:gs>
              <a:gs pos="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600" b="1" dirty="0"/>
          </a:p>
        </p:txBody>
      </p:sp>
      <p:pic>
        <p:nvPicPr>
          <p:cNvPr id="23" name="Рисунок 22">
            <a:extLst>
              <a:ext uri="{FF2B5EF4-FFF2-40B4-BE49-F238E27FC236}">
                <a16:creationId xmlns:a16="http://schemas.microsoft.com/office/drawing/2014/main" xmlns="" id="{E6F326F0-69E2-2C1B-28DB-7A9489379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0715625" y="173342"/>
            <a:ext cx="785720" cy="731533"/>
          </a:xfrm>
          <a:prstGeom prst="rect">
            <a:avLst/>
          </a:prstGeom>
        </p:spPr>
      </p:pic>
    </p:spTree>
    <p:extLst>
      <p:ext uri="{BB962C8B-B14F-4D97-AF65-F5344CB8AC3E}">
        <p14:creationId xmlns:p14="http://schemas.microsoft.com/office/powerpoint/2010/main" val="225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xmlns="" id="{66D1AD19-40AB-BB4E-CAA4-ADEE40F3CD78}"/>
              </a:ext>
            </a:extLst>
          </p:cNvPr>
          <p:cNvSpPr/>
          <p:nvPr/>
        </p:nvSpPr>
        <p:spPr>
          <a:xfrm>
            <a:off x="0" y="0"/>
            <a:ext cx="10582275" cy="1568570"/>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xmlns="" id="{26778F9E-BFC5-F813-358F-0726E31425AA}"/>
              </a:ext>
            </a:extLst>
          </p:cNvPr>
          <p:cNvSpPr/>
          <p:nvPr/>
        </p:nvSpPr>
        <p:spPr>
          <a:xfrm>
            <a:off x="0" y="5791398"/>
            <a:ext cx="10582275" cy="1066602"/>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развернутая 31">
            <a:extLst>
              <a:ext uri="{FF2B5EF4-FFF2-40B4-BE49-F238E27FC236}">
                <a16:creationId xmlns:a16="http://schemas.microsoft.com/office/drawing/2014/main" xmlns="" id="{613043F1-BF66-E65A-4FCA-03B845DF51B8}"/>
              </a:ext>
            </a:extLst>
          </p:cNvPr>
          <p:cNvSpPr/>
          <p:nvPr/>
        </p:nvSpPr>
        <p:spPr>
          <a:xfrm rot="5400000">
            <a:off x="3637031" y="-2065407"/>
            <a:ext cx="4222612" cy="11496677"/>
          </a:xfrm>
          <a:prstGeom prst="uturnArrow">
            <a:avLst>
              <a:gd name="adj1" fmla="val 25000"/>
              <a:gd name="adj2" fmla="val 0"/>
              <a:gd name="adj3" fmla="val 25000"/>
              <a:gd name="adj4" fmla="val 50000"/>
              <a:gd name="adj5" fmla="val 75000"/>
            </a:avLst>
          </a:prstGeom>
          <a:ln w="19050" cap="rnd">
            <a:solidFill>
              <a:schemeClr val="accent3">
                <a:lumMod val="60000"/>
                <a:lumOff val="40000"/>
              </a:schemeClr>
            </a:solidFill>
            <a:round/>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chemeClr val="tx1"/>
              </a:solidFill>
            </a:endParaRPr>
          </a:p>
        </p:txBody>
      </p:sp>
      <p:pic>
        <p:nvPicPr>
          <p:cNvPr id="59" name="Picture 5"/>
          <p:cNvPicPr>
            <a:picLocks noChangeAspect="1" noChangeArrowheads="1"/>
          </p:cNvPicPr>
          <p:nvPr/>
        </p:nvPicPr>
        <p:blipFill rotWithShape="1">
          <a:blip r:embed="rId2" cstate="print"/>
          <a:srcRect l="-1800" t="-24289" r="-1800" b="-28818"/>
          <a:stretch/>
        </p:blipFill>
        <p:spPr bwMode="auto">
          <a:xfrm>
            <a:off x="4997492" y="1700808"/>
            <a:ext cx="2970716" cy="2970716"/>
          </a:xfrm>
          <a:prstGeom prst="ellipse">
            <a:avLst/>
          </a:prstGeom>
          <a:ln w="19050">
            <a:solidFill>
              <a:schemeClr val="accent3">
                <a:lumMod val="60000"/>
                <a:lumOff val="40000"/>
              </a:schemeClr>
            </a:solidFill>
            <a:tailEnd type="arrow" w="med" len="sm"/>
          </a:ln>
        </p:spPr>
      </p:pic>
      <p:sp>
        <p:nvSpPr>
          <p:cNvPr id="12301" name="Text Box 14"/>
          <p:cNvSpPr txBox="1">
            <a:spLocks noChangeArrowheads="1"/>
          </p:cNvSpPr>
          <p:nvPr/>
        </p:nvSpPr>
        <p:spPr bwMode="auto">
          <a:xfrm>
            <a:off x="647362"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a:t>
            </a:r>
            <a:r>
              <a:rPr kumimoji="0" lang="en-US" altLang="ru-RU" sz="1600" b="1" i="0" u="none" strike="noStrike" kern="0" cap="none" spc="0" normalizeH="0" baseline="30000" noProof="0" dirty="0">
                <a:ln>
                  <a:noFill/>
                </a:ln>
                <a:solidFill>
                  <a:schemeClr val="bg1"/>
                </a:solidFill>
                <a:effectLst/>
                <a:uLnTx/>
                <a:uFillTx/>
                <a:latin typeface="+mn-lt"/>
                <a:cs typeface="Arial"/>
              </a:rPr>
              <a:t>4</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2" name="Text Box 15"/>
          <p:cNvSpPr txBox="1">
            <a:spLocks noChangeArrowheads="1"/>
          </p:cNvSpPr>
          <p:nvPr/>
        </p:nvSpPr>
        <p:spPr bwMode="auto">
          <a:xfrm>
            <a:off x="1772016"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a:t>
            </a:r>
            <a:r>
              <a:rPr kumimoji="0" lang="en-US" altLang="ru-RU" sz="1600" b="1" i="0" u="none" strike="noStrike" kern="0" cap="none" spc="0" normalizeH="0" baseline="30000" noProof="0" dirty="0">
                <a:ln>
                  <a:noFill/>
                </a:ln>
                <a:solidFill>
                  <a:schemeClr val="bg1"/>
                </a:solidFill>
                <a:effectLst/>
                <a:uLnTx/>
                <a:uFillTx/>
                <a:latin typeface="+mn-lt"/>
                <a:cs typeface="Arial"/>
              </a:rPr>
              <a:t>6</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3" name="Text Box 16"/>
          <p:cNvSpPr txBox="1">
            <a:spLocks noChangeArrowheads="1"/>
          </p:cNvSpPr>
          <p:nvPr/>
        </p:nvSpPr>
        <p:spPr bwMode="auto">
          <a:xfrm>
            <a:off x="2896670"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18</a:t>
            </a:r>
          </a:p>
        </p:txBody>
      </p:sp>
      <p:sp>
        <p:nvSpPr>
          <p:cNvPr id="12304" name="Text Box 17"/>
          <p:cNvSpPr txBox="1">
            <a:spLocks noChangeArrowheads="1"/>
          </p:cNvSpPr>
          <p:nvPr/>
        </p:nvSpPr>
        <p:spPr bwMode="auto">
          <a:xfrm>
            <a:off x="4021324"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en-US" altLang="ru-RU" sz="1600" b="1" i="0" u="none" strike="noStrike" kern="0" cap="none" spc="0" normalizeH="0" baseline="30000" noProof="0" dirty="0">
                <a:ln>
                  <a:noFill/>
                </a:ln>
                <a:solidFill>
                  <a:schemeClr val="bg1"/>
                </a:solidFill>
                <a:effectLst/>
                <a:uLnTx/>
                <a:uFillTx/>
                <a:latin typeface="+mn-lt"/>
                <a:cs typeface="Arial"/>
              </a:rPr>
              <a:t>20</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5" name="Text Box 18"/>
          <p:cNvSpPr txBox="1">
            <a:spLocks noChangeArrowheads="1"/>
          </p:cNvSpPr>
          <p:nvPr/>
        </p:nvSpPr>
        <p:spPr bwMode="auto">
          <a:xfrm>
            <a:off x="5145978"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2</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6" name="Text Box 19"/>
          <p:cNvSpPr txBox="1">
            <a:spLocks noChangeArrowheads="1"/>
          </p:cNvSpPr>
          <p:nvPr/>
        </p:nvSpPr>
        <p:spPr bwMode="auto">
          <a:xfrm>
            <a:off x="6270632"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4</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7" name="Text Box 20"/>
          <p:cNvSpPr txBox="1">
            <a:spLocks noChangeArrowheads="1"/>
          </p:cNvSpPr>
          <p:nvPr/>
        </p:nvSpPr>
        <p:spPr bwMode="auto">
          <a:xfrm>
            <a:off x="7395286"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6</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8" name="Text Box 21"/>
          <p:cNvSpPr txBox="1">
            <a:spLocks noChangeArrowheads="1"/>
          </p:cNvSpPr>
          <p:nvPr/>
        </p:nvSpPr>
        <p:spPr bwMode="auto">
          <a:xfrm>
            <a:off x="8519940"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8</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9" name="Text Box 22"/>
          <p:cNvSpPr txBox="1">
            <a:spLocks noChangeArrowheads="1"/>
          </p:cNvSpPr>
          <p:nvPr/>
        </p:nvSpPr>
        <p:spPr bwMode="auto">
          <a:xfrm>
            <a:off x="9644591"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en-US" altLang="ru-RU" sz="1600" b="1" i="0" u="none" strike="noStrike" kern="0" cap="none" spc="0" normalizeH="0" baseline="30000" noProof="0" dirty="0">
                <a:ln>
                  <a:noFill/>
                </a:ln>
                <a:solidFill>
                  <a:schemeClr val="bg1"/>
                </a:solidFill>
                <a:effectLst/>
                <a:uLnTx/>
                <a:uFillTx/>
                <a:latin typeface="+mn-lt"/>
                <a:cs typeface="Arial"/>
              </a:rPr>
              <a:t>30</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10" name="Line 23"/>
          <p:cNvSpPr>
            <a:spLocks noChangeShapeType="1"/>
          </p:cNvSpPr>
          <p:nvPr/>
        </p:nvSpPr>
        <p:spPr bwMode="auto">
          <a:xfrm>
            <a:off x="2495600" y="4829175"/>
            <a:ext cx="0" cy="933450"/>
          </a:xfrm>
          <a:prstGeom prst="line">
            <a:avLst/>
          </a:prstGeom>
          <a:solidFill>
            <a:schemeClr val="accent5">
              <a:lumMod val="40000"/>
              <a:lumOff val="60000"/>
            </a:schemeClr>
          </a:solidFill>
          <a:ln w="19050">
            <a:solidFill>
              <a:schemeClr val="tx2"/>
            </a:solidFill>
            <a:round/>
            <a:headEnd/>
            <a:tailEnd type="arrow" w="med" len="sm"/>
          </a:ln>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prstClr val="black"/>
              </a:solidFill>
              <a:effectLst/>
              <a:uLnTx/>
              <a:uFillTx/>
              <a:cs typeface="Arial"/>
            </a:endParaRPr>
          </a:p>
        </p:txBody>
      </p:sp>
      <p:sp>
        <p:nvSpPr>
          <p:cNvPr id="54" name="Line 37"/>
          <p:cNvSpPr>
            <a:spLocks noChangeShapeType="1"/>
          </p:cNvSpPr>
          <p:nvPr/>
        </p:nvSpPr>
        <p:spPr bwMode="auto">
          <a:xfrm flipH="1">
            <a:off x="9762728" y="3573016"/>
            <a:ext cx="0" cy="2200275"/>
          </a:xfrm>
          <a:prstGeom prst="line">
            <a:avLst/>
          </a:prstGeom>
          <a:solidFill>
            <a:schemeClr val="accent5">
              <a:lumMod val="40000"/>
              <a:lumOff val="60000"/>
            </a:schemeClr>
          </a:solidFill>
          <a:ln w="19050">
            <a:solidFill>
              <a:schemeClr val="tx2"/>
            </a:solidFill>
            <a:round/>
            <a:headEnd/>
            <a:tailEnd type="arrow" w="med" len="sm"/>
          </a:ln>
        </p:spPr>
        <p:txBody>
          <a:bodyPr/>
          <a:lstStyle/>
          <a:p>
            <a:endParaRPr lang="ru-RU" sz="1200">
              <a:solidFill>
                <a:prstClr val="black"/>
              </a:solidFill>
              <a:cs typeface="Arial"/>
            </a:endParaRPr>
          </a:p>
        </p:txBody>
      </p:sp>
      <p:sp>
        <p:nvSpPr>
          <p:cNvPr id="3" name="TextBox 2"/>
          <p:cNvSpPr txBox="1"/>
          <p:nvPr/>
        </p:nvSpPr>
        <p:spPr>
          <a:xfrm>
            <a:off x="695326" y="3817698"/>
            <a:ext cx="3657600" cy="173124"/>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Study of the </a:t>
            </a:r>
            <a:r>
              <a:rPr lang="en-US" sz="1250" dirty="0">
                <a:solidFill>
                  <a:srgbClr val="56C02B"/>
                </a:solidFill>
                <a:cs typeface="Arial"/>
              </a:rPr>
              <a:t>space-time structure of vacuum</a:t>
            </a:r>
            <a:endParaRPr lang="ru-RU" sz="1250" b="1" dirty="0">
              <a:solidFill>
                <a:srgbClr val="56C02B"/>
              </a:solidFill>
              <a:cs typeface="Arial"/>
            </a:endParaRPr>
          </a:p>
        </p:txBody>
      </p:sp>
      <p:sp>
        <p:nvSpPr>
          <p:cNvPr id="34" name="Line 23"/>
          <p:cNvSpPr>
            <a:spLocks noChangeShapeType="1"/>
          </p:cNvSpPr>
          <p:nvPr/>
        </p:nvSpPr>
        <p:spPr bwMode="auto">
          <a:xfrm>
            <a:off x="5735960" y="4876800"/>
            <a:ext cx="0" cy="885825"/>
          </a:xfrm>
          <a:prstGeom prst="line">
            <a:avLst/>
          </a:prstGeom>
          <a:solidFill>
            <a:schemeClr val="accent5">
              <a:lumMod val="40000"/>
              <a:lumOff val="60000"/>
            </a:schemeClr>
          </a:solidFill>
          <a:ln w="19050">
            <a:solidFill>
              <a:schemeClr val="accent3"/>
            </a:solidFill>
            <a:round/>
            <a:headEnd/>
            <a:tailEnd type="arrow" w="med" len="sm"/>
          </a:ln>
        </p:spPr>
        <p:txBody>
          <a:bodyPr/>
          <a:lstStyle/>
          <a:p>
            <a:endParaRPr lang="ru-RU" sz="1200">
              <a:solidFill>
                <a:prstClr val="black"/>
              </a:solidFill>
              <a:cs typeface="Arial"/>
            </a:endParaRPr>
          </a:p>
        </p:txBody>
      </p:sp>
      <p:sp>
        <p:nvSpPr>
          <p:cNvPr id="35" name="Line 23"/>
          <p:cNvSpPr>
            <a:spLocks noChangeShapeType="1"/>
          </p:cNvSpPr>
          <p:nvPr/>
        </p:nvSpPr>
        <p:spPr bwMode="auto">
          <a:xfrm flipH="1">
            <a:off x="7271278" y="4781550"/>
            <a:ext cx="0" cy="981075"/>
          </a:xfrm>
          <a:prstGeom prst="line">
            <a:avLst/>
          </a:prstGeom>
          <a:solidFill>
            <a:schemeClr val="accent5">
              <a:lumMod val="40000"/>
              <a:lumOff val="60000"/>
            </a:schemeClr>
          </a:solidFill>
          <a:ln w="19050">
            <a:solidFill>
              <a:schemeClr val="tx2"/>
            </a:solidFill>
            <a:round/>
            <a:headEnd/>
            <a:tailEnd type="arrow" w="med" len="sm"/>
          </a:ln>
        </p:spPr>
        <p:txBody>
          <a:bodyPr/>
          <a:lstStyle/>
          <a:p>
            <a:endParaRPr lang="ru-RU" sz="1200">
              <a:solidFill>
                <a:prstClr val="black"/>
              </a:solidFill>
              <a:cs typeface="Arial"/>
            </a:endParaRPr>
          </a:p>
        </p:txBody>
      </p:sp>
      <p:sp>
        <p:nvSpPr>
          <p:cNvPr id="4" name="Заголовок 3">
            <a:extLst>
              <a:ext uri="{FF2B5EF4-FFF2-40B4-BE49-F238E27FC236}">
                <a16:creationId xmlns:a16="http://schemas.microsoft.com/office/drawing/2014/main" xmlns="" id="{2DBA0215-56A5-ABB9-756A-ABE3CFC76B6C}"/>
              </a:ext>
            </a:extLst>
          </p:cNvPr>
          <p:cNvSpPr>
            <a:spLocks noGrp="1"/>
          </p:cNvSpPr>
          <p:nvPr>
            <p:ph type="title"/>
          </p:nvPr>
        </p:nvSpPr>
        <p:spPr>
          <a:xfrm>
            <a:off x="695324" y="653359"/>
            <a:ext cx="8750163" cy="664797"/>
          </a:xfrm>
        </p:spPr>
        <p:txBody>
          <a:bodyPr/>
          <a:lstStyle/>
          <a:p>
            <a:r>
              <a:rPr lang="en-US" dirty="0"/>
              <a:t>EXAWATT LASER XCELS </a:t>
            </a:r>
            <a:br>
              <a:rPr lang="en-US" dirty="0"/>
            </a:br>
            <a:r>
              <a:rPr lang="en-US" dirty="0"/>
              <a:t>(e</a:t>
            </a:r>
            <a:r>
              <a:rPr lang="en-US" dirty="0">
                <a:solidFill>
                  <a:schemeClr val="tx2"/>
                </a:solidFill>
              </a:rPr>
              <a:t>X</a:t>
            </a:r>
            <a:r>
              <a:rPr lang="en-US" dirty="0"/>
              <a:t>awatt </a:t>
            </a:r>
            <a:r>
              <a:rPr lang="en-US" dirty="0">
                <a:solidFill>
                  <a:schemeClr val="tx2"/>
                </a:solidFill>
              </a:rPr>
              <a:t>C</a:t>
            </a:r>
            <a:r>
              <a:rPr lang="en-US" dirty="0"/>
              <a:t>enter for </a:t>
            </a:r>
            <a:r>
              <a:rPr lang="en-US" dirty="0">
                <a:solidFill>
                  <a:schemeClr val="tx2"/>
                </a:solidFill>
              </a:rPr>
              <a:t>E</a:t>
            </a:r>
            <a:r>
              <a:rPr lang="en-US" dirty="0"/>
              <a:t>xtreme </a:t>
            </a:r>
            <a:r>
              <a:rPr lang="en-US" dirty="0">
                <a:solidFill>
                  <a:schemeClr val="tx2"/>
                </a:solidFill>
              </a:rPr>
              <a:t>L</a:t>
            </a:r>
            <a:r>
              <a:rPr lang="en-US" dirty="0"/>
              <a:t>ight </a:t>
            </a:r>
            <a:r>
              <a:rPr lang="en-US" dirty="0">
                <a:solidFill>
                  <a:schemeClr val="tx2"/>
                </a:solidFill>
              </a:rPr>
              <a:t>S</a:t>
            </a:r>
            <a:r>
              <a:rPr lang="en-US" dirty="0"/>
              <a:t>tudies) </a:t>
            </a:r>
            <a:endParaRPr lang="ru-RU" dirty="0"/>
          </a:p>
        </p:txBody>
      </p:sp>
      <p:cxnSp>
        <p:nvCxnSpPr>
          <p:cNvPr id="7" name="Прямая соединительная линия 6">
            <a:extLst>
              <a:ext uri="{FF2B5EF4-FFF2-40B4-BE49-F238E27FC236}">
                <a16:creationId xmlns:a16="http://schemas.microsoft.com/office/drawing/2014/main" xmlns="" id="{EFB9ECF8-B0A0-88E1-2EBF-C24241C8E8E5}"/>
              </a:ext>
            </a:extLst>
          </p:cNvPr>
          <p:cNvCxnSpPr>
            <a:cxnSpLocks/>
          </p:cNvCxnSpPr>
          <p:nvPr/>
        </p:nvCxnSpPr>
        <p:spPr>
          <a:xfrm>
            <a:off x="-9525" y="5794236"/>
            <a:ext cx="11887200" cy="0"/>
          </a:xfrm>
          <a:prstGeom prst="line">
            <a:avLst/>
          </a:prstGeom>
          <a:ln w="19050">
            <a:tailEnd type="arrow" w="med" len="sm"/>
          </a:ln>
        </p:spPr>
        <p:style>
          <a:lnRef idx="1">
            <a:schemeClr val="accent1"/>
          </a:lnRef>
          <a:fillRef idx="0">
            <a:schemeClr val="accent1"/>
          </a:fillRef>
          <a:effectRef idx="0">
            <a:schemeClr val="accent1"/>
          </a:effectRef>
          <a:fontRef idx="minor">
            <a:schemeClr val="tx1"/>
          </a:fontRef>
        </p:style>
      </p:cxnSp>
      <p:sp>
        <p:nvSpPr>
          <p:cNvPr id="12317" name="Text Box 30"/>
          <p:cNvSpPr txBox="1">
            <a:spLocks noChangeArrowheads="1"/>
          </p:cNvSpPr>
          <p:nvPr/>
        </p:nvSpPr>
        <p:spPr bwMode="auto">
          <a:xfrm>
            <a:off x="10739243" y="5658176"/>
            <a:ext cx="757432" cy="272120"/>
          </a:xfrm>
          <a:prstGeom prst="roundRect">
            <a:avLst>
              <a:gd name="adj" fmla="val 50000"/>
            </a:avLst>
          </a:prstGeom>
          <a:solidFill>
            <a:schemeClr val="bg1"/>
          </a:solidFill>
          <a:ln>
            <a:solidFill>
              <a:schemeClr val="accent1"/>
            </a:solid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ru-RU" sz="1200" b="1" dirty="0">
                <a:solidFill>
                  <a:schemeClr val="accent1"/>
                </a:solidFill>
                <a:latin typeface="+mn-lt"/>
                <a:cs typeface="Arial"/>
              </a:rPr>
              <a:t>W</a:t>
            </a:r>
            <a:r>
              <a:rPr kumimoji="0" lang="ru-RU" altLang="ru-RU" sz="1200" b="1" i="0" u="none" strike="noStrike" kern="0" cap="none" spc="0" normalizeH="0" baseline="0" noProof="0" dirty="0" smtClean="0">
                <a:ln>
                  <a:noFill/>
                </a:ln>
                <a:solidFill>
                  <a:schemeClr val="accent1"/>
                </a:solidFill>
                <a:effectLst/>
                <a:uLnTx/>
                <a:uFillTx/>
                <a:latin typeface="+mn-lt"/>
                <a:cs typeface="Arial"/>
              </a:rPr>
              <a:t>/с</a:t>
            </a:r>
            <a:r>
              <a:rPr kumimoji="0" lang="en-US" altLang="ru-RU" sz="1200" b="1" i="0" u="none" strike="noStrike" kern="0" cap="none" spc="0" normalizeH="0" baseline="0" noProof="0" dirty="0" smtClean="0">
                <a:ln>
                  <a:noFill/>
                </a:ln>
                <a:solidFill>
                  <a:schemeClr val="accent1"/>
                </a:solidFill>
                <a:effectLst/>
                <a:uLnTx/>
                <a:uFillTx/>
                <a:latin typeface="+mn-lt"/>
                <a:cs typeface="Arial"/>
              </a:rPr>
              <a:t>m</a:t>
            </a:r>
            <a:r>
              <a:rPr kumimoji="0" lang="ru-RU" altLang="ru-RU" sz="1200" b="1" i="0" u="none" strike="noStrike" kern="0" cap="none" spc="0" normalizeH="0" baseline="30000" noProof="0" dirty="0" smtClean="0">
                <a:ln>
                  <a:noFill/>
                </a:ln>
                <a:solidFill>
                  <a:schemeClr val="accent1"/>
                </a:solidFill>
                <a:effectLst/>
                <a:uLnTx/>
                <a:uFillTx/>
                <a:latin typeface="+mn-lt"/>
                <a:cs typeface="Arial"/>
              </a:rPr>
              <a:t>2</a:t>
            </a:r>
            <a:endParaRPr kumimoji="0" lang="ru-RU" altLang="ru-RU" sz="1200" b="1" i="0" u="none" strike="noStrike" kern="0" cap="none" spc="0" normalizeH="0" baseline="30000" noProof="0" dirty="0">
              <a:ln>
                <a:noFill/>
              </a:ln>
              <a:solidFill>
                <a:schemeClr val="accent1"/>
              </a:solidFill>
              <a:effectLst/>
              <a:uLnTx/>
              <a:uFillTx/>
              <a:latin typeface="+mn-lt"/>
              <a:cs typeface="Arial"/>
            </a:endParaRPr>
          </a:p>
        </p:txBody>
      </p:sp>
      <p:sp>
        <p:nvSpPr>
          <p:cNvPr id="10" name="Овал 9">
            <a:extLst>
              <a:ext uri="{FF2B5EF4-FFF2-40B4-BE49-F238E27FC236}">
                <a16:creationId xmlns:a16="http://schemas.microsoft.com/office/drawing/2014/main" xmlns="" id="{247E7C20-BE72-DD42-C70A-6D7DBCE40258}"/>
              </a:ext>
            </a:extLst>
          </p:cNvPr>
          <p:cNvSpPr/>
          <p:nvPr/>
        </p:nvSpPr>
        <p:spPr bwMode="auto">
          <a:xfrm>
            <a:off x="987541"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1" name="Овал 10">
            <a:extLst>
              <a:ext uri="{FF2B5EF4-FFF2-40B4-BE49-F238E27FC236}">
                <a16:creationId xmlns:a16="http://schemas.microsoft.com/office/drawing/2014/main" xmlns="" id="{550329A6-2417-D2AC-6269-9300C0E65198}"/>
              </a:ext>
            </a:extLst>
          </p:cNvPr>
          <p:cNvSpPr/>
          <p:nvPr/>
        </p:nvSpPr>
        <p:spPr bwMode="auto">
          <a:xfrm>
            <a:off x="2112195"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 name="Овал 11">
            <a:extLst>
              <a:ext uri="{FF2B5EF4-FFF2-40B4-BE49-F238E27FC236}">
                <a16:creationId xmlns:a16="http://schemas.microsoft.com/office/drawing/2014/main" xmlns="" id="{2B2B91EE-13E9-DEE0-A347-C436F90CCBF6}"/>
              </a:ext>
            </a:extLst>
          </p:cNvPr>
          <p:cNvSpPr/>
          <p:nvPr/>
        </p:nvSpPr>
        <p:spPr bwMode="auto">
          <a:xfrm>
            <a:off x="3236849"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3" name="Овал 12">
            <a:extLst>
              <a:ext uri="{FF2B5EF4-FFF2-40B4-BE49-F238E27FC236}">
                <a16:creationId xmlns:a16="http://schemas.microsoft.com/office/drawing/2014/main" xmlns="" id="{093FFABC-3FE9-6364-0DA8-CCB8DFC622D8}"/>
              </a:ext>
            </a:extLst>
          </p:cNvPr>
          <p:cNvSpPr/>
          <p:nvPr/>
        </p:nvSpPr>
        <p:spPr bwMode="auto">
          <a:xfrm>
            <a:off x="4361503"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Овал 13">
            <a:extLst>
              <a:ext uri="{FF2B5EF4-FFF2-40B4-BE49-F238E27FC236}">
                <a16:creationId xmlns:a16="http://schemas.microsoft.com/office/drawing/2014/main" xmlns="" id="{E8853062-AEC6-73F8-80D5-0BD88E647BED}"/>
              </a:ext>
            </a:extLst>
          </p:cNvPr>
          <p:cNvSpPr/>
          <p:nvPr/>
        </p:nvSpPr>
        <p:spPr bwMode="auto">
          <a:xfrm>
            <a:off x="5486157"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5" name="Овал 14">
            <a:extLst>
              <a:ext uri="{FF2B5EF4-FFF2-40B4-BE49-F238E27FC236}">
                <a16:creationId xmlns:a16="http://schemas.microsoft.com/office/drawing/2014/main" xmlns="" id="{EF36F756-2588-21C8-3342-DE932C57F30F}"/>
              </a:ext>
            </a:extLst>
          </p:cNvPr>
          <p:cNvSpPr/>
          <p:nvPr/>
        </p:nvSpPr>
        <p:spPr bwMode="auto">
          <a:xfrm>
            <a:off x="6610811"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6" name="Овал 15">
            <a:extLst>
              <a:ext uri="{FF2B5EF4-FFF2-40B4-BE49-F238E27FC236}">
                <a16:creationId xmlns:a16="http://schemas.microsoft.com/office/drawing/2014/main" xmlns="" id="{643DC2F6-0B2F-2618-4178-F052EA540745}"/>
              </a:ext>
            </a:extLst>
          </p:cNvPr>
          <p:cNvSpPr/>
          <p:nvPr/>
        </p:nvSpPr>
        <p:spPr bwMode="auto">
          <a:xfrm>
            <a:off x="7735465"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7" name="Овал 16">
            <a:extLst>
              <a:ext uri="{FF2B5EF4-FFF2-40B4-BE49-F238E27FC236}">
                <a16:creationId xmlns:a16="http://schemas.microsoft.com/office/drawing/2014/main" xmlns="" id="{EB6BDD72-B3F7-351C-65F5-B781A705FC99}"/>
              </a:ext>
            </a:extLst>
          </p:cNvPr>
          <p:cNvSpPr/>
          <p:nvPr/>
        </p:nvSpPr>
        <p:spPr bwMode="auto">
          <a:xfrm>
            <a:off x="8860119"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8" name="Овал 17">
            <a:extLst>
              <a:ext uri="{FF2B5EF4-FFF2-40B4-BE49-F238E27FC236}">
                <a16:creationId xmlns:a16="http://schemas.microsoft.com/office/drawing/2014/main" xmlns="" id="{6AE713C9-2A90-4285-E48E-93433BCA631E}"/>
              </a:ext>
            </a:extLst>
          </p:cNvPr>
          <p:cNvSpPr/>
          <p:nvPr/>
        </p:nvSpPr>
        <p:spPr bwMode="auto">
          <a:xfrm>
            <a:off x="9984770"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1" name="TextBox 20">
            <a:extLst>
              <a:ext uri="{FF2B5EF4-FFF2-40B4-BE49-F238E27FC236}">
                <a16:creationId xmlns:a16="http://schemas.microsoft.com/office/drawing/2014/main" xmlns="" id="{C7F060F3-3CA9-E43B-E2BA-84A08E51894F}"/>
              </a:ext>
            </a:extLst>
          </p:cNvPr>
          <p:cNvSpPr txBox="1"/>
          <p:nvPr/>
        </p:nvSpPr>
        <p:spPr>
          <a:xfrm>
            <a:off x="695325" y="1744423"/>
            <a:ext cx="4726987" cy="173124"/>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Vacuum ionization and generation of </a:t>
            </a:r>
            <a:r>
              <a:rPr lang="en-US" sz="1250" dirty="0">
                <a:solidFill>
                  <a:srgbClr val="56C02B"/>
                </a:solidFill>
                <a:cs typeface="Arial"/>
              </a:rPr>
              <a:t>particles and antiparticles</a:t>
            </a:r>
            <a:endParaRPr kumimoji="0" lang="ru-RU" sz="1250" b="1" i="0" u="none" strike="noStrike" kern="0" cap="none" spc="0" normalizeH="0" baseline="0" noProof="0" dirty="0">
              <a:ln>
                <a:noFill/>
              </a:ln>
              <a:solidFill>
                <a:srgbClr val="56C02B"/>
              </a:solidFill>
              <a:effectLst/>
              <a:uLnTx/>
              <a:uFillTx/>
              <a:cs typeface="Arial"/>
            </a:endParaRPr>
          </a:p>
        </p:txBody>
      </p:sp>
      <p:sp>
        <p:nvSpPr>
          <p:cNvPr id="22" name="TextBox 21">
            <a:extLst>
              <a:ext uri="{FF2B5EF4-FFF2-40B4-BE49-F238E27FC236}">
                <a16:creationId xmlns:a16="http://schemas.microsoft.com/office/drawing/2014/main" xmlns="" id="{FF12D46E-D38B-5FAB-21F4-A32C061E171C}"/>
              </a:ext>
            </a:extLst>
          </p:cNvPr>
          <p:cNvSpPr txBox="1"/>
          <p:nvPr/>
        </p:nvSpPr>
        <p:spPr>
          <a:xfrm>
            <a:off x="695324" y="2037680"/>
            <a:ext cx="3916637" cy="519373"/>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Generation of </a:t>
            </a:r>
            <a:r>
              <a:rPr lang="en-US" sz="1250" dirty="0">
                <a:solidFill>
                  <a:srgbClr val="56C02B"/>
                </a:solidFill>
                <a:cs typeface="Arial"/>
              </a:rPr>
              <a:t>ultra-dense ultra-relativistic </a:t>
            </a:r>
            <a:r>
              <a:rPr lang="en-US" sz="1250" dirty="0">
                <a:solidFill>
                  <a:schemeClr val="accent1"/>
                </a:solidFill>
                <a:cs typeface="Arial"/>
              </a:rPr>
              <a:t>electron-positron plasma and ultra-high </a:t>
            </a:r>
            <a:r>
              <a:rPr lang="en-US" sz="1250" dirty="0">
                <a:solidFill>
                  <a:srgbClr val="56C02B"/>
                </a:solidFill>
                <a:cs typeface="Arial"/>
              </a:rPr>
              <a:t>brightness gamma radiation</a:t>
            </a:r>
            <a:endParaRPr lang="ru-RU" sz="1250" b="1" dirty="0">
              <a:solidFill>
                <a:srgbClr val="56C02B"/>
              </a:solidFill>
              <a:cs typeface="Arial"/>
            </a:endParaRPr>
          </a:p>
        </p:txBody>
      </p:sp>
      <p:sp>
        <p:nvSpPr>
          <p:cNvPr id="23" name="TextBox 22">
            <a:extLst>
              <a:ext uri="{FF2B5EF4-FFF2-40B4-BE49-F238E27FC236}">
                <a16:creationId xmlns:a16="http://schemas.microsoft.com/office/drawing/2014/main" xmlns="" id="{BAD2CBF9-A983-787A-1452-52C1B0C3FB33}"/>
              </a:ext>
            </a:extLst>
          </p:cNvPr>
          <p:cNvSpPr txBox="1"/>
          <p:nvPr/>
        </p:nvSpPr>
        <p:spPr>
          <a:xfrm>
            <a:off x="695325" y="2691036"/>
            <a:ext cx="3491816" cy="346249"/>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Directional sources of gamma radiation with photon energies in the GeV range</a:t>
            </a:r>
            <a:endParaRPr kumimoji="0" lang="ru-RU" sz="1250" b="0" i="0" u="none" strike="noStrike" kern="0" cap="none" spc="0" normalizeH="0" baseline="0" noProof="0" dirty="0">
              <a:ln>
                <a:noFill/>
              </a:ln>
              <a:solidFill>
                <a:schemeClr val="accent1"/>
              </a:solidFill>
              <a:effectLst/>
              <a:uLnTx/>
              <a:uFillTx/>
              <a:cs typeface="Arial"/>
            </a:endParaRPr>
          </a:p>
        </p:txBody>
      </p:sp>
      <p:sp>
        <p:nvSpPr>
          <p:cNvPr id="24" name="TextBox 23">
            <a:extLst>
              <a:ext uri="{FF2B5EF4-FFF2-40B4-BE49-F238E27FC236}">
                <a16:creationId xmlns:a16="http://schemas.microsoft.com/office/drawing/2014/main" xmlns="" id="{86601BC2-19E8-A726-41D1-2854EAE95816}"/>
              </a:ext>
            </a:extLst>
          </p:cNvPr>
          <p:cNvSpPr txBox="1"/>
          <p:nvPr/>
        </p:nvSpPr>
        <p:spPr>
          <a:xfrm>
            <a:off x="695326" y="3164343"/>
            <a:ext cx="3657600" cy="346249"/>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Generation of </a:t>
            </a:r>
            <a:r>
              <a:rPr lang="en-US" sz="1250" dirty="0" err="1">
                <a:solidFill>
                  <a:schemeClr val="accent1"/>
                </a:solidFill>
                <a:cs typeface="Arial"/>
              </a:rPr>
              <a:t>attosecond</a:t>
            </a:r>
            <a:r>
              <a:rPr lang="en-US" sz="1250" dirty="0">
                <a:solidFill>
                  <a:schemeClr val="accent1"/>
                </a:solidFill>
                <a:cs typeface="Arial"/>
              </a:rPr>
              <a:t> pulses with fields approaching the </a:t>
            </a:r>
            <a:r>
              <a:rPr lang="en-US" sz="1250" dirty="0">
                <a:solidFill>
                  <a:srgbClr val="56C02B"/>
                </a:solidFill>
                <a:cs typeface="Arial"/>
              </a:rPr>
              <a:t>Schwinger limit</a:t>
            </a:r>
            <a:endParaRPr lang="ru-RU" sz="1250" b="1" dirty="0">
              <a:solidFill>
                <a:srgbClr val="56C02B"/>
              </a:solidFill>
              <a:cs typeface="Arial"/>
            </a:endParaRPr>
          </a:p>
        </p:txBody>
      </p:sp>
      <p:sp>
        <p:nvSpPr>
          <p:cNvPr id="36" name="Овал 35">
            <a:extLst>
              <a:ext uri="{FF2B5EF4-FFF2-40B4-BE49-F238E27FC236}">
                <a16:creationId xmlns:a16="http://schemas.microsoft.com/office/drawing/2014/main" xmlns="" id="{1406AB12-70D5-4462-906C-1768FD1CDD07}"/>
              </a:ext>
            </a:extLst>
          </p:cNvPr>
          <p:cNvSpPr/>
          <p:nvPr/>
        </p:nvSpPr>
        <p:spPr bwMode="auto">
          <a:xfrm>
            <a:off x="10640820" y="1970158"/>
            <a:ext cx="655830" cy="656806"/>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325" name="Text Box 42"/>
          <p:cNvSpPr txBox="1">
            <a:spLocks noChangeArrowheads="1"/>
          </p:cNvSpPr>
          <p:nvPr/>
        </p:nvSpPr>
        <p:spPr bwMode="auto">
          <a:xfrm>
            <a:off x="6622545" y="4776748"/>
            <a:ext cx="1297466" cy="524460"/>
          </a:xfrm>
          <a:prstGeom prst="roundRect">
            <a:avLst>
              <a:gd name="adj" fmla="val 50000"/>
            </a:avLst>
          </a:prstGeom>
          <a:solidFill>
            <a:schemeClr val="tx2"/>
          </a:solidFill>
          <a:ln>
            <a:noFill/>
          </a:ln>
        </p:spPr>
        <p:txBody>
          <a:bodyPr wrap="squar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ru-RU" sz="1800" b="1" i="0" u="none" strike="noStrike" kern="0" cap="none" spc="0" normalizeH="0" baseline="0" noProof="0" dirty="0">
                <a:ln>
                  <a:noFill/>
                </a:ln>
                <a:solidFill>
                  <a:schemeClr val="bg1"/>
                </a:solidFill>
                <a:effectLst/>
                <a:uLnTx/>
                <a:uFillTx/>
                <a:latin typeface="+mn-lt"/>
                <a:cs typeface="Arial"/>
              </a:rPr>
              <a:t>XCELS</a:t>
            </a:r>
            <a:endParaRPr kumimoji="0" lang="ru-RU" altLang="ru-RU" sz="1800" b="1" i="0" u="none" strike="noStrike" kern="0" cap="none" spc="0" normalizeH="0" baseline="0" noProof="0" dirty="0">
              <a:ln>
                <a:noFill/>
              </a:ln>
              <a:solidFill>
                <a:schemeClr val="bg1"/>
              </a:solidFill>
              <a:effectLst/>
              <a:uLnTx/>
              <a:uFillTx/>
              <a:latin typeface="+mn-lt"/>
              <a:cs typeface="Arial"/>
            </a:endParaRPr>
          </a:p>
        </p:txBody>
      </p:sp>
      <p:sp>
        <p:nvSpPr>
          <p:cNvPr id="12311" name="Text Box 24"/>
          <p:cNvSpPr txBox="1">
            <a:spLocks noChangeArrowheads="1"/>
          </p:cNvSpPr>
          <p:nvPr/>
        </p:nvSpPr>
        <p:spPr bwMode="auto">
          <a:xfrm>
            <a:off x="866775" y="4390663"/>
            <a:ext cx="2592916" cy="910545"/>
          </a:xfrm>
          <a:prstGeom prst="roundRect">
            <a:avLst>
              <a:gd name="adj" fmla="val 50000"/>
            </a:avLst>
          </a:prstGeom>
          <a:solidFill>
            <a:schemeClr val="bg1"/>
          </a:solidFill>
          <a:ln w="19050" algn="ctr">
            <a:solidFill>
              <a:schemeClr val="tx2"/>
            </a:solidFill>
            <a:miter lim="800000"/>
            <a:headEnd/>
            <a:tailEnd/>
          </a:ln>
        </p:spPr>
        <p:txBody>
          <a:bodyPr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eaLnBrk="1" hangingPunct="1">
              <a:spcBef>
                <a:spcPct val="50000"/>
              </a:spcBef>
              <a:buNone/>
              <a:defRPr/>
            </a:pPr>
            <a:r>
              <a:rPr lang="en-US" altLang="ru-RU" sz="1200" b="1" dirty="0" err="1">
                <a:solidFill>
                  <a:schemeClr val="accent1"/>
                </a:solidFill>
                <a:latin typeface="+mn-lt"/>
                <a:cs typeface="Arial"/>
              </a:rPr>
              <a:t>Intraatomic</a:t>
            </a:r>
            <a:r>
              <a:rPr lang="en-US" altLang="ru-RU" sz="1200" b="1" dirty="0">
                <a:solidFill>
                  <a:schemeClr val="accent1"/>
                </a:solidFill>
                <a:latin typeface="+mn-lt"/>
                <a:cs typeface="Arial"/>
              </a:rPr>
              <a:t> field holding an electron in a hydrogen atom</a:t>
            </a:r>
            <a:r>
              <a:rPr kumimoji="0" lang="ru-RU" altLang="ru-RU" sz="1200" b="1" i="0" u="none" strike="noStrike" kern="0" cap="none" spc="0" normalizeH="0" baseline="0" noProof="0" dirty="0" smtClean="0">
                <a:ln>
                  <a:noFill/>
                </a:ln>
                <a:solidFill>
                  <a:schemeClr val="accent1"/>
                </a:solidFill>
                <a:effectLst/>
                <a:uLnTx/>
                <a:uFillTx/>
                <a:latin typeface="+mn-lt"/>
                <a:cs typeface="Arial"/>
              </a:rPr>
              <a:t> </a:t>
            </a:r>
            <a:r>
              <a:rPr lang="ru-RU" altLang="ru-RU" sz="1200" b="1" dirty="0" smtClean="0">
                <a:solidFill>
                  <a:schemeClr val="accent1"/>
                </a:solidFill>
                <a:latin typeface="+mn-lt"/>
                <a:cs typeface="Arial"/>
              </a:rPr>
              <a:t>                  </a:t>
            </a:r>
            <a:r>
              <a:rPr lang="en-US" sz="1200" b="1" dirty="0" err="1" smtClean="0">
                <a:solidFill>
                  <a:srgbClr val="C00000"/>
                </a:solidFill>
              </a:rPr>
              <a:t>E</a:t>
            </a:r>
            <a:r>
              <a:rPr lang="en-US" sz="1200" b="1" baseline="-25000" dirty="0" err="1" smtClean="0">
                <a:solidFill>
                  <a:srgbClr val="C00000"/>
                </a:solidFill>
              </a:rPr>
              <a:t>a</a:t>
            </a:r>
            <a:r>
              <a:rPr lang="en-US" sz="1200" b="1" dirty="0" smtClean="0">
                <a:solidFill>
                  <a:srgbClr val="C00000"/>
                </a:solidFill>
              </a:rPr>
              <a:t> </a:t>
            </a:r>
            <a:r>
              <a:rPr lang="en-US" sz="1200" b="1" dirty="0">
                <a:solidFill>
                  <a:srgbClr val="C00000"/>
                </a:solidFill>
              </a:rPr>
              <a:t>= m</a:t>
            </a:r>
            <a:r>
              <a:rPr lang="en-US" sz="1200" b="1" baseline="30000" dirty="0">
                <a:solidFill>
                  <a:srgbClr val="C00000"/>
                </a:solidFill>
              </a:rPr>
              <a:t>2</a:t>
            </a:r>
            <a:r>
              <a:rPr lang="en-US" sz="1200" b="1" dirty="0">
                <a:solidFill>
                  <a:srgbClr val="C00000"/>
                </a:solidFill>
              </a:rPr>
              <a:t>e</a:t>
            </a:r>
            <a:r>
              <a:rPr lang="en-US" sz="1200" b="1" baseline="30000" dirty="0">
                <a:solidFill>
                  <a:srgbClr val="C00000"/>
                </a:solidFill>
              </a:rPr>
              <a:t>5</a:t>
            </a:r>
            <a:r>
              <a:rPr lang="en-US" sz="1200" b="1" dirty="0">
                <a:solidFill>
                  <a:srgbClr val="C00000"/>
                </a:solidFill>
              </a:rPr>
              <a:t> / </a:t>
            </a:r>
            <a:r>
              <a:rPr lang="en-US" sz="1200" b="1" dirty="0" smtClean="0">
                <a:solidFill>
                  <a:srgbClr val="C00000"/>
                </a:solidFill>
              </a:rPr>
              <a:t>ħ</a:t>
            </a:r>
            <a:r>
              <a:rPr lang="en-US" sz="1200" b="1" baseline="30000" dirty="0" smtClean="0">
                <a:solidFill>
                  <a:srgbClr val="C00000"/>
                </a:solidFill>
              </a:rPr>
              <a:t>4</a:t>
            </a:r>
            <a:endParaRPr lang="ru-RU" sz="1200" b="1" dirty="0">
              <a:solidFill>
                <a:srgbClr val="C00000"/>
              </a:solidFill>
            </a:endParaRPr>
          </a:p>
        </p:txBody>
      </p:sp>
      <p:sp>
        <p:nvSpPr>
          <p:cNvPr id="19" name="Text Box 24">
            <a:extLst>
              <a:ext uri="{FF2B5EF4-FFF2-40B4-BE49-F238E27FC236}">
                <a16:creationId xmlns:a16="http://schemas.microsoft.com/office/drawing/2014/main" xmlns="" id="{B8E29CE6-E160-7C1C-1923-07FBDCA24F8A}"/>
              </a:ext>
            </a:extLst>
          </p:cNvPr>
          <p:cNvSpPr txBox="1">
            <a:spLocks noChangeArrowheads="1"/>
          </p:cNvSpPr>
          <p:nvPr/>
        </p:nvSpPr>
        <p:spPr bwMode="auto">
          <a:xfrm>
            <a:off x="8172450" y="3164343"/>
            <a:ext cx="3036118" cy="896344"/>
          </a:xfrm>
          <a:prstGeom prst="roundRect">
            <a:avLst>
              <a:gd name="adj" fmla="val 50000"/>
            </a:avLst>
          </a:prstGeom>
          <a:solidFill>
            <a:schemeClr val="bg1"/>
          </a:solidFill>
          <a:ln w="19050" algn="ctr">
            <a:solidFill>
              <a:schemeClr val="tx2"/>
            </a:solidFill>
            <a:miter lim="800000"/>
            <a:headEnd/>
            <a:tailEnd/>
          </a:ln>
        </p:spPr>
        <p:txBody>
          <a:bodyPr wrap="square" lIns="0" tIns="0" rIns="0" bIns="0"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altLang="ru-RU" sz="1200" b="1" dirty="0">
                <a:solidFill>
                  <a:schemeClr val="accent1"/>
                </a:solidFill>
                <a:latin typeface="+mn-lt"/>
                <a:cs typeface="Arial"/>
              </a:rPr>
              <a:t>Field holding electron-positron pairs in a quantum vacuum (Schwinger limit)</a:t>
            </a:r>
            <a:r>
              <a:rPr kumimoji="0" lang="ru-RU" altLang="ru-RU" sz="1200" b="1" i="0" u="none" strike="noStrike" kern="0" cap="none" spc="0" normalizeH="0" baseline="0" noProof="0" dirty="0" smtClean="0">
                <a:ln>
                  <a:noFill/>
                </a:ln>
                <a:solidFill>
                  <a:schemeClr val="accent1"/>
                </a:solidFill>
                <a:effectLst/>
                <a:uLnTx/>
                <a:uFillTx/>
                <a:latin typeface="+mn-lt"/>
                <a:cs typeface="Arial"/>
              </a:rPr>
              <a:t>      </a:t>
            </a:r>
            <a:r>
              <a:rPr lang="en-US" sz="1200" b="1" dirty="0" err="1" smtClean="0">
                <a:solidFill>
                  <a:srgbClr val="C00000"/>
                </a:solidFill>
              </a:rPr>
              <a:t>E</a:t>
            </a:r>
            <a:r>
              <a:rPr lang="en-US" sz="1200" b="1" baseline="-25000" dirty="0" err="1" smtClean="0">
                <a:solidFill>
                  <a:srgbClr val="C00000"/>
                </a:solidFill>
              </a:rPr>
              <a:t>cr</a:t>
            </a:r>
            <a:r>
              <a:rPr lang="en-US" sz="1200" b="1" dirty="0" smtClean="0">
                <a:solidFill>
                  <a:srgbClr val="C00000"/>
                </a:solidFill>
              </a:rPr>
              <a:t> </a:t>
            </a:r>
            <a:r>
              <a:rPr lang="en-US" sz="1200" b="1" dirty="0">
                <a:solidFill>
                  <a:srgbClr val="C00000"/>
                </a:solidFill>
              </a:rPr>
              <a:t>= m</a:t>
            </a:r>
            <a:r>
              <a:rPr lang="en-US" sz="1200" b="1" baseline="30000" dirty="0">
                <a:solidFill>
                  <a:srgbClr val="C00000"/>
                </a:solidFill>
              </a:rPr>
              <a:t>2</a:t>
            </a:r>
            <a:r>
              <a:rPr lang="en-US" sz="1200" b="1" dirty="0">
                <a:solidFill>
                  <a:srgbClr val="C00000"/>
                </a:solidFill>
              </a:rPr>
              <a:t>c</a:t>
            </a:r>
            <a:r>
              <a:rPr lang="en-US" sz="1200" b="1" baseline="30000" dirty="0">
                <a:solidFill>
                  <a:srgbClr val="C00000"/>
                </a:solidFill>
              </a:rPr>
              <a:t>3</a:t>
            </a:r>
            <a:r>
              <a:rPr lang="en-US" sz="1200" b="1" dirty="0">
                <a:solidFill>
                  <a:srgbClr val="C00000"/>
                </a:solidFill>
              </a:rPr>
              <a:t> / </a:t>
            </a:r>
            <a:r>
              <a:rPr lang="en-US" sz="1200" b="1" dirty="0" err="1" smtClean="0">
                <a:solidFill>
                  <a:srgbClr val="C00000"/>
                </a:solidFill>
              </a:rPr>
              <a:t>eħ</a:t>
            </a:r>
            <a:endParaRPr lang="ru-RU" sz="1200" b="1" dirty="0">
              <a:solidFill>
                <a:srgbClr val="C00000"/>
              </a:solidFill>
            </a:endParaRPr>
          </a:p>
        </p:txBody>
      </p:sp>
      <p:sp>
        <p:nvSpPr>
          <p:cNvPr id="20" name="Text Box 42">
            <a:extLst>
              <a:ext uri="{FF2B5EF4-FFF2-40B4-BE49-F238E27FC236}">
                <a16:creationId xmlns:a16="http://schemas.microsoft.com/office/drawing/2014/main" xmlns="" id="{387147C7-22D4-D51B-F8A3-96BD0EDA2684}"/>
              </a:ext>
            </a:extLst>
          </p:cNvPr>
          <p:cNvSpPr txBox="1">
            <a:spLocks noChangeArrowheads="1"/>
          </p:cNvSpPr>
          <p:nvPr/>
        </p:nvSpPr>
        <p:spPr bwMode="auto">
          <a:xfrm>
            <a:off x="4870542" y="4776748"/>
            <a:ext cx="1297466" cy="524460"/>
          </a:xfrm>
          <a:prstGeom prst="roundRect">
            <a:avLst>
              <a:gd name="adj" fmla="val 50000"/>
            </a:avLst>
          </a:prstGeom>
          <a:solidFill>
            <a:schemeClr val="accent3"/>
          </a:solidFill>
          <a:ln>
            <a:noFill/>
          </a:ln>
        </p:spPr>
        <p:txBody>
          <a:bodyPr wrap="squar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ru-RU" sz="1200" b="1" i="0" u="none" strike="noStrike" kern="0" cap="none" spc="0" normalizeH="0" baseline="0" noProof="0" dirty="0" smtClean="0">
                <a:ln>
                  <a:noFill/>
                </a:ln>
                <a:solidFill>
                  <a:schemeClr val="bg1"/>
                </a:solidFill>
                <a:effectLst/>
                <a:uLnTx/>
                <a:uFillTx/>
                <a:latin typeface="+mn-lt"/>
                <a:cs typeface="Arial"/>
              </a:rPr>
              <a:t>Existing installations</a:t>
            </a:r>
            <a:endParaRPr kumimoji="0" lang="ru-RU" altLang="ru-RU" sz="1200" b="1" i="0" u="none" strike="noStrike" kern="0" cap="none" spc="0" normalizeH="0" baseline="0" noProof="0" dirty="0">
              <a:ln>
                <a:noFill/>
              </a:ln>
              <a:solidFill>
                <a:schemeClr val="bg1"/>
              </a:solidFill>
              <a:effectLst/>
              <a:uLnTx/>
              <a:uFillTx/>
              <a:latin typeface="+mn-lt"/>
              <a:cs typeface="Arial"/>
            </a:endParaRPr>
          </a:p>
        </p:txBody>
      </p:sp>
      <p:sp>
        <p:nvSpPr>
          <p:cNvPr id="44" name="Text Box 24">
            <a:extLst>
              <a:ext uri="{FF2B5EF4-FFF2-40B4-BE49-F238E27FC236}">
                <a16:creationId xmlns:a16="http://schemas.microsoft.com/office/drawing/2014/main" xmlns="" id="{B8E29CE6-E160-7C1C-1923-07FBDCA24F8A}"/>
              </a:ext>
            </a:extLst>
          </p:cNvPr>
          <p:cNvSpPr txBox="1">
            <a:spLocks noChangeArrowheads="1"/>
          </p:cNvSpPr>
          <p:nvPr/>
        </p:nvSpPr>
        <p:spPr bwMode="auto">
          <a:xfrm>
            <a:off x="5183856" y="6436406"/>
            <a:ext cx="3000376" cy="376970"/>
          </a:xfrm>
          <a:prstGeom prst="roundRect">
            <a:avLst>
              <a:gd name="adj" fmla="val 50000"/>
            </a:avLst>
          </a:prstGeom>
          <a:solidFill>
            <a:schemeClr val="bg1"/>
          </a:solidFill>
          <a:ln w="19050" algn="ctr">
            <a:solidFill>
              <a:schemeClr val="tx2"/>
            </a:solidFill>
            <a:miter lim="800000"/>
            <a:headEnd/>
            <a:tailEnd/>
          </a:ln>
        </p:spPr>
        <p:txBody>
          <a:bodyPr wrap="square" lIns="0" tIns="0" rIns="0" bIns="0"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sz="1200" b="1" dirty="0" smtClean="0">
                <a:solidFill>
                  <a:srgbClr val="C00000"/>
                </a:solidFill>
              </a:rPr>
              <a:t> </a:t>
            </a:r>
            <a:r>
              <a:rPr lang="en-US" sz="1200" b="1" dirty="0" err="1" smtClean="0">
                <a:solidFill>
                  <a:srgbClr val="C00000"/>
                </a:solidFill>
              </a:rPr>
              <a:t>E</a:t>
            </a:r>
            <a:r>
              <a:rPr lang="en-US" sz="1200" b="1" baseline="-25000" dirty="0" err="1" smtClean="0">
                <a:solidFill>
                  <a:srgbClr val="C00000"/>
                </a:solidFill>
              </a:rPr>
              <a:t>cr</a:t>
            </a:r>
            <a:r>
              <a:rPr lang="en-US" sz="1200" b="1" dirty="0" smtClean="0">
                <a:solidFill>
                  <a:srgbClr val="C00000"/>
                </a:solidFill>
              </a:rPr>
              <a:t> </a:t>
            </a:r>
            <a:r>
              <a:rPr lang="en-US" sz="1200" b="1" dirty="0">
                <a:solidFill>
                  <a:srgbClr val="C00000"/>
                </a:solidFill>
              </a:rPr>
              <a:t>/ </a:t>
            </a:r>
            <a:r>
              <a:rPr lang="en-US" sz="1200" b="1" dirty="0" err="1">
                <a:solidFill>
                  <a:srgbClr val="C00000"/>
                </a:solidFill>
              </a:rPr>
              <a:t>E</a:t>
            </a:r>
            <a:r>
              <a:rPr lang="en-US" sz="1200" b="1" baseline="-25000" dirty="0" err="1">
                <a:solidFill>
                  <a:srgbClr val="C00000"/>
                </a:solidFill>
              </a:rPr>
              <a:t>a</a:t>
            </a:r>
            <a:r>
              <a:rPr lang="en-US" sz="1200" b="1" dirty="0">
                <a:solidFill>
                  <a:srgbClr val="C00000"/>
                </a:solidFill>
              </a:rPr>
              <a:t> ≈ 137 </a:t>
            </a:r>
            <a:r>
              <a:rPr lang="en-US" sz="1200" b="1" baseline="30000" dirty="0">
                <a:solidFill>
                  <a:srgbClr val="C00000"/>
                </a:solidFill>
              </a:rPr>
              <a:t>3 </a:t>
            </a:r>
            <a:r>
              <a:rPr lang="en-US" sz="1200" b="1" dirty="0">
                <a:solidFill>
                  <a:srgbClr val="C00000"/>
                </a:solidFill>
              </a:rPr>
              <a:t>≈ 2.6 10 </a:t>
            </a:r>
            <a:r>
              <a:rPr lang="en-US" sz="1200" b="1" baseline="30000" dirty="0" smtClean="0">
                <a:solidFill>
                  <a:srgbClr val="C00000"/>
                </a:solidFill>
              </a:rPr>
              <a:t>6</a:t>
            </a:r>
            <a:endParaRPr lang="ru-RU" sz="1200" b="1" dirty="0">
              <a:solidFill>
                <a:srgbClr val="C00000"/>
              </a:solidFill>
            </a:endParaRPr>
          </a:p>
        </p:txBody>
      </p:sp>
    </p:spTree>
    <p:extLst>
      <p:ext uri="{BB962C8B-B14F-4D97-AF65-F5344CB8AC3E}">
        <p14:creationId xmlns:p14="http://schemas.microsoft.com/office/powerpoint/2010/main" val="124292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Прямая соединительная линия 36">
            <a:extLst>
              <a:ext uri="{FF2B5EF4-FFF2-40B4-BE49-F238E27FC236}">
                <a16:creationId xmlns:a16="http://schemas.microsoft.com/office/drawing/2014/main" xmlns="" id="{0CA4C44B-37E6-64F0-40B2-2B34AA9755EC}"/>
              </a:ext>
            </a:extLst>
          </p:cNvPr>
          <p:cNvCxnSpPr>
            <a:cxnSpLocks/>
          </p:cNvCxnSpPr>
          <p:nvPr/>
        </p:nvCxnSpPr>
        <p:spPr>
          <a:xfrm>
            <a:off x="100651" y="5515311"/>
            <a:ext cx="5867400" cy="0"/>
          </a:xfrm>
          <a:prstGeom prst="line">
            <a:avLst/>
          </a:prstGeom>
          <a:ln w="952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Google Shape;130;p1">
            <a:extLst>
              <a:ext uri="{FF2B5EF4-FFF2-40B4-BE49-F238E27FC236}">
                <a16:creationId xmlns:a16="http://schemas.microsoft.com/office/drawing/2014/main" xmlns="" id="{86A28135-77E6-DCB0-47F0-1731408CDF66}"/>
              </a:ext>
            </a:extLst>
          </p:cNvPr>
          <p:cNvPicPr preferRelativeResize="0"/>
          <p:nvPr/>
        </p:nvPicPr>
        <p:blipFill rotWithShape="1">
          <a:blip r:embed="rId2" cstate="print">
            <a:alphaModFix/>
            <a:extLst>
              <a:ext uri="{BEBA8EAE-BF5A-486C-A8C5-ECC9F3942E4B}">
                <a14:imgProps xmlns:a14="http://schemas.microsoft.com/office/drawing/2010/main">
                  <a14:imgLayer r:embed="rId3">
                    <a14:imgEffect>
                      <a14:sharpenSoften amount="13000"/>
                    </a14:imgEffect>
                  </a14:imgLayer>
                </a14:imgProps>
              </a:ext>
            </a:extLst>
          </a:blip>
          <a:srcRect/>
          <a:stretch/>
        </p:blipFill>
        <p:spPr>
          <a:xfrm>
            <a:off x="335360" y="1340768"/>
            <a:ext cx="4889860" cy="3528392"/>
          </a:xfrm>
          <a:prstGeom prst="rect">
            <a:avLst/>
          </a:prstGeom>
          <a:noFill/>
          <a:ln>
            <a:noFill/>
          </a:ln>
        </p:spPr>
      </p:pic>
      <p:pic>
        <p:nvPicPr>
          <p:cNvPr id="6" name="Picture 1" descr="IMG_2208_"/>
          <p:cNvPicPr>
            <a:picLocks noChangeAspect="1" noChangeArrowheads="1"/>
          </p:cNvPicPr>
          <p:nvPr/>
        </p:nvPicPr>
        <p:blipFill>
          <a:blip r:embed="rId4" cstate="print"/>
          <a:srcRect/>
          <a:stretch>
            <a:fillRect/>
          </a:stretch>
        </p:blipFill>
        <p:spPr bwMode="auto">
          <a:xfrm>
            <a:off x="5595361" y="1387966"/>
            <a:ext cx="2928615" cy="1464307"/>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pic>
        <p:nvPicPr>
          <p:cNvPr id="7" name="Изображение 7" descr="IMG_1926-1024x683.jpg"/>
          <p:cNvPicPr>
            <a:picLocks noChangeAspect="1"/>
          </p:cNvPicPr>
          <p:nvPr/>
        </p:nvPicPr>
        <p:blipFill rotWithShape="1">
          <a:blip r:embed="rId5" cstate="print">
            <a:extLst>
              <a:ext uri="{28A0092B-C50C-407E-A947-70E740481C1C}">
                <a14:useLocalDpi xmlns:a14="http://schemas.microsoft.com/office/drawing/2010/main" val="0"/>
              </a:ext>
            </a:extLst>
          </a:blip>
          <a:srcRect b="15912"/>
          <a:stretch/>
        </p:blipFill>
        <p:spPr>
          <a:xfrm>
            <a:off x="5591944" y="3101642"/>
            <a:ext cx="4220619" cy="1775390"/>
          </a:xfrm>
          <a:prstGeom prst="rect">
            <a:avLst/>
          </a:prstGeom>
          <a:ln w="38100" cap="sq">
            <a:solidFill>
              <a:srgbClr val="008000"/>
            </a:solidFill>
            <a:prstDash val="solid"/>
            <a:miter lim="800000"/>
          </a:ln>
          <a:effectLst>
            <a:outerShdw blurRad="50800" dist="38100" dir="2700000" algn="tl" rotWithShape="0">
              <a:srgbClr val="000000">
                <a:alpha val="43000"/>
              </a:srgbClr>
            </a:outerShdw>
          </a:effectLst>
        </p:spPr>
      </p:pic>
      <p:pic>
        <p:nvPicPr>
          <p:cNvPr id="8" name="Рисунок 2"/>
          <p:cNvPicPr/>
          <p:nvPr/>
        </p:nvPicPr>
        <p:blipFill rotWithShape="1">
          <a:blip r:embed="rId6">
            <a:extLst>
              <a:ext uri="{28A0092B-C50C-407E-A947-70E740481C1C}">
                <a14:useLocalDpi xmlns:a14="http://schemas.microsoft.com/office/drawing/2010/main" val="0"/>
              </a:ext>
            </a:extLst>
          </a:blip>
          <a:srcRect t="26501"/>
          <a:stretch/>
        </p:blipFill>
        <p:spPr bwMode="auto">
          <a:xfrm>
            <a:off x="5591944" y="5085184"/>
            <a:ext cx="4895480" cy="172171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9" name="Прямоугольник 8"/>
          <p:cNvSpPr/>
          <p:nvPr/>
        </p:nvSpPr>
        <p:spPr>
          <a:xfrm>
            <a:off x="8760296" y="1549548"/>
            <a:ext cx="3240360" cy="646331"/>
          </a:xfrm>
          <a:prstGeom prst="rect">
            <a:avLst/>
          </a:prstGeom>
        </p:spPr>
        <p:txBody>
          <a:bodyPr wrap="square">
            <a:spAutoFit/>
          </a:bodyPr>
          <a:lstStyle/>
          <a:p>
            <a:pPr defTabSz="1219170">
              <a:defRPr/>
            </a:pPr>
            <a:r>
              <a:rPr lang="en-US" sz="1200" b="1" dirty="0" err="1">
                <a:solidFill>
                  <a:srgbClr val="0000FF"/>
                </a:solidFill>
              </a:rPr>
              <a:t>Petawatt</a:t>
            </a:r>
            <a:r>
              <a:rPr lang="en-US" sz="1200" b="1" dirty="0">
                <a:solidFill>
                  <a:srgbClr val="0000FF"/>
                </a:solidFill>
              </a:rPr>
              <a:t> parametric femtosecond laser at IAP RAS</a:t>
            </a:r>
          </a:p>
          <a:p>
            <a:pPr defTabSz="1219170">
              <a:defRPr/>
            </a:pPr>
            <a:r>
              <a:rPr lang="en-US" sz="1200" b="1" dirty="0">
                <a:solidFill>
                  <a:srgbClr val="0000FF"/>
                </a:solidFill>
              </a:rPr>
              <a:t>Power 1.5 PW, </a:t>
            </a:r>
            <a:r>
              <a:rPr lang="en-US" sz="1200" b="1" dirty="0" smtClean="0">
                <a:solidFill>
                  <a:srgbClr val="0000FF"/>
                </a:solidFill>
              </a:rPr>
              <a:t>pulse duration </a:t>
            </a:r>
            <a:r>
              <a:rPr lang="en-US" sz="1200" b="1" dirty="0">
                <a:solidFill>
                  <a:srgbClr val="0000FF"/>
                </a:solidFill>
              </a:rPr>
              <a:t>11 fs</a:t>
            </a:r>
            <a:r>
              <a:rPr lang="ru-RU" sz="1200" b="1" dirty="0" smtClean="0">
                <a:solidFill>
                  <a:sysClr val="windowText" lastClr="000000"/>
                </a:solidFill>
              </a:rPr>
              <a:t> </a:t>
            </a:r>
            <a:endParaRPr lang="en-US" sz="1200" b="1" dirty="0">
              <a:solidFill>
                <a:sysClr val="windowText" lastClr="000000"/>
              </a:solidFill>
            </a:endParaRPr>
          </a:p>
        </p:txBody>
      </p:sp>
      <p:sp>
        <p:nvSpPr>
          <p:cNvPr id="10" name="TextBox 9"/>
          <p:cNvSpPr txBox="1"/>
          <p:nvPr/>
        </p:nvSpPr>
        <p:spPr>
          <a:xfrm>
            <a:off x="9912424" y="3097255"/>
            <a:ext cx="2424659" cy="830997"/>
          </a:xfrm>
          <a:prstGeom prst="rect">
            <a:avLst/>
          </a:prstGeom>
          <a:noFill/>
        </p:spPr>
        <p:txBody>
          <a:bodyPr wrap="square" rtlCol="0">
            <a:spAutoFit/>
          </a:bodyPr>
          <a:lstStyle/>
          <a:p>
            <a:pPr defTabSz="1219170">
              <a:defRPr/>
            </a:pPr>
            <a:endParaRPr lang="ru-RU" sz="1200" b="1" dirty="0">
              <a:solidFill>
                <a:sysClr val="windowText" lastClr="000000"/>
              </a:solidFill>
            </a:endParaRPr>
          </a:p>
          <a:p>
            <a:pPr defTabSz="1219170">
              <a:defRPr/>
            </a:pPr>
            <a:r>
              <a:rPr lang="en-US" sz="1200" b="1" dirty="0">
                <a:solidFill>
                  <a:srgbClr val="008000"/>
                </a:solidFill>
              </a:rPr>
              <a:t>DKDP Wide Aperture Water Soluble Crystal Factory </a:t>
            </a:r>
            <a:endParaRPr lang="en-US" sz="1200" b="1" dirty="0" smtClean="0">
              <a:solidFill>
                <a:srgbClr val="008000"/>
              </a:solidFill>
            </a:endParaRPr>
          </a:p>
          <a:p>
            <a:pPr defTabSz="1219170">
              <a:defRPr/>
            </a:pPr>
            <a:r>
              <a:rPr lang="en-US" sz="1200" b="1" dirty="0" smtClean="0">
                <a:solidFill>
                  <a:srgbClr val="008000"/>
                </a:solidFill>
              </a:rPr>
              <a:t>Size </a:t>
            </a:r>
            <a:r>
              <a:rPr lang="en-US" sz="1200" b="1" dirty="0">
                <a:solidFill>
                  <a:srgbClr val="008000"/>
                </a:solidFill>
              </a:rPr>
              <a:t>up to 40x40 </a:t>
            </a:r>
            <a:r>
              <a:rPr lang="ru-RU" sz="1200" b="1" dirty="0" smtClean="0">
                <a:solidFill>
                  <a:srgbClr val="008000"/>
                </a:solidFill>
              </a:rPr>
              <a:t>с</a:t>
            </a:r>
            <a:r>
              <a:rPr lang="en-US" sz="1200" b="1" dirty="0" smtClean="0">
                <a:solidFill>
                  <a:srgbClr val="008000"/>
                </a:solidFill>
              </a:rPr>
              <a:t>m</a:t>
            </a:r>
            <a:r>
              <a:rPr lang="ru-RU" sz="1200" b="1" baseline="30000" dirty="0" smtClean="0">
                <a:solidFill>
                  <a:srgbClr val="008000"/>
                </a:solidFill>
              </a:rPr>
              <a:t>2</a:t>
            </a:r>
            <a:r>
              <a:rPr lang="ru-RU" sz="1200" b="1" dirty="0" smtClean="0">
                <a:solidFill>
                  <a:srgbClr val="008000"/>
                </a:solidFill>
              </a:rPr>
              <a:t> </a:t>
            </a:r>
            <a:endParaRPr lang="ru-RU" sz="1200" b="1" dirty="0">
              <a:solidFill>
                <a:srgbClr val="008000"/>
              </a:solidFill>
            </a:endParaRPr>
          </a:p>
        </p:txBody>
      </p:sp>
      <p:sp>
        <p:nvSpPr>
          <p:cNvPr id="11" name="TextBox 10"/>
          <p:cNvSpPr txBox="1"/>
          <p:nvPr/>
        </p:nvSpPr>
        <p:spPr>
          <a:xfrm>
            <a:off x="10632505" y="5301208"/>
            <a:ext cx="1559496" cy="830997"/>
          </a:xfrm>
          <a:prstGeom prst="rect">
            <a:avLst/>
          </a:prstGeom>
          <a:noFill/>
        </p:spPr>
        <p:txBody>
          <a:bodyPr wrap="square" rtlCol="0">
            <a:spAutoFit/>
          </a:bodyPr>
          <a:lstStyle/>
          <a:p>
            <a:pPr defTabSz="1219170">
              <a:defRPr/>
            </a:pPr>
            <a:endParaRPr lang="ru-RU" sz="1200" b="1" dirty="0">
              <a:solidFill>
                <a:sysClr val="windowText" lastClr="000000"/>
              </a:solidFill>
            </a:endParaRPr>
          </a:p>
          <a:p>
            <a:pPr defTabSz="1219170">
              <a:defRPr/>
            </a:pPr>
            <a:r>
              <a:rPr lang="en-US" sz="1200" b="1" dirty="0">
                <a:solidFill>
                  <a:srgbClr val="FF0000"/>
                </a:solidFill>
              </a:rPr>
              <a:t>Pumping with a </a:t>
            </a:r>
            <a:r>
              <a:rPr lang="en-US" sz="1200" b="1" dirty="0" err="1">
                <a:solidFill>
                  <a:srgbClr val="FF0000"/>
                </a:solidFill>
              </a:rPr>
              <a:t>megajoule</a:t>
            </a:r>
            <a:r>
              <a:rPr lang="en-US" sz="1200" b="1" dirty="0">
                <a:solidFill>
                  <a:srgbClr val="FF0000"/>
                </a:solidFill>
              </a:rPr>
              <a:t> nanosecond laser</a:t>
            </a:r>
            <a:endParaRPr lang="ru-RU" sz="1200" b="1" dirty="0">
              <a:solidFill>
                <a:srgbClr val="FF0000"/>
              </a:solidFill>
            </a:endParaRPr>
          </a:p>
        </p:txBody>
      </p:sp>
      <p:sp>
        <p:nvSpPr>
          <p:cNvPr id="13" name="Прямоугольник: скругленные углы 76">
            <a:extLst>
              <a:ext uri="{FF2B5EF4-FFF2-40B4-BE49-F238E27FC236}">
                <a16:creationId xmlns:a16="http://schemas.microsoft.com/office/drawing/2014/main" xmlns="" id="{536AC109-E843-0CF9-DB04-A2D3CC19904F}"/>
              </a:ext>
            </a:extLst>
          </p:cNvPr>
          <p:cNvSpPr/>
          <p:nvPr/>
        </p:nvSpPr>
        <p:spPr>
          <a:xfrm>
            <a:off x="579708" y="5157192"/>
            <a:ext cx="4508180" cy="158417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lstStyle/>
          <a:p>
            <a:r>
              <a:rPr lang="en-US" sz="1400" b="1" dirty="0"/>
              <a:t>12 channels</a:t>
            </a:r>
          </a:p>
          <a:p>
            <a:r>
              <a:rPr lang="en-US" sz="1400" b="1" dirty="0"/>
              <a:t>50 PW per channel</a:t>
            </a:r>
          </a:p>
          <a:p>
            <a:r>
              <a:rPr lang="en-US" sz="1400" b="1" dirty="0"/>
              <a:t>Duration up to 10 fs</a:t>
            </a:r>
          </a:p>
          <a:p>
            <a:r>
              <a:rPr lang="en-US" sz="1400" b="1" dirty="0"/>
              <a:t>Focusing to a spot of 1-3 microns</a:t>
            </a:r>
          </a:p>
          <a:p>
            <a:r>
              <a:rPr lang="en-US" sz="1400" b="1" dirty="0"/>
              <a:t>Coherent addition possible</a:t>
            </a:r>
          </a:p>
          <a:p>
            <a:r>
              <a:rPr lang="en-US" sz="1400" b="1" dirty="0"/>
              <a:t>Intensity </a:t>
            </a:r>
            <a:r>
              <a:rPr lang="en-US" sz="1400" b="1" dirty="0" smtClean="0"/>
              <a:t>&gt;</a:t>
            </a:r>
            <a:r>
              <a:rPr lang="ru-RU" sz="1400" b="1" dirty="0" smtClean="0"/>
              <a:t> 10</a:t>
            </a:r>
            <a:r>
              <a:rPr lang="ru-RU" sz="1400" b="1" baseline="30000" dirty="0" smtClean="0"/>
              <a:t>25</a:t>
            </a:r>
            <a:r>
              <a:rPr lang="ru-RU" sz="1400" b="1" dirty="0" smtClean="0"/>
              <a:t> </a:t>
            </a:r>
            <a:r>
              <a:rPr lang="en-US" sz="1400" b="1" dirty="0" smtClean="0"/>
              <a:t>W</a:t>
            </a:r>
            <a:r>
              <a:rPr lang="ru-RU" sz="1400" b="1" dirty="0" smtClean="0"/>
              <a:t>/с</a:t>
            </a:r>
            <a:r>
              <a:rPr lang="en-US" sz="1400" b="1" dirty="0" smtClean="0"/>
              <a:t>m</a:t>
            </a:r>
            <a:r>
              <a:rPr lang="ru-RU" sz="1400" b="1" dirty="0" smtClean="0"/>
              <a:t> </a:t>
            </a:r>
            <a:r>
              <a:rPr lang="ru-RU" sz="1400" b="1" baseline="30000" dirty="0"/>
              <a:t>2</a:t>
            </a:r>
            <a:r>
              <a:rPr lang="ru-RU" sz="1400" b="1" dirty="0"/>
              <a:t> </a:t>
            </a:r>
          </a:p>
        </p:txBody>
      </p:sp>
      <p:sp>
        <p:nvSpPr>
          <p:cNvPr id="14" name="Прямоугольник 13">
            <a:extLst>
              <a:ext uri="{FF2B5EF4-FFF2-40B4-BE49-F238E27FC236}">
                <a16:creationId xmlns:a16="http://schemas.microsoft.com/office/drawing/2014/main" xmlns="" id="{66D1AD19-40AB-BB4E-CAA4-ADEE40F3CD78}"/>
              </a:ext>
            </a:extLst>
          </p:cNvPr>
          <p:cNvSpPr/>
          <p:nvPr/>
        </p:nvSpPr>
        <p:spPr>
          <a:xfrm>
            <a:off x="0" y="-11778"/>
            <a:ext cx="11136560" cy="1064514"/>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rPr>
              <a:t>OPCPA technique - parametric amplification of frequency-modulated optical pulses in nonlinear wide-aperture crystals</a:t>
            </a:r>
            <a:endParaRPr lang="ru-RU" sz="2000" b="1" dirty="0">
              <a:solidFill>
                <a:schemeClr val="accent1"/>
              </a:solidFill>
            </a:endParaRPr>
          </a:p>
        </p:txBody>
      </p:sp>
    </p:spTree>
    <p:extLst>
      <p:ext uri="{BB962C8B-B14F-4D97-AF65-F5344CB8AC3E}">
        <p14:creationId xmlns:p14="http://schemas.microsoft.com/office/powerpoint/2010/main" val="149713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250" fill="hold"/>
                                        <p:tgtEl>
                                          <p:spTgt spid="13"/>
                                        </p:tgtEl>
                                        <p:attrNameLst>
                                          <p:attrName>ppt_x</p:attrName>
                                        </p:attrNameLst>
                                      </p:cBhvr>
                                      <p:tavLst>
                                        <p:tav tm="0">
                                          <p:val>
                                            <p:strVal val="#ppt_x"/>
                                          </p:val>
                                        </p:tav>
                                        <p:tav tm="100000">
                                          <p:val>
                                            <p:strVal val="#ppt_x"/>
                                          </p:val>
                                        </p:tav>
                                      </p:tavLst>
                                    </p:anim>
                                    <p:anim calcmode="lin" valueType="num">
                                      <p:cBhvr additive="base">
                                        <p:cTn id="8" dur="2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Дуга 6">
            <a:extLst>
              <a:ext uri="{FF2B5EF4-FFF2-40B4-BE49-F238E27FC236}">
                <a16:creationId xmlns:a16="http://schemas.microsoft.com/office/drawing/2014/main" xmlns="" id="{0A9164A2-D11D-51D4-6C6F-2A232FF21DD1}"/>
              </a:ext>
            </a:extLst>
          </p:cNvPr>
          <p:cNvSpPr/>
          <p:nvPr/>
        </p:nvSpPr>
        <p:spPr bwMode="auto">
          <a:xfrm>
            <a:off x="6081485" y="903956"/>
            <a:ext cx="6981373" cy="6981371"/>
          </a:xfrm>
          <a:prstGeom prst="arc">
            <a:avLst>
              <a:gd name="adj1" fmla="val 8138283"/>
              <a:gd name="adj2" fmla="val 19230671"/>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xmlns="" id="{26F2BC58-906D-5926-9DDB-B33538C462E1}"/>
              </a:ext>
            </a:extLst>
          </p:cNvPr>
          <p:cNvSpPr txBox="1">
            <a:spLocks/>
          </p:cNvSpPr>
          <p:nvPr/>
        </p:nvSpPr>
        <p:spPr>
          <a:xfrm>
            <a:off x="6325742" y="3256409"/>
            <a:ext cx="5170934" cy="3258691"/>
          </a:xfrm>
          <a:prstGeom prst="roundRect">
            <a:avLst>
              <a:gd name="adj" fmla="val 14393"/>
            </a:avLst>
          </a:prstGeom>
          <a:solidFill>
            <a:schemeClr val="bg1"/>
          </a:solidFill>
          <a:ln>
            <a:solidFill>
              <a:schemeClr val="accent3">
                <a:lumMod val="40000"/>
                <a:lumOff val="60000"/>
              </a:schemeClr>
            </a:solidFill>
          </a:ln>
        </p:spPr>
        <p:txBody>
          <a:bodyPr wrap="square" lIns="108000" tIns="72000" rIns="108000" bIns="72000" rtlCol="0">
            <a:noAutofit/>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kumimoji="0" lang="ru-RU" sz="1200" b="0" i="0" u="none" strike="noStrike" kern="0" cap="none" spc="0" normalizeH="0" baseline="0" noProof="0" dirty="0">
              <a:ln>
                <a:noFill/>
              </a:ln>
              <a:solidFill>
                <a:schemeClr val="accent1"/>
              </a:solidFill>
              <a:effectLst/>
              <a:uLnTx/>
              <a:uFillTx/>
              <a:cs typeface="Arial"/>
            </a:endParaRPr>
          </a:p>
        </p:txBody>
      </p:sp>
      <p:sp>
        <p:nvSpPr>
          <p:cNvPr id="4" name="TextBox 3">
            <a:extLst>
              <a:ext uri="{FF2B5EF4-FFF2-40B4-BE49-F238E27FC236}">
                <a16:creationId xmlns:a16="http://schemas.microsoft.com/office/drawing/2014/main" xmlns="" id="{8F4A604C-479A-CA9A-DC32-C6555D91195B}"/>
              </a:ext>
            </a:extLst>
          </p:cNvPr>
          <p:cNvSpPr txBox="1">
            <a:spLocks/>
          </p:cNvSpPr>
          <p:nvPr/>
        </p:nvSpPr>
        <p:spPr>
          <a:xfrm>
            <a:off x="695326" y="3256409"/>
            <a:ext cx="5170934" cy="3258691"/>
          </a:xfrm>
          <a:prstGeom prst="roundRect">
            <a:avLst>
              <a:gd name="adj" fmla="val 4747"/>
            </a:avLst>
          </a:prstGeom>
          <a:solidFill>
            <a:schemeClr val="bg1"/>
          </a:solidFill>
          <a:ln>
            <a:solidFill>
              <a:schemeClr val="accent3">
                <a:lumMod val="40000"/>
                <a:lumOff val="60000"/>
              </a:schemeClr>
            </a:solidFill>
          </a:ln>
        </p:spPr>
        <p:txBody>
          <a:bodyPr wrap="square" lIns="108000" tIns="72000" rIns="108000" bIns="72000" rtlCol="0">
            <a:noAutofit/>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kumimoji="0" lang="ru-RU" sz="1200" b="0" i="0" u="none" strike="noStrike" kern="0" cap="none" spc="0" normalizeH="0" baseline="0" noProof="0" dirty="0">
              <a:ln>
                <a:noFill/>
              </a:ln>
              <a:solidFill>
                <a:schemeClr val="accent1"/>
              </a:solidFill>
              <a:effectLst/>
              <a:uLnTx/>
              <a:uFillTx/>
              <a:cs typeface="Arial"/>
            </a:endParaRPr>
          </a:p>
        </p:txBody>
      </p:sp>
      <p:pic>
        <p:nvPicPr>
          <p:cNvPr id="25" name="Рисунок 24">
            <a:extLst>
              <a:ext uri="{FF2B5EF4-FFF2-40B4-BE49-F238E27FC236}">
                <a16:creationId xmlns:a16="http://schemas.microsoft.com/office/drawing/2014/main" xmlns="" id="{8B65A096-1938-9CF2-EC5E-350122CF8D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73"/>
          <a:stretch>
            <a:fillRect/>
          </a:stretch>
        </p:blipFill>
        <p:spPr bwMode="auto">
          <a:xfrm>
            <a:off x="1271464" y="4254986"/>
            <a:ext cx="3816424" cy="1816715"/>
          </a:xfrm>
          <a:custGeom>
            <a:avLst/>
            <a:gdLst>
              <a:gd name="connsiteX0" fmla="*/ 176121 w 3328360"/>
              <a:gd name="connsiteY0" fmla="*/ 0 h 1584384"/>
              <a:gd name="connsiteX1" fmla="*/ 3328360 w 3328360"/>
              <a:gd name="connsiteY1" fmla="*/ 0 h 1584384"/>
              <a:gd name="connsiteX2" fmla="*/ 3328360 w 3328360"/>
              <a:gd name="connsiteY2" fmla="*/ 1584384 h 1584384"/>
              <a:gd name="connsiteX3" fmla="*/ 0 w 3328360"/>
              <a:gd name="connsiteY3" fmla="*/ 1584384 h 1584384"/>
              <a:gd name="connsiteX4" fmla="*/ 0 w 3328360"/>
              <a:gd name="connsiteY4" fmla="*/ 1581149 h 1584384"/>
              <a:gd name="connsiteX5" fmla="*/ 176121 w 3328360"/>
              <a:gd name="connsiteY5" fmla="*/ 1581149 h 1584384"/>
              <a:gd name="connsiteX6" fmla="*/ 176121 w 3328360"/>
              <a:gd name="connsiteY6" fmla="*/ 1336674 h 1584384"/>
              <a:gd name="connsiteX7" fmla="*/ 0 w 3328360"/>
              <a:gd name="connsiteY7" fmla="*/ 1336674 h 1584384"/>
              <a:gd name="connsiteX8" fmla="*/ 0 w 3328360"/>
              <a:gd name="connsiteY8" fmla="*/ 177799 h 1584384"/>
              <a:gd name="connsiteX9" fmla="*/ 176121 w 3328360"/>
              <a:gd name="connsiteY9" fmla="*/ 177799 h 15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360" h="1584384">
                <a:moveTo>
                  <a:pt x="176121" y="0"/>
                </a:moveTo>
                <a:lnTo>
                  <a:pt x="3328360" y="0"/>
                </a:lnTo>
                <a:lnTo>
                  <a:pt x="3328360" y="1584384"/>
                </a:lnTo>
                <a:lnTo>
                  <a:pt x="0" y="1584384"/>
                </a:lnTo>
                <a:lnTo>
                  <a:pt x="0" y="1581149"/>
                </a:lnTo>
                <a:lnTo>
                  <a:pt x="176121" y="1581149"/>
                </a:lnTo>
                <a:lnTo>
                  <a:pt x="176121" y="1336674"/>
                </a:lnTo>
                <a:lnTo>
                  <a:pt x="0" y="1336674"/>
                </a:lnTo>
                <a:lnTo>
                  <a:pt x="0" y="177799"/>
                </a:lnTo>
                <a:lnTo>
                  <a:pt x="176121" y="177799"/>
                </a:lnTo>
                <a:close/>
              </a:path>
            </a:pathLst>
          </a:cu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5360" y="6237312"/>
            <a:ext cx="11665296" cy="504056"/>
          </a:xfrm>
          <a:prstGeom prst="roundRect">
            <a:avLst>
              <a:gd name="adj" fmla="val 50000"/>
            </a:avLst>
          </a:prstGeom>
          <a:solidFill>
            <a:schemeClr val="accent1"/>
          </a:solidFill>
        </p:spPr>
        <p:txBody>
          <a:bodyPr wrap="square" lIns="72000" tIns="0" rIns="72000" bIns="0" rtlCol="0" anchor="ctr">
            <a:noAutofit/>
          </a:bodyPr>
          <a:lstStyle/>
          <a:p>
            <a:pPr lvl="0" algn="ctr" defTabSz="310904" rtl="0">
              <a:lnSpc>
                <a:spcPct val="90000"/>
              </a:lnSpc>
              <a:spcBef>
                <a:spcPct val="0"/>
              </a:spcBef>
              <a:spcAft>
                <a:spcPts val="600"/>
              </a:spcAft>
            </a:pPr>
            <a:r>
              <a:rPr lang="en-US" sz="1200" b="1" dirty="0">
                <a:solidFill>
                  <a:schemeClr val="bg1"/>
                </a:solidFill>
                <a:cs typeface="Arial"/>
              </a:rPr>
              <a:t>A hybrid optoelectronic computer will be created based on optical coprocessors with a performance of up to </a:t>
            </a:r>
            <a:r>
              <a:rPr lang="ru-RU" sz="1400" b="1" kern="1200" dirty="0" smtClean="0">
                <a:solidFill>
                  <a:srgbClr val="FFFFFF"/>
                </a:solidFill>
              </a:rPr>
              <a:t>10</a:t>
            </a:r>
            <a:r>
              <a:rPr lang="ru-RU" sz="1400" b="1" kern="1200" baseline="30000" dirty="0" smtClean="0">
                <a:solidFill>
                  <a:srgbClr val="FFFFFF"/>
                </a:solidFill>
              </a:rPr>
              <a:t>21</a:t>
            </a:r>
            <a:r>
              <a:rPr lang="ru-RU" sz="1400" b="1" kern="1200" dirty="0" smtClean="0">
                <a:solidFill>
                  <a:srgbClr val="FFFFFF"/>
                </a:solidFill>
              </a:rPr>
              <a:t> </a:t>
            </a:r>
            <a:r>
              <a:rPr lang="en-US" sz="1200" b="1" dirty="0" smtClean="0">
                <a:solidFill>
                  <a:schemeClr val="bg1"/>
                </a:solidFill>
                <a:cs typeface="Arial"/>
              </a:rPr>
              <a:t>operations per second</a:t>
            </a:r>
            <a:endParaRPr lang="ru-RU" sz="1200" b="1" dirty="0">
              <a:solidFill>
                <a:schemeClr val="bg1"/>
              </a:solidFill>
              <a:cs typeface="Arial"/>
            </a:endParaRPr>
          </a:p>
        </p:txBody>
      </p:sp>
      <p:sp>
        <p:nvSpPr>
          <p:cNvPr id="8" name="TextBox 7"/>
          <p:cNvSpPr txBox="1">
            <a:spLocks/>
          </p:cNvSpPr>
          <p:nvPr/>
        </p:nvSpPr>
        <p:spPr>
          <a:xfrm>
            <a:off x="695326" y="2019482"/>
            <a:ext cx="5170934" cy="2028644"/>
          </a:xfrm>
          <a:prstGeom prst="roundRect">
            <a:avLst>
              <a:gd name="adj" fmla="val 4747"/>
            </a:avLst>
          </a:prstGeom>
          <a:solidFill>
            <a:schemeClr val="accent3">
              <a:lumMod val="20000"/>
              <a:lumOff val="80000"/>
            </a:schemeClr>
          </a:solidFill>
          <a:ln>
            <a:solidFill>
              <a:schemeClr val="accent3">
                <a:lumMod val="40000"/>
                <a:lumOff val="60000"/>
              </a:schemeClr>
            </a:solidFill>
          </a:ln>
        </p:spPr>
        <p:txBody>
          <a:bodyPr wrap="square" lIns="144000" tIns="108000" rIns="108000" bIns="72000" rtlCol="0">
            <a:noAutofit/>
          </a:bodyPr>
          <a:lstStyle/>
          <a:p>
            <a:pPr marL="0" marR="0" lvl="0" indent="0" algn="l" defTabSz="914400" eaLnBrk="1" fontAlgn="auto" latinLnBrk="0" hangingPunct="1">
              <a:lnSpc>
                <a:spcPct val="100000"/>
              </a:lnSpc>
              <a:spcAft>
                <a:spcPts val="300"/>
              </a:spcAft>
              <a:buClrTx/>
              <a:buSzTx/>
              <a:buFontTx/>
              <a:buNone/>
              <a:tabLst/>
              <a:defRPr/>
            </a:pPr>
            <a:r>
              <a:rPr lang="en-US" sz="1600" b="1" dirty="0" smtClean="0">
                <a:solidFill>
                  <a:schemeClr val="accent1"/>
                </a:solidFill>
                <a:cs typeface="Arial"/>
              </a:rPr>
              <a:t>PHOTONIC COMPUTERS</a:t>
            </a:r>
            <a:endParaRPr lang="ru-RU" sz="1600" b="1" dirty="0">
              <a:solidFill>
                <a:schemeClr val="accent1"/>
              </a:solidFill>
              <a:cs typeface="Arial"/>
            </a:endParaRPr>
          </a:p>
          <a:p>
            <a:pPr lvl="0">
              <a:spcAft>
                <a:spcPts val="800"/>
              </a:spcAft>
              <a:defRPr/>
            </a:pPr>
            <a:r>
              <a:rPr lang="en-US" sz="1200" dirty="0">
                <a:solidFill>
                  <a:schemeClr val="accent1"/>
                </a:solidFill>
                <a:cs typeface="Arial"/>
              </a:rPr>
              <a:t>Optical component base classical (non-quantum) states of </a:t>
            </a:r>
            <a:r>
              <a:rPr lang="en-US" sz="1200" dirty="0" smtClean="0">
                <a:solidFill>
                  <a:schemeClr val="accent1"/>
                </a:solidFill>
                <a:cs typeface="Arial"/>
              </a:rPr>
              <a:t>light</a:t>
            </a:r>
          </a:p>
          <a:p>
            <a:pPr lvl="0">
              <a:spcAft>
                <a:spcPts val="800"/>
              </a:spcAft>
              <a:defRPr/>
            </a:pPr>
            <a:r>
              <a:rPr kumimoji="0" lang="en-US" sz="1300" b="1" i="0" u="none" strike="noStrike" kern="0" cap="none" spc="0" normalizeH="0" baseline="0" noProof="0" dirty="0" smtClean="0">
                <a:ln>
                  <a:noFill/>
                </a:ln>
                <a:solidFill>
                  <a:schemeClr val="accent1"/>
                </a:solidFill>
                <a:effectLst/>
                <a:uLnTx/>
                <a:uFillTx/>
                <a:cs typeface="Arial"/>
              </a:rPr>
              <a:t>Goals</a:t>
            </a:r>
            <a:r>
              <a:rPr kumimoji="0" lang="ru-RU" sz="1300" b="1" i="0" u="none" strike="noStrike" kern="0" cap="none" spc="0" normalizeH="0" baseline="0" noProof="0" dirty="0" smtClean="0">
                <a:ln>
                  <a:noFill/>
                </a:ln>
                <a:solidFill>
                  <a:schemeClr val="accent1"/>
                </a:solidFill>
                <a:effectLst/>
                <a:uLnTx/>
                <a:uFillTx/>
                <a:cs typeface="Arial"/>
              </a:rPr>
              <a:t>:</a:t>
            </a:r>
            <a:endParaRPr kumimoji="0" lang="ru-RU" sz="1300" b="1" i="0" u="none" strike="noStrike" kern="0" cap="none" spc="0" normalizeH="0" baseline="0" noProof="0" dirty="0">
              <a:ln>
                <a:noFill/>
              </a:ln>
              <a:solidFill>
                <a:schemeClr val="accent1"/>
              </a:solidFill>
              <a:effectLst/>
              <a:uLnTx/>
              <a:uFillTx/>
              <a:cs typeface="Arial"/>
            </a:endParaRPr>
          </a:p>
          <a:p>
            <a:pPr marL="182563" lvl="0" indent="-182563">
              <a:spcAft>
                <a:spcPts val="300"/>
              </a:spcAft>
              <a:buClr>
                <a:schemeClr val="tx2"/>
              </a:buClr>
              <a:buFont typeface="Arial" panose="020B0604020202020204" pitchFamily="34" charset="0"/>
              <a:buChar char="•"/>
              <a:defRPr/>
            </a:pPr>
            <a:r>
              <a:rPr lang="en-US" sz="1200" dirty="0" smtClean="0">
                <a:solidFill>
                  <a:schemeClr val="accent1"/>
                </a:solidFill>
                <a:cs typeface="Arial"/>
              </a:rPr>
              <a:t>Creation </a:t>
            </a:r>
            <a:r>
              <a:rPr lang="en-US" sz="1200" dirty="0">
                <a:solidFill>
                  <a:schemeClr val="accent1"/>
                </a:solidFill>
                <a:cs typeface="Arial"/>
              </a:rPr>
              <a:t>of optical </a:t>
            </a:r>
            <a:r>
              <a:rPr lang="en-US" sz="1200" dirty="0" smtClean="0">
                <a:solidFill>
                  <a:schemeClr val="accent1"/>
                </a:solidFill>
                <a:cs typeface="Arial"/>
              </a:rPr>
              <a:t>chips</a:t>
            </a:r>
          </a:p>
          <a:p>
            <a:pPr marL="182563" lvl="0" indent="-182563">
              <a:spcAft>
                <a:spcPts val="300"/>
              </a:spcAft>
              <a:buClr>
                <a:schemeClr val="tx2"/>
              </a:buClr>
              <a:buFont typeface="Arial" panose="020B0604020202020204" pitchFamily="34" charset="0"/>
              <a:buChar char="•"/>
              <a:defRPr/>
            </a:pPr>
            <a:r>
              <a:rPr lang="en-US" sz="1200" dirty="0" smtClean="0">
                <a:solidFill>
                  <a:schemeClr val="accent1"/>
                </a:solidFill>
                <a:cs typeface="Arial"/>
              </a:rPr>
              <a:t>Parallel </a:t>
            </a:r>
            <a:r>
              <a:rPr lang="en-US" sz="1200" dirty="0">
                <a:solidFill>
                  <a:schemeClr val="accent1"/>
                </a:solidFill>
                <a:cs typeface="Arial"/>
              </a:rPr>
              <a:t>calculations for different wavelengths, polarizations or optical </a:t>
            </a:r>
            <a:r>
              <a:rPr lang="en-US" sz="1200" dirty="0" smtClean="0">
                <a:solidFill>
                  <a:schemeClr val="accent1"/>
                </a:solidFill>
                <a:cs typeface="Arial"/>
              </a:rPr>
              <a:t>pulses</a:t>
            </a:r>
          </a:p>
          <a:p>
            <a:pPr marL="182563" lvl="0" indent="-182563">
              <a:spcAft>
                <a:spcPts val="300"/>
              </a:spcAft>
              <a:buClr>
                <a:schemeClr val="tx2"/>
              </a:buClr>
              <a:buFont typeface="Arial" panose="020B0604020202020204" pitchFamily="34" charset="0"/>
              <a:buChar char="•"/>
              <a:defRPr/>
            </a:pPr>
            <a:r>
              <a:rPr lang="en-US" sz="1200" dirty="0" smtClean="0">
                <a:solidFill>
                  <a:schemeClr val="accent1"/>
                </a:solidFill>
                <a:cs typeface="Arial"/>
              </a:rPr>
              <a:t>Optoelectronic </a:t>
            </a:r>
            <a:r>
              <a:rPr lang="en-US" sz="1200" dirty="0">
                <a:solidFill>
                  <a:schemeClr val="accent1"/>
                </a:solidFill>
                <a:cs typeface="Arial"/>
              </a:rPr>
              <a:t>interfaces</a:t>
            </a:r>
            <a:endParaRPr kumimoji="0" lang="ru-RU" sz="1200" b="0" i="0" u="none" strike="noStrike" kern="0" cap="none" spc="0" normalizeH="0" baseline="0" noProof="0" dirty="0">
              <a:ln>
                <a:noFill/>
              </a:ln>
              <a:solidFill>
                <a:schemeClr val="accent1"/>
              </a:solidFill>
              <a:effectLst/>
              <a:uLnTx/>
              <a:uFillTx/>
              <a:cs typeface="Arial"/>
            </a:endParaRPr>
          </a:p>
        </p:txBody>
      </p:sp>
      <p:sp>
        <p:nvSpPr>
          <p:cNvPr id="2" name="TextBox 1"/>
          <p:cNvSpPr txBox="1"/>
          <p:nvPr/>
        </p:nvSpPr>
        <p:spPr>
          <a:xfrm>
            <a:off x="704850" y="1063013"/>
            <a:ext cx="6276975" cy="800219"/>
          </a:xfrm>
          <a:prstGeom prst="rect">
            <a:avLst/>
          </a:prstGeom>
          <a:noFill/>
        </p:spPr>
        <p:txBody>
          <a:bodyPr wrap="square" lIns="0" tIns="0" rIns="0" bIns="0" rtlCol="0">
            <a:spAutoFit/>
          </a:bodyPr>
          <a:lstStyle/>
          <a:p>
            <a:pPr lvl="0">
              <a:defRPr/>
            </a:pPr>
            <a:r>
              <a:rPr lang="en-US" sz="1300" dirty="0">
                <a:solidFill>
                  <a:schemeClr val="accent1"/>
                </a:solidFill>
                <a:cs typeface="Arial"/>
              </a:rPr>
              <a:t>The technological limit of performance using traditional electronic microchips has almost been reached. A </a:t>
            </a:r>
            <a:r>
              <a:rPr lang="en-US" sz="1300" b="1" dirty="0">
                <a:solidFill>
                  <a:schemeClr val="accent1"/>
                </a:solidFill>
                <a:cs typeface="Arial"/>
              </a:rPr>
              <a:t>new approach is needed </a:t>
            </a:r>
            <a:r>
              <a:rPr lang="en-US" sz="1300" dirty="0">
                <a:solidFill>
                  <a:schemeClr val="accent1"/>
                </a:solidFill>
                <a:cs typeface="Arial"/>
              </a:rPr>
              <a:t>that uses a different storage medium - </a:t>
            </a:r>
            <a:r>
              <a:rPr lang="en-US" sz="1300" b="1" dirty="0">
                <a:solidFill>
                  <a:srgbClr val="56C02B"/>
                </a:solidFill>
                <a:cs typeface="Arial"/>
              </a:rPr>
              <a:t>PHOTONS INSTEAD OF ELECTRONS </a:t>
            </a:r>
            <a:r>
              <a:rPr lang="en-US" sz="1300" dirty="0">
                <a:solidFill>
                  <a:schemeClr val="accent1"/>
                </a:solidFill>
                <a:cs typeface="Arial"/>
              </a:rPr>
              <a:t>- to record, transmit and process information.</a:t>
            </a:r>
            <a:endParaRPr kumimoji="0" lang="ru-RU" sz="1300" b="0" i="0" u="none" strike="noStrike" kern="0" cap="none" spc="0" normalizeH="0" baseline="0" noProof="0" dirty="0">
              <a:ln>
                <a:noFill/>
              </a:ln>
              <a:solidFill>
                <a:schemeClr val="accent1"/>
              </a:solidFill>
              <a:effectLst/>
              <a:uLnTx/>
              <a:uFillTx/>
              <a:cs typeface="Arial"/>
            </a:endParaRPr>
          </a:p>
        </p:txBody>
      </p:sp>
      <p:sp>
        <p:nvSpPr>
          <p:cNvPr id="3" name="Заголовок 2">
            <a:extLst>
              <a:ext uri="{FF2B5EF4-FFF2-40B4-BE49-F238E27FC236}">
                <a16:creationId xmlns:a16="http://schemas.microsoft.com/office/drawing/2014/main" xmlns="" id="{4CE35EBA-7B6F-DDF7-833E-46E8E61B9B4A}"/>
              </a:ext>
            </a:extLst>
          </p:cNvPr>
          <p:cNvSpPr>
            <a:spLocks noGrp="1"/>
          </p:cNvSpPr>
          <p:nvPr>
            <p:ph type="title"/>
          </p:nvPr>
        </p:nvSpPr>
        <p:spPr>
          <a:xfrm>
            <a:off x="695324" y="653359"/>
            <a:ext cx="8750163" cy="332399"/>
          </a:xfrm>
        </p:spPr>
        <p:txBody>
          <a:bodyPr/>
          <a:lstStyle/>
          <a:p>
            <a:r>
              <a:rPr lang="en-US" dirty="0" smtClean="0">
                <a:solidFill>
                  <a:srgbClr val="56C02B"/>
                </a:solidFill>
              </a:rPr>
              <a:t>PHOTONIC</a:t>
            </a:r>
            <a:r>
              <a:rPr lang="en-US" dirty="0" smtClean="0"/>
              <a:t> </a:t>
            </a:r>
            <a:r>
              <a:rPr lang="en-US" dirty="0"/>
              <a:t>COMPUTING MACHINE</a:t>
            </a:r>
            <a:endParaRPr lang="ru-RU" dirty="0"/>
          </a:p>
        </p:txBody>
      </p:sp>
      <p:sp>
        <p:nvSpPr>
          <p:cNvPr id="11" name="Овал 10">
            <a:extLst>
              <a:ext uri="{FF2B5EF4-FFF2-40B4-BE49-F238E27FC236}">
                <a16:creationId xmlns:a16="http://schemas.microsoft.com/office/drawing/2014/main" xmlns="" id="{6EB5DABD-934A-9B62-A84C-6CB930329972}"/>
              </a:ext>
            </a:extLst>
          </p:cNvPr>
          <p:cNvSpPr/>
          <p:nvPr/>
        </p:nvSpPr>
        <p:spPr bwMode="auto">
          <a:xfrm>
            <a:off x="8723634" y="673099"/>
            <a:ext cx="539272" cy="539965"/>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 name="Овал 11">
            <a:extLst>
              <a:ext uri="{FF2B5EF4-FFF2-40B4-BE49-F238E27FC236}">
                <a16:creationId xmlns:a16="http://schemas.microsoft.com/office/drawing/2014/main" xmlns="" id="{0DBBB4D1-7579-0F5B-B266-D9FA63B6CAF6}"/>
              </a:ext>
            </a:extLst>
          </p:cNvPr>
          <p:cNvSpPr/>
          <p:nvPr/>
        </p:nvSpPr>
        <p:spPr bwMode="auto">
          <a:xfrm>
            <a:off x="6198042" y="5598310"/>
            <a:ext cx="367887" cy="366578"/>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 name="TextBox 4"/>
          <p:cNvSpPr txBox="1">
            <a:spLocks/>
          </p:cNvSpPr>
          <p:nvPr/>
        </p:nvSpPr>
        <p:spPr>
          <a:xfrm>
            <a:off x="6325742" y="2019482"/>
            <a:ext cx="5170934" cy="2028643"/>
          </a:xfrm>
          <a:prstGeom prst="roundRect">
            <a:avLst>
              <a:gd name="adj" fmla="val 3448"/>
            </a:avLst>
          </a:prstGeom>
          <a:solidFill>
            <a:schemeClr val="accent3">
              <a:lumMod val="20000"/>
              <a:lumOff val="80000"/>
            </a:schemeClr>
          </a:solidFill>
          <a:ln>
            <a:solidFill>
              <a:schemeClr val="accent3">
                <a:lumMod val="40000"/>
                <a:lumOff val="60000"/>
              </a:schemeClr>
            </a:solidFill>
          </a:ln>
        </p:spPr>
        <p:txBody>
          <a:bodyPr wrap="square" lIns="144000" tIns="108000" rIns="108000" bIns="72000" rtlCol="0">
            <a:noAutofit/>
          </a:bodyPr>
          <a:lstStyle/>
          <a:p>
            <a:pPr lvl="0">
              <a:spcAft>
                <a:spcPts val="800"/>
              </a:spcAft>
              <a:defRPr/>
            </a:pPr>
            <a:r>
              <a:rPr lang="en-US" sz="1600" b="1" dirty="0" smtClean="0">
                <a:solidFill>
                  <a:schemeClr val="accent1"/>
                </a:solidFill>
                <a:cs typeface="Arial"/>
              </a:rPr>
              <a:t>SPECIALIZED COMPUTING </a:t>
            </a:r>
            <a:r>
              <a:rPr lang="en-US" sz="1600" b="1" dirty="0">
                <a:solidFill>
                  <a:schemeClr val="accent1"/>
                </a:solidFill>
                <a:cs typeface="Arial"/>
              </a:rPr>
              <a:t>DEVICES WITH HYBRID ARCHITECTURE</a:t>
            </a:r>
            <a:r>
              <a:rPr kumimoji="0" lang="ru-RU" sz="1600" b="1" i="0" u="none" strike="noStrike" kern="0" cap="none" spc="0" normalizeH="0" baseline="0" noProof="0" dirty="0" smtClean="0">
                <a:ln>
                  <a:noFill/>
                </a:ln>
                <a:solidFill>
                  <a:srgbClr val="10559B"/>
                </a:solidFill>
                <a:effectLst/>
                <a:uLnTx/>
                <a:uFillTx/>
                <a:cs typeface="Arial"/>
              </a:rPr>
              <a:t> </a:t>
            </a:r>
            <a:endParaRPr kumimoji="0" lang="ru-RU" sz="1600" b="1" i="0" u="none" strike="noStrike" kern="0" cap="none" spc="0" normalizeH="0" baseline="0" noProof="0" dirty="0">
              <a:ln>
                <a:noFill/>
              </a:ln>
              <a:solidFill>
                <a:srgbClr val="10559B"/>
              </a:solidFill>
              <a:effectLst/>
              <a:uLnTx/>
              <a:uFillTx/>
              <a:cs typeface="Arial"/>
            </a:endParaRPr>
          </a:p>
          <a:p>
            <a:pPr lvl="0">
              <a:spcAft>
                <a:spcPts val="800"/>
              </a:spcAft>
              <a:defRPr/>
            </a:pPr>
            <a:r>
              <a:rPr lang="en-US" sz="1200" dirty="0">
                <a:solidFill>
                  <a:schemeClr val="accent1"/>
                </a:solidFill>
                <a:cs typeface="Arial"/>
              </a:rPr>
              <a:t>Solving special problems in the field of numerical modeling of complex systems, artificial intelligence and processing of large data sets</a:t>
            </a:r>
          </a:p>
          <a:p>
            <a:pPr lvl="0">
              <a:spcAft>
                <a:spcPts val="800"/>
              </a:spcAft>
              <a:defRPr/>
            </a:pPr>
            <a:r>
              <a:rPr lang="en-US" sz="1200" dirty="0">
                <a:solidFill>
                  <a:schemeClr val="accent1"/>
                </a:solidFill>
                <a:cs typeface="Arial"/>
              </a:rPr>
              <a:t>(for example, matrix multiplication and matrix-vector multiplication on an optical processor)</a:t>
            </a:r>
            <a:endParaRPr kumimoji="0" lang="ru-RU" sz="1600" b="1" i="0" u="none" strike="noStrike" kern="0" cap="none" spc="0" normalizeH="0" baseline="0" noProof="0" dirty="0">
              <a:ln>
                <a:noFill/>
              </a:ln>
              <a:solidFill>
                <a:prstClr val="black"/>
              </a:solidFill>
              <a:effectLst/>
              <a:uLnTx/>
              <a:uFillTx/>
              <a:cs typeface="Arial"/>
            </a:endParaRPr>
          </a:p>
        </p:txBody>
      </p:sp>
      <p:pic>
        <p:nvPicPr>
          <p:cNvPr id="14" name="Рисунок 13"/>
          <p:cNvPicPr/>
          <p:nvPr/>
        </p:nvPicPr>
        <p:blipFill>
          <a:blip r:embed="rId5"/>
          <a:stretch>
            <a:fillRect/>
          </a:stretch>
        </p:blipFill>
        <p:spPr>
          <a:xfrm>
            <a:off x="6240016" y="4077072"/>
            <a:ext cx="4032449" cy="2124548"/>
          </a:xfrm>
          <a:prstGeom prst="rect">
            <a:avLst/>
          </a:prstGeom>
        </p:spPr>
      </p:pic>
      <p:graphicFrame>
        <p:nvGraphicFramePr>
          <p:cNvPr id="10" name="Объект 9"/>
          <p:cNvGraphicFramePr>
            <a:graphicFrameLocks noChangeAspect="1"/>
          </p:cNvGraphicFramePr>
          <p:nvPr>
            <p:extLst>
              <p:ext uri="{D42A27DB-BD31-4B8C-83A1-F6EECF244321}">
                <p14:modId xmlns:p14="http://schemas.microsoft.com/office/powerpoint/2010/main" val="4131741862"/>
              </p:ext>
            </p:extLst>
          </p:nvPr>
        </p:nvGraphicFramePr>
        <p:xfrm>
          <a:off x="10342467" y="4254986"/>
          <a:ext cx="1785938" cy="1520825"/>
        </p:xfrm>
        <a:graphic>
          <a:graphicData uri="http://schemas.openxmlformats.org/presentationml/2006/ole">
            <mc:AlternateContent xmlns:mc="http://schemas.openxmlformats.org/markup-compatibility/2006">
              <mc:Choice xmlns:v="urn:schemas-microsoft-com:vml" Requires="v">
                <p:oleObj spid="_x0000_s9223" r:id="rId6" imgW="8304762" imgH="7085714" progId="CorelPHOTOPAINT.Image.15">
                  <p:embed/>
                </p:oleObj>
              </mc:Choice>
              <mc:Fallback>
                <p:oleObj r:id="rId6" imgW="8304762" imgH="7085714" progId="CorelPHOTOPAINT.Image.15">
                  <p:embed/>
                  <p:pic>
                    <p:nvPicPr>
                      <p:cNvPr id="0" name="Объект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2467" y="4254986"/>
                        <a:ext cx="17859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967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Прямоугольник 52">
            <a:extLst>
              <a:ext uri="{FF2B5EF4-FFF2-40B4-BE49-F238E27FC236}">
                <a16:creationId xmlns:a16="http://schemas.microsoft.com/office/drawing/2014/main" xmlns="" id="{3F22E16C-EA7D-BCE2-4934-44E1492C362C}"/>
              </a:ext>
            </a:extLst>
          </p:cNvPr>
          <p:cNvSpPr/>
          <p:nvPr/>
        </p:nvSpPr>
        <p:spPr>
          <a:xfrm>
            <a:off x="8461527" y="1448392"/>
            <a:ext cx="3272400" cy="954107"/>
          </a:xfrm>
          <a:prstGeom prst="rect">
            <a:avLst/>
          </a:prstGeom>
          <a:noFill/>
        </p:spPr>
        <p:txBody>
          <a:bodyPr wrap="square" lIns="0" tIns="0" rIns="0" bIns="0" anchor="ctr">
            <a:spAutoFit/>
          </a:bodyPr>
          <a:lstStyle/>
          <a:p>
            <a:pPr defTabSz="457200" rtl="0"/>
            <a:r>
              <a:rPr lang="en-US" b="1" kern="1200" dirty="0" smtClean="0">
                <a:solidFill>
                  <a:schemeClr val="tx2"/>
                </a:solidFill>
              </a:rPr>
              <a:t>Nuclear photonics</a:t>
            </a:r>
            <a:r>
              <a:rPr lang="ru-RU" sz="1100" b="1" kern="1200" dirty="0">
                <a:solidFill>
                  <a:schemeClr val="accent1"/>
                </a:solidFill>
              </a:rPr>
              <a:t/>
            </a:r>
            <a:br>
              <a:rPr lang="ru-RU" sz="1100" b="1" kern="1200" dirty="0">
                <a:solidFill>
                  <a:schemeClr val="accent1"/>
                </a:solidFill>
              </a:rPr>
            </a:br>
            <a:r>
              <a:rPr lang="en-US" sz="1100" b="1" kern="1200" dirty="0">
                <a:solidFill>
                  <a:schemeClr val="accent1"/>
                </a:solidFill>
              </a:rPr>
              <a:t>(by analogy with atomic optics) has the task of studying nuclear matter using a </a:t>
            </a:r>
            <a:r>
              <a:rPr lang="en-US" sz="1100" b="1" kern="1200" dirty="0" err="1">
                <a:solidFill>
                  <a:schemeClr val="accent1"/>
                </a:solidFill>
              </a:rPr>
              <a:t>quasimono</a:t>
            </a:r>
            <a:r>
              <a:rPr lang="en-US" sz="1100" b="1" kern="1200" dirty="0">
                <a:solidFill>
                  <a:schemeClr val="accent1"/>
                </a:solidFill>
              </a:rPr>
              <a:t>-chromatic source of gamma rays with an energy of 5-200 MeV, including:</a:t>
            </a:r>
            <a:endParaRPr lang="ru-RU" sz="1100" b="1" kern="1200" dirty="0">
              <a:solidFill>
                <a:schemeClr val="accent1"/>
              </a:solidFill>
            </a:endParaRPr>
          </a:p>
        </p:txBody>
      </p:sp>
      <p:sp>
        <p:nvSpPr>
          <p:cNvPr id="46" name="TextBox 45">
            <a:extLst>
              <a:ext uri="{FF2B5EF4-FFF2-40B4-BE49-F238E27FC236}">
                <a16:creationId xmlns:a16="http://schemas.microsoft.com/office/drawing/2014/main" xmlns="" id="{1A9979A6-313D-FE48-9484-461E3E3CFBCF}"/>
              </a:ext>
            </a:extLst>
          </p:cNvPr>
          <p:cNvSpPr txBox="1"/>
          <p:nvPr/>
        </p:nvSpPr>
        <p:spPr>
          <a:xfrm>
            <a:off x="8461527" y="2657475"/>
            <a:ext cx="3275859" cy="1492716"/>
          </a:xfrm>
          <a:prstGeom prst="rect">
            <a:avLst/>
          </a:prstGeom>
          <a:noFill/>
        </p:spPr>
        <p:txBody>
          <a:bodyPr wrap="square" lIns="0" tIns="0" rIns="0" bIns="0">
            <a:spAutoFit/>
          </a:bodyPr>
          <a:lstStyle/>
          <a:p>
            <a:pPr marL="171450" lvl="0" indent="-171450" defTabSz="457200" rtl="0">
              <a:spcAft>
                <a:spcPts val="600"/>
              </a:spcAft>
              <a:buClr>
                <a:schemeClr val="tx2"/>
              </a:buClr>
              <a:buFont typeface="Arial" panose="020B0604020202020204" pitchFamily="34" charset="0"/>
              <a:buChar char="•"/>
              <a:defRPr/>
            </a:pPr>
            <a:r>
              <a:rPr lang="en-US" sz="1100" kern="1200" dirty="0" smtClean="0">
                <a:solidFill>
                  <a:schemeClr val="accent1"/>
                </a:solidFill>
              </a:rPr>
              <a:t>Nucleon </a:t>
            </a:r>
            <a:r>
              <a:rPr lang="en-US" sz="1100" kern="1200" dirty="0">
                <a:solidFill>
                  <a:schemeClr val="accent1"/>
                </a:solidFill>
              </a:rPr>
              <a:t>physics</a:t>
            </a:r>
          </a:p>
          <a:p>
            <a:pPr marL="171450" lvl="0" indent="-171450" defTabSz="457200" rtl="0">
              <a:spcAft>
                <a:spcPts val="600"/>
              </a:spcAft>
              <a:buClr>
                <a:schemeClr val="tx2"/>
              </a:buClr>
              <a:buFont typeface="Arial" panose="020B0604020202020204" pitchFamily="34" charset="0"/>
              <a:buChar char="•"/>
              <a:defRPr/>
            </a:pPr>
            <a:r>
              <a:rPr lang="en-US" sz="1100" kern="1200" dirty="0">
                <a:solidFill>
                  <a:schemeClr val="accent1"/>
                </a:solidFill>
              </a:rPr>
              <a:t>Nuclear fission upon photoexcitation</a:t>
            </a:r>
          </a:p>
          <a:p>
            <a:pPr marL="171450" lvl="0" indent="-171450" defTabSz="457200" rtl="0">
              <a:spcAft>
                <a:spcPts val="600"/>
              </a:spcAft>
              <a:buClr>
                <a:schemeClr val="tx2"/>
              </a:buClr>
              <a:buFont typeface="Arial" panose="020B0604020202020204" pitchFamily="34" charset="0"/>
              <a:buChar char="•"/>
              <a:defRPr/>
            </a:pPr>
            <a:r>
              <a:rPr lang="en-US" sz="1100" kern="1200" dirty="0">
                <a:solidFill>
                  <a:schemeClr val="accent1"/>
                </a:solidFill>
              </a:rPr>
              <a:t>The structure of a giant dipole nuclear resonance</a:t>
            </a:r>
          </a:p>
          <a:p>
            <a:pPr marL="171450" lvl="0" indent="-171450" defTabSz="457200" rtl="0">
              <a:spcAft>
                <a:spcPts val="600"/>
              </a:spcAft>
              <a:buClr>
                <a:schemeClr val="tx2"/>
              </a:buClr>
              <a:buFont typeface="Arial" panose="020B0604020202020204" pitchFamily="34" charset="0"/>
              <a:buChar char="•"/>
              <a:defRPr/>
            </a:pPr>
            <a:r>
              <a:rPr lang="en-US" sz="1100" kern="1200" dirty="0">
                <a:solidFill>
                  <a:schemeClr val="accent1"/>
                </a:solidFill>
              </a:rPr>
              <a:t>Exotic nuclear excitation modes and the structure of the “pygmy” resonance</a:t>
            </a:r>
          </a:p>
          <a:p>
            <a:pPr marL="171450" lvl="0" indent="-171450" defTabSz="457200" rtl="0">
              <a:spcAft>
                <a:spcPts val="600"/>
              </a:spcAft>
              <a:buClr>
                <a:schemeClr val="tx2"/>
              </a:buClr>
              <a:buFont typeface="Arial" panose="020B0604020202020204" pitchFamily="34" charset="0"/>
              <a:buChar char="•"/>
              <a:defRPr/>
            </a:pPr>
            <a:r>
              <a:rPr lang="en-US" sz="1100" kern="1200" dirty="0">
                <a:solidFill>
                  <a:schemeClr val="accent1"/>
                </a:solidFill>
              </a:rPr>
              <a:t>Photodisintegration of nuclei and nucleosynthesis in nuclear astrophysics</a:t>
            </a:r>
            <a:endParaRPr kumimoji="0" lang="ru-RU" sz="1100" i="0" u="none" strike="noStrike" kern="1200" cap="none" spc="0" normalizeH="0" baseline="0" noProof="0" dirty="0">
              <a:ln>
                <a:noFill/>
              </a:ln>
              <a:solidFill>
                <a:schemeClr val="accent1"/>
              </a:solidFill>
              <a:effectLst/>
              <a:uLnTx/>
              <a:uFillTx/>
            </a:endParaRPr>
          </a:p>
        </p:txBody>
      </p:sp>
      <p:sp>
        <p:nvSpPr>
          <p:cNvPr id="8" name="Прямоугольник 7">
            <a:extLst>
              <a:ext uri="{FF2B5EF4-FFF2-40B4-BE49-F238E27FC236}">
                <a16:creationId xmlns:a16="http://schemas.microsoft.com/office/drawing/2014/main" xmlns="" id="{AE03895C-E089-DF0E-DE3C-A89DC36B0B69}"/>
              </a:ext>
            </a:extLst>
          </p:cNvPr>
          <p:cNvSpPr/>
          <p:nvPr/>
        </p:nvSpPr>
        <p:spPr>
          <a:xfrm>
            <a:off x="8256240" y="4391024"/>
            <a:ext cx="3600400" cy="2466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скругленные верхние углы 5">
            <a:extLst>
              <a:ext uri="{FF2B5EF4-FFF2-40B4-BE49-F238E27FC236}">
                <a16:creationId xmlns:a16="http://schemas.microsoft.com/office/drawing/2014/main" xmlns="" id="{F6B83B77-D094-BA96-4268-76279B889F50}"/>
              </a:ext>
            </a:extLst>
          </p:cNvPr>
          <p:cNvSpPr/>
          <p:nvPr/>
        </p:nvSpPr>
        <p:spPr>
          <a:xfrm rot="5400000">
            <a:off x="9082439" y="3852450"/>
            <a:ext cx="1383601" cy="3444877"/>
          </a:xfrm>
          <a:prstGeom prst="round2SameRect">
            <a:avLst>
              <a:gd name="adj1" fmla="val 50000"/>
              <a:gd name="adj2" fmla="val 0"/>
            </a:avLst>
          </a:prstGeom>
          <a:solidFill>
            <a:schemeClr val="accent3">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0001-044343441" descr="0001-044343441">
            <a:hlinkClick r:id="" action="ppaction://media"/>
            <a:extLst>
              <a:ext uri="{FF2B5EF4-FFF2-40B4-BE49-F238E27FC236}">
                <a16:creationId xmlns:a16="http://schemas.microsoft.com/office/drawing/2014/main" xmlns="" id="{B08C4BE0-FD0B-8048-A35D-7575123CF7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051800" cy="6858000"/>
          </a:xfrm>
          <a:prstGeom prst="round1Rect">
            <a:avLst>
              <a:gd name="adj" fmla="val 8056"/>
            </a:avLst>
          </a:prstGeom>
        </p:spPr>
      </p:pic>
      <p:sp>
        <p:nvSpPr>
          <p:cNvPr id="2" name="Прямоугольник: скругленные углы 1">
            <a:extLst>
              <a:ext uri="{FF2B5EF4-FFF2-40B4-BE49-F238E27FC236}">
                <a16:creationId xmlns:a16="http://schemas.microsoft.com/office/drawing/2014/main" xmlns="" id="{481ADF38-7AC8-A2DF-F52B-8588F45CD301}"/>
              </a:ext>
            </a:extLst>
          </p:cNvPr>
          <p:cNvSpPr/>
          <p:nvPr/>
        </p:nvSpPr>
        <p:spPr>
          <a:xfrm>
            <a:off x="695323" y="4883087"/>
            <a:ext cx="10801355" cy="1383602"/>
          </a:xfrm>
          <a:prstGeom prst="roundRect">
            <a:avLst>
              <a:gd name="adj" fmla="val 50000"/>
            </a:avLst>
          </a:prstGeom>
          <a:noFill/>
          <a:ln w="12700">
            <a:solidFill>
              <a:schemeClr val="bg1"/>
            </a:solidFill>
          </a:ln>
        </p:spPr>
        <p:txBody>
          <a:bodyPr wrap="square" lIns="216000" tIns="0" rIns="0" bIns="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FFFFFF"/>
              </a:solidFill>
              <a:effectLst/>
              <a:uLnTx/>
              <a:uFillTx/>
              <a:ea typeface="+mn-ea"/>
              <a:cs typeface="+mn-cs"/>
            </a:endParaRPr>
          </a:p>
        </p:txBody>
      </p:sp>
      <p:sp>
        <p:nvSpPr>
          <p:cNvPr id="4" name="TextBox 3">
            <a:extLst>
              <a:ext uri="{FF2B5EF4-FFF2-40B4-BE49-F238E27FC236}">
                <a16:creationId xmlns:a16="http://schemas.microsoft.com/office/drawing/2014/main" xmlns="" id="{DA736E5F-1D6E-5982-80BD-7A91A2FD4666}"/>
              </a:ext>
            </a:extLst>
          </p:cNvPr>
          <p:cNvSpPr txBox="1"/>
          <p:nvPr/>
        </p:nvSpPr>
        <p:spPr>
          <a:xfrm>
            <a:off x="1143778" y="5097835"/>
            <a:ext cx="6700207" cy="954107"/>
          </a:xfrm>
          <a:prstGeom prst="rect">
            <a:avLst/>
          </a:prstGeom>
          <a:noFill/>
        </p:spPr>
        <p:txBody>
          <a:bodyPr wrap="square" rtlCol="0" anchor="ctr">
            <a:spAutoFit/>
          </a:bodyPr>
          <a:lstStyle/>
          <a:p>
            <a:r>
              <a:rPr lang="en-US" sz="1400" b="1" dirty="0" smtClean="0">
                <a:solidFill>
                  <a:schemeClr val="bg1"/>
                </a:solidFill>
              </a:rPr>
              <a:t>The </a:t>
            </a:r>
            <a:r>
              <a:rPr lang="en-US" sz="1400" b="1" dirty="0">
                <a:solidFill>
                  <a:schemeClr val="bg1"/>
                </a:solidFill>
              </a:rPr>
              <a:t>creation of a source of quasi-monochromatic gamma radiation of record brightness in the energy range 5-200 MeV with a flux of up to </a:t>
            </a:r>
            <a:r>
              <a:rPr lang="ru-RU" sz="1400" b="1" dirty="0">
                <a:solidFill>
                  <a:schemeClr val="bg1"/>
                </a:solidFill>
              </a:rPr>
              <a:t>10</a:t>
            </a:r>
            <a:r>
              <a:rPr lang="ru-RU" sz="1400" b="1" baseline="30000" dirty="0">
                <a:solidFill>
                  <a:schemeClr val="bg1"/>
                </a:solidFill>
              </a:rPr>
              <a:t>11</a:t>
            </a:r>
            <a:r>
              <a:rPr lang="en-US" sz="1400" b="1" dirty="0" smtClean="0">
                <a:solidFill>
                  <a:schemeClr val="bg1"/>
                </a:solidFill>
              </a:rPr>
              <a:t> </a:t>
            </a:r>
            <a:r>
              <a:rPr lang="en-US" sz="1400" b="1" dirty="0">
                <a:solidFill>
                  <a:schemeClr val="bg1"/>
                </a:solidFill>
              </a:rPr>
              <a:t>photons per second and an angular divergence of the order of 1 </a:t>
            </a:r>
            <a:r>
              <a:rPr lang="en-US" sz="1400" b="1" dirty="0" err="1">
                <a:solidFill>
                  <a:schemeClr val="bg1"/>
                </a:solidFill>
              </a:rPr>
              <a:t>mrad</a:t>
            </a:r>
            <a:r>
              <a:rPr lang="en-US" sz="1400" b="1" dirty="0">
                <a:solidFill>
                  <a:schemeClr val="bg1"/>
                </a:solidFill>
              </a:rPr>
              <a:t> will make it possible to make a qualitative leap in photonuclear physics</a:t>
            </a:r>
            <a:endParaRPr lang="ru-RU" sz="1400" b="1" dirty="0">
              <a:solidFill>
                <a:schemeClr val="bg1"/>
              </a:solidFill>
            </a:endParaRPr>
          </a:p>
        </p:txBody>
      </p:sp>
      <p:sp>
        <p:nvSpPr>
          <p:cNvPr id="5" name="TextBox 4">
            <a:extLst>
              <a:ext uri="{FF2B5EF4-FFF2-40B4-BE49-F238E27FC236}">
                <a16:creationId xmlns:a16="http://schemas.microsoft.com/office/drawing/2014/main" xmlns="" id="{36EA2056-4C1A-520E-26BA-3F123D409D92}"/>
              </a:ext>
            </a:extLst>
          </p:cNvPr>
          <p:cNvSpPr txBox="1"/>
          <p:nvPr/>
        </p:nvSpPr>
        <p:spPr>
          <a:xfrm>
            <a:off x="695323" y="435998"/>
            <a:ext cx="7194912" cy="584775"/>
          </a:xfrm>
          <a:prstGeom prst="rect">
            <a:avLst/>
          </a:prstGeom>
          <a:noFill/>
        </p:spPr>
        <p:txBody>
          <a:bodyPr wrap="square" lIns="0" tIns="0" rIns="0" bIns="0" rtlCol="0">
            <a:spAutoFit/>
          </a:bodyPr>
          <a:lstStyle/>
          <a:p>
            <a:r>
              <a:rPr lang="en-US" sz="1850" b="1" dirty="0">
                <a:solidFill>
                  <a:schemeClr val="bg1"/>
                </a:solidFill>
              </a:rPr>
              <a:t>MULTIFUNCTIONAL ACCELERATOR COMPLEX WITH </a:t>
            </a:r>
            <a:r>
              <a:rPr lang="en-US" sz="1850" b="1" dirty="0" smtClean="0">
                <a:solidFill>
                  <a:schemeClr val="bg1"/>
                </a:solidFill>
              </a:rPr>
              <a:t>A COMPTON </a:t>
            </a:r>
            <a:r>
              <a:rPr lang="en-US" sz="1850" b="1" dirty="0">
                <a:solidFill>
                  <a:schemeClr val="bg1"/>
                </a:solidFill>
              </a:rPr>
              <a:t>RADIATION SOURCE</a:t>
            </a:r>
            <a:endParaRPr lang="ru-RU" sz="1850" b="1" dirty="0">
              <a:solidFill>
                <a:schemeClr val="bg1"/>
              </a:solidFill>
            </a:endParaRPr>
          </a:p>
        </p:txBody>
      </p:sp>
      <p:sp>
        <p:nvSpPr>
          <p:cNvPr id="31" name="TextBox 30">
            <a:extLst>
              <a:ext uri="{FF2B5EF4-FFF2-40B4-BE49-F238E27FC236}">
                <a16:creationId xmlns:a16="http://schemas.microsoft.com/office/drawing/2014/main" xmlns="" id="{D758D89B-316B-3326-F8BA-129F1C8DAAB7}"/>
              </a:ext>
            </a:extLst>
          </p:cNvPr>
          <p:cNvSpPr txBox="1"/>
          <p:nvPr/>
        </p:nvSpPr>
        <p:spPr>
          <a:xfrm>
            <a:off x="8461527" y="5236334"/>
            <a:ext cx="2949145" cy="677108"/>
          </a:xfrm>
          <a:prstGeom prst="rect">
            <a:avLst/>
          </a:prstGeom>
          <a:noFill/>
        </p:spPr>
        <p:txBody>
          <a:bodyPr wrap="square" lIns="0" tIns="0" rIns="0" bIns="0" anchor="ctr">
            <a:spAutoFit/>
          </a:bodyPr>
          <a:lstStyle/>
          <a:p>
            <a:pPr lvl="0" defTabSz="457200" rtl="0">
              <a:defRPr/>
            </a:pPr>
            <a:r>
              <a:rPr lang="en-US" sz="1100" b="1" kern="1200" dirty="0">
                <a:solidFill>
                  <a:schemeClr val="accent1"/>
                </a:solidFill>
              </a:rPr>
              <a:t>A small storage ring will make it possible to create a source of Compton radiation with a quantum energy of 10-100 </a:t>
            </a:r>
            <a:r>
              <a:rPr lang="en-US" sz="1100" b="1" kern="1200" dirty="0" err="1">
                <a:solidFill>
                  <a:schemeClr val="accent1"/>
                </a:solidFill>
              </a:rPr>
              <a:t>k</a:t>
            </a:r>
            <a:r>
              <a:rPr lang="en-US" sz="1100" b="1" kern="1200" dirty="0" err="1" smtClean="0">
                <a:solidFill>
                  <a:schemeClr val="accent1"/>
                </a:solidFill>
              </a:rPr>
              <a:t>eV</a:t>
            </a:r>
            <a:r>
              <a:rPr lang="en-US" sz="1100" b="1" kern="1200" dirty="0" smtClean="0">
                <a:solidFill>
                  <a:schemeClr val="accent1"/>
                </a:solidFill>
              </a:rPr>
              <a:t> </a:t>
            </a:r>
            <a:r>
              <a:rPr lang="en-US" sz="1100" b="1" kern="1200" dirty="0">
                <a:solidFill>
                  <a:schemeClr val="accent1"/>
                </a:solidFill>
              </a:rPr>
              <a:t>for various diagnostic applications</a:t>
            </a:r>
            <a:endParaRPr kumimoji="0" lang="ru-RU" sz="1100" b="1" i="0" u="none" strike="noStrike" kern="1200" cap="none" spc="0" normalizeH="0" baseline="0" noProof="0" dirty="0">
              <a:ln>
                <a:noFill/>
              </a:ln>
              <a:solidFill>
                <a:schemeClr val="accent1"/>
              </a:solidFill>
              <a:effectLst/>
              <a:uLnTx/>
              <a:uFillTx/>
              <a:ea typeface="+mn-ea"/>
              <a:cs typeface="+mn-cs"/>
            </a:endParaRPr>
          </a:p>
        </p:txBody>
      </p:sp>
      <p:sp>
        <p:nvSpPr>
          <p:cNvPr id="3" name="Овал 2">
            <a:extLst>
              <a:ext uri="{FF2B5EF4-FFF2-40B4-BE49-F238E27FC236}">
                <a16:creationId xmlns:a16="http://schemas.microsoft.com/office/drawing/2014/main" xmlns="" id="{7F3AC0B1-C0AC-4C5D-93FA-CFE32DCCCF05}"/>
              </a:ext>
            </a:extLst>
          </p:cNvPr>
          <p:cNvSpPr/>
          <p:nvPr/>
        </p:nvSpPr>
        <p:spPr bwMode="auto">
          <a:xfrm>
            <a:off x="720589" y="5886490"/>
            <a:ext cx="336685" cy="337188"/>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 name="Овал 6">
            <a:extLst>
              <a:ext uri="{FF2B5EF4-FFF2-40B4-BE49-F238E27FC236}">
                <a16:creationId xmlns:a16="http://schemas.microsoft.com/office/drawing/2014/main" xmlns="" id="{7AF77B3D-517F-6958-5BC3-F80466246331}"/>
              </a:ext>
            </a:extLst>
          </p:cNvPr>
          <p:cNvSpPr/>
          <p:nvPr/>
        </p:nvSpPr>
        <p:spPr bwMode="auto">
          <a:xfrm>
            <a:off x="10808226" y="4800238"/>
            <a:ext cx="228150" cy="228491"/>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Овал 8">
            <a:extLst>
              <a:ext uri="{FF2B5EF4-FFF2-40B4-BE49-F238E27FC236}">
                <a16:creationId xmlns:a16="http://schemas.microsoft.com/office/drawing/2014/main" xmlns="" id="{033CB11D-8BFE-0A69-5FF0-84FFDA54EED2}"/>
              </a:ext>
            </a:extLst>
          </p:cNvPr>
          <p:cNvSpPr/>
          <p:nvPr/>
        </p:nvSpPr>
        <p:spPr bwMode="auto">
          <a:xfrm>
            <a:off x="7862919" y="1302973"/>
            <a:ext cx="393842" cy="394430"/>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4" name="Рисунок 13"/>
          <p:cNvPicPr>
            <a:picLocks noChangeAspect="1"/>
          </p:cNvPicPr>
          <p:nvPr/>
        </p:nvPicPr>
        <p:blipFill>
          <a:blip r:embed="rId6"/>
          <a:stretch>
            <a:fillRect/>
          </a:stretch>
        </p:blipFill>
        <p:spPr>
          <a:xfrm>
            <a:off x="335360" y="1052736"/>
            <a:ext cx="7384879" cy="3903985"/>
          </a:xfrm>
          <a:prstGeom prst="rect">
            <a:avLst/>
          </a:prstGeom>
        </p:spPr>
      </p:pic>
    </p:spTree>
    <p:extLst>
      <p:ext uri="{BB962C8B-B14F-4D97-AF65-F5344CB8AC3E}">
        <p14:creationId xmlns:p14="http://schemas.microsoft.com/office/powerpoint/2010/main" val="2111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00" fill="hold"/>
                                        <p:tgtEl>
                                          <p:spTgt spid="30"/>
                                        </p:tgtEl>
                                      </p:cBhvr>
                                    </p:cmd>
                                  </p:childTnLst>
                                </p:cTn>
                              </p:par>
                              <p:par>
                                <p:cTn id="7" presetID="2" presetClass="entr" presetSubtype="4" decel="10000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cBhvr additive="base">
                                        <p:cTn id="9" dur="2250" fill="hold"/>
                                        <p:tgtEl>
                                          <p:spTgt spid="53"/>
                                        </p:tgtEl>
                                        <p:attrNameLst>
                                          <p:attrName>ppt_x</p:attrName>
                                        </p:attrNameLst>
                                      </p:cBhvr>
                                      <p:tavLst>
                                        <p:tav tm="0">
                                          <p:val>
                                            <p:strVal val="#ppt_x"/>
                                          </p:val>
                                        </p:tav>
                                        <p:tav tm="100000">
                                          <p:val>
                                            <p:strVal val="#ppt_x"/>
                                          </p:val>
                                        </p:tav>
                                      </p:tavLst>
                                    </p:anim>
                                    <p:anim calcmode="lin" valueType="num">
                                      <p:cBhvr additive="base">
                                        <p:cTn id="10" dur="2250" fill="hold"/>
                                        <p:tgtEl>
                                          <p:spTgt spid="53"/>
                                        </p:tgtEl>
                                        <p:attrNameLst>
                                          <p:attrName>ppt_y</p:attrName>
                                        </p:attrNameLst>
                                      </p:cBhvr>
                                      <p:tavLst>
                                        <p:tav tm="0">
                                          <p:val>
                                            <p:strVal val="1+#ppt_h/2"/>
                                          </p:val>
                                        </p:tav>
                                        <p:tav tm="100000">
                                          <p:val>
                                            <p:strVal val="#ppt_y"/>
                                          </p:val>
                                        </p:tav>
                                      </p:tavLst>
                                    </p:anim>
                                  </p:childTnLst>
                                </p:cTn>
                              </p:par>
                              <p:par>
                                <p:cTn id="11" presetID="2" presetClass="entr" presetSubtype="4" decel="100000" fill="hold" grpId="0" nodeType="withEffect">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2250" fill="hold"/>
                                        <p:tgtEl>
                                          <p:spTgt spid="46"/>
                                        </p:tgtEl>
                                        <p:attrNameLst>
                                          <p:attrName>ppt_x</p:attrName>
                                        </p:attrNameLst>
                                      </p:cBhvr>
                                      <p:tavLst>
                                        <p:tav tm="0">
                                          <p:val>
                                            <p:strVal val="#ppt_x"/>
                                          </p:val>
                                        </p:tav>
                                        <p:tav tm="100000">
                                          <p:val>
                                            <p:strVal val="#ppt_x"/>
                                          </p:val>
                                        </p:tav>
                                      </p:tavLst>
                                    </p:anim>
                                    <p:anim calcmode="lin" valueType="num">
                                      <p:cBhvr additive="base">
                                        <p:cTn id="14" dur="2250" fill="hold"/>
                                        <p:tgtEl>
                                          <p:spTgt spid="46"/>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12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750" fill="hold"/>
                                        <p:tgtEl>
                                          <p:spTgt spid="2"/>
                                        </p:tgtEl>
                                        <p:attrNameLst>
                                          <p:attrName>ppt_x</p:attrName>
                                        </p:attrNameLst>
                                      </p:cBhvr>
                                      <p:tavLst>
                                        <p:tav tm="0">
                                          <p:val>
                                            <p:strVal val="#ppt_x"/>
                                          </p:val>
                                        </p:tav>
                                        <p:tav tm="100000">
                                          <p:val>
                                            <p:strVal val="#ppt_x"/>
                                          </p:val>
                                        </p:tav>
                                      </p:tavLst>
                                    </p:anim>
                                    <p:anim calcmode="lin" valueType="num">
                                      <p:cBhvr additive="base">
                                        <p:cTn id="18" dur="175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750" fill="hold"/>
                                        <p:tgtEl>
                                          <p:spTgt spid="6"/>
                                        </p:tgtEl>
                                        <p:attrNameLst>
                                          <p:attrName>ppt_x</p:attrName>
                                        </p:attrNameLst>
                                      </p:cBhvr>
                                      <p:tavLst>
                                        <p:tav tm="0">
                                          <p:val>
                                            <p:strVal val="#ppt_x"/>
                                          </p:val>
                                        </p:tav>
                                        <p:tav tm="100000">
                                          <p:val>
                                            <p:strVal val="#ppt_x"/>
                                          </p:val>
                                        </p:tav>
                                      </p:tavLst>
                                    </p:anim>
                                    <p:anim calcmode="lin" valueType="num">
                                      <p:cBhvr additive="base">
                                        <p:cTn id="22" dur="175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1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750" fill="hold"/>
                                        <p:tgtEl>
                                          <p:spTgt spid="4"/>
                                        </p:tgtEl>
                                        <p:attrNameLst>
                                          <p:attrName>ppt_x</p:attrName>
                                        </p:attrNameLst>
                                      </p:cBhvr>
                                      <p:tavLst>
                                        <p:tav tm="0">
                                          <p:val>
                                            <p:strVal val="#ppt_x"/>
                                          </p:val>
                                        </p:tav>
                                        <p:tav tm="100000">
                                          <p:val>
                                            <p:strVal val="#ppt_x"/>
                                          </p:val>
                                        </p:tav>
                                      </p:tavLst>
                                    </p:anim>
                                    <p:anim calcmode="lin" valueType="num">
                                      <p:cBhvr additive="base">
                                        <p:cTn id="26" dur="175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175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750" fill="hold"/>
                                        <p:tgtEl>
                                          <p:spTgt spid="31"/>
                                        </p:tgtEl>
                                        <p:attrNameLst>
                                          <p:attrName>ppt_x</p:attrName>
                                        </p:attrNameLst>
                                      </p:cBhvr>
                                      <p:tavLst>
                                        <p:tav tm="0">
                                          <p:val>
                                            <p:strVal val="#ppt_x"/>
                                          </p:val>
                                        </p:tav>
                                        <p:tav tm="100000">
                                          <p:val>
                                            <p:strVal val="#ppt_x"/>
                                          </p:val>
                                        </p:tav>
                                      </p:tavLst>
                                    </p:anim>
                                    <p:anim calcmode="lin" valueType="num">
                                      <p:cBhvr additive="base">
                                        <p:cTn id="30" dur="17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remove" display="0">
                  <p:stCondLst>
                    <p:cond delay="indefinite"/>
                  </p:stCondLst>
                </p:cTn>
                <p:tgtEl>
                  <p:spTgt spid="30"/>
                </p:tgtEl>
              </p:cMediaNode>
            </p:video>
          </p:childTnLst>
        </p:cTn>
      </p:par>
    </p:tnLst>
    <p:bldLst>
      <p:bldP spid="53" grpId="0"/>
      <p:bldP spid="46" grpId="0"/>
      <p:bldP spid="6" grpId="0" animBg="1"/>
      <p:bldP spid="2" grpId="0" animBg="1"/>
      <p:bldP spid="4"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76">
            <a:extLst>
              <a:ext uri="{FF2B5EF4-FFF2-40B4-BE49-F238E27FC236}">
                <a16:creationId xmlns:a16="http://schemas.microsoft.com/office/drawing/2014/main" xmlns="" id="{536AC109-E843-0CF9-DB04-A2D3CC19904F}"/>
              </a:ext>
            </a:extLst>
          </p:cNvPr>
          <p:cNvSpPr/>
          <p:nvPr/>
        </p:nvSpPr>
        <p:spPr>
          <a:xfrm>
            <a:off x="8616280" y="1484784"/>
            <a:ext cx="3504222" cy="2448272"/>
          </a:xfrm>
          <a:prstGeom prst="roundRect">
            <a:avLst>
              <a:gd name="adj" fmla="val 50000"/>
            </a:avLst>
          </a:prstGeom>
          <a:solidFill>
            <a:srgbClr val="DE7F44"/>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lstStyle/>
          <a:p>
            <a:endParaRPr lang="ru-RU" sz="1400" b="1" dirty="0"/>
          </a:p>
        </p:txBody>
      </p:sp>
      <p:sp>
        <p:nvSpPr>
          <p:cNvPr id="10" name="Прямоугольник: скругленные углы 76">
            <a:extLst>
              <a:ext uri="{FF2B5EF4-FFF2-40B4-BE49-F238E27FC236}">
                <a16:creationId xmlns:a16="http://schemas.microsoft.com/office/drawing/2014/main" xmlns="" id="{536AC109-E843-0CF9-DB04-A2D3CC19904F}"/>
              </a:ext>
            </a:extLst>
          </p:cNvPr>
          <p:cNvSpPr/>
          <p:nvPr/>
        </p:nvSpPr>
        <p:spPr>
          <a:xfrm>
            <a:off x="8878097" y="4292459"/>
            <a:ext cx="3212036" cy="2016861"/>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lstStyle/>
          <a:p>
            <a:endParaRPr lang="ru-RU" sz="1400" b="1" dirty="0"/>
          </a:p>
        </p:txBody>
      </p:sp>
      <p:cxnSp>
        <p:nvCxnSpPr>
          <p:cNvPr id="37" name="Прямая соединительная линия 36">
            <a:extLst>
              <a:ext uri="{FF2B5EF4-FFF2-40B4-BE49-F238E27FC236}">
                <a16:creationId xmlns:a16="http://schemas.microsoft.com/office/drawing/2014/main" xmlns="" id="{0CA4C44B-37E6-64F0-40B2-2B34AA9755EC}"/>
              </a:ext>
            </a:extLst>
          </p:cNvPr>
          <p:cNvCxnSpPr>
            <a:cxnSpLocks/>
          </p:cNvCxnSpPr>
          <p:nvPr/>
        </p:nvCxnSpPr>
        <p:spPr>
          <a:xfrm>
            <a:off x="100651" y="5515311"/>
            <a:ext cx="5867400" cy="0"/>
          </a:xfrm>
          <a:prstGeom prst="line">
            <a:avLst/>
          </a:prstGeom>
          <a:ln w="952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Заголовок 3"/>
          <p:cNvSpPr>
            <a:spLocks noGrp="1"/>
          </p:cNvSpPr>
          <p:nvPr>
            <p:ph type="title"/>
          </p:nvPr>
        </p:nvSpPr>
        <p:spPr/>
        <p:txBody>
          <a:bodyPr/>
          <a:lstStyle/>
          <a:p>
            <a:endParaRPr lang="ru-RU"/>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98" t="17290" r="16641" b="7792"/>
          <a:stretch/>
        </p:blipFill>
        <p:spPr bwMode="auto">
          <a:xfrm>
            <a:off x="4007768" y="1340731"/>
            <a:ext cx="4532243" cy="33130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8876" r="20309" b="56334"/>
          <a:stretch/>
        </p:blipFill>
        <p:spPr bwMode="auto">
          <a:xfrm>
            <a:off x="5375919" y="5013176"/>
            <a:ext cx="3066427" cy="1440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18" t="60607" r="50386" b="7115"/>
          <a:stretch/>
        </p:blipFill>
        <p:spPr bwMode="auto">
          <a:xfrm>
            <a:off x="2423592" y="5013176"/>
            <a:ext cx="2777726" cy="1440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94" t="15333" r="26069" b="7144"/>
          <a:stretch/>
        </p:blipFill>
        <p:spPr bwMode="auto">
          <a:xfrm>
            <a:off x="119336" y="1340768"/>
            <a:ext cx="3800475" cy="3386499"/>
          </a:xfrm>
          <a:prstGeom prst="rect">
            <a:avLst/>
          </a:prstGeom>
          <a:noFill/>
          <a:ln w="19050">
            <a:solidFill>
              <a:srgbClr val="3E89B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9085" t="44881" r="26426" b="37837"/>
          <a:stretch/>
        </p:blipFill>
        <p:spPr bwMode="auto">
          <a:xfrm>
            <a:off x="9253081" y="4803778"/>
            <a:ext cx="2522806" cy="10014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5107" t="26094" r="49814" b="36953"/>
          <a:stretch/>
        </p:blipFill>
        <p:spPr bwMode="auto">
          <a:xfrm>
            <a:off x="9302841" y="1814463"/>
            <a:ext cx="2121751" cy="17585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a:extLst>
              <a:ext uri="{FF2B5EF4-FFF2-40B4-BE49-F238E27FC236}">
                <a16:creationId xmlns:a16="http://schemas.microsoft.com/office/drawing/2014/main" xmlns="" id="{66D1AD19-40AB-BB4E-CAA4-ADEE40F3CD78}"/>
              </a:ext>
            </a:extLst>
          </p:cNvPr>
          <p:cNvSpPr/>
          <p:nvPr/>
        </p:nvSpPr>
        <p:spPr>
          <a:xfrm>
            <a:off x="10614" y="44624"/>
            <a:ext cx="9814867" cy="1163906"/>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аголовок 3">
            <a:extLst>
              <a:ext uri="{FF2B5EF4-FFF2-40B4-BE49-F238E27FC236}">
                <a16:creationId xmlns:a16="http://schemas.microsoft.com/office/drawing/2014/main" xmlns="" id="{2DBA0215-56A5-ABB9-756A-ABE3CFC76B6C}"/>
              </a:ext>
            </a:extLst>
          </p:cNvPr>
          <p:cNvSpPr txBox="1">
            <a:spLocks/>
          </p:cNvSpPr>
          <p:nvPr/>
        </p:nvSpPr>
        <p:spPr>
          <a:xfrm>
            <a:off x="479376" y="260648"/>
            <a:ext cx="9577064"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dirty="0" smtClean="0"/>
              <a:t>INIC </a:t>
            </a:r>
            <a:r>
              <a:rPr lang="en-US" dirty="0"/>
              <a:t>(Intense Inverse Compton) </a:t>
            </a:r>
            <a:r>
              <a:rPr lang="en-US" dirty="0" err="1" smtClean="0"/>
              <a:t>NCPhM</a:t>
            </a:r>
            <a:r>
              <a:rPr lang="en-US" dirty="0" smtClean="0"/>
              <a:t> – a </a:t>
            </a:r>
            <a:r>
              <a:rPr lang="en-US" dirty="0" err="1" smtClean="0"/>
              <a:t>compton</a:t>
            </a:r>
            <a:r>
              <a:rPr lang="en-US" dirty="0" smtClean="0"/>
              <a:t> </a:t>
            </a:r>
            <a:r>
              <a:rPr lang="en-US" dirty="0"/>
              <a:t>gamma radiation source of record brightness </a:t>
            </a:r>
            <a:endParaRPr lang="ru-RU" dirty="0"/>
          </a:p>
        </p:txBody>
      </p:sp>
      <p:sp>
        <p:nvSpPr>
          <p:cNvPr id="2" name="TextBox 1"/>
          <p:cNvSpPr txBox="1"/>
          <p:nvPr/>
        </p:nvSpPr>
        <p:spPr>
          <a:xfrm>
            <a:off x="5519936" y="5981218"/>
            <a:ext cx="1680268" cy="400110"/>
          </a:xfrm>
          <a:prstGeom prst="rect">
            <a:avLst/>
          </a:prstGeom>
          <a:noFill/>
        </p:spPr>
        <p:txBody>
          <a:bodyPr wrap="none" rtlCol="0">
            <a:spAutoFit/>
          </a:bodyPr>
          <a:lstStyle/>
          <a:p>
            <a:r>
              <a:rPr lang="ru-RU" sz="1000" dirty="0" smtClean="0">
                <a:solidFill>
                  <a:srgbClr val="0070C0"/>
                </a:solidFill>
              </a:rPr>
              <a:t>Схема лазерного канала </a:t>
            </a:r>
          </a:p>
          <a:p>
            <a:r>
              <a:rPr lang="ru-RU" sz="1000" dirty="0" smtClean="0">
                <a:solidFill>
                  <a:srgbClr val="0070C0"/>
                </a:solidFill>
              </a:rPr>
              <a:t>1кВт/40 МГц</a:t>
            </a:r>
            <a:endParaRPr lang="ru-RU" sz="1000" dirty="0">
              <a:solidFill>
                <a:srgbClr val="0070C0"/>
              </a:solidFill>
            </a:endParaRPr>
          </a:p>
        </p:txBody>
      </p:sp>
      <p:sp>
        <p:nvSpPr>
          <p:cNvPr id="15" name="TextBox 14"/>
          <p:cNvSpPr txBox="1"/>
          <p:nvPr/>
        </p:nvSpPr>
        <p:spPr>
          <a:xfrm>
            <a:off x="2567608" y="5981218"/>
            <a:ext cx="1800200" cy="400110"/>
          </a:xfrm>
          <a:prstGeom prst="rect">
            <a:avLst/>
          </a:prstGeom>
          <a:noFill/>
        </p:spPr>
        <p:txBody>
          <a:bodyPr wrap="square" rtlCol="0">
            <a:spAutoFit/>
          </a:bodyPr>
          <a:lstStyle/>
          <a:p>
            <a:r>
              <a:rPr lang="ru-RU" sz="1000" dirty="0" smtClean="0">
                <a:solidFill>
                  <a:srgbClr val="0070C0"/>
                </a:solidFill>
              </a:rPr>
              <a:t>Схема силового лазерного канала 1Дж/100 </a:t>
            </a:r>
            <a:r>
              <a:rPr lang="ru-RU" sz="1000" dirty="0">
                <a:solidFill>
                  <a:srgbClr val="0070C0"/>
                </a:solidFill>
              </a:rPr>
              <a:t>Г</a:t>
            </a:r>
            <a:r>
              <a:rPr lang="ru-RU" sz="1000" dirty="0" smtClean="0">
                <a:solidFill>
                  <a:srgbClr val="0070C0"/>
                </a:solidFill>
              </a:rPr>
              <a:t>ц</a:t>
            </a:r>
            <a:endParaRPr lang="ru-RU" sz="1000" dirty="0">
              <a:solidFill>
                <a:srgbClr val="0070C0"/>
              </a:solidFill>
            </a:endParaRPr>
          </a:p>
        </p:txBody>
      </p:sp>
    </p:spTree>
    <p:extLst>
      <p:ext uri="{BB962C8B-B14F-4D97-AF65-F5344CB8AC3E}">
        <p14:creationId xmlns:p14="http://schemas.microsoft.com/office/powerpoint/2010/main" val="26744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250" fill="hold"/>
                                        <p:tgtEl>
                                          <p:spTgt spid="10"/>
                                        </p:tgtEl>
                                        <p:attrNameLst>
                                          <p:attrName>ppt_x</p:attrName>
                                        </p:attrNameLst>
                                      </p:cBhvr>
                                      <p:tavLst>
                                        <p:tav tm="0">
                                          <p:val>
                                            <p:strVal val="#ppt_x"/>
                                          </p:val>
                                        </p:tav>
                                        <p:tav tm="100000">
                                          <p:val>
                                            <p:strVal val="#ppt_x"/>
                                          </p:val>
                                        </p:tav>
                                      </p:tavLst>
                                    </p:anim>
                                    <p:anim calcmode="lin" valueType="num">
                                      <p:cBhvr additive="base">
                                        <p:cTn id="8" dur="22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250" fill="hold"/>
                                        <p:tgtEl>
                                          <p:spTgt spid="11"/>
                                        </p:tgtEl>
                                        <p:attrNameLst>
                                          <p:attrName>ppt_x</p:attrName>
                                        </p:attrNameLst>
                                      </p:cBhvr>
                                      <p:tavLst>
                                        <p:tav tm="0">
                                          <p:val>
                                            <p:strVal val="#ppt_x"/>
                                          </p:val>
                                        </p:tav>
                                        <p:tav tm="100000">
                                          <p:val>
                                            <p:strVal val="#ppt_x"/>
                                          </p:val>
                                        </p:tav>
                                      </p:tavLst>
                                    </p:anim>
                                    <p:anim calcmode="lin" valueType="num">
                                      <p:cBhvr additive="base">
                                        <p:cTn id="12" dur="2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Прямая соединительная линия 36">
            <a:extLst>
              <a:ext uri="{FF2B5EF4-FFF2-40B4-BE49-F238E27FC236}">
                <a16:creationId xmlns:a16="http://schemas.microsoft.com/office/drawing/2014/main" xmlns="" id="{0CA4C44B-37E6-64F0-40B2-2B34AA9755EC}"/>
              </a:ext>
            </a:extLst>
          </p:cNvPr>
          <p:cNvCxnSpPr>
            <a:cxnSpLocks/>
          </p:cNvCxnSpPr>
          <p:nvPr/>
        </p:nvCxnSpPr>
        <p:spPr>
          <a:xfrm>
            <a:off x="100651" y="5515311"/>
            <a:ext cx="5867400" cy="0"/>
          </a:xfrm>
          <a:prstGeom prst="line">
            <a:avLst/>
          </a:prstGeom>
          <a:ln w="952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Заголовок 3">
            <a:extLst>
              <a:ext uri="{FF2B5EF4-FFF2-40B4-BE49-F238E27FC236}">
                <a16:creationId xmlns:a16="http://schemas.microsoft.com/office/drawing/2014/main" xmlns="" id="{2DBA0215-56A5-ABB9-756A-ABE3CFC76B6C}"/>
              </a:ext>
            </a:extLst>
          </p:cNvPr>
          <p:cNvSpPr txBox="1">
            <a:spLocks/>
          </p:cNvSpPr>
          <p:nvPr/>
        </p:nvSpPr>
        <p:spPr>
          <a:xfrm>
            <a:off x="1055440" y="476672"/>
            <a:ext cx="9577064" cy="775597"/>
          </a:xfrm>
          <a:prstGeom prst="rect">
            <a:avLst/>
          </a:prstGeom>
        </p:spPr>
        <p:txBody>
          <a:bodyPr wrap="square" lIns="0" tIns="0" rIns="0" bIns="0">
            <a:spAutoFit/>
          </a:bodyPr>
          <a:lst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a:lstStyle>
          <a:p>
            <a:pPr algn="ctr"/>
            <a:r>
              <a:rPr lang="en-US" sz="2800" dirty="0">
                <a:solidFill>
                  <a:srgbClr val="C00000"/>
                </a:solidFill>
              </a:rPr>
              <a:t>Synergy of Space Research Institute </a:t>
            </a:r>
            <a:r>
              <a:rPr lang="ru-RU" sz="2800" dirty="0" smtClean="0">
                <a:solidFill>
                  <a:srgbClr val="C00000"/>
                </a:solidFill>
              </a:rPr>
              <a:t>(</a:t>
            </a:r>
            <a:r>
              <a:rPr lang="en-US" sz="2800" dirty="0" smtClean="0">
                <a:solidFill>
                  <a:srgbClr val="C00000"/>
                </a:solidFill>
              </a:rPr>
              <a:t>IKI</a:t>
            </a:r>
            <a:r>
              <a:rPr lang="ru-RU" sz="2800" dirty="0" smtClean="0">
                <a:solidFill>
                  <a:srgbClr val="C00000"/>
                </a:solidFill>
              </a:rPr>
              <a:t>)</a:t>
            </a:r>
            <a:r>
              <a:rPr lang="en-US" sz="2800" dirty="0" smtClean="0">
                <a:solidFill>
                  <a:srgbClr val="C00000"/>
                </a:solidFill>
              </a:rPr>
              <a:t> </a:t>
            </a:r>
            <a:r>
              <a:rPr lang="en-US" sz="2800" dirty="0">
                <a:solidFill>
                  <a:srgbClr val="C00000"/>
                </a:solidFill>
              </a:rPr>
              <a:t>and XCELS installations</a:t>
            </a:r>
            <a:endParaRPr lang="ru-RU" sz="2800" dirty="0">
              <a:solidFill>
                <a:srgbClr val="C00000"/>
              </a:solidFill>
            </a:endParaRPr>
          </a:p>
        </p:txBody>
      </p:sp>
      <p:sp>
        <p:nvSpPr>
          <p:cNvPr id="2" name="TextBox 1"/>
          <p:cNvSpPr txBox="1"/>
          <p:nvPr/>
        </p:nvSpPr>
        <p:spPr>
          <a:xfrm>
            <a:off x="1057850" y="1412776"/>
            <a:ext cx="10297144" cy="1938992"/>
          </a:xfrm>
          <a:prstGeom prst="rect">
            <a:avLst/>
          </a:prstGeom>
          <a:noFill/>
        </p:spPr>
        <p:txBody>
          <a:bodyPr wrap="square" rtlCol="0">
            <a:spAutoFit/>
          </a:bodyPr>
          <a:lstStyle/>
          <a:p>
            <a:pPr marL="342900" indent="-342900">
              <a:buFont typeface="Arial" panose="020B0604020202020204" pitchFamily="34" charset="0"/>
              <a:buChar char="•"/>
            </a:pPr>
            <a:endParaRPr lang="ru-RU" sz="2000" b="1" dirty="0" smtClean="0"/>
          </a:p>
          <a:p>
            <a:pPr marL="342900" indent="-342900">
              <a:buFont typeface="Arial" panose="020B0604020202020204" pitchFamily="34" charset="0"/>
              <a:buChar char="•"/>
            </a:pPr>
            <a:r>
              <a:rPr lang="en-US" sz="2000" b="1" dirty="0"/>
              <a:t>Single component base - ultrashort-pulse solid-state lasers with diode pumping</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Shared use in experiments on nonlinear Compton radiation</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Creation, study and application of unique gamma radiation sources</a:t>
            </a:r>
            <a:endParaRPr lang="ru-RU" sz="2000" b="1" dirty="0"/>
          </a:p>
        </p:txBody>
      </p:sp>
    </p:spTree>
    <p:extLst>
      <p:ext uri="{BB962C8B-B14F-4D97-AF65-F5344CB8AC3E}">
        <p14:creationId xmlns:p14="http://schemas.microsoft.com/office/powerpoint/2010/main" val="1893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801058987"/>
              </p:ext>
            </p:extLst>
          </p:nvPr>
        </p:nvGraphicFramePr>
        <p:xfrm>
          <a:off x="719403" y="1142984"/>
          <a:ext cx="10849205" cy="3200400"/>
        </p:xfrm>
        <a:graphic>
          <a:graphicData uri="http://schemas.openxmlformats.org/drawingml/2006/table">
            <a:tbl>
              <a:tblPr firstRow="1" bandRow="1">
                <a:tableStyleId>{5C22544A-7EE6-4342-B048-85BDC9FD1C3A}</a:tableStyleId>
              </a:tblPr>
              <a:tblGrid>
                <a:gridCol w="2169841">
                  <a:extLst>
                    <a:ext uri="{9D8B030D-6E8A-4147-A177-3AD203B41FA5}">
                      <a16:colId xmlns="" xmlns:a16="http://schemas.microsoft.com/office/drawing/2014/main" val="20000"/>
                    </a:ext>
                  </a:extLst>
                </a:gridCol>
                <a:gridCol w="2169841">
                  <a:extLst>
                    <a:ext uri="{9D8B030D-6E8A-4147-A177-3AD203B41FA5}">
                      <a16:colId xmlns="" xmlns:a16="http://schemas.microsoft.com/office/drawing/2014/main" val="20001"/>
                    </a:ext>
                  </a:extLst>
                </a:gridCol>
                <a:gridCol w="2169841">
                  <a:extLst>
                    <a:ext uri="{9D8B030D-6E8A-4147-A177-3AD203B41FA5}">
                      <a16:colId xmlns="" xmlns:a16="http://schemas.microsoft.com/office/drawing/2014/main" val="20002"/>
                    </a:ext>
                  </a:extLst>
                </a:gridCol>
                <a:gridCol w="2169841">
                  <a:extLst>
                    <a:ext uri="{9D8B030D-6E8A-4147-A177-3AD203B41FA5}">
                      <a16:colId xmlns="" xmlns:a16="http://schemas.microsoft.com/office/drawing/2014/main" val="20003"/>
                    </a:ext>
                  </a:extLst>
                </a:gridCol>
                <a:gridCol w="2169841">
                  <a:extLst>
                    <a:ext uri="{9D8B030D-6E8A-4147-A177-3AD203B41FA5}">
                      <a16:colId xmlns="" xmlns:a16="http://schemas.microsoft.com/office/drawing/2014/main" val="20004"/>
                    </a:ext>
                  </a:extLst>
                </a:gridCol>
              </a:tblGrid>
              <a:tr h="560230">
                <a:tc>
                  <a:txBody>
                    <a:bodyPr/>
                    <a:lstStyle/>
                    <a:p>
                      <a:pPr algn="ctr"/>
                      <a:r>
                        <a:rPr lang="en-US" dirty="0" smtClean="0"/>
                        <a:t>Geometry</a:t>
                      </a:r>
                      <a:endParaRPr lang="ru-RU" dirty="0"/>
                    </a:p>
                  </a:txBody>
                  <a:tcPr marL="121920" marR="121920"/>
                </a:tc>
                <a:tc>
                  <a:txBody>
                    <a:bodyPr/>
                    <a:lstStyle/>
                    <a:p>
                      <a:pPr algn="ctr"/>
                      <a:r>
                        <a:rPr lang="en-US" dirty="0" smtClean="0"/>
                        <a:t>Power</a:t>
                      </a:r>
                      <a:r>
                        <a:rPr lang="en-US" baseline="0" dirty="0" smtClean="0"/>
                        <a:t> per channel</a:t>
                      </a:r>
                      <a:endParaRPr lang="ru-RU" dirty="0"/>
                    </a:p>
                  </a:txBody>
                  <a:tcPr marL="121920" marR="121920"/>
                </a:tc>
                <a:tc>
                  <a:txBody>
                    <a:bodyPr/>
                    <a:lstStyle/>
                    <a:p>
                      <a:pPr algn="ctr"/>
                      <a:r>
                        <a:rPr lang="en-US" dirty="0" smtClean="0"/>
                        <a:t>Intensity, </a:t>
                      </a:r>
                    </a:p>
                    <a:p>
                      <a:pPr algn="ctr"/>
                      <a:r>
                        <a:rPr lang="en-US" dirty="0" smtClean="0"/>
                        <a:t>×10</a:t>
                      </a:r>
                      <a:r>
                        <a:rPr lang="en-US" baseline="30000" dirty="0" smtClean="0"/>
                        <a:t>25</a:t>
                      </a:r>
                      <a:r>
                        <a:rPr lang="en-US" baseline="0" dirty="0" smtClean="0"/>
                        <a:t>W/cm</a:t>
                      </a:r>
                      <a:r>
                        <a:rPr lang="en-US" baseline="30000" dirty="0" smtClean="0"/>
                        <a:t>2</a:t>
                      </a:r>
                      <a:endParaRPr lang="ru-RU" dirty="0"/>
                    </a:p>
                  </a:txBody>
                  <a:tcPr marL="121920" marR="121920"/>
                </a:tc>
                <a:tc>
                  <a:txBody>
                    <a:bodyPr/>
                    <a:lstStyle/>
                    <a:p>
                      <a:pPr algn="ctr"/>
                      <a:r>
                        <a:rPr lang="en-US" dirty="0" smtClean="0">
                          <a:latin typeface="Times New Roman" pitchFamily="18" charset="0"/>
                          <a:cs typeface="Times New Roman" pitchFamily="18" charset="0"/>
                        </a:rPr>
                        <a:t>I/I</a:t>
                      </a:r>
                      <a:r>
                        <a:rPr lang="en-US" baseline="0" dirty="0" smtClean="0">
                          <a:latin typeface="Times New Roman" pitchFamily="18" charset="0"/>
                          <a:cs typeface="Times New Roman" pitchFamily="18" charset="0"/>
                        </a:rPr>
                        <a:t>(f=1.2)</a:t>
                      </a:r>
                      <a:endParaRPr lang="ru-RU" dirty="0">
                        <a:latin typeface="Times New Roman" pitchFamily="18" charset="0"/>
                        <a:cs typeface="Times New Roman" pitchFamily="18" charset="0"/>
                      </a:endParaRPr>
                    </a:p>
                  </a:txBody>
                  <a:tcPr marL="121920" marR="121920"/>
                </a:tc>
                <a:tc>
                  <a:txBody>
                    <a:bodyPr/>
                    <a:lstStyle/>
                    <a:p>
                      <a:pPr algn="ctr"/>
                      <a:r>
                        <a:rPr lang="en-US" dirty="0" smtClean="0"/>
                        <a:t>Equivalent power (f=1.2)</a:t>
                      </a:r>
                      <a:endParaRPr lang="ru-RU" dirty="0"/>
                    </a:p>
                  </a:txBody>
                  <a:tcPr marL="121920" marR="121920"/>
                </a:tc>
                <a:extLst>
                  <a:ext uri="{0D108BD9-81ED-4DB2-BD59-A6C34878D82A}">
                    <a16:rowId xmlns="" xmlns:a16="http://schemas.microsoft.com/office/drawing/2014/main" val="10000"/>
                  </a:ext>
                </a:extLst>
              </a:tr>
              <a:tr h="560230">
                <a:tc>
                  <a:txBody>
                    <a:bodyPr/>
                    <a:lstStyle/>
                    <a:p>
                      <a:pPr algn="ctr"/>
                      <a:r>
                        <a:rPr lang="en-US" dirty="0" smtClean="0"/>
                        <a:t>Single beam (f=1.2)</a:t>
                      </a:r>
                      <a:endParaRPr lang="ru-RU" dirty="0"/>
                    </a:p>
                  </a:txBody>
                  <a:tcPr marL="121920" marR="121920"/>
                </a:tc>
                <a:tc>
                  <a:txBody>
                    <a:bodyPr/>
                    <a:lstStyle/>
                    <a:p>
                      <a:pPr algn="ctr"/>
                      <a:r>
                        <a:rPr lang="en-US" dirty="0" smtClean="0"/>
                        <a:t>P</a:t>
                      </a:r>
                      <a:r>
                        <a:rPr lang="en-US" baseline="-25000" dirty="0" smtClean="0"/>
                        <a:t>0</a:t>
                      </a:r>
                      <a:r>
                        <a:rPr lang="en-US" baseline="0" dirty="0" smtClean="0"/>
                        <a:t>=10 PW</a:t>
                      </a:r>
                      <a:endParaRPr lang="ru-RU" dirty="0"/>
                    </a:p>
                  </a:txBody>
                  <a:tcPr marL="121920" marR="121920"/>
                </a:tc>
                <a:tc>
                  <a:txBody>
                    <a:bodyPr/>
                    <a:lstStyle/>
                    <a:p>
                      <a:pPr algn="ctr"/>
                      <a:r>
                        <a:rPr lang="en-US" dirty="0" smtClean="0"/>
                        <a:t>0.06</a:t>
                      </a:r>
                      <a:endParaRPr lang="ru-RU" dirty="0"/>
                    </a:p>
                  </a:txBody>
                  <a:tcPr marL="121920" marR="121920"/>
                </a:tc>
                <a:tc>
                  <a:txBody>
                    <a:bodyPr/>
                    <a:lstStyle/>
                    <a:p>
                      <a:pPr algn="ctr"/>
                      <a:r>
                        <a:rPr lang="en-US" dirty="0" smtClean="0"/>
                        <a:t>1</a:t>
                      </a:r>
                      <a:endParaRPr lang="ru-RU" dirty="0"/>
                    </a:p>
                  </a:txBody>
                  <a:tcPr marL="121920" marR="121920"/>
                </a:tc>
                <a:tc>
                  <a:txBody>
                    <a:bodyPr/>
                    <a:lstStyle/>
                    <a:p>
                      <a:pPr algn="ctr"/>
                      <a:r>
                        <a:rPr lang="en-US" dirty="0" smtClean="0"/>
                        <a:t>10 PW</a:t>
                      </a:r>
                      <a:endParaRPr lang="ru-RU" dirty="0"/>
                    </a:p>
                  </a:txBody>
                  <a:tcPr marL="121920" marR="121920"/>
                </a:tc>
                <a:extLst>
                  <a:ext uri="{0D108BD9-81ED-4DB2-BD59-A6C34878D82A}">
                    <a16:rowId xmlns="" xmlns:a16="http://schemas.microsoft.com/office/drawing/2014/main" val="10001"/>
                  </a:ext>
                </a:extLst>
              </a:tr>
              <a:tr h="560230">
                <a:tc>
                  <a:txBody>
                    <a:bodyPr/>
                    <a:lstStyle/>
                    <a:p>
                      <a:pPr algn="ctr"/>
                      <a:r>
                        <a:rPr lang="en-US" dirty="0" smtClean="0"/>
                        <a:t>Single beam (f=1.2)</a:t>
                      </a:r>
                      <a:endParaRPr lang="ru-RU" dirty="0"/>
                    </a:p>
                  </a:txBody>
                  <a:tcPr marL="121920" marR="121920"/>
                </a:tc>
                <a:tc>
                  <a:txBody>
                    <a:bodyPr/>
                    <a:lstStyle/>
                    <a:p>
                      <a:pPr algn="ctr"/>
                      <a:r>
                        <a:rPr lang="en-US" dirty="0" smtClean="0"/>
                        <a:t>P</a:t>
                      </a:r>
                      <a:r>
                        <a:rPr lang="en-US" baseline="-25000" dirty="0" smtClean="0"/>
                        <a:t>0</a:t>
                      </a:r>
                      <a:r>
                        <a:rPr lang="en-US" baseline="0" dirty="0" smtClean="0"/>
                        <a:t>=200 PW</a:t>
                      </a:r>
                      <a:endParaRPr lang="ru-RU" dirty="0"/>
                    </a:p>
                  </a:txBody>
                  <a:tcPr marL="121920" marR="121920"/>
                </a:tc>
                <a:tc>
                  <a:txBody>
                    <a:bodyPr/>
                    <a:lstStyle/>
                    <a:p>
                      <a:pPr algn="ctr"/>
                      <a:r>
                        <a:rPr lang="en-US" dirty="0" smtClean="0"/>
                        <a:t>1.2</a:t>
                      </a:r>
                      <a:endParaRPr lang="ru-RU" dirty="0"/>
                    </a:p>
                  </a:txBody>
                  <a:tcPr marL="121920" marR="121920"/>
                </a:tc>
                <a:tc>
                  <a:txBody>
                    <a:bodyPr/>
                    <a:lstStyle/>
                    <a:p>
                      <a:pPr algn="ctr"/>
                      <a:r>
                        <a:rPr lang="en-US" dirty="0" smtClean="0"/>
                        <a:t>1</a:t>
                      </a:r>
                      <a:endParaRPr lang="ru-RU" dirty="0"/>
                    </a:p>
                  </a:txBody>
                  <a:tcPr marL="121920" marR="121920"/>
                </a:tc>
                <a:tc>
                  <a:txBody>
                    <a:bodyPr/>
                    <a:lstStyle/>
                    <a:p>
                      <a:pPr algn="ctr"/>
                      <a:r>
                        <a:rPr lang="en-US" dirty="0" smtClean="0"/>
                        <a:t>200 PW</a:t>
                      </a:r>
                      <a:endParaRPr lang="ru-RU" dirty="0"/>
                    </a:p>
                  </a:txBody>
                  <a:tcPr marL="121920" marR="121920"/>
                </a:tc>
                <a:extLst>
                  <a:ext uri="{0D108BD9-81ED-4DB2-BD59-A6C34878D82A}">
                    <a16:rowId xmlns="" xmlns:a16="http://schemas.microsoft.com/office/drawing/2014/main" val="10002"/>
                  </a:ext>
                </a:extLst>
              </a:tr>
              <a:tr h="560230">
                <a:tc>
                  <a:txBody>
                    <a:bodyPr/>
                    <a:lstStyle/>
                    <a:p>
                      <a:pPr algn="ctr"/>
                      <a:r>
                        <a:rPr lang="en-US" dirty="0" smtClean="0"/>
                        <a:t>Dipole-Wave</a:t>
                      </a:r>
                      <a:endParaRPr lang="ru-RU"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a:t>
                      </a:r>
                      <a:r>
                        <a:rPr lang="en-US" baseline="-25000" dirty="0" smtClean="0"/>
                        <a:t>0</a:t>
                      </a:r>
                      <a:r>
                        <a:rPr lang="en-US" baseline="0" dirty="0" smtClean="0"/>
                        <a:t>=200 PW</a:t>
                      </a:r>
                      <a:endParaRPr lang="ru-RU" dirty="0" smtClean="0"/>
                    </a:p>
                    <a:p>
                      <a:pPr algn="ctr"/>
                      <a:endParaRPr lang="ru-RU" dirty="0"/>
                    </a:p>
                  </a:txBody>
                  <a:tcPr marL="121920" marR="121920"/>
                </a:tc>
                <a:tc>
                  <a:txBody>
                    <a:bodyPr/>
                    <a:lstStyle/>
                    <a:p>
                      <a:pPr algn="ctr"/>
                      <a:r>
                        <a:rPr lang="en-US" dirty="0" smtClean="0"/>
                        <a:t>16.7</a:t>
                      </a:r>
                      <a:endParaRPr lang="ru-RU" dirty="0"/>
                    </a:p>
                  </a:txBody>
                  <a:tcPr marL="121920" marR="121920"/>
                </a:tc>
                <a:tc>
                  <a:txBody>
                    <a:bodyPr/>
                    <a:lstStyle/>
                    <a:p>
                      <a:pPr algn="ctr"/>
                      <a:r>
                        <a:rPr lang="en-US" dirty="0" smtClean="0"/>
                        <a:t>13.9</a:t>
                      </a:r>
                      <a:endParaRPr lang="ru-RU" dirty="0"/>
                    </a:p>
                  </a:txBody>
                  <a:tcPr marL="121920" marR="121920"/>
                </a:tc>
                <a:tc>
                  <a:txBody>
                    <a:bodyPr/>
                    <a:lstStyle/>
                    <a:p>
                      <a:pPr algn="ctr"/>
                      <a:r>
                        <a:rPr lang="en-US" dirty="0" smtClean="0"/>
                        <a:t>2800 PW</a:t>
                      </a:r>
                      <a:endParaRPr lang="ru-RU" dirty="0"/>
                    </a:p>
                  </a:txBody>
                  <a:tcPr marL="121920" marR="121920"/>
                </a:tc>
                <a:extLst>
                  <a:ext uri="{0D108BD9-81ED-4DB2-BD59-A6C34878D82A}">
                    <a16:rowId xmlns="" xmlns:a16="http://schemas.microsoft.com/office/drawing/2014/main" val="10003"/>
                  </a:ext>
                </a:extLst>
              </a:tr>
              <a:tr h="398904">
                <a:tc>
                  <a:txBody>
                    <a:bodyPr/>
                    <a:lstStyle/>
                    <a:p>
                      <a:pPr algn="ctr"/>
                      <a:r>
                        <a:rPr lang="en-US" dirty="0" smtClean="0">
                          <a:solidFill>
                            <a:srgbClr val="C00000"/>
                          </a:solidFill>
                        </a:rPr>
                        <a:t>Double-Belt-12</a:t>
                      </a:r>
                    </a:p>
                    <a:p>
                      <a:pPr algn="ctr"/>
                      <a:r>
                        <a:rPr lang="en-US" dirty="0" smtClean="0">
                          <a:solidFill>
                            <a:srgbClr val="C00000"/>
                          </a:solidFill>
                        </a:rPr>
                        <a:t>12× (f=0.96)</a:t>
                      </a:r>
                      <a:endParaRPr lang="ru-RU" dirty="0">
                        <a:solidFill>
                          <a:srgbClr val="C00000"/>
                        </a:solidFill>
                      </a:endParaRPr>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P</a:t>
                      </a:r>
                      <a:r>
                        <a:rPr lang="en-US" baseline="-25000" dirty="0" smtClean="0">
                          <a:solidFill>
                            <a:srgbClr val="C00000"/>
                          </a:solidFill>
                        </a:rPr>
                        <a:t>0</a:t>
                      </a:r>
                      <a:r>
                        <a:rPr lang="en-US" baseline="0" dirty="0" smtClean="0">
                          <a:solidFill>
                            <a:srgbClr val="C00000"/>
                          </a:solidFill>
                        </a:rPr>
                        <a:t>/12</a:t>
                      </a:r>
                      <a:endParaRPr lang="ru-RU" dirty="0" smtClean="0">
                        <a:solidFill>
                          <a:srgbClr val="C00000"/>
                        </a:solidFill>
                      </a:endParaRPr>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13.4</a:t>
                      </a:r>
                      <a:endParaRPr lang="ru-RU" dirty="0" smtClean="0">
                        <a:solidFill>
                          <a:srgbClr val="C00000"/>
                        </a:solidFill>
                      </a:endParaRPr>
                    </a:p>
                  </a:txBody>
                  <a:tcPr marL="121920" marR="121920"/>
                </a:tc>
                <a:tc>
                  <a:txBody>
                    <a:bodyPr/>
                    <a:lstStyle/>
                    <a:p>
                      <a:pPr algn="ctr"/>
                      <a:r>
                        <a:rPr lang="en-US" dirty="0" smtClean="0">
                          <a:solidFill>
                            <a:srgbClr val="C00000"/>
                          </a:solidFill>
                        </a:rPr>
                        <a:t>11.2</a:t>
                      </a:r>
                      <a:endParaRPr lang="ru-RU" dirty="0">
                        <a:solidFill>
                          <a:srgbClr val="C00000"/>
                        </a:solidFill>
                      </a:endParaRPr>
                    </a:p>
                  </a:txBody>
                  <a:tcPr marL="121920" marR="121920"/>
                </a:tc>
                <a:tc>
                  <a:txBody>
                    <a:bodyPr/>
                    <a:lstStyle/>
                    <a:p>
                      <a:pPr algn="ctr"/>
                      <a:r>
                        <a:rPr lang="en-US" dirty="0" smtClean="0">
                          <a:solidFill>
                            <a:srgbClr val="C00000"/>
                          </a:solidFill>
                        </a:rPr>
                        <a:t>2200 PW</a:t>
                      </a:r>
                      <a:endParaRPr lang="ru-RU" dirty="0">
                        <a:solidFill>
                          <a:srgbClr val="C00000"/>
                        </a:solidFill>
                      </a:endParaRPr>
                    </a:p>
                  </a:txBody>
                  <a:tcPr marL="121920" marR="121920"/>
                </a:tc>
                <a:extLst>
                  <a:ext uri="{0D108BD9-81ED-4DB2-BD59-A6C34878D82A}">
                    <a16:rowId xmlns="" xmlns:a16="http://schemas.microsoft.com/office/drawing/2014/main" val="10004"/>
                  </a:ext>
                </a:extLst>
              </a:tr>
            </a:tbl>
          </a:graphicData>
        </a:graphic>
      </p:graphicFrame>
      <p:sp>
        <p:nvSpPr>
          <p:cNvPr id="6" name="TextBox 10"/>
          <p:cNvSpPr txBox="1">
            <a:spLocks noChangeArrowheads="1"/>
          </p:cNvSpPr>
          <p:nvPr/>
        </p:nvSpPr>
        <p:spPr bwMode="auto">
          <a:xfrm>
            <a:off x="1919536" y="332656"/>
            <a:ext cx="8024954" cy="954107"/>
          </a:xfrm>
          <a:prstGeom prst="rect">
            <a:avLst/>
          </a:prstGeom>
          <a:noFill/>
          <a:ln w="9525">
            <a:noFill/>
            <a:miter lim="800000"/>
            <a:headEnd/>
            <a:tailEnd/>
          </a:ln>
        </p:spPr>
        <p:txBody>
          <a:bodyPr wrap="none">
            <a:spAutoFit/>
          </a:bodyPr>
          <a:lstStyle/>
          <a:p>
            <a:r>
              <a:rPr lang="en-US" sz="2800" b="1" dirty="0">
                <a:solidFill>
                  <a:srgbClr val="C00000"/>
                </a:solidFill>
              </a:rPr>
              <a:t>How to achieve intensity </a:t>
            </a:r>
            <a:r>
              <a:rPr lang="en-US" sz="2800" b="1" dirty="0" smtClean="0">
                <a:solidFill>
                  <a:srgbClr val="C00000"/>
                </a:solidFill>
              </a:rPr>
              <a:t>of 10</a:t>
            </a:r>
            <a:r>
              <a:rPr lang="en-US" sz="2800" b="1" baseline="30000" dirty="0" smtClean="0">
                <a:solidFill>
                  <a:srgbClr val="C00000"/>
                </a:solidFill>
              </a:rPr>
              <a:t>2</a:t>
            </a:r>
            <a:r>
              <a:rPr lang="ru-RU" sz="2800" b="1" baseline="30000" dirty="0" smtClean="0">
                <a:solidFill>
                  <a:srgbClr val="C00000"/>
                </a:solidFill>
              </a:rPr>
              <a:t>4</a:t>
            </a:r>
            <a:r>
              <a:rPr lang="en-US" sz="2800" b="1" dirty="0" smtClean="0">
                <a:solidFill>
                  <a:srgbClr val="C00000"/>
                </a:solidFill>
              </a:rPr>
              <a:t>-10</a:t>
            </a:r>
            <a:r>
              <a:rPr lang="en-US" sz="2800" b="1" baseline="30000" dirty="0" smtClean="0">
                <a:solidFill>
                  <a:srgbClr val="C00000"/>
                </a:solidFill>
              </a:rPr>
              <a:t>2</a:t>
            </a:r>
            <a:r>
              <a:rPr lang="ru-RU" sz="2800" b="1" baseline="30000" dirty="0" smtClean="0">
                <a:solidFill>
                  <a:srgbClr val="C00000"/>
                </a:solidFill>
              </a:rPr>
              <a:t>6</a:t>
            </a:r>
            <a:r>
              <a:rPr lang="en-US" sz="2800" b="1" dirty="0" smtClean="0">
                <a:solidFill>
                  <a:srgbClr val="C00000"/>
                </a:solidFill>
              </a:rPr>
              <a:t> W/cm</a:t>
            </a:r>
            <a:r>
              <a:rPr lang="en-US" sz="2800" b="1" baseline="30000" dirty="0" smtClean="0">
                <a:solidFill>
                  <a:srgbClr val="C00000"/>
                </a:solidFill>
              </a:rPr>
              <a:t>2</a:t>
            </a:r>
            <a:r>
              <a:rPr lang="en-US" sz="2800" b="1" dirty="0" smtClean="0">
                <a:solidFill>
                  <a:srgbClr val="C00000"/>
                </a:solidFill>
              </a:rPr>
              <a:t> </a:t>
            </a:r>
            <a:r>
              <a:rPr lang="ru-RU" sz="2800" b="1" dirty="0" smtClean="0">
                <a:solidFill>
                  <a:srgbClr val="C00000"/>
                </a:solidFill>
              </a:rPr>
              <a:t> ?</a:t>
            </a:r>
            <a:endParaRPr lang="en-US" sz="2800" b="1" dirty="0" smtClean="0">
              <a:solidFill>
                <a:srgbClr val="C00000"/>
              </a:solidFill>
            </a:endParaRPr>
          </a:p>
          <a:p>
            <a:endParaRPr lang="ru-RU" sz="2800" b="1" dirty="0">
              <a:solidFill>
                <a:srgbClr val="C00000"/>
              </a:solidFill>
            </a:endParaRPr>
          </a:p>
        </p:txBody>
      </p:sp>
      <p:pic>
        <p:nvPicPr>
          <p:cNvPr id="8" name="Picture 5" descr="C:\WORK\CONFERENCES\UFO11\слайды Сергеев\12-circle.png"/>
          <p:cNvPicPr>
            <a:picLocks noChangeAspect="1" noChangeArrowheads="1"/>
          </p:cNvPicPr>
          <p:nvPr/>
        </p:nvPicPr>
        <p:blipFill>
          <a:blip r:embed="rId2" cstate="print"/>
          <a:srcRect/>
          <a:stretch>
            <a:fillRect/>
          </a:stretch>
        </p:blipFill>
        <p:spPr bwMode="auto">
          <a:xfrm>
            <a:off x="1553910" y="4500570"/>
            <a:ext cx="2085332" cy="1500198"/>
          </a:xfrm>
          <a:prstGeom prst="rect">
            <a:avLst/>
          </a:prstGeom>
          <a:noFill/>
          <a:ln w="9525">
            <a:noFill/>
            <a:miter lim="800000"/>
            <a:headEnd/>
            <a:tailEnd/>
          </a:ln>
        </p:spPr>
      </p:pic>
      <p:sp>
        <p:nvSpPr>
          <p:cNvPr id="11" name="Прямоугольник 10"/>
          <p:cNvSpPr/>
          <p:nvPr/>
        </p:nvSpPr>
        <p:spPr>
          <a:xfrm>
            <a:off x="-4228938" y="5572140"/>
            <a:ext cx="1997663" cy="387798"/>
          </a:xfrm>
          <a:prstGeom prst="rect">
            <a:avLst/>
          </a:prstGeom>
        </p:spPr>
        <p:txBody>
          <a:bodyPr wrap="none">
            <a:spAutoFit/>
          </a:bodyPr>
          <a:lstStyle/>
          <a:p>
            <a:pPr algn="ctr">
              <a:defRPr sz="1920" b="1" i="0" u="none" strike="noStrike" kern="1200" baseline="0">
                <a:solidFill>
                  <a:srgbClr val="00B050"/>
                </a:solidFill>
                <a:latin typeface="+mn-lt"/>
                <a:ea typeface="+mn-ea"/>
                <a:cs typeface="+mn-cs"/>
              </a:defRPr>
            </a:pPr>
            <a:r>
              <a:rPr lang="en-US" sz="1920" b="1" dirty="0">
                <a:solidFill>
                  <a:schemeClr val="tx1">
                    <a:lumMod val="50000"/>
                    <a:lumOff val="50000"/>
                  </a:schemeClr>
                </a:solidFill>
                <a:latin typeface="+mn-lt"/>
                <a:cs typeface="+mn-cs"/>
              </a:rPr>
              <a:t>Double-Belt-12</a:t>
            </a:r>
          </a:p>
        </p:txBody>
      </p:sp>
      <p:sp>
        <p:nvSpPr>
          <p:cNvPr id="13" name="TextBox 10"/>
          <p:cNvSpPr txBox="1">
            <a:spLocks noChangeArrowheads="1"/>
          </p:cNvSpPr>
          <p:nvPr/>
        </p:nvSpPr>
        <p:spPr bwMode="auto">
          <a:xfrm>
            <a:off x="0" y="5811584"/>
            <a:ext cx="12192000" cy="1231106"/>
          </a:xfrm>
          <a:prstGeom prst="rect">
            <a:avLst/>
          </a:prstGeom>
          <a:noFill/>
          <a:ln w="9525">
            <a:noFill/>
            <a:miter lim="800000"/>
            <a:headEnd/>
            <a:tailEnd/>
          </a:ln>
        </p:spPr>
        <p:txBody>
          <a:bodyPr wrap="square">
            <a:spAutoFit/>
          </a:bodyPr>
          <a:lstStyle/>
          <a:p>
            <a:endParaRPr lang="en-US" b="1" dirty="0" smtClean="0">
              <a:solidFill>
                <a:srgbClr val="C00000"/>
              </a:solidFill>
            </a:endParaRPr>
          </a:p>
          <a:p>
            <a:pPr algn="ctr"/>
            <a:r>
              <a:rPr lang="en-US" b="1" dirty="0" smtClean="0">
                <a:solidFill>
                  <a:srgbClr val="C00000"/>
                </a:solidFill>
              </a:rPr>
              <a:t>XCELS design: Coherent combining to mimic a converging dipole wave</a:t>
            </a:r>
          </a:p>
          <a:p>
            <a:endParaRPr lang="en-US" sz="1200" b="1" dirty="0" smtClean="0"/>
          </a:p>
          <a:p>
            <a:pPr algn="ctr"/>
            <a:r>
              <a:rPr lang="en-US" sz="1200" b="1" dirty="0" smtClean="0"/>
              <a:t>A. </a:t>
            </a:r>
            <a:r>
              <a:rPr lang="en-US" sz="1200" b="1" dirty="0" err="1" smtClean="0"/>
              <a:t>Gonoskov</a:t>
            </a:r>
            <a:r>
              <a:rPr lang="en-US" sz="1200" b="1" dirty="0" smtClean="0"/>
              <a:t>, A. </a:t>
            </a:r>
            <a:r>
              <a:rPr lang="en-US" sz="1200" b="1" dirty="0" err="1" smtClean="0"/>
              <a:t>Bashinov</a:t>
            </a:r>
            <a:r>
              <a:rPr lang="en-US" sz="1200" b="1" dirty="0" smtClean="0"/>
              <a:t>, I. </a:t>
            </a:r>
            <a:r>
              <a:rPr lang="en-US" sz="1200" b="1" dirty="0" err="1" smtClean="0"/>
              <a:t>Gonoskov,C</a:t>
            </a:r>
            <a:r>
              <a:rPr lang="en-US" sz="1200" b="1" dirty="0" smtClean="0"/>
              <a:t>. Harvey, A. </a:t>
            </a:r>
            <a:r>
              <a:rPr lang="en-US" sz="1200" b="1" dirty="0" err="1" smtClean="0"/>
              <a:t>Ilderton</a:t>
            </a:r>
            <a:r>
              <a:rPr lang="en-US" sz="1200" b="1" dirty="0" smtClean="0"/>
              <a:t>, A. Kim, M. </a:t>
            </a:r>
            <a:r>
              <a:rPr lang="en-US" sz="1200" b="1" dirty="0" err="1" smtClean="0"/>
              <a:t>Marklund</a:t>
            </a:r>
            <a:r>
              <a:rPr lang="en-US" sz="1200" b="1" dirty="0" smtClean="0"/>
              <a:t>, G. </a:t>
            </a:r>
            <a:r>
              <a:rPr lang="en-US" sz="1200" b="1" dirty="0" err="1" smtClean="0"/>
              <a:t>Mourou</a:t>
            </a:r>
            <a:r>
              <a:rPr lang="en-US" sz="1200" b="1" dirty="0" smtClean="0"/>
              <a:t>, A. </a:t>
            </a:r>
            <a:r>
              <a:rPr lang="en-US" sz="1200" b="1" dirty="0" err="1" smtClean="0"/>
              <a:t>Sergeev</a:t>
            </a:r>
            <a:r>
              <a:rPr lang="en-US" sz="1200" b="1" dirty="0" smtClean="0"/>
              <a:t>, PRL (2014)</a:t>
            </a:r>
            <a:endParaRPr lang="ru-RU" sz="1200" b="1" dirty="0" smtClean="0"/>
          </a:p>
          <a:p>
            <a:endParaRPr lang="ru-RU" sz="1400" b="1" dirty="0">
              <a:solidFill>
                <a:srgbClr val="C00000"/>
              </a:solidFill>
            </a:endParaRPr>
          </a:p>
        </p:txBody>
      </p:sp>
      <p:pic>
        <p:nvPicPr>
          <p:cNvPr id="14" name="Picture 4"/>
          <p:cNvPicPr>
            <a:picLocks noChangeAspect="1" noChangeArrowheads="1"/>
          </p:cNvPicPr>
          <p:nvPr/>
        </p:nvPicPr>
        <p:blipFill>
          <a:blip r:embed="rId3" cstate="print"/>
          <a:srcRect/>
          <a:stretch>
            <a:fillRect/>
          </a:stretch>
        </p:blipFill>
        <p:spPr bwMode="auto">
          <a:xfrm>
            <a:off x="6528048" y="4432670"/>
            <a:ext cx="3976480" cy="1639536"/>
          </a:xfrm>
          <a:prstGeom prst="rect">
            <a:avLst/>
          </a:prstGeom>
          <a:noFill/>
          <a:ln w="9525">
            <a:noFill/>
            <a:miter lim="800000"/>
            <a:headEnd/>
            <a:tailEnd/>
          </a:ln>
        </p:spPr>
      </p:pic>
    </p:spTree>
    <p:extLst>
      <p:ext uri="{BB962C8B-B14F-4D97-AF65-F5344CB8AC3E}">
        <p14:creationId xmlns:p14="http://schemas.microsoft.com/office/powerpoint/2010/main" val="4053866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51384" y="169476"/>
            <a:ext cx="11041227" cy="523220"/>
          </a:xfrm>
          <a:prstGeom prst="rect">
            <a:avLst/>
          </a:prstGeom>
          <a:noFill/>
        </p:spPr>
        <p:txBody>
          <a:bodyPr wrap="square" rtlCol="0">
            <a:spAutoFit/>
          </a:bodyPr>
          <a:lstStyle/>
          <a:p>
            <a:pPr algn="ctr"/>
            <a:r>
              <a:rPr lang="ru-RU" sz="2800" b="1" dirty="0">
                <a:solidFill>
                  <a:srgbClr val="C00000"/>
                </a:solidFill>
                <a:cs typeface="Arial" pitchFamily="34" charset="0"/>
              </a:rPr>
              <a:t>Выводы</a:t>
            </a:r>
          </a:p>
        </p:txBody>
      </p:sp>
      <p:sp>
        <p:nvSpPr>
          <p:cNvPr id="4" name="TextBox 3">
            <a:extLst>
              <a:ext uri="{FF2B5EF4-FFF2-40B4-BE49-F238E27FC236}">
                <a16:creationId xmlns:a16="http://schemas.microsoft.com/office/drawing/2014/main" xmlns="" id="{DC350213-FDAC-EDBE-8A61-C7656EBC60BB}"/>
              </a:ext>
            </a:extLst>
          </p:cNvPr>
          <p:cNvSpPr txBox="1"/>
          <p:nvPr/>
        </p:nvSpPr>
        <p:spPr>
          <a:xfrm>
            <a:off x="143339" y="1196752"/>
            <a:ext cx="11617291" cy="5632311"/>
          </a:xfrm>
          <a:prstGeom prst="rect">
            <a:avLst/>
          </a:prstGeom>
          <a:noFill/>
        </p:spPr>
        <p:txBody>
          <a:bodyPr wrap="square">
            <a:spAutoFit/>
          </a:bodyPr>
          <a:lstStyle/>
          <a:p>
            <a:pPr marL="285750" indent="-285750" algn="just">
              <a:buFont typeface="Wingdings" pitchFamily="2" charset="2"/>
              <a:buChar char="ü"/>
            </a:pPr>
            <a:r>
              <a:rPr lang="ru-RU" b="1" dirty="0" smtClean="0">
                <a:solidFill>
                  <a:schemeClr val="bg1"/>
                </a:solidFill>
              </a:rPr>
              <a:t>На </a:t>
            </a:r>
            <a:r>
              <a:rPr lang="ru-RU" b="1" dirty="0">
                <a:solidFill>
                  <a:schemeClr val="bg1"/>
                </a:solidFill>
              </a:rPr>
              <a:t>стыке физики высоких энергий и физики экстремальных световых полей </a:t>
            </a:r>
            <a:r>
              <a:rPr lang="ru-RU" b="1" dirty="0" smtClean="0">
                <a:solidFill>
                  <a:schemeClr val="bg1"/>
                </a:solidFill>
              </a:rPr>
              <a:t>рождается новое направление науки. </a:t>
            </a:r>
            <a:r>
              <a:rPr lang="ru-RU" b="1" dirty="0">
                <a:solidFill>
                  <a:schemeClr val="bg1"/>
                </a:solidFill>
              </a:rPr>
              <a:t>В нескольких странах мира идет строительство крупных исследовательских инфраструктур на базе лазерных комплексов </a:t>
            </a:r>
            <a:r>
              <a:rPr lang="ru-RU" b="1" dirty="0" err="1">
                <a:solidFill>
                  <a:schemeClr val="bg1"/>
                </a:solidFill>
              </a:rPr>
              <a:t>мультипетаваттной</a:t>
            </a:r>
            <a:r>
              <a:rPr lang="ru-RU" b="1" dirty="0">
                <a:solidFill>
                  <a:schemeClr val="bg1"/>
                </a:solidFill>
              </a:rPr>
              <a:t> и </a:t>
            </a:r>
            <a:r>
              <a:rPr lang="ru-RU" b="1" dirty="0" err="1">
                <a:solidFill>
                  <a:schemeClr val="bg1"/>
                </a:solidFill>
              </a:rPr>
              <a:t>субэкзаваттной</a:t>
            </a:r>
            <a:r>
              <a:rPr lang="ru-RU" b="1" dirty="0">
                <a:solidFill>
                  <a:schemeClr val="bg1"/>
                </a:solidFill>
              </a:rPr>
              <a:t> мощности, позволяющих фокусировать лазерные импульсы с длительностью порядка 10 </a:t>
            </a:r>
            <a:r>
              <a:rPr lang="ru-RU" b="1" dirty="0" err="1">
                <a:solidFill>
                  <a:schemeClr val="bg1"/>
                </a:solidFill>
              </a:rPr>
              <a:t>фемтосекунд</a:t>
            </a:r>
            <a:r>
              <a:rPr lang="ru-RU" b="1" dirty="0">
                <a:solidFill>
                  <a:schemeClr val="bg1"/>
                </a:solidFill>
              </a:rPr>
              <a:t> до гигантских интенсивностей, превышающих 10</a:t>
            </a:r>
            <a:r>
              <a:rPr lang="ru-RU" b="1" baseline="30000" dirty="0">
                <a:solidFill>
                  <a:schemeClr val="bg1"/>
                </a:solidFill>
              </a:rPr>
              <a:t>23</a:t>
            </a:r>
            <a:r>
              <a:rPr lang="ru-RU" b="1" dirty="0">
                <a:solidFill>
                  <a:schemeClr val="bg1"/>
                </a:solidFill>
              </a:rPr>
              <a:t> Вт/см</a:t>
            </a:r>
            <a:r>
              <a:rPr lang="ru-RU" b="1" baseline="30000" dirty="0">
                <a:solidFill>
                  <a:schemeClr val="bg1"/>
                </a:solidFill>
              </a:rPr>
              <a:t>2</a:t>
            </a:r>
            <a:r>
              <a:rPr lang="ru-RU" b="1" dirty="0">
                <a:solidFill>
                  <a:schemeClr val="bg1"/>
                </a:solidFill>
              </a:rPr>
              <a:t>. Состояния вещества и вакуума, возникающие в таких полях, являются пока предметом теоретических исследований, предсказывающих удивительные свойства и обещающих уникальные приложения. </a:t>
            </a:r>
            <a:endParaRPr lang="ru-RU" b="1" dirty="0" smtClean="0">
              <a:solidFill>
                <a:schemeClr val="bg1"/>
              </a:solidFill>
            </a:endParaRPr>
          </a:p>
          <a:p>
            <a:pPr marL="285750" indent="-285750" algn="just">
              <a:buFont typeface="Wingdings" pitchFamily="2" charset="2"/>
              <a:buChar char="ü"/>
            </a:pPr>
            <a:endParaRPr lang="ru-RU" b="1" dirty="0">
              <a:solidFill>
                <a:schemeClr val="bg1"/>
              </a:solidFill>
            </a:endParaRPr>
          </a:p>
          <a:p>
            <a:pPr marL="285750" indent="-285750" algn="just">
              <a:buFont typeface="Wingdings" pitchFamily="2" charset="2"/>
              <a:buChar char="ü"/>
            </a:pPr>
            <a:r>
              <a:rPr lang="ru-RU" b="1" dirty="0" smtClean="0">
                <a:solidFill>
                  <a:schemeClr val="bg1"/>
                </a:solidFill>
              </a:rPr>
              <a:t>Открываются возможности демонстрации нелинейных электродинамических свойств вакуума,  создания сверхплотной электрон-позитронной </a:t>
            </a:r>
            <a:r>
              <a:rPr lang="ru-RU" b="1" dirty="0">
                <a:solidFill>
                  <a:schemeClr val="bg1"/>
                </a:solidFill>
              </a:rPr>
              <a:t>плазмы и мощных источников </a:t>
            </a:r>
            <a:r>
              <a:rPr lang="ru-RU" b="1" dirty="0" smtClean="0">
                <a:solidFill>
                  <a:schemeClr val="bg1"/>
                </a:solidFill>
              </a:rPr>
              <a:t>жесткого гамма </a:t>
            </a:r>
            <a:r>
              <a:rPr lang="ru-RU" b="1" dirty="0">
                <a:solidFill>
                  <a:schemeClr val="bg1"/>
                </a:solidFill>
              </a:rPr>
              <a:t>излучения высокой направленности, </a:t>
            </a:r>
            <a:r>
              <a:rPr lang="ru-RU" b="1" dirty="0" smtClean="0">
                <a:solidFill>
                  <a:schemeClr val="bg1"/>
                </a:solidFill>
              </a:rPr>
              <a:t>изучения </a:t>
            </a:r>
            <a:r>
              <a:rPr lang="ru-RU" b="1" dirty="0">
                <a:solidFill>
                  <a:schemeClr val="bg1"/>
                </a:solidFill>
              </a:rPr>
              <a:t>пространственно-временной структуры квантового вакуума,  </a:t>
            </a:r>
            <a:r>
              <a:rPr lang="ru-RU" b="1" dirty="0" smtClean="0">
                <a:solidFill>
                  <a:schemeClr val="bg1"/>
                </a:solidFill>
              </a:rPr>
              <a:t>достижения полей </a:t>
            </a:r>
            <a:r>
              <a:rPr lang="ru-RU" b="1" dirty="0" err="1" smtClean="0">
                <a:solidFill>
                  <a:schemeClr val="bg1"/>
                </a:solidFill>
              </a:rPr>
              <a:t>Швингера</a:t>
            </a:r>
            <a:r>
              <a:rPr lang="ru-RU" b="1" dirty="0" smtClean="0">
                <a:solidFill>
                  <a:schemeClr val="bg1"/>
                </a:solidFill>
              </a:rPr>
              <a:t> в лаборатории. </a:t>
            </a:r>
            <a:endParaRPr lang="ru-RU" b="1" dirty="0">
              <a:solidFill>
                <a:schemeClr val="bg1"/>
              </a:solidFill>
            </a:endParaRPr>
          </a:p>
          <a:p>
            <a:pPr marL="285750" indent="-285750" algn="just">
              <a:buFont typeface="Wingdings" pitchFamily="2" charset="2"/>
              <a:buChar char="ü"/>
            </a:pPr>
            <a:endParaRPr lang="ru-RU" b="1" dirty="0" smtClean="0">
              <a:solidFill>
                <a:schemeClr val="bg1"/>
              </a:solidFill>
            </a:endParaRPr>
          </a:p>
          <a:p>
            <a:pPr marL="285750" indent="-285750" algn="just">
              <a:buFont typeface="Wingdings" pitchFamily="2" charset="2"/>
              <a:buChar char="ü"/>
            </a:pPr>
            <a:r>
              <a:rPr lang="ru-RU" b="1" dirty="0" smtClean="0">
                <a:solidFill>
                  <a:schemeClr val="bg1"/>
                </a:solidFill>
              </a:rPr>
              <a:t>Создание установок мега-</a:t>
            </a:r>
            <a:r>
              <a:rPr lang="ru-RU" b="1" dirty="0" err="1" smtClean="0">
                <a:solidFill>
                  <a:schemeClr val="bg1"/>
                </a:solidFill>
              </a:rPr>
              <a:t>сайенс</a:t>
            </a:r>
            <a:r>
              <a:rPr lang="ru-RU" b="1" dirty="0" smtClean="0">
                <a:solidFill>
                  <a:schemeClr val="bg1"/>
                </a:solidFill>
              </a:rPr>
              <a:t> XCELS и ИКИ в НЦФМ позволит достичь рекордных </a:t>
            </a:r>
            <a:r>
              <a:rPr lang="ru-RU" b="1" dirty="0">
                <a:solidFill>
                  <a:schemeClr val="bg1"/>
                </a:solidFill>
              </a:rPr>
              <a:t>рубежей в </a:t>
            </a:r>
            <a:r>
              <a:rPr lang="ru-RU" b="1" dirty="0" smtClean="0">
                <a:solidFill>
                  <a:schemeClr val="bg1"/>
                </a:solidFill>
              </a:rPr>
              <a:t>исследованиях фундаментальных взаимодействий. Можно </a:t>
            </a:r>
            <a:r>
              <a:rPr lang="ru-RU" b="1" dirty="0">
                <a:solidFill>
                  <a:schemeClr val="bg1"/>
                </a:solidFill>
              </a:rPr>
              <a:t>ожидать, что исследования на </a:t>
            </a:r>
            <a:r>
              <a:rPr lang="ru-RU" b="1" dirty="0" smtClean="0">
                <a:solidFill>
                  <a:schemeClr val="bg1"/>
                </a:solidFill>
              </a:rPr>
              <a:t>этих инфраструктурах</a:t>
            </a:r>
            <a:r>
              <a:rPr lang="en-US" b="1" dirty="0" smtClean="0">
                <a:solidFill>
                  <a:schemeClr val="bg1"/>
                </a:solidFill>
              </a:rPr>
              <a:t> </a:t>
            </a:r>
            <a:r>
              <a:rPr lang="ru-RU" b="1" dirty="0" smtClean="0">
                <a:solidFill>
                  <a:schemeClr val="bg1"/>
                </a:solidFill>
              </a:rPr>
              <a:t>приведут </a:t>
            </a:r>
            <a:r>
              <a:rPr lang="ru-RU" b="1" dirty="0">
                <a:solidFill>
                  <a:schemeClr val="bg1"/>
                </a:solidFill>
              </a:rPr>
              <a:t>к генерации новых знаний в других областях науки, таких как </a:t>
            </a:r>
            <a:r>
              <a:rPr lang="ru-RU" b="1" dirty="0" smtClean="0">
                <a:solidFill>
                  <a:schemeClr val="bg1"/>
                </a:solidFill>
              </a:rPr>
              <a:t>ядерная и нуклонная физика, ускорительная физика, физика </a:t>
            </a:r>
            <a:r>
              <a:rPr lang="ru-RU" b="1" dirty="0">
                <a:solidFill>
                  <a:schemeClr val="bg1"/>
                </a:solidFill>
              </a:rPr>
              <a:t>состояний вещества с высокой плотностью </a:t>
            </a:r>
            <a:r>
              <a:rPr lang="ru-RU" b="1" dirty="0" smtClean="0">
                <a:solidFill>
                  <a:schemeClr val="bg1"/>
                </a:solidFill>
              </a:rPr>
              <a:t>энергии, астрофизика </a:t>
            </a:r>
            <a:r>
              <a:rPr lang="ru-RU" b="1" dirty="0">
                <a:solidFill>
                  <a:schemeClr val="bg1"/>
                </a:solidFill>
              </a:rPr>
              <a:t>и т. д.</a:t>
            </a:r>
          </a:p>
          <a:p>
            <a:pPr marL="285750" indent="-285750">
              <a:buFont typeface="Wingdings" pitchFamily="2" charset="2"/>
              <a:buChar char="ü"/>
            </a:pPr>
            <a:endParaRPr lang="ru-RU" b="1" dirty="0">
              <a:solidFill>
                <a:schemeClr val="bg1"/>
              </a:solidFill>
            </a:endParaRPr>
          </a:p>
          <a:p>
            <a:pPr marL="285750" indent="-285750" algn="just">
              <a:buFont typeface="Wingdings" pitchFamily="2" charset="2"/>
              <a:buChar char="ü"/>
            </a:pPr>
            <a:endParaRPr lang="ru-RU" b="1" dirty="0">
              <a:solidFill>
                <a:schemeClr val="bg1"/>
              </a:solidFill>
            </a:endParaRPr>
          </a:p>
        </p:txBody>
      </p:sp>
    </p:spTree>
    <p:extLst>
      <p:ext uri="{BB962C8B-B14F-4D97-AF65-F5344CB8AC3E}">
        <p14:creationId xmlns:p14="http://schemas.microsoft.com/office/powerpoint/2010/main" val="20054987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7" name="Прямоугольник: скругленные углы 76">
            <a:extLst>
              <a:ext uri="{FF2B5EF4-FFF2-40B4-BE49-F238E27FC236}">
                <a16:creationId xmlns="" xmlns:a16="http://schemas.microsoft.com/office/drawing/2014/main" id="{536AC109-E843-0CF9-DB04-A2D3CC19904F}"/>
              </a:ext>
            </a:extLst>
          </p:cNvPr>
          <p:cNvSpPr/>
          <p:nvPr/>
        </p:nvSpPr>
        <p:spPr>
          <a:xfrm>
            <a:off x="3647728" y="2636912"/>
            <a:ext cx="4680520" cy="158417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lstStyle/>
          <a:p>
            <a:pPr algn="ctr"/>
            <a:r>
              <a:rPr lang="ru-RU" sz="4000" b="1" dirty="0" smtClean="0"/>
              <a:t>Спасибо </a:t>
            </a:r>
          </a:p>
          <a:p>
            <a:pPr algn="ctr"/>
            <a:r>
              <a:rPr lang="ru-RU" sz="4000" b="1" dirty="0" smtClean="0"/>
              <a:t>за внимание !</a:t>
            </a:r>
            <a:endParaRPr lang="ru-RU" sz="4000" b="1" dirty="0"/>
          </a:p>
        </p:txBody>
      </p:sp>
    </p:spTree>
    <p:extLst>
      <p:ext uri="{BB962C8B-B14F-4D97-AF65-F5344CB8AC3E}">
        <p14:creationId xmlns:p14="http://schemas.microsoft.com/office/powerpoint/2010/main" val="24296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ppt_x"/>
                                          </p:val>
                                        </p:tav>
                                        <p:tav tm="100000">
                                          <p:val>
                                            <p:strVal val="#ppt_x"/>
                                          </p:val>
                                        </p:tav>
                                      </p:tavLst>
                                    </p:anim>
                                    <p:anim calcmode="lin" valueType="num">
                                      <p:cBhvr additive="base">
                                        <p:cTn id="8" dur="2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xmlns="" id="{66D1AD19-40AB-BB4E-CAA4-ADEE40F3CD78}"/>
              </a:ext>
            </a:extLst>
          </p:cNvPr>
          <p:cNvSpPr/>
          <p:nvPr/>
        </p:nvSpPr>
        <p:spPr>
          <a:xfrm>
            <a:off x="0" y="0"/>
            <a:ext cx="10582275" cy="1568570"/>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xmlns="" id="{26778F9E-BFC5-F813-358F-0726E31425AA}"/>
              </a:ext>
            </a:extLst>
          </p:cNvPr>
          <p:cNvSpPr/>
          <p:nvPr/>
        </p:nvSpPr>
        <p:spPr>
          <a:xfrm>
            <a:off x="0" y="5791398"/>
            <a:ext cx="10582275" cy="1066602"/>
          </a:xfrm>
          <a:prstGeom prst="rect">
            <a:avLst/>
          </a:prstGeom>
          <a:gradFill flip="none" rotWithShape="1">
            <a:gsLst>
              <a:gs pos="100000">
                <a:schemeClr val="bg1">
                  <a:alpha val="0"/>
                </a:schemeClr>
              </a:gs>
              <a:gs pos="44000">
                <a:schemeClr val="accent3">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развернутая 31">
            <a:extLst>
              <a:ext uri="{FF2B5EF4-FFF2-40B4-BE49-F238E27FC236}">
                <a16:creationId xmlns:a16="http://schemas.microsoft.com/office/drawing/2014/main" xmlns="" id="{613043F1-BF66-E65A-4FCA-03B845DF51B8}"/>
              </a:ext>
            </a:extLst>
          </p:cNvPr>
          <p:cNvSpPr/>
          <p:nvPr/>
        </p:nvSpPr>
        <p:spPr>
          <a:xfrm rot="5400000">
            <a:off x="3637031" y="-2065407"/>
            <a:ext cx="4222612" cy="11496677"/>
          </a:xfrm>
          <a:prstGeom prst="uturnArrow">
            <a:avLst>
              <a:gd name="adj1" fmla="val 25000"/>
              <a:gd name="adj2" fmla="val 0"/>
              <a:gd name="adj3" fmla="val 25000"/>
              <a:gd name="adj4" fmla="val 50000"/>
              <a:gd name="adj5" fmla="val 75000"/>
            </a:avLst>
          </a:prstGeom>
          <a:ln w="19050" cap="rnd">
            <a:solidFill>
              <a:schemeClr val="accent3">
                <a:lumMod val="60000"/>
                <a:lumOff val="40000"/>
              </a:schemeClr>
            </a:solidFill>
            <a:round/>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chemeClr val="tx1"/>
              </a:solidFill>
            </a:endParaRPr>
          </a:p>
        </p:txBody>
      </p:sp>
      <p:pic>
        <p:nvPicPr>
          <p:cNvPr id="59" name="Picture 5"/>
          <p:cNvPicPr>
            <a:picLocks noChangeAspect="1" noChangeArrowheads="1"/>
          </p:cNvPicPr>
          <p:nvPr/>
        </p:nvPicPr>
        <p:blipFill rotWithShape="1">
          <a:blip r:embed="rId2" cstate="print"/>
          <a:srcRect l="-1800" t="-24289" r="-1800" b="-28818"/>
          <a:stretch/>
        </p:blipFill>
        <p:spPr bwMode="auto">
          <a:xfrm>
            <a:off x="4997492" y="1700808"/>
            <a:ext cx="2970716" cy="2970716"/>
          </a:xfrm>
          <a:prstGeom prst="ellipse">
            <a:avLst/>
          </a:prstGeom>
          <a:ln w="19050">
            <a:solidFill>
              <a:schemeClr val="accent3">
                <a:lumMod val="60000"/>
                <a:lumOff val="40000"/>
              </a:schemeClr>
            </a:solidFill>
            <a:tailEnd type="arrow" w="med" len="sm"/>
          </a:ln>
        </p:spPr>
      </p:pic>
      <p:sp>
        <p:nvSpPr>
          <p:cNvPr id="12301" name="Text Box 14"/>
          <p:cNvSpPr txBox="1">
            <a:spLocks noChangeArrowheads="1"/>
          </p:cNvSpPr>
          <p:nvPr/>
        </p:nvSpPr>
        <p:spPr bwMode="auto">
          <a:xfrm>
            <a:off x="647362"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a:t>
            </a:r>
            <a:r>
              <a:rPr kumimoji="0" lang="en-US" altLang="ru-RU" sz="1600" b="1" i="0" u="none" strike="noStrike" kern="0" cap="none" spc="0" normalizeH="0" baseline="30000" noProof="0" dirty="0">
                <a:ln>
                  <a:noFill/>
                </a:ln>
                <a:solidFill>
                  <a:schemeClr val="bg1"/>
                </a:solidFill>
                <a:effectLst/>
                <a:uLnTx/>
                <a:uFillTx/>
                <a:latin typeface="+mn-lt"/>
                <a:cs typeface="Arial"/>
              </a:rPr>
              <a:t>4</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2" name="Text Box 15"/>
          <p:cNvSpPr txBox="1">
            <a:spLocks noChangeArrowheads="1"/>
          </p:cNvSpPr>
          <p:nvPr/>
        </p:nvSpPr>
        <p:spPr bwMode="auto">
          <a:xfrm>
            <a:off x="1772016"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a:t>
            </a:r>
            <a:r>
              <a:rPr kumimoji="0" lang="en-US" altLang="ru-RU" sz="1600" b="1" i="0" u="none" strike="noStrike" kern="0" cap="none" spc="0" normalizeH="0" baseline="30000" noProof="0" dirty="0">
                <a:ln>
                  <a:noFill/>
                </a:ln>
                <a:solidFill>
                  <a:schemeClr val="bg1"/>
                </a:solidFill>
                <a:effectLst/>
                <a:uLnTx/>
                <a:uFillTx/>
                <a:latin typeface="+mn-lt"/>
                <a:cs typeface="Arial"/>
              </a:rPr>
              <a:t>6</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3" name="Text Box 16"/>
          <p:cNvSpPr txBox="1">
            <a:spLocks noChangeArrowheads="1"/>
          </p:cNvSpPr>
          <p:nvPr/>
        </p:nvSpPr>
        <p:spPr bwMode="auto">
          <a:xfrm>
            <a:off x="2896670"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18</a:t>
            </a:r>
          </a:p>
        </p:txBody>
      </p:sp>
      <p:sp>
        <p:nvSpPr>
          <p:cNvPr id="12304" name="Text Box 17"/>
          <p:cNvSpPr txBox="1">
            <a:spLocks noChangeArrowheads="1"/>
          </p:cNvSpPr>
          <p:nvPr/>
        </p:nvSpPr>
        <p:spPr bwMode="auto">
          <a:xfrm>
            <a:off x="4021324"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en-US" altLang="ru-RU" sz="1600" b="1" i="0" u="none" strike="noStrike" kern="0" cap="none" spc="0" normalizeH="0" baseline="30000" noProof="0" dirty="0">
                <a:ln>
                  <a:noFill/>
                </a:ln>
                <a:solidFill>
                  <a:schemeClr val="bg1"/>
                </a:solidFill>
                <a:effectLst/>
                <a:uLnTx/>
                <a:uFillTx/>
                <a:latin typeface="+mn-lt"/>
                <a:cs typeface="Arial"/>
              </a:rPr>
              <a:t>20</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5" name="Text Box 18"/>
          <p:cNvSpPr txBox="1">
            <a:spLocks noChangeArrowheads="1"/>
          </p:cNvSpPr>
          <p:nvPr/>
        </p:nvSpPr>
        <p:spPr bwMode="auto">
          <a:xfrm>
            <a:off x="5145978"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2</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6" name="Text Box 19"/>
          <p:cNvSpPr txBox="1">
            <a:spLocks noChangeArrowheads="1"/>
          </p:cNvSpPr>
          <p:nvPr/>
        </p:nvSpPr>
        <p:spPr bwMode="auto">
          <a:xfrm>
            <a:off x="6270632"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4</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7" name="Text Box 20"/>
          <p:cNvSpPr txBox="1">
            <a:spLocks noChangeArrowheads="1"/>
          </p:cNvSpPr>
          <p:nvPr/>
        </p:nvSpPr>
        <p:spPr bwMode="auto">
          <a:xfrm>
            <a:off x="7395286"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6</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8" name="Text Box 21"/>
          <p:cNvSpPr txBox="1">
            <a:spLocks noChangeArrowheads="1"/>
          </p:cNvSpPr>
          <p:nvPr/>
        </p:nvSpPr>
        <p:spPr bwMode="auto">
          <a:xfrm>
            <a:off x="8519940"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ru-RU" altLang="ru-RU" sz="1600" b="1" i="0" u="none" strike="noStrike" kern="0" cap="none" spc="0" normalizeH="0" baseline="30000" noProof="0" dirty="0">
                <a:ln>
                  <a:noFill/>
                </a:ln>
                <a:solidFill>
                  <a:schemeClr val="bg1"/>
                </a:solidFill>
                <a:effectLst/>
                <a:uLnTx/>
                <a:uFillTx/>
                <a:latin typeface="+mn-lt"/>
                <a:cs typeface="Arial"/>
              </a:rPr>
              <a:t>2</a:t>
            </a:r>
            <a:r>
              <a:rPr kumimoji="0" lang="en-US" altLang="ru-RU" sz="1600" b="1" i="0" u="none" strike="noStrike" kern="0" cap="none" spc="0" normalizeH="0" baseline="30000" noProof="0" dirty="0">
                <a:ln>
                  <a:noFill/>
                </a:ln>
                <a:solidFill>
                  <a:schemeClr val="bg1"/>
                </a:solidFill>
                <a:effectLst/>
                <a:uLnTx/>
                <a:uFillTx/>
                <a:latin typeface="+mn-lt"/>
                <a:cs typeface="Arial"/>
              </a:rPr>
              <a:t>8</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09" name="Text Box 22"/>
          <p:cNvSpPr txBox="1">
            <a:spLocks noChangeArrowheads="1"/>
          </p:cNvSpPr>
          <p:nvPr/>
        </p:nvSpPr>
        <p:spPr bwMode="auto">
          <a:xfrm>
            <a:off x="9644591" y="5960628"/>
            <a:ext cx="876638" cy="372066"/>
          </a:xfrm>
          <a:prstGeom prst="roundRect">
            <a:avLst>
              <a:gd name="adj" fmla="val 50000"/>
            </a:avLst>
          </a:prstGeom>
          <a:solidFill>
            <a:schemeClr val="accent1"/>
          </a:solidFill>
          <a:ln>
            <a:no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dirty="0">
                <a:ln>
                  <a:noFill/>
                </a:ln>
                <a:solidFill>
                  <a:schemeClr val="bg1"/>
                </a:solidFill>
                <a:effectLst/>
                <a:uLnTx/>
                <a:uFillTx/>
                <a:latin typeface="+mn-lt"/>
                <a:cs typeface="Arial"/>
              </a:rPr>
              <a:t>10</a:t>
            </a:r>
            <a:r>
              <a:rPr kumimoji="0" lang="en-US" altLang="ru-RU" sz="1600" b="1" i="0" u="none" strike="noStrike" kern="0" cap="none" spc="0" normalizeH="0" baseline="30000" noProof="0" dirty="0">
                <a:ln>
                  <a:noFill/>
                </a:ln>
                <a:solidFill>
                  <a:schemeClr val="bg1"/>
                </a:solidFill>
                <a:effectLst/>
                <a:uLnTx/>
                <a:uFillTx/>
                <a:latin typeface="+mn-lt"/>
                <a:cs typeface="Arial"/>
              </a:rPr>
              <a:t>30</a:t>
            </a:r>
            <a:endParaRPr kumimoji="0" lang="ru-RU" altLang="ru-RU" sz="1600" b="1" i="0" u="none" strike="noStrike" kern="0" cap="none" spc="0" normalizeH="0" baseline="30000" noProof="0" dirty="0">
              <a:ln>
                <a:noFill/>
              </a:ln>
              <a:solidFill>
                <a:schemeClr val="bg1"/>
              </a:solidFill>
              <a:effectLst/>
              <a:uLnTx/>
              <a:uFillTx/>
              <a:latin typeface="+mn-lt"/>
              <a:cs typeface="Arial"/>
            </a:endParaRPr>
          </a:p>
        </p:txBody>
      </p:sp>
      <p:sp>
        <p:nvSpPr>
          <p:cNvPr id="12310" name="Line 23"/>
          <p:cNvSpPr>
            <a:spLocks noChangeShapeType="1"/>
          </p:cNvSpPr>
          <p:nvPr/>
        </p:nvSpPr>
        <p:spPr bwMode="auto">
          <a:xfrm>
            <a:off x="2495600" y="4829175"/>
            <a:ext cx="0" cy="933450"/>
          </a:xfrm>
          <a:prstGeom prst="line">
            <a:avLst/>
          </a:prstGeom>
          <a:solidFill>
            <a:schemeClr val="accent5">
              <a:lumMod val="40000"/>
              <a:lumOff val="60000"/>
            </a:schemeClr>
          </a:solidFill>
          <a:ln w="19050">
            <a:solidFill>
              <a:schemeClr val="tx2"/>
            </a:solidFill>
            <a:round/>
            <a:headEnd/>
            <a:tailEnd type="arrow" w="med" len="sm"/>
          </a:ln>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prstClr val="black"/>
              </a:solidFill>
              <a:effectLst/>
              <a:uLnTx/>
              <a:uFillTx/>
              <a:cs typeface="Arial"/>
            </a:endParaRPr>
          </a:p>
        </p:txBody>
      </p:sp>
      <p:sp>
        <p:nvSpPr>
          <p:cNvPr id="54" name="Line 37"/>
          <p:cNvSpPr>
            <a:spLocks noChangeShapeType="1"/>
          </p:cNvSpPr>
          <p:nvPr/>
        </p:nvSpPr>
        <p:spPr bwMode="auto">
          <a:xfrm flipH="1">
            <a:off x="9762728" y="3573016"/>
            <a:ext cx="0" cy="2200275"/>
          </a:xfrm>
          <a:prstGeom prst="line">
            <a:avLst/>
          </a:prstGeom>
          <a:solidFill>
            <a:schemeClr val="accent5">
              <a:lumMod val="40000"/>
              <a:lumOff val="60000"/>
            </a:schemeClr>
          </a:solidFill>
          <a:ln w="19050">
            <a:solidFill>
              <a:schemeClr val="tx2"/>
            </a:solidFill>
            <a:round/>
            <a:headEnd/>
            <a:tailEnd type="arrow" w="med" len="sm"/>
          </a:ln>
        </p:spPr>
        <p:txBody>
          <a:bodyPr/>
          <a:lstStyle/>
          <a:p>
            <a:endParaRPr lang="ru-RU" sz="1200">
              <a:solidFill>
                <a:prstClr val="black"/>
              </a:solidFill>
              <a:cs typeface="Arial"/>
            </a:endParaRPr>
          </a:p>
        </p:txBody>
      </p:sp>
      <p:sp>
        <p:nvSpPr>
          <p:cNvPr id="3" name="TextBox 2"/>
          <p:cNvSpPr txBox="1"/>
          <p:nvPr/>
        </p:nvSpPr>
        <p:spPr>
          <a:xfrm>
            <a:off x="695326" y="3817698"/>
            <a:ext cx="3657600" cy="173124"/>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Study of the </a:t>
            </a:r>
            <a:r>
              <a:rPr lang="en-US" sz="1250" dirty="0">
                <a:solidFill>
                  <a:srgbClr val="56C02B"/>
                </a:solidFill>
                <a:cs typeface="Arial"/>
              </a:rPr>
              <a:t>space-time structure of vacuum</a:t>
            </a:r>
            <a:endParaRPr lang="ru-RU" sz="1250" b="1" dirty="0">
              <a:solidFill>
                <a:srgbClr val="56C02B"/>
              </a:solidFill>
              <a:cs typeface="Arial"/>
            </a:endParaRPr>
          </a:p>
        </p:txBody>
      </p:sp>
      <p:sp>
        <p:nvSpPr>
          <p:cNvPr id="34" name="Line 23"/>
          <p:cNvSpPr>
            <a:spLocks noChangeShapeType="1"/>
          </p:cNvSpPr>
          <p:nvPr/>
        </p:nvSpPr>
        <p:spPr bwMode="auto">
          <a:xfrm>
            <a:off x="5735960" y="4876800"/>
            <a:ext cx="0" cy="885825"/>
          </a:xfrm>
          <a:prstGeom prst="line">
            <a:avLst/>
          </a:prstGeom>
          <a:solidFill>
            <a:schemeClr val="accent5">
              <a:lumMod val="40000"/>
              <a:lumOff val="60000"/>
            </a:schemeClr>
          </a:solidFill>
          <a:ln w="19050">
            <a:solidFill>
              <a:schemeClr val="accent3"/>
            </a:solidFill>
            <a:round/>
            <a:headEnd/>
            <a:tailEnd type="arrow" w="med" len="sm"/>
          </a:ln>
        </p:spPr>
        <p:txBody>
          <a:bodyPr/>
          <a:lstStyle/>
          <a:p>
            <a:endParaRPr lang="ru-RU" sz="1200">
              <a:solidFill>
                <a:prstClr val="black"/>
              </a:solidFill>
              <a:cs typeface="Arial"/>
            </a:endParaRPr>
          </a:p>
        </p:txBody>
      </p:sp>
      <p:sp>
        <p:nvSpPr>
          <p:cNvPr id="35" name="Line 23"/>
          <p:cNvSpPr>
            <a:spLocks noChangeShapeType="1"/>
          </p:cNvSpPr>
          <p:nvPr/>
        </p:nvSpPr>
        <p:spPr bwMode="auto">
          <a:xfrm flipH="1">
            <a:off x="7271278" y="4781550"/>
            <a:ext cx="0" cy="981075"/>
          </a:xfrm>
          <a:prstGeom prst="line">
            <a:avLst/>
          </a:prstGeom>
          <a:solidFill>
            <a:schemeClr val="accent5">
              <a:lumMod val="40000"/>
              <a:lumOff val="60000"/>
            </a:schemeClr>
          </a:solidFill>
          <a:ln w="19050">
            <a:solidFill>
              <a:schemeClr val="tx2"/>
            </a:solidFill>
            <a:round/>
            <a:headEnd/>
            <a:tailEnd type="arrow" w="med" len="sm"/>
          </a:ln>
        </p:spPr>
        <p:txBody>
          <a:bodyPr/>
          <a:lstStyle/>
          <a:p>
            <a:endParaRPr lang="ru-RU" sz="1200">
              <a:solidFill>
                <a:prstClr val="black"/>
              </a:solidFill>
              <a:cs typeface="Arial"/>
            </a:endParaRPr>
          </a:p>
        </p:txBody>
      </p:sp>
      <p:sp>
        <p:nvSpPr>
          <p:cNvPr id="4" name="Заголовок 3">
            <a:extLst>
              <a:ext uri="{FF2B5EF4-FFF2-40B4-BE49-F238E27FC236}">
                <a16:creationId xmlns:a16="http://schemas.microsoft.com/office/drawing/2014/main" xmlns="" id="{2DBA0215-56A5-ABB9-756A-ABE3CFC76B6C}"/>
              </a:ext>
            </a:extLst>
          </p:cNvPr>
          <p:cNvSpPr>
            <a:spLocks noGrp="1"/>
          </p:cNvSpPr>
          <p:nvPr>
            <p:ph type="title"/>
          </p:nvPr>
        </p:nvSpPr>
        <p:spPr>
          <a:xfrm>
            <a:off x="695324" y="653359"/>
            <a:ext cx="8750163" cy="664797"/>
          </a:xfrm>
        </p:spPr>
        <p:txBody>
          <a:bodyPr/>
          <a:lstStyle/>
          <a:p>
            <a:r>
              <a:rPr lang="en-US" dirty="0"/>
              <a:t>EXAWATT LASER XCELS </a:t>
            </a:r>
            <a:br>
              <a:rPr lang="en-US" dirty="0"/>
            </a:br>
            <a:r>
              <a:rPr lang="en-US" dirty="0"/>
              <a:t>(e</a:t>
            </a:r>
            <a:r>
              <a:rPr lang="en-US" dirty="0">
                <a:solidFill>
                  <a:schemeClr val="tx2"/>
                </a:solidFill>
              </a:rPr>
              <a:t>X</a:t>
            </a:r>
            <a:r>
              <a:rPr lang="en-US" dirty="0"/>
              <a:t>awatt </a:t>
            </a:r>
            <a:r>
              <a:rPr lang="en-US" dirty="0">
                <a:solidFill>
                  <a:schemeClr val="tx2"/>
                </a:solidFill>
              </a:rPr>
              <a:t>C</a:t>
            </a:r>
            <a:r>
              <a:rPr lang="en-US" dirty="0"/>
              <a:t>enter for </a:t>
            </a:r>
            <a:r>
              <a:rPr lang="en-US" dirty="0">
                <a:solidFill>
                  <a:schemeClr val="tx2"/>
                </a:solidFill>
              </a:rPr>
              <a:t>E</a:t>
            </a:r>
            <a:r>
              <a:rPr lang="en-US" dirty="0"/>
              <a:t>xtreme </a:t>
            </a:r>
            <a:r>
              <a:rPr lang="en-US" dirty="0">
                <a:solidFill>
                  <a:schemeClr val="tx2"/>
                </a:solidFill>
              </a:rPr>
              <a:t>L</a:t>
            </a:r>
            <a:r>
              <a:rPr lang="en-US" dirty="0"/>
              <a:t>ight </a:t>
            </a:r>
            <a:r>
              <a:rPr lang="en-US" dirty="0">
                <a:solidFill>
                  <a:schemeClr val="tx2"/>
                </a:solidFill>
              </a:rPr>
              <a:t>S</a:t>
            </a:r>
            <a:r>
              <a:rPr lang="en-US" dirty="0"/>
              <a:t>tudies) </a:t>
            </a:r>
            <a:endParaRPr lang="ru-RU" dirty="0"/>
          </a:p>
        </p:txBody>
      </p:sp>
      <p:cxnSp>
        <p:nvCxnSpPr>
          <p:cNvPr id="7" name="Прямая соединительная линия 6">
            <a:extLst>
              <a:ext uri="{FF2B5EF4-FFF2-40B4-BE49-F238E27FC236}">
                <a16:creationId xmlns:a16="http://schemas.microsoft.com/office/drawing/2014/main" xmlns="" id="{EFB9ECF8-B0A0-88E1-2EBF-C24241C8E8E5}"/>
              </a:ext>
            </a:extLst>
          </p:cNvPr>
          <p:cNvCxnSpPr>
            <a:cxnSpLocks/>
          </p:cNvCxnSpPr>
          <p:nvPr/>
        </p:nvCxnSpPr>
        <p:spPr>
          <a:xfrm>
            <a:off x="-9525" y="5794236"/>
            <a:ext cx="11887200" cy="0"/>
          </a:xfrm>
          <a:prstGeom prst="line">
            <a:avLst/>
          </a:prstGeom>
          <a:ln w="19050">
            <a:tailEnd type="arrow" w="med" len="sm"/>
          </a:ln>
        </p:spPr>
        <p:style>
          <a:lnRef idx="1">
            <a:schemeClr val="accent1"/>
          </a:lnRef>
          <a:fillRef idx="0">
            <a:schemeClr val="accent1"/>
          </a:fillRef>
          <a:effectRef idx="0">
            <a:schemeClr val="accent1"/>
          </a:effectRef>
          <a:fontRef idx="minor">
            <a:schemeClr val="tx1"/>
          </a:fontRef>
        </p:style>
      </p:cxnSp>
      <p:sp>
        <p:nvSpPr>
          <p:cNvPr id="12317" name="Text Box 30"/>
          <p:cNvSpPr txBox="1">
            <a:spLocks noChangeArrowheads="1"/>
          </p:cNvSpPr>
          <p:nvPr/>
        </p:nvSpPr>
        <p:spPr bwMode="auto">
          <a:xfrm>
            <a:off x="10739243" y="5658176"/>
            <a:ext cx="757432" cy="272120"/>
          </a:xfrm>
          <a:prstGeom prst="roundRect">
            <a:avLst>
              <a:gd name="adj" fmla="val 50000"/>
            </a:avLst>
          </a:prstGeom>
          <a:solidFill>
            <a:schemeClr val="bg1"/>
          </a:solidFill>
          <a:ln>
            <a:solidFill>
              <a:schemeClr val="accent1"/>
            </a:solidFill>
          </a:ln>
        </p:spPr>
        <p:txBody>
          <a:bodyPr wrap="non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ru-RU" sz="1200" b="1" dirty="0">
                <a:solidFill>
                  <a:schemeClr val="accent1"/>
                </a:solidFill>
                <a:latin typeface="+mn-lt"/>
                <a:cs typeface="Arial"/>
              </a:rPr>
              <a:t>W</a:t>
            </a:r>
            <a:r>
              <a:rPr kumimoji="0" lang="ru-RU" altLang="ru-RU" sz="1200" b="1" i="0" u="none" strike="noStrike" kern="0" cap="none" spc="0" normalizeH="0" baseline="0" noProof="0" dirty="0" smtClean="0">
                <a:ln>
                  <a:noFill/>
                </a:ln>
                <a:solidFill>
                  <a:schemeClr val="accent1"/>
                </a:solidFill>
                <a:effectLst/>
                <a:uLnTx/>
                <a:uFillTx/>
                <a:latin typeface="+mn-lt"/>
                <a:cs typeface="Arial"/>
              </a:rPr>
              <a:t>/с</a:t>
            </a:r>
            <a:r>
              <a:rPr kumimoji="0" lang="en-US" altLang="ru-RU" sz="1200" b="1" i="0" u="none" strike="noStrike" kern="0" cap="none" spc="0" normalizeH="0" baseline="0" noProof="0" dirty="0" smtClean="0">
                <a:ln>
                  <a:noFill/>
                </a:ln>
                <a:solidFill>
                  <a:schemeClr val="accent1"/>
                </a:solidFill>
                <a:effectLst/>
                <a:uLnTx/>
                <a:uFillTx/>
                <a:latin typeface="+mn-lt"/>
                <a:cs typeface="Arial"/>
              </a:rPr>
              <a:t>m</a:t>
            </a:r>
            <a:r>
              <a:rPr kumimoji="0" lang="ru-RU" altLang="ru-RU" sz="1200" b="1" i="0" u="none" strike="noStrike" kern="0" cap="none" spc="0" normalizeH="0" baseline="30000" noProof="0" dirty="0" smtClean="0">
                <a:ln>
                  <a:noFill/>
                </a:ln>
                <a:solidFill>
                  <a:schemeClr val="accent1"/>
                </a:solidFill>
                <a:effectLst/>
                <a:uLnTx/>
                <a:uFillTx/>
                <a:latin typeface="+mn-lt"/>
                <a:cs typeface="Arial"/>
              </a:rPr>
              <a:t>2</a:t>
            </a:r>
            <a:endParaRPr kumimoji="0" lang="ru-RU" altLang="ru-RU" sz="1200" b="1" i="0" u="none" strike="noStrike" kern="0" cap="none" spc="0" normalizeH="0" baseline="30000" noProof="0" dirty="0">
              <a:ln>
                <a:noFill/>
              </a:ln>
              <a:solidFill>
                <a:schemeClr val="accent1"/>
              </a:solidFill>
              <a:effectLst/>
              <a:uLnTx/>
              <a:uFillTx/>
              <a:latin typeface="+mn-lt"/>
              <a:cs typeface="Arial"/>
            </a:endParaRPr>
          </a:p>
        </p:txBody>
      </p:sp>
      <p:sp>
        <p:nvSpPr>
          <p:cNvPr id="10" name="Овал 9">
            <a:extLst>
              <a:ext uri="{FF2B5EF4-FFF2-40B4-BE49-F238E27FC236}">
                <a16:creationId xmlns:a16="http://schemas.microsoft.com/office/drawing/2014/main" xmlns="" id="{247E7C20-BE72-DD42-C70A-6D7DBCE40258}"/>
              </a:ext>
            </a:extLst>
          </p:cNvPr>
          <p:cNvSpPr/>
          <p:nvPr/>
        </p:nvSpPr>
        <p:spPr bwMode="auto">
          <a:xfrm>
            <a:off x="987541"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1" name="Овал 10">
            <a:extLst>
              <a:ext uri="{FF2B5EF4-FFF2-40B4-BE49-F238E27FC236}">
                <a16:creationId xmlns:a16="http://schemas.microsoft.com/office/drawing/2014/main" xmlns="" id="{550329A6-2417-D2AC-6269-9300C0E65198}"/>
              </a:ext>
            </a:extLst>
          </p:cNvPr>
          <p:cNvSpPr/>
          <p:nvPr/>
        </p:nvSpPr>
        <p:spPr bwMode="auto">
          <a:xfrm>
            <a:off x="2112195"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 name="Овал 11">
            <a:extLst>
              <a:ext uri="{FF2B5EF4-FFF2-40B4-BE49-F238E27FC236}">
                <a16:creationId xmlns:a16="http://schemas.microsoft.com/office/drawing/2014/main" xmlns="" id="{2B2B91EE-13E9-DEE0-A347-C436F90CCBF6}"/>
              </a:ext>
            </a:extLst>
          </p:cNvPr>
          <p:cNvSpPr/>
          <p:nvPr/>
        </p:nvSpPr>
        <p:spPr bwMode="auto">
          <a:xfrm>
            <a:off x="3236849"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3" name="Овал 12">
            <a:extLst>
              <a:ext uri="{FF2B5EF4-FFF2-40B4-BE49-F238E27FC236}">
                <a16:creationId xmlns:a16="http://schemas.microsoft.com/office/drawing/2014/main" xmlns="" id="{093FFABC-3FE9-6364-0DA8-CCB8DFC622D8}"/>
              </a:ext>
            </a:extLst>
          </p:cNvPr>
          <p:cNvSpPr/>
          <p:nvPr/>
        </p:nvSpPr>
        <p:spPr bwMode="auto">
          <a:xfrm>
            <a:off x="4361503"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Овал 13">
            <a:extLst>
              <a:ext uri="{FF2B5EF4-FFF2-40B4-BE49-F238E27FC236}">
                <a16:creationId xmlns:a16="http://schemas.microsoft.com/office/drawing/2014/main" xmlns="" id="{E8853062-AEC6-73F8-80D5-0BD88E647BED}"/>
              </a:ext>
            </a:extLst>
          </p:cNvPr>
          <p:cNvSpPr/>
          <p:nvPr/>
        </p:nvSpPr>
        <p:spPr bwMode="auto">
          <a:xfrm>
            <a:off x="5486157"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5" name="Овал 14">
            <a:extLst>
              <a:ext uri="{FF2B5EF4-FFF2-40B4-BE49-F238E27FC236}">
                <a16:creationId xmlns:a16="http://schemas.microsoft.com/office/drawing/2014/main" xmlns="" id="{EF36F756-2588-21C8-3342-DE932C57F30F}"/>
              </a:ext>
            </a:extLst>
          </p:cNvPr>
          <p:cNvSpPr/>
          <p:nvPr/>
        </p:nvSpPr>
        <p:spPr bwMode="auto">
          <a:xfrm>
            <a:off x="6610811"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6" name="Овал 15">
            <a:extLst>
              <a:ext uri="{FF2B5EF4-FFF2-40B4-BE49-F238E27FC236}">
                <a16:creationId xmlns:a16="http://schemas.microsoft.com/office/drawing/2014/main" xmlns="" id="{643DC2F6-0B2F-2618-4178-F052EA540745}"/>
              </a:ext>
            </a:extLst>
          </p:cNvPr>
          <p:cNvSpPr/>
          <p:nvPr/>
        </p:nvSpPr>
        <p:spPr bwMode="auto">
          <a:xfrm>
            <a:off x="7735465"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7" name="Овал 16">
            <a:extLst>
              <a:ext uri="{FF2B5EF4-FFF2-40B4-BE49-F238E27FC236}">
                <a16:creationId xmlns:a16="http://schemas.microsoft.com/office/drawing/2014/main" xmlns="" id="{EB6BDD72-B3F7-351C-65F5-B781A705FC99}"/>
              </a:ext>
            </a:extLst>
          </p:cNvPr>
          <p:cNvSpPr/>
          <p:nvPr/>
        </p:nvSpPr>
        <p:spPr bwMode="auto">
          <a:xfrm>
            <a:off x="8860119"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8" name="Овал 17">
            <a:extLst>
              <a:ext uri="{FF2B5EF4-FFF2-40B4-BE49-F238E27FC236}">
                <a16:creationId xmlns:a16="http://schemas.microsoft.com/office/drawing/2014/main" xmlns="" id="{6AE713C9-2A90-4285-E48E-93433BCA631E}"/>
              </a:ext>
            </a:extLst>
          </p:cNvPr>
          <p:cNvSpPr/>
          <p:nvPr/>
        </p:nvSpPr>
        <p:spPr bwMode="auto">
          <a:xfrm>
            <a:off x="9984770" y="5695950"/>
            <a:ext cx="196280" cy="196572"/>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21" name="TextBox 20">
            <a:extLst>
              <a:ext uri="{FF2B5EF4-FFF2-40B4-BE49-F238E27FC236}">
                <a16:creationId xmlns:a16="http://schemas.microsoft.com/office/drawing/2014/main" xmlns="" id="{C7F060F3-3CA9-E43B-E2BA-84A08E51894F}"/>
              </a:ext>
            </a:extLst>
          </p:cNvPr>
          <p:cNvSpPr txBox="1"/>
          <p:nvPr/>
        </p:nvSpPr>
        <p:spPr>
          <a:xfrm>
            <a:off x="695325" y="1744423"/>
            <a:ext cx="4726987" cy="173124"/>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Vacuum ionization and generation of </a:t>
            </a:r>
            <a:r>
              <a:rPr lang="en-US" sz="1250" dirty="0">
                <a:solidFill>
                  <a:srgbClr val="56C02B"/>
                </a:solidFill>
                <a:cs typeface="Arial"/>
              </a:rPr>
              <a:t>particles and antiparticles</a:t>
            </a:r>
            <a:endParaRPr kumimoji="0" lang="ru-RU" sz="1250" b="1" i="0" u="none" strike="noStrike" kern="0" cap="none" spc="0" normalizeH="0" baseline="0" noProof="0" dirty="0">
              <a:ln>
                <a:noFill/>
              </a:ln>
              <a:solidFill>
                <a:srgbClr val="56C02B"/>
              </a:solidFill>
              <a:effectLst/>
              <a:uLnTx/>
              <a:uFillTx/>
              <a:cs typeface="Arial"/>
            </a:endParaRPr>
          </a:p>
        </p:txBody>
      </p:sp>
      <p:sp>
        <p:nvSpPr>
          <p:cNvPr id="22" name="TextBox 21">
            <a:extLst>
              <a:ext uri="{FF2B5EF4-FFF2-40B4-BE49-F238E27FC236}">
                <a16:creationId xmlns:a16="http://schemas.microsoft.com/office/drawing/2014/main" xmlns="" id="{FF12D46E-D38B-5FAB-21F4-A32C061E171C}"/>
              </a:ext>
            </a:extLst>
          </p:cNvPr>
          <p:cNvSpPr txBox="1"/>
          <p:nvPr/>
        </p:nvSpPr>
        <p:spPr>
          <a:xfrm>
            <a:off x="695324" y="2037680"/>
            <a:ext cx="3916637" cy="519373"/>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Generation of </a:t>
            </a:r>
            <a:r>
              <a:rPr lang="en-US" sz="1250" dirty="0">
                <a:solidFill>
                  <a:srgbClr val="56C02B"/>
                </a:solidFill>
                <a:cs typeface="Arial"/>
              </a:rPr>
              <a:t>ultra-dense ultra-relativistic </a:t>
            </a:r>
            <a:r>
              <a:rPr lang="en-US" sz="1250" dirty="0">
                <a:solidFill>
                  <a:schemeClr val="accent1"/>
                </a:solidFill>
                <a:cs typeface="Arial"/>
              </a:rPr>
              <a:t>electron-positron plasma and ultra-high </a:t>
            </a:r>
            <a:r>
              <a:rPr lang="en-US" sz="1250" dirty="0">
                <a:solidFill>
                  <a:srgbClr val="56C02B"/>
                </a:solidFill>
                <a:cs typeface="Arial"/>
              </a:rPr>
              <a:t>brightness gamma radiation</a:t>
            </a:r>
            <a:endParaRPr lang="ru-RU" sz="1250" b="1" dirty="0">
              <a:solidFill>
                <a:srgbClr val="56C02B"/>
              </a:solidFill>
              <a:cs typeface="Arial"/>
            </a:endParaRPr>
          </a:p>
        </p:txBody>
      </p:sp>
      <p:sp>
        <p:nvSpPr>
          <p:cNvPr id="23" name="TextBox 22">
            <a:extLst>
              <a:ext uri="{FF2B5EF4-FFF2-40B4-BE49-F238E27FC236}">
                <a16:creationId xmlns:a16="http://schemas.microsoft.com/office/drawing/2014/main" xmlns="" id="{BAD2CBF9-A983-787A-1452-52C1B0C3FB33}"/>
              </a:ext>
            </a:extLst>
          </p:cNvPr>
          <p:cNvSpPr txBox="1"/>
          <p:nvPr/>
        </p:nvSpPr>
        <p:spPr>
          <a:xfrm>
            <a:off x="695325" y="2691036"/>
            <a:ext cx="3491816" cy="346249"/>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Directional sources of gamma radiation with photon energies in the GeV range</a:t>
            </a:r>
            <a:endParaRPr kumimoji="0" lang="ru-RU" sz="1250" b="0" i="0" u="none" strike="noStrike" kern="0" cap="none" spc="0" normalizeH="0" baseline="0" noProof="0" dirty="0">
              <a:ln>
                <a:noFill/>
              </a:ln>
              <a:solidFill>
                <a:schemeClr val="accent1"/>
              </a:solidFill>
              <a:effectLst/>
              <a:uLnTx/>
              <a:uFillTx/>
              <a:cs typeface="Arial"/>
            </a:endParaRPr>
          </a:p>
        </p:txBody>
      </p:sp>
      <p:sp>
        <p:nvSpPr>
          <p:cNvPr id="24" name="TextBox 23">
            <a:extLst>
              <a:ext uri="{FF2B5EF4-FFF2-40B4-BE49-F238E27FC236}">
                <a16:creationId xmlns:a16="http://schemas.microsoft.com/office/drawing/2014/main" xmlns="" id="{86601BC2-19E8-A726-41D1-2854EAE95816}"/>
              </a:ext>
            </a:extLst>
          </p:cNvPr>
          <p:cNvSpPr txBox="1"/>
          <p:nvPr/>
        </p:nvSpPr>
        <p:spPr>
          <a:xfrm>
            <a:off x="695326" y="3164343"/>
            <a:ext cx="3657600" cy="346249"/>
          </a:xfrm>
          <a:prstGeom prst="rect">
            <a:avLst/>
          </a:prstGeom>
          <a:noFill/>
        </p:spPr>
        <p:txBody>
          <a:bodyPr wrap="square" lIns="0" tIns="0" rIns="0" bIns="0" rtlCol="0">
            <a:spAutoFit/>
          </a:bodyPr>
          <a:lstStyle/>
          <a:p>
            <a:pPr marL="171450" lvl="0" indent="-171450">
              <a:lnSpc>
                <a:spcPct val="90000"/>
              </a:lnSpc>
              <a:buClr>
                <a:schemeClr val="tx2"/>
              </a:buClr>
              <a:buFont typeface="Arial" panose="020B0604020202020204" pitchFamily="34" charset="0"/>
              <a:buChar char="•"/>
              <a:defRPr/>
            </a:pPr>
            <a:r>
              <a:rPr lang="en-US" sz="1250" dirty="0">
                <a:solidFill>
                  <a:schemeClr val="accent1"/>
                </a:solidFill>
                <a:cs typeface="Arial"/>
              </a:rPr>
              <a:t>Generation of </a:t>
            </a:r>
            <a:r>
              <a:rPr lang="en-US" sz="1250" dirty="0" err="1">
                <a:solidFill>
                  <a:schemeClr val="accent1"/>
                </a:solidFill>
                <a:cs typeface="Arial"/>
              </a:rPr>
              <a:t>attosecond</a:t>
            </a:r>
            <a:r>
              <a:rPr lang="en-US" sz="1250" dirty="0">
                <a:solidFill>
                  <a:schemeClr val="accent1"/>
                </a:solidFill>
                <a:cs typeface="Arial"/>
              </a:rPr>
              <a:t> pulses with fields approaching the </a:t>
            </a:r>
            <a:r>
              <a:rPr lang="en-US" sz="1250" dirty="0">
                <a:solidFill>
                  <a:srgbClr val="56C02B"/>
                </a:solidFill>
                <a:cs typeface="Arial"/>
              </a:rPr>
              <a:t>Schwinger limit</a:t>
            </a:r>
            <a:endParaRPr lang="ru-RU" sz="1250" b="1" dirty="0">
              <a:solidFill>
                <a:srgbClr val="56C02B"/>
              </a:solidFill>
              <a:cs typeface="Arial"/>
            </a:endParaRPr>
          </a:p>
        </p:txBody>
      </p:sp>
      <p:sp>
        <p:nvSpPr>
          <p:cNvPr id="36" name="Овал 35">
            <a:extLst>
              <a:ext uri="{FF2B5EF4-FFF2-40B4-BE49-F238E27FC236}">
                <a16:creationId xmlns:a16="http://schemas.microsoft.com/office/drawing/2014/main" xmlns="" id="{1406AB12-70D5-4462-906C-1768FD1CDD07}"/>
              </a:ext>
            </a:extLst>
          </p:cNvPr>
          <p:cNvSpPr/>
          <p:nvPr/>
        </p:nvSpPr>
        <p:spPr bwMode="auto">
          <a:xfrm>
            <a:off x="10640820" y="1970158"/>
            <a:ext cx="655830" cy="656806"/>
          </a:xfrm>
          <a:prstGeom prst="ellipse">
            <a:avLst/>
          </a:prstGeom>
          <a:gradFill flip="none" rotWithShape="1">
            <a:gsLst>
              <a:gs pos="60000">
                <a:schemeClr val="tx2"/>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325" name="Text Box 42"/>
          <p:cNvSpPr txBox="1">
            <a:spLocks noChangeArrowheads="1"/>
          </p:cNvSpPr>
          <p:nvPr/>
        </p:nvSpPr>
        <p:spPr bwMode="auto">
          <a:xfrm>
            <a:off x="6622545" y="4776748"/>
            <a:ext cx="1297466" cy="524460"/>
          </a:xfrm>
          <a:prstGeom prst="roundRect">
            <a:avLst>
              <a:gd name="adj" fmla="val 50000"/>
            </a:avLst>
          </a:prstGeom>
          <a:solidFill>
            <a:schemeClr val="tx2"/>
          </a:solidFill>
          <a:ln>
            <a:noFill/>
          </a:ln>
        </p:spPr>
        <p:txBody>
          <a:bodyPr wrap="squar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ru-RU" sz="1800" b="1" i="0" u="none" strike="noStrike" kern="0" cap="none" spc="0" normalizeH="0" baseline="0" noProof="0" dirty="0">
                <a:ln>
                  <a:noFill/>
                </a:ln>
                <a:solidFill>
                  <a:schemeClr val="bg1"/>
                </a:solidFill>
                <a:effectLst/>
                <a:uLnTx/>
                <a:uFillTx/>
                <a:latin typeface="+mn-lt"/>
                <a:cs typeface="Arial"/>
              </a:rPr>
              <a:t>XCELS</a:t>
            </a:r>
            <a:endParaRPr kumimoji="0" lang="ru-RU" altLang="ru-RU" sz="1800" b="1" i="0" u="none" strike="noStrike" kern="0" cap="none" spc="0" normalizeH="0" baseline="0" noProof="0" dirty="0">
              <a:ln>
                <a:noFill/>
              </a:ln>
              <a:solidFill>
                <a:schemeClr val="bg1"/>
              </a:solidFill>
              <a:effectLst/>
              <a:uLnTx/>
              <a:uFillTx/>
              <a:latin typeface="+mn-lt"/>
              <a:cs typeface="Arial"/>
            </a:endParaRPr>
          </a:p>
        </p:txBody>
      </p:sp>
      <p:sp>
        <p:nvSpPr>
          <p:cNvPr id="12311" name="Text Box 24"/>
          <p:cNvSpPr txBox="1">
            <a:spLocks noChangeArrowheads="1"/>
          </p:cNvSpPr>
          <p:nvPr/>
        </p:nvSpPr>
        <p:spPr bwMode="auto">
          <a:xfrm>
            <a:off x="866775" y="4390663"/>
            <a:ext cx="2592916" cy="910545"/>
          </a:xfrm>
          <a:prstGeom prst="roundRect">
            <a:avLst>
              <a:gd name="adj" fmla="val 50000"/>
            </a:avLst>
          </a:prstGeom>
          <a:solidFill>
            <a:schemeClr val="bg1"/>
          </a:solidFill>
          <a:ln w="19050" algn="ctr">
            <a:solidFill>
              <a:schemeClr val="tx2"/>
            </a:solidFill>
            <a:miter lim="800000"/>
            <a:headEnd/>
            <a:tailEnd/>
          </a:ln>
        </p:spPr>
        <p:txBody>
          <a:bodyPr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eaLnBrk="1" hangingPunct="1">
              <a:spcBef>
                <a:spcPct val="50000"/>
              </a:spcBef>
              <a:buNone/>
              <a:defRPr/>
            </a:pPr>
            <a:r>
              <a:rPr lang="en-US" altLang="ru-RU" sz="1200" b="1" dirty="0" err="1">
                <a:solidFill>
                  <a:schemeClr val="accent1"/>
                </a:solidFill>
                <a:latin typeface="+mn-lt"/>
                <a:cs typeface="Arial"/>
              </a:rPr>
              <a:t>Intraatomic</a:t>
            </a:r>
            <a:r>
              <a:rPr lang="en-US" altLang="ru-RU" sz="1200" b="1" dirty="0">
                <a:solidFill>
                  <a:schemeClr val="accent1"/>
                </a:solidFill>
                <a:latin typeface="+mn-lt"/>
                <a:cs typeface="Arial"/>
              </a:rPr>
              <a:t> field holding an electron in a hydrogen atom</a:t>
            </a:r>
            <a:r>
              <a:rPr kumimoji="0" lang="ru-RU" altLang="ru-RU" sz="1200" b="1" i="0" u="none" strike="noStrike" kern="0" cap="none" spc="0" normalizeH="0" baseline="0" noProof="0" dirty="0" smtClean="0">
                <a:ln>
                  <a:noFill/>
                </a:ln>
                <a:solidFill>
                  <a:schemeClr val="accent1"/>
                </a:solidFill>
                <a:effectLst/>
                <a:uLnTx/>
                <a:uFillTx/>
                <a:latin typeface="+mn-lt"/>
                <a:cs typeface="Arial"/>
              </a:rPr>
              <a:t> </a:t>
            </a:r>
            <a:r>
              <a:rPr lang="ru-RU" altLang="ru-RU" sz="1200" b="1" dirty="0" smtClean="0">
                <a:solidFill>
                  <a:schemeClr val="accent1"/>
                </a:solidFill>
                <a:latin typeface="+mn-lt"/>
                <a:cs typeface="Arial"/>
              </a:rPr>
              <a:t>                  </a:t>
            </a:r>
            <a:r>
              <a:rPr lang="en-US" sz="1200" b="1" dirty="0" err="1" smtClean="0">
                <a:solidFill>
                  <a:srgbClr val="C00000"/>
                </a:solidFill>
              </a:rPr>
              <a:t>E</a:t>
            </a:r>
            <a:r>
              <a:rPr lang="en-US" sz="1200" b="1" baseline="-25000" dirty="0" err="1" smtClean="0">
                <a:solidFill>
                  <a:srgbClr val="C00000"/>
                </a:solidFill>
              </a:rPr>
              <a:t>a</a:t>
            </a:r>
            <a:r>
              <a:rPr lang="en-US" sz="1200" b="1" dirty="0" smtClean="0">
                <a:solidFill>
                  <a:srgbClr val="C00000"/>
                </a:solidFill>
              </a:rPr>
              <a:t> </a:t>
            </a:r>
            <a:r>
              <a:rPr lang="en-US" sz="1200" b="1" dirty="0">
                <a:solidFill>
                  <a:srgbClr val="C00000"/>
                </a:solidFill>
              </a:rPr>
              <a:t>= m</a:t>
            </a:r>
            <a:r>
              <a:rPr lang="en-US" sz="1200" b="1" baseline="30000" dirty="0">
                <a:solidFill>
                  <a:srgbClr val="C00000"/>
                </a:solidFill>
              </a:rPr>
              <a:t>2</a:t>
            </a:r>
            <a:r>
              <a:rPr lang="en-US" sz="1200" b="1" dirty="0">
                <a:solidFill>
                  <a:srgbClr val="C00000"/>
                </a:solidFill>
              </a:rPr>
              <a:t>e</a:t>
            </a:r>
            <a:r>
              <a:rPr lang="en-US" sz="1200" b="1" baseline="30000" dirty="0">
                <a:solidFill>
                  <a:srgbClr val="C00000"/>
                </a:solidFill>
              </a:rPr>
              <a:t>5</a:t>
            </a:r>
            <a:r>
              <a:rPr lang="en-US" sz="1200" b="1" dirty="0">
                <a:solidFill>
                  <a:srgbClr val="C00000"/>
                </a:solidFill>
              </a:rPr>
              <a:t> / </a:t>
            </a:r>
            <a:r>
              <a:rPr lang="en-US" sz="1200" b="1" dirty="0" smtClean="0">
                <a:solidFill>
                  <a:srgbClr val="C00000"/>
                </a:solidFill>
              </a:rPr>
              <a:t>ħ</a:t>
            </a:r>
            <a:r>
              <a:rPr lang="en-US" sz="1200" b="1" baseline="30000" dirty="0" smtClean="0">
                <a:solidFill>
                  <a:srgbClr val="C00000"/>
                </a:solidFill>
              </a:rPr>
              <a:t>4</a:t>
            </a:r>
            <a:endParaRPr lang="ru-RU" sz="1200" b="1" dirty="0">
              <a:solidFill>
                <a:srgbClr val="C00000"/>
              </a:solidFill>
            </a:endParaRPr>
          </a:p>
        </p:txBody>
      </p:sp>
      <p:sp>
        <p:nvSpPr>
          <p:cNvPr id="19" name="Text Box 24">
            <a:extLst>
              <a:ext uri="{FF2B5EF4-FFF2-40B4-BE49-F238E27FC236}">
                <a16:creationId xmlns:a16="http://schemas.microsoft.com/office/drawing/2014/main" xmlns="" id="{B8E29CE6-E160-7C1C-1923-07FBDCA24F8A}"/>
              </a:ext>
            </a:extLst>
          </p:cNvPr>
          <p:cNvSpPr txBox="1">
            <a:spLocks noChangeArrowheads="1"/>
          </p:cNvSpPr>
          <p:nvPr/>
        </p:nvSpPr>
        <p:spPr bwMode="auto">
          <a:xfrm>
            <a:off x="8172450" y="3164343"/>
            <a:ext cx="3036118" cy="896344"/>
          </a:xfrm>
          <a:prstGeom prst="roundRect">
            <a:avLst>
              <a:gd name="adj" fmla="val 50000"/>
            </a:avLst>
          </a:prstGeom>
          <a:solidFill>
            <a:schemeClr val="bg1"/>
          </a:solidFill>
          <a:ln w="19050" algn="ctr">
            <a:solidFill>
              <a:schemeClr val="tx2"/>
            </a:solidFill>
            <a:miter lim="800000"/>
            <a:headEnd/>
            <a:tailEnd/>
          </a:ln>
        </p:spPr>
        <p:txBody>
          <a:bodyPr wrap="square" lIns="0" tIns="0" rIns="0" bIns="0"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altLang="ru-RU" sz="1200" b="1" dirty="0">
                <a:solidFill>
                  <a:schemeClr val="accent1"/>
                </a:solidFill>
                <a:latin typeface="+mn-lt"/>
                <a:cs typeface="Arial"/>
              </a:rPr>
              <a:t>Field holding electron-positron pairs in a quantum vacuum (Schwinger limit)</a:t>
            </a:r>
            <a:r>
              <a:rPr kumimoji="0" lang="ru-RU" altLang="ru-RU" sz="1200" b="1" i="0" u="none" strike="noStrike" kern="0" cap="none" spc="0" normalizeH="0" baseline="0" noProof="0" dirty="0" smtClean="0">
                <a:ln>
                  <a:noFill/>
                </a:ln>
                <a:solidFill>
                  <a:schemeClr val="accent1"/>
                </a:solidFill>
                <a:effectLst/>
                <a:uLnTx/>
                <a:uFillTx/>
                <a:latin typeface="+mn-lt"/>
                <a:cs typeface="Arial"/>
              </a:rPr>
              <a:t>      </a:t>
            </a:r>
            <a:r>
              <a:rPr lang="en-US" sz="1200" b="1" dirty="0" err="1" smtClean="0">
                <a:solidFill>
                  <a:srgbClr val="C00000"/>
                </a:solidFill>
              </a:rPr>
              <a:t>E</a:t>
            </a:r>
            <a:r>
              <a:rPr lang="en-US" sz="1200" b="1" baseline="-25000" dirty="0" err="1" smtClean="0">
                <a:solidFill>
                  <a:srgbClr val="C00000"/>
                </a:solidFill>
              </a:rPr>
              <a:t>cr</a:t>
            </a:r>
            <a:r>
              <a:rPr lang="en-US" sz="1200" b="1" dirty="0" smtClean="0">
                <a:solidFill>
                  <a:srgbClr val="C00000"/>
                </a:solidFill>
              </a:rPr>
              <a:t> </a:t>
            </a:r>
            <a:r>
              <a:rPr lang="en-US" sz="1200" b="1" dirty="0">
                <a:solidFill>
                  <a:srgbClr val="C00000"/>
                </a:solidFill>
              </a:rPr>
              <a:t>= m</a:t>
            </a:r>
            <a:r>
              <a:rPr lang="en-US" sz="1200" b="1" baseline="30000" dirty="0">
                <a:solidFill>
                  <a:srgbClr val="C00000"/>
                </a:solidFill>
              </a:rPr>
              <a:t>2</a:t>
            </a:r>
            <a:r>
              <a:rPr lang="en-US" sz="1200" b="1" dirty="0">
                <a:solidFill>
                  <a:srgbClr val="C00000"/>
                </a:solidFill>
              </a:rPr>
              <a:t>c</a:t>
            </a:r>
            <a:r>
              <a:rPr lang="en-US" sz="1200" b="1" baseline="30000" dirty="0">
                <a:solidFill>
                  <a:srgbClr val="C00000"/>
                </a:solidFill>
              </a:rPr>
              <a:t>3</a:t>
            </a:r>
            <a:r>
              <a:rPr lang="en-US" sz="1200" b="1" dirty="0">
                <a:solidFill>
                  <a:srgbClr val="C00000"/>
                </a:solidFill>
              </a:rPr>
              <a:t> / </a:t>
            </a:r>
            <a:r>
              <a:rPr lang="en-US" sz="1200" b="1" dirty="0" err="1" smtClean="0">
                <a:solidFill>
                  <a:srgbClr val="C00000"/>
                </a:solidFill>
              </a:rPr>
              <a:t>eħ</a:t>
            </a:r>
            <a:endParaRPr lang="ru-RU" sz="1200" b="1" dirty="0">
              <a:solidFill>
                <a:srgbClr val="C00000"/>
              </a:solidFill>
            </a:endParaRPr>
          </a:p>
        </p:txBody>
      </p:sp>
      <p:sp>
        <p:nvSpPr>
          <p:cNvPr id="20" name="Text Box 42">
            <a:extLst>
              <a:ext uri="{FF2B5EF4-FFF2-40B4-BE49-F238E27FC236}">
                <a16:creationId xmlns:a16="http://schemas.microsoft.com/office/drawing/2014/main" xmlns="" id="{387147C7-22D4-D51B-F8A3-96BD0EDA2684}"/>
              </a:ext>
            </a:extLst>
          </p:cNvPr>
          <p:cNvSpPr txBox="1">
            <a:spLocks noChangeArrowheads="1"/>
          </p:cNvSpPr>
          <p:nvPr/>
        </p:nvSpPr>
        <p:spPr bwMode="auto">
          <a:xfrm>
            <a:off x="4870542" y="4776748"/>
            <a:ext cx="1297466" cy="524460"/>
          </a:xfrm>
          <a:prstGeom prst="roundRect">
            <a:avLst>
              <a:gd name="adj" fmla="val 50000"/>
            </a:avLst>
          </a:prstGeom>
          <a:solidFill>
            <a:schemeClr val="accent3"/>
          </a:solidFill>
          <a:ln>
            <a:noFill/>
          </a:ln>
        </p:spPr>
        <p:txBody>
          <a:bodyPr wrap="squar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ru-RU" sz="1200" b="1" i="0" u="none" strike="noStrike" kern="0" cap="none" spc="0" normalizeH="0" baseline="0" noProof="0" dirty="0" smtClean="0">
                <a:ln>
                  <a:noFill/>
                </a:ln>
                <a:solidFill>
                  <a:schemeClr val="bg1"/>
                </a:solidFill>
                <a:effectLst/>
                <a:uLnTx/>
                <a:uFillTx/>
                <a:latin typeface="+mn-lt"/>
                <a:cs typeface="Arial"/>
              </a:rPr>
              <a:t>Existing installations</a:t>
            </a:r>
            <a:endParaRPr kumimoji="0" lang="ru-RU" altLang="ru-RU" sz="1200" b="1" i="0" u="none" strike="noStrike" kern="0" cap="none" spc="0" normalizeH="0" baseline="0" noProof="0" dirty="0">
              <a:ln>
                <a:noFill/>
              </a:ln>
              <a:solidFill>
                <a:schemeClr val="bg1"/>
              </a:solidFill>
              <a:effectLst/>
              <a:uLnTx/>
              <a:uFillTx/>
              <a:latin typeface="+mn-lt"/>
              <a:cs typeface="Arial"/>
            </a:endParaRPr>
          </a:p>
        </p:txBody>
      </p:sp>
      <p:sp>
        <p:nvSpPr>
          <p:cNvPr id="44" name="Text Box 24">
            <a:extLst>
              <a:ext uri="{FF2B5EF4-FFF2-40B4-BE49-F238E27FC236}">
                <a16:creationId xmlns:a16="http://schemas.microsoft.com/office/drawing/2014/main" xmlns="" id="{B8E29CE6-E160-7C1C-1923-07FBDCA24F8A}"/>
              </a:ext>
            </a:extLst>
          </p:cNvPr>
          <p:cNvSpPr txBox="1">
            <a:spLocks noChangeArrowheads="1"/>
          </p:cNvSpPr>
          <p:nvPr/>
        </p:nvSpPr>
        <p:spPr bwMode="auto">
          <a:xfrm>
            <a:off x="5183856" y="6436406"/>
            <a:ext cx="3000376" cy="376970"/>
          </a:xfrm>
          <a:prstGeom prst="roundRect">
            <a:avLst>
              <a:gd name="adj" fmla="val 50000"/>
            </a:avLst>
          </a:prstGeom>
          <a:solidFill>
            <a:schemeClr val="bg1"/>
          </a:solidFill>
          <a:ln w="19050" algn="ctr">
            <a:solidFill>
              <a:schemeClr val="tx2"/>
            </a:solidFill>
            <a:miter lim="800000"/>
            <a:headEnd/>
            <a:tailEnd/>
          </a:ln>
        </p:spPr>
        <p:txBody>
          <a:bodyPr wrap="square" lIns="0" tIns="0" rIns="0" bIns="0"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sz="1200" b="1" dirty="0" smtClean="0">
                <a:solidFill>
                  <a:srgbClr val="C00000"/>
                </a:solidFill>
              </a:rPr>
              <a:t> </a:t>
            </a:r>
            <a:r>
              <a:rPr lang="en-US" sz="1200" b="1" dirty="0" err="1" smtClean="0">
                <a:solidFill>
                  <a:srgbClr val="C00000"/>
                </a:solidFill>
              </a:rPr>
              <a:t>E</a:t>
            </a:r>
            <a:r>
              <a:rPr lang="en-US" sz="1200" b="1" baseline="-25000" dirty="0" err="1" smtClean="0">
                <a:solidFill>
                  <a:srgbClr val="C00000"/>
                </a:solidFill>
              </a:rPr>
              <a:t>cr</a:t>
            </a:r>
            <a:r>
              <a:rPr lang="en-US" sz="1200" b="1" dirty="0" smtClean="0">
                <a:solidFill>
                  <a:srgbClr val="C00000"/>
                </a:solidFill>
              </a:rPr>
              <a:t> </a:t>
            </a:r>
            <a:r>
              <a:rPr lang="en-US" sz="1200" b="1" dirty="0">
                <a:solidFill>
                  <a:srgbClr val="C00000"/>
                </a:solidFill>
              </a:rPr>
              <a:t>/ </a:t>
            </a:r>
            <a:r>
              <a:rPr lang="en-US" sz="1200" b="1" dirty="0" err="1">
                <a:solidFill>
                  <a:srgbClr val="C00000"/>
                </a:solidFill>
              </a:rPr>
              <a:t>E</a:t>
            </a:r>
            <a:r>
              <a:rPr lang="en-US" sz="1200" b="1" baseline="-25000" dirty="0" err="1">
                <a:solidFill>
                  <a:srgbClr val="C00000"/>
                </a:solidFill>
              </a:rPr>
              <a:t>a</a:t>
            </a:r>
            <a:r>
              <a:rPr lang="en-US" sz="1200" b="1" dirty="0">
                <a:solidFill>
                  <a:srgbClr val="C00000"/>
                </a:solidFill>
              </a:rPr>
              <a:t> ≈ 137 </a:t>
            </a:r>
            <a:r>
              <a:rPr lang="en-US" sz="1200" b="1" baseline="30000" dirty="0">
                <a:solidFill>
                  <a:srgbClr val="C00000"/>
                </a:solidFill>
              </a:rPr>
              <a:t>3 </a:t>
            </a:r>
            <a:r>
              <a:rPr lang="en-US" sz="1200" b="1" dirty="0">
                <a:solidFill>
                  <a:srgbClr val="C00000"/>
                </a:solidFill>
              </a:rPr>
              <a:t>≈ 2.6 10 </a:t>
            </a:r>
            <a:r>
              <a:rPr lang="en-US" sz="1200" b="1" baseline="30000" dirty="0" smtClean="0">
                <a:solidFill>
                  <a:srgbClr val="C00000"/>
                </a:solidFill>
              </a:rPr>
              <a:t>6</a:t>
            </a:r>
            <a:endParaRPr lang="ru-RU" sz="1200" b="1" dirty="0">
              <a:solidFill>
                <a:srgbClr val="C00000"/>
              </a:solidFill>
            </a:endParaRPr>
          </a:p>
        </p:txBody>
      </p:sp>
    </p:spTree>
    <p:extLst>
      <p:ext uri="{BB962C8B-B14F-4D97-AF65-F5344CB8AC3E}">
        <p14:creationId xmlns:p14="http://schemas.microsoft.com/office/powerpoint/2010/main" val="124292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380960" y="1785927"/>
            <a:ext cx="11430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n-US" altLang="ru-RU" sz="3600" b="1" dirty="0" smtClean="0">
                <a:solidFill>
                  <a:srgbClr val="C00000"/>
                </a:solidFill>
                <a:latin typeface="+mn-lt"/>
              </a:rPr>
              <a:t> </a:t>
            </a:r>
            <a:r>
              <a:rPr lang="en-US" altLang="ru-RU" sz="3600" b="1" dirty="0" smtClean="0">
                <a:solidFill>
                  <a:srgbClr val="C00000"/>
                </a:solidFill>
                <a:latin typeface="+mn-lt"/>
              </a:rPr>
              <a:t>Extreme Light Fields in Vacuum</a:t>
            </a:r>
            <a:endParaRPr lang="ru-RU" altLang="ru-RU" sz="3600" dirty="0">
              <a:solidFill>
                <a:srgbClr val="C00000"/>
              </a:solidFill>
              <a:latin typeface="+mn-lt"/>
            </a:endParaRPr>
          </a:p>
        </p:txBody>
      </p:sp>
    </p:spTree>
    <p:extLst>
      <p:ext uri="{BB962C8B-B14F-4D97-AF65-F5344CB8AC3E}">
        <p14:creationId xmlns:p14="http://schemas.microsoft.com/office/powerpoint/2010/main" val="302595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TextBox 50"/>
          <p:cNvSpPr txBox="1"/>
          <p:nvPr/>
        </p:nvSpPr>
        <p:spPr>
          <a:xfrm>
            <a:off x="647395" y="1"/>
            <a:ext cx="10849205" cy="523220"/>
          </a:xfrm>
          <a:prstGeom prst="rect">
            <a:avLst/>
          </a:prstGeom>
          <a:noFill/>
        </p:spPr>
        <p:txBody>
          <a:bodyPr wrap="square" rtlCol="0">
            <a:spAutoFit/>
          </a:bodyPr>
          <a:lstStyle/>
          <a:p>
            <a:pPr algn="ctr"/>
            <a:r>
              <a:rPr lang="ru-RU" sz="2800" b="1" dirty="0">
                <a:solidFill>
                  <a:srgbClr val="C00000"/>
                </a:solidFill>
                <a:cs typeface="Arial" pitchFamily="34" charset="0"/>
              </a:rPr>
              <a:t> </a:t>
            </a:r>
            <a:r>
              <a:rPr lang="en-US" sz="2800" b="1" dirty="0">
                <a:solidFill>
                  <a:srgbClr val="C00000"/>
                </a:solidFill>
                <a:cs typeface="Arial" pitchFamily="34" charset="0"/>
              </a:rPr>
              <a:t>Basic parameters and elementary processes</a:t>
            </a:r>
            <a:endParaRPr lang="ru-RU" sz="2800" b="1" dirty="0">
              <a:solidFill>
                <a:srgbClr val="C00000"/>
              </a:solidFill>
              <a:cs typeface="Arial" pitchFamily="34" charset="0"/>
            </a:endParaRPr>
          </a:p>
        </p:txBody>
      </p:sp>
      <p:pic>
        <p:nvPicPr>
          <p:cNvPr id="52" name="Изображение 1"/>
          <p:cNvPicPr>
            <a:picLocks noChangeAspect="1" noChangeArrowheads="1"/>
          </p:cNvPicPr>
          <p:nvPr/>
        </p:nvPicPr>
        <p:blipFill>
          <a:blip r:embed="rId3"/>
          <a:srcRect/>
          <a:stretch>
            <a:fillRect/>
          </a:stretch>
        </p:blipFill>
        <p:spPr bwMode="auto">
          <a:xfrm>
            <a:off x="3130318" y="1751138"/>
            <a:ext cx="5931364" cy="1519375"/>
          </a:xfrm>
          <a:prstGeom prst="rect">
            <a:avLst/>
          </a:prstGeom>
          <a:noFill/>
          <a:ln w="9525">
            <a:noFill/>
            <a:miter lim="800000"/>
            <a:headEnd/>
            <a:tailEnd/>
          </a:ln>
        </p:spPr>
      </p:pic>
      <p:grpSp>
        <p:nvGrpSpPr>
          <p:cNvPr id="57" name="Группа 25"/>
          <p:cNvGrpSpPr>
            <a:grpSpLocks/>
          </p:cNvGrpSpPr>
          <p:nvPr/>
        </p:nvGrpSpPr>
        <p:grpSpPr bwMode="auto">
          <a:xfrm>
            <a:off x="5424983" y="1012806"/>
            <a:ext cx="6138333" cy="625475"/>
            <a:chOff x="744819" y="1974397"/>
            <a:chExt cx="4602743" cy="625620"/>
          </a:xfrm>
        </p:grpSpPr>
        <p:sp>
          <p:nvSpPr>
            <p:cNvPr id="58" name="TextBox 57">
              <a:extLst>
                <a:ext uri="{FF2B5EF4-FFF2-40B4-BE49-F238E27FC236}">
                  <a16:creationId xmlns="" xmlns:a16="http://schemas.microsoft.com/office/drawing/2014/main" id="{74A10A73-82B2-FF4C-8B05-9E016B71370A}"/>
                </a:ext>
              </a:extLst>
            </p:cNvPr>
            <p:cNvSpPr txBox="1">
              <a:spLocks noRot="1" noChangeAspect="1" noMove="1" noResize="1" noEditPoints="1" noAdjustHandles="1" noChangeArrowheads="1" noChangeShapeType="1" noTextEdit="1"/>
            </p:cNvSpPr>
            <p:nvPr/>
          </p:nvSpPr>
          <p:spPr>
            <a:xfrm>
              <a:off x="3954258" y="1974397"/>
              <a:ext cx="1393304" cy="617733"/>
            </a:xfrm>
            <a:prstGeom prst="rect">
              <a:avLst/>
            </a:prstGeom>
            <a:blipFill>
              <a:blip r:embed="rId4"/>
              <a:stretch>
                <a:fillRect/>
              </a:stretch>
            </a:blipFill>
          </p:spPr>
          <p:txBody>
            <a:bodyPr/>
            <a:lstStyle/>
            <a:p>
              <a:pPr>
                <a:defRPr/>
              </a:pPr>
              <a:r>
                <a:rPr lang="ru-RU">
                  <a:noFill/>
                  <a:cs typeface="Arial" panose="020B0604020202020204" pitchFamily="34" charset="0"/>
                </a:rPr>
                <a:t> </a:t>
              </a:r>
            </a:p>
          </p:txBody>
        </p:sp>
        <p:sp>
          <p:nvSpPr>
            <p:cNvPr id="59" name="TextBox 58">
              <a:extLst>
                <a:ext uri="{FF2B5EF4-FFF2-40B4-BE49-F238E27FC236}">
                  <a16:creationId xmlns="" xmlns:a16="http://schemas.microsoft.com/office/drawing/2014/main" id="{67A0E9B8-6A1B-A44C-8ED5-180BFB887CEE}"/>
                </a:ext>
              </a:extLst>
            </p:cNvPr>
            <p:cNvSpPr txBox="1">
              <a:spLocks noRot="1" noChangeAspect="1" noMove="1" noResize="1" noEditPoints="1" noAdjustHandles="1" noChangeArrowheads="1" noChangeShapeType="1" noTextEdit="1"/>
            </p:cNvSpPr>
            <p:nvPr/>
          </p:nvSpPr>
          <p:spPr>
            <a:xfrm>
              <a:off x="2330130" y="2021654"/>
              <a:ext cx="1393304" cy="578363"/>
            </a:xfrm>
            <a:prstGeom prst="rect">
              <a:avLst/>
            </a:prstGeom>
            <a:blipFill>
              <a:blip r:embed="rId5"/>
              <a:stretch>
                <a:fillRect/>
              </a:stretch>
            </a:blipFill>
          </p:spPr>
          <p:txBody>
            <a:bodyPr/>
            <a:lstStyle/>
            <a:p>
              <a:pPr>
                <a:defRPr/>
              </a:pPr>
              <a:r>
                <a:rPr lang="ru-RU">
                  <a:noFill/>
                  <a:cs typeface="Arial" panose="020B0604020202020204" pitchFamily="34" charset="0"/>
                </a:rPr>
                <a:t> </a:t>
              </a:r>
            </a:p>
          </p:txBody>
        </p:sp>
        <p:sp>
          <p:nvSpPr>
            <p:cNvPr id="60" name="TextBox 59">
              <a:extLst>
                <a:ext uri="{FF2B5EF4-FFF2-40B4-BE49-F238E27FC236}">
                  <a16:creationId xmlns="" xmlns:a16="http://schemas.microsoft.com/office/drawing/2014/main" id="{13B29A3F-2AD9-5349-AD0A-1E89F8768441}"/>
                </a:ext>
              </a:extLst>
            </p:cNvPr>
            <p:cNvSpPr txBox="1">
              <a:spLocks noRot="1" noChangeAspect="1" noMove="1" noResize="1" noEditPoints="1" noAdjustHandles="1" noChangeArrowheads="1" noChangeShapeType="1" noTextEdit="1"/>
            </p:cNvSpPr>
            <p:nvPr/>
          </p:nvSpPr>
          <p:spPr>
            <a:xfrm>
              <a:off x="744819" y="2201078"/>
              <a:ext cx="1393304" cy="315407"/>
            </a:xfrm>
            <a:prstGeom prst="rect">
              <a:avLst/>
            </a:prstGeom>
            <a:blipFill>
              <a:blip r:embed="rId6"/>
              <a:stretch>
                <a:fillRect t="-1923" b="-21154"/>
              </a:stretch>
            </a:blipFill>
          </p:spPr>
          <p:txBody>
            <a:bodyPr/>
            <a:lstStyle/>
            <a:p>
              <a:pPr>
                <a:defRPr/>
              </a:pPr>
              <a:r>
                <a:rPr lang="ru-RU">
                  <a:noFill/>
                  <a:cs typeface="Arial" panose="020B0604020202020204" pitchFamily="34" charset="0"/>
                </a:rPr>
                <a:t> </a:t>
              </a:r>
            </a:p>
          </p:txBody>
        </p:sp>
      </p:grpSp>
      <p:sp>
        <p:nvSpPr>
          <p:cNvPr id="61" name="TextBox 29"/>
          <p:cNvSpPr txBox="1">
            <a:spLocks noChangeArrowheads="1"/>
          </p:cNvSpPr>
          <p:nvPr/>
        </p:nvSpPr>
        <p:spPr bwMode="auto">
          <a:xfrm>
            <a:off x="285709" y="642919"/>
            <a:ext cx="7524803" cy="369332"/>
          </a:xfrm>
          <a:prstGeom prst="rect">
            <a:avLst/>
          </a:prstGeom>
          <a:noFill/>
          <a:ln w="9525">
            <a:noFill/>
            <a:miter lim="800000"/>
            <a:headEnd/>
            <a:tailEnd/>
          </a:ln>
        </p:spPr>
        <p:txBody>
          <a:bodyPr wrap="square">
            <a:spAutoFit/>
          </a:bodyPr>
          <a:lstStyle/>
          <a:p>
            <a:r>
              <a:rPr lang="en-US" altLang="ru-RU" b="1" dirty="0">
                <a:solidFill>
                  <a:srgbClr val="FF0000"/>
                </a:solidFill>
              </a:rPr>
              <a:t>normalized field strength</a:t>
            </a:r>
            <a:endParaRPr lang="ru-RU" altLang="ru-RU" b="1" dirty="0">
              <a:solidFill>
                <a:srgbClr val="FF0000"/>
              </a:solidFill>
            </a:endParaRPr>
          </a:p>
        </p:txBody>
      </p:sp>
      <p:sp>
        <p:nvSpPr>
          <p:cNvPr id="62" name="TextBox 30"/>
          <p:cNvSpPr txBox="1">
            <a:spLocks noChangeArrowheads="1"/>
          </p:cNvSpPr>
          <p:nvPr/>
        </p:nvSpPr>
        <p:spPr bwMode="auto">
          <a:xfrm>
            <a:off x="6762755" y="642919"/>
            <a:ext cx="5020733" cy="369332"/>
          </a:xfrm>
          <a:prstGeom prst="rect">
            <a:avLst/>
          </a:prstGeom>
          <a:noFill/>
          <a:ln w="9525">
            <a:noFill/>
            <a:miter lim="800000"/>
            <a:headEnd/>
            <a:tailEnd/>
          </a:ln>
        </p:spPr>
        <p:txBody>
          <a:bodyPr>
            <a:spAutoFit/>
          </a:bodyPr>
          <a:lstStyle/>
          <a:p>
            <a:r>
              <a:rPr lang="en-US" altLang="ru-RU" b="1" dirty="0">
                <a:solidFill>
                  <a:srgbClr val="FF0000"/>
                </a:solidFill>
              </a:rPr>
              <a:t>radiation reaction</a:t>
            </a:r>
            <a:endParaRPr lang="ru-RU" altLang="ru-RU" b="1" dirty="0">
              <a:solidFill>
                <a:srgbClr val="FF0000"/>
              </a:solidFill>
            </a:endParaRPr>
          </a:p>
        </p:txBody>
      </p:sp>
      <p:cxnSp>
        <p:nvCxnSpPr>
          <p:cNvPr id="65" name="Прямая соединительная линия 64">
            <a:extLst>
              <a:ext uri="{FF2B5EF4-FFF2-40B4-BE49-F238E27FC236}">
                <a16:creationId xmlns="" xmlns:a16="http://schemas.microsoft.com/office/drawing/2014/main" id="{7F979481-754A-704A-A07C-E4C40D3E42EF}"/>
              </a:ext>
            </a:extLst>
          </p:cNvPr>
          <p:cNvCxnSpPr/>
          <p:nvPr/>
        </p:nvCxnSpPr>
        <p:spPr>
          <a:xfrm>
            <a:off x="761966" y="5786457"/>
            <a:ext cx="11120967" cy="222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6" name="Группа 10"/>
          <p:cNvGrpSpPr>
            <a:grpSpLocks/>
          </p:cNvGrpSpPr>
          <p:nvPr/>
        </p:nvGrpSpPr>
        <p:grpSpPr bwMode="auto">
          <a:xfrm>
            <a:off x="3887755" y="5845196"/>
            <a:ext cx="7574203" cy="603251"/>
            <a:chOff x="1054844" y="5885216"/>
            <a:chExt cx="5680652" cy="602857"/>
          </a:xfrm>
        </p:grpSpPr>
        <p:sp>
          <p:nvSpPr>
            <p:cNvPr id="67" name="TextBox 66">
              <a:extLst>
                <a:ext uri="{FF2B5EF4-FFF2-40B4-BE49-F238E27FC236}">
                  <a16:creationId xmlns="" xmlns:a16="http://schemas.microsoft.com/office/drawing/2014/main" id="{EC85AC90-5930-D04C-B2B8-D7BB1061E50E}"/>
                </a:ext>
              </a:extLst>
            </p:cNvPr>
            <p:cNvSpPr txBox="1">
              <a:spLocks noRot="1" noChangeAspect="1" noMove="1" noResize="1" noEditPoints="1" noAdjustHandles="1" noChangeArrowheads="1" noChangeShapeType="1" noTextEdit="1"/>
            </p:cNvSpPr>
            <p:nvPr/>
          </p:nvSpPr>
          <p:spPr>
            <a:xfrm>
              <a:off x="1054844" y="5885216"/>
              <a:ext cx="2016224" cy="602857"/>
            </a:xfrm>
            <a:prstGeom prst="rect">
              <a:avLst/>
            </a:prstGeom>
            <a:blipFill rotWithShape="0">
              <a:blip r:embed="rId7"/>
              <a:stretch>
                <a:fillRect/>
              </a:stretch>
            </a:blipFill>
          </p:spPr>
          <p:txBody>
            <a:bodyPr/>
            <a:lstStyle/>
            <a:p>
              <a:pPr>
                <a:defRPr/>
              </a:pPr>
              <a:r>
                <a:rPr lang="ru-RU">
                  <a:cs typeface="Arial" panose="020B0604020202020204" pitchFamily="34" charset="0"/>
                </a:rPr>
                <a:t> </a:t>
              </a:r>
            </a:p>
          </p:txBody>
        </p:sp>
        <p:sp>
          <p:nvSpPr>
            <p:cNvPr id="68" name="TextBox 8"/>
            <p:cNvSpPr txBox="1">
              <a:spLocks noChangeArrowheads="1"/>
            </p:cNvSpPr>
            <p:nvPr/>
          </p:nvSpPr>
          <p:spPr bwMode="auto">
            <a:xfrm>
              <a:off x="2752027" y="6003707"/>
              <a:ext cx="3983469" cy="369091"/>
            </a:xfrm>
            <a:prstGeom prst="rect">
              <a:avLst/>
            </a:prstGeom>
            <a:noFill/>
            <a:ln w="9525">
              <a:noFill/>
              <a:miter lim="800000"/>
              <a:headEnd/>
              <a:tailEnd/>
            </a:ln>
          </p:spPr>
          <p:txBody>
            <a:bodyPr wrap="square">
              <a:spAutoFit/>
            </a:bodyPr>
            <a:lstStyle/>
            <a:p>
              <a:r>
                <a:rPr lang="en-US" altLang="ru-RU" dirty="0">
                  <a:latin typeface="Calibri" pitchFamily="34" charset="0"/>
                </a:rPr>
                <a:t>- relativistic plasma frequency</a:t>
              </a:r>
              <a:endParaRPr lang="ru-RU" altLang="ru-RU" dirty="0">
                <a:latin typeface="Calibri" pitchFamily="34" charset="0"/>
              </a:endParaRPr>
            </a:p>
          </p:txBody>
        </p:sp>
      </p:grpSp>
      <p:sp>
        <p:nvSpPr>
          <p:cNvPr id="70" name="TextBox 69">
            <a:extLst>
              <a:ext uri="{FF2B5EF4-FFF2-40B4-BE49-F238E27FC236}">
                <a16:creationId xmlns="" xmlns:a16="http://schemas.microsoft.com/office/drawing/2014/main" id="{8131F189-335D-6448-9AC4-E9F822662FE0}"/>
              </a:ext>
            </a:extLst>
          </p:cNvPr>
          <p:cNvSpPr txBox="1">
            <a:spLocks noRot="1" noChangeAspect="1" noMove="1" noResize="1" noEditPoints="1" noAdjustHandles="1" noChangeArrowheads="1" noChangeShapeType="1" noTextEdit="1"/>
          </p:cNvSpPr>
          <p:nvPr/>
        </p:nvSpPr>
        <p:spPr>
          <a:xfrm>
            <a:off x="1632273" y="5974334"/>
            <a:ext cx="1845120" cy="414409"/>
          </a:xfrm>
          <a:prstGeom prst="rect">
            <a:avLst/>
          </a:prstGeom>
          <a:blipFill rotWithShape="0">
            <a:blip r:embed="rId8"/>
            <a:stretch>
              <a:fillRect l="-2643" r="-881" b="-19118"/>
            </a:stretch>
          </a:blipFill>
        </p:spPr>
        <p:txBody>
          <a:bodyPr/>
          <a:lstStyle/>
          <a:p>
            <a:pPr>
              <a:defRPr/>
            </a:pPr>
            <a:r>
              <a:rPr lang="ru-RU">
                <a:noFill/>
                <a:cs typeface="Arial" panose="020B0604020202020204" pitchFamily="34" charset="0"/>
              </a:rPr>
              <a:t> </a:t>
            </a:r>
          </a:p>
        </p:txBody>
      </p:sp>
      <p:sp>
        <p:nvSpPr>
          <p:cNvPr id="72" name="TextBox 71">
            <a:extLst>
              <a:ext uri="{FF2B5EF4-FFF2-40B4-BE49-F238E27FC236}">
                <a16:creationId xmlns="" xmlns:a16="http://schemas.microsoft.com/office/drawing/2014/main" id="{D7F4A047-90F9-4C49-A836-F422C7BAC523}"/>
              </a:ext>
            </a:extLst>
          </p:cNvPr>
          <p:cNvSpPr txBox="1">
            <a:spLocks noRot="1" noChangeAspect="1" noMove="1" noResize="1" noEditPoints="1" noAdjustHandles="1" noChangeArrowheads="1" noChangeShapeType="1" noTextEdit="1"/>
          </p:cNvSpPr>
          <p:nvPr/>
        </p:nvSpPr>
        <p:spPr>
          <a:xfrm>
            <a:off x="786967" y="1089171"/>
            <a:ext cx="2746651" cy="576376"/>
          </a:xfrm>
          <a:prstGeom prst="rect">
            <a:avLst/>
          </a:prstGeom>
          <a:blipFill>
            <a:blip r:embed="rId9"/>
            <a:stretch>
              <a:fillRect/>
            </a:stretch>
          </a:blipFill>
        </p:spPr>
        <p:txBody>
          <a:bodyPr/>
          <a:lstStyle/>
          <a:p>
            <a:pPr>
              <a:defRPr/>
            </a:pPr>
            <a:r>
              <a:rPr lang="ru-RU">
                <a:noFill/>
                <a:cs typeface="Arial" panose="020B0604020202020204" pitchFamily="34" charset="0"/>
              </a:rPr>
              <a:t> </a:t>
            </a:r>
          </a:p>
        </p:txBody>
      </p:sp>
      <p:sp>
        <p:nvSpPr>
          <p:cNvPr id="73" name="TextBox 3">
            <a:extLst>
              <a:ext uri="{FF2B5EF4-FFF2-40B4-BE49-F238E27FC236}">
                <a16:creationId xmlns="" xmlns:a16="http://schemas.microsoft.com/office/drawing/2014/main" id="{64A7A1E3-3CA3-E333-C1D2-9D6BE7222232}"/>
              </a:ext>
            </a:extLst>
          </p:cNvPr>
          <p:cNvSpPr txBox="1">
            <a:spLocks noChangeArrowheads="1"/>
          </p:cNvSpPr>
          <p:nvPr/>
        </p:nvSpPr>
        <p:spPr bwMode="auto">
          <a:xfrm>
            <a:off x="8074450" y="3823771"/>
            <a:ext cx="3382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x-none" sz="1800" dirty="0" err="1" smtClean="0">
                <a:ea typeface="Times New Roman" charset="0"/>
                <a:cs typeface="Times New Roman" charset="0"/>
              </a:rPr>
              <a:t>photoproduction</a:t>
            </a:r>
            <a:r>
              <a:rPr lang="en-US" altLang="x-none" sz="1800" dirty="0" smtClean="0">
                <a:ea typeface="Times New Roman" charset="0"/>
                <a:cs typeface="Times New Roman" charset="0"/>
              </a:rPr>
              <a:t> </a:t>
            </a:r>
            <a:r>
              <a:rPr lang="ru-RU" altLang="x-none" sz="1800" dirty="0" smtClean="0">
                <a:solidFill>
                  <a:schemeClr val="bg1"/>
                </a:solidFill>
                <a:ea typeface="Times New Roman" charset="0"/>
                <a:cs typeface="Times New Roman" charset="0"/>
              </a:rPr>
              <a:t>пар</a:t>
            </a:r>
            <a:endParaRPr lang="ru-RU" altLang="x-none" sz="1800" dirty="0">
              <a:solidFill>
                <a:schemeClr val="bg1"/>
              </a:solidFill>
              <a:ea typeface="Times New Roman" charset="0"/>
              <a:cs typeface="Times New Roman" charset="0"/>
            </a:endParaRPr>
          </a:p>
        </p:txBody>
      </p:sp>
      <p:sp>
        <p:nvSpPr>
          <p:cNvPr id="74" name="TextBox 3">
            <a:extLst>
              <a:ext uri="{FF2B5EF4-FFF2-40B4-BE49-F238E27FC236}">
                <a16:creationId xmlns="" xmlns:a16="http://schemas.microsoft.com/office/drawing/2014/main" id="{3E2A5085-E11B-ED3B-3EC8-1743AD3F0EE7}"/>
              </a:ext>
            </a:extLst>
          </p:cNvPr>
          <p:cNvSpPr txBox="1">
            <a:spLocks noChangeArrowheads="1"/>
          </p:cNvSpPr>
          <p:nvPr/>
        </p:nvSpPr>
        <p:spPr bwMode="auto">
          <a:xfrm>
            <a:off x="835399" y="3823771"/>
            <a:ext cx="71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x-none" sz="1800" dirty="0">
                <a:ea typeface="Times New Roman" charset="0"/>
                <a:cs typeface="Times New Roman" charset="0"/>
              </a:rPr>
              <a:t>photon emission (Compton scattering)</a:t>
            </a:r>
            <a:endParaRPr lang="ru-RU" altLang="x-none" sz="1800" dirty="0">
              <a:ea typeface="Times New Roman" charset="0"/>
              <a:cs typeface="Times New Roman" charset="0"/>
            </a:endParaRPr>
          </a:p>
        </p:txBody>
      </p:sp>
      <p:graphicFrame>
        <p:nvGraphicFramePr>
          <p:cNvPr id="75" name="Объект 74"/>
          <p:cNvGraphicFramePr>
            <a:graphicFrameLocks noChangeAspect="1"/>
          </p:cNvGraphicFramePr>
          <p:nvPr>
            <p:extLst>
              <p:ext uri="{D42A27DB-BD31-4B8C-83A1-F6EECF244321}">
                <p14:modId xmlns:p14="http://schemas.microsoft.com/office/powerpoint/2010/main" val="4288002368"/>
              </p:ext>
            </p:extLst>
          </p:nvPr>
        </p:nvGraphicFramePr>
        <p:xfrm>
          <a:off x="1311654" y="3321997"/>
          <a:ext cx="3382333" cy="501775"/>
        </p:xfrm>
        <a:graphic>
          <a:graphicData uri="http://schemas.openxmlformats.org/presentationml/2006/ole">
            <mc:AlternateContent xmlns:mc="http://schemas.openxmlformats.org/markup-compatibility/2006">
              <mc:Choice xmlns:v="urn:schemas-microsoft-com:vml" Requires="v">
                <p:oleObj spid="_x0000_s7239" name="Формула" r:id="rId10" imgW="1155600" imgH="228600" progId="Equation.3">
                  <p:embed/>
                </p:oleObj>
              </mc:Choice>
              <mc:Fallback>
                <p:oleObj name="Формула" r:id="rId10" imgW="11556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1654" y="3321997"/>
                        <a:ext cx="3382333" cy="501775"/>
                      </a:xfrm>
                      <a:prstGeom prst="rect">
                        <a:avLst/>
                      </a:prstGeom>
                      <a:noFill/>
                    </p:spPr>
                  </p:pic>
                </p:oleObj>
              </mc:Fallback>
            </mc:AlternateContent>
          </a:graphicData>
        </a:graphic>
      </p:graphicFrame>
      <p:graphicFrame>
        <p:nvGraphicFramePr>
          <p:cNvPr id="76" name="Object 3"/>
          <p:cNvGraphicFramePr>
            <a:graphicFrameLocks noChangeAspect="1"/>
          </p:cNvGraphicFramePr>
          <p:nvPr>
            <p:extLst>
              <p:ext uri="{D42A27DB-BD31-4B8C-83A1-F6EECF244321}">
                <p14:modId xmlns:p14="http://schemas.microsoft.com/office/powerpoint/2010/main" val="1138843874"/>
              </p:ext>
            </p:extLst>
          </p:nvPr>
        </p:nvGraphicFramePr>
        <p:xfrm>
          <a:off x="7598196" y="3316417"/>
          <a:ext cx="3382333" cy="507350"/>
        </p:xfrm>
        <a:graphic>
          <a:graphicData uri="http://schemas.openxmlformats.org/presentationml/2006/ole">
            <mc:AlternateContent xmlns:mc="http://schemas.openxmlformats.org/markup-compatibility/2006">
              <mc:Choice xmlns:v="urn:schemas-microsoft-com:vml" Requires="v">
                <p:oleObj spid="_x0000_s7240" name="Формула" r:id="rId12" imgW="1143000" imgH="228600" progId="Equation.3">
                  <p:embed/>
                </p:oleObj>
              </mc:Choice>
              <mc:Fallback>
                <p:oleObj name="Формула" r:id="rId12" imgW="11430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8196" y="3316417"/>
                        <a:ext cx="3382333" cy="507350"/>
                      </a:xfrm>
                      <a:prstGeom prst="rect">
                        <a:avLst/>
                      </a:prstGeom>
                      <a:noFill/>
                    </p:spPr>
                  </p:pic>
                </p:oleObj>
              </mc:Fallback>
            </mc:AlternateContent>
          </a:graphicData>
        </a:graphic>
      </p:graphicFrame>
      <p:sp>
        <p:nvSpPr>
          <p:cNvPr id="77" name="TextBox 3">
            <a:extLst>
              <a:ext uri="{FF2B5EF4-FFF2-40B4-BE49-F238E27FC236}">
                <a16:creationId xmlns="" xmlns:a16="http://schemas.microsoft.com/office/drawing/2014/main" id="{64A7A1E3-3CA3-E333-C1D2-9D6BE7222232}"/>
              </a:ext>
            </a:extLst>
          </p:cNvPr>
          <p:cNvSpPr txBox="1">
            <a:spLocks noChangeArrowheads="1"/>
          </p:cNvSpPr>
          <p:nvPr/>
        </p:nvSpPr>
        <p:spPr bwMode="auto">
          <a:xfrm>
            <a:off x="857214" y="5214951"/>
            <a:ext cx="9048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l-GR" altLang="x-none" sz="1800" i="1" dirty="0">
                <a:solidFill>
                  <a:schemeClr val="bg1"/>
                </a:solidFill>
                <a:latin typeface="Times New Roman" pitchFamily="18" charset="0"/>
                <a:ea typeface="Times New Roman" charset="0"/>
                <a:cs typeface="Times New Roman" pitchFamily="18" charset="0"/>
              </a:rPr>
              <a:t>χ</a:t>
            </a:r>
            <a:r>
              <a:rPr lang="en-US" altLang="x-none" sz="1800" i="1" dirty="0">
                <a:solidFill>
                  <a:schemeClr val="bg1"/>
                </a:solidFill>
                <a:latin typeface="Times New Roman" pitchFamily="18" charset="0"/>
                <a:ea typeface="Times New Roman" charset="0"/>
                <a:cs typeface="Times New Roman" pitchFamily="18" charset="0"/>
              </a:rPr>
              <a:t>&gt;1</a:t>
            </a:r>
            <a:r>
              <a:rPr lang="en-US" altLang="x-none" sz="1800" dirty="0">
                <a:solidFill>
                  <a:schemeClr val="bg1"/>
                </a:solidFill>
                <a:latin typeface="Times New Roman" pitchFamily="18" charset="0"/>
                <a:ea typeface="Times New Roman" charset="0"/>
                <a:cs typeface="Times New Roman" pitchFamily="18" charset="0"/>
              </a:rPr>
              <a:t> – </a:t>
            </a:r>
            <a:r>
              <a:rPr lang="ru-RU" altLang="x-none" sz="1800" dirty="0">
                <a:solidFill>
                  <a:schemeClr val="bg1"/>
                </a:solidFill>
                <a:latin typeface="Times New Roman" pitchFamily="18" charset="0"/>
                <a:ea typeface="Times New Roman" charset="0"/>
                <a:cs typeface="Times New Roman" pitchFamily="18" charset="0"/>
              </a:rPr>
              <a:t>квантовый режим (эффект отдачи и зависимость от спина) </a:t>
            </a:r>
            <a:endParaRPr lang="ru-RU" altLang="x-none" sz="1800" i="1" dirty="0">
              <a:solidFill>
                <a:schemeClr val="bg1"/>
              </a:solidFill>
              <a:latin typeface="Times New Roman" pitchFamily="18" charset="0"/>
              <a:ea typeface="Times New Roman" charset="0"/>
              <a:cs typeface="Times New Roman"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E51D22A7-329B-A72A-513A-CB0746A774CC}"/>
                  </a:ext>
                </a:extLst>
              </p:cNvPr>
              <p:cNvSpPr txBox="1"/>
              <p:nvPr/>
            </p:nvSpPr>
            <p:spPr>
              <a:xfrm>
                <a:off x="4655841" y="4374148"/>
                <a:ext cx="776558"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solidFill>
                            <a:schemeClr val="bg1"/>
                          </a:solidFill>
                          <a:latin typeface="Cambria Math" panose="02040503050406030204" pitchFamily="18" charset="0"/>
                          <a:ea typeface="Cambria Math" panose="02040503050406030204" pitchFamily="18" charset="0"/>
                        </a:rPr>
                        <m:t>≈</m:t>
                      </m:r>
                      <m:r>
                        <a:rPr lang="ru-RU" i="1" smtClean="0">
                          <a:solidFill>
                            <a:schemeClr val="bg1"/>
                          </a:solidFill>
                          <a:latin typeface="Cambria Math" panose="02040503050406030204" pitchFamily="18" charset="0"/>
                          <a:ea typeface="Cambria Math" panose="02040503050406030204" pitchFamily="18" charset="0"/>
                        </a:rPr>
                        <m:t>𝛾</m:t>
                      </m:r>
                      <m:f>
                        <m:fPr>
                          <m:ctrlPr>
                            <a:rPr lang="ru-RU" i="1" smtClean="0">
                              <a:solidFill>
                                <a:schemeClr val="bg1"/>
                              </a:solidFill>
                              <a:latin typeface="Cambria Math"/>
                              <a:ea typeface="Cambria Math" panose="02040503050406030204" pitchFamily="18" charset="0"/>
                            </a:rPr>
                          </m:ctrlPr>
                        </m:fPr>
                        <m:num>
                          <m:r>
                            <a:rPr lang="ru-RU" b="0" i="1" smtClean="0">
                              <a:solidFill>
                                <a:schemeClr val="bg1"/>
                              </a:solidFill>
                              <a:latin typeface="Cambria Math" panose="02040503050406030204" pitchFamily="18" charset="0"/>
                              <a:ea typeface="Cambria Math" panose="02040503050406030204" pitchFamily="18" charset="0"/>
                            </a:rPr>
                            <m:t> </m:t>
                          </m:r>
                          <m:r>
                            <a:rPr lang="en-US" b="0" i="1" smtClean="0">
                              <a:solidFill>
                                <a:schemeClr val="bg1"/>
                              </a:solidFill>
                              <a:latin typeface="Cambria Math" panose="02040503050406030204" pitchFamily="18" charset="0"/>
                              <a:ea typeface="Cambria Math" panose="02040503050406030204" pitchFamily="18" charset="0"/>
                            </a:rPr>
                            <m:t>𝐸</m:t>
                          </m:r>
                        </m:num>
                        <m:den>
                          <m:sSub>
                            <m:sSubPr>
                              <m:ctrlPr>
                                <a:rPr lang="ru-RU" i="1" smtClean="0">
                                  <a:solidFill>
                                    <a:schemeClr val="bg1"/>
                                  </a:solidFill>
                                  <a:latin typeface="Cambria Math"/>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𝐸</m:t>
                              </m:r>
                            </m:e>
                            <m:sub>
                              <m:r>
                                <a:rPr lang="en-US" b="0" i="1" smtClean="0">
                                  <a:solidFill>
                                    <a:schemeClr val="bg1"/>
                                  </a:solidFill>
                                  <a:latin typeface="Cambria Math"/>
                                  <a:ea typeface="Cambria Math" panose="02040503050406030204" pitchFamily="18" charset="0"/>
                                </a:rPr>
                                <m:t>𝑐𝑟</m:t>
                              </m:r>
                            </m:sub>
                          </m:sSub>
                        </m:den>
                      </m:f>
                    </m:oMath>
                  </m:oMathPara>
                </a14:m>
                <a:endParaRPr lang="ru-RU" dirty="0">
                  <a:solidFill>
                    <a:schemeClr val="bg1"/>
                  </a:solidFill>
                </a:endParaRPr>
              </a:p>
            </p:txBody>
          </p:sp>
        </mc:Choice>
        <mc:Fallback xmlns="">
          <p:sp>
            <p:nvSpPr>
              <p:cNvPr id="4" name="TextBox 3">
                <a:extLst>
                  <a:ext uri="{FF2B5EF4-FFF2-40B4-BE49-F238E27FC236}">
                    <a16:creationId xmlns:a16="http://schemas.microsoft.com/office/drawing/2014/main" xmlns:a14="http://schemas.microsoft.com/office/drawing/2010/main" xmlns="" id="{E51D22A7-329B-A72A-513A-CB0746A774CC}"/>
                  </a:ext>
                </a:extLst>
              </p:cNvPr>
              <p:cNvSpPr txBox="1">
                <a:spLocks noRot="1" noChangeAspect="1" noMove="1" noResize="1" noEditPoints="1" noAdjustHandles="1" noChangeArrowheads="1" noChangeShapeType="1" noTextEdit="1"/>
              </p:cNvSpPr>
              <p:nvPr/>
            </p:nvSpPr>
            <p:spPr>
              <a:xfrm>
                <a:off x="4655841" y="4374148"/>
                <a:ext cx="776558" cy="565348"/>
              </a:xfrm>
              <a:prstGeom prst="rect">
                <a:avLst/>
              </a:prstGeom>
              <a:blipFill rotWithShape="1">
                <a:blip r:embed="rId14"/>
                <a:stretch>
                  <a:fillRect/>
                </a:stretch>
              </a:blipFill>
            </p:spPr>
            <p:txBody>
              <a:bodyPr/>
              <a:lstStyle/>
              <a:p>
                <a:r>
                  <a:rPr lang="ru-RU">
                    <a:noFill/>
                  </a:rPr>
                  <a:t> </a:t>
                </a:r>
              </a:p>
            </p:txBody>
          </p:sp>
        </mc:Fallback>
      </mc:AlternateContent>
      <p:graphicFrame>
        <p:nvGraphicFramePr>
          <p:cNvPr id="8" name="Object 8">
            <a:extLst>
              <a:ext uri="{FF2B5EF4-FFF2-40B4-BE49-F238E27FC236}">
                <a16:creationId xmlns="" xmlns:a16="http://schemas.microsoft.com/office/drawing/2014/main" id="{A568D870-C944-E9CE-0B5E-67882D4689BA}"/>
              </a:ext>
            </a:extLst>
          </p:cNvPr>
          <p:cNvGraphicFramePr>
            <a:graphicFrameLocks noChangeAspect="1"/>
          </p:cNvGraphicFramePr>
          <p:nvPr>
            <p:extLst>
              <p:ext uri="{D42A27DB-BD31-4B8C-83A1-F6EECF244321}">
                <p14:modId xmlns:p14="http://schemas.microsoft.com/office/powerpoint/2010/main" val="1153367461"/>
              </p:ext>
            </p:extLst>
          </p:nvPr>
        </p:nvGraphicFramePr>
        <p:xfrm>
          <a:off x="6574379" y="4329615"/>
          <a:ext cx="4500112" cy="711614"/>
        </p:xfrm>
        <a:graphic>
          <a:graphicData uri="http://schemas.openxmlformats.org/presentationml/2006/ole">
            <mc:AlternateContent xmlns:mc="http://schemas.openxmlformats.org/markup-compatibility/2006">
              <mc:Choice xmlns:v="urn:schemas-microsoft-com:vml" Requires="v">
                <p:oleObj spid="_x0000_s7241" name="Формула" r:id="rId15" imgW="2171700" imgH="457200" progId="Equation.3">
                  <p:embed/>
                </p:oleObj>
              </mc:Choice>
              <mc:Fallback>
                <p:oleObj name="Формула" r:id="rId15" imgW="2171700" imgH="457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74379" y="4329615"/>
                        <a:ext cx="4500112" cy="711614"/>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62A5390F-7B73-7EA5-36A4-6C7434C88DC5}"/>
                  </a:ext>
                </a:extLst>
              </p:cNvPr>
              <p:cNvSpPr txBox="1"/>
              <p:nvPr/>
            </p:nvSpPr>
            <p:spPr>
              <a:xfrm>
                <a:off x="1551810" y="4311672"/>
                <a:ext cx="3392063" cy="656013"/>
              </a:xfrm>
              <a:prstGeom prst="rect">
                <a:avLst/>
              </a:prstGeom>
              <a:noFill/>
            </p:spPr>
            <p:txBody>
              <a:bodyPr wrap="square">
                <a:spAutoFit/>
              </a:bodyPr>
              <a:lstStyle/>
              <a:p>
                <a14:m>
                  <m:oMath xmlns:m="http://schemas.openxmlformats.org/officeDocument/2006/math">
                    <m:r>
                      <a:rPr lang="ru-RU" sz="1800" i="1" smtClean="0">
                        <a:solidFill>
                          <a:schemeClr val="tx1"/>
                        </a:solidFill>
                        <a:effectLst/>
                        <a:latin typeface="Cambria Math" panose="02040503050406030204" pitchFamily="18" charset="0"/>
                        <a:ea typeface="Liberation Serif"/>
                        <a:cs typeface="Cambria Math" panose="02040503050406030204" pitchFamily="18" charset="0"/>
                      </a:rPr>
                      <m:t>𝜒</m:t>
                    </m:r>
                    <m:r>
                      <a:rPr lang="ru-RU" sz="1800">
                        <a:solidFill>
                          <a:schemeClr val="tx1"/>
                        </a:solidFill>
                        <a:effectLst/>
                        <a:latin typeface="Cambria Math" panose="02040503050406030204" pitchFamily="18" charset="0"/>
                        <a:ea typeface="Liberation Serif"/>
                        <a:cs typeface="Liberation Serif"/>
                      </a:rPr>
                      <m:t>=</m:t>
                    </m:r>
                    <m:r>
                      <a:rPr lang="ru-RU" sz="1800" i="1">
                        <a:solidFill>
                          <a:schemeClr val="tx1"/>
                        </a:solidFill>
                        <a:effectLst/>
                        <a:latin typeface="Cambria Math" panose="02040503050406030204" pitchFamily="18" charset="0"/>
                        <a:ea typeface="Liberation Serif"/>
                        <a:cs typeface="Liberation Serif"/>
                      </a:rPr>
                      <m:t>𝑒</m:t>
                    </m:r>
                    <m:rad>
                      <m:radPr>
                        <m:degHide m:val="on"/>
                        <m:ctrlPr>
                          <a:rPr lang="ru-RU" i="1">
                            <a:solidFill>
                              <a:schemeClr val="tx1"/>
                            </a:solidFill>
                            <a:effectLst/>
                            <a:latin typeface="Cambria Math"/>
                          </a:rPr>
                        </m:ctrlPr>
                      </m:radPr>
                      <m:deg/>
                      <m:e>
                        <m:r>
                          <a:rPr lang="ru-RU" sz="1800" i="1">
                            <a:solidFill>
                              <a:schemeClr val="tx1"/>
                            </a:solidFill>
                            <a:effectLst/>
                            <a:latin typeface="Cambria Math" panose="02040503050406030204" pitchFamily="18" charset="0"/>
                            <a:ea typeface="Liberation Serif"/>
                            <a:cs typeface="Liberation Serif"/>
                          </a:rPr>
                          <m:t>−</m:t>
                        </m:r>
                        <m:r>
                          <a:rPr lang="ru-RU" sz="1800">
                            <a:solidFill>
                              <a:schemeClr val="tx1"/>
                            </a:solidFill>
                            <a:effectLst/>
                            <a:latin typeface="Cambria Math" panose="02040503050406030204" pitchFamily="18" charset="0"/>
                            <a:ea typeface="Liberation Serif"/>
                            <a:cs typeface="Liberation Serif"/>
                          </a:rPr>
                          <m:t>(</m:t>
                        </m:r>
                        <m:sSub>
                          <m:sSubPr>
                            <m:ctrlPr>
                              <a:rPr lang="ru-RU" i="1">
                                <a:solidFill>
                                  <a:schemeClr val="tx1"/>
                                </a:solidFill>
                                <a:effectLst/>
                                <a:latin typeface="Cambria Math"/>
                              </a:rPr>
                            </m:ctrlPr>
                          </m:sSubPr>
                          <m:e>
                            <m:r>
                              <a:rPr lang="ru-RU" sz="1800" i="1">
                                <a:solidFill>
                                  <a:schemeClr val="tx1"/>
                                </a:solidFill>
                                <a:effectLst/>
                                <a:latin typeface="Cambria Math" panose="02040503050406030204" pitchFamily="18" charset="0"/>
                                <a:ea typeface="Liberation Serif"/>
                                <a:cs typeface="Liberation Serif"/>
                              </a:rPr>
                              <m:t>𝐹</m:t>
                            </m:r>
                          </m:e>
                          <m:sub>
                            <m:r>
                              <a:rPr lang="ru-RU" sz="1800" i="1">
                                <a:solidFill>
                                  <a:schemeClr val="tx1"/>
                                </a:solidFill>
                                <a:effectLst/>
                                <a:latin typeface="Cambria Math" panose="02040503050406030204" pitchFamily="18" charset="0"/>
                                <a:ea typeface="Liberation Serif"/>
                                <a:cs typeface="Cambria Math" panose="02040503050406030204" pitchFamily="18" charset="0"/>
                              </a:rPr>
                              <m:t>𝜇𝜈</m:t>
                            </m:r>
                          </m:sub>
                        </m:sSub>
                        <m:sSup>
                          <m:sSupPr>
                            <m:ctrlPr>
                              <a:rPr lang="ru-RU" i="1">
                                <a:solidFill>
                                  <a:schemeClr val="tx1"/>
                                </a:solidFill>
                                <a:effectLst/>
                                <a:latin typeface="Cambria Math"/>
                              </a:rPr>
                            </m:ctrlPr>
                          </m:sSupPr>
                          <m:e>
                            <m:r>
                              <a:rPr lang="ru-RU" sz="1800" i="1">
                                <a:solidFill>
                                  <a:schemeClr val="tx1"/>
                                </a:solidFill>
                                <a:effectLst/>
                                <a:latin typeface="Cambria Math" panose="02040503050406030204" pitchFamily="18" charset="0"/>
                                <a:ea typeface="Liberation Serif"/>
                                <a:cs typeface="Liberation Serif"/>
                              </a:rPr>
                              <m:t>𝑝</m:t>
                            </m:r>
                          </m:e>
                          <m:sup>
                            <m:r>
                              <a:rPr lang="ru-RU" sz="1800" i="1">
                                <a:solidFill>
                                  <a:schemeClr val="tx1"/>
                                </a:solidFill>
                                <a:effectLst/>
                                <a:latin typeface="Cambria Math" panose="02040503050406030204" pitchFamily="18" charset="0"/>
                                <a:ea typeface="Liberation Serif"/>
                                <a:cs typeface="Cambria Math" panose="02040503050406030204" pitchFamily="18" charset="0"/>
                              </a:rPr>
                              <m:t>𝜈</m:t>
                            </m:r>
                          </m:sup>
                        </m:sSup>
                        <m:sSup>
                          <m:sSupPr>
                            <m:ctrlPr>
                              <a:rPr lang="ru-RU" i="1">
                                <a:solidFill>
                                  <a:schemeClr val="tx1"/>
                                </a:solidFill>
                                <a:effectLst/>
                                <a:latin typeface="Cambria Math"/>
                              </a:rPr>
                            </m:ctrlPr>
                          </m:sSupPr>
                          <m:e>
                            <m:r>
                              <a:rPr lang="ru-RU" sz="1800">
                                <a:solidFill>
                                  <a:schemeClr val="tx1"/>
                                </a:solidFill>
                                <a:effectLst/>
                                <a:latin typeface="Cambria Math" panose="02040503050406030204" pitchFamily="18" charset="0"/>
                                <a:ea typeface="Liberation Serif"/>
                                <a:cs typeface="Liberation Serif"/>
                              </a:rPr>
                              <m:t>)</m:t>
                            </m:r>
                          </m:e>
                          <m:sup>
                            <m:r>
                              <a:rPr lang="ru-RU" sz="1800">
                                <a:solidFill>
                                  <a:schemeClr val="tx1"/>
                                </a:solidFill>
                                <a:effectLst/>
                                <a:latin typeface="Cambria Math" panose="02040503050406030204" pitchFamily="18" charset="0"/>
                                <a:ea typeface="Liberation Serif"/>
                                <a:cs typeface="Liberation Serif"/>
                              </a:rPr>
                              <m:t>2</m:t>
                            </m:r>
                          </m:sup>
                        </m:sSup>
                      </m:e>
                    </m:rad>
                    <m:r>
                      <a:rPr lang="ru-RU" sz="1800">
                        <a:solidFill>
                          <a:schemeClr val="tx1"/>
                        </a:solidFill>
                        <a:effectLst/>
                        <a:latin typeface="Cambria Math" panose="02040503050406030204" pitchFamily="18" charset="0"/>
                        <a:ea typeface="Liberation Serif"/>
                        <a:cs typeface="Liberation Serif"/>
                      </a:rPr>
                      <m:t>/</m:t>
                    </m:r>
                    <m:sSup>
                      <m:sSupPr>
                        <m:ctrlPr>
                          <a:rPr lang="ru-RU" i="1">
                            <a:solidFill>
                              <a:schemeClr val="tx1"/>
                            </a:solidFill>
                            <a:effectLst/>
                            <a:latin typeface="Cambria Math"/>
                          </a:rPr>
                        </m:ctrlPr>
                      </m:sSupPr>
                      <m:e>
                        <m:r>
                          <a:rPr lang="ru-RU" sz="1800" i="1">
                            <a:solidFill>
                              <a:schemeClr val="tx1"/>
                            </a:solidFill>
                            <a:effectLst/>
                            <a:latin typeface="Cambria Math" panose="02040503050406030204" pitchFamily="18" charset="0"/>
                            <a:ea typeface="Liberation Serif"/>
                            <a:cs typeface="Liberation Serif"/>
                          </a:rPr>
                          <m:t>𝑚</m:t>
                        </m:r>
                      </m:e>
                      <m:sup>
                        <m:r>
                          <a:rPr lang="ru-RU" sz="1800">
                            <a:solidFill>
                              <a:schemeClr val="tx1"/>
                            </a:solidFill>
                            <a:effectLst/>
                            <a:latin typeface="Cambria Math" panose="02040503050406030204" pitchFamily="18" charset="0"/>
                            <a:ea typeface="Liberation Serif"/>
                            <a:cs typeface="Liberation Serif"/>
                          </a:rPr>
                          <m:t>3</m:t>
                        </m:r>
                      </m:sup>
                    </m:sSup>
                  </m:oMath>
                </a14:m>
                <a:r>
                  <a:rPr lang="ru-RU" sz="1800" dirty="0">
                    <a:solidFill>
                      <a:schemeClr val="tx1"/>
                    </a:solidFill>
                    <a:effectLst/>
                    <a:latin typeface="Times New Roman" panose="02020603050405020304" pitchFamily="18" charset="0"/>
                    <a:ea typeface="Liberation Serif"/>
                    <a:cs typeface="Liberation Serif"/>
                  </a:rPr>
                  <a:t> </a:t>
                </a:r>
                <a:endParaRPr lang="ru-RU" dirty="0">
                  <a:solidFill>
                    <a:schemeClr val="tx1"/>
                  </a:solidFill>
                </a:endParaRPr>
              </a:p>
            </p:txBody>
          </p:sp>
        </mc:Choice>
        <mc:Fallback xmlns="">
          <p:sp>
            <p:nvSpPr>
              <p:cNvPr id="10" name="TextBox 9">
                <a:extLst>
                  <a:ext uri="{FF2B5EF4-FFF2-40B4-BE49-F238E27FC236}">
                    <a16:creationId xmlns:a16="http://schemas.microsoft.com/office/drawing/2014/main" xmlns="" xmlns:a14="http://schemas.microsoft.com/office/drawing/2010/main" id="{62A5390F-7B73-7EA5-36A4-6C7434C88DC5}"/>
                  </a:ext>
                </a:extLst>
              </p:cNvPr>
              <p:cNvSpPr txBox="1">
                <a:spLocks noRot="1" noChangeAspect="1" noMove="1" noResize="1" noEditPoints="1" noAdjustHandles="1" noChangeArrowheads="1" noChangeShapeType="1" noTextEdit="1"/>
              </p:cNvSpPr>
              <p:nvPr/>
            </p:nvSpPr>
            <p:spPr>
              <a:xfrm>
                <a:off x="1551810" y="4311672"/>
                <a:ext cx="3392063" cy="656013"/>
              </a:xfrm>
              <a:prstGeom prst="rect">
                <a:avLst/>
              </a:prstGeom>
              <a:blipFill rotWithShape="1">
                <a:blip r:embed="rId17"/>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276798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59946" y="6139"/>
            <a:ext cx="10849205" cy="523220"/>
          </a:xfrm>
          <a:prstGeom prst="rect">
            <a:avLst/>
          </a:prstGeom>
          <a:noFill/>
        </p:spPr>
        <p:txBody>
          <a:bodyPr wrap="square" rtlCol="0">
            <a:spAutoFit/>
          </a:bodyPr>
          <a:lstStyle/>
          <a:p>
            <a:pPr algn="ctr"/>
            <a:r>
              <a:rPr lang="en-US" sz="2800" b="1" dirty="0">
                <a:solidFill>
                  <a:srgbClr val="C00000"/>
                </a:solidFill>
                <a:cs typeface="Arial" pitchFamily="34" charset="0"/>
              </a:rPr>
              <a:t>Nonlinear interaction of waves in </a:t>
            </a:r>
            <a:r>
              <a:rPr lang="en-US" sz="2800" b="1" dirty="0" smtClean="0">
                <a:solidFill>
                  <a:srgbClr val="C00000"/>
                </a:solidFill>
                <a:cs typeface="Arial" pitchFamily="34" charset="0"/>
              </a:rPr>
              <a:t>vacuum</a:t>
            </a:r>
            <a:endParaRPr lang="ru-RU" sz="2800" b="1" dirty="0">
              <a:solidFill>
                <a:srgbClr val="C00000"/>
              </a:solidFill>
              <a:cs typeface="Arial" pitchFamily="34" charset="0"/>
            </a:endParaRPr>
          </a:p>
        </p:txBody>
      </p:sp>
      <p:pic>
        <p:nvPicPr>
          <p:cNvPr id="4" name="Рисунок 3">
            <a:extLst>
              <a:ext uri="{FF2B5EF4-FFF2-40B4-BE49-F238E27FC236}">
                <a16:creationId xmlns="" xmlns:a16="http://schemas.microsoft.com/office/drawing/2014/main" id="{A83F439B-726D-D791-8093-AC0F0D78CBC9}"/>
              </a:ext>
            </a:extLst>
          </p:cNvPr>
          <p:cNvPicPr>
            <a:picLocks noChangeAspect="1"/>
          </p:cNvPicPr>
          <p:nvPr/>
        </p:nvPicPr>
        <p:blipFill>
          <a:blip r:embed="rId3"/>
          <a:stretch>
            <a:fillRect/>
          </a:stretch>
        </p:blipFill>
        <p:spPr>
          <a:xfrm>
            <a:off x="7592631" y="4205679"/>
            <a:ext cx="3657600" cy="1856048"/>
          </a:xfrm>
          <a:prstGeom prst="rect">
            <a:avLst/>
          </a:prstGeom>
        </p:spPr>
      </p:pic>
      <p:pic>
        <p:nvPicPr>
          <p:cNvPr id="6" name="Рисунок 5" descr="Изображение выглядит как текст&#10;&#10;Автоматически созданное описание">
            <a:extLst>
              <a:ext uri="{FF2B5EF4-FFF2-40B4-BE49-F238E27FC236}">
                <a16:creationId xmlns="" xmlns:a16="http://schemas.microsoft.com/office/drawing/2014/main" id="{50D9BB33-114D-AE54-82A9-EEDC35661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69" y="4375087"/>
            <a:ext cx="4394552" cy="1853952"/>
          </a:xfrm>
          <a:prstGeom prst="rect">
            <a:avLst/>
          </a:prstGeom>
        </p:spPr>
      </p:pic>
      <p:sp>
        <p:nvSpPr>
          <p:cNvPr id="58" name="Прямоугольник 57">
            <a:extLst>
              <a:ext uri="{FF2B5EF4-FFF2-40B4-BE49-F238E27FC236}">
                <a16:creationId xmlns="" xmlns:a16="http://schemas.microsoft.com/office/drawing/2014/main" id="{502FE65C-2C40-9FF4-45F5-FF4415255C18}"/>
              </a:ext>
            </a:extLst>
          </p:cNvPr>
          <p:cNvSpPr/>
          <p:nvPr/>
        </p:nvSpPr>
        <p:spPr>
          <a:xfrm>
            <a:off x="4565099" y="657310"/>
            <a:ext cx="3426011" cy="2267779"/>
          </a:xfrm>
          <a:prstGeom prst="rect">
            <a:avLst/>
          </a:prstGeom>
          <a:solidFill>
            <a:sysClr val="window" lastClr="FFFFFF">
              <a:lumMod val="75000"/>
            </a:sysClr>
          </a:solidFill>
          <a:ln w="25400" cap="flat" cmpd="sng" algn="ctr">
            <a:solidFill>
              <a:sysClr val="windowText" lastClr="000000"/>
            </a:solid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59" name="TextBox 43">
            <a:extLst>
              <a:ext uri="{FF2B5EF4-FFF2-40B4-BE49-F238E27FC236}">
                <a16:creationId xmlns="" xmlns:a16="http://schemas.microsoft.com/office/drawing/2014/main" id="{AD4CE5E9-2F90-4EF6-83BF-810E0736C8F6}"/>
              </a:ext>
            </a:extLst>
          </p:cNvPr>
          <p:cNvSpPr txBox="1">
            <a:spLocks noChangeArrowheads="1"/>
          </p:cNvSpPr>
          <p:nvPr/>
        </p:nvSpPr>
        <p:spPr bwMode="auto">
          <a:xfrm>
            <a:off x="4565099" y="251003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fontAlgn="base">
              <a:spcBef>
                <a:spcPct val="0"/>
              </a:spcBef>
              <a:spcAft>
                <a:spcPct val="0"/>
              </a:spcAft>
              <a:buClr>
                <a:srgbClr val="000000"/>
              </a:buClr>
              <a:buSzPct val="100000"/>
              <a:buFont typeface="Times New Roman" panose="02020603050405020304" pitchFamily="18" charset="0"/>
              <a:buNone/>
            </a:pPr>
            <a:r>
              <a:rPr lang="en-US" altLang="ru-RU" dirty="0" smtClean="0">
                <a:solidFill>
                  <a:prstClr val="black"/>
                </a:solidFill>
                <a:latin typeface="Arial" panose="020B0604020202020204" pitchFamily="34" charset="0"/>
                <a:cs typeface="Arial" panose="020B0604020202020204" pitchFamily="34" charset="0"/>
              </a:rPr>
              <a:t>Classic vacuum</a:t>
            </a:r>
            <a:endParaRPr lang="ru-RU" altLang="ru-RU" dirty="0">
              <a:solidFill>
                <a:prstClr val="black"/>
              </a:solidFill>
              <a:latin typeface="Arial" panose="020B0604020202020204" pitchFamily="34" charset="0"/>
              <a:cs typeface="Arial" panose="020B0604020202020204" pitchFamily="34" charset="0"/>
            </a:endParaRPr>
          </a:p>
        </p:txBody>
      </p:sp>
      <p:sp>
        <p:nvSpPr>
          <p:cNvPr id="61" name="Прямоугольник 60">
            <a:extLst>
              <a:ext uri="{FF2B5EF4-FFF2-40B4-BE49-F238E27FC236}">
                <a16:creationId xmlns="" xmlns:a16="http://schemas.microsoft.com/office/drawing/2014/main" id="{2D50F411-9A4E-A3F7-D0CA-E72C029DDBA8}"/>
              </a:ext>
            </a:extLst>
          </p:cNvPr>
          <p:cNvSpPr/>
          <p:nvPr/>
        </p:nvSpPr>
        <p:spPr>
          <a:xfrm>
            <a:off x="8300316" y="664492"/>
            <a:ext cx="3426011" cy="2260599"/>
          </a:xfrm>
          <a:prstGeom prst="rect">
            <a:avLst/>
          </a:prstGeom>
          <a:solidFill>
            <a:sysClr val="window" lastClr="FFFFFF">
              <a:lumMod val="75000"/>
            </a:sysClr>
          </a:solidFill>
          <a:ln w="25400" cap="flat" cmpd="sng" algn="ctr">
            <a:solidFill>
              <a:sysClr val="windowText" lastClr="000000"/>
            </a:solid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62" name="Овал 61">
            <a:extLst>
              <a:ext uri="{FF2B5EF4-FFF2-40B4-BE49-F238E27FC236}">
                <a16:creationId xmlns="" xmlns:a16="http://schemas.microsoft.com/office/drawing/2014/main" id="{4DD0E956-3F69-152B-8E01-422EA7EC347B}"/>
              </a:ext>
            </a:extLst>
          </p:cNvPr>
          <p:cNvSpPr/>
          <p:nvPr/>
        </p:nvSpPr>
        <p:spPr>
          <a:xfrm>
            <a:off x="9252818" y="1094566"/>
            <a:ext cx="263540" cy="187463"/>
          </a:xfrm>
          <a:prstGeom prst="ellipse">
            <a:avLst/>
          </a:prstGeom>
          <a:solidFill>
            <a:srgbClr val="0F6FC6"/>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63" name="Овал 62">
            <a:extLst>
              <a:ext uri="{FF2B5EF4-FFF2-40B4-BE49-F238E27FC236}">
                <a16:creationId xmlns="" xmlns:a16="http://schemas.microsoft.com/office/drawing/2014/main" id="{2C76D6C1-514C-920B-F0BF-BB8B048F9102}"/>
              </a:ext>
            </a:extLst>
          </p:cNvPr>
          <p:cNvSpPr/>
          <p:nvPr/>
        </p:nvSpPr>
        <p:spPr>
          <a:xfrm>
            <a:off x="9248585" y="1108855"/>
            <a:ext cx="263540" cy="187463"/>
          </a:xfrm>
          <a:prstGeom prst="ellipse">
            <a:avLst/>
          </a:prstGeom>
          <a:solidFill>
            <a:srgbClr val="FF0000"/>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48" name="Овал 2047">
            <a:extLst>
              <a:ext uri="{FF2B5EF4-FFF2-40B4-BE49-F238E27FC236}">
                <a16:creationId xmlns="" xmlns:a16="http://schemas.microsoft.com/office/drawing/2014/main" id="{FC38DB22-B702-CCA4-0497-819F350FFD53}"/>
              </a:ext>
            </a:extLst>
          </p:cNvPr>
          <p:cNvSpPr/>
          <p:nvPr/>
        </p:nvSpPr>
        <p:spPr>
          <a:xfrm>
            <a:off x="10209551" y="2294715"/>
            <a:ext cx="263540" cy="187463"/>
          </a:xfrm>
          <a:prstGeom prst="ellipse">
            <a:avLst/>
          </a:prstGeom>
          <a:solidFill>
            <a:srgbClr val="0F6FC6"/>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49" name="Овал 2048">
            <a:extLst>
              <a:ext uri="{FF2B5EF4-FFF2-40B4-BE49-F238E27FC236}">
                <a16:creationId xmlns="" xmlns:a16="http://schemas.microsoft.com/office/drawing/2014/main" id="{7C1DCA24-6614-DF87-2F47-57AFEF8290D0}"/>
              </a:ext>
            </a:extLst>
          </p:cNvPr>
          <p:cNvSpPr/>
          <p:nvPr/>
        </p:nvSpPr>
        <p:spPr>
          <a:xfrm>
            <a:off x="10205318" y="2309004"/>
            <a:ext cx="263540" cy="187463"/>
          </a:xfrm>
          <a:prstGeom prst="ellipse">
            <a:avLst/>
          </a:prstGeom>
          <a:solidFill>
            <a:srgbClr val="FF0000"/>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1" name="Овал 2050">
            <a:extLst>
              <a:ext uri="{FF2B5EF4-FFF2-40B4-BE49-F238E27FC236}">
                <a16:creationId xmlns="" xmlns:a16="http://schemas.microsoft.com/office/drawing/2014/main" id="{FCFEE129-7302-E3D1-D826-58A9643D2BF5}"/>
              </a:ext>
            </a:extLst>
          </p:cNvPr>
          <p:cNvSpPr/>
          <p:nvPr/>
        </p:nvSpPr>
        <p:spPr>
          <a:xfrm>
            <a:off x="8590299" y="1937530"/>
            <a:ext cx="263539" cy="187463"/>
          </a:xfrm>
          <a:prstGeom prst="ellipse">
            <a:avLst/>
          </a:prstGeom>
          <a:solidFill>
            <a:srgbClr val="0F6FC6"/>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2" name="Овал 2051">
            <a:extLst>
              <a:ext uri="{FF2B5EF4-FFF2-40B4-BE49-F238E27FC236}">
                <a16:creationId xmlns="" xmlns:a16="http://schemas.microsoft.com/office/drawing/2014/main" id="{6DB2122D-3F81-361B-99F9-D851BCD1FCA0}"/>
              </a:ext>
            </a:extLst>
          </p:cNvPr>
          <p:cNvSpPr/>
          <p:nvPr/>
        </p:nvSpPr>
        <p:spPr>
          <a:xfrm>
            <a:off x="8586065" y="1951815"/>
            <a:ext cx="263539" cy="187463"/>
          </a:xfrm>
          <a:prstGeom prst="ellipse">
            <a:avLst/>
          </a:prstGeom>
          <a:solidFill>
            <a:srgbClr val="FF0000"/>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3" name="Овал 2052">
            <a:extLst>
              <a:ext uri="{FF2B5EF4-FFF2-40B4-BE49-F238E27FC236}">
                <a16:creationId xmlns="" xmlns:a16="http://schemas.microsoft.com/office/drawing/2014/main" id="{2E6F5D64-0EF5-0766-6035-30544C1F4B87}"/>
              </a:ext>
            </a:extLst>
          </p:cNvPr>
          <p:cNvSpPr/>
          <p:nvPr/>
        </p:nvSpPr>
        <p:spPr>
          <a:xfrm>
            <a:off x="9828551" y="1580340"/>
            <a:ext cx="263540" cy="187463"/>
          </a:xfrm>
          <a:prstGeom prst="ellipse">
            <a:avLst/>
          </a:prstGeom>
          <a:solidFill>
            <a:srgbClr val="0F6FC6"/>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4" name="Овал 2053">
            <a:extLst>
              <a:ext uri="{FF2B5EF4-FFF2-40B4-BE49-F238E27FC236}">
                <a16:creationId xmlns="" xmlns:a16="http://schemas.microsoft.com/office/drawing/2014/main" id="{E52B6C14-FEEB-D12D-FE1B-938F6FB644B6}"/>
              </a:ext>
            </a:extLst>
          </p:cNvPr>
          <p:cNvSpPr/>
          <p:nvPr/>
        </p:nvSpPr>
        <p:spPr>
          <a:xfrm>
            <a:off x="9824318" y="1594630"/>
            <a:ext cx="263540" cy="187463"/>
          </a:xfrm>
          <a:prstGeom prst="ellipse">
            <a:avLst/>
          </a:prstGeom>
          <a:solidFill>
            <a:srgbClr val="FF0000"/>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5" name="Овал 2054">
            <a:extLst>
              <a:ext uri="{FF2B5EF4-FFF2-40B4-BE49-F238E27FC236}">
                <a16:creationId xmlns="" xmlns:a16="http://schemas.microsoft.com/office/drawing/2014/main" id="{09C64AE1-D047-F3B4-A537-CC6B7C4E749C}"/>
              </a:ext>
            </a:extLst>
          </p:cNvPr>
          <p:cNvSpPr/>
          <p:nvPr/>
        </p:nvSpPr>
        <p:spPr>
          <a:xfrm>
            <a:off x="10304799" y="1080279"/>
            <a:ext cx="263539" cy="187463"/>
          </a:xfrm>
          <a:prstGeom prst="ellipse">
            <a:avLst/>
          </a:prstGeom>
          <a:solidFill>
            <a:srgbClr val="0F6FC6"/>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2056" name="Овал 2055">
            <a:extLst>
              <a:ext uri="{FF2B5EF4-FFF2-40B4-BE49-F238E27FC236}">
                <a16:creationId xmlns="" xmlns:a16="http://schemas.microsoft.com/office/drawing/2014/main" id="{0D2D04DA-E6C5-B1A2-140B-38E9721D5B66}"/>
              </a:ext>
            </a:extLst>
          </p:cNvPr>
          <p:cNvSpPr/>
          <p:nvPr/>
        </p:nvSpPr>
        <p:spPr>
          <a:xfrm>
            <a:off x="10300565" y="1094566"/>
            <a:ext cx="263539" cy="187463"/>
          </a:xfrm>
          <a:prstGeom prst="ellipse">
            <a:avLst/>
          </a:prstGeom>
          <a:solidFill>
            <a:srgbClr val="FF0000"/>
          </a:solidFill>
          <a:ln w="25400" cap="flat" cmpd="sng" algn="ctr">
            <a:noFill/>
            <a:prstDash val="solid"/>
          </a:ln>
          <a:effectLst/>
        </p:spPr>
        <p:txBody>
          <a:bodyPr anchor="ctr"/>
          <a:lstStyle/>
          <a:p>
            <a:pPr marL="0" marR="0" lvl="0" indent="0" algn="ctr" defTabSz="449263"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1800" b="0" i="0" u="none" strike="noStrike" kern="0" cap="none" spc="0" normalizeH="0" baseline="0" noProof="0">
              <a:ln>
                <a:noFill/>
              </a:ln>
              <a:solidFill>
                <a:prstClr val="white"/>
              </a:solidFill>
              <a:effectLst/>
              <a:uLnTx/>
              <a:uFillTx/>
              <a:latin typeface="Constantia"/>
              <a:ea typeface="+mn-ea"/>
              <a:cs typeface="+mn-cs"/>
            </a:endParaRPr>
          </a:p>
        </p:txBody>
      </p:sp>
      <p:sp>
        <p:nvSpPr>
          <p:cNvPr id="60" name="TextBox 44">
            <a:extLst>
              <a:ext uri="{FF2B5EF4-FFF2-40B4-BE49-F238E27FC236}">
                <a16:creationId xmlns="" xmlns:a16="http://schemas.microsoft.com/office/drawing/2014/main" id="{C76E8021-9495-41E3-EC9D-EE3A5E184FD5}"/>
              </a:ext>
            </a:extLst>
          </p:cNvPr>
          <p:cNvSpPr txBox="1">
            <a:spLocks noChangeArrowheads="1"/>
          </p:cNvSpPr>
          <p:nvPr/>
        </p:nvSpPr>
        <p:spPr bwMode="auto">
          <a:xfrm>
            <a:off x="8303129" y="2510035"/>
            <a:ext cx="3074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fontAlgn="base">
              <a:spcBef>
                <a:spcPct val="0"/>
              </a:spcBef>
              <a:spcAft>
                <a:spcPct val="0"/>
              </a:spcAft>
              <a:buClr>
                <a:srgbClr val="000000"/>
              </a:buClr>
              <a:buSzPct val="100000"/>
              <a:buFont typeface="Times New Roman" panose="02020603050405020304" pitchFamily="18" charset="0"/>
              <a:buNone/>
            </a:pPr>
            <a:r>
              <a:rPr lang="en-US" altLang="ru-RU" dirty="0" smtClean="0">
                <a:solidFill>
                  <a:prstClr val="black"/>
                </a:solidFill>
                <a:latin typeface="Arial" panose="020B0604020202020204" pitchFamily="34" charset="0"/>
                <a:cs typeface="Arial" panose="020B0604020202020204" pitchFamily="34" charset="0"/>
              </a:rPr>
              <a:t>Quantum vacuum</a:t>
            </a:r>
            <a:endParaRPr lang="ru-RU" altLang="ru-RU" dirty="0">
              <a:solidFill>
                <a:prstClr val="black"/>
              </a:solidFill>
              <a:latin typeface="Arial" panose="020B0604020202020204" pitchFamily="34" charset="0"/>
              <a:cs typeface="Arial" panose="020B0604020202020204" pitchFamily="34" charset="0"/>
            </a:endParaRPr>
          </a:p>
        </p:txBody>
      </p:sp>
      <p:sp>
        <p:nvSpPr>
          <p:cNvPr id="2057" name="TextBox 3">
            <a:extLst>
              <a:ext uri="{FF2B5EF4-FFF2-40B4-BE49-F238E27FC236}">
                <a16:creationId xmlns="" xmlns:a16="http://schemas.microsoft.com/office/drawing/2014/main" id="{310E6AB5-F385-986A-1466-7D7EFBDDE005}"/>
              </a:ext>
            </a:extLst>
          </p:cNvPr>
          <p:cNvSpPr txBox="1">
            <a:spLocks noChangeArrowheads="1"/>
          </p:cNvSpPr>
          <p:nvPr/>
        </p:nvSpPr>
        <p:spPr bwMode="auto">
          <a:xfrm>
            <a:off x="283245" y="913503"/>
            <a:ext cx="37005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49263" fontAlgn="base">
              <a:spcBef>
                <a:spcPct val="0"/>
              </a:spcBef>
              <a:spcAft>
                <a:spcPct val="0"/>
              </a:spcAft>
              <a:buClr>
                <a:srgbClr val="000000"/>
              </a:buClr>
              <a:buSzPct val="100000"/>
              <a:buFont typeface="Times New Roman" panose="02020603050405020304" pitchFamily="18" charset="0"/>
              <a:buNone/>
            </a:pPr>
            <a:r>
              <a:rPr lang="en-US" altLang="ru-RU" sz="1600" dirty="0">
                <a:solidFill>
                  <a:prstClr val="black"/>
                </a:solidFill>
                <a:latin typeface="Times New Roman" panose="02020603050405020304" pitchFamily="18" charset="0"/>
                <a:cs typeface="Times New Roman" panose="02020603050405020304" pitchFamily="18" charset="0"/>
              </a:rPr>
              <a:t>The uncertainty principle leads to the possibility of the birth of virtual particle-antiparticle pairs. The quantum vacuum is filled with virtual particles.</a:t>
            </a:r>
            <a:endParaRPr lang="ru-RU" altLang="ru-RU" sz="1600" dirty="0">
              <a:solidFill>
                <a:prstClr val="black"/>
              </a:solidFill>
              <a:latin typeface="Times New Roman" panose="02020603050405020304" pitchFamily="18" charset="0"/>
              <a:cs typeface="Times New Roman" panose="02020603050405020304" pitchFamily="18" charset="0"/>
            </a:endParaRPr>
          </a:p>
        </p:txBody>
      </p:sp>
      <p:sp>
        <p:nvSpPr>
          <p:cNvPr id="2058" name="TextBox 3">
            <a:extLst>
              <a:ext uri="{FF2B5EF4-FFF2-40B4-BE49-F238E27FC236}">
                <a16:creationId xmlns="" xmlns:a16="http://schemas.microsoft.com/office/drawing/2014/main" id="{28E80CC9-9EDD-2F10-B745-9C5C6D28DD0C}"/>
              </a:ext>
            </a:extLst>
          </p:cNvPr>
          <p:cNvSpPr txBox="1">
            <a:spLocks noChangeArrowheads="1"/>
          </p:cNvSpPr>
          <p:nvPr/>
        </p:nvSpPr>
        <p:spPr bwMode="auto">
          <a:xfrm>
            <a:off x="535171" y="3141535"/>
            <a:ext cx="5908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49263" fontAlgn="base">
              <a:spcBef>
                <a:spcPct val="0"/>
              </a:spcBef>
              <a:spcAft>
                <a:spcPct val="0"/>
              </a:spcAft>
              <a:buClr>
                <a:srgbClr val="000000"/>
              </a:buClr>
              <a:buSzPct val="100000"/>
              <a:buFont typeface="Times New Roman" panose="02020603050405020304" pitchFamily="18" charset="0"/>
              <a:buNone/>
            </a:pPr>
            <a:r>
              <a:rPr lang="en-US" altLang="ru-RU" sz="1600" dirty="0">
                <a:solidFill>
                  <a:prstClr val="black"/>
                </a:solidFill>
                <a:latin typeface="Times New Roman" panose="02020603050405020304" pitchFamily="18" charset="0"/>
                <a:cs typeface="Times New Roman" panose="02020603050405020304" pitchFamily="18" charset="0"/>
              </a:rPr>
              <a:t>In the framework of classical electrodynamics, corresponding to a low intensity of EM radiation, EM waves do not interact with each other.</a:t>
            </a:r>
            <a:endParaRPr lang="ru-RU" altLang="ru-RU" sz="1600" dirty="0">
              <a:solidFill>
                <a:prstClr val="black"/>
              </a:solidFill>
              <a:latin typeface="Times New Roman" panose="02020603050405020304" pitchFamily="18" charset="0"/>
              <a:cs typeface="Times New Roman" panose="02020603050405020304" pitchFamily="18" charset="0"/>
            </a:endParaRPr>
          </a:p>
        </p:txBody>
      </p:sp>
      <p:sp>
        <p:nvSpPr>
          <p:cNvPr id="2059" name="TextBox 3">
            <a:extLst>
              <a:ext uri="{FF2B5EF4-FFF2-40B4-BE49-F238E27FC236}">
                <a16:creationId xmlns="" xmlns:a16="http://schemas.microsoft.com/office/drawing/2014/main" id="{FFB30A06-0985-C7FF-CB92-B735EBA876D0}"/>
              </a:ext>
            </a:extLst>
          </p:cNvPr>
          <p:cNvSpPr txBox="1">
            <a:spLocks noChangeArrowheads="1"/>
          </p:cNvSpPr>
          <p:nvPr/>
        </p:nvSpPr>
        <p:spPr bwMode="auto">
          <a:xfrm>
            <a:off x="6836068" y="3141071"/>
            <a:ext cx="50885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49263" fontAlgn="base">
              <a:spcBef>
                <a:spcPct val="0"/>
              </a:spcBef>
              <a:spcAft>
                <a:spcPct val="0"/>
              </a:spcAft>
              <a:buClr>
                <a:srgbClr val="000000"/>
              </a:buClr>
              <a:buSzPct val="100000"/>
              <a:buFont typeface="Times New Roman" panose="02020603050405020304" pitchFamily="18" charset="0"/>
              <a:buNone/>
            </a:pPr>
            <a:r>
              <a:rPr lang="en-US" altLang="ru-RU" sz="1600" dirty="0">
                <a:solidFill>
                  <a:prstClr val="black"/>
                </a:solidFill>
                <a:latin typeface="Times New Roman" panose="02020603050405020304" pitchFamily="18" charset="0"/>
                <a:cs typeface="Times New Roman" panose="02020603050405020304" pitchFamily="18" charset="0"/>
              </a:rPr>
              <a:t>According to quantum electrodynamics (QED), at high intensity, EM waves interact with each other.</a:t>
            </a:r>
            <a:endParaRPr lang="ru-RU" altLang="ru-RU" sz="16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CA2825B-1A41-74EB-A6BC-7C715B1CD3E3}"/>
              </a:ext>
            </a:extLst>
          </p:cNvPr>
          <p:cNvSpPr txBox="1"/>
          <p:nvPr/>
        </p:nvSpPr>
        <p:spPr>
          <a:xfrm>
            <a:off x="6321841" y="6072665"/>
            <a:ext cx="6117019"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E. </a:t>
            </a:r>
            <a:r>
              <a:rPr lang="ru-RU" sz="1400" dirty="0" err="1">
                <a:latin typeface="Times New Roman" panose="02020603050405020304" pitchFamily="18" charset="0"/>
                <a:cs typeface="Times New Roman" panose="02020603050405020304" pitchFamily="18" charset="0"/>
              </a:rPr>
              <a:t>Lundstr</a:t>
            </a:r>
            <a:r>
              <a:rPr lang="en-US" sz="1400" dirty="0">
                <a:latin typeface="Times New Roman" panose="02020603050405020304" pitchFamily="18" charset="0"/>
                <a:cs typeface="Times New Roman" panose="02020603050405020304" pitchFamily="18" charset="0"/>
              </a:rPr>
              <a:t>o</a:t>
            </a:r>
            <a:r>
              <a:rPr lang="ru-RU" sz="1400" dirty="0" err="1">
                <a:latin typeface="Times New Roman" panose="02020603050405020304" pitchFamily="18" charset="0"/>
                <a:cs typeface="Times New Roman" panose="02020603050405020304" pitchFamily="18" charset="0"/>
              </a:rPr>
              <a:t>m</a:t>
            </a:r>
            <a:r>
              <a:rPr lang="en-US" sz="1400" dirty="0">
                <a:latin typeface="Times New Roman" panose="02020603050405020304" pitchFamily="18" charset="0"/>
                <a:cs typeface="Times New Roman" panose="02020603050405020304" pitchFamily="18" charset="0"/>
              </a:rPr>
              <a:t> et al., </a:t>
            </a:r>
            <a:r>
              <a:rPr lang="ru-RU" sz="1400" dirty="0" err="1">
                <a:latin typeface="Times New Roman" panose="02020603050405020304" pitchFamily="18" charset="0"/>
                <a:cs typeface="Times New Roman" panose="02020603050405020304" pitchFamily="18" charset="0"/>
              </a:rPr>
              <a:t>Phys</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Rev</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Lett</a:t>
            </a:r>
            <a:r>
              <a:rPr lang="ru-RU" sz="1400" dirty="0">
                <a:latin typeface="Times New Roman" panose="02020603050405020304" pitchFamily="18" charset="0"/>
                <a:cs typeface="Times New Roman" panose="02020603050405020304" pitchFamily="18" charset="0"/>
              </a:rPr>
              <a:t>. 96, 083602</a:t>
            </a:r>
            <a:r>
              <a:rPr lang="en-US" sz="1400" dirty="0">
                <a:latin typeface="Times New Roman" panose="02020603050405020304" pitchFamily="18" charset="0"/>
                <a:cs typeface="Times New Roman" panose="02020603050405020304" pitchFamily="18" charset="0"/>
              </a:rPr>
              <a:t> (2006)</a:t>
            </a:r>
            <a:r>
              <a:rPr lang="ru-RU"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8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indefinite" fill="remove"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par>
                                <p:cTn id="8" presetID="9" presetClass="entr" presetSubtype="0" repeatCount="indefinite"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par>
                                <p:cTn id="11" presetID="0" presetClass="path" presetSubtype="0" repeatCount="indefinite" accel="50000" decel="50000" fill="hold" grpId="1" nodeType="withEffect">
                                  <p:stCondLst>
                                    <p:cond delay="0"/>
                                  </p:stCondLst>
                                  <p:childTnLst>
                                    <p:animMotion origin="layout" path="M 1.94444E-6 1.85185E-6 C 0.00469 -0.00972 0.01597 -0.04931 0.02847 -0.05857 C 0.04097 -0.06783 0.06406 -0.06644 0.07552 -0.05602 C 0.08698 -0.0456 0.09271 -0.0081 0.09722 0.0044 " pathEditMode="relative" rAng="0" ptsTypes="AAAA">
                                      <p:cBhvr>
                                        <p:cTn id="12" dur="2000" fill="hold"/>
                                        <p:tgtEl>
                                          <p:spTgt spid="62"/>
                                        </p:tgtEl>
                                        <p:attrNameLst>
                                          <p:attrName>ppt_x</p:attrName>
                                          <p:attrName>ppt_y</p:attrName>
                                        </p:attrNameLst>
                                      </p:cBhvr>
                                      <p:rCtr x="4861" y="-3032"/>
                                    </p:animMotion>
                                  </p:childTnLst>
                                </p:cTn>
                              </p:par>
                              <p:par>
                                <p:cTn id="13" presetID="0" presetClass="path" presetSubtype="0" repeatCount="indefinite" accel="50000" decel="50000" fill="hold" grpId="1" nodeType="withEffect">
                                  <p:stCondLst>
                                    <p:cond delay="0"/>
                                  </p:stCondLst>
                                  <p:childTnLst>
                                    <p:animMotion origin="layout" path="M -8.33333E-7 -1.48148E-6 C 0.00521 0.01042 0.0191 0.0544 0.0316 0.06273 C 0.0441 0.07107 0.06406 0.05996 0.075 0.05023 C 0.08594 0.04051 0.09254 0.01389 0.09722 0.0044 " pathEditMode="relative" rAng="0" ptsTypes="AAAA">
                                      <p:cBhvr>
                                        <p:cTn id="14" dur="2000" fill="hold"/>
                                        <p:tgtEl>
                                          <p:spTgt spid="63"/>
                                        </p:tgtEl>
                                        <p:attrNameLst>
                                          <p:attrName>ppt_x</p:attrName>
                                          <p:attrName>ppt_y</p:attrName>
                                        </p:attrNameLst>
                                      </p:cBhvr>
                                      <p:rCtr x="4861" y="3264"/>
                                    </p:animMotion>
                                  </p:childTnLst>
                                </p:cTn>
                              </p:par>
                              <p:par>
                                <p:cTn id="15" presetID="10" presetClass="exit" presetSubtype="0" repeatCount="indefinite" fill="hold" grpId="2" nodeType="withEffect">
                                  <p:stCondLst>
                                    <p:cond delay="0"/>
                                  </p:stCondLst>
                                  <p:childTnLst>
                                    <p:animEffect transition="out" filter="fade">
                                      <p:cBhvr>
                                        <p:cTn id="16" dur="2000"/>
                                        <p:tgtEl>
                                          <p:spTgt spid="62"/>
                                        </p:tgtEl>
                                      </p:cBhvr>
                                    </p:animEffect>
                                    <p:set>
                                      <p:cBhvr>
                                        <p:cTn id="17" dur="1" fill="hold">
                                          <p:stCondLst>
                                            <p:cond delay="1999"/>
                                          </p:stCondLst>
                                        </p:cTn>
                                        <p:tgtEl>
                                          <p:spTgt spid="62"/>
                                        </p:tgtEl>
                                        <p:attrNameLst>
                                          <p:attrName>style.visibility</p:attrName>
                                        </p:attrNameLst>
                                      </p:cBhvr>
                                      <p:to>
                                        <p:strVal val="hidden"/>
                                      </p:to>
                                    </p:set>
                                  </p:childTnLst>
                                </p:cTn>
                              </p:par>
                              <p:par>
                                <p:cTn id="18" presetID="10" presetClass="exit" presetSubtype="0" repeatCount="indefinite" fill="hold" grpId="2" nodeType="withEffect">
                                  <p:stCondLst>
                                    <p:cond delay="0"/>
                                  </p:stCondLst>
                                  <p:childTnLst>
                                    <p:animEffect transition="out" filter="fade">
                                      <p:cBhvr>
                                        <p:cTn id="19" dur="2000"/>
                                        <p:tgtEl>
                                          <p:spTgt spid="63"/>
                                        </p:tgtEl>
                                      </p:cBhvr>
                                    </p:animEffect>
                                    <p:set>
                                      <p:cBhvr>
                                        <p:cTn id="20" dur="1" fill="hold">
                                          <p:stCondLst>
                                            <p:cond delay="1999"/>
                                          </p:stCondLst>
                                        </p:cTn>
                                        <p:tgtEl>
                                          <p:spTgt spid="63"/>
                                        </p:tgtEl>
                                        <p:attrNameLst>
                                          <p:attrName>style.visibility</p:attrName>
                                        </p:attrNameLst>
                                      </p:cBhvr>
                                      <p:to>
                                        <p:strVal val="hidden"/>
                                      </p:to>
                                    </p:set>
                                  </p:childTnLst>
                                </p:cTn>
                              </p:par>
                              <p:par>
                                <p:cTn id="21" presetID="9" presetClass="entr" presetSubtype="0" repeatCount="indefinite" fill="hold" grpId="0" nodeType="withEffect">
                                  <p:stCondLst>
                                    <p:cond delay="600"/>
                                  </p:stCondLst>
                                  <p:childTnLst>
                                    <p:set>
                                      <p:cBhvr>
                                        <p:cTn id="22" dur="1" fill="hold">
                                          <p:stCondLst>
                                            <p:cond delay="0"/>
                                          </p:stCondLst>
                                        </p:cTn>
                                        <p:tgtEl>
                                          <p:spTgt spid="2048"/>
                                        </p:tgtEl>
                                        <p:attrNameLst>
                                          <p:attrName>style.visibility</p:attrName>
                                        </p:attrNameLst>
                                      </p:cBhvr>
                                      <p:to>
                                        <p:strVal val="visible"/>
                                      </p:to>
                                    </p:set>
                                    <p:animEffect transition="in" filter="dissolve">
                                      <p:cBhvr>
                                        <p:cTn id="23" dur="1400"/>
                                        <p:tgtEl>
                                          <p:spTgt spid="2048"/>
                                        </p:tgtEl>
                                      </p:cBhvr>
                                    </p:animEffect>
                                  </p:childTnLst>
                                </p:cTn>
                              </p:par>
                              <p:par>
                                <p:cTn id="24" presetID="9" presetClass="entr" presetSubtype="0" repeatCount="indefinite" fill="hold" grpId="0" nodeType="withEffect">
                                  <p:stCondLst>
                                    <p:cond delay="600"/>
                                  </p:stCondLst>
                                  <p:endCondLst>
                                    <p:cond evt="onNext" delay="0">
                                      <p:tgtEl>
                                        <p:sldTgt/>
                                      </p:tgtEl>
                                    </p:cond>
                                  </p:endCondLst>
                                  <p:childTnLst>
                                    <p:set>
                                      <p:cBhvr>
                                        <p:cTn id="25" dur="1" fill="hold">
                                          <p:stCondLst>
                                            <p:cond delay="0"/>
                                          </p:stCondLst>
                                        </p:cTn>
                                        <p:tgtEl>
                                          <p:spTgt spid="2049"/>
                                        </p:tgtEl>
                                        <p:attrNameLst>
                                          <p:attrName>style.visibility</p:attrName>
                                        </p:attrNameLst>
                                      </p:cBhvr>
                                      <p:to>
                                        <p:strVal val="visible"/>
                                      </p:to>
                                    </p:set>
                                    <p:animEffect transition="in" filter="dissolve">
                                      <p:cBhvr>
                                        <p:cTn id="26" dur="1400"/>
                                        <p:tgtEl>
                                          <p:spTgt spid="2049"/>
                                        </p:tgtEl>
                                      </p:cBhvr>
                                    </p:animEffect>
                                  </p:childTnLst>
                                </p:cTn>
                              </p:par>
                              <p:par>
                                <p:cTn id="27" presetID="0" presetClass="path" presetSubtype="0" repeatCount="indefinite" accel="50000" decel="50000" fill="hold" grpId="1" nodeType="withEffect">
                                  <p:stCondLst>
                                    <p:cond delay="600"/>
                                  </p:stCondLst>
                                  <p:childTnLst>
                                    <p:animMotion origin="layout" path="M -2.77778E-7 1.85185E-6 C 0.00469 -0.00972 0.01597 -0.04931 0.02847 -0.05857 C 0.04097 -0.06783 0.06406 -0.06644 0.07552 -0.05602 C 0.08698 -0.0456 0.09271 -0.0081 0.09722 0.0044 " pathEditMode="relative" rAng="0" ptsTypes="AAAA">
                                      <p:cBhvr>
                                        <p:cTn id="28" dur="2000" fill="hold"/>
                                        <p:tgtEl>
                                          <p:spTgt spid="2048"/>
                                        </p:tgtEl>
                                        <p:attrNameLst>
                                          <p:attrName>ppt_x</p:attrName>
                                          <p:attrName>ppt_y</p:attrName>
                                        </p:attrNameLst>
                                      </p:cBhvr>
                                      <p:rCtr x="4861" y="-3032"/>
                                    </p:animMotion>
                                  </p:childTnLst>
                                </p:cTn>
                              </p:par>
                              <p:par>
                                <p:cTn id="29" presetID="0" presetClass="path" presetSubtype="0" repeatCount="indefinite" accel="50000" decel="50000" fill="hold" grpId="1" nodeType="withEffect">
                                  <p:stCondLst>
                                    <p:cond delay="600"/>
                                  </p:stCondLst>
                                  <p:childTnLst>
                                    <p:animMotion origin="layout" path="M -3.05556E-6 -1.48148E-6 C 0.00521 0.01042 0.0191 0.0544 0.0316 0.06273 C 0.0441 0.07107 0.06407 0.05996 0.075 0.05023 C 0.08594 0.04051 0.09254 0.01389 0.09723 0.0044 " pathEditMode="relative" rAng="0" ptsTypes="AAAA">
                                      <p:cBhvr>
                                        <p:cTn id="30" dur="2000" fill="hold"/>
                                        <p:tgtEl>
                                          <p:spTgt spid="2049"/>
                                        </p:tgtEl>
                                        <p:attrNameLst>
                                          <p:attrName>ppt_x</p:attrName>
                                          <p:attrName>ppt_y</p:attrName>
                                        </p:attrNameLst>
                                      </p:cBhvr>
                                      <p:rCtr x="4861" y="3264"/>
                                    </p:animMotion>
                                  </p:childTnLst>
                                </p:cTn>
                              </p:par>
                              <p:par>
                                <p:cTn id="31" presetID="10" presetClass="exit" presetSubtype="0" repeatCount="indefinite" fill="hold" grpId="2" nodeType="withEffect">
                                  <p:stCondLst>
                                    <p:cond delay="600"/>
                                  </p:stCondLst>
                                  <p:childTnLst>
                                    <p:animEffect transition="out" filter="fade">
                                      <p:cBhvr>
                                        <p:cTn id="32" dur="2000"/>
                                        <p:tgtEl>
                                          <p:spTgt spid="2048"/>
                                        </p:tgtEl>
                                      </p:cBhvr>
                                    </p:animEffect>
                                    <p:set>
                                      <p:cBhvr>
                                        <p:cTn id="33" dur="1" fill="hold">
                                          <p:stCondLst>
                                            <p:cond delay="1999"/>
                                          </p:stCondLst>
                                        </p:cTn>
                                        <p:tgtEl>
                                          <p:spTgt spid="2048"/>
                                        </p:tgtEl>
                                        <p:attrNameLst>
                                          <p:attrName>style.visibility</p:attrName>
                                        </p:attrNameLst>
                                      </p:cBhvr>
                                      <p:to>
                                        <p:strVal val="hidden"/>
                                      </p:to>
                                    </p:set>
                                  </p:childTnLst>
                                </p:cTn>
                              </p:par>
                              <p:par>
                                <p:cTn id="34" presetID="10" presetClass="exit" presetSubtype="0" repeatCount="indefinite" fill="hold" grpId="2" nodeType="withEffect">
                                  <p:stCondLst>
                                    <p:cond delay="600"/>
                                  </p:stCondLst>
                                  <p:childTnLst>
                                    <p:animEffect transition="out" filter="fade">
                                      <p:cBhvr>
                                        <p:cTn id="35" dur="2100"/>
                                        <p:tgtEl>
                                          <p:spTgt spid="2049"/>
                                        </p:tgtEl>
                                      </p:cBhvr>
                                    </p:animEffect>
                                    <p:set>
                                      <p:cBhvr>
                                        <p:cTn id="36" dur="1" fill="hold">
                                          <p:stCondLst>
                                            <p:cond delay="2099"/>
                                          </p:stCondLst>
                                        </p:cTn>
                                        <p:tgtEl>
                                          <p:spTgt spid="2049"/>
                                        </p:tgtEl>
                                        <p:attrNameLst>
                                          <p:attrName>style.visibility</p:attrName>
                                        </p:attrNameLst>
                                      </p:cBhvr>
                                      <p:to>
                                        <p:strVal val="hidden"/>
                                      </p:to>
                                    </p:set>
                                  </p:childTnLst>
                                </p:cTn>
                              </p:par>
                              <p:par>
                                <p:cTn id="37" presetID="9" presetClass="entr" presetSubtype="0" repeatCount="indefinite" fill="hold" grpId="0" nodeType="withEffect">
                                  <p:stCondLst>
                                    <p:cond delay="300"/>
                                  </p:stCondLst>
                                  <p:childTnLst>
                                    <p:set>
                                      <p:cBhvr>
                                        <p:cTn id="38" dur="1" fill="hold">
                                          <p:stCondLst>
                                            <p:cond delay="0"/>
                                          </p:stCondLst>
                                        </p:cTn>
                                        <p:tgtEl>
                                          <p:spTgt spid="2051"/>
                                        </p:tgtEl>
                                        <p:attrNameLst>
                                          <p:attrName>style.visibility</p:attrName>
                                        </p:attrNameLst>
                                      </p:cBhvr>
                                      <p:to>
                                        <p:strVal val="visible"/>
                                      </p:to>
                                    </p:set>
                                    <p:animEffect transition="in" filter="dissolve">
                                      <p:cBhvr>
                                        <p:cTn id="39" dur="500"/>
                                        <p:tgtEl>
                                          <p:spTgt spid="2051"/>
                                        </p:tgtEl>
                                      </p:cBhvr>
                                    </p:animEffect>
                                  </p:childTnLst>
                                </p:cTn>
                              </p:par>
                              <p:par>
                                <p:cTn id="40" presetID="9" presetClass="entr" presetSubtype="0" repeatCount="indefinite" fill="hold" grpId="0" nodeType="withEffect">
                                  <p:stCondLst>
                                    <p:cond delay="300"/>
                                  </p:stCondLst>
                                  <p:childTnLst>
                                    <p:set>
                                      <p:cBhvr>
                                        <p:cTn id="41" dur="1" fill="hold">
                                          <p:stCondLst>
                                            <p:cond delay="0"/>
                                          </p:stCondLst>
                                        </p:cTn>
                                        <p:tgtEl>
                                          <p:spTgt spid="2052"/>
                                        </p:tgtEl>
                                        <p:attrNameLst>
                                          <p:attrName>style.visibility</p:attrName>
                                        </p:attrNameLst>
                                      </p:cBhvr>
                                      <p:to>
                                        <p:strVal val="visible"/>
                                      </p:to>
                                    </p:set>
                                    <p:animEffect transition="in" filter="dissolve">
                                      <p:cBhvr>
                                        <p:cTn id="42" dur="500"/>
                                        <p:tgtEl>
                                          <p:spTgt spid="2052"/>
                                        </p:tgtEl>
                                      </p:cBhvr>
                                    </p:animEffect>
                                  </p:childTnLst>
                                </p:cTn>
                              </p:par>
                              <p:par>
                                <p:cTn id="43" presetID="0" presetClass="path" presetSubtype="0" repeatCount="indefinite" accel="50000" decel="50000" fill="hold" grpId="1" nodeType="withEffect">
                                  <p:stCondLst>
                                    <p:cond delay="300"/>
                                  </p:stCondLst>
                                  <p:childTnLst>
                                    <p:animMotion origin="layout" path="M 2.22222E-6 -4.81481E-6 C 0.00469 -0.00972 0.01597 -0.0493 0.02847 -0.05856 C 0.04097 -0.06782 0.06406 -0.06643 0.07552 -0.05601 C 0.08698 -0.0456 0.09271 -0.0081 0.09722 0.0044 " pathEditMode="relative" rAng="0" ptsTypes="AAAA">
                                      <p:cBhvr>
                                        <p:cTn id="44" dur="2000" fill="hold"/>
                                        <p:tgtEl>
                                          <p:spTgt spid="2051"/>
                                        </p:tgtEl>
                                        <p:attrNameLst>
                                          <p:attrName>ppt_x</p:attrName>
                                          <p:attrName>ppt_y</p:attrName>
                                        </p:attrNameLst>
                                      </p:cBhvr>
                                      <p:rCtr x="4861" y="-3032"/>
                                    </p:animMotion>
                                  </p:childTnLst>
                                </p:cTn>
                              </p:par>
                              <p:par>
                                <p:cTn id="45" presetID="0" presetClass="path" presetSubtype="0" repeatCount="indefinite" accel="50000" decel="50000" fill="hold" grpId="1" nodeType="withEffect">
                                  <p:stCondLst>
                                    <p:cond delay="300"/>
                                  </p:stCondLst>
                                  <p:childTnLst>
                                    <p:animMotion origin="layout" path="M -5.55556E-7 1.85185E-6 C 0.00521 0.01041 0.0191 0.0544 0.0316 0.06273 C 0.0441 0.07106 0.06406 0.05995 0.075 0.05023 C 0.08594 0.04051 0.09254 0.01389 0.09722 0.0044 " pathEditMode="relative" rAng="0" ptsTypes="AAAA">
                                      <p:cBhvr>
                                        <p:cTn id="46" dur="2000" fill="hold"/>
                                        <p:tgtEl>
                                          <p:spTgt spid="2052"/>
                                        </p:tgtEl>
                                        <p:attrNameLst>
                                          <p:attrName>ppt_x</p:attrName>
                                          <p:attrName>ppt_y</p:attrName>
                                        </p:attrNameLst>
                                      </p:cBhvr>
                                      <p:rCtr x="4861" y="3264"/>
                                    </p:animMotion>
                                  </p:childTnLst>
                                </p:cTn>
                              </p:par>
                              <p:par>
                                <p:cTn id="47" presetID="10" presetClass="exit" presetSubtype="0" repeatCount="indefinite" fill="hold" grpId="2" nodeType="withEffect">
                                  <p:stCondLst>
                                    <p:cond delay="300"/>
                                  </p:stCondLst>
                                  <p:childTnLst>
                                    <p:animEffect transition="out" filter="fade">
                                      <p:cBhvr>
                                        <p:cTn id="48" dur="2000"/>
                                        <p:tgtEl>
                                          <p:spTgt spid="2051"/>
                                        </p:tgtEl>
                                      </p:cBhvr>
                                    </p:animEffect>
                                    <p:set>
                                      <p:cBhvr>
                                        <p:cTn id="49" dur="1" fill="hold">
                                          <p:stCondLst>
                                            <p:cond delay="1999"/>
                                          </p:stCondLst>
                                        </p:cTn>
                                        <p:tgtEl>
                                          <p:spTgt spid="2051"/>
                                        </p:tgtEl>
                                        <p:attrNameLst>
                                          <p:attrName>style.visibility</p:attrName>
                                        </p:attrNameLst>
                                      </p:cBhvr>
                                      <p:to>
                                        <p:strVal val="hidden"/>
                                      </p:to>
                                    </p:set>
                                  </p:childTnLst>
                                </p:cTn>
                              </p:par>
                              <p:par>
                                <p:cTn id="50" presetID="10" presetClass="exit" presetSubtype="0" repeatCount="indefinite" fill="hold" grpId="2" nodeType="withEffect">
                                  <p:stCondLst>
                                    <p:cond delay="300"/>
                                  </p:stCondLst>
                                  <p:endCondLst>
                                    <p:cond evt="onNext" delay="0">
                                      <p:tgtEl>
                                        <p:sldTgt/>
                                      </p:tgtEl>
                                    </p:cond>
                                  </p:endCondLst>
                                  <p:childTnLst>
                                    <p:animEffect transition="out" filter="fade">
                                      <p:cBhvr>
                                        <p:cTn id="51" dur="2000"/>
                                        <p:tgtEl>
                                          <p:spTgt spid="2052"/>
                                        </p:tgtEl>
                                      </p:cBhvr>
                                    </p:animEffect>
                                    <p:set>
                                      <p:cBhvr>
                                        <p:cTn id="52" dur="1" fill="hold">
                                          <p:stCondLst>
                                            <p:cond delay="1999"/>
                                          </p:stCondLst>
                                        </p:cTn>
                                        <p:tgtEl>
                                          <p:spTgt spid="2052"/>
                                        </p:tgtEl>
                                        <p:attrNameLst>
                                          <p:attrName>style.visibility</p:attrName>
                                        </p:attrNameLst>
                                      </p:cBhvr>
                                      <p:to>
                                        <p:strVal val="hidden"/>
                                      </p:to>
                                    </p:set>
                                  </p:childTnLst>
                                </p:cTn>
                              </p:par>
                              <p:par>
                                <p:cTn id="53" presetID="9" presetClass="entr" presetSubtype="0" repeatCount="indefinite" fill="hold" grpId="0" nodeType="withEffect">
                                  <p:stCondLst>
                                    <p:cond delay="900"/>
                                  </p:stCondLst>
                                  <p:childTnLst>
                                    <p:set>
                                      <p:cBhvr>
                                        <p:cTn id="54" dur="1" fill="hold">
                                          <p:stCondLst>
                                            <p:cond delay="0"/>
                                          </p:stCondLst>
                                        </p:cTn>
                                        <p:tgtEl>
                                          <p:spTgt spid="2053"/>
                                        </p:tgtEl>
                                        <p:attrNameLst>
                                          <p:attrName>style.visibility</p:attrName>
                                        </p:attrNameLst>
                                      </p:cBhvr>
                                      <p:to>
                                        <p:strVal val="visible"/>
                                      </p:to>
                                    </p:set>
                                    <p:animEffect transition="in" filter="dissolve">
                                      <p:cBhvr>
                                        <p:cTn id="55" dur="600"/>
                                        <p:tgtEl>
                                          <p:spTgt spid="2053"/>
                                        </p:tgtEl>
                                      </p:cBhvr>
                                    </p:animEffect>
                                  </p:childTnLst>
                                </p:cTn>
                              </p:par>
                              <p:par>
                                <p:cTn id="56" presetID="9" presetClass="entr" presetSubtype="0" repeatCount="indefinite" fill="hold" grpId="0" nodeType="withEffect">
                                  <p:stCondLst>
                                    <p:cond delay="900"/>
                                  </p:stCondLst>
                                  <p:childTnLst>
                                    <p:set>
                                      <p:cBhvr>
                                        <p:cTn id="57" dur="1" fill="hold">
                                          <p:stCondLst>
                                            <p:cond delay="0"/>
                                          </p:stCondLst>
                                        </p:cTn>
                                        <p:tgtEl>
                                          <p:spTgt spid="2054"/>
                                        </p:tgtEl>
                                        <p:attrNameLst>
                                          <p:attrName>style.visibility</p:attrName>
                                        </p:attrNameLst>
                                      </p:cBhvr>
                                      <p:to>
                                        <p:strVal val="visible"/>
                                      </p:to>
                                    </p:set>
                                    <p:animEffect transition="in" filter="dissolve">
                                      <p:cBhvr>
                                        <p:cTn id="58" dur="500"/>
                                        <p:tgtEl>
                                          <p:spTgt spid="2054"/>
                                        </p:tgtEl>
                                      </p:cBhvr>
                                    </p:animEffect>
                                  </p:childTnLst>
                                </p:cTn>
                              </p:par>
                              <p:par>
                                <p:cTn id="59" presetID="0" presetClass="path" presetSubtype="0" repeatCount="indefinite" accel="50000" decel="50000" fill="hold" grpId="1" nodeType="withEffect">
                                  <p:stCondLst>
                                    <p:cond delay="900"/>
                                  </p:stCondLst>
                                  <p:childTnLst>
                                    <p:animMotion origin="layout" path="M -2.77778E-7 -1.48148E-6 C 0.00469 -0.00972 0.01597 -0.0493 0.02847 -0.05856 C 0.04097 -0.06782 0.06406 -0.06643 0.07552 -0.05602 C 0.08698 -0.0456 0.09271 -0.0081 0.09722 0.0044 " pathEditMode="relative" rAng="0" ptsTypes="AAAA">
                                      <p:cBhvr>
                                        <p:cTn id="60" dur="2000" fill="hold"/>
                                        <p:tgtEl>
                                          <p:spTgt spid="2053"/>
                                        </p:tgtEl>
                                        <p:attrNameLst>
                                          <p:attrName>ppt_x</p:attrName>
                                          <p:attrName>ppt_y</p:attrName>
                                        </p:attrNameLst>
                                      </p:cBhvr>
                                      <p:rCtr x="4861" y="-3032"/>
                                    </p:animMotion>
                                  </p:childTnLst>
                                </p:cTn>
                              </p:par>
                              <p:par>
                                <p:cTn id="61" presetID="0" presetClass="path" presetSubtype="0" repeatCount="indefinite" accel="50000" decel="50000" fill="hold" grpId="1" nodeType="withEffect">
                                  <p:stCondLst>
                                    <p:cond delay="900"/>
                                  </p:stCondLst>
                                  <p:childTnLst>
                                    <p:animMotion origin="layout" path="M -3.05556E-6 -4.81481E-6 C 0.00521 0.01042 0.0191 0.0544 0.0316 0.06274 C 0.0441 0.07107 0.06407 0.05996 0.075 0.05024 C 0.08594 0.04051 0.09254 0.01389 0.09723 0.0044 " pathEditMode="relative" rAng="0" ptsTypes="AAAA">
                                      <p:cBhvr>
                                        <p:cTn id="62" dur="2000" fill="hold"/>
                                        <p:tgtEl>
                                          <p:spTgt spid="2054"/>
                                        </p:tgtEl>
                                        <p:attrNameLst>
                                          <p:attrName>ppt_x</p:attrName>
                                          <p:attrName>ppt_y</p:attrName>
                                        </p:attrNameLst>
                                      </p:cBhvr>
                                      <p:rCtr x="4861" y="3264"/>
                                    </p:animMotion>
                                  </p:childTnLst>
                                </p:cTn>
                              </p:par>
                              <p:par>
                                <p:cTn id="63" presetID="10" presetClass="exit" presetSubtype="0" repeatCount="indefinite" fill="hold" grpId="2" nodeType="withEffect">
                                  <p:stCondLst>
                                    <p:cond delay="900"/>
                                  </p:stCondLst>
                                  <p:childTnLst>
                                    <p:animEffect transition="out" filter="fade">
                                      <p:cBhvr>
                                        <p:cTn id="64" dur="2000"/>
                                        <p:tgtEl>
                                          <p:spTgt spid="2053"/>
                                        </p:tgtEl>
                                      </p:cBhvr>
                                    </p:animEffect>
                                    <p:set>
                                      <p:cBhvr>
                                        <p:cTn id="65" dur="1" fill="hold">
                                          <p:stCondLst>
                                            <p:cond delay="1999"/>
                                          </p:stCondLst>
                                        </p:cTn>
                                        <p:tgtEl>
                                          <p:spTgt spid="2053"/>
                                        </p:tgtEl>
                                        <p:attrNameLst>
                                          <p:attrName>style.visibility</p:attrName>
                                        </p:attrNameLst>
                                      </p:cBhvr>
                                      <p:to>
                                        <p:strVal val="hidden"/>
                                      </p:to>
                                    </p:set>
                                  </p:childTnLst>
                                </p:cTn>
                              </p:par>
                              <p:par>
                                <p:cTn id="66" presetID="10" presetClass="exit" presetSubtype="0" repeatCount="indefinite" fill="hold" grpId="2" nodeType="withEffect">
                                  <p:stCondLst>
                                    <p:cond delay="900"/>
                                  </p:stCondLst>
                                  <p:childTnLst>
                                    <p:animEffect transition="out" filter="fade">
                                      <p:cBhvr>
                                        <p:cTn id="67" dur="2000"/>
                                        <p:tgtEl>
                                          <p:spTgt spid="2054"/>
                                        </p:tgtEl>
                                      </p:cBhvr>
                                    </p:animEffect>
                                    <p:set>
                                      <p:cBhvr>
                                        <p:cTn id="68" dur="1" fill="hold">
                                          <p:stCondLst>
                                            <p:cond delay="1999"/>
                                          </p:stCondLst>
                                        </p:cTn>
                                        <p:tgtEl>
                                          <p:spTgt spid="2054"/>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2055"/>
                                        </p:tgtEl>
                                        <p:attrNameLst>
                                          <p:attrName>style.visibility</p:attrName>
                                        </p:attrNameLst>
                                      </p:cBhvr>
                                      <p:to>
                                        <p:strVal val="visible"/>
                                      </p:to>
                                    </p:set>
                                    <p:animEffect transition="in" filter="dissolve">
                                      <p:cBhvr>
                                        <p:cTn id="71" dur="500"/>
                                        <p:tgtEl>
                                          <p:spTgt spid="2055"/>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056"/>
                                        </p:tgtEl>
                                        <p:attrNameLst>
                                          <p:attrName>style.visibility</p:attrName>
                                        </p:attrNameLst>
                                      </p:cBhvr>
                                      <p:to>
                                        <p:strVal val="visible"/>
                                      </p:to>
                                    </p:set>
                                    <p:animEffect transition="in" filter="dissolve">
                                      <p:cBhvr>
                                        <p:cTn id="74" dur="500"/>
                                        <p:tgtEl>
                                          <p:spTgt spid="2056"/>
                                        </p:tgtEl>
                                      </p:cBhvr>
                                    </p:animEffect>
                                  </p:childTnLst>
                                </p:cTn>
                              </p:par>
                              <p:par>
                                <p:cTn id="75" presetID="0" presetClass="path" presetSubtype="0" accel="50000" decel="50000" fill="hold" grpId="1" nodeType="withEffect">
                                  <p:stCondLst>
                                    <p:cond delay="0"/>
                                  </p:stCondLst>
                                  <p:childTnLst>
                                    <p:animMotion origin="layout" path="M -2.77778E-6 -4.81481E-6 C 0.00469 -0.00972 0.01598 -0.0493 0.02848 -0.05856 C 0.04098 -0.06782 0.06407 -0.06643 0.07552 -0.05601 C 0.08698 -0.0456 0.09271 -0.0081 0.09723 0.0044 " pathEditMode="relative" rAng="0" ptsTypes="AAAA">
                                      <p:cBhvr>
                                        <p:cTn id="76" dur="2000" spd="-100000" fill="hold"/>
                                        <p:tgtEl>
                                          <p:spTgt spid="2055"/>
                                        </p:tgtEl>
                                        <p:attrNameLst>
                                          <p:attrName>ppt_x</p:attrName>
                                          <p:attrName>ppt_y</p:attrName>
                                        </p:attrNameLst>
                                      </p:cBhvr>
                                      <p:rCtr x="4861" y="-3032"/>
                                    </p:animMotion>
                                  </p:childTnLst>
                                </p:cTn>
                              </p:par>
                              <p:par>
                                <p:cTn id="77" presetID="0" presetClass="path" presetSubtype="0" accel="50000" decel="50000" fill="hold" grpId="1" nodeType="withEffect">
                                  <p:stCondLst>
                                    <p:cond delay="0"/>
                                  </p:stCondLst>
                                  <p:childTnLst>
                                    <p:animMotion origin="layout" path="M 4.44444E-6 1.85185E-6 C 0.0052 0.01041 0.01909 0.0544 0.03159 0.06273 C 0.04409 0.07106 0.06406 0.05995 0.075 0.05023 C 0.08593 0.04051 0.09253 0.01389 0.09722 0.0044 " pathEditMode="relative" rAng="0" ptsTypes="AAAA">
                                      <p:cBhvr>
                                        <p:cTn id="78" dur="2000" spd="-100000" fill="hold"/>
                                        <p:tgtEl>
                                          <p:spTgt spid="2056"/>
                                        </p:tgtEl>
                                        <p:attrNameLst>
                                          <p:attrName>ppt_x</p:attrName>
                                          <p:attrName>ppt_y</p:attrName>
                                        </p:attrNameLst>
                                      </p:cBhvr>
                                      <p:rCtr x="4861" y="3264"/>
                                    </p:animMotion>
                                  </p:childTnLst>
                                </p:cTn>
                              </p:par>
                              <p:par>
                                <p:cTn id="79" presetID="10" presetClass="exit" presetSubtype="0" fill="hold" grpId="2" nodeType="withEffect">
                                  <p:stCondLst>
                                    <p:cond delay="0"/>
                                  </p:stCondLst>
                                  <p:childTnLst>
                                    <p:animEffect transition="out" filter="fade">
                                      <p:cBhvr>
                                        <p:cTn id="80" dur="2000"/>
                                        <p:tgtEl>
                                          <p:spTgt spid="2055"/>
                                        </p:tgtEl>
                                      </p:cBhvr>
                                    </p:animEffect>
                                    <p:set>
                                      <p:cBhvr>
                                        <p:cTn id="81" dur="1" fill="hold">
                                          <p:stCondLst>
                                            <p:cond delay="1999"/>
                                          </p:stCondLst>
                                        </p:cTn>
                                        <p:tgtEl>
                                          <p:spTgt spid="2055"/>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000"/>
                                        <p:tgtEl>
                                          <p:spTgt spid="2056"/>
                                        </p:tgtEl>
                                      </p:cBhvr>
                                    </p:animEffect>
                                    <p:set>
                                      <p:cBhvr>
                                        <p:cTn id="84" dur="1" fill="hold">
                                          <p:stCondLst>
                                            <p:cond delay="1999"/>
                                          </p:stCondLst>
                                        </p:cTn>
                                        <p:tgtEl>
                                          <p:spTgt spid="2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63" grpId="0" animBg="1"/>
      <p:bldP spid="63" grpId="1" animBg="1"/>
      <p:bldP spid="63" grpId="2" animBg="1"/>
      <p:bldP spid="2048" grpId="0" animBg="1"/>
      <p:bldP spid="2048" grpId="1" animBg="1"/>
      <p:bldP spid="2048" grpId="2" animBg="1"/>
      <p:bldP spid="2049" grpId="0" animBg="1"/>
      <p:bldP spid="2049" grpId="1" animBg="1"/>
      <p:bldP spid="2049" grpId="2" animBg="1"/>
      <p:bldP spid="2051" grpId="0" animBg="1"/>
      <p:bldP spid="2051" grpId="1" animBg="1"/>
      <p:bldP spid="2051" grpId="2" animBg="1"/>
      <p:bldP spid="2052" grpId="0" animBg="1"/>
      <p:bldP spid="2052" grpId="1" animBg="1"/>
      <p:bldP spid="2052" grpId="2" animBg="1"/>
      <p:bldP spid="2053" grpId="0" animBg="1"/>
      <p:bldP spid="2053" grpId="1" animBg="1"/>
      <p:bldP spid="2053" grpId="2" animBg="1"/>
      <p:bldP spid="2054" grpId="0" animBg="1"/>
      <p:bldP spid="2054" grpId="1" animBg="1"/>
      <p:bldP spid="2054" grpId="2" animBg="1"/>
      <p:bldP spid="2055" grpId="0" animBg="1"/>
      <p:bldP spid="2055" grpId="1" animBg="1"/>
      <p:bldP spid="2055" grpId="2" animBg="1"/>
      <p:bldP spid="2056" grpId="0" animBg="1"/>
      <p:bldP spid="2056" grpId="1" animBg="1"/>
      <p:bldP spid="2056" grpId="2" animBg="1"/>
    </p:bldLst>
  </p:timing>
</p:sld>
</file>

<file path=ppt/theme/theme1.xml><?xml version="1.0" encoding="utf-8"?>
<a:theme xmlns:a="http://schemas.openxmlformats.org/drawingml/2006/main" name="Специальное оформление">
  <a:themeElements>
    <a:clrScheme name="Другая 10">
      <a:dk1>
        <a:srgbClr val="333333"/>
      </a:dk1>
      <a:lt1>
        <a:srgbClr val="FFFFFF"/>
      </a:lt1>
      <a:dk2>
        <a:srgbClr val="56C02B"/>
      </a:dk2>
      <a:lt2>
        <a:srgbClr val="FCC30B"/>
      </a:lt2>
      <a:accent1>
        <a:srgbClr val="003274"/>
      </a:accent1>
      <a:accent2>
        <a:srgbClr val="025EA1"/>
      </a:accent2>
      <a:accent3>
        <a:srgbClr val="6CACE3"/>
      </a:accent3>
      <a:accent4>
        <a:srgbClr val="2884D3"/>
      </a:accent4>
      <a:accent5>
        <a:srgbClr val="FD6924"/>
      </a:accent5>
      <a:accent6>
        <a:srgbClr val="56C02B"/>
      </a:accent6>
      <a:hlink>
        <a:srgbClr val="7F7F7F"/>
      </a:hlink>
      <a:folHlink>
        <a:srgbClr val="7F7F7F"/>
      </a:folHlink>
    </a:clrScheme>
    <a:fontScheme name="Другая 42">
      <a:majorFont>
        <a:latin typeface="Rosatom"/>
        <a:ea typeface=""/>
        <a:cs typeface=""/>
      </a:majorFont>
      <a:minorFont>
        <a:latin typeface="Rosatom"/>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Презентация5</Template>
  <TotalTime>11900</TotalTime>
  <Words>3618</Words>
  <Application>Microsoft Office PowerPoint</Application>
  <DocSecurity>0</DocSecurity>
  <PresentationFormat>Произвольный</PresentationFormat>
  <Paragraphs>428</Paragraphs>
  <Slides>51</Slides>
  <Notes>21</Notes>
  <HiddenSlides>0</HiddenSlides>
  <MMClips>1</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2</vt:i4>
      </vt:variant>
      <vt:variant>
        <vt:lpstr>Заголовки слайдов</vt:lpstr>
      </vt:variant>
      <vt:variant>
        <vt:i4>51</vt:i4>
      </vt:variant>
    </vt:vector>
  </HeadingPairs>
  <TitlesOfParts>
    <vt:vector size="67" baseType="lpstr">
      <vt:lpstr>Arial</vt:lpstr>
      <vt:lpstr>Symbol</vt:lpstr>
      <vt:lpstr>Helvetica Neue</vt:lpstr>
      <vt:lpstr>Calibri</vt:lpstr>
      <vt:lpstr>Tahoma</vt:lpstr>
      <vt:lpstr>Constantia</vt:lpstr>
      <vt:lpstr>Liberation Serif</vt:lpstr>
      <vt:lpstr>Wingdings</vt:lpstr>
      <vt:lpstr>Cambria Math</vt:lpstr>
      <vt:lpstr>Arial Narrow</vt:lpstr>
      <vt:lpstr>Times New Roman</vt:lpstr>
      <vt:lpstr>Monotype Sorts</vt:lpstr>
      <vt:lpstr>Rosatom</vt:lpstr>
      <vt:lpstr>Специальное оформление</vt:lpstr>
      <vt:lpstr>Формула</vt:lpstr>
      <vt:lpstr>CorelPHOTOPAINT.Image.15</vt:lpstr>
      <vt:lpstr>Презентация PowerPoint</vt:lpstr>
      <vt:lpstr>Презентация PowerPoint</vt:lpstr>
      <vt:lpstr>Презентация PowerPoint</vt:lpstr>
      <vt:lpstr>Презентация PowerPoint</vt:lpstr>
      <vt:lpstr>Презентация PowerPoint</vt:lpstr>
      <vt:lpstr>EXAWATT LASER XCELS  (eXawatt Center for Extreme Light Studies)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World’s largest linear accelerators</vt:lpstr>
      <vt:lpstr>Is it possible to accelerate electrons with a laser field?</vt:lpstr>
      <vt:lpstr>Wakewave generation in plasma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FUNDAMENTAL SCIENCE</vt:lpstr>
      <vt:lpstr>EXAWATT LASER XCELS  (eXawatt Center for Extreme Light Studies) </vt:lpstr>
      <vt:lpstr>Презентация PowerPoint</vt:lpstr>
      <vt:lpstr>PHOTONIC COMPUTING MACHINE</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Биткова Райфа Хусаиновна</dc:creator>
  <cp:lastModifiedBy>Александр Михайлович</cp:lastModifiedBy>
  <cp:revision>1243</cp:revision>
  <dcterms:created xsi:type="dcterms:W3CDTF">2022-11-18T08:10:57Z</dcterms:created>
  <dcterms:modified xsi:type="dcterms:W3CDTF">2025-06-28T08:28:04Z</dcterms:modified>
  <dc:identifier/>
  <dc:language/>
  <cp:version/>
</cp:coreProperties>
</file>