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charts/chart5.xml" ContentType="application/vnd.openxmlformats-officedocument.drawingml.chart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6.xml" ContentType="application/vnd.openxmlformats-officedocument.drawingml.chart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7.xml" ContentType="application/vnd.openxmlformats-officedocument.drawingml.chart+xml"/>
  <Override PartName="/ppt/theme/themeOverride4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8.xml" ContentType="application/vnd.openxmlformats-officedocument.drawingml.chart+xml"/>
  <Override PartName="/ppt/theme/themeOverride5.xml" ContentType="application/vnd.openxmlformats-officedocument.themeOverride+xml"/>
  <Override PartName="/ppt/notesSlides/notesSlide11.xml" ContentType="application/vnd.openxmlformats-officedocument.presentationml.notesSlide+xml"/>
  <Override PartName="/ppt/charts/chart9.xml" ContentType="application/vnd.openxmlformats-officedocument.drawingml.chart+xml"/>
  <Override PartName="/ppt/theme/themeOverride6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326" r:id="rId2"/>
    <p:sldId id="691" r:id="rId3"/>
    <p:sldId id="297" r:id="rId4"/>
    <p:sldId id="662" r:id="rId5"/>
    <p:sldId id="692" r:id="rId6"/>
    <p:sldId id="693" r:id="rId7"/>
    <p:sldId id="658" r:id="rId8"/>
    <p:sldId id="705" r:id="rId9"/>
    <p:sldId id="674" r:id="rId10"/>
    <p:sldId id="322" r:id="rId11"/>
    <p:sldId id="494" r:id="rId12"/>
    <p:sldId id="675" r:id="rId13"/>
    <p:sldId id="673" r:id="rId14"/>
    <p:sldId id="269" r:id="rId15"/>
    <p:sldId id="277" r:id="rId16"/>
    <p:sldId id="677" r:id="rId17"/>
    <p:sldId id="704" r:id="rId18"/>
    <p:sldId id="706" r:id="rId19"/>
    <p:sldId id="661" r:id="rId20"/>
    <p:sldId id="668" r:id="rId21"/>
    <p:sldId id="669" r:id="rId22"/>
    <p:sldId id="708" r:id="rId23"/>
    <p:sldId id="264" r:id="rId24"/>
    <p:sldId id="666" r:id="rId25"/>
    <p:sldId id="259" r:id="rId26"/>
    <p:sldId id="709" r:id="rId27"/>
    <p:sldId id="663" r:id="rId28"/>
    <p:sldId id="276" r:id="rId29"/>
    <p:sldId id="380" r:id="rId30"/>
    <p:sldId id="710" r:id="rId31"/>
    <p:sldId id="707" r:id="rId32"/>
    <p:sldId id="507" r:id="rId33"/>
    <p:sldId id="523" r:id="rId34"/>
    <p:sldId id="711" r:id="rId35"/>
    <p:sldId id="258" r:id="rId36"/>
    <p:sldId id="712" r:id="rId37"/>
    <p:sldId id="713" r:id="rId38"/>
    <p:sldId id="714" r:id="rId39"/>
    <p:sldId id="654" r:id="rId40"/>
    <p:sldId id="688" r:id="rId41"/>
    <p:sldId id="642" r:id="rId42"/>
    <p:sldId id="643" r:id="rId43"/>
    <p:sldId id="716" r:id="rId44"/>
    <p:sldId id="614" r:id="rId45"/>
    <p:sldId id="656" r:id="rId4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59" autoAdjust="0"/>
    <p:restoredTop sz="94660"/>
  </p:normalViewPr>
  <p:slideViewPr>
    <p:cSldViewPr snapToGrid="0">
      <p:cViewPr varScale="1">
        <p:scale>
          <a:sx n="93" d="100"/>
          <a:sy n="93" d="100"/>
        </p:scale>
        <p:origin x="10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&#1060;&#1072;&#1081;&#1083;&#1099;\&#1088;&#1072;&#1073;&#1086;&#1090;&#1072;\&#1044;&#1086;&#1082;&#1083;&#1072;&#1076;&#1099;\2024\&#1053;&#1080;&#1078;&#1085;&#1080;&#1081;%20&#1085;&#1086;&#1074;&#1075;&#1086;&#1088;&#1086;&#1076;\&#1055;&#1086;&#1076;&#1075;&#1086;&#1090;&#1086;&#1074;&#1082;&#1072;\&#1055;&#1088;&#1086;&#1093;&#1086;&#1078;&#1076;&#1077;&#1085;&#1080;&#1103;%20&#1090;&#1080;&#1090;&#1072;&#1085;&#1072;%2022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&#1060;&#1072;&#1081;&#1083;&#1099;\&#1088;&#1072;&#1073;&#1086;&#1090;&#1072;\&#1044;&#1086;&#1082;&#1083;&#1072;&#1076;&#1099;\2024\&#1053;&#1080;&#1078;&#1085;&#1080;&#1081;%20&#1085;&#1086;&#1074;&#1075;&#1086;&#1088;&#1086;&#1076;\&#1055;&#1086;&#1076;&#1075;&#1086;&#1090;&#1086;&#1074;&#1082;&#1072;\&#1055;&#1088;&#1086;&#1093;&#1086;&#1078;&#1076;&#1077;&#1085;&#1080;&#1103;%2052Cr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&#1060;&#1072;&#1081;&#1083;&#1099;\&#1088;&#1072;&#1073;&#1086;&#1090;&#1072;\&#1044;&#1086;&#1082;&#1083;&#1072;&#1076;&#1099;\2024\&#1053;&#1080;&#1078;&#1085;&#1080;&#1081;%20&#1085;&#1086;&#1074;&#1075;&#1086;&#1088;&#1086;&#1076;\&#1055;&#1086;&#1076;&#1075;&#1086;&#1090;&#1086;&#1074;&#1082;&#1072;\&#1055;&#1088;&#1086;&#1093;&#1086;&#1078;&#1076;&#1077;&#1085;&#1080;&#1103;%2048Ca%20(2024)%20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4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5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991468396074203"/>
          <c:y val="0.12808763684301025"/>
          <c:w val="0.77241770955615918"/>
          <c:h val="0.7229867076417718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Лист1!$C$3</c:f>
              <c:strCache>
                <c:ptCount val="1"/>
                <c:pt idx="0">
                  <c:v>U-400</c:v>
                </c:pt>
              </c:strCache>
            </c:strRef>
          </c:tx>
          <c:spPr>
            <a:solidFill>
              <a:srgbClr val="FF00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-6.6933631060784695E-17"/>
                  <c:y val="-1.000000000000003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E34-4245-8060-D28B5B54FE84}"/>
                </c:ext>
              </c:extLst>
            </c:dLbl>
            <c:dLbl>
              <c:idx val="1"/>
              <c:layout>
                <c:manualLayout>
                  <c:x val="-6.6933631060784695E-17"/>
                  <c:y val="-1.3333333333333341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CF0-4194-897A-5C6A7B6FCE60}"/>
                </c:ext>
              </c:extLst>
            </c:dLbl>
            <c:dLbl>
              <c:idx val="2"/>
              <c:layout>
                <c:manualLayout>
                  <c:x val="3.6509675063891331E-3"/>
                  <c:y val="-1.000000000000003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CF0-4194-897A-5C6A7B6FCE60}"/>
                </c:ext>
              </c:extLst>
            </c:dLbl>
            <c:dLbl>
              <c:idx val="4"/>
              <c:layout>
                <c:manualLayout>
                  <c:x val="3.3917078233940369E-3"/>
                  <c:y val="-2.6803469888105023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CF0-4194-897A-5C6A7B6FCE60}"/>
                </c:ext>
              </c:extLst>
            </c:dLbl>
            <c:dLbl>
              <c:idx val="6"/>
              <c:layout>
                <c:manualLayout>
                  <c:x val="-1.6114588800478117E-2"/>
                  <c:y val="-1.7727797072023333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CF0-4194-897A-5C6A7B6FCE60}"/>
                </c:ext>
              </c:extLst>
            </c:dLbl>
            <c:dLbl>
              <c:idx val="7"/>
              <c:layout>
                <c:manualLayout>
                  <c:x val="-1.9765524137164855E-2"/>
                  <c:y val="5.78030867303454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CF0-4194-897A-5C6A7B6FCE60}"/>
                </c:ext>
              </c:extLst>
            </c:dLbl>
            <c:dLbl>
              <c:idx val="8"/>
              <c:layout>
                <c:manualLayout>
                  <c:x val="5.4764512595836716E-3"/>
                  <c:y val="-6.666666666666672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CF0-4194-897A-5C6A7B6FCE60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1" i="1" u="none" strike="noStrike" baseline="0">
                    <a:solidFill>
                      <a:schemeClr val="tx1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Лист1!$B$16:$B$20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Лист1!$C$16:$C$20</c:f>
              <c:numCache>
                <c:formatCode>General</c:formatCode>
                <c:ptCount val="5"/>
                <c:pt idx="0">
                  <c:v>6240</c:v>
                </c:pt>
                <c:pt idx="1">
                  <c:v>6571</c:v>
                </c:pt>
                <c:pt idx="2">
                  <c:v>6595</c:v>
                </c:pt>
                <c:pt idx="3">
                  <c:v>6302</c:v>
                </c:pt>
                <c:pt idx="4">
                  <c:v>3389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CF0-4194-897A-5C6A7B6FCE60}"/>
            </c:ext>
          </c:extLst>
        </c:ser>
        <c:ser>
          <c:idx val="1"/>
          <c:order val="1"/>
          <c:tx>
            <c:strRef>
              <c:f>Лист1!$D$3</c:f>
              <c:strCache>
                <c:ptCount val="1"/>
                <c:pt idx="0">
                  <c:v>U-400M</c:v>
                </c:pt>
              </c:strCache>
            </c:strRef>
          </c:tx>
          <c:spPr>
            <a:pattFill prst="dkDnDiag">
              <a:fgClr>
                <a:srgbClr val="008000"/>
              </a:fgClr>
              <a:bgClr>
                <a:srgbClr val="FFFFFF"/>
              </a:bgClr>
            </a:patt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2.1285949070792919E-2"/>
                  <c:y val="2.8901543365172835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CF0-4194-897A-5C6A7B6FCE60}"/>
                </c:ext>
              </c:extLst>
            </c:dLbl>
            <c:dLbl>
              <c:idx val="1"/>
              <c:layout>
                <c:manualLayout>
                  <c:x val="1.9765524137164855E-2"/>
                  <c:y val="8.6704630095518504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CF0-4194-897A-5C6A7B6FCE60}"/>
                </c:ext>
              </c:extLst>
            </c:dLbl>
            <c:dLbl>
              <c:idx val="2"/>
              <c:layout>
                <c:manualLayout>
                  <c:x val="1.6724674269908729E-2"/>
                  <c:y val="0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CF0-4194-897A-5C6A7B6FCE60}"/>
                </c:ext>
              </c:extLst>
            </c:dLbl>
            <c:dLbl>
              <c:idx val="3"/>
              <c:layout>
                <c:manualLayout>
                  <c:x val="2.8435703264480177E-2"/>
                  <c:y val="-0.1736355364949966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CF0-4194-897A-5C6A7B6FCE60}"/>
                </c:ext>
              </c:extLst>
            </c:dLbl>
            <c:dLbl>
              <c:idx val="4"/>
              <c:layout>
                <c:manualLayout>
                  <c:x val="2.7388100494731515E-2"/>
                  <c:y val="-6.1433549455255441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CF0-4194-897A-5C6A7B6FCE60}"/>
                </c:ext>
              </c:extLst>
            </c:dLbl>
            <c:dLbl>
              <c:idx val="6"/>
              <c:layout>
                <c:manualLayout>
                  <c:x val="4.5612748008841963E-3"/>
                  <c:y val="-2.6011389028655536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CF0-4194-897A-5C6A7B6FCE60}"/>
                </c:ext>
              </c:extLst>
            </c:dLbl>
            <c:dLbl>
              <c:idx val="8"/>
              <c:layout>
                <c:manualLayout>
                  <c:x val="1.6724674269908729E-2"/>
                  <c:y val="-1.445077168258642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ECF0-4194-897A-5C6A7B6FCE60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1" i="0" u="none" strike="noStrike" baseline="0">
                    <a:solidFill>
                      <a:schemeClr val="tx1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Лист1!$B$16:$B$20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Лист1!$D$16:$D$20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3993</c:v>
                </c:pt>
                <c:pt idx="4">
                  <c:v>2331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ECF0-4194-897A-5C6A7B6FCE60}"/>
            </c:ext>
          </c:extLst>
        </c:ser>
        <c:ser>
          <c:idx val="2"/>
          <c:order val="2"/>
          <c:tx>
            <c:strRef>
              <c:f>Лист1!$E$3</c:f>
              <c:strCache>
                <c:ptCount val="1"/>
                <c:pt idx="0">
                  <c:v>DC-280</c:v>
                </c:pt>
              </c:strCache>
            </c:strRef>
          </c:tx>
          <c:spPr>
            <a:solidFill>
              <a:srgbClr val="9BBB59">
                <a:lumMod val="75000"/>
              </a:srgbClr>
            </a:solidFill>
            <a:ln w="12700">
              <a:solidFill>
                <a:sysClr val="windowText" lastClr="000000"/>
              </a:solidFill>
            </a:ln>
          </c:spPr>
          <c:invertIfNegative val="0"/>
          <c:dLbls>
            <c:dLbl>
              <c:idx val="3"/>
              <c:layout>
                <c:manualLayout>
                  <c:x val="2.4881240356420271E-2"/>
                  <c:y val="-3.36068780312896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ECF0-4194-897A-5C6A7B6FCE60}"/>
                </c:ext>
              </c:extLst>
            </c:dLbl>
            <c:dLbl>
              <c:idx val="4"/>
              <c:layout>
                <c:manualLayout>
                  <c:x val="1.4217851632240024E-2"/>
                  <c:y val="-5.60114633854828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ECF0-4194-897A-5C6A7B6FCE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Лист1!$B$16:$B$20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Лист1!$E$16:$E$20</c:f>
              <c:numCache>
                <c:formatCode>General</c:formatCode>
                <c:ptCount val="5"/>
                <c:pt idx="0">
                  <c:v>5357</c:v>
                </c:pt>
                <c:pt idx="1">
                  <c:v>6037</c:v>
                </c:pt>
                <c:pt idx="2">
                  <c:v>6182</c:v>
                </c:pt>
                <c:pt idx="3">
                  <c:v>4050</c:v>
                </c:pt>
                <c:pt idx="4">
                  <c:v>2129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ECF0-4194-897A-5C6A7B6FCE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273728"/>
        <c:axId val="55296384"/>
      </c:barChart>
      <c:catAx>
        <c:axId val="552737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50" b="0" i="0" u="none" strike="noStrike" baseline="0">
                <a:solidFill>
                  <a:srgbClr val="FF00FF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5529638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55296384"/>
        <c:scaling>
          <c:orientation val="minMax"/>
          <c:max val="800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250" b="1" i="0" u="none" strike="noStrike" baseline="0">
                    <a:solidFill>
                      <a:srgbClr val="0000FF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ru-RU" sz="1100" dirty="0"/>
                  <a:t>Отработанное</a:t>
                </a:r>
                <a:r>
                  <a:rPr lang="ru-RU" sz="1100" baseline="0" dirty="0"/>
                  <a:t> время (ч)</a:t>
                </a:r>
                <a:endParaRPr lang="en-US" sz="1100" dirty="0"/>
              </a:p>
            </c:rich>
          </c:tx>
          <c:layout>
            <c:manualLayout>
              <c:xMode val="edge"/>
              <c:yMode val="edge"/>
              <c:x val="1.0663388724180116E-2"/>
              <c:y val="9.8719542664196289E-2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FF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55273728"/>
        <c:crosses val="autoZero"/>
        <c:crossBetween val="between"/>
      </c:valAx>
      <c:spPr>
        <a:solidFill>
          <a:srgbClr val="00CCFF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24079778940395019"/>
          <c:y val="5.1194365865788245E-2"/>
          <c:w val="0.6914054486277954"/>
          <c:h val="8.4246178339817956E-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200" b="0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400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400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9+</a:t>
            </a:r>
            <a:endParaRPr lang="ru-RU" baseline="3000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9915439276485788"/>
          <c:y val="1.8022030651340993E-3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7.4080814622562649E-2"/>
          <c:y val="0.13129361098003534"/>
          <c:w val="0.90818144707343895"/>
          <c:h val="0.74709100223206115"/>
        </c:manualLayout>
      </c:layout>
      <c:lineChart>
        <c:grouping val="standard"/>
        <c:varyColors val="0"/>
        <c:ser>
          <c:idx val="0"/>
          <c:order val="0"/>
          <c:tx>
            <c:v>Iecr=5.07 puA; P=300W; I=1.66 puA</c:v>
          </c:tx>
          <c:spPr>
            <a:ln w="127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'графики прохождений'!$B$3:$B$23</c:f>
              <c:strCache>
                <c:ptCount val="21"/>
                <c:pt idx="0">
                  <c:v>IFC1</c:v>
                </c:pt>
                <c:pt idx="1">
                  <c:v>IFC2</c:v>
                </c:pt>
                <c:pt idx="2">
                  <c:v>IFC3</c:v>
                </c:pt>
                <c:pt idx="3">
                  <c:v>RP2_263</c:v>
                </c:pt>
                <c:pt idx="4">
                  <c:v>RP2_300</c:v>
                </c:pt>
                <c:pt idx="5">
                  <c:v>RP2_400</c:v>
                </c:pt>
                <c:pt idx="6">
                  <c:v>RP2_500</c:v>
                </c:pt>
                <c:pt idx="7">
                  <c:v>RP2_600</c:v>
                </c:pt>
                <c:pt idx="8">
                  <c:v>RP2_700</c:v>
                </c:pt>
                <c:pt idx="9">
                  <c:v>RP2_800</c:v>
                </c:pt>
                <c:pt idx="10">
                  <c:v>RP2_900</c:v>
                </c:pt>
                <c:pt idx="11">
                  <c:v>RP2_1000</c:v>
                </c:pt>
                <c:pt idx="12">
                  <c:v>RP2_1100</c:v>
                </c:pt>
                <c:pt idx="13">
                  <c:v>RP2_1200</c:v>
                </c:pt>
                <c:pt idx="14">
                  <c:v>RP2_1300</c:v>
                </c:pt>
                <c:pt idx="15">
                  <c:v>RP2_1400</c:v>
                </c:pt>
                <c:pt idx="16">
                  <c:v>RP2_1500</c:v>
                </c:pt>
                <c:pt idx="17">
                  <c:v>RP2_1600</c:v>
                </c:pt>
                <c:pt idx="18">
                  <c:v>RP2_1700</c:v>
                </c:pt>
                <c:pt idx="19">
                  <c:v>RP2_1770</c:v>
                </c:pt>
                <c:pt idx="20">
                  <c:v>T0FC2</c:v>
                </c:pt>
              </c:strCache>
            </c:strRef>
          </c:cat>
          <c:val>
            <c:numRef>
              <c:f>'графики прохождений'!$D$3:$D$23</c:f>
              <c:numCache>
                <c:formatCode>0.00%</c:formatCode>
                <c:ptCount val="21"/>
                <c:pt idx="0">
                  <c:v>1</c:v>
                </c:pt>
                <c:pt idx="1">
                  <c:v>0.93703565714786652</c:v>
                </c:pt>
                <c:pt idx="2">
                  <c:v>0.81062482193341956</c:v>
                </c:pt>
                <c:pt idx="3">
                  <c:v>0.54857656315062786</c:v>
                </c:pt>
                <c:pt idx="4">
                  <c:v>0.53658857305660879</c:v>
                </c:pt>
                <c:pt idx="5">
                  <c:v>0.52714282583444738</c:v>
                </c:pt>
                <c:pt idx="6">
                  <c:v>0.51778474215959158</c:v>
                </c:pt>
                <c:pt idx="7">
                  <c:v>0.51462885445659556</c:v>
                </c:pt>
                <c:pt idx="8">
                  <c:v>0.51405904139911018</c:v>
                </c:pt>
                <c:pt idx="9">
                  <c:v>0.49823577111047807</c:v>
                </c:pt>
                <c:pt idx="10">
                  <c:v>0.49100352845777906</c:v>
                </c:pt>
                <c:pt idx="11">
                  <c:v>0.48771614543382502</c:v>
                </c:pt>
                <c:pt idx="12">
                  <c:v>0.48412193999430186</c:v>
                </c:pt>
                <c:pt idx="13">
                  <c:v>0.47997983738411976</c:v>
                </c:pt>
                <c:pt idx="14">
                  <c:v>0.47502684696136233</c:v>
                </c:pt>
                <c:pt idx="15">
                  <c:v>0.46994236121764671</c:v>
                </c:pt>
                <c:pt idx="16">
                  <c:v>0.46271011856494776</c:v>
                </c:pt>
                <c:pt idx="17">
                  <c:v>0.43691511977032155</c:v>
                </c:pt>
                <c:pt idx="18">
                  <c:v>0.4260886716780995</c:v>
                </c:pt>
                <c:pt idx="19">
                  <c:v>0.41436367222599663</c:v>
                </c:pt>
                <c:pt idx="20">
                  <c:v>0.32661246137324951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E75-4842-9393-B8642E17C550}"/>
            </c:ext>
          </c:extLst>
        </c:ser>
        <c:ser>
          <c:idx val="1"/>
          <c:order val="1"/>
          <c:tx>
            <c:v>Iecr=4.83 puA; P=242W; I=2.13 puA</c:v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'графики прохождений'!$B$3:$B$23</c:f>
              <c:strCache>
                <c:ptCount val="21"/>
                <c:pt idx="0">
                  <c:v>IFC1</c:v>
                </c:pt>
                <c:pt idx="1">
                  <c:v>IFC2</c:v>
                </c:pt>
                <c:pt idx="2">
                  <c:v>IFC3</c:v>
                </c:pt>
                <c:pt idx="3">
                  <c:v>RP2_263</c:v>
                </c:pt>
                <c:pt idx="4">
                  <c:v>RP2_300</c:v>
                </c:pt>
                <c:pt idx="5">
                  <c:v>RP2_400</c:v>
                </c:pt>
                <c:pt idx="6">
                  <c:v>RP2_500</c:v>
                </c:pt>
                <c:pt idx="7">
                  <c:v>RP2_600</c:v>
                </c:pt>
                <c:pt idx="8">
                  <c:v>RP2_700</c:v>
                </c:pt>
                <c:pt idx="9">
                  <c:v>RP2_800</c:v>
                </c:pt>
                <c:pt idx="10">
                  <c:v>RP2_900</c:v>
                </c:pt>
                <c:pt idx="11">
                  <c:v>RP2_1000</c:v>
                </c:pt>
                <c:pt idx="12">
                  <c:v>RP2_1100</c:v>
                </c:pt>
                <c:pt idx="13">
                  <c:v>RP2_1200</c:v>
                </c:pt>
                <c:pt idx="14">
                  <c:v>RP2_1300</c:v>
                </c:pt>
                <c:pt idx="15">
                  <c:v>RP2_1400</c:v>
                </c:pt>
                <c:pt idx="16">
                  <c:v>RP2_1500</c:v>
                </c:pt>
                <c:pt idx="17">
                  <c:v>RP2_1600</c:v>
                </c:pt>
                <c:pt idx="18">
                  <c:v>RP2_1700</c:v>
                </c:pt>
                <c:pt idx="19">
                  <c:v>RP2_1770</c:v>
                </c:pt>
                <c:pt idx="20">
                  <c:v>T0FC2</c:v>
                </c:pt>
              </c:strCache>
            </c:strRef>
          </c:cat>
          <c:val>
            <c:numRef>
              <c:f>'графики прохождений'!$H$3:$H$23</c:f>
              <c:numCache>
                <c:formatCode>0.00%</c:formatCode>
                <c:ptCount val="21"/>
                <c:pt idx="0">
                  <c:v>1</c:v>
                </c:pt>
                <c:pt idx="1">
                  <c:v>0.92048093059610558</c:v>
                </c:pt>
                <c:pt idx="2">
                  <c:v>0.81291523943079136</c:v>
                </c:pt>
                <c:pt idx="3">
                  <c:v>0.59288719280903002</c:v>
                </c:pt>
                <c:pt idx="4">
                  <c:v>0.58272603967907299</c:v>
                </c:pt>
                <c:pt idx="5">
                  <c:v>0.57764546311409448</c:v>
                </c:pt>
                <c:pt idx="6">
                  <c:v>0.57481781190372194</c:v>
                </c:pt>
                <c:pt idx="7">
                  <c:v>0.5717372813168119</c:v>
                </c:pt>
                <c:pt idx="8">
                  <c:v>0.57201314972757999</c:v>
                </c:pt>
                <c:pt idx="9">
                  <c:v>0.56056461068070529</c:v>
                </c:pt>
                <c:pt idx="10">
                  <c:v>0.55686337616956705</c:v>
                </c:pt>
                <c:pt idx="11">
                  <c:v>0.55647256258764566</c:v>
                </c:pt>
                <c:pt idx="12">
                  <c:v>0.55477137405457599</c:v>
                </c:pt>
                <c:pt idx="13">
                  <c:v>0.55341502103496631</c:v>
                </c:pt>
                <c:pt idx="14">
                  <c:v>0.55270236097381553</c:v>
                </c:pt>
                <c:pt idx="15">
                  <c:v>0.54950688521575197</c:v>
                </c:pt>
                <c:pt idx="16">
                  <c:v>0.54752982827191432</c:v>
                </c:pt>
                <c:pt idx="17">
                  <c:v>0.52640290581392668</c:v>
                </c:pt>
                <c:pt idx="18">
                  <c:v>0.51750614956665664</c:v>
                </c:pt>
                <c:pt idx="19">
                  <c:v>0.51021862571553367</c:v>
                </c:pt>
                <c:pt idx="20">
                  <c:v>0.44003310420929209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E75-4842-9393-B8642E17C550}"/>
            </c:ext>
          </c:extLst>
        </c:ser>
        <c:ser>
          <c:idx val="2"/>
          <c:order val="2"/>
          <c:tx>
            <c:v>Iecr=4.74 puA; P=198W; I=2.12 puA</c:v>
          </c:tx>
          <c:spPr>
            <a:ln w="127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'графики прохождений'!$B$3:$B$23</c:f>
              <c:strCache>
                <c:ptCount val="21"/>
                <c:pt idx="0">
                  <c:v>IFC1</c:v>
                </c:pt>
                <c:pt idx="1">
                  <c:v>IFC2</c:v>
                </c:pt>
                <c:pt idx="2">
                  <c:v>IFC3</c:v>
                </c:pt>
                <c:pt idx="3">
                  <c:v>RP2_263</c:v>
                </c:pt>
                <c:pt idx="4">
                  <c:v>RP2_300</c:v>
                </c:pt>
                <c:pt idx="5">
                  <c:v>RP2_400</c:v>
                </c:pt>
                <c:pt idx="6">
                  <c:v>RP2_500</c:v>
                </c:pt>
                <c:pt idx="7">
                  <c:v>RP2_600</c:v>
                </c:pt>
                <c:pt idx="8">
                  <c:v>RP2_700</c:v>
                </c:pt>
                <c:pt idx="9">
                  <c:v>RP2_800</c:v>
                </c:pt>
                <c:pt idx="10">
                  <c:v>RP2_900</c:v>
                </c:pt>
                <c:pt idx="11">
                  <c:v>RP2_1000</c:v>
                </c:pt>
                <c:pt idx="12">
                  <c:v>RP2_1100</c:v>
                </c:pt>
                <c:pt idx="13">
                  <c:v>RP2_1200</c:v>
                </c:pt>
                <c:pt idx="14">
                  <c:v>RP2_1300</c:v>
                </c:pt>
                <c:pt idx="15">
                  <c:v>RP2_1400</c:v>
                </c:pt>
                <c:pt idx="16">
                  <c:v>RP2_1500</c:v>
                </c:pt>
                <c:pt idx="17">
                  <c:v>RP2_1600</c:v>
                </c:pt>
                <c:pt idx="18">
                  <c:v>RP2_1700</c:v>
                </c:pt>
                <c:pt idx="19">
                  <c:v>RP2_1770</c:v>
                </c:pt>
                <c:pt idx="20">
                  <c:v>T0FC2</c:v>
                </c:pt>
              </c:strCache>
            </c:strRef>
          </c:cat>
          <c:val>
            <c:numRef>
              <c:f>'графики прохождений'!$L$3:$L$23</c:f>
              <c:numCache>
                <c:formatCode>0.00%</c:formatCode>
                <c:ptCount val="21"/>
                <c:pt idx="0">
                  <c:v>1</c:v>
                </c:pt>
                <c:pt idx="1">
                  <c:v>0.95950345473708865</c:v>
                </c:pt>
                <c:pt idx="2">
                  <c:v>0.86110785806300505</c:v>
                </c:pt>
                <c:pt idx="3">
                  <c:v>0.64672678299566688</c:v>
                </c:pt>
                <c:pt idx="4">
                  <c:v>0.63955966740836168</c:v>
                </c:pt>
                <c:pt idx="5">
                  <c:v>0.63241597376742009</c:v>
                </c:pt>
                <c:pt idx="6">
                  <c:v>0.62740367724557911</c:v>
                </c:pt>
                <c:pt idx="7">
                  <c:v>0.62627942382011947</c:v>
                </c:pt>
                <c:pt idx="8">
                  <c:v>0.62442909005738378</c:v>
                </c:pt>
                <c:pt idx="9">
                  <c:v>0.61562243822461649</c:v>
                </c:pt>
                <c:pt idx="10">
                  <c:v>0.61227309989460121</c:v>
                </c:pt>
                <c:pt idx="11">
                  <c:v>0.61056329781004803</c:v>
                </c:pt>
                <c:pt idx="12">
                  <c:v>0.6095093102236796</c:v>
                </c:pt>
                <c:pt idx="13">
                  <c:v>0.60805714954912748</c:v>
                </c:pt>
                <c:pt idx="14">
                  <c:v>0.60597259632275446</c:v>
                </c:pt>
                <c:pt idx="15">
                  <c:v>0.60414568450638251</c:v>
                </c:pt>
                <c:pt idx="16">
                  <c:v>0.59861810516453917</c:v>
                </c:pt>
                <c:pt idx="17">
                  <c:v>0.58636842721630167</c:v>
                </c:pt>
                <c:pt idx="18">
                  <c:v>0.56439864152711094</c:v>
                </c:pt>
                <c:pt idx="19">
                  <c:v>0.5554983019088886</c:v>
                </c:pt>
                <c:pt idx="20">
                  <c:v>0.44682047078112197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E75-4842-9393-B8642E17C5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54203392"/>
        <c:axId val="1454203808"/>
        <c:extLst>
          <c:ext xmlns:c15="http://schemas.microsoft.com/office/drawing/2012/chart" uri="{02D57815-91ED-43cb-92C2-25804820EDAC}">
            <c15:filteredLineSeries>
              <c15:ser>
                <c:idx val="3"/>
                <c:order val="3"/>
                <c:tx>
                  <c:v>Iecr=16 puA; P=172W; I=3.6 puA</c:v>
                </c:tx>
                <c:spPr>
                  <a:ln w="12700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cat>
                  <c:strRef>
                    <c:extLst>
                      <c:ext uri="{02D57815-91ED-43cb-92C2-25804820EDAC}">
                        <c15:formulaRef>
                          <c15:sqref>'графики прохождений'!$B$3:$B$23</c15:sqref>
                        </c15:formulaRef>
                      </c:ext>
                    </c:extLst>
                    <c:strCache>
                      <c:ptCount val="21"/>
                      <c:pt idx="0">
                        <c:v>IFC1</c:v>
                      </c:pt>
                      <c:pt idx="1">
                        <c:v>IFC2</c:v>
                      </c:pt>
                      <c:pt idx="2">
                        <c:v>IFC3</c:v>
                      </c:pt>
                      <c:pt idx="3">
                        <c:v>RP2_263</c:v>
                      </c:pt>
                      <c:pt idx="4">
                        <c:v>RP2_300</c:v>
                      </c:pt>
                      <c:pt idx="5">
                        <c:v>RP2_400</c:v>
                      </c:pt>
                      <c:pt idx="6">
                        <c:v>RP2_500</c:v>
                      </c:pt>
                      <c:pt idx="7">
                        <c:v>RP2_600</c:v>
                      </c:pt>
                      <c:pt idx="8">
                        <c:v>RP2_700</c:v>
                      </c:pt>
                      <c:pt idx="9">
                        <c:v>RP2_800</c:v>
                      </c:pt>
                      <c:pt idx="10">
                        <c:v>RP2_900</c:v>
                      </c:pt>
                      <c:pt idx="11">
                        <c:v>RP2_1000</c:v>
                      </c:pt>
                      <c:pt idx="12">
                        <c:v>RP2_1100</c:v>
                      </c:pt>
                      <c:pt idx="13">
                        <c:v>RP2_1200</c:v>
                      </c:pt>
                      <c:pt idx="14">
                        <c:v>RP2_1300</c:v>
                      </c:pt>
                      <c:pt idx="15">
                        <c:v>RP2_1400</c:v>
                      </c:pt>
                      <c:pt idx="16">
                        <c:v>RP2_1500</c:v>
                      </c:pt>
                      <c:pt idx="17">
                        <c:v>RP2_1600</c:v>
                      </c:pt>
                      <c:pt idx="18">
                        <c:v>RP2_1700</c:v>
                      </c:pt>
                      <c:pt idx="19">
                        <c:v>RP2_1770</c:v>
                      </c:pt>
                      <c:pt idx="20">
                        <c:v>T0FC2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'графики прохождений'!$P$3:$P$23</c15:sqref>
                        </c15:formulaRef>
                      </c:ext>
                    </c:extLst>
                    <c:numCache>
                      <c:formatCode>0.00%</c:formatCode>
                      <c:ptCount val="21"/>
                      <c:pt idx="0">
                        <c:v>1</c:v>
                      </c:pt>
                      <c:pt idx="1">
                        <c:v>0.90787675487638209</c:v>
                      </c:pt>
                      <c:pt idx="2">
                        <c:v>0.73507406026973665</c:v>
                      </c:pt>
                      <c:pt idx="3">
                        <c:v>0.37240651012548143</c:v>
                      </c:pt>
                      <c:pt idx="4">
                        <c:v>0.36015516075150811</c:v>
                      </c:pt>
                      <c:pt idx="5">
                        <c:v>0.31949448516723955</c:v>
                      </c:pt>
                      <c:pt idx="6">
                        <c:v>0.30994188373987108</c:v>
                      </c:pt>
                      <c:pt idx="7">
                        <c:v>0.30729835314255738</c:v>
                      </c:pt>
                      <c:pt idx="8">
                        <c:v>0.30561422398917737</c:v>
                      </c:pt>
                      <c:pt idx="9">
                        <c:v>0.29905716376085367</c:v>
                      </c:pt>
                      <c:pt idx="10">
                        <c:v>0.29740754545078063</c:v>
                      </c:pt>
                      <c:pt idx="11">
                        <c:v>0.29753868665534711</c:v>
                      </c:pt>
                      <c:pt idx="12">
                        <c:v>0.2973385237641667</c:v>
                      </c:pt>
                      <c:pt idx="13">
                        <c:v>0.2966966220786571</c:v>
                      </c:pt>
                      <c:pt idx="14">
                        <c:v>0.29623417677834374</c:v>
                      </c:pt>
                      <c:pt idx="15">
                        <c:v>0.29582694882732152</c:v>
                      </c:pt>
                      <c:pt idx="16">
                        <c:v>0.29523336232244168</c:v>
                      </c:pt>
                      <c:pt idx="17">
                        <c:v>0.29380461340953329</c:v>
                      </c:pt>
                      <c:pt idx="18">
                        <c:v>0.28621913005066191</c:v>
                      </c:pt>
                      <c:pt idx="19">
                        <c:v>0.28234011126295883</c:v>
                      </c:pt>
                      <c:pt idx="20">
                        <c:v>0.22507972004803908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4E75-4842-9393-B8642E17C550}"/>
                  </c:ext>
                </c:extLst>
              </c15:ser>
            </c15:filteredLineSeries>
          </c:ext>
        </c:extLst>
      </c:lineChart>
      <c:catAx>
        <c:axId val="14542033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54203808"/>
        <c:crosses val="autoZero"/>
        <c:auto val="1"/>
        <c:lblAlgn val="ctr"/>
        <c:lblOffset val="100"/>
        <c:noMultiLvlLbl val="0"/>
      </c:catAx>
      <c:valAx>
        <c:axId val="1454203808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in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54203392"/>
        <c:crosses val="autoZero"/>
        <c:crossBetween val="midCat"/>
        <c:majorUnit val="0.1"/>
        <c:minorUnit val="5.000000000000001E-2"/>
      </c:valAx>
      <c:spPr>
        <a:pattFill prst="pct5">
          <a:fgClr>
            <a:schemeClr val="bg1">
              <a:lumMod val="95000"/>
            </a:schemeClr>
          </a:fgClr>
          <a:bgClr>
            <a:schemeClr val="bg1"/>
          </a:bgClr>
        </a:patt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4018766149870798"/>
          <c:y val="1.2744252873563219E-3"/>
          <c:w val="0.35365923772609814"/>
          <c:h val="0.25741762452107275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400" b="1" baseline="30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  <a:r>
              <a:rPr lang="en-US" sz="2400" b="1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</a:t>
            </a:r>
            <a:r>
              <a:rPr lang="en-US" sz="2400" b="1" baseline="30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10+</a:t>
            </a:r>
            <a:endParaRPr lang="ru-RU" baseline="3000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9122206072351422"/>
          <c:y val="0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7.9937744038342293E-2"/>
          <c:y val="0.13129366535367623"/>
          <c:w val="0.90818144707343895"/>
          <c:h val="0.74709100223206115"/>
        </c:manualLayout>
      </c:layout>
      <c:lineChart>
        <c:grouping val="standard"/>
        <c:varyColors val="0"/>
        <c:ser>
          <c:idx val="3"/>
          <c:order val="0"/>
          <c:tx>
            <c:v>Iecr=2.5 puA; P=130 W; I=0.9 puA</c:v>
          </c:tx>
          <c:spPr>
            <a:ln w="1270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Лист2!$B$3:$B$23</c:f>
              <c:strCache>
                <c:ptCount val="21"/>
                <c:pt idx="0">
                  <c:v>IFC1</c:v>
                </c:pt>
                <c:pt idx="1">
                  <c:v>IFC2</c:v>
                </c:pt>
                <c:pt idx="2">
                  <c:v>IFC3</c:v>
                </c:pt>
                <c:pt idx="3">
                  <c:v>RP2_263</c:v>
                </c:pt>
                <c:pt idx="4">
                  <c:v>RP2_300</c:v>
                </c:pt>
                <c:pt idx="5">
                  <c:v>RP2_400</c:v>
                </c:pt>
                <c:pt idx="6">
                  <c:v>RP2_500</c:v>
                </c:pt>
                <c:pt idx="7">
                  <c:v>RP2_600</c:v>
                </c:pt>
                <c:pt idx="8">
                  <c:v>RP2_700</c:v>
                </c:pt>
                <c:pt idx="9">
                  <c:v>RP2_800</c:v>
                </c:pt>
                <c:pt idx="10">
                  <c:v>RP2_900</c:v>
                </c:pt>
                <c:pt idx="11">
                  <c:v>RP2_1000</c:v>
                </c:pt>
                <c:pt idx="12">
                  <c:v>RP2_1100</c:v>
                </c:pt>
                <c:pt idx="13">
                  <c:v>RP2_1200</c:v>
                </c:pt>
                <c:pt idx="14">
                  <c:v>RP2_1300</c:v>
                </c:pt>
                <c:pt idx="15">
                  <c:v>RP2_1400</c:v>
                </c:pt>
                <c:pt idx="16">
                  <c:v>RP2_1500</c:v>
                </c:pt>
                <c:pt idx="17">
                  <c:v>RP2_1600</c:v>
                </c:pt>
                <c:pt idx="18">
                  <c:v>RP2_1700</c:v>
                </c:pt>
                <c:pt idx="19">
                  <c:v>RP2_1770</c:v>
                </c:pt>
                <c:pt idx="20">
                  <c:v>T0FC2</c:v>
                </c:pt>
              </c:strCache>
            </c:strRef>
          </c:cat>
          <c:val>
            <c:numRef>
              <c:f>Лист2!$P$3:$P$23</c:f>
              <c:numCache>
                <c:formatCode>0.00%</c:formatCode>
                <c:ptCount val="21"/>
                <c:pt idx="0">
                  <c:v>1</c:v>
                </c:pt>
                <c:pt idx="1">
                  <c:v>0.77326060510928851</c:v>
                </c:pt>
                <c:pt idx="2">
                  <c:v>0.73013381469999616</c:v>
                </c:pt>
                <c:pt idx="3">
                  <c:v>0.56366989757877806</c:v>
                </c:pt>
                <c:pt idx="4">
                  <c:v>0.55370246831220815</c:v>
                </c:pt>
                <c:pt idx="5">
                  <c:v>0.53651453910450109</c:v>
                </c:pt>
                <c:pt idx="6">
                  <c:v>0.54051720755013144</c:v>
                </c:pt>
                <c:pt idx="7">
                  <c:v>0.54051720755013144</c:v>
                </c:pt>
                <c:pt idx="8">
                  <c:v>0.53533728367931555</c:v>
                </c:pt>
                <c:pt idx="9">
                  <c:v>0.5261546913628693</c:v>
                </c:pt>
                <c:pt idx="10">
                  <c:v>0.52215202291723894</c:v>
                </c:pt>
                <c:pt idx="11">
                  <c:v>0.51218459365066904</c:v>
                </c:pt>
                <c:pt idx="12">
                  <c:v>0.5205431071694856</c:v>
                </c:pt>
                <c:pt idx="13">
                  <c:v>0.51897343326923828</c:v>
                </c:pt>
                <c:pt idx="14">
                  <c:v>0.51975827021936194</c:v>
                </c:pt>
                <c:pt idx="15">
                  <c:v>0.51657968057136128</c:v>
                </c:pt>
                <c:pt idx="16">
                  <c:v>0.5153631832986697</c:v>
                </c:pt>
                <c:pt idx="17">
                  <c:v>0.50100066711140756</c:v>
                </c:pt>
                <c:pt idx="18">
                  <c:v>0.50021583016128401</c:v>
                </c:pt>
                <c:pt idx="19">
                  <c:v>0.4862457324490837</c:v>
                </c:pt>
                <c:pt idx="20">
                  <c:v>0.37236589098614764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8F60-4608-A286-EACF8B321159}"/>
            </c:ext>
          </c:extLst>
        </c:ser>
        <c:ser>
          <c:idx val="0"/>
          <c:order val="1"/>
          <c:tx>
            <c:v>Iecr=5.3 puA; P=280 W; I=2.1 puA</c:v>
          </c:tx>
          <c:spPr>
            <a:ln w="127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Лист2!$B$3:$B$23</c:f>
              <c:strCache>
                <c:ptCount val="21"/>
                <c:pt idx="0">
                  <c:v>IFC1</c:v>
                </c:pt>
                <c:pt idx="1">
                  <c:v>IFC2</c:v>
                </c:pt>
                <c:pt idx="2">
                  <c:v>IFC3</c:v>
                </c:pt>
                <c:pt idx="3">
                  <c:v>RP2_263</c:v>
                </c:pt>
                <c:pt idx="4">
                  <c:v>RP2_300</c:v>
                </c:pt>
                <c:pt idx="5">
                  <c:v>RP2_400</c:v>
                </c:pt>
                <c:pt idx="6">
                  <c:v>RP2_500</c:v>
                </c:pt>
                <c:pt idx="7">
                  <c:v>RP2_600</c:v>
                </c:pt>
                <c:pt idx="8">
                  <c:v>RP2_700</c:v>
                </c:pt>
                <c:pt idx="9">
                  <c:v>RP2_800</c:v>
                </c:pt>
                <c:pt idx="10">
                  <c:v>RP2_900</c:v>
                </c:pt>
                <c:pt idx="11">
                  <c:v>RP2_1000</c:v>
                </c:pt>
                <c:pt idx="12">
                  <c:v>RP2_1100</c:v>
                </c:pt>
                <c:pt idx="13">
                  <c:v>RP2_1200</c:v>
                </c:pt>
                <c:pt idx="14">
                  <c:v>RP2_1300</c:v>
                </c:pt>
                <c:pt idx="15">
                  <c:v>RP2_1400</c:v>
                </c:pt>
                <c:pt idx="16">
                  <c:v>RP2_1500</c:v>
                </c:pt>
                <c:pt idx="17">
                  <c:v>RP2_1600</c:v>
                </c:pt>
                <c:pt idx="18">
                  <c:v>RP2_1700</c:v>
                </c:pt>
                <c:pt idx="19">
                  <c:v>RP2_1770</c:v>
                </c:pt>
                <c:pt idx="20">
                  <c:v>T0FC2</c:v>
                </c:pt>
              </c:strCache>
            </c:strRef>
          </c:cat>
          <c:val>
            <c:numRef>
              <c:f>Лист2!$D$3:$D$23</c:f>
              <c:numCache>
                <c:formatCode>0.00%</c:formatCode>
                <c:ptCount val="21"/>
                <c:pt idx="0">
                  <c:v>1</c:v>
                </c:pt>
                <c:pt idx="1">
                  <c:v>0.85799639260483995</c:v>
                </c:pt>
                <c:pt idx="2">
                  <c:v>0.80886442206523379</c:v>
                </c:pt>
                <c:pt idx="3">
                  <c:v>0.55696678190290094</c:v>
                </c:pt>
                <c:pt idx="4">
                  <c:v>0.54033894483691569</c:v>
                </c:pt>
                <c:pt idx="5">
                  <c:v>0.52371110777093044</c:v>
                </c:pt>
                <c:pt idx="6">
                  <c:v>0.50612505636554939</c:v>
                </c:pt>
                <c:pt idx="7">
                  <c:v>0.51147978355629042</c:v>
                </c:pt>
                <c:pt idx="8">
                  <c:v>0.50956335487749893</c:v>
                </c:pt>
                <c:pt idx="9">
                  <c:v>0.50708327070494519</c:v>
                </c:pt>
                <c:pt idx="10">
                  <c:v>0.50668871185931164</c:v>
                </c:pt>
                <c:pt idx="11">
                  <c:v>0.50612505636554939</c:v>
                </c:pt>
                <c:pt idx="12">
                  <c:v>0.50783481136329478</c:v>
                </c:pt>
                <c:pt idx="13">
                  <c:v>0.50343829851194954</c:v>
                </c:pt>
                <c:pt idx="14">
                  <c:v>0.4822260634300316</c:v>
                </c:pt>
                <c:pt idx="15">
                  <c:v>0.47191116789418314</c:v>
                </c:pt>
                <c:pt idx="16">
                  <c:v>0.46120171351270106</c:v>
                </c:pt>
                <c:pt idx="17">
                  <c:v>0.4665564407034421</c:v>
                </c:pt>
                <c:pt idx="18">
                  <c:v>0.4638696828498422</c:v>
                </c:pt>
                <c:pt idx="19">
                  <c:v>0.46464001202465055</c:v>
                </c:pt>
                <c:pt idx="20">
                  <c:v>0.39283030211934472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F60-4608-A286-EACF8B321159}"/>
            </c:ext>
          </c:extLst>
        </c:ser>
        <c:ser>
          <c:idx val="1"/>
          <c:order val="2"/>
          <c:tx>
            <c:v>Iecr=6.3 puA; P=172 W; I=2.6 puA</c:v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Лист2!$B$3:$B$23</c:f>
              <c:strCache>
                <c:ptCount val="21"/>
                <c:pt idx="0">
                  <c:v>IFC1</c:v>
                </c:pt>
                <c:pt idx="1">
                  <c:v>IFC2</c:v>
                </c:pt>
                <c:pt idx="2">
                  <c:v>IFC3</c:v>
                </c:pt>
                <c:pt idx="3">
                  <c:v>RP2_263</c:v>
                </c:pt>
                <c:pt idx="4">
                  <c:v>RP2_300</c:v>
                </c:pt>
                <c:pt idx="5">
                  <c:v>RP2_400</c:v>
                </c:pt>
                <c:pt idx="6">
                  <c:v>RP2_500</c:v>
                </c:pt>
                <c:pt idx="7">
                  <c:v>RP2_600</c:v>
                </c:pt>
                <c:pt idx="8">
                  <c:v>RP2_700</c:v>
                </c:pt>
                <c:pt idx="9">
                  <c:v>RP2_800</c:v>
                </c:pt>
                <c:pt idx="10">
                  <c:v>RP2_900</c:v>
                </c:pt>
                <c:pt idx="11">
                  <c:v>RP2_1000</c:v>
                </c:pt>
                <c:pt idx="12">
                  <c:v>RP2_1100</c:v>
                </c:pt>
                <c:pt idx="13">
                  <c:v>RP2_1200</c:v>
                </c:pt>
                <c:pt idx="14">
                  <c:v>RP2_1300</c:v>
                </c:pt>
                <c:pt idx="15">
                  <c:v>RP2_1400</c:v>
                </c:pt>
                <c:pt idx="16">
                  <c:v>RP2_1500</c:v>
                </c:pt>
                <c:pt idx="17">
                  <c:v>RP2_1600</c:v>
                </c:pt>
                <c:pt idx="18">
                  <c:v>RP2_1700</c:v>
                </c:pt>
                <c:pt idx="19">
                  <c:v>RP2_1770</c:v>
                </c:pt>
                <c:pt idx="20">
                  <c:v>T0FC2</c:v>
                </c:pt>
              </c:strCache>
            </c:strRef>
          </c:cat>
          <c:val>
            <c:numRef>
              <c:f>Лист2!$H$3:$H$23</c:f>
              <c:numCache>
                <c:formatCode>0.00%</c:formatCode>
                <c:ptCount val="21"/>
                <c:pt idx="0">
                  <c:v>1</c:v>
                </c:pt>
                <c:pt idx="1">
                  <c:v>0.90664556962025311</c:v>
                </c:pt>
                <c:pt idx="2">
                  <c:v>0.82911392405063289</c:v>
                </c:pt>
                <c:pt idx="3">
                  <c:v>0.59968354430379744</c:v>
                </c:pt>
                <c:pt idx="4">
                  <c:v>0.57436708860759489</c:v>
                </c:pt>
                <c:pt idx="5">
                  <c:v>0.56329113924050633</c:v>
                </c:pt>
                <c:pt idx="6">
                  <c:v>0.53955696202531644</c:v>
                </c:pt>
                <c:pt idx="7">
                  <c:v>0.54588607594936711</c:v>
                </c:pt>
                <c:pt idx="8">
                  <c:v>0.54272151898734167</c:v>
                </c:pt>
                <c:pt idx="9">
                  <c:v>0.54588607594936711</c:v>
                </c:pt>
                <c:pt idx="10">
                  <c:v>0.53955696202531644</c:v>
                </c:pt>
                <c:pt idx="11">
                  <c:v>0.52689873417721511</c:v>
                </c:pt>
                <c:pt idx="12">
                  <c:v>0.53639240506329111</c:v>
                </c:pt>
                <c:pt idx="13">
                  <c:v>0.53955696202531644</c:v>
                </c:pt>
                <c:pt idx="14">
                  <c:v>0.53481012658227844</c:v>
                </c:pt>
                <c:pt idx="15">
                  <c:v>0.53006329113924044</c:v>
                </c:pt>
                <c:pt idx="16">
                  <c:v>0.52848101265822778</c:v>
                </c:pt>
                <c:pt idx="17">
                  <c:v>0.48892405063291133</c:v>
                </c:pt>
                <c:pt idx="18">
                  <c:v>0.51265822784810122</c:v>
                </c:pt>
                <c:pt idx="19">
                  <c:v>0.51107594936708856</c:v>
                </c:pt>
                <c:pt idx="20">
                  <c:v>0.41455696202531644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F60-4608-A286-EACF8B321159}"/>
            </c:ext>
          </c:extLst>
        </c:ser>
        <c:ser>
          <c:idx val="2"/>
          <c:order val="3"/>
          <c:tx>
            <c:v>Iecr=7.0p uA; P=235 W; I=2.33 puA</c:v>
          </c:tx>
          <c:spPr>
            <a:ln w="127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Лист2!$B$3:$B$23</c:f>
              <c:strCache>
                <c:ptCount val="21"/>
                <c:pt idx="0">
                  <c:v>IFC1</c:v>
                </c:pt>
                <c:pt idx="1">
                  <c:v>IFC2</c:v>
                </c:pt>
                <c:pt idx="2">
                  <c:v>IFC3</c:v>
                </c:pt>
                <c:pt idx="3">
                  <c:v>RP2_263</c:v>
                </c:pt>
                <c:pt idx="4">
                  <c:v>RP2_300</c:v>
                </c:pt>
                <c:pt idx="5">
                  <c:v>RP2_400</c:v>
                </c:pt>
                <c:pt idx="6">
                  <c:v>RP2_500</c:v>
                </c:pt>
                <c:pt idx="7">
                  <c:v>RP2_600</c:v>
                </c:pt>
                <c:pt idx="8">
                  <c:v>RP2_700</c:v>
                </c:pt>
                <c:pt idx="9">
                  <c:v>RP2_800</c:v>
                </c:pt>
                <c:pt idx="10">
                  <c:v>RP2_900</c:v>
                </c:pt>
                <c:pt idx="11">
                  <c:v>RP2_1000</c:v>
                </c:pt>
                <c:pt idx="12">
                  <c:v>RP2_1100</c:v>
                </c:pt>
                <c:pt idx="13">
                  <c:v>RP2_1200</c:v>
                </c:pt>
                <c:pt idx="14">
                  <c:v>RP2_1300</c:v>
                </c:pt>
                <c:pt idx="15">
                  <c:v>RP2_1400</c:v>
                </c:pt>
                <c:pt idx="16">
                  <c:v>RP2_1500</c:v>
                </c:pt>
                <c:pt idx="17">
                  <c:v>RP2_1600</c:v>
                </c:pt>
                <c:pt idx="18">
                  <c:v>RP2_1700</c:v>
                </c:pt>
                <c:pt idx="19">
                  <c:v>RP2_1770</c:v>
                </c:pt>
                <c:pt idx="20">
                  <c:v>T0FC2</c:v>
                </c:pt>
              </c:strCache>
            </c:strRef>
          </c:cat>
          <c:val>
            <c:numRef>
              <c:f>Лист2!$L$3:$L$23</c:f>
              <c:numCache>
                <c:formatCode>0.00%</c:formatCode>
                <c:ptCount val="21"/>
                <c:pt idx="0">
                  <c:v>1</c:v>
                </c:pt>
                <c:pt idx="1">
                  <c:v>0.82799512042894829</c:v>
                </c:pt>
                <c:pt idx="2">
                  <c:v>0.73535419444523242</c:v>
                </c:pt>
                <c:pt idx="3">
                  <c:v>0.49249624102811423</c:v>
                </c:pt>
                <c:pt idx="4">
                  <c:v>0.48441090527390845</c:v>
                </c:pt>
                <c:pt idx="5">
                  <c:v>0.47113393287752842</c:v>
                </c:pt>
                <c:pt idx="6">
                  <c:v>0.46580044823966638</c:v>
                </c:pt>
                <c:pt idx="7">
                  <c:v>0.46638202502198639</c:v>
                </c:pt>
                <c:pt idx="8">
                  <c:v>0.46594229623535416</c:v>
                </c:pt>
                <c:pt idx="9">
                  <c:v>0.46551675224829064</c:v>
                </c:pt>
                <c:pt idx="10">
                  <c:v>0.46479332747028285</c:v>
                </c:pt>
                <c:pt idx="11">
                  <c:v>0.4644954466793384</c:v>
                </c:pt>
                <c:pt idx="12">
                  <c:v>0.46551675224829064</c:v>
                </c:pt>
                <c:pt idx="13">
                  <c:v>0.46161593236687559</c:v>
                </c:pt>
                <c:pt idx="14">
                  <c:v>0.45381429260404543</c:v>
                </c:pt>
                <c:pt idx="15">
                  <c:v>0.44214020255893782</c:v>
                </c:pt>
                <c:pt idx="16">
                  <c:v>0.43795568668614709</c:v>
                </c:pt>
                <c:pt idx="17">
                  <c:v>0.44011177622060199</c:v>
                </c:pt>
                <c:pt idx="18">
                  <c:v>0.43073562370563701</c:v>
                </c:pt>
                <c:pt idx="19">
                  <c:v>0.43866492666458623</c:v>
                </c:pt>
                <c:pt idx="20">
                  <c:v>0.33050582995262273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F60-4608-A286-EACF8B3211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54203392"/>
        <c:axId val="1454203808"/>
        <c:extLst/>
      </c:lineChart>
      <c:catAx>
        <c:axId val="14542033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54203808"/>
        <c:crosses val="autoZero"/>
        <c:auto val="1"/>
        <c:lblAlgn val="ctr"/>
        <c:lblOffset val="100"/>
        <c:noMultiLvlLbl val="0"/>
      </c:catAx>
      <c:valAx>
        <c:axId val="1454203808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in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54203392"/>
        <c:crosses val="autoZero"/>
        <c:crossBetween val="midCat"/>
        <c:majorUnit val="0.1"/>
        <c:minorUnit val="5.000000000000001E-2"/>
      </c:valAx>
      <c:spPr>
        <a:pattFill prst="pct5">
          <a:fgClr>
            <a:schemeClr val="bg1">
              <a:lumMod val="95000"/>
            </a:schemeClr>
          </a:fgClr>
          <a:bgClr>
            <a:schemeClr val="bg1"/>
          </a:bgClr>
        </a:patt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7554005167958653"/>
          <c:y val="0"/>
          <c:w val="0.32107961886304909"/>
          <c:h val="0.29993342911877396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2400" b="1" baseline="300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2400" b="1" baseline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400" b="1" baseline="300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10+</a:t>
            </a:r>
            <a:endParaRPr lang="ru-RU" baseline="30000">
              <a:solidFill>
                <a:sysClr val="windowText" lastClr="000000"/>
              </a:solidFill>
            </a:endParaRPr>
          </a:p>
        </c:rich>
      </c:tx>
      <c:layout>
        <c:manualLayout>
          <c:xMode val="edge"/>
          <c:yMode val="edge"/>
          <c:x val="0.19188856589147288"/>
          <c:y val="1.2164750957854405E-2"/>
        </c:manualLayout>
      </c:layout>
      <c:overlay val="0"/>
      <c:spPr>
        <a:solidFill>
          <a:schemeClr val="bg1"/>
        </a:solidFill>
        <a:ln>
          <a:solidFill>
            <a:schemeClr val="bg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7.9937744038342293E-2"/>
          <c:y val="0.13129366535367623"/>
          <c:w val="0.90818144707343895"/>
          <c:h val="0.74709100223206115"/>
        </c:manualLayout>
      </c:layout>
      <c:lineChart>
        <c:grouping val="standard"/>
        <c:varyColors val="0"/>
        <c:ser>
          <c:idx val="1"/>
          <c:order val="0"/>
          <c:tx>
            <c:v>Iecr= 1.2  puA, I=0.53 puA</c:v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Лист2!$B$3:$B$23</c:f>
              <c:strCache>
                <c:ptCount val="21"/>
                <c:pt idx="0">
                  <c:v>IFC1</c:v>
                </c:pt>
                <c:pt idx="1">
                  <c:v>IFC2</c:v>
                </c:pt>
                <c:pt idx="2">
                  <c:v>IFC3</c:v>
                </c:pt>
                <c:pt idx="3">
                  <c:v>RP2_263</c:v>
                </c:pt>
                <c:pt idx="4">
                  <c:v>RP2_300</c:v>
                </c:pt>
                <c:pt idx="5">
                  <c:v>RP2_400</c:v>
                </c:pt>
                <c:pt idx="6">
                  <c:v>RP2_500</c:v>
                </c:pt>
                <c:pt idx="7">
                  <c:v>RP2_600</c:v>
                </c:pt>
                <c:pt idx="8">
                  <c:v>RP2_700</c:v>
                </c:pt>
                <c:pt idx="9">
                  <c:v>RP2_800</c:v>
                </c:pt>
                <c:pt idx="10">
                  <c:v>RP2_900</c:v>
                </c:pt>
                <c:pt idx="11">
                  <c:v>RP2_1000</c:v>
                </c:pt>
                <c:pt idx="12">
                  <c:v>RP2_1100</c:v>
                </c:pt>
                <c:pt idx="13">
                  <c:v>RP2_1200</c:v>
                </c:pt>
                <c:pt idx="14">
                  <c:v>RP2_1300</c:v>
                </c:pt>
                <c:pt idx="15">
                  <c:v>RP2_1400</c:v>
                </c:pt>
                <c:pt idx="16">
                  <c:v>RP2_1500</c:v>
                </c:pt>
                <c:pt idx="17">
                  <c:v>RP2_1600</c:v>
                </c:pt>
                <c:pt idx="18">
                  <c:v>RP2_1700</c:v>
                </c:pt>
                <c:pt idx="19">
                  <c:v>RP2_1770</c:v>
                </c:pt>
                <c:pt idx="20">
                  <c:v>T0FC2</c:v>
                </c:pt>
              </c:strCache>
            </c:strRef>
          </c:cat>
          <c:val>
            <c:numRef>
              <c:f>Лист2!$V$3:$V$23</c:f>
              <c:numCache>
                <c:formatCode>0.00%</c:formatCode>
                <c:ptCount val="21"/>
                <c:pt idx="0">
                  <c:v>0.99066199766549945</c:v>
                </c:pt>
                <c:pt idx="1">
                  <c:v>1</c:v>
                </c:pt>
                <c:pt idx="2">
                  <c:v>0.96264799066199758</c:v>
                </c:pt>
                <c:pt idx="3">
                  <c:v>0.74920793730198443</c:v>
                </c:pt>
                <c:pt idx="4">
                  <c:v>0.73495080873770213</c:v>
                </c:pt>
                <c:pt idx="5">
                  <c:v>0.7206103051525764</c:v>
                </c:pt>
                <c:pt idx="6">
                  <c:v>0.71594130398532596</c:v>
                </c:pt>
                <c:pt idx="7">
                  <c:v>0.71544105386026347</c:v>
                </c:pt>
                <c:pt idx="8">
                  <c:v>0.71335667833916949</c:v>
                </c:pt>
                <c:pt idx="9">
                  <c:v>0.71419042854760717</c:v>
                </c:pt>
                <c:pt idx="10">
                  <c:v>0.71419042854760717</c:v>
                </c:pt>
                <c:pt idx="11">
                  <c:v>0.71335667833916949</c:v>
                </c:pt>
                <c:pt idx="12">
                  <c:v>0.71352342838085714</c:v>
                </c:pt>
                <c:pt idx="13">
                  <c:v>0.71318992829748207</c:v>
                </c:pt>
                <c:pt idx="14">
                  <c:v>0.71152242788060704</c:v>
                </c:pt>
                <c:pt idx="15">
                  <c:v>0.71027180256795064</c:v>
                </c:pt>
                <c:pt idx="16">
                  <c:v>0.70977155244288814</c:v>
                </c:pt>
                <c:pt idx="17">
                  <c:v>0.70743705185926298</c:v>
                </c:pt>
                <c:pt idx="18">
                  <c:v>0.69401367350341836</c:v>
                </c:pt>
                <c:pt idx="19">
                  <c:v>0.67050191762547939</c:v>
                </c:pt>
                <c:pt idx="20">
                  <c:v>0.488410872102718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98C-4B12-87CB-6FF132AC15BC}"/>
            </c:ext>
          </c:extLst>
        </c:ser>
        <c:ser>
          <c:idx val="0"/>
          <c:order val="1"/>
          <c:tx>
            <c:v>Iecr=20.4 puA, I=7.7 puA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Лист2!$B$3:$B$23</c:f>
              <c:strCache>
                <c:ptCount val="21"/>
                <c:pt idx="0">
                  <c:v>IFC1</c:v>
                </c:pt>
                <c:pt idx="1">
                  <c:v>IFC2</c:v>
                </c:pt>
                <c:pt idx="2">
                  <c:v>IFC3</c:v>
                </c:pt>
                <c:pt idx="3">
                  <c:v>RP2_263</c:v>
                </c:pt>
                <c:pt idx="4">
                  <c:v>RP2_300</c:v>
                </c:pt>
                <c:pt idx="5">
                  <c:v>RP2_400</c:v>
                </c:pt>
                <c:pt idx="6">
                  <c:v>RP2_500</c:v>
                </c:pt>
                <c:pt idx="7">
                  <c:v>RP2_600</c:v>
                </c:pt>
                <c:pt idx="8">
                  <c:v>RP2_700</c:v>
                </c:pt>
                <c:pt idx="9">
                  <c:v>RP2_800</c:v>
                </c:pt>
                <c:pt idx="10">
                  <c:v>RP2_900</c:v>
                </c:pt>
                <c:pt idx="11">
                  <c:v>RP2_1000</c:v>
                </c:pt>
                <c:pt idx="12">
                  <c:v>RP2_1100</c:v>
                </c:pt>
                <c:pt idx="13">
                  <c:v>RP2_1200</c:v>
                </c:pt>
                <c:pt idx="14">
                  <c:v>RP2_1300</c:v>
                </c:pt>
                <c:pt idx="15">
                  <c:v>RP2_1400</c:v>
                </c:pt>
                <c:pt idx="16">
                  <c:v>RP2_1500</c:v>
                </c:pt>
                <c:pt idx="17">
                  <c:v>RP2_1600</c:v>
                </c:pt>
                <c:pt idx="18">
                  <c:v>RP2_1700</c:v>
                </c:pt>
                <c:pt idx="19">
                  <c:v>RP2_1770</c:v>
                </c:pt>
                <c:pt idx="20">
                  <c:v>T0FC2</c:v>
                </c:pt>
              </c:strCache>
            </c:strRef>
          </c:cat>
          <c:val>
            <c:numRef>
              <c:f>Лист2!$D$3:$D$23</c:f>
              <c:numCache>
                <c:formatCode>0.00%</c:formatCode>
                <c:ptCount val="21"/>
                <c:pt idx="0">
                  <c:v>1</c:v>
                </c:pt>
                <c:pt idx="1">
                  <c:v>0.94633108443444203</c:v>
                </c:pt>
                <c:pt idx="2">
                  <c:v>0.86628469782366202</c:v>
                </c:pt>
                <c:pt idx="3">
                  <c:v>0.62619467635019921</c:v>
                </c:pt>
                <c:pt idx="4">
                  <c:v>0.62039635000270255</c:v>
                </c:pt>
                <c:pt idx="5">
                  <c:v>0.61070135179625262</c:v>
                </c:pt>
                <c:pt idx="6">
                  <c:v>0.59885409347098617</c:v>
                </c:pt>
                <c:pt idx="7">
                  <c:v>0.59610234537386919</c:v>
                </c:pt>
                <c:pt idx="8">
                  <c:v>0.59185187733100086</c:v>
                </c:pt>
                <c:pt idx="9">
                  <c:v>0.58045669190740368</c:v>
                </c:pt>
                <c:pt idx="10">
                  <c:v>0.57640769113593138</c:v>
                </c:pt>
                <c:pt idx="11">
                  <c:v>0.57919874992015008</c:v>
                </c:pt>
                <c:pt idx="12">
                  <c:v>0.5754101824507265</c:v>
                </c:pt>
                <c:pt idx="13">
                  <c:v>0.57535613025596166</c:v>
                </c:pt>
                <c:pt idx="14">
                  <c:v>0.57465836555990701</c:v>
                </c:pt>
                <c:pt idx="15">
                  <c:v>0.57390654866908752</c:v>
                </c:pt>
                <c:pt idx="16">
                  <c:v>0.57570501260398899</c:v>
                </c:pt>
                <c:pt idx="17">
                  <c:v>0.56966099446210694</c:v>
                </c:pt>
                <c:pt idx="18">
                  <c:v>0.55331266246369903</c:v>
                </c:pt>
                <c:pt idx="19">
                  <c:v>0.53998142570034446</c:v>
                </c:pt>
                <c:pt idx="20">
                  <c:v>0.37985425562757053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98C-4B12-87CB-6FF132AC15BC}"/>
            </c:ext>
          </c:extLst>
        </c:ser>
        <c:ser>
          <c:idx val="2"/>
          <c:order val="2"/>
          <c:tx>
            <c:v>Iecr=21.9 puA, I=8.4 puA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val>
            <c:numRef>
              <c:f>Лист2!$I$3:$I$23</c:f>
              <c:numCache>
                <c:formatCode>0.00%</c:formatCode>
                <c:ptCount val="21"/>
                <c:pt idx="0">
                  <c:v>1</c:v>
                </c:pt>
                <c:pt idx="1">
                  <c:v>0.94884236407323941</c:v>
                </c:pt>
                <c:pt idx="2">
                  <c:v>0.83675750181608222</c:v>
                </c:pt>
                <c:pt idx="3">
                  <c:v>0.58650138767299353</c:v>
                </c:pt>
                <c:pt idx="4">
                  <c:v>0.57758861549350871</c:v>
                </c:pt>
                <c:pt idx="5">
                  <c:v>0.57222418835099742</c:v>
                </c:pt>
                <c:pt idx="6">
                  <c:v>0.57121835826177669</c:v>
                </c:pt>
                <c:pt idx="7">
                  <c:v>0.5702777208635238</c:v>
                </c:pt>
                <c:pt idx="8">
                  <c:v>0.56907631270139891</c:v>
                </c:pt>
                <c:pt idx="9">
                  <c:v>0.56132769571777152</c:v>
                </c:pt>
                <c:pt idx="10">
                  <c:v>0.55961405926946939</c:v>
                </c:pt>
                <c:pt idx="11">
                  <c:v>0.55907389125859153</c:v>
                </c:pt>
                <c:pt idx="12">
                  <c:v>0.55887831318568748</c:v>
                </c:pt>
                <c:pt idx="13">
                  <c:v>0.55840333786577756</c:v>
                </c:pt>
                <c:pt idx="14">
                  <c:v>0.55825432600070779</c:v>
                </c:pt>
                <c:pt idx="15">
                  <c:v>0.55682940004097825</c:v>
                </c:pt>
                <c:pt idx="16">
                  <c:v>0.55680146031627775</c:v>
                </c:pt>
                <c:pt idx="17">
                  <c:v>0.55406336729562089</c:v>
                </c:pt>
                <c:pt idx="18">
                  <c:v>0.53282917652318074</c:v>
                </c:pt>
                <c:pt idx="19">
                  <c:v>0.52664518412278583</c:v>
                </c:pt>
                <c:pt idx="20">
                  <c:v>0.37760537932832905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98C-4B12-87CB-6FF132AC15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54203392"/>
        <c:axId val="1454203808"/>
        <c:extLst>
          <c:ext xmlns:c15="http://schemas.microsoft.com/office/drawing/2012/chart" uri="{02D57815-91ED-43cb-92C2-25804820EDAC}">
            <c15:filteredLineSeries>
              <c15:ser>
                <c:idx val="3"/>
                <c:order val="3"/>
                <c:tx>
                  <c:v>Iecr=21.9 puA, I=8.4 puA 2</c:v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val>
                  <c:numRef>
                    <c:extLst>
                      <c:ext uri="{02D57815-91ED-43cb-92C2-25804820EDAC}">
                        <c15:formulaRef>
                          <c15:sqref>Лист2!$R$3:$R$23</c15:sqref>
                        </c15:formulaRef>
                      </c:ext>
                    </c:extLst>
                    <c:numCache>
                      <c:formatCode>0.00%</c:formatCode>
                      <c:ptCount val="21"/>
                      <c:pt idx="0">
                        <c:v>1</c:v>
                      </c:pt>
                      <c:pt idx="1">
                        <c:v>0.97254004576659037</c:v>
                      </c:pt>
                      <c:pt idx="2">
                        <c:v>0.81372997711670481</c:v>
                      </c:pt>
                      <c:pt idx="5">
                        <c:v>0.55514874141876425</c:v>
                      </c:pt>
                      <c:pt idx="6">
                        <c:v>0.55514874141876425</c:v>
                      </c:pt>
                      <c:pt idx="11">
                        <c:v>0.54416475972540046</c:v>
                      </c:pt>
                      <c:pt idx="19">
                        <c:v>0.50983981693363845</c:v>
                      </c:pt>
                      <c:pt idx="20">
                        <c:v>0.388558352402746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198C-4B12-87CB-6FF132AC15BC}"/>
                  </c:ext>
                </c:extLst>
              </c15:ser>
            </c15:filteredLineSeries>
          </c:ext>
        </c:extLst>
      </c:lineChart>
      <c:catAx>
        <c:axId val="14542033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54203808"/>
        <c:crosses val="autoZero"/>
        <c:auto val="1"/>
        <c:lblAlgn val="ctr"/>
        <c:lblOffset val="100"/>
        <c:noMultiLvlLbl val="0"/>
      </c:catAx>
      <c:valAx>
        <c:axId val="1454203808"/>
        <c:scaling>
          <c:orientation val="minMax"/>
          <c:max val="1.02"/>
          <c:min val="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inorGridlines>
        <c:numFmt formatCode="0%" sourceLinked="0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54203392"/>
        <c:crosses val="autoZero"/>
        <c:crossBetween val="midCat"/>
        <c:majorUnit val="0.1"/>
        <c:minorUnit val="5.000000000000001E-2"/>
      </c:valAx>
      <c:spPr>
        <a:pattFill prst="pct5">
          <a:fgClr>
            <a:schemeClr val="bg1">
              <a:lumMod val="95000"/>
            </a:schemeClr>
          </a:fgClr>
          <a:bgClr>
            <a:schemeClr val="bg1"/>
          </a:bgClr>
        </a:patt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7350581395348841"/>
          <c:y val="1.0375000000000009E-2"/>
          <c:w val="0.32649418604651165"/>
          <c:h val="0.25212978927203067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991468396074203"/>
          <c:y val="0.12808763684301025"/>
          <c:w val="0.77241770955615918"/>
          <c:h val="0.7229867076417718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Лист1!$C$3</c:f>
              <c:strCache>
                <c:ptCount val="1"/>
                <c:pt idx="0">
                  <c:v>U-400</c:v>
                </c:pt>
              </c:strCache>
            </c:strRef>
          </c:tx>
          <c:spPr>
            <a:solidFill>
              <a:srgbClr val="FF00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-6.6933631060784695E-17"/>
                  <c:y val="-1.000000000000003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E34-4245-8060-D28B5B54FE84}"/>
                </c:ext>
              </c:extLst>
            </c:dLbl>
            <c:dLbl>
              <c:idx val="1"/>
              <c:layout>
                <c:manualLayout>
                  <c:x val="-6.6933631060784695E-17"/>
                  <c:y val="-1.3333333333333341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CF0-4194-897A-5C6A7B6FCE60}"/>
                </c:ext>
              </c:extLst>
            </c:dLbl>
            <c:dLbl>
              <c:idx val="2"/>
              <c:layout>
                <c:manualLayout>
                  <c:x val="3.6509675063891331E-3"/>
                  <c:y val="-1.000000000000003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CF0-4194-897A-5C6A7B6FCE60}"/>
                </c:ext>
              </c:extLst>
            </c:dLbl>
            <c:dLbl>
              <c:idx val="4"/>
              <c:layout>
                <c:manualLayout>
                  <c:x val="3.3917078233940369E-3"/>
                  <c:y val="-2.6803469888105023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CF0-4194-897A-5C6A7B6FCE60}"/>
                </c:ext>
              </c:extLst>
            </c:dLbl>
            <c:dLbl>
              <c:idx val="6"/>
              <c:layout>
                <c:manualLayout>
                  <c:x val="-1.6114588800478117E-2"/>
                  <c:y val="-1.7727797072023333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CF0-4194-897A-5C6A7B6FCE60}"/>
                </c:ext>
              </c:extLst>
            </c:dLbl>
            <c:dLbl>
              <c:idx val="7"/>
              <c:layout>
                <c:manualLayout>
                  <c:x val="-1.9765524137164855E-2"/>
                  <c:y val="5.78030867303454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CF0-4194-897A-5C6A7B6FCE60}"/>
                </c:ext>
              </c:extLst>
            </c:dLbl>
            <c:dLbl>
              <c:idx val="8"/>
              <c:layout>
                <c:manualLayout>
                  <c:x val="5.4764512595836716E-3"/>
                  <c:y val="-6.666666666666672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CF0-4194-897A-5C6A7B6FCE60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1" i="1" u="none" strike="noStrike" baseline="0">
                    <a:solidFill>
                      <a:schemeClr val="tx1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Лист1!$B$16:$B$20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Лист1!$C$16:$C$20</c:f>
              <c:numCache>
                <c:formatCode>General</c:formatCode>
                <c:ptCount val="5"/>
                <c:pt idx="0">
                  <c:v>6240</c:v>
                </c:pt>
                <c:pt idx="1">
                  <c:v>6571</c:v>
                </c:pt>
                <c:pt idx="2">
                  <c:v>6595</c:v>
                </c:pt>
                <c:pt idx="3">
                  <c:v>6302</c:v>
                </c:pt>
                <c:pt idx="4">
                  <c:v>3389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CF0-4194-897A-5C6A7B6FCE60}"/>
            </c:ext>
          </c:extLst>
        </c:ser>
        <c:ser>
          <c:idx val="1"/>
          <c:order val="1"/>
          <c:tx>
            <c:strRef>
              <c:f>Лист1!$D$3</c:f>
              <c:strCache>
                <c:ptCount val="1"/>
                <c:pt idx="0">
                  <c:v>U-400M</c:v>
                </c:pt>
              </c:strCache>
            </c:strRef>
          </c:tx>
          <c:spPr>
            <a:pattFill prst="dkDnDiag">
              <a:fgClr>
                <a:srgbClr val="008000"/>
              </a:fgClr>
              <a:bgClr>
                <a:srgbClr val="FFFFFF"/>
              </a:bgClr>
            </a:patt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2.1285949070792919E-2"/>
                  <c:y val="2.8901543365172835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CF0-4194-897A-5C6A7B6FCE60}"/>
                </c:ext>
              </c:extLst>
            </c:dLbl>
            <c:dLbl>
              <c:idx val="1"/>
              <c:layout>
                <c:manualLayout>
                  <c:x val="1.9765524137164855E-2"/>
                  <c:y val="8.6704630095518504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CF0-4194-897A-5C6A7B6FCE60}"/>
                </c:ext>
              </c:extLst>
            </c:dLbl>
            <c:dLbl>
              <c:idx val="2"/>
              <c:layout>
                <c:manualLayout>
                  <c:x val="1.6724674269908729E-2"/>
                  <c:y val="0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CF0-4194-897A-5C6A7B6FCE60}"/>
                </c:ext>
              </c:extLst>
            </c:dLbl>
            <c:dLbl>
              <c:idx val="3"/>
              <c:layout>
                <c:manualLayout>
                  <c:x val="2.8435703264480177E-2"/>
                  <c:y val="-0.1736355364949966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CF0-4194-897A-5C6A7B6FCE60}"/>
                </c:ext>
              </c:extLst>
            </c:dLbl>
            <c:dLbl>
              <c:idx val="4"/>
              <c:layout>
                <c:manualLayout>
                  <c:x val="2.7388100494731515E-2"/>
                  <c:y val="-6.1433549455255441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CF0-4194-897A-5C6A7B6FCE60}"/>
                </c:ext>
              </c:extLst>
            </c:dLbl>
            <c:dLbl>
              <c:idx val="6"/>
              <c:layout>
                <c:manualLayout>
                  <c:x val="4.5612748008841963E-3"/>
                  <c:y val="-2.6011389028655536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CF0-4194-897A-5C6A7B6FCE60}"/>
                </c:ext>
              </c:extLst>
            </c:dLbl>
            <c:dLbl>
              <c:idx val="8"/>
              <c:layout>
                <c:manualLayout>
                  <c:x val="1.6724674269908729E-2"/>
                  <c:y val="-1.445077168258642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ECF0-4194-897A-5C6A7B6FCE60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1" i="0" u="none" strike="noStrike" baseline="0">
                    <a:solidFill>
                      <a:schemeClr val="tx1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Лист1!$B$16:$B$20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Лист1!$D$16:$D$20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3993</c:v>
                </c:pt>
                <c:pt idx="4">
                  <c:v>2331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ECF0-4194-897A-5C6A7B6FCE60}"/>
            </c:ext>
          </c:extLst>
        </c:ser>
        <c:ser>
          <c:idx val="2"/>
          <c:order val="2"/>
          <c:tx>
            <c:strRef>
              <c:f>Лист1!$E$3</c:f>
              <c:strCache>
                <c:ptCount val="1"/>
                <c:pt idx="0">
                  <c:v>DC-280</c:v>
                </c:pt>
              </c:strCache>
            </c:strRef>
          </c:tx>
          <c:spPr>
            <a:solidFill>
              <a:srgbClr val="9BBB59">
                <a:lumMod val="75000"/>
              </a:srgbClr>
            </a:solidFill>
            <a:ln w="12700">
              <a:solidFill>
                <a:sysClr val="windowText" lastClr="000000"/>
              </a:solidFill>
            </a:ln>
          </c:spPr>
          <c:invertIfNegative val="0"/>
          <c:dLbls>
            <c:dLbl>
              <c:idx val="3"/>
              <c:layout>
                <c:manualLayout>
                  <c:x val="2.4881240356420271E-2"/>
                  <c:y val="-3.36068780312896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ECF0-4194-897A-5C6A7B6FCE60}"/>
                </c:ext>
              </c:extLst>
            </c:dLbl>
            <c:dLbl>
              <c:idx val="4"/>
              <c:layout>
                <c:manualLayout>
                  <c:x val="1.4217851632240024E-2"/>
                  <c:y val="-5.60114633854828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ECF0-4194-897A-5C6A7B6FCE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Лист1!$B$16:$B$20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Лист1!$E$16:$E$20</c:f>
              <c:numCache>
                <c:formatCode>General</c:formatCode>
                <c:ptCount val="5"/>
                <c:pt idx="0">
                  <c:v>5357</c:v>
                </c:pt>
                <c:pt idx="1">
                  <c:v>6037</c:v>
                </c:pt>
                <c:pt idx="2">
                  <c:v>6182</c:v>
                </c:pt>
                <c:pt idx="3">
                  <c:v>4050</c:v>
                </c:pt>
                <c:pt idx="4">
                  <c:v>2129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ECF0-4194-897A-5C6A7B6FCE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273728"/>
        <c:axId val="55296384"/>
      </c:barChart>
      <c:catAx>
        <c:axId val="552737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50" b="0" i="0" u="none" strike="noStrike" baseline="0">
                <a:solidFill>
                  <a:srgbClr val="FF00FF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5529638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55296384"/>
        <c:scaling>
          <c:orientation val="minMax"/>
          <c:max val="800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250" b="1" i="0" u="none" strike="noStrike" baseline="0">
                    <a:solidFill>
                      <a:srgbClr val="0000FF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ru-RU" sz="1100" dirty="0"/>
                  <a:t>Отработанное</a:t>
                </a:r>
                <a:r>
                  <a:rPr lang="ru-RU" sz="1100" baseline="0" dirty="0"/>
                  <a:t> время (ч)</a:t>
                </a:r>
                <a:endParaRPr lang="en-US" sz="1100" dirty="0"/>
              </a:p>
            </c:rich>
          </c:tx>
          <c:layout>
            <c:manualLayout>
              <c:xMode val="edge"/>
              <c:yMode val="edge"/>
              <c:x val="1.0663388724180116E-2"/>
              <c:y val="9.8719542664196289E-2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FF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55273728"/>
        <c:crosses val="autoZero"/>
        <c:crossBetween val="between"/>
      </c:valAx>
      <c:spPr>
        <a:solidFill>
          <a:srgbClr val="00CCFF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24079778940395019"/>
          <c:y val="5.1194365865788245E-2"/>
          <c:w val="0.6914054486277954"/>
          <c:h val="8.4246178339817956E-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200" b="0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991468396074203"/>
          <c:y val="0.12808763684301025"/>
          <c:w val="0.77241770955615918"/>
          <c:h val="0.7229867076417718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Лист1!$C$3</c:f>
              <c:strCache>
                <c:ptCount val="1"/>
                <c:pt idx="0">
                  <c:v>U-400</c:v>
                </c:pt>
              </c:strCache>
            </c:strRef>
          </c:tx>
          <c:spPr>
            <a:solidFill>
              <a:srgbClr val="FF00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-6.6933631060784695E-17"/>
                  <c:y val="-1.000000000000003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E34-4245-8060-D28B5B54FE84}"/>
                </c:ext>
              </c:extLst>
            </c:dLbl>
            <c:dLbl>
              <c:idx val="1"/>
              <c:layout>
                <c:manualLayout>
                  <c:x val="-6.6933631060784695E-17"/>
                  <c:y val="-1.3333333333333341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CF0-4194-897A-5C6A7B6FCE60}"/>
                </c:ext>
              </c:extLst>
            </c:dLbl>
            <c:dLbl>
              <c:idx val="2"/>
              <c:layout>
                <c:manualLayout>
                  <c:x val="3.6509675063891331E-3"/>
                  <c:y val="-1.000000000000003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CF0-4194-897A-5C6A7B6FCE60}"/>
                </c:ext>
              </c:extLst>
            </c:dLbl>
            <c:dLbl>
              <c:idx val="4"/>
              <c:layout>
                <c:manualLayout>
                  <c:x val="3.3917078233940369E-3"/>
                  <c:y val="-2.6803469888105023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CF0-4194-897A-5C6A7B6FCE60}"/>
                </c:ext>
              </c:extLst>
            </c:dLbl>
            <c:dLbl>
              <c:idx val="6"/>
              <c:layout>
                <c:manualLayout>
                  <c:x val="-1.6114588800478117E-2"/>
                  <c:y val="-1.7727797072023333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CF0-4194-897A-5C6A7B6FCE60}"/>
                </c:ext>
              </c:extLst>
            </c:dLbl>
            <c:dLbl>
              <c:idx val="7"/>
              <c:layout>
                <c:manualLayout>
                  <c:x val="-1.9765524137164855E-2"/>
                  <c:y val="5.78030867303454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CF0-4194-897A-5C6A7B6FCE60}"/>
                </c:ext>
              </c:extLst>
            </c:dLbl>
            <c:dLbl>
              <c:idx val="8"/>
              <c:layout>
                <c:manualLayout>
                  <c:x val="5.4764512595836716E-3"/>
                  <c:y val="-6.666666666666672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CF0-4194-897A-5C6A7B6FCE60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1" i="1" u="none" strike="noStrike" baseline="0">
                    <a:solidFill>
                      <a:schemeClr val="tx1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Лист1!$B$16:$B$20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Лист1!$C$16:$C$20</c:f>
              <c:numCache>
                <c:formatCode>General</c:formatCode>
                <c:ptCount val="5"/>
                <c:pt idx="0">
                  <c:v>6240</c:v>
                </c:pt>
                <c:pt idx="1">
                  <c:v>6571</c:v>
                </c:pt>
                <c:pt idx="2">
                  <c:v>6595</c:v>
                </c:pt>
                <c:pt idx="3">
                  <c:v>6302</c:v>
                </c:pt>
                <c:pt idx="4">
                  <c:v>3389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CF0-4194-897A-5C6A7B6FCE60}"/>
            </c:ext>
          </c:extLst>
        </c:ser>
        <c:ser>
          <c:idx val="1"/>
          <c:order val="1"/>
          <c:tx>
            <c:strRef>
              <c:f>Лист1!$D$3</c:f>
              <c:strCache>
                <c:ptCount val="1"/>
                <c:pt idx="0">
                  <c:v>U-400M</c:v>
                </c:pt>
              </c:strCache>
            </c:strRef>
          </c:tx>
          <c:spPr>
            <a:pattFill prst="dkDnDiag">
              <a:fgClr>
                <a:srgbClr val="008000"/>
              </a:fgClr>
              <a:bgClr>
                <a:srgbClr val="FFFFFF"/>
              </a:bgClr>
            </a:patt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2.1285949070792919E-2"/>
                  <c:y val="2.8901543365172835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CF0-4194-897A-5C6A7B6FCE60}"/>
                </c:ext>
              </c:extLst>
            </c:dLbl>
            <c:dLbl>
              <c:idx val="1"/>
              <c:layout>
                <c:manualLayout>
                  <c:x val="1.9765524137164855E-2"/>
                  <c:y val="8.6704630095518504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CF0-4194-897A-5C6A7B6FCE60}"/>
                </c:ext>
              </c:extLst>
            </c:dLbl>
            <c:dLbl>
              <c:idx val="2"/>
              <c:layout>
                <c:manualLayout>
                  <c:x val="1.6724674269908729E-2"/>
                  <c:y val="0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CF0-4194-897A-5C6A7B6FCE60}"/>
                </c:ext>
              </c:extLst>
            </c:dLbl>
            <c:dLbl>
              <c:idx val="3"/>
              <c:layout>
                <c:manualLayout>
                  <c:x val="2.8435703264480177E-2"/>
                  <c:y val="-0.1736355364949966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CF0-4194-897A-5C6A7B6FCE60}"/>
                </c:ext>
              </c:extLst>
            </c:dLbl>
            <c:dLbl>
              <c:idx val="4"/>
              <c:layout>
                <c:manualLayout>
                  <c:x val="2.7388100494731515E-2"/>
                  <c:y val="-6.1433549455255441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CF0-4194-897A-5C6A7B6FCE60}"/>
                </c:ext>
              </c:extLst>
            </c:dLbl>
            <c:dLbl>
              <c:idx val="6"/>
              <c:layout>
                <c:manualLayout>
                  <c:x val="4.5612748008841963E-3"/>
                  <c:y val="-2.6011389028655536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CF0-4194-897A-5C6A7B6FCE60}"/>
                </c:ext>
              </c:extLst>
            </c:dLbl>
            <c:dLbl>
              <c:idx val="8"/>
              <c:layout>
                <c:manualLayout>
                  <c:x val="1.6724674269908729E-2"/>
                  <c:y val="-1.445077168258642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ECF0-4194-897A-5C6A7B6FCE60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1" i="0" u="none" strike="noStrike" baseline="0">
                    <a:solidFill>
                      <a:schemeClr val="tx1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Лист1!$B$16:$B$20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Лист1!$D$16:$D$20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3993</c:v>
                </c:pt>
                <c:pt idx="4">
                  <c:v>2331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ECF0-4194-897A-5C6A7B6FCE60}"/>
            </c:ext>
          </c:extLst>
        </c:ser>
        <c:ser>
          <c:idx val="2"/>
          <c:order val="2"/>
          <c:tx>
            <c:strRef>
              <c:f>Лист1!$E$3</c:f>
              <c:strCache>
                <c:ptCount val="1"/>
                <c:pt idx="0">
                  <c:v>DC-280</c:v>
                </c:pt>
              </c:strCache>
            </c:strRef>
          </c:tx>
          <c:spPr>
            <a:solidFill>
              <a:srgbClr val="9BBB59">
                <a:lumMod val="75000"/>
              </a:srgbClr>
            </a:solidFill>
            <a:ln w="12700">
              <a:solidFill>
                <a:sysClr val="windowText" lastClr="000000"/>
              </a:solidFill>
            </a:ln>
          </c:spPr>
          <c:invertIfNegative val="0"/>
          <c:dLbls>
            <c:dLbl>
              <c:idx val="3"/>
              <c:layout>
                <c:manualLayout>
                  <c:x val="2.4881240356420271E-2"/>
                  <c:y val="-3.36068780312896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ECF0-4194-897A-5C6A7B6FCE60}"/>
                </c:ext>
              </c:extLst>
            </c:dLbl>
            <c:dLbl>
              <c:idx val="4"/>
              <c:layout>
                <c:manualLayout>
                  <c:x val="1.4217851632240024E-2"/>
                  <c:y val="-5.60114633854828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ECF0-4194-897A-5C6A7B6FCE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Лист1!$B$16:$B$20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Лист1!$E$16:$E$20</c:f>
              <c:numCache>
                <c:formatCode>General</c:formatCode>
                <c:ptCount val="5"/>
                <c:pt idx="0">
                  <c:v>5357</c:v>
                </c:pt>
                <c:pt idx="1">
                  <c:v>6037</c:v>
                </c:pt>
                <c:pt idx="2">
                  <c:v>6182</c:v>
                </c:pt>
                <c:pt idx="3">
                  <c:v>4050</c:v>
                </c:pt>
                <c:pt idx="4">
                  <c:v>2129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ECF0-4194-897A-5C6A7B6FCE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273728"/>
        <c:axId val="55296384"/>
      </c:barChart>
      <c:catAx>
        <c:axId val="552737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50" b="0" i="0" u="none" strike="noStrike" baseline="0">
                <a:solidFill>
                  <a:srgbClr val="FF00FF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5529638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55296384"/>
        <c:scaling>
          <c:orientation val="minMax"/>
          <c:max val="800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250" b="1" i="0" u="none" strike="noStrike" baseline="0">
                    <a:solidFill>
                      <a:srgbClr val="0000FF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ru-RU" sz="1100" dirty="0"/>
                  <a:t>Отработанное</a:t>
                </a:r>
                <a:r>
                  <a:rPr lang="ru-RU" sz="1100" baseline="0" dirty="0"/>
                  <a:t> время (ч)</a:t>
                </a:r>
                <a:endParaRPr lang="en-US" sz="1100" dirty="0"/>
              </a:p>
            </c:rich>
          </c:tx>
          <c:layout>
            <c:manualLayout>
              <c:xMode val="edge"/>
              <c:yMode val="edge"/>
              <c:x val="1.0663388724180116E-2"/>
              <c:y val="9.8719542664196289E-2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FF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55273728"/>
        <c:crosses val="autoZero"/>
        <c:crossBetween val="between"/>
      </c:valAx>
      <c:spPr>
        <a:solidFill>
          <a:srgbClr val="00CCFF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24079778940395019"/>
          <c:y val="5.1194365865788245E-2"/>
          <c:w val="0.6914054486277954"/>
          <c:h val="8.4246178339817956E-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200" b="0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991468396074203"/>
          <c:y val="0.12808763684301025"/>
          <c:w val="0.77241770955615918"/>
          <c:h val="0.7229867076417718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Лист1!$C$3</c:f>
              <c:strCache>
                <c:ptCount val="1"/>
                <c:pt idx="0">
                  <c:v>U-400</c:v>
                </c:pt>
              </c:strCache>
            </c:strRef>
          </c:tx>
          <c:spPr>
            <a:solidFill>
              <a:srgbClr val="FF00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-6.6933631060784695E-17"/>
                  <c:y val="-1.000000000000003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E34-4245-8060-D28B5B54FE84}"/>
                </c:ext>
              </c:extLst>
            </c:dLbl>
            <c:dLbl>
              <c:idx val="1"/>
              <c:layout>
                <c:manualLayout>
                  <c:x val="-6.6933631060784695E-17"/>
                  <c:y val="-1.3333333333333341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CF0-4194-897A-5C6A7B6FCE60}"/>
                </c:ext>
              </c:extLst>
            </c:dLbl>
            <c:dLbl>
              <c:idx val="2"/>
              <c:layout>
                <c:manualLayout>
                  <c:x val="3.6509675063891331E-3"/>
                  <c:y val="-1.000000000000003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CF0-4194-897A-5C6A7B6FCE60}"/>
                </c:ext>
              </c:extLst>
            </c:dLbl>
            <c:dLbl>
              <c:idx val="4"/>
              <c:layout>
                <c:manualLayout>
                  <c:x val="3.3917078233940369E-3"/>
                  <c:y val="-2.6803469888105023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CF0-4194-897A-5C6A7B6FCE60}"/>
                </c:ext>
              </c:extLst>
            </c:dLbl>
            <c:dLbl>
              <c:idx val="6"/>
              <c:layout>
                <c:manualLayout>
                  <c:x val="-1.6114588800478117E-2"/>
                  <c:y val="-1.7727797072023333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CF0-4194-897A-5C6A7B6FCE60}"/>
                </c:ext>
              </c:extLst>
            </c:dLbl>
            <c:dLbl>
              <c:idx val="7"/>
              <c:layout>
                <c:manualLayout>
                  <c:x val="-1.9765524137164855E-2"/>
                  <c:y val="5.78030867303454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CF0-4194-897A-5C6A7B6FCE60}"/>
                </c:ext>
              </c:extLst>
            </c:dLbl>
            <c:dLbl>
              <c:idx val="8"/>
              <c:layout>
                <c:manualLayout>
                  <c:x val="5.4764512595836716E-3"/>
                  <c:y val="-6.666666666666672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CF0-4194-897A-5C6A7B6FCE60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1" i="1" u="none" strike="noStrike" baseline="0">
                    <a:solidFill>
                      <a:schemeClr val="tx1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Лист1!$B$16:$B$20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Лист1!$C$16:$C$20</c:f>
              <c:numCache>
                <c:formatCode>General</c:formatCode>
                <c:ptCount val="5"/>
                <c:pt idx="0">
                  <c:v>6240</c:v>
                </c:pt>
                <c:pt idx="1">
                  <c:v>6571</c:v>
                </c:pt>
                <c:pt idx="2">
                  <c:v>6595</c:v>
                </c:pt>
                <c:pt idx="3">
                  <c:v>6302</c:v>
                </c:pt>
                <c:pt idx="4">
                  <c:v>3389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CF0-4194-897A-5C6A7B6FCE60}"/>
            </c:ext>
          </c:extLst>
        </c:ser>
        <c:ser>
          <c:idx val="1"/>
          <c:order val="1"/>
          <c:tx>
            <c:strRef>
              <c:f>Лист1!$D$3</c:f>
              <c:strCache>
                <c:ptCount val="1"/>
                <c:pt idx="0">
                  <c:v>U-400M</c:v>
                </c:pt>
              </c:strCache>
            </c:strRef>
          </c:tx>
          <c:spPr>
            <a:pattFill prst="dkDnDiag">
              <a:fgClr>
                <a:srgbClr val="008000"/>
              </a:fgClr>
              <a:bgClr>
                <a:srgbClr val="FFFFFF"/>
              </a:bgClr>
            </a:patt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2.1285949070792919E-2"/>
                  <c:y val="2.8901543365172835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CF0-4194-897A-5C6A7B6FCE60}"/>
                </c:ext>
              </c:extLst>
            </c:dLbl>
            <c:dLbl>
              <c:idx val="1"/>
              <c:layout>
                <c:manualLayout>
                  <c:x val="1.9765524137164855E-2"/>
                  <c:y val="8.6704630095518504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CF0-4194-897A-5C6A7B6FCE60}"/>
                </c:ext>
              </c:extLst>
            </c:dLbl>
            <c:dLbl>
              <c:idx val="2"/>
              <c:layout>
                <c:manualLayout>
                  <c:x val="1.6724674269908729E-2"/>
                  <c:y val="0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CF0-4194-897A-5C6A7B6FCE60}"/>
                </c:ext>
              </c:extLst>
            </c:dLbl>
            <c:dLbl>
              <c:idx val="3"/>
              <c:layout>
                <c:manualLayout>
                  <c:x val="2.8435703264480177E-2"/>
                  <c:y val="-0.1736355364949966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CF0-4194-897A-5C6A7B6FCE60}"/>
                </c:ext>
              </c:extLst>
            </c:dLbl>
            <c:dLbl>
              <c:idx val="4"/>
              <c:layout>
                <c:manualLayout>
                  <c:x val="2.7388100494731515E-2"/>
                  <c:y val="-6.1433549455255441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CF0-4194-897A-5C6A7B6FCE60}"/>
                </c:ext>
              </c:extLst>
            </c:dLbl>
            <c:dLbl>
              <c:idx val="6"/>
              <c:layout>
                <c:manualLayout>
                  <c:x val="4.5612748008841963E-3"/>
                  <c:y val="-2.6011389028655536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CF0-4194-897A-5C6A7B6FCE60}"/>
                </c:ext>
              </c:extLst>
            </c:dLbl>
            <c:dLbl>
              <c:idx val="8"/>
              <c:layout>
                <c:manualLayout>
                  <c:x val="1.6724674269908729E-2"/>
                  <c:y val="-1.445077168258642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ECF0-4194-897A-5C6A7B6FCE60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1" i="0" u="none" strike="noStrike" baseline="0">
                    <a:solidFill>
                      <a:schemeClr val="tx1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Лист1!$B$16:$B$20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Лист1!$D$16:$D$20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3993</c:v>
                </c:pt>
                <c:pt idx="4">
                  <c:v>2331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ECF0-4194-897A-5C6A7B6FCE60}"/>
            </c:ext>
          </c:extLst>
        </c:ser>
        <c:ser>
          <c:idx val="2"/>
          <c:order val="2"/>
          <c:tx>
            <c:strRef>
              <c:f>Лист1!$E$3</c:f>
              <c:strCache>
                <c:ptCount val="1"/>
                <c:pt idx="0">
                  <c:v>DC-280</c:v>
                </c:pt>
              </c:strCache>
            </c:strRef>
          </c:tx>
          <c:spPr>
            <a:solidFill>
              <a:srgbClr val="9BBB59">
                <a:lumMod val="75000"/>
              </a:srgbClr>
            </a:solidFill>
            <a:ln w="12700">
              <a:solidFill>
                <a:sysClr val="windowText" lastClr="000000"/>
              </a:solidFill>
            </a:ln>
          </c:spPr>
          <c:invertIfNegative val="0"/>
          <c:dLbls>
            <c:dLbl>
              <c:idx val="3"/>
              <c:layout>
                <c:manualLayout>
                  <c:x val="2.4881240356420271E-2"/>
                  <c:y val="-3.36068780312896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ECF0-4194-897A-5C6A7B6FCE60}"/>
                </c:ext>
              </c:extLst>
            </c:dLbl>
            <c:dLbl>
              <c:idx val="4"/>
              <c:layout>
                <c:manualLayout>
                  <c:x val="1.4217851632240024E-2"/>
                  <c:y val="-5.60114633854828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ECF0-4194-897A-5C6A7B6FCE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Лист1!$B$16:$B$20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Лист1!$E$16:$E$20</c:f>
              <c:numCache>
                <c:formatCode>General</c:formatCode>
                <c:ptCount val="5"/>
                <c:pt idx="0">
                  <c:v>5357</c:v>
                </c:pt>
                <c:pt idx="1">
                  <c:v>6037</c:v>
                </c:pt>
                <c:pt idx="2">
                  <c:v>6182</c:v>
                </c:pt>
                <c:pt idx="3">
                  <c:v>4050</c:v>
                </c:pt>
                <c:pt idx="4">
                  <c:v>2129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ECF0-4194-897A-5C6A7B6FCE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273728"/>
        <c:axId val="55296384"/>
      </c:barChart>
      <c:catAx>
        <c:axId val="552737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50" b="0" i="0" u="none" strike="noStrike" baseline="0">
                <a:solidFill>
                  <a:srgbClr val="FF00FF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5529638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55296384"/>
        <c:scaling>
          <c:orientation val="minMax"/>
          <c:max val="800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250" b="1" i="0" u="none" strike="noStrike" baseline="0">
                    <a:solidFill>
                      <a:srgbClr val="0000FF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ru-RU" sz="1100" dirty="0"/>
                  <a:t>Отработанное</a:t>
                </a:r>
                <a:r>
                  <a:rPr lang="ru-RU" sz="1100" baseline="0" dirty="0"/>
                  <a:t> время (ч)</a:t>
                </a:r>
                <a:endParaRPr lang="en-US" sz="1100" dirty="0"/>
              </a:p>
            </c:rich>
          </c:tx>
          <c:layout>
            <c:manualLayout>
              <c:xMode val="edge"/>
              <c:yMode val="edge"/>
              <c:x val="1.0663388724180116E-2"/>
              <c:y val="9.8719542664196289E-2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FF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55273728"/>
        <c:crosses val="autoZero"/>
        <c:crossBetween val="between"/>
      </c:valAx>
      <c:spPr>
        <a:solidFill>
          <a:srgbClr val="00CCFF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24079778940395019"/>
          <c:y val="5.1194365865788245E-2"/>
          <c:w val="0.6914054486277954"/>
          <c:h val="8.4246178339817956E-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200" b="0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991468396074203"/>
          <c:y val="0.12808763684301025"/>
          <c:w val="0.77241770955615918"/>
          <c:h val="0.7229867076417718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Лист1!$C$3</c:f>
              <c:strCache>
                <c:ptCount val="1"/>
                <c:pt idx="0">
                  <c:v>U-400</c:v>
                </c:pt>
              </c:strCache>
            </c:strRef>
          </c:tx>
          <c:spPr>
            <a:solidFill>
              <a:srgbClr val="FF00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-6.6933631060784695E-17"/>
                  <c:y val="-1.000000000000003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E34-4245-8060-D28B5B54FE84}"/>
                </c:ext>
              </c:extLst>
            </c:dLbl>
            <c:dLbl>
              <c:idx val="1"/>
              <c:layout>
                <c:manualLayout>
                  <c:x val="-6.6933631060784695E-17"/>
                  <c:y val="-1.3333333333333341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CF0-4194-897A-5C6A7B6FCE60}"/>
                </c:ext>
              </c:extLst>
            </c:dLbl>
            <c:dLbl>
              <c:idx val="2"/>
              <c:layout>
                <c:manualLayout>
                  <c:x val="3.6509675063891331E-3"/>
                  <c:y val="-1.000000000000003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CF0-4194-897A-5C6A7B6FCE60}"/>
                </c:ext>
              </c:extLst>
            </c:dLbl>
            <c:dLbl>
              <c:idx val="4"/>
              <c:layout>
                <c:manualLayout>
                  <c:x val="3.3917078233940369E-3"/>
                  <c:y val="-2.6803469888105023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CF0-4194-897A-5C6A7B6FCE60}"/>
                </c:ext>
              </c:extLst>
            </c:dLbl>
            <c:dLbl>
              <c:idx val="6"/>
              <c:layout>
                <c:manualLayout>
                  <c:x val="-1.6114588800478117E-2"/>
                  <c:y val="-1.7727797072023333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CF0-4194-897A-5C6A7B6FCE60}"/>
                </c:ext>
              </c:extLst>
            </c:dLbl>
            <c:dLbl>
              <c:idx val="7"/>
              <c:layout>
                <c:manualLayout>
                  <c:x val="-1.9765524137164855E-2"/>
                  <c:y val="5.78030867303454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CF0-4194-897A-5C6A7B6FCE60}"/>
                </c:ext>
              </c:extLst>
            </c:dLbl>
            <c:dLbl>
              <c:idx val="8"/>
              <c:layout>
                <c:manualLayout>
                  <c:x val="5.4764512595836716E-3"/>
                  <c:y val="-6.666666666666672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CF0-4194-897A-5C6A7B6FCE60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1" i="1" u="none" strike="noStrike" baseline="0">
                    <a:solidFill>
                      <a:schemeClr val="tx1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Лист1!$B$16:$B$20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Лист1!$C$16:$C$20</c:f>
              <c:numCache>
                <c:formatCode>General</c:formatCode>
                <c:ptCount val="5"/>
                <c:pt idx="0">
                  <c:v>6240</c:v>
                </c:pt>
                <c:pt idx="1">
                  <c:v>6571</c:v>
                </c:pt>
                <c:pt idx="2">
                  <c:v>6595</c:v>
                </c:pt>
                <c:pt idx="3">
                  <c:v>6302</c:v>
                </c:pt>
                <c:pt idx="4">
                  <c:v>3389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CF0-4194-897A-5C6A7B6FCE60}"/>
            </c:ext>
          </c:extLst>
        </c:ser>
        <c:ser>
          <c:idx val="1"/>
          <c:order val="1"/>
          <c:tx>
            <c:strRef>
              <c:f>Лист1!$D$3</c:f>
              <c:strCache>
                <c:ptCount val="1"/>
                <c:pt idx="0">
                  <c:v>U-400M</c:v>
                </c:pt>
              </c:strCache>
            </c:strRef>
          </c:tx>
          <c:spPr>
            <a:pattFill prst="dkDnDiag">
              <a:fgClr>
                <a:srgbClr val="008000"/>
              </a:fgClr>
              <a:bgClr>
                <a:srgbClr val="FFFFFF"/>
              </a:bgClr>
            </a:patt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2.1285949070792919E-2"/>
                  <c:y val="2.8901543365172835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CF0-4194-897A-5C6A7B6FCE60}"/>
                </c:ext>
              </c:extLst>
            </c:dLbl>
            <c:dLbl>
              <c:idx val="1"/>
              <c:layout>
                <c:manualLayout>
                  <c:x val="1.9765524137164855E-2"/>
                  <c:y val="8.6704630095518504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CF0-4194-897A-5C6A7B6FCE60}"/>
                </c:ext>
              </c:extLst>
            </c:dLbl>
            <c:dLbl>
              <c:idx val="2"/>
              <c:layout>
                <c:manualLayout>
                  <c:x val="1.6724674269908729E-2"/>
                  <c:y val="0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CF0-4194-897A-5C6A7B6FCE60}"/>
                </c:ext>
              </c:extLst>
            </c:dLbl>
            <c:dLbl>
              <c:idx val="3"/>
              <c:layout>
                <c:manualLayout>
                  <c:x val="2.8435703264480177E-2"/>
                  <c:y val="-0.1736355364949966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CF0-4194-897A-5C6A7B6FCE60}"/>
                </c:ext>
              </c:extLst>
            </c:dLbl>
            <c:dLbl>
              <c:idx val="4"/>
              <c:layout>
                <c:manualLayout>
                  <c:x val="2.7388100494731515E-2"/>
                  <c:y val="-6.1433549455255441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CF0-4194-897A-5C6A7B6FCE60}"/>
                </c:ext>
              </c:extLst>
            </c:dLbl>
            <c:dLbl>
              <c:idx val="6"/>
              <c:layout>
                <c:manualLayout>
                  <c:x val="4.5612748008841963E-3"/>
                  <c:y val="-2.6011389028655536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CF0-4194-897A-5C6A7B6FCE60}"/>
                </c:ext>
              </c:extLst>
            </c:dLbl>
            <c:dLbl>
              <c:idx val="8"/>
              <c:layout>
                <c:manualLayout>
                  <c:x val="1.6724674269908729E-2"/>
                  <c:y val="-1.445077168258642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ECF0-4194-897A-5C6A7B6FCE60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1" i="0" u="none" strike="noStrike" baseline="0">
                    <a:solidFill>
                      <a:schemeClr val="tx1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Лист1!$B$16:$B$20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Лист1!$D$16:$D$20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3993</c:v>
                </c:pt>
                <c:pt idx="4">
                  <c:v>2331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ECF0-4194-897A-5C6A7B6FCE60}"/>
            </c:ext>
          </c:extLst>
        </c:ser>
        <c:ser>
          <c:idx val="2"/>
          <c:order val="2"/>
          <c:tx>
            <c:strRef>
              <c:f>Лист1!$E$3</c:f>
              <c:strCache>
                <c:ptCount val="1"/>
                <c:pt idx="0">
                  <c:v>DC-280</c:v>
                </c:pt>
              </c:strCache>
            </c:strRef>
          </c:tx>
          <c:spPr>
            <a:solidFill>
              <a:srgbClr val="9BBB59">
                <a:lumMod val="75000"/>
              </a:srgbClr>
            </a:solidFill>
            <a:ln w="12700">
              <a:solidFill>
                <a:sysClr val="windowText" lastClr="000000"/>
              </a:solidFill>
            </a:ln>
          </c:spPr>
          <c:invertIfNegative val="0"/>
          <c:dLbls>
            <c:dLbl>
              <c:idx val="3"/>
              <c:layout>
                <c:manualLayout>
                  <c:x val="2.4881240356420271E-2"/>
                  <c:y val="-3.36068780312896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ECF0-4194-897A-5C6A7B6FCE60}"/>
                </c:ext>
              </c:extLst>
            </c:dLbl>
            <c:dLbl>
              <c:idx val="4"/>
              <c:layout>
                <c:manualLayout>
                  <c:x val="1.4217851632240024E-2"/>
                  <c:y val="-5.60114633854828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ECF0-4194-897A-5C6A7B6FCE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Лист1!$B$16:$B$20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Лист1!$E$16:$E$20</c:f>
              <c:numCache>
                <c:formatCode>General</c:formatCode>
                <c:ptCount val="5"/>
                <c:pt idx="0">
                  <c:v>5357</c:v>
                </c:pt>
                <c:pt idx="1">
                  <c:v>6037</c:v>
                </c:pt>
                <c:pt idx="2">
                  <c:v>6182</c:v>
                </c:pt>
                <c:pt idx="3">
                  <c:v>4050</c:v>
                </c:pt>
                <c:pt idx="4">
                  <c:v>2129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ECF0-4194-897A-5C6A7B6FCE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273728"/>
        <c:axId val="55296384"/>
      </c:barChart>
      <c:catAx>
        <c:axId val="552737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50" b="0" i="0" u="none" strike="noStrike" baseline="0">
                <a:solidFill>
                  <a:srgbClr val="FF00FF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5529638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55296384"/>
        <c:scaling>
          <c:orientation val="minMax"/>
          <c:max val="800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250" b="1" i="0" u="none" strike="noStrike" baseline="0">
                    <a:solidFill>
                      <a:srgbClr val="0000FF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ru-RU" sz="1100" dirty="0"/>
                  <a:t>Отработанное</a:t>
                </a:r>
                <a:r>
                  <a:rPr lang="ru-RU" sz="1100" baseline="0" dirty="0"/>
                  <a:t> время (ч)</a:t>
                </a:r>
                <a:endParaRPr lang="en-US" sz="1100" dirty="0"/>
              </a:p>
            </c:rich>
          </c:tx>
          <c:layout>
            <c:manualLayout>
              <c:xMode val="edge"/>
              <c:yMode val="edge"/>
              <c:x val="1.0663388724180116E-2"/>
              <c:y val="9.8719542664196289E-2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FF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55273728"/>
        <c:crosses val="autoZero"/>
        <c:crossBetween val="between"/>
      </c:valAx>
      <c:spPr>
        <a:solidFill>
          <a:srgbClr val="00CCFF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24079778940395019"/>
          <c:y val="5.1194365865788245E-2"/>
          <c:w val="0.6914054486277954"/>
          <c:h val="8.4246178339817956E-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200" b="0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991468396074203"/>
          <c:y val="0.12808763684301025"/>
          <c:w val="0.77241770955615918"/>
          <c:h val="0.7229867076417718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Лист1!$C$3</c:f>
              <c:strCache>
                <c:ptCount val="1"/>
                <c:pt idx="0">
                  <c:v>U-400</c:v>
                </c:pt>
              </c:strCache>
            </c:strRef>
          </c:tx>
          <c:spPr>
            <a:solidFill>
              <a:srgbClr val="FF00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-6.6933631060784695E-17"/>
                  <c:y val="-1.000000000000003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E34-4245-8060-D28B5B54FE84}"/>
                </c:ext>
              </c:extLst>
            </c:dLbl>
            <c:dLbl>
              <c:idx val="1"/>
              <c:layout>
                <c:manualLayout>
                  <c:x val="-6.6933631060784695E-17"/>
                  <c:y val="-1.3333333333333341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CF0-4194-897A-5C6A7B6FCE60}"/>
                </c:ext>
              </c:extLst>
            </c:dLbl>
            <c:dLbl>
              <c:idx val="2"/>
              <c:layout>
                <c:manualLayout>
                  <c:x val="3.6509675063891331E-3"/>
                  <c:y val="-1.000000000000003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CF0-4194-897A-5C6A7B6FCE60}"/>
                </c:ext>
              </c:extLst>
            </c:dLbl>
            <c:dLbl>
              <c:idx val="4"/>
              <c:layout>
                <c:manualLayout>
                  <c:x val="3.3917078233940369E-3"/>
                  <c:y val="-2.6803469888105023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CF0-4194-897A-5C6A7B6FCE60}"/>
                </c:ext>
              </c:extLst>
            </c:dLbl>
            <c:dLbl>
              <c:idx val="6"/>
              <c:layout>
                <c:manualLayout>
                  <c:x val="-1.6114588800478117E-2"/>
                  <c:y val="-1.7727797072023333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CF0-4194-897A-5C6A7B6FCE60}"/>
                </c:ext>
              </c:extLst>
            </c:dLbl>
            <c:dLbl>
              <c:idx val="7"/>
              <c:layout>
                <c:manualLayout>
                  <c:x val="-1.9765524137164855E-2"/>
                  <c:y val="5.78030867303454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CF0-4194-897A-5C6A7B6FCE60}"/>
                </c:ext>
              </c:extLst>
            </c:dLbl>
            <c:dLbl>
              <c:idx val="8"/>
              <c:layout>
                <c:manualLayout>
                  <c:x val="5.4764512595836716E-3"/>
                  <c:y val="-6.666666666666672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CF0-4194-897A-5C6A7B6FCE60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1" i="1" u="none" strike="noStrike" baseline="0">
                    <a:solidFill>
                      <a:schemeClr val="tx1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Лист1!$B$16:$B$20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Лист1!$C$16:$C$20</c:f>
              <c:numCache>
                <c:formatCode>General</c:formatCode>
                <c:ptCount val="5"/>
                <c:pt idx="0">
                  <c:v>6240</c:v>
                </c:pt>
                <c:pt idx="1">
                  <c:v>6571</c:v>
                </c:pt>
                <c:pt idx="2">
                  <c:v>6595</c:v>
                </c:pt>
                <c:pt idx="3">
                  <c:v>6302</c:v>
                </c:pt>
                <c:pt idx="4">
                  <c:v>3389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CF0-4194-897A-5C6A7B6FCE60}"/>
            </c:ext>
          </c:extLst>
        </c:ser>
        <c:ser>
          <c:idx val="1"/>
          <c:order val="1"/>
          <c:tx>
            <c:strRef>
              <c:f>Лист1!$D$3</c:f>
              <c:strCache>
                <c:ptCount val="1"/>
                <c:pt idx="0">
                  <c:v>U-400M</c:v>
                </c:pt>
              </c:strCache>
            </c:strRef>
          </c:tx>
          <c:spPr>
            <a:pattFill prst="dkDnDiag">
              <a:fgClr>
                <a:srgbClr val="008000"/>
              </a:fgClr>
              <a:bgClr>
                <a:srgbClr val="FFFFFF"/>
              </a:bgClr>
            </a:patt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2.1285949070792919E-2"/>
                  <c:y val="2.8901543365172835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CF0-4194-897A-5C6A7B6FCE60}"/>
                </c:ext>
              </c:extLst>
            </c:dLbl>
            <c:dLbl>
              <c:idx val="1"/>
              <c:layout>
                <c:manualLayout>
                  <c:x val="1.9765524137164855E-2"/>
                  <c:y val="8.6704630095518504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CF0-4194-897A-5C6A7B6FCE60}"/>
                </c:ext>
              </c:extLst>
            </c:dLbl>
            <c:dLbl>
              <c:idx val="2"/>
              <c:layout>
                <c:manualLayout>
                  <c:x val="1.6724674269908729E-2"/>
                  <c:y val="0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CF0-4194-897A-5C6A7B6FCE60}"/>
                </c:ext>
              </c:extLst>
            </c:dLbl>
            <c:dLbl>
              <c:idx val="3"/>
              <c:layout>
                <c:manualLayout>
                  <c:x val="2.8435703264480177E-2"/>
                  <c:y val="-0.1736355364949966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CF0-4194-897A-5C6A7B6FCE60}"/>
                </c:ext>
              </c:extLst>
            </c:dLbl>
            <c:dLbl>
              <c:idx val="4"/>
              <c:layout>
                <c:manualLayout>
                  <c:x val="2.7388100494731515E-2"/>
                  <c:y val="-6.1433549455255441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CF0-4194-897A-5C6A7B6FCE60}"/>
                </c:ext>
              </c:extLst>
            </c:dLbl>
            <c:dLbl>
              <c:idx val="6"/>
              <c:layout>
                <c:manualLayout>
                  <c:x val="4.5612748008841963E-3"/>
                  <c:y val="-2.6011389028655536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CF0-4194-897A-5C6A7B6FCE60}"/>
                </c:ext>
              </c:extLst>
            </c:dLbl>
            <c:dLbl>
              <c:idx val="8"/>
              <c:layout>
                <c:manualLayout>
                  <c:x val="1.6724674269908729E-2"/>
                  <c:y val="-1.445077168258642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ECF0-4194-897A-5C6A7B6FCE60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1" i="0" u="none" strike="noStrike" baseline="0">
                    <a:solidFill>
                      <a:schemeClr val="tx1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Лист1!$B$16:$B$20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Лист1!$D$16:$D$20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3993</c:v>
                </c:pt>
                <c:pt idx="4">
                  <c:v>2331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ECF0-4194-897A-5C6A7B6FCE60}"/>
            </c:ext>
          </c:extLst>
        </c:ser>
        <c:ser>
          <c:idx val="2"/>
          <c:order val="2"/>
          <c:tx>
            <c:strRef>
              <c:f>Лист1!$E$3</c:f>
              <c:strCache>
                <c:ptCount val="1"/>
                <c:pt idx="0">
                  <c:v>DC-280</c:v>
                </c:pt>
              </c:strCache>
            </c:strRef>
          </c:tx>
          <c:spPr>
            <a:solidFill>
              <a:srgbClr val="9BBB59">
                <a:lumMod val="75000"/>
              </a:srgbClr>
            </a:solidFill>
            <a:ln w="12700">
              <a:solidFill>
                <a:sysClr val="windowText" lastClr="000000"/>
              </a:solidFill>
            </a:ln>
          </c:spPr>
          <c:invertIfNegative val="0"/>
          <c:dLbls>
            <c:dLbl>
              <c:idx val="3"/>
              <c:layout>
                <c:manualLayout>
                  <c:x val="2.4881240356420271E-2"/>
                  <c:y val="-3.36068780312896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ECF0-4194-897A-5C6A7B6FCE60}"/>
                </c:ext>
              </c:extLst>
            </c:dLbl>
            <c:dLbl>
              <c:idx val="4"/>
              <c:layout>
                <c:manualLayout>
                  <c:x val="1.4217851632240024E-2"/>
                  <c:y val="-5.60114633854828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ECF0-4194-897A-5C6A7B6FCE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Лист1!$B$16:$B$20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Лист1!$E$16:$E$20</c:f>
              <c:numCache>
                <c:formatCode>General</c:formatCode>
                <c:ptCount val="5"/>
                <c:pt idx="0">
                  <c:v>5357</c:v>
                </c:pt>
                <c:pt idx="1">
                  <c:v>6037</c:v>
                </c:pt>
                <c:pt idx="2">
                  <c:v>6182</c:v>
                </c:pt>
                <c:pt idx="3">
                  <c:v>4050</c:v>
                </c:pt>
                <c:pt idx="4">
                  <c:v>2129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ECF0-4194-897A-5C6A7B6FCE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273728"/>
        <c:axId val="55296384"/>
      </c:barChart>
      <c:catAx>
        <c:axId val="552737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50" b="0" i="0" u="none" strike="noStrike" baseline="0">
                <a:solidFill>
                  <a:srgbClr val="FF00FF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5529638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55296384"/>
        <c:scaling>
          <c:orientation val="minMax"/>
          <c:max val="800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250" b="1" i="0" u="none" strike="noStrike" baseline="0">
                    <a:solidFill>
                      <a:srgbClr val="0000FF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ru-RU" sz="1100" dirty="0"/>
                  <a:t>Отработанное</a:t>
                </a:r>
                <a:r>
                  <a:rPr lang="ru-RU" sz="1100" baseline="0" dirty="0"/>
                  <a:t> время (ч)</a:t>
                </a:r>
                <a:endParaRPr lang="en-US" sz="1100" dirty="0"/>
              </a:p>
            </c:rich>
          </c:tx>
          <c:layout>
            <c:manualLayout>
              <c:xMode val="edge"/>
              <c:yMode val="edge"/>
              <c:x val="1.0663388724180116E-2"/>
              <c:y val="9.8719542664196289E-2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FF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55273728"/>
        <c:crosses val="autoZero"/>
        <c:crossBetween val="between"/>
      </c:valAx>
      <c:spPr>
        <a:solidFill>
          <a:srgbClr val="00CCFF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24079778940395019"/>
          <c:y val="5.1194365865788245E-2"/>
          <c:w val="0.6914054486277954"/>
          <c:h val="8.4246178339817956E-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200" b="0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1003B7-11BD-489A-80A3-6B62B514909E}" type="datetimeFigureOut">
              <a:rPr lang="ru-RU" smtClean="0"/>
              <a:t>01.07.2025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19B263-E094-460C-B7A7-1EE3B26D04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590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New experimental hall is in the stage of building completion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E602BE-860D-41D1-8C79-22452C9B37CB}" type="slidenum">
              <a:rPr lang="ru-RU" altLang="ru-RU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0797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New experimental hall is in the stage of building completion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E602BE-860D-41D1-8C79-22452C9B37CB}" type="slidenum">
              <a:rPr lang="ru-RU" altLang="ru-RU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3694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New experimental hall is in the stage of building completion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E602BE-860D-41D1-8C79-22452C9B37CB}" type="slidenum">
              <a:rPr lang="ru-RU" altLang="ru-RU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9787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buClr>
                <a:srgbClr val="C00000"/>
              </a:buClr>
            </a:pPr>
            <a:endParaRPr lang="ru-RU" sz="120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8CF42D-1E31-40F8-95CD-BE947BC2AF5E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9812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8CF42D-1E31-40F8-95CD-BE947BC2AF5E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161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New experimental hall is in the stage of building completion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E602BE-860D-41D1-8C79-22452C9B37CB}" type="slidenum">
              <a:rPr lang="ru-RU" altLang="ru-RU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349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0708A-CC74-4C1E-9544-1DD789098FCE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255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New experimental hall is in the stage of building completion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E602BE-860D-41D1-8C79-22452C9B37CB}" type="slidenum">
              <a:rPr lang="ru-RU" altLang="ru-RU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462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New experimental hall is in the stage of building completion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E602BE-860D-41D1-8C79-22452C9B37CB}" type="slidenum">
              <a:rPr lang="ru-RU" altLang="ru-RU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4190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 CYR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CYR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CYR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CYR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CYR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CYR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CYR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CYR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CYR" panose="020B0604020202020204" pitchFamily="34" charset="0"/>
              </a:defRPr>
            </a:lvl9pPr>
          </a:lstStyle>
          <a:p>
            <a:fld id="{A00A0343-0D91-4360-96C2-EAF1C779212F}" type="slidenum">
              <a:rPr lang="en-US" altLang="ru-RU" sz="1200" smtClean="0">
                <a:latin typeface="Times New Roman" panose="02020603050405020304" pitchFamily="18" charset="0"/>
              </a:rPr>
              <a:pPr/>
              <a:t>20</a:t>
            </a:fld>
            <a:endParaRPr lang="en-US" altLang="ru-RU" sz="1200">
              <a:latin typeface="Times New Roman" panose="02020603050405020304" pitchFamily="18" charset="0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31396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New experimental hall is in the stage of building completion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E602BE-860D-41D1-8C79-22452C9B37CB}" type="slidenum">
              <a:rPr lang="ru-RU" altLang="ru-RU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6705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584120-CCC0-4674-B3D1-155F73044C07}" type="slidenum">
              <a:rPr lang="en-US"/>
              <a:pPr/>
              <a:t>23</a:t>
            </a:fld>
            <a:endParaRPr lang="en-US"/>
          </a:p>
        </p:txBody>
      </p:sp>
      <p:sp>
        <p:nvSpPr>
          <p:cNvPr id="465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5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0494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77F800-4BBC-45BC-BF49-455B9EECB1AB}" type="slidenum">
              <a:rPr lang="en-US"/>
              <a:pPr/>
              <a:t>27</a:t>
            </a:fld>
            <a:endParaRPr lang="en-US"/>
          </a:p>
        </p:txBody>
      </p:sp>
      <p:sp>
        <p:nvSpPr>
          <p:cNvPr id="435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ln/>
        </p:spPr>
      </p:sp>
      <p:sp>
        <p:nvSpPr>
          <p:cNvPr id="435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11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D8286-97DA-4B8D-B586-718664DC8BBF}" type="datetimeFigureOut">
              <a:rPr lang="ru-RU" smtClean="0"/>
              <a:t>01.07.2025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B8D0F-1FE5-4D51-9BA0-D9A4F4F94D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8419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D8286-97DA-4B8D-B586-718664DC8BBF}" type="datetimeFigureOut">
              <a:rPr lang="ru-RU" smtClean="0"/>
              <a:t>01.07.2025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B8D0F-1FE5-4D51-9BA0-D9A4F4F94D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1315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D8286-97DA-4B8D-B586-718664DC8BBF}" type="datetimeFigureOut">
              <a:rPr lang="ru-RU" smtClean="0"/>
              <a:t>01.07.2025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B8D0F-1FE5-4D51-9BA0-D9A4F4F94D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3159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D8286-97DA-4B8D-B586-718664DC8BBF}" type="datetimeFigureOut">
              <a:rPr lang="ru-RU" smtClean="0"/>
              <a:t>01.07.2025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B8D0F-1FE5-4D51-9BA0-D9A4F4F94D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137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D8286-97DA-4B8D-B586-718664DC8BBF}" type="datetimeFigureOut">
              <a:rPr lang="ru-RU" smtClean="0"/>
              <a:t>01.07.2025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B8D0F-1FE5-4D51-9BA0-D9A4F4F94D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942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D8286-97DA-4B8D-B586-718664DC8BBF}" type="datetimeFigureOut">
              <a:rPr lang="ru-RU" smtClean="0"/>
              <a:t>01.07.2025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B8D0F-1FE5-4D51-9BA0-D9A4F4F94D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330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D8286-97DA-4B8D-B586-718664DC8BBF}" type="datetimeFigureOut">
              <a:rPr lang="ru-RU" smtClean="0"/>
              <a:t>01.07.2025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B8D0F-1FE5-4D51-9BA0-D9A4F4F94D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0061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D8286-97DA-4B8D-B586-718664DC8BBF}" type="datetimeFigureOut">
              <a:rPr lang="ru-RU" smtClean="0"/>
              <a:t>01.07.2025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B8D0F-1FE5-4D51-9BA0-D9A4F4F94D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8959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D8286-97DA-4B8D-B586-718664DC8BBF}" type="datetimeFigureOut">
              <a:rPr lang="ru-RU" smtClean="0"/>
              <a:t>01.07.2025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B8D0F-1FE5-4D51-9BA0-D9A4F4F94D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622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D8286-97DA-4B8D-B586-718664DC8BBF}" type="datetimeFigureOut">
              <a:rPr lang="ru-RU" smtClean="0"/>
              <a:t>01.07.2025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B8D0F-1FE5-4D51-9BA0-D9A4F4F94D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8336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D8286-97DA-4B8D-B586-718664DC8BBF}" type="datetimeFigureOut">
              <a:rPr lang="ru-RU" smtClean="0"/>
              <a:t>01.07.2025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B8D0F-1FE5-4D51-9BA0-D9A4F4F94D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549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D8286-97DA-4B8D-B586-718664DC8BBF}" type="datetimeFigureOut">
              <a:rPr lang="ru-RU" smtClean="0"/>
              <a:t>01.07.2025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B8D0F-1FE5-4D51-9BA0-D9A4F4F94D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907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microsoft.com/office/2007/relationships/hdphoto" Target="../media/hdphoto2.wdp"/><Relationship Id="rId7" Type="http://schemas.openxmlformats.org/officeDocument/2006/relationships/image" Target="../media/image33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microsoft.com/office/2007/relationships/hdphoto" Target="../media/hdphoto3.wdp"/><Relationship Id="rId4" Type="http://schemas.openxmlformats.org/officeDocument/2006/relationships/image" Target="../media/image31.png"/><Relationship Id="rId9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40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6.emf"/><Relationship Id="rId7" Type="http://schemas.openxmlformats.org/officeDocument/2006/relationships/image" Target="../media/image10.png"/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emf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13.svg"/><Relationship Id="rId7" Type="http://schemas.openxmlformats.org/officeDocument/2006/relationships/image" Target="../media/image54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5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wmf"/><Relationship Id="rId5" Type="http://schemas.openxmlformats.org/officeDocument/2006/relationships/image" Target="../media/image56.jp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0.png"/><Relationship Id="rId5" Type="http://schemas.openxmlformats.org/officeDocument/2006/relationships/image" Target="../media/image6.jpeg"/><Relationship Id="rId10" Type="http://schemas.openxmlformats.org/officeDocument/2006/relationships/chart" Target="../charts/chart6.xml"/><Relationship Id="rId4" Type="http://schemas.openxmlformats.org/officeDocument/2006/relationships/image" Target="../media/image5.jpeg"/><Relationship Id="rId9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0.png"/><Relationship Id="rId5" Type="http://schemas.openxmlformats.org/officeDocument/2006/relationships/image" Target="../media/image6.jpeg"/><Relationship Id="rId10" Type="http://schemas.openxmlformats.org/officeDocument/2006/relationships/chart" Target="../charts/chart1.xml"/><Relationship Id="rId4" Type="http://schemas.openxmlformats.org/officeDocument/2006/relationships/image" Target="../media/image5.jpe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13.svg"/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0.png"/><Relationship Id="rId5" Type="http://schemas.openxmlformats.org/officeDocument/2006/relationships/image" Target="../media/image6.jpeg"/><Relationship Id="rId10" Type="http://schemas.openxmlformats.org/officeDocument/2006/relationships/chart" Target="../charts/chart7.xml"/><Relationship Id="rId4" Type="http://schemas.openxmlformats.org/officeDocument/2006/relationships/image" Target="../media/image5.jpeg"/><Relationship Id="rId9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2.jpeg"/><Relationship Id="rId7" Type="http://schemas.openxmlformats.org/officeDocument/2006/relationships/image" Target="../media/image75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microsoft.com/office/2007/relationships/hdphoto" Target="../media/hdphoto4.wdp"/><Relationship Id="rId4" Type="http://schemas.openxmlformats.org/officeDocument/2006/relationships/image" Target="../media/image73.png"/><Relationship Id="rId9" Type="http://schemas.openxmlformats.org/officeDocument/2006/relationships/image" Target="../media/image68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10.png"/><Relationship Id="rId7" Type="http://schemas.openxmlformats.org/officeDocument/2006/relationships/image" Target="../media/image78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g"/><Relationship Id="rId4" Type="http://schemas.openxmlformats.org/officeDocument/2006/relationships/image" Target="../media/image68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png"/><Relationship Id="rId7" Type="http://schemas.openxmlformats.org/officeDocument/2006/relationships/image" Target="../media/image90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image" Target="../media/image10.png"/><Relationship Id="rId5" Type="http://schemas.openxmlformats.org/officeDocument/2006/relationships/image" Target="../media/image88.jpeg"/><Relationship Id="rId10" Type="http://schemas.openxmlformats.org/officeDocument/2006/relationships/image" Target="../media/image93.jpeg"/><Relationship Id="rId4" Type="http://schemas.openxmlformats.org/officeDocument/2006/relationships/image" Target="../media/image87.jpeg"/><Relationship Id="rId9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94.jpeg"/><Relationship Id="rId5" Type="http://schemas.openxmlformats.org/officeDocument/2006/relationships/image" Target="../media/image6.jpeg"/><Relationship Id="rId10" Type="http://schemas.openxmlformats.org/officeDocument/2006/relationships/image" Target="../media/image10.png"/><Relationship Id="rId4" Type="http://schemas.openxmlformats.org/officeDocument/2006/relationships/image" Target="../media/image5.jpeg"/><Relationship Id="rId9" Type="http://schemas.openxmlformats.org/officeDocument/2006/relationships/chart" Target="../charts/chart8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0.png"/><Relationship Id="rId5" Type="http://schemas.openxmlformats.org/officeDocument/2006/relationships/image" Target="../media/image6.jpeg"/><Relationship Id="rId10" Type="http://schemas.openxmlformats.org/officeDocument/2006/relationships/chart" Target="../charts/chart9.xml"/><Relationship Id="rId4" Type="http://schemas.openxmlformats.org/officeDocument/2006/relationships/image" Target="../media/image5.jpeg"/><Relationship Id="rId9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84.png"/><Relationship Id="rId4" Type="http://schemas.openxmlformats.org/officeDocument/2006/relationships/image" Target="../media/image96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3" Type="http://schemas.openxmlformats.org/officeDocument/2006/relationships/image" Target="../media/image9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.png"/><Relationship Id="rId4" Type="http://schemas.openxmlformats.org/officeDocument/2006/relationships/image" Target="../media/image9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7" Type="http://schemas.openxmlformats.org/officeDocument/2006/relationships/image" Target="../media/image68.emf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111.jpeg"/><Relationship Id="rId4" Type="http://schemas.openxmlformats.org/officeDocument/2006/relationships/image" Target="../media/image8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17.jpeg"/><Relationship Id="rId7" Type="http://schemas.openxmlformats.org/officeDocument/2006/relationships/chart" Target="../charts/chart2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svg"/><Relationship Id="rId5" Type="http://schemas.openxmlformats.org/officeDocument/2006/relationships/image" Target="../media/image19.png"/><Relationship Id="rId4" Type="http://schemas.openxmlformats.org/officeDocument/2006/relationships/image" Target="../media/image18.jpeg"/><Relationship Id="rId9" Type="http://schemas.openxmlformats.org/officeDocument/2006/relationships/chart" Target="../charts/char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jpe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32.jpeg"/><Relationship Id="rId3" Type="http://schemas.openxmlformats.org/officeDocument/2006/relationships/image" Target="../media/image125.jpeg"/><Relationship Id="rId7" Type="http://schemas.openxmlformats.org/officeDocument/2006/relationships/image" Target="../media/image129.jpg"/><Relationship Id="rId12" Type="http://schemas.openxmlformats.org/officeDocument/2006/relationships/image" Target="../media/image131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jpeg"/><Relationship Id="rId11" Type="http://schemas.openxmlformats.org/officeDocument/2006/relationships/image" Target="../media/image13.svg"/><Relationship Id="rId5" Type="http://schemas.openxmlformats.org/officeDocument/2006/relationships/image" Target="../media/image127.jpeg"/><Relationship Id="rId10" Type="http://schemas.openxmlformats.org/officeDocument/2006/relationships/image" Target="../media/image12.png"/><Relationship Id="rId4" Type="http://schemas.openxmlformats.org/officeDocument/2006/relationships/image" Target="../media/image126.jpeg"/><Relationship Id="rId9" Type="http://schemas.openxmlformats.org/officeDocument/2006/relationships/image" Target="../media/image13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7" Type="http://schemas.openxmlformats.org/officeDocument/2006/relationships/image" Target="../media/image139.jp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jp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sv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9.pn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sv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0.png"/><Relationship Id="rId5" Type="http://schemas.openxmlformats.org/officeDocument/2006/relationships/image" Target="../media/image6.jpeg"/><Relationship Id="rId10" Type="http://schemas.openxmlformats.org/officeDocument/2006/relationships/chart" Target="../charts/chart5.xml"/><Relationship Id="rId4" Type="http://schemas.openxmlformats.org/officeDocument/2006/relationships/image" Target="../media/image5.jpe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98234A3-7A1B-4957-AD69-7B824094F8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937" y="0"/>
            <a:ext cx="2071640" cy="207164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840030C-82F8-4D70-805F-E5A07FE124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4" y="44625"/>
            <a:ext cx="2838037" cy="15963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391184" y="6331407"/>
            <a:ext cx="1709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seminva@jinr.ru</a:t>
            </a:r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78ABDC0-87C9-4BDF-AA5A-A296A75116B7}"/>
              </a:ext>
            </a:extLst>
          </p:cNvPr>
          <p:cNvSpPr/>
          <p:nvPr/>
        </p:nvSpPr>
        <p:spPr>
          <a:xfrm>
            <a:off x="930418" y="2167116"/>
            <a:ext cx="10041339" cy="12618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/>
              <a:t>Развитие ускорительного комплекса </a:t>
            </a:r>
            <a:endParaRPr lang="en-US" sz="3600" b="1" dirty="0"/>
          </a:p>
          <a:p>
            <a:pPr algn="ctr"/>
            <a:r>
              <a:rPr lang="ru-RU" sz="3600" b="1" dirty="0">
                <a:ln w="31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Лаборатории Ядерных реакций им. Г.Н. Флерова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9CCB17E-1D5E-4B8A-98BE-EC8BD5EE90A1}"/>
              </a:ext>
            </a:extLst>
          </p:cNvPr>
          <p:cNvSpPr/>
          <p:nvPr/>
        </p:nvSpPr>
        <p:spPr>
          <a:xfrm>
            <a:off x="1929761" y="4778285"/>
            <a:ext cx="8042651" cy="129266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Руководитель научно-технологического отдела ускорителей</a:t>
            </a:r>
            <a:endParaRPr lang="en-US" sz="240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Василий Семин</a:t>
            </a:r>
          </a:p>
        </p:txBody>
      </p:sp>
    </p:spTree>
    <p:extLst>
      <p:ext uri="{BB962C8B-B14F-4D97-AF65-F5344CB8AC3E}">
        <p14:creationId xmlns:p14="http://schemas.microsoft.com/office/powerpoint/2010/main" val="55804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803" name="Picture 3" descr="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99000"/>
                    </a14:imgEffect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83" y="1258457"/>
            <a:ext cx="3420000" cy="475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8804" name="Rectangle 4"/>
          <p:cNvSpPr>
            <a:spLocks noChangeArrowheads="1"/>
          </p:cNvSpPr>
          <p:nvPr/>
        </p:nvSpPr>
        <p:spPr bwMode="auto">
          <a:xfrm>
            <a:off x="-874" y="44877"/>
            <a:ext cx="4176713" cy="1159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ru-RU" sz="3200" dirty="0">
                <a:latin typeface="Tahoma" charset="0"/>
              </a:rPr>
              <a:t>U-300 Cyclotron</a:t>
            </a:r>
          </a:p>
          <a:p>
            <a:pPr algn="ctr"/>
            <a:r>
              <a:rPr lang="en-US" altLang="ru-RU" sz="3200" u="sng" dirty="0">
                <a:latin typeface="Tahoma" charset="0"/>
              </a:rPr>
              <a:t>1960</a:t>
            </a:r>
            <a:r>
              <a:rPr lang="ru-RU" altLang="ru-RU" sz="3200" u="sng" dirty="0">
                <a:latin typeface="Tahoma" charset="0"/>
              </a:rPr>
              <a:t> </a:t>
            </a:r>
            <a:r>
              <a:rPr lang="en-US" altLang="ru-RU" sz="3200" u="sng" dirty="0">
                <a:latin typeface="Tahoma" charset="0"/>
              </a:rPr>
              <a:t>-</a:t>
            </a:r>
            <a:r>
              <a:rPr lang="ru-RU" altLang="ru-RU" sz="3200" u="sng" dirty="0">
                <a:latin typeface="Tahoma" charset="0"/>
              </a:rPr>
              <a:t> </a:t>
            </a:r>
            <a:r>
              <a:rPr lang="en-US" altLang="ru-RU" sz="3200" u="sng" dirty="0">
                <a:latin typeface="Tahoma" charset="0"/>
              </a:rPr>
              <a:t>1989</a:t>
            </a:r>
          </a:p>
        </p:txBody>
      </p:sp>
      <p:sp>
        <p:nvSpPr>
          <p:cNvPr id="588805" name="Rectangle 5"/>
          <p:cNvSpPr>
            <a:spLocks noChangeArrowheads="1"/>
          </p:cNvSpPr>
          <p:nvPr/>
        </p:nvSpPr>
        <p:spPr bwMode="auto">
          <a:xfrm>
            <a:off x="1660636" y="223551"/>
            <a:ext cx="3313113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ru-RU" sz="4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</p:txBody>
      </p:sp>
      <p:sp>
        <p:nvSpPr>
          <p:cNvPr id="588806" name="Rectangle 6"/>
          <p:cNvSpPr>
            <a:spLocks noChangeArrowheads="1"/>
          </p:cNvSpPr>
          <p:nvPr/>
        </p:nvSpPr>
        <p:spPr bwMode="auto">
          <a:xfrm>
            <a:off x="4438217" y="76408"/>
            <a:ext cx="3288493" cy="1159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endParaRPr lang="ru-RU" altLang="ru-RU" sz="3200" u="sng" dirty="0">
              <a:latin typeface="Tahoma" charset="0"/>
              <a:sym typeface="Symbol" pitchFamily="18" charset="2"/>
            </a:endParaRPr>
          </a:p>
          <a:p>
            <a:pPr algn="ctr"/>
            <a:r>
              <a:rPr lang="en-US" altLang="ru-RU" sz="3200" dirty="0">
                <a:latin typeface="Tahoma" charset="0"/>
              </a:rPr>
              <a:t>U-300</a:t>
            </a:r>
            <a:r>
              <a:rPr lang="en-US" altLang="ru-RU" sz="3200" dirty="0">
                <a:latin typeface="Tahoma" charset="0"/>
                <a:sym typeface="Symbol" pitchFamily="18" charset="2"/>
              </a:rPr>
              <a:t>U-400M</a:t>
            </a:r>
          </a:p>
          <a:p>
            <a:pPr algn="ctr"/>
            <a:r>
              <a:rPr lang="en-US" altLang="ru-RU" sz="3200" u="sng" dirty="0">
                <a:latin typeface="Tahoma" charset="0"/>
                <a:sym typeface="Symbol" pitchFamily="18" charset="2"/>
              </a:rPr>
              <a:t>1989</a:t>
            </a:r>
            <a:r>
              <a:rPr lang="ru-RU" altLang="ru-RU" sz="3200" u="sng" dirty="0">
                <a:latin typeface="Tahoma" charset="0"/>
                <a:sym typeface="Symbol" pitchFamily="18" charset="2"/>
              </a:rPr>
              <a:t> </a:t>
            </a:r>
            <a:r>
              <a:rPr lang="en-US" altLang="ru-RU" sz="3200" u="sng" dirty="0">
                <a:latin typeface="Tahoma" charset="0"/>
                <a:sym typeface="Symbol" pitchFamily="18" charset="2"/>
              </a:rPr>
              <a:t>- 1991</a:t>
            </a:r>
            <a:endParaRPr lang="en-US" altLang="ru-RU" sz="3200" dirty="0">
              <a:latin typeface="Tahoma" charset="0"/>
              <a:sym typeface="Symbol" pitchFamily="18" charset="2"/>
            </a:endParaRPr>
          </a:p>
        </p:txBody>
      </p:sp>
      <p:pic>
        <p:nvPicPr>
          <p:cNvPr id="588807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77000"/>
                    </a14:imgEffect>
                    <a14:imgEffect>
                      <a14:brightnessContrast brigh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6"/>
          <a:stretch/>
        </p:blipFill>
        <p:spPr bwMode="auto">
          <a:xfrm>
            <a:off x="4372464" y="1264307"/>
            <a:ext cx="3420000" cy="2611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8808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490" y="4525324"/>
            <a:ext cx="1706974" cy="149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8809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464" y="3953787"/>
            <a:ext cx="1615319" cy="1570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F53E609-9386-40D5-B0A1-2573B87E2C5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445" y="1263554"/>
            <a:ext cx="3420000" cy="237749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58F09B-7F27-4CD4-B1BB-374CA49903A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419" y="3754326"/>
            <a:ext cx="3420000" cy="2261661"/>
          </a:xfrm>
          <a:prstGeom prst="rect">
            <a:avLst/>
          </a:prstGeom>
        </p:spPr>
      </p:pic>
      <p:sp>
        <p:nvSpPr>
          <p:cNvPr id="15" name="Rectangle 6">
            <a:extLst>
              <a:ext uri="{FF2B5EF4-FFF2-40B4-BE49-F238E27FC236}">
                <a16:creationId xmlns:a16="http://schemas.microsoft.com/office/drawing/2014/main" id="{A93E90D6-00DD-4EBC-97A5-75E7749036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5478" y="68386"/>
            <a:ext cx="3617881" cy="1159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endParaRPr lang="ru-RU" altLang="ru-RU" sz="3200" u="sng" dirty="0">
              <a:latin typeface="Tahoma" charset="0"/>
              <a:sym typeface="Symbol" pitchFamily="18" charset="2"/>
            </a:endParaRPr>
          </a:p>
          <a:p>
            <a:pPr algn="ctr"/>
            <a:r>
              <a:rPr lang="en-US" altLang="ru-RU" dirty="0">
                <a:latin typeface="Tahoma" charset="0"/>
                <a:sym typeface="Symbol" pitchFamily="18" charset="2"/>
              </a:rPr>
              <a:t>Modernization</a:t>
            </a:r>
            <a:r>
              <a:rPr lang="en-US" altLang="ru-RU" sz="3200" dirty="0">
                <a:latin typeface="Tahoma" charset="0"/>
                <a:sym typeface="Symbol" pitchFamily="18" charset="2"/>
              </a:rPr>
              <a:t> U-400M</a:t>
            </a:r>
          </a:p>
          <a:p>
            <a:pPr algn="ctr"/>
            <a:r>
              <a:rPr lang="ru-RU" altLang="ru-RU" sz="3200" u="sng" dirty="0">
                <a:latin typeface="Tahoma" charset="0"/>
                <a:sym typeface="Symbol" pitchFamily="18" charset="2"/>
              </a:rPr>
              <a:t>2020 </a:t>
            </a:r>
            <a:r>
              <a:rPr lang="en-US" altLang="ru-RU" sz="3200" u="sng" dirty="0">
                <a:latin typeface="Tahoma" charset="0"/>
                <a:sym typeface="Symbol" pitchFamily="18" charset="2"/>
              </a:rPr>
              <a:t>- </a:t>
            </a:r>
            <a:r>
              <a:rPr lang="ru-RU" altLang="ru-RU" sz="3200" u="sng" dirty="0">
                <a:latin typeface="Tahoma" charset="0"/>
                <a:sym typeface="Symbol" pitchFamily="18" charset="2"/>
              </a:rPr>
              <a:t>2025</a:t>
            </a:r>
            <a:endParaRPr lang="en-US" altLang="ru-RU" sz="3200" dirty="0">
              <a:latin typeface="Tahoma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7950089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4665" y="2759"/>
            <a:ext cx="7436224" cy="575269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7030A0"/>
                </a:solidFill>
              </a:rPr>
              <a:t>Модернизация У-400М  (МЦ-400)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10134600" y="6492875"/>
            <a:ext cx="2057400" cy="365125"/>
          </a:xfrm>
        </p:spPr>
        <p:txBody>
          <a:bodyPr/>
          <a:lstStyle/>
          <a:p>
            <a:fld id="{8CCC1C2B-59CB-4988-A37F-33CB585FF493}" type="slidenum">
              <a:rPr lang="ru-RU" sz="2000">
                <a:solidFill>
                  <a:schemeClr val="tx1"/>
                </a:solidFill>
              </a:rPr>
              <a:t>11</a:t>
            </a:fld>
            <a:endParaRPr lang="ru-RU" sz="2000" dirty="0">
              <a:solidFill>
                <a:schemeClr val="tx1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475505"/>
              </p:ext>
            </p:extLst>
          </p:nvPr>
        </p:nvGraphicFramePr>
        <p:xfrm>
          <a:off x="436965" y="553481"/>
          <a:ext cx="11561379" cy="5760720"/>
        </p:xfrm>
        <a:graphic>
          <a:graphicData uri="http://schemas.openxmlformats.org/drawingml/2006/table">
            <a:tbl>
              <a:tblPr firstRow="1">
                <a:tableStyleId>{616DA210-FB5B-4158-B5E0-FEB733F419BA}</a:tableStyleId>
              </a:tblPr>
              <a:tblGrid>
                <a:gridCol w="2259725">
                  <a:extLst>
                    <a:ext uri="{9D8B030D-6E8A-4147-A177-3AD203B41FA5}">
                      <a16:colId xmlns:a16="http://schemas.microsoft.com/office/drawing/2014/main" val="3681958440"/>
                    </a:ext>
                  </a:extLst>
                </a:gridCol>
                <a:gridCol w="9301654">
                  <a:extLst>
                    <a:ext uri="{9D8B030D-6E8A-4147-A177-3AD203B41FA5}">
                      <a16:colId xmlns:a16="http://schemas.microsoft.com/office/drawing/2014/main" val="998932791"/>
                    </a:ext>
                  </a:extLst>
                </a:gridCol>
              </a:tblGrid>
              <a:tr h="365425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</a:rPr>
                        <a:t>Системы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</a:rPr>
                        <a:t>Список запланированных работ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2129217"/>
                  </a:ext>
                </a:extLst>
              </a:tr>
              <a:tr h="309206"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chemeClr val="tx1"/>
                          </a:solidFill>
                        </a:rPr>
                        <a:t>Аксиальная инжекция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Замена «теплого»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ECR</a:t>
                      </a:r>
                      <a:r>
                        <a:rPr lang="ru-RU" sz="1600" baseline="0" dirty="0">
                          <a:solidFill>
                            <a:schemeClr val="tx1"/>
                          </a:solidFill>
                        </a:rPr>
                        <a:t> источника 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</a:rPr>
                        <a:t>DECRIS-2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→</a:t>
                      </a:r>
                      <a:r>
                        <a:rPr lang="ru-RU" sz="16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</a:rPr>
                        <a:t>DECRIS-2M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9729748"/>
                  </a:ext>
                </a:extLst>
              </a:tr>
              <a:tr h="309206">
                <a:tc rowSpan="4"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Магнитная система циклотрона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Замена катушек основного магнита (ГКМП)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8271080"/>
                  </a:ext>
                </a:extLst>
              </a:tr>
              <a:tr h="30920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Магнитные измерения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1570195"/>
                  </a:ext>
                </a:extLst>
              </a:tr>
              <a:tr h="30920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Коррекция магнитного</a:t>
                      </a:r>
                      <a:r>
                        <a:rPr lang="ru-RU" sz="1600" baseline="0" dirty="0">
                          <a:solidFill>
                            <a:schemeClr val="tx1"/>
                          </a:solidFill>
                        </a:rPr>
                        <a:t> поля (компенсация первой гармоник, установка долинных </a:t>
                      </a:r>
                      <a:r>
                        <a:rPr lang="ru-RU" sz="1600" baseline="0" dirty="0" err="1">
                          <a:solidFill>
                            <a:schemeClr val="tx1"/>
                          </a:solidFill>
                        </a:rPr>
                        <a:t>шиммов</a:t>
                      </a:r>
                      <a:r>
                        <a:rPr lang="ru-RU" sz="1600" baseline="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98539"/>
                  </a:ext>
                </a:extLst>
              </a:tr>
              <a:tr h="30920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Восстановление </a:t>
                      </a:r>
                      <a:r>
                        <a:rPr lang="ru-RU" sz="1600" baseline="0" dirty="0">
                          <a:solidFill>
                            <a:schemeClr val="tx1"/>
                          </a:solidFill>
                        </a:rPr>
                        <a:t>корректирующих катушек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4175597"/>
                  </a:ext>
                </a:extLst>
              </a:tr>
              <a:tr h="311543">
                <a:tc rowSpan="3"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Ускоряющая система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Замена системы перемещения и</a:t>
                      </a:r>
                      <a:r>
                        <a:rPr lang="ru-RU" sz="1600" baseline="0" dirty="0">
                          <a:solidFill>
                            <a:schemeClr val="tx1"/>
                          </a:solidFill>
                        </a:rPr>
                        <a:t> контактных групп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</a:rPr>
                        <a:t>закорачивающих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 пластин резонаторов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6865307"/>
                  </a:ext>
                </a:extLst>
              </a:tr>
              <a:tr h="30920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Новая система автоподстройки частоты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емкостная)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7410439"/>
                  </a:ext>
                </a:extLst>
              </a:tr>
              <a:tr h="30920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Новая фидерная</a:t>
                      </a:r>
                      <a:r>
                        <a:rPr lang="ru-RU" sz="1600" baseline="0" dirty="0">
                          <a:solidFill>
                            <a:schemeClr val="tx1"/>
                          </a:solidFill>
                        </a:rPr>
                        <a:t> линия с системой согласования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894463"/>
                  </a:ext>
                </a:extLst>
              </a:tr>
              <a:tr h="309206">
                <a:tc rowSpan="3"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Оборудование циклотрона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Новые токовые пробники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0945273"/>
                  </a:ext>
                </a:extLst>
              </a:tr>
              <a:tr h="309206">
                <a:tc vMerge="1">
                  <a:txBody>
                    <a:bodyPr/>
                    <a:lstStyle/>
                    <a:p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Доработка</a:t>
                      </a:r>
                      <a:r>
                        <a:rPr lang="ru-RU" sz="1600" baseline="0" dirty="0">
                          <a:solidFill>
                            <a:schemeClr val="tx1"/>
                          </a:solidFill>
                        </a:rPr>
                        <a:t> системы вывода пучка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9158639"/>
                  </a:ext>
                </a:extLst>
              </a:tr>
              <a:tr h="309206">
                <a:tc vMerge="1">
                  <a:txBody>
                    <a:bodyPr/>
                    <a:lstStyle/>
                    <a:p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Система</a:t>
                      </a:r>
                      <a:r>
                        <a:rPr lang="ru-RU" sz="1600" baseline="0" dirty="0">
                          <a:solidFill>
                            <a:schemeClr val="tx1"/>
                          </a:solidFill>
                        </a:rPr>
                        <a:t> проверки положения центра орбиты пучка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0191924"/>
                  </a:ext>
                </a:extLst>
              </a:tr>
              <a:tr h="309206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Вакуумная система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Замена</a:t>
                      </a:r>
                      <a:r>
                        <a:rPr lang="ru-RU" sz="1600" baseline="0" dirty="0">
                          <a:solidFill>
                            <a:schemeClr val="tx1"/>
                          </a:solidFill>
                        </a:rPr>
                        <a:t> оборудования на современное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3297651"/>
                  </a:ext>
                </a:extLst>
              </a:tr>
              <a:tr h="309206">
                <a:tc rowSpan="2"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Каналы </a:t>
                      </a:r>
                      <a:r>
                        <a:rPr lang="ru-RU" sz="1600" baseline="0" dirty="0">
                          <a:solidFill>
                            <a:schemeClr val="tx1"/>
                          </a:solidFill>
                        </a:rPr>
                        <a:t>пучков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Замена</a:t>
                      </a:r>
                      <a:r>
                        <a:rPr lang="ru-RU" sz="1600" baseline="0" dirty="0">
                          <a:solidFill>
                            <a:schemeClr val="tx1"/>
                          </a:solidFill>
                        </a:rPr>
                        <a:t> вакуумного оборудования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2930827"/>
                  </a:ext>
                </a:extLst>
              </a:tr>
              <a:tr h="30920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Новые</a:t>
                      </a:r>
                      <a:r>
                        <a:rPr lang="ru-RU" sz="1600" baseline="0" dirty="0">
                          <a:solidFill>
                            <a:schemeClr val="tx1"/>
                          </a:solidFill>
                        </a:rPr>
                        <a:t> элементы диагностики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1512398"/>
                  </a:ext>
                </a:extLst>
              </a:tr>
              <a:tr h="309206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Система управления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Новая система управления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7448573"/>
                  </a:ext>
                </a:extLst>
              </a:tr>
              <a:tr h="309206"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chemeClr val="tx1"/>
                          </a:solidFill>
                        </a:rPr>
                        <a:t>Системы безопасности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Новые системы Сигнализаций и блокировок (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</a:rPr>
                        <a:t>СБиС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) и Автоматического радиационного контроля (АСРК)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181344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A649A4-809E-4437-8137-C5E10D7C9F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1307" y="16485"/>
            <a:ext cx="1266067" cy="116808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B0A965A-4BFE-4F6B-9453-39D27E4B3F48}"/>
              </a:ext>
            </a:extLst>
          </p:cNvPr>
          <p:cNvSpPr/>
          <p:nvPr/>
        </p:nvSpPr>
        <p:spPr>
          <a:xfrm>
            <a:off x="0" y="0"/>
            <a:ext cx="152400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1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Модернизация</a:t>
            </a:r>
          </a:p>
          <a:p>
            <a:pPr algn="r"/>
            <a:r>
              <a:rPr lang="ru-RU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У-400М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BCE0A4-1C39-468A-81D0-C38773A20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25299">
            <a:off x="10033195" y="76106"/>
            <a:ext cx="731495" cy="79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980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2">
            <a:extLst>
              <a:ext uri="{FF2B5EF4-FFF2-40B4-BE49-F238E27FC236}">
                <a16:creationId xmlns:a16="http://schemas.microsoft.com/office/drawing/2014/main" id="{3C375CE7-B958-466D-9ED8-2DFC04B1C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19974" y="6476391"/>
            <a:ext cx="2057400" cy="365125"/>
          </a:xfrm>
        </p:spPr>
        <p:txBody>
          <a:bodyPr/>
          <a:lstStyle/>
          <a:p>
            <a:fld id="{8CCC1C2B-59CB-4988-A37F-33CB585FF493}" type="slidenum">
              <a:rPr lang="ru-RU" sz="2000">
                <a:solidFill>
                  <a:schemeClr val="tx1"/>
                </a:solidFill>
              </a:rPr>
              <a:t>12</a:t>
            </a:fld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EECC5B0-4DB1-4B70-B7D6-15267A480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9292"/>
            <a:ext cx="12192000" cy="58594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4091AB-94B8-48AD-A93F-C65DBECFF4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14847" y="16484"/>
            <a:ext cx="1062527" cy="980293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0D05D4D-18AE-422F-94E3-58BCD2689244}"/>
              </a:ext>
            </a:extLst>
          </p:cNvPr>
          <p:cNvSpPr/>
          <p:nvPr/>
        </p:nvSpPr>
        <p:spPr>
          <a:xfrm>
            <a:off x="1477752" y="-101199"/>
            <a:ext cx="9637095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4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Модернизация У-400М (МЦ-400)</a:t>
            </a:r>
            <a:endParaRPr lang="ru-RU" sz="2400" b="1" dirty="0">
              <a:ln w="635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37520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4A69663-5FC6-4214-A209-EB88FB64B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25299">
            <a:off x="10332843" y="48885"/>
            <a:ext cx="731495" cy="792823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1360237"/>
              </p:ext>
            </p:extLst>
          </p:nvPr>
        </p:nvGraphicFramePr>
        <p:xfrm>
          <a:off x="3326765" y="4185468"/>
          <a:ext cx="5549564" cy="2368156"/>
        </p:xfrm>
        <a:graphic>
          <a:graphicData uri="http://schemas.openxmlformats.org/drawingml/2006/table">
            <a:tbl>
              <a:tblPr/>
              <a:tblGrid>
                <a:gridCol w="2628158">
                  <a:extLst>
                    <a:ext uri="{9D8B030D-6E8A-4147-A177-3AD203B41FA5}">
                      <a16:colId xmlns:a16="http://schemas.microsoft.com/office/drawing/2014/main" val="4228903215"/>
                    </a:ext>
                  </a:extLst>
                </a:gridCol>
                <a:gridCol w="1476474">
                  <a:extLst>
                    <a:ext uri="{9D8B030D-6E8A-4147-A177-3AD203B41FA5}">
                      <a16:colId xmlns:a16="http://schemas.microsoft.com/office/drawing/2014/main" val="3564030094"/>
                    </a:ext>
                  </a:extLst>
                </a:gridCol>
                <a:gridCol w="1444932">
                  <a:extLst>
                    <a:ext uri="{9D8B030D-6E8A-4147-A177-3AD203B41FA5}">
                      <a16:colId xmlns:a16="http://schemas.microsoft.com/office/drawing/2014/main" val="2569912053"/>
                    </a:ext>
                  </a:extLst>
                </a:gridCol>
              </a:tblGrid>
              <a:tr h="16498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</a:rPr>
                        <a:t>Ion</a:t>
                      </a:r>
                      <a:endParaRPr lang="en-US" sz="180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</a:rPr>
                        <a:t>Ion current, </a:t>
                      </a:r>
                      <a:r>
                        <a:rPr lang="en-US" sz="1800" dirty="0">
                          <a:effectLst/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  <a:endParaRPr lang="en-US" sz="1800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1482821"/>
                  </a:ext>
                </a:extLst>
              </a:tr>
              <a:tr h="4479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</a:rPr>
                        <a:t>DECRIS-2</a:t>
                      </a:r>
                      <a:endParaRPr lang="en-US" sz="1800" dirty="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</a:rPr>
                        <a:t>DECRIS-2M</a:t>
                      </a:r>
                      <a:endParaRPr lang="en-US" sz="1800" dirty="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4167669"/>
                  </a:ext>
                </a:extLst>
              </a:tr>
              <a:tr h="2474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aseline="30000">
                          <a:effectLst/>
                          <a:latin typeface="Times New Roman" panose="02020603050405020304" pitchFamily="18" charset="0"/>
                        </a:rPr>
                        <a:t>40</a:t>
                      </a:r>
                      <a:r>
                        <a:rPr lang="en-US" sz="1800">
                          <a:effectLst/>
                          <a:latin typeface="Times New Roman" panose="02020603050405020304" pitchFamily="18" charset="0"/>
                        </a:rPr>
                        <a:t>Ar</a:t>
                      </a:r>
                      <a:r>
                        <a:rPr lang="en-US" sz="1800" baseline="30000">
                          <a:effectLst/>
                          <a:latin typeface="Times New Roman" panose="02020603050405020304" pitchFamily="18" charset="0"/>
                        </a:rPr>
                        <a:t>8+</a:t>
                      </a:r>
                      <a:endParaRPr lang="en-US" sz="180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</a:rPr>
                        <a:t>480</a:t>
                      </a:r>
                      <a:endParaRPr lang="en-US" sz="180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</a:rPr>
                        <a:t>750</a:t>
                      </a:r>
                      <a:endParaRPr lang="en-US" sz="180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128999"/>
                  </a:ext>
                </a:extLst>
              </a:tr>
              <a:tr h="2474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aseline="30000">
                          <a:effectLst/>
                          <a:latin typeface="Times New Roman" panose="02020603050405020304" pitchFamily="18" charset="0"/>
                        </a:rPr>
                        <a:t>132</a:t>
                      </a:r>
                      <a:r>
                        <a:rPr lang="en-US" sz="1800">
                          <a:effectLst/>
                          <a:latin typeface="Times New Roman" panose="02020603050405020304" pitchFamily="18" charset="0"/>
                        </a:rPr>
                        <a:t>Xe</a:t>
                      </a:r>
                      <a:r>
                        <a:rPr lang="en-US" sz="1800" baseline="30000">
                          <a:effectLst/>
                          <a:latin typeface="Times New Roman" panose="02020603050405020304" pitchFamily="18" charset="0"/>
                        </a:rPr>
                        <a:t>18+</a:t>
                      </a:r>
                      <a:endParaRPr lang="en-US" sz="180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  <a:endParaRPr lang="en-US" sz="180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</a:rPr>
                        <a:t>114</a:t>
                      </a:r>
                      <a:endParaRPr lang="ru-RU" sz="180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1333759"/>
                  </a:ext>
                </a:extLst>
              </a:tr>
              <a:tr h="2474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aseline="30000">
                          <a:effectLst/>
                          <a:latin typeface="Times New Roman" panose="02020603050405020304" pitchFamily="18" charset="0"/>
                        </a:rPr>
                        <a:t>132</a:t>
                      </a:r>
                      <a:r>
                        <a:rPr lang="en-US" sz="1800">
                          <a:effectLst/>
                          <a:latin typeface="Times New Roman" panose="02020603050405020304" pitchFamily="18" charset="0"/>
                        </a:rPr>
                        <a:t>Xe</a:t>
                      </a:r>
                      <a:r>
                        <a:rPr lang="en-US" sz="1800" baseline="30000">
                          <a:effectLst/>
                          <a:latin typeface="Times New Roman" panose="02020603050405020304" pitchFamily="18" charset="0"/>
                        </a:rPr>
                        <a:t>20+</a:t>
                      </a:r>
                      <a:endParaRPr lang="en-US" sz="180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</a:rPr>
                        <a:t>23</a:t>
                      </a:r>
                      <a:endParaRPr lang="en-US" sz="180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</a:rPr>
                        <a:t>118</a:t>
                      </a:r>
                      <a:endParaRPr lang="en-US" sz="180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6116093"/>
                  </a:ext>
                </a:extLst>
              </a:tr>
              <a:tr h="2474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aseline="30000">
                          <a:effectLst/>
                          <a:latin typeface="Times New Roman" panose="02020603050405020304" pitchFamily="18" charset="0"/>
                        </a:rPr>
                        <a:t>132</a:t>
                      </a:r>
                      <a:r>
                        <a:rPr lang="en-US" sz="1800">
                          <a:effectLst/>
                          <a:latin typeface="Times New Roman" panose="02020603050405020304" pitchFamily="18" charset="0"/>
                        </a:rPr>
                        <a:t>Xe</a:t>
                      </a:r>
                      <a:r>
                        <a:rPr lang="en-US" sz="1800" baseline="30000">
                          <a:effectLst/>
                          <a:latin typeface="Times New Roman" panose="02020603050405020304" pitchFamily="18" charset="0"/>
                        </a:rPr>
                        <a:t>27+</a:t>
                      </a:r>
                      <a:endParaRPr lang="en-US" sz="180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endParaRPr lang="ru-RU" sz="180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</a:rPr>
                        <a:t>32</a:t>
                      </a:r>
                      <a:endParaRPr lang="ru-RU" sz="180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164946"/>
                  </a:ext>
                </a:extLst>
              </a:tr>
              <a:tr h="2474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aseline="30000">
                          <a:effectLst/>
                          <a:latin typeface="Times New Roman" panose="02020603050405020304" pitchFamily="18" charset="0"/>
                        </a:rPr>
                        <a:t>209</a:t>
                      </a:r>
                      <a:r>
                        <a:rPr lang="en-US" sz="1800">
                          <a:effectLst/>
                          <a:latin typeface="Times New Roman" panose="02020603050405020304" pitchFamily="18" charset="0"/>
                        </a:rPr>
                        <a:t>Bi</a:t>
                      </a:r>
                      <a:r>
                        <a:rPr lang="en-US" sz="1800" baseline="30000">
                          <a:effectLst/>
                          <a:latin typeface="Times New Roman" panose="02020603050405020304" pitchFamily="18" charset="0"/>
                        </a:rPr>
                        <a:t>27+</a:t>
                      </a:r>
                      <a:endParaRPr lang="en-US" sz="180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endParaRPr lang="ru-RU" sz="180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</a:rPr>
                        <a:t>40</a:t>
                      </a:r>
                      <a:endParaRPr lang="ru-RU" sz="180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5782626"/>
                  </a:ext>
                </a:extLst>
              </a:tr>
              <a:tr h="2474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aseline="30000" dirty="0">
                          <a:effectLst/>
                          <a:latin typeface="Times New Roman" panose="02020603050405020304" pitchFamily="18" charset="0"/>
                        </a:rPr>
                        <a:t>209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</a:rPr>
                        <a:t>Bi</a:t>
                      </a:r>
                      <a:r>
                        <a:rPr lang="en-US" sz="1800" baseline="30000" dirty="0">
                          <a:effectLst/>
                          <a:latin typeface="Times New Roman" panose="02020603050405020304" pitchFamily="18" charset="0"/>
                        </a:rPr>
                        <a:t>32+</a:t>
                      </a:r>
                      <a:endParaRPr lang="en-US" sz="1800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endParaRPr lang="ru-RU" sz="180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  <a:endParaRPr lang="ru-RU" sz="1800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232046"/>
                  </a:ext>
                </a:extLst>
              </a:tr>
            </a:tbl>
          </a:graphicData>
        </a:graphic>
      </p:graphicFrame>
      <p:sp>
        <p:nvSpPr>
          <p:cNvPr id="6" name="AutoShape 2" descr="https://webmail.jinr.ru/?_task=mail&amp;_action=get&amp;_mbox=INBOX&amp;_uid=13006&amp;_token=6VlCBYJuF2NF9xdGOtnD9Z4Kgxjc8xjG&amp;_part=2.2&amp;_embed=1&amp;_mimeclass=image"/>
          <p:cNvSpPr>
            <a:spLocks noChangeAspect="1" noChangeArrowheads="1"/>
          </p:cNvSpPr>
          <p:nvPr/>
        </p:nvSpPr>
        <p:spPr bwMode="auto">
          <a:xfrm>
            <a:off x="3326765" y="1311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61" y="823279"/>
            <a:ext cx="4432598" cy="3208480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846730" y="2759"/>
            <a:ext cx="8492564" cy="5752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>
                <a:solidFill>
                  <a:srgbClr val="7030A0"/>
                </a:solidFill>
              </a:rPr>
              <a:t>Замена </a:t>
            </a:r>
            <a:r>
              <a:rPr lang="en-US" sz="2800" b="1">
                <a:solidFill>
                  <a:srgbClr val="7030A0"/>
                </a:solidFill>
              </a:rPr>
              <a:t>ECR</a:t>
            </a:r>
            <a:r>
              <a:rPr lang="ru-RU" sz="2800" b="1">
                <a:solidFill>
                  <a:srgbClr val="7030A0"/>
                </a:solidFill>
              </a:rPr>
              <a:t> источника </a:t>
            </a:r>
            <a:r>
              <a:rPr lang="en-US" sz="2800" b="1">
                <a:solidFill>
                  <a:srgbClr val="7030A0"/>
                </a:solidFill>
              </a:rPr>
              <a:t>DECRIS-2 →</a:t>
            </a:r>
            <a:r>
              <a:rPr lang="ru-RU" sz="2800" b="1">
                <a:solidFill>
                  <a:srgbClr val="7030A0"/>
                </a:solidFill>
              </a:rPr>
              <a:t> </a:t>
            </a:r>
            <a:r>
              <a:rPr lang="en-US" sz="2800" b="1">
                <a:solidFill>
                  <a:srgbClr val="7030A0"/>
                </a:solidFill>
              </a:rPr>
              <a:t>DECRIS-2M</a:t>
            </a:r>
            <a:endParaRPr lang="ru-RU" sz="2800" b="1" dirty="0">
              <a:solidFill>
                <a:srgbClr val="7030A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26786B-1889-4E70-9C60-9B0D748EE4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175" y="843797"/>
            <a:ext cx="7084356" cy="318796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6CA942F-5106-49FC-A561-3FC9EDA5B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654" y="-6447"/>
            <a:ext cx="1008111" cy="1008111"/>
          </a:xfrm>
          <a:prstGeom prst="rect">
            <a:avLst/>
          </a:prstGeom>
        </p:spPr>
      </p:pic>
      <p:sp>
        <p:nvSpPr>
          <p:cNvPr id="12" name="Номер слайда 2">
            <a:extLst>
              <a:ext uri="{FF2B5EF4-FFF2-40B4-BE49-F238E27FC236}">
                <a16:creationId xmlns:a16="http://schemas.microsoft.com/office/drawing/2014/main" id="{4D2323C6-A430-4A21-B78F-2BC30EBA51F0}"/>
              </a:ext>
            </a:extLst>
          </p:cNvPr>
          <p:cNvSpPr txBox="1">
            <a:spLocks/>
          </p:cNvSpPr>
          <p:nvPr/>
        </p:nvSpPr>
        <p:spPr>
          <a:xfrm>
            <a:off x="10058400" y="65286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FD7142A-0CEA-4E0D-9DF4-5E1C3D248C28}" type="slidenum">
              <a:rPr lang="en-US" sz="1800" i="1">
                <a:solidFill>
                  <a:schemeClr val="tx1"/>
                </a:solidFill>
              </a:rPr>
              <a:pPr>
                <a:defRPr/>
              </a:pPr>
              <a:t>13</a:t>
            </a:fld>
            <a:endParaRPr lang="en-US" sz="1800" i="1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B8141BB-EFBB-472D-AA07-3D46AF90835C}"/>
              </a:ext>
            </a:extLst>
          </p:cNvPr>
          <p:cNvSpPr/>
          <p:nvPr/>
        </p:nvSpPr>
        <p:spPr>
          <a:xfrm>
            <a:off x="0" y="0"/>
            <a:ext cx="152400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1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Модернизация</a:t>
            </a:r>
          </a:p>
          <a:p>
            <a:pPr algn="r"/>
            <a:r>
              <a:rPr lang="ru-RU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У-400М</a:t>
            </a:r>
          </a:p>
        </p:txBody>
      </p:sp>
    </p:spTree>
    <p:extLst>
      <p:ext uri="{BB962C8B-B14F-4D97-AF65-F5344CB8AC3E}">
        <p14:creationId xmlns:p14="http://schemas.microsoft.com/office/powerpoint/2010/main" val="21429920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3" r="18605" b="7076"/>
          <a:stretch/>
        </p:blipFill>
        <p:spPr bwMode="auto">
          <a:xfrm>
            <a:off x="423180" y="517183"/>
            <a:ext cx="3957085" cy="2754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95" y="3470182"/>
            <a:ext cx="4510121" cy="322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4151" y="3167390"/>
            <a:ext cx="42646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Вклад долинных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шиммов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точки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изохронное поле, розовая вклад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шимов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0521" y="579790"/>
            <a:ext cx="32154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Модель с долинными 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шиммами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52748" y="942242"/>
            <a:ext cx="32223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увеличение радиуса вывода на 15 мм. </a:t>
            </a:r>
            <a:endParaRPr 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51129" y="80757"/>
            <a:ext cx="59819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Шиммирование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магнитной структуры У-400М</a:t>
            </a:r>
            <a:endParaRPr lang="ru-RU" sz="2000" b="1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0134600" y="6492875"/>
            <a:ext cx="2057400" cy="365125"/>
          </a:xfrm>
        </p:spPr>
        <p:txBody>
          <a:bodyPr/>
          <a:lstStyle/>
          <a:p>
            <a:fld id="{1796BDC7-5C88-4444-8488-242DF19A130D}" type="slidenum">
              <a:rPr lang="ru-RU" sz="2000">
                <a:solidFill>
                  <a:schemeClr val="tx1"/>
                </a:solidFill>
              </a:rPr>
              <a:pPr/>
              <a:t>14</a:t>
            </a:fld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54360" y="2072801"/>
            <a:ext cx="30782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</a:rPr>
              <a:t>Обозначенная область: </a:t>
            </a:r>
          </a:p>
          <a:p>
            <a:r>
              <a:rPr lang="ru-RU" sz="1600" b="1" dirty="0">
                <a:solidFill>
                  <a:srgbClr val="FF0000"/>
                </a:solidFill>
              </a:rPr>
              <a:t>вывод существующие системой </a:t>
            </a:r>
          </a:p>
          <a:p>
            <a:r>
              <a:rPr lang="ru-RU" sz="1600" b="1" dirty="0">
                <a:solidFill>
                  <a:srgbClr val="FF0000"/>
                </a:solidFill>
              </a:rPr>
              <a:t>методом перезарядки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C512E51-E8A9-4383-A53E-C865873F1B95}"/>
              </a:ext>
            </a:extLst>
          </p:cNvPr>
          <p:cNvSpPr/>
          <p:nvPr/>
        </p:nvSpPr>
        <p:spPr>
          <a:xfrm>
            <a:off x="0" y="0"/>
            <a:ext cx="152400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1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Модернизация</a:t>
            </a:r>
          </a:p>
          <a:p>
            <a:pPr algn="r"/>
            <a:r>
              <a:rPr lang="ru-RU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У-400М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B36567D-0536-4AA4-B417-A7FC030575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929" y="3242062"/>
            <a:ext cx="4796186" cy="31342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23439" t="6445" r="25890" b="12576"/>
          <a:stretch/>
        </p:blipFill>
        <p:spPr>
          <a:xfrm>
            <a:off x="9212272" y="881932"/>
            <a:ext cx="2999493" cy="269637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7654F32-5174-41E9-926D-12F384EA99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654" y="-6447"/>
            <a:ext cx="1008111" cy="100811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48E625B-09B6-4CE1-BFDE-17494727E3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025299">
            <a:off x="10390545" y="76106"/>
            <a:ext cx="731495" cy="79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6625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3" descr="ext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6" r="10876"/>
          <a:stretch/>
        </p:blipFill>
        <p:spPr bwMode="auto">
          <a:xfrm rot="5400000">
            <a:off x="594769" y="58305"/>
            <a:ext cx="3910186" cy="442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Прямая со стрелкой 8"/>
          <p:cNvCxnSpPr>
            <a:cxnSpLocks/>
          </p:cNvCxnSpPr>
          <p:nvPr/>
        </p:nvCxnSpPr>
        <p:spPr>
          <a:xfrm flipH="1" flipV="1">
            <a:off x="2388807" y="3678809"/>
            <a:ext cx="785555" cy="497285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cxnSpLocks/>
          </p:cNvCxnSpPr>
          <p:nvPr/>
        </p:nvCxnSpPr>
        <p:spPr>
          <a:xfrm flipH="1" flipV="1">
            <a:off x="3174362" y="3063248"/>
            <a:ext cx="726040" cy="115945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2388807" y="176276"/>
            <a:ext cx="7436224" cy="57526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7030A0"/>
                </a:solidFill>
              </a:rPr>
              <a:t>Модернизация У-400М  (МЦ-400)</a:t>
            </a:r>
            <a:br>
              <a:rPr lang="ru-RU" sz="3200" b="1" dirty="0">
                <a:solidFill>
                  <a:srgbClr val="7030A0"/>
                </a:solidFill>
              </a:rPr>
            </a:br>
            <a:r>
              <a:rPr lang="ru-RU" sz="3200" b="1" dirty="0">
                <a:solidFill>
                  <a:srgbClr val="7030A0"/>
                </a:solidFill>
              </a:rPr>
              <a:t>система вывода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00400" y="3113165"/>
            <a:ext cx="721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МК-1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17688" y="4103194"/>
            <a:ext cx="782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МК-2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835" y="1084590"/>
            <a:ext cx="3784382" cy="2274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Рисунок 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90"/>
          <a:stretch/>
        </p:blipFill>
        <p:spPr bwMode="auto">
          <a:xfrm>
            <a:off x="4795221" y="890810"/>
            <a:ext cx="3317593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078" name="Рисунок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7" t="1910" r="4778" b="12421"/>
          <a:stretch>
            <a:fillRect/>
          </a:stretch>
        </p:blipFill>
        <p:spPr bwMode="auto">
          <a:xfrm>
            <a:off x="4971192" y="3849560"/>
            <a:ext cx="296565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631" y="3899834"/>
            <a:ext cx="3598586" cy="215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8547574" y="3181011"/>
            <a:ext cx="3273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Существующая система вывода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506939" y="5927559"/>
            <a:ext cx="3354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Новый </a:t>
            </a:r>
            <a:r>
              <a:rPr lang="en-US" dirty="0"/>
              <a:t>MK-1 (</a:t>
            </a:r>
            <a:r>
              <a:rPr lang="ru-RU" dirty="0"/>
              <a:t>удлинён на 96 мм</a:t>
            </a:r>
            <a:r>
              <a:rPr lang="en-US" dirty="0"/>
              <a:t>)</a:t>
            </a:r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4FCCDEB-A375-4DE6-BA68-0334447A90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654" y="-6447"/>
            <a:ext cx="1008111" cy="1008111"/>
          </a:xfrm>
          <a:prstGeom prst="rect">
            <a:avLst/>
          </a:prstGeom>
        </p:spPr>
      </p:pic>
      <p:sp>
        <p:nvSpPr>
          <p:cNvPr id="20" name="Номер слайда 2">
            <a:extLst>
              <a:ext uri="{FF2B5EF4-FFF2-40B4-BE49-F238E27FC236}">
                <a16:creationId xmlns:a16="http://schemas.microsoft.com/office/drawing/2014/main" id="{B19D4477-9352-45CD-B990-7B96DA4493FC}"/>
              </a:ext>
            </a:extLst>
          </p:cNvPr>
          <p:cNvSpPr txBox="1">
            <a:spLocks/>
          </p:cNvSpPr>
          <p:nvPr/>
        </p:nvSpPr>
        <p:spPr>
          <a:xfrm>
            <a:off x="10058400" y="65286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FD7142A-0CEA-4E0D-9DF4-5E1C3D248C28}" type="slidenum">
              <a:rPr lang="en-US" sz="1800" i="1">
                <a:solidFill>
                  <a:schemeClr val="tx1"/>
                </a:solidFill>
              </a:rPr>
              <a:pPr>
                <a:defRPr/>
              </a:pPr>
              <a:t>15</a:t>
            </a:fld>
            <a:endParaRPr lang="en-US" sz="1800" i="1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C55AF337-5ED2-478A-A401-8FEC9199F614}"/>
              </a:ext>
            </a:extLst>
          </p:cNvPr>
          <p:cNvSpPr/>
          <p:nvPr/>
        </p:nvSpPr>
        <p:spPr>
          <a:xfrm>
            <a:off x="0" y="0"/>
            <a:ext cx="152400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1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Модернизация</a:t>
            </a:r>
          </a:p>
          <a:p>
            <a:pPr algn="r"/>
            <a:r>
              <a:rPr lang="ru-RU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У-400М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AE3077B-0CDF-408D-B0D3-D8F54092B88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8222" y="2239853"/>
            <a:ext cx="1008111" cy="100811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EE762B2-1F25-4687-8600-6F0622698C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025299">
            <a:off x="10390545" y="76106"/>
            <a:ext cx="731495" cy="79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126223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0648950" y="6584156"/>
            <a:ext cx="1543050" cy="273844"/>
          </a:xfrm>
        </p:spPr>
        <p:txBody>
          <a:bodyPr/>
          <a:lstStyle/>
          <a:p>
            <a:fld id="{8CCC1C2B-59CB-4988-A37F-33CB585FF493}" type="slidenum">
              <a:rPr lang="ru-RU" sz="1800" smtClean="0">
                <a:solidFill>
                  <a:schemeClr val="tx1"/>
                </a:solidFill>
              </a:rPr>
              <a:t>16</a:t>
            </a:fld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9927C57-45A2-4F55-A861-7296C5B62D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85855" y="16484"/>
            <a:ext cx="991519" cy="9147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9D3F0C7-CF4A-415F-B9A8-DE7752E003E1}"/>
              </a:ext>
            </a:extLst>
          </p:cNvPr>
          <p:cNvSpPr txBox="1"/>
          <p:nvPr/>
        </p:nvSpPr>
        <p:spPr>
          <a:xfrm>
            <a:off x="2605713" y="-37336"/>
            <a:ext cx="6632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Начало ПНР с ускоренным пучком</a:t>
            </a:r>
            <a:r>
              <a:rPr lang="en-US" sz="2400" dirty="0"/>
              <a:t>  13.05.2024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1" y="708192"/>
            <a:ext cx="4628707" cy="21384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23"/>
          <a:stretch/>
        </p:blipFill>
        <p:spPr>
          <a:xfrm>
            <a:off x="5939482" y="3262522"/>
            <a:ext cx="6098326" cy="34665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40" t="7674" b="53256"/>
          <a:stretch/>
        </p:blipFill>
        <p:spPr>
          <a:xfrm>
            <a:off x="10051312" y="5028993"/>
            <a:ext cx="1899684" cy="12380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834"/>
          <a:stretch/>
        </p:blipFill>
        <p:spPr>
          <a:xfrm>
            <a:off x="8908447" y="910790"/>
            <a:ext cx="3102221" cy="23231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9D3F0C7-CF4A-415F-B9A8-DE7752E003E1}"/>
              </a:ext>
            </a:extLst>
          </p:cNvPr>
          <p:cNvSpPr txBox="1"/>
          <p:nvPr/>
        </p:nvSpPr>
        <p:spPr>
          <a:xfrm>
            <a:off x="4809768" y="314211"/>
            <a:ext cx="3530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Первый ускоренный пучок</a:t>
            </a:r>
            <a:r>
              <a:rPr lang="en-US" sz="2000" b="1" dirty="0"/>
              <a:t>:</a:t>
            </a:r>
          </a:p>
          <a:p>
            <a:pPr algn="r"/>
            <a:r>
              <a:rPr lang="en-US" sz="2400" dirty="0"/>
              <a:t> </a:t>
            </a:r>
            <a:r>
              <a:rPr lang="en-US" sz="2400" b="1" baseline="30000" dirty="0"/>
              <a:t>40</a:t>
            </a:r>
            <a:r>
              <a:rPr lang="en-US" sz="2400" b="1" dirty="0"/>
              <a:t>Ar</a:t>
            </a:r>
            <a:r>
              <a:rPr lang="en-US" sz="2400" b="1" baseline="30000" dirty="0"/>
              <a:t>11+</a:t>
            </a:r>
            <a:r>
              <a:rPr lang="en-US" sz="2400" b="1" dirty="0"/>
              <a:t> (E=39.2 MeV/n)</a:t>
            </a:r>
            <a:endParaRPr lang="ru-RU" sz="2400" b="1" baseline="3000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563F76D-E04A-486D-9FB5-61128DFE5B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1" y="2952717"/>
            <a:ext cx="5661222" cy="377414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DAF5F23-A510-4ED6-873D-65F96EF76C71}"/>
              </a:ext>
            </a:extLst>
          </p:cNvPr>
          <p:cNvSpPr txBox="1"/>
          <p:nvPr/>
        </p:nvSpPr>
        <p:spPr>
          <a:xfrm>
            <a:off x="4388372" y="1315758"/>
            <a:ext cx="3102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/>
              <a:t>Выведенные пучки</a:t>
            </a:r>
            <a:r>
              <a:rPr lang="en-US" sz="2400" dirty="0"/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C2E631-8599-4D38-B970-8C9A536CD666}"/>
              </a:ext>
            </a:extLst>
          </p:cNvPr>
          <p:cNvSpPr txBox="1"/>
          <p:nvPr/>
        </p:nvSpPr>
        <p:spPr>
          <a:xfrm>
            <a:off x="6342216" y="956073"/>
            <a:ext cx="1940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u="sng" dirty="0">
                <a:solidFill>
                  <a:srgbClr val="002060"/>
                </a:solidFill>
              </a:rPr>
              <a:t>31.05.2024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D3F0C7-CF4A-415F-B9A8-DE7752E003E1}"/>
              </a:ext>
            </a:extLst>
          </p:cNvPr>
          <p:cNvSpPr txBox="1"/>
          <p:nvPr/>
        </p:nvSpPr>
        <p:spPr>
          <a:xfrm>
            <a:off x="5186248" y="1722196"/>
            <a:ext cx="35997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baseline="30000" dirty="0"/>
              <a:t>40</a:t>
            </a:r>
            <a:r>
              <a:rPr lang="en-US" b="1" dirty="0"/>
              <a:t>Ar</a:t>
            </a:r>
            <a:r>
              <a:rPr lang="en-US" b="1" baseline="30000" dirty="0"/>
              <a:t>11+</a:t>
            </a:r>
            <a:r>
              <a:rPr lang="en-US" b="1" dirty="0"/>
              <a:t> (E=39.2 MeV/n)</a:t>
            </a:r>
            <a:r>
              <a:rPr lang="ru-RU" b="1" dirty="0"/>
              <a:t>; 15.</a:t>
            </a:r>
            <a:r>
              <a:rPr lang="en-US" b="1" dirty="0"/>
              <a:t>01</a:t>
            </a:r>
            <a:r>
              <a:rPr lang="ru-RU" b="1" dirty="0"/>
              <a:t> </a:t>
            </a:r>
            <a:r>
              <a:rPr lang="en-US" b="1" dirty="0"/>
              <a:t>MHz</a:t>
            </a:r>
            <a:endParaRPr lang="ru-RU" b="1" dirty="0"/>
          </a:p>
          <a:p>
            <a:r>
              <a:rPr lang="en-US" b="1" baseline="30000" dirty="0"/>
              <a:t> 20</a:t>
            </a:r>
            <a:r>
              <a:rPr lang="en-US" b="1" dirty="0"/>
              <a:t>Ne</a:t>
            </a:r>
            <a:r>
              <a:rPr lang="en-US" b="1" baseline="30000" dirty="0"/>
              <a:t>7+</a:t>
            </a:r>
            <a:r>
              <a:rPr lang="en-US" b="1" dirty="0"/>
              <a:t> (E=</a:t>
            </a:r>
            <a:r>
              <a:rPr lang="ru-RU" b="1" dirty="0"/>
              <a:t>46</a:t>
            </a:r>
            <a:r>
              <a:rPr lang="en-US" b="1" dirty="0"/>
              <a:t>.</a:t>
            </a:r>
            <a:r>
              <a:rPr lang="ru-RU" b="1" dirty="0"/>
              <a:t>6</a:t>
            </a:r>
            <a:r>
              <a:rPr lang="en-US" b="1" dirty="0"/>
              <a:t> MeV/n)</a:t>
            </a:r>
            <a:r>
              <a:rPr lang="ru-RU" b="1" dirty="0"/>
              <a:t>;</a:t>
            </a:r>
            <a:r>
              <a:rPr lang="en-US" b="1" dirty="0"/>
              <a:t> 18</a:t>
            </a:r>
            <a:r>
              <a:rPr lang="ru-RU" b="1" dirty="0"/>
              <a:t>.</a:t>
            </a:r>
            <a:r>
              <a:rPr lang="en-US" b="1" dirty="0"/>
              <a:t>18</a:t>
            </a:r>
            <a:r>
              <a:rPr lang="ru-RU" b="1" dirty="0"/>
              <a:t> </a:t>
            </a:r>
            <a:r>
              <a:rPr lang="en-US" b="1" dirty="0"/>
              <a:t>MHz</a:t>
            </a:r>
            <a:endParaRPr lang="ru-RU" b="1" dirty="0"/>
          </a:p>
          <a:p>
            <a:r>
              <a:rPr lang="en-US" b="1" baseline="30000" dirty="0"/>
              <a:t> 16</a:t>
            </a:r>
            <a:r>
              <a:rPr lang="en-US" b="1" dirty="0"/>
              <a:t>O</a:t>
            </a:r>
            <a:r>
              <a:rPr lang="en-US" b="1" baseline="30000" dirty="0"/>
              <a:t>5+</a:t>
            </a:r>
            <a:r>
              <a:rPr lang="en-US" b="1" dirty="0"/>
              <a:t>   (E=</a:t>
            </a:r>
            <a:r>
              <a:rPr lang="ru-RU" b="1" dirty="0"/>
              <a:t>60</a:t>
            </a:r>
            <a:r>
              <a:rPr lang="en-US" b="1" dirty="0"/>
              <a:t>.2 MeV/n); 18</a:t>
            </a:r>
            <a:r>
              <a:rPr lang="ru-RU" b="1" dirty="0"/>
              <a:t>.</a:t>
            </a:r>
            <a:r>
              <a:rPr lang="en-US" b="1" dirty="0"/>
              <a:t>98</a:t>
            </a:r>
            <a:r>
              <a:rPr lang="ru-RU" b="1" dirty="0"/>
              <a:t> </a:t>
            </a:r>
            <a:r>
              <a:rPr lang="en-US" b="1" dirty="0"/>
              <a:t>MHz</a:t>
            </a:r>
          </a:p>
          <a:p>
            <a:r>
              <a:rPr lang="en-US" b="1" baseline="30000" dirty="0"/>
              <a:t> 22</a:t>
            </a:r>
            <a:r>
              <a:rPr lang="en-US" b="1" dirty="0"/>
              <a:t>Ne</a:t>
            </a:r>
            <a:r>
              <a:rPr lang="en-US" b="1" baseline="30000" dirty="0"/>
              <a:t>5+</a:t>
            </a:r>
            <a:r>
              <a:rPr lang="en-US" b="1" dirty="0"/>
              <a:t> (E=2</a:t>
            </a:r>
            <a:r>
              <a:rPr lang="ru-RU" b="1" dirty="0"/>
              <a:t>6</a:t>
            </a:r>
            <a:r>
              <a:rPr lang="en-US" b="1" dirty="0"/>
              <a:t>.4 MeV/n)</a:t>
            </a:r>
            <a:r>
              <a:rPr lang="ru-RU" b="1" dirty="0"/>
              <a:t>;</a:t>
            </a:r>
            <a:r>
              <a:rPr lang="en-US" b="1" dirty="0"/>
              <a:t> 12</a:t>
            </a:r>
            <a:r>
              <a:rPr lang="ru-RU" b="1" dirty="0"/>
              <a:t>.</a:t>
            </a:r>
            <a:r>
              <a:rPr lang="en-US" b="1" dirty="0"/>
              <a:t>80</a:t>
            </a:r>
            <a:r>
              <a:rPr lang="ru-RU" b="1" dirty="0"/>
              <a:t> </a:t>
            </a:r>
            <a:r>
              <a:rPr lang="en-US" b="1" dirty="0"/>
              <a:t>MHz</a:t>
            </a:r>
            <a:endParaRPr lang="ru-RU" b="1" dirty="0"/>
          </a:p>
          <a:p>
            <a:endParaRPr lang="ru-RU" b="1" baseline="30000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C70F2A9C-0CA3-4659-A73C-7DA5A703EACB}"/>
              </a:ext>
            </a:extLst>
          </p:cNvPr>
          <p:cNvSpPr/>
          <p:nvPr/>
        </p:nvSpPr>
        <p:spPr>
          <a:xfrm>
            <a:off x="0" y="0"/>
            <a:ext cx="152400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1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Модернизация</a:t>
            </a:r>
          </a:p>
          <a:p>
            <a:pPr algn="r"/>
            <a:r>
              <a:rPr lang="ru-RU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У-400М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4A17B8E-8A04-40F0-9F12-10ED59C3E0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025299">
            <a:off x="10390545" y="76106"/>
            <a:ext cx="731495" cy="79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8392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0648950" y="6584156"/>
            <a:ext cx="1543050" cy="273844"/>
          </a:xfrm>
        </p:spPr>
        <p:txBody>
          <a:bodyPr/>
          <a:lstStyle/>
          <a:p>
            <a:fld id="{8CCC1C2B-59CB-4988-A37F-33CB585FF493}" type="slidenum">
              <a:rPr lang="ru-RU" sz="1800" smtClean="0">
                <a:solidFill>
                  <a:schemeClr val="tx1"/>
                </a:solidFill>
              </a:rPr>
              <a:t>17</a:t>
            </a:fld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9927C57-45A2-4F55-A861-7296C5B62D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85855" y="16484"/>
            <a:ext cx="991519" cy="9147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9D3F0C7-CF4A-415F-B9A8-DE7752E003E1}"/>
              </a:ext>
            </a:extLst>
          </p:cNvPr>
          <p:cNvSpPr txBox="1"/>
          <p:nvPr/>
        </p:nvSpPr>
        <p:spPr>
          <a:xfrm>
            <a:off x="1786759" y="122114"/>
            <a:ext cx="8492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ПНР с ускоренным пучком</a:t>
            </a:r>
            <a:r>
              <a:rPr lang="en-US" sz="2800" b="1" dirty="0"/>
              <a:t>  0</a:t>
            </a:r>
            <a:r>
              <a:rPr lang="ru-RU" sz="2800" b="1" dirty="0"/>
              <a:t>9</a:t>
            </a:r>
            <a:r>
              <a:rPr lang="en-US" sz="2800" b="1" dirty="0"/>
              <a:t>.2024</a:t>
            </a:r>
            <a:r>
              <a:rPr lang="ru-RU" sz="2800" b="1" dirty="0"/>
              <a:t> – 06.2</a:t>
            </a:r>
            <a:r>
              <a:rPr lang="en-US" sz="2800" b="1" dirty="0"/>
              <a:t>02</a:t>
            </a:r>
            <a:r>
              <a:rPr lang="ru-RU" sz="2800" b="1" dirty="0"/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D3F0C7-CF4A-415F-B9A8-DE7752E003E1}"/>
              </a:ext>
            </a:extLst>
          </p:cNvPr>
          <p:cNvSpPr txBox="1"/>
          <p:nvPr/>
        </p:nvSpPr>
        <p:spPr>
          <a:xfrm>
            <a:off x="163215" y="641178"/>
            <a:ext cx="37466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Тесты на экспериментальных установках,</a:t>
            </a:r>
          </a:p>
          <a:p>
            <a:r>
              <a:rPr lang="ru-RU" sz="2000" b="1" dirty="0"/>
              <a:t>получение вторичных пучков</a:t>
            </a:r>
            <a:r>
              <a:rPr lang="en-US" sz="2000" b="1" dirty="0"/>
              <a:t>:</a:t>
            </a:r>
            <a:endParaRPr lang="ru-RU" sz="2000" b="1" dirty="0"/>
          </a:p>
          <a:p>
            <a:endParaRPr lang="en-US" sz="2000" b="1" dirty="0"/>
          </a:p>
          <a:p>
            <a:pPr algn="r"/>
            <a:r>
              <a:rPr lang="en-US" sz="2400" dirty="0"/>
              <a:t> </a:t>
            </a:r>
            <a:r>
              <a:rPr lang="en-US" sz="2400" b="1" baseline="30000" dirty="0"/>
              <a:t>15</a:t>
            </a:r>
            <a:r>
              <a:rPr lang="en-US" sz="2400" b="1" dirty="0"/>
              <a:t>N</a:t>
            </a:r>
            <a:r>
              <a:rPr lang="ru-RU" sz="2400" b="1" baseline="30000" dirty="0"/>
              <a:t>5</a:t>
            </a:r>
            <a:r>
              <a:rPr lang="en-US" sz="2400" b="1" baseline="30000" dirty="0"/>
              <a:t>+</a:t>
            </a:r>
            <a:r>
              <a:rPr lang="en-US" sz="2400" b="1" dirty="0"/>
              <a:t> (E=51.</a:t>
            </a:r>
            <a:r>
              <a:rPr lang="ru-RU" sz="2400" b="1" dirty="0"/>
              <a:t>4</a:t>
            </a:r>
            <a:r>
              <a:rPr lang="en-US" sz="2400" b="1" dirty="0"/>
              <a:t> MeV/n)</a:t>
            </a:r>
          </a:p>
          <a:p>
            <a:pPr algn="r"/>
            <a:r>
              <a:rPr lang="en-US" sz="2400" b="1" baseline="30000" dirty="0"/>
              <a:t>18</a:t>
            </a:r>
            <a:r>
              <a:rPr lang="en-US" sz="2400" b="1" dirty="0"/>
              <a:t>O</a:t>
            </a:r>
            <a:r>
              <a:rPr lang="en-US" sz="2400" b="1" baseline="30000" dirty="0"/>
              <a:t>6+</a:t>
            </a:r>
            <a:r>
              <a:rPr lang="en-US" sz="2400" b="1" dirty="0"/>
              <a:t> (E=48.7 MeV/n)</a:t>
            </a:r>
          </a:p>
          <a:p>
            <a:pPr algn="r"/>
            <a:endParaRPr lang="ru-RU" sz="2400" b="1" baseline="30000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C70F2A9C-0CA3-4659-A73C-7DA5A703EACB}"/>
              </a:ext>
            </a:extLst>
          </p:cNvPr>
          <p:cNvSpPr/>
          <p:nvPr/>
        </p:nvSpPr>
        <p:spPr>
          <a:xfrm>
            <a:off x="0" y="0"/>
            <a:ext cx="152400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1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Модернизация</a:t>
            </a:r>
          </a:p>
          <a:p>
            <a:pPr algn="r"/>
            <a:r>
              <a:rPr lang="ru-RU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У-400М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4A17B8E-8A04-40F0-9F12-10ED59C3E0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25299">
            <a:off x="10390545" y="76106"/>
            <a:ext cx="731495" cy="79282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4A7DB26-A8F4-43E4-B2B3-A25620E2DA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7" t="8528" r="13530" b="3993"/>
          <a:stretch/>
        </p:blipFill>
        <p:spPr>
          <a:xfrm>
            <a:off x="4654019" y="641178"/>
            <a:ext cx="3401818" cy="24703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7BF1701-077B-4C0D-802A-D750BF5DF5C6}"/>
              </a:ext>
            </a:extLst>
          </p:cNvPr>
          <p:cNvSpPr txBox="1"/>
          <p:nvPr/>
        </p:nvSpPr>
        <p:spPr>
          <a:xfrm>
            <a:off x="4748612" y="705179"/>
            <a:ext cx="80182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400" b="1" baseline="30000" dirty="0"/>
              <a:t>15</a:t>
            </a:r>
            <a:r>
              <a:rPr lang="en-US" sz="2400" b="1" dirty="0"/>
              <a:t>N</a:t>
            </a:r>
            <a:r>
              <a:rPr lang="en-US" sz="2400" b="1" baseline="30000" dirty="0"/>
              <a:t>5+</a:t>
            </a:r>
            <a:endParaRPr lang="ru-RU" sz="2400" b="1" baseline="300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7D52B17-4A73-4BC6-B8BB-1A21BF7D6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0" t="10606" r="31398" b="7367"/>
          <a:stretch>
            <a:fillRect/>
          </a:stretch>
        </p:blipFill>
        <p:spPr bwMode="auto">
          <a:xfrm>
            <a:off x="8228505" y="3478996"/>
            <a:ext cx="3191970" cy="2952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A27FD1B-D9E5-496C-BD94-735A7DB6E49C}"/>
              </a:ext>
            </a:extLst>
          </p:cNvPr>
          <p:cNvSpPr txBox="1"/>
          <p:nvPr/>
        </p:nvSpPr>
        <p:spPr>
          <a:xfrm>
            <a:off x="8632262" y="1166844"/>
            <a:ext cx="3394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Измерение энергии </a:t>
            </a:r>
          </a:p>
          <a:p>
            <a:r>
              <a:rPr lang="ru-RU" sz="2400" dirty="0"/>
              <a:t>выведенного пучка </a:t>
            </a:r>
            <a:r>
              <a:rPr lang="en-US" sz="2400" baseline="30000" dirty="0"/>
              <a:t>15</a:t>
            </a:r>
            <a:r>
              <a:rPr lang="en-US" sz="2400" dirty="0"/>
              <a:t>N</a:t>
            </a:r>
            <a:r>
              <a:rPr lang="en-US" sz="2400" baseline="30000" dirty="0"/>
              <a:t>5+</a:t>
            </a:r>
            <a:endParaRPr lang="ru-RU" sz="2400" baseline="30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252B6CE-09EB-450F-8B15-1343B1688627}"/>
              </a:ext>
            </a:extLst>
          </p:cNvPr>
          <p:cNvSpPr txBox="1"/>
          <p:nvPr/>
        </p:nvSpPr>
        <p:spPr>
          <a:xfrm>
            <a:off x="8126072" y="2322920"/>
            <a:ext cx="41987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Схема </a:t>
            </a:r>
            <a:r>
              <a:rPr lang="ru-RU" sz="2400" dirty="0" err="1"/>
              <a:t>двухоборотного</a:t>
            </a:r>
            <a:r>
              <a:rPr lang="ru-RU" sz="2400" dirty="0"/>
              <a:t> вывода</a:t>
            </a:r>
          </a:p>
          <a:p>
            <a:r>
              <a:rPr lang="ru-RU" sz="2400" dirty="0"/>
              <a:t>Ускоренного  пучка </a:t>
            </a:r>
            <a:r>
              <a:rPr lang="ru-RU" sz="2400" baseline="30000" dirty="0"/>
              <a:t>18</a:t>
            </a:r>
            <a:r>
              <a:rPr lang="en-US" sz="2400" dirty="0"/>
              <a:t>O</a:t>
            </a:r>
            <a:r>
              <a:rPr lang="ru-RU" sz="2400" baseline="30000" dirty="0"/>
              <a:t>6</a:t>
            </a:r>
            <a:r>
              <a:rPr lang="en-US" sz="2400" baseline="30000" dirty="0"/>
              <a:t>+</a:t>
            </a:r>
            <a:endParaRPr lang="ru-RU" sz="2400" baseline="30000" dirty="0"/>
          </a:p>
        </p:txBody>
      </p:sp>
      <p:sp>
        <p:nvSpPr>
          <p:cNvPr id="11" name="Равнобедренный треугольник 10">
            <a:extLst>
              <a:ext uri="{FF2B5EF4-FFF2-40B4-BE49-F238E27FC236}">
                <a16:creationId xmlns:a16="http://schemas.microsoft.com/office/drawing/2014/main" id="{7765EC11-5872-4119-9D4A-D814206770F4}"/>
              </a:ext>
            </a:extLst>
          </p:cNvPr>
          <p:cNvSpPr/>
          <p:nvPr/>
        </p:nvSpPr>
        <p:spPr>
          <a:xfrm rot="16200000">
            <a:off x="7954555" y="1469682"/>
            <a:ext cx="1060704" cy="29471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Равнобедренный треугольник 22">
            <a:extLst>
              <a:ext uri="{FF2B5EF4-FFF2-40B4-BE49-F238E27FC236}">
                <a16:creationId xmlns:a16="http://schemas.microsoft.com/office/drawing/2014/main" id="{9F32A1F1-DCB0-4B4B-AA84-F6DD20873F66}"/>
              </a:ext>
            </a:extLst>
          </p:cNvPr>
          <p:cNvSpPr/>
          <p:nvPr/>
        </p:nvSpPr>
        <p:spPr>
          <a:xfrm rot="10800000">
            <a:off x="9268978" y="3094786"/>
            <a:ext cx="1060704" cy="29471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E71DDD7-111D-413E-8876-1B9FF4B5BC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559" y="3240795"/>
            <a:ext cx="523587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284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2375618-B413-45BB-8014-ABE76BA1F3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5" r="1"/>
          <a:stretch/>
        </p:blipFill>
        <p:spPr>
          <a:xfrm>
            <a:off x="356821" y="4819963"/>
            <a:ext cx="2551762" cy="1918063"/>
          </a:xfrm>
          <a:prstGeom prst="rect">
            <a:avLst/>
          </a:prstGeom>
        </p:spPr>
      </p:pic>
      <p:pic>
        <p:nvPicPr>
          <p:cNvPr id="20787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11884"/>
          <a:stretch>
            <a:fillRect/>
          </a:stretch>
        </p:blipFill>
        <p:spPr bwMode="auto">
          <a:xfrm>
            <a:off x="356290" y="2299549"/>
            <a:ext cx="8861425" cy="230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u400m-2"/>
          <p:cNvPicPr>
            <a:picLocks noChangeAspect="1" noChangeArrowheads="1"/>
          </p:cNvPicPr>
          <p:nvPr/>
        </p:nvPicPr>
        <p:blipFill rotWithShape="1">
          <a:blip r:embed="rId5" cstate="print"/>
          <a:srcRect l="-356" t="-608" r="7025" b="3552"/>
          <a:stretch/>
        </p:blipFill>
        <p:spPr bwMode="auto">
          <a:xfrm>
            <a:off x="9412709" y="4842382"/>
            <a:ext cx="2551762" cy="1873224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2000" sy="2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u400c"/>
          <p:cNvPicPr>
            <a:picLocks noChangeAspect="1" noChangeArrowheads="1"/>
          </p:cNvPicPr>
          <p:nvPr/>
        </p:nvPicPr>
        <p:blipFill rotWithShape="1">
          <a:blip r:embed="rId6" cstate="print"/>
          <a:srcRect l="-334" t="7242" r="334" b="2111"/>
          <a:stretch/>
        </p:blipFill>
        <p:spPr bwMode="auto">
          <a:xfrm>
            <a:off x="3415771" y="4835893"/>
            <a:ext cx="2551762" cy="189900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2000" sy="2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Прямая соединительная линия 6"/>
          <p:cNvCxnSpPr>
            <a:cxnSpLocks/>
          </p:cNvCxnSpPr>
          <p:nvPr/>
        </p:nvCxnSpPr>
        <p:spPr>
          <a:xfrm>
            <a:off x="356060" y="4709478"/>
            <a:ext cx="8861655" cy="0"/>
          </a:xfrm>
          <a:prstGeom prst="line">
            <a:avLst/>
          </a:prstGeom>
          <a:ln w="1206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 стрелкой 3"/>
          <p:cNvCxnSpPr>
            <a:cxnSpLocks/>
          </p:cNvCxnSpPr>
          <p:nvPr/>
        </p:nvCxnSpPr>
        <p:spPr>
          <a:xfrm flipH="1" flipV="1">
            <a:off x="1488413" y="3930684"/>
            <a:ext cx="421964" cy="182801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cxnSpLocks/>
          </p:cNvCxnSpPr>
          <p:nvPr/>
        </p:nvCxnSpPr>
        <p:spPr>
          <a:xfrm flipH="1" flipV="1">
            <a:off x="3860801" y="3923415"/>
            <a:ext cx="1058868" cy="161241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4F75E72-C350-4999-A00E-0B03A74FFD67}"/>
              </a:ext>
            </a:extLst>
          </p:cNvPr>
          <p:cNvSpPr/>
          <p:nvPr/>
        </p:nvSpPr>
        <p:spPr>
          <a:xfrm>
            <a:off x="362836" y="4813048"/>
            <a:ext cx="95090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DC-280</a:t>
            </a:r>
            <a:endParaRPr lang="ru-RU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C5549F1D-C5CD-47A6-9F63-664E6DE3D620}"/>
              </a:ext>
            </a:extLst>
          </p:cNvPr>
          <p:cNvSpPr/>
          <p:nvPr/>
        </p:nvSpPr>
        <p:spPr>
          <a:xfrm>
            <a:off x="3395380" y="4835893"/>
            <a:ext cx="81945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U-400</a:t>
            </a:r>
            <a:endParaRPr lang="ru-RU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3F3698DE-96CA-4239-ACF4-FBA0847A1E6B}"/>
              </a:ext>
            </a:extLst>
          </p:cNvPr>
          <p:cNvSpPr/>
          <p:nvPr/>
        </p:nvSpPr>
        <p:spPr>
          <a:xfrm>
            <a:off x="10340835" y="4797810"/>
            <a:ext cx="107283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U-400M</a:t>
            </a:r>
            <a:endParaRPr lang="ru-RU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174AF43-A544-4068-8CA4-28519DB9D6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366"/>
                    </a14:imgEffect>
                    <a14:imgEffect>
                      <a14:saturation sa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848" y="4801785"/>
            <a:ext cx="2551762" cy="1913821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EC02E88C-AB16-4B27-9EE3-1A7D3959AFFD}"/>
              </a:ext>
            </a:extLst>
          </p:cNvPr>
          <p:cNvSpPr/>
          <p:nvPr/>
        </p:nvSpPr>
        <p:spPr>
          <a:xfrm>
            <a:off x="6339181" y="4771296"/>
            <a:ext cx="83548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Mt-25</a:t>
            </a:r>
            <a:endParaRPr lang="ru-RU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D2680C8F-34FA-4FB7-9622-2EF4EF2F8F43}"/>
              </a:ext>
            </a:extLst>
          </p:cNvPr>
          <p:cNvCxnSpPr>
            <a:cxnSpLocks/>
          </p:cNvCxnSpPr>
          <p:nvPr/>
        </p:nvCxnSpPr>
        <p:spPr>
          <a:xfrm flipH="1" flipV="1">
            <a:off x="5346700" y="4191000"/>
            <a:ext cx="1694954" cy="144233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Номер слайда 2">
            <a:extLst>
              <a:ext uri="{FF2B5EF4-FFF2-40B4-BE49-F238E27FC236}">
                <a16:creationId xmlns:a16="http://schemas.microsoft.com/office/drawing/2014/main" id="{8CE218A1-CF55-42CE-91D4-72E8427EB160}"/>
              </a:ext>
            </a:extLst>
          </p:cNvPr>
          <p:cNvSpPr txBox="1">
            <a:spLocks/>
          </p:cNvSpPr>
          <p:nvPr/>
        </p:nvSpPr>
        <p:spPr>
          <a:xfrm>
            <a:off x="10058400" y="65286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FD7142A-0CEA-4E0D-9DF4-5E1C3D248C28}" type="slidenum">
              <a:rPr lang="en-US" sz="1800" i="1">
                <a:solidFill>
                  <a:schemeClr val="tx1"/>
                </a:solidFill>
              </a:rPr>
              <a:pPr>
                <a:defRPr/>
              </a:pPr>
              <a:t>18</a:t>
            </a:fld>
            <a:endParaRPr lang="en-US" sz="1800" i="1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E100FCE5-1D07-4E2F-8A80-82B975E18468}"/>
              </a:ext>
            </a:extLst>
          </p:cNvPr>
          <p:cNvSpPr/>
          <p:nvPr/>
        </p:nvSpPr>
        <p:spPr>
          <a:xfrm>
            <a:off x="3165583" y="2642184"/>
            <a:ext cx="1364376" cy="830997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perspectiveRelaxedModerately" fov="6600000">
              <a:rot lat="18600000" lon="21540000" rev="0"/>
            </a:camera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en-US" sz="1600" b="1" i="1" dirty="0">
                <a:solidFill>
                  <a:srgbClr val="FF0000"/>
                </a:solidFill>
              </a:rPr>
              <a:t>New experimental hall U-400R</a:t>
            </a:r>
            <a:endParaRPr lang="ru-RU" sz="1600" i="1" dirty="0">
              <a:solidFill>
                <a:srgbClr val="FF0000"/>
              </a:solidFill>
            </a:endParaRPr>
          </a:p>
        </p:txBody>
      </p:sp>
      <p:graphicFrame>
        <p:nvGraphicFramePr>
          <p:cNvPr id="27" name="Таблица 26">
            <a:extLst>
              <a:ext uri="{FF2B5EF4-FFF2-40B4-BE49-F238E27FC236}">
                <a16:creationId xmlns:a16="http://schemas.microsoft.com/office/drawing/2014/main" id="{9B18AF1C-E399-4307-97D8-C551DAD2C48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56289" y="1010516"/>
          <a:ext cx="7122439" cy="10340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44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2318453427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3429910103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1108392912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1027582235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3402561150"/>
                    </a:ext>
                  </a:extLst>
                </a:gridCol>
              </a:tblGrid>
              <a:tr h="50999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Суммарное время работы ускорителей ЛЯР (часов)</a:t>
                      </a: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strike="noStrike" dirty="0">
                          <a:effectLst/>
                        </a:rPr>
                        <a:t>2021</a:t>
                      </a:r>
                      <a:endParaRPr lang="ru-RU" sz="1400" u="none" strike="noStrike" dirty="0">
                        <a:effectLst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dirty="0">
                          <a:effectLst/>
                        </a:rPr>
                        <a:t>2022</a:t>
                      </a:r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dirty="0">
                          <a:effectLst/>
                        </a:rPr>
                        <a:t>2023</a:t>
                      </a:r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strike="noStrike" dirty="0">
                          <a:effectLst/>
                        </a:rPr>
                        <a:t>202</a:t>
                      </a:r>
                      <a:r>
                        <a:rPr lang="ru-RU" sz="1400" u="none" strike="noStrike" dirty="0">
                          <a:effectLst/>
                        </a:rPr>
                        <a:t>4</a:t>
                      </a:r>
                      <a:endParaRPr lang="en-US" sz="1400" u="none" strike="noStrike" dirty="0">
                        <a:effectLst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strike="noStrike" dirty="0">
                          <a:effectLst/>
                        </a:rPr>
                        <a:t>202</a:t>
                      </a:r>
                      <a:r>
                        <a:rPr lang="ru-RU" sz="1400" u="none" strike="noStrike" dirty="0">
                          <a:effectLst/>
                        </a:rPr>
                        <a:t>5</a:t>
                      </a:r>
                      <a:endParaRPr lang="en-US" sz="1400" u="none" strike="noStrike" dirty="0">
                        <a:effectLst/>
                      </a:endParaRPr>
                    </a:p>
                    <a:p>
                      <a:pPr algn="ctr"/>
                      <a:r>
                        <a:rPr lang="en-US" sz="1400" u="none" strike="noStrike" dirty="0">
                          <a:effectLst/>
                        </a:rPr>
                        <a:t>(</a:t>
                      </a:r>
                      <a:r>
                        <a:rPr lang="ru-RU" sz="1400" u="none" strike="noStrike" dirty="0">
                          <a:effectLst/>
                        </a:rPr>
                        <a:t>до 1-го июля</a:t>
                      </a:r>
                      <a:r>
                        <a:rPr lang="en-US" sz="1400" u="none" strike="noStrike" dirty="0">
                          <a:effectLst/>
                        </a:rPr>
                        <a:t>)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409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15065</a:t>
                      </a:r>
                      <a:endParaRPr lang="ru-RU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16834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16583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14405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8161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7106DB2-16C3-4F0D-AD60-305CEF9AAB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00281" y="2342336"/>
            <a:ext cx="2664190" cy="2390973"/>
          </a:xfrm>
          <a:prstGeom prst="rect">
            <a:avLst/>
          </a:prstGeom>
        </p:spPr>
      </p:pic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1724EB8C-0287-43CD-9BDD-96F8BE244B45}"/>
              </a:ext>
            </a:extLst>
          </p:cNvPr>
          <p:cNvCxnSpPr>
            <a:cxnSpLocks/>
          </p:cNvCxnSpPr>
          <p:nvPr/>
        </p:nvCxnSpPr>
        <p:spPr>
          <a:xfrm flipH="1">
            <a:off x="6756923" y="3295578"/>
            <a:ext cx="3888359" cy="27113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384B8BCB-1230-4C55-BC6B-4F9FF58D7414}"/>
              </a:ext>
            </a:extLst>
          </p:cNvPr>
          <p:cNvSpPr/>
          <p:nvPr/>
        </p:nvSpPr>
        <p:spPr>
          <a:xfrm>
            <a:off x="9575946" y="2341725"/>
            <a:ext cx="95090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</a:t>
            </a:r>
            <a:r>
              <a:rPr lang="ru-RU" sz="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С-140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415B3F3-9038-41BD-BED7-75CAB6643A6A}"/>
              </a:ext>
            </a:extLst>
          </p:cNvPr>
          <p:cNvSpPr txBox="1"/>
          <p:nvPr/>
        </p:nvSpPr>
        <p:spPr>
          <a:xfrm>
            <a:off x="9410728" y="4171885"/>
            <a:ext cx="26641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ln w="6350">
                  <a:solidFill>
                    <a:srgbClr val="000000"/>
                  </a:solidFill>
                </a:ln>
                <a:solidFill>
                  <a:schemeClr val="accent4"/>
                </a:solidFill>
              </a:rPr>
              <a:t>Начало пусконаладочных работ</a:t>
            </a:r>
          </a:p>
          <a:p>
            <a:r>
              <a:rPr lang="ru-RU" sz="1400" b="1" dirty="0">
                <a:ln w="6350">
                  <a:solidFill>
                    <a:srgbClr val="000000"/>
                  </a:solidFill>
                </a:ln>
                <a:solidFill>
                  <a:schemeClr val="accent4"/>
                </a:solidFill>
              </a:rPr>
              <a:t>конец 2025 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D1352431-43EA-4411-BB6E-82A12E543583}"/>
              </a:ext>
            </a:extLst>
          </p:cNvPr>
          <p:cNvSpPr/>
          <p:nvPr/>
        </p:nvSpPr>
        <p:spPr>
          <a:xfrm>
            <a:off x="392771" y="86661"/>
            <a:ext cx="6977474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ru-RU" sz="40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Ускорительный комплекс </a:t>
            </a:r>
            <a:r>
              <a:rPr lang="ru-RU" sz="4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ЛЯР</a:t>
            </a:r>
            <a:endParaRPr lang="ru-RU" sz="48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31" name="Chart 9">
            <a:extLst>
              <a:ext uri="{FF2B5EF4-FFF2-40B4-BE49-F238E27FC236}">
                <a16:creationId xmlns:a16="http://schemas.microsoft.com/office/drawing/2014/main" id="{0A558371-3EB9-4438-AFE2-468C6EAF0E6B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7559040" y="54786"/>
          <a:ext cx="3761232" cy="22673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98234A3-7A1B-4957-AD69-7B824094F85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654" y="-6447"/>
            <a:ext cx="1008111" cy="1008111"/>
          </a:xfrm>
          <a:prstGeom prst="rect">
            <a:avLst/>
          </a:prstGeom>
        </p:spPr>
      </p:pic>
      <p:cxnSp>
        <p:nvCxnSpPr>
          <p:cNvPr id="11" name="Прямая со стрелкой 10"/>
          <p:cNvCxnSpPr>
            <a:cxnSpLocks/>
          </p:cNvCxnSpPr>
          <p:nvPr/>
        </p:nvCxnSpPr>
        <p:spPr>
          <a:xfrm flipH="1" flipV="1">
            <a:off x="7124220" y="4028636"/>
            <a:ext cx="3068708" cy="157979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09038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400c"/>
          <p:cNvPicPr>
            <a:picLocks noChangeAspect="1" noChangeArrowheads="1"/>
          </p:cNvPicPr>
          <p:nvPr/>
        </p:nvPicPr>
        <p:blipFill rotWithShape="1">
          <a:blip r:embed="rId3" cstate="print"/>
          <a:srcRect l="-334" t="7242" r="334" b="2111"/>
          <a:stretch/>
        </p:blipFill>
        <p:spPr bwMode="auto">
          <a:xfrm>
            <a:off x="6661360" y="962809"/>
            <a:ext cx="5288009" cy="3935296"/>
          </a:xfrm>
          <a:prstGeom prst="rect">
            <a:avLst/>
          </a:prstGeom>
          <a:noFill/>
          <a:ln w="15875">
            <a:solidFill>
              <a:schemeClr val="bg1"/>
            </a:solidFill>
            <a:miter lim="800000"/>
            <a:headEnd/>
            <a:tailEnd/>
          </a:ln>
          <a:effectLst>
            <a:outerShdw blurRad="50800" dist="50800" dir="5400000" sx="2000" sy="2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1" name="Таблица 30">
            <a:extLst>
              <a:ext uri="{FF2B5EF4-FFF2-40B4-BE49-F238E27FC236}">
                <a16:creationId xmlns:a16="http://schemas.microsoft.com/office/drawing/2014/main" id="{895C58A4-F9C4-493A-8C91-F1004671A0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9240581"/>
              </p:ext>
            </p:extLst>
          </p:nvPr>
        </p:nvGraphicFramePr>
        <p:xfrm>
          <a:off x="242631" y="727821"/>
          <a:ext cx="4675372" cy="11820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8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4128">
                  <a:extLst>
                    <a:ext uri="{9D8B030D-6E8A-4147-A177-3AD203B41FA5}">
                      <a16:colId xmlns:a16="http://schemas.microsoft.com/office/drawing/2014/main" val="1108392912"/>
                    </a:ext>
                  </a:extLst>
                </a:gridCol>
                <a:gridCol w="912931">
                  <a:extLst>
                    <a:ext uri="{9D8B030D-6E8A-4147-A177-3AD203B41FA5}">
                      <a16:colId xmlns:a16="http://schemas.microsoft.com/office/drawing/2014/main" val="470671180"/>
                    </a:ext>
                  </a:extLst>
                </a:gridCol>
              </a:tblGrid>
              <a:tr h="57927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Суммарное время работы ускорительной установки У-400 </a:t>
                      </a:r>
                      <a:r>
                        <a:rPr kumimoji="0" lang="ru-RU" altLang="ru-RU" sz="1800" b="0" baseline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(часов)</a:t>
                      </a:r>
                      <a:endParaRPr kumimoji="0" lang="ru-RU" altLang="ru-RU" sz="1800" b="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u="none" strike="noStrike" dirty="0">
                          <a:effectLst/>
                        </a:rPr>
                        <a:t>2024</a:t>
                      </a:r>
                      <a:endParaRPr lang="en-US" sz="2000" u="none" strike="noStrike" dirty="0">
                        <a:effectLst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u="none" strike="noStrike" dirty="0">
                          <a:effectLst/>
                        </a:rPr>
                        <a:t>2025</a:t>
                      </a:r>
                      <a:endParaRPr lang="en-US" sz="2000" u="none" strike="noStrike" dirty="0">
                        <a:effectLst/>
                      </a:endParaRPr>
                    </a:p>
                    <a:p>
                      <a:pPr algn="ctr"/>
                      <a:r>
                        <a:rPr lang="en-US" sz="1400" u="none" strike="noStrike" dirty="0">
                          <a:effectLst/>
                        </a:rPr>
                        <a:t>(</a:t>
                      </a:r>
                      <a:r>
                        <a:rPr lang="ru-RU" sz="1400" u="none" strike="noStrike" dirty="0">
                          <a:effectLst/>
                        </a:rPr>
                        <a:t>на </a:t>
                      </a:r>
                      <a:r>
                        <a:rPr lang="en-US" sz="1400" u="none" strike="noStrike" dirty="0">
                          <a:effectLst/>
                        </a:rPr>
                        <a:t>01.0</a:t>
                      </a:r>
                      <a:r>
                        <a:rPr lang="ru-RU" sz="1400" u="none" strike="noStrike" dirty="0">
                          <a:effectLst/>
                        </a:rPr>
                        <a:t>7</a:t>
                      </a:r>
                      <a:r>
                        <a:rPr lang="en-US" sz="1400" u="none" strike="noStrike" dirty="0">
                          <a:effectLst/>
                        </a:rPr>
                        <a:t>)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5281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6302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3389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8" name="Номер слайда 2">
            <a:extLst>
              <a:ext uri="{FF2B5EF4-FFF2-40B4-BE49-F238E27FC236}">
                <a16:creationId xmlns:a16="http://schemas.microsoft.com/office/drawing/2014/main" id="{8CE218A1-CF55-42CE-91D4-72E8427EB160}"/>
              </a:ext>
            </a:extLst>
          </p:cNvPr>
          <p:cNvSpPr txBox="1">
            <a:spLocks/>
          </p:cNvSpPr>
          <p:nvPr/>
        </p:nvSpPr>
        <p:spPr>
          <a:xfrm>
            <a:off x="10058400" y="65286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FD7142A-0CEA-4E0D-9DF4-5E1C3D248C28}" type="slidenum">
              <a:rPr lang="en-US" sz="1800" i="1">
                <a:solidFill>
                  <a:schemeClr val="tx1"/>
                </a:solidFill>
              </a:rPr>
              <a:pPr>
                <a:defRPr/>
              </a:pPr>
              <a:t>19</a:t>
            </a:fld>
            <a:endParaRPr lang="en-US" sz="1800" i="1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D1352431-43EA-4411-BB6E-82A12E543583}"/>
              </a:ext>
            </a:extLst>
          </p:cNvPr>
          <p:cNvSpPr/>
          <p:nvPr/>
        </p:nvSpPr>
        <p:spPr>
          <a:xfrm>
            <a:off x="364064" y="0"/>
            <a:ext cx="2216253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48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У-400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98234A3-7A1B-4957-AD69-7B824094F8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654" y="-6447"/>
            <a:ext cx="1008111" cy="10081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087BC5-68D9-490D-87AD-2E772A699C72}"/>
              </a:ext>
            </a:extLst>
          </p:cNvPr>
          <p:cNvSpPr txBox="1"/>
          <p:nvPr/>
        </p:nvSpPr>
        <p:spPr>
          <a:xfrm>
            <a:off x="364064" y="2936557"/>
            <a:ext cx="26313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/>
              <a:t>Новые режимы: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7A6494-5579-4949-9896-4AB492367BDA}"/>
              </a:ext>
            </a:extLst>
          </p:cNvPr>
          <p:cNvSpPr txBox="1"/>
          <p:nvPr/>
        </p:nvSpPr>
        <p:spPr>
          <a:xfrm>
            <a:off x="1817009" y="3429000"/>
            <a:ext cx="344867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baseline="30000" dirty="0"/>
              <a:t>42</a:t>
            </a:r>
            <a:r>
              <a:rPr lang="ru-RU" sz="2600" b="1" dirty="0"/>
              <a:t>Са</a:t>
            </a:r>
            <a:r>
              <a:rPr lang="ru-RU" sz="2600" b="1" baseline="30000" dirty="0"/>
              <a:t>5+</a:t>
            </a:r>
            <a:r>
              <a:rPr lang="ru-RU" sz="2600" b="1" dirty="0"/>
              <a:t> </a:t>
            </a:r>
          </a:p>
          <a:p>
            <a:pPr algn="r"/>
            <a:r>
              <a:rPr lang="ru-RU" sz="2400" dirty="0"/>
              <a:t>7.4 МГц    220МэВ</a:t>
            </a:r>
          </a:p>
          <a:p>
            <a:pPr algn="r"/>
            <a:r>
              <a:rPr lang="ru-RU" sz="2400" dirty="0"/>
              <a:t>7.6 МГц    266МэВ</a:t>
            </a:r>
          </a:p>
        </p:txBody>
      </p:sp>
    </p:spTree>
    <p:extLst>
      <p:ext uri="{BB962C8B-B14F-4D97-AF65-F5344CB8AC3E}">
        <p14:creationId xmlns:p14="http://schemas.microsoft.com/office/powerpoint/2010/main" val="452676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2375618-B413-45BB-8014-ABE76BA1F3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5" r="1"/>
          <a:stretch/>
        </p:blipFill>
        <p:spPr>
          <a:xfrm>
            <a:off x="356821" y="4819963"/>
            <a:ext cx="2551762" cy="1918063"/>
          </a:xfrm>
          <a:prstGeom prst="rect">
            <a:avLst/>
          </a:prstGeom>
        </p:spPr>
      </p:pic>
      <p:pic>
        <p:nvPicPr>
          <p:cNvPr id="20787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11884"/>
          <a:stretch>
            <a:fillRect/>
          </a:stretch>
        </p:blipFill>
        <p:spPr bwMode="auto">
          <a:xfrm>
            <a:off x="356290" y="2299549"/>
            <a:ext cx="8861425" cy="230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u400m-2"/>
          <p:cNvPicPr>
            <a:picLocks noChangeAspect="1" noChangeArrowheads="1"/>
          </p:cNvPicPr>
          <p:nvPr/>
        </p:nvPicPr>
        <p:blipFill rotWithShape="1">
          <a:blip r:embed="rId5" cstate="print"/>
          <a:srcRect l="-356" t="-608" r="7025" b="3552"/>
          <a:stretch/>
        </p:blipFill>
        <p:spPr bwMode="auto">
          <a:xfrm>
            <a:off x="9412709" y="4842382"/>
            <a:ext cx="2551762" cy="1873224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2000" sy="2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u400c"/>
          <p:cNvPicPr>
            <a:picLocks noChangeAspect="1" noChangeArrowheads="1"/>
          </p:cNvPicPr>
          <p:nvPr/>
        </p:nvPicPr>
        <p:blipFill rotWithShape="1">
          <a:blip r:embed="rId6" cstate="print"/>
          <a:srcRect l="-334" t="7242" r="334" b="2111"/>
          <a:stretch/>
        </p:blipFill>
        <p:spPr bwMode="auto">
          <a:xfrm>
            <a:off x="3415771" y="4835893"/>
            <a:ext cx="2551762" cy="189900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2000" sy="2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Прямая соединительная линия 6"/>
          <p:cNvCxnSpPr>
            <a:cxnSpLocks/>
          </p:cNvCxnSpPr>
          <p:nvPr/>
        </p:nvCxnSpPr>
        <p:spPr>
          <a:xfrm>
            <a:off x="356060" y="4709478"/>
            <a:ext cx="8861655" cy="0"/>
          </a:xfrm>
          <a:prstGeom prst="line">
            <a:avLst/>
          </a:prstGeom>
          <a:ln w="1206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 стрелкой 3"/>
          <p:cNvCxnSpPr>
            <a:cxnSpLocks/>
          </p:cNvCxnSpPr>
          <p:nvPr/>
        </p:nvCxnSpPr>
        <p:spPr>
          <a:xfrm flipH="1" flipV="1">
            <a:off x="1488413" y="3930684"/>
            <a:ext cx="421964" cy="182801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cxnSpLocks/>
          </p:cNvCxnSpPr>
          <p:nvPr/>
        </p:nvCxnSpPr>
        <p:spPr>
          <a:xfrm flipH="1" flipV="1">
            <a:off x="3860801" y="3923415"/>
            <a:ext cx="1058868" cy="161241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4F75E72-C350-4999-A00E-0B03A74FFD67}"/>
              </a:ext>
            </a:extLst>
          </p:cNvPr>
          <p:cNvSpPr/>
          <p:nvPr/>
        </p:nvSpPr>
        <p:spPr>
          <a:xfrm>
            <a:off x="362836" y="4813048"/>
            <a:ext cx="95090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DC-280</a:t>
            </a:r>
            <a:endParaRPr lang="ru-RU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C5549F1D-C5CD-47A6-9F63-664E6DE3D620}"/>
              </a:ext>
            </a:extLst>
          </p:cNvPr>
          <p:cNvSpPr/>
          <p:nvPr/>
        </p:nvSpPr>
        <p:spPr>
          <a:xfrm>
            <a:off x="3395380" y="4835893"/>
            <a:ext cx="81945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U-400</a:t>
            </a:r>
            <a:endParaRPr lang="ru-RU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3F3698DE-96CA-4239-ACF4-FBA0847A1E6B}"/>
              </a:ext>
            </a:extLst>
          </p:cNvPr>
          <p:cNvSpPr/>
          <p:nvPr/>
        </p:nvSpPr>
        <p:spPr>
          <a:xfrm>
            <a:off x="10340835" y="4797810"/>
            <a:ext cx="107283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U-400M</a:t>
            </a:r>
            <a:endParaRPr lang="ru-RU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174AF43-A544-4068-8CA4-28519DB9D6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366"/>
                    </a14:imgEffect>
                    <a14:imgEffect>
                      <a14:saturation sa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848" y="4801785"/>
            <a:ext cx="2551762" cy="1913821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EC02E88C-AB16-4B27-9EE3-1A7D3959AFFD}"/>
              </a:ext>
            </a:extLst>
          </p:cNvPr>
          <p:cNvSpPr/>
          <p:nvPr/>
        </p:nvSpPr>
        <p:spPr>
          <a:xfrm>
            <a:off x="6339181" y="4771296"/>
            <a:ext cx="83548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Mt-25</a:t>
            </a:r>
            <a:endParaRPr lang="ru-RU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D2680C8F-34FA-4FB7-9622-2EF4EF2F8F43}"/>
              </a:ext>
            </a:extLst>
          </p:cNvPr>
          <p:cNvCxnSpPr>
            <a:cxnSpLocks/>
          </p:cNvCxnSpPr>
          <p:nvPr/>
        </p:nvCxnSpPr>
        <p:spPr>
          <a:xfrm flipH="1" flipV="1">
            <a:off x="5346700" y="4191000"/>
            <a:ext cx="1694954" cy="144233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Номер слайда 2">
            <a:extLst>
              <a:ext uri="{FF2B5EF4-FFF2-40B4-BE49-F238E27FC236}">
                <a16:creationId xmlns:a16="http://schemas.microsoft.com/office/drawing/2014/main" id="{8CE218A1-CF55-42CE-91D4-72E8427EB160}"/>
              </a:ext>
            </a:extLst>
          </p:cNvPr>
          <p:cNvSpPr txBox="1">
            <a:spLocks/>
          </p:cNvSpPr>
          <p:nvPr/>
        </p:nvSpPr>
        <p:spPr>
          <a:xfrm>
            <a:off x="10058400" y="65286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FD7142A-0CEA-4E0D-9DF4-5E1C3D248C28}" type="slidenum">
              <a:rPr lang="en-US" sz="1800" i="1">
                <a:solidFill>
                  <a:schemeClr val="tx1"/>
                </a:solidFill>
              </a:rPr>
              <a:pPr>
                <a:defRPr/>
              </a:pPr>
              <a:t>2</a:t>
            </a:fld>
            <a:endParaRPr lang="en-US" sz="1800" i="1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E100FCE5-1D07-4E2F-8A80-82B975E18468}"/>
              </a:ext>
            </a:extLst>
          </p:cNvPr>
          <p:cNvSpPr/>
          <p:nvPr/>
        </p:nvSpPr>
        <p:spPr>
          <a:xfrm>
            <a:off x="3165583" y="2642184"/>
            <a:ext cx="1364376" cy="830997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perspectiveRelaxedModerately" fov="6600000">
              <a:rot lat="18600000" lon="21540000" rev="0"/>
            </a:camera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en-US" sz="1600" b="1" i="1" dirty="0">
                <a:solidFill>
                  <a:srgbClr val="FF0000"/>
                </a:solidFill>
              </a:rPr>
              <a:t>New experimental hall U-400R</a:t>
            </a:r>
            <a:endParaRPr lang="ru-RU" sz="1600" i="1" dirty="0">
              <a:solidFill>
                <a:srgbClr val="FF0000"/>
              </a:solidFill>
            </a:endParaRPr>
          </a:p>
        </p:txBody>
      </p:sp>
      <p:graphicFrame>
        <p:nvGraphicFramePr>
          <p:cNvPr id="27" name="Таблица 26">
            <a:extLst>
              <a:ext uri="{FF2B5EF4-FFF2-40B4-BE49-F238E27FC236}">
                <a16:creationId xmlns:a16="http://schemas.microsoft.com/office/drawing/2014/main" id="{9B18AF1C-E399-4307-97D8-C551DAD2C4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4683466"/>
              </p:ext>
            </p:extLst>
          </p:nvPr>
        </p:nvGraphicFramePr>
        <p:xfrm>
          <a:off x="356289" y="1010516"/>
          <a:ext cx="7122439" cy="10340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44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2318453427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3429910103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1108392912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1027582235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3402561150"/>
                    </a:ext>
                  </a:extLst>
                </a:gridCol>
              </a:tblGrid>
              <a:tr h="50999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Суммарное время работы ускорителей ЛЯР (часов)</a:t>
                      </a: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strike="noStrike" dirty="0">
                          <a:effectLst/>
                        </a:rPr>
                        <a:t>2021</a:t>
                      </a:r>
                      <a:endParaRPr lang="ru-RU" sz="1400" u="none" strike="noStrike" dirty="0">
                        <a:effectLst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dirty="0">
                          <a:effectLst/>
                        </a:rPr>
                        <a:t>2022</a:t>
                      </a:r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dirty="0">
                          <a:effectLst/>
                        </a:rPr>
                        <a:t>2023</a:t>
                      </a:r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strike="noStrike" dirty="0">
                          <a:effectLst/>
                        </a:rPr>
                        <a:t>202</a:t>
                      </a:r>
                      <a:r>
                        <a:rPr lang="ru-RU" sz="1400" u="none" strike="noStrike" dirty="0">
                          <a:effectLst/>
                        </a:rPr>
                        <a:t>4</a:t>
                      </a:r>
                      <a:endParaRPr lang="en-US" sz="1400" u="none" strike="noStrike" dirty="0">
                        <a:effectLst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strike="noStrike" dirty="0">
                          <a:effectLst/>
                        </a:rPr>
                        <a:t>202</a:t>
                      </a:r>
                      <a:r>
                        <a:rPr lang="ru-RU" sz="1400" u="none" strike="noStrike" dirty="0">
                          <a:effectLst/>
                        </a:rPr>
                        <a:t>5</a:t>
                      </a:r>
                      <a:endParaRPr lang="en-US" sz="1400" u="none" strike="noStrike" dirty="0">
                        <a:effectLst/>
                      </a:endParaRPr>
                    </a:p>
                    <a:p>
                      <a:pPr algn="ctr"/>
                      <a:r>
                        <a:rPr lang="en-US" sz="1400" u="none" strike="noStrike" dirty="0">
                          <a:effectLst/>
                        </a:rPr>
                        <a:t>(</a:t>
                      </a:r>
                      <a:r>
                        <a:rPr lang="ru-RU" sz="1400" u="none" strike="noStrike" dirty="0">
                          <a:effectLst/>
                        </a:rPr>
                        <a:t>до 1-го июля</a:t>
                      </a:r>
                      <a:r>
                        <a:rPr lang="en-US" sz="1400" u="none" strike="noStrike" dirty="0">
                          <a:effectLst/>
                        </a:rPr>
                        <a:t>)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409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15065</a:t>
                      </a:r>
                      <a:endParaRPr lang="ru-RU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16834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16583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14405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8161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7106DB2-16C3-4F0D-AD60-305CEF9AAB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00281" y="2342336"/>
            <a:ext cx="2664190" cy="2390973"/>
          </a:xfrm>
          <a:prstGeom prst="rect">
            <a:avLst/>
          </a:prstGeom>
        </p:spPr>
      </p:pic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1724EB8C-0287-43CD-9BDD-96F8BE244B45}"/>
              </a:ext>
            </a:extLst>
          </p:cNvPr>
          <p:cNvCxnSpPr>
            <a:cxnSpLocks/>
          </p:cNvCxnSpPr>
          <p:nvPr/>
        </p:nvCxnSpPr>
        <p:spPr>
          <a:xfrm flipH="1">
            <a:off x="6756923" y="3295578"/>
            <a:ext cx="3888359" cy="27113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384B8BCB-1230-4C55-BC6B-4F9FF58D7414}"/>
              </a:ext>
            </a:extLst>
          </p:cNvPr>
          <p:cNvSpPr/>
          <p:nvPr/>
        </p:nvSpPr>
        <p:spPr>
          <a:xfrm>
            <a:off x="9575946" y="2341725"/>
            <a:ext cx="95090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</a:t>
            </a:r>
            <a:r>
              <a:rPr lang="ru-RU" sz="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С-140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415B3F3-9038-41BD-BED7-75CAB6643A6A}"/>
              </a:ext>
            </a:extLst>
          </p:cNvPr>
          <p:cNvSpPr txBox="1"/>
          <p:nvPr/>
        </p:nvSpPr>
        <p:spPr>
          <a:xfrm>
            <a:off x="9410728" y="4171885"/>
            <a:ext cx="26641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ln w="6350">
                  <a:solidFill>
                    <a:srgbClr val="000000"/>
                  </a:solidFill>
                </a:ln>
                <a:solidFill>
                  <a:schemeClr val="accent4"/>
                </a:solidFill>
              </a:rPr>
              <a:t>Начало пусконаладочных работ</a:t>
            </a:r>
          </a:p>
          <a:p>
            <a:r>
              <a:rPr lang="ru-RU" sz="1400" b="1" dirty="0">
                <a:ln w="6350">
                  <a:solidFill>
                    <a:srgbClr val="000000"/>
                  </a:solidFill>
                </a:ln>
                <a:solidFill>
                  <a:schemeClr val="accent4"/>
                </a:solidFill>
              </a:rPr>
              <a:t>конец 2025 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D1352431-43EA-4411-BB6E-82A12E543583}"/>
              </a:ext>
            </a:extLst>
          </p:cNvPr>
          <p:cNvSpPr/>
          <p:nvPr/>
        </p:nvSpPr>
        <p:spPr>
          <a:xfrm>
            <a:off x="392771" y="86661"/>
            <a:ext cx="6977474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ru-RU" sz="40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Ускорительный комплекс </a:t>
            </a:r>
            <a:r>
              <a:rPr lang="ru-RU" sz="4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ЛЯР</a:t>
            </a:r>
            <a:endParaRPr lang="ru-RU" sz="48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31" name="Chart 9">
            <a:extLst>
              <a:ext uri="{FF2B5EF4-FFF2-40B4-BE49-F238E27FC236}">
                <a16:creationId xmlns:a16="http://schemas.microsoft.com/office/drawing/2014/main" id="{0A558371-3EB9-4438-AFE2-468C6EAF0E6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5372033"/>
              </p:ext>
            </p:extLst>
          </p:nvPr>
        </p:nvGraphicFramePr>
        <p:xfrm>
          <a:off x="7559040" y="54786"/>
          <a:ext cx="3761232" cy="22673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98234A3-7A1B-4957-AD69-7B824094F85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654" y="-6447"/>
            <a:ext cx="1008111" cy="1008111"/>
          </a:xfrm>
          <a:prstGeom prst="rect">
            <a:avLst/>
          </a:prstGeom>
        </p:spPr>
      </p:pic>
      <p:cxnSp>
        <p:nvCxnSpPr>
          <p:cNvPr id="11" name="Прямая со стрелкой 10"/>
          <p:cNvCxnSpPr>
            <a:cxnSpLocks/>
          </p:cNvCxnSpPr>
          <p:nvPr/>
        </p:nvCxnSpPr>
        <p:spPr>
          <a:xfrm flipH="1" flipV="1">
            <a:off x="7124220" y="4028636"/>
            <a:ext cx="3068708" cy="157979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11356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028762" y="283479"/>
            <a:ext cx="4150519" cy="481013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anchor="ctr">
            <a:normAutofit/>
          </a:bodyPr>
          <a:lstStyle/>
          <a:p>
            <a:pPr eaLnBrk="1" hangingPunct="1"/>
            <a:r>
              <a:rPr lang="ru-RU" altLang="ru-RU" sz="1800" b="1" dirty="0">
                <a:solidFill>
                  <a:srgbClr val="990099"/>
                </a:solidFill>
                <a:latin typeface="Times New Roman" panose="02020603050405020304" pitchFamily="18" charset="0"/>
              </a:rPr>
              <a:t>Рабочие диаграммы У-400</a:t>
            </a:r>
            <a:r>
              <a:rPr lang="en-US" altLang="ru-RU" sz="1800" b="1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1800" b="1" dirty="0">
                <a:solidFill>
                  <a:srgbClr val="990099"/>
                </a:solidFill>
                <a:latin typeface="Times New Roman" panose="02020603050405020304" pitchFamily="18" charset="0"/>
              </a:rPr>
              <a:t>и У-400Р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1"/>
          <a:stretch/>
        </p:blipFill>
        <p:spPr bwMode="auto">
          <a:xfrm>
            <a:off x="6438080" y="707582"/>
            <a:ext cx="5308037" cy="38957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0FE513C-D80E-4614-8808-A67B33EE9DAB}"/>
              </a:ext>
            </a:extLst>
          </p:cNvPr>
          <p:cNvSpPr/>
          <p:nvPr/>
        </p:nvSpPr>
        <p:spPr>
          <a:xfrm>
            <a:off x="4354511" y="-35785"/>
            <a:ext cx="3090677" cy="559770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ru-RU" sz="33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У-400 </a:t>
            </a:r>
            <a:r>
              <a:rPr lang="ru-RU" sz="33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ru-RU" sz="33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У-400Р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53F9EF75-62F5-437A-AD85-F887A4457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883" y="117693"/>
            <a:ext cx="5453966" cy="674030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t" anchorCtr="0">
            <a:spAutoFit/>
          </a:bodyPr>
          <a:lstStyle>
            <a:lvl1pPr marL="457200" indent="-45720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228600" indent="-228600">
              <a:buFont typeface="+mj-lt"/>
              <a:buAutoNum type="arabicPeriod"/>
              <a:defRPr/>
            </a:pPr>
            <a:r>
              <a:rPr lang="ru-RU" altLang="ru-RU" sz="1600" b="1" dirty="0">
                <a:latin typeface="Tahoma" panose="020B0604030504040204" pitchFamily="34" charset="0"/>
              </a:rPr>
              <a:t>Система аксиальной инжекции</a:t>
            </a:r>
          </a:p>
          <a:p>
            <a:pPr marL="400050" indent="-133350">
              <a:buFont typeface="Arial" panose="020B0604020202020204" pitchFamily="34" charset="0"/>
              <a:buChar char="•"/>
              <a:tabLst>
                <a:tab pos="466725" algn="l"/>
              </a:tabLst>
              <a:defRPr/>
            </a:pPr>
            <a:r>
              <a:rPr lang="ru-RU" altLang="ru-RU" sz="1600" dirty="0">
                <a:latin typeface="Tahoma" panose="020B0604030504040204" pitchFamily="34" charset="0"/>
                <a:cs typeface="Times New Roman" panose="02020603050405020304" pitchFamily="18" charset="0"/>
              </a:rPr>
              <a:t>новые внутренние соленоиды</a:t>
            </a:r>
          </a:p>
          <a:p>
            <a:pPr marL="400050" indent="-133350">
              <a:buFont typeface="Arial" panose="020B0604020202020204" pitchFamily="34" charset="0"/>
              <a:buChar char="•"/>
              <a:tabLst>
                <a:tab pos="466725" algn="l"/>
              </a:tabLst>
              <a:defRPr/>
            </a:pPr>
            <a:r>
              <a:rPr lang="ru-RU" altLang="ru-RU" sz="1600" dirty="0">
                <a:latin typeface="Tahoma" panose="020B0604030504040204" pitchFamily="34" charset="0"/>
                <a:cs typeface="Times New Roman" panose="02020603050405020304" pitchFamily="18" charset="0"/>
              </a:rPr>
              <a:t>новый </a:t>
            </a:r>
            <a:r>
              <a:rPr lang="ru-RU" altLang="ru-RU" sz="1600" dirty="0" err="1">
                <a:latin typeface="Tahoma" panose="020B0604030504040204" pitchFamily="34" charset="0"/>
                <a:cs typeface="Times New Roman" panose="02020603050405020304" pitchFamily="18" charset="0"/>
              </a:rPr>
              <a:t>инфлектор</a:t>
            </a:r>
            <a:endParaRPr lang="en-US" altLang="ru-RU" sz="1600" dirty="0">
              <a:latin typeface="Tahoma" panose="020B0604030504040204" pitchFamily="34" charset="0"/>
              <a:cs typeface="Times New Roman" panose="02020603050405020304" pitchFamily="18" charset="0"/>
            </a:endParaRPr>
          </a:p>
          <a:p>
            <a:pPr marL="228600" indent="-228600">
              <a:buFont typeface="+mj-lt"/>
              <a:buAutoNum type="arabicPeriod" startAt="2"/>
              <a:defRPr/>
            </a:pPr>
            <a:r>
              <a:rPr lang="ru-RU" altLang="ru-RU" sz="1600" b="1" dirty="0">
                <a:latin typeface="Tahoma" panose="020B0604030504040204" pitchFamily="34" charset="0"/>
              </a:rPr>
              <a:t>Магнитная система</a:t>
            </a:r>
          </a:p>
          <a:p>
            <a:pPr marL="466725" indent="-133350">
              <a:buFont typeface="Arial" panose="020B0604020202020204" pitchFamily="34" charset="0"/>
              <a:buChar char="•"/>
              <a:defRPr/>
            </a:pPr>
            <a:r>
              <a:rPr lang="ru-RU" altLang="ru-RU" sz="1600" dirty="0">
                <a:latin typeface="Tahoma" panose="020B0604030504040204" pitchFamily="34" charset="0"/>
              </a:rPr>
              <a:t>новые корректирующие катушки</a:t>
            </a:r>
          </a:p>
          <a:p>
            <a:pPr marL="466725" indent="-133350">
              <a:buFont typeface="Arial" panose="020B0604020202020204" pitchFamily="34" charset="0"/>
              <a:buChar char="•"/>
              <a:defRPr/>
            </a:pPr>
            <a:r>
              <a:rPr lang="ru-RU" altLang="ru-RU" sz="1600" dirty="0">
                <a:latin typeface="Tahoma" panose="020B0604030504040204" pitchFamily="34" charset="0"/>
                <a:cs typeface="Times New Roman" panose="02020603050405020304" pitchFamily="18" charset="0"/>
              </a:rPr>
              <a:t>новая центральная область</a:t>
            </a:r>
            <a:endParaRPr lang="en-US" altLang="ru-RU" sz="1600" dirty="0">
              <a:latin typeface="Tahoma" panose="020B0604030504040204" pitchFamily="34" charset="0"/>
              <a:cs typeface="Times New Roman" panose="02020603050405020304" pitchFamily="18" charset="0"/>
            </a:endParaRPr>
          </a:p>
          <a:p>
            <a:pPr marL="228600" indent="-228600">
              <a:buFont typeface="+mj-lt"/>
              <a:buAutoNum type="arabicPeriod" startAt="3"/>
              <a:defRPr/>
            </a:pPr>
            <a:r>
              <a:rPr lang="ru-RU" altLang="ru-RU" sz="1600" b="1" dirty="0">
                <a:latin typeface="Tahoma" panose="020B0604030504040204" pitchFamily="34" charset="0"/>
                <a:cs typeface="Times New Roman" panose="02020603050405020304" pitchFamily="18" charset="0"/>
              </a:rPr>
              <a:t>Новая вакуумная система </a:t>
            </a:r>
          </a:p>
          <a:p>
            <a:pPr marL="466725" indent="-200025">
              <a:buFont typeface="Arial" panose="020B0604020202020204" pitchFamily="34" charset="0"/>
              <a:buChar char="•"/>
              <a:defRPr/>
            </a:pPr>
            <a:r>
              <a:rPr lang="ru-RU" altLang="ru-RU" sz="1600" dirty="0">
                <a:latin typeface="Tahoma" panose="020B0604030504040204" pitchFamily="34" charset="0"/>
                <a:cs typeface="Times New Roman" panose="02020603050405020304" pitchFamily="18" charset="0"/>
              </a:rPr>
              <a:t>новые высоковакуумные насосы (ТМН, Крио)</a:t>
            </a:r>
          </a:p>
          <a:p>
            <a:pPr marL="466725" indent="-200025">
              <a:buFont typeface="Arial" panose="020B0604020202020204" pitchFamily="34" charset="0"/>
              <a:buChar char="•"/>
              <a:defRPr/>
            </a:pPr>
            <a:r>
              <a:rPr lang="ru-RU" altLang="ru-RU" sz="1600" dirty="0">
                <a:latin typeface="Tahoma" panose="020B0604030504040204" pitchFamily="34" charset="0"/>
                <a:cs typeface="Times New Roman" panose="02020603050405020304" pitchFamily="18" charset="0"/>
              </a:rPr>
              <a:t>модернизация линий форвакуумной откачки</a:t>
            </a:r>
          </a:p>
          <a:p>
            <a:pPr marL="466725" indent="-200025">
              <a:buFont typeface="Arial" panose="020B0604020202020204" pitchFamily="34" charset="0"/>
              <a:buChar char="•"/>
              <a:defRPr/>
            </a:pPr>
            <a:r>
              <a:rPr lang="ru-RU" altLang="ru-RU" sz="1600" dirty="0">
                <a:latin typeface="Tahoma" panose="020B0604030504040204" pitchFamily="34" charset="0"/>
                <a:cs typeface="Times New Roman" panose="02020603050405020304" pitchFamily="18" charset="0"/>
              </a:rPr>
              <a:t>новые элементы системы диагностики</a:t>
            </a:r>
          </a:p>
          <a:p>
            <a:pPr marL="257175" indent="-257175">
              <a:buFont typeface="+mj-lt"/>
              <a:buAutoNum type="arabicPeriod" startAt="4"/>
              <a:defRPr/>
            </a:pPr>
            <a:r>
              <a:rPr lang="ru-RU" altLang="ru-RU" sz="1600" b="1" dirty="0">
                <a:latin typeface="Tahoma" panose="020B0604030504040204" pitchFamily="34" charset="0"/>
                <a:cs typeface="Times New Roman" panose="02020603050405020304" pitchFamily="18" charset="0"/>
              </a:rPr>
              <a:t>Новая ускоряющая система</a:t>
            </a:r>
          </a:p>
          <a:p>
            <a:pPr marL="400050" indent="-133350">
              <a:buFont typeface="Arial" panose="020B0604020202020204" pitchFamily="34" charset="0"/>
              <a:buChar char="•"/>
              <a:defRPr/>
            </a:pPr>
            <a:r>
              <a:rPr lang="ru-RU" altLang="ru-RU" sz="1600" dirty="0">
                <a:latin typeface="Tahoma" panose="020B0604030504040204" pitchFamily="34" charset="0"/>
                <a:cs typeface="Times New Roman" panose="02020603050405020304" pitchFamily="18" charset="0"/>
              </a:rPr>
              <a:t>новые резонансные баки</a:t>
            </a:r>
          </a:p>
          <a:p>
            <a:pPr marL="400050" indent="-133350">
              <a:buFont typeface="Arial" panose="020B0604020202020204" pitchFamily="34" charset="0"/>
              <a:buChar char="•"/>
              <a:defRPr/>
            </a:pPr>
            <a:r>
              <a:rPr lang="ru-RU" altLang="ru-RU" sz="1600" dirty="0">
                <a:latin typeface="Tahoma" panose="020B0604030504040204" pitchFamily="34" charset="0"/>
                <a:cs typeface="Times New Roman" panose="02020603050405020304" pitchFamily="18" charset="0"/>
              </a:rPr>
              <a:t>новые приводы закручивающей пластины</a:t>
            </a:r>
          </a:p>
          <a:p>
            <a:pPr marL="400050" indent="-133350">
              <a:buFont typeface="Arial" panose="020B0604020202020204" pitchFamily="34" charset="0"/>
              <a:buChar char="•"/>
              <a:defRPr/>
            </a:pPr>
            <a:r>
              <a:rPr lang="ru-RU" altLang="ru-RU" sz="1600" dirty="0">
                <a:latin typeface="Tahoma" panose="020B0604030504040204" pitchFamily="34" charset="0"/>
                <a:cs typeface="Times New Roman" panose="02020603050405020304" pitchFamily="18" charset="0"/>
              </a:rPr>
              <a:t>новые системы подстройки частоты (триммер АПЧ)</a:t>
            </a:r>
          </a:p>
          <a:p>
            <a:pPr marL="228600" indent="-228600">
              <a:buFont typeface="+mj-lt"/>
              <a:buAutoNum type="arabicPeriod" startAt="5"/>
              <a:defRPr/>
            </a:pPr>
            <a:r>
              <a:rPr lang="ru-RU" altLang="ru-RU" sz="1600" b="1" dirty="0">
                <a:latin typeface="Tahoma" panose="020B0604030504040204" pitchFamily="34" charset="0"/>
                <a:cs typeface="Times New Roman" panose="02020603050405020304" pitchFamily="18" charset="0"/>
              </a:rPr>
              <a:t>Новая ВЧ система</a:t>
            </a:r>
          </a:p>
          <a:p>
            <a:pPr marL="400050" indent="-133350">
              <a:buFont typeface="Arial" panose="020B0604020202020204" pitchFamily="34" charset="0"/>
              <a:buChar char="•"/>
              <a:defRPr/>
            </a:pPr>
            <a:r>
              <a:rPr lang="ru-RU" altLang="ru-RU" sz="1600" dirty="0">
                <a:latin typeface="Tahoma" panose="020B0604030504040204" pitchFamily="34" charset="0"/>
                <a:cs typeface="Times New Roman" panose="02020603050405020304" pitchFamily="18" charset="0"/>
              </a:rPr>
              <a:t>новые генераторы</a:t>
            </a:r>
          </a:p>
          <a:p>
            <a:pPr marL="400050" indent="-133350">
              <a:buFont typeface="Arial" panose="020B0604020202020204" pitchFamily="34" charset="0"/>
              <a:buChar char="•"/>
              <a:defRPr/>
            </a:pPr>
            <a:r>
              <a:rPr lang="ru-RU" altLang="ru-RU" sz="1600" dirty="0">
                <a:latin typeface="Tahoma" panose="020B0604030504040204" pitchFamily="34" charset="0"/>
                <a:cs typeface="Times New Roman" panose="02020603050405020304" pitchFamily="18" charset="0"/>
              </a:rPr>
              <a:t>новая фидерная линия</a:t>
            </a:r>
            <a:endParaRPr lang="en-US" altLang="ru-RU" sz="1600" dirty="0">
              <a:latin typeface="Tahoma" panose="020B0604030504040204" pitchFamily="34" charset="0"/>
              <a:cs typeface="Times New Roman" panose="02020603050405020304" pitchFamily="18" charset="0"/>
            </a:endParaRPr>
          </a:p>
          <a:p>
            <a:pPr marL="257175" indent="-257175">
              <a:buFont typeface="+mj-lt"/>
              <a:buAutoNum type="arabicPeriod" startAt="6"/>
              <a:defRPr/>
            </a:pPr>
            <a:r>
              <a:rPr lang="ru-RU" altLang="ru-RU" sz="1600" b="1" dirty="0">
                <a:latin typeface="Tahoma" panose="020B0604030504040204" pitchFamily="34" charset="0"/>
                <a:cs typeface="Times New Roman" panose="02020603050405020304" pitchFamily="18" charset="0"/>
              </a:rPr>
              <a:t>Новая система вывода</a:t>
            </a:r>
          </a:p>
          <a:p>
            <a:pPr marL="400050" indent="-133350">
              <a:buFont typeface="Arial" panose="020B0604020202020204" pitchFamily="34" charset="0"/>
              <a:buChar char="•"/>
              <a:defRPr/>
            </a:pPr>
            <a:r>
              <a:rPr lang="ru-RU" altLang="ru-RU" sz="1600" dirty="0">
                <a:latin typeface="Tahoma" panose="020B0604030504040204" pitchFamily="34" charset="0"/>
                <a:cs typeface="Times New Roman" panose="02020603050405020304" pitchFamily="18" charset="0"/>
              </a:rPr>
              <a:t>электростатический дефлектор</a:t>
            </a:r>
          </a:p>
          <a:p>
            <a:pPr marL="400050" indent="-133350">
              <a:buFont typeface="Arial" panose="020B0604020202020204" pitchFamily="34" charset="0"/>
              <a:buChar char="•"/>
              <a:defRPr/>
            </a:pPr>
            <a:r>
              <a:rPr lang="ru-RU" altLang="ru-RU" sz="1600" dirty="0">
                <a:latin typeface="Tahoma" panose="020B0604030504040204" pitchFamily="34" charset="0"/>
                <a:cs typeface="Times New Roman" panose="02020603050405020304" pitchFamily="18" charset="0"/>
              </a:rPr>
              <a:t>магнитные каналы (3 шт.)</a:t>
            </a:r>
          </a:p>
          <a:p>
            <a:pPr marL="257175" indent="-257175">
              <a:buFont typeface="+mj-lt"/>
              <a:buAutoNum type="arabicPeriod" startAt="7"/>
              <a:defRPr/>
            </a:pPr>
            <a:r>
              <a:rPr lang="ru-RU" altLang="ru-RU" sz="1600" b="1" dirty="0">
                <a:latin typeface="Tahoma" panose="020B0604030504040204" pitchFamily="34" charset="0"/>
                <a:cs typeface="Times New Roman" panose="02020603050405020304" pitchFamily="18" charset="0"/>
              </a:rPr>
              <a:t>Система транспортировки пучка</a:t>
            </a:r>
          </a:p>
          <a:p>
            <a:pPr marL="466725" indent="-200025">
              <a:buFont typeface="Arial" panose="020B0604020202020204" pitchFamily="34" charset="0"/>
              <a:buChar char="•"/>
              <a:defRPr/>
            </a:pPr>
            <a:r>
              <a:rPr lang="ru-RU" altLang="ru-RU" sz="1600" dirty="0">
                <a:latin typeface="Tahoma" panose="020B0604030504040204" pitchFamily="34" charset="0"/>
                <a:cs typeface="Times New Roman" panose="02020603050405020304" pitchFamily="18" charset="0"/>
              </a:rPr>
              <a:t>новый канал в новый экспериментальный корпус</a:t>
            </a:r>
          </a:p>
          <a:p>
            <a:pPr marL="466725" indent="-200025">
              <a:buFont typeface="Arial" panose="020B0604020202020204" pitchFamily="34" charset="0"/>
              <a:buChar char="•"/>
              <a:defRPr/>
            </a:pPr>
            <a:r>
              <a:rPr lang="ru-RU" altLang="ru-RU" sz="1600" dirty="0">
                <a:latin typeface="Tahoma" panose="020B0604030504040204" pitchFamily="34" charset="0"/>
                <a:cs typeface="Times New Roman" panose="02020603050405020304" pitchFamily="18" charset="0"/>
              </a:rPr>
              <a:t>модернизация существующих каналов</a:t>
            </a:r>
            <a:endParaRPr lang="en-US" altLang="ru-RU" sz="1600" dirty="0">
              <a:latin typeface="Tahoma" panose="020B0604030504040204" pitchFamily="34" charset="0"/>
              <a:cs typeface="Times New Roman" panose="02020603050405020304" pitchFamily="18" charset="0"/>
            </a:endParaRPr>
          </a:p>
          <a:p>
            <a:pPr marL="257175" indent="-257175">
              <a:buFont typeface="+mj-lt"/>
              <a:buAutoNum type="arabicPeriod" startAt="8"/>
              <a:defRPr/>
            </a:pPr>
            <a:r>
              <a:rPr lang="ru-RU" altLang="ru-RU" sz="1600" b="1" dirty="0">
                <a:latin typeface="Tahoma" panose="020B0604030504040204" pitchFamily="34" charset="0"/>
                <a:cs typeface="Times New Roman" panose="02020603050405020304" pitchFamily="18" charset="0"/>
              </a:rPr>
              <a:t>Модернизация системы питания</a:t>
            </a:r>
            <a:r>
              <a:rPr lang="en-US" altLang="ru-RU" sz="1600" b="1" dirty="0">
                <a:latin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>
                <a:latin typeface="Tahoma" panose="020B0604030504040204" pitchFamily="34" charset="0"/>
                <a:cs typeface="Times New Roman" panose="02020603050405020304" pitchFamily="18" charset="0"/>
              </a:rPr>
              <a:t>и управления</a:t>
            </a:r>
          </a:p>
          <a:p>
            <a:pPr marL="257175" indent="-257175">
              <a:buFont typeface="+mj-lt"/>
              <a:buAutoNum type="arabicPeriod" startAt="8"/>
              <a:defRPr/>
            </a:pPr>
            <a:r>
              <a:rPr lang="ru-RU" altLang="ru-RU" sz="1600" b="1" dirty="0">
                <a:latin typeface="Tahoma" panose="020B0604030504040204" pitchFamily="34" charset="0"/>
                <a:cs typeface="Times New Roman" panose="02020603050405020304" pitchFamily="18" charset="0"/>
              </a:rPr>
              <a:t>Модернизация системы охлаждения</a:t>
            </a:r>
          </a:p>
          <a:p>
            <a:pPr marL="257175" indent="-257175">
              <a:buFont typeface="+mj-lt"/>
              <a:buAutoNum type="arabicPeriod" startAt="8"/>
              <a:defRPr/>
            </a:pPr>
            <a:r>
              <a:rPr lang="ru-RU" altLang="ru-RU" sz="1600" b="1" dirty="0">
                <a:latin typeface="Tahoma" panose="020B0604030504040204" pitchFamily="34" charset="0"/>
                <a:cs typeface="Times New Roman" panose="02020603050405020304" pitchFamily="18" charset="0"/>
              </a:rPr>
              <a:t>Новая система СБИС и АСРК</a:t>
            </a:r>
          </a:p>
          <a:p>
            <a:pPr marL="400050" indent="-133350">
              <a:buFont typeface="Arial" panose="020B0604020202020204" pitchFamily="34" charset="0"/>
              <a:buChar char="•"/>
              <a:defRPr/>
            </a:pPr>
            <a:endParaRPr lang="ru-RU" altLang="ru-RU" sz="1600" dirty="0"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53F9EF75-62F5-437A-AD85-F887A4457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2108" y="4603294"/>
            <a:ext cx="5552121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marL="457200" indent="-45720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indent="-342900">
              <a:buFont typeface="+mj-lt"/>
              <a:buAutoNum type="arabicPeriod"/>
              <a:defRPr/>
            </a:pPr>
            <a:r>
              <a:rPr lang="ru-RU" altLang="ru-RU" sz="1600" dirty="0">
                <a:solidFill>
                  <a:srgbClr val="002060"/>
                </a:solidFill>
                <a:latin typeface="Tahoma" panose="020B0604030504040204" pitchFamily="34" charset="0"/>
              </a:rPr>
              <a:t>Увеличение интенсивности пучков ионов средних масс с энергией 6 МэВ/Нуклон до </a:t>
            </a:r>
            <a:r>
              <a:rPr lang="en-US" altLang="ru-RU" sz="1600" dirty="0">
                <a:solidFill>
                  <a:srgbClr val="00206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2.5 </a:t>
            </a:r>
            <a:r>
              <a:rPr lang="en-US" altLang="ru-RU" sz="1600" dirty="0" err="1">
                <a:solidFill>
                  <a:srgbClr val="00206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ρμ</a:t>
            </a:r>
            <a:r>
              <a:rPr lang="ru-RU" altLang="ru-RU" sz="1600" dirty="0">
                <a:solidFill>
                  <a:srgbClr val="002060"/>
                </a:solidFill>
                <a:latin typeface="Tahoma" panose="020B0604030504040204" pitchFamily="34" charset="0"/>
              </a:rPr>
              <a:t>А</a:t>
            </a:r>
            <a:endParaRPr lang="ru-RU" altLang="ru-RU" sz="16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ru-RU" altLang="ru-RU" sz="1600" dirty="0">
                <a:solidFill>
                  <a:srgbClr val="002060"/>
                </a:solidFill>
                <a:latin typeface="Tahoma" panose="020B0604030504040204" pitchFamily="34" charset="0"/>
              </a:rPr>
              <a:t>Плавная вариация энергии </a:t>
            </a:r>
            <a:r>
              <a:rPr lang="en-US" altLang="ru-RU" sz="1600" dirty="0">
                <a:solidFill>
                  <a:srgbClr val="002060"/>
                </a:solidFill>
                <a:latin typeface="Tahoma" panose="020B0604030504040204" pitchFamily="34" charset="0"/>
              </a:rPr>
              <a:t>2-20 </a:t>
            </a:r>
            <a:r>
              <a:rPr lang="ru-RU" altLang="ru-RU" sz="1600" dirty="0">
                <a:solidFill>
                  <a:srgbClr val="002060"/>
                </a:solidFill>
                <a:latin typeface="Tahoma" panose="020B0604030504040204" pitchFamily="34" charset="0"/>
              </a:rPr>
              <a:t>МэВ/Нуклон с точностью</a:t>
            </a:r>
            <a:r>
              <a:rPr lang="en-US" altLang="ru-RU" sz="1600" dirty="0">
                <a:solidFill>
                  <a:srgbClr val="002060"/>
                </a:solidFill>
                <a:latin typeface="Tahoma" panose="020B0604030504040204" pitchFamily="34" charset="0"/>
              </a:rPr>
              <a:t> </a:t>
            </a:r>
            <a:r>
              <a:rPr lang="en-GB" altLang="ru-RU" sz="1600" dirty="0">
                <a:solidFill>
                  <a:srgbClr val="002060"/>
                </a:solidFill>
                <a:latin typeface="Tahom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altLang="ru-RU" sz="1600" dirty="0">
                <a:solidFill>
                  <a:srgbClr val="00206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E/E=5</a:t>
            </a:r>
            <a:r>
              <a:rPr lang="en-GB" altLang="ru-RU" sz="1600" dirty="0">
                <a:solidFill>
                  <a:srgbClr val="002060"/>
                </a:solidFill>
                <a:latin typeface="Tahom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</a:t>
            </a:r>
            <a:r>
              <a:rPr lang="en-US" altLang="ru-RU" sz="1600" dirty="0">
                <a:solidFill>
                  <a:srgbClr val="00206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10</a:t>
            </a:r>
            <a:r>
              <a:rPr lang="en-US" altLang="ru-RU" sz="1600" baseline="30000" dirty="0">
                <a:solidFill>
                  <a:srgbClr val="00206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-3</a:t>
            </a:r>
            <a:r>
              <a:rPr lang="ru-RU" altLang="ru-RU" sz="1600" dirty="0">
                <a:solidFill>
                  <a:srgbClr val="002060"/>
                </a:solidFill>
                <a:latin typeface="Tahoma" panose="020B0604030504040204" pitchFamily="34" charset="0"/>
              </a:rPr>
              <a:t> </a:t>
            </a:r>
            <a:r>
              <a:rPr lang="en-US" altLang="ru-RU" sz="1600" dirty="0">
                <a:solidFill>
                  <a:srgbClr val="00206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ru-RU" altLang="ru-RU" sz="1600" dirty="0">
              <a:solidFill>
                <a:srgbClr val="002060"/>
              </a:solidFill>
              <a:latin typeface="Tahoma" panose="020B060403050404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ru-RU" altLang="ru-RU" sz="1600" dirty="0">
                <a:solidFill>
                  <a:srgbClr val="002060"/>
                </a:solidFill>
                <a:latin typeface="Tahoma" panose="020B0604030504040204" pitchFamily="34" charset="0"/>
              </a:rPr>
              <a:t>Уменьшение уровня магнитного поля </a:t>
            </a:r>
            <a:r>
              <a:rPr lang="en-US" altLang="ru-RU" sz="1600" dirty="0">
                <a:solidFill>
                  <a:srgbClr val="002060"/>
                </a:solidFill>
                <a:latin typeface="Tahoma" panose="020B0604030504040204" pitchFamily="34" charset="0"/>
              </a:rPr>
              <a:t>0.8-1.8 T</a:t>
            </a:r>
            <a:endParaRPr lang="ru-RU" altLang="ru-RU" sz="1600" dirty="0">
              <a:solidFill>
                <a:srgbClr val="002060"/>
              </a:solidFill>
              <a:latin typeface="Tahoma" panose="020B0604030504040204" pitchFamily="34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ru-RU" altLang="ru-RU" sz="1600" dirty="0">
                <a:solidFill>
                  <a:srgbClr val="00206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Ремонт и замена вышедших из строя систем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ACE1787-3137-4414-8820-23B422DBDD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654" y="-6447"/>
            <a:ext cx="1008111" cy="1008111"/>
          </a:xfrm>
          <a:prstGeom prst="rect">
            <a:avLst/>
          </a:prstGeom>
        </p:spPr>
      </p:pic>
      <p:sp>
        <p:nvSpPr>
          <p:cNvPr id="11" name="Номер слайда 2">
            <a:extLst>
              <a:ext uri="{FF2B5EF4-FFF2-40B4-BE49-F238E27FC236}">
                <a16:creationId xmlns:a16="http://schemas.microsoft.com/office/drawing/2014/main" id="{F7AFD401-8D96-4EA4-B653-1341C46EB7A7}"/>
              </a:ext>
            </a:extLst>
          </p:cNvPr>
          <p:cNvSpPr txBox="1">
            <a:spLocks/>
          </p:cNvSpPr>
          <p:nvPr/>
        </p:nvSpPr>
        <p:spPr>
          <a:xfrm>
            <a:off x="10058400" y="65286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FD7142A-0CEA-4E0D-9DF4-5E1C3D248C28}" type="slidenum">
              <a:rPr lang="en-US" sz="1800" i="1">
                <a:solidFill>
                  <a:schemeClr val="tx1"/>
                </a:solidFill>
              </a:rPr>
              <a:pPr>
                <a:defRPr/>
              </a:pPr>
              <a:t>20</a:t>
            </a:fld>
            <a:endParaRPr lang="en-US" sz="18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68228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9175C29D-8853-4315-AE12-AB60BE4DB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309" y="279885"/>
            <a:ext cx="3148535" cy="3608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0FE513C-D80E-4614-8808-A67B33EE9DAB}"/>
              </a:ext>
            </a:extLst>
          </p:cNvPr>
          <p:cNvSpPr/>
          <p:nvPr/>
        </p:nvSpPr>
        <p:spPr>
          <a:xfrm>
            <a:off x="3653459" y="100422"/>
            <a:ext cx="3090677" cy="559770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ru-RU" sz="33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У-400 </a:t>
            </a:r>
            <a:r>
              <a:rPr lang="ru-RU" sz="33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ru-RU" sz="33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У-400Р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3437" y="0"/>
            <a:ext cx="4062505" cy="362775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3437" y="3421136"/>
            <a:ext cx="4494671" cy="298057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/>
          <a:srcRect l="1820" r="2904"/>
          <a:stretch/>
        </p:blipFill>
        <p:spPr>
          <a:xfrm>
            <a:off x="2891481" y="1959562"/>
            <a:ext cx="4662616" cy="3719262"/>
          </a:xfrm>
          <a:prstGeom prst="rect">
            <a:avLst/>
          </a:prstGeom>
        </p:spPr>
      </p:pic>
      <p:sp>
        <p:nvSpPr>
          <p:cNvPr id="9" name="Номер слайда 2">
            <a:extLst>
              <a:ext uri="{FF2B5EF4-FFF2-40B4-BE49-F238E27FC236}">
                <a16:creationId xmlns:a16="http://schemas.microsoft.com/office/drawing/2014/main" id="{3514C47C-E008-47B3-8D9D-6979698E86F4}"/>
              </a:ext>
            </a:extLst>
          </p:cNvPr>
          <p:cNvSpPr txBox="1">
            <a:spLocks/>
          </p:cNvSpPr>
          <p:nvPr/>
        </p:nvSpPr>
        <p:spPr>
          <a:xfrm>
            <a:off x="10058400" y="65286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FD7142A-0CEA-4E0D-9DF4-5E1C3D248C28}" type="slidenum">
              <a:rPr lang="en-US" sz="1800" i="1">
                <a:solidFill>
                  <a:schemeClr val="tx1"/>
                </a:solidFill>
              </a:rPr>
              <a:pPr>
                <a:defRPr/>
              </a:pPr>
              <a:t>21</a:t>
            </a:fld>
            <a:endParaRPr lang="en-US" sz="1800" i="1" dirty="0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4A12F6-D07E-47C5-BA87-B599271611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11898" y="0"/>
            <a:ext cx="880102" cy="8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9772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2375618-B413-45BB-8014-ABE76BA1F3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5" r="1"/>
          <a:stretch/>
        </p:blipFill>
        <p:spPr>
          <a:xfrm>
            <a:off x="356821" y="4819963"/>
            <a:ext cx="2551762" cy="1918063"/>
          </a:xfrm>
          <a:prstGeom prst="rect">
            <a:avLst/>
          </a:prstGeom>
        </p:spPr>
      </p:pic>
      <p:pic>
        <p:nvPicPr>
          <p:cNvPr id="20787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11884"/>
          <a:stretch>
            <a:fillRect/>
          </a:stretch>
        </p:blipFill>
        <p:spPr bwMode="auto">
          <a:xfrm>
            <a:off x="356290" y="2299549"/>
            <a:ext cx="8861425" cy="230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u400m-2"/>
          <p:cNvPicPr>
            <a:picLocks noChangeAspect="1" noChangeArrowheads="1"/>
          </p:cNvPicPr>
          <p:nvPr/>
        </p:nvPicPr>
        <p:blipFill rotWithShape="1">
          <a:blip r:embed="rId5" cstate="print"/>
          <a:srcRect l="-356" t="-608" r="7025" b="3552"/>
          <a:stretch/>
        </p:blipFill>
        <p:spPr bwMode="auto">
          <a:xfrm>
            <a:off x="9412709" y="4842382"/>
            <a:ext cx="2551762" cy="1873224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2000" sy="2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u400c"/>
          <p:cNvPicPr>
            <a:picLocks noChangeAspect="1" noChangeArrowheads="1"/>
          </p:cNvPicPr>
          <p:nvPr/>
        </p:nvPicPr>
        <p:blipFill rotWithShape="1">
          <a:blip r:embed="rId6" cstate="print"/>
          <a:srcRect l="-334" t="7242" r="334" b="2111"/>
          <a:stretch/>
        </p:blipFill>
        <p:spPr bwMode="auto">
          <a:xfrm>
            <a:off x="3415771" y="4835893"/>
            <a:ext cx="2551762" cy="189900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2000" sy="2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Прямая соединительная линия 6"/>
          <p:cNvCxnSpPr>
            <a:cxnSpLocks/>
          </p:cNvCxnSpPr>
          <p:nvPr/>
        </p:nvCxnSpPr>
        <p:spPr>
          <a:xfrm>
            <a:off x="356060" y="4709478"/>
            <a:ext cx="8861655" cy="0"/>
          </a:xfrm>
          <a:prstGeom prst="line">
            <a:avLst/>
          </a:prstGeom>
          <a:ln w="1206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 стрелкой 3"/>
          <p:cNvCxnSpPr>
            <a:cxnSpLocks/>
          </p:cNvCxnSpPr>
          <p:nvPr/>
        </p:nvCxnSpPr>
        <p:spPr>
          <a:xfrm flipH="1" flipV="1">
            <a:off x="1488413" y="3930684"/>
            <a:ext cx="421964" cy="182801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cxnSpLocks/>
          </p:cNvCxnSpPr>
          <p:nvPr/>
        </p:nvCxnSpPr>
        <p:spPr>
          <a:xfrm flipH="1" flipV="1">
            <a:off x="3860801" y="3923415"/>
            <a:ext cx="1058868" cy="161241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4F75E72-C350-4999-A00E-0B03A74FFD67}"/>
              </a:ext>
            </a:extLst>
          </p:cNvPr>
          <p:cNvSpPr/>
          <p:nvPr/>
        </p:nvSpPr>
        <p:spPr>
          <a:xfrm>
            <a:off x="362836" y="4813048"/>
            <a:ext cx="95090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DC-280</a:t>
            </a:r>
            <a:endParaRPr lang="ru-RU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C5549F1D-C5CD-47A6-9F63-664E6DE3D620}"/>
              </a:ext>
            </a:extLst>
          </p:cNvPr>
          <p:cNvSpPr/>
          <p:nvPr/>
        </p:nvSpPr>
        <p:spPr>
          <a:xfrm>
            <a:off x="3395380" y="4835893"/>
            <a:ext cx="81945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U-400</a:t>
            </a:r>
            <a:endParaRPr lang="ru-RU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3F3698DE-96CA-4239-ACF4-FBA0847A1E6B}"/>
              </a:ext>
            </a:extLst>
          </p:cNvPr>
          <p:cNvSpPr/>
          <p:nvPr/>
        </p:nvSpPr>
        <p:spPr>
          <a:xfrm>
            <a:off x="10340835" y="4797810"/>
            <a:ext cx="107283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U-400M</a:t>
            </a:r>
            <a:endParaRPr lang="ru-RU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174AF43-A544-4068-8CA4-28519DB9D6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366"/>
                    </a14:imgEffect>
                    <a14:imgEffect>
                      <a14:saturation sa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848" y="4801785"/>
            <a:ext cx="2551762" cy="1913821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EC02E88C-AB16-4B27-9EE3-1A7D3959AFFD}"/>
              </a:ext>
            </a:extLst>
          </p:cNvPr>
          <p:cNvSpPr/>
          <p:nvPr/>
        </p:nvSpPr>
        <p:spPr>
          <a:xfrm>
            <a:off x="6339181" y="4771296"/>
            <a:ext cx="83548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Mt-25</a:t>
            </a:r>
            <a:endParaRPr lang="ru-RU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D2680C8F-34FA-4FB7-9622-2EF4EF2F8F43}"/>
              </a:ext>
            </a:extLst>
          </p:cNvPr>
          <p:cNvCxnSpPr>
            <a:cxnSpLocks/>
          </p:cNvCxnSpPr>
          <p:nvPr/>
        </p:nvCxnSpPr>
        <p:spPr>
          <a:xfrm flipH="1" flipV="1">
            <a:off x="5346700" y="4191000"/>
            <a:ext cx="1694954" cy="144233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Номер слайда 2">
            <a:extLst>
              <a:ext uri="{FF2B5EF4-FFF2-40B4-BE49-F238E27FC236}">
                <a16:creationId xmlns:a16="http://schemas.microsoft.com/office/drawing/2014/main" id="{8CE218A1-CF55-42CE-91D4-72E8427EB160}"/>
              </a:ext>
            </a:extLst>
          </p:cNvPr>
          <p:cNvSpPr txBox="1">
            <a:spLocks/>
          </p:cNvSpPr>
          <p:nvPr/>
        </p:nvSpPr>
        <p:spPr>
          <a:xfrm>
            <a:off x="10058400" y="65286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FD7142A-0CEA-4E0D-9DF4-5E1C3D248C28}" type="slidenum">
              <a:rPr lang="en-US" sz="1800" i="1">
                <a:solidFill>
                  <a:schemeClr val="tx1"/>
                </a:solidFill>
              </a:rPr>
              <a:pPr>
                <a:defRPr/>
              </a:pPr>
              <a:t>22</a:t>
            </a:fld>
            <a:endParaRPr lang="en-US" sz="1800" i="1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E100FCE5-1D07-4E2F-8A80-82B975E18468}"/>
              </a:ext>
            </a:extLst>
          </p:cNvPr>
          <p:cNvSpPr/>
          <p:nvPr/>
        </p:nvSpPr>
        <p:spPr>
          <a:xfrm>
            <a:off x="3165583" y="2642184"/>
            <a:ext cx="1364376" cy="830997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perspectiveRelaxedModerately" fov="6600000">
              <a:rot lat="18600000" lon="21540000" rev="0"/>
            </a:camera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en-US" sz="1600" b="1" i="1" dirty="0">
                <a:solidFill>
                  <a:srgbClr val="FF0000"/>
                </a:solidFill>
              </a:rPr>
              <a:t>New experimental hall U-400R</a:t>
            </a:r>
            <a:endParaRPr lang="ru-RU" sz="1600" i="1" dirty="0">
              <a:solidFill>
                <a:srgbClr val="FF0000"/>
              </a:solidFill>
            </a:endParaRPr>
          </a:p>
        </p:txBody>
      </p:sp>
      <p:graphicFrame>
        <p:nvGraphicFramePr>
          <p:cNvPr id="27" name="Таблица 26">
            <a:extLst>
              <a:ext uri="{FF2B5EF4-FFF2-40B4-BE49-F238E27FC236}">
                <a16:creationId xmlns:a16="http://schemas.microsoft.com/office/drawing/2014/main" id="{9B18AF1C-E399-4307-97D8-C551DAD2C48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56289" y="1010516"/>
          <a:ext cx="7122439" cy="10340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44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2318453427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3429910103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1108392912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1027582235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3402561150"/>
                    </a:ext>
                  </a:extLst>
                </a:gridCol>
              </a:tblGrid>
              <a:tr h="50999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Суммарное время работы ускорителей ЛЯР (часов)</a:t>
                      </a: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strike="noStrike" dirty="0">
                          <a:effectLst/>
                        </a:rPr>
                        <a:t>2021</a:t>
                      </a:r>
                      <a:endParaRPr lang="ru-RU" sz="1400" u="none" strike="noStrike" dirty="0">
                        <a:effectLst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dirty="0">
                          <a:effectLst/>
                        </a:rPr>
                        <a:t>2022</a:t>
                      </a:r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dirty="0">
                          <a:effectLst/>
                        </a:rPr>
                        <a:t>2023</a:t>
                      </a:r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strike="noStrike" dirty="0">
                          <a:effectLst/>
                        </a:rPr>
                        <a:t>202</a:t>
                      </a:r>
                      <a:r>
                        <a:rPr lang="ru-RU" sz="1400" u="none" strike="noStrike" dirty="0">
                          <a:effectLst/>
                        </a:rPr>
                        <a:t>4</a:t>
                      </a:r>
                      <a:endParaRPr lang="en-US" sz="1400" u="none" strike="noStrike" dirty="0">
                        <a:effectLst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strike="noStrike" dirty="0">
                          <a:effectLst/>
                        </a:rPr>
                        <a:t>202</a:t>
                      </a:r>
                      <a:r>
                        <a:rPr lang="ru-RU" sz="1400" u="none" strike="noStrike" dirty="0">
                          <a:effectLst/>
                        </a:rPr>
                        <a:t>5</a:t>
                      </a:r>
                      <a:endParaRPr lang="en-US" sz="1400" u="none" strike="noStrike" dirty="0">
                        <a:effectLst/>
                      </a:endParaRPr>
                    </a:p>
                    <a:p>
                      <a:pPr algn="ctr"/>
                      <a:r>
                        <a:rPr lang="en-US" sz="1400" u="none" strike="noStrike" dirty="0">
                          <a:effectLst/>
                        </a:rPr>
                        <a:t>(</a:t>
                      </a:r>
                      <a:r>
                        <a:rPr lang="ru-RU" sz="1400" u="none" strike="noStrike" dirty="0">
                          <a:effectLst/>
                        </a:rPr>
                        <a:t>до 1-го июля</a:t>
                      </a:r>
                      <a:r>
                        <a:rPr lang="en-US" sz="1400" u="none" strike="noStrike" dirty="0">
                          <a:effectLst/>
                        </a:rPr>
                        <a:t>)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409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15065</a:t>
                      </a:r>
                      <a:endParaRPr lang="ru-RU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16834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16583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14405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8161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7106DB2-16C3-4F0D-AD60-305CEF9AAB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00281" y="2342336"/>
            <a:ext cx="2664190" cy="2390973"/>
          </a:xfrm>
          <a:prstGeom prst="rect">
            <a:avLst/>
          </a:prstGeom>
        </p:spPr>
      </p:pic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1724EB8C-0287-43CD-9BDD-96F8BE244B45}"/>
              </a:ext>
            </a:extLst>
          </p:cNvPr>
          <p:cNvCxnSpPr>
            <a:cxnSpLocks/>
          </p:cNvCxnSpPr>
          <p:nvPr/>
        </p:nvCxnSpPr>
        <p:spPr>
          <a:xfrm flipH="1">
            <a:off x="6756923" y="3295578"/>
            <a:ext cx="3888359" cy="27113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384B8BCB-1230-4C55-BC6B-4F9FF58D7414}"/>
              </a:ext>
            </a:extLst>
          </p:cNvPr>
          <p:cNvSpPr/>
          <p:nvPr/>
        </p:nvSpPr>
        <p:spPr>
          <a:xfrm>
            <a:off x="9575946" y="2341725"/>
            <a:ext cx="95090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</a:t>
            </a:r>
            <a:r>
              <a:rPr lang="ru-RU" sz="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С-140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415B3F3-9038-41BD-BED7-75CAB6643A6A}"/>
              </a:ext>
            </a:extLst>
          </p:cNvPr>
          <p:cNvSpPr txBox="1"/>
          <p:nvPr/>
        </p:nvSpPr>
        <p:spPr>
          <a:xfrm>
            <a:off x="9410728" y="4171885"/>
            <a:ext cx="26641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ln w="6350">
                  <a:solidFill>
                    <a:srgbClr val="000000"/>
                  </a:solidFill>
                </a:ln>
                <a:solidFill>
                  <a:schemeClr val="accent4"/>
                </a:solidFill>
              </a:rPr>
              <a:t>Начало пусконаладочных работ</a:t>
            </a:r>
          </a:p>
          <a:p>
            <a:r>
              <a:rPr lang="ru-RU" sz="1400" b="1" dirty="0">
                <a:ln w="6350">
                  <a:solidFill>
                    <a:srgbClr val="000000"/>
                  </a:solidFill>
                </a:ln>
                <a:solidFill>
                  <a:schemeClr val="accent4"/>
                </a:solidFill>
              </a:rPr>
              <a:t>конец 2025 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D1352431-43EA-4411-BB6E-82A12E543583}"/>
              </a:ext>
            </a:extLst>
          </p:cNvPr>
          <p:cNvSpPr/>
          <p:nvPr/>
        </p:nvSpPr>
        <p:spPr>
          <a:xfrm>
            <a:off x="392771" y="86661"/>
            <a:ext cx="6977474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ru-RU" sz="40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Ускорительный комплекс </a:t>
            </a:r>
            <a:r>
              <a:rPr lang="ru-RU" sz="4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ЛЯР</a:t>
            </a:r>
            <a:endParaRPr lang="ru-RU" sz="48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31" name="Chart 9">
            <a:extLst>
              <a:ext uri="{FF2B5EF4-FFF2-40B4-BE49-F238E27FC236}">
                <a16:creationId xmlns:a16="http://schemas.microsoft.com/office/drawing/2014/main" id="{0A558371-3EB9-4438-AFE2-468C6EAF0E6B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7559040" y="54786"/>
          <a:ext cx="3761232" cy="22673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98234A3-7A1B-4957-AD69-7B824094F85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654" y="-6447"/>
            <a:ext cx="1008111" cy="1008111"/>
          </a:xfrm>
          <a:prstGeom prst="rect">
            <a:avLst/>
          </a:prstGeom>
        </p:spPr>
      </p:pic>
      <p:cxnSp>
        <p:nvCxnSpPr>
          <p:cNvPr id="11" name="Прямая со стрелкой 10"/>
          <p:cNvCxnSpPr>
            <a:cxnSpLocks/>
          </p:cNvCxnSpPr>
          <p:nvPr/>
        </p:nvCxnSpPr>
        <p:spPr>
          <a:xfrm flipH="1" flipV="1">
            <a:off x="7124220" y="4028636"/>
            <a:ext cx="3068708" cy="157979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31123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915064" y="0"/>
            <a:ext cx="29598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</a:rPr>
              <a:t>The building computer model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/>
          <a:stretch>
            <a:fillRect/>
          </a:stretch>
        </p:blipFill>
        <p:spPr>
          <a:xfrm>
            <a:off x="235209" y="614486"/>
            <a:ext cx="4031991" cy="250024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35209" y="3114726"/>
            <a:ext cx="411164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Здание будет иметь 4 этажа:</a:t>
            </a:r>
          </a:p>
          <a:p>
            <a:r>
              <a:rPr lang="ru-RU" sz="14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1-й этаж: </a:t>
            </a:r>
          </a:p>
          <a:p>
            <a:r>
              <a:rPr lang="en-US" sz="1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технологические системы;</a:t>
            </a:r>
            <a:endParaRPr lang="en-US" sz="1600" b="1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</a:t>
            </a:r>
            <a:r>
              <a:rPr lang="ru-RU" sz="14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 этаж: </a:t>
            </a:r>
          </a:p>
          <a:p>
            <a:r>
              <a:rPr lang="en-US" sz="1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саншлюз</a:t>
            </a:r>
            <a:r>
              <a:rPr lang="ru-RU" sz="1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выходы к </a:t>
            </a:r>
            <a:r>
              <a:rPr lang="ru-RU" sz="1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физкабинам</a:t>
            </a:r>
            <a:r>
              <a:rPr lang="ru-RU" sz="1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4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3-й этаж: </a:t>
            </a:r>
          </a:p>
          <a:p>
            <a:r>
              <a:rPr lang="en-US" sz="1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измерительные комнаты и серверные</a:t>
            </a:r>
            <a:r>
              <a:rPr lang="en-US" sz="1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600" b="1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4-й этаж:</a:t>
            </a:r>
          </a:p>
          <a:p>
            <a:r>
              <a:rPr lang="ru-RU" sz="1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питания </a:t>
            </a:r>
            <a:r>
              <a:rPr lang="ru-RU" sz="1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физустановок</a:t>
            </a:r>
            <a:r>
              <a:rPr lang="ru-RU" sz="1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781341" y="5439834"/>
            <a:ext cx="4176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7030A0"/>
                </a:solidFill>
              </a:rPr>
              <a:t>Площадь застройки здания: 2073 м</a:t>
            </a:r>
            <a:r>
              <a:rPr lang="ru-RU" baseline="30000" dirty="0">
                <a:solidFill>
                  <a:srgbClr val="7030A0"/>
                </a:solidFill>
              </a:rPr>
              <a:t>2</a:t>
            </a:r>
            <a:r>
              <a:rPr lang="ru-RU" dirty="0">
                <a:solidFill>
                  <a:srgbClr val="7030A0"/>
                </a:solidFill>
              </a:rPr>
              <a:t> ; Общая площадь здания: 4565,7 м</a:t>
            </a:r>
            <a:r>
              <a:rPr lang="ru-RU" baseline="30000" dirty="0">
                <a:solidFill>
                  <a:srgbClr val="7030A0"/>
                </a:solidFill>
              </a:rPr>
              <a:t>2</a:t>
            </a:r>
            <a:r>
              <a:rPr lang="ru-RU" dirty="0">
                <a:solidFill>
                  <a:srgbClr val="7030A0"/>
                </a:solidFill>
              </a:rPr>
              <a:t> ;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F0848F6-FC5D-4163-8EDD-8BB17009FB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957" y="698424"/>
            <a:ext cx="5848449" cy="4780198"/>
          </a:xfrm>
          <a:prstGeom prst="rect">
            <a:avLst/>
          </a:prstGeom>
        </p:spPr>
      </p:pic>
      <p:pic>
        <p:nvPicPr>
          <p:cNvPr id="5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715" y="3878299"/>
            <a:ext cx="3592657" cy="2754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32282C2-F626-44C0-BC2C-575368AEA7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654" y="-6447"/>
            <a:ext cx="1008111" cy="1008111"/>
          </a:xfrm>
          <a:prstGeom prst="rect">
            <a:avLst/>
          </a:prstGeom>
        </p:spPr>
      </p:pic>
      <p:sp>
        <p:nvSpPr>
          <p:cNvPr id="12" name="Номер слайда 2">
            <a:extLst>
              <a:ext uri="{FF2B5EF4-FFF2-40B4-BE49-F238E27FC236}">
                <a16:creationId xmlns:a16="http://schemas.microsoft.com/office/drawing/2014/main" id="{C9AFBCD0-E6A7-4272-A86B-E1B40D948D86}"/>
              </a:ext>
            </a:extLst>
          </p:cNvPr>
          <p:cNvSpPr txBox="1">
            <a:spLocks/>
          </p:cNvSpPr>
          <p:nvPr/>
        </p:nvSpPr>
        <p:spPr>
          <a:xfrm>
            <a:off x="10058400" y="65286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FD7142A-0CEA-4E0D-9DF4-5E1C3D248C28}" type="slidenum">
              <a:rPr lang="en-US" sz="1800" i="1">
                <a:solidFill>
                  <a:schemeClr val="tx1"/>
                </a:solidFill>
              </a:rPr>
              <a:pPr>
                <a:defRPr/>
              </a:pPr>
              <a:t>23</a:t>
            </a:fld>
            <a:endParaRPr lang="en-US" sz="1800" i="1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366EA62-73F2-4871-A897-BC5A7B4A8BC4}"/>
              </a:ext>
            </a:extLst>
          </p:cNvPr>
          <p:cNvSpPr/>
          <p:nvPr/>
        </p:nvSpPr>
        <p:spPr>
          <a:xfrm>
            <a:off x="1182153" y="15252"/>
            <a:ext cx="10425670" cy="68480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40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Новый экспериментальный зал У-400Р</a:t>
            </a:r>
          </a:p>
        </p:txBody>
      </p:sp>
    </p:spTree>
    <p:extLst>
      <p:ext uri="{BB962C8B-B14F-4D97-AF65-F5344CB8AC3E}">
        <p14:creationId xmlns:p14="http://schemas.microsoft.com/office/powerpoint/2010/main" val="4943361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24CFD0-FBF8-4880-B19B-2BE6C73A9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6059" y="284577"/>
            <a:ext cx="1339141" cy="122754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5A3A22B-6392-4C53-8F4C-62C565BA216D}"/>
              </a:ext>
            </a:extLst>
          </p:cNvPr>
          <p:cNvSpPr/>
          <p:nvPr/>
        </p:nvSpPr>
        <p:spPr>
          <a:xfrm>
            <a:off x="1693657" y="124903"/>
            <a:ext cx="8804686" cy="605936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ru-RU" sz="36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Новый экспериментальный зал У-400Р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212" y="1640603"/>
            <a:ext cx="11806710" cy="480612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8FB797C-DB47-45A5-8B28-07DC3018DA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28" b="24818"/>
          <a:stretch/>
        </p:blipFill>
        <p:spPr>
          <a:xfrm>
            <a:off x="316212" y="625662"/>
            <a:ext cx="2963878" cy="109711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CBA8F5C-E4A4-4DDC-B3E2-5BEEAEA016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654" y="-6447"/>
            <a:ext cx="1008111" cy="1008111"/>
          </a:xfrm>
          <a:prstGeom prst="rect">
            <a:avLst/>
          </a:prstGeom>
        </p:spPr>
      </p:pic>
      <p:sp>
        <p:nvSpPr>
          <p:cNvPr id="9" name="Номер слайда 2">
            <a:extLst>
              <a:ext uri="{FF2B5EF4-FFF2-40B4-BE49-F238E27FC236}">
                <a16:creationId xmlns:a16="http://schemas.microsoft.com/office/drawing/2014/main" id="{D6E95A03-38C4-46A6-8F4A-B3A0CBDAEAAE}"/>
              </a:ext>
            </a:extLst>
          </p:cNvPr>
          <p:cNvSpPr txBox="1">
            <a:spLocks/>
          </p:cNvSpPr>
          <p:nvPr/>
        </p:nvSpPr>
        <p:spPr>
          <a:xfrm>
            <a:off x="10058400" y="65286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FD7142A-0CEA-4E0D-9DF4-5E1C3D248C28}" type="slidenum">
              <a:rPr lang="en-US" sz="1800" i="1">
                <a:solidFill>
                  <a:schemeClr val="tx1"/>
                </a:solidFill>
              </a:rPr>
              <a:pPr>
                <a:defRPr/>
              </a:pPr>
              <a:t>24</a:t>
            </a:fld>
            <a:endParaRPr lang="en-US" sz="18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4987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8"/>
          <a:stretch/>
        </p:blipFill>
        <p:spPr>
          <a:xfrm>
            <a:off x="8236100" y="940883"/>
            <a:ext cx="3708422" cy="211379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92" y="951185"/>
            <a:ext cx="3919593" cy="522612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F4D5BB5-26A5-4F0E-A770-7BC8CE94C622}"/>
              </a:ext>
            </a:extLst>
          </p:cNvPr>
          <p:cNvSpPr/>
          <p:nvPr/>
        </p:nvSpPr>
        <p:spPr>
          <a:xfrm>
            <a:off x="1393540" y="7439"/>
            <a:ext cx="10425670" cy="68480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40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Новый экспериментальный зал У-400Р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C8CC19-83B5-4016-AF21-B2B4B8AC4A02}"/>
              </a:ext>
            </a:extLst>
          </p:cNvPr>
          <p:cNvSpPr txBox="1"/>
          <p:nvPr/>
        </p:nvSpPr>
        <p:spPr>
          <a:xfrm>
            <a:off x="8352399" y="3025681"/>
            <a:ext cx="34758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Начало заливки ростверка 21.12.2023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480E8E-23B5-4429-9430-4A8662670FF6}"/>
              </a:ext>
            </a:extLst>
          </p:cNvPr>
          <p:cNvSpPr txBox="1"/>
          <p:nvPr/>
        </p:nvSpPr>
        <p:spPr>
          <a:xfrm>
            <a:off x="1127322" y="6159123"/>
            <a:ext cx="2247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Первая свая 27.07.23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C48AA1C-3B05-42FD-98C4-F67F5AE3EE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lum bright="1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5000"/>
                    </a14:imgEffect>
                    <a14:imgEffect>
                      <a14:brightnessContrast bright="11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00" t="25733" b="16223"/>
          <a:stretch/>
        </p:blipFill>
        <p:spPr>
          <a:xfrm>
            <a:off x="4322536" y="949236"/>
            <a:ext cx="3802013" cy="21137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B3B33B-9A42-4D86-8F9C-37C4EFF552CE}"/>
              </a:ext>
            </a:extLst>
          </p:cNvPr>
          <p:cNvSpPr txBox="1"/>
          <p:nvPr/>
        </p:nvSpPr>
        <p:spPr>
          <a:xfrm>
            <a:off x="4453506" y="3022661"/>
            <a:ext cx="3540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Завершение свайного поля 08.12.2023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A6B4A99-58FB-4B19-9CB2-DC337C837B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28" b="24818"/>
          <a:stretch/>
        </p:blipFill>
        <p:spPr>
          <a:xfrm>
            <a:off x="9327811" y="4625781"/>
            <a:ext cx="2552107" cy="9446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926D6E5-8A33-4886-8A41-A24931B50035}"/>
              </a:ext>
            </a:extLst>
          </p:cNvPr>
          <p:cNvSpPr txBox="1"/>
          <p:nvPr/>
        </p:nvSpPr>
        <p:spPr>
          <a:xfrm>
            <a:off x="5305859" y="6177307"/>
            <a:ext cx="2601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Состояние на 08.04.2024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D2CD399-2983-45B4-9CDC-04685158706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5"/>
          <a:stretch/>
        </p:blipFill>
        <p:spPr>
          <a:xfrm>
            <a:off x="4322536" y="3424173"/>
            <a:ext cx="4567680" cy="273495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86D3490-AB33-460E-A20B-75C1B49913FD}"/>
              </a:ext>
            </a:extLst>
          </p:cNvPr>
          <p:cNvSpPr/>
          <p:nvPr/>
        </p:nvSpPr>
        <p:spPr>
          <a:xfrm>
            <a:off x="4411038" y="930501"/>
            <a:ext cx="960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763 шт. </a:t>
            </a: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BC5723-8B36-4607-87EE-CEACB0DF9BEA}"/>
              </a:ext>
            </a:extLst>
          </p:cNvPr>
          <p:cNvSpPr txBox="1"/>
          <p:nvPr/>
        </p:nvSpPr>
        <p:spPr>
          <a:xfrm>
            <a:off x="9152609" y="5668541"/>
            <a:ext cx="29025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Начало         Май   2023 г.</a:t>
            </a:r>
          </a:p>
          <a:p>
            <a:r>
              <a:rPr lang="ru-RU" sz="2000" dirty="0"/>
              <a:t>Окончание  Июль 2026 г.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91F53B7-5E08-428C-8B4F-33A52D8A42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654" y="-6447"/>
            <a:ext cx="1008111" cy="1008111"/>
          </a:xfrm>
          <a:prstGeom prst="rect">
            <a:avLst/>
          </a:prstGeom>
        </p:spPr>
      </p:pic>
      <p:sp>
        <p:nvSpPr>
          <p:cNvPr id="15" name="Номер слайда 2">
            <a:extLst>
              <a:ext uri="{FF2B5EF4-FFF2-40B4-BE49-F238E27FC236}">
                <a16:creationId xmlns:a16="http://schemas.microsoft.com/office/drawing/2014/main" id="{889C322B-2559-4B32-AF43-B7489E8B05F3}"/>
              </a:ext>
            </a:extLst>
          </p:cNvPr>
          <p:cNvSpPr txBox="1">
            <a:spLocks/>
          </p:cNvSpPr>
          <p:nvPr/>
        </p:nvSpPr>
        <p:spPr>
          <a:xfrm>
            <a:off x="10058400" y="65286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FD7142A-0CEA-4E0D-9DF4-5E1C3D248C28}" type="slidenum">
              <a:rPr lang="en-US" sz="1800" i="1">
                <a:solidFill>
                  <a:schemeClr val="tx1"/>
                </a:solidFill>
              </a:rPr>
              <a:pPr>
                <a:defRPr/>
              </a:pPr>
              <a:t>25</a:t>
            </a:fld>
            <a:endParaRPr lang="en-US" sz="1800" i="1" dirty="0">
              <a:solidFill>
                <a:schemeClr val="tx1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CDD4500-467E-4664-BE0D-FF7257FBCF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03864" y="3429000"/>
            <a:ext cx="1339141" cy="1227546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0AB7865-AC29-46C2-A0C4-8C6F82DF16D9}"/>
              </a:ext>
            </a:extLst>
          </p:cNvPr>
          <p:cNvSpPr/>
          <p:nvPr/>
        </p:nvSpPr>
        <p:spPr>
          <a:xfrm>
            <a:off x="10090311" y="930501"/>
            <a:ext cx="18792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/>
              <a:t>Бетон Б7.5: 200 м</a:t>
            </a:r>
            <a:r>
              <a:rPr lang="ru-RU" sz="1400" b="1" baseline="30000" dirty="0"/>
              <a:t>3</a:t>
            </a:r>
            <a:endParaRPr lang="en-US" sz="1400" b="1" baseline="30000" dirty="0"/>
          </a:p>
          <a:p>
            <a:pPr algn="r"/>
            <a:r>
              <a:rPr lang="ru-RU" sz="1400" b="1" dirty="0"/>
              <a:t>Бетон Б30: 2 571 м</a:t>
            </a:r>
            <a:r>
              <a:rPr lang="ru-RU" sz="1400" b="1" baseline="30000" dirty="0"/>
              <a:t>3</a:t>
            </a:r>
            <a:endParaRPr lang="en-US" sz="1400" b="1" baseline="30000" dirty="0"/>
          </a:p>
          <a:p>
            <a:pPr algn="r"/>
            <a:r>
              <a:rPr lang="ru-RU" sz="1400" b="1" dirty="0"/>
              <a:t>Металл: </a:t>
            </a:r>
            <a:r>
              <a:rPr lang="en-US" sz="1400" b="1" dirty="0"/>
              <a:t>~402 </a:t>
            </a:r>
            <a:r>
              <a:rPr lang="ru-RU" sz="1400" b="1" dirty="0"/>
              <a:t>т</a:t>
            </a:r>
          </a:p>
        </p:txBody>
      </p:sp>
    </p:spTree>
    <p:extLst>
      <p:ext uri="{BB962C8B-B14F-4D97-AF65-F5344CB8AC3E}">
        <p14:creationId xmlns:p14="http://schemas.microsoft.com/office/powerpoint/2010/main" val="13680756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F4D5BB5-26A5-4F0E-A770-7BC8CE94C622}"/>
              </a:ext>
            </a:extLst>
          </p:cNvPr>
          <p:cNvSpPr/>
          <p:nvPr/>
        </p:nvSpPr>
        <p:spPr>
          <a:xfrm>
            <a:off x="1393540" y="7439"/>
            <a:ext cx="10425670" cy="68480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40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Новый экспериментальный зал У-400Р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A6B4A99-58FB-4B19-9CB2-DC337C837B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28" b="24818"/>
          <a:stretch/>
        </p:blipFill>
        <p:spPr>
          <a:xfrm>
            <a:off x="9327811" y="4930578"/>
            <a:ext cx="2552107" cy="9446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926D6E5-8A33-4886-8A41-A24931B50035}"/>
              </a:ext>
            </a:extLst>
          </p:cNvPr>
          <p:cNvSpPr txBox="1"/>
          <p:nvPr/>
        </p:nvSpPr>
        <p:spPr>
          <a:xfrm>
            <a:off x="488772" y="599283"/>
            <a:ext cx="39952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Состояние на 25.06.2025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BC5723-8B36-4607-87EE-CEACB0DF9BEA}"/>
              </a:ext>
            </a:extLst>
          </p:cNvPr>
          <p:cNvSpPr txBox="1"/>
          <p:nvPr/>
        </p:nvSpPr>
        <p:spPr>
          <a:xfrm>
            <a:off x="9152609" y="5973338"/>
            <a:ext cx="29025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Начало         Май   2023 г.</a:t>
            </a:r>
          </a:p>
          <a:p>
            <a:r>
              <a:rPr lang="ru-RU" sz="2000" dirty="0"/>
              <a:t>Окончание  Июль 2026 г.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91F53B7-5E08-428C-8B4F-33A52D8A42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654" y="-6447"/>
            <a:ext cx="1008111" cy="1008111"/>
          </a:xfrm>
          <a:prstGeom prst="rect">
            <a:avLst/>
          </a:prstGeom>
        </p:spPr>
      </p:pic>
      <p:sp>
        <p:nvSpPr>
          <p:cNvPr id="15" name="Номер слайда 2">
            <a:extLst>
              <a:ext uri="{FF2B5EF4-FFF2-40B4-BE49-F238E27FC236}">
                <a16:creationId xmlns:a16="http://schemas.microsoft.com/office/drawing/2014/main" id="{889C322B-2559-4B32-AF43-B7489E8B05F3}"/>
              </a:ext>
            </a:extLst>
          </p:cNvPr>
          <p:cNvSpPr txBox="1">
            <a:spLocks/>
          </p:cNvSpPr>
          <p:nvPr/>
        </p:nvSpPr>
        <p:spPr>
          <a:xfrm>
            <a:off x="10058400" y="65286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FD7142A-0CEA-4E0D-9DF4-5E1C3D248C28}" type="slidenum">
              <a:rPr lang="en-US" sz="1800" i="1">
                <a:solidFill>
                  <a:schemeClr val="tx1"/>
                </a:solidFill>
              </a:rPr>
              <a:pPr>
                <a:defRPr/>
              </a:pPr>
              <a:t>26</a:t>
            </a:fld>
            <a:endParaRPr lang="en-US" sz="1800" i="1" dirty="0">
              <a:solidFill>
                <a:schemeClr val="tx1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CDD4500-467E-4664-BE0D-FF7257FBCF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3864" y="3733797"/>
            <a:ext cx="1339141" cy="122754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3BD1CE6-2BCE-4DC0-9574-33E8241996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507" y="658528"/>
            <a:ext cx="4346740" cy="326005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CBBDD56-682F-4941-A1AB-FE4F348E71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69" y="3958444"/>
            <a:ext cx="5563451" cy="257022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C911D2D-D3E7-4CA7-8F01-1FBE5B56E8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34" y="1130404"/>
            <a:ext cx="5573366" cy="2573732"/>
          </a:xfrm>
          <a:prstGeom prst="rect">
            <a:avLst/>
          </a:prstGeom>
        </p:spPr>
      </p:pic>
      <p:pic>
        <p:nvPicPr>
          <p:cNvPr id="26" name="Рисунок 1">
            <a:extLst>
              <a:ext uri="{FF2B5EF4-FFF2-40B4-BE49-F238E27FC236}">
                <a16:creationId xmlns:a16="http://schemas.microsoft.com/office/drawing/2014/main" id="{F1B0351A-500F-49B0-8553-6AA1BF11D8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778" y="4531693"/>
            <a:ext cx="2604744" cy="1996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09E31948-D311-4A66-A726-8234375DF6AB}"/>
              </a:ext>
            </a:extLst>
          </p:cNvPr>
          <p:cNvCxnSpPr>
            <a:cxnSpLocks/>
          </p:cNvCxnSpPr>
          <p:nvPr/>
        </p:nvCxnSpPr>
        <p:spPr>
          <a:xfrm flipH="1" flipV="1">
            <a:off x="5551938" y="2879835"/>
            <a:ext cx="2235212" cy="244891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AC42D4DA-3877-42B8-9B56-B7F746BCB95F}"/>
              </a:ext>
            </a:extLst>
          </p:cNvPr>
          <p:cNvCxnSpPr>
            <a:cxnSpLocks/>
          </p:cNvCxnSpPr>
          <p:nvPr/>
        </p:nvCxnSpPr>
        <p:spPr>
          <a:xfrm flipH="1" flipV="1">
            <a:off x="5391022" y="5241250"/>
            <a:ext cx="2701944" cy="650479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44716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5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02"/>
          <a:stretch/>
        </p:blipFill>
        <p:spPr bwMode="auto">
          <a:xfrm>
            <a:off x="624292" y="1778132"/>
            <a:ext cx="6659735" cy="42872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341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48999" y="1755171"/>
            <a:ext cx="6565106" cy="481013"/>
          </a:xfrm>
        </p:spPr>
        <p:txBody>
          <a:bodyPr/>
          <a:lstStyle/>
          <a:p>
            <a:r>
              <a:rPr lang="en-US" sz="2100" b="1" dirty="0">
                <a:solidFill>
                  <a:schemeClr val="bg1"/>
                </a:solidFill>
              </a:rPr>
              <a:t>Planned U400R accelerator complex</a:t>
            </a:r>
            <a:endParaRPr lang="ru-RU" sz="21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65906" y="1431451"/>
            <a:ext cx="102515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5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Здание</a:t>
            </a:r>
            <a:r>
              <a:rPr lang="ru-RU" sz="1350" b="1" dirty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5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131</a:t>
            </a:r>
            <a:endParaRPr lang="ru-RU" sz="135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138259" y="1486467"/>
            <a:ext cx="268195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5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Новый экспериментальный зал</a:t>
            </a:r>
            <a:endParaRPr lang="ru-RU" sz="1350" dirty="0">
              <a:solidFill>
                <a:schemeClr val="accent5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8283" y="2633438"/>
            <a:ext cx="1860152" cy="3529686"/>
          </a:xfrm>
          <a:prstGeom prst="rect">
            <a:avLst/>
          </a:prstGeom>
          <a:solidFill>
            <a:schemeClr val="accent6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7" name="Трапеция 6"/>
          <p:cNvSpPr/>
          <p:nvPr/>
        </p:nvSpPr>
        <p:spPr>
          <a:xfrm rot="16200000">
            <a:off x="3459666" y="4144314"/>
            <a:ext cx="1401935" cy="796523"/>
          </a:xfrm>
          <a:prstGeom prst="trapezoid">
            <a:avLst>
              <a:gd name="adj" fmla="val 64712"/>
            </a:avLst>
          </a:prstGeom>
          <a:solidFill>
            <a:schemeClr val="accent6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8" name="Прямоугольник 7"/>
          <p:cNvSpPr/>
          <p:nvPr/>
        </p:nvSpPr>
        <p:spPr>
          <a:xfrm>
            <a:off x="654370" y="3164783"/>
            <a:ext cx="1423788" cy="30008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135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У-400 </a:t>
            </a:r>
            <a:r>
              <a:rPr lang="ru-RU" sz="135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У</a:t>
            </a:r>
            <a:r>
              <a:rPr lang="ru-RU" sz="135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-400Р</a:t>
            </a:r>
            <a:endParaRPr lang="ru-RU" sz="1350" dirty="0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B76D7914-70D9-4A17-B516-66A7F232814F}"/>
              </a:ext>
            </a:extLst>
          </p:cNvPr>
          <p:cNvSpPr/>
          <p:nvPr/>
        </p:nvSpPr>
        <p:spPr>
          <a:xfrm>
            <a:off x="3637177" y="1431451"/>
            <a:ext cx="3561115" cy="4731673"/>
          </a:xfrm>
          <a:prstGeom prst="roundRect">
            <a:avLst/>
          </a:prstGeom>
          <a:noFill/>
          <a:ln w="412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C096F667-C363-4317-94DD-2DA78A3AFE01}"/>
              </a:ext>
            </a:extLst>
          </p:cNvPr>
          <p:cNvSpPr/>
          <p:nvPr/>
        </p:nvSpPr>
        <p:spPr>
          <a:xfrm>
            <a:off x="2948321" y="3819985"/>
            <a:ext cx="699700" cy="85874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60DFBD45-7CC7-4307-A299-4801936760BD}"/>
              </a:ext>
            </a:extLst>
          </p:cNvPr>
          <p:cNvSpPr/>
          <p:nvPr/>
        </p:nvSpPr>
        <p:spPr>
          <a:xfrm>
            <a:off x="534057" y="3164783"/>
            <a:ext cx="2354108" cy="151394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FDDDB1A-D5DE-4C9C-A70D-A76E8C832151}"/>
              </a:ext>
            </a:extLst>
          </p:cNvPr>
          <p:cNvSpPr/>
          <p:nvPr/>
        </p:nvSpPr>
        <p:spPr>
          <a:xfrm>
            <a:off x="3010611" y="3779683"/>
            <a:ext cx="602713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35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УПИ</a:t>
            </a:r>
            <a:endParaRPr lang="ru-RU" sz="1350" dirty="0">
              <a:solidFill>
                <a:srgbClr val="00B050"/>
              </a:solidFill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BEB359ED-0A56-4307-8CCF-353050A8ABC9}"/>
              </a:ext>
            </a:extLst>
          </p:cNvPr>
          <p:cNvSpPr/>
          <p:nvPr/>
        </p:nvSpPr>
        <p:spPr>
          <a:xfrm>
            <a:off x="3939924" y="404051"/>
            <a:ext cx="392857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новых экспериментальных установок</a:t>
            </a:r>
            <a:endParaRPr lang="ru-RU" sz="1350" dirty="0">
              <a:solidFill>
                <a:srgbClr val="FF0000"/>
              </a:solidFill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B3FEECF-AA22-4E86-9444-95863E4EC7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868" t="11124" r="25185" b="66406"/>
          <a:stretch/>
        </p:blipFill>
        <p:spPr>
          <a:xfrm>
            <a:off x="4790606" y="2819443"/>
            <a:ext cx="1502797" cy="881702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6E99DE3-9BD7-4827-9E3D-1BF8DDD049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176" t="64041" r="24969" b="11401"/>
          <a:stretch/>
        </p:blipFill>
        <p:spPr>
          <a:xfrm>
            <a:off x="4878070" y="4856271"/>
            <a:ext cx="1415333" cy="963587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61898D4-87F8-4DFE-8C5E-3D8246737F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481"/>
          <a:stretch/>
        </p:blipFill>
        <p:spPr>
          <a:xfrm>
            <a:off x="1587161" y="668815"/>
            <a:ext cx="8746435" cy="692702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3B74BAA6-06A1-4C5C-BAF3-5486707A87BB}"/>
              </a:ext>
            </a:extLst>
          </p:cNvPr>
          <p:cNvSpPr/>
          <p:nvPr/>
        </p:nvSpPr>
        <p:spPr>
          <a:xfrm>
            <a:off x="1771050" y="-66412"/>
            <a:ext cx="8804686" cy="605936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ru-RU" sz="36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Новый экспериментальный зал У-400Р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27489E9-FBCA-418B-91F3-E4DBE568F5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654" y="-6447"/>
            <a:ext cx="1008111" cy="1008111"/>
          </a:xfrm>
          <a:prstGeom prst="rect">
            <a:avLst/>
          </a:prstGeom>
        </p:spPr>
      </p:pic>
      <p:sp>
        <p:nvSpPr>
          <p:cNvPr id="23" name="Номер слайда 2">
            <a:extLst>
              <a:ext uri="{FF2B5EF4-FFF2-40B4-BE49-F238E27FC236}">
                <a16:creationId xmlns:a16="http://schemas.microsoft.com/office/drawing/2014/main" id="{C0820303-F0D5-4368-883D-6C4552FA29EE}"/>
              </a:ext>
            </a:extLst>
          </p:cNvPr>
          <p:cNvSpPr txBox="1">
            <a:spLocks/>
          </p:cNvSpPr>
          <p:nvPr/>
        </p:nvSpPr>
        <p:spPr>
          <a:xfrm>
            <a:off x="10058400" y="65286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FD7142A-0CEA-4E0D-9DF4-5E1C3D248C28}" type="slidenum">
              <a:rPr lang="en-US" sz="1800" i="1">
                <a:solidFill>
                  <a:schemeClr val="tx1"/>
                </a:solidFill>
              </a:rPr>
              <a:pPr>
                <a:defRPr/>
              </a:pPr>
              <a:t>27</a:t>
            </a:fld>
            <a:endParaRPr lang="en-US" sz="1800" i="1" dirty="0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7BF749D-58F0-486A-9202-788DEE67F28D}"/>
              </a:ext>
            </a:extLst>
          </p:cNvPr>
          <p:cNvSpPr txBox="1"/>
          <p:nvPr/>
        </p:nvSpPr>
        <p:spPr>
          <a:xfrm>
            <a:off x="7456967" y="1458312"/>
            <a:ext cx="52028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/>
              <a:t>Спектрометр</a:t>
            </a:r>
            <a:r>
              <a:rPr lang="en-US" sz="2000" b="1" u="sng" dirty="0"/>
              <a:t> SCIF-D</a:t>
            </a:r>
            <a:endParaRPr lang="ru-RU" sz="2000" b="1" u="sng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6578BBF-2468-4C8B-9221-423888C19601}"/>
              </a:ext>
            </a:extLst>
          </p:cNvPr>
          <p:cNvSpPr txBox="1"/>
          <p:nvPr/>
        </p:nvSpPr>
        <p:spPr>
          <a:xfrm>
            <a:off x="7438812" y="4368856"/>
            <a:ext cx="4307192" cy="92333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Изучение характеристик реакций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многонуклонных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передач и свойств распада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нейтронобагатых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изотопов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69887DF-CC49-45B0-9CED-D62D4CAFD41A}"/>
              </a:ext>
            </a:extLst>
          </p:cNvPr>
          <p:cNvSpPr txBox="1"/>
          <p:nvPr/>
        </p:nvSpPr>
        <p:spPr>
          <a:xfrm>
            <a:off x="7438812" y="1854766"/>
            <a:ext cx="4637858" cy="1477328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реакции </a:t>
            </a:r>
            <a:r>
              <a:rPr lang="ru-RU" dirty="0" err="1"/>
              <a:t>многонуклонных</a:t>
            </a:r>
            <a:r>
              <a:rPr lang="ru-RU" dirty="0"/>
              <a:t> передач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/>
              <a:t>квазиделение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быстрое деление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слияние-деление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образование остатков испарения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B90F6E4-1E0C-4AF9-B230-D8CDC44E0DF4}"/>
              </a:ext>
            </a:extLst>
          </p:cNvPr>
          <p:cNvSpPr txBox="1"/>
          <p:nvPr/>
        </p:nvSpPr>
        <p:spPr>
          <a:xfrm>
            <a:off x="7398378" y="3658533"/>
            <a:ext cx="5216660" cy="710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/>
              <a:t>Спектрометр </a:t>
            </a:r>
            <a:r>
              <a:rPr lang="en-US" sz="2000" b="1" u="sng" dirty="0">
                <a:latin typeface="BankGothic Lt BT" panose="020B0607020203060204" pitchFamily="34" charset="0"/>
              </a:rPr>
              <a:t>STAR</a:t>
            </a:r>
            <a:endParaRPr lang="ru-RU" sz="2000" b="1" u="sng" dirty="0"/>
          </a:p>
          <a:p>
            <a:pPr>
              <a:lnSpc>
                <a:spcPct val="120000"/>
              </a:lnSpc>
            </a:pPr>
            <a:r>
              <a:rPr lang="ru-RU" dirty="0"/>
              <a:t>Поворотная платформа </a:t>
            </a:r>
            <a:r>
              <a:rPr lang="en-US" dirty="0"/>
              <a:t>(</a:t>
            </a:r>
            <a:r>
              <a:rPr lang="ru-RU" dirty="0"/>
              <a:t>угол </a:t>
            </a:r>
            <a:r>
              <a:rPr lang="en-US" dirty="0"/>
              <a:t>+10</a:t>
            </a:r>
            <a:r>
              <a:rPr lang="en-US" baseline="30000" dirty="0"/>
              <a:t>o</a:t>
            </a:r>
            <a:r>
              <a:rPr lang="en-US" dirty="0"/>
              <a:t> </a:t>
            </a:r>
            <a:r>
              <a:rPr lang="ru-RU" dirty="0"/>
              <a:t>-</a:t>
            </a:r>
            <a:r>
              <a:rPr lang="en-US" dirty="0"/>
              <a:t> +60</a:t>
            </a:r>
            <a:r>
              <a:rPr lang="en-US" baseline="30000" dirty="0"/>
              <a:t>o</a:t>
            </a:r>
            <a:r>
              <a:rPr lang="en-US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392018830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РАЗРЕЗЫ по оси ионопровода зд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430" y="1200648"/>
            <a:ext cx="7037149" cy="4079017"/>
          </a:xfrm>
          <a:prstGeom prst="rect">
            <a:avLst/>
          </a:prstGeom>
          <a:noFill/>
          <a:ln>
            <a:noFill/>
          </a:ln>
        </p:spPr>
      </p:pic>
      <p:sp>
        <p:nvSpPr>
          <p:cNvPr id="27651" name="TextBox 3"/>
          <p:cNvSpPr txBox="1">
            <a:spLocks noChangeArrowheads="1"/>
          </p:cNvSpPr>
          <p:nvPr/>
        </p:nvSpPr>
        <p:spPr bwMode="auto">
          <a:xfrm>
            <a:off x="406301" y="12091"/>
            <a:ext cx="103390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>
                <a:solidFill>
                  <a:srgbClr val="7030A0"/>
                </a:solidFill>
                <a:latin typeface="Arial CYR" pitchFamily="34" charset="-52"/>
              </a:rPr>
              <a:t>ПЕРЕХОД ОТ ЗДАНИЯ 131 К ЗДАНИЮ ЭКСПЕРИМЕНТАЛЬНОГО ЗАЛА (ЭЗ) У-400Р 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2351584" y="4005064"/>
            <a:ext cx="100811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H="1">
            <a:off x="3359696" y="3429000"/>
            <a:ext cx="4608512" cy="57606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7896200" y="3429000"/>
            <a:ext cx="216024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>
            <a:cxnSpLocks/>
          </p:cNvCxnSpPr>
          <p:nvPr/>
        </p:nvCxnSpPr>
        <p:spPr>
          <a:xfrm>
            <a:off x="7045509" y="1200648"/>
            <a:ext cx="0" cy="4150581"/>
          </a:xfrm>
          <a:prstGeom prst="line">
            <a:avLst/>
          </a:prstGeom>
          <a:ln w="412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5710849" y="882846"/>
            <a:ext cx="26693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Линия сопряжения зданий</a:t>
            </a:r>
            <a:endParaRPr lang="ru-RU" sz="1600" dirty="0">
              <a:solidFill>
                <a:srgbClr val="00B05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711451" y="2270396"/>
            <a:ext cx="25673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Подъем пучка на 1770 мм</a:t>
            </a:r>
            <a:endParaRPr lang="ru-RU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916756" y="862332"/>
            <a:ext cx="11830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Здание 131</a:t>
            </a:r>
            <a:endParaRPr lang="ru-RU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8327683" y="918628"/>
            <a:ext cx="19902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Здание НЭЗ У-400Р</a:t>
            </a:r>
            <a:endParaRPr lang="ru-RU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3EC14797-0A4B-4037-97FE-AB9C9D0B6432}"/>
              </a:ext>
            </a:extLst>
          </p:cNvPr>
          <p:cNvSpPr/>
          <p:nvPr/>
        </p:nvSpPr>
        <p:spPr>
          <a:xfrm>
            <a:off x="4439001" y="2620517"/>
            <a:ext cx="2567370" cy="2631869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6A0DCB5-00A3-47A2-867F-84568D492C5A}"/>
              </a:ext>
            </a:extLst>
          </p:cNvPr>
          <p:cNvSpPr/>
          <p:nvPr/>
        </p:nvSpPr>
        <p:spPr>
          <a:xfrm>
            <a:off x="5146492" y="2592429"/>
            <a:ext cx="13196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УПИ</a:t>
            </a:r>
            <a:endParaRPr lang="ru-RU" sz="3200" dirty="0">
              <a:solidFill>
                <a:srgbClr val="00B050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EB7AAB5-F439-45EC-8C29-F2FA9660A580}"/>
              </a:ext>
            </a:extLst>
          </p:cNvPr>
          <p:cNvSpPr/>
          <p:nvPr/>
        </p:nvSpPr>
        <p:spPr>
          <a:xfrm>
            <a:off x="3371394" y="204109"/>
            <a:ext cx="59048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участок проводки </a:t>
            </a:r>
            <a:r>
              <a:rPr lang="ru-RU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ионопровода</a:t>
            </a: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(УПИ)</a:t>
            </a:r>
            <a:endParaRPr lang="ru-RU" sz="2400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52581E-8095-4EB6-AEB6-8B3B22FDF5E4}"/>
              </a:ext>
            </a:extLst>
          </p:cNvPr>
          <p:cNvSpPr txBox="1"/>
          <p:nvPr/>
        </p:nvSpPr>
        <p:spPr>
          <a:xfrm>
            <a:off x="1997493" y="5377557"/>
            <a:ext cx="45692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Назначение УПИ: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Транспортировка ускоренного пучка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Транзит коммуникаций из </a:t>
            </a:r>
            <a:r>
              <a:rPr lang="ru-RU" b="1" dirty="0" err="1"/>
              <a:t>зд</a:t>
            </a:r>
            <a:r>
              <a:rPr lang="ru-RU" b="1" dirty="0"/>
              <a:t>. 131 в НЭЗ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690C7B9-DA19-4B1C-8151-37D1979F5AC3}"/>
              </a:ext>
            </a:extLst>
          </p:cNvPr>
          <p:cNvSpPr txBox="1"/>
          <p:nvPr/>
        </p:nvSpPr>
        <p:spPr>
          <a:xfrm>
            <a:off x="6799774" y="5550966"/>
            <a:ext cx="3518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Проектные работы выполнены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Срок реализации 6 месяцев</a:t>
            </a:r>
          </a:p>
        </p:txBody>
      </p:sp>
      <p:pic>
        <p:nvPicPr>
          <p:cNvPr id="20" name="Picture 2" descr="http://flerovlab.jinr.ru/flnr/dimg/FLNR_new_logotype_2012_07_04.gif">
            <a:extLst>
              <a:ext uri="{FF2B5EF4-FFF2-40B4-BE49-F238E27FC236}">
                <a16:creationId xmlns:a16="http://schemas.microsoft.com/office/drawing/2014/main" id="{5657BA0B-F48B-470B-9FBA-178F57F2E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6565" y="71729"/>
            <a:ext cx="972441" cy="790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Номер слайда 2">
            <a:extLst>
              <a:ext uri="{FF2B5EF4-FFF2-40B4-BE49-F238E27FC236}">
                <a16:creationId xmlns:a16="http://schemas.microsoft.com/office/drawing/2014/main" id="{E5136F45-7217-4192-8C2B-B0C00C020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7846" y="6506163"/>
            <a:ext cx="1543050" cy="273844"/>
          </a:xfrm>
        </p:spPr>
        <p:txBody>
          <a:bodyPr/>
          <a:lstStyle/>
          <a:p>
            <a:fld id="{8CCC1C2B-59CB-4988-A37F-33CB585FF493}" type="slidenum">
              <a:rPr lang="ru-RU" sz="1500">
                <a:solidFill>
                  <a:schemeClr val="tx1"/>
                </a:solidFill>
              </a:rPr>
              <a:t>28</a:t>
            </a:fld>
            <a:endParaRPr lang="ru-RU" sz="1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682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Box 1"/>
          <p:cNvSpPr txBox="1">
            <a:spLocks noChangeArrowheads="1"/>
          </p:cNvSpPr>
          <p:nvPr/>
        </p:nvSpPr>
        <p:spPr bwMode="auto">
          <a:xfrm>
            <a:off x="4391061" y="-42207"/>
            <a:ext cx="30812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Прикладные работы</a:t>
            </a:r>
            <a:endParaRPr lang="en-US" altLang="ru-RU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D0FA7D6-4D27-5025-71E0-586A9E114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938" y="3628999"/>
            <a:ext cx="3459273" cy="2582828"/>
          </a:xfrm>
          <a:prstGeom prst="rect">
            <a:avLst/>
          </a:prstGeom>
        </p:spPr>
      </p:pic>
      <p:sp>
        <p:nvSpPr>
          <p:cNvPr id="17" name="Text Box 3">
            <a:extLst>
              <a:ext uri="{FF2B5EF4-FFF2-40B4-BE49-F238E27FC236}">
                <a16:creationId xmlns:a16="http://schemas.microsoft.com/office/drawing/2014/main" id="{DCE84B49-B6E6-FE47-AF27-888FDEDB0D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611" y="419458"/>
            <a:ext cx="381287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облучения трековых мембран</a:t>
            </a:r>
            <a:endParaRPr lang="en-US" alt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rad_tech">
            <a:extLst>
              <a:ext uri="{FF2B5EF4-FFF2-40B4-BE49-F238E27FC236}">
                <a16:creationId xmlns:a16="http://schemas.microsoft.com/office/drawing/2014/main" id="{5268F44F-DAE0-DF0F-6887-FF741A8FD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73" y="758011"/>
            <a:ext cx="3433056" cy="1698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4">
            <a:extLst>
              <a:ext uri="{FF2B5EF4-FFF2-40B4-BE49-F238E27FC236}">
                <a16:creationId xmlns:a16="http://schemas.microsoft.com/office/drawing/2014/main" id="{460FA1AD-A894-4EBE-B4DE-8AF1E9C5B0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132" y="1782152"/>
            <a:ext cx="2935678" cy="2202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979C52E6-11B6-41F5-856D-F1E95F9EF1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409" y="4253792"/>
            <a:ext cx="2935678" cy="1958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3">
            <a:extLst>
              <a:ext uri="{FF2B5EF4-FFF2-40B4-BE49-F238E27FC236}">
                <a16:creationId xmlns:a16="http://schemas.microsoft.com/office/drawing/2014/main" id="{0D1FA385-6F6B-48E7-A2AA-9659B06DC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3347" y="320428"/>
            <a:ext cx="381287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Облучение в вакууме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Облучение в атмосфере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Облучение под углом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Нагрев и охлаждение образцов</a:t>
            </a:r>
            <a:endParaRPr lang="en-US" alt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4" descr="Fig9A">
            <a:extLst>
              <a:ext uri="{FF2B5EF4-FFF2-40B4-BE49-F238E27FC236}">
                <a16:creationId xmlns:a16="http://schemas.microsoft.com/office/drawing/2014/main" id="{A0AFAE14-44FF-4563-BF9D-5F272C4EE5A5}"/>
              </a:ext>
            </a:extLst>
          </p:cNvPr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37" y="2576549"/>
            <a:ext cx="1431715" cy="932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Fig9B">
            <a:extLst>
              <a:ext uri="{FF2B5EF4-FFF2-40B4-BE49-F238E27FC236}">
                <a16:creationId xmlns:a16="http://schemas.microsoft.com/office/drawing/2014/main" id="{B864E545-94C2-4B6E-985E-BF4603DD7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853" y="2571939"/>
            <a:ext cx="882571" cy="932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C:\PC_users\skuratov\mail\SA\2014\Y2Ti2O7_Paper\Paper\Figures\fig3.jpg">
            <a:extLst>
              <a:ext uri="{FF2B5EF4-FFF2-40B4-BE49-F238E27FC236}">
                <a16:creationId xmlns:a16="http://schemas.microsoft.com/office/drawing/2014/main" id="{0887A06A-9D02-4383-9D21-5E12D2A98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991" y="1376153"/>
            <a:ext cx="4343401" cy="203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F4B4E4ED-0D83-470A-83AC-552FCCBB4ACA}"/>
              </a:ext>
            </a:extLst>
          </p:cNvPr>
          <p:cNvSpPr/>
          <p:nvPr/>
        </p:nvSpPr>
        <p:spPr>
          <a:xfrm>
            <a:off x="7788179" y="3413324"/>
            <a:ext cx="41870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HRTEM micrograph micrographs of latent tracks in Y</a:t>
            </a:r>
            <a:r>
              <a:rPr lang="en-US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EP450 ODS steel showing the amorphous nature of ion tracks 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6199675B-C1A6-4D00-8E20-84FC1EC44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990" y="3946852"/>
            <a:ext cx="2632626" cy="226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6">
            <a:extLst>
              <a:ext uri="{FF2B5EF4-FFF2-40B4-BE49-F238E27FC236}">
                <a16:creationId xmlns:a16="http://schemas.microsoft.com/office/drawing/2014/main" id="{B6933DA6-F590-42B3-9F15-A4983B8A87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4238" y="5265609"/>
            <a:ext cx="124027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/>
            <a:r>
              <a:rPr lang="ru-RU" alt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Контрольный</a:t>
            </a:r>
          </a:p>
          <a:p>
            <a:pPr algn="ctr" eaLnBrk="1" hangingPunct="1"/>
            <a:r>
              <a:rPr lang="ru-RU" alt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полимерный </a:t>
            </a:r>
          </a:p>
          <a:p>
            <a:pPr algn="ctr" eaLnBrk="1" hangingPunct="1"/>
            <a:r>
              <a:rPr lang="ru-RU" alt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детектор</a:t>
            </a:r>
            <a:endParaRPr lang="en-US" alt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Straight Arrow Connector 7">
            <a:extLst>
              <a:ext uri="{FF2B5EF4-FFF2-40B4-BE49-F238E27FC236}">
                <a16:creationId xmlns:a16="http://schemas.microsoft.com/office/drawing/2014/main" id="{8E6CC061-46C7-4552-AD89-9D8A51116694}"/>
              </a:ext>
            </a:extLst>
          </p:cNvPr>
          <p:cNvCxnSpPr>
            <a:cxnSpLocks/>
          </p:cNvCxnSpPr>
          <p:nvPr/>
        </p:nvCxnSpPr>
        <p:spPr>
          <a:xfrm flipH="1" flipV="1">
            <a:off x="8443784" y="4920413"/>
            <a:ext cx="2102819" cy="74767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10">
            <a:extLst>
              <a:ext uri="{FF2B5EF4-FFF2-40B4-BE49-F238E27FC236}">
                <a16:creationId xmlns:a16="http://schemas.microsoft.com/office/drawing/2014/main" id="{8605785B-BD8C-43B8-849B-1D0FD1A97CEB}"/>
              </a:ext>
            </a:extLst>
          </p:cNvPr>
          <p:cNvCxnSpPr>
            <a:cxnSpLocks/>
            <a:stCxn id="29" idx="1"/>
          </p:cNvCxnSpPr>
          <p:nvPr/>
        </p:nvCxnSpPr>
        <p:spPr>
          <a:xfrm flipH="1">
            <a:off x="9881692" y="4158723"/>
            <a:ext cx="662546" cy="84527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3EEE5ED1-4A37-4A6A-8894-2CD6577E25AD}"/>
              </a:ext>
            </a:extLst>
          </p:cNvPr>
          <p:cNvSpPr txBox="1"/>
          <p:nvPr/>
        </p:nvSpPr>
        <p:spPr>
          <a:xfrm>
            <a:off x="10544238" y="3897113"/>
            <a:ext cx="12763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Исследуемый </a:t>
            </a:r>
          </a:p>
          <a:p>
            <a:r>
              <a:rPr lang="ru-RU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образец</a:t>
            </a:r>
            <a:endParaRPr lang="ru-RU" sz="1400" dirty="0"/>
          </a:p>
        </p:txBody>
      </p:sp>
      <p:sp>
        <p:nvSpPr>
          <p:cNvPr id="31" name="Text Box 3">
            <a:extLst>
              <a:ext uri="{FF2B5EF4-FFF2-40B4-BE49-F238E27FC236}">
                <a16:creationId xmlns:a16="http://schemas.microsoft.com/office/drawing/2014/main" id="{7C93BB6D-6D7D-48C4-B6B9-44E034DC2A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7814" y="376574"/>
            <a:ext cx="4277861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облучения образцов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материаловедения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тесты электронных компонент (</a:t>
            </a:r>
            <a:r>
              <a:rPr lang="en-US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SEE test)</a:t>
            </a:r>
            <a:endParaRPr lang="ru-RU" alt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биологические образцы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en-US" alt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8" descr="Fig13C">
            <a:extLst>
              <a:ext uri="{FF2B5EF4-FFF2-40B4-BE49-F238E27FC236}">
                <a16:creationId xmlns:a16="http://schemas.microsoft.com/office/drawing/2014/main" id="{497E9787-9D9B-4BAF-9D94-47818F1D1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796" y="2571939"/>
            <a:ext cx="939266" cy="932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88CE633-E035-4A3B-B2F9-586D8B35BB1F}"/>
              </a:ext>
            </a:extLst>
          </p:cNvPr>
          <p:cNvSpPr txBox="1"/>
          <p:nvPr/>
        </p:nvSpPr>
        <p:spPr>
          <a:xfrm>
            <a:off x="8739441" y="27089"/>
            <a:ext cx="22893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>
                <a:solidFill>
                  <a:srgbClr val="00B0F0"/>
                </a:solidFill>
              </a:rPr>
              <a:t>2500 </a:t>
            </a:r>
            <a:r>
              <a:rPr lang="en-US" sz="2000" i="1" dirty="0">
                <a:solidFill>
                  <a:srgbClr val="00B0F0"/>
                </a:solidFill>
              </a:rPr>
              <a:t>+ 2300 </a:t>
            </a:r>
            <a:r>
              <a:rPr lang="ru-RU" sz="2000" i="1" dirty="0">
                <a:solidFill>
                  <a:srgbClr val="00B0F0"/>
                </a:solidFill>
              </a:rPr>
              <a:t>часов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5F50906-6660-4BDC-A9A7-777458881BD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654" y="-6447"/>
            <a:ext cx="1008111" cy="1008111"/>
          </a:xfrm>
          <a:prstGeom prst="rect">
            <a:avLst/>
          </a:prstGeom>
        </p:spPr>
      </p:pic>
      <p:sp>
        <p:nvSpPr>
          <p:cNvPr id="30" name="Номер слайда 2">
            <a:extLst>
              <a:ext uri="{FF2B5EF4-FFF2-40B4-BE49-F238E27FC236}">
                <a16:creationId xmlns:a16="http://schemas.microsoft.com/office/drawing/2014/main" id="{887927A5-3DA8-40E1-B778-E4FBD7DCE9FA}"/>
              </a:ext>
            </a:extLst>
          </p:cNvPr>
          <p:cNvSpPr txBox="1">
            <a:spLocks/>
          </p:cNvSpPr>
          <p:nvPr/>
        </p:nvSpPr>
        <p:spPr>
          <a:xfrm>
            <a:off x="10058400" y="65286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FD7142A-0CEA-4E0D-9DF4-5E1C3D248C28}" type="slidenum">
              <a:rPr lang="en-US" sz="1800" i="1">
                <a:solidFill>
                  <a:schemeClr val="tx1"/>
                </a:solidFill>
              </a:rPr>
              <a:pPr>
                <a:defRPr/>
              </a:pPr>
              <a:t>29</a:t>
            </a:fld>
            <a:endParaRPr lang="en-US" sz="18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282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97264" y="-31531"/>
            <a:ext cx="4640035" cy="68480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Cyclotron DC-280</a:t>
            </a:r>
            <a:endParaRPr lang="ru-RU" sz="40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2AB47A9-E1EF-411B-BC2B-D03F6F7A03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6031" t="5900" r="5376" b="7315"/>
          <a:stretch/>
        </p:blipFill>
        <p:spPr>
          <a:xfrm>
            <a:off x="6526581" y="32400"/>
            <a:ext cx="5129929" cy="344974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563C3D-DA17-44D8-8BAA-7FCEB674A8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03763" y="0"/>
            <a:ext cx="1173469" cy="1173469"/>
          </a:xfrm>
          <a:prstGeom prst="rect">
            <a:avLst/>
          </a:prstGeom>
        </p:spPr>
      </p:pic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373E16D2-AFC6-4635-8D1B-383DA21445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6855514"/>
              </p:ext>
            </p:extLst>
          </p:nvPr>
        </p:nvGraphicFramePr>
        <p:xfrm>
          <a:off x="510452" y="589514"/>
          <a:ext cx="5668217" cy="2887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5377">
                  <a:extLst>
                    <a:ext uri="{9D8B030D-6E8A-4147-A177-3AD203B41FA5}">
                      <a16:colId xmlns:a16="http://schemas.microsoft.com/office/drawing/2014/main" val="2720015617"/>
                    </a:ext>
                  </a:extLst>
                </a:gridCol>
                <a:gridCol w="1725837">
                  <a:extLst>
                    <a:ext uri="{9D8B030D-6E8A-4147-A177-3AD203B41FA5}">
                      <a16:colId xmlns:a16="http://schemas.microsoft.com/office/drawing/2014/main" val="261329415"/>
                    </a:ext>
                  </a:extLst>
                </a:gridCol>
                <a:gridCol w="2917003">
                  <a:extLst>
                    <a:ext uri="{9D8B030D-6E8A-4147-A177-3AD203B41FA5}">
                      <a16:colId xmlns:a16="http://schemas.microsoft.com/office/drawing/2014/main" val="374608736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Year</a:t>
                      </a:r>
                      <a:endParaRPr lang="ru-RU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Total work time</a:t>
                      </a:r>
                      <a:endParaRPr lang="ru-RU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Ions</a:t>
                      </a:r>
                      <a:endParaRPr lang="ru-RU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690030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2018</a:t>
                      </a:r>
                      <a:endParaRPr lang="ru-RU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First Beam</a:t>
                      </a:r>
                      <a:endParaRPr lang="ru-RU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30000" dirty="0"/>
                        <a:t>84</a:t>
                      </a:r>
                      <a:r>
                        <a:rPr lang="en-US" sz="1600" dirty="0"/>
                        <a:t>Kr</a:t>
                      </a:r>
                      <a:endParaRPr lang="ru-RU" sz="16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802719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2019</a:t>
                      </a:r>
                      <a:endParaRPr lang="ru-RU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3377</a:t>
                      </a:r>
                      <a:endParaRPr lang="ru-RU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30000" dirty="0"/>
                        <a:t>12</a:t>
                      </a:r>
                      <a:r>
                        <a:rPr lang="en-US" sz="1600" dirty="0"/>
                        <a:t>C, </a:t>
                      </a:r>
                      <a:r>
                        <a:rPr lang="en-US" sz="1600" baseline="30000" dirty="0"/>
                        <a:t>40</a:t>
                      </a:r>
                      <a:r>
                        <a:rPr lang="en-US" sz="1600" dirty="0"/>
                        <a:t>Ar, </a:t>
                      </a:r>
                      <a:r>
                        <a:rPr lang="en-US" sz="1600" baseline="30000" dirty="0"/>
                        <a:t>48</a:t>
                      </a:r>
                      <a:r>
                        <a:rPr lang="en-US" sz="1600" dirty="0"/>
                        <a:t> Ca, </a:t>
                      </a:r>
                      <a:r>
                        <a:rPr lang="en-US" sz="1600" baseline="30000" dirty="0"/>
                        <a:t>84</a:t>
                      </a:r>
                      <a:r>
                        <a:rPr lang="en-US" sz="1600" dirty="0"/>
                        <a:t>Kr</a:t>
                      </a:r>
                      <a:endParaRPr lang="ru-RU" sz="16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905130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2020</a:t>
                      </a:r>
                      <a:endParaRPr lang="ru-RU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3705</a:t>
                      </a:r>
                      <a:endParaRPr lang="ru-RU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30000" dirty="0"/>
                        <a:t>40</a:t>
                      </a:r>
                      <a:r>
                        <a:rPr lang="en-US" sz="1600" dirty="0"/>
                        <a:t>Ar, </a:t>
                      </a:r>
                      <a:r>
                        <a:rPr lang="en-US" sz="1600" baseline="30000" dirty="0"/>
                        <a:t>48</a:t>
                      </a:r>
                      <a:r>
                        <a:rPr lang="en-US" sz="1600" dirty="0"/>
                        <a:t> Ca, </a:t>
                      </a:r>
                      <a:r>
                        <a:rPr lang="en-US" sz="1600" baseline="30000" dirty="0"/>
                        <a:t>48</a:t>
                      </a:r>
                      <a:r>
                        <a:rPr lang="en-US" sz="1600" dirty="0"/>
                        <a:t>Ti </a:t>
                      </a:r>
                      <a:endParaRPr lang="ru-RU" sz="16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208064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2021</a:t>
                      </a:r>
                      <a:endParaRPr lang="ru-RU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5357</a:t>
                      </a:r>
                      <a:endParaRPr lang="ru-RU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30000" dirty="0"/>
                        <a:t>48</a:t>
                      </a:r>
                      <a:r>
                        <a:rPr lang="en-US" sz="1600" dirty="0"/>
                        <a:t> Ca, </a:t>
                      </a:r>
                      <a:r>
                        <a:rPr lang="en-US" sz="1600" baseline="30000" dirty="0"/>
                        <a:t>48</a:t>
                      </a:r>
                      <a:r>
                        <a:rPr lang="en-US" sz="1600" dirty="0"/>
                        <a:t>Ti , </a:t>
                      </a:r>
                      <a:r>
                        <a:rPr lang="en-US" sz="1600" baseline="30000" dirty="0"/>
                        <a:t>52</a:t>
                      </a:r>
                      <a:r>
                        <a:rPr lang="en-US" sz="1600" dirty="0"/>
                        <a:t>Cr</a:t>
                      </a:r>
                      <a:endParaRPr lang="ru-RU" sz="16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75834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2022</a:t>
                      </a:r>
                      <a:endParaRPr lang="ru-RU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6037</a:t>
                      </a:r>
                      <a:endParaRPr lang="ru-RU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30000" dirty="0"/>
                        <a:t>40</a:t>
                      </a:r>
                      <a:r>
                        <a:rPr lang="en-US" sz="1600" baseline="0" dirty="0"/>
                        <a:t>Ar, </a:t>
                      </a:r>
                      <a:r>
                        <a:rPr lang="en-US" sz="1600" baseline="30000" dirty="0"/>
                        <a:t>48</a:t>
                      </a:r>
                      <a:r>
                        <a:rPr lang="en-US" sz="1600" dirty="0"/>
                        <a:t>Ca, </a:t>
                      </a:r>
                      <a:r>
                        <a:rPr lang="en-US" sz="1600" baseline="30000" dirty="0"/>
                        <a:t>48</a:t>
                      </a:r>
                      <a:r>
                        <a:rPr lang="en-US" sz="1600" dirty="0"/>
                        <a:t>Ti , </a:t>
                      </a:r>
                      <a:r>
                        <a:rPr lang="en-US" sz="1600" baseline="30000" dirty="0"/>
                        <a:t>52,54</a:t>
                      </a:r>
                      <a:r>
                        <a:rPr lang="en-US" sz="1600" dirty="0"/>
                        <a:t>Cr</a:t>
                      </a:r>
                      <a:endParaRPr lang="ru-RU" sz="16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472967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6182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30000" dirty="0"/>
                        <a:t>26</a:t>
                      </a:r>
                      <a:r>
                        <a:rPr lang="en-US" sz="1600" baseline="0" dirty="0"/>
                        <a:t>Mg</a:t>
                      </a:r>
                      <a:r>
                        <a:rPr lang="ru-RU" sz="1600" baseline="0" dirty="0"/>
                        <a:t>, </a:t>
                      </a:r>
                      <a:r>
                        <a:rPr lang="en-US" sz="1600" baseline="30000" dirty="0"/>
                        <a:t>40</a:t>
                      </a:r>
                      <a:r>
                        <a:rPr lang="en-US" sz="1600" baseline="0" dirty="0"/>
                        <a:t>Ar, </a:t>
                      </a:r>
                      <a:r>
                        <a:rPr lang="en-US" sz="1600" baseline="30000" dirty="0"/>
                        <a:t>48</a:t>
                      </a:r>
                      <a:r>
                        <a:rPr lang="en-US" sz="1600" dirty="0"/>
                        <a:t>Ca, </a:t>
                      </a:r>
                      <a:r>
                        <a:rPr lang="en-US" sz="1600" baseline="30000" dirty="0"/>
                        <a:t>48</a:t>
                      </a:r>
                      <a:r>
                        <a:rPr lang="en-US" sz="1600" dirty="0"/>
                        <a:t>Ti , </a:t>
                      </a:r>
                      <a:r>
                        <a:rPr lang="en-US" sz="1600" baseline="30000" dirty="0"/>
                        <a:t>52,54</a:t>
                      </a:r>
                      <a:r>
                        <a:rPr lang="en-US" sz="1600" dirty="0"/>
                        <a:t>Cr, </a:t>
                      </a:r>
                      <a:r>
                        <a:rPr lang="en-US" sz="1600" baseline="30000" dirty="0"/>
                        <a:t>56</a:t>
                      </a:r>
                      <a:r>
                        <a:rPr lang="en-US" sz="1600" baseline="0" dirty="0"/>
                        <a:t>Fe</a:t>
                      </a:r>
                      <a:endParaRPr lang="ru-RU" sz="16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904618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3993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aseline="30000" dirty="0"/>
                        <a:t>48</a:t>
                      </a:r>
                      <a:r>
                        <a:rPr lang="en-US" sz="1600" dirty="0"/>
                        <a:t>Ca, </a:t>
                      </a:r>
                      <a:r>
                        <a:rPr lang="ru-RU" sz="1600" baseline="30000" dirty="0"/>
                        <a:t>40</a:t>
                      </a:r>
                      <a:r>
                        <a:rPr lang="en-US" sz="1600" dirty="0" err="1"/>
                        <a:t>Ar</a:t>
                      </a:r>
                      <a:r>
                        <a:rPr lang="en-US" sz="1600" dirty="0"/>
                        <a:t>, </a:t>
                      </a:r>
                      <a:r>
                        <a:rPr lang="ru-RU" sz="1600" baseline="30000" dirty="0"/>
                        <a:t>50</a:t>
                      </a:r>
                      <a:r>
                        <a:rPr lang="en-US" sz="1600" dirty="0" err="1"/>
                        <a:t>Ti</a:t>
                      </a:r>
                      <a:r>
                        <a:rPr lang="en-US" sz="1600" dirty="0"/>
                        <a:t>, </a:t>
                      </a:r>
                      <a:r>
                        <a:rPr lang="ru-RU" sz="1600" baseline="30000" dirty="0"/>
                        <a:t>54</a:t>
                      </a:r>
                      <a:r>
                        <a:rPr lang="en-US" sz="1600" dirty="0"/>
                        <a:t>Cr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74726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2331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30000" dirty="0"/>
                        <a:t>48</a:t>
                      </a:r>
                      <a:r>
                        <a:rPr lang="en-US" sz="1600" dirty="0"/>
                        <a:t>Ca, </a:t>
                      </a:r>
                      <a:r>
                        <a:rPr lang="ru-RU" sz="1600" baseline="30000" dirty="0"/>
                        <a:t>40</a:t>
                      </a:r>
                      <a:r>
                        <a:rPr lang="en-US" sz="1600" dirty="0" err="1"/>
                        <a:t>Ar</a:t>
                      </a:r>
                      <a:r>
                        <a:rPr lang="en-US" sz="1600" dirty="0"/>
                        <a:t>, </a:t>
                      </a:r>
                      <a:r>
                        <a:rPr lang="ru-RU" sz="1600" baseline="30000" dirty="0"/>
                        <a:t>50</a:t>
                      </a:r>
                      <a:r>
                        <a:rPr lang="en-US" sz="1600" dirty="0" err="1"/>
                        <a:t>Ti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5685285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5BE9C1-CFF9-4C11-AF85-609ACC8308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522" y="3478217"/>
            <a:ext cx="5773147" cy="329740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175FF5F-8E62-4D1D-A721-47ECD5CE349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"/>
          <a:stretch/>
        </p:blipFill>
        <p:spPr>
          <a:xfrm>
            <a:off x="6324369" y="3477494"/>
            <a:ext cx="5646194" cy="3153992"/>
          </a:xfrm>
          <a:prstGeom prst="rect">
            <a:avLst/>
          </a:prstGeom>
        </p:spPr>
      </p:pic>
      <p:sp>
        <p:nvSpPr>
          <p:cNvPr id="10" name="Номер слайда 2">
            <a:extLst>
              <a:ext uri="{FF2B5EF4-FFF2-40B4-BE49-F238E27FC236}">
                <a16:creationId xmlns:a16="http://schemas.microsoft.com/office/drawing/2014/main" id="{7848F2DB-096B-4477-94F5-250AD5E468D4}"/>
              </a:ext>
            </a:extLst>
          </p:cNvPr>
          <p:cNvSpPr txBox="1">
            <a:spLocks/>
          </p:cNvSpPr>
          <p:nvPr/>
        </p:nvSpPr>
        <p:spPr>
          <a:xfrm>
            <a:off x="9836963" y="655175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800" i="1" dirty="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0326985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2375618-B413-45BB-8014-ABE76BA1F3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5" r="1"/>
          <a:stretch/>
        </p:blipFill>
        <p:spPr>
          <a:xfrm>
            <a:off x="356821" y="4819963"/>
            <a:ext cx="2551762" cy="1918063"/>
          </a:xfrm>
          <a:prstGeom prst="rect">
            <a:avLst/>
          </a:prstGeom>
        </p:spPr>
      </p:pic>
      <p:pic>
        <p:nvPicPr>
          <p:cNvPr id="20787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11884"/>
          <a:stretch>
            <a:fillRect/>
          </a:stretch>
        </p:blipFill>
        <p:spPr bwMode="auto">
          <a:xfrm>
            <a:off x="356290" y="2299549"/>
            <a:ext cx="8861425" cy="230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u400m-2"/>
          <p:cNvPicPr>
            <a:picLocks noChangeAspect="1" noChangeArrowheads="1"/>
          </p:cNvPicPr>
          <p:nvPr/>
        </p:nvPicPr>
        <p:blipFill rotWithShape="1">
          <a:blip r:embed="rId5" cstate="print"/>
          <a:srcRect l="-356" t="-608" r="7025" b="3552"/>
          <a:stretch/>
        </p:blipFill>
        <p:spPr bwMode="auto">
          <a:xfrm>
            <a:off x="9412709" y="4842382"/>
            <a:ext cx="2551762" cy="1873224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2000" sy="2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u400c"/>
          <p:cNvPicPr>
            <a:picLocks noChangeAspect="1" noChangeArrowheads="1"/>
          </p:cNvPicPr>
          <p:nvPr/>
        </p:nvPicPr>
        <p:blipFill rotWithShape="1">
          <a:blip r:embed="rId6" cstate="print"/>
          <a:srcRect l="-334" t="7242" r="334" b="2111"/>
          <a:stretch/>
        </p:blipFill>
        <p:spPr bwMode="auto">
          <a:xfrm>
            <a:off x="3415771" y="4835893"/>
            <a:ext cx="2551762" cy="189900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2000" sy="2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Прямая соединительная линия 6"/>
          <p:cNvCxnSpPr>
            <a:cxnSpLocks/>
          </p:cNvCxnSpPr>
          <p:nvPr/>
        </p:nvCxnSpPr>
        <p:spPr>
          <a:xfrm>
            <a:off x="356060" y="4709478"/>
            <a:ext cx="8861655" cy="0"/>
          </a:xfrm>
          <a:prstGeom prst="line">
            <a:avLst/>
          </a:prstGeom>
          <a:ln w="1206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 стрелкой 3"/>
          <p:cNvCxnSpPr>
            <a:cxnSpLocks/>
          </p:cNvCxnSpPr>
          <p:nvPr/>
        </p:nvCxnSpPr>
        <p:spPr>
          <a:xfrm flipH="1" flipV="1">
            <a:off x="1488413" y="3930684"/>
            <a:ext cx="421964" cy="182801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cxnSpLocks/>
          </p:cNvCxnSpPr>
          <p:nvPr/>
        </p:nvCxnSpPr>
        <p:spPr>
          <a:xfrm flipH="1" flipV="1">
            <a:off x="3860801" y="3923415"/>
            <a:ext cx="1058868" cy="161241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4F75E72-C350-4999-A00E-0B03A74FFD67}"/>
              </a:ext>
            </a:extLst>
          </p:cNvPr>
          <p:cNvSpPr/>
          <p:nvPr/>
        </p:nvSpPr>
        <p:spPr>
          <a:xfrm>
            <a:off x="362836" y="4813048"/>
            <a:ext cx="95090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DC-280</a:t>
            </a:r>
            <a:endParaRPr lang="ru-RU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C5549F1D-C5CD-47A6-9F63-664E6DE3D620}"/>
              </a:ext>
            </a:extLst>
          </p:cNvPr>
          <p:cNvSpPr/>
          <p:nvPr/>
        </p:nvSpPr>
        <p:spPr>
          <a:xfrm>
            <a:off x="3395380" y="4835893"/>
            <a:ext cx="81945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U-400</a:t>
            </a:r>
            <a:endParaRPr lang="ru-RU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3F3698DE-96CA-4239-ACF4-FBA0847A1E6B}"/>
              </a:ext>
            </a:extLst>
          </p:cNvPr>
          <p:cNvSpPr/>
          <p:nvPr/>
        </p:nvSpPr>
        <p:spPr>
          <a:xfrm>
            <a:off x="10340835" y="4797810"/>
            <a:ext cx="107283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U-400M</a:t>
            </a:r>
            <a:endParaRPr lang="ru-RU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174AF43-A544-4068-8CA4-28519DB9D6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366"/>
                    </a14:imgEffect>
                    <a14:imgEffect>
                      <a14:saturation sa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848" y="4801785"/>
            <a:ext cx="2551762" cy="1913821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EC02E88C-AB16-4B27-9EE3-1A7D3959AFFD}"/>
              </a:ext>
            </a:extLst>
          </p:cNvPr>
          <p:cNvSpPr/>
          <p:nvPr/>
        </p:nvSpPr>
        <p:spPr>
          <a:xfrm>
            <a:off x="6339181" y="4771296"/>
            <a:ext cx="83548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Mt-25</a:t>
            </a:r>
            <a:endParaRPr lang="ru-RU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D2680C8F-34FA-4FB7-9622-2EF4EF2F8F43}"/>
              </a:ext>
            </a:extLst>
          </p:cNvPr>
          <p:cNvCxnSpPr>
            <a:cxnSpLocks/>
          </p:cNvCxnSpPr>
          <p:nvPr/>
        </p:nvCxnSpPr>
        <p:spPr>
          <a:xfrm flipH="1" flipV="1">
            <a:off x="5346700" y="4191000"/>
            <a:ext cx="1694954" cy="144233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Номер слайда 2">
            <a:extLst>
              <a:ext uri="{FF2B5EF4-FFF2-40B4-BE49-F238E27FC236}">
                <a16:creationId xmlns:a16="http://schemas.microsoft.com/office/drawing/2014/main" id="{8CE218A1-CF55-42CE-91D4-72E8427EB160}"/>
              </a:ext>
            </a:extLst>
          </p:cNvPr>
          <p:cNvSpPr txBox="1">
            <a:spLocks/>
          </p:cNvSpPr>
          <p:nvPr/>
        </p:nvSpPr>
        <p:spPr>
          <a:xfrm>
            <a:off x="10058400" y="65286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FD7142A-0CEA-4E0D-9DF4-5E1C3D248C28}" type="slidenum">
              <a:rPr lang="en-US" sz="1800" i="1">
                <a:solidFill>
                  <a:schemeClr val="tx1"/>
                </a:solidFill>
              </a:rPr>
              <a:pPr>
                <a:defRPr/>
              </a:pPr>
              <a:t>30</a:t>
            </a:fld>
            <a:endParaRPr lang="en-US" sz="1800" i="1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E100FCE5-1D07-4E2F-8A80-82B975E18468}"/>
              </a:ext>
            </a:extLst>
          </p:cNvPr>
          <p:cNvSpPr/>
          <p:nvPr/>
        </p:nvSpPr>
        <p:spPr>
          <a:xfrm>
            <a:off x="3165583" y="2642184"/>
            <a:ext cx="1364376" cy="830997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perspectiveRelaxedModerately" fov="6600000">
              <a:rot lat="18600000" lon="21540000" rev="0"/>
            </a:camera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en-US" sz="1600" b="1" i="1" dirty="0">
                <a:solidFill>
                  <a:srgbClr val="FF0000"/>
                </a:solidFill>
              </a:rPr>
              <a:t>New experimental hall U-400R</a:t>
            </a:r>
            <a:endParaRPr lang="ru-RU" sz="1600" i="1" dirty="0">
              <a:solidFill>
                <a:srgbClr val="FF0000"/>
              </a:solidFill>
            </a:endParaRPr>
          </a:p>
        </p:txBody>
      </p:sp>
      <p:graphicFrame>
        <p:nvGraphicFramePr>
          <p:cNvPr id="27" name="Таблица 26">
            <a:extLst>
              <a:ext uri="{FF2B5EF4-FFF2-40B4-BE49-F238E27FC236}">
                <a16:creationId xmlns:a16="http://schemas.microsoft.com/office/drawing/2014/main" id="{9B18AF1C-E399-4307-97D8-C551DAD2C48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56289" y="1010516"/>
          <a:ext cx="7122439" cy="10340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44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2318453427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3429910103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1108392912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1027582235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3402561150"/>
                    </a:ext>
                  </a:extLst>
                </a:gridCol>
              </a:tblGrid>
              <a:tr h="50999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Суммарное время работы ускорителей ЛЯР (часов)</a:t>
                      </a: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strike="noStrike" dirty="0">
                          <a:effectLst/>
                        </a:rPr>
                        <a:t>2021</a:t>
                      </a:r>
                      <a:endParaRPr lang="ru-RU" sz="1400" u="none" strike="noStrike" dirty="0">
                        <a:effectLst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dirty="0">
                          <a:effectLst/>
                        </a:rPr>
                        <a:t>2022</a:t>
                      </a:r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dirty="0">
                          <a:effectLst/>
                        </a:rPr>
                        <a:t>2023</a:t>
                      </a:r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strike="noStrike" dirty="0">
                          <a:effectLst/>
                        </a:rPr>
                        <a:t>202</a:t>
                      </a:r>
                      <a:r>
                        <a:rPr lang="ru-RU" sz="1400" u="none" strike="noStrike" dirty="0">
                          <a:effectLst/>
                        </a:rPr>
                        <a:t>4</a:t>
                      </a:r>
                      <a:endParaRPr lang="en-US" sz="1400" u="none" strike="noStrike" dirty="0">
                        <a:effectLst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strike="noStrike" dirty="0">
                          <a:effectLst/>
                        </a:rPr>
                        <a:t>202</a:t>
                      </a:r>
                      <a:r>
                        <a:rPr lang="ru-RU" sz="1400" u="none" strike="noStrike" dirty="0">
                          <a:effectLst/>
                        </a:rPr>
                        <a:t>5</a:t>
                      </a:r>
                      <a:endParaRPr lang="en-US" sz="1400" u="none" strike="noStrike" dirty="0">
                        <a:effectLst/>
                      </a:endParaRPr>
                    </a:p>
                    <a:p>
                      <a:pPr algn="ctr"/>
                      <a:r>
                        <a:rPr lang="en-US" sz="1400" u="none" strike="noStrike" dirty="0">
                          <a:effectLst/>
                        </a:rPr>
                        <a:t>(</a:t>
                      </a:r>
                      <a:r>
                        <a:rPr lang="ru-RU" sz="1400" u="none" strike="noStrike" dirty="0">
                          <a:effectLst/>
                        </a:rPr>
                        <a:t>до 1-го июля</a:t>
                      </a:r>
                      <a:r>
                        <a:rPr lang="en-US" sz="1400" u="none" strike="noStrike" dirty="0">
                          <a:effectLst/>
                        </a:rPr>
                        <a:t>)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409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15065</a:t>
                      </a:r>
                      <a:endParaRPr lang="ru-RU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16834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16583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14405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8161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D1352431-43EA-4411-BB6E-82A12E543583}"/>
              </a:ext>
            </a:extLst>
          </p:cNvPr>
          <p:cNvSpPr/>
          <p:nvPr/>
        </p:nvSpPr>
        <p:spPr>
          <a:xfrm>
            <a:off x="392771" y="86661"/>
            <a:ext cx="6977474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ru-RU" sz="40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Ускорительный комплекс </a:t>
            </a:r>
            <a:r>
              <a:rPr lang="ru-RU" sz="4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ЛЯР</a:t>
            </a:r>
            <a:endParaRPr lang="ru-RU" sz="48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31" name="Chart 9">
            <a:extLst>
              <a:ext uri="{FF2B5EF4-FFF2-40B4-BE49-F238E27FC236}">
                <a16:creationId xmlns:a16="http://schemas.microsoft.com/office/drawing/2014/main" id="{0A558371-3EB9-4438-AFE2-468C6EAF0E6B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7559040" y="54786"/>
          <a:ext cx="3761232" cy="22673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98234A3-7A1B-4957-AD69-7B824094F85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654" y="-6447"/>
            <a:ext cx="1008111" cy="1008111"/>
          </a:xfrm>
          <a:prstGeom prst="rect">
            <a:avLst/>
          </a:prstGeom>
        </p:spPr>
      </p:pic>
      <p:cxnSp>
        <p:nvCxnSpPr>
          <p:cNvPr id="11" name="Прямая со стрелкой 10"/>
          <p:cNvCxnSpPr>
            <a:cxnSpLocks/>
          </p:cNvCxnSpPr>
          <p:nvPr/>
        </p:nvCxnSpPr>
        <p:spPr>
          <a:xfrm flipH="1" flipV="1">
            <a:off x="7124220" y="4028636"/>
            <a:ext cx="3068708" cy="157979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" descr="IMG_9396">
            <a:extLst>
              <a:ext uri="{FF2B5EF4-FFF2-40B4-BE49-F238E27FC236}">
                <a16:creationId xmlns:a16="http://schemas.microsoft.com/office/drawing/2014/main" id="{7D8BF755-96B3-4086-B92E-25DFB7362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9582" y="2260946"/>
            <a:ext cx="1734083" cy="2357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4B0F1E93-554F-4583-85AF-23A4FB68E950}"/>
              </a:ext>
            </a:extLst>
          </p:cNvPr>
          <p:cNvSpPr/>
          <p:nvPr/>
        </p:nvSpPr>
        <p:spPr>
          <a:xfrm>
            <a:off x="9679582" y="2216465"/>
            <a:ext cx="85792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IC-100</a:t>
            </a:r>
            <a:endParaRPr lang="ru-RU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31182BA-5B09-4D5D-9A08-171A3889E135}"/>
              </a:ext>
            </a:extLst>
          </p:cNvPr>
          <p:cNvSpPr txBox="1"/>
          <p:nvPr/>
        </p:nvSpPr>
        <p:spPr>
          <a:xfrm>
            <a:off x="9464659" y="4523482"/>
            <a:ext cx="224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n w="6350">
                  <a:solidFill>
                    <a:srgbClr val="000000"/>
                  </a:solidFill>
                </a:ln>
                <a:solidFill>
                  <a:schemeClr val="bg1"/>
                </a:solidFill>
              </a:rPr>
              <a:t>Остановлен</a:t>
            </a:r>
            <a:r>
              <a:rPr lang="en-US" b="1" dirty="0">
                <a:ln w="6350">
                  <a:solidFill>
                    <a:srgbClr val="000000"/>
                  </a:solidFill>
                </a:ln>
                <a:solidFill>
                  <a:schemeClr val="bg1"/>
                </a:solidFill>
              </a:rPr>
              <a:t> 11.11.23</a:t>
            </a:r>
            <a:endParaRPr lang="ru-RU" b="1" dirty="0">
              <a:ln w="6350">
                <a:solidFill>
                  <a:srgbClr val="000000"/>
                </a:solidFill>
              </a:ln>
              <a:solidFill>
                <a:schemeClr val="bg1"/>
              </a:solidFill>
            </a:endParaRPr>
          </a:p>
        </p:txBody>
      </p: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1724EB8C-0287-43CD-9BDD-96F8BE244B45}"/>
              </a:ext>
            </a:extLst>
          </p:cNvPr>
          <p:cNvCxnSpPr>
            <a:cxnSpLocks/>
          </p:cNvCxnSpPr>
          <p:nvPr/>
        </p:nvCxnSpPr>
        <p:spPr>
          <a:xfrm flipH="1">
            <a:off x="7124220" y="3295578"/>
            <a:ext cx="3521063" cy="39355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99794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2375618-B413-45BB-8014-ABE76BA1F3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5" r="1"/>
          <a:stretch/>
        </p:blipFill>
        <p:spPr>
          <a:xfrm>
            <a:off x="356821" y="4819963"/>
            <a:ext cx="2551762" cy="1918063"/>
          </a:xfrm>
          <a:prstGeom prst="rect">
            <a:avLst/>
          </a:prstGeom>
        </p:spPr>
      </p:pic>
      <p:pic>
        <p:nvPicPr>
          <p:cNvPr id="20787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11884"/>
          <a:stretch>
            <a:fillRect/>
          </a:stretch>
        </p:blipFill>
        <p:spPr bwMode="auto">
          <a:xfrm>
            <a:off x="356290" y="2299549"/>
            <a:ext cx="8861425" cy="230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u400m-2"/>
          <p:cNvPicPr>
            <a:picLocks noChangeAspect="1" noChangeArrowheads="1"/>
          </p:cNvPicPr>
          <p:nvPr/>
        </p:nvPicPr>
        <p:blipFill rotWithShape="1">
          <a:blip r:embed="rId5" cstate="print"/>
          <a:srcRect l="-356" t="-608" r="7025" b="3552"/>
          <a:stretch/>
        </p:blipFill>
        <p:spPr bwMode="auto">
          <a:xfrm>
            <a:off x="9412709" y="4842382"/>
            <a:ext cx="2551762" cy="1873224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2000" sy="2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u400c"/>
          <p:cNvPicPr>
            <a:picLocks noChangeAspect="1" noChangeArrowheads="1"/>
          </p:cNvPicPr>
          <p:nvPr/>
        </p:nvPicPr>
        <p:blipFill rotWithShape="1">
          <a:blip r:embed="rId6" cstate="print"/>
          <a:srcRect l="-334" t="7242" r="334" b="2111"/>
          <a:stretch/>
        </p:blipFill>
        <p:spPr bwMode="auto">
          <a:xfrm>
            <a:off x="3415771" y="4835893"/>
            <a:ext cx="2551762" cy="189900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2000" sy="2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Прямая соединительная линия 6"/>
          <p:cNvCxnSpPr>
            <a:cxnSpLocks/>
          </p:cNvCxnSpPr>
          <p:nvPr/>
        </p:nvCxnSpPr>
        <p:spPr>
          <a:xfrm>
            <a:off x="356060" y="4709478"/>
            <a:ext cx="8861655" cy="0"/>
          </a:xfrm>
          <a:prstGeom prst="line">
            <a:avLst/>
          </a:prstGeom>
          <a:ln w="1206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 стрелкой 3"/>
          <p:cNvCxnSpPr>
            <a:cxnSpLocks/>
          </p:cNvCxnSpPr>
          <p:nvPr/>
        </p:nvCxnSpPr>
        <p:spPr>
          <a:xfrm flipH="1" flipV="1">
            <a:off x="1488413" y="3930684"/>
            <a:ext cx="421964" cy="182801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cxnSpLocks/>
          </p:cNvCxnSpPr>
          <p:nvPr/>
        </p:nvCxnSpPr>
        <p:spPr>
          <a:xfrm flipH="1" flipV="1">
            <a:off x="3860801" y="3923415"/>
            <a:ext cx="1058868" cy="161241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4F75E72-C350-4999-A00E-0B03A74FFD67}"/>
              </a:ext>
            </a:extLst>
          </p:cNvPr>
          <p:cNvSpPr/>
          <p:nvPr/>
        </p:nvSpPr>
        <p:spPr>
          <a:xfrm>
            <a:off x="362836" y="4813048"/>
            <a:ext cx="95090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DC-280</a:t>
            </a:r>
            <a:endParaRPr lang="ru-RU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C5549F1D-C5CD-47A6-9F63-664E6DE3D620}"/>
              </a:ext>
            </a:extLst>
          </p:cNvPr>
          <p:cNvSpPr/>
          <p:nvPr/>
        </p:nvSpPr>
        <p:spPr>
          <a:xfrm>
            <a:off x="3395380" y="4835893"/>
            <a:ext cx="81945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U-400</a:t>
            </a:r>
            <a:endParaRPr lang="ru-RU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3F3698DE-96CA-4239-ACF4-FBA0847A1E6B}"/>
              </a:ext>
            </a:extLst>
          </p:cNvPr>
          <p:cNvSpPr/>
          <p:nvPr/>
        </p:nvSpPr>
        <p:spPr>
          <a:xfrm>
            <a:off x="10340835" y="4797810"/>
            <a:ext cx="107283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U-400M</a:t>
            </a:r>
            <a:endParaRPr lang="ru-RU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174AF43-A544-4068-8CA4-28519DB9D6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366"/>
                    </a14:imgEffect>
                    <a14:imgEffect>
                      <a14:saturation sa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848" y="4801785"/>
            <a:ext cx="2551762" cy="1913821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EC02E88C-AB16-4B27-9EE3-1A7D3959AFFD}"/>
              </a:ext>
            </a:extLst>
          </p:cNvPr>
          <p:cNvSpPr/>
          <p:nvPr/>
        </p:nvSpPr>
        <p:spPr>
          <a:xfrm>
            <a:off x="6339181" y="4771296"/>
            <a:ext cx="83548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Mt-25</a:t>
            </a:r>
            <a:endParaRPr lang="ru-RU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D2680C8F-34FA-4FB7-9622-2EF4EF2F8F43}"/>
              </a:ext>
            </a:extLst>
          </p:cNvPr>
          <p:cNvCxnSpPr>
            <a:cxnSpLocks/>
          </p:cNvCxnSpPr>
          <p:nvPr/>
        </p:nvCxnSpPr>
        <p:spPr>
          <a:xfrm flipH="1" flipV="1">
            <a:off x="5346700" y="4191000"/>
            <a:ext cx="1694954" cy="144233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Номер слайда 2">
            <a:extLst>
              <a:ext uri="{FF2B5EF4-FFF2-40B4-BE49-F238E27FC236}">
                <a16:creationId xmlns:a16="http://schemas.microsoft.com/office/drawing/2014/main" id="{8CE218A1-CF55-42CE-91D4-72E8427EB160}"/>
              </a:ext>
            </a:extLst>
          </p:cNvPr>
          <p:cNvSpPr txBox="1">
            <a:spLocks/>
          </p:cNvSpPr>
          <p:nvPr/>
        </p:nvSpPr>
        <p:spPr>
          <a:xfrm>
            <a:off x="10058400" y="65286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FD7142A-0CEA-4E0D-9DF4-5E1C3D248C28}" type="slidenum">
              <a:rPr lang="en-US" sz="1800" i="1">
                <a:solidFill>
                  <a:schemeClr val="tx1"/>
                </a:solidFill>
              </a:rPr>
              <a:pPr>
                <a:defRPr/>
              </a:pPr>
              <a:t>31</a:t>
            </a:fld>
            <a:endParaRPr lang="en-US" sz="1800" i="1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E100FCE5-1D07-4E2F-8A80-82B975E18468}"/>
              </a:ext>
            </a:extLst>
          </p:cNvPr>
          <p:cNvSpPr/>
          <p:nvPr/>
        </p:nvSpPr>
        <p:spPr>
          <a:xfrm>
            <a:off x="3165583" y="2642184"/>
            <a:ext cx="1364376" cy="830997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perspectiveRelaxedModerately" fov="6600000">
              <a:rot lat="18600000" lon="21540000" rev="0"/>
            </a:camera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en-US" sz="1600" b="1" i="1" dirty="0">
                <a:solidFill>
                  <a:srgbClr val="FF0000"/>
                </a:solidFill>
              </a:rPr>
              <a:t>New experimental hall U-400R</a:t>
            </a:r>
            <a:endParaRPr lang="ru-RU" sz="1600" i="1" dirty="0">
              <a:solidFill>
                <a:srgbClr val="FF0000"/>
              </a:solidFill>
            </a:endParaRPr>
          </a:p>
        </p:txBody>
      </p:sp>
      <p:graphicFrame>
        <p:nvGraphicFramePr>
          <p:cNvPr id="27" name="Таблица 26">
            <a:extLst>
              <a:ext uri="{FF2B5EF4-FFF2-40B4-BE49-F238E27FC236}">
                <a16:creationId xmlns:a16="http://schemas.microsoft.com/office/drawing/2014/main" id="{9B18AF1C-E399-4307-97D8-C551DAD2C48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56289" y="1010516"/>
          <a:ext cx="7122439" cy="10340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44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2318453427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3429910103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1108392912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1027582235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3402561150"/>
                    </a:ext>
                  </a:extLst>
                </a:gridCol>
              </a:tblGrid>
              <a:tr h="50999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Суммарное время работы ускорителей ЛЯР (часов)</a:t>
                      </a: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strike="noStrike" dirty="0">
                          <a:effectLst/>
                        </a:rPr>
                        <a:t>2021</a:t>
                      </a:r>
                      <a:endParaRPr lang="ru-RU" sz="1400" u="none" strike="noStrike" dirty="0">
                        <a:effectLst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dirty="0">
                          <a:effectLst/>
                        </a:rPr>
                        <a:t>2022</a:t>
                      </a:r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dirty="0">
                          <a:effectLst/>
                        </a:rPr>
                        <a:t>2023</a:t>
                      </a:r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strike="noStrike" dirty="0">
                          <a:effectLst/>
                        </a:rPr>
                        <a:t>202</a:t>
                      </a:r>
                      <a:r>
                        <a:rPr lang="ru-RU" sz="1400" u="none" strike="noStrike" dirty="0">
                          <a:effectLst/>
                        </a:rPr>
                        <a:t>4</a:t>
                      </a:r>
                      <a:endParaRPr lang="en-US" sz="1400" u="none" strike="noStrike" dirty="0">
                        <a:effectLst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strike="noStrike" dirty="0">
                          <a:effectLst/>
                        </a:rPr>
                        <a:t>202</a:t>
                      </a:r>
                      <a:r>
                        <a:rPr lang="ru-RU" sz="1400" u="none" strike="noStrike" dirty="0">
                          <a:effectLst/>
                        </a:rPr>
                        <a:t>5</a:t>
                      </a:r>
                      <a:endParaRPr lang="en-US" sz="1400" u="none" strike="noStrike" dirty="0">
                        <a:effectLst/>
                      </a:endParaRPr>
                    </a:p>
                    <a:p>
                      <a:pPr algn="ctr"/>
                      <a:r>
                        <a:rPr lang="en-US" sz="1400" u="none" strike="noStrike" dirty="0">
                          <a:effectLst/>
                        </a:rPr>
                        <a:t>(</a:t>
                      </a:r>
                      <a:r>
                        <a:rPr lang="ru-RU" sz="1400" u="none" strike="noStrike" dirty="0">
                          <a:effectLst/>
                        </a:rPr>
                        <a:t>до 1-го июля</a:t>
                      </a:r>
                      <a:r>
                        <a:rPr lang="en-US" sz="1400" u="none" strike="noStrike" dirty="0">
                          <a:effectLst/>
                        </a:rPr>
                        <a:t>)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409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15065</a:t>
                      </a:r>
                      <a:endParaRPr lang="ru-RU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16834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16583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14405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8161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7106DB2-16C3-4F0D-AD60-305CEF9AAB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00281" y="2342336"/>
            <a:ext cx="2664190" cy="2390973"/>
          </a:xfrm>
          <a:prstGeom prst="rect">
            <a:avLst/>
          </a:prstGeom>
        </p:spPr>
      </p:pic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1724EB8C-0287-43CD-9BDD-96F8BE244B45}"/>
              </a:ext>
            </a:extLst>
          </p:cNvPr>
          <p:cNvCxnSpPr>
            <a:cxnSpLocks/>
          </p:cNvCxnSpPr>
          <p:nvPr/>
        </p:nvCxnSpPr>
        <p:spPr>
          <a:xfrm flipH="1">
            <a:off x="6756923" y="3295578"/>
            <a:ext cx="3888359" cy="27113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384B8BCB-1230-4C55-BC6B-4F9FF58D7414}"/>
              </a:ext>
            </a:extLst>
          </p:cNvPr>
          <p:cNvSpPr/>
          <p:nvPr/>
        </p:nvSpPr>
        <p:spPr>
          <a:xfrm>
            <a:off x="9575946" y="2341725"/>
            <a:ext cx="95090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</a:t>
            </a:r>
            <a:r>
              <a:rPr lang="ru-RU" sz="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С-140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415B3F3-9038-41BD-BED7-75CAB6643A6A}"/>
              </a:ext>
            </a:extLst>
          </p:cNvPr>
          <p:cNvSpPr txBox="1"/>
          <p:nvPr/>
        </p:nvSpPr>
        <p:spPr>
          <a:xfrm>
            <a:off x="9410728" y="4171885"/>
            <a:ext cx="26641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ln w="6350">
                  <a:solidFill>
                    <a:srgbClr val="000000"/>
                  </a:solidFill>
                </a:ln>
                <a:solidFill>
                  <a:schemeClr val="accent4"/>
                </a:solidFill>
              </a:rPr>
              <a:t>Начало пусконаладочных работ</a:t>
            </a:r>
          </a:p>
          <a:p>
            <a:r>
              <a:rPr lang="ru-RU" sz="1400" b="1" dirty="0">
                <a:ln w="6350">
                  <a:solidFill>
                    <a:srgbClr val="000000"/>
                  </a:solidFill>
                </a:ln>
                <a:solidFill>
                  <a:schemeClr val="accent4"/>
                </a:solidFill>
              </a:rPr>
              <a:t>конец 2025 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D1352431-43EA-4411-BB6E-82A12E543583}"/>
              </a:ext>
            </a:extLst>
          </p:cNvPr>
          <p:cNvSpPr/>
          <p:nvPr/>
        </p:nvSpPr>
        <p:spPr>
          <a:xfrm>
            <a:off x="392771" y="86661"/>
            <a:ext cx="6977474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ru-RU" sz="40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Ускорительный комплекс </a:t>
            </a:r>
            <a:r>
              <a:rPr lang="ru-RU" sz="4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ЛЯР</a:t>
            </a:r>
            <a:endParaRPr lang="ru-RU" sz="48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31" name="Chart 9">
            <a:extLst>
              <a:ext uri="{FF2B5EF4-FFF2-40B4-BE49-F238E27FC236}">
                <a16:creationId xmlns:a16="http://schemas.microsoft.com/office/drawing/2014/main" id="{0A558371-3EB9-4438-AFE2-468C6EAF0E6B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7559040" y="54786"/>
          <a:ext cx="3761232" cy="22673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98234A3-7A1B-4957-AD69-7B824094F85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654" y="-6447"/>
            <a:ext cx="1008111" cy="1008111"/>
          </a:xfrm>
          <a:prstGeom prst="rect">
            <a:avLst/>
          </a:prstGeom>
        </p:spPr>
      </p:pic>
      <p:cxnSp>
        <p:nvCxnSpPr>
          <p:cNvPr id="11" name="Прямая со стрелкой 10"/>
          <p:cNvCxnSpPr>
            <a:cxnSpLocks/>
          </p:cNvCxnSpPr>
          <p:nvPr/>
        </p:nvCxnSpPr>
        <p:spPr>
          <a:xfrm flipH="1" flipV="1">
            <a:off x="7124220" y="4028636"/>
            <a:ext cx="3068708" cy="157979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12257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1475" y="776240"/>
            <a:ext cx="3842432" cy="55758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455" y="438879"/>
            <a:ext cx="5577942" cy="41209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54927" y="4559824"/>
            <a:ext cx="32278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/>
              <a:t>Общая схема циклотрона ДЦ-140.</a:t>
            </a:r>
          </a:p>
        </p:txBody>
      </p:sp>
      <p:sp>
        <p:nvSpPr>
          <p:cNvPr id="7" name="Номер слайда 1">
            <a:extLst>
              <a:ext uri="{FF2B5EF4-FFF2-40B4-BE49-F238E27FC236}">
                <a16:creationId xmlns:a16="http://schemas.microsoft.com/office/drawing/2014/main" id="{76D5443B-C9A8-4D94-B04D-B7C607F3B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48950" y="6584156"/>
            <a:ext cx="1543050" cy="273844"/>
          </a:xfrm>
        </p:spPr>
        <p:txBody>
          <a:bodyPr/>
          <a:lstStyle/>
          <a:p>
            <a:fld id="{8CCC1C2B-59CB-4988-A37F-33CB585FF493}" type="slidenum">
              <a:rPr lang="ru-RU" sz="1800" smtClean="0">
                <a:solidFill>
                  <a:schemeClr val="tx1"/>
                </a:solidFill>
              </a:rPr>
              <a:t>32</a:t>
            </a:fld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8" name="Picture 2" descr="http://flerovlab.jinr.ru/flnr/dimg/FLNR_new_logotype_2012_07_04.gif">
            <a:extLst>
              <a:ext uri="{FF2B5EF4-FFF2-40B4-BE49-F238E27FC236}">
                <a16:creationId xmlns:a16="http://schemas.microsoft.com/office/drawing/2014/main" id="{F3876BBF-4630-44B9-B26D-7F85F8125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5412" y="85214"/>
            <a:ext cx="1296588" cy="10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AEA2DF5-A66E-4935-8C9B-DFF638F9C456}"/>
              </a:ext>
            </a:extLst>
          </p:cNvPr>
          <p:cNvSpPr/>
          <p:nvPr/>
        </p:nvSpPr>
        <p:spPr>
          <a:xfrm>
            <a:off x="1587450" y="4480"/>
            <a:ext cx="89285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</a:rPr>
              <a:t>Ускорительный комплекс для прикладных исследований ДЦ-140</a:t>
            </a: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1ECD157E-55A0-4686-9BFA-28EA8200DFB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805825" y="3551093"/>
          <a:ext cx="3347557" cy="28466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1274">
                  <a:extLst>
                    <a:ext uri="{9D8B030D-6E8A-4147-A177-3AD203B41FA5}">
                      <a16:colId xmlns:a16="http://schemas.microsoft.com/office/drawing/2014/main" val="123577238"/>
                    </a:ext>
                  </a:extLst>
                </a:gridCol>
                <a:gridCol w="521274">
                  <a:extLst>
                    <a:ext uri="{9D8B030D-6E8A-4147-A177-3AD203B41FA5}">
                      <a16:colId xmlns:a16="http://schemas.microsoft.com/office/drawing/2014/main" val="971525252"/>
                    </a:ext>
                  </a:extLst>
                </a:gridCol>
                <a:gridCol w="589231">
                  <a:extLst>
                    <a:ext uri="{9D8B030D-6E8A-4147-A177-3AD203B41FA5}">
                      <a16:colId xmlns:a16="http://schemas.microsoft.com/office/drawing/2014/main" val="2532791807"/>
                    </a:ext>
                  </a:extLst>
                </a:gridCol>
                <a:gridCol w="89597">
                  <a:extLst>
                    <a:ext uri="{9D8B030D-6E8A-4147-A177-3AD203B41FA5}">
                      <a16:colId xmlns:a16="http://schemas.microsoft.com/office/drawing/2014/main" val="3514149906"/>
                    </a:ext>
                  </a:extLst>
                </a:gridCol>
                <a:gridCol w="583633">
                  <a:extLst>
                    <a:ext uri="{9D8B030D-6E8A-4147-A177-3AD203B41FA5}">
                      <a16:colId xmlns:a16="http://schemas.microsoft.com/office/drawing/2014/main" val="2227006924"/>
                    </a:ext>
                  </a:extLst>
                </a:gridCol>
                <a:gridCol w="521274">
                  <a:extLst>
                    <a:ext uri="{9D8B030D-6E8A-4147-A177-3AD203B41FA5}">
                      <a16:colId xmlns:a16="http://schemas.microsoft.com/office/drawing/2014/main" val="587973511"/>
                    </a:ext>
                  </a:extLst>
                </a:gridCol>
                <a:gridCol w="521274">
                  <a:extLst>
                    <a:ext uri="{9D8B030D-6E8A-4147-A177-3AD203B41FA5}">
                      <a16:colId xmlns:a16="http://schemas.microsoft.com/office/drawing/2014/main" val="706838121"/>
                    </a:ext>
                  </a:extLst>
                </a:gridCol>
              </a:tblGrid>
              <a:tr h="337461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Энергия</a:t>
                      </a:r>
                      <a:r>
                        <a:rPr lang="ru-RU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u-RU" sz="1600" u="none" strike="noStrike" dirty="0">
                          <a:effectLst/>
                        </a:rPr>
                        <a:t>4,8</a:t>
                      </a:r>
                      <a:r>
                        <a:rPr lang="ru-RU" sz="1200" u="none" strike="noStrike" dirty="0">
                          <a:effectLst/>
                        </a:rPr>
                        <a:t> </a:t>
                      </a:r>
                      <a:endParaRPr lang="en-US" sz="1200" u="none" strike="noStrike" dirty="0">
                        <a:effectLst/>
                      </a:endParaRPr>
                    </a:p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МэВ/нуклон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11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Энергия</a:t>
                      </a:r>
                      <a:r>
                        <a:rPr lang="ru-RU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u-RU" sz="1400" u="none" strike="noStrike" dirty="0">
                          <a:effectLst/>
                        </a:rPr>
                        <a:t>2,214 </a:t>
                      </a:r>
                      <a:r>
                        <a:rPr lang="ru-RU" sz="1100" u="none" strike="noStrike" dirty="0">
                          <a:effectLst/>
                        </a:rPr>
                        <a:t>МэВ/нуклон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0539470"/>
                  </a:ext>
                </a:extLst>
              </a:tr>
              <a:tr h="24104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Ион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A/Z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I, </a:t>
                      </a:r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мкА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Ион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</a:rPr>
                        <a:t>A/Z</a:t>
                      </a:r>
                      <a:endParaRPr lang="en-US" sz="1200" b="1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</a:rPr>
                        <a:t>I, </a:t>
                      </a:r>
                      <a:r>
                        <a:rPr lang="ru-RU" sz="1200" u="none" strike="noStrike">
                          <a:solidFill>
                            <a:schemeClr val="tx1"/>
                          </a:solidFill>
                          <a:effectLst/>
                        </a:rPr>
                        <a:t>мкА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8011776"/>
                  </a:ext>
                </a:extLst>
              </a:tr>
              <a:tr h="24104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209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Bi</a:t>
                      </a:r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38+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5,5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20,67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209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Bi</a:t>
                      </a:r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26+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8,038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solidFill>
                            <a:schemeClr val="tx1"/>
                          </a:solidFill>
                          <a:effectLst/>
                        </a:rPr>
                        <a:t>0,416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0593493"/>
                  </a:ext>
                </a:extLst>
              </a:tr>
              <a:tr h="24104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>
                          <a:solidFill>
                            <a:schemeClr val="tx1"/>
                          </a:solidFill>
                          <a:effectLst/>
                        </a:rPr>
                        <a:t>197</a:t>
                      </a:r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</a:rPr>
                        <a:t>Au</a:t>
                      </a:r>
                      <a:r>
                        <a:rPr lang="en-US" sz="1200" u="none" strike="noStrike" baseline="30000">
                          <a:solidFill>
                            <a:schemeClr val="tx1"/>
                          </a:solidFill>
                          <a:effectLst/>
                        </a:rPr>
                        <a:t>36+</a:t>
                      </a:r>
                      <a:endParaRPr lang="en-US" sz="1200" b="1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5,472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19,58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197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Au</a:t>
                      </a:r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24+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8,208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3,84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6946620"/>
                  </a:ext>
                </a:extLst>
              </a:tr>
              <a:tr h="24104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>
                          <a:solidFill>
                            <a:schemeClr val="tx1"/>
                          </a:solidFill>
                          <a:effectLst/>
                        </a:rPr>
                        <a:t>132</a:t>
                      </a:r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</a:rPr>
                        <a:t>Xe</a:t>
                      </a:r>
                      <a:r>
                        <a:rPr lang="en-US" sz="1200" u="none" strike="noStrike" baseline="30000">
                          <a:solidFill>
                            <a:schemeClr val="tx1"/>
                          </a:solidFill>
                          <a:effectLst/>
                        </a:rPr>
                        <a:t>25+</a:t>
                      </a:r>
                      <a:endParaRPr lang="en-US" sz="1200" b="1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5,28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13,6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158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Gd</a:t>
                      </a:r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20+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7,9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solidFill>
                            <a:schemeClr val="tx1"/>
                          </a:solidFill>
                          <a:effectLst/>
                        </a:rPr>
                        <a:t>3,2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526926"/>
                  </a:ext>
                </a:extLst>
              </a:tr>
              <a:tr h="24104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>
                          <a:solidFill>
                            <a:schemeClr val="tx1"/>
                          </a:solidFill>
                          <a:effectLst/>
                        </a:rPr>
                        <a:t>86</a:t>
                      </a:r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</a:rPr>
                        <a:t>Kr</a:t>
                      </a:r>
                      <a:r>
                        <a:rPr lang="en-US" sz="1200" u="none" strike="noStrike" baseline="30000">
                          <a:solidFill>
                            <a:schemeClr val="tx1"/>
                          </a:solidFill>
                          <a:effectLst/>
                        </a:rPr>
                        <a:t>16+</a:t>
                      </a:r>
                      <a:endParaRPr lang="en-US" sz="1200" b="1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solidFill>
                            <a:schemeClr val="tx1"/>
                          </a:solidFill>
                          <a:effectLst/>
                        </a:rPr>
                        <a:t>5,375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8,7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142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Nd</a:t>
                      </a:r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18+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7,889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solidFill>
                            <a:schemeClr val="tx1"/>
                          </a:solidFill>
                          <a:effectLst/>
                        </a:rPr>
                        <a:t>2,88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8520338"/>
                  </a:ext>
                </a:extLst>
              </a:tr>
              <a:tr h="24104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56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Fe</a:t>
                      </a:r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11+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solidFill>
                            <a:schemeClr val="tx1"/>
                          </a:solidFill>
                          <a:effectLst/>
                        </a:rPr>
                        <a:t>5,091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5,98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132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Xe</a:t>
                      </a:r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16+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8,25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2,56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8268592"/>
                  </a:ext>
                </a:extLst>
              </a:tr>
              <a:tr h="24104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>
                          <a:solidFill>
                            <a:schemeClr val="tx1"/>
                          </a:solidFill>
                          <a:effectLst/>
                        </a:rPr>
                        <a:t>40</a:t>
                      </a:r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</a:rPr>
                        <a:t>Ar</a:t>
                      </a:r>
                      <a:r>
                        <a:rPr lang="en-US" sz="1200" u="none" strike="noStrike" baseline="30000">
                          <a:solidFill>
                            <a:schemeClr val="tx1"/>
                          </a:solidFill>
                          <a:effectLst/>
                        </a:rPr>
                        <a:t>8+</a:t>
                      </a:r>
                      <a:endParaRPr lang="en-US" sz="1200" b="1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4,35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98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Mo</a:t>
                      </a:r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12+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8,167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1,92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7715564"/>
                  </a:ext>
                </a:extLst>
              </a:tr>
              <a:tr h="24104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</a:rPr>
                        <a:t>O</a:t>
                      </a:r>
                      <a:r>
                        <a:rPr lang="en-US" sz="1200" u="none" strike="noStrike" baseline="30000">
                          <a:solidFill>
                            <a:schemeClr val="tx1"/>
                          </a:solidFill>
                          <a:effectLst/>
                        </a:rPr>
                        <a:t>3+</a:t>
                      </a:r>
                      <a:endParaRPr lang="en-US" sz="1200" b="1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solidFill>
                            <a:schemeClr val="tx1"/>
                          </a:solidFill>
                          <a:effectLst/>
                        </a:rPr>
                        <a:t>5,333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1,63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>
                          <a:solidFill>
                            <a:schemeClr val="tx1"/>
                          </a:solidFill>
                          <a:effectLst/>
                        </a:rPr>
                        <a:t>90</a:t>
                      </a:r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</a:rPr>
                        <a:t>Zr</a:t>
                      </a:r>
                      <a:r>
                        <a:rPr lang="en-US" sz="1200" u="none" strike="noStrike" baseline="30000">
                          <a:solidFill>
                            <a:schemeClr val="tx1"/>
                          </a:solidFill>
                          <a:effectLst/>
                        </a:rPr>
                        <a:t>11+</a:t>
                      </a:r>
                      <a:endParaRPr lang="en-US" sz="1200" b="1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8,182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1,76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8449766"/>
                  </a:ext>
                </a:extLst>
              </a:tr>
              <a:tr h="24104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>
                          <a:solidFill>
                            <a:schemeClr val="tx1"/>
                          </a:solidFill>
                          <a:effectLst/>
                        </a:rPr>
                        <a:t>22</a:t>
                      </a:r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</a:rPr>
                        <a:t>Ne</a:t>
                      </a:r>
                      <a:r>
                        <a:rPr lang="en-US" sz="1200" u="none" strike="noStrike" baseline="30000">
                          <a:solidFill>
                            <a:schemeClr val="tx1"/>
                          </a:solidFill>
                          <a:effectLst/>
                        </a:rPr>
                        <a:t>4+</a:t>
                      </a:r>
                      <a:endParaRPr lang="en-US" sz="1200" b="1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solidFill>
                            <a:schemeClr val="tx1"/>
                          </a:solidFill>
                          <a:effectLst/>
                        </a:rPr>
                        <a:t>5,5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2,18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>
                          <a:solidFill>
                            <a:schemeClr val="tx1"/>
                          </a:solidFill>
                          <a:effectLst/>
                        </a:rPr>
                        <a:t>86</a:t>
                      </a:r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</a:rPr>
                        <a:t>Kr</a:t>
                      </a:r>
                      <a:r>
                        <a:rPr lang="en-US" sz="1200" u="none" strike="noStrike" baseline="30000">
                          <a:solidFill>
                            <a:schemeClr val="tx1"/>
                          </a:solidFill>
                          <a:effectLst/>
                        </a:rPr>
                        <a:t>11+</a:t>
                      </a:r>
                      <a:endParaRPr lang="en-US" sz="1200" b="1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7,818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1,76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3287159"/>
                  </a:ext>
                </a:extLst>
              </a:tr>
              <a:tr h="24104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Ne</a:t>
                      </a:r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4+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solidFill>
                            <a:schemeClr val="tx1"/>
                          </a:solidFill>
                          <a:effectLst/>
                        </a:rPr>
                        <a:t>2,18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O</a:t>
                      </a:r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2+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0,32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4311352"/>
                  </a:ext>
                </a:extLst>
              </a:tr>
            </a:tbl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8" t="18903" r="36390" b="8016"/>
          <a:stretch/>
        </p:blipFill>
        <p:spPr>
          <a:xfrm rot="16200000">
            <a:off x="5755327" y="614914"/>
            <a:ext cx="2505057" cy="24872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40D313C-9190-4104-96A6-186490B717EA}"/>
              </a:ext>
            </a:extLst>
          </p:cNvPr>
          <p:cNvSpPr txBox="1"/>
          <p:nvPr/>
        </p:nvSpPr>
        <p:spPr>
          <a:xfrm>
            <a:off x="578023" y="5028619"/>
            <a:ext cx="3211816" cy="1323439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</a:rPr>
              <a:t>Задачи комплекса: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/>
              <a:t>Материаловедение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SEE</a:t>
            </a:r>
            <a:r>
              <a:rPr lang="ru-RU" sz="2000" b="1" dirty="0"/>
              <a:t> тесты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/>
              <a:t>Трековые мембраны</a:t>
            </a:r>
          </a:p>
        </p:txBody>
      </p:sp>
    </p:spTree>
    <p:extLst>
      <p:ext uri="{BB962C8B-B14F-4D97-AF65-F5344CB8AC3E}">
        <p14:creationId xmlns:p14="http://schemas.microsoft.com/office/powerpoint/2010/main" val="8866628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44B4F64-C58B-E599-533A-49C2EB95D193}"/>
              </a:ext>
            </a:extLst>
          </p:cNvPr>
          <p:cNvSpPr txBox="1"/>
          <p:nvPr/>
        </p:nvSpPr>
        <p:spPr>
          <a:xfrm>
            <a:off x="532042" y="497608"/>
            <a:ext cx="43756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 оборудования комплекса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существующем здании 101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A29149A-9077-A5CF-121D-426064FE6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0083" y="628964"/>
            <a:ext cx="3394665" cy="217212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904BD45-E177-1EC6-2576-62E3397318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0083" y="2970428"/>
            <a:ext cx="5399373" cy="355823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3E8669-F6F8-0C50-5ED0-2867FD3973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042" y="1154011"/>
            <a:ext cx="4602502" cy="256134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85B9AC3-022F-781D-1B3B-F5D864284D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42" y="3837479"/>
            <a:ext cx="4613795" cy="282810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BA22A94-5A39-44F4-9469-F3FC71EEDC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654" y="-6447"/>
            <a:ext cx="1008111" cy="1008111"/>
          </a:xfrm>
          <a:prstGeom prst="rect">
            <a:avLst/>
          </a:prstGeom>
        </p:spPr>
      </p:pic>
      <p:sp>
        <p:nvSpPr>
          <p:cNvPr id="11" name="Номер слайда 2">
            <a:extLst>
              <a:ext uri="{FF2B5EF4-FFF2-40B4-BE49-F238E27FC236}">
                <a16:creationId xmlns:a16="http://schemas.microsoft.com/office/drawing/2014/main" id="{BA28031B-F04D-46F7-9F96-B2CC9124CC4C}"/>
              </a:ext>
            </a:extLst>
          </p:cNvPr>
          <p:cNvSpPr txBox="1">
            <a:spLocks/>
          </p:cNvSpPr>
          <p:nvPr/>
        </p:nvSpPr>
        <p:spPr>
          <a:xfrm>
            <a:off x="10058400" y="65286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FD7142A-0CEA-4E0D-9DF4-5E1C3D248C28}" type="slidenum">
              <a:rPr lang="en-US" sz="1800" i="1">
                <a:solidFill>
                  <a:schemeClr val="tx1"/>
                </a:solidFill>
              </a:rPr>
              <a:pPr>
                <a:defRPr/>
              </a:pPr>
              <a:t>33</a:t>
            </a:fld>
            <a:endParaRPr lang="en-US" sz="1800" i="1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94289" y="812477"/>
            <a:ext cx="1618729" cy="1483835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445B30A-0A9F-4250-AF85-F02DD2DC1F72}"/>
              </a:ext>
            </a:extLst>
          </p:cNvPr>
          <p:cNvSpPr/>
          <p:nvPr/>
        </p:nvSpPr>
        <p:spPr>
          <a:xfrm>
            <a:off x="0" y="-6447"/>
            <a:ext cx="31165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</a:rPr>
              <a:t>Циклотрон ДЦ-140</a:t>
            </a:r>
          </a:p>
        </p:txBody>
      </p:sp>
    </p:spTree>
    <p:extLst>
      <p:ext uri="{BB962C8B-B14F-4D97-AF65-F5344CB8AC3E}">
        <p14:creationId xmlns:p14="http://schemas.microsoft.com/office/powerpoint/2010/main" val="18491869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95" y="541895"/>
            <a:ext cx="5263166" cy="27560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6" b="5595"/>
          <a:stretch/>
        </p:blipFill>
        <p:spPr>
          <a:xfrm>
            <a:off x="6604455" y="3675156"/>
            <a:ext cx="4939251" cy="282934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75"/>
          <a:stretch/>
        </p:blipFill>
        <p:spPr>
          <a:xfrm>
            <a:off x="556596" y="3735000"/>
            <a:ext cx="5263165" cy="27694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3AE07D2-4E4B-4738-88FD-156A8126C629}"/>
              </a:ext>
            </a:extLst>
          </p:cNvPr>
          <p:cNvSpPr txBox="1"/>
          <p:nvPr/>
        </p:nvSpPr>
        <p:spPr>
          <a:xfrm>
            <a:off x="556595" y="541895"/>
            <a:ext cx="17972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800" u="sng" dirty="0">
                <a:solidFill>
                  <a:schemeClr val="bg1"/>
                </a:solidFill>
              </a:rPr>
              <a:t>30.01.23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58AC23B-82F4-4B28-A66A-9A74A7B280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7" b="6372"/>
          <a:stretch/>
        </p:blipFill>
        <p:spPr>
          <a:xfrm>
            <a:off x="6544740" y="569740"/>
            <a:ext cx="4998966" cy="275604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8896CF3-29F9-47C2-87C7-F2C1CAFE5B2B}"/>
              </a:ext>
            </a:extLst>
          </p:cNvPr>
          <p:cNvSpPr/>
          <p:nvPr/>
        </p:nvSpPr>
        <p:spPr>
          <a:xfrm>
            <a:off x="648294" y="3004781"/>
            <a:ext cx="108874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Монтаж основного магнита ДЦ-140</a:t>
            </a:r>
          </a:p>
        </p:txBody>
      </p:sp>
      <p:pic>
        <p:nvPicPr>
          <p:cNvPr id="10" name="Picture 2" descr="http://flerovlab.jinr.ru/flnr/dimg/FLNR_new_logotype_2012_07_04.gif">
            <a:extLst>
              <a:ext uri="{FF2B5EF4-FFF2-40B4-BE49-F238E27FC236}">
                <a16:creationId xmlns:a16="http://schemas.microsoft.com/office/drawing/2014/main" id="{4101423C-91BD-4A38-B8F8-F36B7BF85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5412" y="85214"/>
            <a:ext cx="1296588" cy="10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Номер слайда 2">
            <a:extLst>
              <a:ext uri="{FF2B5EF4-FFF2-40B4-BE49-F238E27FC236}">
                <a16:creationId xmlns:a16="http://schemas.microsoft.com/office/drawing/2014/main" id="{E3A644B3-0045-4181-9FF0-8CD7A72C7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19974" y="6476391"/>
            <a:ext cx="2057400" cy="365125"/>
          </a:xfrm>
        </p:spPr>
        <p:txBody>
          <a:bodyPr/>
          <a:lstStyle/>
          <a:p>
            <a:fld id="{8CCC1C2B-59CB-4988-A37F-33CB585FF493}" type="slidenum">
              <a:rPr lang="ru-RU" sz="2000">
                <a:solidFill>
                  <a:schemeClr val="tx1"/>
                </a:solidFill>
              </a:rPr>
              <a:t>34</a:t>
            </a:fld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DF341B-AFF7-4A90-8925-2285F22D6250}"/>
              </a:ext>
            </a:extLst>
          </p:cNvPr>
          <p:cNvSpPr txBox="1"/>
          <p:nvPr/>
        </p:nvSpPr>
        <p:spPr>
          <a:xfrm>
            <a:off x="7606399" y="6102965"/>
            <a:ext cx="17972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800" u="sng" dirty="0"/>
              <a:t>21.06.23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55B7737-752E-49CB-9C47-81D7AC307EA5}"/>
              </a:ext>
            </a:extLst>
          </p:cNvPr>
          <p:cNvSpPr/>
          <p:nvPr/>
        </p:nvSpPr>
        <p:spPr>
          <a:xfrm>
            <a:off x="-103050" y="0"/>
            <a:ext cx="31165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</a:rPr>
              <a:t>Циклотрон ДЦ-140</a:t>
            </a:r>
          </a:p>
        </p:txBody>
      </p:sp>
    </p:spTree>
    <p:extLst>
      <p:ext uri="{BB962C8B-B14F-4D97-AF65-F5344CB8AC3E}">
        <p14:creationId xmlns:p14="http://schemas.microsoft.com/office/powerpoint/2010/main" val="8490912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6"/>
          <a:stretch/>
        </p:blipFill>
        <p:spPr>
          <a:xfrm>
            <a:off x="359869" y="2438400"/>
            <a:ext cx="3465362" cy="2169297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6FD0241-F195-496E-99C2-0D13531C04FA}"/>
              </a:ext>
            </a:extLst>
          </p:cNvPr>
          <p:cNvSpPr/>
          <p:nvPr/>
        </p:nvSpPr>
        <p:spPr>
          <a:xfrm>
            <a:off x="4282768" y="0"/>
            <a:ext cx="66126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</a:rPr>
              <a:t>Циклотрон ДЦ-140 </a:t>
            </a:r>
            <a:r>
              <a:rPr lang="ru-RU" sz="2800" b="1" u="sng" dirty="0">
                <a:solidFill>
                  <a:srgbClr val="7030A0"/>
                </a:solidFill>
              </a:rPr>
              <a:t>строительные работы</a:t>
            </a:r>
          </a:p>
        </p:txBody>
      </p:sp>
      <p:pic>
        <p:nvPicPr>
          <p:cNvPr id="7" name="Picture 2" descr="http://flerovlab.jinr.ru/flnr/dimg/FLNR_new_logotype_2012_07_04.gif">
            <a:extLst>
              <a:ext uri="{FF2B5EF4-FFF2-40B4-BE49-F238E27FC236}">
                <a16:creationId xmlns:a16="http://schemas.microsoft.com/office/drawing/2014/main" id="{A9519006-EAEB-4D47-BB44-B4FFC5405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5412" y="85214"/>
            <a:ext cx="1296588" cy="10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F97C735-E3B4-4E15-BB54-F5D33D76C1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68" y="293437"/>
            <a:ext cx="3939565" cy="20559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88337EA-7C39-4D27-A035-F4DE04B2287E}"/>
              </a:ext>
            </a:extLst>
          </p:cNvPr>
          <p:cNvSpPr txBox="1"/>
          <p:nvPr/>
        </p:nvSpPr>
        <p:spPr>
          <a:xfrm>
            <a:off x="4580905" y="1159001"/>
            <a:ext cx="2617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/>
              <a:t>ООО «МАСТЕРПРОМ»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35ABE0-7E14-4764-87C2-AA3A72ACA1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654" y="2165132"/>
            <a:ext cx="7478031" cy="43994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3B16639-6FE8-4487-9EAC-ABD4C2613DD4}"/>
              </a:ext>
            </a:extLst>
          </p:cNvPr>
          <p:cNvSpPr txBox="1"/>
          <p:nvPr/>
        </p:nvSpPr>
        <p:spPr>
          <a:xfrm>
            <a:off x="9996777" y="5635634"/>
            <a:ext cx="179727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3200" u="sng" dirty="0">
                <a:solidFill>
                  <a:schemeClr val="bg1"/>
                </a:solidFill>
              </a:rPr>
              <a:t>03.05.24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11742B1-4722-47D2-A13C-0EB3CB6D52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0" r="10614"/>
          <a:stretch/>
        </p:blipFill>
        <p:spPr>
          <a:xfrm>
            <a:off x="359869" y="4696675"/>
            <a:ext cx="3939565" cy="18779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29E4AA0-F75D-4AB0-B3D3-E0BB50374B72}"/>
              </a:ext>
            </a:extLst>
          </p:cNvPr>
          <p:cNvSpPr txBox="1"/>
          <p:nvPr/>
        </p:nvSpPr>
        <p:spPr>
          <a:xfrm>
            <a:off x="8205669" y="959267"/>
            <a:ext cx="30614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>
                <a:solidFill>
                  <a:srgbClr val="002060"/>
                </a:solidFill>
              </a:rPr>
              <a:t>Остановка УУ ИЦ-100 </a:t>
            </a:r>
            <a:r>
              <a:rPr lang="ru-RU" sz="3200" b="1" u="sng" dirty="0">
                <a:solidFill>
                  <a:srgbClr val="002060"/>
                </a:solidFill>
              </a:rPr>
              <a:t>11.11.2023</a:t>
            </a:r>
            <a:endParaRPr lang="ru-RU" sz="2400" b="1" u="sng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0785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618970D-1A3F-4885-98A4-EE7EA0F2F8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991" y="3380665"/>
            <a:ext cx="7269422" cy="3356763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20" y="3380666"/>
            <a:ext cx="3935601" cy="2624289"/>
          </a:xfrm>
        </p:spPr>
      </p:pic>
      <p:pic>
        <p:nvPicPr>
          <p:cNvPr id="7" name="Picture 2" descr="http://flerovlab.jinr.ru/flnr/dimg/FLNR_new_logotype_2012_07_04.gif">
            <a:extLst>
              <a:ext uri="{FF2B5EF4-FFF2-40B4-BE49-F238E27FC236}">
                <a16:creationId xmlns:a16="http://schemas.microsoft.com/office/drawing/2014/main" id="{A9519006-EAEB-4D47-BB44-B4FFC5405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976" y="85215"/>
            <a:ext cx="1205023" cy="979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F97C735-E3B4-4E15-BB54-F5D33D76C1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991" y="612282"/>
            <a:ext cx="4653547" cy="2617621"/>
          </a:xfrm>
          <a:prstGeom prst="rect">
            <a:avLst/>
          </a:prstGeom>
        </p:spPr>
      </p:pic>
      <p:sp>
        <p:nvSpPr>
          <p:cNvPr id="15" name="Номер слайда 2">
            <a:extLst>
              <a:ext uri="{FF2B5EF4-FFF2-40B4-BE49-F238E27FC236}">
                <a16:creationId xmlns:a16="http://schemas.microsoft.com/office/drawing/2014/main" id="{9AEECD34-F7B5-4BCD-9020-AF7ABAEE4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19974" y="6476391"/>
            <a:ext cx="2057400" cy="365125"/>
          </a:xfrm>
        </p:spPr>
        <p:txBody>
          <a:bodyPr/>
          <a:lstStyle/>
          <a:p>
            <a:fld id="{8CCC1C2B-59CB-4988-A37F-33CB585FF493}" type="slidenum">
              <a:rPr lang="ru-RU" sz="2000">
                <a:solidFill>
                  <a:schemeClr val="tx1"/>
                </a:solidFill>
              </a:rPr>
              <a:t>36</a:t>
            </a:fld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B16639-6FE8-4487-9EAC-ABD4C2613DD4}"/>
              </a:ext>
            </a:extLst>
          </p:cNvPr>
          <p:cNvSpPr txBox="1"/>
          <p:nvPr/>
        </p:nvSpPr>
        <p:spPr>
          <a:xfrm>
            <a:off x="9870916" y="3380665"/>
            <a:ext cx="179727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3200" u="sng" dirty="0">
                <a:solidFill>
                  <a:schemeClr val="bg1"/>
                </a:solidFill>
              </a:rPr>
              <a:t>2</a:t>
            </a:r>
            <a:r>
              <a:rPr lang="en-US" sz="3200" u="sng">
                <a:solidFill>
                  <a:schemeClr val="bg1"/>
                </a:solidFill>
              </a:rPr>
              <a:t>8</a:t>
            </a:r>
            <a:r>
              <a:rPr lang="ru-RU" sz="3200" u="sng">
                <a:solidFill>
                  <a:schemeClr val="bg1"/>
                </a:solidFill>
              </a:rPr>
              <a:t>.0</a:t>
            </a:r>
            <a:r>
              <a:rPr lang="en-US" sz="3200" u="sng">
                <a:solidFill>
                  <a:schemeClr val="bg1"/>
                </a:solidFill>
              </a:rPr>
              <a:t>6</a:t>
            </a:r>
            <a:r>
              <a:rPr lang="ru-RU" sz="3200" u="sng">
                <a:solidFill>
                  <a:schemeClr val="bg1"/>
                </a:solidFill>
              </a:rPr>
              <a:t>.24</a:t>
            </a:r>
            <a:endParaRPr lang="ru-RU" sz="3200" u="sng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8337EA-7C39-4D27-A035-F4DE04B2287E}"/>
              </a:ext>
            </a:extLst>
          </p:cNvPr>
          <p:cNvSpPr txBox="1"/>
          <p:nvPr/>
        </p:nvSpPr>
        <p:spPr>
          <a:xfrm>
            <a:off x="9059719" y="2353247"/>
            <a:ext cx="31176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Комната управления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Зал ускорителя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ru-RU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Помещения установок</a:t>
            </a:r>
          </a:p>
        </p:txBody>
      </p:sp>
      <p:cxnSp>
        <p:nvCxnSpPr>
          <p:cNvPr id="6" name="Прямая со стрелкой 5"/>
          <p:cNvCxnSpPr>
            <a:cxnSpLocks/>
          </p:cNvCxnSpPr>
          <p:nvPr/>
        </p:nvCxnSpPr>
        <p:spPr>
          <a:xfrm flipH="1">
            <a:off x="7578811" y="2620682"/>
            <a:ext cx="1480908" cy="1070886"/>
          </a:xfrm>
          <a:prstGeom prst="straightConnector1">
            <a:avLst/>
          </a:prstGeom>
          <a:ln w="31750">
            <a:solidFill>
              <a:srgbClr val="0070C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cxnSpLocks/>
            <a:stCxn id="16" idx="1"/>
          </p:cNvCxnSpPr>
          <p:nvPr/>
        </p:nvCxnSpPr>
        <p:spPr>
          <a:xfrm flipH="1">
            <a:off x="6868369" y="2814912"/>
            <a:ext cx="2191350" cy="1919567"/>
          </a:xfrm>
          <a:prstGeom prst="straightConnector1">
            <a:avLst/>
          </a:prstGeom>
          <a:ln w="31750">
            <a:solidFill>
              <a:srgbClr val="0070C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cxnSpLocks/>
          </p:cNvCxnSpPr>
          <p:nvPr/>
        </p:nvCxnSpPr>
        <p:spPr>
          <a:xfrm flipH="1">
            <a:off x="8578201" y="3138616"/>
            <a:ext cx="481518" cy="3080878"/>
          </a:xfrm>
          <a:prstGeom prst="straightConnector1">
            <a:avLst/>
          </a:prstGeom>
          <a:ln w="31750">
            <a:solidFill>
              <a:srgbClr val="0070C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88337EA-7C39-4D27-A035-F4DE04B2287E}"/>
              </a:ext>
            </a:extLst>
          </p:cNvPr>
          <p:cNvSpPr txBox="1"/>
          <p:nvPr/>
        </p:nvSpPr>
        <p:spPr>
          <a:xfrm>
            <a:off x="532463" y="6004955"/>
            <a:ext cx="2735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Помещение размещения инженерных систем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904BD45-E177-1EC6-2576-62E33973188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97" t="13827" r="10005" b="24267"/>
          <a:stretch/>
        </p:blipFill>
        <p:spPr>
          <a:xfrm>
            <a:off x="178820" y="623578"/>
            <a:ext cx="3935601" cy="226777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88337EA-7C39-4D27-A035-F4DE04B2287E}"/>
              </a:ext>
            </a:extLst>
          </p:cNvPr>
          <p:cNvSpPr txBox="1"/>
          <p:nvPr/>
        </p:nvSpPr>
        <p:spPr>
          <a:xfrm>
            <a:off x="383071" y="2891349"/>
            <a:ext cx="3527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Схема размещения УК ДЦ-140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820" y="623578"/>
            <a:ext cx="897488" cy="8226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B52DC3B-A490-425D-8AE8-97A48CD1DA76}"/>
              </a:ext>
            </a:extLst>
          </p:cNvPr>
          <p:cNvSpPr txBox="1"/>
          <p:nvPr/>
        </p:nvSpPr>
        <p:spPr>
          <a:xfrm>
            <a:off x="9461013" y="1087046"/>
            <a:ext cx="2617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/>
              <a:t>ООО «МАСТЕРПРОМ»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2AA4696F-1AD9-473A-ACA4-721FED797375}"/>
              </a:ext>
            </a:extLst>
          </p:cNvPr>
          <p:cNvSpPr/>
          <p:nvPr/>
        </p:nvSpPr>
        <p:spPr>
          <a:xfrm>
            <a:off x="-21880" y="-61701"/>
            <a:ext cx="66126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</a:rPr>
              <a:t>Циклотрон ДЦ-140 </a:t>
            </a:r>
            <a:r>
              <a:rPr lang="ru-RU" sz="2800" b="1" u="sng" dirty="0">
                <a:solidFill>
                  <a:srgbClr val="7030A0"/>
                </a:solidFill>
              </a:rPr>
              <a:t>строительные работы</a:t>
            </a:r>
          </a:p>
        </p:txBody>
      </p:sp>
    </p:spTree>
    <p:extLst>
      <p:ext uri="{BB962C8B-B14F-4D97-AF65-F5344CB8AC3E}">
        <p14:creationId xmlns:p14="http://schemas.microsoft.com/office/powerpoint/2010/main" val="21705136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flerovlab.jinr.ru/flnr/dimg/FLNR_new_logotype_2012_07_04.gif">
            <a:extLst>
              <a:ext uri="{FF2B5EF4-FFF2-40B4-BE49-F238E27FC236}">
                <a16:creationId xmlns:a16="http://schemas.microsoft.com/office/drawing/2014/main" id="{A9519006-EAEB-4D47-BB44-B4FFC5405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976" y="85215"/>
            <a:ext cx="1205023" cy="979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Номер слайда 2">
            <a:extLst>
              <a:ext uri="{FF2B5EF4-FFF2-40B4-BE49-F238E27FC236}">
                <a16:creationId xmlns:a16="http://schemas.microsoft.com/office/drawing/2014/main" id="{9AEECD34-F7B5-4BCD-9020-AF7ABAEE4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19974" y="6476391"/>
            <a:ext cx="2057400" cy="365125"/>
          </a:xfrm>
        </p:spPr>
        <p:txBody>
          <a:bodyPr/>
          <a:lstStyle/>
          <a:p>
            <a:fld id="{8CCC1C2B-59CB-4988-A37F-33CB585FF493}" type="slidenum">
              <a:rPr lang="ru-RU" sz="2000">
                <a:solidFill>
                  <a:schemeClr val="tx1"/>
                </a:solidFill>
              </a:rPr>
              <a:t>37</a:t>
            </a:fld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B16639-6FE8-4487-9EAC-ABD4C2613DD4}"/>
              </a:ext>
            </a:extLst>
          </p:cNvPr>
          <p:cNvSpPr txBox="1"/>
          <p:nvPr/>
        </p:nvSpPr>
        <p:spPr>
          <a:xfrm>
            <a:off x="9136974" y="3280759"/>
            <a:ext cx="261023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3600" i="1" dirty="0"/>
              <a:t>   8.632 МГц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8337EA-7C39-4D27-A035-F4DE04B2287E}"/>
              </a:ext>
            </a:extLst>
          </p:cNvPr>
          <p:cNvSpPr txBox="1"/>
          <p:nvPr/>
        </p:nvSpPr>
        <p:spPr>
          <a:xfrm>
            <a:off x="8856658" y="2338959"/>
            <a:ext cx="31176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Холодные измерения частоты резонаторов ускоряющей системы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1CBB410-10FE-4B74-B6EC-A83EC8168B76}"/>
              </a:ext>
            </a:extLst>
          </p:cNvPr>
          <p:cNvSpPr/>
          <p:nvPr/>
        </p:nvSpPr>
        <p:spPr>
          <a:xfrm>
            <a:off x="-686670" y="10125"/>
            <a:ext cx="86640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</a:rPr>
              <a:t>Циклотрон ДЦ-140 </a:t>
            </a:r>
            <a:r>
              <a:rPr lang="ru-RU" sz="2800" b="1" u="sng" dirty="0">
                <a:solidFill>
                  <a:srgbClr val="7030A0"/>
                </a:solidFill>
              </a:rPr>
              <a:t>подготовка оборудования</a:t>
            </a:r>
          </a:p>
          <a:p>
            <a:pPr algn="ctr"/>
            <a:endParaRPr lang="ru-RU" sz="2800" b="1" dirty="0">
              <a:solidFill>
                <a:srgbClr val="7030A0"/>
              </a:solidFill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031887E-2F5F-48CB-8E99-789C207C44A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512" y="2404400"/>
            <a:ext cx="3074660" cy="1900445"/>
          </a:xfrm>
          <a:prstGeom prst="rect">
            <a:avLst/>
          </a:prstGeom>
        </p:spPr>
      </p:pic>
      <p:graphicFrame>
        <p:nvGraphicFramePr>
          <p:cNvPr id="27" name="Таблица 26">
            <a:extLst>
              <a:ext uri="{FF2B5EF4-FFF2-40B4-BE49-F238E27FC236}">
                <a16:creationId xmlns:a16="http://schemas.microsoft.com/office/drawing/2014/main" id="{1B6BC8FB-68F4-456F-9AE5-7423A091E8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514189"/>
              </p:ext>
            </p:extLst>
          </p:nvPr>
        </p:nvGraphicFramePr>
        <p:xfrm>
          <a:off x="108304" y="4179306"/>
          <a:ext cx="5441776" cy="2514600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014264">
                  <a:extLst>
                    <a:ext uri="{9D8B030D-6E8A-4147-A177-3AD203B41FA5}">
                      <a16:colId xmlns:a16="http://schemas.microsoft.com/office/drawing/2014/main" val="4063728961"/>
                    </a:ext>
                  </a:extLst>
                </a:gridCol>
                <a:gridCol w="553439">
                  <a:extLst>
                    <a:ext uri="{9D8B030D-6E8A-4147-A177-3AD203B41FA5}">
                      <a16:colId xmlns:a16="http://schemas.microsoft.com/office/drawing/2014/main" val="3955568355"/>
                    </a:ext>
                  </a:extLst>
                </a:gridCol>
                <a:gridCol w="553439">
                  <a:extLst>
                    <a:ext uri="{9D8B030D-6E8A-4147-A177-3AD203B41FA5}">
                      <a16:colId xmlns:a16="http://schemas.microsoft.com/office/drawing/2014/main" val="1780393825"/>
                    </a:ext>
                  </a:extLst>
                </a:gridCol>
                <a:gridCol w="553439">
                  <a:extLst>
                    <a:ext uri="{9D8B030D-6E8A-4147-A177-3AD203B41FA5}">
                      <a16:colId xmlns:a16="http://schemas.microsoft.com/office/drawing/2014/main" val="1605847107"/>
                    </a:ext>
                  </a:extLst>
                </a:gridCol>
                <a:gridCol w="553439">
                  <a:extLst>
                    <a:ext uri="{9D8B030D-6E8A-4147-A177-3AD203B41FA5}">
                      <a16:colId xmlns:a16="http://schemas.microsoft.com/office/drawing/2014/main" val="371998146"/>
                    </a:ext>
                  </a:extLst>
                </a:gridCol>
                <a:gridCol w="553439">
                  <a:extLst>
                    <a:ext uri="{9D8B030D-6E8A-4147-A177-3AD203B41FA5}">
                      <a16:colId xmlns:a16="http://schemas.microsoft.com/office/drawing/2014/main" val="2072763128"/>
                    </a:ext>
                  </a:extLst>
                </a:gridCol>
                <a:gridCol w="553439">
                  <a:extLst>
                    <a:ext uri="{9D8B030D-6E8A-4147-A177-3AD203B41FA5}">
                      <a16:colId xmlns:a16="http://schemas.microsoft.com/office/drawing/2014/main" val="1375992132"/>
                    </a:ext>
                  </a:extLst>
                </a:gridCol>
                <a:gridCol w="553439">
                  <a:extLst>
                    <a:ext uri="{9D8B030D-6E8A-4147-A177-3AD203B41FA5}">
                      <a16:colId xmlns:a16="http://schemas.microsoft.com/office/drawing/2014/main" val="956543448"/>
                    </a:ext>
                  </a:extLst>
                </a:gridCol>
                <a:gridCol w="553439">
                  <a:extLst>
                    <a:ext uri="{9D8B030D-6E8A-4147-A177-3AD203B41FA5}">
                      <a16:colId xmlns:a16="http://schemas.microsoft.com/office/drawing/2014/main" val="3864257373"/>
                    </a:ext>
                  </a:extLst>
                </a:gridCol>
              </a:tblGrid>
              <a:tr h="24972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Ион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4+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8+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16+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17+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20+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26+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29+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37+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531043950"/>
                  </a:ext>
                </a:extLst>
              </a:tr>
              <a:tr h="249727">
                <a:tc vMerge="1">
                  <a:txBody>
                    <a:bodyPr/>
                    <a:lstStyle/>
                    <a:p>
                      <a:pPr algn="ctr" fontAlgn="ctr"/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ток (мкА-частиц)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561246338"/>
                  </a:ext>
                </a:extLst>
              </a:tr>
              <a:tr h="2497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baseline="30000" dirty="0">
                          <a:effectLst/>
                        </a:rPr>
                        <a:t>20</a:t>
                      </a:r>
                      <a:r>
                        <a:rPr lang="en-US" sz="1400" u="none" strike="noStrike" dirty="0">
                          <a:effectLst/>
                        </a:rPr>
                        <a:t>Ne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140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-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-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-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-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-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-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-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610139749"/>
                  </a:ext>
                </a:extLst>
              </a:tr>
              <a:tr h="2497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baseline="30000" dirty="0">
                          <a:effectLst/>
                        </a:rPr>
                        <a:t>40</a:t>
                      </a:r>
                      <a:r>
                        <a:rPr lang="en-US" sz="1400" u="none" strike="noStrike" dirty="0" err="1">
                          <a:effectLst/>
                        </a:rPr>
                        <a:t>Ar</a:t>
                      </a:r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-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102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-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-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-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-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-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-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731017906"/>
                  </a:ext>
                </a:extLst>
              </a:tr>
              <a:tr h="2497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baseline="30000" dirty="0">
                          <a:effectLst/>
                        </a:rPr>
                        <a:t>40</a:t>
                      </a:r>
                      <a:r>
                        <a:rPr lang="en-US" sz="1400" u="none" strike="noStrike" dirty="0" err="1">
                          <a:effectLst/>
                        </a:rPr>
                        <a:t>Ar</a:t>
                      </a:r>
                      <a:r>
                        <a:rPr lang="en-US" sz="1400" u="none" strike="noStrike" dirty="0">
                          <a:effectLst/>
                        </a:rPr>
                        <a:t>+</a:t>
                      </a:r>
                      <a:r>
                        <a:rPr lang="ru-RU" sz="1400" u="none" strike="noStrike" baseline="30000" dirty="0">
                          <a:effectLst/>
                        </a:rPr>
                        <a:t>4</a:t>
                      </a:r>
                      <a:r>
                        <a:rPr lang="en-US" sz="1400" u="none" strike="noStrike" dirty="0">
                          <a:effectLst/>
                        </a:rPr>
                        <a:t>He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-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111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-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-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-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-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-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-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691668633"/>
                  </a:ext>
                </a:extLst>
              </a:tr>
              <a:tr h="2497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baseline="30000" dirty="0">
                          <a:effectLst/>
                        </a:rPr>
                        <a:t>84</a:t>
                      </a:r>
                      <a:r>
                        <a:rPr lang="en-US" sz="1400" u="none" strike="noStrike" dirty="0">
                          <a:effectLst/>
                        </a:rPr>
                        <a:t>Kr 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-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-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-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3,3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-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-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-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-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669506511"/>
                  </a:ext>
                </a:extLst>
              </a:tr>
              <a:tr h="2497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baseline="30000" dirty="0">
                          <a:effectLst/>
                        </a:rPr>
                        <a:t>84</a:t>
                      </a:r>
                      <a:r>
                        <a:rPr lang="en-US" sz="1400" u="none" strike="noStrike" dirty="0">
                          <a:effectLst/>
                        </a:rPr>
                        <a:t>Kr+O</a:t>
                      </a:r>
                      <a:r>
                        <a:rPr lang="en-US" sz="1400" u="none" strike="noStrike" baseline="-25000" dirty="0">
                          <a:effectLst/>
                        </a:rPr>
                        <a:t>2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-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-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-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12,7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-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-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-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-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832489013"/>
                  </a:ext>
                </a:extLst>
              </a:tr>
              <a:tr h="2497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baseline="30000" dirty="0">
                          <a:effectLst/>
                        </a:rPr>
                        <a:t>84</a:t>
                      </a:r>
                      <a:r>
                        <a:rPr lang="en-US" sz="1400" u="none" strike="noStrike" dirty="0">
                          <a:effectLst/>
                        </a:rPr>
                        <a:t>Kr+</a:t>
                      </a:r>
                      <a:r>
                        <a:rPr lang="ru-RU" sz="1400" u="none" strike="noStrike" dirty="0">
                          <a:effectLst/>
                        </a:rPr>
                        <a:t>20</a:t>
                      </a:r>
                      <a:r>
                        <a:rPr lang="en-US" sz="1400" u="none" strike="noStrike" dirty="0">
                          <a:effectLst/>
                        </a:rPr>
                        <a:t>Ne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-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-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100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-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-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-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-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-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43504692"/>
                  </a:ext>
                </a:extLst>
              </a:tr>
              <a:tr h="2497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baseline="30000" dirty="0">
                          <a:effectLst/>
                        </a:rPr>
                        <a:t>132</a:t>
                      </a:r>
                      <a:r>
                        <a:rPr lang="en-US" sz="1400" u="none" strike="noStrike" dirty="0" err="1">
                          <a:effectLst/>
                        </a:rPr>
                        <a:t>Xe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-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-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-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-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7,5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3,9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-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-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061270544"/>
                  </a:ext>
                </a:extLst>
              </a:tr>
              <a:tr h="2497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baseline="30000" dirty="0">
                          <a:effectLst/>
                        </a:rPr>
                        <a:t>209</a:t>
                      </a:r>
                      <a:r>
                        <a:rPr lang="en-US" sz="1400" u="none" strike="noStrike" dirty="0">
                          <a:effectLst/>
                        </a:rPr>
                        <a:t>Bi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-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-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-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-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-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-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2,3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0,</a:t>
                      </a:r>
                      <a:r>
                        <a:rPr lang="ru-RU" sz="1600" u="none" strike="noStrike" dirty="0">
                          <a:effectLst/>
                        </a:rPr>
                        <a:t>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988653398"/>
                  </a:ext>
                </a:extLst>
              </a:tr>
            </a:tbl>
          </a:graphicData>
        </a:graphic>
      </p:graphicFrame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D3551CDD-DB1F-4FD4-83EB-A6A7C4EB9129}"/>
              </a:ext>
            </a:extLst>
          </p:cNvPr>
          <p:cNvSpPr/>
          <p:nvPr/>
        </p:nvSpPr>
        <p:spPr>
          <a:xfrm>
            <a:off x="108304" y="728565"/>
            <a:ext cx="55959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</a:rPr>
              <a:t>Источник ионов </a:t>
            </a:r>
            <a:r>
              <a:rPr lang="en-US" sz="2800" b="1" dirty="0">
                <a:solidFill>
                  <a:srgbClr val="7030A0"/>
                </a:solidFill>
              </a:rPr>
              <a:t>DECRIS-5M (18</a:t>
            </a:r>
            <a:r>
              <a:rPr lang="ru-RU" sz="2800" b="1" dirty="0">
                <a:solidFill>
                  <a:srgbClr val="7030A0"/>
                </a:solidFill>
              </a:rPr>
              <a:t>ГГц)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C1A5F49-B103-456C-B7D8-D8BF380DA4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0" r="9396"/>
          <a:stretch/>
        </p:blipFill>
        <p:spPr>
          <a:xfrm>
            <a:off x="102074" y="1352307"/>
            <a:ext cx="4736212" cy="272647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63CCBEE-658F-483B-9A52-6BE3AC17B34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080" y="542006"/>
            <a:ext cx="3062092" cy="203495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9E3B6A4-679B-4EE7-83CA-6F1A5164D7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234" y="4149469"/>
            <a:ext cx="4389417" cy="246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210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A4AE54-5B99-44A5-8699-6FD257F7C0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4"/>
          <a:stretch/>
        </p:blipFill>
        <p:spPr>
          <a:xfrm>
            <a:off x="3522890" y="529879"/>
            <a:ext cx="7145109" cy="3016781"/>
          </a:xfrm>
          <a:prstGeom prst="rect">
            <a:avLst/>
          </a:prstGeom>
        </p:spPr>
      </p:pic>
      <p:pic>
        <p:nvPicPr>
          <p:cNvPr id="7" name="Picture 2" descr="http://flerovlab.jinr.ru/flnr/dimg/FLNR_new_logotype_2012_07_04.gif">
            <a:extLst>
              <a:ext uri="{FF2B5EF4-FFF2-40B4-BE49-F238E27FC236}">
                <a16:creationId xmlns:a16="http://schemas.microsoft.com/office/drawing/2014/main" id="{A9519006-EAEB-4D47-BB44-B4FFC5405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976" y="85215"/>
            <a:ext cx="1205023" cy="979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Номер слайда 2">
            <a:extLst>
              <a:ext uri="{FF2B5EF4-FFF2-40B4-BE49-F238E27FC236}">
                <a16:creationId xmlns:a16="http://schemas.microsoft.com/office/drawing/2014/main" id="{9AEECD34-F7B5-4BCD-9020-AF7ABAEE4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19974" y="6476391"/>
            <a:ext cx="2057400" cy="365125"/>
          </a:xfrm>
        </p:spPr>
        <p:txBody>
          <a:bodyPr/>
          <a:lstStyle/>
          <a:p>
            <a:fld id="{8CCC1C2B-59CB-4988-A37F-33CB585FF493}" type="slidenum">
              <a:rPr lang="ru-RU" sz="2000">
                <a:solidFill>
                  <a:schemeClr val="tx1"/>
                </a:solidFill>
              </a:rPr>
              <a:t>38</a:t>
            </a:fld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88337EA-7C39-4D27-A035-F4DE04B2287E}"/>
              </a:ext>
            </a:extLst>
          </p:cNvPr>
          <p:cNvSpPr txBox="1"/>
          <p:nvPr/>
        </p:nvSpPr>
        <p:spPr>
          <a:xfrm>
            <a:off x="8909518" y="4002473"/>
            <a:ext cx="19125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Резонатор №1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88337EA-7C39-4D27-A035-F4DE04B2287E}"/>
              </a:ext>
            </a:extLst>
          </p:cNvPr>
          <p:cNvSpPr txBox="1"/>
          <p:nvPr/>
        </p:nvSpPr>
        <p:spPr>
          <a:xfrm>
            <a:off x="76343" y="6024301"/>
            <a:ext cx="3527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Монтаж системы</a:t>
            </a:r>
          </a:p>
          <a:p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аксиальной инжекции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1CBB410-10FE-4B74-B6EC-A83EC8168B76}"/>
              </a:ext>
            </a:extLst>
          </p:cNvPr>
          <p:cNvSpPr/>
          <p:nvPr/>
        </p:nvSpPr>
        <p:spPr>
          <a:xfrm>
            <a:off x="0" y="6660"/>
            <a:ext cx="67541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</a:rPr>
              <a:t>Циклотрон ДЦ-140 </a:t>
            </a:r>
            <a:r>
              <a:rPr lang="ru-RU" sz="2800" b="1" u="sng" dirty="0">
                <a:solidFill>
                  <a:srgbClr val="7030A0"/>
                </a:solidFill>
              </a:rPr>
              <a:t>монтаж оборудования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CD12A2-DF4D-4912-AB17-C5153D9A72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9" r="20713"/>
          <a:stretch/>
        </p:blipFill>
        <p:spPr>
          <a:xfrm>
            <a:off x="3515216" y="3765591"/>
            <a:ext cx="4929433" cy="285171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B80ED7B-4286-4B85-84F4-57F5E0E0B8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1" r="7773"/>
          <a:stretch/>
        </p:blipFill>
        <p:spPr>
          <a:xfrm rot="5400000">
            <a:off x="-1080349" y="1756041"/>
            <a:ext cx="5574033" cy="312171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D490E9C-958F-43BA-A1FA-6C004828B90A}"/>
              </a:ext>
            </a:extLst>
          </p:cNvPr>
          <p:cNvSpPr txBox="1"/>
          <p:nvPr/>
        </p:nvSpPr>
        <p:spPr>
          <a:xfrm>
            <a:off x="8909518" y="4633081"/>
            <a:ext cx="27350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Испытания вакуумной камеры циклотрона</a:t>
            </a:r>
          </a:p>
        </p:txBody>
      </p:sp>
      <p:cxnSp>
        <p:nvCxnSpPr>
          <p:cNvPr id="20" name="Прямая со стрелкой 19"/>
          <p:cNvCxnSpPr>
            <a:cxnSpLocks/>
          </p:cNvCxnSpPr>
          <p:nvPr/>
        </p:nvCxnSpPr>
        <p:spPr>
          <a:xfrm flipH="1" flipV="1">
            <a:off x="5979935" y="5623034"/>
            <a:ext cx="3258658" cy="480879"/>
          </a:xfrm>
          <a:prstGeom prst="straightConnector1">
            <a:avLst/>
          </a:prstGeom>
          <a:ln w="31750">
            <a:solidFill>
              <a:srgbClr val="00206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F1CF7CC-14CD-4975-A926-499BD43BEDBD}"/>
              </a:ext>
            </a:extLst>
          </p:cNvPr>
          <p:cNvSpPr txBox="1"/>
          <p:nvPr/>
        </p:nvSpPr>
        <p:spPr>
          <a:xfrm>
            <a:off x="9238593" y="5863473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7х10</a:t>
            </a:r>
            <a:r>
              <a:rPr lang="ru-RU" sz="2800" baseline="30000" dirty="0"/>
              <a:t>-6</a:t>
            </a:r>
            <a:r>
              <a:rPr lang="ru-RU" sz="2800" dirty="0"/>
              <a:t> </a:t>
            </a:r>
            <a:r>
              <a:rPr lang="ru-RU" sz="2800" dirty="0" err="1"/>
              <a:t>Торр</a:t>
            </a:r>
            <a:endParaRPr lang="ru-RU" sz="2800" dirty="0"/>
          </a:p>
        </p:txBody>
      </p:sp>
      <p:sp>
        <p:nvSpPr>
          <p:cNvPr id="22" name="Равнобедренный треугольник 21">
            <a:extLst>
              <a:ext uri="{FF2B5EF4-FFF2-40B4-BE49-F238E27FC236}">
                <a16:creationId xmlns:a16="http://schemas.microsoft.com/office/drawing/2014/main" id="{581CAE7C-8734-4954-A553-FA9054CDED9A}"/>
              </a:ext>
            </a:extLst>
          </p:cNvPr>
          <p:cNvSpPr/>
          <p:nvPr/>
        </p:nvSpPr>
        <p:spPr>
          <a:xfrm>
            <a:off x="9514040" y="3702669"/>
            <a:ext cx="605934" cy="282780"/>
          </a:xfrm>
          <a:prstGeom prst="triangl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Равнобедренный треугольник 25">
            <a:extLst>
              <a:ext uri="{FF2B5EF4-FFF2-40B4-BE49-F238E27FC236}">
                <a16:creationId xmlns:a16="http://schemas.microsoft.com/office/drawing/2014/main" id="{8FBEF31B-1923-4897-B874-CEE086600662}"/>
              </a:ext>
            </a:extLst>
          </p:cNvPr>
          <p:cNvSpPr/>
          <p:nvPr/>
        </p:nvSpPr>
        <p:spPr>
          <a:xfrm rot="16200000">
            <a:off x="8396183" y="5048482"/>
            <a:ext cx="605934" cy="282780"/>
          </a:xfrm>
          <a:prstGeom prst="triangl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7444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6FD0241-F195-496E-99C2-0D13531C04FA}"/>
              </a:ext>
            </a:extLst>
          </p:cNvPr>
          <p:cNvSpPr/>
          <p:nvPr/>
        </p:nvSpPr>
        <p:spPr>
          <a:xfrm>
            <a:off x="4249588" y="85214"/>
            <a:ext cx="31165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</a:rPr>
              <a:t>Циклотрон ДЦ-140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B16639-6FE8-4487-9EAC-ABD4C2613DD4}"/>
              </a:ext>
            </a:extLst>
          </p:cNvPr>
          <p:cNvSpPr txBox="1"/>
          <p:nvPr/>
        </p:nvSpPr>
        <p:spPr>
          <a:xfrm>
            <a:off x="485993" y="5777039"/>
            <a:ext cx="179727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3200" u="sng" dirty="0">
                <a:solidFill>
                  <a:schemeClr val="bg1"/>
                </a:solidFill>
              </a:rPr>
              <a:t>12.12.23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8337EA-7C39-4D27-A035-F4DE04B2287E}"/>
              </a:ext>
            </a:extLst>
          </p:cNvPr>
          <p:cNvSpPr txBox="1"/>
          <p:nvPr/>
        </p:nvSpPr>
        <p:spPr>
          <a:xfrm>
            <a:off x="255596" y="120279"/>
            <a:ext cx="2617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/>
              <a:t>ООО «МАСТЕРПРОМ»</a:t>
            </a:r>
          </a:p>
        </p:txBody>
      </p:sp>
      <p:pic>
        <p:nvPicPr>
          <p:cNvPr id="7" name="Picture 2" descr="http://flerovlab.jinr.ru/flnr/dimg/FLNR_new_logotype_2012_07_04.gif">
            <a:extLst>
              <a:ext uri="{FF2B5EF4-FFF2-40B4-BE49-F238E27FC236}">
                <a16:creationId xmlns:a16="http://schemas.microsoft.com/office/drawing/2014/main" id="{A9519006-EAEB-4D47-BB44-B4FFC5405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5412" y="85214"/>
            <a:ext cx="1296588" cy="10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B43C754-0898-4B76-A439-8FDE3A033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96" y="1889863"/>
            <a:ext cx="11736217" cy="4210415"/>
          </a:xfrm>
          <a:prstGeom prst="rect">
            <a:avLst/>
          </a:prstGeom>
        </p:spPr>
      </p:pic>
      <p:sp>
        <p:nvSpPr>
          <p:cNvPr id="9" name="Номер слайда 2">
            <a:extLst>
              <a:ext uri="{FF2B5EF4-FFF2-40B4-BE49-F238E27FC236}">
                <a16:creationId xmlns:a16="http://schemas.microsoft.com/office/drawing/2014/main" id="{80C6951B-0B04-42A8-ACC9-5FD14FF67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19974" y="6476391"/>
            <a:ext cx="2057400" cy="365125"/>
          </a:xfrm>
        </p:spPr>
        <p:txBody>
          <a:bodyPr/>
          <a:lstStyle/>
          <a:p>
            <a:fld id="{8CCC1C2B-59CB-4988-A37F-33CB585FF493}" type="slidenum">
              <a:rPr lang="ru-RU" sz="2000">
                <a:solidFill>
                  <a:schemeClr val="tx1"/>
                </a:solidFill>
              </a:rPr>
              <a:t>39</a:t>
            </a:fld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601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046E52E-8437-4CDE-8E2D-A2846EC2E7A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70977" y="4288864"/>
            <a:ext cx="2000615" cy="16528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229281-364E-4617-A2BC-2E075A1FAEDA}"/>
              </a:ext>
            </a:extLst>
          </p:cNvPr>
          <p:cNvSpPr txBox="1"/>
          <p:nvPr/>
        </p:nvSpPr>
        <p:spPr>
          <a:xfrm>
            <a:off x="2460228" y="-51317"/>
            <a:ext cx="7949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Efficiency of acceleration on DC-280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8C2AD17-EA09-4663-BE2F-7E235CFF5E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513" y="4235416"/>
            <a:ext cx="1643318" cy="16078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0DFC522-6479-46B8-8E42-946479C6B5F1}"/>
              </a:ext>
            </a:extLst>
          </p:cNvPr>
          <p:cNvSpPr txBox="1"/>
          <p:nvPr/>
        </p:nvSpPr>
        <p:spPr>
          <a:xfrm>
            <a:off x="7186093" y="5896728"/>
            <a:ext cx="7344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30000" dirty="0">
                <a:cs typeface="Times New Roman" panose="02020603050405020304" pitchFamily="18" charset="0"/>
              </a:rPr>
              <a:t>48</a:t>
            </a:r>
            <a:r>
              <a:rPr lang="en-US" sz="1600" dirty="0">
                <a:cs typeface="Times New Roman" panose="02020603050405020304" pitchFamily="18" charset="0"/>
              </a:rPr>
              <a:t>Са</a:t>
            </a:r>
            <a:r>
              <a:rPr lang="en-US" sz="1600" baseline="30000" dirty="0">
                <a:cs typeface="Times New Roman" panose="02020603050405020304" pitchFamily="18" charset="0"/>
              </a:rPr>
              <a:t>10+</a:t>
            </a:r>
            <a:endParaRPr lang="ru-RU" sz="1600" baseline="30000" dirty="0">
              <a:cs typeface="Times New Roman" panose="02020603050405020304" pitchFamily="18" charset="0"/>
            </a:endParaRPr>
          </a:p>
        </p:txBody>
      </p:sp>
      <p:sp>
        <p:nvSpPr>
          <p:cNvPr id="12" name="Номер слайда 2">
            <a:extLst>
              <a:ext uri="{FF2B5EF4-FFF2-40B4-BE49-F238E27FC236}">
                <a16:creationId xmlns:a16="http://schemas.microsoft.com/office/drawing/2014/main" id="{F45B3A2F-BC8C-4AA6-91AD-38EE372C0A4D}"/>
              </a:ext>
            </a:extLst>
          </p:cNvPr>
          <p:cNvSpPr txBox="1">
            <a:spLocks/>
          </p:cNvSpPr>
          <p:nvPr/>
        </p:nvSpPr>
        <p:spPr>
          <a:xfrm>
            <a:off x="9930845" y="658415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FD7142A-0CEA-4E0D-9DF4-5E1C3D248C28}" type="slidenum">
              <a:rPr lang="en-US" sz="1800" i="1">
                <a:solidFill>
                  <a:schemeClr val="tx1"/>
                </a:solidFill>
              </a:rPr>
              <a:pPr>
                <a:defRPr/>
              </a:pPr>
              <a:t>4</a:t>
            </a:fld>
            <a:endParaRPr lang="en-US" sz="1800" i="1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1E5EFC7-BC9B-49DB-BE7F-B2C73D86300F}"/>
              </a:ext>
            </a:extLst>
          </p:cNvPr>
          <p:cNvSpPr/>
          <p:nvPr/>
        </p:nvSpPr>
        <p:spPr>
          <a:xfrm>
            <a:off x="0" y="0"/>
            <a:ext cx="117209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600" i="1" dirty="0">
                <a:ln w="0"/>
                <a:solidFill>
                  <a:srgbClr val="7030A0"/>
                </a:solidFill>
                <a:latin typeface="Arbat" pitchFamily="2" charset="0"/>
              </a:rPr>
              <a:t>Cyclotron</a:t>
            </a:r>
            <a:r>
              <a:rPr lang="en-US" sz="1400" i="1" dirty="0">
                <a:ln w="0"/>
                <a:solidFill>
                  <a:srgbClr val="7030A0"/>
                </a:solidFill>
                <a:latin typeface="Arbat" pitchFamily="2" charset="0"/>
              </a:rPr>
              <a:t> </a:t>
            </a:r>
            <a:r>
              <a:rPr lang="en-US" sz="2000" i="1" dirty="0">
                <a:ln w="0"/>
                <a:solidFill>
                  <a:srgbClr val="7030A0"/>
                </a:solidFill>
                <a:latin typeface="Arbat" pitchFamily="2" charset="0"/>
              </a:rPr>
              <a:t>DC-280</a:t>
            </a:r>
            <a:endParaRPr lang="ru-RU" i="1" dirty="0">
              <a:ln w="0"/>
              <a:solidFill>
                <a:srgbClr val="7030A0"/>
              </a:solidFill>
              <a:latin typeface="Arbat" pitchFamily="2" charset="0"/>
            </a:endParaRPr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id="{7D51E278-F92E-4301-B7BC-9B25B36DA9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0580448"/>
              </p:ext>
            </p:extLst>
          </p:nvPr>
        </p:nvGraphicFramePr>
        <p:xfrm>
          <a:off x="6713049" y="450371"/>
          <a:ext cx="5167305" cy="33382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3076">
                  <a:extLst>
                    <a:ext uri="{9D8B030D-6E8A-4147-A177-3AD203B41FA5}">
                      <a16:colId xmlns:a16="http://schemas.microsoft.com/office/drawing/2014/main" val="811653732"/>
                    </a:ext>
                  </a:extLst>
                </a:gridCol>
                <a:gridCol w="462547">
                  <a:extLst>
                    <a:ext uri="{9D8B030D-6E8A-4147-A177-3AD203B41FA5}">
                      <a16:colId xmlns:a16="http://schemas.microsoft.com/office/drawing/2014/main" val="3743789934"/>
                    </a:ext>
                  </a:extLst>
                </a:gridCol>
                <a:gridCol w="429508">
                  <a:extLst>
                    <a:ext uri="{9D8B030D-6E8A-4147-A177-3AD203B41FA5}">
                      <a16:colId xmlns:a16="http://schemas.microsoft.com/office/drawing/2014/main" val="1676534661"/>
                    </a:ext>
                  </a:extLst>
                </a:gridCol>
                <a:gridCol w="429508">
                  <a:extLst>
                    <a:ext uri="{9D8B030D-6E8A-4147-A177-3AD203B41FA5}">
                      <a16:colId xmlns:a16="http://schemas.microsoft.com/office/drawing/2014/main" val="1030017656"/>
                    </a:ext>
                  </a:extLst>
                </a:gridCol>
                <a:gridCol w="482370">
                  <a:extLst>
                    <a:ext uri="{9D8B030D-6E8A-4147-A177-3AD203B41FA5}">
                      <a16:colId xmlns:a16="http://schemas.microsoft.com/office/drawing/2014/main" val="3531028973"/>
                    </a:ext>
                  </a:extLst>
                </a:gridCol>
                <a:gridCol w="442722">
                  <a:extLst>
                    <a:ext uri="{9D8B030D-6E8A-4147-A177-3AD203B41FA5}">
                      <a16:colId xmlns:a16="http://schemas.microsoft.com/office/drawing/2014/main" val="3931263669"/>
                    </a:ext>
                  </a:extLst>
                </a:gridCol>
                <a:gridCol w="482370">
                  <a:extLst>
                    <a:ext uri="{9D8B030D-6E8A-4147-A177-3AD203B41FA5}">
                      <a16:colId xmlns:a16="http://schemas.microsoft.com/office/drawing/2014/main" val="3396037415"/>
                    </a:ext>
                  </a:extLst>
                </a:gridCol>
                <a:gridCol w="442722">
                  <a:extLst>
                    <a:ext uri="{9D8B030D-6E8A-4147-A177-3AD203B41FA5}">
                      <a16:colId xmlns:a16="http://schemas.microsoft.com/office/drawing/2014/main" val="4045146065"/>
                    </a:ext>
                  </a:extLst>
                </a:gridCol>
                <a:gridCol w="409685">
                  <a:extLst>
                    <a:ext uri="{9D8B030D-6E8A-4147-A177-3AD203B41FA5}">
                      <a16:colId xmlns:a16="http://schemas.microsoft.com/office/drawing/2014/main" val="252211842"/>
                    </a:ext>
                  </a:extLst>
                </a:gridCol>
                <a:gridCol w="409685">
                  <a:extLst>
                    <a:ext uri="{9D8B030D-6E8A-4147-A177-3AD203B41FA5}">
                      <a16:colId xmlns:a16="http://schemas.microsoft.com/office/drawing/2014/main" val="3467476973"/>
                    </a:ext>
                  </a:extLst>
                </a:gridCol>
                <a:gridCol w="389860">
                  <a:extLst>
                    <a:ext uri="{9D8B030D-6E8A-4147-A177-3AD203B41FA5}">
                      <a16:colId xmlns:a16="http://schemas.microsoft.com/office/drawing/2014/main" val="502296364"/>
                    </a:ext>
                  </a:extLst>
                </a:gridCol>
                <a:gridCol w="383252">
                  <a:extLst>
                    <a:ext uri="{9D8B030D-6E8A-4147-A177-3AD203B41FA5}">
                      <a16:colId xmlns:a16="http://schemas.microsoft.com/office/drawing/2014/main" val="2180644080"/>
                    </a:ext>
                  </a:extLst>
                </a:gridCol>
              </a:tblGrid>
              <a:tr h="258048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 dirty="0">
                          <a:effectLst/>
                        </a:rPr>
                        <a:t>Ion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 dirty="0">
                          <a:effectLst/>
                        </a:rPr>
                        <a:t>Energy (MeV)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</a:rPr>
                        <a:t>Intensity (</a:t>
                      </a:r>
                      <a:r>
                        <a:rPr lang="en-US" sz="1100" u="none" strike="noStrike" dirty="0" err="1">
                          <a:effectLst/>
                        </a:rPr>
                        <a:t>pµA</a:t>
                      </a:r>
                      <a:r>
                        <a:rPr lang="en-US" sz="1100" u="none" strike="noStrike" dirty="0">
                          <a:effectLst/>
                        </a:rPr>
                        <a:t>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5"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 dirty="0">
                          <a:effectLst/>
                        </a:rPr>
                        <a:t>Efficiency (%)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9477609"/>
                  </a:ext>
                </a:extLst>
              </a:tr>
              <a:tr h="4533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 dirty="0">
                          <a:effectLst/>
                        </a:rPr>
                        <a:t>Axial injection system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 dirty="0">
                          <a:effectLst/>
                        </a:rPr>
                        <a:t>Cyclotron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 dirty="0">
                          <a:effectLst/>
                        </a:rPr>
                        <a:t>Transport</a:t>
                      </a:r>
                    </a:p>
                    <a:p>
                      <a:pPr algn="ctr" rtl="0" fontAlgn="ctr"/>
                      <a:r>
                        <a:rPr lang="en-US" sz="1050" u="none" strike="noStrike" dirty="0">
                          <a:effectLst/>
                        </a:rPr>
                        <a:t> Channel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1976950"/>
                  </a:ext>
                </a:extLst>
              </a:tr>
              <a:tr h="7880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after separation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before injection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R=400</a:t>
                      </a:r>
                    </a:p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 mm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R= 1770 mm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Axial injection system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capture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 dirty="0">
                          <a:effectLst/>
                        </a:rPr>
                        <a:t>Cyclotron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 dirty="0">
                          <a:effectLst/>
                        </a:rPr>
                        <a:t>Extraction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 dirty="0">
                          <a:effectLst/>
                        </a:rPr>
                        <a:t>Total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5842039"/>
                  </a:ext>
                </a:extLst>
              </a:tr>
              <a:tr h="23015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baseline="30000" dirty="0">
                          <a:effectLst/>
                          <a:latin typeface="+mn-lt"/>
                        </a:rPr>
                        <a:t>48</a:t>
                      </a:r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Ca</a:t>
                      </a:r>
                      <a:r>
                        <a:rPr lang="en-US" sz="1100" u="none" strike="noStrike" baseline="30000" dirty="0">
                          <a:effectLst/>
                          <a:latin typeface="+mn-lt"/>
                        </a:rPr>
                        <a:t>10+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1,15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0,86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0,80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0,53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96%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93%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67%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7231732"/>
                  </a:ext>
                </a:extLst>
              </a:tr>
              <a:tr h="22772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baseline="30000" dirty="0">
                          <a:effectLst/>
                          <a:latin typeface="+mn-lt"/>
                        </a:rPr>
                        <a:t>48</a:t>
                      </a:r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Ca</a:t>
                      </a:r>
                      <a:r>
                        <a:rPr lang="en-US" sz="1100" u="none" strike="noStrike" baseline="30000" dirty="0">
                          <a:effectLst/>
                          <a:latin typeface="+mn-lt"/>
                        </a:rPr>
                        <a:t>+10</a:t>
                      </a:r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63" marR="4963" marT="4963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63" marR="4963" marT="4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63" marR="4963" marT="4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8,07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63" marR="4963" marT="4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5,58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63" marR="4963" marT="4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5,1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63" marR="4963" marT="4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4,7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63" marR="4963" marT="4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90%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63" marR="4963" marT="4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69%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63" marR="4963" marT="4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91%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63" marR="4963" marT="4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91%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63" marR="4963" marT="4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5</a:t>
                      </a:r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0</a:t>
                      </a:r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63" marR="4963" marT="4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1491227"/>
                  </a:ext>
                </a:extLst>
              </a:tr>
              <a:tr h="23015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baseline="30000" dirty="0">
                          <a:effectLst/>
                          <a:latin typeface="+mn-lt"/>
                        </a:rPr>
                        <a:t>48</a:t>
                      </a:r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Ca</a:t>
                      </a:r>
                      <a:r>
                        <a:rPr lang="en-US" sz="1100" u="none" strike="noStrike" baseline="30000" dirty="0">
                          <a:effectLst/>
                          <a:latin typeface="+mn-lt"/>
                        </a:rPr>
                        <a:t>10+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240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20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17,6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12,4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11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7,7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87%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70%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88%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71%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38%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7297615"/>
                  </a:ext>
                </a:extLst>
              </a:tr>
              <a:tr h="23015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baseline="30000" dirty="0">
                          <a:effectLst/>
                          <a:latin typeface="+mn-lt"/>
                        </a:rPr>
                        <a:t>48</a:t>
                      </a:r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Ca</a:t>
                      </a:r>
                      <a:r>
                        <a:rPr lang="en-US" sz="1100" u="none" strike="noStrike" baseline="30000" dirty="0">
                          <a:effectLst/>
                          <a:latin typeface="+mn-lt"/>
                        </a:rPr>
                        <a:t>10+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2</a:t>
                      </a:r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38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2</a:t>
                      </a:r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1,3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17,</a:t>
                      </a:r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12,</a:t>
                      </a:r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11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8</a:t>
                      </a:r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4</a:t>
                      </a:r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68</a:t>
                      </a:r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91</a:t>
                      </a:r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7</a:t>
                      </a:r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6</a:t>
                      </a:r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3</a:t>
                      </a:r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9</a:t>
                      </a:r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5770181"/>
                  </a:ext>
                </a:extLst>
              </a:tr>
              <a:tr h="23015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baseline="30000" dirty="0">
                          <a:effectLst/>
                          <a:latin typeface="+mn-lt"/>
                        </a:rPr>
                        <a:t>48</a:t>
                      </a:r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Ti</a:t>
                      </a:r>
                      <a:r>
                        <a:rPr lang="en-US" sz="1100" u="none" strike="noStrike" baseline="30000" dirty="0">
                          <a:effectLst/>
                          <a:latin typeface="+mn-lt"/>
                        </a:rPr>
                        <a:t>9+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265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4,83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3,93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2,79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2,47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2,13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81%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71%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88%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86%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44%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6115933"/>
                  </a:ext>
                </a:extLst>
              </a:tr>
              <a:tr h="23015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baseline="30000" dirty="0">
                          <a:effectLst/>
                          <a:latin typeface="+mn-lt"/>
                        </a:rPr>
                        <a:t>52</a:t>
                      </a:r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Cr</a:t>
                      </a:r>
                      <a:r>
                        <a:rPr lang="en-US" sz="1100" u="none" strike="noStrike" baseline="30000" dirty="0">
                          <a:effectLst/>
                          <a:latin typeface="+mn-lt"/>
                        </a:rPr>
                        <a:t>10+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250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  <a:latin typeface="+mn-lt"/>
                        </a:rPr>
                        <a:t>6,3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  <a:latin typeface="+mn-lt"/>
                        </a:rPr>
                        <a:t>5,2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3,56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3,23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2,62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83%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69%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91%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  <a:latin typeface="+mn-lt"/>
                        </a:rPr>
                        <a:t>81%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42%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6974778"/>
                  </a:ext>
                </a:extLst>
              </a:tr>
              <a:tr h="23015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baseline="30000" dirty="0">
                          <a:effectLst/>
                          <a:latin typeface="+mn-lt"/>
                        </a:rPr>
                        <a:t>54</a:t>
                      </a:r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Cr</a:t>
                      </a:r>
                      <a:r>
                        <a:rPr lang="en-US" sz="1100" u="none" strike="noStrike" baseline="30000" dirty="0">
                          <a:effectLst/>
                          <a:latin typeface="+mn-lt"/>
                        </a:rPr>
                        <a:t>10+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270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5,9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3,7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3,2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2,54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85%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73%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87%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79%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43%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9947199"/>
                  </a:ext>
                </a:extLst>
              </a:tr>
              <a:tr h="23015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baseline="30000" dirty="0">
                          <a:effectLst/>
                          <a:latin typeface="+mn-lt"/>
                        </a:rPr>
                        <a:t>56</a:t>
                      </a:r>
                      <a:r>
                        <a:rPr lang="en-US" sz="1100" u="none" strike="noStrike" baseline="0" dirty="0">
                          <a:effectLst/>
                          <a:latin typeface="+mn-lt"/>
                        </a:rPr>
                        <a:t>Fe</a:t>
                      </a:r>
                      <a:r>
                        <a:rPr lang="en-US" sz="1100" u="none" strike="noStrike" baseline="30000" dirty="0">
                          <a:effectLst/>
                          <a:latin typeface="+mn-lt"/>
                        </a:rPr>
                        <a:t>10+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77%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97%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82%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6272424"/>
                  </a:ext>
                </a:extLst>
              </a:tr>
            </a:tbl>
          </a:graphicData>
        </a:graphic>
      </p:graphicFrame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76EC5A4-E018-4F1E-A51D-E5D13E4FDD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909" y="4288864"/>
            <a:ext cx="1967205" cy="160786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9FCDA3D-D2D7-4488-9B3D-B95FF09D6A4D}"/>
              </a:ext>
            </a:extLst>
          </p:cNvPr>
          <p:cNvSpPr txBox="1"/>
          <p:nvPr/>
        </p:nvSpPr>
        <p:spPr>
          <a:xfrm>
            <a:off x="8637385" y="5906981"/>
            <a:ext cx="1643318" cy="71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30000" dirty="0">
                <a:cs typeface="Times New Roman" panose="02020603050405020304" pitchFamily="18" charset="0"/>
              </a:rPr>
              <a:t>48</a:t>
            </a:r>
            <a:r>
              <a:rPr lang="en-US" sz="1600" dirty="0">
                <a:cs typeface="Times New Roman" panose="02020603050405020304" pitchFamily="18" charset="0"/>
              </a:rPr>
              <a:t>Ti</a:t>
            </a:r>
            <a:r>
              <a:rPr lang="en-US" sz="1600" baseline="30000" dirty="0">
                <a:cs typeface="Times New Roman" panose="02020603050405020304" pitchFamily="18" charset="0"/>
              </a:rPr>
              <a:t>9+</a:t>
            </a:r>
            <a:r>
              <a:rPr lang="en-US" sz="1600" dirty="0">
                <a:cs typeface="Times New Roman" panose="02020603050405020304" pitchFamily="18" charset="0"/>
              </a:rPr>
              <a:t> from </a:t>
            </a:r>
          </a:p>
          <a:p>
            <a:r>
              <a:rPr lang="en-US" alt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(CH</a:t>
            </a:r>
            <a:r>
              <a:rPr lang="en-US" altLang="ru-RU" sz="14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ru-RU" sz="14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ru-RU" sz="14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Ti(CH</a:t>
            </a:r>
            <a:r>
              <a:rPr lang="en-US" altLang="ru-RU" sz="14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ru-RU" sz="14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altLang="ru-RU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baseline="30000" dirty="0"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F31F1F2-04A2-47BE-BDE4-09FA1703220D}"/>
              </a:ext>
            </a:extLst>
          </p:cNvPr>
          <p:cNvSpPr txBox="1"/>
          <p:nvPr/>
        </p:nvSpPr>
        <p:spPr>
          <a:xfrm>
            <a:off x="10651214" y="5863389"/>
            <a:ext cx="1173264" cy="748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30000" dirty="0">
                <a:cs typeface="Times New Roman" panose="02020603050405020304" pitchFamily="18" charset="0"/>
              </a:rPr>
              <a:t>52</a:t>
            </a:r>
            <a:r>
              <a:rPr lang="en-US" sz="1600" dirty="0">
                <a:cs typeface="Times New Roman" panose="02020603050405020304" pitchFamily="18" charset="0"/>
              </a:rPr>
              <a:t>Сr</a:t>
            </a:r>
            <a:r>
              <a:rPr lang="en-US" sz="1600" baseline="30000" dirty="0">
                <a:cs typeface="Times New Roman" panose="02020603050405020304" pitchFamily="18" charset="0"/>
              </a:rPr>
              <a:t>10+</a:t>
            </a:r>
            <a:r>
              <a:rPr lang="en-US" sz="1600" dirty="0">
                <a:cs typeface="Times New Roman" panose="02020603050405020304" pitchFamily="18" charset="0"/>
              </a:rPr>
              <a:t> from </a:t>
            </a:r>
          </a:p>
          <a:p>
            <a:r>
              <a:rPr lang="en-US" alt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Cr(C</a:t>
            </a:r>
            <a:r>
              <a:rPr lang="en-US" altLang="ru-RU" sz="16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5</a:t>
            </a:r>
            <a:r>
              <a:rPr lang="en-US" alt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altLang="ru-RU" sz="16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5</a:t>
            </a:r>
            <a:r>
              <a:rPr lang="en-US" alt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en-US" altLang="ru-RU" sz="16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endParaRPr lang="ru-RU" altLang="ru-RU" sz="1600" b="1" baseline="-25000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ru-RU" sz="1600" baseline="30000" dirty="0"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81C893A-03AA-4F6A-AEED-8C519DD8D898}"/>
              </a:ext>
            </a:extLst>
          </p:cNvPr>
          <p:cNvSpPr txBox="1"/>
          <p:nvPr/>
        </p:nvSpPr>
        <p:spPr>
          <a:xfrm>
            <a:off x="7451172" y="3842075"/>
            <a:ext cx="3986045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cs typeface="Times New Roman" panose="02020603050405020304" pitchFamily="18" charset="0"/>
              </a:rPr>
              <a:t>Spectrum from DECRIS-PM in optimal regime </a:t>
            </a:r>
          </a:p>
          <a:p>
            <a:endParaRPr lang="ru-RU" sz="1600" b="1" baseline="30000" dirty="0">
              <a:cs typeface="Times New Roman" panose="02020603050405020304" pitchFamily="18" charset="0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C33FCB8-68EF-4BB1-BF93-49FA1BD916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79337" y="2469"/>
            <a:ext cx="1007743" cy="1007743"/>
          </a:xfrm>
          <a:prstGeom prst="rect">
            <a:avLst/>
          </a:prstGeom>
        </p:spPr>
      </p:pic>
      <p:graphicFrame>
        <p:nvGraphicFramePr>
          <p:cNvPr id="28" name="Диаграмма 27">
            <a:extLst>
              <a:ext uri="{FF2B5EF4-FFF2-40B4-BE49-F238E27FC236}">
                <a16:creationId xmlns:a16="http://schemas.microsoft.com/office/drawing/2014/main" id="{982C440F-DD45-40A5-8DC4-3483D618FE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0738321"/>
              </p:ext>
            </p:extLst>
          </p:nvPr>
        </p:nvGraphicFramePr>
        <p:xfrm>
          <a:off x="311646" y="2487554"/>
          <a:ext cx="6192000" cy="208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0" name="Диаграмма 29">
            <a:extLst>
              <a:ext uri="{FF2B5EF4-FFF2-40B4-BE49-F238E27FC236}">
                <a16:creationId xmlns:a16="http://schemas.microsoft.com/office/drawing/2014/main" id="{982C440F-DD45-40A5-8DC4-3483D618FE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0682463"/>
              </p:ext>
            </p:extLst>
          </p:nvPr>
        </p:nvGraphicFramePr>
        <p:xfrm>
          <a:off x="311646" y="4558936"/>
          <a:ext cx="6192000" cy="208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id="{982C440F-DD45-40A5-8DC4-3483D618FE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329599"/>
              </p:ext>
            </p:extLst>
          </p:nvPr>
        </p:nvGraphicFramePr>
        <p:xfrm>
          <a:off x="311646" y="435729"/>
          <a:ext cx="6192000" cy="208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21416058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C01DE3B-A7E9-4F4F-BE49-1D7DD9CC10AB}"/>
              </a:ext>
            </a:extLst>
          </p:cNvPr>
          <p:cNvSpPr txBox="1"/>
          <p:nvPr/>
        </p:nvSpPr>
        <p:spPr>
          <a:xfrm rot="20175252">
            <a:off x="279563" y="653503"/>
            <a:ext cx="42079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i="1" dirty="0">
                <a:solidFill>
                  <a:schemeClr val="bg1"/>
                </a:solidFill>
              </a:rPr>
              <a:t>Спасибо</a:t>
            </a:r>
          </a:p>
          <a:p>
            <a:r>
              <a:rPr lang="ru-RU" sz="5400" i="1" dirty="0">
                <a:solidFill>
                  <a:schemeClr val="bg1"/>
                </a:solidFill>
              </a:rPr>
              <a:t> за внимание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B4986EC-6EDD-4107-AC2D-8006EC56DC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18531" y="5799706"/>
            <a:ext cx="1173469" cy="11734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5BB2C5-8D50-42D7-AC22-D21D12772079}"/>
              </a:ext>
            </a:extLst>
          </p:cNvPr>
          <p:cNvSpPr txBox="1"/>
          <p:nvPr/>
        </p:nvSpPr>
        <p:spPr>
          <a:xfrm>
            <a:off x="10462030" y="0"/>
            <a:ext cx="17876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2024 год.</a:t>
            </a:r>
          </a:p>
        </p:txBody>
      </p:sp>
    </p:spTree>
    <p:extLst>
      <p:ext uri="{BB962C8B-B14F-4D97-AF65-F5344CB8AC3E}">
        <p14:creationId xmlns:p14="http://schemas.microsoft.com/office/powerpoint/2010/main" val="773902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3C02885-0BED-47FC-823A-DCE24B803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445" y="462955"/>
            <a:ext cx="4901414" cy="3294570"/>
          </a:xfrm>
          <a:prstGeom prst="rect">
            <a:avLst/>
          </a:prstGeom>
        </p:spPr>
      </p:pic>
      <p:pic>
        <p:nvPicPr>
          <p:cNvPr id="67586" name="Рисунок 1" descr="E:\Работа разное\Фото и картинки\Абстрактная модель закоротки и камеры\1.PNG">
            <a:extLst>
              <a:ext uri="{FF2B5EF4-FFF2-40B4-BE49-F238E27FC236}">
                <a16:creationId xmlns:a16="http://schemas.microsoft.com/office/drawing/2014/main" id="{D5BFC5EF-2243-4D81-8379-546BF6A99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" t="19008" r="5183" b="10271"/>
          <a:stretch>
            <a:fillRect/>
          </a:stretch>
        </p:blipFill>
        <p:spPr bwMode="auto">
          <a:xfrm>
            <a:off x="629444" y="1598615"/>
            <a:ext cx="5113337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Box 3">
            <a:extLst>
              <a:ext uri="{FF2B5EF4-FFF2-40B4-BE49-F238E27FC236}">
                <a16:creationId xmlns:a16="http://schemas.microsoft.com/office/drawing/2014/main" id="{862A4798-E132-42EE-8065-C24AABDB8F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3976" y="60326"/>
            <a:ext cx="5400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400" b="1">
                <a:latin typeface="Times New Roman" panose="02020603050405020304" pitchFamily="18" charset="0"/>
              </a:rPr>
              <a:t>Ti ion production using SF</a:t>
            </a:r>
            <a:r>
              <a:rPr lang="en-US" altLang="ru-RU" sz="2400" b="1" baseline="-25000">
                <a:latin typeface="Times New Roman" panose="02020603050405020304" pitchFamily="18" charset="0"/>
              </a:rPr>
              <a:t>6 </a:t>
            </a:r>
            <a:r>
              <a:rPr lang="en-US" altLang="ru-RU" sz="2400" b="1">
                <a:latin typeface="Times New Roman" panose="02020603050405020304" pitchFamily="18" charset="0"/>
              </a:rPr>
              <a:t>plasma</a:t>
            </a:r>
            <a:r>
              <a:rPr lang="en-US" altLang="ru-RU" sz="2400" b="1" baseline="30000">
                <a:latin typeface="Times New Roman" panose="02020603050405020304" pitchFamily="18" charset="0"/>
              </a:rPr>
              <a:t>*</a:t>
            </a:r>
            <a:endParaRPr lang="ru-RU" altLang="ru-RU" sz="2400" b="1" baseline="30000">
              <a:latin typeface="Times New Roman" panose="02020603050405020304" pitchFamily="18" charset="0"/>
            </a:endParaRPr>
          </a:p>
        </p:txBody>
      </p:sp>
      <p:sp>
        <p:nvSpPr>
          <p:cNvPr id="67588" name="TextBox 4">
            <a:extLst>
              <a:ext uri="{FF2B5EF4-FFF2-40B4-BE49-F238E27FC236}">
                <a16:creationId xmlns:a16="http://schemas.microsoft.com/office/drawing/2014/main" id="{EA84361E-AF8F-404B-A116-E8858EA12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909" y="710984"/>
            <a:ext cx="34575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400" dirty="0">
                <a:latin typeface="Times New Roman" panose="02020603050405020304" pitchFamily="18" charset="0"/>
              </a:rPr>
              <a:t>ECR ion source plasma chamber</a:t>
            </a:r>
            <a:endParaRPr lang="ru-RU" altLang="ru-RU" sz="2400" dirty="0">
              <a:latin typeface="Times New Roman" panose="02020603050405020304" pitchFamily="18" charset="0"/>
            </a:endParaRP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06626E6A-5B6E-40DE-9481-A5C9B04B70C8}"/>
              </a:ext>
            </a:extLst>
          </p:cNvPr>
          <p:cNvCxnSpPr>
            <a:cxnSpLocks/>
          </p:cNvCxnSpPr>
          <p:nvPr/>
        </p:nvCxnSpPr>
        <p:spPr>
          <a:xfrm>
            <a:off x="2219138" y="1183265"/>
            <a:ext cx="71438" cy="71913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590" name="TextBox 7">
            <a:extLst>
              <a:ext uri="{FF2B5EF4-FFF2-40B4-BE49-F238E27FC236}">
                <a16:creationId xmlns:a16="http://schemas.microsoft.com/office/drawing/2014/main" id="{08045D81-C6CC-4F4E-8965-33D48FA35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545" y="4098409"/>
            <a:ext cx="10810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400" dirty="0" err="1">
                <a:latin typeface="Times New Roman" panose="02020603050405020304" pitchFamily="18" charset="0"/>
              </a:rPr>
              <a:t>Ti</a:t>
            </a:r>
            <a:r>
              <a:rPr lang="en-US" altLang="ru-RU" sz="2400" dirty="0">
                <a:latin typeface="Times New Roman" panose="02020603050405020304" pitchFamily="18" charset="0"/>
              </a:rPr>
              <a:t> foil</a:t>
            </a:r>
            <a:endParaRPr lang="ru-RU" altLang="ru-RU" sz="2400" dirty="0">
              <a:latin typeface="Times New Roman" panose="02020603050405020304" pitchFamily="18" charset="0"/>
            </a:endParaRP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E1CEC51A-85DC-4A6C-8439-679747BB433B}"/>
              </a:ext>
            </a:extLst>
          </p:cNvPr>
          <p:cNvCxnSpPr>
            <a:cxnSpLocks/>
          </p:cNvCxnSpPr>
          <p:nvPr/>
        </p:nvCxnSpPr>
        <p:spPr>
          <a:xfrm flipV="1">
            <a:off x="1722439" y="3350465"/>
            <a:ext cx="431800" cy="79216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0B7A5475-A85A-4EE6-A033-E3FB39E1958A}"/>
              </a:ext>
            </a:extLst>
          </p:cNvPr>
          <p:cNvCxnSpPr>
            <a:cxnSpLocks/>
          </p:cNvCxnSpPr>
          <p:nvPr/>
        </p:nvCxnSpPr>
        <p:spPr>
          <a:xfrm flipH="1">
            <a:off x="5636029" y="2319531"/>
            <a:ext cx="298840" cy="35779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593" name="TextBox 12">
            <a:extLst>
              <a:ext uri="{FF2B5EF4-FFF2-40B4-BE49-F238E27FC236}">
                <a16:creationId xmlns:a16="http://schemas.microsoft.com/office/drawing/2014/main" id="{4214782F-20C2-4C86-9698-0DEB8A58A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2377" y="1974058"/>
            <a:ext cx="1584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400" b="1" dirty="0">
                <a:latin typeface="Times New Roman" panose="02020603050405020304" pitchFamily="18" charset="0"/>
              </a:rPr>
              <a:t>He + SF</a:t>
            </a:r>
            <a:r>
              <a:rPr lang="en-US" altLang="ru-RU" sz="2400" b="1" baseline="-25000" dirty="0">
                <a:latin typeface="Times New Roman" panose="02020603050405020304" pitchFamily="18" charset="0"/>
              </a:rPr>
              <a:t>6</a:t>
            </a:r>
            <a:endParaRPr lang="ru-RU" altLang="ru-RU" sz="2400" b="1" baseline="-25000" dirty="0">
              <a:latin typeface="Times New Roman" panose="02020603050405020304" pitchFamily="18" charset="0"/>
            </a:endParaRP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CEB95A26-4AFB-44F5-AE12-AD611FA0EEAB}"/>
              </a:ext>
            </a:extLst>
          </p:cNvPr>
          <p:cNvCxnSpPr>
            <a:cxnSpLocks/>
          </p:cNvCxnSpPr>
          <p:nvPr/>
        </p:nvCxnSpPr>
        <p:spPr>
          <a:xfrm flipH="1">
            <a:off x="5442745" y="1840708"/>
            <a:ext cx="492124" cy="59533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595" name="TextBox 15">
            <a:extLst>
              <a:ext uri="{FF2B5EF4-FFF2-40B4-BE49-F238E27FC236}">
                <a16:creationId xmlns:a16="http://schemas.microsoft.com/office/drawing/2014/main" id="{42620754-7A73-4B3A-962C-00CA5E425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7838" y="1571903"/>
            <a:ext cx="12779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400" b="1" dirty="0">
                <a:latin typeface="Times New Roman" panose="02020603050405020304" pitchFamily="18" charset="0"/>
              </a:rPr>
              <a:t>UHF</a:t>
            </a:r>
            <a:endParaRPr lang="ru-RU" altLang="ru-RU" sz="2400" b="1" dirty="0">
              <a:latin typeface="Times New Roman" panose="02020603050405020304" pitchFamily="18" charset="0"/>
            </a:endParaRPr>
          </a:p>
        </p:txBody>
      </p:sp>
      <p:sp>
        <p:nvSpPr>
          <p:cNvPr id="67596" name="TextBox 16">
            <a:extLst>
              <a:ext uri="{FF2B5EF4-FFF2-40B4-BE49-F238E27FC236}">
                <a16:creationId xmlns:a16="http://schemas.microsoft.com/office/drawing/2014/main" id="{A57ADF58-6966-40C7-BB77-A4C58547F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5685" y="3675859"/>
            <a:ext cx="2343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400" dirty="0" err="1">
                <a:latin typeface="Times New Roman" panose="02020603050405020304" pitchFamily="18" charset="0"/>
              </a:rPr>
              <a:t>Ti</a:t>
            </a:r>
            <a:r>
              <a:rPr lang="en-US" altLang="ru-RU" sz="2400" dirty="0">
                <a:latin typeface="Times New Roman" panose="02020603050405020304" pitchFamily="18" charset="0"/>
              </a:rPr>
              <a:t> + F          </a:t>
            </a:r>
            <a:r>
              <a:rPr lang="en-US" altLang="ru-RU" sz="2400" dirty="0" err="1">
                <a:latin typeface="Times New Roman" panose="02020603050405020304" pitchFamily="18" charset="0"/>
              </a:rPr>
              <a:t>TiF</a:t>
            </a:r>
            <a:r>
              <a:rPr lang="en-US" altLang="ru-RU" sz="3600" baseline="-25000" dirty="0" err="1">
                <a:latin typeface="Times New Roman" panose="02020603050405020304" pitchFamily="18" charset="0"/>
              </a:rPr>
              <a:t>x</a:t>
            </a:r>
            <a:r>
              <a:rPr lang="en-US" altLang="ru-RU" sz="2400" dirty="0">
                <a:latin typeface="Times New Roman" panose="02020603050405020304" pitchFamily="18" charset="0"/>
              </a:rPr>
              <a:t>      </a:t>
            </a:r>
            <a:endParaRPr lang="ru-RU" altLang="ru-RU" sz="2400" dirty="0">
              <a:latin typeface="Times New Roman" panose="02020603050405020304" pitchFamily="18" charset="0"/>
            </a:endParaRPr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45080791-A8C2-431F-B8C5-632ED66AF23F}"/>
              </a:ext>
            </a:extLst>
          </p:cNvPr>
          <p:cNvCxnSpPr>
            <a:cxnSpLocks/>
          </p:cNvCxnSpPr>
          <p:nvPr/>
        </p:nvCxnSpPr>
        <p:spPr>
          <a:xfrm>
            <a:off x="3665336" y="3907633"/>
            <a:ext cx="48314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598" name="TextBox 1">
            <a:extLst>
              <a:ext uri="{FF2B5EF4-FFF2-40B4-BE49-F238E27FC236}">
                <a16:creationId xmlns:a16="http://schemas.microsoft.com/office/drawing/2014/main" id="{8891C3AF-A283-48A9-9774-CFBC7B3192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4252" y="4209663"/>
            <a:ext cx="2616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400" dirty="0">
                <a:latin typeface="Times New Roman" panose="02020603050405020304" pitchFamily="18" charset="0"/>
              </a:rPr>
              <a:t>Volatile compounds</a:t>
            </a:r>
            <a:endParaRPr lang="ru-RU" altLang="ru-RU" sz="2400" dirty="0">
              <a:latin typeface="Times New Roman" panose="02020603050405020304" pitchFamily="18" charset="0"/>
            </a:endParaRPr>
          </a:p>
        </p:txBody>
      </p: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CB988FA2-9EDF-4D13-B08D-2B7914640BCD}"/>
              </a:ext>
            </a:extLst>
          </p:cNvPr>
          <p:cNvCxnSpPr>
            <a:cxnSpLocks/>
          </p:cNvCxnSpPr>
          <p:nvPr/>
        </p:nvCxnSpPr>
        <p:spPr>
          <a:xfrm flipV="1">
            <a:off x="4435310" y="4098409"/>
            <a:ext cx="0" cy="24101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600" name="Прямоугольник 2">
            <a:extLst>
              <a:ext uri="{FF2B5EF4-FFF2-40B4-BE49-F238E27FC236}">
                <a16:creationId xmlns:a16="http://schemas.microsoft.com/office/drawing/2014/main" id="{DF558342-84F8-49A2-8037-9521CA0E7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7567" y="5650923"/>
            <a:ext cx="4935537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4625975" algn="ct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4625975" algn="ct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4625975" algn="ct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4625975" algn="ct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4625975" algn="ct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25975" algn="ct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25975" algn="ct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25975" algn="ct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25975" algn="ct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lnSpc>
                <a:spcPct val="107000"/>
              </a:lnSpc>
            </a:pPr>
            <a:r>
              <a:rPr lang="en-US" altLang="ru-RU" sz="1200" b="1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US" altLang="ru-RU" sz="1200" b="1" dirty="0">
                <a:ea typeface="Calibri" panose="020F0502020204030204" pitchFamily="34" charset="0"/>
                <a:cs typeface="Times New Roman" panose="02020603050405020304" pitchFamily="18" charset="0"/>
              </a:rPr>
              <a:t>Recycling effect of germanium on ECR ion source</a:t>
            </a:r>
            <a:r>
              <a:rPr lang="en-US" alt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P. </a:t>
            </a:r>
            <a:r>
              <a:rPr lang="en-US" alt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Leherissier</a:t>
            </a:r>
            <a:r>
              <a:rPr lang="en-US" alt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et al.</a:t>
            </a:r>
            <a:endParaRPr lang="ru-RU" alt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alt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Nuclear Instruments and Methods in Physics Research B 211 (2003) 274–280</a:t>
            </a:r>
            <a:endParaRPr lang="ru-RU" alt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7601" name="Прямоугольник 4">
            <a:extLst>
              <a:ext uri="{FF2B5EF4-FFF2-40B4-BE49-F238E27FC236}">
                <a16:creationId xmlns:a16="http://schemas.microsoft.com/office/drawing/2014/main" id="{618CE367-6275-404C-8D38-B772F54337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2715" y="4983086"/>
            <a:ext cx="59515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ru-RU" sz="1200" b="1" baseline="30000" dirty="0">
                <a:cs typeface="Times New Roman" panose="02020603050405020304" pitchFamily="18" charset="0"/>
              </a:rPr>
              <a:t>*</a:t>
            </a:r>
            <a:r>
              <a:rPr lang="en-US" altLang="ru-RU" sz="1200" b="1" dirty="0">
                <a:cs typeface="Times New Roman" panose="02020603050405020304" pitchFamily="18" charset="0"/>
              </a:rPr>
              <a:t>Production of multiply charged metallic ions by compact electron cyclotron</a:t>
            </a:r>
          </a:p>
          <a:p>
            <a:r>
              <a:rPr lang="en-US" altLang="ru-RU" sz="1200" b="1" dirty="0">
                <a:cs typeface="Times New Roman" panose="02020603050405020304" pitchFamily="18" charset="0"/>
              </a:rPr>
              <a:t>resonance ion source with SF</a:t>
            </a:r>
            <a:r>
              <a:rPr lang="en-US" altLang="ru-RU" sz="1200" b="1" baseline="-25000" dirty="0">
                <a:cs typeface="Times New Roman" panose="02020603050405020304" pitchFamily="18" charset="0"/>
              </a:rPr>
              <a:t>6</a:t>
            </a:r>
            <a:r>
              <a:rPr lang="en-US" altLang="ru-RU" sz="1200" b="1" dirty="0">
                <a:cs typeface="Times New Roman" panose="02020603050405020304" pitchFamily="18" charset="0"/>
              </a:rPr>
              <a:t> plasma </a:t>
            </a:r>
            <a:r>
              <a:rPr lang="en-US" altLang="ru-RU" sz="1000" dirty="0">
                <a:latin typeface="Arial" panose="020B0604020202020204" pitchFamily="34" charset="0"/>
              </a:rPr>
              <a:t>Y. </a:t>
            </a:r>
            <a:r>
              <a:rPr lang="en-US" altLang="ru-RU" sz="1000" dirty="0" err="1">
                <a:latin typeface="Arial" panose="020B0604020202020204" pitchFamily="34" charset="0"/>
              </a:rPr>
              <a:t>Saitoh</a:t>
            </a:r>
            <a:r>
              <a:rPr lang="en-US" altLang="ru-RU" sz="1000" dirty="0">
                <a:latin typeface="Arial" panose="020B0604020202020204" pitchFamily="34" charset="0"/>
              </a:rPr>
              <a:t> et al.</a:t>
            </a:r>
          </a:p>
          <a:p>
            <a:r>
              <a:rPr lang="en-US" altLang="ru-RU" sz="1200" dirty="0"/>
              <a:t>REVIEW OF SCIENTIFIC INSTRUMENTS VOLUME 69, NUMBER 2 FEBRUARY 1998</a:t>
            </a:r>
            <a:endParaRPr lang="ru-RU" altLang="ru-RU" sz="1200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9269A42-7266-43E7-8D95-7D0CEF12F0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03220" y="12860"/>
            <a:ext cx="1173469" cy="1173469"/>
          </a:xfrm>
          <a:prstGeom prst="rect">
            <a:avLst/>
          </a:prstGeom>
        </p:spPr>
      </p:pic>
      <p:sp>
        <p:nvSpPr>
          <p:cNvPr id="21" name="Номер слайда 2">
            <a:extLst>
              <a:ext uri="{FF2B5EF4-FFF2-40B4-BE49-F238E27FC236}">
                <a16:creationId xmlns:a16="http://schemas.microsoft.com/office/drawing/2014/main" id="{D2738AF6-7CBD-4BBC-A60D-3DE41DC9E931}"/>
              </a:ext>
            </a:extLst>
          </p:cNvPr>
          <p:cNvSpPr txBox="1">
            <a:spLocks/>
          </p:cNvSpPr>
          <p:nvPr/>
        </p:nvSpPr>
        <p:spPr>
          <a:xfrm>
            <a:off x="9930845" y="658415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FD7142A-0CEA-4E0D-9DF4-5E1C3D248C28}" type="slidenum">
              <a:rPr lang="en-US" sz="1800" i="1">
                <a:solidFill>
                  <a:schemeClr val="tx1"/>
                </a:solidFill>
              </a:rPr>
              <a:pPr>
                <a:defRPr/>
              </a:pPr>
              <a:t>41</a:t>
            </a:fld>
            <a:endParaRPr lang="en-US" sz="1800" i="1" dirty="0">
              <a:solidFill>
                <a:schemeClr val="tx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C1DAC9D-B8B3-4A65-BAC8-A105CC81B221}"/>
              </a:ext>
            </a:extLst>
          </p:cNvPr>
          <p:cNvSpPr txBox="1"/>
          <p:nvPr/>
        </p:nvSpPr>
        <p:spPr>
          <a:xfrm>
            <a:off x="7656691" y="3688033"/>
            <a:ext cx="451149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 ion spectrum, optimized for </a:t>
            </a:r>
            <a:r>
              <a:rPr 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10+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/>
          </a:p>
        </p:txBody>
      </p:sp>
      <p:pic>
        <p:nvPicPr>
          <p:cNvPr id="38" name="Рисунок 2">
            <a:extLst>
              <a:ext uri="{FF2B5EF4-FFF2-40B4-BE49-F238E27FC236}">
                <a16:creationId xmlns:a16="http://schemas.microsoft.com/office/drawing/2014/main" id="{EC7D0E9F-6778-4C41-921D-4638FECA34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30" r="5618" b="43838"/>
          <a:stretch/>
        </p:blipFill>
        <p:spPr bwMode="auto">
          <a:xfrm>
            <a:off x="8620037" y="4046839"/>
            <a:ext cx="2483240" cy="217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1">
            <a:extLst>
              <a:ext uri="{FF2B5EF4-FFF2-40B4-BE49-F238E27FC236}">
                <a16:creationId xmlns:a16="http://schemas.microsoft.com/office/drawing/2014/main" id="{C1E7F6C6-FC7D-49ED-A273-5B9F668468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5132" y="6226189"/>
            <a:ext cx="46130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 b="1" dirty="0">
                <a:latin typeface="Times New Roman" panose="02020603050405020304" pitchFamily="18" charset="0"/>
              </a:rPr>
              <a:t>Screen with </a:t>
            </a:r>
            <a:r>
              <a:rPr lang="en-US" altLang="ru-RU" sz="1600" b="1" dirty="0" err="1">
                <a:latin typeface="Times New Roman" panose="02020603050405020304" pitchFamily="18" charset="0"/>
              </a:rPr>
              <a:t>Ti</a:t>
            </a:r>
            <a:r>
              <a:rPr lang="en-US" altLang="ru-RU" sz="1600" b="1" dirty="0">
                <a:latin typeface="Times New Roman" panose="02020603050405020304" pitchFamily="18" charset="0"/>
              </a:rPr>
              <a:t> foil</a:t>
            </a:r>
            <a:r>
              <a:rPr lang="ru-RU" altLang="ru-RU" sz="1600" b="1" dirty="0">
                <a:latin typeface="Times New Roman" panose="02020603050405020304" pitchFamily="18" charset="0"/>
              </a:rPr>
              <a:t> </a:t>
            </a:r>
            <a:r>
              <a:rPr lang="en-US" altLang="ru-RU" sz="1600" b="1" dirty="0">
                <a:latin typeface="Times New Roman" panose="02020603050405020304" pitchFamily="18" charset="0"/>
              </a:rPr>
              <a:t>after operation with</a:t>
            </a:r>
            <a:r>
              <a:rPr lang="ru-RU" altLang="ru-RU" sz="1600" b="1" dirty="0">
                <a:latin typeface="Times New Roman" panose="02020603050405020304" pitchFamily="18" charset="0"/>
              </a:rPr>
              <a:t> </a:t>
            </a:r>
            <a:r>
              <a:rPr lang="en-US" altLang="ru-RU" sz="1600" b="1" dirty="0">
                <a:latin typeface="Times New Roman" panose="02020603050405020304" pitchFamily="18" charset="0"/>
              </a:rPr>
              <a:t>SF</a:t>
            </a:r>
            <a:r>
              <a:rPr lang="en-US" altLang="ru-RU" sz="1600" b="1" baseline="-25000" dirty="0">
                <a:latin typeface="Times New Roman" panose="02020603050405020304" pitchFamily="18" charset="0"/>
              </a:rPr>
              <a:t>6 </a:t>
            </a:r>
            <a:r>
              <a:rPr lang="en-US" altLang="ru-RU" sz="1600" b="1" dirty="0">
                <a:latin typeface="Times New Roman" panose="02020603050405020304" pitchFamily="18" charset="0"/>
              </a:rPr>
              <a:t>plasma</a:t>
            </a:r>
            <a:endParaRPr lang="ru-RU" altLang="ru-RU" sz="1600" b="1" dirty="0">
              <a:latin typeface="Times New Roman" panose="02020603050405020304" pitchFamily="18" charset="0"/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1E60454E-DE1C-4350-ACE4-47254E0B5490}"/>
              </a:ext>
            </a:extLst>
          </p:cNvPr>
          <p:cNvSpPr/>
          <p:nvPr/>
        </p:nvSpPr>
        <p:spPr>
          <a:xfrm>
            <a:off x="0" y="0"/>
            <a:ext cx="187867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600" i="1" dirty="0">
                <a:ln w="0"/>
                <a:solidFill>
                  <a:srgbClr val="7030A0"/>
                </a:solidFill>
                <a:latin typeface="Arbat" pitchFamily="2" charset="0"/>
              </a:rPr>
              <a:t>Development of </a:t>
            </a:r>
          </a:p>
          <a:p>
            <a:r>
              <a:rPr lang="en-US" sz="1600" i="1" dirty="0">
                <a:ln w="0"/>
                <a:solidFill>
                  <a:srgbClr val="7030A0"/>
                </a:solidFill>
                <a:latin typeface="Arbat" pitchFamily="2" charset="0"/>
              </a:rPr>
              <a:t>ion production methods</a:t>
            </a:r>
            <a:endParaRPr lang="ru-RU" i="1" dirty="0">
              <a:ln w="0"/>
              <a:solidFill>
                <a:srgbClr val="7030A0"/>
              </a:solidFill>
              <a:latin typeface="Arbat" pitchFamily="2" charset="0"/>
            </a:endParaRP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4B3E6B72-2FD5-4AFC-AD34-B67A725F6E2A}"/>
              </a:ext>
            </a:extLst>
          </p:cNvPr>
          <p:cNvSpPr/>
          <p:nvPr/>
        </p:nvSpPr>
        <p:spPr>
          <a:xfrm rot="1442772">
            <a:off x="54591" y="6087918"/>
            <a:ext cx="1456905" cy="400110"/>
          </a:xfrm>
          <a:prstGeom prst="rect">
            <a:avLst/>
          </a:prstGeom>
          <a:noFill/>
          <a:ln w="79375" cap="rnd">
            <a:noFill/>
            <a:round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2700">
                  <a:gradFill flip="none" rotWithShape="1">
                    <a:gsLst>
                      <a:gs pos="0">
                        <a:schemeClr val="accent1">
                          <a:alpha val="77000"/>
                          <a:lumMod val="10000"/>
                          <a:lumOff val="90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prstDash val="solid"/>
                </a:ln>
                <a:pattFill prst="pct50">
                  <a:fgClr>
                    <a:schemeClr val="accent1">
                      <a:lumMod val="60000"/>
                      <a:lumOff val="40000"/>
                    </a:schemeClr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>
                      <a:lumMod val="60000"/>
                      <a:lumOff val="40000"/>
                    </a:schemeClr>
                  </a:outerShdw>
                </a:effectLst>
              </a:rPr>
              <a:t>i</a:t>
            </a:r>
            <a:r>
              <a:rPr lang="en-US" sz="2000" b="1" cap="none" dirty="0">
                <a:ln w="12700">
                  <a:gradFill flip="none" rotWithShape="1">
                    <a:gsLst>
                      <a:gs pos="0">
                        <a:schemeClr val="accent1">
                          <a:alpha val="77000"/>
                          <a:lumMod val="10000"/>
                          <a:lumOff val="90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prstDash val="solid"/>
                </a:ln>
                <a:pattFill prst="pct50">
                  <a:fgClr>
                    <a:schemeClr val="accent1">
                      <a:lumMod val="60000"/>
                      <a:lumOff val="40000"/>
                    </a:schemeClr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>
                      <a:lumMod val="60000"/>
                      <a:lumOff val="40000"/>
                    </a:schemeClr>
                  </a:outerShdw>
                </a:effectLst>
              </a:rPr>
              <a:t>n </a:t>
            </a:r>
            <a:r>
              <a:rPr lang="en-US" sz="2000" b="1" cap="none" dirty="0">
                <a:ln w="12700">
                  <a:gradFill flip="none" rotWithShape="1">
                    <a:gsLst>
                      <a:gs pos="0">
                        <a:schemeClr val="accent1">
                          <a:lumMod val="10000"/>
                          <a:lumOff val="90000"/>
                          <a:alpha val="37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prstDash val="solid"/>
                </a:ln>
                <a:pattFill prst="pct50">
                  <a:fgClr>
                    <a:schemeClr val="accent1">
                      <a:lumMod val="60000"/>
                      <a:lumOff val="40000"/>
                    </a:schemeClr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>
                      <a:lumMod val="60000"/>
                      <a:lumOff val="40000"/>
                    </a:schemeClr>
                  </a:outerShdw>
                </a:effectLst>
              </a:rPr>
              <a:t>progress</a:t>
            </a:r>
            <a:endParaRPr lang="ru-RU" sz="2000" b="1" cap="none" dirty="0">
              <a:ln w="12700">
                <a:gradFill flip="none" rotWithShape="1">
                  <a:gsLst>
                    <a:gs pos="0">
                      <a:schemeClr val="accent1">
                        <a:lumMod val="10000"/>
                        <a:lumOff val="90000"/>
                        <a:alpha val="37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prstDash val="solid"/>
              </a:ln>
              <a:pattFill prst="pct50">
                <a:fgClr>
                  <a:schemeClr val="accent1">
                    <a:lumMod val="60000"/>
                    <a:lumOff val="40000"/>
                  </a:schemeClr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7339AE84-D434-4DDE-B8C8-611DFCF4F644}"/>
              </a:ext>
            </a:extLst>
          </p:cNvPr>
          <p:cNvSpPr/>
          <p:nvPr/>
        </p:nvSpPr>
        <p:spPr>
          <a:xfrm rot="1442772">
            <a:off x="46148" y="6076229"/>
            <a:ext cx="1473789" cy="423489"/>
          </a:xfrm>
          <a:prstGeom prst="roundRect">
            <a:avLst/>
          </a:prstGeom>
          <a:noFill/>
          <a:ln w="76200">
            <a:gradFill flip="none" rotWithShape="1">
              <a:gsLst>
                <a:gs pos="74000">
                  <a:schemeClr val="accent1">
                    <a:lumMod val="50000"/>
                    <a:lumOff val="50000"/>
                    <a:alpha val="40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9A350B48-853F-40FB-8C6A-AFAFF7D2CCAD}"/>
              </a:ext>
            </a:extLst>
          </p:cNvPr>
          <p:cNvSpPr/>
          <p:nvPr/>
        </p:nvSpPr>
        <p:spPr>
          <a:xfrm rot="1502331">
            <a:off x="60631" y="6070130"/>
            <a:ext cx="1456905" cy="400110"/>
          </a:xfrm>
          <a:prstGeom prst="rect">
            <a:avLst/>
          </a:prstGeom>
          <a:noFill/>
          <a:ln w="79375" cap="rnd">
            <a:noFill/>
            <a:round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dirty="0">
                <a:ln w="12700">
                  <a:gradFill flip="none" rotWithShape="1">
                    <a:gsLst>
                      <a:gs pos="0">
                        <a:schemeClr val="accent1">
                          <a:lumMod val="10000"/>
                          <a:lumOff val="90000"/>
                          <a:alpha val="37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prstDash val="solid"/>
                </a:ln>
                <a:pattFill prst="pct50">
                  <a:fgClr>
                    <a:schemeClr val="accent1">
                      <a:lumMod val="60000"/>
                      <a:lumOff val="40000"/>
                    </a:schemeClr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>
                      <a:lumMod val="60000"/>
                      <a:lumOff val="40000"/>
                    </a:schemeClr>
                  </a:outerShdw>
                </a:effectLst>
              </a:rPr>
              <a:t>obtained</a:t>
            </a:r>
            <a:endParaRPr lang="ru-RU" sz="2000" b="1" cap="none" dirty="0">
              <a:ln w="12700">
                <a:gradFill flip="none" rotWithShape="1">
                  <a:gsLst>
                    <a:gs pos="0">
                      <a:schemeClr val="accent1">
                        <a:lumMod val="10000"/>
                        <a:lumOff val="90000"/>
                        <a:alpha val="37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prstDash val="solid"/>
              </a:ln>
              <a:pattFill prst="pct50">
                <a:fgClr>
                  <a:schemeClr val="accent1">
                    <a:lumMod val="60000"/>
                    <a:lumOff val="40000"/>
                  </a:schemeClr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A0DF7030-9278-4C9D-8948-73C594C395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903" y="4136520"/>
            <a:ext cx="2715004" cy="23244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F76AF2-2490-42D0-9A38-AABA53741125}"/>
              </a:ext>
            </a:extLst>
          </p:cNvPr>
          <p:cNvSpPr txBox="1"/>
          <p:nvPr/>
        </p:nvSpPr>
        <p:spPr>
          <a:xfrm>
            <a:off x="2571287" y="46790"/>
            <a:ext cx="79662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Production of high-intensity ion beams </a:t>
            </a:r>
            <a:r>
              <a:rPr lang="en-US" sz="2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+10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at the DC-280 cyclotron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2E8600-7628-44DB-AD1F-0EB1482B8E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939" y="3285967"/>
            <a:ext cx="1327214" cy="759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45A6CE2-CEED-4A5E-8B74-B6542BCFFD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408" y="3318537"/>
            <a:ext cx="1327320" cy="7594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F850219-B592-471C-8F52-0FCFDBE3B2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289" y="4494346"/>
            <a:ext cx="1312530" cy="79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2E6E807-132E-492A-9B75-1A92C2170B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289" y="5567336"/>
            <a:ext cx="1328400" cy="791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3C3D1EB-93FE-4845-8E31-6332B10F15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138" y="3285967"/>
            <a:ext cx="1328400" cy="791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B1B1BBF3-DD63-4FC4-90DE-B3971827FBC2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7874338" y="4077966"/>
            <a:ext cx="731335" cy="5739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5CAD4011-92A6-4743-9E4F-71587690799C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9138088" y="4045567"/>
            <a:ext cx="333458" cy="3447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8E9D8C22-5C96-403B-AD22-DB1465931B1F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9435337" y="3698252"/>
            <a:ext cx="1030071" cy="6920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A5F45BE9-C952-45F2-BB06-F325BD1E6E65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9640398" y="4890346"/>
            <a:ext cx="87489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92ECD0AB-ABA1-4A88-B2B8-CED64D2BB181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10135153" y="5963336"/>
            <a:ext cx="380136" cy="4478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543C4051-1B3E-4C0C-9125-31546B4E6666}"/>
              </a:ext>
            </a:extLst>
          </p:cNvPr>
          <p:cNvSpPr txBox="1"/>
          <p:nvPr/>
        </p:nvSpPr>
        <p:spPr>
          <a:xfrm>
            <a:off x="7601472" y="2932525"/>
            <a:ext cx="354597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 ion spectrum, optimized for </a:t>
            </a:r>
            <a:r>
              <a:rPr lang="en-US" sz="1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1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10+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DB0009E-CD71-4DD2-91A0-7008EC08FD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072" y="467512"/>
            <a:ext cx="3767747" cy="253255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68A221D-4F18-4FF9-826B-E94E186929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410" y="3094105"/>
            <a:ext cx="3687836" cy="283099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FE63FCC-8061-433C-9485-FCAB3975A84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003220" y="12860"/>
            <a:ext cx="1173469" cy="1173469"/>
          </a:xfrm>
          <a:prstGeom prst="rect">
            <a:avLst/>
          </a:prstGeom>
        </p:spPr>
      </p:pic>
      <p:graphicFrame>
        <p:nvGraphicFramePr>
          <p:cNvPr id="25" name="Таблица 24">
            <a:extLst>
              <a:ext uri="{FF2B5EF4-FFF2-40B4-BE49-F238E27FC236}">
                <a16:creationId xmlns:a16="http://schemas.microsoft.com/office/drawing/2014/main" id="{89FB279F-D4CA-4895-BC10-6F91B8180C6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81810" y="956638"/>
          <a:ext cx="6543306" cy="21340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22400">
                  <a:extLst>
                    <a:ext uri="{9D8B030D-6E8A-4147-A177-3AD203B41FA5}">
                      <a16:colId xmlns:a16="http://schemas.microsoft.com/office/drawing/2014/main" val="1393658894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689703780"/>
                    </a:ext>
                  </a:extLst>
                </a:gridCol>
                <a:gridCol w="1206500">
                  <a:extLst>
                    <a:ext uri="{9D8B030D-6E8A-4147-A177-3AD203B41FA5}">
                      <a16:colId xmlns:a16="http://schemas.microsoft.com/office/drawing/2014/main" val="1350269763"/>
                    </a:ext>
                  </a:extLst>
                </a:gridCol>
                <a:gridCol w="1651000">
                  <a:extLst>
                    <a:ext uri="{9D8B030D-6E8A-4147-A177-3AD203B41FA5}">
                      <a16:colId xmlns:a16="http://schemas.microsoft.com/office/drawing/2014/main" val="81394466"/>
                    </a:ext>
                  </a:extLst>
                </a:gridCol>
                <a:gridCol w="1095006">
                  <a:extLst>
                    <a:ext uri="{9D8B030D-6E8A-4147-A177-3AD203B41FA5}">
                      <a16:colId xmlns:a16="http://schemas.microsoft.com/office/drawing/2014/main" val="1659644410"/>
                    </a:ext>
                  </a:extLst>
                </a:gridCol>
              </a:tblGrid>
              <a:tr h="31332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Axial injection system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Cyclotron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Transport channel   </a:t>
                      </a:r>
                      <a:r>
                        <a:rPr lang="en-US" sz="1400" u="none" strike="noStrike" dirty="0">
                          <a:effectLst/>
                        </a:rPr>
                        <a:t>(T0FC2), </a:t>
                      </a:r>
                      <a:r>
                        <a:rPr lang="en-US" sz="1400" u="none" strike="noStrike" dirty="0" err="1">
                          <a:effectLst/>
                        </a:rPr>
                        <a:t>pµA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5899964"/>
                  </a:ext>
                </a:extLst>
              </a:tr>
              <a:tr h="4488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After separation (IFC2), </a:t>
                      </a:r>
                      <a:r>
                        <a:rPr lang="en-US" sz="1400" u="none" strike="noStrike" dirty="0" err="1">
                          <a:effectLst/>
                        </a:rPr>
                        <a:t>pµA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Before injection (IFC3), </a:t>
                      </a:r>
                      <a:r>
                        <a:rPr lang="en-US" sz="1400" u="none" strike="noStrike" dirty="0" err="1">
                          <a:effectLst/>
                        </a:rPr>
                        <a:t>pµA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R=400 mm</a:t>
                      </a:r>
                      <a:r>
                        <a:rPr lang="ru-RU" sz="1400" u="none" strike="noStrike" dirty="0">
                          <a:effectLst/>
                        </a:rPr>
                        <a:t>, </a:t>
                      </a:r>
                      <a:r>
                        <a:rPr lang="en-US" sz="1400" u="none" strike="noStrike" dirty="0" err="1">
                          <a:effectLst/>
                        </a:rPr>
                        <a:t>pµA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R=1770 mm</a:t>
                      </a:r>
                      <a:r>
                        <a:rPr lang="ru-RU" sz="1400" u="none" strike="noStrike" dirty="0">
                          <a:effectLst/>
                        </a:rPr>
                        <a:t>, </a:t>
                      </a:r>
                      <a:r>
                        <a:rPr lang="en-US" sz="1400" u="none" strike="noStrike" dirty="0" err="1">
                          <a:effectLst/>
                        </a:rPr>
                        <a:t>pµA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1443635"/>
                  </a:ext>
                </a:extLst>
              </a:tr>
              <a:tr h="2286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9881651"/>
                  </a:ext>
                </a:extLst>
              </a:tr>
              <a:tr h="22864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80,0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9644173"/>
                  </a:ext>
                </a:extLst>
              </a:tr>
              <a:tr h="2286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43,5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7748698"/>
                  </a:ext>
                </a:extLst>
              </a:tr>
              <a:tr h="2286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88,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0841212"/>
                  </a:ext>
                </a:extLst>
              </a:tr>
              <a:tr h="2286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79,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4317968"/>
                  </a:ext>
                </a:extLst>
              </a:tr>
              <a:tr h="228645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,5%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2475788"/>
                  </a:ext>
                </a:extLst>
              </a:tr>
            </a:tbl>
          </a:graphicData>
        </a:graphic>
      </p:graphicFrame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370C250-541B-4A25-9803-A98D776A786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46" y="3196999"/>
            <a:ext cx="3124864" cy="249409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3CE56DE-F44B-483F-8A4D-E0F0F9DA8CFB}"/>
              </a:ext>
            </a:extLst>
          </p:cNvPr>
          <p:cNvSpPr txBox="1"/>
          <p:nvPr/>
        </p:nvSpPr>
        <p:spPr>
          <a:xfrm>
            <a:off x="3669272" y="5951391"/>
            <a:ext cx="3282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Accelerated beam stability </a:t>
            </a:r>
            <a:r>
              <a:rPr lang="en-US" sz="1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1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+10</a:t>
            </a:r>
            <a:endParaRPr lang="ru-RU" sz="2000" b="1" dirty="0"/>
          </a:p>
        </p:txBody>
      </p:sp>
      <p:sp>
        <p:nvSpPr>
          <p:cNvPr id="23" name="Номер слайда 3">
            <a:extLst>
              <a:ext uri="{FF2B5EF4-FFF2-40B4-BE49-F238E27FC236}">
                <a16:creationId xmlns:a16="http://schemas.microsoft.com/office/drawing/2014/main" id="{E62D7DC7-3B2E-49B8-A6DB-9B5D78FE8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4352" y="6449261"/>
            <a:ext cx="2844800" cy="365125"/>
          </a:xfrm>
        </p:spPr>
        <p:txBody>
          <a:bodyPr/>
          <a:lstStyle/>
          <a:p>
            <a:fld id="{1796BDC7-5C88-4444-8488-242DF19A130D}" type="slidenum">
              <a:rPr lang="ru-RU" sz="2400" i="1" smtClean="0">
                <a:solidFill>
                  <a:schemeClr val="tx1"/>
                </a:solidFill>
              </a:rPr>
              <a:pPr/>
              <a:t>42</a:t>
            </a:fld>
            <a:endParaRPr lang="ru-RU" sz="2400" i="1" dirty="0">
              <a:solidFill>
                <a:schemeClr val="tx1"/>
              </a:solidFill>
            </a:endParaRPr>
          </a:p>
        </p:txBody>
      </p:sp>
      <p:pic>
        <p:nvPicPr>
          <p:cNvPr id="28" name="Рисунок 5">
            <a:extLst>
              <a:ext uri="{FF2B5EF4-FFF2-40B4-BE49-F238E27FC236}">
                <a16:creationId xmlns:a16="http://schemas.microsoft.com/office/drawing/2014/main" id="{D326A757-3D01-43EE-9090-89608397F7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7" t="89120" r="45576" b="961"/>
          <a:stretch/>
        </p:blipFill>
        <p:spPr bwMode="auto">
          <a:xfrm>
            <a:off x="7005584" y="6223622"/>
            <a:ext cx="2939501" cy="523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27AAD276-4B75-4626-A71B-1AC3CF13EEED}"/>
              </a:ext>
            </a:extLst>
          </p:cNvPr>
          <p:cNvSpPr/>
          <p:nvPr/>
        </p:nvSpPr>
        <p:spPr>
          <a:xfrm>
            <a:off x="0" y="0"/>
            <a:ext cx="187867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600" i="1" dirty="0">
                <a:ln w="0"/>
                <a:solidFill>
                  <a:srgbClr val="7030A0"/>
                </a:solidFill>
                <a:latin typeface="Arbat" pitchFamily="2" charset="0"/>
              </a:rPr>
              <a:t>Development of </a:t>
            </a:r>
          </a:p>
          <a:p>
            <a:r>
              <a:rPr lang="en-US" sz="1600" i="1" dirty="0">
                <a:ln w="0"/>
                <a:solidFill>
                  <a:srgbClr val="7030A0"/>
                </a:solidFill>
                <a:latin typeface="Arbat" pitchFamily="2" charset="0"/>
              </a:rPr>
              <a:t>ion production methods</a:t>
            </a:r>
            <a:endParaRPr lang="ru-RU" i="1" dirty="0">
              <a:ln w="0"/>
              <a:solidFill>
                <a:srgbClr val="7030A0"/>
              </a:solidFill>
              <a:latin typeface="Arbat" pitchFamily="2" charset="0"/>
            </a:endParaRP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D6A9440C-4568-4326-970F-6F78ED67E757}"/>
              </a:ext>
            </a:extLst>
          </p:cNvPr>
          <p:cNvSpPr/>
          <p:nvPr/>
        </p:nvSpPr>
        <p:spPr>
          <a:xfrm rot="1502331">
            <a:off x="52189" y="6084552"/>
            <a:ext cx="1473789" cy="410047"/>
          </a:xfrm>
          <a:prstGeom prst="roundRect">
            <a:avLst/>
          </a:prstGeom>
          <a:noFill/>
          <a:ln w="76200">
            <a:gradFill flip="none" rotWithShape="1">
              <a:gsLst>
                <a:gs pos="74000">
                  <a:schemeClr val="accent1">
                    <a:lumMod val="50000"/>
                    <a:lumOff val="50000"/>
                    <a:alpha val="40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F076D09-3EDA-49F3-808B-7AAE2474D1A0}"/>
              </a:ext>
            </a:extLst>
          </p:cNvPr>
          <p:cNvSpPr txBox="1"/>
          <p:nvPr/>
        </p:nvSpPr>
        <p:spPr>
          <a:xfrm>
            <a:off x="338270" y="5616769"/>
            <a:ext cx="3021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Separation of </a:t>
            </a:r>
            <a:r>
              <a:rPr lang="en-US" sz="1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4+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1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1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10+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ions inside the DC-280 cyclotron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A0DAC7C-61CA-48C7-8C20-459E0604C1A4}"/>
              </a:ext>
            </a:extLst>
          </p:cNvPr>
          <p:cNvSpPr txBox="1"/>
          <p:nvPr/>
        </p:nvSpPr>
        <p:spPr>
          <a:xfrm>
            <a:off x="4572563" y="5122335"/>
            <a:ext cx="1305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11 </a:t>
            </a:r>
            <a:r>
              <a:rPr lang="en-US" sz="2000" b="1" dirty="0">
                <a:solidFill>
                  <a:srgbClr val="FF0000"/>
                </a:solidFill>
              </a:rPr>
              <a:t>hours</a:t>
            </a:r>
            <a:endParaRPr lang="ru-RU" sz="2000" b="1" dirty="0">
              <a:solidFill>
                <a:srgbClr val="FF0000"/>
              </a:solidFill>
            </a:endParaRPr>
          </a:p>
        </p:txBody>
      </p: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E0EDC92F-071B-4C95-809B-E9D22A290234}"/>
              </a:ext>
            </a:extLst>
          </p:cNvPr>
          <p:cNvCxnSpPr>
            <a:cxnSpLocks/>
          </p:cNvCxnSpPr>
          <p:nvPr/>
        </p:nvCxnSpPr>
        <p:spPr>
          <a:xfrm>
            <a:off x="5944162" y="5330703"/>
            <a:ext cx="754350" cy="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2A00BEA2-13E6-4CAE-A451-199026F94927}"/>
              </a:ext>
            </a:extLst>
          </p:cNvPr>
          <p:cNvCxnSpPr>
            <a:cxnSpLocks/>
          </p:cNvCxnSpPr>
          <p:nvPr/>
        </p:nvCxnSpPr>
        <p:spPr>
          <a:xfrm flipH="1">
            <a:off x="3859619" y="5330703"/>
            <a:ext cx="671379" cy="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94265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9F76AF2-2490-42D0-9A38-AABA53741125}"/>
              </a:ext>
            </a:extLst>
          </p:cNvPr>
          <p:cNvSpPr txBox="1"/>
          <p:nvPr/>
        </p:nvSpPr>
        <p:spPr>
          <a:xfrm>
            <a:off x="2571287" y="268934"/>
            <a:ext cx="63530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пучков </a:t>
            </a:r>
            <a:r>
              <a:rPr lang="en-US" sz="2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методом прямого распыления</a:t>
            </a:r>
          </a:p>
          <a:p>
            <a:endParaRPr lang="ru-RU" sz="2000" b="1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FE63FCC-8061-433C-9485-FCAB3975A8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03220" y="12860"/>
            <a:ext cx="1173469" cy="1173469"/>
          </a:xfrm>
          <a:prstGeom prst="rect">
            <a:avLst/>
          </a:prstGeom>
        </p:spPr>
      </p:pic>
      <p:sp>
        <p:nvSpPr>
          <p:cNvPr id="23" name="Номер слайда 3">
            <a:extLst>
              <a:ext uri="{FF2B5EF4-FFF2-40B4-BE49-F238E27FC236}">
                <a16:creationId xmlns:a16="http://schemas.microsoft.com/office/drawing/2014/main" id="{E62D7DC7-3B2E-49B8-A6DB-9B5D78FE8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4352" y="6449261"/>
            <a:ext cx="2844800" cy="365125"/>
          </a:xfrm>
        </p:spPr>
        <p:txBody>
          <a:bodyPr/>
          <a:lstStyle/>
          <a:p>
            <a:fld id="{1796BDC7-5C88-4444-8488-242DF19A130D}" type="slidenum">
              <a:rPr lang="ru-RU" sz="2400" i="1" smtClean="0">
                <a:solidFill>
                  <a:schemeClr val="tx1"/>
                </a:solidFill>
              </a:rPr>
              <a:pPr/>
              <a:t>43</a:t>
            </a:fld>
            <a:endParaRPr lang="ru-RU" sz="2400" i="1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27AAD276-4B75-4626-A71B-1AC3CF13EEED}"/>
              </a:ext>
            </a:extLst>
          </p:cNvPr>
          <p:cNvSpPr/>
          <p:nvPr/>
        </p:nvSpPr>
        <p:spPr>
          <a:xfrm>
            <a:off x="0" y="0"/>
            <a:ext cx="187867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600" i="1" dirty="0">
                <a:ln w="0"/>
                <a:solidFill>
                  <a:srgbClr val="7030A0"/>
                </a:solidFill>
                <a:latin typeface="Arbat" pitchFamily="2" charset="0"/>
              </a:rPr>
              <a:t>Development of </a:t>
            </a:r>
          </a:p>
          <a:p>
            <a:r>
              <a:rPr lang="en-US" sz="1600" i="1" dirty="0">
                <a:ln w="0"/>
                <a:solidFill>
                  <a:srgbClr val="7030A0"/>
                </a:solidFill>
                <a:latin typeface="Arbat" pitchFamily="2" charset="0"/>
              </a:rPr>
              <a:t>ion production methods</a:t>
            </a:r>
            <a:endParaRPr lang="ru-RU" i="1" dirty="0">
              <a:ln w="0"/>
              <a:solidFill>
                <a:srgbClr val="7030A0"/>
              </a:solidFill>
              <a:latin typeface="Arbat" pitchFamily="2" charset="0"/>
            </a:endParaRPr>
          </a:p>
        </p:txBody>
      </p:sp>
      <p:pic>
        <p:nvPicPr>
          <p:cNvPr id="3074" name="Picture 2" descr="1750856859617">
            <a:extLst>
              <a:ext uri="{FF2B5EF4-FFF2-40B4-BE49-F238E27FC236}">
                <a16:creationId xmlns:a16="http://schemas.microsoft.com/office/drawing/2014/main" id="{894745E2-FCAF-42C9-8897-BDA0299ED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9" t="49117" b="22794"/>
          <a:stretch>
            <a:fillRect/>
          </a:stretch>
        </p:blipFill>
        <p:spPr bwMode="auto">
          <a:xfrm>
            <a:off x="1878676" y="1345847"/>
            <a:ext cx="3603625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tio">
            <a:extLst>
              <a:ext uri="{FF2B5EF4-FFF2-40B4-BE49-F238E27FC236}">
                <a16:creationId xmlns:a16="http://schemas.microsoft.com/office/drawing/2014/main" id="{2006FF44-F67D-48BF-9898-418263710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423" y="1345847"/>
            <a:ext cx="5907363" cy="4512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81843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Рисунок 2">
            <a:extLst>
              <a:ext uri="{FF2B5EF4-FFF2-40B4-BE49-F238E27FC236}">
                <a16:creationId xmlns:a16="http://schemas.microsoft.com/office/drawing/2014/main" id="{74ACA46C-A3C3-433F-8557-31A8C8E24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899" y="731838"/>
            <a:ext cx="7367587" cy="478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Прямоугольник 2">
            <a:extLst>
              <a:ext uri="{FF2B5EF4-FFF2-40B4-BE49-F238E27FC236}">
                <a16:creationId xmlns:a16="http://schemas.microsoft.com/office/drawing/2014/main" id="{18624258-B004-4E37-BD14-9CC37D404E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9985" y="5518150"/>
            <a:ext cx="62414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For refractory metals, the typical temperature to produce enough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vapor (0.001-0.1 torr) in ECR ions source is 1600~2000º C. </a:t>
            </a:r>
            <a:endParaRPr lang="zh-CN" altLang="en-US" sz="1800" dirty="0">
              <a:solidFill>
                <a:srgbClr val="0000FF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6324" name="TextBox 1">
            <a:extLst>
              <a:ext uri="{FF2B5EF4-FFF2-40B4-BE49-F238E27FC236}">
                <a16:creationId xmlns:a16="http://schemas.microsoft.com/office/drawing/2014/main" id="{72B04A98-8CDF-4802-9DA3-98BDA4D88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5843" y="269875"/>
            <a:ext cx="443232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4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High temperature evaporator</a:t>
            </a:r>
            <a:endParaRPr lang="ru-RU" altLang="ru-RU" sz="2400" b="1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C758ADA-EAC6-4E84-95D3-8104CD83491E}"/>
              </a:ext>
            </a:extLst>
          </p:cNvPr>
          <p:cNvSpPr/>
          <p:nvPr/>
        </p:nvSpPr>
        <p:spPr>
          <a:xfrm>
            <a:off x="0" y="0"/>
            <a:ext cx="187867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600" i="1" dirty="0">
                <a:ln w="0"/>
                <a:solidFill>
                  <a:srgbClr val="7030A0"/>
                </a:solidFill>
                <a:latin typeface="Arbat" pitchFamily="2" charset="0"/>
              </a:rPr>
              <a:t>Development of </a:t>
            </a:r>
          </a:p>
          <a:p>
            <a:r>
              <a:rPr lang="en-US" sz="1600" i="1" dirty="0">
                <a:ln w="0"/>
                <a:solidFill>
                  <a:srgbClr val="7030A0"/>
                </a:solidFill>
                <a:latin typeface="Arbat" pitchFamily="2" charset="0"/>
              </a:rPr>
              <a:t>ion production methods</a:t>
            </a:r>
            <a:endParaRPr lang="ru-RU" i="1" dirty="0">
              <a:ln w="0"/>
              <a:solidFill>
                <a:srgbClr val="7030A0"/>
              </a:solidFill>
              <a:latin typeface="Arbat" pitchFamily="2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E88CE2-39AB-4545-8C35-281D99477A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03220" y="12860"/>
            <a:ext cx="1173469" cy="1173469"/>
          </a:xfrm>
          <a:prstGeom prst="rect">
            <a:avLst/>
          </a:prstGeom>
        </p:spPr>
      </p:pic>
      <p:sp>
        <p:nvSpPr>
          <p:cNvPr id="7" name="Номер слайда 3">
            <a:extLst>
              <a:ext uri="{FF2B5EF4-FFF2-40B4-BE49-F238E27FC236}">
                <a16:creationId xmlns:a16="http://schemas.microsoft.com/office/drawing/2014/main" id="{DECA4AEE-34EC-4868-9A3F-72578868E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4352" y="6449261"/>
            <a:ext cx="2844800" cy="365125"/>
          </a:xfrm>
        </p:spPr>
        <p:txBody>
          <a:bodyPr/>
          <a:lstStyle/>
          <a:p>
            <a:fld id="{1796BDC7-5C88-4444-8488-242DF19A130D}" type="slidenum">
              <a:rPr lang="ru-RU" sz="2400" i="1" smtClean="0">
                <a:solidFill>
                  <a:schemeClr val="tx1"/>
                </a:solidFill>
              </a:rPr>
              <a:pPr/>
              <a:t>44</a:t>
            </a:fld>
            <a:endParaRPr lang="ru-RU" sz="2400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1">
            <a:extLst>
              <a:ext uri="{FF2B5EF4-FFF2-40B4-BE49-F238E27FC236}">
                <a16:creationId xmlns:a16="http://schemas.microsoft.com/office/drawing/2014/main" id="{47EFEF87-4FF6-46BD-85E4-B7C4890591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9625" y="2698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400" dirty="0">
                <a:latin typeface="Times New Roman" panose="02020603050405020304" pitchFamily="18" charset="0"/>
              </a:rPr>
              <a:t>INDUCTIVE OVEN</a:t>
            </a:r>
            <a:endParaRPr lang="ru-RU" altLang="ru-RU" sz="2400" dirty="0">
              <a:latin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AEAC43-36CC-487F-A89F-CDFFF69008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29" y="830997"/>
            <a:ext cx="4825230" cy="284478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3B5552A-8CBC-4574-B63A-A96AD843F5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23" r="5342" b="25630"/>
          <a:stretch/>
        </p:blipFill>
        <p:spPr>
          <a:xfrm>
            <a:off x="5773085" y="905354"/>
            <a:ext cx="5816869" cy="2473958"/>
          </a:xfrm>
          <a:prstGeom prst="rect">
            <a:avLst/>
          </a:prstGeom>
        </p:spPr>
      </p:pic>
      <p:sp>
        <p:nvSpPr>
          <p:cNvPr id="48" name="TextBox 2">
            <a:extLst>
              <a:ext uri="{FF2B5EF4-FFF2-40B4-BE49-F238E27FC236}">
                <a16:creationId xmlns:a16="http://schemas.microsoft.com/office/drawing/2014/main" id="{901CF947-FD32-4E8E-8365-21CAA11183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9424" y="675166"/>
            <a:ext cx="3647061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400" i="1" dirty="0">
                <a:solidFill>
                  <a:srgbClr val="0033CC"/>
                </a:solidFill>
                <a:latin typeface="Times New Roman" panose="02020603050405020304" pitchFamily="18" charset="0"/>
              </a:rPr>
              <a:t>Adaptation to DECRIS-PM </a:t>
            </a:r>
            <a:endParaRPr lang="ru-RU" altLang="ru-RU" sz="2400" i="1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Номер слайда 3">
            <a:extLst>
              <a:ext uri="{FF2B5EF4-FFF2-40B4-BE49-F238E27FC236}">
                <a16:creationId xmlns:a16="http://schemas.microsoft.com/office/drawing/2014/main" id="{3ABE7C72-8F8A-49B8-8041-9EE1924DF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4352" y="6449261"/>
            <a:ext cx="2844800" cy="365125"/>
          </a:xfrm>
        </p:spPr>
        <p:txBody>
          <a:bodyPr/>
          <a:lstStyle/>
          <a:p>
            <a:fld id="{1796BDC7-5C88-4444-8488-242DF19A130D}" type="slidenum">
              <a:rPr lang="ru-RU" sz="2400" i="1" smtClean="0">
                <a:solidFill>
                  <a:schemeClr val="tx1"/>
                </a:solidFill>
              </a:rPr>
              <a:pPr/>
              <a:t>45</a:t>
            </a:fld>
            <a:endParaRPr lang="ru-RU" sz="2400" i="1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98D4D54-5265-4302-B44E-01369A0C7F73}"/>
              </a:ext>
            </a:extLst>
          </p:cNvPr>
          <p:cNvSpPr/>
          <p:nvPr/>
        </p:nvSpPr>
        <p:spPr>
          <a:xfrm>
            <a:off x="0" y="0"/>
            <a:ext cx="187867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600" i="1" dirty="0">
                <a:ln w="0"/>
                <a:solidFill>
                  <a:srgbClr val="7030A0"/>
                </a:solidFill>
                <a:latin typeface="Arbat" pitchFamily="2" charset="0"/>
              </a:rPr>
              <a:t>Development of </a:t>
            </a:r>
          </a:p>
          <a:p>
            <a:r>
              <a:rPr lang="en-US" sz="1600" i="1" dirty="0">
                <a:ln w="0"/>
                <a:solidFill>
                  <a:srgbClr val="7030A0"/>
                </a:solidFill>
                <a:latin typeface="Arbat" pitchFamily="2" charset="0"/>
              </a:rPr>
              <a:t>ion production methods</a:t>
            </a:r>
            <a:endParaRPr lang="ru-RU" i="1" dirty="0">
              <a:ln w="0"/>
              <a:solidFill>
                <a:srgbClr val="7030A0"/>
              </a:solidFill>
              <a:latin typeface="Arbat" pitchFamily="2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715B69F-007F-41B4-8B36-B2AAB0A8B0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03220" y="12860"/>
            <a:ext cx="1173469" cy="117346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C963B2-07F0-4F42-A223-237AF5CE48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03"/>
          <a:stretch/>
        </p:blipFill>
        <p:spPr>
          <a:xfrm>
            <a:off x="5827413" y="3795716"/>
            <a:ext cx="5762541" cy="283610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B0FE334-3996-4299-BADD-6AD7F7F3845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1"/>
          <a:stretch/>
        </p:blipFill>
        <p:spPr>
          <a:xfrm rot="5400000">
            <a:off x="1321548" y="2796813"/>
            <a:ext cx="2844789" cy="48252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70E0C50-446C-4403-A085-3AF8E2BEDAA3}"/>
              </a:ext>
            </a:extLst>
          </p:cNvPr>
          <p:cNvSpPr txBox="1"/>
          <p:nvPr/>
        </p:nvSpPr>
        <p:spPr>
          <a:xfrm>
            <a:off x="1614080" y="5427913"/>
            <a:ext cx="15600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Thermocouple</a:t>
            </a:r>
            <a:r>
              <a:rPr lang="ru-RU" sz="2400" b="1" u="sng" dirty="0">
                <a:solidFill>
                  <a:schemeClr val="bg1"/>
                </a:solidFill>
              </a:rPr>
              <a:t>1500</a:t>
            </a:r>
            <a:r>
              <a:rPr lang="ru-RU" sz="2400" b="1" u="sng" baseline="30000" dirty="0">
                <a:solidFill>
                  <a:schemeClr val="bg1"/>
                </a:solidFill>
              </a:rPr>
              <a:t>0</a:t>
            </a:r>
            <a:r>
              <a:rPr lang="ru-RU" sz="2400" b="1" u="sng" dirty="0">
                <a:solidFill>
                  <a:schemeClr val="bg1"/>
                </a:solidFill>
              </a:rPr>
              <a:t>С</a:t>
            </a:r>
            <a:endParaRPr lang="ru-RU" b="1" u="sng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2A40612-F83F-4E63-9262-564A2B87527D}"/>
              </a:ext>
            </a:extLst>
          </p:cNvPr>
          <p:cNvSpPr txBox="1"/>
          <p:nvPr/>
        </p:nvSpPr>
        <p:spPr>
          <a:xfrm>
            <a:off x="3550626" y="5735632"/>
            <a:ext cx="1399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</a:rPr>
              <a:t>Test Ni wire</a:t>
            </a:r>
            <a:endParaRPr lang="ru-RU" b="1" u="sng" dirty="0">
              <a:solidFill>
                <a:schemeClr val="bg1"/>
              </a:solidFill>
            </a:endParaRP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4D7EA498-4040-49FF-8952-516E7A6FB52A}"/>
              </a:ext>
            </a:extLst>
          </p:cNvPr>
          <p:cNvCxnSpPr/>
          <p:nvPr/>
        </p:nvCxnSpPr>
        <p:spPr>
          <a:xfrm flipV="1">
            <a:off x="2585545" y="4929352"/>
            <a:ext cx="588579" cy="49856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D80790A5-E065-4122-9E4D-E870F6CE255B}"/>
              </a:ext>
            </a:extLst>
          </p:cNvPr>
          <p:cNvCxnSpPr>
            <a:cxnSpLocks/>
          </p:cNvCxnSpPr>
          <p:nvPr/>
        </p:nvCxnSpPr>
        <p:spPr>
          <a:xfrm flipH="1" flipV="1">
            <a:off x="3394842" y="4792717"/>
            <a:ext cx="692718" cy="96695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DDA9138F-5231-495F-A28A-9DBB792848CB}"/>
              </a:ext>
            </a:extLst>
          </p:cNvPr>
          <p:cNvSpPr/>
          <p:nvPr/>
        </p:nvSpPr>
        <p:spPr>
          <a:xfrm rot="1502331">
            <a:off x="60631" y="6070130"/>
            <a:ext cx="1456905" cy="400110"/>
          </a:xfrm>
          <a:prstGeom prst="rect">
            <a:avLst/>
          </a:prstGeom>
          <a:noFill/>
          <a:ln w="79375" cap="rnd">
            <a:noFill/>
            <a:round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dirty="0">
                <a:ln w="12700">
                  <a:gradFill flip="none" rotWithShape="1">
                    <a:gsLst>
                      <a:gs pos="0">
                        <a:schemeClr val="accent1">
                          <a:lumMod val="10000"/>
                          <a:lumOff val="90000"/>
                          <a:alpha val="37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prstDash val="solid"/>
                </a:ln>
                <a:pattFill prst="pct50">
                  <a:fgClr>
                    <a:schemeClr val="accent1">
                      <a:lumMod val="60000"/>
                      <a:lumOff val="40000"/>
                    </a:schemeClr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>
                      <a:lumMod val="60000"/>
                      <a:lumOff val="40000"/>
                    </a:schemeClr>
                  </a:outerShdw>
                </a:effectLst>
              </a:rPr>
              <a:t>obtained</a:t>
            </a:r>
            <a:endParaRPr lang="ru-RU" sz="2000" b="1" cap="none" dirty="0">
              <a:ln w="12700">
                <a:gradFill flip="none" rotWithShape="1">
                  <a:gsLst>
                    <a:gs pos="0">
                      <a:schemeClr val="accent1">
                        <a:lumMod val="10000"/>
                        <a:lumOff val="90000"/>
                        <a:alpha val="37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prstDash val="solid"/>
              </a:ln>
              <a:pattFill prst="pct50">
                <a:fgClr>
                  <a:schemeClr val="accent1">
                    <a:lumMod val="60000"/>
                    <a:lumOff val="40000"/>
                  </a:schemeClr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D2130B2C-97B8-4812-BC22-4B7441B0C802}"/>
              </a:ext>
            </a:extLst>
          </p:cNvPr>
          <p:cNvSpPr/>
          <p:nvPr/>
        </p:nvSpPr>
        <p:spPr>
          <a:xfrm rot="1502331">
            <a:off x="52189" y="6084552"/>
            <a:ext cx="1473789" cy="410047"/>
          </a:xfrm>
          <a:prstGeom prst="roundRect">
            <a:avLst/>
          </a:prstGeom>
          <a:noFill/>
          <a:ln w="76200">
            <a:gradFill flip="none" rotWithShape="1">
              <a:gsLst>
                <a:gs pos="74000">
                  <a:schemeClr val="accent1">
                    <a:lumMod val="50000"/>
                    <a:lumOff val="50000"/>
                    <a:alpha val="40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4294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9B1DE72-F5A2-4EB2-99D4-B4AE097A84F1}"/>
              </a:ext>
            </a:extLst>
          </p:cNvPr>
          <p:cNvSpPr txBox="1"/>
          <p:nvPr/>
        </p:nvSpPr>
        <p:spPr>
          <a:xfrm>
            <a:off x="3048251" y="71441"/>
            <a:ext cx="5365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aseline="30000" dirty="0">
                <a:latin typeface="Petersburg" panose="020B7200000000000000" pitchFamily="34" charset="0"/>
              </a:rPr>
              <a:t>242</a:t>
            </a:r>
            <a:r>
              <a:rPr lang="en-US" sz="3600" dirty="0">
                <a:latin typeface="Petersburg" panose="020B7200000000000000" pitchFamily="34" charset="0"/>
              </a:rPr>
              <a:t>Pu+</a:t>
            </a:r>
            <a:r>
              <a:rPr lang="en-US" sz="3600" baseline="30000" dirty="0">
                <a:latin typeface="Petersburg" panose="020B7200000000000000" pitchFamily="34" charset="0"/>
              </a:rPr>
              <a:t>50</a:t>
            </a:r>
            <a:r>
              <a:rPr lang="en-US" sz="3600" dirty="0">
                <a:latin typeface="Petersburg" panose="020B7200000000000000" pitchFamily="34" charset="0"/>
              </a:rPr>
              <a:t>Ti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3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292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Lv</a:t>
            </a:r>
            <a:endParaRPr lang="ru-RU" sz="3600" dirty="0">
              <a:latin typeface="Petersburg" panose="020B7200000000000000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BD4D205-DBAD-455C-9AAC-90E9BC41C1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5" y="912700"/>
            <a:ext cx="7107246" cy="56612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A0E4AF-324E-405A-B1C4-BD9AD6273202}"/>
              </a:ext>
            </a:extLst>
          </p:cNvPr>
          <p:cNvSpPr txBox="1"/>
          <p:nvPr/>
        </p:nvSpPr>
        <p:spPr>
          <a:xfrm>
            <a:off x="944796" y="517906"/>
            <a:ext cx="17908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Petersburg" panose="020B7200000000000000" pitchFamily="34" charset="0"/>
              </a:rPr>
              <a:t>I</a:t>
            </a:r>
            <a:r>
              <a:rPr lang="en-US" sz="1600" dirty="0" err="1">
                <a:latin typeface="Petersburg" panose="020B7200000000000000" pitchFamily="34" charset="0"/>
              </a:rPr>
              <a:t>ion</a:t>
            </a:r>
            <a:r>
              <a:rPr lang="en-US" sz="1600" dirty="0">
                <a:latin typeface="Petersburg" panose="020B7200000000000000" pitchFamily="34" charset="0"/>
              </a:rPr>
              <a:t> </a:t>
            </a:r>
            <a:r>
              <a:rPr lang="ru-RU" sz="2400" dirty="0">
                <a:latin typeface="Petersburg" panose="020B7200000000000000" pitchFamily="34" charset="0"/>
                <a:cs typeface="Times New Roman" panose="02020603050405020304" pitchFamily="18" charset="0"/>
              </a:rPr>
              <a:t>⁓</a:t>
            </a:r>
            <a:r>
              <a:rPr lang="en-US" sz="2400" dirty="0">
                <a:latin typeface="Petersburg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Petersburg" panose="020B7200000000000000" pitchFamily="34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Petersburg" panose="020B7200000000000000" pitchFamily="34" charset="0"/>
                <a:cs typeface="Times New Roman" panose="02020603050405020304" pitchFamily="18" charset="0"/>
              </a:rPr>
              <a:t> pµA</a:t>
            </a:r>
            <a:endParaRPr lang="ru-RU" sz="2800" dirty="0">
              <a:latin typeface="Petersburg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1F7CEF-DB01-4EBA-8708-0A5CDC0449FA}"/>
              </a:ext>
            </a:extLst>
          </p:cNvPr>
          <p:cNvSpPr txBox="1"/>
          <p:nvPr/>
        </p:nvSpPr>
        <p:spPr>
          <a:xfrm>
            <a:off x="3087034" y="579461"/>
            <a:ext cx="27767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Petersburg" panose="020B7200000000000000" pitchFamily="34" charset="0"/>
              </a:rPr>
              <a:t>Е=305</a:t>
            </a:r>
            <a:r>
              <a:rPr lang="en-US" sz="2400" dirty="0">
                <a:latin typeface="Petersburg" panose="020B7200000000000000" pitchFamily="34" charset="0"/>
              </a:rPr>
              <a:t> ± 0,7 </a:t>
            </a:r>
            <a:r>
              <a:rPr lang="en-US" sz="2400" dirty="0" err="1">
                <a:latin typeface="Petersburg" panose="020B7200000000000000" pitchFamily="34" charset="0"/>
              </a:rPr>
              <a:t>Mev</a:t>
            </a:r>
            <a:r>
              <a:rPr lang="en-US" sz="2400" dirty="0">
                <a:latin typeface="Petersburg" panose="020B7200000000000000" pitchFamily="34" charset="0"/>
              </a:rPr>
              <a:t>  </a:t>
            </a:r>
            <a:endParaRPr lang="ru-RU" sz="2400" dirty="0">
              <a:latin typeface="Petersburg" panose="020B7200000000000000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4C4EDB6-745E-46DC-B101-DDFEE33B72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124" y="912701"/>
            <a:ext cx="4551542" cy="3917130"/>
          </a:xfrm>
          <a:prstGeom prst="rect">
            <a:avLst/>
          </a:prstGeom>
        </p:spPr>
      </p:pic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4EFC0501-E017-4E66-97EB-EB5655381256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5730981" y="717772"/>
            <a:ext cx="2898401" cy="3469222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140AF38-C389-4401-8571-E0A266224FFC}"/>
              </a:ext>
            </a:extLst>
          </p:cNvPr>
          <p:cNvSpPr txBox="1"/>
          <p:nvPr/>
        </p:nvSpPr>
        <p:spPr>
          <a:xfrm>
            <a:off x="7400124" y="4819588"/>
            <a:ext cx="40416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Petersburg" panose="020B7200000000000000" pitchFamily="34" charset="0"/>
              </a:rPr>
              <a:t>Время замены вещества и настройки ускорителя составляет 4-5 часов</a:t>
            </a:r>
            <a:br>
              <a:rPr lang="ru-RU" dirty="0">
                <a:latin typeface="Petersburg" panose="020B7200000000000000" pitchFamily="34" charset="0"/>
              </a:rPr>
            </a:br>
            <a:br>
              <a:rPr lang="ru-RU" dirty="0">
                <a:latin typeface="Petersburg" panose="020B7200000000000000" pitchFamily="34" charset="0"/>
              </a:rPr>
            </a:br>
            <a:r>
              <a:rPr lang="ru-RU" dirty="0">
                <a:latin typeface="Petersburg" panose="020B7200000000000000" pitchFamily="34" charset="0"/>
              </a:rPr>
              <a:t>Частота замены вещества – 1 раз в 2-3 недели, в зависимости от заправки контейнера</a:t>
            </a:r>
          </a:p>
        </p:txBody>
      </p:sp>
      <p:sp>
        <p:nvSpPr>
          <p:cNvPr id="10" name="Номер слайда 2">
            <a:extLst>
              <a:ext uri="{FF2B5EF4-FFF2-40B4-BE49-F238E27FC236}">
                <a16:creationId xmlns:a16="http://schemas.microsoft.com/office/drawing/2014/main" id="{730D0540-E74A-4CDC-B4E0-A11F37982B06}"/>
              </a:ext>
            </a:extLst>
          </p:cNvPr>
          <p:cNvSpPr txBox="1">
            <a:spLocks/>
          </p:cNvSpPr>
          <p:nvPr/>
        </p:nvSpPr>
        <p:spPr>
          <a:xfrm>
            <a:off x="9930845" y="658415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FD7142A-0CEA-4E0D-9DF4-5E1C3D248C28}" type="slidenum">
              <a:rPr lang="en-US" sz="1800" i="1">
                <a:solidFill>
                  <a:schemeClr val="tx1"/>
                </a:solidFill>
              </a:rPr>
              <a:pPr>
                <a:defRPr/>
              </a:pPr>
              <a:t>5</a:t>
            </a:fld>
            <a:endParaRPr lang="en-US" sz="1800" i="1" dirty="0">
              <a:solidFill>
                <a:schemeClr val="tx1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03160E7-5FE7-462A-BFC9-8763B1D49F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79337" y="2469"/>
            <a:ext cx="1007743" cy="1007743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73CF835-CA81-4572-BD2B-F4E4A530C7C0}"/>
              </a:ext>
            </a:extLst>
          </p:cNvPr>
          <p:cNvSpPr/>
          <p:nvPr/>
        </p:nvSpPr>
        <p:spPr>
          <a:xfrm>
            <a:off x="0" y="0"/>
            <a:ext cx="117209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600" i="1" dirty="0">
                <a:ln w="0"/>
                <a:solidFill>
                  <a:srgbClr val="7030A0"/>
                </a:solidFill>
                <a:latin typeface="Arbat" pitchFamily="2" charset="0"/>
              </a:rPr>
              <a:t>Cyclotron</a:t>
            </a:r>
            <a:r>
              <a:rPr lang="en-US" sz="1400" i="1" dirty="0">
                <a:ln w="0"/>
                <a:solidFill>
                  <a:srgbClr val="7030A0"/>
                </a:solidFill>
                <a:latin typeface="Arbat" pitchFamily="2" charset="0"/>
              </a:rPr>
              <a:t> </a:t>
            </a:r>
            <a:r>
              <a:rPr lang="en-US" sz="2000" i="1" dirty="0">
                <a:ln w="0"/>
                <a:solidFill>
                  <a:srgbClr val="7030A0"/>
                </a:solidFill>
                <a:latin typeface="Arbat" pitchFamily="2" charset="0"/>
              </a:rPr>
              <a:t>DC-280</a:t>
            </a:r>
            <a:endParaRPr lang="ru-RU" i="1" dirty="0">
              <a:ln w="0"/>
              <a:solidFill>
                <a:srgbClr val="7030A0"/>
              </a:solidFill>
              <a:latin typeface="Arb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221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337F4CC-C204-4C37-8A12-349669B056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75" y="2122313"/>
            <a:ext cx="4711081" cy="3453413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0506449-8FAE-4045-AF50-5A116BD2A67F}"/>
              </a:ext>
            </a:extLst>
          </p:cNvPr>
          <p:cNvSpPr/>
          <p:nvPr/>
        </p:nvSpPr>
        <p:spPr>
          <a:xfrm>
            <a:off x="491395" y="2178295"/>
            <a:ext cx="1074647" cy="3473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Petersburg" panose="020B7200000000000000" pitchFamily="34" charset="0"/>
              </a:rPr>
              <a:t>60 </a:t>
            </a:r>
            <a:r>
              <a:rPr lang="ru-RU" sz="1400" dirty="0">
                <a:latin typeface="Petersburg" panose="020B7200000000000000" pitchFamily="34" charset="0"/>
              </a:rPr>
              <a:t>µЗв/час</a:t>
            </a:r>
            <a:endParaRPr lang="ru-RU" dirty="0">
              <a:latin typeface="Petersburg" panose="020B7200000000000000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654CBB4-C272-460F-958B-7FFB838366BC}"/>
              </a:ext>
            </a:extLst>
          </p:cNvPr>
          <p:cNvSpPr/>
          <p:nvPr/>
        </p:nvSpPr>
        <p:spPr>
          <a:xfrm>
            <a:off x="168673" y="4445410"/>
            <a:ext cx="1059964" cy="32025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Petersburg" panose="020B7200000000000000" pitchFamily="34" charset="0"/>
              </a:rPr>
              <a:t>30 </a:t>
            </a:r>
            <a:r>
              <a:rPr lang="ru-RU" sz="1400" dirty="0">
                <a:latin typeface="Petersburg" panose="020B7200000000000000" pitchFamily="34" charset="0"/>
              </a:rPr>
              <a:t>µЗв/час</a:t>
            </a:r>
            <a:endParaRPr lang="ru-RU" dirty="0">
              <a:latin typeface="Petersburg" panose="020B7200000000000000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857D102-1B88-4FA7-B69E-6E20FB1A05F5}"/>
              </a:ext>
            </a:extLst>
          </p:cNvPr>
          <p:cNvSpPr/>
          <p:nvPr/>
        </p:nvSpPr>
        <p:spPr>
          <a:xfrm>
            <a:off x="295872" y="2921658"/>
            <a:ext cx="1059964" cy="32025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Petersburg" panose="020B7200000000000000" pitchFamily="34" charset="0"/>
              </a:rPr>
              <a:t>27 </a:t>
            </a:r>
            <a:r>
              <a:rPr lang="ru-RU" sz="1400" dirty="0">
                <a:latin typeface="Petersburg" panose="020B7200000000000000" pitchFamily="34" charset="0"/>
              </a:rPr>
              <a:t>µЗв/час</a:t>
            </a:r>
            <a:endParaRPr lang="ru-RU" dirty="0">
              <a:latin typeface="Petersburg" panose="020B72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E8C950-623A-4E51-929F-C8AB84E255FC}"/>
              </a:ext>
            </a:extLst>
          </p:cNvPr>
          <p:cNvSpPr txBox="1"/>
          <p:nvPr/>
        </p:nvSpPr>
        <p:spPr>
          <a:xfrm>
            <a:off x="168673" y="1365943"/>
            <a:ext cx="4711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Petersburg" panose="020B7200000000000000" pitchFamily="34" charset="0"/>
              </a:rPr>
              <a:t>Активность элементов дефлектора при работе ускорителя на </a:t>
            </a:r>
            <a:r>
              <a:rPr lang="ru-RU" baseline="30000" dirty="0">
                <a:latin typeface="Petersburg" panose="020B7200000000000000" pitchFamily="34" charset="0"/>
              </a:rPr>
              <a:t>50</a:t>
            </a:r>
            <a:r>
              <a:rPr lang="en-US" dirty="0">
                <a:latin typeface="Petersburg" panose="020B7200000000000000" pitchFamily="34" charset="0"/>
              </a:rPr>
              <a:t>Ti</a:t>
            </a:r>
            <a:r>
              <a:rPr lang="en-US" baseline="30000" dirty="0">
                <a:latin typeface="Petersburg" panose="020B7200000000000000" pitchFamily="34" charset="0"/>
              </a:rPr>
              <a:t>9+</a:t>
            </a:r>
            <a:r>
              <a:rPr lang="en-US" dirty="0">
                <a:latin typeface="Petersburg" panose="020B7200000000000000" pitchFamily="34" charset="0"/>
              </a:rPr>
              <a:t> </a:t>
            </a:r>
            <a:r>
              <a:rPr lang="ru-RU" dirty="0">
                <a:latin typeface="Petersburg" panose="020B7200000000000000" pitchFamily="34" charset="0"/>
              </a:rPr>
              <a:t>на интенсивности 2</a:t>
            </a:r>
            <a:r>
              <a:rPr lang="en-US" dirty="0">
                <a:latin typeface="Petersburg" panose="020B7200000000000000" pitchFamily="34" charset="0"/>
              </a:rPr>
              <a:t>p</a:t>
            </a:r>
            <a:r>
              <a:rPr lang="ru-RU" dirty="0">
                <a:latin typeface="Petersburg" panose="020B7200000000000000" pitchFamily="34" charset="0"/>
              </a:rPr>
              <a:t>µ</a:t>
            </a:r>
            <a:r>
              <a:rPr lang="en-US" dirty="0">
                <a:latin typeface="Petersburg" panose="020B7200000000000000" pitchFamily="34" charset="0"/>
              </a:rPr>
              <a:t>A</a:t>
            </a:r>
            <a:endParaRPr lang="ru-RU" dirty="0">
              <a:latin typeface="Petersburg" panose="020B72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54BE17-DD62-49D8-8461-39332D384D3B}"/>
              </a:ext>
            </a:extLst>
          </p:cNvPr>
          <p:cNvSpPr txBox="1"/>
          <p:nvPr/>
        </p:nvSpPr>
        <p:spPr>
          <a:xfrm>
            <a:off x="168676" y="5649299"/>
            <a:ext cx="4944862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Petersburg" panose="020B7200000000000000" pitchFamily="34" charset="0"/>
              </a:rPr>
              <a:t>Частота замены дефлектора: 2-3 раза в год</a:t>
            </a:r>
          </a:p>
          <a:p>
            <a:br>
              <a:rPr lang="ru-RU" sz="1000" dirty="0">
                <a:latin typeface="Petersburg" panose="020B7200000000000000" pitchFamily="34" charset="0"/>
              </a:rPr>
            </a:br>
            <a:r>
              <a:rPr lang="ru-RU" dirty="0">
                <a:latin typeface="Petersburg" panose="020B7200000000000000" pitchFamily="34" charset="0"/>
              </a:rPr>
              <a:t>Время замены с учетом откачки камеры циклотрона – 24 часа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FD97B37-B659-45E7-A966-383BAA44A2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587" y="1250341"/>
            <a:ext cx="3725183" cy="496691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10BC0D3-E774-4628-8F31-1392AD4C05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4" t="23255" b="34504"/>
          <a:stretch/>
        </p:blipFill>
        <p:spPr>
          <a:xfrm>
            <a:off x="9520653" y="1293196"/>
            <a:ext cx="2285056" cy="1557197"/>
          </a:xfrm>
          <a:prstGeom prst="rect">
            <a:avLst/>
          </a:prstGeom>
        </p:spPr>
      </p:pic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D9B4AEEF-A838-4AFA-A049-C35795E8479B}"/>
              </a:ext>
            </a:extLst>
          </p:cNvPr>
          <p:cNvCxnSpPr>
            <a:cxnSpLocks/>
          </p:cNvCxnSpPr>
          <p:nvPr/>
        </p:nvCxnSpPr>
        <p:spPr>
          <a:xfrm flipH="1">
            <a:off x="7958591" y="2129536"/>
            <a:ext cx="2116285" cy="116302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F973564-2382-4E95-8892-AD44AB790E14}"/>
              </a:ext>
            </a:extLst>
          </p:cNvPr>
          <p:cNvSpPr txBox="1"/>
          <p:nvPr/>
        </p:nvSpPr>
        <p:spPr>
          <a:xfrm>
            <a:off x="9641941" y="3081785"/>
            <a:ext cx="25500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Petersburg" panose="020B7200000000000000" pitchFamily="34" charset="0"/>
              </a:rPr>
              <a:t>Частота замены банчера: 3-4 раза в год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95C503-C1B1-41B3-AF8F-5B39A926CD30}"/>
              </a:ext>
            </a:extLst>
          </p:cNvPr>
          <p:cNvSpPr txBox="1"/>
          <p:nvPr/>
        </p:nvSpPr>
        <p:spPr>
          <a:xfrm>
            <a:off x="9641941" y="4127527"/>
            <a:ext cx="22274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Petersburg" panose="020B7200000000000000" pitchFamily="34" charset="0"/>
              </a:rPr>
              <a:t>Время замены банчера с учетом откачки участка аксиальной инжекции – 3-4 часа (можно совместить с заменой вещества)</a:t>
            </a:r>
          </a:p>
        </p:txBody>
      </p:sp>
      <p:sp>
        <p:nvSpPr>
          <p:cNvPr id="15" name="Номер слайда 2">
            <a:extLst>
              <a:ext uri="{FF2B5EF4-FFF2-40B4-BE49-F238E27FC236}">
                <a16:creationId xmlns:a16="http://schemas.microsoft.com/office/drawing/2014/main" id="{F2128EA8-FE0D-42D2-8C51-43266F8EE285}"/>
              </a:ext>
            </a:extLst>
          </p:cNvPr>
          <p:cNvSpPr txBox="1">
            <a:spLocks/>
          </p:cNvSpPr>
          <p:nvPr/>
        </p:nvSpPr>
        <p:spPr>
          <a:xfrm>
            <a:off x="9930845" y="658415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FD7142A-0CEA-4E0D-9DF4-5E1C3D248C28}" type="slidenum">
              <a:rPr lang="en-US" sz="1800" i="1">
                <a:solidFill>
                  <a:schemeClr val="tx1"/>
                </a:solidFill>
              </a:rPr>
              <a:pPr>
                <a:defRPr/>
              </a:pPr>
              <a:t>6</a:t>
            </a:fld>
            <a:endParaRPr lang="en-US" sz="1800" i="1" dirty="0">
              <a:solidFill>
                <a:schemeClr val="tx1"/>
              </a:solidFill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9A873A0-C047-4F42-A8ED-A2BEB8AAEA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79337" y="2469"/>
            <a:ext cx="1007743" cy="100774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96720DB-33FA-413C-A7D8-B737BFC73AE8}"/>
              </a:ext>
            </a:extLst>
          </p:cNvPr>
          <p:cNvSpPr txBox="1"/>
          <p:nvPr/>
        </p:nvSpPr>
        <p:spPr>
          <a:xfrm>
            <a:off x="1465816" y="130171"/>
            <a:ext cx="8609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Оптимизация конструкций обслуживаемых узлов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EF503DDC-AC34-4EC7-AF0E-22993898EB6B}"/>
              </a:ext>
            </a:extLst>
          </p:cNvPr>
          <p:cNvSpPr/>
          <p:nvPr/>
        </p:nvSpPr>
        <p:spPr>
          <a:xfrm>
            <a:off x="0" y="0"/>
            <a:ext cx="117209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600" i="1" dirty="0">
                <a:ln w="0"/>
                <a:solidFill>
                  <a:srgbClr val="7030A0"/>
                </a:solidFill>
                <a:latin typeface="Arbat" pitchFamily="2" charset="0"/>
              </a:rPr>
              <a:t>Cyclotron</a:t>
            </a:r>
            <a:r>
              <a:rPr lang="en-US" sz="1400" i="1" dirty="0">
                <a:ln w="0"/>
                <a:solidFill>
                  <a:srgbClr val="7030A0"/>
                </a:solidFill>
                <a:latin typeface="Arbat" pitchFamily="2" charset="0"/>
              </a:rPr>
              <a:t> </a:t>
            </a:r>
            <a:r>
              <a:rPr lang="en-US" sz="2000" i="1" dirty="0">
                <a:ln w="0"/>
                <a:solidFill>
                  <a:srgbClr val="7030A0"/>
                </a:solidFill>
                <a:latin typeface="Arbat" pitchFamily="2" charset="0"/>
              </a:rPr>
              <a:t>DC-280</a:t>
            </a:r>
            <a:endParaRPr lang="ru-RU" i="1" dirty="0">
              <a:ln w="0"/>
              <a:solidFill>
                <a:srgbClr val="7030A0"/>
              </a:solidFill>
              <a:latin typeface="Arb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835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554DD3F-D478-439C-BFC5-A2EE44F3FB8C}"/>
              </a:ext>
            </a:extLst>
          </p:cNvPr>
          <p:cNvSpPr txBox="1"/>
          <p:nvPr/>
        </p:nvSpPr>
        <p:spPr>
          <a:xfrm>
            <a:off x="7708317" y="5653460"/>
            <a:ext cx="4437729" cy="110799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Планы развития: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Доработка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Flat-Top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Отработка новых методов получения ионов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систем диагностики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1E5EFC7-BC9B-49DB-BE7F-B2C73D86300F}"/>
              </a:ext>
            </a:extLst>
          </p:cNvPr>
          <p:cNvSpPr/>
          <p:nvPr/>
        </p:nvSpPr>
        <p:spPr>
          <a:xfrm>
            <a:off x="0" y="0"/>
            <a:ext cx="117209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600" i="1" dirty="0">
                <a:ln w="0"/>
                <a:solidFill>
                  <a:srgbClr val="7030A0"/>
                </a:solidFill>
                <a:latin typeface="Arbat" pitchFamily="2" charset="0"/>
              </a:rPr>
              <a:t>Cyclotron</a:t>
            </a:r>
            <a:r>
              <a:rPr lang="en-US" sz="1400" i="1" dirty="0">
                <a:ln w="0"/>
                <a:solidFill>
                  <a:srgbClr val="7030A0"/>
                </a:solidFill>
                <a:latin typeface="Arbat" pitchFamily="2" charset="0"/>
              </a:rPr>
              <a:t> </a:t>
            </a:r>
            <a:r>
              <a:rPr lang="en-US" sz="2000" i="1" dirty="0">
                <a:ln w="0"/>
                <a:solidFill>
                  <a:srgbClr val="7030A0"/>
                </a:solidFill>
                <a:latin typeface="Arbat" pitchFamily="2" charset="0"/>
              </a:rPr>
              <a:t>DC-280</a:t>
            </a:r>
            <a:endParaRPr lang="ru-RU" i="1" dirty="0">
              <a:ln w="0"/>
              <a:solidFill>
                <a:srgbClr val="7030A0"/>
              </a:solidFill>
              <a:latin typeface="Arbat" pitchFamily="2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C85D009-3492-4384-844F-18057A2F1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09" y="3142709"/>
            <a:ext cx="5562646" cy="361874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33FCB8-68EF-4BB1-BF93-49FA1BD916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79337" y="2469"/>
            <a:ext cx="1007743" cy="10077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17DABF-862F-4603-AFBC-08A934D23B6F}"/>
              </a:ext>
            </a:extLst>
          </p:cNvPr>
          <p:cNvSpPr txBox="1"/>
          <p:nvPr/>
        </p:nvSpPr>
        <p:spPr>
          <a:xfrm>
            <a:off x="244757" y="583271"/>
            <a:ext cx="5653535" cy="16004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Доработки: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по оптимизации расхода </a:t>
            </a:r>
            <a:r>
              <a:rPr lang="en-US" sz="1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On-line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контроль интенсивности пучка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Доработка системы охлаждения ламп ВЧ генераторов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Перевод ВЧ генераторов с  3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CW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40000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на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3CW30000E7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Оптимизация конструкций обслуживаемых узлов</a:t>
            </a:r>
          </a:p>
        </p:txBody>
      </p:sp>
    </p:spTree>
    <p:extLst>
      <p:ext uri="{BB962C8B-B14F-4D97-AF65-F5344CB8AC3E}">
        <p14:creationId xmlns:p14="http://schemas.microsoft.com/office/powerpoint/2010/main" val="12512695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2375618-B413-45BB-8014-ABE76BA1F3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5" r="1"/>
          <a:stretch/>
        </p:blipFill>
        <p:spPr>
          <a:xfrm>
            <a:off x="356821" y="4819963"/>
            <a:ext cx="2551762" cy="1918063"/>
          </a:xfrm>
          <a:prstGeom prst="rect">
            <a:avLst/>
          </a:prstGeom>
        </p:spPr>
      </p:pic>
      <p:pic>
        <p:nvPicPr>
          <p:cNvPr id="20787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11884"/>
          <a:stretch>
            <a:fillRect/>
          </a:stretch>
        </p:blipFill>
        <p:spPr bwMode="auto">
          <a:xfrm>
            <a:off x="356290" y="2299549"/>
            <a:ext cx="8861425" cy="230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u400m-2"/>
          <p:cNvPicPr>
            <a:picLocks noChangeAspect="1" noChangeArrowheads="1"/>
          </p:cNvPicPr>
          <p:nvPr/>
        </p:nvPicPr>
        <p:blipFill rotWithShape="1">
          <a:blip r:embed="rId5" cstate="print"/>
          <a:srcRect l="-356" t="-608" r="7025" b="3552"/>
          <a:stretch/>
        </p:blipFill>
        <p:spPr bwMode="auto">
          <a:xfrm>
            <a:off x="9412709" y="4842382"/>
            <a:ext cx="2551762" cy="1873224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2000" sy="2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u400c"/>
          <p:cNvPicPr>
            <a:picLocks noChangeAspect="1" noChangeArrowheads="1"/>
          </p:cNvPicPr>
          <p:nvPr/>
        </p:nvPicPr>
        <p:blipFill rotWithShape="1">
          <a:blip r:embed="rId6" cstate="print"/>
          <a:srcRect l="-334" t="7242" r="334" b="2111"/>
          <a:stretch/>
        </p:blipFill>
        <p:spPr bwMode="auto">
          <a:xfrm>
            <a:off x="3415771" y="4835893"/>
            <a:ext cx="2551762" cy="189900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2000" sy="2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Прямая соединительная линия 6"/>
          <p:cNvCxnSpPr>
            <a:cxnSpLocks/>
          </p:cNvCxnSpPr>
          <p:nvPr/>
        </p:nvCxnSpPr>
        <p:spPr>
          <a:xfrm>
            <a:off x="356060" y="4709478"/>
            <a:ext cx="8861655" cy="0"/>
          </a:xfrm>
          <a:prstGeom prst="line">
            <a:avLst/>
          </a:prstGeom>
          <a:ln w="1206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 стрелкой 3"/>
          <p:cNvCxnSpPr>
            <a:cxnSpLocks/>
          </p:cNvCxnSpPr>
          <p:nvPr/>
        </p:nvCxnSpPr>
        <p:spPr>
          <a:xfrm flipH="1" flipV="1">
            <a:off x="1488413" y="3930684"/>
            <a:ext cx="421964" cy="182801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cxnSpLocks/>
          </p:cNvCxnSpPr>
          <p:nvPr/>
        </p:nvCxnSpPr>
        <p:spPr>
          <a:xfrm flipH="1" flipV="1">
            <a:off x="3860801" y="3923415"/>
            <a:ext cx="1058868" cy="161241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4F75E72-C350-4999-A00E-0B03A74FFD67}"/>
              </a:ext>
            </a:extLst>
          </p:cNvPr>
          <p:cNvSpPr/>
          <p:nvPr/>
        </p:nvSpPr>
        <p:spPr>
          <a:xfrm>
            <a:off x="362836" y="4813048"/>
            <a:ext cx="95090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DC-280</a:t>
            </a:r>
            <a:endParaRPr lang="ru-RU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C5549F1D-C5CD-47A6-9F63-664E6DE3D620}"/>
              </a:ext>
            </a:extLst>
          </p:cNvPr>
          <p:cNvSpPr/>
          <p:nvPr/>
        </p:nvSpPr>
        <p:spPr>
          <a:xfrm>
            <a:off x="3395380" y="4835893"/>
            <a:ext cx="81945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U-400</a:t>
            </a:r>
            <a:endParaRPr lang="ru-RU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3F3698DE-96CA-4239-ACF4-FBA0847A1E6B}"/>
              </a:ext>
            </a:extLst>
          </p:cNvPr>
          <p:cNvSpPr/>
          <p:nvPr/>
        </p:nvSpPr>
        <p:spPr>
          <a:xfrm>
            <a:off x="10340835" y="4797810"/>
            <a:ext cx="107283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U-400M</a:t>
            </a:r>
            <a:endParaRPr lang="ru-RU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174AF43-A544-4068-8CA4-28519DB9D6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366"/>
                    </a14:imgEffect>
                    <a14:imgEffect>
                      <a14:saturation sa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848" y="4801785"/>
            <a:ext cx="2551762" cy="1913821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EC02E88C-AB16-4B27-9EE3-1A7D3959AFFD}"/>
              </a:ext>
            </a:extLst>
          </p:cNvPr>
          <p:cNvSpPr/>
          <p:nvPr/>
        </p:nvSpPr>
        <p:spPr>
          <a:xfrm>
            <a:off x="6339181" y="4771296"/>
            <a:ext cx="83548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Mt-25</a:t>
            </a:r>
            <a:endParaRPr lang="ru-RU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D2680C8F-34FA-4FB7-9622-2EF4EF2F8F43}"/>
              </a:ext>
            </a:extLst>
          </p:cNvPr>
          <p:cNvCxnSpPr>
            <a:cxnSpLocks/>
          </p:cNvCxnSpPr>
          <p:nvPr/>
        </p:nvCxnSpPr>
        <p:spPr>
          <a:xfrm flipH="1" flipV="1">
            <a:off x="5346700" y="4191000"/>
            <a:ext cx="1694954" cy="144233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Номер слайда 2">
            <a:extLst>
              <a:ext uri="{FF2B5EF4-FFF2-40B4-BE49-F238E27FC236}">
                <a16:creationId xmlns:a16="http://schemas.microsoft.com/office/drawing/2014/main" id="{8CE218A1-CF55-42CE-91D4-72E8427EB160}"/>
              </a:ext>
            </a:extLst>
          </p:cNvPr>
          <p:cNvSpPr txBox="1">
            <a:spLocks/>
          </p:cNvSpPr>
          <p:nvPr/>
        </p:nvSpPr>
        <p:spPr>
          <a:xfrm>
            <a:off x="10058400" y="65286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FD7142A-0CEA-4E0D-9DF4-5E1C3D248C28}" type="slidenum">
              <a:rPr lang="en-US" sz="1800" i="1">
                <a:solidFill>
                  <a:schemeClr val="tx1"/>
                </a:solidFill>
              </a:rPr>
              <a:pPr>
                <a:defRPr/>
              </a:pPr>
              <a:t>8</a:t>
            </a:fld>
            <a:endParaRPr lang="en-US" sz="1800" i="1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E100FCE5-1D07-4E2F-8A80-82B975E18468}"/>
              </a:ext>
            </a:extLst>
          </p:cNvPr>
          <p:cNvSpPr/>
          <p:nvPr/>
        </p:nvSpPr>
        <p:spPr>
          <a:xfrm>
            <a:off x="3165583" y="2642184"/>
            <a:ext cx="1364376" cy="830997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perspectiveRelaxedModerately" fov="6600000">
              <a:rot lat="18600000" lon="21540000" rev="0"/>
            </a:camera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en-US" sz="1600" b="1" i="1" dirty="0">
                <a:solidFill>
                  <a:srgbClr val="FF0000"/>
                </a:solidFill>
              </a:rPr>
              <a:t>New experimental hall U-400R</a:t>
            </a:r>
            <a:endParaRPr lang="ru-RU" sz="1600" i="1" dirty="0">
              <a:solidFill>
                <a:srgbClr val="FF0000"/>
              </a:solidFill>
            </a:endParaRPr>
          </a:p>
        </p:txBody>
      </p:sp>
      <p:graphicFrame>
        <p:nvGraphicFramePr>
          <p:cNvPr id="27" name="Таблица 26">
            <a:extLst>
              <a:ext uri="{FF2B5EF4-FFF2-40B4-BE49-F238E27FC236}">
                <a16:creationId xmlns:a16="http://schemas.microsoft.com/office/drawing/2014/main" id="{9B18AF1C-E399-4307-97D8-C551DAD2C48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56289" y="1010516"/>
          <a:ext cx="7122439" cy="10340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44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2318453427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3429910103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1108392912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1027582235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3402561150"/>
                    </a:ext>
                  </a:extLst>
                </a:gridCol>
              </a:tblGrid>
              <a:tr h="50999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Суммарное время работы ускорителей ЛЯР (часов)</a:t>
                      </a: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strike="noStrike" dirty="0">
                          <a:effectLst/>
                        </a:rPr>
                        <a:t>2021</a:t>
                      </a:r>
                      <a:endParaRPr lang="ru-RU" sz="1400" u="none" strike="noStrike" dirty="0">
                        <a:effectLst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dirty="0">
                          <a:effectLst/>
                        </a:rPr>
                        <a:t>2022</a:t>
                      </a:r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dirty="0">
                          <a:effectLst/>
                        </a:rPr>
                        <a:t>2023</a:t>
                      </a:r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strike="noStrike" dirty="0">
                          <a:effectLst/>
                        </a:rPr>
                        <a:t>202</a:t>
                      </a:r>
                      <a:r>
                        <a:rPr lang="ru-RU" sz="1400" u="none" strike="noStrike" dirty="0">
                          <a:effectLst/>
                        </a:rPr>
                        <a:t>4</a:t>
                      </a:r>
                      <a:endParaRPr lang="en-US" sz="1400" u="none" strike="noStrike" dirty="0">
                        <a:effectLst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strike="noStrike" dirty="0">
                          <a:effectLst/>
                        </a:rPr>
                        <a:t>202</a:t>
                      </a:r>
                      <a:r>
                        <a:rPr lang="ru-RU" sz="1400" u="none" strike="noStrike" dirty="0">
                          <a:effectLst/>
                        </a:rPr>
                        <a:t>5</a:t>
                      </a:r>
                      <a:endParaRPr lang="en-US" sz="1400" u="none" strike="noStrike" dirty="0">
                        <a:effectLst/>
                      </a:endParaRPr>
                    </a:p>
                    <a:p>
                      <a:pPr algn="ctr"/>
                      <a:r>
                        <a:rPr lang="en-US" sz="1400" u="none" strike="noStrike" dirty="0">
                          <a:effectLst/>
                        </a:rPr>
                        <a:t>(</a:t>
                      </a:r>
                      <a:r>
                        <a:rPr lang="ru-RU" sz="1400" u="none" strike="noStrike" dirty="0">
                          <a:effectLst/>
                        </a:rPr>
                        <a:t>до 1-го июля</a:t>
                      </a:r>
                      <a:r>
                        <a:rPr lang="en-US" sz="1400" u="none" strike="noStrike" dirty="0">
                          <a:effectLst/>
                        </a:rPr>
                        <a:t>)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409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15065</a:t>
                      </a:r>
                      <a:endParaRPr lang="ru-RU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16834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16583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14405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8161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7106DB2-16C3-4F0D-AD60-305CEF9AAB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00281" y="2342336"/>
            <a:ext cx="2664190" cy="2390973"/>
          </a:xfrm>
          <a:prstGeom prst="rect">
            <a:avLst/>
          </a:prstGeom>
        </p:spPr>
      </p:pic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1724EB8C-0287-43CD-9BDD-96F8BE244B45}"/>
              </a:ext>
            </a:extLst>
          </p:cNvPr>
          <p:cNvCxnSpPr>
            <a:cxnSpLocks/>
          </p:cNvCxnSpPr>
          <p:nvPr/>
        </p:nvCxnSpPr>
        <p:spPr>
          <a:xfrm flipH="1">
            <a:off x="6756923" y="3295578"/>
            <a:ext cx="3888359" cy="27113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384B8BCB-1230-4C55-BC6B-4F9FF58D7414}"/>
              </a:ext>
            </a:extLst>
          </p:cNvPr>
          <p:cNvSpPr/>
          <p:nvPr/>
        </p:nvSpPr>
        <p:spPr>
          <a:xfrm>
            <a:off x="9575946" y="2341725"/>
            <a:ext cx="95090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</a:t>
            </a:r>
            <a:r>
              <a:rPr lang="ru-RU" sz="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С-140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415B3F3-9038-41BD-BED7-75CAB6643A6A}"/>
              </a:ext>
            </a:extLst>
          </p:cNvPr>
          <p:cNvSpPr txBox="1"/>
          <p:nvPr/>
        </p:nvSpPr>
        <p:spPr>
          <a:xfrm>
            <a:off x="9410728" y="4171885"/>
            <a:ext cx="26641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ln w="6350">
                  <a:solidFill>
                    <a:srgbClr val="000000"/>
                  </a:solidFill>
                </a:ln>
                <a:solidFill>
                  <a:schemeClr val="accent4"/>
                </a:solidFill>
              </a:rPr>
              <a:t>Начало пусконаладочных работ</a:t>
            </a:r>
          </a:p>
          <a:p>
            <a:r>
              <a:rPr lang="ru-RU" sz="1400" b="1" dirty="0">
                <a:ln w="6350">
                  <a:solidFill>
                    <a:srgbClr val="000000"/>
                  </a:solidFill>
                </a:ln>
                <a:solidFill>
                  <a:schemeClr val="accent4"/>
                </a:solidFill>
              </a:rPr>
              <a:t>конец 2025 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D1352431-43EA-4411-BB6E-82A12E543583}"/>
              </a:ext>
            </a:extLst>
          </p:cNvPr>
          <p:cNvSpPr/>
          <p:nvPr/>
        </p:nvSpPr>
        <p:spPr>
          <a:xfrm>
            <a:off x="392771" y="86661"/>
            <a:ext cx="6977474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ru-RU" sz="40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Ускорительный комплекс </a:t>
            </a:r>
            <a:r>
              <a:rPr lang="ru-RU" sz="4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ЛЯР</a:t>
            </a:r>
            <a:endParaRPr lang="ru-RU" sz="48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31" name="Chart 9">
            <a:extLst>
              <a:ext uri="{FF2B5EF4-FFF2-40B4-BE49-F238E27FC236}">
                <a16:creationId xmlns:a16="http://schemas.microsoft.com/office/drawing/2014/main" id="{0A558371-3EB9-4438-AFE2-468C6EAF0E6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0734139"/>
              </p:ext>
            </p:extLst>
          </p:nvPr>
        </p:nvGraphicFramePr>
        <p:xfrm>
          <a:off x="7559040" y="54786"/>
          <a:ext cx="3761232" cy="22673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98234A3-7A1B-4957-AD69-7B824094F85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654" y="-6447"/>
            <a:ext cx="1008111" cy="1008111"/>
          </a:xfrm>
          <a:prstGeom prst="rect">
            <a:avLst/>
          </a:prstGeom>
        </p:spPr>
      </p:pic>
      <p:cxnSp>
        <p:nvCxnSpPr>
          <p:cNvPr id="11" name="Прямая со стрелкой 10"/>
          <p:cNvCxnSpPr>
            <a:cxnSpLocks/>
          </p:cNvCxnSpPr>
          <p:nvPr/>
        </p:nvCxnSpPr>
        <p:spPr>
          <a:xfrm flipH="1" flipV="1">
            <a:off x="7124220" y="4028636"/>
            <a:ext cx="3068708" cy="157979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284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D2C090-A226-4C3E-AA96-7CE7D651BDBB}"/>
              </a:ext>
            </a:extLst>
          </p:cNvPr>
          <p:cNvSpPr txBox="1"/>
          <p:nvPr/>
        </p:nvSpPr>
        <p:spPr>
          <a:xfrm>
            <a:off x="762000" y="1139571"/>
            <a:ext cx="179727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3200" u="sng" dirty="0">
                <a:solidFill>
                  <a:schemeClr val="bg1"/>
                </a:solidFill>
              </a:rPr>
              <a:t>30.01.23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D867FA4-0609-4097-ACFB-E58C36920994}"/>
              </a:ext>
            </a:extLst>
          </p:cNvPr>
          <p:cNvSpPr/>
          <p:nvPr/>
        </p:nvSpPr>
        <p:spPr>
          <a:xfrm>
            <a:off x="1506407" y="-40035"/>
            <a:ext cx="9637095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4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Модернизация У-400М (МЦ-400)</a:t>
            </a:r>
            <a:endParaRPr lang="ru-RU" sz="2400" b="1" dirty="0">
              <a:ln w="635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BB9FB3-DD10-4401-97A1-9A3089F29CB6}"/>
              </a:ext>
            </a:extLst>
          </p:cNvPr>
          <p:cNvSpPr txBox="1"/>
          <p:nvPr/>
        </p:nvSpPr>
        <p:spPr>
          <a:xfrm>
            <a:off x="5210858" y="607141"/>
            <a:ext cx="111409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000" u="sng" dirty="0">
                <a:solidFill>
                  <a:schemeClr val="bg1"/>
                </a:solidFill>
              </a:rPr>
              <a:t>15.01.24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3AADB57-40DA-4EE9-800A-673E5F91EC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11"/>
          <a:stretch/>
        </p:blipFill>
        <p:spPr>
          <a:xfrm>
            <a:off x="7062952" y="678605"/>
            <a:ext cx="4935420" cy="2578760"/>
          </a:xfrm>
          <a:prstGeom prst="rect">
            <a:avLst/>
          </a:prstGeom>
        </p:spPr>
      </p:pic>
      <p:sp>
        <p:nvSpPr>
          <p:cNvPr id="14" name="Номер слайда 2">
            <a:extLst>
              <a:ext uri="{FF2B5EF4-FFF2-40B4-BE49-F238E27FC236}">
                <a16:creationId xmlns:a16="http://schemas.microsoft.com/office/drawing/2014/main" id="{A62A5D35-F801-4714-9F78-5C309B4CB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19974" y="6476391"/>
            <a:ext cx="2057400" cy="365125"/>
          </a:xfrm>
        </p:spPr>
        <p:txBody>
          <a:bodyPr/>
          <a:lstStyle/>
          <a:p>
            <a:fld id="{8CCC1C2B-59CB-4988-A37F-33CB585FF493}" type="slidenum">
              <a:rPr lang="ru-RU" sz="2000">
                <a:solidFill>
                  <a:schemeClr val="tx1"/>
                </a:solidFill>
              </a:rPr>
              <a:t>9</a:t>
            </a:fld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7448067-CBBB-4023-B605-7D04ABC710B9}"/>
              </a:ext>
            </a:extLst>
          </p:cNvPr>
          <p:cNvSpPr/>
          <p:nvPr/>
        </p:nvSpPr>
        <p:spPr>
          <a:xfrm>
            <a:off x="0" y="0"/>
            <a:ext cx="152400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1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Модернизация</a:t>
            </a:r>
          </a:p>
          <a:p>
            <a:pPr algn="r"/>
            <a:r>
              <a:rPr lang="ru-RU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У-400М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63F76D-E04A-486D-9FB5-61128DFE5B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28" y="1508376"/>
            <a:ext cx="6652864" cy="44352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29E3EF-28D2-4FAF-9A32-47457336A41C}"/>
              </a:ext>
            </a:extLst>
          </p:cNvPr>
          <p:cNvSpPr txBox="1"/>
          <p:nvPr/>
        </p:nvSpPr>
        <p:spPr>
          <a:xfrm>
            <a:off x="1674312" y="584775"/>
            <a:ext cx="35365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/>
              <a:t>2020-2025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4091AB-94B8-48AD-A93F-C65DBECFF4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76510" y="16485"/>
            <a:ext cx="1100864" cy="101566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37BBE0-481A-46CA-9E8F-C53F70A142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6936" y="3327430"/>
            <a:ext cx="5081436" cy="336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34208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2643</TotalTime>
  <Words>2463</Words>
  <Application>Microsoft Office PowerPoint</Application>
  <PresentationFormat>Широкоэкранный</PresentationFormat>
  <Paragraphs>899</Paragraphs>
  <Slides>45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9" baseType="lpstr">
      <vt:lpstr>SimSun</vt:lpstr>
      <vt:lpstr>Arbat</vt:lpstr>
      <vt:lpstr>Arial</vt:lpstr>
      <vt:lpstr>Arial Cyr</vt:lpstr>
      <vt:lpstr>Arial Cyr</vt:lpstr>
      <vt:lpstr>Arial Unicode MS</vt:lpstr>
      <vt:lpstr>BankGothic Lt BT</vt:lpstr>
      <vt:lpstr>Calibri</vt:lpstr>
      <vt:lpstr>Calibri Light</vt:lpstr>
      <vt:lpstr>Petersburg</vt:lpstr>
      <vt:lpstr>Symbol</vt:lpstr>
      <vt:lpstr>Tahoma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Модернизация У-400М  (МЦ-400)</vt:lpstr>
      <vt:lpstr>Презентация PowerPoint</vt:lpstr>
      <vt:lpstr>Презентация PowerPoint</vt:lpstr>
      <vt:lpstr>Презентация PowerPoint</vt:lpstr>
      <vt:lpstr>Модернизация У-400М  (МЦ-400) система вывода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Рабочие диаграммы У-400 и У-400Р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Planned U400R accelerator complex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Семин В.А.</dc:creator>
  <cp:lastModifiedBy>василий семин</cp:lastModifiedBy>
  <cp:revision>160</cp:revision>
  <dcterms:created xsi:type="dcterms:W3CDTF">2023-12-20T15:29:13Z</dcterms:created>
  <dcterms:modified xsi:type="dcterms:W3CDTF">2025-07-01T03:13:43Z</dcterms:modified>
</cp:coreProperties>
</file>