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94" r:id="rId3"/>
    <p:sldMasterId id="2147483732" r:id="rId4"/>
    <p:sldMasterId id="2147483744" r:id="rId5"/>
    <p:sldMasterId id="2147483764" r:id="rId6"/>
    <p:sldMasterId id="2147483784" r:id="rId7"/>
    <p:sldMasterId id="2147483799" r:id="rId8"/>
    <p:sldMasterId id="2147483812" r:id="rId9"/>
  </p:sldMasterIdLst>
  <p:notesMasterIdLst>
    <p:notesMasterId r:id="rId27"/>
  </p:notesMasterIdLst>
  <p:handoutMasterIdLst>
    <p:handoutMasterId r:id="rId28"/>
  </p:handoutMasterIdLst>
  <p:sldIdLst>
    <p:sldId id="257" r:id="rId10"/>
    <p:sldId id="317" r:id="rId11"/>
    <p:sldId id="322" r:id="rId12"/>
    <p:sldId id="312" r:id="rId13"/>
    <p:sldId id="316" r:id="rId14"/>
    <p:sldId id="267" r:id="rId15"/>
    <p:sldId id="291" r:id="rId16"/>
    <p:sldId id="318" r:id="rId17"/>
    <p:sldId id="292" r:id="rId18"/>
    <p:sldId id="319" r:id="rId19"/>
    <p:sldId id="296" r:id="rId20"/>
    <p:sldId id="311" r:id="rId21"/>
    <p:sldId id="300" r:id="rId22"/>
    <p:sldId id="310" r:id="rId23"/>
    <p:sldId id="314" r:id="rId24"/>
    <p:sldId id="321" r:id="rId25"/>
    <p:sldId id="320" r:id="rId26"/>
  </p:sldIdLst>
  <p:sldSz cx="9144000" cy="5143500" type="screen16x9"/>
  <p:notesSz cx="6797675" cy="9874250"/>
  <p:defaultTextStyle>
    <a:defPPr>
      <a:defRPr lang="ru-RU"/>
    </a:defPPr>
    <a:lvl1pPr marL="0" algn="l" defTabSz="9113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693" algn="l" defTabSz="9113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384" algn="l" defTabSz="9113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7080" algn="l" defTabSz="9113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2777" algn="l" defTabSz="9113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8473" algn="l" defTabSz="9113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4164" algn="l" defTabSz="9113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9862" algn="l" defTabSz="9113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5558" algn="l" defTabSz="91138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3D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581" y="-3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CA470-9B5B-4287-A0C6-BB01012A9B81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17E4D-3968-47D1-883B-B92AA8D85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558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13408-9D11-4BBF-A3ED-43251A28B28E}" type="datetimeFigureOut">
              <a:rPr lang="ru-RU" smtClean="0"/>
              <a:t>26.06.2025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E2BFA-2C8D-4A11-B7A4-997574F3A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820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3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93" algn="l" defTabSz="9113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384" algn="l" defTabSz="9113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7080" algn="l" defTabSz="9113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2777" algn="l" defTabSz="9113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8473" algn="l" defTabSz="9113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4164" algn="l" defTabSz="9113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9862" algn="l" defTabSz="9113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5558" algn="l" defTabSz="91138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80965" y="1777770"/>
            <a:ext cx="4595131" cy="1439572"/>
          </a:xfrm>
          <a:prstGeom prst="rect">
            <a:avLst/>
          </a:prstGeom>
        </p:spPr>
        <p:txBody>
          <a:bodyPr lIns="91139" tIns="45553" rIns="91139" bIns="45553" anchor="ctr"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7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/>
              <a:t>Тема 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468322" y="3778212"/>
            <a:ext cx="5903887" cy="360030"/>
          </a:xfrm>
          <a:prstGeom prst="rect">
            <a:avLst/>
          </a:prstGeom>
        </p:spPr>
        <p:txBody>
          <a:bodyPr lIns="91139" tIns="45553" rIns="91139" bIns="45553"/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/>
              <a:t>Наименование мероприятия / название площадки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468346" y="4194912"/>
            <a:ext cx="5903887" cy="750916"/>
          </a:xfrm>
          <a:prstGeom prst="rect">
            <a:avLst/>
          </a:prstGeom>
        </p:spPr>
        <p:txBody>
          <a:bodyPr lIns="91139" tIns="45553" rIns="91139" bIns="45553"/>
          <a:lstStyle>
            <a:lvl1pPr marL="0" indent="0">
              <a:buNone/>
              <a:defRPr sz="14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/>
              <a:t>Фамилия Имя Отчество</a:t>
            </a:r>
            <a:br>
              <a:rPr lang="ru-RU" dirty="0"/>
            </a:br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452759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4BED844D-7D6A-410A-8E52-D00D03E2D8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4524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3747D04-94BD-4F6B-A7C6-18031B0C19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535958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83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5693" indent="0">
              <a:buNone/>
              <a:defRPr sz="1200"/>
            </a:lvl2pPr>
            <a:lvl3pPr marL="911384" indent="0">
              <a:buNone/>
              <a:defRPr sz="1000"/>
            </a:lvl3pPr>
            <a:lvl4pPr marL="1367080" indent="0">
              <a:buNone/>
              <a:defRPr sz="900"/>
            </a:lvl4pPr>
            <a:lvl5pPr marL="1822777" indent="0">
              <a:buNone/>
              <a:defRPr sz="900"/>
            </a:lvl5pPr>
            <a:lvl6pPr marL="2278473" indent="0">
              <a:buNone/>
              <a:defRPr sz="900"/>
            </a:lvl6pPr>
            <a:lvl7pPr marL="2734164" indent="0">
              <a:buNone/>
              <a:defRPr sz="900"/>
            </a:lvl7pPr>
            <a:lvl8pPr marL="3189862" indent="0">
              <a:buNone/>
              <a:defRPr sz="900"/>
            </a:lvl8pPr>
            <a:lvl9pPr marL="364555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8CF2284C-DECC-47BB-A90B-0064C043AF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40830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5693" indent="0">
              <a:buNone/>
              <a:defRPr sz="2800"/>
            </a:lvl2pPr>
            <a:lvl3pPr marL="911384" indent="0">
              <a:buNone/>
              <a:defRPr sz="2400"/>
            </a:lvl3pPr>
            <a:lvl4pPr marL="1367080" indent="0">
              <a:buNone/>
              <a:defRPr sz="2000"/>
            </a:lvl4pPr>
            <a:lvl5pPr marL="1822777" indent="0">
              <a:buNone/>
              <a:defRPr sz="2000"/>
            </a:lvl5pPr>
            <a:lvl6pPr marL="2278473" indent="0">
              <a:buNone/>
              <a:defRPr sz="2000"/>
            </a:lvl6pPr>
            <a:lvl7pPr marL="2734164" indent="0">
              <a:buNone/>
              <a:defRPr sz="2000"/>
            </a:lvl7pPr>
            <a:lvl8pPr marL="3189862" indent="0">
              <a:buNone/>
              <a:defRPr sz="2000"/>
            </a:lvl8pPr>
            <a:lvl9pPr marL="3645558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3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5693" indent="0">
              <a:buNone/>
              <a:defRPr sz="1200"/>
            </a:lvl2pPr>
            <a:lvl3pPr marL="911384" indent="0">
              <a:buNone/>
              <a:defRPr sz="1000"/>
            </a:lvl3pPr>
            <a:lvl4pPr marL="1367080" indent="0">
              <a:buNone/>
              <a:defRPr sz="900"/>
            </a:lvl4pPr>
            <a:lvl5pPr marL="1822777" indent="0">
              <a:buNone/>
              <a:defRPr sz="900"/>
            </a:lvl5pPr>
            <a:lvl6pPr marL="2278473" indent="0">
              <a:buNone/>
              <a:defRPr sz="900"/>
            </a:lvl6pPr>
            <a:lvl7pPr marL="2734164" indent="0">
              <a:buNone/>
              <a:defRPr sz="900"/>
            </a:lvl7pPr>
            <a:lvl8pPr marL="3189862" indent="0">
              <a:buNone/>
              <a:defRPr sz="900"/>
            </a:lvl8pPr>
            <a:lvl9pPr marL="364555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CDF81024-335B-41EE-B0FF-F8FCF48287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52160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50DDBA6C-1386-4B11-B669-FBD8C5A89D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51843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7" y="0"/>
            <a:ext cx="2105025" cy="47053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9" y="0"/>
            <a:ext cx="6167437" cy="47053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10FA6C7-F294-44FE-8D38-E5D78634DB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97632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20" y="122635"/>
            <a:ext cx="8273562" cy="6238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5019" y="1132286"/>
            <a:ext cx="8274051" cy="34599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794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22343" y="1761492"/>
            <a:ext cx="4246563" cy="1782366"/>
          </a:xfrm>
          <a:prstGeom prst="rect">
            <a:avLst/>
          </a:prstGeom>
        </p:spPr>
        <p:txBody>
          <a:bodyPr lIns="91139" tIns="45553" rIns="91139" bIns="45553" anchor="ctr"/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40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/>
              <a:t>Тема презентации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420688" y="4099836"/>
            <a:ext cx="5976912" cy="1000966"/>
          </a:xfrm>
          <a:prstGeom prst="rect">
            <a:avLst/>
          </a:prstGeom>
        </p:spPr>
        <p:txBody>
          <a:bodyPr lIns="91139" tIns="45553" rIns="91139" bIns="45553" anchor="ctr"/>
          <a:lstStyle>
            <a:lvl1pPr marL="0" indent="0">
              <a:buNone/>
              <a:defRPr sz="16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/>
              <a:t>Фамилия Имя Отчество</a:t>
            </a:r>
            <a:br>
              <a:rPr lang="ru-RU" dirty="0"/>
            </a:br>
            <a:r>
              <a:rPr lang="ru-RU" dirty="0"/>
              <a:t>Должность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420733" y="3550260"/>
            <a:ext cx="5976937" cy="540209"/>
          </a:xfrm>
          <a:prstGeom prst="rect">
            <a:avLst/>
          </a:prstGeom>
        </p:spPr>
        <p:txBody>
          <a:bodyPr lIns="91139" tIns="45553" rIns="91139" bIns="45553"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Наименование мероприятия / название площадки</a:t>
            </a:r>
          </a:p>
        </p:txBody>
      </p:sp>
    </p:spTree>
    <p:extLst>
      <p:ext uri="{BB962C8B-B14F-4D97-AF65-F5344CB8AC3E}">
        <p14:creationId xmlns:p14="http://schemas.microsoft.com/office/powerpoint/2010/main" val="3426479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еребивоч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77" y="1545645"/>
            <a:ext cx="7416055" cy="2214227"/>
          </a:xfrm>
          <a:prstGeom prst="rect">
            <a:avLst/>
          </a:prstGeom>
        </p:spPr>
        <p:txBody>
          <a:bodyPr lIns="91139" tIns="45553" rIns="91139" bIns="45553" anchor="ctr"/>
          <a:lstStyle>
            <a:lvl1pPr marL="0" indent="0">
              <a:spcBef>
                <a:spcPts val="0"/>
              </a:spcBef>
              <a:buNone/>
              <a:defRPr sz="46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 err="1"/>
              <a:t>Перебивочный</a:t>
            </a:r>
            <a:endParaRPr lang="ru-RU" dirty="0"/>
          </a:p>
          <a:p>
            <a:pPr lvl="0"/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175272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7667"/>
            <a:ext cx="4114800" cy="2886968"/>
          </a:xfrm>
          <a:prstGeom prst="rect">
            <a:avLst/>
          </a:prstGeom>
        </p:spPr>
        <p:txBody>
          <a:bodyPr lIns="91139" tIns="45553" rIns="91139" bIns="45553"/>
          <a:lstStyle>
            <a:lvl1pPr marL="0" indent="0">
              <a:buNone/>
              <a:defRPr sz="1200">
                <a:solidFill>
                  <a:srgbClr val="404040"/>
                </a:solidFill>
              </a:defRPr>
            </a:lvl1pPr>
            <a:lvl2pPr marL="357604" indent="-352841">
              <a:defRPr sz="1200">
                <a:solidFill>
                  <a:srgbClr val="404040"/>
                </a:solidFill>
              </a:defRPr>
            </a:lvl2pPr>
            <a:lvl3pPr marL="713610" indent="-281647">
              <a:defRPr sz="1200">
                <a:solidFill>
                  <a:srgbClr val="404040"/>
                </a:solidFill>
              </a:defRPr>
            </a:lvl3pPr>
            <a:lvl4pPr marL="1068044" indent="-281647">
              <a:defRPr sz="1200">
                <a:solidFill>
                  <a:srgbClr val="404040"/>
                </a:solidFill>
              </a:defRPr>
            </a:lvl4pPr>
            <a:lvl5pPr marL="1428794" indent="-281647">
              <a:defRPr sz="1200">
                <a:solidFill>
                  <a:srgbClr val="40404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68338" y="4732002"/>
            <a:ext cx="5551462" cy="273844"/>
          </a:xfrm>
          <a:prstGeom prst="rect">
            <a:avLst/>
          </a:prstGeom>
        </p:spPr>
        <p:txBody>
          <a:bodyPr lIns="91139" tIns="45553" rIns="91139" bIns="45553"/>
          <a:lstStyle>
            <a:lvl1pPr>
              <a:defRPr sz="7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Место для указания источников и сносок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05600" y="4894008"/>
            <a:ext cx="2133600" cy="249492"/>
          </a:xfrm>
          <a:prstGeom prst="rect">
            <a:avLst/>
          </a:prstGeom>
        </p:spPr>
        <p:txBody>
          <a:bodyPr lIns="91139" tIns="45553" rIns="91139" bIns="45553"/>
          <a:lstStyle>
            <a:lvl1pPr algn="r">
              <a:defRPr sz="7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mtClean="0">
                <a:solidFill>
                  <a:srgbClr val="0000FF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 hasCustomPrompt="1"/>
          </p:nvPr>
        </p:nvSpPr>
        <p:spPr>
          <a:xfrm>
            <a:off x="438150" y="0"/>
            <a:ext cx="8229600" cy="1005576"/>
          </a:xfrm>
          <a:prstGeom prst="rect">
            <a:avLst/>
          </a:prstGeom>
        </p:spPr>
        <p:txBody>
          <a:bodyPr lIns="91139" tIns="45553" rIns="91139" bIns="45553" anchor="ctr"/>
          <a:lstStyle>
            <a:lvl1pPr algn="l">
              <a:defRPr sz="3200" b="1">
                <a:solidFill>
                  <a:srgbClr val="404040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840575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еребивочный слайд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5" y="1132964"/>
            <a:ext cx="5184775" cy="2661361"/>
          </a:xfrm>
          <a:prstGeom prst="rect">
            <a:avLst/>
          </a:prstGeom>
        </p:spPr>
        <p:txBody>
          <a:bodyPr lIns="91139" tIns="45553" rIns="91139" bIns="45553" anchor="ctr"/>
          <a:lstStyle>
            <a:lvl1pPr marL="0" indent="0">
              <a:buNone/>
              <a:defRPr sz="41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 err="1"/>
              <a:t>Перебивочный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3297643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80968" y="1777809"/>
            <a:ext cx="4595131" cy="1439573"/>
          </a:xfrm>
          <a:prstGeom prst="rect">
            <a:avLst/>
          </a:prstGeom>
        </p:spPr>
        <p:txBody>
          <a:bodyPr lIns="91139" tIns="45553" rIns="91139" bIns="45553" anchor="ctr"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32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468339" y="3778299"/>
            <a:ext cx="5903886" cy="360029"/>
          </a:xfrm>
          <a:prstGeom prst="rect">
            <a:avLst/>
          </a:prstGeom>
        </p:spPr>
        <p:txBody>
          <a:bodyPr lIns="91139" tIns="45553" rIns="91139" bIns="45553"/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2"/>
          </p:nvPr>
        </p:nvSpPr>
        <p:spPr>
          <a:xfrm>
            <a:off x="468363" y="4194945"/>
            <a:ext cx="5903886" cy="750916"/>
          </a:xfrm>
          <a:prstGeom prst="rect">
            <a:avLst/>
          </a:prstGeom>
        </p:spPr>
        <p:txBody>
          <a:bodyPr lIns="91139" tIns="45553" rIns="91139" bIns="45553"/>
          <a:lstStyle>
            <a:lvl1pPr marL="0" indent="0">
              <a:buNone/>
              <a:defRPr sz="16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96875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58" y="50"/>
            <a:ext cx="7631723" cy="721519"/>
          </a:xfrm>
          <a:prstGeom prst="rect">
            <a:avLst/>
          </a:prstGeom>
        </p:spPr>
        <p:txBody>
          <a:bodyPr lIns="91139" tIns="45553" rIns="91139" bIns="45553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260409" y="4836404"/>
            <a:ext cx="627185" cy="283369"/>
          </a:xfrm>
          <a:prstGeom prst="rect">
            <a:avLst/>
          </a:prstGeom>
        </p:spPr>
        <p:txBody>
          <a:bodyPr lIns="91139" tIns="45553" rIns="91139" bIns="45553"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 fontAlgn="base">
              <a:defRPr/>
            </a:pPr>
            <a:fld id="{4BED844D-7D6A-410A-8E52-D00D03E2D85A}" type="slidenum">
              <a:rPr lang="ru-RU" sz="1600">
                <a:solidFill>
                  <a:srgbClr val="0000FF"/>
                </a:solidFill>
                <a:cs typeface="Arial" pitchFamily="34" charset="0"/>
              </a:rPr>
              <a:pPr fontAlgn="base">
                <a:defRPr/>
              </a:pPr>
              <a:t>‹#›</a:t>
            </a:fld>
            <a:endParaRPr lang="ru-RU" sz="1600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67895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260409" y="4836404"/>
            <a:ext cx="627185" cy="283369"/>
          </a:xfrm>
          <a:prstGeom prst="rect">
            <a:avLst/>
          </a:prstGeom>
        </p:spPr>
        <p:txBody>
          <a:bodyPr lIns="91139" tIns="45553" rIns="91139" bIns="45553"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 fontAlgn="base">
              <a:defRPr/>
            </a:pPr>
            <a:fld id="{93747D04-94BD-4F6B-A7C6-18031B0C19E6}" type="slidenum">
              <a:rPr lang="ru-RU" sz="1600">
                <a:solidFill>
                  <a:srgbClr val="0000FF"/>
                </a:solidFill>
                <a:cs typeface="Arial" pitchFamily="34" charset="0"/>
              </a:rPr>
              <a:pPr fontAlgn="base">
                <a:defRPr/>
              </a:pPr>
              <a:t>‹#›</a:t>
            </a:fld>
            <a:endParaRPr lang="ru-RU" sz="1600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74987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139" tIns="45553" rIns="91139" bIns="45553" anchor="ctr"/>
          <a:lstStyle>
            <a:lvl1pPr algn="l">
              <a:defRPr sz="2700" b="1">
                <a:solidFill>
                  <a:srgbClr val="40404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26" y="1420691"/>
            <a:ext cx="4186808" cy="2589891"/>
          </a:xfrm>
          <a:prstGeom prst="rect">
            <a:avLst/>
          </a:prstGeom>
        </p:spPr>
        <p:txBody>
          <a:bodyPr lIns="91139" tIns="45553" rIns="91139" bIns="45553"/>
          <a:lstStyle>
            <a:lvl1pPr marL="0" indent="0">
              <a:buNone/>
              <a:defRPr sz="1500"/>
            </a:lvl1pPr>
            <a:lvl2pPr marL="413623" indent="-361691">
              <a:defRPr sz="1500"/>
            </a:lvl2pPr>
            <a:lvl3pPr marL="734506" indent="-289350">
              <a:defRPr sz="1500"/>
            </a:lvl3pPr>
            <a:lvl4pPr marL="1047967" indent="-289350">
              <a:defRPr sz="1500"/>
            </a:lvl4pPr>
            <a:lvl5pPr marL="1363278" indent="-289350">
              <a:defRPr sz="15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55792" y="4620980"/>
            <a:ext cx="5327823" cy="215700"/>
          </a:xfrm>
          <a:prstGeom prst="rect">
            <a:avLst/>
          </a:prstGeom>
        </p:spPr>
        <p:txBody>
          <a:bodyPr lIns="91139" tIns="45553" rIns="91139" bIns="45553"/>
          <a:lstStyle>
            <a:lvl1pPr marL="0" indent="0">
              <a:buNone/>
              <a:defRPr sz="8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7477155" y="4670875"/>
            <a:ext cx="1450974" cy="272798"/>
          </a:xfrm>
          <a:prstGeom prst="rect">
            <a:avLst/>
          </a:prstGeom>
        </p:spPr>
        <p:txBody>
          <a:bodyPr lIns="91139" tIns="45553" rIns="91139" bIns="45553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fld id="{60D72371-184B-4AE4-8FA5-F602A6D1CD41}" type="slidenum">
              <a:rPr lang="ru-RU">
                <a:solidFill>
                  <a:srgbClr val="0000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8233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58" y="50"/>
            <a:ext cx="7631723" cy="721519"/>
          </a:xfrm>
          <a:prstGeom prst="rect">
            <a:avLst/>
          </a:prstGeom>
        </p:spPr>
        <p:txBody>
          <a:bodyPr lIns="91139" tIns="45553" rIns="91139" bIns="45553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942" y="844203"/>
            <a:ext cx="8424497" cy="3861197"/>
          </a:xfrm>
          <a:prstGeom prst="rect">
            <a:avLst/>
          </a:prstGeom>
        </p:spPr>
        <p:txBody>
          <a:bodyPr lIns="91139" tIns="45553" rIns="91139" bIns="45553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60409" y="4836404"/>
            <a:ext cx="627185" cy="283369"/>
          </a:xfrm>
          <a:prstGeom prst="rect">
            <a:avLst/>
          </a:prstGeom>
        </p:spPr>
        <p:txBody>
          <a:bodyPr lIns="91139" tIns="45553" rIns="91139" bIns="45553"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 fontAlgn="base">
              <a:defRPr/>
            </a:pPr>
            <a:fld id="{FECE2EFA-98EE-4EFA-9B14-D0C38D65B8D9}" type="slidenum">
              <a:rPr lang="ru-RU" sz="1600">
                <a:solidFill>
                  <a:srgbClr val="0000FF"/>
                </a:solidFill>
                <a:cs typeface="Arial" pitchFamily="34" charset="0"/>
              </a:rPr>
              <a:pPr fontAlgn="base">
                <a:defRPr/>
              </a:pPr>
              <a:t>‹#›</a:t>
            </a:fld>
            <a:endParaRPr lang="ru-RU" sz="1600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46248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21" y="122644"/>
            <a:ext cx="8273562" cy="623888"/>
          </a:xfrm>
          <a:prstGeom prst="rect">
            <a:avLst/>
          </a:prstGeom>
        </p:spPr>
        <p:txBody>
          <a:bodyPr lIns="91139" tIns="45553" rIns="91139" bIns="45553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5022" y="1132294"/>
            <a:ext cx="8274051" cy="3459956"/>
          </a:xfrm>
          <a:prstGeom prst="rect">
            <a:avLst/>
          </a:prstGeom>
        </p:spPr>
        <p:txBody>
          <a:bodyPr lIns="91139" tIns="45553" rIns="91139" bIns="45553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07609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21" y="122635"/>
            <a:ext cx="8273562" cy="623888"/>
          </a:xfrm>
          <a:prstGeom prst="rect">
            <a:avLst/>
          </a:prstGeom>
        </p:spPr>
        <p:txBody>
          <a:bodyPr lIns="91139" tIns="45553" rIns="91139" bIns="45553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5024" y="1132294"/>
            <a:ext cx="8274051" cy="3459956"/>
          </a:xfrm>
          <a:prstGeom prst="rect">
            <a:avLst/>
          </a:prstGeom>
        </p:spPr>
        <p:txBody>
          <a:bodyPr lIns="91139" tIns="45553" rIns="91139" bIns="4555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50125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422338" y="1761492"/>
            <a:ext cx="4246563" cy="1782366"/>
          </a:xfrm>
          <a:prstGeom prst="rect">
            <a:avLst/>
          </a:prstGeom>
        </p:spPr>
        <p:txBody>
          <a:bodyPr lIns="91139" tIns="45553" rIns="91139" bIns="45553" anchor="ctr"/>
          <a:lstStyle>
            <a:lvl1pPr marL="0" indent="0">
              <a:lnSpc>
                <a:spcPct val="75000"/>
              </a:lnSpc>
              <a:spcBef>
                <a:spcPts val="0"/>
              </a:spcBef>
              <a:buNone/>
              <a:defRPr sz="40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/>
              <a:t>Тема презентации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420688" y="4099827"/>
            <a:ext cx="5976912" cy="1000966"/>
          </a:xfrm>
          <a:prstGeom prst="rect">
            <a:avLst/>
          </a:prstGeom>
        </p:spPr>
        <p:txBody>
          <a:bodyPr lIns="91139" tIns="45553" rIns="91139" bIns="45553" anchor="ctr"/>
          <a:lstStyle>
            <a:lvl1pPr marL="0" indent="0">
              <a:buNone/>
              <a:defRPr sz="16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/>
              <a:t>Фамилия Имя Отчество</a:t>
            </a:r>
            <a:br>
              <a:rPr lang="ru-RU" dirty="0"/>
            </a:br>
            <a:r>
              <a:rPr lang="ru-RU" dirty="0"/>
              <a:t>Должность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420727" y="3550253"/>
            <a:ext cx="5976937" cy="540209"/>
          </a:xfrm>
          <a:prstGeom prst="rect">
            <a:avLst/>
          </a:prstGeom>
        </p:spPr>
        <p:txBody>
          <a:bodyPr lIns="91139" tIns="45553" rIns="91139" bIns="45553" anchor="ctr"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Наименование мероприятия / название площадки</a:t>
            </a:r>
          </a:p>
        </p:txBody>
      </p:sp>
    </p:spTree>
    <p:extLst>
      <p:ext uri="{BB962C8B-B14F-4D97-AF65-F5344CB8AC3E}">
        <p14:creationId xmlns:p14="http://schemas.microsoft.com/office/powerpoint/2010/main" val="413291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еребивоч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77" y="1545645"/>
            <a:ext cx="7416055" cy="2214227"/>
          </a:xfrm>
          <a:prstGeom prst="rect">
            <a:avLst/>
          </a:prstGeom>
        </p:spPr>
        <p:txBody>
          <a:bodyPr lIns="91139" tIns="45553" rIns="91139" bIns="45553" anchor="ctr"/>
          <a:lstStyle>
            <a:lvl1pPr marL="0" indent="0">
              <a:spcBef>
                <a:spcPts val="0"/>
              </a:spcBef>
              <a:buNone/>
              <a:defRPr sz="46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 dirty="0" err="1"/>
              <a:t>Перебивочный</a:t>
            </a:r>
            <a:endParaRPr lang="ru-RU" dirty="0"/>
          </a:p>
          <a:p>
            <a:pPr lvl="0"/>
            <a:r>
              <a:rPr lang="ru-RU" dirty="0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30516333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7658"/>
            <a:ext cx="4114800" cy="2886968"/>
          </a:xfrm>
          <a:prstGeom prst="rect">
            <a:avLst/>
          </a:prstGeom>
        </p:spPr>
        <p:txBody>
          <a:bodyPr lIns="91139" tIns="45553" rIns="91139" bIns="45553"/>
          <a:lstStyle>
            <a:lvl1pPr marL="0" indent="0">
              <a:buNone/>
              <a:defRPr sz="1200">
                <a:solidFill>
                  <a:srgbClr val="404040"/>
                </a:solidFill>
              </a:defRPr>
            </a:lvl1pPr>
            <a:lvl2pPr marL="357604" indent="-352841">
              <a:defRPr sz="1200">
                <a:solidFill>
                  <a:srgbClr val="404040"/>
                </a:solidFill>
              </a:defRPr>
            </a:lvl2pPr>
            <a:lvl3pPr marL="713610" indent="-281647">
              <a:defRPr sz="1200">
                <a:solidFill>
                  <a:srgbClr val="404040"/>
                </a:solidFill>
              </a:defRPr>
            </a:lvl3pPr>
            <a:lvl4pPr marL="1068044" indent="-281647">
              <a:defRPr sz="1200">
                <a:solidFill>
                  <a:srgbClr val="404040"/>
                </a:solidFill>
              </a:defRPr>
            </a:lvl4pPr>
            <a:lvl5pPr marL="1428794" indent="-281647">
              <a:defRPr sz="1200">
                <a:solidFill>
                  <a:srgbClr val="404040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68338" y="4731993"/>
            <a:ext cx="5551462" cy="273844"/>
          </a:xfrm>
          <a:prstGeom prst="rect">
            <a:avLst/>
          </a:prstGeom>
        </p:spPr>
        <p:txBody>
          <a:bodyPr lIns="91139" tIns="45553" rIns="91139" bIns="45553"/>
          <a:lstStyle>
            <a:lvl1pPr>
              <a:defRPr sz="7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  <a:cs typeface="Arial" pitchFamily="34" charset="0"/>
              </a:rPr>
              <a:t>Место для указания источников и сносок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05600" y="4894008"/>
            <a:ext cx="2133600" cy="249492"/>
          </a:xfrm>
          <a:prstGeom prst="rect">
            <a:avLst/>
          </a:prstGeom>
        </p:spPr>
        <p:txBody>
          <a:bodyPr lIns="91139" tIns="45553" rIns="91139" bIns="45553"/>
          <a:lstStyle>
            <a:lvl1pPr algn="r">
              <a:defRPr sz="7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9B0651-EE4F-4900-A07F-96A6BFA9D0F0}" type="slidenum">
              <a:rPr lang="ru-RU" smtClean="0">
                <a:solidFill>
                  <a:srgbClr val="0000FF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dirty="0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 hasCustomPrompt="1"/>
          </p:nvPr>
        </p:nvSpPr>
        <p:spPr>
          <a:xfrm>
            <a:off x="438150" y="0"/>
            <a:ext cx="8229600" cy="1005576"/>
          </a:xfrm>
          <a:prstGeom prst="rect">
            <a:avLst/>
          </a:prstGeom>
        </p:spPr>
        <p:txBody>
          <a:bodyPr lIns="91139" tIns="45553" rIns="91139" bIns="45553" anchor="ctr"/>
          <a:lstStyle>
            <a:lvl1pPr algn="l">
              <a:defRPr sz="3200" b="1">
                <a:solidFill>
                  <a:srgbClr val="404040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315833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260409" y="4836409"/>
            <a:ext cx="627185" cy="283369"/>
          </a:xfrm>
          <a:prstGeom prst="rect">
            <a:avLst/>
          </a:prstGeom>
        </p:spPr>
        <p:txBody>
          <a:bodyPr lIns="91139" tIns="45553" rIns="91139" bIns="45553"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 fontAlgn="base">
              <a:defRPr/>
            </a:pPr>
            <a:fld id="{93747D04-94BD-4F6B-A7C6-18031B0C19E6}" type="slidenum">
              <a:rPr lang="ru-RU" sz="1600">
                <a:solidFill>
                  <a:srgbClr val="0000FF"/>
                </a:solidFill>
                <a:cs typeface="Arial" pitchFamily="34" charset="0"/>
              </a:rPr>
              <a:pPr fontAlgn="base">
                <a:defRPr/>
              </a:pPr>
              <a:t>‹#›</a:t>
            </a:fld>
            <a:endParaRPr lang="ru-RU" sz="1600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06524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80962" y="1777802"/>
            <a:ext cx="4595131" cy="1439573"/>
          </a:xfrm>
          <a:prstGeom prst="rect">
            <a:avLst/>
          </a:prstGeom>
        </p:spPr>
        <p:txBody>
          <a:bodyPr lIns="91139" tIns="45553" rIns="91139" bIns="45553" anchor="ctr"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32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468339" y="3778292"/>
            <a:ext cx="5903886" cy="360029"/>
          </a:xfrm>
          <a:prstGeom prst="rect">
            <a:avLst/>
          </a:prstGeom>
        </p:spPr>
        <p:txBody>
          <a:bodyPr lIns="91139" tIns="45553" rIns="91139" bIns="45553"/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2"/>
          </p:nvPr>
        </p:nvSpPr>
        <p:spPr>
          <a:xfrm>
            <a:off x="468363" y="4194936"/>
            <a:ext cx="5903886" cy="750916"/>
          </a:xfrm>
          <a:prstGeom prst="rect">
            <a:avLst/>
          </a:prstGeom>
        </p:spPr>
        <p:txBody>
          <a:bodyPr lIns="91139" tIns="45553" rIns="91139" bIns="45553"/>
          <a:lstStyle>
            <a:lvl1pPr marL="0" indent="0">
              <a:buNone/>
              <a:defRPr sz="16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206226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58" y="49"/>
            <a:ext cx="7631723" cy="721519"/>
          </a:xfrm>
          <a:prstGeom prst="rect">
            <a:avLst/>
          </a:prstGeom>
        </p:spPr>
        <p:txBody>
          <a:bodyPr lIns="91139" tIns="45553" rIns="91139" bIns="45553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260408" y="4836396"/>
            <a:ext cx="627185" cy="283369"/>
          </a:xfrm>
          <a:prstGeom prst="rect">
            <a:avLst/>
          </a:prstGeom>
        </p:spPr>
        <p:txBody>
          <a:bodyPr lIns="91139" tIns="45553" rIns="91139" bIns="45553"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 fontAlgn="base">
              <a:defRPr/>
            </a:pPr>
            <a:fld id="{4BED844D-7D6A-410A-8E52-D00D03E2D85A}" type="slidenum">
              <a:rPr lang="ru-RU" sz="1600">
                <a:solidFill>
                  <a:srgbClr val="0000FF"/>
                </a:solidFill>
                <a:cs typeface="Arial" pitchFamily="34" charset="0"/>
              </a:rPr>
              <a:pPr fontAlgn="base">
                <a:defRPr/>
              </a:pPr>
              <a:t>‹#›</a:t>
            </a:fld>
            <a:endParaRPr lang="ru-RU" sz="1600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71859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260408" y="4836396"/>
            <a:ext cx="627185" cy="283369"/>
          </a:xfrm>
          <a:prstGeom prst="rect">
            <a:avLst/>
          </a:prstGeom>
        </p:spPr>
        <p:txBody>
          <a:bodyPr lIns="91139" tIns="45553" rIns="91139" bIns="45553"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 fontAlgn="base">
              <a:defRPr/>
            </a:pPr>
            <a:fld id="{93747D04-94BD-4F6B-A7C6-18031B0C19E6}" type="slidenum">
              <a:rPr lang="ru-RU" sz="1600">
                <a:solidFill>
                  <a:srgbClr val="0000FF"/>
                </a:solidFill>
                <a:cs typeface="Arial" pitchFamily="34" charset="0"/>
              </a:rPr>
              <a:pPr fontAlgn="base">
                <a:defRPr/>
              </a:pPr>
              <a:t>‹#›</a:t>
            </a:fld>
            <a:endParaRPr lang="ru-RU" sz="1600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05208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139" tIns="45553" rIns="91139" bIns="45553" anchor="ctr"/>
          <a:lstStyle>
            <a:lvl1pPr algn="l">
              <a:defRPr sz="2700" b="1">
                <a:solidFill>
                  <a:srgbClr val="40404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26" y="1420691"/>
            <a:ext cx="4186808" cy="2589891"/>
          </a:xfrm>
          <a:prstGeom prst="rect">
            <a:avLst/>
          </a:prstGeom>
        </p:spPr>
        <p:txBody>
          <a:bodyPr lIns="91139" tIns="45553" rIns="91139" bIns="45553"/>
          <a:lstStyle>
            <a:lvl1pPr marL="0" indent="0">
              <a:buNone/>
              <a:defRPr sz="1500"/>
            </a:lvl1pPr>
            <a:lvl2pPr marL="413623" indent="-361691">
              <a:defRPr sz="1500"/>
            </a:lvl2pPr>
            <a:lvl3pPr marL="734506" indent="-289350">
              <a:defRPr sz="1500"/>
            </a:lvl3pPr>
            <a:lvl4pPr marL="1047967" indent="-289350">
              <a:defRPr sz="1500"/>
            </a:lvl4pPr>
            <a:lvl5pPr marL="1363278" indent="-289350">
              <a:defRPr sz="15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55792" y="4620980"/>
            <a:ext cx="5327823" cy="215700"/>
          </a:xfrm>
          <a:prstGeom prst="rect">
            <a:avLst/>
          </a:prstGeom>
        </p:spPr>
        <p:txBody>
          <a:bodyPr lIns="91139" tIns="45553" rIns="91139" bIns="45553"/>
          <a:lstStyle>
            <a:lvl1pPr marL="0" indent="0">
              <a:buNone/>
              <a:defRPr sz="8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7477155" y="4670866"/>
            <a:ext cx="1450974" cy="272798"/>
          </a:xfrm>
          <a:prstGeom prst="rect">
            <a:avLst/>
          </a:prstGeom>
        </p:spPr>
        <p:txBody>
          <a:bodyPr lIns="91139" tIns="45553" rIns="91139" bIns="45553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fld id="{60D72371-184B-4AE4-8FA5-F602A6D1CD41}" type="slidenum">
              <a:rPr lang="ru-RU">
                <a:solidFill>
                  <a:srgbClr val="0000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8882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958" y="49"/>
            <a:ext cx="7631723" cy="721519"/>
          </a:xfrm>
          <a:prstGeom prst="rect">
            <a:avLst/>
          </a:prstGeom>
        </p:spPr>
        <p:txBody>
          <a:bodyPr lIns="91139" tIns="45553" rIns="91139" bIns="45553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942" y="844199"/>
            <a:ext cx="8424497" cy="3861197"/>
          </a:xfrm>
          <a:prstGeom prst="rect">
            <a:avLst/>
          </a:prstGeom>
        </p:spPr>
        <p:txBody>
          <a:bodyPr lIns="91139" tIns="45553" rIns="91139" bIns="45553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260408" y="4836396"/>
            <a:ext cx="627185" cy="283369"/>
          </a:xfrm>
          <a:prstGeom prst="rect">
            <a:avLst/>
          </a:prstGeom>
        </p:spPr>
        <p:txBody>
          <a:bodyPr lIns="91139" tIns="45553" rIns="91139" bIns="45553"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 fontAlgn="base">
              <a:defRPr/>
            </a:pPr>
            <a:fld id="{FECE2EFA-98EE-4EFA-9B14-D0C38D65B8D9}" type="slidenum">
              <a:rPr lang="ru-RU" sz="1600">
                <a:solidFill>
                  <a:srgbClr val="0000FF"/>
                </a:solidFill>
                <a:cs typeface="Arial" pitchFamily="34" charset="0"/>
              </a:rPr>
              <a:pPr fontAlgn="base">
                <a:defRPr/>
              </a:pPr>
              <a:t>‹#›</a:t>
            </a:fld>
            <a:endParaRPr lang="ru-RU" sz="1600" dirty="0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36407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21" y="122635"/>
            <a:ext cx="8273562" cy="623888"/>
          </a:xfrm>
          <a:prstGeom prst="rect">
            <a:avLst/>
          </a:prstGeom>
        </p:spPr>
        <p:txBody>
          <a:bodyPr lIns="91139" tIns="45553" rIns="91139" bIns="45553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5016" y="1132294"/>
            <a:ext cx="8274051" cy="3459956"/>
          </a:xfrm>
          <a:prstGeom prst="rect">
            <a:avLst/>
          </a:prstGeom>
        </p:spPr>
        <p:txBody>
          <a:bodyPr lIns="91139" tIns="45553" rIns="91139" bIns="45553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9937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21" y="122635"/>
            <a:ext cx="8273562" cy="623888"/>
          </a:xfrm>
          <a:prstGeom prst="rect">
            <a:avLst/>
          </a:prstGeom>
        </p:spPr>
        <p:txBody>
          <a:bodyPr lIns="91139" tIns="45553" rIns="91139" bIns="45553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5019" y="1132294"/>
            <a:ext cx="8274051" cy="3459956"/>
          </a:xfrm>
          <a:prstGeom prst="rect">
            <a:avLst/>
          </a:prstGeom>
        </p:spPr>
        <p:txBody>
          <a:bodyPr lIns="91139" tIns="45553" rIns="91139" bIns="4555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35192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220268"/>
            <a:ext cx="1674934" cy="111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802" y="1635961"/>
            <a:ext cx="8280400" cy="773906"/>
          </a:xfrm>
        </p:spPr>
        <p:txBody>
          <a:bodyPr/>
          <a:lstStyle>
            <a:lvl1pPr>
              <a:lnSpc>
                <a:spcPct val="130000"/>
              </a:lnSpc>
              <a:defRPr sz="15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809" y="2463420"/>
            <a:ext cx="3743325" cy="486965"/>
          </a:xfrm>
        </p:spPr>
        <p:txBody>
          <a:bodyPr anchor="ctr"/>
          <a:lstStyle>
            <a:lvl1pPr marL="0" indent="0">
              <a:buFontTx/>
              <a:buNone/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4198887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FECE2EFA-98EE-4EFA-9B14-D0C38D65B8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926129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18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8425" indent="0">
              <a:buNone/>
              <a:defRPr sz="1500"/>
            </a:lvl2pPr>
            <a:lvl3pPr marL="776849" indent="0">
              <a:buNone/>
              <a:defRPr sz="1400"/>
            </a:lvl3pPr>
            <a:lvl4pPr marL="1165268" indent="0">
              <a:buNone/>
              <a:defRPr sz="1200"/>
            </a:lvl4pPr>
            <a:lvl5pPr marL="1553692" indent="0">
              <a:buNone/>
              <a:defRPr sz="1200"/>
            </a:lvl5pPr>
            <a:lvl6pPr marL="1942116" indent="0">
              <a:buNone/>
              <a:defRPr sz="1200"/>
            </a:lvl6pPr>
            <a:lvl7pPr marL="2330545" indent="0">
              <a:buNone/>
              <a:defRPr sz="1200"/>
            </a:lvl7pPr>
            <a:lvl8pPr marL="2718960" indent="0">
              <a:buNone/>
              <a:defRPr sz="1200"/>
            </a:lvl8pPr>
            <a:lvl9pPr marL="3107383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24A675F4-13A7-4D4B-BF45-886838CB64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94161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lIns="91139" tIns="45553" rIns="91139" bIns="45553" anchor="ctr"/>
          <a:lstStyle>
            <a:lvl1pPr algn="l">
              <a:defRPr sz="2700" b="1">
                <a:solidFill>
                  <a:srgbClr val="40404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26" y="1420691"/>
            <a:ext cx="4186808" cy="2589891"/>
          </a:xfrm>
          <a:prstGeom prst="rect">
            <a:avLst/>
          </a:prstGeom>
        </p:spPr>
        <p:txBody>
          <a:bodyPr lIns="91139" tIns="45553" rIns="91139" bIns="45553"/>
          <a:lstStyle>
            <a:lvl1pPr marL="0" indent="0">
              <a:buNone/>
              <a:defRPr sz="1500"/>
            </a:lvl1pPr>
            <a:lvl2pPr marL="413623" indent="-361691">
              <a:defRPr sz="1500"/>
            </a:lvl2pPr>
            <a:lvl3pPr marL="734506" indent="-289350">
              <a:defRPr sz="1500"/>
            </a:lvl3pPr>
            <a:lvl4pPr marL="1047967" indent="-289350">
              <a:defRPr sz="1500"/>
            </a:lvl4pPr>
            <a:lvl5pPr marL="1363278" indent="-289350">
              <a:defRPr sz="15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55792" y="4620980"/>
            <a:ext cx="5327823" cy="215700"/>
          </a:xfrm>
          <a:prstGeom prst="rect">
            <a:avLst/>
          </a:prstGeom>
        </p:spPr>
        <p:txBody>
          <a:bodyPr lIns="91139" tIns="45553" rIns="91139" bIns="45553"/>
          <a:lstStyle>
            <a:lvl1pPr marL="0" indent="0">
              <a:buNone/>
              <a:defRPr sz="8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>
          <a:xfrm>
            <a:off x="7477155" y="4670878"/>
            <a:ext cx="1450974" cy="272798"/>
          </a:xfrm>
          <a:prstGeom prst="rect">
            <a:avLst/>
          </a:prstGeom>
        </p:spPr>
        <p:txBody>
          <a:bodyPr lIns="91139" tIns="45553" rIns="91139" bIns="45553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fld id="{60D72371-184B-4AE4-8FA5-F602A6D1CD41}" type="slidenum">
              <a:rPr lang="ru-RU">
                <a:solidFill>
                  <a:srgbClr val="0000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325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45" y="844179"/>
            <a:ext cx="4135437" cy="38611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202" y="844179"/>
            <a:ext cx="4137025" cy="38611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B74E8C27-79F1-4A1E-AC98-E93E3DF925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621950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8425" indent="0">
              <a:buNone/>
              <a:defRPr sz="1700" b="1"/>
            </a:lvl2pPr>
            <a:lvl3pPr marL="776849" indent="0">
              <a:buNone/>
              <a:defRPr sz="1500" b="1"/>
            </a:lvl3pPr>
            <a:lvl4pPr marL="1165268" indent="0">
              <a:buNone/>
              <a:defRPr sz="1400" b="1"/>
            </a:lvl4pPr>
            <a:lvl5pPr marL="1553692" indent="0">
              <a:buNone/>
              <a:defRPr sz="1400" b="1"/>
            </a:lvl5pPr>
            <a:lvl6pPr marL="1942116" indent="0">
              <a:buNone/>
              <a:defRPr sz="1400" b="1"/>
            </a:lvl6pPr>
            <a:lvl7pPr marL="2330545" indent="0">
              <a:buNone/>
              <a:defRPr sz="1400" b="1"/>
            </a:lvl7pPr>
            <a:lvl8pPr marL="2718960" indent="0">
              <a:buNone/>
              <a:defRPr sz="1400" b="1"/>
            </a:lvl8pPr>
            <a:lvl9pPr marL="3107383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8425" indent="0">
              <a:buNone/>
              <a:defRPr sz="1700" b="1"/>
            </a:lvl2pPr>
            <a:lvl3pPr marL="776849" indent="0">
              <a:buNone/>
              <a:defRPr sz="1500" b="1"/>
            </a:lvl3pPr>
            <a:lvl4pPr marL="1165268" indent="0">
              <a:buNone/>
              <a:defRPr sz="1400" b="1"/>
            </a:lvl4pPr>
            <a:lvl5pPr marL="1553692" indent="0">
              <a:buNone/>
              <a:defRPr sz="1400" b="1"/>
            </a:lvl5pPr>
            <a:lvl6pPr marL="1942116" indent="0">
              <a:buNone/>
              <a:defRPr sz="1400" b="1"/>
            </a:lvl6pPr>
            <a:lvl7pPr marL="2330545" indent="0">
              <a:buNone/>
              <a:defRPr sz="1400" b="1"/>
            </a:lvl7pPr>
            <a:lvl8pPr marL="2718960" indent="0">
              <a:buNone/>
              <a:defRPr sz="1400" b="1"/>
            </a:lvl8pPr>
            <a:lvl9pPr marL="3107383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A81412E1-1C95-4A34-9C10-CC9CC0B704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14061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4BED844D-7D6A-410A-8E52-D00D03E2D8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91724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3747D04-94BD-4F6B-A7C6-18031B0C19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68870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3" y="204854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8425" indent="0">
              <a:buNone/>
              <a:defRPr sz="1000"/>
            </a:lvl2pPr>
            <a:lvl3pPr marL="776849" indent="0">
              <a:buNone/>
              <a:defRPr sz="900"/>
            </a:lvl3pPr>
            <a:lvl4pPr marL="1165268" indent="0">
              <a:buNone/>
              <a:defRPr sz="800"/>
            </a:lvl4pPr>
            <a:lvl5pPr marL="1553692" indent="0">
              <a:buNone/>
              <a:defRPr sz="800"/>
            </a:lvl5pPr>
            <a:lvl6pPr marL="1942116" indent="0">
              <a:buNone/>
              <a:defRPr sz="800"/>
            </a:lvl6pPr>
            <a:lvl7pPr marL="2330545" indent="0">
              <a:buNone/>
              <a:defRPr sz="800"/>
            </a:lvl7pPr>
            <a:lvl8pPr marL="2718960" indent="0">
              <a:buNone/>
              <a:defRPr sz="800"/>
            </a:lvl8pPr>
            <a:lvl9pPr marL="3107383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8CF2284C-DECC-47BB-A90B-0064C043AF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506776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0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0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8425" indent="0">
              <a:buNone/>
              <a:defRPr sz="2400"/>
            </a:lvl2pPr>
            <a:lvl3pPr marL="776849" indent="0">
              <a:buNone/>
              <a:defRPr sz="2000"/>
            </a:lvl3pPr>
            <a:lvl4pPr marL="1165268" indent="0">
              <a:buNone/>
              <a:defRPr sz="1700"/>
            </a:lvl4pPr>
            <a:lvl5pPr marL="1553692" indent="0">
              <a:buNone/>
              <a:defRPr sz="1700"/>
            </a:lvl5pPr>
            <a:lvl6pPr marL="1942116" indent="0">
              <a:buNone/>
              <a:defRPr sz="1700"/>
            </a:lvl6pPr>
            <a:lvl7pPr marL="2330545" indent="0">
              <a:buNone/>
              <a:defRPr sz="1700"/>
            </a:lvl7pPr>
            <a:lvl8pPr marL="2718960" indent="0">
              <a:buNone/>
              <a:defRPr sz="1700"/>
            </a:lvl8pPr>
            <a:lvl9pPr marL="3107383" indent="0">
              <a:buNone/>
              <a:defRPr sz="17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0" y="4025529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8425" indent="0">
              <a:buNone/>
              <a:defRPr sz="1000"/>
            </a:lvl2pPr>
            <a:lvl3pPr marL="776849" indent="0">
              <a:buNone/>
              <a:defRPr sz="900"/>
            </a:lvl3pPr>
            <a:lvl4pPr marL="1165268" indent="0">
              <a:buNone/>
              <a:defRPr sz="800"/>
            </a:lvl4pPr>
            <a:lvl5pPr marL="1553692" indent="0">
              <a:buNone/>
              <a:defRPr sz="800"/>
            </a:lvl5pPr>
            <a:lvl6pPr marL="1942116" indent="0">
              <a:buNone/>
              <a:defRPr sz="800"/>
            </a:lvl6pPr>
            <a:lvl7pPr marL="2330545" indent="0">
              <a:buNone/>
              <a:defRPr sz="800"/>
            </a:lvl7pPr>
            <a:lvl8pPr marL="2718960" indent="0">
              <a:buNone/>
              <a:defRPr sz="800"/>
            </a:lvl8pPr>
            <a:lvl9pPr marL="3107383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CDF81024-335B-41EE-B0FF-F8FCF48287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29516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50DDBA6C-1386-4B11-B669-FBD8C5A89D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0573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0"/>
            <a:ext cx="2105025" cy="47053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0"/>
            <a:ext cx="6167437" cy="47053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10FA6C7-F294-44FE-8D38-E5D78634DB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63494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80962" y="1777782"/>
            <a:ext cx="4595131" cy="14395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7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468339" y="3778280"/>
            <a:ext cx="5903886" cy="360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2"/>
          </p:nvPr>
        </p:nvSpPr>
        <p:spPr>
          <a:xfrm>
            <a:off x="468363" y="4194942"/>
            <a:ext cx="5903886" cy="750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148527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="" xmlns:a16="http://schemas.microsoft.com/office/drawing/2014/main" id="{95828E19-F354-DF47-B066-E5BD57421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0532" y="4837162"/>
            <a:ext cx="7722394" cy="1098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9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6B1F84-3D3A-5E96-A47F-74833F5685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269" y="222647"/>
            <a:ext cx="6317719" cy="323851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ru-RU" sz="135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82975771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220268"/>
            <a:ext cx="1674934" cy="111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8" y="1635934"/>
            <a:ext cx="8280400" cy="773906"/>
          </a:xfrm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814" y="2463405"/>
            <a:ext cx="3743325" cy="486965"/>
          </a:xfrm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62500613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220268"/>
            <a:ext cx="1674934" cy="111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802" y="1635961"/>
            <a:ext cx="8280400" cy="773906"/>
          </a:xfrm>
        </p:spPr>
        <p:txBody>
          <a:bodyPr/>
          <a:lstStyle>
            <a:lvl1pPr>
              <a:lnSpc>
                <a:spcPct val="130000"/>
              </a:lnSpc>
              <a:defRPr sz="15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804" y="2463420"/>
            <a:ext cx="3743325" cy="486965"/>
          </a:xfrm>
        </p:spPr>
        <p:txBody>
          <a:bodyPr anchor="ctr"/>
          <a:lstStyle>
            <a:lvl1pPr marL="0" indent="0">
              <a:buFontTx/>
              <a:buNone/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46658765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FECE2EFA-98EE-4EFA-9B14-D0C38D65B8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494778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18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8646" indent="0">
              <a:buNone/>
              <a:defRPr sz="1500"/>
            </a:lvl2pPr>
            <a:lvl3pPr marL="777291" indent="0">
              <a:buNone/>
              <a:defRPr sz="1400"/>
            </a:lvl3pPr>
            <a:lvl4pPr marL="1165931" indent="0">
              <a:buNone/>
              <a:defRPr sz="1200"/>
            </a:lvl4pPr>
            <a:lvl5pPr marL="1554576" indent="0">
              <a:buNone/>
              <a:defRPr sz="1200"/>
            </a:lvl5pPr>
            <a:lvl6pPr marL="1943221" indent="0">
              <a:buNone/>
              <a:defRPr sz="1200"/>
            </a:lvl6pPr>
            <a:lvl7pPr marL="2331871" indent="0">
              <a:buNone/>
              <a:defRPr sz="1200"/>
            </a:lvl7pPr>
            <a:lvl8pPr marL="2720508" indent="0">
              <a:buNone/>
              <a:defRPr sz="1200"/>
            </a:lvl8pPr>
            <a:lvl9pPr marL="3109150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24A675F4-13A7-4D4B-BF45-886838CB64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597144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40" y="844174"/>
            <a:ext cx="4135437" cy="38611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97" y="844174"/>
            <a:ext cx="4137025" cy="38611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B74E8C27-79F1-4A1E-AC98-E93E3DF925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85623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8646" indent="0">
              <a:buNone/>
              <a:defRPr sz="1700" b="1"/>
            </a:lvl2pPr>
            <a:lvl3pPr marL="777291" indent="0">
              <a:buNone/>
              <a:defRPr sz="1500" b="1"/>
            </a:lvl3pPr>
            <a:lvl4pPr marL="1165931" indent="0">
              <a:buNone/>
              <a:defRPr sz="1400" b="1"/>
            </a:lvl4pPr>
            <a:lvl5pPr marL="1554576" indent="0">
              <a:buNone/>
              <a:defRPr sz="1400" b="1"/>
            </a:lvl5pPr>
            <a:lvl6pPr marL="1943221" indent="0">
              <a:buNone/>
              <a:defRPr sz="1400" b="1"/>
            </a:lvl6pPr>
            <a:lvl7pPr marL="2331871" indent="0">
              <a:buNone/>
              <a:defRPr sz="1400" b="1"/>
            </a:lvl7pPr>
            <a:lvl8pPr marL="2720508" indent="0">
              <a:buNone/>
              <a:defRPr sz="1400" b="1"/>
            </a:lvl8pPr>
            <a:lvl9pPr marL="3109150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8646" indent="0">
              <a:buNone/>
              <a:defRPr sz="1700" b="1"/>
            </a:lvl2pPr>
            <a:lvl3pPr marL="777291" indent="0">
              <a:buNone/>
              <a:defRPr sz="1500" b="1"/>
            </a:lvl3pPr>
            <a:lvl4pPr marL="1165931" indent="0">
              <a:buNone/>
              <a:defRPr sz="1400" b="1"/>
            </a:lvl4pPr>
            <a:lvl5pPr marL="1554576" indent="0">
              <a:buNone/>
              <a:defRPr sz="1400" b="1"/>
            </a:lvl5pPr>
            <a:lvl6pPr marL="1943221" indent="0">
              <a:buNone/>
              <a:defRPr sz="1400" b="1"/>
            </a:lvl6pPr>
            <a:lvl7pPr marL="2331871" indent="0">
              <a:buNone/>
              <a:defRPr sz="1400" b="1"/>
            </a:lvl7pPr>
            <a:lvl8pPr marL="2720508" indent="0">
              <a:buNone/>
              <a:defRPr sz="1400" b="1"/>
            </a:lvl8pPr>
            <a:lvl9pPr marL="3109150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A81412E1-1C95-4A34-9C10-CC9CC0B704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16844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4BED844D-7D6A-410A-8E52-D00D03E2D8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590780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3747D04-94BD-4F6B-A7C6-18031B0C19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953698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3" y="204849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8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8646" indent="0">
              <a:buNone/>
              <a:defRPr sz="1000"/>
            </a:lvl2pPr>
            <a:lvl3pPr marL="777291" indent="0">
              <a:buNone/>
              <a:defRPr sz="900"/>
            </a:lvl3pPr>
            <a:lvl4pPr marL="1165931" indent="0">
              <a:buNone/>
              <a:defRPr sz="800"/>
            </a:lvl4pPr>
            <a:lvl5pPr marL="1554576" indent="0">
              <a:buNone/>
              <a:defRPr sz="800"/>
            </a:lvl5pPr>
            <a:lvl6pPr marL="1943221" indent="0">
              <a:buNone/>
              <a:defRPr sz="800"/>
            </a:lvl6pPr>
            <a:lvl7pPr marL="2331871" indent="0">
              <a:buNone/>
              <a:defRPr sz="800"/>
            </a:lvl7pPr>
            <a:lvl8pPr marL="2720508" indent="0">
              <a:buNone/>
              <a:defRPr sz="800"/>
            </a:lvl8pPr>
            <a:lvl9pPr marL="310915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8CF2284C-DECC-47BB-A90B-0064C043AF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5118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0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0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8646" indent="0">
              <a:buNone/>
              <a:defRPr sz="2400"/>
            </a:lvl2pPr>
            <a:lvl3pPr marL="777291" indent="0">
              <a:buNone/>
              <a:defRPr sz="2000"/>
            </a:lvl3pPr>
            <a:lvl4pPr marL="1165931" indent="0">
              <a:buNone/>
              <a:defRPr sz="1700"/>
            </a:lvl4pPr>
            <a:lvl5pPr marL="1554576" indent="0">
              <a:buNone/>
              <a:defRPr sz="1700"/>
            </a:lvl5pPr>
            <a:lvl6pPr marL="1943221" indent="0">
              <a:buNone/>
              <a:defRPr sz="1700"/>
            </a:lvl6pPr>
            <a:lvl7pPr marL="2331871" indent="0">
              <a:buNone/>
              <a:defRPr sz="1700"/>
            </a:lvl7pPr>
            <a:lvl8pPr marL="2720508" indent="0">
              <a:buNone/>
              <a:defRPr sz="1700"/>
            </a:lvl8pPr>
            <a:lvl9pPr marL="3109150" indent="0">
              <a:buNone/>
              <a:defRPr sz="17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0" y="4025524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8646" indent="0">
              <a:buNone/>
              <a:defRPr sz="1000"/>
            </a:lvl2pPr>
            <a:lvl3pPr marL="777291" indent="0">
              <a:buNone/>
              <a:defRPr sz="900"/>
            </a:lvl3pPr>
            <a:lvl4pPr marL="1165931" indent="0">
              <a:buNone/>
              <a:defRPr sz="800"/>
            </a:lvl4pPr>
            <a:lvl5pPr marL="1554576" indent="0">
              <a:buNone/>
              <a:defRPr sz="800"/>
            </a:lvl5pPr>
            <a:lvl6pPr marL="1943221" indent="0">
              <a:buNone/>
              <a:defRPr sz="800"/>
            </a:lvl6pPr>
            <a:lvl7pPr marL="2331871" indent="0">
              <a:buNone/>
              <a:defRPr sz="800"/>
            </a:lvl7pPr>
            <a:lvl8pPr marL="2720508" indent="0">
              <a:buNone/>
              <a:defRPr sz="800"/>
            </a:lvl8pPr>
            <a:lvl9pPr marL="310915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CDF81024-335B-41EE-B0FF-F8FCF48287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855556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50DDBA6C-1386-4B11-B669-FBD8C5A89D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88037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FECE2EFA-98EE-4EFA-9B14-D0C38D65B8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46153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0"/>
            <a:ext cx="2105025" cy="47053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8" y="0"/>
            <a:ext cx="6167437" cy="47053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10FA6C7-F294-44FE-8D38-E5D78634DB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46828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80957" y="1777777"/>
            <a:ext cx="4595131" cy="14395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27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468339" y="3778275"/>
            <a:ext cx="5903886" cy="360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2"/>
          </p:nvPr>
        </p:nvSpPr>
        <p:spPr>
          <a:xfrm>
            <a:off x="468363" y="4194942"/>
            <a:ext cx="5903886" cy="7509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40404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88048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3" y="220268"/>
            <a:ext cx="1674934" cy="111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80" y="1635939"/>
            <a:ext cx="8280400" cy="773906"/>
          </a:xfrm>
        </p:spPr>
        <p:txBody>
          <a:bodyPr/>
          <a:lstStyle>
            <a:lvl1pPr>
              <a:lnSpc>
                <a:spcPct val="130000"/>
              </a:lnSpc>
              <a:defRPr sz="15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98" y="2463420"/>
            <a:ext cx="3743325" cy="486965"/>
          </a:xfrm>
        </p:spPr>
        <p:txBody>
          <a:bodyPr anchor="ctr"/>
          <a:lstStyle>
            <a:lvl1pPr marL="0" indent="0">
              <a:buFontTx/>
              <a:buNone/>
              <a:defRPr sz="12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76554945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9BE240B5-EDA5-4020-A127-F986079825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69831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97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8911" indent="0">
              <a:buNone/>
              <a:defRPr sz="1500"/>
            </a:lvl2pPr>
            <a:lvl3pPr marL="777821" indent="0">
              <a:buNone/>
              <a:defRPr sz="1400"/>
            </a:lvl3pPr>
            <a:lvl4pPr marL="1166727" indent="0">
              <a:buNone/>
              <a:defRPr sz="1200"/>
            </a:lvl4pPr>
            <a:lvl5pPr marL="1555637" indent="0">
              <a:buNone/>
              <a:defRPr sz="1200"/>
            </a:lvl5pPr>
            <a:lvl6pPr marL="1944547" indent="0">
              <a:buNone/>
              <a:defRPr sz="1200"/>
            </a:lvl6pPr>
            <a:lvl7pPr marL="2333463" indent="0">
              <a:buNone/>
              <a:defRPr sz="1200"/>
            </a:lvl7pPr>
            <a:lvl8pPr marL="2722366" indent="0">
              <a:buNone/>
              <a:defRPr sz="1200"/>
            </a:lvl8pPr>
            <a:lvl9pPr marL="3111274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3427CF0F-5B62-4132-B368-0FA36323F0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030939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38" y="844168"/>
            <a:ext cx="4135437" cy="38611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78" y="844168"/>
            <a:ext cx="4137025" cy="38611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BCF3C262-EA1A-4A4C-A9CC-6972D6C2FA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128257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8911" indent="0">
              <a:buNone/>
              <a:defRPr sz="1700" b="1"/>
            </a:lvl2pPr>
            <a:lvl3pPr marL="777821" indent="0">
              <a:buNone/>
              <a:defRPr sz="1500" b="1"/>
            </a:lvl3pPr>
            <a:lvl4pPr marL="1166727" indent="0">
              <a:buNone/>
              <a:defRPr sz="1400" b="1"/>
            </a:lvl4pPr>
            <a:lvl5pPr marL="1555637" indent="0">
              <a:buNone/>
              <a:defRPr sz="1400" b="1"/>
            </a:lvl5pPr>
            <a:lvl6pPr marL="1944547" indent="0">
              <a:buNone/>
              <a:defRPr sz="1400" b="1"/>
            </a:lvl6pPr>
            <a:lvl7pPr marL="2333463" indent="0">
              <a:buNone/>
              <a:defRPr sz="1400" b="1"/>
            </a:lvl7pPr>
            <a:lvl8pPr marL="2722366" indent="0">
              <a:buNone/>
              <a:defRPr sz="1400" b="1"/>
            </a:lvl8pPr>
            <a:lvl9pPr marL="3111274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8911" indent="0">
              <a:buNone/>
              <a:defRPr sz="1700" b="1"/>
            </a:lvl2pPr>
            <a:lvl3pPr marL="777821" indent="0">
              <a:buNone/>
              <a:defRPr sz="1500" b="1"/>
            </a:lvl3pPr>
            <a:lvl4pPr marL="1166727" indent="0">
              <a:buNone/>
              <a:defRPr sz="1400" b="1"/>
            </a:lvl4pPr>
            <a:lvl5pPr marL="1555637" indent="0">
              <a:buNone/>
              <a:defRPr sz="1400" b="1"/>
            </a:lvl5pPr>
            <a:lvl6pPr marL="1944547" indent="0">
              <a:buNone/>
              <a:defRPr sz="1400" b="1"/>
            </a:lvl6pPr>
            <a:lvl7pPr marL="2333463" indent="0">
              <a:buNone/>
              <a:defRPr sz="1400" b="1"/>
            </a:lvl7pPr>
            <a:lvl8pPr marL="2722366" indent="0">
              <a:buNone/>
              <a:defRPr sz="1400" b="1"/>
            </a:lvl8pPr>
            <a:lvl9pPr marL="3111274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053FAF47-C454-4049-9765-0FB202BF14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6003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61A208DE-9C25-4902-B744-12640DE895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485486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F17B7968-3460-4EA7-B62B-A5A55B93D1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630427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3" y="204809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8911" indent="0">
              <a:buNone/>
              <a:defRPr sz="1000"/>
            </a:lvl2pPr>
            <a:lvl3pPr marL="777821" indent="0">
              <a:buNone/>
              <a:defRPr sz="900"/>
            </a:lvl3pPr>
            <a:lvl4pPr marL="1166727" indent="0">
              <a:buNone/>
              <a:defRPr sz="800"/>
            </a:lvl4pPr>
            <a:lvl5pPr marL="1555637" indent="0">
              <a:buNone/>
              <a:defRPr sz="800"/>
            </a:lvl5pPr>
            <a:lvl6pPr marL="1944547" indent="0">
              <a:buNone/>
              <a:defRPr sz="800"/>
            </a:lvl6pPr>
            <a:lvl7pPr marL="2333463" indent="0">
              <a:buNone/>
              <a:defRPr sz="800"/>
            </a:lvl7pPr>
            <a:lvl8pPr marL="2722366" indent="0">
              <a:buNone/>
              <a:defRPr sz="800"/>
            </a:lvl8pPr>
            <a:lvl9pPr marL="3111274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08E03ACD-2E7F-4C1C-8EBB-69E4D9D8C4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76865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91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693" indent="0">
              <a:buNone/>
              <a:defRPr sz="1800"/>
            </a:lvl2pPr>
            <a:lvl3pPr marL="911384" indent="0">
              <a:buNone/>
              <a:defRPr sz="1600"/>
            </a:lvl3pPr>
            <a:lvl4pPr marL="1367080" indent="0">
              <a:buNone/>
              <a:defRPr sz="1400"/>
            </a:lvl4pPr>
            <a:lvl5pPr marL="1822777" indent="0">
              <a:buNone/>
              <a:defRPr sz="1400"/>
            </a:lvl5pPr>
            <a:lvl6pPr marL="2278473" indent="0">
              <a:buNone/>
              <a:defRPr sz="1400"/>
            </a:lvl6pPr>
            <a:lvl7pPr marL="2734164" indent="0">
              <a:buNone/>
              <a:defRPr sz="1400"/>
            </a:lvl7pPr>
            <a:lvl8pPr marL="3189862" indent="0">
              <a:buNone/>
              <a:defRPr sz="1400"/>
            </a:lvl8pPr>
            <a:lvl9pPr marL="3645558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24A675F4-13A7-4D4B-BF45-886838CB64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942982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0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0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8911" indent="0">
              <a:buNone/>
              <a:defRPr sz="2400"/>
            </a:lvl2pPr>
            <a:lvl3pPr marL="777821" indent="0">
              <a:buNone/>
              <a:defRPr sz="2000"/>
            </a:lvl3pPr>
            <a:lvl4pPr marL="1166727" indent="0">
              <a:buNone/>
              <a:defRPr sz="1700"/>
            </a:lvl4pPr>
            <a:lvl5pPr marL="1555637" indent="0">
              <a:buNone/>
              <a:defRPr sz="1700"/>
            </a:lvl5pPr>
            <a:lvl6pPr marL="1944547" indent="0">
              <a:buNone/>
              <a:defRPr sz="1700"/>
            </a:lvl6pPr>
            <a:lvl7pPr marL="2333463" indent="0">
              <a:buNone/>
              <a:defRPr sz="1700"/>
            </a:lvl7pPr>
            <a:lvl8pPr marL="2722366" indent="0">
              <a:buNone/>
              <a:defRPr sz="1700"/>
            </a:lvl8pPr>
            <a:lvl9pPr marL="3111274" indent="0">
              <a:buNone/>
              <a:defRPr sz="17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0" y="4025518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8911" indent="0">
              <a:buNone/>
              <a:defRPr sz="1000"/>
            </a:lvl2pPr>
            <a:lvl3pPr marL="777821" indent="0">
              <a:buNone/>
              <a:defRPr sz="900"/>
            </a:lvl3pPr>
            <a:lvl4pPr marL="1166727" indent="0">
              <a:buNone/>
              <a:defRPr sz="800"/>
            </a:lvl4pPr>
            <a:lvl5pPr marL="1555637" indent="0">
              <a:buNone/>
              <a:defRPr sz="800"/>
            </a:lvl5pPr>
            <a:lvl6pPr marL="1944547" indent="0">
              <a:buNone/>
              <a:defRPr sz="800"/>
            </a:lvl6pPr>
            <a:lvl7pPr marL="2333463" indent="0">
              <a:buNone/>
              <a:defRPr sz="800"/>
            </a:lvl7pPr>
            <a:lvl8pPr marL="2722366" indent="0">
              <a:buNone/>
              <a:defRPr sz="800"/>
            </a:lvl8pPr>
            <a:lvl9pPr marL="3111274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DEE85727-49FF-4AD1-BFEC-19C475F878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729256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3F53EA12-6B6A-49DF-88AA-2F314C2A0B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221205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56" y="0"/>
            <a:ext cx="2105025" cy="47053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9" y="0"/>
            <a:ext cx="6167437" cy="47053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1DB9EC8E-6416-4CFD-8CFC-978371FEB8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158531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20" y="122635"/>
            <a:ext cx="8273562" cy="6238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5006" y="1132294"/>
            <a:ext cx="8274051" cy="34599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63254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логотип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788639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="" xmlns:a16="http://schemas.microsoft.com/office/drawing/2014/main" id="{95828E19-F354-DF47-B066-E5BD57421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0532" y="4837162"/>
            <a:ext cx="7722394" cy="1098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9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6B1F84-3D3A-5E96-A47F-74833F5685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269" y="222647"/>
            <a:ext cx="6317719" cy="323851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ru-RU" sz="135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677402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 без логотип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="" xmlns:a16="http://schemas.microsoft.com/office/drawing/2014/main" id="{95828E19-F354-DF47-B066-E5BD57421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0532" y="4837162"/>
            <a:ext cx="7722394" cy="1098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9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812838A-772D-28AE-DDDD-F460B8604E60}"/>
              </a:ext>
            </a:extLst>
          </p:cNvPr>
          <p:cNvSpPr/>
          <p:nvPr userDrawn="1"/>
        </p:nvSpPr>
        <p:spPr>
          <a:xfrm>
            <a:off x="6969968" y="118966"/>
            <a:ext cx="1840463" cy="489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701FBD-BD5D-AA63-B9BF-2DB3D16DB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269" y="222647"/>
            <a:ext cx="6317719" cy="323851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ru-RU" sz="135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19223409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екоративная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="" xmlns:a16="http://schemas.microsoft.com/office/drawing/2014/main" id="{EB76A479-9EB9-9149-A87E-B656862594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371507"/>
            <a:ext cx="2106215" cy="128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="" xmlns:a16="http://schemas.microsoft.com/office/drawing/2014/main" id="{23E21428-F1A9-1C47-B189-1F00230510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5487" y="1262282"/>
            <a:ext cx="717514" cy="548525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45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="" xmlns:a16="http://schemas.microsoft.com/office/drawing/2014/main" id="{CF731511-FB7E-7045-BEF7-6ACE24889B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87859" y="2970230"/>
            <a:ext cx="2106215" cy="13029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368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="" xmlns:a16="http://schemas.microsoft.com/office/drawing/2014/main" id="{E7336803-30F9-AA4B-BD57-607EB2BB91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5487" y="2874984"/>
            <a:ext cx="717514" cy="548525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45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782018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="" xmlns:a16="http://schemas.microsoft.com/office/drawing/2014/main" id="{7DC13605-8615-5F47-9E23-21BCFF9270B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97743" y="1371507"/>
            <a:ext cx="2106215" cy="12812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="" xmlns:a16="http://schemas.microsoft.com/office/drawing/2014/main" id="{C5E9F1A1-2C79-244D-9E78-D809AAE85C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40875" y="1262282"/>
            <a:ext cx="717514" cy="548525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45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782018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dirty="0"/>
              <a:t>0</a:t>
            </a:r>
            <a:r>
              <a:rPr lang="ru-RU" dirty="0"/>
              <a:t>3</a:t>
            </a:r>
            <a:endParaRPr lang="en-US" dirty="0"/>
          </a:p>
        </p:txBody>
      </p:sp>
      <p:sp>
        <p:nvSpPr>
          <p:cNvPr id="32" name="Text Placeholder 7">
            <a:extLst>
              <a:ext uri="{FF2B5EF4-FFF2-40B4-BE49-F238E27FC236}">
                <a16:creationId xmlns="" xmlns:a16="http://schemas.microsoft.com/office/drawing/2014/main" id="{8ABE548B-2496-6448-9C00-4F474C96039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03248" y="2970230"/>
            <a:ext cx="2106215" cy="13029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368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="" xmlns:a16="http://schemas.microsoft.com/office/drawing/2014/main" id="{41E6EC78-49FD-EC4F-AE6F-797294FBBC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40875" y="2874984"/>
            <a:ext cx="717514" cy="548525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45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782018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34" name="Text Placeholder 7">
            <a:extLst>
              <a:ext uri="{FF2B5EF4-FFF2-40B4-BE49-F238E27FC236}">
                <a16:creationId xmlns="" xmlns:a16="http://schemas.microsoft.com/office/drawing/2014/main" id="{04143966-647E-F34B-B8D9-4F190B3C37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0532" y="4837162"/>
            <a:ext cx="7722394" cy="1098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9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B908CDC6-7B00-19B7-EB3B-5B40B10E3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269" y="222647"/>
            <a:ext cx="6317719" cy="323851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ru-RU" sz="135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46273458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(проект решени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="" xmlns:a16="http://schemas.microsoft.com/office/drawing/2014/main" id="{DB967636-5D46-0445-9743-256D6F5265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1753" y="880763"/>
            <a:ext cx="3509285" cy="4753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="" xmlns:a16="http://schemas.microsoft.com/office/drawing/2014/main" id="{BEBA3CA6-35EC-B545-99A7-771C951EE6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1753" y="1690280"/>
            <a:ext cx="3509285" cy="4753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="" xmlns:a16="http://schemas.microsoft.com/office/drawing/2014/main" id="{679B8576-1F06-A045-9781-639D90CCF0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0531" y="843645"/>
            <a:ext cx="540544" cy="324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="" xmlns:a16="http://schemas.microsoft.com/office/drawing/2014/main" id="{4E53C26E-8254-D048-A74A-443BC79ADD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2630" y="1657897"/>
            <a:ext cx="539122" cy="3165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="" xmlns:a16="http://schemas.microsoft.com/office/drawing/2014/main" id="{A1989830-E99E-A247-981A-CF6237CECAD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93307" y="880763"/>
            <a:ext cx="3509285" cy="4753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3" name="Text Placeholder 7">
            <a:extLst>
              <a:ext uri="{FF2B5EF4-FFF2-40B4-BE49-F238E27FC236}">
                <a16:creationId xmlns="" xmlns:a16="http://schemas.microsoft.com/office/drawing/2014/main" id="{AC315E49-3426-ED4D-B80E-7FA82D64C2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93307" y="1690280"/>
            <a:ext cx="3509285" cy="4753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4" name="Text Placeholder 7">
            <a:extLst>
              <a:ext uri="{FF2B5EF4-FFF2-40B4-BE49-F238E27FC236}">
                <a16:creationId xmlns="" xmlns:a16="http://schemas.microsoft.com/office/drawing/2014/main" id="{12365AF3-4942-3742-894A-42033FBFDC0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52085" y="843645"/>
            <a:ext cx="540544" cy="3240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06</a:t>
            </a:r>
            <a:endParaRPr lang="en-US" dirty="0"/>
          </a:p>
        </p:txBody>
      </p:sp>
      <p:sp>
        <p:nvSpPr>
          <p:cNvPr id="45" name="Text Placeholder 7">
            <a:extLst>
              <a:ext uri="{FF2B5EF4-FFF2-40B4-BE49-F238E27FC236}">
                <a16:creationId xmlns="" xmlns:a16="http://schemas.microsoft.com/office/drawing/2014/main" id="{4FD06E6D-45BB-3A4B-B97B-2149B6AC5C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54185" y="1657897"/>
            <a:ext cx="539122" cy="3165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07</a:t>
            </a:r>
            <a:endParaRPr lang="en-US" dirty="0"/>
          </a:p>
        </p:txBody>
      </p:sp>
      <p:sp>
        <p:nvSpPr>
          <p:cNvPr id="46" name="Text Placeholder 7">
            <a:extLst>
              <a:ext uri="{FF2B5EF4-FFF2-40B4-BE49-F238E27FC236}">
                <a16:creationId xmlns="" xmlns:a16="http://schemas.microsoft.com/office/drawing/2014/main" id="{943DC364-6991-394B-AF4D-6BFFF40ED2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0532" y="4837162"/>
            <a:ext cx="7722394" cy="1098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9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" name="Text Placeholder 7">
            <a:extLst>
              <a:ext uri="{FF2B5EF4-FFF2-40B4-BE49-F238E27FC236}">
                <a16:creationId xmlns="" xmlns:a16="http://schemas.microsoft.com/office/drawing/2014/main" id="{41B4B6E9-1595-216C-B830-64168D4DC2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1753" y="2501521"/>
            <a:ext cx="3509285" cy="4753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="" xmlns:a16="http://schemas.microsoft.com/office/drawing/2014/main" id="{903D281C-6DCA-90FC-0549-F6F68456228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2630" y="2468648"/>
            <a:ext cx="539122" cy="3165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4" name="Text Placeholder 7">
            <a:extLst>
              <a:ext uri="{FF2B5EF4-FFF2-40B4-BE49-F238E27FC236}">
                <a16:creationId xmlns="" xmlns:a16="http://schemas.microsoft.com/office/drawing/2014/main" id="{5BDEE750-66C8-8392-E36C-07B512887FB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93307" y="2501521"/>
            <a:ext cx="3509285" cy="4753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="" xmlns:a16="http://schemas.microsoft.com/office/drawing/2014/main" id="{37BFC0CF-879F-350D-CCD6-D592F5A77C2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54185" y="2468648"/>
            <a:ext cx="539122" cy="3165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08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="" xmlns:a16="http://schemas.microsoft.com/office/drawing/2014/main" id="{385BCBC9-CB00-0574-A3E3-2C6409ACDC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81753" y="3314194"/>
            <a:ext cx="3509285" cy="4753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AFB1A768-ACCE-1296-02E0-1F86368D71D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630" y="3277190"/>
            <a:ext cx="539122" cy="3165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="" xmlns:a16="http://schemas.microsoft.com/office/drawing/2014/main" id="{0F9B5AF5-2491-AB55-D788-65973A65062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93307" y="3314194"/>
            <a:ext cx="3509285" cy="4753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="" xmlns:a16="http://schemas.microsoft.com/office/drawing/2014/main" id="{5C71F567-FDD6-002B-A2B9-2E004E25CF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54185" y="3277190"/>
            <a:ext cx="539122" cy="3165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09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="" xmlns:a16="http://schemas.microsoft.com/office/drawing/2014/main" id="{AD407D13-4408-186A-C089-6338D1D923E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81753" y="4120951"/>
            <a:ext cx="3509285" cy="4753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="" xmlns:a16="http://schemas.microsoft.com/office/drawing/2014/main" id="{8330DCE3-022C-F7D0-831A-A2DEAD3126B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2630" y="4088078"/>
            <a:ext cx="539122" cy="3165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05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="" xmlns:a16="http://schemas.microsoft.com/office/drawing/2014/main" id="{2BE1F052-B425-3481-7BB1-892ACB2EE98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93307" y="4120951"/>
            <a:ext cx="3509285" cy="4753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="" xmlns:a16="http://schemas.microsoft.com/office/drawing/2014/main" id="{8E1F1A7D-A582-B16B-BCAB-172E7CBC9B7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654185" y="4088078"/>
            <a:ext cx="539122" cy="3165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10</a:t>
            </a:r>
            <a:endParaRPr lang="en-US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6E099E69-88BD-3559-24BB-90AB05BA0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269" y="222647"/>
            <a:ext cx="6317719" cy="323851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ru-RU" sz="135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30887533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ы на цифровые зна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0">
            <a:extLst>
              <a:ext uri="{FF2B5EF4-FFF2-40B4-BE49-F238E27FC236}">
                <a16:creationId xmlns="" xmlns:a16="http://schemas.microsoft.com/office/drawing/2014/main" id="{2FDD5A0D-09D0-774F-9685-8F312DE9C0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7667" y="1860052"/>
            <a:ext cx="2646760" cy="24254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="" xmlns:a16="http://schemas.microsoft.com/office/drawing/2014/main" id="{F4678DF5-CCB3-874E-86AC-E652288B92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53755" y="1860053"/>
            <a:ext cx="1938138" cy="7926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="" xmlns:a16="http://schemas.microsoft.com/office/drawing/2014/main" id="{B24EEF8D-280A-264E-9121-23277DB793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2370" y="1131633"/>
            <a:ext cx="1149756" cy="5623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45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782018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01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="" xmlns:a16="http://schemas.microsoft.com/office/drawing/2014/main" id="{69F4B89C-95D1-3344-B781-C46E8087EC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49605" y="3472881"/>
            <a:ext cx="1946370" cy="9618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="" xmlns:a16="http://schemas.microsoft.com/office/drawing/2014/main" id="{F6460295-8EBC-6040-8E93-E6154A6AE1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48489" y="2747901"/>
            <a:ext cx="1149756" cy="5623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45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782018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36" name="Текст 13">
            <a:extLst>
              <a:ext uri="{FF2B5EF4-FFF2-40B4-BE49-F238E27FC236}">
                <a16:creationId xmlns="" xmlns:a16="http://schemas.microsoft.com/office/drawing/2014/main" id="{D8195300-6EEA-F24A-8000-9877D935DB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9143" y="1210846"/>
            <a:ext cx="2655768" cy="4706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="" xmlns:a16="http://schemas.microsoft.com/office/drawing/2014/main" id="{F2BBCDA6-A9F0-884B-8224-E0B38229A4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64113" y="1860053"/>
            <a:ext cx="1938138" cy="7926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5" name="Text Placeholder 7">
            <a:extLst>
              <a:ext uri="{FF2B5EF4-FFF2-40B4-BE49-F238E27FC236}">
                <a16:creationId xmlns="" xmlns:a16="http://schemas.microsoft.com/office/drawing/2014/main" id="{FD887098-60FA-BE4E-85A9-B3F75D2C0A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62728" y="1121548"/>
            <a:ext cx="1149756" cy="5623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45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782018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03</a:t>
            </a:r>
            <a:endParaRPr lang="en-US" dirty="0"/>
          </a:p>
        </p:txBody>
      </p:sp>
      <p:sp>
        <p:nvSpPr>
          <p:cNvPr id="56" name="Text Placeholder 7">
            <a:extLst>
              <a:ext uri="{FF2B5EF4-FFF2-40B4-BE49-F238E27FC236}">
                <a16:creationId xmlns="" xmlns:a16="http://schemas.microsoft.com/office/drawing/2014/main" id="{951B77FF-4B12-3049-8743-97926F5627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759963" y="3472881"/>
            <a:ext cx="1946370" cy="9618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7" name="Text Placeholder 7">
            <a:extLst>
              <a:ext uri="{FF2B5EF4-FFF2-40B4-BE49-F238E27FC236}">
                <a16:creationId xmlns="" xmlns:a16="http://schemas.microsoft.com/office/drawing/2014/main" id="{AA632B1D-5C32-CB40-9DB8-170F7039068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58847" y="2747901"/>
            <a:ext cx="1149756" cy="56235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45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782018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58" name="Text Placeholder 7">
            <a:extLst>
              <a:ext uri="{FF2B5EF4-FFF2-40B4-BE49-F238E27FC236}">
                <a16:creationId xmlns="" xmlns:a16="http://schemas.microsoft.com/office/drawing/2014/main" id="{6E01F9A5-6845-8C47-805B-E9B9617D5A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0532" y="4837162"/>
            <a:ext cx="7722394" cy="1098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9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D8D59FDC-E983-5607-6A5D-993CDC2EE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269" y="222647"/>
            <a:ext cx="6317719" cy="323851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ru-RU" sz="135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7346297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8352" y="844182"/>
            <a:ext cx="4135437" cy="3861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6189" y="844182"/>
            <a:ext cx="4137025" cy="3861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B74E8C27-79F1-4A1E-AC98-E93E3DF925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454836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втоматические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0">
            <a:extLst>
              <a:ext uri="{FF2B5EF4-FFF2-40B4-BE49-F238E27FC236}">
                <a16:creationId xmlns="" xmlns:a16="http://schemas.microsoft.com/office/drawing/2014/main" id="{7C5FB82A-8323-464A-9753-EE54DF76F7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7675" y="2019079"/>
            <a:ext cx="4043363" cy="2254075"/>
          </a:xfrm>
          <a:prstGeom prst="rect">
            <a:avLst/>
          </a:prstGeom>
        </p:spPr>
        <p:txBody>
          <a:bodyPr lIns="0" tIns="0" rIns="0" bIns="0"/>
          <a:lstStyle>
            <a:lvl1pPr marL="243000" indent="-243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defRPr sz="1200"/>
            </a:lvl1pPr>
          </a:lstStyle>
          <a:p>
            <a:pPr lvl="0"/>
            <a:endParaRPr lang="ru-RU" dirty="0"/>
          </a:p>
        </p:txBody>
      </p:sp>
      <p:sp>
        <p:nvSpPr>
          <p:cNvPr id="16" name="Текст 13">
            <a:extLst>
              <a:ext uri="{FF2B5EF4-FFF2-40B4-BE49-F238E27FC236}">
                <a16:creationId xmlns="" xmlns:a16="http://schemas.microsoft.com/office/drawing/2014/main" id="{6317B7CF-E802-F942-B3CF-4BCBC19C84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8990" y="1373133"/>
            <a:ext cx="4043363" cy="3080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="" xmlns:a16="http://schemas.microsoft.com/office/drawing/2014/main" id="{DBC5C2C9-5956-7842-905E-11BB7A5DBC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55608" y="2019079"/>
            <a:ext cx="4047860" cy="2254075"/>
          </a:xfrm>
          <a:prstGeom prst="rect">
            <a:avLst/>
          </a:prstGeom>
        </p:spPr>
        <p:txBody>
          <a:bodyPr lIns="0" tIns="0" rIns="0" bIns="0"/>
          <a:lstStyle>
            <a:lvl1pPr marL="243000" indent="-243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defRPr sz="1200"/>
            </a:lvl1pPr>
          </a:lstStyle>
          <a:p>
            <a:pPr lvl="0"/>
            <a:endParaRPr lang="ru-RU" dirty="0"/>
          </a:p>
        </p:txBody>
      </p:sp>
      <p:sp>
        <p:nvSpPr>
          <p:cNvPr id="20" name="Text Placeholder 7">
            <a:extLst>
              <a:ext uri="{FF2B5EF4-FFF2-40B4-BE49-F238E27FC236}">
                <a16:creationId xmlns="" xmlns:a16="http://schemas.microsoft.com/office/drawing/2014/main" id="{FA33DA4D-5F07-5547-A2EC-742BDE325A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0532" y="4837162"/>
            <a:ext cx="7722394" cy="1098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9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7B9AF43A-DF94-755B-7C84-59DA00A2A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269" y="222647"/>
            <a:ext cx="6317719" cy="323851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ru-RU" sz="135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10820796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37">
            <a:extLst>
              <a:ext uri="{FF2B5EF4-FFF2-40B4-BE49-F238E27FC236}">
                <a16:creationId xmlns="" xmlns:a16="http://schemas.microsoft.com/office/drawing/2014/main" id="{3AD56FE5-CF6D-EA4A-B34C-8D42F223869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40532" y="1301605"/>
            <a:ext cx="540544" cy="5405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endParaRPr lang="ru-RU" dirty="0"/>
          </a:p>
        </p:txBody>
      </p:sp>
      <p:sp>
        <p:nvSpPr>
          <p:cNvPr id="22" name="Рисунок 37">
            <a:extLst>
              <a:ext uri="{FF2B5EF4-FFF2-40B4-BE49-F238E27FC236}">
                <a16:creationId xmlns="" xmlns:a16="http://schemas.microsoft.com/office/drawing/2014/main" id="{1ACE8982-5E36-AF47-9F45-29E44C95270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40532" y="2759869"/>
            <a:ext cx="540544" cy="5405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endParaRPr lang="ru-RU" dirty="0"/>
          </a:p>
        </p:txBody>
      </p:sp>
      <p:sp>
        <p:nvSpPr>
          <p:cNvPr id="24" name="Text Placeholder 7">
            <a:extLst>
              <a:ext uri="{FF2B5EF4-FFF2-40B4-BE49-F238E27FC236}">
                <a16:creationId xmlns="" xmlns:a16="http://schemas.microsoft.com/office/drawing/2014/main" id="{ED37180F-67D1-FB42-BB79-26B9C65743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1372966"/>
            <a:ext cx="2645569" cy="11178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="" xmlns:a16="http://schemas.microsoft.com/office/drawing/2014/main" id="{978DD0F7-E7F6-3647-998F-2C0D8AA643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2832412"/>
            <a:ext cx="2645569" cy="11178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0" name="Рисунок 37">
            <a:extLst>
              <a:ext uri="{FF2B5EF4-FFF2-40B4-BE49-F238E27FC236}">
                <a16:creationId xmlns="" xmlns:a16="http://schemas.microsoft.com/office/drawing/2014/main" id="{30DFC402-BC3F-304E-B881-DE7B050A858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59240" y="1301605"/>
            <a:ext cx="540544" cy="5405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endParaRPr lang="ru-RU" dirty="0"/>
          </a:p>
        </p:txBody>
      </p:sp>
      <p:sp>
        <p:nvSpPr>
          <p:cNvPr id="51" name="Рисунок 37">
            <a:extLst>
              <a:ext uri="{FF2B5EF4-FFF2-40B4-BE49-F238E27FC236}">
                <a16:creationId xmlns="" xmlns:a16="http://schemas.microsoft.com/office/drawing/2014/main" id="{24B6F667-B54D-B344-8297-25B5324224F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659240" y="2759869"/>
            <a:ext cx="540544" cy="54054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900"/>
            </a:lvl1pPr>
          </a:lstStyle>
          <a:p>
            <a:endParaRPr lang="ru-RU" dirty="0"/>
          </a:p>
        </p:txBody>
      </p:sp>
      <p:sp>
        <p:nvSpPr>
          <p:cNvPr id="52" name="Text Placeholder 7">
            <a:extLst>
              <a:ext uri="{FF2B5EF4-FFF2-40B4-BE49-F238E27FC236}">
                <a16:creationId xmlns="" xmlns:a16="http://schemas.microsoft.com/office/drawing/2014/main" id="{6F96E179-1ACC-B142-B8E2-E6FEB5458E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61709" y="1372966"/>
            <a:ext cx="2639291" cy="11178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3" name="Text Placeholder 7">
            <a:extLst>
              <a:ext uri="{FF2B5EF4-FFF2-40B4-BE49-F238E27FC236}">
                <a16:creationId xmlns="" xmlns:a16="http://schemas.microsoft.com/office/drawing/2014/main" id="{97F42C98-ED67-8B4F-AC97-779A294421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61709" y="2832412"/>
            <a:ext cx="2639291" cy="11178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4" name="Text Placeholder 7">
            <a:extLst>
              <a:ext uri="{FF2B5EF4-FFF2-40B4-BE49-F238E27FC236}">
                <a16:creationId xmlns="" xmlns:a16="http://schemas.microsoft.com/office/drawing/2014/main" id="{C0833A51-398A-2A46-9AE2-B2CEA50E98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0532" y="4837162"/>
            <a:ext cx="7722394" cy="1098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9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C045CD2D-F757-BFA7-B551-0F7164E903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269" y="222647"/>
            <a:ext cx="6317719" cy="323851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ru-RU" sz="135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09446833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 с симво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3">
            <a:extLst>
              <a:ext uri="{FF2B5EF4-FFF2-40B4-BE49-F238E27FC236}">
                <a16:creationId xmlns="" xmlns:a16="http://schemas.microsoft.com/office/drawing/2014/main" id="{7C3C1AAB-1403-6B46-85FD-B05EEBB725E4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440531" y="3145381"/>
            <a:ext cx="270000" cy="27027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75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="" xmlns:a16="http://schemas.microsoft.com/office/drawing/2014/main" id="{070A2CF3-8814-D549-8AD1-D3E9FE64650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81075" y="3152193"/>
            <a:ext cx="2106216" cy="4752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Рисунок 3">
            <a:extLst>
              <a:ext uri="{FF2B5EF4-FFF2-40B4-BE49-F238E27FC236}">
                <a16:creationId xmlns="" xmlns:a16="http://schemas.microsoft.com/office/drawing/2014/main" id="{62D9BC24-C3A8-8943-B49D-05C632C2066A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444279" y="3795832"/>
            <a:ext cx="270000" cy="27027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75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="" xmlns:a16="http://schemas.microsoft.com/office/drawing/2014/main" id="{F840D1C0-9F64-7B4B-AC0F-F55F3C62113D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81075" y="3800657"/>
            <a:ext cx="2106215" cy="4752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="" xmlns:a16="http://schemas.microsoft.com/office/drawing/2014/main" id="{50EC2D56-CD1C-604D-AC86-7B7FCC60AFD9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40531" y="1694088"/>
            <a:ext cx="4050506" cy="11204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8" name="Текст 13">
            <a:extLst>
              <a:ext uri="{FF2B5EF4-FFF2-40B4-BE49-F238E27FC236}">
                <a16:creationId xmlns="" xmlns:a16="http://schemas.microsoft.com/office/drawing/2014/main" id="{ACCE3CEA-6D58-E641-9830-860F3A9312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0544" y="1045536"/>
            <a:ext cx="4060494" cy="317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="" xmlns:a16="http://schemas.microsoft.com/office/drawing/2014/main" id="{BDA8558D-A2DA-8049-AEBA-44CF8C79F49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652965" y="1694088"/>
            <a:ext cx="4050506" cy="11204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0" name="Рисунок 3">
            <a:extLst>
              <a:ext uri="{FF2B5EF4-FFF2-40B4-BE49-F238E27FC236}">
                <a16:creationId xmlns="" xmlns:a16="http://schemas.microsoft.com/office/drawing/2014/main" id="{101F3F63-0914-9E46-A4B3-69E00C34C607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3247439" y="3145381"/>
            <a:ext cx="270000" cy="27027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75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="" xmlns:a16="http://schemas.microsoft.com/office/drawing/2014/main" id="{E671F133-703A-E64D-884D-9F2EC55C553A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3787983" y="3152193"/>
            <a:ext cx="2106216" cy="4752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2" name="Рисунок 3">
            <a:extLst>
              <a:ext uri="{FF2B5EF4-FFF2-40B4-BE49-F238E27FC236}">
                <a16:creationId xmlns="" xmlns:a16="http://schemas.microsoft.com/office/drawing/2014/main" id="{CE5E5418-8746-9D47-A671-63F99ECC06FE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3251187" y="3795832"/>
            <a:ext cx="270000" cy="27027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75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="" xmlns:a16="http://schemas.microsoft.com/office/drawing/2014/main" id="{D67A0FD6-6983-2E4A-B539-8C4AFC592DE8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3787983" y="3800657"/>
            <a:ext cx="2106215" cy="4752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4" name="Рисунок 3">
            <a:extLst>
              <a:ext uri="{FF2B5EF4-FFF2-40B4-BE49-F238E27FC236}">
                <a16:creationId xmlns="" xmlns:a16="http://schemas.microsoft.com/office/drawing/2014/main" id="{1BC6A58C-4C4E-0944-84A5-76CDF5286452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6058095" y="3145381"/>
            <a:ext cx="270000" cy="27027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75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="" xmlns:a16="http://schemas.microsoft.com/office/drawing/2014/main" id="{AC06D70C-FAB9-D24A-B094-743BB496FA0B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6598639" y="3152193"/>
            <a:ext cx="2106216" cy="47529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6" name="Рисунок 3">
            <a:extLst>
              <a:ext uri="{FF2B5EF4-FFF2-40B4-BE49-F238E27FC236}">
                <a16:creationId xmlns="" xmlns:a16="http://schemas.microsoft.com/office/drawing/2014/main" id="{2F046685-C421-934C-8AAC-7F2604D97D97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6061843" y="3795832"/>
            <a:ext cx="270000" cy="27027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75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="" xmlns:a16="http://schemas.microsoft.com/office/drawing/2014/main" id="{906D477E-AD21-B841-9DCF-A13C1D667038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6598638" y="3800657"/>
            <a:ext cx="2106215" cy="4752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8" name="Text Placeholder 7">
            <a:extLst>
              <a:ext uri="{FF2B5EF4-FFF2-40B4-BE49-F238E27FC236}">
                <a16:creationId xmlns="" xmlns:a16="http://schemas.microsoft.com/office/drawing/2014/main" id="{2C4E3DC2-CED7-E344-B2AC-0EC32BAA69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0532" y="4837162"/>
            <a:ext cx="7722394" cy="1098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9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1D704D91-8476-BFF7-E112-EA234D890A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269" y="222647"/>
            <a:ext cx="6317719" cy="323851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ru-RU" sz="135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2447085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">
            <a:extLst>
              <a:ext uri="{FF2B5EF4-FFF2-40B4-BE49-F238E27FC236}">
                <a16:creationId xmlns="" xmlns:a16="http://schemas.microsoft.com/office/drawing/2014/main" id="{0EE7E2F3-C7D0-DF48-A00E-8B33ABE8E0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028" y="1856581"/>
            <a:ext cx="3509010" cy="472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="" xmlns:a16="http://schemas.microsoft.com/office/drawing/2014/main" id="{2D61247B-D52C-2740-A2C5-A530D90BE8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0532" y="1807792"/>
            <a:ext cx="541496" cy="3249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="" xmlns:a16="http://schemas.microsoft.com/office/drawing/2014/main" id="{2BD02B7B-77D5-AD4A-BD92-5A97B68CC9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1075" y="2345267"/>
            <a:ext cx="3509963" cy="4693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="" xmlns:a16="http://schemas.microsoft.com/office/drawing/2014/main" id="{04563121-9777-964E-8C93-E620D49D09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8059" y="2294621"/>
            <a:ext cx="533016" cy="331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="" xmlns:a16="http://schemas.microsoft.com/office/drawing/2014/main" id="{1DF7DCF2-60BF-154D-8BFF-922AFFA024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6182" y="3155288"/>
            <a:ext cx="3509963" cy="4701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6" name="Text Placeholder 7">
            <a:extLst>
              <a:ext uri="{FF2B5EF4-FFF2-40B4-BE49-F238E27FC236}">
                <a16:creationId xmlns="" xmlns:a16="http://schemas.microsoft.com/office/drawing/2014/main" id="{D5F9B87E-0C49-7148-B1E4-9DA4167E522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8059" y="3104246"/>
            <a:ext cx="538124" cy="3238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="" xmlns:a16="http://schemas.microsoft.com/office/drawing/2014/main" id="{C407B9EA-BE4D-744F-B1D0-7826F89FCA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81075" y="3644719"/>
            <a:ext cx="3515070" cy="4665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8" name="Text Placeholder 7">
            <a:extLst>
              <a:ext uri="{FF2B5EF4-FFF2-40B4-BE49-F238E27FC236}">
                <a16:creationId xmlns="" xmlns:a16="http://schemas.microsoft.com/office/drawing/2014/main" id="{234511A2-8A3D-C34D-BABB-BC316D6339D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8059" y="3602288"/>
            <a:ext cx="533015" cy="3127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5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="" xmlns:a16="http://schemas.microsoft.com/office/drawing/2014/main" id="{E7928538-DB16-3E4F-9B9F-C4F309A17B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355431" y="1856581"/>
            <a:ext cx="3348038" cy="95805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="" xmlns:a16="http://schemas.microsoft.com/office/drawing/2014/main" id="{7CBDE216-F61B-4D4A-B5BF-A5E505D4333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359041" y="3151965"/>
            <a:ext cx="3336900" cy="9592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Текст 13">
            <a:extLst>
              <a:ext uri="{FF2B5EF4-FFF2-40B4-BE49-F238E27FC236}">
                <a16:creationId xmlns="" xmlns:a16="http://schemas.microsoft.com/office/drawing/2014/main" id="{4D5A2C62-559D-A74C-A444-C6B8CC73E8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4299" y="1212348"/>
            <a:ext cx="4046738" cy="3035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="" xmlns:a16="http://schemas.microsoft.com/office/drawing/2014/main" id="{50D74FE3-44A9-EC4C-8C69-547050223B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0532" y="4837162"/>
            <a:ext cx="7722394" cy="1098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9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34BA15F3-47B5-5911-C342-6D3777F826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269" y="222647"/>
            <a:ext cx="6317719" cy="323851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ru-RU" sz="135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19731162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е блоки с симво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="" xmlns:a16="http://schemas.microsoft.com/office/drawing/2014/main" id="{8886A441-591F-9244-A489-295B1D7D51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0532" y="4837162"/>
            <a:ext cx="7722394" cy="1098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9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9" name="Text Placeholder 7">
            <a:extLst>
              <a:ext uri="{FF2B5EF4-FFF2-40B4-BE49-F238E27FC236}">
                <a16:creationId xmlns="" xmlns:a16="http://schemas.microsoft.com/office/drawing/2014/main" id="{DF054FF2-AFA1-8047-87A0-35CE6528444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44406" y="1860037"/>
            <a:ext cx="2643951" cy="24172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2" name="Рисунок 3">
            <a:extLst>
              <a:ext uri="{FF2B5EF4-FFF2-40B4-BE49-F238E27FC236}">
                <a16:creationId xmlns="" xmlns:a16="http://schemas.microsoft.com/office/drawing/2014/main" id="{3094DF6D-9C1B-1A40-8DCE-53E41DE85D36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3253913" y="1371354"/>
            <a:ext cx="270000" cy="27027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75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="" xmlns:a16="http://schemas.microsoft.com/office/drawing/2014/main" id="{E31C5814-6F67-0C44-876B-13D5F03D96F6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3797598" y="1374396"/>
            <a:ext cx="2098377" cy="12824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7" name="Рисунок 3">
            <a:extLst>
              <a:ext uri="{FF2B5EF4-FFF2-40B4-BE49-F238E27FC236}">
                <a16:creationId xmlns="" xmlns:a16="http://schemas.microsoft.com/office/drawing/2014/main" id="{EDA5CD73-E66B-0F4B-9C8E-4C13F1F937A9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3253913" y="2823028"/>
            <a:ext cx="270000" cy="27027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75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="" xmlns:a16="http://schemas.microsoft.com/office/drawing/2014/main" id="{FFC3865D-8AC5-1742-9B56-92FBE1CCB38B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3797598" y="2832911"/>
            <a:ext cx="2098377" cy="14444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9" name="Текст 13">
            <a:extLst>
              <a:ext uri="{FF2B5EF4-FFF2-40B4-BE49-F238E27FC236}">
                <a16:creationId xmlns="" xmlns:a16="http://schemas.microsoft.com/office/drawing/2014/main" id="{FFF0FE7D-141F-0F4B-A775-E3747FEB41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3339" y="1210693"/>
            <a:ext cx="2643952" cy="47047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0" name="Рисунок 3">
            <a:extLst>
              <a:ext uri="{FF2B5EF4-FFF2-40B4-BE49-F238E27FC236}">
                <a16:creationId xmlns="" xmlns:a16="http://schemas.microsoft.com/office/drawing/2014/main" id="{1AF385B8-6C17-D84D-AFAD-A1F8A8C5D8DF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6056701" y="1371354"/>
            <a:ext cx="270000" cy="27027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75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="" xmlns:a16="http://schemas.microsoft.com/office/drawing/2014/main" id="{C1D2E84C-9516-C247-8022-F741A47642C1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6600386" y="1374396"/>
            <a:ext cx="2098377" cy="12824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2" name="Рисунок 3">
            <a:extLst>
              <a:ext uri="{FF2B5EF4-FFF2-40B4-BE49-F238E27FC236}">
                <a16:creationId xmlns="" xmlns:a16="http://schemas.microsoft.com/office/drawing/2014/main" id="{DBC0B1E4-99F3-8949-BCA2-7A574BFFB005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6056701" y="2823028"/>
            <a:ext cx="270000" cy="270272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75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="" xmlns:a16="http://schemas.microsoft.com/office/drawing/2014/main" id="{2961AA0B-05BE-8347-A890-35CC9FCE992B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6600386" y="2832911"/>
            <a:ext cx="2098377" cy="14444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A1583691-95CD-F923-52B6-AC3685F1BD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269" y="222647"/>
            <a:ext cx="6317719" cy="323851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ru-RU" sz="135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44719089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F446420-C087-604A-8BC8-25F0CF43B03F}"/>
              </a:ext>
            </a:extLst>
          </p:cNvPr>
          <p:cNvSpPr/>
          <p:nvPr userDrawn="1"/>
        </p:nvSpPr>
        <p:spPr>
          <a:xfrm>
            <a:off x="443589" y="1194197"/>
            <a:ext cx="4047449" cy="29170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40">
              <a:solidFill>
                <a:srgbClr val="333333"/>
              </a:solidFill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="" xmlns:a16="http://schemas.microsoft.com/office/drawing/2014/main" id="{97B1945D-1A5E-D140-8AC1-0541B6DB4A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55431" y="2349398"/>
            <a:ext cx="3348038" cy="17618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="" xmlns:a16="http://schemas.microsoft.com/office/drawing/2014/main" id="{E417197E-1E3A-D54C-B6EB-AB906E8FD0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20188" y="1299527"/>
            <a:ext cx="1277066" cy="7054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45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782018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1500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="" xmlns:a16="http://schemas.microsoft.com/office/drawing/2014/main" id="{2ED02FBB-1FAB-544E-8FF5-FA678B8FFA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44279" y="1524348"/>
            <a:ext cx="1944290" cy="19379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i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Цитата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="" xmlns:a16="http://schemas.microsoft.com/office/drawing/2014/main" id="{B77834AB-2614-F340-A1FC-72CFED2227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44279" y="3659174"/>
            <a:ext cx="1944290" cy="3008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050" i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="" xmlns:a16="http://schemas.microsoft.com/office/drawing/2014/main" id="{C41ACC62-6091-054C-BA7D-68C546FE4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0532" y="4837162"/>
            <a:ext cx="7722394" cy="109844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9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7476D521-B121-8D44-89CF-BAE8A64104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6427" y="1518048"/>
            <a:ext cx="584358" cy="486965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0F66C9E3-AB85-D94D-6E7F-7DE9EE4FB0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269" y="222647"/>
            <a:ext cx="6317719" cy="323851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ru-RU" sz="135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94738035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_1 коло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xmlns="" id="{C127E805-F4DE-2DE2-697B-55D081B909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4207" y="1854812"/>
            <a:ext cx="5517694" cy="2812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29" name="Текст 13">
            <a:extLst>
              <a:ext uri="{FF2B5EF4-FFF2-40B4-BE49-F238E27FC236}">
                <a16:creationId xmlns:a16="http://schemas.microsoft.com/office/drawing/2014/main" xmlns="" id="{06671D5A-7459-6C62-C5E9-4EF8DB7E43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0153" y="1336811"/>
            <a:ext cx="5510213" cy="2452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1</a:t>
            </a:r>
          </a:p>
        </p:txBody>
      </p:sp>
      <p:sp>
        <p:nvSpPr>
          <p:cNvPr id="30" name="Текст 13">
            <a:extLst>
              <a:ext uri="{FF2B5EF4-FFF2-40B4-BE49-F238E27FC236}">
                <a16:creationId xmlns:a16="http://schemas.microsoft.com/office/drawing/2014/main" xmlns="" id="{4715C112-5EF5-7D26-8F13-4CEC717C7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14611" y="1336810"/>
            <a:ext cx="488672" cy="30008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xmlns="" id="{7B21E2E3-C9C3-4907-7CF7-FE57D66BBE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17541" y="1856249"/>
            <a:ext cx="486289" cy="28129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xmlns="" id="{3B87E8AB-1B99-9D81-1EB0-D2C0D30431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31464" y="2830574"/>
            <a:ext cx="5517694" cy="2812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45" name="Текст 13">
            <a:extLst>
              <a:ext uri="{FF2B5EF4-FFF2-40B4-BE49-F238E27FC236}">
                <a16:creationId xmlns:a16="http://schemas.microsoft.com/office/drawing/2014/main" xmlns="" id="{A4E64355-CF03-8CC2-E311-46D3899371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30153" y="2307774"/>
            <a:ext cx="5510213" cy="2452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2</a:t>
            </a:r>
          </a:p>
        </p:txBody>
      </p:sp>
      <p:sp>
        <p:nvSpPr>
          <p:cNvPr id="46" name="Текст 13">
            <a:extLst>
              <a:ext uri="{FF2B5EF4-FFF2-40B4-BE49-F238E27FC236}">
                <a16:creationId xmlns:a16="http://schemas.microsoft.com/office/drawing/2014/main" xmlns="" id="{E3A72F70-5F79-D42B-4A44-33D2661EFEF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14611" y="2304843"/>
            <a:ext cx="488672" cy="30008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xmlns="" id="{7B45AA84-2D84-AC99-4DEA-4FAFF60FD16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13146" y="2829293"/>
            <a:ext cx="488672" cy="28129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48" name="Text Placeholder 7">
            <a:extLst>
              <a:ext uri="{FF2B5EF4-FFF2-40B4-BE49-F238E27FC236}">
                <a16:creationId xmlns:a16="http://schemas.microsoft.com/office/drawing/2014/main" xmlns="" id="{9BD24823-1B47-A140-D282-AD6612746A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31464" y="3800657"/>
            <a:ext cx="5517694" cy="2812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49" name="Текст 13">
            <a:extLst>
              <a:ext uri="{FF2B5EF4-FFF2-40B4-BE49-F238E27FC236}">
                <a16:creationId xmlns:a16="http://schemas.microsoft.com/office/drawing/2014/main" xmlns="" id="{085BB00C-2CC6-1908-607C-7298AC960FE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30153" y="3277858"/>
            <a:ext cx="5510213" cy="2452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3</a:t>
            </a:r>
          </a:p>
        </p:txBody>
      </p:sp>
      <p:sp>
        <p:nvSpPr>
          <p:cNvPr id="50" name="Текст 13">
            <a:extLst>
              <a:ext uri="{FF2B5EF4-FFF2-40B4-BE49-F238E27FC236}">
                <a16:creationId xmlns:a16="http://schemas.microsoft.com/office/drawing/2014/main" xmlns="" id="{B22D2A73-C8A8-5E0C-EFEA-40DC6828FA9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13146" y="3276125"/>
            <a:ext cx="491602" cy="28129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5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xmlns="" id="{92376322-2E6C-FC66-9485-77B5566879A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14610" y="3800657"/>
            <a:ext cx="486289" cy="28129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06</a:t>
            </a:r>
            <a:endParaRPr lang="en-US" dirty="0"/>
          </a:p>
        </p:txBody>
      </p:sp>
      <p:sp>
        <p:nvSpPr>
          <p:cNvPr id="5" name="Текст 1">
            <a:extLst>
              <a:ext uri="{FF2B5EF4-FFF2-40B4-BE49-F238E27FC236}">
                <a16:creationId xmlns:a16="http://schemas.microsoft.com/office/drawing/2014/main" xmlns="" id="{98A48CAB-F74B-A9CE-80F5-791CA161831D}"/>
              </a:ext>
            </a:extLst>
          </p:cNvPr>
          <p:cNvSpPr txBox="1">
            <a:spLocks/>
          </p:cNvSpPr>
          <p:nvPr userDrawn="1"/>
        </p:nvSpPr>
        <p:spPr>
          <a:xfrm>
            <a:off x="8368976" y="4786810"/>
            <a:ext cx="345044" cy="16121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761">
              <a:spcBef>
                <a:spcPts val="750"/>
              </a:spcBef>
              <a:defRPr/>
            </a:pPr>
            <a:fld id="{64D9737D-88D3-4F40-A281-A12720D62BDC}" type="slidenum">
              <a:rPr lang="ru-RU" sz="900" smtClean="0"/>
              <a:pPr algn="r" defTabSz="685761">
                <a:spcBef>
                  <a:spcPts val="750"/>
                </a:spcBef>
                <a:defRPr/>
              </a:pPr>
              <a:t>‹#›</a:t>
            </a:fld>
            <a:endParaRPr lang="ru-RU" sz="8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10E143-F90B-7795-5E37-57F3CFBD4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532" y="222647"/>
            <a:ext cx="6156722" cy="485775"/>
          </a:xfrm>
          <a:prstGeom prst="rect">
            <a:avLst/>
          </a:prstGeom>
        </p:spPr>
        <p:txBody>
          <a:bodyPr lIns="0" tIns="0" rIns="0" bIns="27000" anchor="ctr"/>
          <a:lstStyle>
            <a:lvl1pPr>
              <a:lnSpc>
                <a:spcPct val="100000"/>
              </a:lnSpc>
              <a:defRPr lang="ru-RU" sz="17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40242438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_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7">
            <a:extLst>
              <a:ext uri="{FF2B5EF4-FFF2-40B4-BE49-F238E27FC236}">
                <a16:creationId xmlns:a16="http://schemas.microsoft.com/office/drawing/2014/main" xmlns="" id="{3BB9D711-F588-58FA-3338-78BE22D8C3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531" y="1695000"/>
            <a:ext cx="2653292" cy="3156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43" name="Текст 13">
            <a:extLst>
              <a:ext uri="{FF2B5EF4-FFF2-40B4-BE49-F238E27FC236}">
                <a16:creationId xmlns:a16="http://schemas.microsoft.com/office/drawing/2014/main" xmlns="" id="{87DB9A1F-32F6-5942-136B-999E9FB96D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532" y="1212744"/>
            <a:ext cx="2653292" cy="3024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1</a:t>
            </a:r>
          </a:p>
        </p:txBody>
      </p:sp>
      <p:sp>
        <p:nvSpPr>
          <p:cNvPr id="44" name="Текст 13">
            <a:extLst>
              <a:ext uri="{FF2B5EF4-FFF2-40B4-BE49-F238E27FC236}">
                <a16:creationId xmlns:a16="http://schemas.microsoft.com/office/drawing/2014/main" xmlns="" id="{027F65FD-C97D-90C5-7F1D-FF7B52A836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9216" y="1211715"/>
            <a:ext cx="539353" cy="30633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01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xmlns="" id="{A9DEE83A-6AB5-1C91-2C31-932DEA0503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9216" y="1694999"/>
            <a:ext cx="539354" cy="312395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xmlns="" id="{9DA6498F-40D9-AF14-DEF4-0D0E5498E4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495" y="2832522"/>
            <a:ext cx="2642797" cy="3059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67" name="Текст 13">
            <a:extLst>
              <a:ext uri="{FF2B5EF4-FFF2-40B4-BE49-F238E27FC236}">
                <a16:creationId xmlns:a16="http://schemas.microsoft.com/office/drawing/2014/main" xmlns="" id="{42E60FEC-1E8A-3410-5D7A-684DC3A759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0532" y="2344598"/>
            <a:ext cx="2653292" cy="3081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2</a:t>
            </a:r>
          </a:p>
        </p:txBody>
      </p:sp>
      <p:sp>
        <p:nvSpPr>
          <p:cNvPr id="68" name="Текст 13">
            <a:extLst>
              <a:ext uri="{FF2B5EF4-FFF2-40B4-BE49-F238E27FC236}">
                <a16:creationId xmlns:a16="http://schemas.microsoft.com/office/drawing/2014/main" xmlns="" id="{394A0C9A-E982-3AE4-F727-523F24D92F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9215" y="2344484"/>
            <a:ext cx="540753" cy="31150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03</a:t>
            </a:r>
          </a:p>
        </p:txBody>
      </p:sp>
      <p:sp>
        <p:nvSpPr>
          <p:cNvPr id="69" name="Text Placeholder 7">
            <a:extLst>
              <a:ext uri="{FF2B5EF4-FFF2-40B4-BE49-F238E27FC236}">
                <a16:creationId xmlns:a16="http://schemas.microsoft.com/office/drawing/2014/main" xmlns="" id="{E94569B4-E751-2546-57E9-17FAF8ED7DE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49216" y="2828943"/>
            <a:ext cx="541574" cy="31150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70" name="Text Placeholder 7">
            <a:extLst>
              <a:ext uri="{FF2B5EF4-FFF2-40B4-BE49-F238E27FC236}">
                <a16:creationId xmlns:a16="http://schemas.microsoft.com/office/drawing/2014/main" xmlns="" id="{5413D839-27CC-77C9-DDB9-12FE47FEDB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8619" y="3966262"/>
            <a:ext cx="2648673" cy="3059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71" name="Текст 13">
            <a:extLst>
              <a:ext uri="{FF2B5EF4-FFF2-40B4-BE49-F238E27FC236}">
                <a16:creationId xmlns:a16="http://schemas.microsoft.com/office/drawing/2014/main" xmlns="" id="{4A0497FB-AD0A-85F2-6CA7-A8F3359419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40532" y="3479253"/>
            <a:ext cx="2644601" cy="3081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3</a:t>
            </a:r>
          </a:p>
        </p:txBody>
      </p:sp>
      <p:sp>
        <p:nvSpPr>
          <p:cNvPr id="72" name="Текст 13">
            <a:extLst>
              <a:ext uri="{FF2B5EF4-FFF2-40B4-BE49-F238E27FC236}">
                <a16:creationId xmlns:a16="http://schemas.microsoft.com/office/drawing/2014/main" xmlns="" id="{1F9F461D-902D-A004-E6D4-CF8AB5A95D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9216" y="3475873"/>
            <a:ext cx="540068" cy="31150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05</a:t>
            </a:r>
          </a:p>
        </p:txBody>
      </p:sp>
      <p:sp>
        <p:nvSpPr>
          <p:cNvPr id="73" name="Text Placeholder 7">
            <a:extLst>
              <a:ext uri="{FF2B5EF4-FFF2-40B4-BE49-F238E27FC236}">
                <a16:creationId xmlns:a16="http://schemas.microsoft.com/office/drawing/2014/main" xmlns="" id="{DD4418CF-D9FE-DEA8-4B09-3300528CEDF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49216" y="3967528"/>
            <a:ext cx="539352" cy="30562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06</a:t>
            </a:r>
            <a:endParaRPr lang="en-US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xmlns="" id="{93A02201-29DE-E3F4-B357-ABAC7BBF08C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106" y="1695000"/>
            <a:ext cx="2653292" cy="3156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4" name="Текст 13">
            <a:extLst>
              <a:ext uri="{FF2B5EF4-FFF2-40B4-BE49-F238E27FC236}">
                <a16:creationId xmlns:a16="http://schemas.microsoft.com/office/drawing/2014/main" xmlns="" id="{05F813D8-3940-4F5E-E17F-372FEE5693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660107" y="1212744"/>
            <a:ext cx="2653292" cy="3024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1</a:t>
            </a:r>
          </a:p>
        </p:txBody>
      </p:sp>
      <p:sp>
        <p:nvSpPr>
          <p:cNvPr id="5" name="Текст 13">
            <a:extLst>
              <a:ext uri="{FF2B5EF4-FFF2-40B4-BE49-F238E27FC236}">
                <a16:creationId xmlns:a16="http://schemas.microsoft.com/office/drawing/2014/main" xmlns="" id="{728E5462-1012-E1A7-6927-C8F0D732AD7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468791" y="1211715"/>
            <a:ext cx="539353" cy="306333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07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xmlns="" id="{9F4A71EF-7014-074E-3C8C-23AA818C6C3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468791" y="1694999"/>
            <a:ext cx="539354" cy="312395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08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xmlns="" id="{18FACC30-4B4C-A57D-30FD-BA7534DDF2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64070" y="2832522"/>
            <a:ext cx="2642797" cy="3059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8" name="Текст 13">
            <a:extLst>
              <a:ext uri="{FF2B5EF4-FFF2-40B4-BE49-F238E27FC236}">
                <a16:creationId xmlns:a16="http://schemas.microsoft.com/office/drawing/2014/main" xmlns="" id="{5D673D69-3A6C-C8CF-0EC5-A06A5A14071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60107" y="2344598"/>
            <a:ext cx="2653292" cy="3081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2</a:t>
            </a:r>
          </a:p>
        </p:txBody>
      </p:sp>
      <p:sp>
        <p:nvSpPr>
          <p:cNvPr id="9" name="Текст 13">
            <a:extLst>
              <a:ext uri="{FF2B5EF4-FFF2-40B4-BE49-F238E27FC236}">
                <a16:creationId xmlns:a16="http://schemas.microsoft.com/office/drawing/2014/main" xmlns="" id="{40ADA1B7-220B-E1B2-0ADB-FD45287F788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468790" y="2344484"/>
            <a:ext cx="540753" cy="31150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09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6A880BB2-C7C7-2FD0-3F13-7EDBA351356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468791" y="2828943"/>
            <a:ext cx="541574" cy="31150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10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xmlns="" id="{526F7835-EA61-5D79-3805-5583CE14D75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58194" y="3966262"/>
            <a:ext cx="2648673" cy="3059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Подраздел</a:t>
            </a:r>
            <a:endParaRPr lang="en-US" dirty="0"/>
          </a:p>
        </p:txBody>
      </p:sp>
      <p:sp>
        <p:nvSpPr>
          <p:cNvPr id="12" name="Текст 13">
            <a:extLst>
              <a:ext uri="{FF2B5EF4-FFF2-40B4-BE49-F238E27FC236}">
                <a16:creationId xmlns:a16="http://schemas.microsoft.com/office/drawing/2014/main" xmlns="" id="{F6A7E967-BDC6-973F-C78C-B7FA0A3AE98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660107" y="3479253"/>
            <a:ext cx="2644601" cy="3081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Раздел 3</a:t>
            </a:r>
          </a:p>
        </p:txBody>
      </p:sp>
      <p:sp>
        <p:nvSpPr>
          <p:cNvPr id="13" name="Текст 13">
            <a:extLst>
              <a:ext uri="{FF2B5EF4-FFF2-40B4-BE49-F238E27FC236}">
                <a16:creationId xmlns:a16="http://schemas.microsoft.com/office/drawing/2014/main" xmlns="" id="{CF32651E-92C8-A3D6-D509-561C1BC3411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68791" y="3475873"/>
            <a:ext cx="540068" cy="31150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11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xmlns="" id="{68FE08D7-314E-DD88-386F-48A39C2EFD1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468791" y="3967528"/>
            <a:ext cx="539352" cy="305626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12</a:t>
            </a:r>
            <a:endParaRPr lang="en-US" dirty="0"/>
          </a:p>
        </p:txBody>
      </p:sp>
      <p:sp>
        <p:nvSpPr>
          <p:cNvPr id="17" name="Текст 1">
            <a:extLst>
              <a:ext uri="{FF2B5EF4-FFF2-40B4-BE49-F238E27FC236}">
                <a16:creationId xmlns:a16="http://schemas.microsoft.com/office/drawing/2014/main" xmlns="" id="{17F75990-D3D0-8029-613D-CA295218A3B1}"/>
              </a:ext>
            </a:extLst>
          </p:cNvPr>
          <p:cNvSpPr txBox="1">
            <a:spLocks/>
          </p:cNvSpPr>
          <p:nvPr userDrawn="1"/>
        </p:nvSpPr>
        <p:spPr>
          <a:xfrm>
            <a:off x="8368976" y="4786810"/>
            <a:ext cx="345044" cy="16121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761">
              <a:spcBef>
                <a:spcPts val="750"/>
              </a:spcBef>
              <a:defRPr/>
            </a:pPr>
            <a:fld id="{64D9737D-88D3-4F40-A281-A12720D62BDC}" type="slidenum">
              <a:rPr lang="ru-RU" sz="900" smtClean="0"/>
              <a:pPr algn="r" defTabSz="685761">
                <a:spcBef>
                  <a:spcPts val="750"/>
                </a:spcBef>
                <a:defRPr/>
              </a:pPr>
              <a:t>‹#›</a:t>
            </a:fld>
            <a:endParaRPr lang="ru-RU" sz="800" dirty="0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F6EA602B-814E-4CB0-DB7D-D78B35943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532" y="222647"/>
            <a:ext cx="6156722" cy="485775"/>
          </a:xfrm>
          <a:prstGeom prst="rect">
            <a:avLst/>
          </a:prstGeom>
        </p:spPr>
        <p:txBody>
          <a:bodyPr lIns="0" tIns="0" rIns="0" bIns="27000" anchor="ctr"/>
          <a:lstStyle>
            <a:lvl1pPr>
              <a:lnSpc>
                <a:spcPct val="100000"/>
              </a:lnSpc>
              <a:defRPr lang="ru-RU" sz="17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25588610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693" indent="0">
              <a:buNone/>
              <a:defRPr sz="2000" b="1"/>
            </a:lvl2pPr>
            <a:lvl3pPr marL="911384" indent="0">
              <a:buNone/>
              <a:defRPr sz="1800" b="1"/>
            </a:lvl3pPr>
            <a:lvl4pPr marL="1367080" indent="0">
              <a:buNone/>
              <a:defRPr sz="1600" b="1"/>
            </a:lvl4pPr>
            <a:lvl5pPr marL="1822777" indent="0">
              <a:buNone/>
              <a:defRPr sz="1600" b="1"/>
            </a:lvl5pPr>
            <a:lvl6pPr marL="2278473" indent="0">
              <a:buNone/>
              <a:defRPr sz="1600" b="1"/>
            </a:lvl6pPr>
            <a:lvl7pPr marL="2734164" indent="0">
              <a:buNone/>
              <a:defRPr sz="1600" b="1"/>
            </a:lvl7pPr>
            <a:lvl8pPr marL="3189862" indent="0">
              <a:buNone/>
              <a:defRPr sz="1600" b="1"/>
            </a:lvl8pPr>
            <a:lvl9pPr marL="364555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693" indent="0">
              <a:buNone/>
              <a:defRPr sz="2000" b="1"/>
            </a:lvl2pPr>
            <a:lvl3pPr marL="911384" indent="0">
              <a:buNone/>
              <a:defRPr sz="1800" b="1"/>
            </a:lvl3pPr>
            <a:lvl4pPr marL="1367080" indent="0">
              <a:buNone/>
              <a:defRPr sz="1600" b="1"/>
            </a:lvl4pPr>
            <a:lvl5pPr marL="1822777" indent="0">
              <a:buNone/>
              <a:defRPr sz="1600" b="1"/>
            </a:lvl5pPr>
            <a:lvl6pPr marL="2278473" indent="0">
              <a:buNone/>
              <a:defRPr sz="1600" b="1"/>
            </a:lvl6pPr>
            <a:lvl7pPr marL="2734164" indent="0">
              <a:buNone/>
              <a:defRPr sz="1600" b="1"/>
            </a:lvl7pPr>
            <a:lvl8pPr marL="3189862" indent="0">
              <a:buNone/>
              <a:defRPr sz="1600" b="1"/>
            </a:lvl8pPr>
            <a:lvl9pPr marL="364555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40000"/>
              </a:spcBef>
              <a:spcAft>
                <a:spcPct val="20000"/>
              </a:spcAft>
              <a:defRPr/>
            </a:lvl1pPr>
          </a:lstStyle>
          <a:p>
            <a:pPr>
              <a:defRPr/>
            </a:pPr>
            <a:fld id="{A81412E1-1C95-4A34-9C10-CC9CC0B704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64978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0.jp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image" Target="../media/image10.jp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4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6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4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14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85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ctr" defTabSz="990892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585" indent="-371585" algn="l" defTabSz="99089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05096" indent="-309658" algn="l" defTabSz="990892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617" indent="-247713" algn="l" defTabSz="99089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4066" indent="-247713" algn="l" defTabSz="99089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9515" indent="-247713" algn="l" defTabSz="990892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4958" indent="-247713" algn="l" defTabSz="99089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0411" indent="-247713" algn="l" defTabSz="99089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15854" indent="-247713" algn="l" defTabSz="99089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1307" indent="-247713" algn="l" defTabSz="99089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908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5444" algn="l" defTabSz="9908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0892" algn="l" defTabSz="9908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6341" algn="l" defTabSz="9908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1793" algn="l" defTabSz="9908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77236" algn="l" defTabSz="9908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684" algn="l" defTabSz="9908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68128" algn="l" defTabSz="9908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582" algn="l" defTabSz="99089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0374" y="4836361"/>
            <a:ext cx="627185" cy="2833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rgbClr val="003274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BE4004-5477-4347-A99A-6EE775E9033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929" y="844182"/>
            <a:ext cx="8424497" cy="386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931" y="29"/>
            <a:ext cx="7631723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435" y="79772"/>
            <a:ext cx="888023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03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455693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911384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36708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822777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180378" indent="-180378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9174" indent="-177215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58224" indent="-26740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59802" indent="-22784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66445" indent="-22784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22139" indent="-2278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7833" indent="-2278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33527" indent="-2278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9218" indent="-22784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1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93" algn="l" defTabSz="911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384" algn="l" defTabSz="911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080" algn="l" defTabSz="911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777" algn="l" defTabSz="911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473" algn="l" defTabSz="911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164" algn="l" defTabSz="911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9862" algn="l" defTabSz="911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558" algn="l" defTabSz="9113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97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3" r:id="rId8"/>
    <p:sldLayoutId id="2147483704" r:id="rId9"/>
    <p:sldLayoutId id="2147483705" r:id="rId10"/>
  </p:sldLayoutIdLst>
  <p:txStyles>
    <p:titleStyle>
      <a:lvl1pPr algn="ctr" defTabSz="1131547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4327" indent="-424327" algn="l" defTabSz="1131547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19386" indent="-353608" algn="l" defTabSz="1131547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14430" indent="-282889" algn="l" defTabSz="1131547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80218" indent="-282889" algn="l" defTabSz="1131547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5985" indent="-282889" algn="l" defTabSz="1131547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11757" indent="-282889" algn="l" defTabSz="113154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77529" indent="-282889" algn="l" defTabSz="113154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43304" indent="-282889" algn="l" defTabSz="113154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09082" indent="-282889" algn="l" defTabSz="113154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0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547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97323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094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866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4648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60425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26192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178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1" r:id="rId8"/>
    <p:sldLayoutId id="2147483742" r:id="rId9"/>
    <p:sldLayoutId id="2147483743" r:id="rId10"/>
  </p:sldLayoutIdLst>
  <p:txStyles>
    <p:titleStyle>
      <a:lvl1pPr algn="ctr" defTabSz="1131547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4327" indent="-424327" algn="l" defTabSz="1131547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19386" indent="-353608" algn="l" defTabSz="1131547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14430" indent="-282889" algn="l" defTabSz="1131547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80218" indent="-282889" algn="l" defTabSz="1131547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5985" indent="-282889" algn="l" defTabSz="1131547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11757" indent="-282889" algn="l" defTabSz="113154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77529" indent="-282889" algn="l" defTabSz="113154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43304" indent="-282889" algn="l" defTabSz="113154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09082" indent="-282889" algn="l" defTabSz="1131547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0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547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97323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094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866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4648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60425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26192" algn="l" defTabSz="113154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0373" y="4836385"/>
            <a:ext cx="627185" cy="2833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900" b="1">
                <a:solidFill>
                  <a:srgbClr val="003274"/>
                </a:solidFill>
                <a:latin typeface="Arial"/>
                <a:cs typeface="+mn-cs"/>
              </a:defRPr>
            </a:lvl1pPr>
          </a:lstStyle>
          <a:p>
            <a:pPr defTabSz="911800" fontAlgn="base">
              <a:spcBef>
                <a:spcPct val="0"/>
              </a:spcBef>
              <a:spcAft>
                <a:spcPct val="0"/>
              </a:spcAft>
              <a:defRPr/>
            </a:pPr>
            <a:fld id="{5FBE4004-5477-4347-A99A-6EE775E90339}" type="slidenum">
              <a:rPr lang="ru-RU" smtClean="0"/>
              <a:pPr defTabSz="911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928" y="844179"/>
            <a:ext cx="8424497" cy="386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931" y="29"/>
            <a:ext cx="7631723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447" y="79775"/>
            <a:ext cx="888023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14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98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388425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776849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165268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553692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153756" indent="-153756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06155" indent="-151052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8"/>
        </a:buBlip>
        <a:defRPr sz="1200">
          <a:solidFill>
            <a:schemeClr val="tx1"/>
          </a:solidFill>
          <a:latin typeface="+mn-lt"/>
          <a:cs typeface="+mn-cs"/>
        </a:defRPr>
      </a:lvl2pPr>
      <a:lvl3pPr marL="987241" indent="-227928" algn="l" rtl="0" eaLnBrk="0" fontAlgn="base" hangingPunct="0">
        <a:spcBef>
          <a:spcPct val="0"/>
        </a:spcBef>
        <a:spcAft>
          <a:spcPct val="30000"/>
        </a:spcAft>
        <a:buBlip>
          <a:blip r:embed="rId18"/>
        </a:buBlip>
        <a:defRPr sz="1900">
          <a:solidFill>
            <a:schemeClr val="tx1"/>
          </a:solidFill>
          <a:latin typeface="+mn-lt"/>
          <a:cs typeface="+mn-cs"/>
        </a:defRPr>
      </a:lvl3pPr>
      <a:lvl4pPr marL="1414775" indent="-194212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cs typeface="+mn-cs"/>
        </a:defRPr>
      </a:lvl4pPr>
      <a:lvl5pPr marL="1761390" indent="-194212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5pPr>
      <a:lvl6pPr marL="2149814" indent="-194212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6pPr>
      <a:lvl7pPr marL="2538238" indent="-194212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7pPr>
      <a:lvl8pPr marL="2926658" indent="-194212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8pPr>
      <a:lvl9pPr marL="3315083" indent="-194212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7684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8425" algn="l" defTabSz="77684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6849" algn="l" defTabSz="77684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268" algn="l" defTabSz="77684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3692" algn="l" defTabSz="77684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2116" algn="l" defTabSz="77684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0545" algn="l" defTabSz="77684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18960" algn="l" defTabSz="77684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07383" algn="l" defTabSz="77684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0373" y="4836380"/>
            <a:ext cx="627185" cy="2833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900" b="1">
                <a:solidFill>
                  <a:srgbClr val="003274"/>
                </a:solidFill>
                <a:latin typeface="Arial"/>
                <a:cs typeface="+mn-cs"/>
              </a:defRPr>
            </a:lvl1pPr>
          </a:lstStyle>
          <a:p>
            <a:pPr defTabSz="912320" fontAlgn="base">
              <a:spcBef>
                <a:spcPct val="0"/>
              </a:spcBef>
              <a:spcAft>
                <a:spcPct val="0"/>
              </a:spcAft>
              <a:defRPr/>
            </a:pPr>
            <a:fld id="{5FBE4004-5477-4347-A99A-6EE775E90339}" type="slidenum">
              <a:rPr lang="ru-RU" smtClean="0"/>
              <a:pPr defTabSz="91232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928" y="844174"/>
            <a:ext cx="8424497" cy="386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931" y="24"/>
            <a:ext cx="7631723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442" y="79775"/>
            <a:ext cx="888023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48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388646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777291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165931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554576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153843" indent="-15384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06328" indent="-15113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200">
          <a:solidFill>
            <a:schemeClr val="tx1"/>
          </a:solidFill>
          <a:latin typeface="+mn-lt"/>
          <a:cs typeface="+mn-cs"/>
        </a:defRPr>
      </a:lvl2pPr>
      <a:lvl3pPr marL="987804" indent="-22805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1900">
          <a:solidFill>
            <a:schemeClr val="tx1"/>
          </a:solidFill>
          <a:latin typeface="+mn-lt"/>
          <a:cs typeface="+mn-cs"/>
        </a:defRPr>
      </a:lvl3pPr>
      <a:lvl4pPr marL="1415580" indent="-194322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cs typeface="+mn-cs"/>
        </a:defRPr>
      </a:lvl4pPr>
      <a:lvl5pPr marL="1762392" indent="-194322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5pPr>
      <a:lvl6pPr marL="2151036" indent="-194322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6pPr>
      <a:lvl7pPr marL="2539682" indent="-194322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7pPr>
      <a:lvl8pPr marL="2928323" indent="-194322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8pPr>
      <a:lvl9pPr marL="3316968" indent="-194322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77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8646" algn="l" defTabSz="777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91" algn="l" defTabSz="777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931" algn="l" defTabSz="777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576" algn="l" defTabSz="777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3221" algn="l" defTabSz="777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1871" algn="l" defTabSz="777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0508" algn="l" defTabSz="777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09150" algn="l" defTabSz="777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0384" y="4836351"/>
            <a:ext cx="627185" cy="28336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1900" b="1">
                <a:solidFill>
                  <a:srgbClr val="003274"/>
                </a:solidFill>
                <a:latin typeface="Arial"/>
                <a:cs typeface="+mn-cs"/>
              </a:defRPr>
            </a:lvl1pPr>
          </a:lstStyle>
          <a:p>
            <a:pPr defTabSz="912944" fontAlgn="base">
              <a:spcBef>
                <a:spcPct val="0"/>
              </a:spcBef>
              <a:spcAft>
                <a:spcPct val="0"/>
              </a:spcAft>
              <a:defRPr/>
            </a:pPr>
            <a:fld id="{06ABF667-BE4D-46FE-ADEA-1A95448B7F78}" type="slidenum">
              <a:rPr lang="ru-RU" smtClean="0"/>
              <a:pPr defTabSz="91294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929" y="844167"/>
            <a:ext cx="8424497" cy="386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932" y="14"/>
            <a:ext cx="7631723" cy="7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2053" name="navigation8" descr="ujkm,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423" y="79772"/>
            <a:ext cx="888023" cy="58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89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388911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777821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166727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555637" algn="l" rtl="0" fontAlgn="base">
        <a:spcBef>
          <a:spcPct val="0"/>
        </a:spcBef>
        <a:spcAft>
          <a:spcPct val="0"/>
        </a:spcAft>
        <a:defRPr sz="1700" b="1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152632" indent="-152632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05261" indent="-149931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200">
          <a:solidFill>
            <a:schemeClr val="tx1"/>
          </a:solidFill>
          <a:latin typeface="+mn-lt"/>
          <a:cs typeface="+mn-cs"/>
        </a:defRPr>
      </a:lvl2pPr>
      <a:lvl3pPr marL="987373" indent="-22691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1900">
          <a:solidFill>
            <a:schemeClr val="tx1"/>
          </a:solidFill>
          <a:latin typeface="+mn-lt"/>
          <a:cs typeface="+mn-cs"/>
        </a:defRPr>
      </a:lvl3pPr>
      <a:lvl4pPr marL="1415550" indent="-193152" algn="l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cs typeface="+mn-cs"/>
        </a:defRPr>
      </a:lvl4pPr>
      <a:lvl5pPr marL="1762681" indent="-193152" algn="l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5pPr>
      <a:lvl6pPr marL="2152506" indent="-194454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6pPr>
      <a:lvl7pPr marL="2541416" indent="-194454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7pPr>
      <a:lvl8pPr marL="2930322" indent="-194454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8pPr>
      <a:lvl9pPr marL="3319232" indent="-194454" algn="l" rtl="0" fontAlgn="base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7778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8911" algn="l" defTabSz="7778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7821" algn="l" defTabSz="7778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6727" algn="l" defTabSz="7778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5637" algn="l" defTabSz="7778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4547" algn="l" defTabSz="7778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3463" algn="l" defTabSz="7778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2366" algn="l" defTabSz="7778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1274" algn="l" defTabSz="77782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=""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8368976" y="4786810"/>
            <a:ext cx="345044" cy="16121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61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685761" rtl="0" eaLnBrk="1" fontAlgn="auto" latinLnBrk="0" hangingPunct="1">
                <a:lnSpc>
                  <a:spcPct val="9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2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3" name="Picture 18">
            <a:extLst>
              <a:ext uri="{FF2B5EF4-FFF2-40B4-BE49-F238E27FC236}">
                <a16:creationId xmlns="" xmlns:a16="http://schemas.microsoft.com/office/drawing/2014/main" id="{E92CC790-3434-799A-5951-065899FA843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7092629" y="222497"/>
            <a:ext cx="161084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5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</p:sldLayoutIdLst>
  <p:txStyles>
    <p:titleStyle>
      <a:lvl1pPr algn="l" defTabSz="782018" rtl="0" eaLnBrk="1" latinLnBrk="0" hangingPunct="1">
        <a:lnSpc>
          <a:spcPct val="90000"/>
        </a:lnSpc>
        <a:spcBef>
          <a:spcPct val="0"/>
        </a:spcBef>
        <a:buNone/>
        <a:defRPr sz="37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505" indent="-195505" algn="l" defTabSz="782018" rtl="0" eaLnBrk="1" latinLnBrk="0" hangingPunct="1">
        <a:lnSpc>
          <a:spcPct val="90000"/>
        </a:lnSpc>
        <a:spcBef>
          <a:spcPts val="855"/>
        </a:spcBef>
        <a:buFont typeface="Arial" panose="020B0604020202020204" pitchFamily="34" charset="0"/>
        <a:buChar char="•"/>
        <a:defRPr sz="2395" kern="1200">
          <a:solidFill>
            <a:schemeClr val="tx1"/>
          </a:solidFill>
          <a:latin typeface="+mn-lt"/>
          <a:ea typeface="+mn-ea"/>
          <a:cs typeface="+mn-cs"/>
        </a:defRPr>
      </a:lvl1pPr>
      <a:lvl2pPr marL="586514" indent="-195505" algn="l" defTabSz="7820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977522" indent="-195505" algn="l" defTabSz="7820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711" kern="1200">
          <a:solidFill>
            <a:schemeClr val="tx1"/>
          </a:solidFill>
          <a:latin typeface="+mn-lt"/>
          <a:ea typeface="+mn-ea"/>
          <a:cs typeface="+mn-cs"/>
        </a:defRPr>
      </a:lvl3pPr>
      <a:lvl4pPr marL="1368531" indent="-195505" algn="l" defTabSz="7820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0" kern="1200">
          <a:solidFill>
            <a:schemeClr val="tx1"/>
          </a:solidFill>
          <a:latin typeface="+mn-lt"/>
          <a:ea typeface="+mn-ea"/>
          <a:cs typeface="+mn-cs"/>
        </a:defRPr>
      </a:lvl4pPr>
      <a:lvl5pPr marL="1759540" indent="-195505" algn="l" defTabSz="7820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0" kern="1200">
          <a:solidFill>
            <a:schemeClr val="tx1"/>
          </a:solidFill>
          <a:latin typeface="+mn-lt"/>
          <a:ea typeface="+mn-ea"/>
          <a:cs typeface="+mn-cs"/>
        </a:defRPr>
      </a:lvl5pPr>
      <a:lvl6pPr marL="2150549" indent="-195505" algn="l" defTabSz="7820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0" kern="1200">
          <a:solidFill>
            <a:schemeClr val="tx1"/>
          </a:solidFill>
          <a:latin typeface="+mn-lt"/>
          <a:ea typeface="+mn-ea"/>
          <a:cs typeface="+mn-cs"/>
        </a:defRPr>
      </a:lvl6pPr>
      <a:lvl7pPr marL="2541558" indent="-195505" algn="l" defTabSz="7820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0" kern="1200">
          <a:solidFill>
            <a:schemeClr val="tx1"/>
          </a:solidFill>
          <a:latin typeface="+mn-lt"/>
          <a:ea typeface="+mn-ea"/>
          <a:cs typeface="+mn-cs"/>
        </a:defRPr>
      </a:lvl7pPr>
      <a:lvl8pPr marL="2932567" indent="-195505" algn="l" defTabSz="7820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0" kern="1200">
          <a:solidFill>
            <a:schemeClr val="tx1"/>
          </a:solidFill>
          <a:latin typeface="+mn-lt"/>
          <a:ea typeface="+mn-ea"/>
          <a:cs typeface="+mn-cs"/>
        </a:defRPr>
      </a:lvl8pPr>
      <a:lvl9pPr marL="3323576" indent="-195505" algn="l" defTabSz="7820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82018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1pPr>
      <a:lvl2pPr marL="391009" algn="l" defTabSz="782018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2pPr>
      <a:lvl3pPr marL="782018" algn="l" defTabSz="782018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3pPr>
      <a:lvl4pPr marL="1173026" algn="l" defTabSz="782018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4pPr>
      <a:lvl5pPr marL="1564036" algn="l" defTabSz="782018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5pPr>
      <a:lvl6pPr marL="1955045" algn="l" defTabSz="782018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6pPr>
      <a:lvl7pPr marL="2346053" algn="l" defTabSz="782018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7pPr>
      <a:lvl8pPr marL="2737062" algn="l" defTabSz="782018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8pPr>
      <a:lvl9pPr marL="3128071" algn="l" defTabSz="782018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370">
          <p15:clr>
            <a:srgbClr val="F26B43"/>
          </p15:clr>
        </p15:guide>
        <p15:guide id="2" pos="824">
          <p15:clr>
            <a:srgbClr val="F26B43"/>
          </p15:clr>
        </p15:guide>
        <p15:guide id="3" pos="960">
          <p15:clr>
            <a:srgbClr val="F26B43"/>
          </p15:clr>
        </p15:guide>
        <p15:guide id="4" pos="1413">
          <p15:clr>
            <a:srgbClr val="F26B43"/>
          </p15:clr>
        </p15:guide>
        <p15:guide id="5" pos="1549">
          <p15:clr>
            <a:srgbClr val="F26B43"/>
          </p15:clr>
        </p15:guide>
        <p15:guide id="6" pos="2003">
          <p15:clr>
            <a:srgbClr val="F26B43"/>
          </p15:clr>
        </p15:guide>
        <p15:guide id="7" pos="2139">
          <p15:clr>
            <a:srgbClr val="F26B43"/>
          </p15:clr>
        </p15:guide>
        <p15:guide id="8" pos="2593">
          <p15:clr>
            <a:srgbClr val="F26B43"/>
          </p15:clr>
        </p15:guide>
        <p15:guide id="9" pos="2729">
          <p15:clr>
            <a:srgbClr val="F26B43"/>
          </p15:clr>
        </p15:guide>
        <p15:guide id="10" pos="3182">
          <p15:clr>
            <a:srgbClr val="F26B43"/>
          </p15:clr>
        </p15:guide>
        <p15:guide id="11" pos="3318">
          <p15:clr>
            <a:srgbClr val="F26B43"/>
          </p15:clr>
        </p15:guide>
        <p15:guide id="12" pos="3772">
          <p15:clr>
            <a:srgbClr val="F26B43"/>
          </p15:clr>
        </p15:guide>
        <p15:guide id="13" pos="3908">
          <p15:clr>
            <a:srgbClr val="F26B43"/>
          </p15:clr>
        </p15:guide>
        <p15:guide id="14" pos="4362">
          <p15:clr>
            <a:srgbClr val="F26B43"/>
          </p15:clr>
        </p15:guide>
        <p15:guide id="15" pos="4498">
          <p15:clr>
            <a:srgbClr val="F26B43"/>
          </p15:clr>
        </p15:guide>
        <p15:guide id="16" pos="4952">
          <p15:clr>
            <a:srgbClr val="F26B43"/>
          </p15:clr>
        </p15:guide>
        <p15:guide id="17" pos="5087">
          <p15:clr>
            <a:srgbClr val="F26B43"/>
          </p15:clr>
        </p15:guide>
        <p15:guide id="18" pos="5541">
          <p15:clr>
            <a:srgbClr val="F26B43"/>
          </p15:clr>
        </p15:guide>
        <p15:guide id="19" pos="5676">
          <p15:clr>
            <a:srgbClr val="F26B43"/>
          </p15:clr>
        </p15:guide>
        <p15:guide id="20" pos="6131">
          <p15:clr>
            <a:srgbClr val="F26B43"/>
          </p15:clr>
        </p15:guide>
        <p15:guide id="21" pos="6267">
          <p15:clr>
            <a:srgbClr val="F26B43"/>
          </p15:clr>
        </p15:guide>
        <p15:guide id="22" pos="6720">
          <p15:clr>
            <a:srgbClr val="F26B43"/>
          </p15:clr>
        </p15:guide>
        <p15:guide id="23" pos="6856">
          <p15:clr>
            <a:srgbClr val="F26B43"/>
          </p15:clr>
        </p15:guide>
        <p15:guide id="24" pos="7310">
          <p15:clr>
            <a:srgbClr val="F26B43"/>
          </p15:clr>
        </p15:guide>
        <p15:guide id="25" orient="horz" pos="187">
          <p15:clr>
            <a:srgbClr val="F26B43"/>
          </p15:clr>
        </p15:guide>
        <p15:guide id="26" orient="horz" pos="459">
          <p15:clr>
            <a:srgbClr val="F26B43"/>
          </p15:clr>
        </p15:guide>
        <p15:guide id="30" orient="horz" pos="864">
          <p15:clr>
            <a:srgbClr val="F26B43"/>
          </p15:clr>
        </p15:guide>
        <p15:guide id="33" orient="horz" pos="1003">
          <p15:clr>
            <a:srgbClr val="F26B43"/>
          </p15:clr>
        </p15:guide>
        <p15:guide id="34" orient="horz" pos="1275">
          <p15:clr>
            <a:srgbClr val="F26B43"/>
          </p15:clr>
        </p15:guide>
        <p15:guide id="36" orient="horz" pos="595">
          <p15:clr>
            <a:srgbClr val="F26B43"/>
          </p15:clr>
        </p15:guide>
        <p15:guide id="37" orient="horz" pos="731">
          <p15:clr>
            <a:srgbClr val="F26B43"/>
          </p15:clr>
        </p15:guide>
        <p15:guide id="38" orient="horz" pos="1684">
          <p15:clr>
            <a:srgbClr val="F26B43"/>
          </p15:clr>
        </p15:guide>
        <p15:guide id="39" orient="horz" pos="1412">
          <p15:clr>
            <a:srgbClr val="F26B43"/>
          </p15:clr>
        </p15:guide>
        <p15:guide id="40" orient="horz" pos="1548">
          <p15:clr>
            <a:srgbClr val="F26B43"/>
          </p15:clr>
        </p15:guide>
        <p15:guide id="41" orient="horz" pos="1139">
          <p15:clr>
            <a:srgbClr val="F26B43"/>
          </p15:clr>
        </p15:guide>
        <p15:guide id="42" orient="horz" pos="2092">
          <p15:clr>
            <a:srgbClr val="F26B43"/>
          </p15:clr>
        </p15:guide>
        <p15:guide id="43" orient="horz" pos="1820">
          <p15:clr>
            <a:srgbClr val="F26B43"/>
          </p15:clr>
        </p15:guide>
        <p15:guide id="44" orient="horz" pos="2364">
          <p15:clr>
            <a:srgbClr val="F26B43"/>
          </p15:clr>
        </p15:guide>
        <p15:guide id="45" orient="horz" pos="1956">
          <p15:clr>
            <a:srgbClr val="F26B43"/>
          </p15:clr>
        </p15:guide>
        <p15:guide id="46" orient="horz" pos="2500">
          <p15:clr>
            <a:srgbClr val="F26B43"/>
          </p15:clr>
        </p15:guide>
        <p15:guide id="47" orient="horz" pos="2228">
          <p15:clr>
            <a:srgbClr val="F26B43"/>
          </p15:clr>
        </p15:guide>
        <p15:guide id="48" orient="horz" pos="2636">
          <p15:clr>
            <a:srgbClr val="F26B43"/>
          </p15:clr>
        </p15:guide>
        <p15:guide id="49" orient="horz" pos="2772">
          <p15:clr>
            <a:srgbClr val="F26B43"/>
          </p15:clr>
        </p15:guide>
        <p15:guide id="50" orient="horz" pos="2908">
          <p15:clr>
            <a:srgbClr val="F26B43"/>
          </p15:clr>
        </p15:guide>
        <p15:guide id="51" orient="horz" pos="3045">
          <p15:clr>
            <a:srgbClr val="F26B43"/>
          </p15:clr>
        </p15:guide>
        <p15:guide id="52" orient="horz" pos="3181">
          <p15:clr>
            <a:srgbClr val="F26B43"/>
          </p15:clr>
        </p15:guide>
        <p15:guide id="53" orient="horz" pos="3317">
          <p15:clr>
            <a:srgbClr val="F26B43"/>
          </p15:clr>
        </p15:guide>
        <p15:guide id="55" orient="horz" pos="3453">
          <p15:clr>
            <a:srgbClr val="F26B43"/>
          </p15:clr>
        </p15:guide>
        <p15:guide id="57" orient="horz" pos="3589">
          <p15:clr>
            <a:srgbClr val="F26B43"/>
          </p15:clr>
        </p15:guide>
        <p15:guide id="58" orient="horz" pos="3725">
          <p15:clr>
            <a:srgbClr val="F26B43"/>
          </p15:clr>
        </p15:guide>
        <p15:guide id="59" orient="horz" pos="3861">
          <p15:clr>
            <a:srgbClr val="F26B43"/>
          </p15:clr>
        </p15:guide>
        <p15:guide id="60" orient="horz" pos="3997">
          <p15:clr>
            <a:srgbClr val="F26B43"/>
          </p15:clr>
        </p15:guide>
        <p15:guide id="61" orient="horz" pos="4133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255" y="234604"/>
            <a:ext cx="1964422" cy="47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67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</p:sldLayoutIdLst>
  <p:txStyles>
    <p:titleStyle>
      <a:lvl1pPr algn="l" defTabSz="782018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505" indent="-195505" algn="l" defTabSz="782018" rtl="0" eaLnBrk="1" latinLnBrk="0" hangingPunct="1">
        <a:lnSpc>
          <a:spcPct val="90000"/>
        </a:lnSpc>
        <a:spcBef>
          <a:spcPts val="85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6514" indent="-195505" algn="l" defTabSz="7820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77522" indent="-195505" algn="l" defTabSz="7820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531" indent="-195505" algn="l" defTabSz="7820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59540" indent="-195505" algn="l" defTabSz="7820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50549" indent="-195505" algn="l" defTabSz="7820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41558" indent="-195505" algn="l" defTabSz="7820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32567" indent="-195505" algn="l" defTabSz="7820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323576" indent="-195505" algn="l" defTabSz="782018" rtl="0" eaLnBrk="1" latinLnBrk="0" hangingPunct="1">
        <a:lnSpc>
          <a:spcPct val="90000"/>
        </a:lnSpc>
        <a:spcBef>
          <a:spcPts val="42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8201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1009" algn="l" defTabSz="78201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82018" algn="l" defTabSz="78201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73026" algn="l" defTabSz="78201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4036" algn="l" defTabSz="78201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045" algn="l" defTabSz="78201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46053" algn="l" defTabSz="78201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37062" algn="l" defTabSz="78201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28071" algn="l" defTabSz="78201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70" userDrawn="1">
          <p15:clr>
            <a:srgbClr val="F26B43"/>
          </p15:clr>
        </p15:guide>
        <p15:guide id="2" pos="824" userDrawn="1">
          <p15:clr>
            <a:srgbClr val="F26B43"/>
          </p15:clr>
        </p15:guide>
        <p15:guide id="3" pos="960" userDrawn="1">
          <p15:clr>
            <a:srgbClr val="F26B43"/>
          </p15:clr>
        </p15:guide>
        <p15:guide id="4" pos="1413" userDrawn="1">
          <p15:clr>
            <a:srgbClr val="F26B43"/>
          </p15:clr>
        </p15:guide>
        <p15:guide id="5" pos="1549" userDrawn="1">
          <p15:clr>
            <a:srgbClr val="F26B43"/>
          </p15:clr>
        </p15:guide>
        <p15:guide id="6" pos="2003" userDrawn="1">
          <p15:clr>
            <a:srgbClr val="F26B43"/>
          </p15:clr>
        </p15:guide>
        <p15:guide id="7" pos="2139" userDrawn="1">
          <p15:clr>
            <a:srgbClr val="F26B43"/>
          </p15:clr>
        </p15:guide>
        <p15:guide id="8" pos="2593" userDrawn="1">
          <p15:clr>
            <a:srgbClr val="F26B43"/>
          </p15:clr>
        </p15:guide>
        <p15:guide id="9" pos="2729" userDrawn="1">
          <p15:clr>
            <a:srgbClr val="F26B43"/>
          </p15:clr>
        </p15:guide>
        <p15:guide id="10" pos="3182" userDrawn="1">
          <p15:clr>
            <a:srgbClr val="F26B43"/>
          </p15:clr>
        </p15:guide>
        <p15:guide id="11" pos="3318" userDrawn="1">
          <p15:clr>
            <a:srgbClr val="F26B43"/>
          </p15:clr>
        </p15:guide>
        <p15:guide id="12" pos="3772" userDrawn="1">
          <p15:clr>
            <a:srgbClr val="F26B43"/>
          </p15:clr>
        </p15:guide>
        <p15:guide id="13" pos="3908" userDrawn="1">
          <p15:clr>
            <a:srgbClr val="F26B43"/>
          </p15:clr>
        </p15:guide>
        <p15:guide id="14" pos="4357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4952" userDrawn="1">
          <p15:clr>
            <a:srgbClr val="F26B43"/>
          </p15:clr>
        </p15:guide>
        <p15:guide id="17" pos="5081" userDrawn="1">
          <p15:clr>
            <a:srgbClr val="F26B43"/>
          </p15:clr>
        </p15:guide>
        <p15:guide id="18" pos="5541" userDrawn="1">
          <p15:clr>
            <a:srgbClr val="F26B43"/>
          </p15:clr>
        </p15:guide>
        <p15:guide id="19" pos="5676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pos="6267" userDrawn="1">
          <p15:clr>
            <a:srgbClr val="F26B43"/>
          </p15:clr>
        </p15:guide>
        <p15:guide id="22" pos="6720" userDrawn="1">
          <p15:clr>
            <a:srgbClr val="F26B43"/>
          </p15:clr>
        </p15:guide>
        <p15:guide id="23" pos="6856" userDrawn="1">
          <p15:clr>
            <a:srgbClr val="F26B43"/>
          </p15:clr>
        </p15:guide>
        <p15:guide id="24" pos="7310" userDrawn="1">
          <p15:clr>
            <a:srgbClr val="F26B43"/>
          </p15:clr>
        </p15:guide>
        <p15:guide id="25" orient="horz" pos="187" userDrawn="1">
          <p15:clr>
            <a:srgbClr val="F26B43"/>
          </p15:clr>
        </p15:guide>
        <p15:guide id="27" orient="horz" pos="595" userDrawn="1">
          <p15:clr>
            <a:srgbClr val="F26B43"/>
          </p15:clr>
        </p15:guide>
        <p15:guide id="28" orient="horz" pos="731" userDrawn="1">
          <p15:clr>
            <a:srgbClr val="F26B43"/>
          </p15:clr>
        </p15:guide>
        <p15:guide id="30" orient="horz" pos="864" userDrawn="1">
          <p15:clr>
            <a:srgbClr val="F26B43"/>
          </p15:clr>
        </p15:guide>
        <p15:guide id="31" orient="horz" pos="1003" userDrawn="1">
          <p15:clr>
            <a:srgbClr val="F26B43"/>
          </p15:clr>
        </p15:guide>
        <p15:guide id="32" orient="horz" pos="1139" userDrawn="1">
          <p15:clr>
            <a:srgbClr val="F26B43"/>
          </p15:clr>
        </p15:guide>
        <p15:guide id="34" orient="horz" pos="1275" userDrawn="1">
          <p15:clr>
            <a:srgbClr val="F26B43"/>
          </p15:clr>
        </p15:guide>
        <p15:guide id="35" orient="horz" pos="1412" userDrawn="1">
          <p15:clr>
            <a:srgbClr val="F26B43"/>
          </p15:clr>
        </p15:guide>
        <p15:guide id="37" orient="horz" pos="1548" userDrawn="1">
          <p15:clr>
            <a:srgbClr val="F26B43"/>
          </p15:clr>
        </p15:guide>
        <p15:guide id="39" orient="horz" pos="1820" userDrawn="1">
          <p15:clr>
            <a:srgbClr val="F26B43"/>
          </p15:clr>
        </p15:guide>
        <p15:guide id="40" orient="horz" pos="1956" userDrawn="1">
          <p15:clr>
            <a:srgbClr val="F26B43"/>
          </p15:clr>
        </p15:guide>
        <p15:guide id="42" orient="horz" pos="2092" userDrawn="1">
          <p15:clr>
            <a:srgbClr val="F26B43"/>
          </p15:clr>
        </p15:guide>
        <p15:guide id="43" orient="horz" pos="2228" userDrawn="1">
          <p15:clr>
            <a:srgbClr val="F26B43"/>
          </p15:clr>
        </p15:guide>
        <p15:guide id="44" orient="horz" pos="2364" userDrawn="1">
          <p15:clr>
            <a:srgbClr val="F26B43"/>
          </p15:clr>
        </p15:guide>
        <p15:guide id="46" orient="horz" pos="2500" userDrawn="1">
          <p15:clr>
            <a:srgbClr val="F26B43"/>
          </p15:clr>
        </p15:guide>
        <p15:guide id="48" orient="horz" pos="2636" userDrawn="1">
          <p15:clr>
            <a:srgbClr val="F26B43"/>
          </p15:clr>
        </p15:guide>
        <p15:guide id="49" orient="horz" pos="2772" userDrawn="1">
          <p15:clr>
            <a:srgbClr val="F26B43"/>
          </p15:clr>
        </p15:guide>
        <p15:guide id="50" orient="horz" pos="2908" userDrawn="1">
          <p15:clr>
            <a:srgbClr val="F26B43"/>
          </p15:clr>
        </p15:guide>
        <p15:guide id="51" orient="horz" pos="3317" userDrawn="1">
          <p15:clr>
            <a:srgbClr val="F26B43"/>
          </p15:clr>
        </p15:guide>
        <p15:guide id="52" orient="horz" pos="3045" userDrawn="1">
          <p15:clr>
            <a:srgbClr val="F26B43"/>
          </p15:clr>
        </p15:guide>
        <p15:guide id="53" orient="horz" pos="1684" userDrawn="1">
          <p15:clr>
            <a:srgbClr val="F26B43"/>
          </p15:clr>
        </p15:guide>
        <p15:guide id="55" orient="horz" pos="3181" userDrawn="1">
          <p15:clr>
            <a:srgbClr val="F26B43"/>
          </p15:clr>
        </p15:guide>
        <p15:guide id="56" orient="horz" pos="3453" userDrawn="1">
          <p15:clr>
            <a:srgbClr val="F26B43"/>
          </p15:clr>
        </p15:guide>
        <p15:guide id="57" orient="horz" pos="3589" userDrawn="1">
          <p15:clr>
            <a:srgbClr val="F26B43"/>
          </p15:clr>
        </p15:guide>
        <p15:guide id="58" orient="horz" pos="3725" userDrawn="1">
          <p15:clr>
            <a:srgbClr val="F26B43"/>
          </p15:clr>
        </p15:guide>
        <p15:guide id="59" orient="horz" pos="3861" userDrawn="1">
          <p15:clr>
            <a:srgbClr val="F26B43"/>
          </p15:clr>
        </p15:guide>
        <p15:guide id="60" orient="horz" pos="3997" userDrawn="1">
          <p15:clr>
            <a:srgbClr val="F26B43"/>
          </p15:clr>
        </p15:guide>
        <p15:guide id="61" orient="horz" pos="41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1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1"/>
          <p:cNvSpPr>
            <a:spLocks noGrp="1"/>
          </p:cNvSpPr>
          <p:nvPr>
            <p:ph type="body" sz="quarter" idx="10"/>
          </p:nvPr>
        </p:nvSpPr>
        <p:spPr bwMode="auto">
          <a:xfrm>
            <a:off x="179512" y="1563638"/>
            <a:ext cx="7920880" cy="26642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6839" tIns="53420" rIns="106839" bIns="53420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Состояние </a:t>
            </a:r>
            <a:r>
              <a:rPr lang="en-GB" sz="2000" dirty="0" smtClean="0">
                <a:solidFill>
                  <a:schemeClr val="tx1"/>
                </a:solidFill>
              </a:rPr>
              <a:t>и </a:t>
            </a:r>
            <a:r>
              <a:rPr lang="en-GB" sz="2000" dirty="0">
                <a:solidFill>
                  <a:schemeClr val="tx1"/>
                </a:solidFill>
              </a:rPr>
              <a:t>перспективы развития работ по </a:t>
            </a:r>
            <a:r>
              <a:rPr lang="en-GB" sz="2000" dirty="0" err="1">
                <a:solidFill>
                  <a:schemeClr val="tx1"/>
                </a:solidFill>
              </a:rPr>
              <a:t>проекту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«</a:t>
            </a:r>
            <a:r>
              <a:rPr lang="en-GB" sz="2000" dirty="0" err="1" smtClean="0">
                <a:solidFill>
                  <a:schemeClr val="tx1"/>
                </a:solidFill>
              </a:rPr>
              <a:t>Синтез</a:t>
            </a: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err="1">
                <a:solidFill>
                  <a:schemeClr val="tx1"/>
                </a:solidFill>
              </a:rPr>
              <a:t>сверхтяжелых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</a:rPr>
              <a:t>элементов</a:t>
            </a:r>
            <a:r>
              <a:rPr lang="ru-RU" sz="2000" dirty="0" smtClean="0">
                <a:solidFill>
                  <a:schemeClr val="tx1"/>
                </a:solidFill>
              </a:rPr>
              <a:t>»</a:t>
            </a:r>
            <a:r>
              <a:rPr lang="en-GB" sz="2000" dirty="0" smtClean="0">
                <a:solidFill>
                  <a:schemeClr val="tx1"/>
                </a:solidFill>
              </a:rPr>
              <a:t>, </a:t>
            </a:r>
            <a:r>
              <a:rPr lang="en-GB" sz="2000" dirty="0">
                <a:solidFill>
                  <a:schemeClr val="tx1"/>
                </a:solidFill>
              </a:rPr>
              <a:t>выполняемого в кооперации ММО "ОИЯИ" с институтами ГК "</a:t>
            </a:r>
            <a:r>
              <a:rPr lang="en-GB" sz="2000" dirty="0" err="1" smtClean="0">
                <a:solidFill>
                  <a:schemeClr val="tx1"/>
                </a:solidFill>
              </a:rPr>
              <a:t>Росатом</a:t>
            </a:r>
            <a:r>
              <a:rPr lang="en-GB" sz="2000" dirty="0" smtClean="0">
                <a:solidFill>
                  <a:schemeClr val="tx1"/>
                </a:solidFill>
              </a:rPr>
              <a:t>"</a:t>
            </a:r>
            <a:endParaRPr lang="ru-RU" sz="200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</a:pPr>
            <a:r>
              <a:rPr lang="ru-RU" sz="1500" dirty="0">
                <a:solidFill>
                  <a:srgbClr val="000000"/>
                </a:solidFill>
              </a:rPr>
              <a:t> </a:t>
            </a:r>
            <a:endParaRPr lang="en-US" sz="150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solidFill>
                  <a:srgbClr val="000000"/>
                </a:solidFill>
              </a:rPr>
              <a:t>Проект реализуется при поддержке Госкорпорации «Росатом» в рамках выполнения работ по федеральному проекту </a:t>
            </a:r>
            <a:r>
              <a:rPr lang="ru-RU" sz="1400" dirty="0" smtClean="0">
                <a:solidFill>
                  <a:srgbClr val="000000"/>
                </a:solidFill>
              </a:rPr>
              <a:t>«</a:t>
            </a:r>
            <a:r>
              <a:rPr lang="ru-RU" sz="1400" dirty="0">
                <a:solidFill>
                  <a:srgbClr val="000000"/>
                </a:solidFill>
              </a:rPr>
              <a:t>Специальные материалы и технологии атомной энергетики, опережающая подготовка квалифицированных кадров по направлению новые атомные технологии» в рамках национального проекта </a:t>
            </a:r>
            <a:r>
              <a:rPr lang="ru-RU" sz="1400" dirty="0" smtClean="0">
                <a:solidFill>
                  <a:srgbClr val="000000"/>
                </a:solidFill>
              </a:rPr>
              <a:t/>
            </a:r>
            <a:br>
              <a:rPr lang="ru-RU" sz="1400" dirty="0" smtClean="0">
                <a:solidFill>
                  <a:srgbClr val="000000"/>
                </a:solidFill>
              </a:rPr>
            </a:br>
            <a:r>
              <a:rPr lang="ru-RU" sz="1400" dirty="0" smtClean="0">
                <a:solidFill>
                  <a:srgbClr val="000000"/>
                </a:solidFill>
              </a:rPr>
              <a:t>«Новые </a:t>
            </a:r>
            <a:r>
              <a:rPr lang="ru-RU" sz="1400" dirty="0">
                <a:solidFill>
                  <a:srgbClr val="000000"/>
                </a:solidFill>
              </a:rPr>
              <a:t>атомные и энергетические технологии»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2052" name="Текст 3"/>
          <p:cNvSpPr>
            <a:spLocks noGrp="1"/>
          </p:cNvSpPr>
          <p:nvPr>
            <p:ph type="body" sz="quarter" idx="11"/>
          </p:nvPr>
        </p:nvSpPr>
        <p:spPr bwMode="auto">
          <a:xfrm>
            <a:off x="179512" y="4329085"/>
            <a:ext cx="8280920" cy="7239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6839" tIns="53420" rIns="106839" bIns="534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1600" b="1" u="sng" dirty="0" smtClean="0">
                <a:solidFill>
                  <a:schemeClr val="tx1"/>
                </a:solidFill>
              </a:rPr>
              <a:t>Завьялов Н.В.</a:t>
            </a:r>
            <a:endParaRPr lang="ru-RU" altLang="ru-RU" sz="1600" b="1" dirty="0">
              <a:solidFill>
                <a:schemeClr val="tx1"/>
              </a:solidFill>
            </a:endParaRPr>
          </a:p>
          <a:p>
            <a:r>
              <a:rPr lang="ru-RU" altLang="ru-RU" sz="1100" b="1" dirty="0" smtClean="0">
                <a:solidFill>
                  <a:schemeClr val="tx1"/>
                </a:solidFill>
              </a:rPr>
              <a:t>Сессия </a:t>
            </a:r>
            <a:r>
              <a:rPr lang="ru-RU" altLang="ru-RU" sz="1100" b="1" dirty="0">
                <a:solidFill>
                  <a:schemeClr val="tx1"/>
                </a:solidFill>
              </a:rPr>
              <a:t>Совета ОФН РАН «Релятивистская ядерная физика и физика тяжелых ионов</a:t>
            </a:r>
            <a:r>
              <a:rPr lang="ru-RU" altLang="ru-RU" sz="1100" b="1" dirty="0" smtClean="0">
                <a:solidFill>
                  <a:schemeClr val="tx1"/>
                </a:solidFill>
              </a:rPr>
              <a:t>»</a:t>
            </a:r>
          </a:p>
          <a:p>
            <a:r>
              <a:rPr lang="ru-RU" altLang="ru-RU" sz="1100" b="1" dirty="0" smtClean="0">
                <a:solidFill>
                  <a:schemeClr val="tx1"/>
                </a:solidFill>
              </a:rPr>
              <a:t>Санкт-Петербург, 2025</a:t>
            </a:r>
            <a:endParaRPr lang="ru-RU" alt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27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FC952C1C-0A45-6D46-A308-52A7A27E65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6437" y="4836380"/>
            <a:ext cx="272067" cy="28336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fld id="{85D134EE-8B42-487F-8351-0A0C29847FB3}" type="slidenum">
              <a:rPr lang="ru-RU"/>
              <a:pPr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CDF1D745-70EC-9949-82E3-3C4AC69D88BC}"/>
              </a:ext>
            </a:extLst>
          </p:cNvPr>
          <p:cNvSpPr txBox="1">
            <a:spLocks/>
          </p:cNvSpPr>
          <p:nvPr/>
        </p:nvSpPr>
        <p:spPr bwMode="auto">
          <a:xfrm>
            <a:off x="257909" y="123479"/>
            <a:ext cx="798342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457087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914174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137126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1828346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777483"/>
            <a:r>
              <a:rPr lang="ru-RU" sz="1600" dirty="0" smtClean="0">
                <a:solidFill>
                  <a:srgbClr val="002060"/>
                </a:solidFill>
              </a:rPr>
              <a:t>Разработка </a:t>
            </a:r>
            <a:r>
              <a:rPr lang="ru-RU" sz="1600" dirty="0">
                <a:solidFill>
                  <a:srgbClr val="002060"/>
                </a:solidFill>
              </a:rPr>
              <a:t>методов </a:t>
            </a:r>
            <a:r>
              <a:rPr lang="ru-RU" sz="1600" dirty="0" smtClean="0">
                <a:solidFill>
                  <a:srgbClr val="002060"/>
                </a:solidFill>
              </a:rPr>
              <a:t>получения изотопов </a:t>
            </a:r>
            <a:r>
              <a:rPr lang="ru-RU" sz="1600" dirty="0">
                <a:solidFill>
                  <a:srgbClr val="002060"/>
                </a:solidFill>
              </a:rPr>
              <a:t>для синтеза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95D921C-EDE5-BE44-94D6-DBE554FF6C94}"/>
              </a:ext>
            </a:extLst>
          </p:cNvPr>
          <p:cNvSpPr txBox="1"/>
          <p:nvPr/>
        </p:nvSpPr>
        <p:spPr>
          <a:xfrm>
            <a:off x="255855" y="843558"/>
            <a:ext cx="8348593" cy="3319378"/>
          </a:xfrm>
          <a:prstGeom prst="rect">
            <a:avLst/>
          </a:prstGeom>
          <a:noFill/>
        </p:spPr>
        <p:txBody>
          <a:bodyPr wrap="square" lIns="77739" tIns="38866" rIns="77739" bIns="38866" rtlCol="0">
            <a:spAutoFit/>
          </a:bodyPr>
          <a:lstStyle/>
          <a:p>
            <a:pPr defTabSz="777483" fontAlgn="base">
              <a:lnSpc>
                <a:spcPct val="130000"/>
              </a:lnSpc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Задачи 2025-2030 </a:t>
            </a:r>
            <a:r>
              <a:rPr lang="ru-RU" b="1" dirty="0" err="1">
                <a:solidFill>
                  <a:schemeClr val="tx1">
                    <a:lumMod val="50000"/>
                  </a:schemeClr>
                </a:solidFill>
              </a:rPr>
              <a:t>г.г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.: </a:t>
            </a:r>
          </a:p>
          <a:p>
            <a:pPr marL="285750" indent="-285750" algn="just" defTabSz="777483" fontAlgn="base">
              <a:lnSpc>
                <a:spcPct val="130000"/>
              </a:lnSpc>
              <a:buFontTx/>
              <a:buChar char="-"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Реакторные испытания (облучение) мишеней для наработки смесей изотопов с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Bk-249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 и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Cm-248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  <a:endParaRPr lang="ru-RU" b="1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 algn="just" defTabSz="777483" fontAlgn="base">
              <a:lnSpc>
                <a:spcPct val="130000"/>
              </a:lnSpc>
              <a:buFontTx/>
              <a:buChar char="-"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Радиохимическая переработка, выделение и паспортизация изотопов ТПЭ: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Bk-249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, смеси изотопов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</a:rPr>
              <a:t>Cf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, смеси изотоп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Cm.</a:t>
            </a:r>
            <a:endParaRPr lang="ru-RU" b="1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 algn="just" defTabSz="777483" fontAlgn="base">
              <a:lnSpc>
                <a:spcPct val="130000"/>
              </a:lnSpc>
              <a:buFontTx/>
              <a:buChar char="-"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Изготовление ускорительных мишеней с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 Bk-249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Cf-249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Cm-24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5 и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Cm-248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  <a:p>
            <a:pPr marL="285750" indent="-285750" algn="just" defTabSz="777483" fontAlgn="base">
              <a:lnSpc>
                <a:spcPct val="130000"/>
              </a:lnSpc>
              <a:buFontTx/>
              <a:buChar char="-"/>
            </a:pP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Разработка способа регенерации и регенерация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Bk-249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 и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Cf-249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 из отработанных ускорительных мишеней. </a:t>
            </a:r>
          </a:p>
        </p:txBody>
      </p:sp>
    </p:spTree>
    <p:extLst>
      <p:ext uri="{BB962C8B-B14F-4D97-AF65-F5344CB8AC3E}">
        <p14:creationId xmlns:p14="http://schemas.microsoft.com/office/powerpoint/2010/main" val="417636021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FC952C1C-0A45-6D46-A308-52A7A27E65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6437" y="4822197"/>
            <a:ext cx="272067" cy="31170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fld id="{85D134EE-8B42-487F-8351-0A0C29847FB3}" type="slidenum">
              <a:rPr lang="ru-RU"/>
              <a:pPr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dirty="0"/>
          </a:p>
        </p:txBody>
      </p:sp>
      <p:sp>
        <p:nvSpPr>
          <p:cNvPr id="16" name="Заголовок 1">
            <a:extLst>
              <a:ext uri="{FF2B5EF4-FFF2-40B4-BE49-F238E27FC236}">
                <a16:creationId xmlns="" xmlns:a16="http://schemas.microsoft.com/office/drawing/2014/main" id="{CDF1D745-70EC-9949-82E3-3C4AC69D88BC}"/>
              </a:ext>
            </a:extLst>
          </p:cNvPr>
          <p:cNvSpPr txBox="1">
            <a:spLocks/>
          </p:cNvSpPr>
          <p:nvPr/>
        </p:nvSpPr>
        <p:spPr bwMode="auto">
          <a:xfrm>
            <a:off x="279400" y="25404"/>
            <a:ext cx="8648708" cy="67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457087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914174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137126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1828346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1600" spc="-1" dirty="0" smtClean="0">
                <a:solidFill>
                  <a:srgbClr val="002060"/>
                </a:solidFill>
              </a:rPr>
              <a:t>Разработка высокоэффективного </a:t>
            </a:r>
            <a:r>
              <a:rPr lang="ru-RU" sz="1600" spc="-1" dirty="0">
                <a:solidFill>
                  <a:srgbClr val="002060"/>
                </a:solidFill>
              </a:rPr>
              <a:t>масс-сепаратора</a:t>
            </a:r>
            <a:endParaRPr lang="ru-RU" sz="1600" kern="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95D921C-EDE5-BE44-94D6-DBE554FF6C94}"/>
              </a:ext>
            </a:extLst>
          </p:cNvPr>
          <p:cNvSpPr txBox="1"/>
          <p:nvPr/>
        </p:nvSpPr>
        <p:spPr>
          <a:xfrm>
            <a:off x="3923929" y="713396"/>
            <a:ext cx="5184576" cy="4094975"/>
          </a:xfrm>
          <a:prstGeom prst="rect">
            <a:avLst/>
          </a:prstGeom>
          <a:noFill/>
        </p:spPr>
        <p:txBody>
          <a:bodyPr wrap="square" lIns="77739" tIns="38866" rIns="77739" bIns="38866" rtlCol="0">
            <a:spAutoFit/>
          </a:bodyPr>
          <a:lstStyle/>
          <a:p>
            <a:pPr algn="just" defTabSz="777483" fontAlgn="base"/>
            <a:r>
              <a:rPr lang="ru-RU" sz="1500" b="1" dirty="0">
                <a:solidFill>
                  <a:srgbClr val="003274">
                    <a:lumMod val="75000"/>
                  </a:srgbClr>
                </a:solidFill>
              </a:rPr>
              <a:t>Место реализации: </a:t>
            </a:r>
            <a:r>
              <a:rPr lang="ru-RU" sz="1500" dirty="0" smtClean="0">
                <a:solidFill>
                  <a:srgbClr val="003274">
                    <a:lumMod val="75000"/>
                  </a:srgbClr>
                </a:solidFill>
              </a:rPr>
              <a:t>ФГУП «РФЯЦ-ВНИИЭФ», Саров</a:t>
            </a:r>
          </a:p>
          <a:p>
            <a:pPr algn="just" defTabSz="777483" fontAlgn="base"/>
            <a:endParaRPr lang="ru-RU" sz="1000" dirty="0">
              <a:solidFill>
                <a:srgbClr val="003274"/>
              </a:solidFill>
              <a:ea typeface="Roboto" panose="02000000000000000000" pitchFamily="2" charset="0"/>
            </a:endParaRPr>
          </a:p>
          <a:p>
            <a:pPr algn="just" defTabSz="777483" fontAlgn="base"/>
            <a:r>
              <a:rPr lang="ru-RU" sz="1500" b="1" dirty="0" smtClean="0">
                <a:solidFill>
                  <a:srgbClr val="003274">
                    <a:lumMod val="75000"/>
                  </a:srgbClr>
                </a:solidFill>
              </a:rPr>
              <a:t>2020-2024 </a:t>
            </a:r>
            <a:r>
              <a:rPr lang="ru-RU" sz="1500" b="1" dirty="0" err="1" smtClean="0">
                <a:solidFill>
                  <a:srgbClr val="003274">
                    <a:lumMod val="75000"/>
                  </a:srgbClr>
                </a:solidFill>
              </a:rPr>
              <a:t>г.г</a:t>
            </a:r>
            <a:r>
              <a:rPr lang="ru-RU" sz="1500" b="1" dirty="0" smtClean="0">
                <a:solidFill>
                  <a:srgbClr val="003274">
                    <a:lumMod val="75000"/>
                  </a:srgbClr>
                </a:solidFill>
              </a:rPr>
              <a:t>.: </a:t>
            </a:r>
            <a:endParaRPr lang="ru-RU" sz="1500" b="1" dirty="0">
              <a:solidFill>
                <a:srgbClr val="003274">
                  <a:lumMod val="75000"/>
                </a:srgbClr>
              </a:solidFill>
            </a:endParaRPr>
          </a:p>
          <a:p>
            <a:pPr indent="179388" algn="just" defTabSz="777483" fontAlgn="base"/>
            <a:r>
              <a:rPr lang="ru-RU" sz="1500" b="1" dirty="0" smtClean="0">
                <a:solidFill>
                  <a:srgbClr val="003274">
                    <a:lumMod val="75000"/>
                  </a:srgbClr>
                </a:solidFill>
              </a:rPr>
              <a:t>Разработаны </a:t>
            </a:r>
            <a:r>
              <a:rPr lang="ru-RU" sz="1500" b="1" dirty="0">
                <a:solidFill>
                  <a:srgbClr val="003274">
                    <a:lumMod val="75000"/>
                  </a:srgbClr>
                </a:solidFill>
              </a:rPr>
              <a:t>комплект КД</a:t>
            </a:r>
            <a:r>
              <a:rPr lang="ru-RU" sz="1500" b="1" dirty="0" smtClean="0">
                <a:solidFill>
                  <a:srgbClr val="003274">
                    <a:lumMod val="75000"/>
                  </a:srgbClr>
                </a:solidFill>
              </a:rPr>
              <a:t>,</a:t>
            </a:r>
            <a:r>
              <a:rPr lang="en-US" sz="1500" b="1" dirty="0" smtClean="0">
                <a:solidFill>
                  <a:srgbClr val="003274">
                    <a:lumMod val="75000"/>
                  </a:srgbClr>
                </a:solidFill>
              </a:rPr>
              <a:t> </a:t>
            </a:r>
            <a:r>
              <a:rPr lang="ru-RU" sz="1500" b="1" dirty="0" smtClean="0">
                <a:solidFill>
                  <a:srgbClr val="003274">
                    <a:lumMod val="75000"/>
                  </a:srgbClr>
                </a:solidFill>
              </a:rPr>
              <a:t>ЭД, ПМ испытаний, изготовлен </a:t>
            </a:r>
            <a:r>
              <a:rPr lang="ru-RU" sz="1500" b="1" dirty="0">
                <a:solidFill>
                  <a:srgbClr val="003274">
                    <a:lumMod val="75000"/>
                  </a:srgbClr>
                </a:solidFill>
              </a:rPr>
              <a:t>и испытан экспериментальный образец масс-сепаратора. </a:t>
            </a:r>
          </a:p>
          <a:p>
            <a:pPr algn="just" fontAlgn="base"/>
            <a:r>
              <a:rPr lang="ru-RU" sz="1600" u="sng" dirty="0" smtClean="0">
                <a:solidFill>
                  <a:srgbClr val="000000"/>
                </a:solidFill>
              </a:rPr>
              <a:t>Этап </a:t>
            </a:r>
            <a:r>
              <a:rPr lang="ru-RU" sz="1600" u="sng" dirty="0">
                <a:solidFill>
                  <a:srgbClr val="000000"/>
                </a:solidFill>
              </a:rPr>
              <a:t>1:</a:t>
            </a:r>
            <a:r>
              <a:rPr lang="ru-RU" sz="1600" dirty="0">
                <a:solidFill>
                  <a:srgbClr val="000000"/>
                </a:solidFill>
              </a:rPr>
              <a:t> испытания с использованием </a:t>
            </a:r>
            <a:r>
              <a:rPr lang="en-US" sz="1600" dirty="0" err="1" smtClean="0">
                <a:solidFill>
                  <a:srgbClr val="000000"/>
                </a:solidFill>
              </a:rPr>
              <a:t>Pb</a:t>
            </a:r>
            <a:r>
              <a:rPr lang="ru-RU" sz="1600" dirty="0" smtClean="0">
                <a:solidFill>
                  <a:srgbClr val="000000"/>
                </a:solidFill>
              </a:rPr>
              <a:t>-2</a:t>
            </a:r>
            <a:r>
              <a:rPr lang="en-US" sz="1600" dirty="0" smtClean="0">
                <a:solidFill>
                  <a:srgbClr val="000000"/>
                </a:solidFill>
              </a:rPr>
              <a:t>0</a:t>
            </a:r>
            <a:r>
              <a:rPr lang="ru-RU" sz="1600" dirty="0" smtClean="0">
                <a:solidFill>
                  <a:srgbClr val="000000"/>
                </a:solidFill>
              </a:rPr>
              <a:t>8 </a:t>
            </a:r>
            <a:r>
              <a:rPr lang="ru-RU" sz="1600" dirty="0">
                <a:solidFill>
                  <a:srgbClr val="000000"/>
                </a:solidFill>
              </a:rPr>
              <a:t>– </a:t>
            </a:r>
            <a:r>
              <a:rPr lang="ru-RU" sz="1600" dirty="0" smtClean="0">
                <a:solidFill>
                  <a:srgbClr val="000000"/>
                </a:solidFill>
              </a:rPr>
              <a:t>имитатора </a:t>
            </a:r>
            <a:r>
              <a:rPr lang="ru-RU" sz="1600" dirty="0">
                <a:solidFill>
                  <a:srgbClr val="000000"/>
                </a:solidFill>
              </a:rPr>
              <a:t>калифорния по массе. 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КПД одного </a:t>
            </a:r>
            <a:r>
              <a:rPr lang="ru-RU" sz="1600" b="1" dirty="0" smtClean="0">
                <a:solidFill>
                  <a:srgbClr val="002060"/>
                </a:solidFill>
              </a:rPr>
              <a:t>разделения, полученный расчетно-экспериментальным методом, </a:t>
            </a:r>
            <a:r>
              <a:rPr lang="ru-RU" sz="1600" b="1" dirty="0">
                <a:solidFill>
                  <a:srgbClr val="002060"/>
                </a:solidFill>
              </a:rPr>
              <a:t>-  </a:t>
            </a:r>
            <a:r>
              <a:rPr lang="ru-RU" sz="1600" b="1" dirty="0" smtClean="0">
                <a:solidFill>
                  <a:srgbClr val="002060"/>
                </a:solidFill>
              </a:rPr>
              <a:t>21 %.</a:t>
            </a:r>
            <a:endParaRPr lang="ru-RU" sz="1600" b="1" dirty="0">
              <a:solidFill>
                <a:srgbClr val="002060"/>
              </a:solidFill>
            </a:endParaRPr>
          </a:p>
          <a:p>
            <a:pPr fontAlgn="base"/>
            <a:endParaRPr lang="ru-RU" sz="200" b="1" dirty="0">
              <a:solidFill>
                <a:srgbClr val="000000"/>
              </a:solidFill>
            </a:endParaRPr>
          </a:p>
          <a:p>
            <a:pPr algn="just" fontAlgn="base"/>
            <a:r>
              <a:rPr lang="ru-RU" sz="1600" u="sng" dirty="0" smtClean="0">
                <a:solidFill>
                  <a:srgbClr val="000000"/>
                </a:solidFill>
              </a:rPr>
              <a:t>Этап </a:t>
            </a:r>
            <a:r>
              <a:rPr lang="ru-RU" sz="1600" u="sng" dirty="0">
                <a:solidFill>
                  <a:srgbClr val="000000"/>
                </a:solidFill>
              </a:rPr>
              <a:t>2:</a:t>
            </a:r>
            <a:r>
              <a:rPr lang="ru-RU" sz="1600" dirty="0">
                <a:solidFill>
                  <a:srgbClr val="000000"/>
                </a:solidFill>
              </a:rPr>
              <a:t> испытания с использованием самария – имитатора калифорния по физико-химическим свойствам. </a:t>
            </a:r>
            <a:endParaRPr lang="ru-RU" sz="1600" dirty="0" smtClean="0">
              <a:solidFill>
                <a:srgbClr val="000000"/>
              </a:solidFill>
            </a:endParaRPr>
          </a:p>
          <a:p>
            <a:pPr fontAlgn="base"/>
            <a:r>
              <a:rPr lang="ru-RU" sz="1600" b="1" dirty="0" smtClean="0">
                <a:solidFill>
                  <a:srgbClr val="003274">
                    <a:lumMod val="75000"/>
                  </a:srgbClr>
                </a:solidFill>
              </a:rPr>
              <a:t>Коэффициент </a:t>
            </a:r>
            <a:r>
              <a:rPr lang="ru-RU" sz="1600" b="1" dirty="0" smtClean="0">
                <a:solidFill>
                  <a:srgbClr val="002060"/>
                </a:solidFill>
              </a:rPr>
              <a:t>переработки </a:t>
            </a:r>
            <a:r>
              <a:rPr lang="ru-RU" sz="1600" b="1" dirty="0">
                <a:solidFill>
                  <a:srgbClr val="002060"/>
                </a:solidFill>
              </a:rPr>
              <a:t>вещества </a:t>
            </a:r>
            <a:r>
              <a:rPr lang="ru-RU" sz="1600" b="1" dirty="0" smtClean="0">
                <a:solidFill>
                  <a:srgbClr val="002060"/>
                </a:solidFill>
              </a:rPr>
              <a:t>– 42 %,  </a:t>
            </a:r>
            <a:endParaRPr lang="en-US" sz="1600" b="1" dirty="0" smtClean="0">
              <a:solidFill>
                <a:srgbClr val="002060"/>
              </a:solidFill>
            </a:endParaRPr>
          </a:p>
          <a:p>
            <a:pPr algn="just" fontAlgn="base"/>
            <a:r>
              <a:rPr lang="ru-RU" sz="1600" b="1" dirty="0" smtClean="0">
                <a:solidFill>
                  <a:srgbClr val="002060"/>
                </a:solidFill>
              </a:rPr>
              <a:t>что </a:t>
            </a:r>
            <a:r>
              <a:rPr lang="ru-RU" sz="1500" b="1" dirty="0" smtClean="0">
                <a:solidFill>
                  <a:srgbClr val="003274">
                    <a:lumMod val="75000"/>
                  </a:srgbClr>
                </a:solidFill>
              </a:rPr>
              <a:t>позволяет </a:t>
            </a:r>
            <a:r>
              <a:rPr lang="ru-RU" sz="1500" b="1" dirty="0">
                <a:solidFill>
                  <a:srgbClr val="003274">
                    <a:lumMod val="75000"/>
                  </a:srgbClr>
                </a:solidFill>
              </a:rPr>
              <a:t>обеспечить получение необходимых количеств изотопов ТПЭ для синтеза новых элементов.</a:t>
            </a:r>
            <a:endParaRPr lang="ru-RU" altLang="ru-RU" sz="1500" b="1" dirty="0">
              <a:solidFill>
                <a:srgbClr val="003274">
                  <a:lumMod val="75000"/>
                </a:srgb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6" t="6861" b="16430"/>
          <a:stretch/>
        </p:blipFill>
        <p:spPr>
          <a:xfrm>
            <a:off x="139052" y="1131590"/>
            <a:ext cx="3712868" cy="25911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377" y="4011910"/>
            <a:ext cx="4061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Экспериментальный образец масс-сепаратора </a:t>
            </a:r>
            <a:endParaRPr lang="ru-RU" sz="1200" b="1" dirty="0" smtClean="0">
              <a:solidFill>
                <a:schemeClr val="accent6">
                  <a:lumMod val="75000"/>
                </a:schemeClr>
              </a:solidFill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трансплутониевых элементов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46302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FC952C1C-0A45-6D46-A308-52A7A27E65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6437" y="4836380"/>
            <a:ext cx="272067" cy="28336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fld id="{85D134EE-8B42-487F-8351-0A0C29847FB3}" type="slidenum">
              <a:rPr lang="ru-RU"/>
              <a:pPr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CDF1D745-70EC-9949-82E3-3C4AC69D88BC}"/>
              </a:ext>
            </a:extLst>
          </p:cNvPr>
          <p:cNvSpPr txBox="1">
            <a:spLocks/>
          </p:cNvSpPr>
          <p:nvPr/>
        </p:nvSpPr>
        <p:spPr bwMode="auto">
          <a:xfrm>
            <a:off x="279400" y="25404"/>
            <a:ext cx="8648708" cy="67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457087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914174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137126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1828346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1600" spc="-1" dirty="0" smtClean="0">
                <a:solidFill>
                  <a:srgbClr val="002060"/>
                </a:solidFill>
              </a:rPr>
              <a:t>Разработка радиохимических технологий для сопровождения разделения изотопов</a:t>
            </a:r>
            <a:endParaRPr lang="ru-RU" sz="1600" kern="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95D921C-EDE5-BE44-94D6-DBE554FF6C94}"/>
              </a:ext>
            </a:extLst>
          </p:cNvPr>
          <p:cNvSpPr txBox="1"/>
          <p:nvPr/>
        </p:nvSpPr>
        <p:spPr>
          <a:xfrm>
            <a:off x="3635896" y="771550"/>
            <a:ext cx="5184576" cy="4094975"/>
          </a:xfrm>
          <a:prstGeom prst="rect">
            <a:avLst/>
          </a:prstGeom>
          <a:noFill/>
        </p:spPr>
        <p:txBody>
          <a:bodyPr wrap="square" lIns="77739" tIns="38866" rIns="77739" bIns="38866" rtlCol="0">
            <a:spAutoFit/>
          </a:bodyPr>
          <a:lstStyle/>
          <a:p>
            <a:pPr algn="just" defTabSz="777483" fontAlgn="base"/>
            <a:r>
              <a:rPr lang="ru-RU" sz="1500" b="1" dirty="0">
                <a:solidFill>
                  <a:srgbClr val="002060"/>
                </a:solidFill>
              </a:rPr>
              <a:t>2020-2024 </a:t>
            </a:r>
            <a:r>
              <a:rPr lang="ru-RU" sz="1500" b="1" dirty="0" err="1">
                <a:solidFill>
                  <a:srgbClr val="002060"/>
                </a:solidFill>
              </a:rPr>
              <a:t>г.г</a:t>
            </a:r>
            <a:r>
              <a:rPr lang="ru-RU" sz="1500" b="1" dirty="0">
                <a:solidFill>
                  <a:srgbClr val="002060"/>
                </a:solidFill>
              </a:rPr>
              <a:t>.: </a:t>
            </a:r>
          </a:p>
          <a:p>
            <a:pPr indent="179388" algn="just" defTabSz="777483" fontAlgn="base"/>
            <a:endParaRPr lang="ru-RU" sz="1100" b="1" dirty="0" smtClean="0">
              <a:solidFill>
                <a:srgbClr val="002060"/>
              </a:solidFill>
            </a:endParaRPr>
          </a:p>
          <a:p>
            <a:pPr indent="179388" algn="just" defTabSz="777483" fontAlgn="base"/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</a:rPr>
              <a:t>Разработаны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</a:rPr>
              <a:t>КД и ПМ испытаний технологического участка комплекса разделения изотопов, изготовлены «горячие» камеры и химические боксы.</a:t>
            </a:r>
          </a:p>
          <a:p>
            <a:pPr indent="179388" algn="just" defTabSz="777483" fontAlgn="base"/>
            <a:r>
              <a:rPr lang="ru-RU" sz="1500" b="1" dirty="0">
                <a:solidFill>
                  <a:schemeClr val="tx1">
                    <a:lumMod val="50000"/>
                  </a:schemeClr>
                </a:solidFill>
              </a:rPr>
              <a:t>Разработаны радиохимические технологии:</a:t>
            </a:r>
          </a:p>
          <a:p>
            <a:pPr marL="285750" indent="-285750" algn="just" defTabSz="777483" fontAlgn="base">
              <a:buFontTx/>
              <a:buChar char="-"/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</a:rPr>
              <a:t>подготовка исходного вещества для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</a:rPr>
              <a:t>разделения изотопов, </a:t>
            </a:r>
            <a:endParaRPr lang="ru-RU" sz="1500" b="1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 algn="just" defTabSz="777483" fontAlgn="base">
              <a:buFontTx/>
              <a:buChar char="-"/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</a:rPr>
              <a:t>регенерация неразделенного вещества, </a:t>
            </a:r>
          </a:p>
          <a:p>
            <a:pPr marL="285750" indent="-285750" algn="just" defTabSz="777483" fontAlgn="base">
              <a:buFontTx/>
              <a:buChar char="-"/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</a:rPr>
              <a:t>сбор и паспортизация готовой продукции, </a:t>
            </a:r>
          </a:p>
          <a:p>
            <a:pPr marL="285750" indent="-285750" algn="just" defTabSz="777483" fontAlgn="base">
              <a:buFontTx/>
              <a:buChar char="-"/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</a:rPr>
              <a:t>подходы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</a:rPr>
              <a:t>к переработке РАО. </a:t>
            </a:r>
          </a:p>
          <a:p>
            <a:pPr indent="179388" algn="just" defTabSz="777483" fontAlgn="base"/>
            <a:r>
              <a:rPr lang="ru-RU" sz="1500" b="1" dirty="0">
                <a:solidFill>
                  <a:schemeClr val="tx1">
                    <a:lumMod val="50000"/>
                  </a:schemeClr>
                </a:solidFill>
              </a:rPr>
              <a:t>Проведены имитационные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</a:rPr>
              <a:t>испытания на имитаторе - самарии. </a:t>
            </a:r>
          </a:p>
          <a:p>
            <a:pPr indent="179388" algn="just" defTabSz="777483" fontAlgn="base">
              <a:spcBef>
                <a:spcPts val="600"/>
              </a:spcBef>
            </a:pPr>
            <a:r>
              <a:rPr lang="ru-RU" sz="1500" b="1" dirty="0" smtClean="0">
                <a:solidFill>
                  <a:srgbClr val="002060"/>
                </a:solidFill>
              </a:rPr>
              <a:t>Химический выход вещества при подготовка к разделению – 90 %.</a:t>
            </a:r>
          </a:p>
          <a:p>
            <a:pPr indent="179388" algn="just" defTabSz="777483" fontAlgn="base">
              <a:spcBef>
                <a:spcPts val="600"/>
              </a:spcBef>
            </a:pPr>
            <a:r>
              <a:rPr lang="ru-RU" sz="1500" b="1" dirty="0" smtClean="0">
                <a:solidFill>
                  <a:srgbClr val="002060"/>
                </a:solidFill>
              </a:rPr>
              <a:t>Коэффициент </a:t>
            </a:r>
            <a:r>
              <a:rPr lang="ru-RU" sz="1500" b="1" dirty="0">
                <a:solidFill>
                  <a:srgbClr val="002060"/>
                </a:solidFill>
              </a:rPr>
              <a:t>регенерации </a:t>
            </a:r>
            <a:r>
              <a:rPr lang="ru-RU" sz="1500" b="1" dirty="0" smtClean="0">
                <a:solidFill>
                  <a:srgbClr val="002060"/>
                </a:solidFill>
              </a:rPr>
              <a:t> -  88 %.</a:t>
            </a:r>
            <a:endParaRPr lang="ru-RU" altLang="ru-RU" sz="15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96"/>
          <a:stretch/>
        </p:blipFill>
        <p:spPr>
          <a:xfrm>
            <a:off x="395536" y="797819"/>
            <a:ext cx="2847540" cy="1557908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6774"/>
            <a:ext cx="2819660" cy="19451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0916" y="4342333"/>
            <a:ext cx="31789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«Горячие» камеры 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химические боксы 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технологического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участка</a:t>
            </a:r>
            <a:endParaRPr lang="ru-RU" sz="1200" b="1" dirty="0">
              <a:solidFill>
                <a:schemeClr val="accent6">
                  <a:lumMod val="75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6131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625335" y="4803998"/>
            <a:ext cx="555177" cy="327629"/>
          </a:xfrm>
        </p:spPr>
        <p:txBody>
          <a:bodyPr/>
          <a:lstStyle/>
          <a:p>
            <a:pPr algn="r">
              <a:defRPr/>
            </a:pPr>
            <a:fld id="{F17B7968-3460-4EA7-B62B-A5A55B93D1FC}" type="slidenum">
              <a:rPr lang="ru-RU" sz="1900" b="1">
                <a:solidFill>
                  <a:srgbClr val="003274"/>
                </a:solidFill>
                <a:latin typeface="Arial" pitchFamily="34" charset="0"/>
                <a:cs typeface="Arial"/>
              </a:rPr>
              <a:pPr algn="r">
                <a:defRPr/>
              </a:pPr>
              <a:t>13</a:t>
            </a:fld>
            <a:endParaRPr lang="ru-RU" sz="1900" b="1" dirty="0">
              <a:solidFill>
                <a:srgbClr val="003274"/>
              </a:solidFill>
              <a:latin typeface="Arial" pitchFamily="34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387" y="188597"/>
            <a:ext cx="7244862" cy="386453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Получение изотопов во ВНИИЭФ 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947798"/>
              </p:ext>
            </p:extLst>
          </p:nvPr>
        </p:nvGraphicFramePr>
        <p:xfrm>
          <a:off x="284607" y="2107977"/>
          <a:ext cx="2457681" cy="335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r:id="rId3" imgW="1434960" imgH="241200" progId="">
                  <p:embed/>
                </p:oleObj>
              </mc:Choice>
              <mc:Fallback>
                <p:oleObj r:id="rId3" imgW="1434960" imgH="241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07" y="2107977"/>
                        <a:ext cx="2457681" cy="3357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Овал 3"/>
          <p:cNvSpPr/>
          <p:nvPr/>
        </p:nvSpPr>
        <p:spPr>
          <a:xfrm>
            <a:off x="291932" y="2029398"/>
            <a:ext cx="685800" cy="4357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208580"/>
              </p:ext>
            </p:extLst>
          </p:nvPr>
        </p:nvGraphicFramePr>
        <p:xfrm>
          <a:off x="252366" y="3378099"/>
          <a:ext cx="250997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" r:id="rId5" imgW="1434960" imgH="241200" progId="">
                  <p:embed/>
                </p:oleObj>
              </mc:Choice>
              <mc:Fallback>
                <p:oleObj r:id="rId5" imgW="1434960" imgH="241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366" y="3378099"/>
                        <a:ext cx="2509972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Овал 7"/>
          <p:cNvSpPr/>
          <p:nvPr/>
        </p:nvSpPr>
        <p:spPr>
          <a:xfrm>
            <a:off x="221594" y="3292375"/>
            <a:ext cx="685800" cy="5072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208521"/>
              </p:ext>
            </p:extLst>
          </p:nvPr>
        </p:nvGraphicFramePr>
        <p:xfrm>
          <a:off x="274347" y="4264695"/>
          <a:ext cx="2406318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" r:id="rId7" imgW="1523880" imgH="241200" progId="">
                  <p:embed/>
                </p:oleObj>
              </mc:Choice>
              <mc:Fallback>
                <p:oleObj r:id="rId7" imgW="1523880" imgH="241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47" y="4264695"/>
                        <a:ext cx="2406318" cy="309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Овал 10"/>
          <p:cNvSpPr/>
          <p:nvPr/>
        </p:nvSpPr>
        <p:spPr>
          <a:xfrm>
            <a:off x="265555" y="4145632"/>
            <a:ext cx="826477" cy="5143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16" tIns="38958" rIns="77916" bIns="38958"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806435" y="2072639"/>
            <a:ext cx="5870021" cy="571119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r>
              <a:rPr lang="en-US" sz="1600" b="1" u="sng" dirty="0" smtClean="0"/>
              <a:t>202</a:t>
            </a:r>
            <a:r>
              <a:rPr lang="ru-RU" sz="1600" b="1" u="sng" dirty="0" smtClean="0"/>
              <a:t>7-2028</a:t>
            </a:r>
            <a:r>
              <a:rPr lang="en-US" sz="1600" b="1" u="sng" dirty="0" smtClean="0"/>
              <a:t> </a:t>
            </a:r>
            <a:r>
              <a:rPr lang="ru-RU" sz="1600" b="1" u="sng" dirty="0" smtClean="0"/>
              <a:t>года</a:t>
            </a:r>
            <a:r>
              <a:rPr lang="ru-RU" sz="1600" b="1" dirty="0" smtClean="0"/>
              <a:t>: </a:t>
            </a:r>
            <a:r>
              <a:rPr lang="ru-RU" sz="1600" b="1" dirty="0"/>
              <a:t>Разделение изотопов и </a:t>
            </a:r>
            <a:r>
              <a:rPr lang="ru-RU" sz="1600" b="1" dirty="0" smtClean="0"/>
              <a:t>получение кюрия-245 на масс-сепараторе С-2.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06435" y="3368783"/>
            <a:ext cx="6086045" cy="571119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r>
              <a:rPr lang="ru-RU" sz="1600" b="1" u="sng" dirty="0" smtClean="0"/>
              <a:t>2029-2030 года</a:t>
            </a:r>
            <a:r>
              <a:rPr lang="ru-RU" sz="1600" b="1" dirty="0" smtClean="0"/>
              <a:t>: </a:t>
            </a:r>
            <a:r>
              <a:rPr lang="ru-RU" sz="1600" b="1" dirty="0"/>
              <a:t>Разделение изотопов и получение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кюрия-248 на масс-сепараторе С-3 в новом здании.</a:t>
            </a:r>
            <a:endParaRPr lang="ru-RU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843808" y="4088863"/>
            <a:ext cx="6120680" cy="571119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r>
              <a:rPr lang="ru-RU" sz="1600" b="1" u="sng" dirty="0" smtClean="0"/>
              <a:t>2031-2035 года</a:t>
            </a:r>
            <a:r>
              <a:rPr lang="ru-RU" sz="1600" b="1" dirty="0" smtClean="0"/>
              <a:t>: </a:t>
            </a:r>
            <a:r>
              <a:rPr lang="ru-RU" sz="1600" b="1" dirty="0"/>
              <a:t>Разделение изотопов и получение калифорния-251.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71800" y="699542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u="sng" dirty="0"/>
              <a:t>2025-2026 года</a:t>
            </a:r>
            <a:r>
              <a:rPr lang="ru-RU" sz="1600" b="1" dirty="0"/>
              <a:t>: Оптимизация режимов работы масс-сепаратора </a:t>
            </a:r>
            <a:r>
              <a:rPr lang="ru-RU" sz="1600" b="1" dirty="0" smtClean="0"/>
              <a:t>С-3. </a:t>
            </a:r>
            <a:r>
              <a:rPr lang="ru-RU" sz="1600" b="1" dirty="0"/>
              <a:t>Разработка КД на участок сбора и утилизации РАО, разработка технологии утилизации РАО. </a:t>
            </a:r>
            <a:r>
              <a:rPr lang="ru-RU" sz="1600" b="1" dirty="0" smtClean="0"/>
              <a:t>Модернизация сепаратора С-2, совершенствование </a:t>
            </a:r>
            <a:r>
              <a:rPr lang="ru-RU" sz="1600" b="1" dirty="0"/>
              <a:t>способа разделения смеси изотопов кюрия на масс-сепараторе С-2.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06435" y="2720711"/>
            <a:ext cx="6194057" cy="571119"/>
          </a:xfrm>
          <a:prstGeom prst="rect">
            <a:avLst/>
          </a:prstGeom>
          <a:noFill/>
        </p:spPr>
        <p:txBody>
          <a:bodyPr wrap="square" lIns="77916" tIns="38958" rIns="77916" bIns="38958" rtlCol="0">
            <a:spAutoFit/>
          </a:bodyPr>
          <a:lstStyle/>
          <a:p>
            <a:r>
              <a:rPr lang="en-US" sz="1600" b="1" u="sng" dirty="0" smtClean="0">
                <a:solidFill>
                  <a:srgbClr val="002060"/>
                </a:solidFill>
              </a:rPr>
              <a:t>202</a:t>
            </a:r>
            <a:r>
              <a:rPr lang="ru-RU" sz="1600" b="1" u="sng" dirty="0" smtClean="0">
                <a:solidFill>
                  <a:srgbClr val="002060"/>
                </a:solidFill>
              </a:rPr>
              <a:t>6-2028</a:t>
            </a:r>
            <a:r>
              <a:rPr lang="en-US" sz="1600" b="1" u="sng" dirty="0" smtClean="0">
                <a:solidFill>
                  <a:srgbClr val="002060"/>
                </a:solidFill>
              </a:rPr>
              <a:t> </a:t>
            </a:r>
            <a:r>
              <a:rPr lang="ru-RU" sz="1600" b="1" u="sng" dirty="0" smtClean="0">
                <a:solidFill>
                  <a:srgbClr val="002060"/>
                </a:solidFill>
              </a:rPr>
              <a:t>года</a:t>
            </a:r>
            <a:r>
              <a:rPr lang="ru-RU" sz="1600" b="1" dirty="0" smtClean="0">
                <a:solidFill>
                  <a:srgbClr val="002060"/>
                </a:solidFill>
              </a:rPr>
              <a:t>: Строительство здания на нового масс-сепаратора С-3.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84086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">
            <a:extLst>
              <a:ext uri="{FF2B5EF4-FFF2-40B4-BE49-F238E27FC236}">
                <a16:creationId xmlns="" xmlns:a16="http://schemas.microsoft.com/office/drawing/2014/main" id="{FC952C1C-0A45-6D46-A308-52A7A27E65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6437" y="4836380"/>
            <a:ext cx="272067" cy="28336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fld id="{85D134EE-8B42-487F-8351-0A0C29847FB3}" type="slidenum">
              <a:rPr lang="ru-RU"/>
              <a:pPr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1" y="585972"/>
            <a:ext cx="908931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830" y="51470"/>
            <a:ext cx="8074561" cy="553998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ru-RU" b="1" spc="-1" dirty="0" smtClean="0">
                <a:solidFill>
                  <a:srgbClr val="002060"/>
                </a:solidFill>
              </a:rPr>
              <a:t>Дорожная </a:t>
            </a:r>
            <a:r>
              <a:rPr lang="ru-RU" b="1" spc="-1" dirty="0">
                <a:solidFill>
                  <a:srgbClr val="002060"/>
                </a:solidFill>
              </a:rPr>
              <a:t>карта проекта до 2030 </a:t>
            </a:r>
            <a:r>
              <a:rPr lang="ru-RU" b="1" spc="-1" dirty="0" smtClean="0">
                <a:solidFill>
                  <a:srgbClr val="002060"/>
                </a:solidFill>
              </a:rPr>
              <a:t>года (подготовлена совместно ОИЯИ, ВНИИЭФ, НИИАР, утверждена научным руководителем ФП)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0002350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График поступления изотопов</a:t>
            </a:r>
            <a:endParaRPr lang="ru-RU" dirty="0"/>
          </a:p>
        </p:txBody>
      </p:sp>
      <p:sp>
        <p:nvSpPr>
          <p:cNvPr id="4" name="Номер слайда 2">
            <a:extLst>
              <a:ext uri="{FF2B5EF4-FFF2-40B4-BE49-F238E27FC236}">
                <a16:creationId xmlns="" xmlns:a16="http://schemas.microsoft.com/office/drawing/2014/main" id="{FC952C1C-0A45-6D46-A308-52A7A27E65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6437" y="4836380"/>
            <a:ext cx="272067" cy="28336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fld id="{85D134EE-8B42-487F-8351-0A0C29847FB3}" type="slidenum">
              <a:rPr lang="ru-RU"/>
              <a:pPr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8543"/>
            <a:ext cx="7992888" cy="453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88224" y="3795886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Протоколы рабочих совещаний  от </a:t>
            </a:r>
            <a:r>
              <a:rPr lang="en-US" sz="1400" dirty="0" smtClean="0"/>
              <a:t>07.</a:t>
            </a:r>
            <a:r>
              <a:rPr lang="ru-RU" sz="1400" dirty="0" smtClean="0"/>
              <a:t>0</a:t>
            </a:r>
            <a:r>
              <a:rPr lang="en-US" sz="1400" dirty="0" smtClean="0"/>
              <a:t>2.202</a:t>
            </a:r>
            <a:r>
              <a:rPr lang="ru-RU" sz="1400" dirty="0" smtClean="0"/>
              <a:t>3 №195-04/83678 </a:t>
            </a:r>
            <a:br>
              <a:rPr lang="ru-RU" sz="1400" dirty="0" smtClean="0"/>
            </a:br>
            <a:r>
              <a:rPr lang="ru-RU" sz="1400" dirty="0" smtClean="0"/>
              <a:t>и от 11.10.2024.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2966372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/>
          </p:cNvSpPr>
          <p:nvPr/>
        </p:nvSpPr>
        <p:spPr>
          <a:xfrm>
            <a:off x="323528" y="195486"/>
            <a:ext cx="7128023" cy="450041"/>
          </a:xfrm>
          <a:prstGeom prst="rect">
            <a:avLst/>
          </a:prstGeom>
        </p:spPr>
        <p:txBody>
          <a:bodyPr/>
          <a:lstStyle>
            <a:lvl1pPr marL="153843" indent="-153843" algn="l" rtl="0" eaLnBrk="0" fontAlgn="base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6328" indent="-151139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Blip>
                <a:blip r:embed="rId3"/>
              </a:buBlip>
              <a:defRPr sz="1200">
                <a:solidFill>
                  <a:schemeClr val="tx1"/>
                </a:solidFill>
                <a:latin typeface="+mn-lt"/>
                <a:cs typeface="+mn-cs"/>
              </a:defRPr>
            </a:lvl2pPr>
            <a:lvl3pPr marL="987804" indent="-228058" algn="l" rtl="0" eaLnBrk="0" fontAlgn="base" hangingPunct="0">
              <a:spcBef>
                <a:spcPct val="0"/>
              </a:spcBef>
              <a:spcAft>
                <a:spcPct val="30000"/>
              </a:spcAft>
              <a:buBlip>
                <a:blip r:embed="rId3"/>
              </a:buBlip>
              <a:defRPr sz="1900">
                <a:solidFill>
                  <a:schemeClr val="tx1"/>
                </a:solidFill>
                <a:latin typeface="+mn-lt"/>
                <a:cs typeface="+mn-cs"/>
              </a:defRPr>
            </a:lvl3pPr>
            <a:lvl4pPr marL="1415580" indent="-194322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chemeClr val="tx1"/>
                </a:solidFill>
                <a:latin typeface="+mn-lt"/>
                <a:cs typeface="+mn-cs"/>
              </a:defRPr>
            </a:lvl4pPr>
            <a:lvl5pPr marL="1762392" indent="-19432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5pPr>
            <a:lvl6pPr marL="2151036" indent="-1943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6pPr>
            <a:lvl7pPr marL="2539682" indent="-1943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7pPr>
            <a:lvl8pPr marL="2928323" indent="-1943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8pPr>
            <a:lvl9pPr marL="3316968" indent="-194322" algn="l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defTabSz="914400">
              <a:buNone/>
            </a:pPr>
            <a:r>
              <a:rPr lang="ru-RU" sz="1700" b="1" dirty="0">
                <a:solidFill>
                  <a:schemeClr val="hlink"/>
                </a:solidFill>
                <a:latin typeface="+mj-lt"/>
                <a:ea typeface="+mj-ea"/>
                <a:cs typeface="+mj-cs"/>
              </a:rPr>
              <a:t>Заключение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660061"/>
              </p:ext>
            </p:extLst>
          </p:nvPr>
        </p:nvGraphicFramePr>
        <p:xfrm>
          <a:off x="179512" y="2427734"/>
          <a:ext cx="8640960" cy="11247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0320"/>
                <a:gridCol w="3024336"/>
                <a:gridCol w="2736304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2025-2026 </a:t>
                      </a:r>
                      <a:r>
                        <a:rPr lang="ru-RU" u="sng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г.г</a:t>
                      </a:r>
                      <a:r>
                        <a:rPr lang="ru-RU" u="sng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</a:t>
                      </a:r>
                      <a:endParaRPr lang="ru-RU" u="sng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2027-2028 </a:t>
                      </a:r>
                      <a:r>
                        <a:rPr lang="ru-RU" u="sng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г.г</a:t>
                      </a:r>
                      <a:r>
                        <a:rPr lang="ru-RU" u="sng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ru-RU" u="sng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2029-2030  </a:t>
                      </a:r>
                      <a:r>
                        <a:rPr lang="ru-RU" u="sng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г.г</a:t>
                      </a:r>
                      <a:r>
                        <a:rPr lang="ru-RU" u="sng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. и далее</a:t>
                      </a:r>
                      <a:endParaRPr lang="ru-RU" u="sng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Подготовительные работы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Проведение экспериментов </a:t>
                      </a:r>
                      <a:br>
                        <a:rPr lang="ru-RU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</a:br>
                      <a:r>
                        <a:rPr lang="ru-RU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по синтезу элемента 119</a:t>
                      </a:r>
                      <a:endParaRPr lang="ru-RU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772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Проведение экспериментов по синтезу элемента 120</a:t>
                      </a:r>
                      <a:endParaRPr lang="ru-RU" dirty="0">
                        <a:solidFill>
                          <a:schemeClr val="tx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915566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Этап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1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– </a:t>
            </a:r>
            <a:r>
              <a:rPr lang="ru-RU" b="1" u="sng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создание и модернизация экспериментальной базы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– в целом, завершен.  </a:t>
            </a:r>
          </a:p>
          <a:p>
            <a:endParaRPr lang="ru-RU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Этап 2 - </a:t>
            </a:r>
            <a:r>
              <a:rPr lang="ru-RU" b="1" u="sng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подготовка к синтезу и </a:t>
            </a:r>
            <a:r>
              <a:rPr lang="ru-RU" b="1" u="sng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  <a:sym typeface="Montserrat"/>
              </a:rPr>
              <a:t>синтез новых сверхтяжелых </a:t>
            </a:r>
            <a:r>
              <a:rPr lang="ru-RU" b="1" u="sng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  <a:sym typeface="Montserrat"/>
              </a:rPr>
              <a:t>элементов:</a:t>
            </a:r>
            <a:r>
              <a:rPr lang="ru-RU" b="1" u="sng" dirty="0" smtClean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843808" y="3147814"/>
            <a:ext cx="360040" cy="72008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840436" y="3147814"/>
            <a:ext cx="360040" cy="72008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16926" y="401191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Полученные результаты позволят обеспечить лидерство РФ в этой области фундаментальной науки на ближайшие 20-25 лет.</a:t>
            </a:r>
            <a:endParaRPr lang="ru-RU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Номер слайда 2">
            <a:extLst>
              <a:ext uri="{FF2B5EF4-FFF2-40B4-BE49-F238E27FC236}">
                <a16:creationId xmlns="" xmlns:a16="http://schemas.microsoft.com/office/drawing/2014/main" id="{FC952C1C-0A45-6D46-A308-52A7A27E65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6437" y="4836380"/>
            <a:ext cx="272067" cy="28336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fld id="{85D134EE-8B42-487F-8351-0A0C29847FB3}" type="slidenum">
              <a:rPr lang="ru-RU"/>
              <a:pPr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547664" y="2715766"/>
            <a:ext cx="0" cy="36004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572000" y="2715766"/>
            <a:ext cx="0" cy="36004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447506" y="2715766"/>
            <a:ext cx="0" cy="36004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97819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ru-RU" sz="6600" dirty="0">
                <a:solidFill>
                  <a:schemeClr val="accent1">
                    <a:lumMod val="75000"/>
                  </a:schemeClr>
                </a:solidFill>
              </a:rPr>
              <a:t>Спасибо за внимание</a:t>
            </a:r>
            <a:r>
              <a:rPr lang="en-US" sz="6600" dirty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ru-RU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87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Заголовок 74"/>
          <p:cNvSpPr>
            <a:spLocks noGrp="1"/>
          </p:cNvSpPr>
          <p:nvPr>
            <p:ph type="title"/>
          </p:nvPr>
        </p:nvSpPr>
        <p:spPr>
          <a:xfrm>
            <a:off x="1477273" y="2374692"/>
            <a:ext cx="3314866" cy="4857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21 мая 2025. 590-е заседание Совета Федерации. 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632572" y="2859782"/>
            <a:ext cx="3004269" cy="992577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just" defTabSz="342892"/>
            <a:r>
              <a:rPr lang="ru-RU" sz="1200" dirty="0">
                <a:solidFill>
                  <a:schemeClr val="tx1">
                    <a:lumMod val="50000"/>
                  </a:schemeClr>
                </a:solidFill>
              </a:rPr>
              <a:t>Генеральный директор </a:t>
            </a:r>
            <a:r>
              <a:rPr lang="ru-RU" sz="1200" dirty="0" err="1">
                <a:solidFill>
                  <a:schemeClr val="tx1">
                    <a:lumMod val="50000"/>
                  </a:schemeClr>
                </a:solidFill>
              </a:rPr>
              <a:t>Госкорпорации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</a:rPr>
              <a:t> «</a:t>
            </a:r>
            <a:r>
              <a:rPr lang="ru-RU" sz="1200" dirty="0" err="1">
                <a:solidFill>
                  <a:schemeClr val="tx1">
                    <a:lumMod val="50000"/>
                  </a:schemeClr>
                </a:solidFill>
              </a:rPr>
              <a:t>Росатом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</a:rPr>
              <a:t>» А.Е. Лихачев выступил на по вопросу «Развитие атомной промышленности в Российской Федерации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»:</a:t>
            </a:r>
            <a:endParaRPr lang="ru-RU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80050" y="3939902"/>
            <a:ext cx="4823998" cy="1177243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just"/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«Сегодня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</a:rPr>
              <a:t>Россия остается лидером в открытии новых химических элементов. Реализация проекта позволит создать уникальную инфраструктуру и провести эксперименту по синтезу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119 и 120 элементов </a:t>
            </a:r>
            <a:r>
              <a:rPr lang="ru-RU" sz="1200" dirty="0">
                <a:solidFill>
                  <a:schemeClr val="tx1">
                    <a:lumMod val="50000"/>
                  </a:schemeClr>
                </a:solidFill>
              </a:rPr>
              <a:t>периодической таблицы Менделеева. Это не только научная победа наших институтов, это престиж школы, России во всем </a:t>
            </a:r>
            <a:r>
              <a:rPr lang="ru-RU" sz="1200" dirty="0" smtClean="0">
                <a:solidFill>
                  <a:schemeClr val="tx1">
                    <a:lumMod val="50000"/>
                  </a:schemeClr>
                </a:solidFill>
              </a:rPr>
              <a:t>мире».</a:t>
            </a:r>
            <a:endParaRPr lang="ru-RU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="" xmlns:a16="http://schemas.microsoft.com/office/drawing/2014/main" id="{FFB2D215-DB11-4149-81F9-E68D693CBCBD}"/>
              </a:ext>
            </a:extLst>
          </p:cNvPr>
          <p:cNvSpPr>
            <a:spLocks noChangeAspect="1"/>
          </p:cNvSpPr>
          <p:nvPr/>
        </p:nvSpPr>
        <p:spPr>
          <a:xfrm>
            <a:off x="5043489" y="2257540"/>
            <a:ext cx="3971924" cy="818266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8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342892"/>
            <a:endParaRPr lang="ru-RU" sz="1400" dirty="0">
              <a:solidFill>
                <a:srgbClr val="333333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39B6C190-5ECE-5A25-843C-8DA904C1CE43}"/>
              </a:ext>
            </a:extLst>
          </p:cNvPr>
          <p:cNvSpPr txBox="1"/>
          <p:nvPr/>
        </p:nvSpPr>
        <p:spPr>
          <a:xfrm>
            <a:off x="5148065" y="2211710"/>
            <a:ext cx="3867348" cy="869467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en-US"/>
            </a:defPPr>
            <a:lvl1pPr>
              <a:defRPr sz="1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342892"/>
            <a:r>
              <a:rPr lang="ru-RU" sz="1300" b="1" dirty="0">
                <a:solidFill>
                  <a:schemeClr val="tx1">
                    <a:lumMod val="50000"/>
                  </a:schemeClr>
                </a:solidFill>
              </a:rPr>
              <a:t>По итогам заседания </a:t>
            </a:r>
            <a:r>
              <a:rPr lang="ru-RU" sz="1300" dirty="0">
                <a:solidFill>
                  <a:schemeClr val="tx1">
                    <a:lumMod val="50000"/>
                  </a:schemeClr>
                </a:solidFill>
              </a:rPr>
              <a:t>Совета Федерации  выпущено Постановление Совета Федерации Федерального Собрания РФ от 04.06.2025 </a:t>
            </a:r>
            <a:r>
              <a:rPr lang="ru-RU" sz="13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z="13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1300" dirty="0" smtClean="0">
                <a:solidFill>
                  <a:schemeClr val="tx1">
                    <a:lumMod val="50000"/>
                  </a:schemeClr>
                </a:solidFill>
              </a:rPr>
              <a:t>№ 179-СФ с рекомендацией:</a:t>
            </a:r>
            <a:endParaRPr lang="ru-RU" sz="13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4BC9CD1B-B0E1-4BEC-A228-E3A7F7A2DE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0" y="2401438"/>
            <a:ext cx="1417320" cy="1417320"/>
          </a:xfrm>
          <a:prstGeom prst="ellipse">
            <a:avLst/>
          </a:prstGeom>
          <a:ln>
            <a:noFill/>
          </a:ln>
          <a:effectLst>
            <a:outerShdw blurRad="165100" dist="1143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1" name="Прямоугольник 80">
            <a:extLst>
              <a:ext uri="{FF2B5EF4-FFF2-40B4-BE49-F238E27FC236}">
                <a16:creationId xmlns="" xmlns:a16="http://schemas.microsoft.com/office/drawing/2014/main" id="{FFB2D215-DB11-4149-81F9-E68D693CBCBD}"/>
              </a:ext>
            </a:extLst>
          </p:cNvPr>
          <p:cNvSpPr>
            <a:spLocks noChangeAspect="1"/>
          </p:cNvSpPr>
          <p:nvPr/>
        </p:nvSpPr>
        <p:spPr>
          <a:xfrm>
            <a:off x="5076056" y="3123156"/>
            <a:ext cx="3971924" cy="1894399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1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342892"/>
            <a:endParaRPr lang="ru-RU" sz="1400" dirty="0">
              <a:solidFill>
                <a:srgbClr val="333333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39B6C190-5ECE-5A25-843C-8DA904C1CE43}"/>
              </a:ext>
            </a:extLst>
          </p:cNvPr>
          <p:cNvSpPr txBox="1"/>
          <p:nvPr/>
        </p:nvSpPr>
        <p:spPr>
          <a:xfrm>
            <a:off x="5148064" y="3147814"/>
            <a:ext cx="3867349" cy="186974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342892">
              <a:spcAft>
                <a:spcPts val="225"/>
              </a:spcAft>
            </a:pPr>
            <a:r>
              <a:rPr lang="ru-RU" sz="13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Рекомендовать  Правительству Российской </a:t>
            </a:r>
            <a:r>
              <a:rPr lang="ru-RU" sz="1300" i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Федерации рассмотреть возможность включения </a:t>
            </a:r>
            <a:r>
              <a:rPr lang="ru-RU" sz="13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соответствующие федеральные проекты </a:t>
            </a:r>
            <a:r>
              <a:rPr lang="ru-RU" sz="1300" i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национального </a:t>
            </a:r>
            <a:r>
              <a:rPr lang="ru-RU" sz="1300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  <a:r>
              <a:rPr lang="ru-RU" sz="1300" i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</a:t>
            </a:r>
            <a:r>
              <a:rPr lang="ru-RU" sz="1300" b="1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синтезу сверхтяжелых химических элементов с порядковыми номерами 119 и 120 с выделением на эти мероприятия бюджетных ассигнований в необходимых объемах</a:t>
            </a:r>
            <a:r>
              <a:rPr lang="en-US" sz="1300" b="1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b="1" i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99833" y="483518"/>
            <a:ext cx="89155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9875" algn="just"/>
            <a:r>
              <a:rPr lang="en-US" sz="1600" b="1" u="sng" dirty="0">
                <a:solidFill>
                  <a:srgbClr val="002060"/>
                </a:solidFill>
                <a:cs typeface="Times New Roman" panose="02020603050405020304" pitchFamily="18" charset="0"/>
              </a:rPr>
              <a:t>1 </a:t>
            </a:r>
            <a:r>
              <a:rPr lang="ru-RU" sz="1600" b="1" u="sng" dirty="0">
                <a:solidFill>
                  <a:srgbClr val="002060"/>
                </a:solidFill>
                <a:cs typeface="Times New Roman" panose="02020603050405020304" pitchFamily="18" charset="0"/>
              </a:rPr>
              <a:t>этап – глубокая модернизация экспериментальной </a:t>
            </a:r>
            <a:r>
              <a:rPr lang="ru-RU" sz="1600" b="1" u="sng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базы </a:t>
            </a:r>
            <a:endParaRPr lang="ru-RU" sz="1500" b="1" dirty="0" smtClean="0">
              <a:solidFill>
                <a:srgbClr val="002060"/>
              </a:solidFill>
              <a:latin typeface="+mj-lt"/>
              <a:ea typeface="Arial" charset="0"/>
              <a:cs typeface="Arial" charset="0"/>
            </a:endParaRPr>
          </a:p>
          <a:p>
            <a:pPr indent="269875" algn="just"/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Arial" charset="0"/>
                <a:cs typeface="Arial" charset="0"/>
              </a:rPr>
              <a:t>С 2020 по 2024 </a:t>
            </a:r>
            <a:r>
              <a:rPr lang="ru-RU" sz="1500" b="1" dirty="0" err="1" smtClean="0">
                <a:solidFill>
                  <a:schemeClr val="tx1">
                    <a:lumMod val="50000"/>
                  </a:schemeClr>
                </a:solidFill>
                <a:latin typeface="+mj-lt"/>
                <a:ea typeface="Arial" charset="0"/>
                <a:cs typeface="Arial" charset="0"/>
              </a:rPr>
              <a:t>г.г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Arial" charset="0"/>
                <a:cs typeface="Arial" charset="0"/>
              </a:rPr>
              <a:t>. - по Указу Президента РФ №270 от 16.04.2020 в рамках Комплексной программы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+mj-lt"/>
                <a:ea typeface="Arial" charset="0"/>
                <a:cs typeface="Arial" charset="0"/>
              </a:rPr>
              <a:t>«Развитие техники, технологий и научных исследований в области использования атомной энергии в Российской Федерации до 2024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Arial" charset="0"/>
                <a:cs typeface="Arial" charset="0"/>
              </a:rPr>
              <a:t>года».</a:t>
            </a:r>
          </a:p>
          <a:p>
            <a:pPr indent="269875" algn="just">
              <a:spcBef>
                <a:spcPts val="600"/>
              </a:spcBef>
            </a:pPr>
            <a:r>
              <a:rPr lang="ru-RU" sz="1600" b="1" u="sng" dirty="0">
                <a:solidFill>
                  <a:srgbClr val="002060"/>
                </a:solidFill>
                <a:cs typeface="Times New Roman" panose="02020603050405020304" pitchFamily="18" charset="0"/>
              </a:rPr>
              <a:t>2</a:t>
            </a:r>
            <a:r>
              <a:rPr lang="en-US" sz="1600" b="1" u="sng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1600" b="1" u="sng" dirty="0">
                <a:solidFill>
                  <a:srgbClr val="002060"/>
                </a:solidFill>
                <a:cs typeface="Times New Roman" panose="02020603050405020304" pitchFamily="18" charset="0"/>
              </a:rPr>
              <a:t>этап – подготовка к синтезу и </a:t>
            </a:r>
            <a:r>
              <a:rPr lang="ru-RU" sz="1600" b="1" u="sng" dirty="0">
                <a:solidFill>
                  <a:srgbClr val="002060"/>
                </a:solidFill>
                <a:cs typeface="Times New Roman" panose="02020603050405020304" pitchFamily="18" charset="0"/>
                <a:sym typeface="Montserrat"/>
              </a:rPr>
              <a:t>синтез новых сверхтяжелых </a:t>
            </a:r>
            <a:r>
              <a:rPr lang="ru-RU" sz="1600" b="1" u="sng" dirty="0" smtClean="0">
                <a:solidFill>
                  <a:srgbClr val="002060"/>
                </a:solidFill>
                <a:cs typeface="Times New Roman" panose="02020603050405020304" pitchFamily="18" charset="0"/>
                <a:sym typeface="Montserrat"/>
              </a:rPr>
              <a:t>элементов</a:t>
            </a:r>
            <a:r>
              <a:rPr lang="ru-RU" sz="1600" b="1" u="sng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endParaRPr lang="ru-RU" sz="1600" b="1" u="sng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indent="269875" algn="just"/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Arial" charset="0"/>
                <a:cs typeface="Arial" charset="0"/>
              </a:rPr>
              <a:t>С 2025 по 2030 </a:t>
            </a:r>
            <a:r>
              <a:rPr lang="ru-RU" sz="1500" b="1" dirty="0" err="1" smtClean="0">
                <a:solidFill>
                  <a:schemeClr val="tx1">
                    <a:lumMod val="50000"/>
                  </a:schemeClr>
                </a:solidFill>
                <a:latin typeface="+mj-lt"/>
                <a:ea typeface="Arial" charset="0"/>
                <a:cs typeface="Arial" charset="0"/>
              </a:rPr>
              <a:t>г.г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Arial" charset="0"/>
                <a:cs typeface="Arial" charset="0"/>
              </a:rPr>
              <a:t>. – в рамках национального проекта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+mj-lt"/>
                <a:ea typeface="Arial" charset="0"/>
                <a:cs typeface="Arial" charset="0"/>
              </a:rPr>
              <a:t>"Новые атомные и энергетические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Arial" charset="0"/>
                <a:cs typeface="Arial" charset="0"/>
              </a:rPr>
              <a:t>технологии».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374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spc="-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Общая схема управления национальным проектом</a:t>
            </a:r>
            <a:endParaRPr lang="ru-RU" sz="1600" spc="-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608326"/>
              </p:ext>
            </p:extLst>
          </p:nvPr>
        </p:nvGraphicFramePr>
        <p:xfrm>
          <a:off x="27513" y="811174"/>
          <a:ext cx="9080991" cy="4064832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067217"/>
                <a:gridCol w="3114592"/>
                <a:gridCol w="1059276"/>
                <a:gridCol w="1136825"/>
                <a:gridCol w="1703081"/>
              </a:tblGrid>
              <a:tr h="346192">
                <a:tc>
                  <a:txBody>
                    <a:bodyPr/>
                    <a:lstStyle/>
                    <a:p>
                      <a:pPr indent="0"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</a:rPr>
                        <a:t>Наименование национального проекта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97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indent="0"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</a:rPr>
                        <a:t>Национальный проект "Новые атомные и энергетические технологии"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970" marR="259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3020">
                <a:tc>
                  <a:txBody>
                    <a:bodyPr/>
                    <a:lstStyle/>
                    <a:p>
                      <a:pPr indent="0"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</a:rPr>
                        <a:t>Краткое наименование федерального</a:t>
                      </a:r>
                      <a:endParaRPr lang="ru-RU" sz="1100" dirty="0">
                        <a:effectLst/>
                      </a:endParaRPr>
                    </a:p>
                    <a:p>
                      <a:pPr indent="0"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</a:rPr>
                        <a:t>проекта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97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</a:rPr>
                        <a:t>Специальные материалы и технологии атомной энергетики, опережающая подготовка квалифицированных кадров по направлению новые атомные технологии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970" marR="259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</a:rPr>
                        <a:t>Срок реализации проекта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970" marR="259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</a:rPr>
                        <a:t>01.01.2025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970" marR="259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</a:rPr>
                        <a:t>31.12.2030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970" marR="259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749">
                <a:tc>
                  <a:txBody>
                    <a:bodyPr/>
                    <a:lstStyle/>
                    <a:p>
                      <a:pPr indent="0"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</a:rPr>
                        <a:t>Цель федерального проекта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97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indent="0"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</a:rPr>
                        <a:t>Создание технологий атомной энергетики и новых материалов за счет  проведения научно-исследовательских и опытно-конструкторских работ в целях обеспечения технологического суверенитета Российской Федерации в атомной энергетике и ключевых отраслях промышленности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970" marR="259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029">
                <a:tc>
                  <a:txBody>
                    <a:bodyPr/>
                    <a:lstStyle/>
                    <a:p>
                      <a:pPr indent="0"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</a:rPr>
                        <a:t>Куратор федерального проекта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97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10" dirty="0">
                          <a:effectLst/>
                        </a:rPr>
                        <a:t>Лихачев А.Е.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970" marR="259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</a:rPr>
                        <a:t>Генеральный директор </a:t>
                      </a:r>
                      <a:r>
                        <a:rPr lang="ru-RU" sz="1100" spc="-10" dirty="0" err="1">
                          <a:effectLst/>
                        </a:rPr>
                        <a:t>Госкорпорации</a:t>
                      </a:r>
                      <a:r>
                        <a:rPr lang="ru-RU" sz="1100" spc="-10" dirty="0">
                          <a:effectLst/>
                        </a:rPr>
                        <a:t> "</a:t>
                      </a:r>
                      <a:r>
                        <a:rPr lang="ru-RU" sz="1100" spc="-10" dirty="0" err="1">
                          <a:effectLst/>
                        </a:rPr>
                        <a:t>Росатом</a:t>
                      </a:r>
                      <a:r>
                        <a:rPr lang="ru-RU" sz="1100" spc="-10" dirty="0">
                          <a:effectLst/>
                        </a:rPr>
                        <a:t>"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970" marR="259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237">
                <a:tc>
                  <a:txBody>
                    <a:bodyPr/>
                    <a:lstStyle/>
                    <a:p>
                      <a:pPr indent="0"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</a:rPr>
                        <a:t>Руководитель федерального проекта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97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10" dirty="0">
                          <a:effectLst/>
                        </a:rPr>
                        <a:t>Оленин Ю.А.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970" marR="259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</a:rPr>
                        <a:t>Заместитель генерального директора по науке и стратегии </a:t>
                      </a:r>
                      <a:r>
                        <a:rPr lang="ru-RU" sz="1100" spc="-10" dirty="0" err="1">
                          <a:effectLst/>
                        </a:rPr>
                        <a:t>Госкорпорации</a:t>
                      </a:r>
                      <a:r>
                        <a:rPr lang="ru-RU" sz="1100" spc="-10" dirty="0">
                          <a:effectLst/>
                        </a:rPr>
                        <a:t> "</a:t>
                      </a:r>
                      <a:r>
                        <a:rPr lang="ru-RU" sz="1100" spc="-10" dirty="0" err="1">
                          <a:effectLst/>
                        </a:rPr>
                        <a:t>Росатом</a:t>
                      </a:r>
                      <a:r>
                        <a:rPr lang="ru-RU" sz="1100" spc="-10" dirty="0">
                          <a:effectLst/>
                        </a:rPr>
                        <a:t>"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970" marR="259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2058">
                <a:tc>
                  <a:txBody>
                    <a:bodyPr/>
                    <a:lstStyle/>
                    <a:p>
                      <a:pPr indent="0"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</a:rPr>
                        <a:t>Администратор федерального проекта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97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10" dirty="0">
                          <a:effectLst/>
                        </a:rPr>
                        <a:t>Ильина Н.А.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970" marR="259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0"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</a:rPr>
                        <a:t>Директор по управлению научно-техническими программами и проектами - директор Департамента научно-технических программ и проектов </a:t>
                      </a:r>
                      <a:r>
                        <a:rPr lang="ru-RU" sz="1100" spc="-10" dirty="0" err="1">
                          <a:effectLst/>
                        </a:rPr>
                        <a:t>Госкорпорации</a:t>
                      </a:r>
                      <a:r>
                        <a:rPr lang="ru-RU" sz="1100" spc="-10" dirty="0">
                          <a:effectLst/>
                        </a:rPr>
                        <a:t> "</a:t>
                      </a:r>
                      <a:r>
                        <a:rPr lang="ru-RU" sz="1100" spc="-10" dirty="0" err="1">
                          <a:effectLst/>
                        </a:rPr>
                        <a:t>Росатом</a:t>
                      </a:r>
                      <a:r>
                        <a:rPr lang="ru-RU" sz="1100" spc="-10" dirty="0">
                          <a:effectLst/>
                        </a:rPr>
                        <a:t>"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970" marR="259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4117">
                <a:tc>
                  <a:txBody>
                    <a:bodyPr/>
                    <a:lstStyle/>
                    <a:p>
                      <a:pPr indent="0"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spc="-1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Научный руководитель </a:t>
                      </a:r>
                      <a:r>
                        <a:rPr lang="ru-RU" sz="1100" spc="-10" dirty="0" smtClean="0">
                          <a:effectLst/>
                        </a:rPr>
                        <a:t>федерального проекта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97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spc="-1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Дуб А.В.</a:t>
                      </a:r>
                      <a:endParaRPr lang="ru-RU" sz="1100" b="1" kern="1200" spc="-1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sz="1100" kern="1200" spc="-1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</a:t>
                      </a:r>
                      <a:r>
                        <a:rPr lang="ru-RU" sz="1100" kern="1200" spc="-1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ый</a:t>
                      </a:r>
                      <a:r>
                        <a:rPr lang="en-GB" sz="1100" kern="1200" spc="-1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заместител</a:t>
                      </a:r>
                      <a:r>
                        <a:rPr lang="ru-RU" sz="1100" kern="1200" spc="-1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ь</a:t>
                      </a:r>
                      <a:r>
                        <a:rPr lang="en-GB" sz="1100" kern="1200" spc="-1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генерального директора АО и ЧУ «Наука и инновации» Госкорпорации «Росатом»</a:t>
                      </a:r>
                      <a:endParaRPr lang="ru-RU" sz="1100" kern="1200" spc="-1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4117"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</a:rPr>
                        <a:t>Связь с государственными программами Российской Федерации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597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indent="0"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</a:rPr>
                        <a:t>Государственная программа Российской Федерации "Научно-технологическое развитие Российской Федерации</a:t>
                      </a:r>
                      <a:r>
                        <a:rPr lang="ru-RU" sz="1100" spc="-10" dirty="0" smtClean="0">
                          <a:effectLst/>
                        </a:rPr>
                        <a:t>"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0"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100" spc="-10" dirty="0">
                          <a:effectLst/>
                        </a:rPr>
                        <a:t>Государственная программа Российской Федерации "Развитие атомного энергопромышленного комплекса</a:t>
                      </a:r>
                      <a:r>
                        <a:rPr lang="ru-RU" sz="1100" spc="-10" dirty="0" smtClean="0">
                          <a:effectLst/>
                        </a:rPr>
                        <a:t>"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Номер слайда 2">
            <a:extLst>
              <a:ext uri="{FF2B5EF4-FFF2-40B4-BE49-F238E27FC236}">
                <a16:creationId xmlns="" xmlns:a16="http://schemas.microsoft.com/office/drawing/2014/main" id="{FC952C1C-0A45-6D46-A308-52A7A27E65E9}"/>
              </a:ext>
            </a:extLst>
          </p:cNvPr>
          <p:cNvSpPr txBox="1">
            <a:spLocks/>
          </p:cNvSpPr>
          <p:nvPr/>
        </p:nvSpPr>
        <p:spPr>
          <a:xfrm>
            <a:off x="8836437" y="4836380"/>
            <a:ext cx="272067" cy="28336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782018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2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586514" indent="-195505" algn="l" defTabSz="782018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7522" indent="-195505" algn="l" defTabSz="782018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8531" indent="-195505" algn="l" defTabSz="782018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59540" indent="-195505" algn="l" defTabSz="782018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50549" indent="-195505" algn="l" defTabSz="782018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41558" indent="-195505" algn="l" defTabSz="782018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2567" indent="-195505" algn="l" defTabSz="782018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23576" indent="-195505" algn="l" defTabSz="782018" rtl="0" eaLnBrk="1" latinLnBrk="0" hangingPunct="1">
              <a:lnSpc>
                <a:spcPct val="90000"/>
              </a:lnSpc>
              <a:spcBef>
                <a:spcPts val="428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5D134EE-8B42-487F-8351-0A0C29847FB3}" type="slidenum">
              <a:rPr lang="ru-RU" sz="1900" b="1">
                <a:solidFill>
                  <a:srgbClr val="003274"/>
                </a:solidFill>
                <a:latin typeface="Arial"/>
                <a:ea typeface="+mn-ea"/>
                <a:cs typeface="+mn-cs"/>
              </a:rPr>
              <a:pPr>
                <a:defRPr/>
              </a:pPr>
              <a:t>3</a:t>
            </a:fld>
            <a:endParaRPr lang="ru-RU" sz="1900" b="1" dirty="0">
              <a:solidFill>
                <a:srgbClr val="003274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654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51521" y="24"/>
            <a:ext cx="7849134" cy="721519"/>
          </a:xfrm>
        </p:spPr>
        <p:txBody>
          <a:bodyPr/>
          <a:lstStyle/>
          <a:p>
            <a:r>
              <a:rPr lang="ru-RU" sz="1600" kern="1200" spc="-1" dirty="0" smtClean="0">
                <a:solidFill>
                  <a:srgbClr val="002060"/>
                </a:solidFill>
              </a:rPr>
              <a:t>Мероприятия Федерального </a:t>
            </a:r>
            <a:r>
              <a:rPr lang="ru-RU" sz="1600" kern="1200" spc="-1" dirty="0">
                <a:solidFill>
                  <a:srgbClr val="002060"/>
                </a:solidFill>
              </a:rPr>
              <a:t>проекта </a:t>
            </a:r>
            <a:r>
              <a:rPr lang="ru-RU" sz="1600" kern="1200" spc="-1" dirty="0" smtClean="0">
                <a:solidFill>
                  <a:srgbClr val="002060"/>
                </a:solidFill>
              </a:rPr>
              <a:t>(ФП) «Специальные </a:t>
            </a:r>
            <a:r>
              <a:rPr lang="ru-RU" sz="1600" kern="1200" spc="-1" dirty="0">
                <a:solidFill>
                  <a:srgbClr val="002060"/>
                </a:solidFill>
              </a:rPr>
              <a:t>материалы и технологии атомной </a:t>
            </a:r>
            <a:r>
              <a:rPr lang="ru-RU" sz="1600" kern="1200" spc="-1" dirty="0" smtClean="0">
                <a:solidFill>
                  <a:srgbClr val="002060"/>
                </a:solidFill>
              </a:rPr>
              <a:t>энергетики» </a:t>
            </a:r>
            <a:endParaRPr lang="ru-RU" sz="1600" kern="1200" spc="-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2">
            <a:extLst>
              <a:ext uri="{FF2B5EF4-FFF2-40B4-BE49-F238E27FC236}">
                <a16:creationId xmlns="" xmlns:a16="http://schemas.microsoft.com/office/drawing/2014/main" id="{FC952C1C-0A45-6D46-A308-52A7A27E65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6437" y="4836380"/>
            <a:ext cx="272067" cy="28336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fld id="{85D134EE-8B42-487F-8351-0A0C29847FB3}" type="slidenum">
              <a:rPr lang="ru-RU"/>
              <a:pPr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544815"/>
              </p:ext>
            </p:extLst>
          </p:nvPr>
        </p:nvGraphicFramePr>
        <p:xfrm>
          <a:off x="151808" y="843558"/>
          <a:ext cx="8856979" cy="3872323"/>
        </p:xfrm>
        <a:graphic>
          <a:graphicData uri="http://schemas.openxmlformats.org/drawingml/2006/table">
            <a:tbl>
              <a:tblPr firstRow="1" firstCol="1" bandRow="1"/>
              <a:tblGrid>
                <a:gridCol w="2304256"/>
                <a:gridCol w="1179832"/>
                <a:gridCol w="662987"/>
                <a:gridCol w="662987"/>
                <a:gridCol w="662987"/>
                <a:gridCol w="662987"/>
                <a:gridCol w="662987"/>
                <a:gridCol w="662987"/>
                <a:gridCol w="662987"/>
                <a:gridCol w="731982"/>
              </a:tblGrid>
              <a:tr h="24486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Мероприятие</a:t>
                      </a:r>
                      <a:endParaRPr lang="ru-RU" sz="11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Источник</a:t>
                      </a:r>
                      <a:endParaRPr lang="ru-RU" sz="11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Стоимость, млн. руб.</a:t>
                      </a:r>
                      <a:endParaRPr lang="ru-RU" sz="11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Объем, млн. руб.</a:t>
                      </a:r>
                      <a:endParaRPr lang="ru-RU" sz="11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5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2025</a:t>
                      </a:r>
                      <a:endParaRPr lang="ru-RU" sz="11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2026</a:t>
                      </a:r>
                      <a:endParaRPr lang="ru-RU" sz="11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2027</a:t>
                      </a:r>
                      <a:endParaRPr lang="ru-RU" sz="11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2028</a:t>
                      </a:r>
                      <a:endParaRPr lang="ru-RU" sz="11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2029</a:t>
                      </a:r>
                      <a:endParaRPr lang="ru-RU" sz="11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2030</a:t>
                      </a:r>
                      <a:endParaRPr lang="ru-RU" sz="11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1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573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НИОКР</a:t>
                      </a:r>
                      <a:r>
                        <a:rPr lang="ru-RU" sz="1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"Разработка комплекса по синтезу сверхтяжёлых элементов, включая разработку технологий и получение изотопов для синтеза. </a:t>
                      </a:r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2025-2026 </a:t>
                      </a:r>
                      <a:r>
                        <a:rPr lang="ru-RU" sz="11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гг</a:t>
                      </a:r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endParaRPr lang="ru-RU" sz="1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Федеральный бюджет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1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госконтракт</a:t>
                      </a:r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от 12.05.2025 Н.4</a:t>
                      </a:r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z.</a:t>
                      </a:r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241.09.25.1043</a:t>
                      </a:r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 – </a:t>
                      </a:r>
                      <a:r>
                        <a:rPr lang="ru-RU" sz="1100" b="1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законтрактовано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540</a:t>
                      </a:r>
                      <a:endParaRPr lang="ru-RU" sz="15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577</a:t>
                      </a:r>
                      <a:endParaRPr lang="ru-RU" sz="15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5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5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 </a:t>
                      </a:r>
                      <a:endParaRPr lang="ru-RU" sz="15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 </a:t>
                      </a:r>
                      <a:endParaRPr lang="ru-RU" sz="15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1117</a:t>
                      </a:r>
                      <a:endParaRPr lang="ru-RU" sz="1500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ru-RU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455</a:t>
                      </a:r>
                      <a:endParaRPr lang="ru-RU" sz="15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12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НИОКР</a:t>
                      </a:r>
                      <a:r>
                        <a:rPr lang="ru-RU" sz="1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"Разработка комплекса по синтезу сверхтяжёлых элементов, включая разработку технологий и получение изотопов для синтеза. </a:t>
                      </a:r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2028-2030 </a:t>
                      </a:r>
                      <a:r>
                        <a:rPr lang="ru-RU" sz="11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гг</a:t>
                      </a:r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endParaRPr lang="ru-RU" sz="1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Федеральный бюджет  </a:t>
                      </a:r>
                      <a:endParaRPr lang="ru-RU" sz="1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5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5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5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450</a:t>
                      </a:r>
                      <a:endParaRPr lang="ru-RU" sz="15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1030</a:t>
                      </a:r>
                      <a:endParaRPr lang="ru-RU" sz="15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858</a:t>
                      </a:r>
                      <a:endParaRPr lang="ru-RU" sz="15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2338</a:t>
                      </a:r>
                      <a:endParaRPr lang="ru-RU" sz="15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9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НИОКР</a:t>
                      </a:r>
                      <a:r>
                        <a:rPr lang="ru-RU" sz="1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"Исследования процессов синтеза сверхтяжёлых элементов (СТЭ). </a:t>
                      </a:r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2026-2028 </a:t>
                      </a:r>
                      <a:r>
                        <a:rPr lang="ru-RU" sz="11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гг</a:t>
                      </a:r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endParaRPr lang="ru-RU" sz="1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u="none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Внебюджетн</a:t>
                      </a:r>
                      <a:r>
                        <a:rPr lang="ru-RU" sz="1100" b="1" u="non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источник</a:t>
                      </a:r>
                      <a:endParaRPr lang="ru-RU" sz="1100" b="1" u="non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5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5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620</a:t>
                      </a:r>
                      <a:endParaRPr lang="ru-RU" sz="15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265</a:t>
                      </a:r>
                      <a:endParaRPr lang="ru-RU" sz="15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5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5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965</a:t>
                      </a:r>
                      <a:endParaRPr lang="ru-RU" sz="15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965</a:t>
                      </a:r>
                      <a:endParaRPr lang="ru-RU" sz="15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066">
                <a:tc>
                  <a:txBody>
                    <a:bodyPr/>
                    <a:lstStyle/>
                    <a:p>
                      <a:pPr marL="0" marR="0" indent="0" algn="l" defTabSz="7772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КВЛ</a:t>
                      </a:r>
                      <a:r>
                        <a:rPr lang="ru-RU" sz="1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"Сооружение комплекса разделения </a:t>
                      </a:r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изотопов. 2026-2028 </a:t>
                      </a:r>
                      <a:r>
                        <a:rPr lang="ru-RU" sz="11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гг</a:t>
                      </a:r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0850" algn="l"/>
                        </a:tabLst>
                      </a:pPr>
                      <a:r>
                        <a:rPr lang="ru-RU" sz="11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Федеральный бюджет </a:t>
                      </a:r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ru-RU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11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доп</a:t>
                      </a:r>
                      <a:r>
                        <a:rPr lang="ru-RU" sz="11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объем</a:t>
                      </a:r>
                      <a:endParaRPr lang="ru-RU" sz="11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5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1600</a:t>
                      </a:r>
                      <a:endParaRPr lang="ru-RU" sz="15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1550</a:t>
                      </a:r>
                      <a:endParaRPr lang="ru-RU" sz="15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505</a:t>
                      </a:r>
                      <a:endParaRPr lang="ru-RU" sz="15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5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5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ru-RU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655</a:t>
                      </a:r>
                      <a:endParaRPr lang="ru-RU" sz="15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ru-RU" sz="15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655</a:t>
                      </a:r>
                      <a:endParaRPr lang="ru-RU" sz="1500" b="1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919" marR="42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896844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564" y="1275606"/>
            <a:ext cx="7560840" cy="323851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+mj-lt"/>
              </a:rPr>
              <a:t>ПРЕДЛАГАЕМЫЕ РЕАКЦИИ ДЛЯ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СИНТЕЗА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81126" y="3040673"/>
            <a:ext cx="35750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ru-RU" altLang="ru-RU" sz="1500" b="1" u="sng" dirty="0">
                <a:solidFill>
                  <a:srgbClr val="000000"/>
                </a:solidFill>
                <a:latin typeface="Arial" panose="020B0604020202020204"/>
              </a:rPr>
              <a:t>Элемент с атомным номером 120</a:t>
            </a:r>
            <a:endParaRPr lang="ru-RU" sz="1500" u="sng" dirty="0">
              <a:solidFill>
                <a:srgbClr val="333333"/>
              </a:solidFill>
              <a:latin typeface="Arial" panose="020B060402020202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554884" y="3453809"/>
                <a:ext cx="3456074" cy="630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>
                  <a:lnSpc>
                    <a:spcPct val="115000"/>
                  </a:lnSpc>
                  <a:spcAft>
                    <a:spcPts val="75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ru-RU" sz="2000" i="1" smtClean="0">
                              <a:solidFill>
                                <a:srgbClr val="333333">
                                  <a:lumMod val="50000"/>
                                </a:srgb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PrePr>
                        <m:sub>
                          <m:r>
                            <a:rPr lang="en-US" sz="2000" i="1">
                              <a:solidFill>
                                <a:srgbClr val="333333">
                                  <a:lumMod val="50000"/>
                                </a:srgb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98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333333">
                                  <a:lumMod val="50000"/>
                                </a:srgb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249</m:t>
                          </m:r>
                          <m:r>
                            <a:rPr lang="ru-RU" sz="2000" b="0" i="1" smtClean="0">
                              <a:solidFill>
                                <a:srgbClr val="333333">
                                  <a:lumMod val="50000"/>
                                </a:srgb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333333">
                                  <a:lumMod val="50000"/>
                                </a:srgb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251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sz="2000" i="1">
                              <a:solidFill>
                                <a:srgbClr val="333333">
                                  <a:lumMod val="50000"/>
                                </a:srgbClr>
                              </a:solidFill>
                              <a:latin typeface="Times New Roman" panose="02020603050405020304" pitchFamily="18" charset="0"/>
                              <a:ea typeface="Calibri"/>
                              <a:cs typeface="Times New Roman" panose="02020603050405020304" pitchFamily="18" charset="0"/>
                            </a:rPr>
                            <m:t>Cf</m:t>
                          </m:r>
                        </m:e>
                      </m:sPre>
                      <m:r>
                        <m:rPr>
                          <m:nor/>
                        </m:rPr>
                        <a:rPr lang="en-US" sz="2000">
                          <a:solidFill>
                            <a:srgbClr val="333333">
                              <a:lumMod val="50000"/>
                            </a:srgb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m:t> + </m:t>
                      </m:r>
                      <m:sPre>
                        <m:sPrePr>
                          <m:ctrlPr>
                            <a:rPr lang="ru-RU" sz="2000" i="1">
                              <a:solidFill>
                                <a:srgbClr val="333333">
                                  <a:lumMod val="50000"/>
                                </a:srgb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PrePr>
                        <m:sub>
                          <m:r>
                            <a:rPr lang="en-US" sz="2000" i="1">
                              <a:solidFill>
                                <a:srgbClr val="333333">
                                  <a:lumMod val="50000"/>
                                </a:srgb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22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333333">
                                  <a:lumMod val="50000"/>
                                </a:srgb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50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sz="2000" i="1">
                              <a:solidFill>
                                <a:srgbClr val="333333">
                                  <a:lumMod val="50000"/>
                                </a:srgbClr>
                              </a:solidFill>
                              <a:latin typeface="Times New Roman" panose="02020603050405020304" pitchFamily="18" charset="0"/>
                              <a:ea typeface="Calibri"/>
                              <a:cs typeface="Times New Roman" panose="02020603050405020304" pitchFamily="18" charset="0"/>
                            </a:rPr>
                            <m:t>Ti</m:t>
                          </m:r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srgbClr val="333333">
                                  <a:lumMod val="50000"/>
                                </a:srgbClr>
                              </a:solidFill>
                              <a:latin typeface="Times New Roman" panose="02020603050405020304" pitchFamily="18" charset="0"/>
                              <a:ea typeface="Calibri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sPre>
                      <m:r>
                        <a:rPr lang="en-US" sz="2000" i="1">
                          <a:solidFill>
                            <a:srgbClr val="333333">
                              <a:lumMod val="50000"/>
                            </a:srgbClr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→</m:t>
                      </m:r>
                      <m:sPre>
                        <m:sPrePr>
                          <m:ctrlPr>
                            <a:rPr lang="ru-RU" sz="2000" i="1">
                              <a:solidFill>
                                <a:srgbClr val="333333">
                                  <a:lumMod val="50000"/>
                                </a:srgb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PrePr>
                        <m:sub>
                          <m:r>
                            <a:rPr lang="en-US" sz="2000" i="1">
                              <a:solidFill>
                                <a:srgbClr val="333333">
                                  <a:lumMod val="50000"/>
                                </a:srgb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120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333333">
                                  <a:lumMod val="50000"/>
                                </a:srgb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299</m:t>
                          </m:r>
                          <m:r>
                            <a:rPr lang="ru-RU" sz="2000" b="0" i="1" smtClean="0">
                              <a:solidFill>
                                <a:srgbClr val="333333">
                                  <a:lumMod val="50000"/>
                                </a:srgb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333333">
                                  <a:lumMod val="50000"/>
                                </a:srgb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301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sz="2000" i="1">
                              <a:solidFill>
                                <a:srgbClr val="333333">
                                  <a:lumMod val="50000"/>
                                </a:srgbClr>
                              </a:solidFill>
                              <a:latin typeface="Times New Roman" panose="02020603050405020304" pitchFamily="18" charset="0"/>
                              <a:ea typeface="Calibri"/>
                              <a:cs typeface="Times New Roman" panose="02020603050405020304" pitchFamily="18" charset="0"/>
                            </a:rPr>
                            <m:t>Ubn</m:t>
                          </m:r>
                        </m:e>
                      </m:sPre>
                    </m:oMath>
                  </m:oMathPara>
                </a14:m>
                <a:endParaRPr lang="ru-RU" sz="2000" dirty="0">
                  <a:solidFill>
                    <a:srgbClr val="333333">
                      <a:lumMod val="50000"/>
                    </a:srgbClr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884" y="3453809"/>
                <a:ext cx="3456074" cy="63010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1AECD05D-4555-4F28-9A5E-142B79AB3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472" y="4836347"/>
            <a:ext cx="339153" cy="28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363" indent="-177800" eaLnBrk="0" hangingPunct="0">
              <a:lnSpc>
                <a:spcPct val="110000"/>
              </a:lnSpc>
              <a:spcAft>
                <a:spcPct val="2000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2050" indent="-268288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65288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73275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777042" fontAlgn="base">
              <a:buNone/>
            </a:pPr>
            <a:fld id="{F7432941-C905-41BC-AF3B-B15C89B84684}" type="slidenum">
              <a:rPr lang="ru-RU" altLang="ru-RU" sz="1900" b="1">
                <a:solidFill>
                  <a:srgbClr val="003274"/>
                </a:solidFill>
              </a:rPr>
              <a:pPr algn="ctr" defTabSz="777042" fontAlgn="base">
                <a:buNone/>
              </a:pPr>
              <a:t>5</a:t>
            </a:fld>
            <a:endParaRPr lang="ru-RU" altLang="ru-RU" sz="1900" b="1" dirty="0">
              <a:solidFill>
                <a:srgbClr val="00327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60432" y="4659982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843808" y="2046222"/>
                <a:ext cx="3024336" cy="597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115000"/>
                  </a:lnSpc>
                  <a:spcAft>
                    <a:spcPts val="75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ru-RU" sz="20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PrePr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9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7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249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sz="20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Calibri"/>
                              <a:cs typeface="Times New Roman" panose="02020603050405020304" pitchFamily="18" charset="0"/>
                            </a:rPr>
                            <m:t>Bk</m:t>
                          </m:r>
                        </m:e>
                      </m:sPre>
                      <m:r>
                        <m:rPr>
                          <m:nor/>
                        </m:rPr>
                        <a:rPr lang="en-US" sz="20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m:t> + </m:t>
                      </m:r>
                      <m:sPre>
                        <m:sPrePr>
                          <m:ctrlPr>
                            <a:rPr lang="ru-RU" sz="2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PrePr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22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50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sz="2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Calibri"/>
                              <a:cs typeface="Times New Roman" panose="02020603050405020304" pitchFamily="18" charset="0"/>
                            </a:rPr>
                            <m:t>Ti</m:t>
                          </m:r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Calibri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sPre>
                      <m:r>
                        <a:rPr lang="en-US" sz="20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→</m:t>
                      </m:r>
                      <m:sPre>
                        <m:sPrePr>
                          <m:ctrlPr>
                            <a:rPr lang="ru-RU" sz="2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PrePr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19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299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sz="2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Calibri"/>
                              <a:cs typeface="Times New Roman" panose="02020603050405020304" pitchFamily="18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sz="20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Calibri"/>
                              <a:cs typeface="Times New Roman" panose="02020603050405020304" pitchFamily="18" charset="0"/>
                            </a:rPr>
                            <m:t>ue</m:t>
                          </m:r>
                        </m:e>
                      </m:sPre>
                    </m:oMath>
                  </m:oMathPara>
                </a14:m>
                <a:endParaRPr lang="ru-RU" sz="2000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046222"/>
                <a:ext cx="3024336" cy="5975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843808" y="2550278"/>
                <a:ext cx="3194626" cy="597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>
                  <a:lnSpc>
                    <a:spcPct val="115000"/>
                  </a:lnSpc>
                  <a:spcAft>
                    <a:spcPts val="75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ru-RU" sz="200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PrePr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9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5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24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3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sz="20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Calibri"/>
                              <a:cs typeface="Times New Roman" panose="02020603050405020304" pitchFamily="18" charset="0"/>
                            </a:rPr>
                            <m:t>Am</m:t>
                          </m:r>
                        </m:e>
                      </m:sPre>
                      <m:r>
                        <m:rPr>
                          <m:nor/>
                        </m:rPr>
                        <a:rPr lang="en-US" sz="200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m:t> + </m:t>
                      </m:r>
                      <m:sPre>
                        <m:sPrePr>
                          <m:ctrlPr>
                            <a:rPr lang="ru-RU" sz="2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PrePr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5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sz="20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Calibri"/>
                              <a:cs typeface="Times New Roman" panose="02020603050405020304" pitchFamily="18" charset="0"/>
                            </a:rPr>
                            <m:t>Cr</m:t>
                          </m:r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Calibri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sPre>
                      <m:r>
                        <a:rPr lang="en-US" sz="2000" i="1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→</m:t>
                      </m:r>
                      <m:sPre>
                        <m:sPrePr>
                          <m:ctrlPr>
                            <a:rPr lang="ru-RU" sz="2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PrePr>
                        <m:sub>
                          <m:r>
                            <a:rPr lang="en-US" sz="2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19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29</m:t>
                          </m:r>
                          <m:r>
                            <a:rPr lang="en-US" sz="20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7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sz="2000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Calibri"/>
                              <a:cs typeface="Times New Roman" panose="02020603050405020304" pitchFamily="18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sz="2000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ea typeface="Calibri"/>
                              <a:cs typeface="Times New Roman" panose="02020603050405020304" pitchFamily="18" charset="0"/>
                            </a:rPr>
                            <m:t>ue</m:t>
                          </m:r>
                        </m:e>
                      </m:sPre>
                    </m:oMath>
                  </m:oMathPara>
                </a14:m>
                <a:endParaRPr lang="ru-RU" sz="2000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550278"/>
                <a:ext cx="3194626" cy="5975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2483768" y="4050263"/>
                <a:ext cx="3635611" cy="5898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>
                  <a:lnSpc>
                    <a:spcPct val="115000"/>
                  </a:lnSpc>
                  <a:spcAft>
                    <a:spcPts val="75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ru-RU" sz="2000" i="1" smtClean="0">
                              <a:solidFill>
                                <a:srgbClr val="333333">
                                  <a:lumMod val="50000"/>
                                </a:srgb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PrePr>
                        <m:sub>
                          <m:r>
                            <a:rPr lang="en-US" sz="2000" i="1">
                              <a:solidFill>
                                <a:srgbClr val="333333">
                                  <a:lumMod val="50000"/>
                                </a:srgb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9</m:t>
                          </m:r>
                          <m:r>
                            <a:rPr lang="ru-RU" sz="2000" b="0" i="1" smtClean="0">
                              <a:solidFill>
                                <a:srgbClr val="333333">
                                  <a:lumMod val="50000"/>
                                </a:srgb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6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333333">
                                  <a:lumMod val="50000"/>
                                </a:srgb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245</m:t>
                          </m:r>
                          <m:r>
                            <a:rPr lang="ru-RU" sz="2000" b="0" i="1" smtClean="0">
                              <a:solidFill>
                                <a:srgbClr val="333333">
                                  <a:lumMod val="50000"/>
                                </a:srgb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333333">
                                  <a:lumMod val="50000"/>
                                </a:srgb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24</m:t>
                          </m:r>
                          <m:r>
                            <a:rPr lang="en-US" sz="2000" b="0" i="1" smtClean="0">
                              <a:solidFill>
                                <a:srgbClr val="333333">
                                  <a:lumMod val="50000"/>
                                </a:srgb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8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sz="2000" b="0" i="1" smtClean="0">
                              <a:solidFill>
                                <a:srgbClr val="333333">
                                  <a:lumMod val="50000"/>
                                </a:srgbClr>
                              </a:solidFill>
                              <a:latin typeface="Times New Roman" panose="02020603050405020304" pitchFamily="18" charset="0"/>
                              <a:ea typeface="Calibri"/>
                              <a:cs typeface="Times New Roman" panose="02020603050405020304" pitchFamily="18" charset="0"/>
                            </a:rPr>
                            <m:t>Cm</m:t>
                          </m:r>
                        </m:e>
                      </m:sPre>
                      <m:r>
                        <m:rPr>
                          <m:nor/>
                        </m:rPr>
                        <a:rPr lang="en-US" sz="2000">
                          <a:solidFill>
                            <a:srgbClr val="333333">
                              <a:lumMod val="50000"/>
                            </a:srgbClr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m:t> + </m:t>
                      </m:r>
                      <m:sPre>
                        <m:sPrePr>
                          <m:ctrlPr>
                            <a:rPr lang="ru-RU" sz="2000" i="1">
                              <a:solidFill>
                                <a:srgbClr val="333333">
                                  <a:lumMod val="50000"/>
                                </a:srgb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PrePr>
                        <m:sub>
                          <m:r>
                            <a:rPr lang="en-US" sz="2000" i="1">
                              <a:solidFill>
                                <a:srgbClr val="333333">
                                  <a:lumMod val="50000"/>
                                </a:srgb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2</m:t>
                          </m:r>
                          <m:r>
                            <a:rPr lang="en-US" sz="2000" b="0" i="1" smtClean="0">
                              <a:solidFill>
                                <a:srgbClr val="333333">
                                  <a:lumMod val="50000"/>
                                </a:srgb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333333">
                                  <a:lumMod val="50000"/>
                                </a:srgb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5</m:t>
                          </m:r>
                          <m:r>
                            <a:rPr lang="en-US" sz="2000" b="0" i="1" smtClean="0">
                              <a:solidFill>
                                <a:srgbClr val="333333">
                                  <a:lumMod val="50000"/>
                                </a:srgb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4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sz="2000" b="0" i="1" smtClean="0">
                              <a:solidFill>
                                <a:srgbClr val="333333">
                                  <a:lumMod val="50000"/>
                                </a:srgbClr>
                              </a:solidFill>
                              <a:latin typeface="Times New Roman" panose="02020603050405020304" pitchFamily="18" charset="0"/>
                              <a:ea typeface="Calibri"/>
                              <a:cs typeface="Times New Roman" panose="02020603050405020304" pitchFamily="18" charset="0"/>
                            </a:rPr>
                            <m:t>Cr</m:t>
                          </m:r>
                          <m:r>
                            <m:rPr>
                              <m:nor/>
                            </m:rPr>
                            <a:rPr lang="en-US" sz="2000">
                              <a:solidFill>
                                <a:srgbClr val="333333">
                                  <a:lumMod val="50000"/>
                                </a:srgbClr>
                              </a:solidFill>
                              <a:latin typeface="Times New Roman" panose="02020603050405020304" pitchFamily="18" charset="0"/>
                              <a:ea typeface="Calibri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sPre>
                      <m:r>
                        <a:rPr lang="en-US" sz="2000" i="1">
                          <a:solidFill>
                            <a:srgbClr val="333333">
                              <a:lumMod val="50000"/>
                            </a:srgbClr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→</m:t>
                      </m:r>
                      <m:sPre>
                        <m:sPrePr>
                          <m:ctrlPr>
                            <a:rPr lang="ru-RU" sz="2000" i="1">
                              <a:solidFill>
                                <a:srgbClr val="333333">
                                  <a:lumMod val="50000"/>
                                </a:srgb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PrePr>
                        <m:sub>
                          <m:r>
                            <a:rPr lang="en-US" sz="2000" i="1">
                              <a:solidFill>
                                <a:srgbClr val="333333">
                                  <a:lumMod val="50000"/>
                                </a:srgb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1</m:t>
                          </m:r>
                          <m:r>
                            <a:rPr lang="en-US" sz="2000" b="0" i="1" smtClean="0">
                              <a:solidFill>
                                <a:srgbClr val="333333">
                                  <a:lumMod val="50000"/>
                                </a:srgb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20</m:t>
                          </m:r>
                        </m:sub>
                        <m:sup>
                          <m:r>
                            <a:rPr lang="ru-RU" sz="2000" b="0" i="1" smtClean="0">
                              <a:solidFill>
                                <a:srgbClr val="333333">
                                  <a:lumMod val="50000"/>
                                </a:srgb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299,</m:t>
                          </m:r>
                          <m:r>
                            <a:rPr lang="en-US" sz="2000" b="0" i="1" smtClean="0">
                              <a:solidFill>
                                <a:srgbClr val="333333">
                                  <a:lumMod val="50000"/>
                                </a:srgbClr>
                              </a:solidFill>
                              <a:latin typeface="Cambria Math"/>
                              <a:ea typeface="Calibri"/>
                              <a:cs typeface="Times New Roman"/>
                            </a:rPr>
                            <m:t>302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en-US" sz="2000" i="1">
                              <a:solidFill>
                                <a:srgbClr val="333333">
                                  <a:lumMod val="50000"/>
                                </a:srgbClr>
                              </a:solidFill>
                              <a:latin typeface="Times New Roman" panose="02020603050405020304" pitchFamily="18" charset="0"/>
                              <a:ea typeface="Calibri"/>
                              <a:cs typeface="Times New Roman" panose="02020603050405020304" pitchFamily="18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sz="2000" b="0" i="1" smtClean="0">
                              <a:solidFill>
                                <a:srgbClr val="333333">
                                  <a:lumMod val="50000"/>
                                </a:srgbClr>
                              </a:solidFill>
                              <a:latin typeface="Times New Roman" panose="02020603050405020304" pitchFamily="18" charset="0"/>
                              <a:ea typeface="Calibri"/>
                              <a:cs typeface="Times New Roman" panose="02020603050405020304" pitchFamily="18" charset="0"/>
                            </a:rPr>
                            <m:t>bn</m:t>
                          </m:r>
                        </m:e>
                      </m:sPre>
                    </m:oMath>
                  </m:oMathPara>
                </a14:m>
                <a:endParaRPr lang="ru-RU" sz="2000" dirty="0">
                  <a:solidFill>
                    <a:srgbClr val="333333">
                      <a:lumMod val="50000"/>
                    </a:srgbClr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050263"/>
                <a:ext cx="3635611" cy="5898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3235CDE3-0076-4C6E-BD2A-FE9DD0CCE5BA}"/>
              </a:ext>
            </a:extLst>
          </p:cNvPr>
          <p:cNvSpPr/>
          <p:nvPr/>
        </p:nvSpPr>
        <p:spPr>
          <a:xfrm>
            <a:off x="2689067" y="1744529"/>
            <a:ext cx="364521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spcBef>
                <a:spcPct val="0"/>
              </a:spcBef>
              <a:spcAft>
                <a:spcPct val="0"/>
              </a:spcAft>
            </a:pPr>
            <a:r>
              <a:rPr lang="ru-RU" altLang="ru-RU" sz="1500" b="1" u="sng" dirty="0">
                <a:solidFill>
                  <a:srgbClr val="000000"/>
                </a:solidFill>
                <a:latin typeface="Arial" panose="020B0604020202020204"/>
              </a:rPr>
              <a:t>Элемент с атомным номером 119</a:t>
            </a:r>
            <a:endParaRPr lang="ru-RU" altLang="ru-RU" sz="1500" b="1" u="sng" dirty="0">
              <a:solidFill>
                <a:srgbClr val="333333"/>
              </a:solidFill>
              <a:latin typeface="Arial" panose="020B060402020202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555526"/>
            <a:ext cx="8882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9875" algn="just">
              <a:spcBef>
                <a:spcPts val="600"/>
              </a:spcBef>
            </a:pPr>
            <a:r>
              <a:rPr lang="ru-RU" sz="1600" b="1" i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- синтез новых сверхтяжелых </a:t>
            </a:r>
            <a:r>
              <a:rPr lang="ru-RU" sz="1600" b="1" i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химических элементов с порядковыми номерами 119 и 120. </a:t>
            </a:r>
          </a:p>
        </p:txBody>
      </p:sp>
    </p:spTree>
    <p:extLst>
      <p:ext uri="{BB962C8B-B14F-4D97-AF65-F5344CB8AC3E}">
        <p14:creationId xmlns:p14="http://schemas.microsoft.com/office/powerpoint/2010/main" val="3934746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275261" y="280388"/>
            <a:ext cx="4402976" cy="323851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ГЛАВНЫЕ СОСТАВЛЯЮЩИЕ ПРОЕКТА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190811" y="3829755"/>
            <a:ext cx="2178050" cy="449406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68477" tIns="34238" rIns="68477" bIns="34238" rtlCol="0" anchor="ctr"/>
          <a:lstStyle/>
          <a:p>
            <a:pPr algn="ctr" defTabSz="685800">
              <a:defRPr/>
            </a:pPr>
            <a:endParaRPr lang="ru-RU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273448" y="2672050"/>
            <a:ext cx="1989221" cy="619780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68477" tIns="34238" rIns="68477" bIns="34238" rtlCol="0" anchor="ctr"/>
          <a:lstStyle/>
          <a:p>
            <a:pPr algn="ctr" defTabSz="685800">
              <a:defRPr/>
            </a:pPr>
            <a:endParaRPr lang="ru-RU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TextBox 3"/>
          <p:cNvSpPr txBox="1">
            <a:spLocks noChangeArrowheads="1"/>
          </p:cNvSpPr>
          <p:nvPr/>
        </p:nvSpPr>
        <p:spPr bwMode="auto">
          <a:xfrm>
            <a:off x="5865645" y="1275606"/>
            <a:ext cx="2954825" cy="145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477" tIns="34238" rIns="68477" bIns="34238">
            <a:spAutoFit/>
          </a:bodyPr>
          <a:lstStyle/>
          <a:p>
            <a:r>
              <a:rPr lang="ru-RU" sz="1500" b="1" kern="0" dirty="0">
                <a:solidFill>
                  <a:srgbClr val="1D23A3"/>
                </a:solidFill>
                <a:latin typeface="Comic Sans MS" panose="030F0702030302020204" pitchFamily="66" charset="0"/>
              </a:rPr>
              <a:t>Новый циклотрон и высокие интенсивности пучков ионов:</a:t>
            </a:r>
            <a:endParaRPr lang="en-US" sz="1500" b="1" kern="0" dirty="0">
              <a:solidFill>
                <a:srgbClr val="1D23A3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500" b="1" kern="0" dirty="0">
                <a:solidFill>
                  <a:srgbClr val="1D23A3"/>
                </a:solidFill>
                <a:latin typeface="Comic Sans MS" panose="030F0702030302020204" pitchFamily="66" charset="0"/>
              </a:rPr>
              <a:t>Ca-48 </a:t>
            </a:r>
            <a:endParaRPr lang="ru-RU" sz="1500" b="1" kern="0" dirty="0">
              <a:solidFill>
                <a:srgbClr val="1D23A3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500" b="1" kern="0" dirty="0">
                <a:solidFill>
                  <a:srgbClr val="1D23A3"/>
                </a:solidFill>
                <a:latin typeface="Comic Sans MS" panose="030F0702030302020204" pitchFamily="66" charset="0"/>
              </a:rPr>
              <a:t>Ti-50</a:t>
            </a:r>
          </a:p>
          <a:p>
            <a:pPr algn="ctr"/>
            <a:r>
              <a:rPr lang="en-US" sz="1500" b="1" kern="0" dirty="0">
                <a:solidFill>
                  <a:srgbClr val="1D23A3"/>
                </a:solidFill>
                <a:latin typeface="Comic Sans MS" panose="030F0702030302020204" pitchFamily="66" charset="0"/>
              </a:rPr>
              <a:t>Cr-54 </a:t>
            </a:r>
            <a:endParaRPr lang="ru-RU" sz="1500" b="1" kern="0" dirty="0">
              <a:solidFill>
                <a:srgbClr val="1D23A3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500" b="1" kern="0" dirty="0">
                <a:solidFill>
                  <a:srgbClr val="1D23A3"/>
                </a:solidFill>
                <a:latin typeface="Comic Sans MS" panose="030F0702030302020204" pitchFamily="66" charset="0"/>
              </a:rPr>
              <a:t>Ni-64</a:t>
            </a:r>
            <a:endParaRPr lang="ru-RU" sz="1500" b="1" kern="0" dirty="0">
              <a:solidFill>
                <a:srgbClr val="1D23A3"/>
              </a:solidFill>
              <a:latin typeface="Comic Sans MS" panose="030F0702030302020204" pitchFamily="66" charset="0"/>
            </a:endParaRPr>
          </a:p>
        </p:txBody>
      </p:sp>
      <p:sp>
        <p:nvSpPr>
          <p:cNvPr id="39" name="TextBox 21"/>
          <p:cNvSpPr txBox="1">
            <a:spLocks noChangeArrowheads="1"/>
          </p:cNvSpPr>
          <p:nvPr/>
        </p:nvSpPr>
        <p:spPr bwMode="auto">
          <a:xfrm>
            <a:off x="1866866" y="2373597"/>
            <a:ext cx="1460769" cy="53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477" tIns="34238" rIns="68477" bIns="34238">
            <a:spAutoFit/>
          </a:bodyPr>
          <a:lstStyle/>
          <a:p>
            <a:pPr algn="ctr"/>
            <a:r>
              <a:rPr lang="ru-RU" sz="1500" b="1" dirty="0">
                <a:solidFill>
                  <a:prstClr val="white"/>
                </a:solidFill>
                <a:latin typeface="Comic Sans MS" pitchFamily="66" charset="0"/>
                <a:ea typeface="Gungsuh" pitchFamily="18" charset="-127"/>
              </a:rPr>
              <a:t>Производство</a:t>
            </a:r>
          </a:p>
          <a:p>
            <a:pPr algn="ctr"/>
            <a:r>
              <a:rPr lang="ru-RU" sz="1500" b="1" dirty="0">
                <a:solidFill>
                  <a:prstClr val="white"/>
                </a:solidFill>
                <a:latin typeface="Comic Sans MS" pitchFamily="66" charset="0"/>
                <a:ea typeface="Gungsuh" pitchFamily="18" charset="-127"/>
              </a:rPr>
              <a:t>Фактор 2-5</a:t>
            </a:r>
          </a:p>
        </p:txBody>
      </p:sp>
      <p:sp>
        <p:nvSpPr>
          <p:cNvPr id="40" name="TextBox 21"/>
          <p:cNvSpPr txBox="1">
            <a:spLocks noChangeArrowheads="1"/>
          </p:cNvSpPr>
          <p:nvPr/>
        </p:nvSpPr>
        <p:spPr bwMode="auto">
          <a:xfrm>
            <a:off x="68823" y="2142204"/>
            <a:ext cx="2376264" cy="761642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68477" tIns="34238" rIns="68477" bIns="34238">
            <a:spAutoFit/>
          </a:bodyPr>
          <a:lstStyle/>
          <a:p>
            <a:pPr algn="ctr" defTabSz="685800">
              <a:defRPr/>
            </a:pPr>
            <a:r>
              <a:rPr lang="ru-RU" sz="1500" b="1" kern="0" dirty="0" err="1" smtClean="0">
                <a:solidFill>
                  <a:srgbClr val="1D23A3"/>
                </a:solidFill>
                <a:latin typeface="Comic Sans MS" pitchFamily="66" charset="0"/>
                <a:ea typeface="Gungsuh" pitchFamily="18" charset="-127"/>
              </a:rPr>
              <a:t>Высокопоточный</a:t>
            </a:r>
            <a:r>
              <a:rPr lang="ru-RU" sz="1500" b="1" kern="0" dirty="0" smtClean="0">
                <a:solidFill>
                  <a:srgbClr val="1D23A3"/>
                </a:solidFill>
                <a:latin typeface="Comic Sans MS" pitchFamily="66" charset="0"/>
                <a:ea typeface="Gungsuh" pitchFamily="18" charset="-127"/>
              </a:rPr>
              <a:t> </a:t>
            </a:r>
            <a:r>
              <a:rPr lang="ru-RU" sz="1500" b="1" kern="0" dirty="0">
                <a:solidFill>
                  <a:srgbClr val="1D23A3"/>
                </a:solidFill>
                <a:latin typeface="Comic Sans MS" pitchFamily="66" charset="0"/>
                <a:ea typeface="Gungsuh" pitchFamily="18" charset="-127"/>
              </a:rPr>
              <a:t>реактор</a:t>
            </a:r>
            <a:r>
              <a:rPr lang="en-US" sz="1500" b="1" kern="0" dirty="0">
                <a:solidFill>
                  <a:srgbClr val="1D23A3"/>
                </a:solidFill>
                <a:latin typeface="Comic Sans MS" pitchFamily="66" charset="0"/>
                <a:ea typeface="Gungsuh" pitchFamily="18" charset="-127"/>
              </a:rPr>
              <a:t> </a:t>
            </a:r>
            <a:r>
              <a:rPr lang="ru-RU" sz="1500" b="1" kern="0" dirty="0" smtClean="0">
                <a:solidFill>
                  <a:srgbClr val="1D23A3"/>
                </a:solidFill>
                <a:latin typeface="Comic Sans MS" pitchFamily="66" charset="0"/>
                <a:ea typeface="Gungsuh" pitchFamily="18" charset="-127"/>
              </a:rPr>
              <a:t>СМ</a:t>
            </a:r>
            <a:r>
              <a:rPr lang="en-US" sz="1500" b="1" kern="0" dirty="0">
                <a:solidFill>
                  <a:srgbClr val="1D23A3"/>
                </a:solidFill>
                <a:latin typeface="Comic Sans MS" pitchFamily="66" charset="0"/>
                <a:ea typeface="Gungsuh" pitchFamily="18" charset="-127"/>
              </a:rPr>
              <a:t>-3 </a:t>
            </a:r>
            <a:r>
              <a:rPr lang="en-US" sz="1500" b="1" kern="0" dirty="0" smtClean="0">
                <a:solidFill>
                  <a:srgbClr val="1D23A3"/>
                </a:solidFill>
                <a:latin typeface="Comic Sans MS" pitchFamily="66" charset="0"/>
                <a:ea typeface="Gungsuh" pitchFamily="18" charset="-127"/>
              </a:rPr>
              <a:t/>
            </a:r>
            <a:br>
              <a:rPr lang="en-US" sz="1500" b="1" kern="0" dirty="0" smtClean="0">
                <a:solidFill>
                  <a:srgbClr val="1D23A3"/>
                </a:solidFill>
                <a:latin typeface="Comic Sans MS" pitchFamily="66" charset="0"/>
                <a:ea typeface="Gungsuh" pitchFamily="18" charset="-127"/>
              </a:rPr>
            </a:br>
            <a:r>
              <a:rPr lang="ru-RU" sz="1500" b="1" kern="0" dirty="0" smtClean="0">
                <a:solidFill>
                  <a:srgbClr val="1D23A3"/>
                </a:solidFill>
                <a:latin typeface="Comic Sans MS" pitchFamily="66" charset="0"/>
                <a:ea typeface="Gungsuh" pitchFamily="18" charset="-127"/>
              </a:rPr>
              <a:t>в </a:t>
            </a:r>
            <a:r>
              <a:rPr lang="ru-RU" sz="1500" b="1" kern="0" dirty="0">
                <a:solidFill>
                  <a:srgbClr val="1D23A3"/>
                </a:solidFill>
                <a:latin typeface="Comic Sans MS" pitchFamily="66" charset="0"/>
                <a:ea typeface="Gungsuh" pitchFamily="18" charset="-127"/>
              </a:rPr>
              <a:t>Димитровграде</a:t>
            </a:r>
          </a:p>
        </p:txBody>
      </p:sp>
      <p:sp>
        <p:nvSpPr>
          <p:cNvPr id="41" name="TextBox 21"/>
          <p:cNvSpPr txBox="1">
            <a:spLocks noChangeArrowheads="1"/>
          </p:cNvSpPr>
          <p:nvPr/>
        </p:nvSpPr>
        <p:spPr bwMode="auto">
          <a:xfrm>
            <a:off x="826652" y="4508309"/>
            <a:ext cx="4466359" cy="33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477" tIns="34238" rIns="68477" bIns="34238">
            <a:spAutoFit/>
          </a:bodyPr>
          <a:lstStyle/>
          <a:p>
            <a:pPr algn="ctr"/>
            <a:r>
              <a:rPr lang="ru-RU" sz="1700" b="1" dirty="0">
                <a:solidFill>
                  <a:schemeClr val="tx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ГК «Росатом»</a:t>
            </a:r>
          </a:p>
        </p:txBody>
      </p:sp>
      <p:sp>
        <p:nvSpPr>
          <p:cNvPr id="43" name="TextBox 21"/>
          <p:cNvSpPr txBox="1">
            <a:spLocks noChangeArrowheads="1"/>
          </p:cNvSpPr>
          <p:nvPr/>
        </p:nvSpPr>
        <p:spPr bwMode="auto">
          <a:xfrm>
            <a:off x="6164554" y="2672050"/>
            <a:ext cx="2222986" cy="183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477" tIns="34238" rIns="68477" bIns="34238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Ускоритель</a:t>
            </a:r>
            <a:r>
              <a:rPr lang="en-US" sz="15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ДЦ</a:t>
            </a:r>
            <a:r>
              <a:rPr lang="en-US" sz="15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-280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в Дубне</a:t>
            </a:r>
            <a:endParaRPr lang="ru-RU" sz="1500" b="1" dirty="0">
              <a:solidFill>
                <a:srgbClr val="1D23A3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ts val="1200"/>
              </a:spcBef>
            </a:pPr>
            <a:r>
              <a:rPr lang="en-US" sz="1500" b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3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зала / </a:t>
            </a:r>
            <a:r>
              <a:rPr lang="en-US" sz="1500" b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5 </a:t>
            </a: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каналов пучка ионов</a:t>
            </a:r>
          </a:p>
          <a:p>
            <a:pPr algn="ctr"/>
            <a:endParaRPr lang="ru-RU" sz="1300" b="1" dirty="0">
              <a:solidFill>
                <a:srgbClr val="1D23A3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1500" b="1" kern="0" dirty="0" smtClean="0">
                <a:solidFill>
                  <a:srgbClr val="1D23A3"/>
                </a:solidFill>
                <a:latin typeface="Comic Sans MS" pitchFamily="66" charset="0"/>
                <a:ea typeface="Gungsuh" pitchFamily="18" charset="-127"/>
              </a:rPr>
              <a:t>28 </a:t>
            </a:r>
            <a:r>
              <a:rPr lang="ru-RU" sz="1500" b="1" kern="0" dirty="0">
                <a:solidFill>
                  <a:srgbClr val="1D23A3"/>
                </a:solidFill>
                <a:latin typeface="Comic Sans MS" pitchFamily="66" charset="0"/>
                <a:ea typeface="Gungsuh" pitchFamily="18" charset="-127"/>
              </a:rPr>
              <a:t>ГГц ЭЦР-источник</a:t>
            </a:r>
            <a:endParaRPr lang="en-US" sz="1500" b="1" kern="0" dirty="0">
              <a:solidFill>
                <a:srgbClr val="1D23A3"/>
              </a:solidFill>
              <a:latin typeface="Comic Sans MS" pitchFamily="66" charset="0"/>
              <a:ea typeface="Gungsuh" pitchFamily="18" charset="-127"/>
            </a:endParaRPr>
          </a:p>
          <a:p>
            <a:pPr algn="ctr"/>
            <a:endParaRPr lang="ru-RU" sz="1500" b="1" dirty="0">
              <a:solidFill>
                <a:srgbClr val="1D23A3"/>
              </a:solidFill>
              <a:latin typeface="Comic Sans MS" pitchFamily="66" charset="0"/>
              <a:ea typeface="Gungsuh" pitchFamily="18" charset="-127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3635896" y="1297375"/>
            <a:ext cx="2133496" cy="730864"/>
          </a:xfrm>
          <a:prstGeom prst="rect">
            <a:avLst/>
          </a:prstGeom>
          <a:noFill/>
          <a:ln w="9525">
            <a:solidFill>
              <a:srgbClr val="ED7D31"/>
            </a:solidFill>
            <a:miter lim="800000"/>
            <a:headEnd/>
            <a:tailEnd/>
          </a:ln>
        </p:spPr>
        <p:txBody>
          <a:bodyPr wrap="square" lIns="68477" tIns="34238" rIns="68477" bIns="34238">
            <a:spAutoFit/>
          </a:bodyPr>
          <a:lstStyle/>
          <a:p>
            <a:pPr defTabSz="685800">
              <a:defRPr/>
            </a:pPr>
            <a:r>
              <a:rPr lang="ru-RU" sz="1500" b="1" kern="0" dirty="0">
                <a:solidFill>
                  <a:srgbClr val="1D23A3"/>
                </a:solidFill>
                <a:latin typeface="Comic Sans MS" panose="030F0702030302020204" pitchFamily="66" charset="0"/>
              </a:rPr>
              <a:t>Стабильные изотопы </a:t>
            </a:r>
            <a:r>
              <a:rPr lang="en-US" sz="1500" b="1" kern="0" baseline="30000" dirty="0" smtClean="0">
                <a:solidFill>
                  <a:srgbClr val="1D23A3"/>
                </a:solidFill>
                <a:latin typeface="Comic Sans MS" panose="030F0702030302020204" pitchFamily="66" charset="0"/>
                <a:ea typeface="Gungsuh" pitchFamily="18" charset="-127"/>
              </a:rPr>
              <a:t>48</a:t>
            </a:r>
            <a:r>
              <a:rPr lang="en-US" sz="1500" b="1" kern="0" dirty="0" smtClean="0">
                <a:solidFill>
                  <a:srgbClr val="1D23A3"/>
                </a:solidFill>
                <a:latin typeface="Comic Sans MS" panose="030F0702030302020204" pitchFamily="66" charset="0"/>
                <a:ea typeface="Gungsuh" pitchFamily="18" charset="-127"/>
              </a:rPr>
              <a:t>Ca</a:t>
            </a:r>
            <a:r>
              <a:rPr lang="en-US" sz="1500" b="1" kern="0" dirty="0">
                <a:solidFill>
                  <a:srgbClr val="1D23A3"/>
                </a:solidFill>
                <a:latin typeface="Comic Sans MS" panose="030F0702030302020204" pitchFamily="66" charset="0"/>
                <a:ea typeface="Gungsuh" pitchFamily="18" charset="-127"/>
              </a:rPr>
              <a:t>, </a:t>
            </a:r>
            <a:r>
              <a:rPr lang="en-US" sz="1500" b="1" kern="0" baseline="30000" dirty="0">
                <a:solidFill>
                  <a:srgbClr val="1D23A3"/>
                </a:solidFill>
                <a:latin typeface="Comic Sans MS" panose="030F0702030302020204" pitchFamily="66" charset="0"/>
                <a:ea typeface="Gungsuh" pitchFamily="18" charset="-127"/>
              </a:rPr>
              <a:t>50</a:t>
            </a:r>
            <a:r>
              <a:rPr lang="en-US" sz="1500" b="1" kern="0" dirty="0">
                <a:solidFill>
                  <a:srgbClr val="1D23A3"/>
                </a:solidFill>
                <a:latin typeface="Comic Sans MS" panose="030F0702030302020204" pitchFamily="66" charset="0"/>
                <a:ea typeface="Gungsuh" pitchFamily="18" charset="-127"/>
              </a:rPr>
              <a:t>Ti, </a:t>
            </a:r>
            <a:r>
              <a:rPr lang="en-US" sz="1500" b="1" kern="0" baseline="30000" dirty="0" smtClean="0">
                <a:solidFill>
                  <a:srgbClr val="1D23A3"/>
                </a:solidFill>
                <a:latin typeface="Comic Sans MS" panose="030F0702030302020204" pitchFamily="66" charset="0"/>
                <a:ea typeface="Gungsuh" pitchFamily="18" charset="-127"/>
              </a:rPr>
              <a:t>54</a:t>
            </a:r>
            <a:r>
              <a:rPr lang="en-US" sz="1500" b="1" kern="0" dirty="0" smtClean="0">
                <a:solidFill>
                  <a:srgbClr val="1D23A3"/>
                </a:solidFill>
                <a:latin typeface="Comic Sans MS" panose="030F0702030302020204" pitchFamily="66" charset="0"/>
                <a:ea typeface="Gungsuh" pitchFamily="18" charset="-127"/>
              </a:rPr>
              <a:t>Cr</a:t>
            </a:r>
            <a:r>
              <a:rPr lang="ru-RU" sz="1500" b="1" kern="0" dirty="0" smtClean="0">
                <a:solidFill>
                  <a:srgbClr val="1D23A3"/>
                </a:solidFill>
                <a:latin typeface="Comic Sans MS" panose="030F0702030302020204" pitchFamily="66" charset="0"/>
                <a:ea typeface="Gungsuh" pitchFamily="18" charset="-127"/>
              </a:rPr>
              <a:t>.</a:t>
            </a:r>
            <a:endParaRPr lang="ru-RU" sz="1500" b="1" kern="0" dirty="0">
              <a:solidFill>
                <a:srgbClr val="1D23A3"/>
              </a:solidFill>
              <a:latin typeface="Comic Sans MS" pitchFamily="66" charset="0"/>
              <a:ea typeface="Gungsuh" pitchFamily="18" charset="-127"/>
            </a:endParaRPr>
          </a:p>
          <a:p>
            <a:pPr defTabSz="685800">
              <a:defRPr/>
            </a:pPr>
            <a:r>
              <a:rPr lang="ru-RU" sz="1300" b="1" kern="0" dirty="0" smtClean="0">
                <a:solidFill>
                  <a:srgbClr val="1D23A3"/>
                </a:solidFill>
                <a:latin typeface="Comic Sans MS" panose="030F0702030302020204" pitchFamily="66" charset="0"/>
              </a:rPr>
              <a:t>Производство </a:t>
            </a:r>
            <a:r>
              <a:rPr lang="ru-RU" sz="1300" b="1" kern="0" dirty="0" smtClean="0">
                <a:solidFill>
                  <a:srgbClr val="1D23A3"/>
                </a:solidFill>
                <a:latin typeface="Comic Sans MS" panose="030F0702030302020204" pitchFamily="66" charset="0"/>
                <a:ea typeface="Gungsuh" pitchFamily="18" charset="-127"/>
              </a:rPr>
              <a:t>в Лесном</a:t>
            </a:r>
          </a:p>
        </p:txBody>
      </p:sp>
      <p:sp>
        <p:nvSpPr>
          <p:cNvPr id="45" name="TextBox 2"/>
          <p:cNvSpPr txBox="1">
            <a:spLocks noChangeArrowheads="1"/>
          </p:cNvSpPr>
          <p:nvPr/>
        </p:nvSpPr>
        <p:spPr bwMode="auto">
          <a:xfrm>
            <a:off x="1029055" y="1291742"/>
            <a:ext cx="2298580" cy="761642"/>
          </a:xfrm>
          <a:prstGeom prst="rect">
            <a:avLst/>
          </a:prstGeom>
          <a:noFill/>
          <a:ln w="9525">
            <a:solidFill>
              <a:srgbClr val="ED7D31"/>
            </a:solidFill>
            <a:miter lim="800000"/>
            <a:headEnd/>
            <a:tailEnd/>
          </a:ln>
        </p:spPr>
        <p:txBody>
          <a:bodyPr wrap="square" lIns="68477" tIns="34238" rIns="68477" bIns="34238">
            <a:spAutoFit/>
          </a:bodyPr>
          <a:lstStyle>
            <a:defPPr>
              <a:defRPr lang="ru-RU"/>
            </a:defPPr>
            <a:lvl1pPr defTabSz="685800">
              <a:defRPr sz="1300" b="1" kern="0">
                <a:solidFill>
                  <a:srgbClr val="1D23A3"/>
                </a:solidFill>
                <a:latin typeface="Comic Sans MS" panose="030F0702030302020204" pitchFamily="66" charset="0"/>
              </a:defRPr>
            </a:lvl1pPr>
          </a:lstStyle>
          <a:p>
            <a:pPr algn="r"/>
            <a:r>
              <a:rPr lang="ru-RU" sz="1500" dirty="0"/>
              <a:t>Мишенные изотопы</a:t>
            </a:r>
            <a:r>
              <a:rPr lang="en-US" sz="1500" dirty="0"/>
              <a:t>:</a:t>
            </a:r>
            <a:endParaRPr lang="ru-RU" sz="1500" dirty="0"/>
          </a:p>
          <a:p>
            <a:pPr algn="r"/>
            <a:r>
              <a:rPr lang="en-US" sz="1500" dirty="0"/>
              <a:t>Am-243</a:t>
            </a:r>
            <a:r>
              <a:rPr lang="ru-RU" sz="1500" dirty="0"/>
              <a:t>, </a:t>
            </a:r>
            <a:r>
              <a:rPr lang="en-US" sz="1500" dirty="0"/>
              <a:t>Cm</a:t>
            </a:r>
            <a:r>
              <a:rPr lang="ru-RU" sz="1500" dirty="0"/>
              <a:t>-</a:t>
            </a:r>
            <a:r>
              <a:rPr lang="en-US" sz="1500" dirty="0"/>
              <a:t>245</a:t>
            </a:r>
            <a:r>
              <a:rPr lang="ru-RU" sz="1500" dirty="0"/>
              <a:t>,</a:t>
            </a:r>
            <a:r>
              <a:rPr lang="en-US" sz="1500" dirty="0"/>
              <a:t>248</a:t>
            </a:r>
            <a:r>
              <a:rPr lang="ru-RU" sz="1500" dirty="0"/>
              <a:t>,</a:t>
            </a:r>
            <a:endParaRPr lang="en-US" sz="1500" dirty="0"/>
          </a:p>
          <a:p>
            <a:pPr algn="r"/>
            <a:r>
              <a:rPr lang="en-US" sz="1500" dirty="0"/>
              <a:t>Bk-249</a:t>
            </a:r>
            <a:r>
              <a:rPr lang="ru-RU" sz="1500" dirty="0"/>
              <a:t>, </a:t>
            </a:r>
            <a:r>
              <a:rPr lang="en-US" sz="1500" dirty="0"/>
              <a:t>Cf-249</a:t>
            </a:r>
            <a:r>
              <a:rPr lang="ru-RU" sz="1500" dirty="0"/>
              <a:t>,</a:t>
            </a:r>
            <a:r>
              <a:rPr lang="en-US" sz="1500" dirty="0"/>
              <a:t>251</a:t>
            </a:r>
            <a:endParaRPr lang="ru-RU" sz="1500" dirty="0"/>
          </a:p>
        </p:txBody>
      </p:sp>
      <p:sp>
        <p:nvSpPr>
          <p:cNvPr id="46" name="TextBox 1"/>
          <p:cNvSpPr txBox="1">
            <a:spLocks noChangeArrowheads="1"/>
          </p:cNvSpPr>
          <p:nvPr/>
        </p:nvSpPr>
        <p:spPr bwMode="auto">
          <a:xfrm>
            <a:off x="3059832" y="843558"/>
            <a:ext cx="2952328" cy="299977"/>
          </a:xfrm>
          <a:prstGeom prst="rect">
            <a:avLst/>
          </a:prstGeom>
          <a:solidFill>
            <a:sysClr val="window" lastClr="FFFFFF"/>
          </a:solidFill>
          <a:ln w="158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68477" tIns="34238" rIns="68477" bIns="34238">
            <a:spAutoFit/>
          </a:bodyPr>
          <a:lstStyle/>
          <a:p>
            <a:pPr defTabSz="685800">
              <a:defRPr/>
            </a:pPr>
            <a:r>
              <a:rPr lang="ru-RU" sz="1500" b="1" kern="0" dirty="0" smtClean="0">
                <a:solidFill>
                  <a:prstClr val="black">
                    <a:lumMod val="50000"/>
                  </a:prstClr>
                </a:solidFill>
                <a:latin typeface="+mj-lt"/>
              </a:rPr>
              <a:t>Комплекс для синтеза  СТЭ</a:t>
            </a:r>
            <a:endParaRPr lang="ru-RU" sz="1700" b="1" kern="0" dirty="0">
              <a:solidFill>
                <a:prstClr val="black">
                  <a:lumMod val="50000"/>
                </a:prstClr>
              </a:solidFill>
              <a:latin typeface="+mj-lt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504458" y="2146205"/>
            <a:ext cx="2198186" cy="761642"/>
          </a:xfrm>
          <a:prstGeom prst="rect">
            <a:avLst/>
          </a:prstGeom>
          <a:solidFill>
            <a:srgbClr val="70AD47">
              <a:lumMod val="60000"/>
              <a:lumOff val="40000"/>
            </a:srgbClr>
          </a:solidFill>
        </p:spPr>
        <p:txBody>
          <a:bodyPr wrap="square" lIns="68477" tIns="34238" rIns="68477" bIns="34238">
            <a:spAutoFit/>
          </a:bodyPr>
          <a:lstStyle/>
          <a:p>
            <a:pPr algn="ctr" defTabSz="685800">
              <a:defRPr/>
            </a:pPr>
            <a:r>
              <a:rPr lang="ru-RU" sz="1500" b="1" kern="0" dirty="0" smtClean="0">
                <a:solidFill>
                  <a:srgbClr val="1D23A3"/>
                </a:solidFill>
                <a:latin typeface="Comic Sans MS" pitchFamily="66" charset="0"/>
                <a:ea typeface="Gungsuh" pitchFamily="18" charset="-127"/>
              </a:rPr>
              <a:t>Высокоэффективный </a:t>
            </a:r>
            <a:r>
              <a:rPr lang="ru-RU" sz="1500" b="1" kern="0" dirty="0">
                <a:solidFill>
                  <a:srgbClr val="1D23A3"/>
                </a:solidFill>
                <a:latin typeface="Comic Sans MS" pitchFamily="66" charset="0"/>
                <a:ea typeface="Gungsuh" pitchFamily="18" charset="-127"/>
              </a:rPr>
              <a:t>масс-сепаратор </a:t>
            </a:r>
            <a:r>
              <a:rPr lang="en-US" sz="1500" b="1" kern="0" dirty="0" smtClean="0">
                <a:solidFill>
                  <a:srgbClr val="1D23A3"/>
                </a:solidFill>
                <a:latin typeface="Comic Sans MS" pitchFamily="66" charset="0"/>
                <a:ea typeface="Gungsuh" pitchFamily="18" charset="-127"/>
              </a:rPr>
              <a:t/>
            </a:r>
            <a:br>
              <a:rPr lang="en-US" sz="1500" b="1" kern="0" dirty="0" smtClean="0">
                <a:solidFill>
                  <a:srgbClr val="1D23A3"/>
                </a:solidFill>
                <a:latin typeface="Comic Sans MS" pitchFamily="66" charset="0"/>
                <a:ea typeface="Gungsuh" pitchFamily="18" charset="-127"/>
              </a:rPr>
            </a:br>
            <a:r>
              <a:rPr lang="ru-RU" sz="1500" b="1" kern="0" dirty="0" smtClean="0">
                <a:solidFill>
                  <a:srgbClr val="1D23A3"/>
                </a:solidFill>
                <a:latin typeface="Comic Sans MS" pitchFamily="66" charset="0"/>
                <a:ea typeface="Gungsuh" pitchFamily="18" charset="-127"/>
              </a:rPr>
              <a:t>в </a:t>
            </a:r>
            <a:r>
              <a:rPr lang="ru-RU" sz="1500" b="1" kern="0" dirty="0">
                <a:solidFill>
                  <a:srgbClr val="1D23A3"/>
                </a:solidFill>
                <a:latin typeface="Comic Sans MS" pitchFamily="66" charset="0"/>
                <a:ea typeface="Gungsuh" pitchFamily="18" charset="-127"/>
              </a:rPr>
              <a:t>Сарове</a:t>
            </a:r>
            <a:r>
              <a:rPr lang="en-US" sz="1500" b="1" kern="0" dirty="0">
                <a:solidFill>
                  <a:srgbClr val="1D23A3"/>
                </a:solidFill>
                <a:latin typeface="Comic Sans MS" pitchFamily="66" charset="0"/>
                <a:ea typeface="Gungsuh" pitchFamily="18" charset="-127"/>
              </a:rPr>
              <a:t> 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="" xmlns:a16="http://schemas.microsoft.com/office/drawing/2014/main" id="{1AECD05D-4555-4F28-9A5E-142B79AB3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472" y="4836347"/>
            <a:ext cx="339153" cy="28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110000"/>
              </a:lnSpc>
              <a:spcBef>
                <a:spcPct val="40000"/>
              </a:spcBef>
              <a:spcAft>
                <a:spcPct val="2000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60363" indent="-177800" eaLnBrk="0" hangingPunct="0">
              <a:lnSpc>
                <a:spcPct val="110000"/>
              </a:lnSpc>
              <a:spcAft>
                <a:spcPct val="2000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62050" indent="-268288" eaLnBrk="0" hangingPunct="0">
              <a:spcAft>
                <a:spcPct val="3000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65288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73275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304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876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448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02075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777042" fontAlgn="base">
              <a:buNone/>
            </a:pPr>
            <a:fld id="{F7432941-C905-41BC-AF3B-B15C89B84684}" type="slidenum">
              <a:rPr lang="ru-RU" altLang="ru-RU" sz="1900" b="1">
                <a:solidFill>
                  <a:srgbClr val="003274"/>
                </a:solidFill>
              </a:rPr>
              <a:pPr algn="ctr" defTabSz="777042" fontAlgn="base">
                <a:buNone/>
              </a:pPr>
              <a:t>6</a:t>
            </a:fld>
            <a:endParaRPr lang="ru-RU" altLang="ru-RU" sz="1900" b="1" dirty="0">
              <a:solidFill>
                <a:srgbClr val="003274"/>
              </a:solidFill>
            </a:endParaRP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5148064" y="4477736"/>
            <a:ext cx="4175831" cy="33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477" tIns="34238" rIns="68477" bIns="34238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tx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ОИЯИ, Дубна</a:t>
            </a:r>
            <a:endParaRPr lang="ru-RU" sz="1700" b="1" dirty="0">
              <a:solidFill>
                <a:schemeClr val="tx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Box 21"/>
          <p:cNvSpPr txBox="1">
            <a:spLocks noChangeArrowheads="1"/>
          </p:cNvSpPr>
          <p:nvPr/>
        </p:nvSpPr>
        <p:spPr bwMode="auto">
          <a:xfrm>
            <a:off x="68823" y="2931790"/>
            <a:ext cx="2528427" cy="166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477" tIns="34238" rIns="68477" bIns="34238">
            <a:spAutoFit/>
          </a:bodyPr>
          <a:lstStyle/>
          <a:p>
            <a:pPr indent="179388"/>
            <a:r>
              <a:rPr lang="ru-RU" sz="1300" b="1" dirty="0" smtClean="0">
                <a:solidFill>
                  <a:schemeClr val="tx1">
                    <a:lumMod val="50000"/>
                  </a:schemeClr>
                </a:solidFill>
              </a:rPr>
              <a:t>- отработка технологий изготовления реакторных мишеней, облучение, получение мишенных материалов;</a:t>
            </a:r>
          </a:p>
          <a:p>
            <a:pPr indent="179388"/>
            <a:r>
              <a:rPr lang="ru-RU" sz="1300" b="1" dirty="0" smtClean="0">
                <a:solidFill>
                  <a:schemeClr val="tx1">
                    <a:lumMod val="50000"/>
                  </a:schemeClr>
                </a:solidFill>
              </a:rPr>
              <a:t>- разработка методик выделения и очистки изотопов.</a:t>
            </a:r>
            <a:endParaRPr lang="ru-RU" sz="1300" b="1" dirty="0">
              <a:solidFill>
                <a:srgbClr val="1D23A3"/>
              </a:solidFill>
              <a:ea typeface="Gungsuh" pitchFamily="18" charset="-127"/>
            </a:endParaRPr>
          </a:p>
        </p:txBody>
      </p:sp>
      <p:sp>
        <p:nvSpPr>
          <p:cNvPr id="31" name="TextBox 21"/>
          <p:cNvSpPr txBox="1">
            <a:spLocks noChangeArrowheads="1"/>
          </p:cNvSpPr>
          <p:nvPr/>
        </p:nvSpPr>
        <p:spPr bwMode="auto">
          <a:xfrm>
            <a:off x="2480416" y="3006635"/>
            <a:ext cx="2739656" cy="106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477" tIns="34238" rIns="68477" bIns="34238">
            <a:spAutoFit/>
          </a:bodyPr>
          <a:lstStyle/>
          <a:p>
            <a:pPr indent="179388"/>
            <a:r>
              <a:rPr lang="ru-RU" sz="1300" b="1" dirty="0" smtClean="0">
                <a:solidFill>
                  <a:schemeClr val="tx1">
                    <a:lumMod val="50000"/>
                  </a:schemeClr>
                </a:solidFill>
              </a:rPr>
              <a:t>- создание масс-сепаратора нового поколения;</a:t>
            </a:r>
          </a:p>
          <a:p>
            <a:pPr indent="179388"/>
            <a:r>
              <a:rPr lang="ru-RU" sz="1300" b="1" dirty="0" smtClean="0">
                <a:solidFill>
                  <a:schemeClr val="tx1">
                    <a:lumMod val="50000"/>
                  </a:schemeClr>
                </a:solidFill>
              </a:rPr>
              <a:t>- разработка </a:t>
            </a:r>
            <a:r>
              <a:rPr lang="ru-RU" sz="1300" b="1" dirty="0" err="1" smtClean="0">
                <a:solidFill>
                  <a:schemeClr val="tx1">
                    <a:lumMod val="50000"/>
                  </a:schemeClr>
                </a:solidFill>
              </a:rPr>
              <a:t>радиохимичес</a:t>
            </a:r>
            <a:r>
              <a:rPr lang="ru-RU" sz="1300" b="1" dirty="0" smtClean="0">
                <a:solidFill>
                  <a:schemeClr val="tx1">
                    <a:lumMod val="50000"/>
                  </a:schemeClr>
                </a:solidFill>
              </a:rPr>
              <a:t>-ких технологий</a:t>
            </a:r>
            <a:r>
              <a:rPr lang="en-US" sz="13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300" b="1" dirty="0" smtClean="0">
                <a:solidFill>
                  <a:schemeClr val="tx1">
                    <a:lumMod val="50000"/>
                  </a:schemeClr>
                </a:solidFill>
              </a:rPr>
              <a:t>для </a:t>
            </a:r>
            <a:r>
              <a:rPr lang="ru-RU" sz="1300" b="1" dirty="0" err="1" smtClean="0">
                <a:solidFill>
                  <a:schemeClr val="tx1">
                    <a:lumMod val="50000"/>
                  </a:schemeClr>
                </a:solidFill>
              </a:rPr>
              <a:t>сопровож-дения</a:t>
            </a:r>
            <a:r>
              <a:rPr lang="ru-RU" sz="1300" b="1" dirty="0" smtClean="0">
                <a:solidFill>
                  <a:schemeClr val="tx1">
                    <a:lumMod val="50000"/>
                  </a:schemeClr>
                </a:solidFill>
              </a:rPr>
              <a:t> разделения изотопов.</a:t>
            </a:r>
            <a:endParaRPr lang="ru-RU" sz="1300" b="1" dirty="0">
              <a:solidFill>
                <a:srgbClr val="1D23A3"/>
              </a:solidFill>
              <a:ea typeface="Gungsuh" pitchFamily="18" charset="-127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327083" y="2021312"/>
            <a:ext cx="0" cy="113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029754" y="2021312"/>
            <a:ext cx="0" cy="1139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997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F1D745-70EC-9949-82E3-3C4AC69D8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57" y="24"/>
            <a:ext cx="7864298" cy="721519"/>
          </a:xfrm>
        </p:spPr>
        <p:txBody>
          <a:bodyPr/>
          <a:lstStyle/>
          <a:p>
            <a:r>
              <a:rPr lang="ru-RU" sz="1600" dirty="0" smtClean="0">
                <a:solidFill>
                  <a:srgbClr val="002060"/>
                </a:solidFill>
              </a:rPr>
              <a:t>Разработка </a:t>
            </a:r>
            <a:r>
              <a:rPr lang="ru-RU" altLang="ru-RU" sz="1600" dirty="0">
                <a:solidFill>
                  <a:srgbClr val="002060"/>
                </a:solidFill>
              </a:rPr>
              <a:t>ускорительного комплекса, оснащенного новым инжектором многозарядных ионов с ионным источником типа ЭЦР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FC952C1C-0A45-6D46-A308-52A7A27E65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20472" y="4836380"/>
            <a:ext cx="344075" cy="283369"/>
          </a:xfrm>
        </p:spPr>
        <p:txBody>
          <a:bodyPr/>
          <a:lstStyle/>
          <a:p>
            <a:pPr>
              <a:defRPr/>
            </a:pPr>
            <a:fld id="{85D134EE-8B42-487F-8351-0A0C29847FB3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95D921C-EDE5-BE44-94D6-DBE554FF6C94}"/>
              </a:ext>
            </a:extLst>
          </p:cNvPr>
          <p:cNvSpPr txBox="1"/>
          <p:nvPr/>
        </p:nvSpPr>
        <p:spPr>
          <a:xfrm>
            <a:off x="3302287" y="843558"/>
            <a:ext cx="5692406" cy="1448097"/>
          </a:xfrm>
          <a:prstGeom prst="rect">
            <a:avLst/>
          </a:prstGeom>
          <a:noFill/>
        </p:spPr>
        <p:txBody>
          <a:bodyPr wrap="square" lIns="77739" tIns="38866" rIns="77739" bIns="38866" rtlCol="0">
            <a:spAutoFit/>
          </a:bodyPr>
          <a:lstStyle/>
          <a:p>
            <a:pPr defTabSz="777483" fontAlgn="base"/>
            <a:r>
              <a:rPr lang="ru-RU" sz="1400" b="1" dirty="0">
                <a:solidFill>
                  <a:schemeClr val="tx1">
                    <a:lumMod val="50000"/>
                  </a:schemeClr>
                </a:solidFill>
              </a:rPr>
              <a:t>Место реализации: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</a:rPr>
              <a:t>ЛЯР ОИЯИ, Дубна</a:t>
            </a:r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  <a:p>
            <a:pPr defTabSz="777483" fontAlgn="base">
              <a:spcBef>
                <a:spcPts val="600"/>
              </a:spcBef>
            </a:pPr>
            <a:r>
              <a:rPr lang="ru-RU" sz="1400" b="1" u="sng" dirty="0" smtClean="0">
                <a:solidFill>
                  <a:schemeClr val="tx1">
                    <a:lumMod val="50000"/>
                  </a:schemeClr>
                </a:solidFill>
              </a:rPr>
              <a:t>2020-2024 </a:t>
            </a:r>
            <a:r>
              <a:rPr lang="ru-RU" sz="1400" b="1" u="sng" dirty="0" err="1" smtClean="0">
                <a:solidFill>
                  <a:schemeClr val="tx1">
                    <a:lumMod val="50000"/>
                  </a:schemeClr>
                </a:solidFill>
              </a:rPr>
              <a:t>г.г</a:t>
            </a:r>
            <a:r>
              <a:rPr lang="ru-RU" sz="1400" b="1" u="sng" dirty="0" smtClean="0">
                <a:solidFill>
                  <a:schemeClr val="tx1">
                    <a:lumMod val="50000"/>
                  </a:schemeClr>
                </a:solidFill>
              </a:rPr>
              <a:t>.: </a:t>
            </a:r>
            <a:endParaRPr lang="ru-RU" sz="1400" b="1" u="sng" dirty="0">
              <a:solidFill>
                <a:schemeClr val="tx1">
                  <a:lumMod val="50000"/>
                </a:schemeClr>
              </a:solidFill>
            </a:endParaRPr>
          </a:p>
          <a:p>
            <a:pPr algn="just" defTabSz="77748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</a:rPr>
              <a:t>Разработан сильноточный инжектор многозарядных ионов на базе сверхпроводящего ионного источника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ЭЦР для интеграции в циклотрон ДЦ-280. Ожидаемое увеличение чувствительности 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</a:rPr>
              <a:t>экспериментов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в </a:t>
            </a:r>
            <a:r>
              <a:rPr lang="ru-RU" sz="1400" b="1" dirty="0">
                <a:solidFill>
                  <a:schemeClr val="tx1">
                    <a:lumMod val="50000"/>
                  </a:schemeClr>
                </a:solidFill>
              </a:rPr>
              <a:t>50-100 раз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665A6CB-D5E2-D848-8463-9829D5201B01}"/>
              </a:ext>
            </a:extLst>
          </p:cNvPr>
          <p:cNvSpPr txBox="1"/>
          <p:nvPr/>
        </p:nvSpPr>
        <p:spPr>
          <a:xfrm>
            <a:off x="4986929" y="2813369"/>
            <a:ext cx="3832622" cy="293935"/>
          </a:xfrm>
          <a:prstGeom prst="rect">
            <a:avLst/>
          </a:prstGeom>
          <a:noFill/>
        </p:spPr>
        <p:txBody>
          <a:bodyPr wrap="square" lIns="77739" tIns="38866" rIns="77739" bIns="38866" rtlCol="0">
            <a:spAutoFit/>
          </a:bodyPr>
          <a:lstStyle/>
          <a:p>
            <a:pPr defTabSz="777483" fontAlgn="base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rgbClr val="003274">
                  <a:lumMod val="75000"/>
                </a:srgbClr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5" y="771550"/>
            <a:ext cx="3038980" cy="1980802"/>
          </a:xfrm>
          <a:prstGeom prst="rect">
            <a:avLst/>
          </a:prstGeom>
        </p:spPr>
      </p:pic>
      <p:sp>
        <p:nvSpPr>
          <p:cNvPr id="22" name="Rectangle 2"/>
          <p:cNvSpPr/>
          <p:nvPr/>
        </p:nvSpPr>
        <p:spPr>
          <a:xfrm>
            <a:off x="107505" y="2787774"/>
            <a:ext cx="28173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   Инжектор </a:t>
            </a:r>
            <a:r>
              <a:rPr lang="ru-RU" altLang="ru-RU" sz="12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на испытательном </a:t>
            </a:r>
            <a:r>
              <a:rPr lang="ru-RU" altLang="ru-RU" sz="12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стенде</a:t>
            </a:r>
            <a:endParaRPr lang="ru-RU" altLang="ru-RU" sz="1200" b="1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1" name="Рисунок 2">
            <a:extLst>
              <a:ext uri="{FF2B5EF4-FFF2-40B4-BE49-F238E27FC236}">
                <a16:creationId xmlns="" xmlns:a16="http://schemas.microsoft.com/office/drawing/2014/main" id="{8ACA15E5-7ACE-4518-85E9-BE04423B0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877" y="2405429"/>
            <a:ext cx="2969456" cy="226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/>
          <p:nvPr/>
        </p:nvSpPr>
        <p:spPr>
          <a:xfrm>
            <a:off x="3409643" y="4589342"/>
            <a:ext cx="273884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Спектр </a:t>
            </a:r>
            <a:r>
              <a:rPr lang="ru-RU" altLang="ru-RU" sz="12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ускоренных ионов С</a:t>
            </a:r>
            <a:r>
              <a:rPr lang="en-US" altLang="ru-RU" sz="12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a</a:t>
            </a:r>
            <a:endParaRPr lang="ru-RU" altLang="ru-RU" sz="1200" b="1" dirty="0" smtClean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3" name="Объект 11">
            <a:extLst>
              <a:ext uri="{FF2B5EF4-FFF2-40B4-BE49-F238E27FC236}">
                <a16:creationId xmlns:a16="http://schemas.microsoft.com/office/drawing/2014/main" xmlns="" id="{F9AC550E-25B8-490D-8FC6-89546C5DA2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4"/>
          <a:stretch/>
        </p:blipFill>
        <p:spPr bwMode="auto">
          <a:xfrm>
            <a:off x="3131840" y="2355726"/>
            <a:ext cx="3024926" cy="21836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387239" y="4490705"/>
            <a:ext cx="720080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1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5781571" y="3133364"/>
            <a:ext cx="775399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мкА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2"/>
          <p:cNvSpPr/>
          <p:nvPr/>
        </p:nvSpPr>
        <p:spPr>
          <a:xfrm>
            <a:off x="6394710" y="4603196"/>
            <a:ext cx="27858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Спектр ускоренных ионов </a:t>
            </a:r>
            <a:r>
              <a:rPr lang="en-US" altLang="ru-RU" sz="1200" b="1" dirty="0" err="1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Ti</a:t>
            </a:r>
            <a:endParaRPr lang="ru-RU" altLang="ru-RU" sz="1200" b="1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82" y="3219822"/>
            <a:ext cx="2018951" cy="129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2"/>
          <p:cNvSpPr/>
          <p:nvPr/>
        </p:nvSpPr>
        <p:spPr>
          <a:xfrm>
            <a:off x="107505" y="4539402"/>
            <a:ext cx="28173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   Ускорительная мишень</a:t>
            </a:r>
            <a:endParaRPr lang="ru-RU" altLang="ru-RU" sz="1200" b="1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36670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F1D745-70EC-9949-82E3-3C4AC69D8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57" y="24"/>
            <a:ext cx="7864298" cy="721519"/>
          </a:xfrm>
        </p:spPr>
        <p:txBody>
          <a:bodyPr/>
          <a:lstStyle/>
          <a:p>
            <a:r>
              <a:rPr lang="ru-RU" sz="1600" dirty="0" smtClean="0">
                <a:solidFill>
                  <a:srgbClr val="002060"/>
                </a:solidFill>
              </a:rPr>
              <a:t>Разработка </a:t>
            </a:r>
            <a:r>
              <a:rPr lang="ru-RU" altLang="ru-RU" sz="1600" dirty="0">
                <a:solidFill>
                  <a:srgbClr val="002060"/>
                </a:solidFill>
              </a:rPr>
              <a:t>ускорительного комплекса, оснащенного новым инжектором многозарядных ионов с ионным источником типа ЭЦР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FC952C1C-0A45-6D46-A308-52A7A27E65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20472" y="4836380"/>
            <a:ext cx="344075" cy="283369"/>
          </a:xfrm>
        </p:spPr>
        <p:txBody>
          <a:bodyPr/>
          <a:lstStyle/>
          <a:p>
            <a:pPr>
              <a:defRPr/>
            </a:pPr>
            <a:fld id="{85D134EE-8B42-487F-8351-0A0C29847FB3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95D921C-EDE5-BE44-94D6-DBE554FF6C94}"/>
              </a:ext>
            </a:extLst>
          </p:cNvPr>
          <p:cNvSpPr txBox="1"/>
          <p:nvPr/>
        </p:nvSpPr>
        <p:spPr>
          <a:xfrm>
            <a:off x="251521" y="1116876"/>
            <a:ext cx="7704856" cy="2802314"/>
          </a:xfrm>
          <a:prstGeom prst="rect">
            <a:avLst/>
          </a:prstGeom>
          <a:noFill/>
        </p:spPr>
        <p:txBody>
          <a:bodyPr wrap="square" lIns="77739" tIns="38866" rIns="77739" bIns="38866" rtlCol="0">
            <a:spAutoFit/>
          </a:bodyPr>
          <a:lstStyle/>
          <a:p>
            <a:pPr defTabSz="777483" fontAlgn="base">
              <a:lnSpc>
                <a:spcPct val="150000"/>
              </a:lnSpc>
              <a:spcBef>
                <a:spcPts val="600"/>
              </a:spcBef>
            </a:pPr>
            <a:r>
              <a:rPr lang="ru-RU" b="1" u="sng" dirty="0" smtClean="0">
                <a:solidFill>
                  <a:schemeClr val="tx1">
                    <a:lumMod val="50000"/>
                  </a:schemeClr>
                </a:solidFill>
              </a:rPr>
              <a:t> Задачи 2025-2030 </a:t>
            </a:r>
            <a:r>
              <a:rPr lang="ru-RU" b="1" u="sng" dirty="0" err="1" smtClean="0">
                <a:solidFill>
                  <a:schemeClr val="tx1">
                    <a:lumMod val="50000"/>
                  </a:schemeClr>
                </a:solidFill>
              </a:rPr>
              <a:t>г.г</a:t>
            </a:r>
            <a:r>
              <a:rPr lang="ru-RU" b="1" u="sng" dirty="0" smtClean="0">
                <a:solidFill>
                  <a:schemeClr val="tx1">
                    <a:lumMod val="50000"/>
                  </a:schemeClr>
                </a:solidFill>
              </a:rPr>
              <a:t>.: </a:t>
            </a:r>
          </a:p>
          <a:p>
            <a:pPr marL="285750" indent="-285750" defTabSz="777483" fontAlgn="base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Запуск ускорительного  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комплекса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на базе циклотрона </a:t>
            </a:r>
            <a:r>
              <a:rPr lang="ru-RU" b="1" dirty="0">
                <a:solidFill>
                  <a:schemeClr val="tx1">
                    <a:lumMod val="50000"/>
                  </a:schemeClr>
                </a:solidFill>
              </a:rPr>
              <a:t>ДЦ-280 с 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сверхпроводящим ионным источником ЭЦР 28 ГГц.</a:t>
            </a:r>
          </a:p>
          <a:p>
            <a:pPr marL="285750" indent="-285750" defTabSz="777483" fontAlgn="base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Получение высокоинтенсивных ионных пучков 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Cr-54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,</a:t>
            </a:r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 Ti-50</a:t>
            </a: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marL="285750" indent="-285750" defTabSz="777483" fontAlgn="base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Отработка технологии синтеза и проведение экспериментов по получению новых элементов.</a:t>
            </a:r>
          </a:p>
        </p:txBody>
      </p:sp>
    </p:spTree>
    <p:extLst>
      <p:ext uri="{BB962C8B-B14F-4D97-AF65-F5344CB8AC3E}">
        <p14:creationId xmlns:p14="http://schemas.microsoft.com/office/powerpoint/2010/main" val="22146917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FC952C1C-0A45-6D46-A308-52A7A27E65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6437" y="4836380"/>
            <a:ext cx="272067" cy="283369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fld id="{85D134EE-8B42-487F-8351-0A0C29847FB3}" type="slidenum">
              <a:rPr lang="ru-RU"/>
              <a:pPr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dirty="0"/>
          </a:p>
        </p:txBody>
      </p:sp>
      <p:sp>
        <p:nvSpPr>
          <p:cNvPr id="19" name="Заголовок 1">
            <a:extLst>
              <a:ext uri="{FF2B5EF4-FFF2-40B4-BE49-F238E27FC236}">
                <a16:creationId xmlns="" xmlns:a16="http://schemas.microsoft.com/office/drawing/2014/main" id="{CDF1D745-70EC-9949-82E3-3C4AC69D88BC}"/>
              </a:ext>
            </a:extLst>
          </p:cNvPr>
          <p:cNvSpPr txBox="1">
            <a:spLocks/>
          </p:cNvSpPr>
          <p:nvPr/>
        </p:nvSpPr>
        <p:spPr bwMode="auto">
          <a:xfrm>
            <a:off x="257909" y="123479"/>
            <a:ext cx="798342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5pPr>
            <a:lvl6pPr marL="457087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6pPr>
            <a:lvl7pPr marL="914174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7pPr>
            <a:lvl8pPr marL="137126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8pPr>
            <a:lvl9pPr marL="1828346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777483"/>
            <a:r>
              <a:rPr lang="ru-RU" sz="1600" dirty="0" smtClean="0">
                <a:solidFill>
                  <a:srgbClr val="002060"/>
                </a:solidFill>
              </a:rPr>
              <a:t>Разработка </a:t>
            </a:r>
            <a:r>
              <a:rPr lang="ru-RU" sz="1600" dirty="0">
                <a:solidFill>
                  <a:srgbClr val="002060"/>
                </a:solidFill>
              </a:rPr>
              <a:t>методов </a:t>
            </a:r>
            <a:r>
              <a:rPr lang="ru-RU" sz="1600" dirty="0" smtClean="0">
                <a:solidFill>
                  <a:srgbClr val="002060"/>
                </a:solidFill>
              </a:rPr>
              <a:t>получения изотопов </a:t>
            </a:r>
            <a:r>
              <a:rPr lang="ru-RU" sz="1600" dirty="0">
                <a:solidFill>
                  <a:srgbClr val="002060"/>
                </a:solidFill>
              </a:rPr>
              <a:t>для синтеза</a:t>
            </a:r>
          </a:p>
        </p:txBody>
      </p:sp>
      <p:pic>
        <p:nvPicPr>
          <p:cNvPr id="21" name="Picture 3">
            <a:extLst>
              <a:ext uri="{FF2B5EF4-FFF2-40B4-BE49-F238E27FC236}">
                <a16:creationId xmlns="" xmlns:a16="http://schemas.microsoft.com/office/drawing/2014/main" id="{B2DA287E-D8CE-4253-9C0C-51D0AD3C0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42" y="771550"/>
            <a:ext cx="243216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08842" y="2499742"/>
            <a:ext cx="2432160" cy="263157"/>
          </a:xfrm>
          <a:prstGeom prst="rect">
            <a:avLst/>
          </a:prstGeom>
        </p:spPr>
        <p:txBody>
          <a:bodyPr wrap="square" lIns="77739" tIns="38866" rIns="77739" bIns="38866">
            <a:spAutoFit/>
          </a:bodyPr>
          <a:lstStyle/>
          <a:p>
            <a:pPr algn="ctr" defTabSz="777483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Реактор 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СМ-3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95D921C-EDE5-BE44-94D6-DBE554FF6C94}"/>
              </a:ext>
            </a:extLst>
          </p:cNvPr>
          <p:cNvSpPr txBox="1"/>
          <p:nvPr/>
        </p:nvSpPr>
        <p:spPr>
          <a:xfrm>
            <a:off x="2987823" y="704213"/>
            <a:ext cx="6120681" cy="2443882"/>
          </a:xfrm>
          <a:prstGeom prst="rect">
            <a:avLst/>
          </a:prstGeom>
          <a:noFill/>
        </p:spPr>
        <p:txBody>
          <a:bodyPr wrap="square" lIns="77739" tIns="38866" rIns="77739" bIns="38866" rtlCol="0">
            <a:spAutoFit/>
          </a:bodyPr>
          <a:lstStyle/>
          <a:p>
            <a:pPr defTabSz="777483" fontAlgn="base"/>
            <a:r>
              <a:rPr lang="ru-RU" sz="1400" b="1" dirty="0">
                <a:solidFill>
                  <a:srgbClr val="003274">
                    <a:lumMod val="75000"/>
                  </a:srgbClr>
                </a:solidFill>
              </a:rPr>
              <a:t>Место реализации: АО «ГНЦ НИИАР», Димитровград</a:t>
            </a:r>
          </a:p>
          <a:p>
            <a:pPr defTabSz="777483" fontAlgn="base"/>
            <a:endParaRPr lang="ru-RU" sz="1400" dirty="0">
              <a:solidFill>
                <a:srgbClr val="003274"/>
              </a:solidFill>
              <a:ea typeface="Roboto" panose="02000000000000000000" pitchFamily="2" charset="0"/>
            </a:endParaRPr>
          </a:p>
          <a:p>
            <a:pPr defTabSz="777483" fontAlgn="base"/>
            <a:r>
              <a:rPr lang="ru-RU" sz="1400" b="1" dirty="0" smtClean="0">
                <a:solidFill>
                  <a:srgbClr val="003274">
                    <a:lumMod val="75000"/>
                  </a:srgbClr>
                </a:solidFill>
              </a:rPr>
              <a:t>2020-2024 </a:t>
            </a:r>
            <a:r>
              <a:rPr lang="ru-RU" sz="1400" b="1" dirty="0" err="1" smtClean="0">
                <a:solidFill>
                  <a:srgbClr val="003274">
                    <a:lumMod val="75000"/>
                  </a:srgbClr>
                </a:solidFill>
              </a:rPr>
              <a:t>г.г</a:t>
            </a:r>
            <a:r>
              <a:rPr lang="ru-RU" sz="1400" b="1" dirty="0" smtClean="0">
                <a:solidFill>
                  <a:srgbClr val="003274">
                    <a:lumMod val="75000"/>
                  </a:srgbClr>
                </a:solidFill>
              </a:rPr>
              <a:t>.: </a:t>
            </a:r>
          </a:p>
          <a:p>
            <a:pPr indent="179388" algn="just" defTabSz="777483" fontAlgn="base">
              <a:lnSpc>
                <a:spcPct val="114000"/>
              </a:lnSpc>
            </a:pPr>
            <a:r>
              <a:rPr lang="ru-RU" sz="1400" b="1" dirty="0">
                <a:solidFill>
                  <a:srgbClr val="003274">
                    <a:lumMod val="75000"/>
                  </a:srgbClr>
                </a:solidFill>
              </a:rPr>
              <a:t>- </a:t>
            </a:r>
            <a:r>
              <a:rPr lang="ru-RU" sz="1400" b="1" dirty="0" smtClean="0">
                <a:solidFill>
                  <a:srgbClr val="003274">
                    <a:lumMod val="75000"/>
                  </a:srgbClr>
                </a:solidFill>
              </a:rPr>
              <a:t>реакторные </a:t>
            </a:r>
            <a:r>
              <a:rPr lang="ru-RU" sz="1400" b="1" dirty="0">
                <a:solidFill>
                  <a:srgbClr val="003274">
                    <a:lumMod val="75000"/>
                  </a:srgbClr>
                </a:solidFill>
              </a:rPr>
              <a:t>испытания (облучение) мишеней, радиохимическая переработка, выделение и паспортизация изотопов ТПЭ;</a:t>
            </a:r>
          </a:p>
          <a:p>
            <a:pPr indent="179388" algn="just" defTabSz="777483" fontAlgn="base">
              <a:lnSpc>
                <a:spcPct val="114000"/>
              </a:lnSpc>
            </a:pPr>
            <a:r>
              <a:rPr lang="ru-RU" sz="1400" b="1" dirty="0">
                <a:solidFill>
                  <a:srgbClr val="003274">
                    <a:lumMod val="75000"/>
                  </a:srgbClr>
                </a:solidFill>
              </a:rPr>
              <a:t>- </a:t>
            </a:r>
            <a:r>
              <a:rPr lang="ru-RU" sz="1400" b="1" dirty="0" smtClean="0">
                <a:solidFill>
                  <a:srgbClr val="003274">
                    <a:lumMod val="75000"/>
                  </a:srgbClr>
                </a:solidFill>
              </a:rPr>
              <a:t>материалы </a:t>
            </a:r>
            <a:r>
              <a:rPr lang="ru-RU" sz="1400" b="1" dirty="0">
                <a:solidFill>
                  <a:srgbClr val="003274">
                    <a:lumMod val="75000"/>
                  </a:srgbClr>
                </a:solidFill>
              </a:rPr>
              <a:t>для изготовления ускорительных мишеней – </a:t>
            </a:r>
            <a:r>
              <a:rPr lang="ru-RU" sz="1400" b="1" dirty="0" smtClean="0">
                <a:solidFill>
                  <a:srgbClr val="003274">
                    <a:lumMod val="75000"/>
                  </a:srgbClr>
                </a:solidFill>
              </a:rPr>
              <a:t/>
            </a:r>
            <a:br>
              <a:rPr lang="ru-RU" sz="1400" b="1" dirty="0" smtClean="0">
                <a:solidFill>
                  <a:srgbClr val="003274">
                    <a:lumMod val="75000"/>
                  </a:srgbClr>
                </a:solidFill>
              </a:rPr>
            </a:br>
            <a:r>
              <a:rPr lang="en-US" sz="1400" b="1" dirty="0" smtClean="0">
                <a:solidFill>
                  <a:srgbClr val="003274">
                    <a:lumMod val="75000"/>
                  </a:srgbClr>
                </a:solidFill>
              </a:rPr>
              <a:t>Am</a:t>
            </a:r>
            <a:r>
              <a:rPr lang="ru-RU" sz="1400" b="1" dirty="0" smtClean="0">
                <a:solidFill>
                  <a:srgbClr val="003274">
                    <a:lumMod val="75000"/>
                  </a:srgbClr>
                </a:solidFill>
              </a:rPr>
              <a:t>-243 </a:t>
            </a:r>
            <a:r>
              <a:rPr lang="ru-RU" sz="1400" b="1" dirty="0">
                <a:solidFill>
                  <a:srgbClr val="003274">
                    <a:lumMod val="75000"/>
                  </a:srgbClr>
                </a:solidFill>
              </a:rPr>
              <a:t>250 </a:t>
            </a:r>
            <a:r>
              <a:rPr lang="ru-RU" sz="1400" b="1" dirty="0" smtClean="0">
                <a:solidFill>
                  <a:srgbClr val="003274">
                    <a:lumMod val="75000"/>
                  </a:srgbClr>
                </a:solidFill>
              </a:rPr>
              <a:t>мг, </a:t>
            </a:r>
            <a:r>
              <a:rPr lang="en-US" sz="1400" b="1" dirty="0" smtClean="0">
                <a:solidFill>
                  <a:srgbClr val="003274">
                    <a:lumMod val="75000"/>
                  </a:srgbClr>
                </a:solidFill>
              </a:rPr>
              <a:t>Cm</a:t>
            </a:r>
            <a:r>
              <a:rPr lang="ru-RU" sz="1400" b="1" dirty="0" smtClean="0">
                <a:solidFill>
                  <a:srgbClr val="003274">
                    <a:lumMod val="75000"/>
                  </a:srgbClr>
                </a:solidFill>
              </a:rPr>
              <a:t>-248 </a:t>
            </a:r>
            <a:r>
              <a:rPr lang="ru-RU" sz="1400" b="1" dirty="0">
                <a:solidFill>
                  <a:srgbClr val="003274">
                    <a:lumMod val="75000"/>
                  </a:srgbClr>
                </a:solidFill>
              </a:rPr>
              <a:t>25 </a:t>
            </a:r>
            <a:r>
              <a:rPr lang="ru-RU" sz="1400" b="1" dirty="0" smtClean="0">
                <a:solidFill>
                  <a:srgbClr val="003274">
                    <a:lumMod val="75000"/>
                  </a:srgbClr>
                </a:solidFill>
              </a:rPr>
              <a:t>мг, </a:t>
            </a:r>
            <a:r>
              <a:rPr lang="en-US" sz="1400" b="1" dirty="0" smtClean="0">
                <a:solidFill>
                  <a:srgbClr val="003274">
                    <a:lumMod val="75000"/>
                  </a:srgbClr>
                </a:solidFill>
              </a:rPr>
              <a:t>Pu</a:t>
            </a:r>
            <a:r>
              <a:rPr lang="ru-RU" sz="1400" b="1" dirty="0" smtClean="0">
                <a:solidFill>
                  <a:srgbClr val="003274">
                    <a:lumMod val="75000"/>
                  </a:srgbClr>
                </a:solidFill>
              </a:rPr>
              <a:t>-242 </a:t>
            </a:r>
            <a:r>
              <a:rPr lang="ru-RU" sz="1400" b="1" dirty="0">
                <a:solidFill>
                  <a:srgbClr val="003274">
                    <a:lumMod val="75000"/>
                  </a:srgbClr>
                </a:solidFill>
              </a:rPr>
              <a:t>250 </a:t>
            </a:r>
            <a:r>
              <a:rPr lang="ru-RU" sz="1400" b="1" dirty="0" smtClean="0">
                <a:solidFill>
                  <a:srgbClr val="003274">
                    <a:lumMod val="75000"/>
                  </a:srgbClr>
                </a:solidFill>
              </a:rPr>
              <a:t>мг; </a:t>
            </a:r>
            <a:endParaRPr lang="ru-RU" sz="1400" b="1" dirty="0">
              <a:solidFill>
                <a:srgbClr val="003274">
                  <a:lumMod val="75000"/>
                </a:srgbClr>
              </a:solidFill>
            </a:endParaRPr>
          </a:p>
          <a:p>
            <a:pPr indent="179388" algn="just" defTabSz="777483" fontAlgn="base">
              <a:lnSpc>
                <a:spcPct val="114000"/>
              </a:lnSpc>
            </a:pPr>
            <a:r>
              <a:rPr lang="ru-RU" sz="1400" b="1" dirty="0">
                <a:solidFill>
                  <a:srgbClr val="003274">
                    <a:lumMod val="75000"/>
                  </a:srgbClr>
                </a:solidFill>
              </a:rPr>
              <a:t>- </a:t>
            </a:r>
            <a:r>
              <a:rPr lang="ru-RU" sz="1400" b="1" dirty="0" smtClean="0">
                <a:solidFill>
                  <a:srgbClr val="003274">
                    <a:lumMod val="75000"/>
                  </a:srgbClr>
                </a:solidFill>
              </a:rPr>
              <a:t>мишень-накопитель с </a:t>
            </a:r>
            <a:r>
              <a:rPr lang="ru-RU" sz="1400" b="1" dirty="0">
                <a:solidFill>
                  <a:srgbClr val="003274">
                    <a:lumMod val="75000"/>
                  </a:srgbClr>
                </a:solidFill>
              </a:rPr>
              <a:t>кадмиевым экраном (5,9 г кюрия с массовой долей Cm-248 7,02</a:t>
            </a:r>
            <a:r>
              <a:rPr lang="ru-RU" sz="1400" b="1" dirty="0" smtClean="0">
                <a:solidFill>
                  <a:srgbClr val="003274">
                    <a:lumMod val="75000"/>
                  </a:srgbClr>
                </a:solidFill>
              </a:rPr>
              <a:t>%) для </a:t>
            </a:r>
            <a:r>
              <a:rPr lang="ru-RU" sz="1400" b="1" dirty="0">
                <a:solidFill>
                  <a:srgbClr val="003274">
                    <a:lumMod val="75000"/>
                  </a:srgbClr>
                </a:solidFill>
              </a:rPr>
              <a:t>наработки </a:t>
            </a:r>
            <a:r>
              <a:rPr lang="ru-RU" sz="1400" b="1" dirty="0" smtClean="0">
                <a:solidFill>
                  <a:srgbClr val="003274">
                    <a:lumMod val="75000"/>
                  </a:srgbClr>
                </a:solidFill>
              </a:rPr>
              <a:t>30 </a:t>
            </a:r>
            <a:r>
              <a:rPr lang="ru-RU" sz="1400" b="1" dirty="0">
                <a:solidFill>
                  <a:srgbClr val="003274">
                    <a:lumMod val="75000"/>
                  </a:srgbClr>
                </a:solidFill>
              </a:rPr>
              <a:t>мг </a:t>
            </a:r>
            <a:r>
              <a:rPr lang="ru-RU" sz="1400" b="1" dirty="0" smtClean="0">
                <a:solidFill>
                  <a:srgbClr val="003274">
                    <a:lumMod val="75000"/>
                  </a:srgbClr>
                </a:solidFill>
              </a:rPr>
              <a:t>Bk-249 и </a:t>
            </a:r>
            <a:r>
              <a:rPr lang="en-US" sz="1400" b="1" dirty="0" err="1" smtClean="0">
                <a:solidFill>
                  <a:srgbClr val="003274">
                    <a:lumMod val="75000"/>
                  </a:srgbClr>
                </a:solidFill>
              </a:rPr>
              <a:t>Cf</a:t>
            </a:r>
            <a:r>
              <a:rPr lang="ru-RU" sz="1400" b="1" dirty="0" smtClean="0">
                <a:solidFill>
                  <a:srgbClr val="003274">
                    <a:lumMod val="75000"/>
                  </a:srgbClr>
                </a:solidFill>
              </a:rPr>
              <a:t>;</a:t>
            </a:r>
            <a:endParaRPr lang="ru-RU" sz="1400" b="1" dirty="0">
              <a:solidFill>
                <a:srgbClr val="003274">
                  <a:lumMod val="75000"/>
                </a:srgbClr>
              </a:solidFill>
            </a:endParaRPr>
          </a:p>
        </p:txBody>
      </p:sp>
      <p:pic>
        <p:nvPicPr>
          <p:cNvPr id="7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9" y="2876563"/>
            <a:ext cx="2483093" cy="14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0" y="4408676"/>
            <a:ext cx="30233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Реакторная мишень-накопитель  и кадмиевая капсула со стартовой композицией</a:t>
            </a:r>
          </a:p>
        </p:txBody>
      </p:sp>
      <p:pic>
        <p:nvPicPr>
          <p:cNvPr id="9" name="Рисунок 5" descr="0909201439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8501"/>
            <a:ext cx="2020969" cy="117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4" y="3219822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 defTabSz="777483" fontAlgn="base"/>
            <a:r>
              <a:rPr lang="ru-RU" altLang="ru-RU" sz="1400" b="1" dirty="0" smtClean="0">
                <a:solidFill>
                  <a:srgbClr val="003274">
                    <a:lumMod val="75000"/>
                  </a:srgbClr>
                </a:solidFill>
              </a:rPr>
              <a:t>- </a:t>
            </a:r>
            <a:r>
              <a:rPr lang="ru-RU" altLang="ru-RU" sz="1400" b="1" dirty="0">
                <a:solidFill>
                  <a:srgbClr val="003274">
                    <a:lumMod val="75000"/>
                  </a:srgbClr>
                </a:solidFill>
              </a:rPr>
              <a:t>методики радиохимической переработки опытных мишеней с кадмиевым экраном; </a:t>
            </a:r>
          </a:p>
          <a:p>
            <a:pPr indent="450850" algn="just" defTabSz="777483" fontAlgn="base"/>
            <a:r>
              <a:rPr lang="ru-RU" sz="1400" b="1" dirty="0">
                <a:solidFill>
                  <a:srgbClr val="003274">
                    <a:lumMod val="75000"/>
                  </a:srgbClr>
                </a:solidFill>
              </a:rPr>
              <a:t>- опытные образцы сегментов ускорительной мишени с </a:t>
            </a:r>
            <a:br>
              <a:rPr lang="ru-RU" sz="1400" b="1" dirty="0">
                <a:solidFill>
                  <a:srgbClr val="003274">
                    <a:lumMod val="75000"/>
                  </a:srgbClr>
                </a:solidFill>
              </a:rPr>
            </a:br>
            <a:r>
              <a:rPr lang="ru-RU" sz="1400" b="1" dirty="0">
                <a:solidFill>
                  <a:srgbClr val="003274">
                    <a:lumMod val="75000"/>
                  </a:srgbClr>
                </a:solidFill>
              </a:rPr>
              <a:t>Pu-242 и Bk-249</a:t>
            </a:r>
            <a:r>
              <a:rPr lang="ru-RU" sz="1400" b="1" dirty="0" smtClean="0">
                <a:solidFill>
                  <a:srgbClr val="003274">
                    <a:lumMod val="75000"/>
                  </a:srgbClr>
                </a:solidFill>
              </a:rPr>
              <a:t>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059832" y="4540841"/>
            <a:ext cx="2020969" cy="263157"/>
          </a:xfrm>
          <a:prstGeom prst="rect">
            <a:avLst/>
          </a:prstGeom>
        </p:spPr>
        <p:txBody>
          <a:bodyPr wrap="square" lIns="77739" tIns="38866" rIns="77739" bIns="38866">
            <a:spAutoFit/>
          </a:bodyPr>
          <a:lstStyle>
            <a:defPPr>
              <a:defRPr lang="ru-RU"/>
            </a:defPPr>
            <a:lvl1pPr algn="ctr" defTabSz="777483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defRPr>
            </a:lvl1pPr>
          </a:lstStyle>
          <a:p>
            <a:r>
              <a:rPr lang="ru-RU" altLang="ru-RU" dirty="0"/>
              <a:t>Мишенный </a:t>
            </a:r>
            <a:r>
              <a:rPr lang="ru-RU" altLang="ru-RU" dirty="0" smtClean="0"/>
              <a:t>модуль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5151265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презентация_светл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резентация_светлая_4х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презентация_светлая_4х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кстовые слайд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Содержание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</TotalTime>
  <Words>1447</Words>
  <Application>Microsoft Office PowerPoint</Application>
  <PresentationFormat>Экран (16:9)</PresentationFormat>
  <Paragraphs>220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презентация_светлая</vt:lpstr>
      <vt:lpstr>b-default</vt:lpstr>
      <vt:lpstr>презентация_светлая_4х3</vt:lpstr>
      <vt:lpstr>1_презентация_светлая_4х3</vt:lpstr>
      <vt:lpstr>4_b-default</vt:lpstr>
      <vt:lpstr>5_b-default</vt:lpstr>
      <vt:lpstr>6_b-default</vt:lpstr>
      <vt:lpstr>Текстовые слайды</vt:lpstr>
      <vt:lpstr>Содержание</vt:lpstr>
      <vt:lpstr>Презентация PowerPoint</vt:lpstr>
      <vt:lpstr>21 мая 2025. 590-е заседание Совета Федерации. </vt:lpstr>
      <vt:lpstr>Общая схема управления национальным проектом</vt:lpstr>
      <vt:lpstr>Мероприятия Федерального проекта (ФП) «Специальные материалы и технологии атомной энергетики» </vt:lpstr>
      <vt:lpstr>ПРЕДЛАГАЕМЫЕ РЕАКЦИИ ДЛЯ СИНТЕЗА</vt:lpstr>
      <vt:lpstr>ГЛАВНЫЕ СОСТАВЛЯЮЩИЕ ПРОЕКТА</vt:lpstr>
      <vt:lpstr>Разработка ускорительного комплекса, оснащенного новым инжектором многозарядных ионов с ионным источником типа ЭЦР</vt:lpstr>
      <vt:lpstr>Разработка ускорительного комплекса, оснащенного новым инжектором многозарядных ионов с ионным источником типа ЭЦР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График поступления изотопов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Жогова Кира Борисовна</dc:creator>
  <cp:lastModifiedBy>Жогова Кира Борисовна</cp:lastModifiedBy>
  <cp:revision>117</cp:revision>
  <cp:lastPrinted>2025-05-19T11:03:48Z</cp:lastPrinted>
  <dcterms:created xsi:type="dcterms:W3CDTF">2024-04-10T14:15:53Z</dcterms:created>
  <dcterms:modified xsi:type="dcterms:W3CDTF">2025-06-26T10:53:36Z</dcterms:modified>
</cp:coreProperties>
</file>