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9" r:id="rId3"/>
    <p:sldId id="292" r:id="rId4"/>
    <p:sldId id="319" r:id="rId5"/>
    <p:sldId id="261" r:id="rId6"/>
    <p:sldId id="262" r:id="rId7"/>
    <p:sldId id="323" r:id="rId8"/>
    <p:sldId id="329" r:id="rId9"/>
    <p:sldId id="347" r:id="rId10"/>
    <p:sldId id="322" r:id="rId11"/>
    <p:sldId id="348" r:id="rId12"/>
    <p:sldId id="293" r:id="rId13"/>
    <p:sldId id="272" r:id="rId14"/>
    <p:sldId id="273" r:id="rId15"/>
    <p:sldId id="274" r:id="rId16"/>
    <p:sldId id="324" r:id="rId17"/>
    <p:sldId id="275" r:id="rId18"/>
    <p:sldId id="276" r:id="rId19"/>
    <p:sldId id="277" r:id="rId20"/>
    <p:sldId id="326" r:id="rId21"/>
    <p:sldId id="327" r:id="rId22"/>
    <p:sldId id="328" r:id="rId23"/>
    <p:sldId id="325" r:id="rId24"/>
    <p:sldId id="349" r:id="rId25"/>
    <p:sldId id="350" r:id="rId26"/>
    <p:sldId id="351" r:id="rId27"/>
    <p:sldId id="352" r:id="rId28"/>
    <p:sldId id="330" r:id="rId29"/>
    <p:sldId id="291" r:id="rId30"/>
    <p:sldId id="268" r:id="rId31"/>
    <p:sldId id="331" r:id="rId32"/>
    <p:sldId id="335" r:id="rId33"/>
    <p:sldId id="344" r:id="rId34"/>
    <p:sldId id="345" r:id="rId35"/>
    <p:sldId id="340" r:id="rId36"/>
    <p:sldId id="303" r:id="rId37"/>
    <p:sldId id="337" r:id="rId38"/>
    <p:sldId id="316" r:id="rId39"/>
    <p:sldId id="332" r:id="rId40"/>
    <p:sldId id="346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22038-0DB7-4316-9C5F-1D8A8EF1479E}" type="datetimeFigureOut">
              <a:rPr lang="ru-RU" smtClean="0"/>
              <a:t>29.06.2025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24665-8BA6-4F1A-B5C0-64D6B5F0D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1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4e67d91e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4e67d91e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637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nos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nos"/>
                <a:buNone/>
              </a:pPr>
              <a:t>36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43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60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43debdb06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43debdb06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44e67d9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344e67d9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47C65-AEC9-A149-1404-19DAB7C7C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475987-F150-EA48-C3A5-1C37C9FD3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2C71EB-EA39-326E-CA13-CCB8B6B0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CBF1B6-1E42-9C7B-1ADB-EA351F44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68291-E68A-1FAD-17C4-4B9D9DC5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9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36FD2-1925-CB0C-4DA0-8CD62CCB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4803F-A130-DE50-CD96-EFC0AF95B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B73AB0-AD00-DD7C-0391-83B17197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221A5-C992-57DB-A439-19EEC00B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56EBF8-A543-334A-24BA-5E16A77B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1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13A8AE-86B9-10DA-38D4-7E03D370C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BBDBA7-86D8-4894-64B7-EB67AFE10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97DCD-F732-709F-4476-BAF12CE5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BDEB9-ABE2-CA9D-979A-49E75519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B9344-7F56-53F5-A7E0-8D9AB957E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53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09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5DBD4-CB5F-7F8E-8EE0-C6929F8BE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99F524-74B7-D019-5380-F3AC6EF4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C4CD18-F378-A27A-57F4-407043D09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57E55-4B1A-10E8-D65E-5675FF66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09E2B-027F-3C5F-E59A-8672B2C4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7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42854-E968-E636-1ACA-48E097C1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A2AEB-BEAF-4A2A-6985-884E58D0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DC9C53-2FE7-0F98-7EB9-63349A3B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498D3-8F2C-4562-4FEA-0885FB8E0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3800D3-0F2A-4B70-0D78-EDAEC979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9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E3763-5F07-3E27-29AF-94423EC8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97F6D-62D3-D56A-AB92-54807AD49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31F89F-004E-F3F9-941C-3E24DD45BF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6D1F7C-A840-9FBB-2D18-129B4A5F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EDA39D-B77F-D0A7-6FB0-CADC357F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98108E-1DCE-1166-0BE8-D015760F4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8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2A58D-3786-4656-76C0-A2378761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B59EC9-E036-F5AA-8D97-2F9A3DC81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E08903-FD70-5284-673B-ED792C47E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8278A6-4F29-648F-5630-15CA3CD61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9EBAA3-B712-DB3B-B2AB-C0A41EB3F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D6CE225-948B-ACF7-9821-102280D8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6AC039-B70C-2CFC-D939-C328450C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3C53D5-1CE9-C5A4-248D-19AC0DAE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2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ABDF5-F011-521C-E1EB-0EFC5E773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4BF049F-95A1-66A4-B158-451BD2DE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97C20-B18E-7C05-9798-D37EB2687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0281E5-76CE-F6E0-7A80-8265420F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9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C80581-1D02-8C5F-E1F5-BFB1FE1A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76220F-C26D-8399-E128-59AF32E0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54EDBB-B35D-1D83-296F-F6F1E3A4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9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8BFB6-A94F-DDBE-CBAF-381C14E3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B0BD6-ED02-8E8B-F89E-45D21A0F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9F72F-367D-AA95-6DEE-04966898A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B6A27B-8872-EA45-997D-9DEC5131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6238D1-9EC5-2447-FE4E-D20FB921B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BDAA92-A3BF-20D8-B699-FE78BED8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73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77319-3F15-AF08-B1D9-C1697D7B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54FEC5-CEFB-2BA4-FAA1-5DAC85113B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9CE98D-06FF-F651-725E-D078580E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4B20D0-AE47-AE34-A299-2C5C7883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E924F-66C9-EEBD-6AF8-4BB4ADA5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D5EF2B-1139-5038-999A-C28601CC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1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5FB2D-A019-ABEB-750F-8B06E6DE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92BC2D-80C9-C6A1-580A-8F0E35E28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B38E0-43DE-98D2-5A93-04B0DFC2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CB8B9-BB1F-9502-F609-CA28424DF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96F84-08F4-126F-1437-FA304F76A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2A945-9157-47AE-AD77-830E254E3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5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613BD-0B52-3897-4714-891F8F62D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5" y="1495587"/>
            <a:ext cx="12036489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GASSOL - новый сепаратор для</a:t>
            </a:r>
            <a:br>
              <a:rPr lang="ru-RU" dirty="0"/>
            </a:br>
            <a:r>
              <a:rPr lang="ru-RU" dirty="0"/>
              <a:t>изучения химических свойств</a:t>
            </a:r>
            <a:br>
              <a:rPr lang="ru-RU" dirty="0"/>
            </a:br>
            <a:r>
              <a:rPr lang="ru-RU" dirty="0"/>
              <a:t>сверхтяжелых элементов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E82752-B678-F506-81B8-EAF8C7CB3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4205"/>
            <a:ext cx="9144000" cy="481142"/>
          </a:xfrm>
        </p:spPr>
        <p:txBody>
          <a:bodyPr/>
          <a:lstStyle/>
          <a:p>
            <a:r>
              <a:rPr lang="ru-RU" dirty="0"/>
              <a:t>Соловьев Д.И.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EE4F97-3601-47E3-A912-F321D48F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59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36CD5-5C49-CC17-A287-D292DAEF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4369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Эффект турбины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2CE0499-68CB-91BB-D825-86604666BE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541184"/>
                <a:ext cx="4360734" cy="6132993"/>
              </a:xfrm>
            </p:spPr>
            <p:txBody>
              <a:bodyPr>
                <a:noAutofit/>
              </a:bodyPr>
              <a:lstStyle/>
              <a:p>
                <a:pPr marL="342900" indent="-342900" algn="just">
                  <a:lnSpc>
                    <a:spcPct val="105000"/>
                  </a:lnSpc>
                  <a:buSzPts val="1018"/>
                </a:pPr>
                <a:r>
                  <a:rPr lang="ru-RU" sz="2000" dirty="0">
                    <a:solidFill>
                      <a:schemeClr val="dk1"/>
                    </a:solidFill>
                  </a:rPr>
                  <a:t>Поле 5.9 Тесла</a:t>
                </a:r>
              </a:p>
              <a:p>
                <a:pPr marL="342900" indent="-342900" algn="just">
                  <a:lnSpc>
                    <a:spcPct val="105000"/>
                  </a:lnSpc>
                  <a:spcBef>
                    <a:spcPts val="1600"/>
                  </a:spcBef>
                  <a:spcAft>
                    <a:spcPts val="1600"/>
                  </a:spcAft>
                  <a:buSzPts val="1018"/>
                </a:pPr>
                <a:r>
                  <a:rPr lang="ru-RU" sz="2000" dirty="0">
                    <a:solidFill>
                      <a:schemeClr val="dk1"/>
                    </a:solidFill>
                  </a:rPr>
                  <a:t>Меняется </a:t>
                </a:r>
                <a:r>
                  <a:rPr lang="ru-RU" sz="2000" dirty="0" err="1">
                    <a:solidFill>
                      <a:schemeClr val="dk1"/>
                    </a:solidFill>
                  </a:rPr>
                  <a:t>B</a:t>
                </a:r>
                <a:r>
                  <a:rPr lang="ru-RU" sz="2000" dirty="0" err="1">
                    <a:ea typeface="Times New Roman" panose="02020603050405020304" pitchFamily="18" charset="0"/>
                  </a:rPr>
                  <a:t>ρ</a:t>
                </a:r>
                <a:r>
                  <a:rPr lang="ru-RU" sz="2000" dirty="0">
                    <a:solidFill>
                      <a:schemeClr val="dk1"/>
                    </a:solidFill>
                  </a:rPr>
                  <a:t> частицы от 0.005 до 3 Т*м:  хотим понять, какие </a:t>
                </a:r>
                <a:r>
                  <a:rPr lang="ru-RU" sz="2000" dirty="0" err="1">
                    <a:solidFill>
                      <a:schemeClr val="dk1"/>
                    </a:solidFill>
                  </a:rPr>
                  <a:t>B</a:t>
                </a:r>
                <a:r>
                  <a:rPr lang="ru-RU" sz="2000" dirty="0" err="1">
                    <a:ea typeface="Times New Roman" panose="02020603050405020304" pitchFamily="18" charset="0"/>
                  </a:rPr>
                  <a:t>ρ</a:t>
                </a:r>
                <a:r>
                  <a:rPr lang="ru-RU" sz="2000" dirty="0">
                    <a:solidFill>
                      <a:schemeClr val="dk1"/>
                    </a:solidFill>
                  </a:rPr>
                  <a:t> прилетят в камеру в хим. опытах</a:t>
                </a:r>
              </a:p>
              <a:p>
                <a:pPr marL="342900" indent="-342900" algn="just">
                  <a:lnSpc>
                    <a:spcPct val="105000"/>
                  </a:lnSpc>
                  <a:spcBef>
                    <a:spcPts val="1600"/>
                  </a:spcBef>
                  <a:spcAft>
                    <a:spcPts val="1600"/>
                  </a:spcAft>
                  <a:buSzPts val="1018"/>
                </a:pP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Добавление турбины в расчет полностью убирает все фоновые частицы в диапазоне от 0.005 до 1.8 Тл*м,</a:t>
                </a:r>
              </a:p>
              <a:p>
                <a:pPr marL="342900" indent="-342900" algn="just">
                  <a:lnSpc>
                    <a:spcPct val="105000"/>
                  </a:lnSpc>
                  <a:spcBef>
                    <a:spcPts val="1600"/>
                  </a:spcBef>
                  <a:spcAft>
                    <a:spcPts val="1600"/>
                  </a:spcAft>
                  <a:buSzPts val="1018"/>
                </a:pPr>
                <a:r>
                  <a:rPr lang="ru-RU" sz="2000" dirty="0">
                    <a:ea typeface="Times New Roman" panose="02020603050405020304" pitchFamily="18" charset="0"/>
                  </a:rPr>
                  <a:t>П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ик с максимумом для </a:t>
                </a:r>
                <a14:m>
                  <m:oMath xmlns:m="http://schemas.openxmlformats.org/officeDocument/2006/math"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2.4 Тл*м все еще остается довольно широким</a:t>
                </a:r>
              </a:p>
              <a:p>
                <a:pPr marL="342900" indent="-342900" algn="just">
                  <a:lnSpc>
                    <a:spcPct val="105000"/>
                  </a:lnSpc>
                  <a:spcBef>
                    <a:spcPts val="1600"/>
                  </a:spcBef>
                  <a:spcAft>
                    <a:spcPts val="1600"/>
                  </a:spcAft>
                  <a:buSzPts val="1018"/>
                </a:pPr>
                <a:r>
                  <a:rPr lang="ru-RU" sz="2000" dirty="0">
                    <a:ea typeface="Times New Roman" panose="02020603050405020304" pitchFamily="18" charset="0"/>
                  </a:rPr>
                  <a:t>В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опрос о достаточности подавления продуктов фоновых реакций остается открытым</a:t>
                </a:r>
                <a:endParaRPr lang="ru-RU" sz="20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2CE0499-68CB-91BB-D825-86604666BE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541184"/>
                <a:ext cx="4360734" cy="6132993"/>
              </a:xfrm>
              <a:blipFill>
                <a:blip r:embed="rId2"/>
                <a:stretch>
                  <a:fillRect r="-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04DDD7-E1CE-AFE7-4C6A-7EDFBD73F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322A27-18AA-F696-7468-E116B07EA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34" y="887630"/>
            <a:ext cx="7762210" cy="4819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49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7794C-019A-48C6-9C5D-146E90677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5153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Экспериментальные сложности: </a:t>
            </a:r>
            <a:br>
              <a:rPr lang="ru-RU" dirty="0"/>
            </a:br>
            <a:r>
              <a:rPr lang="ru-RU" dirty="0"/>
              <a:t>сдвиг катушки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07AAC3-5AC4-43C4-9956-2B22B4EB4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4527" y="1194166"/>
            <a:ext cx="6363093" cy="609440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/>
              <a:t>Катушка внутри криостата подвешена на 12 тягах</a:t>
            </a:r>
          </a:p>
          <a:p>
            <a:pPr algn="just"/>
            <a:r>
              <a:rPr lang="ru-RU" dirty="0"/>
              <a:t>Каким-то образом сдвинута – магнитные силы, гравитация, неточность изготовления</a:t>
            </a:r>
          </a:p>
          <a:p>
            <a:pPr algn="just"/>
            <a:r>
              <a:rPr lang="ru-RU" dirty="0"/>
              <a:t>Из-за этого сдвинуто направление магнитного поля </a:t>
            </a:r>
          </a:p>
          <a:p>
            <a:pPr algn="just"/>
            <a:r>
              <a:rPr lang="ru-RU" dirty="0"/>
              <a:t>Приводит к смещению сфокусированных ядер на фокальной плоскости и увеличению потерь в лопастях турбины на 5-15%!</a:t>
            </a:r>
          </a:p>
          <a:p>
            <a:pPr algn="just"/>
            <a:r>
              <a:rPr lang="ru-RU" dirty="0"/>
              <a:t>Необходимо компенсировать – можем двигать магнитопровод на подставке</a:t>
            </a:r>
          </a:p>
          <a:p>
            <a:pPr algn="just"/>
            <a:r>
              <a:rPr lang="ru-RU" dirty="0"/>
              <a:t>Куда двигать – 3 метода:</a:t>
            </a:r>
          </a:p>
          <a:p>
            <a:pPr algn="just"/>
            <a:endParaRPr lang="ru-RU" dirty="0"/>
          </a:p>
          <a:p>
            <a:pPr marL="152396" indent="0" algn="just">
              <a:buNone/>
            </a:pPr>
            <a:r>
              <a:rPr lang="ru-RU" dirty="0"/>
              <a:t> - дисбаланс напряжений в тягах – примерная оценка</a:t>
            </a:r>
          </a:p>
          <a:p>
            <a:pPr marL="152396" indent="0" algn="just">
              <a:buNone/>
            </a:pPr>
            <a:r>
              <a:rPr lang="ru-RU" dirty="0"/>
              <a:t> - точное измерение магнитного поля </a:t>
            </a:r>
          </a:p>
          <a:p>
            <a:pPr marL="152396" indent="0" algn="just">
              <a:buNone/>
            </a:pPr>
            <a:r>
              <a:rPr lang="ru-RU" dirty="0"/>
              <a:t> - из смещения изображения альфа-частиц (?)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B49884-181B-4204-991B-56CDEA11A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513" r="8236" b="3882"/>
          <a:stretch/>
        </p:blipFill>
        <p:spPr>
          <a:xfrm>
            <a:off x="6308566" y="600080"/>
            <a:ext cx="5791908" cy="335159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4A96C2-6B68-4ADC-8009-C448B5F62C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en" sz="2000" smtClean="0"/>
              <a:pPr/>
              <a:t>11</a:t>
            </a:fld>
            <a:endParaRPr lang="en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15B9EC-9F6C-4FCB-ABCC-7D5DCEF5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76" y="3506410"/>
            <a:ext cx="3801337" cy="33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2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25F6D-5904-4FB0-04AE-6CE713D9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Оценка смещения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E0E00-685C-46BB-32E4-6E5C0C169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99075" y="603639"/>
            <a:ext cx="4916066" cy="625436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С использованием альфа-источника без стоппера и турбины определяем смещение изображения</a:t>
            </a:r>
          </a:p>
          <a:p>
            <a:pPr algn="just"/>
            <a:r>
              <a:rPr lang="ru-RU" dirty="0"/>
              <a:t>При оптимальном поле для фокусирования альфа-частицы сместятся так же, как и ядра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Можем протестировать предоставленные поля в широком диапазоне, регистрируя разные фокусы и сравнивая с </a:t>
            </a:r>
            <a:r>
              <a:rPr lang="ru-RU" dirty="0" err="1">
                <a:solidFill>
                  <a:schemeClr val="bg1"/>
                </a:solidFill>
              </a:rPr>
              <a:t>ра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ru-RU" dirty="0">
                <a:solidFill>
                  <a:schemeClr val="bg1"/>
                </a:solidFill>
              </a:rPr>
              <a:t>четом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5D39D3F-BE11-0C53-5C4D-66382249D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798889"/>
              </p:ext>
            </p:extLst>
          </p:nvPr>
        </p:nvGraphicFramePr>
        <p:xfrm>
          <a:off x="4833255" y="0"/>
          <a:ext cx="7358745" cy="3284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4564">
                  <a:extLst>
                    <a:ext uri="{9D8B030D-6E8A-4147-A177-3AD203B41FA5}">
                      <a16:colId xmlns:a16="http://schemas.microsoft.com/office/drawing/2014/main" val="520258783"/>
                    </a:ext>
                  </a:extLst>
                </a:gridCol>
                <a:gridCol w="1357459">
                  <a:extLst>
                    <a:ext uri="{9D8B030D-6E8A-4147-A177-3AD203B41FA5}">
                      <a16:colId xmlns:a16="http://schemas.microsoft.com/office/drawing/2014/main" val="2124650455"/>
                    </a:ext>
                  </a:extLst>
                </a:gridCol>
                <a:gridCol w="1018095">
                  <a:extLst>
                    <a:ext uri="{9D8B030D-6E8A-4147-A177-3AD203B41FA5}">
                      <a16:colId xmlns:a16="http://schemas.microsoft.com/office/drawing/2014/main" val="4040184566"/>
                    </a:ext>
                  </a:extLst>
                </a:gridCol>
                <a:gridCol w="1228627">
                  <a:extLst>
                    <a:ext uri="{9D8B030D-6E8A-4147-A177-3AD203B41FA5}">
                      <a16:colId xmlns:a16="http://schemas.microsoft.com/office/drawing/2014/main" val="3544271407"/>
                    </a:ext>
                  </a:extLst>
                </a:gridCol>
              </a:tblGrid>
              <a:tr h="24376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Смещение 10 мм плоскопараллельно: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05862769"/>
                  </a:ext>
                </a:extLst>
              </a:tr>
              <a:tr h="309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Reaction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Optimal field, T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deltaX, mm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deltaY, mm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6212958"/>
                  </a:ext>
                </a:extLst>
              </a:tr>
              <a:tr h="351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alphas 5.8 MeV  in </a:t>
                      </a:r>
                      <a:r>
                        <a:rPr lang="en-US" sz="1600" u="none" strike="noStrike" dirty="0" err="1">
                          <a:effectLst/>
                        </a:rPr>
                        <a:t>tetta</a:t>
                      </a:r>
                      <a:r>
                        <a:rPr lang="en-US" sz="1600" u="none" strike="noStrike" dirty="0">
                          <a:effectLst/>
                        </a:rPr>
                        <a:t> = 0 - 10 degrees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>
                          <a:effectLst/>
                        </a:rPr>
                        <a:t>0.85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4.963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-6.903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148343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209,2 MeV </a:t>
                      </a:r>
                      <a:r>
                        <a:rPr lang="en-US" sz="1600" u="none" strike="noStrike" baseline="30000" dirty="0">
                          <a:effectLst/>
                        </a:rPr>
                        <a:t>48</a:t>
                      </a:r>
                      <a:r>
                        <a:rPr lang="en-US" sz="1600" u="none" strike="noStrike" dirty="0">
                          <a:effectLst/>
                        </a:rPr>
                        <a:t>Ca (0,54 mg/cm</a:t>
                      </a:r>
                      <a:r>
                        <a:rPr lang="en-US" sz="1600" u="none" strike="noStrike" baseline="30000" dirty="0">
                          <a:effectLst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baseline="30000" dirty="0">
                          <a:effectLst/>
                        </a:rPr>
                        <a:t>170</a:t>
                      </a:r>
                      <a:r>
                        <a:rPr lang="en-US" sz="1600" u="none" strike="noStrike" dirty="0">
                          <a:effectLst/>
                        </a:rPr>
                        <a:t>Er, 4n)</a:t>
                      </a:r>
                      <a:r>
                        <a:rPr lang="en-US" sz="1600" u="none" strike="noStrike" baseline="30000" dirty="0">
                          <a:effectLst/>
                        </a:rPr>
                        <a:t>214</a:t>
                      </a:r>
                      <a:r>
                        <a:rPr lang="en-US" sz="1600" u="none" strike="noStrike" dirty="0">
                          <a:effectLst/>
                        </a:rPr>
                        <a:t>Ra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>
                          <a:effectLst/>
                        </a:rPr>
                        <a:t>4.4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4.711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-6.422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116664"/>
                  </a:ext>
                </a:extLst>
              </a:tr>
              <a:tr h="272399">
                <a:tc>
                  <a:txBody>
                    <a:bodyPr/>
                    <a:lstStyle/>
                    <a:p>
                      <a:pPr algn="ctr" fontAlgn="t"/>
                      <a:r>
                        <a:rPr lang="nn-NO" sz="1600" u="none" strike="noStrike" dirty="0">
                          <a:effectLst/>
                        </a:rPr>
                        <a:t>254,2 MeV </a:t>
                      </a:r>
                      <a:r>
                        <a:rPr lang="nn-NO" sz="1600" u="none" strike="noStrike" baseline="30000" dirty="0">
                          <a:effectLst/>
                        </a:rPr>
                        <a:t>48</a:t>
                      </a:r>
                      <a:r>
                        <a:rPr lang="nn-NO" sz="1600" u="none" strike="noStrike" dirty="0">
                          <a:effectLst/>
                        </a:rPr>
                        <a:t>Ca (0,4 mg/cm</a:t>
                      </a:r>
                      <a:r>
                        <a:rPr lang="nn-NO" sz="1600" u="none" strike="noStrike" baseline="30000" dirty="0">
                          <a:effectLst/>
                        </a:rPr>
                        <a:t>2</a:t>
                      </a:r>
                      <a:r>
                        <a:rPr lang="nn-NO" sz="1600" u="none" strike="noStrike" dirty="0">
                          <a:effectLst/>
                        </a:rPr>
                        <a:t> </a:t>
                      </a:r>
                      <a:r>
                        <a:rPr lang="nn-NO" sz="1600" u="none" strike="noStrike" baseline="30000" dirty="0">
                          <a:effectLst/>
                        </a:rPr>
                        <a:t>242</a:t>
                      </a:r>
                      <a:r>
                        <a:rPr lang="nn-NO" sz="1600" u="none" strike="noStrike" dirty="0">
                          <a:effectLst/>
                        </a:rPr>
                        <a:t>Pu, 3n)</a:t>
                      </a:r>
                      <a:r>
                        <a:rPr lang="nn-NO" sz="1600" u="none" strike="noStrike" baseline="30000" dirty="0">
                          <a:effectLst/>
                        </a:rPr>
                        <a:t>287</a:t>
                      </a:r>
                      <a:r>
                        <a:rPr lang="nn-NO" sz="1600" u="none" strike="noStrike" dirty="0">
                          <a:effectLst/>
                        </a:rPr>
                        <a:t>Fl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</a:rPr>
                        <a:t>5.9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4.763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-6.42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068314"/>
                  </a:ext>
                </a:extLst>
              </a:tr>
              <a:tr h="18853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Смещение +-5мм: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11531220"/>
                  </a:ext>
                </a:extLst>
              </a:tr>
              <a:tr h="2285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Reaction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Optimal field, T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deltaX, mm</a:t>
                      </a:r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</a:rPr>
                        <a:t>deltaY, mm</a:t>
                      </a:r>
                      <a:endParaRPr lang="en-US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3636"/>
                  </a:ext>
                </a:extLst>
              </a:tr>
              <a:tr h="1944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alphas 5.8 MeV  in </a:t>
                      </a:r>
                      <a:r>
                        <a:rPr lang="en-US" sz="1600" u="none" strike="noStrike" dirty="0" err="1">
                          <a:effectLst/>
                        </a:rPr>
                        <a:t>tetta</a:t>
                      </a:r>
                      <a:r>
                        <a:rPr lang="en-US" sz="1600" u="none" strike="noStrike" dirty="0">
                          <a:effectLst/>
                        </a:rPr>
                        <a:t> = 0 - 10 degrees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>
                          <a:effectLst/>
                        </a:rPr>
                        <a:t>0.85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14.27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10.14</a:t>
                      </a:r>
                      <a:endParaRPr lang="ru-RU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1827121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209,2 MeV </a:t>
                      </a:r>
                      <a:r>
                        <a:rPr lang="en-US" sz="1600" u="none" strike="noStrike" baseline="30000" dirty="0">
                          <a:effectLst/>
                        </a:rPr>
                        <a:t>48</a:t>
                      </a:r>
                      <a:r>
                        <a:rPr lang="en-US" sz="1600" u="none" strike="noStrike" dirty="0">
                          <a:effectLst/>
                        </a:rPr>
                        <a:t>Ca (0,54 mg/cm</a:t>
                      </a:r>
                      <a:r>
                        <a:rPr lang="en-US" sz="1600" u="none" strike="noStrike" baseline="30000" dirty="0">
                          <a:effectLst/>
                        </a:rPr>
                        <a:t>2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baseline="30000" dirty="0">
                          <a:effectLst/>
                        </a:rPr>
                        <a:t>170</a:t>
                      </a:r>
                      <a:r>
                        <a:rPr lang="en-US" sz="1600" u="none" strike="noStrike" dirty="0">
                          <a:effectLst/>
                        </a:rPr>
                        <a:t>Er , 4n)</a:t>
                      </a:r>
                      <a:r>
                        <a:rPr lang="en-US" sz="1600" u="none" strike="noStrike" baseline="30000" dirty="0">
                          <a:effectLst/>
                        </a:rPr>
                        <a:t>214</a:t>
                      </a:r>
                      <a:r>
                        <a:rPr lang="en-US" sz="1600" u="none" strike="noStrike" dirty="0">
                          <a:effectLst/>
                        </a:rPr>
                        <a:t>Ra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>
                          <a:effectLst/>
                        </a:rPr>
                        <a:t>4.35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14.09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>
                          <a:effectLst/>
                        </a:rPr>
                        <a:t>10.19</a:t>
                      </a:r>
                      <a:endParaRPr lang="ru-RU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5069506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nn-NO" sz="1600" u="none" strike="noStrike" dirty="0">
                          <a:effectLst/>
                        </a:rPr>
                        <a:t>254,2 MeV </a:t>
                      </a:r>
                      <a:r>
                        <a:rPr lang="nn-NO" sz="1600" u="none" strike="noStrike" baseline="30000" dirty="0">
                          <a:effectLst/>
                        </a:rPr>
                        <a:t>48</a:t>
                      </a:r>
                      <a:r>
                        <a:rPr lang="nn-NO" sz="1600" u="none" strike="noStrike" dirty="0">
                          <a:effectLst/>
                        </a:rPr>
                        <a:t>Ca (0,4 mg/cm</a:t>
                      </a:r>
                      <a:r>
                        <a:rPr lang="nn-NO" sz="1600" u="none" strike="noStrike" baseline="30000" dirty="0">
                          <a:effectLst/>
                        </a:rPr>
                        <a:t>2</a:t>
                      </a:r>
                      <a:r>
                        <a:rPr lang="nn-NO" sz="1600" u="none" strike="noStrike" dirty="0">
                          <a:effectLst/>
                        </a:rPr>
                        <a:t> </a:t>
                      </a:r>
                      <a:r>
                        <a:rPr lang="nn-NO" sz="1600" u="none" strike="noStrike" baseline="30000" dirty="0">
                          <a:effectLst/>
                        </a:rPr>
                        <a:t>242</a:t>
                      </a:r>
                      <a:r>
                        <a:rPr lang="nn-NO" sz="1600" u="none" strike="noStrike" dirty="0">
                          <a:effectLst/>
                        </a:rPr>
                        <a:t>P</a:t>
                      </a:r>
                      <a:r>
                        <a:rPr lang="en-US" sz="1600" u="none" strike="noStrike" dirty="0">
                          <a:effectLst/>
                        </a:rPr>
                        <a:t>u</a:t>
                      </a:r>
                      <a:r>
                        <a:rPr lang="nn-NO" sz="1600" u="none" strike="noStrike" dirty="0">
                          <a:effectLst/>
                        </a:rPr>
                        <a:t> , 3n)</a:t>
                      </a:r>
                      <a:r>
                        <a:rPr lang="nn-NO" sz="1600" u="none" strike="noStrike" baseline="30000" dirty="0">
                          <a:effectLst/>
                        </a:rPr>
                        <a:t>287</a:t>
                      </a:r>
                      <a:r>
                        <a:rPr lang="nn-NO" sz="1600" u="none" strike="noStrike" dirty="0">
                          <a:effectLst/>
                        </a:rPr>
                        <a:t>Fl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effectLst/>
                        </a:rPr>
                        <a:t>5.9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14.15</a:t>
                      </a:r>
                      <a:endParaRPr lang="nn-NO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u="none" strike="noStrike" dirty="0">
                          <a:effectLst/>
                        </a:rPr>
                        <a:t>10.16</a:t>
                      </a:r>
                      <a:endParaRPr lang="ru-RU" sz="18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06209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49E76-5407-42DA-9F3E-09738CF46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60" y="3284972"/>
            <a:ext cx="4024482" cy="354833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FCED8D-B36E-4997-986D-FC7F8A077B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906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D25F6D-5904-4FB0-04AE-6CE713D9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Оценка смещения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E0E00-685C-46BB-32E4-6E5C0C169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99075" y="603639"/>
            <a:ext cx="4916066" cy="625436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С использованием альфа-источника без стоппера и турбины определяем смещение изображения</a:t>
            </a:r>
          </a:p>
          <a:p>
            <a:pPr algn="just"/>
            <a:r>
              <a:rPr lang="ru-RU" dirty="0"/>
              <a:t>При оптимальном поле для фокусирования альфа-частицы сместятся так же, как и ядра</a:t>
            </a:r>
          </a:p>
          <a:p>
            <a:pPr algn="just"/>
            <a:r>
              <a:rPr lang="ru-RU" dirty="0"/>
              <a:t>Можем протестировать предоставленные поля в широком диапазоне, регистрируя разные фокусы и сравнивая с </a:t>
            </a:r>
            <a:r>
              <a:rPr lang="ru-RU" dirty="0" err="1"/>
              <a:t>ра</a:t>
            </a:r>
            <a:r>
              <a:rPr lang="en-US" dirty="0"/>
              <a:t>c</a:t>
            </a:r>
            <a:r>
              <a:rPr lang="ru-RU" dirty="0"/>
              <a:t>четом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5D39D3F-BE11-0C53-5C4D-66382249D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000665"/>
              </p:ext>
            </p:extLst>
          </p:nvPr>
        </p:nvGraphicFramePr>
        <p:xfrm>
          <a:off x="4833255" y="0"/>
          <a:ext cx="7358745" cy="3183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1860">
                  <a:extLst>
                    <a:ext uri="{9D8B030D-6E8A-4147-A177-3AD203B41FA5}">
                      <a16:colId xmlns:a16="http://schemas.microsoft.com/office/drawing/2014/main" val="520258783"/>
                    </a:ext>
                  </a:extLst>
                </a:gridCol>
                <a:gridCol w="1254211">
                  <a:extLst>
                    <a:ext uri="{9D8B030D-6E8A-4147-A177-3AD203B41FA5}">
                      <a16:colId xmlns:a16="http://schemas.microsoft.com/office/drawing/2014/main" val="2698937359"/>
                    </a:ext>
                  </a:extLst>
                </a:gridCol>
                <a:gridCol w="846337">
                  <a:extLst>
                    <a:ext uri="{9D8B030D-6E8A-4147-A177-3AD203B41FA5}">
                      <a16:colId xmlns:a16="http://schemas.microsoft.com/office/drawing/2014/main" val="544163959"/>
                    </a:ext>
                  </a:extLst>
                </a:gridCol>
                <a:gridCol w="846337">
                  <a:extLst>
                    <a:ext uri="{9D8B030D-6E8A-4147-A177-3AD203B41FA5}">
                      <a16:colId xmlns:a16="http://schemas.microsoft.com/office/drawing/2014/main" val="413426427"/>
                    </a:ext>
                  </a:extLst>
                </a:gridCol>
              </a:tblGrid>
              <a:tr h="24376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Смещение 10 мм плоскопараллельно: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862769"/>
                  </a:ext>
                </a:extLst>
              </a:tr>
              <a:tr h="30905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Reaction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Optimal field, T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deltaX, mm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deltaY, mm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6212958"/>
                  </a:ext>
                </a:extLst>
              </a:tr>
              <a:tr h="3511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alphas 5.8 MeV  in </a:t>
                      </a:r>
                      <a:r>
                        <a:rPr lang="en-US" sz="1400" u="none" strike="noStrike" dirty="0" err="1">
                          <a:effectLst/>
                        </a:rPr>
                        <a:t>tetta</a:t>
                      </a:r>
                      <a:r>
                        <a:rPr lang="en-US" sz="1400" u="none" strike="noStrike" dirty="0">
                          <a:effectLst/>
                        </a:rPr>
                        <a:t> = 0 - 10 degrees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0.85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4.963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-6.903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6148343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209,2 MeV </a:t>
                      </a:r>
                      <a:r>
                        <a:rPr lang="en-US" sz="1400" u="none" strike="noStrike" baseline="30000" dirty="0">
                          <a:effectLst/>
                        </a:rPr>
                        <a:t>48</a:t>
                      </a:r>
                      <a:r>
                        <a:rPr lang="en-US" sz="1400" u="none" strike="noStrike" dirty="0">
                          <a:effectLst/>
                        </a:rPr>
                        <a:t>Ca (0,54 mg/cm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baseline="30000" dirty="0">
                          <a:effectLst/>
                        </a:rPr>
                        <a:t>170</a:t>
                      </a:r>
                      <a:r>
                        <a:rPr lang="en-US" sz="1400" u="none" strike="noStrike" dirty="0">
                          <a:effectLst/>
                        </a:rPr>
                        <a:t>Er, 4n)</a:t>
                      </a:r>
                      <a:r>
                        <a:rPr lang="en-US" sz="1400" u="none" strike="noStrike" baseline="30000" dirty="0">
                          <a:effectLst/>
                        </a:rPr>
                        <a:t>214</a:t>
                      </a:r>
                      <a:r>
                        <a:rPr lang="en-US" sz="1400" u="none" strike="noStrike" dirty="0">
                          <a:effectLst/>
                        </a:rPr>
                        <a:t>Ra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4.4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4.711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-6.422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7116664"/>
                  </a:ext>
                </a:extLst>
              </a:tr>
              <a:tr h="272399">
                <a:tc>
                  <a:txBody>
                    <a:bodyPr/>
                    <a:lstStyle/>
                    <a:p>
                      <a:pPr algn="ctr" fontAlgn="t"/>
                      <a:r>
                        <a:rPr lang="nn-NO" sz="1400" u="none" strike="noStrike" dirty="0">
                          <a:effectLst/>
                        </a:rPr>
                        <a:t>254,2 MeV </a:t>
                      </a:r>
                      <a:r>
                        <a:rPr lang="nn-NO" sz="1400" u="none" strike="noStrike" baseline="30000" dirty="0">
                          <a:effectLst/>
                        </a:rPr>
                        <a:t>48</a:t>
                      </a:r>
                      <a:r>
                        <a:rPr lang="nn-NO" sz="1400" u="none" strike="noStrike" dirty="0">
                          <a:effectLst/>
                        </a:rPr>
                        <a:t>Ca (0,4 mg/cm</a:t>
                      </a:r>
                      <a:r>
                        <a:rPr lang="nn-NO" sz="1400" u="none" strike="noStrike" baseline="30000" dirty="0">
                          <a:effectLst/>
                        </a:rPr>
                        <a:t>2</a:t>
                      </a:r>
                      <a:r>
                        <a:rPr lang="nn-NO" sz="1400" u="none" strike="noStrike" dirty="0">
                          <a:effectLst/>
                        </a:rPr>
                        <a:t> </a:t>
                      </a:r>
                      <a:r>
                        <a:rPr lang="nn-NO" sz="1400" u="none" strike="noStrike" baseline="30000" dirty="0">
                          <a:effectLst/>
                        </a:rPr>
                        <a:t>242</a:t>
                      </a:r>
                      <a:r>
                        <a:rPr lang="nn-NO" sz="1400" u="none" strike="noStrike" dirty="0">
                          <a:effectLst/>
                        </a:rPr>
                        <a:t>Pu, 3n)</a:t>
                      </a:r>
                      <a:r>
                        <a:rPr lang="nn-NO" sz="1400" u="none" strike="noStrike" baseline="30000" dirty="0">
                          <a:effectLst/>
                        </a:rPr>
                        <a:t>287</a:t>
                      </a:r>
                      <a:r>
                        <a:rPr lang="nn-NO" sz="1400" u="none" strike="noStrike" dirty="0">
                          <a:effectLst/>
                        </a:rPr>
                        <a:t>Fl</a:t>
                      </a:r>
                      <a:endParaRPr lang="nn-NO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5.9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4.763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-6.42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068314"/>
                  </a:ext>
                </a:extLst>
              </a:tr>
              <a:tr h="188536">
                <a:tc gridSpan="4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Смещение +-5мм: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531220"/>
                  </a:ext>
                </a:extLst>
              </a:tr>
              <a:tr h="2285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Reaction</a:t>
                      </a:r>
                      <a:endParaRPr lang="en-US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Optimal field, T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deltaX, mm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</a:rPr>
                        <a:t>deltaY, mm</a:t>
                      </a:r>
                      <a:endParaRPr lang="en-US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43636"/>
                  </a:ext>
                </a:extLst>
              </a:tr>
              <a:tr h="19449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alphas 5.8 MeV  in </a:t>
                      </a:r>
                      <a:r>
                        <a:rPr lang="en-US" sz="1400" u="none" strike="noStrike" dirty="0" err="1">
                          <a:effectLst/>
                        </a:rPr>
                        <a:t>tetta</a:t>
                      </a:r>
                      <a:r>
                        <a:rPr lang="en-US" sz="1400" u="none" strike="noStrike" dirty="0">
                          <a:effectLst/>
                        </a:rPr>
                        <a:t> = 0 - 10 degrees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0.85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14.27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>
                          <a:effectLst/>
                        </a:rPr>
                        <a:t>10.14</a:t>
                      </a:r>
                      <a:endParaRPr lang="ru-RU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1827121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</a:rPr>
                        <a:t>209,2 MeV </a:t>
                      </a:r>
                      <a:r>
                        <a:rPr lang="en-US" sz="1400" u="none" strike="noStrike" baseline="30000" dirty="0">
                          <a:effectLst/>
                        </a:rPr>
                        <a:t>48</a:t>
                      </a:r>
                      <a:r>
                        <a:rPr lang="en-US" sz="1400" u="none" strike="noStrike" dirty="0">
                          <a:effectLst/>
                        </a:rPr>
                        <a:t>Ca (0,54 mg/cm</a:t>
                      </a:r>
                      <a:r>
                        <a:rPr lang="en-US" sz="1400" u="none" strike="noStrike" baseline="30000" dirty="0">
                          <a:effectLst/>
                        </a:rPr>
                        <a:t>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baseline="30000" dirty="0">
                          <a:effectLst/>
                        </a:rPr>
                        <a:t>170</a:t>
                      </a:r>
                      <a:r>
                        <a:rPr lang="en-US" sz="1400" u="none" strike="noStrike" dirty="0">
                          <a:effectLst/>
                        </a:rPr>
                        <a:t>Er , 4n)</a:t>
                      </a:r>
                      <a:r>
                        <a:rPr lang="en-US" sz="1400" u="none" strike="noStrike" baseline="30000" dirty="0">
                          <a:effectLst/>
                        </a:rPr>
                        <a:t>214</a:t>
                      </a:r>
                      <a:r>
                        <a:rPr lang="en-US" sz="1400" u="none" strike="noStrike" dirty="0">
                          <a:effectLst/>
                        </a:rPr>
                        <a:t>Ra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4.35</a:t>
                      </a:r>
                      <a:endParaRPr lang="ru-RU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14.09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>
                          <a:effectLst/>
                        </a:rPr>
                        <a:t>10.19</a:t>
                      </a:r>
                      <a:endParaRPr lang="ru-RU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5069506"/>
                  </a:ext>
                </a:extLst>
              </a:tr>
              <a:tr h="435486">
                <a:tc>
                  <a:txBody>
                    <a:bodyPr/>
                    <a:lstStyle/>
                    <a:p>
                      <a:pPr algn="ctr" fontAlgn="t"/>
                      <a:r>
                        <a:rPr lang="nn-NO" sz="1400" u="none" strike="noStrike" dirty="0">
                          <a:effectLst/>
                        </a:rPr>
                        <a:t>254,2 MeV </a:t>
                      </a:r>
                      <a:r>
                        <a:rPr lang="nn-NO" sz="1400" u="none" strike="noStrike" baseline="30000" dirty="0">
                          <a:effectLst/>
                        </a:rPr>
                        <a:t>48</a:t>
                      </a:r>
                      <a:r>
                        <a:rPr lang="nn-NO" sz="1400" u="none" strike="noStrike" dirty="0">
                          <a:effectLst/>
                        </a:rPr>
                        <a:t>Ca (0,4 mg/cm</a:t>
                      </a:r>
                      <a:r>
                        <a:rPr lang="nn-NO" sz="1400" u="none" strike="noStrike" baseline="30000" dirty="0">
                          <a:effectLst/>
                        </a:rPr>
                        <a:t>2</a:t>
                      </a:r>
                      <a:r>
                        <a:rPr lang="nn-NO" sz="1400" u="none" strike="noStrike" dirty="0">
                          <a:effectLst/>
                        </a:rPr>
                        <a:t> </a:t>
                      </a:r>
                      <a:r>
                        <a:rPr lang="nn-NO" sz="1400" u="none" strike="noStrike" baseline="30000" dirty="0">
                          <a:effectLst/>
                        </a:rPr>
                        <a:t>242</a:t>
                      </a:r>
                      <a:r>
                        <a:rPr lang="nn-NO" sz="1400" u="none" strike="noStrike" dirty="0">
                          <a:effectLst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</a:rPr>
                        <a:t>u</a:t>
                      </a:r>
                      <a:r>
                        <a:rPr lang="nn-NO" sz="1400" u="none" strike="noStrike" dirty="0">
                          <a:effectLst/>
                        </a:rPr>
                        <a:t> , 3n)</a:t>
                      </a:r>
                      <a:r>
                        <a:rPr lang="nn-NO" sz="1400" u="none" strike="noStrike" baseline="30000" dirty="0">
                          <a:effectLst/>
                        </a:rPr>
                        <a:t>287</a:t>
                      </a:r>
                      <a:r>
                        <a:rPr lang="nn-NO" sz="1400" u="none" strike="noStrike" dirty="0">
                          <a:effectLst/>
                        </a:rPr>
                        <a:t>Fl</a:t>
                      </a:r>
                      <a:endParaRPr lang="nn-NO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5.9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>
                          <a:effectLst/>
                        </a:rPr>
                        <a:t>14.15</a:t>
                      </a:r>
                      <a:endParaRPr lang="ru-RU" sz="16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u="none" strike="noStrike" dirty="0">
                          <a:effectLst/>
                        </a:rPr>
                        <a:t>10.16</a:t>
                      </a:r>
                      <a:endParaRPr lang="ru-RU" sz="16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06209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4DD434-3DCB-F900-3F58-1AFFA03C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61" y="3183913"/>
            <a:ext cx="7079530" cy="291571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A4CB99-29B7-41C4-AEB5-79544709C23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60399" y="5905564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 dirty="0"/>
          </a:p>
        </p:txBody>
      </p:sp>
      <p:pic>
        <p:nvPicPr>
          <p:cNvPr id="6" name="Google Shape;95;p5">
            <a:extLst>
              <a:ext uri="{FF2B5EF4-FFF2-40B4-BE49-F238E27FC236}">
                <a16:creationId xmlns:a16="http://schemas.microsoft.com/office/drawing/2014/main" id="{93C1ABA3-A805-DAB1-73CC-EDD0472584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9833" b="34722"/>
          <a:stretch/>
        </p:blipFill>
        <p:spPr>
          <a:xfrm>
            <a:off x="4833254" y="6086629"/>
            <a:ext cx="7358745" cy="687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342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8923A-6A4B-F08F-0C5D-54B217DA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Оценка фона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B7AF8E-EB0C-CCD9-EC45-F9BE2BAA8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74160"/>
            <a:ext cx="5430416" cy="5862542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Используем поликарбонатную плёнку на основе бисфенола</a:t>
            </a:r>
          </a:p>
          <a:p>
            <a:pPr algn="just"/>
            <a:r>
              <a:rPr lang="ru-RU" dirty="0"/>
              <a:t>Оцениваем число треков, чувствительность от 10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ru-RU" dirty="0"/>
              <a:t>до 10</a:t>
            </a:r>
            <a:r>
              <a:rPr lang="ru-RU" baseline="30000" dirty="0"/>
              <a:t>10 </a:t>
            </a:r>
            <a:r>
              <a:rPr lang="ru-RU" dirty="0"/>
              <a:t>ионов/см</a:t>
            </a:r>
            <a:r>
              <a:rPr lang="ru-RU" baseline="30000" dirty="0"/>
              <a:t>2</a:t>
            </a:r>
          </a:p>
          <a:p>
            <a:pPr algn="just"/>
            <a:r>
              <a:rPr lang="ru-RU" dirty="0"/>
              <a:t>Стоппер и турбина установлены</a:t>
            </a:r>
            <a:endParaRPr lang="ru-RU" baseline="30000" dirty="0"/>
          </a:p>
          <a:p>
            <a:pPr algn="just"/>
            <a:r>
              <a:rPr lang="ru-RU" dirty="0"/>
              <a:t>Минимальная интенсивность, достаточная для экспериментов – 0.1 – 1 </a:t>
            </a:r>
            <a:r>
              <a:rPr lang="en-US" dirty="0" err="1"/>
              <a:t>pnA</a:t>
            </a:r>
            <a:r>
              <a:rPr lang="ru-RU" dirty="0"/>
              <a:t> – достаточно для ≈ 100 продуктов реакции в час</a:t>
            </a:r>
            <a:r>
              <a:rPr lang="en-US" dirty="0"/>
              <a:t> </a:t>
            </a:r>
            <a:r>
              <a:rPr lang="ru-RU" dirty="0"/>
              <a:t>(Са + </a:t>
            </a:r>
            <a:r>
              <a:rPr lang="en-US" dirty="0"/>
              <a:t>Er, Ca + Yb)</a:t>
            </a:r>
            <a:r>
              <a:rPr lang="ru-RU" dirty="0"/>
              <a:t> – потребует особой диагностики пучка!</a:t>
            </a:r>
            <a:endParaRPr lang="en-US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BD8801-DA22-809B-C9CC-5366F7DFD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763600"/>
            <a:ext cx="6696075" cy="474345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524D1E-AF0D-4B8C-85C0-DCD776FCFD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8789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86173-6622-0632-4154-121C4D65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Размеры изображения и трансмиссия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8EC55-FBBB-8987-2E71-CEFFF5B26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55528"/>
            <a:ext cx="5583983" cy="350982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зависимости от полученных результатов по оценке фона – два пути</a:t>
            </a:r>
          </a:p>
          <a:p>
            <a:r>
              <a:rPr lang="ru-RU" dirty="0"/>
              <a:t>Интенсивность </a:t>
            </a:r>
            <a:r>
              <a:rPr lang="en-US" dirty="0"/>
              <a:t>&lt; 10</a:t>
            </a:r>
            <a:r>
              <a:rPr lang="en-US" baseline="30000" dirty="0"/>
              <a:t>4 </a:t>
            </a:r>
            <a:r>
              <a:rPr lang="ru-RU" baseline="30000" dirty="0"/>
              <a:t> </a:t>
            </a:r>
            <a:r>
              <a:rPr lang="ru-RU" dirty="0"/>
              <a:t>ионов/с </a:t>
            </a:r>
            <a:r>
              <a:rPr lang="en-US" dirty="0"/>
              <a:t>– </a:t>
            </a:r>
            <a:r>
              <a:rPr lang="ru-RU" dirty="0" err="1"/>
              <a:t>стриповые</a:t>
            </a:r>
            <a:r>
              <a:rPr lang="ru-RU" dirty="0"/>
              <a:t> ППД</a:t>
            </a:r>
          </a:p>
          <a:p>
            <a:r>
              <a:rPr lang="ru-RU" dirty="0">
                <a:solidFill>
                  <a:schemeClr val="bg1"/>
                </a:solidFill>
              </a:rPr>
              <a:t>Выше – вращающийся сборник ядер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831C1-5C17-C294-52C0-FDBF4C199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01" y="1157832"/>
            <a:ext cx="6456499" cy="454233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0316C5-FC52-4BF0-A660-C91BEFAE84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0807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86173-6622-0632-4154-121C4D65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Размеры изображения и трансмиссия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38EC55-FBBB-8987-2E71-CEFFF5B26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55528"/>
            <a:ext cx="5583983" cy="350982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зависимости от полученных результатов по оценке фона – два пути</a:t>
            </a:r>
          </a:p>
          <a:p>
            <a:r>
              <a:rPr lang="ru-RU" dirty="0"/>
              <a:t>Интенсивность </a:t>
            </a:r>
            <a:r>
              <a:rPr lang="en-US" dirty="0"/>
              <a:t>&lt; 10</a:t>
            </a:r>
            <a:r>
              <a:rPr lang="en-US" baseline="30000" dirty="0"/>
              <a:t>4 </a:t>
            </a:r>
            <a:r>
              <a:rPr lang="ru-RU" baseline="30000" dirty="0"/>
              <a:t> </a:t>
            </a:r>
            <a:r>
              <a:rPr lang="ru-RU" dirty="0"/>
              <a:t>ионов/с </a:t>
            </a:r>
            <a:r>
              <a:rPr lang="en-US" dirty="0"/>
              <a:t>– </a:t>
            </a:r>
            <a:r>
              <a:rPr lang="ru-RU" dirty="0" err="1"/>
              <a:t>стриповые</a:t>
            </a:r>
            <a:r>
              <a:rPr lang="ru-RU" dirty="0"/>
              <a:t> ППД</a:t>
            </a:r>
          </a:p>
          <a:p>
            <a:r>
              <a:rPr lang="ru-RU" dirty="0"/>
              <a:t>Выше – вращающийся сборник ядер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831C1-5C17-C294-52C0-FDBF4C199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7" y="3610800"/>
            <a:ext cx="4522800" cy="3181922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9A0C59B-0C20-4C67-1A7C-4B85DE87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-27" r="-29" b="-27"/>
          <a:stretch>
            <a:fillRect/>
          </a:stretch>
        </p:blipFill>
        <p:spPr bwMode="auto">
          <a:xfrm>
            <a:off x="6143757" y="600734"/>
            <a:ext cx="5752870" cy="60201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6891E8-7BA0-4D4B-8B7C-C2D839BA8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461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54BF3-7B06-1DA0-DE03-0892A379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Сборник ядер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DB7B9A-3B52-B7BE-A81A-ACCBB9F5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-27" r="-29" b="-27"/>
          <a:stretch>
            <a:fillRect/>
          </a:stretch>
        </p:blipFill>
        <p:spPr bwMode="auto">
          <a:xfrm>
            <a:off x="0" y="1894734"/>
            <a:ext cx="4730619" cy="49503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141B4-39A4-071C-7E01-48B3D7562AFD}"/>
              </a:ext>
            </a:extLst>
          </p:cNvPr>
          <p:cNvSpPr txBox="1"/>
          <p:nvPr/>
        </p:nvSpPr>
        <p:spPr>
          <a:xfrm>
            <a:off x="163788" y="681135"/>
            <a:ext cx="45668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/>
              <a:t>Состоит из трех основных элементов: диафрагма, сборник, детекторы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18C81133-64AF-17C4-6B35-4BEE90907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-116" r="-127" b="-116"/>
          <a:stretch>
            <a:fillRect/>
          </a:stretch>
        </p:blipFill>
        <p:spPr bwMode="auto">
          <a:xfrm>
            <a:off x="4666008" y="221045"/>
            <a:ext cx="2677762" cy="29216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E1E8B5-ECFC-CC39-DC64-E03259AA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t="-114" r="-79" b="-114"/>
          <a:stretch>
            <a:fillRect/>
          </a:stretch>
        </p:blipFill>
        <p:spPr bwMode="auto">
          <a:xfrm>
            <a:off x="7606736" y="100492"/>
            <a:ext cx="4557635" cy="31627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DCE858A8-1451-9B67-0C88-C580BDD4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-142" r="-133" b="-142"/>
          <a:stretch>
            <a:fillRect/>
          </a:stretch>
        </p:blipFill>
        <p:spPr bwMode="auto">
          <a:xfrm>
            <a:off x="5938997" y="3376259"/>
            <a:ext cx="3683746" cy="347917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78CC53-3FBA-4C68-B1AD-9CA9BD4C90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4846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8C675-962F-354A-1474-01D40203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3452327" cy="631915"/>
          </a:xfrm>
        </p:spPr>
        <p:txBody>
          <a:bodyPr>
            <a:normAutofit fontScale="90000"/>
          </a:bodyPr>
          <a:lstStyle/>
          <a:p>
            <a:r>
              <a:rPr lang="ru-RU" dirty="0"/>
              <a:t>Сборник ядер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934C26-D93C-E1F0-8DEB-85A1BAA2F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" y="547846"/>
            <a:ext cx="4845363" cy="3134030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Фиксируем поле, меняем диаметр, измеряем число ядер</a:t>
            </a:r>
          </a:p>
          <a:p>
            <a:r>
              <a:rPr lang="ru-RU" dirty="0"/>
              <a:t>В оптимуме  по полю выход на максимум произойдет быстрее всего!</a:t>
            </a:r>
          </a:p>
          <a:p>
            <a:r>
              <a:rPr lang="ru-RU" dirty="0"/>
              <a:t>Исходя из моделирования</a:t>
            </a:r>
            <a:r>
              <a:rPr lang="en-US" dirty="0"/>
              <a:t> </a:t>
            </a:r>
            <a:r>
              <a:rPr lang="ru-RU" dirty="0"/>
              <a:t>геометрической эффективности сборника, можно оценить трансмиссию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F9248F-CD19-5288-41C1-16ADEFC9C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4985322" y="1057662"/>
            <a:ext cx="7197236" cy="497140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51DA3A7-2EE4-D533-4DF3-57F0EB2F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-116" r="-127" b="-116"/>
          <a:stretch>
            <a:fillRect/>
          </a:stretch>
        </p:blipFill>
        <p:spPr bwMode="auto">
          <a:xfrm>
            <a:off x="928657" y="3595239"/>
            <a:ext cx="2988047" cy="326019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61E52D-BA37-47A1-9C30-EE250D5712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8348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CE434-A83C-B0D6-BB43-3BD32033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План экспериментов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380AA1-9B34-9B95-AAD9-FEF4B5577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66167"/>
            <a:ext cx="5663682" cy="5976256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Первый этап – альфа-частицы: смещение изображения, поле</a:t>
            </a:r>
          </a:p>
          <a:p>
            <a:pPr algn="just"/>
            <a:r>
              <a:rPr lang="ru-RU" dirty="0"/>
              <a:t>Второй этап – плёнка, треки: измеряем фон</a:t>
            </a:r>
          </a:p>
          <a:p>
            <a:pPr algn="just"/>
            <a:r>
              <a:rPr lang="ru-RU" dirty="0"/>
              <a:t>Третий этап: либо </a:t>
            </a:r>
            <a:r>
              <a:rPr lang="ru-RU" dirty="0" err="1"/>
              <a:t>стриповые</a:t>
            </a:r>
            <a:r>
              <a:rPr lang="ru-RU" dirty="0"/>
              <a:t> ППД, либо сборник ядер – трансмиссия, размер изображения</a:t>
            </a:r>
          </a:p>
          <a:p>
            <a:pPr marL="152396" indent="0" algn="just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62B69-BE5C-743F-595A-C7C3FAD04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05"/>
          <a:stretch/>
        </p:blipFill>
        <p:spPr>
          <a:xfrm rot="5400000">
            <a:off x="6992709" y="-1118233"/>
            <a:ext cx="3658236" cy="6276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36C046-2653-03A9-FFFD-FD02457AC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005" y="3849155"/>
            <a:ext cx="2726092" cy="304783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171FDF-FE78-460E-83C5-7CE0126E2C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9927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D845A-92A6-4A9F-898A-932E5F94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dirty="0"/>
              <a:t>План доклада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320AB-79FD-4D62-A91F-765F25D3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9" y="1901317"/>
            <a:ext cx="10515600" cy="435133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600" dirty="0"/>
              <a:t>Цель создания сепаратора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/>
              <a:t>Принцип работы и ожидаемые результаты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/>
              <a:t>Ожидаемые экспериментальные сложности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/>
              <a:t>Предварительный план тестовых экспериментов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/>
              <a:t>Статус производства магнита</a:t>
            </a:r>
            <a:endParaRPr lang="en-US" sz="3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17FBE4-06E4-4799-B982-FF022B4F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2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52C9D-C7F6-4E77-B0AC-1EB694BD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Статус производства магнита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C3C14-9B3E-4356-A045-986F036F0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988" y="766166"/>
            <a:ext cx="6268825" cy="609183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Сборка магнита завершена в марте 2025 года</a:t>
            </a:r>
          </a:p>
          <a:p>
            <a:pPr algn="just"/>
            <a:r>
              <a:rPr lang="ru-RU" dirty="0"/>
              <a:t>Первое охлаждение магнита до 3.6 К завершилось 18 апреля, заняло около 3 недель</a:t>
            </a:r>
          </a:p>
          <a:p>
            <a:pPr algn="just"/>
            <a:r>
              <a:rPr lang="ru-RU" dirty="0"/>
              <a:t>Максимальный рабочий ток в 224 А был введен 24 апреля, достигнуто поле 6.88 Тл</a:t>
            </a:r>
          </a:p>
          <a:p>
            <a:pPr algn="just"/>
            <a:r>
              <a:rPr lang="ru-RU" dirty="0"/>
              <a:t>Проектный ток в 246 А был достигнут 28 апреля, получено поле 7.5 Тл</a:t>
            </a:r>
          </a:p>
          <a:p>
            <a:pPr algn="just"/>
            <a:r>
              <a:rPr lang="ru-RU" dirty="0" err="1"/>
              <a:t>Квенча</a:t>
            </a:r>
            <a:r>
              <a:rPr lang="ru-RU" dirty="0"/>
              <a:t> при вводе тока не произошло</a:t>
            </a:r>
          </a:p>
          <a:p>
            <a:pPr algn="just"/>
            <a:endParaRPr lang="en-US" dirty="0"/>
          </a:p>
        </p:txBody>
      </p:sp>
      <p:pic>
        <p:nvPicPr>
          <p:cNvPr id="4" name="Google Shape;399;p15">
            <a:extLst>
              <a:ext uri="{FF2B5EF4-FFF2-40B4-BE49-F238E27FC236}">
                <a16:creationId xmlns:a16="http://schemas.microsoft.com/office/drawing/2014/main" id="{D3ADF07C-EAA8-449A-AB71-34085BD64B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50102" y="0"/>
            <a:ext cx="2813040" cy="375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794C49F7-3CF3-4530-8319-53D5F31FF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43" y="0"/>
            <a:ext cx="2728857" cy="3638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E6625E-BFB1-49F6-BAAF-313223089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02" y="3740682"/>
            <a:ext cx="5541898" cy="3117318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888B6B0-4CA5-467A-AEAD-41493B1E7F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4800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C041B-D273-4E8B-8950-2EFBDD7D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Статус производства магнита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24FA1C-C323-44B7-95FE-30138F2D6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53045"/>
            <a:ext cx="6096000" cy="60892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Проведены измерения поля по </a:t>
            </a:r>
            <a:r>
              <a:rPr lang="en-US" dirty="0"/>
              <a:t>5</a:t>
            </a:r>
            <a:r>
              <a:rPr lang="ru-RU" dirty="0"/>
              <a:t> осям внутри магнита при максимальном поле в 2 Т в центре – выше не позволяли возможности оборудования </a:t>
            </a:r>
            <a:r>
              <a:rPr lang="en-US" dirty="0"/>
              <a:t>XSMT</a:t>
            </a:r>
          </a:p>
          <a:p>
            <a:pPr algn="just"/>
            <a:r>
              <a:rPr lang="ru-RU" dirty="0"/>
              <a:t>Отклонения по модулю магнитной индукции между измерениями и расчетом не превышали 2%</a:t>
            </a:r>
          </a:p>
          <a:p>
            <a:pPr algn="just"/>
            <a:r>
              <a:rPr lang="ru-RU" dirty="0"/>
              <a:t>Измерение радиальной и аксиальной компонент поля не представляется возможным – недостаточный контроль за положением и ориентацией датчика Холла</a:t>
            </a:r>
            <a:endParaRPr lang="en-US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FE4245-F8EC-44F1-9682-25DCD985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39" y="0"/>
            <a:ext cx="4933361" cy="370002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D6D3E8-DBA4-462D-B85C-3C3FCAB9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25" y="3278535"/>
            <a:ext cx="4546076" cy="34095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DD6381-43FA-488F-9AB8-51ABAE4E2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411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FD7282-3EBB-4C2F-BBBC-4C04BEB1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Статус производства магнита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243D2-C21A-4D84-B3F5-F5A92A7B9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65293"/>
            <a:ext cx="11783505" cy="6226340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Индуцированы 3 </a:t>
            </a:r>
            <a:r>
              <a:rPr lang="ru-RU" dirty="0" err="1"/>
              <a:t>квенча</a:t>
            </a:r>
            <a:r>
              <a:rPr lang="en-US" dirty="0"/>
              <a:t> </a:t>
            </a:r>
            <a:r>
              <a:rPr lang="ru-RU" dirty="0"/>
              <a:t>с токов 192 А, 223 А и 224 А – </a:t>
            </a:r>
            <a:r>
              <a:rPr lang="en-US" dirty="0"/>
              <a:t>XSMT </a:t>
            </a:r>
            <a:r>
              <a:rPr lang="ru-RU" dirty="0"/>
              <a:t>не смогли настроить систему регистрации </a:t>
            </a:r>
            <a:r>
              <a:rPr lang="ru-RU" dirty="0" err="1"/>
              <a:t>квенча</a:t>
            </a:r>
            <a:r>
              <a:rPr lang="ru-RU" dirty="0"/>
              <a:t>, но магнит выжил</a:t>
            </a:r>
          </a:p>
          <a:p>
            <a:pPr algn="just"/>
            <a:r>
              <a:rPr lang="ru-RU" dirty="0"/>
              <a:t>Сейчас магнит отепляется, затем будет снова </a:t>
            </a:r>
            <a:r>
              <a:rPr lang="ru-RU" dirty="0" err="1"/>
              <a:t>захоложен</a:t>
            </a:r>
            <a:endParaRPr lang="ru-RU" dirty="0"/>
          </a:p>
          <a:p>
            <a:pPr algn="just"/>
            <a:r>
              <a:rPr lang="ru-RU" dirty="0"/>
              <a:t>Продолжение тестов с работающей системой регистрацией </a:t>
            </a:r>
            <a:r>
              <a:rPr lang="ru-RU" dirty="0" err="1"/>
              <a:t>квенча</a:t>
            </a:r>
            <a:r>
              <a:rPr lang="ru-RU" dirty="0"/>
              <a:t> – конец июля-начало августа</a:t>
            </a:r>
          </a:p>
          <a:p>
            <a:pPr algn="just"/>
            <a:r>
              <a:rPr lang="ru-RU" dirty="0"/>
              <a:t>Поставка в ЛЯР – оптимистично осень</a:t>
            </a:r>
            <a:r>
              <a:rPr lang="en-US" dirty="0"/>
              <a:t> – </a:t>
            </a:r>
            <a:r>
              <a:rPr lang="ru-RU" dirty="0"/>
              <a:t>но сроки производства постоянно съезжают</a:t>
            </a:r>
            <a:endParaRPr lang="en-US" dirty="0"/>
          </a:p>
          <a:p>
            <a:pPr algn="just"/>
            <a:r>
              <a:rPr lang="ru-RU" dirty="0"/>
              <a:t>Тестовые эксперименты – альфа-частицы в 2026 году, пучок – неясно – </a:t>
            </a:r>
            <a:r>
              <a:rPr lang="ru-RU" dirty="0" err="1"/>
              <a:t>берклиевая</a:t>
            </a:r>
            <a:r>
              <a:rPr lang="ru-RU" dirty="0"/>
              <a:t> мишень на ГНС-2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018C2F-6542-44A9-AF6B-141FADD56D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329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9DC5F-37D4-44B2-8B62-F38286596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047200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2FB22-CB95-4757-B300-86A424AB8D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7832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693E0B-8FFD-4016-9D6D-2C7B898C4F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8F7FCF5B-F37B-4F12-9654-63D2D9FCF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28" y="1032881"/>
            <a:ext cx="7484022" cy="55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23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AE4535-DAD6-4DBB-9CD5-8CFF418D9CA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436302" y="6259131"/>
            <a:ext cx="731600" cy="52480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 dirty="0"/>
          </a:p>
        </p:txBody>
      </p:sp>
      <p:pic>
        <p:nvPicPr>
          <p:cNvPr id="10" name="图片 49">
            <a:extLst>
              <a:ext uri="{FF2B5EF4-FFF2-40B4-BE49-F238E27FC236}">
                <a16:creationId xmlns:a16="http://schemas.microsoft.com/office/drawing/2014/main" id="{C18B1427-CA17-4E68-89D4-EC74F8301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601"/>
            <a:ext cx="4773552" cy="4503924"/>
          </a:xfrm>
          <a:prstGeom prst="rect">
            <a:avLst/>
          </a:prstGeom>
        </p:spPr>
      </p:pic>
      <p:sp>
        <p:nvSpPr>
          <p:cNvPr id="11" name="矩形 52">
            <a:extLst>
              <a:ext uri="{FF2B5EF4-FFF2-40B4-BE49-F238E27FC236}">
                <a16:creationId xmlns:a16="http://schemas.microsoft.com/office/drawing/2014/main" id="{FC308568-67A9-4FEC-BF7C-241DC5EC2F74}"/>
              </a:ext>
            </a:extLst>
          </p:cNvPr>
          <p:cNvSpPr/>
          <p:nvPr/>
        </p:nvSpPr>
        <p:spPr>
          <a:xfrm>
            <a:off x="770681" y="1327689"/>
            <a:ext cx="2828260" cy="39694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54">
            <a:extLst>
              <a:ext uri="{FF2B5EF4-FFF2-40B4-BE49-F238E27FC236}">
                <a16:creationId xmlns:a16="http://schemas.microsoft.com/office/drawing/2014/main" id="{8873FCA6-4D65-47AB-AA37-EE61934865B1}"/>
              </a:ext>
            </a:extLst>
          </p:cNvPr>
          <p:cNvCxnSpPr/>
          <p:nvPr/>
        </p:nvCxnSpPr>
        <p:spPr>
          <a:xfrm>
            <a:off x="1968615" y="1185922"/>
            <a:ext cx="212651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55">
            <a:extLst>
              <a:ext uri="{FF2B5EF4-FFF2-40B4-BE49-F238E27FC236}">
                <a16:creationId xmlns:a16="http://schemas.microsoft.com/office/drawing/2014/main" id="{A4AFA11F-1F2D-4EEE-B413-10334C8BE25C}"/>
              </a:ext>
            </a:extLst>
          </p:cNvPr>
          <p:cNvCxnSpPr>
            <a:cxnSpLocks/>
          </p:cNvCxnSpPr>
          <p:nvPr/>
        </p:nvCxnSpPr>
        <p:spPr>
          <a:xfrm flipH="1">
            <a:off x="1968615" y="1327689"/>
            <a:ext cx="198474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58">
            <a:extLst>
              <a:ext uri="{FF2B5EF4-FFF2-40B4-BE49-F238E27FC236}">
                <a16:creationId xmlns:a16="http://schemas.microsoft.com/office/drawing/2014/main" id="{811E4562-2A53-4D5E-A3A5-8B05D7C5D2FF}"/>
              </a:ext>
            </a:extLst>
          </p:cNvPr>
          <p:cNvCxnSpPr>
            <a:cxnSpLocks/>
          </p:cNvCxnSpPr>
          <p:nvPr/>
        </p:nvCxnSpPr>
        <p:spPr>
          <a:xfrm flipH="1">
            <a:off x="1968615" y="5155410"/>
            <a:ext cx="170120" cy="1417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59">
            <a:extLst>
              <a:ext uri="{FF2B5EF4-FFF2-40B4-BE49-F238E27FC236}">
                <a16:creationId xmlns:a16="http://schemas.microsoft.com/office/drawing/2014/main" id="{51C1EE1A-ABB8-4440-BB34-4156AB21E351}"/>
              </a:ext>
            </a:extLst>
          </p:cNvPr>
          <p:cNvCxnSpPr>
            <a:cxnSpLocks/>
          </p:cNvCxnSpPr>
          <p:nvPr/>
        </p:nvCxnSpPr>
        <p:spPr>
          <a:xfrm>
            <a:off x="1968615" y="5297178"/>
            <a:ext cx="170120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8">
            <a:extLst>
              <a:ext uri="{FF2B5EF4-FFF2-40B4-BE49-F238E27FC236}">
                <a16:creationId xmlns:a16="http://schemas.microsoft.com/office/drawing/2014/main" id="{D4E29215-DA05-43DA-B6B3-913D94270267}"/>
              </a:ext>
            </a:extLst>
          </p:cNvPr>
          <p:cNvSpPr txBox="1"/>
          <p:nvPr/>
        </p:nvSpPr>
        <p:spPr>
          <a:xfrm>
            <a:off x="796185" y="5494795"/>
            <a:ext cx="28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/>
              <a:t>Нормальная работа</a:t>
            </a:r>
            <a:endParaRPr lang="zh-CN" altLang="en-US" dirty="0"/>
          </a:p>
        </p:txBody>
      </p:sp>
      <p:pic>
        <p:nvPicPr>
          <p:cNvPr id="31" name="图片 23">
            <a:extLst>
              <a:ext uri="{FF2B5EF4-FFF2-40B4-BE49-F238E27FC236}">
                <a16:creationId xmlns:a16="http://schemas.microsoft.com/office/drawing/2014/main" id="{1A1B26BD-1A5C-45AF-9133-A46E6E0C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539" y="848663"/>
            <a:ext cx="4773552" cy="4503924"/>
          </a:xfrm>
          <a:prstGeom prst="rect">
            <a:avLst/>
          </a:prstGeom>
        </p:spPr>
      </p:pic>
      <p:cxnSp>
        <p:nvCxnSpPr>
          <p:cNvPr id="32" name="直接连接符 24">
            <a:extLst>
              <a:ext uri="{FF2B5EF4-FFF2-40B4-BE49-F238E27FC236}">
                <a16:creationId xmlns:a16="http://schemas.microsoft.com/office/drawing/2014/main" id="{701F194D-A14E-4864-8E70-80907350A82F}"/>
              </a:ext>
            </a:extLst>
          </p:cNvPr>
          <p:cNvCxnSpPr>
            <a:cxnSpLocks/>
          </p:cNvCxnSpPr>
          <p:nvPr/>
        </p:nvCxnSpPr>
        <p:spPr>
          <a:xfrm>
            <a:off x="6879169" y="1006383"/>
            <a:ext cx="212651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25">
            <a:extLst>
              <a:ext uri="{FF2B5EF4-FFF2-40B4-BE49-F238E27FC236}">
                <a16:creationId xmlns:a16="http://schemas.microsoft.com/office/drawing/2014/main" id="{9646467C-3FC7-495E-919F-7EC51493522E}"/>
              </a:ext>
            </a:extLst>
          </p:cNvPr>
          <p:cNvCxnSpPr>
            <a:cxnSpLocks/>
          </p:cNvCxnSpPr>
          <p:nvPr/>
        </p:nvCxnSpPr>
        <p:spPr>
          <a:xfrm flipH="1">
            <a:off x="6879169" y="1155225"/>
            <a:ext cx="198474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26">
            <a:extLst>
              <a:ext uri="{FF2B5EF4-FFF2-40B4-BE49-F238E27FC236}">
                <a16:creationId xmlns:a16="http://schemas.microsoft.com/office/drawing/2014/main" id="{93817064-92B8-4375-B52C-6EFC4A14A88F}"/>
              </a:ext>
            </a:extLst>
          </p:cNvPr>
          <p:cNvCxnSpPr>
            <a:cxnSpLocks/>
          </p:cNvCxnSpPr>
          <p:nvPr/>
        </p:nvCxnSpPr>
        <p:spPr>
          <a:xfrm flipH="1">
            <a:off x="6815375" y="5055602"/>
            <a:ext cx="170120" cy="1417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27">
            <a:extLst>
              <a:ext uri="{FF2B5EF4-FFF2-40B4-BE49-F238E27FC236}">
                <a16:creationId xmlns:a16="http://schemas.microsoft.com/office/drawing/2014/main" id="{742A60AA-4E92-4D19-A0D4-7C316CA17565}"/>
              </a:ext>
            </a:extLst>
          </p:cNvPr>
          <p:cNvCxnSpPr>
            <a:cxnSpLocks/>
          </p:cNvCxnSpPr>
          <p:nvPr/>
        </p:nvCxnSpPr>
        <p:spPr>
          <a:xfrm>
            <a:off x="6815375" y="5197370"/>
            <a:ext cx="170120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28">
            <a:extLst>
              <a:ext uri="{FF2B5EF4-FFF2-40B4-BE49-F238E27FC236}">
                <a16:creationId xmlns:a16="http://schemas.microsoft.com/office/drawing/2014/main" id="{290B92ED-C123-4F68-A76B-066893254E9C}"/>
              </a:ext>
            </a:extLst>
          </p:cNvPr>
          <p:cNvCxnSpPr>
            <a:cxnSpLocks/>
          </p:cNvCxnSpPr>
          <p:nvPr/>
        </p:nvCxnSpPr>
        <p:spPr>
          <a:xfrm>
            <a:off x="6106535" y="1148150"/>
            <a:ext cx="1439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29">
            <a:extLst>
              <a:ext uri="{FF2B5EF4-FFF2-40B4-BE49-F238E27FC236}">
                <a16:creationId xmlns:a16="http://schemas.microsoft.com/office/drawing/2014/main" id="{A40B877D-8F56-4E52-AED4-74A7286FB9EA}"/>
              </a:ext>
            </a:extLst>
          </p:cNvPr>
          <p:cNvCxnSpPr>
            <a:cxnSpLocks/>
          </p:cNvCxnSpPr>
          <p:nvPr/>
        </p:nvCxnSpPr>
        <p:spPr>
          <a:xfrm flipH="1" flipV="1">
            <a:off x="7553087" y="1148150"/>
            <a:ext cx="3545" cy="4040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0">
            <a:extLst>
              <a:ext uri="{FF2B5EF4-FFF2-40B4-BE49-F238E27FC236}">
                <a16:creationId xmlns:a16="http://schemas.microsoft.com/office/drawing/2014/main" id="{1FC9BCF0-93AB-4AEA-A4EF-A6E0F481967A}"/>
              </a:ext>
            </a:extLst>
          </p:cNvPr>
          <p:cNvCxnSpPr>
            <a:cxnSpLocks/>
          </p:cNvCxnSpPr>
          <p:nvPr/>
        </p:nvCxnSpPr>
        <p:spPr>
          <a:xfrm>
            <a:off x="6163715" y="5188522"/>
            <a:ext cx="1391290" cy="88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1">
            <a:extLst>
              <a:ext uri="{FF2B5EF4-FFF2-40B4-BE49-F238E27FC236}">
                <a16:creationId xmlns:a16="http://schemas.microsoft.com/office/drawing/2014/main" id="{2B771B8D-C562-44D5-8DDB-59B9821AAC81}"/>
              </a:ext>
            </a:extLst>
          </p:cNvPr>
          <p:cNvCxnSpPr>
            <a:cxnSpLocks/>
          </p:cNvCxnSpPr>
          <p:nvPr/>
        </p:nvCxnSpPr>
        <p:spPr>
          <a:xfrm flipV="1">
            <a:off x="6163715" y="4705375"/>
            <a:ext cx="0" cy="483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2">
            <a:extLst>
              <a:ext uri="{FF2B5EF4-FFF2-40B4-BE49-F238E27FC236}">
                <a16:creationId xmlns:a16="http://schemas.microsoft.com/office/drawing/2014/main" id="{B94079F0-7FAA-4DDD-B978-CAAC6086CA9E}"/>
              </a:ext>
            </a:extLst>
          </p:cNvPr>
          <p:cNvCxnSpPr>
            <a:cxnSpLocks/>
          </p:cNvCxnSpPr>
          <p:nvPr/>
        </p:nvCxnSpPr>
        <p:spPr>
          <a:xfrm flipH="1">
            <a:off x="5345008" y="4722449"/>
            <a:ext cx="818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33">
            <a:extLst>
              <a:ext uri="{FF2B5EF4-FFF2-40B4-BE49-F238E27FC236}">
                <a16:creationId xmlns:a16="http://schemas.microsoft.com/office/drawing/2014/main" id="{50CF4F0B-3738-4C62-AC77-24124D56BF52}"/>
              </a:ext>
            </a:extLst>
          </p:cNvPr>
          <p:cNvCxnSpPr>
            <a:cxnSpLocks/>
          </p:cNvCxnSpPr>
          <p:nvPr/>
        </p:nvCxnSpPr>
        <p:spPr>
          <a:xfrm flipV="1">
            <a:off x="6106535" y="1148150"/>
            <a:ext cx="0" cy="1481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34">
            <a:extLst>
              <a:ext uri="{FF2B5EF4-FFF2-40B4-BE49-F238E27FC236}">
                <a16:creationId xmlns:a16="http://schemas.microsoft.com/office/drawing/2014/main" id="{57853E80-EF80-4ED0-B19D-0E960079A5C2}"/>
              </a:ext>
            </a:extLst>
          </p:cNvPr>
          <p:cNvCxnSpPr>
            <a:cxnSpLocks/>
          </p:cNvCxnSpPr>
          <p:nvPr/>
        </p:nvCxnSpPr>
        <p:spPr>
          <a:xfrm flipV="1">
            <a:off x="5345008" y="2629404"/>
            <a:ext cx="0" cy="2087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35">
            <a:extLst>
              <a:ext uri="{FF2B5EF4-FFF2-40B4-BE49-F238E27FC236}">
                <a16:creationId xmlns:a16="http://schemas.microsoft.com/office/drawing/2014/main" id="{DF835575-0629-4F8D-A85F-FCDB76842393}"/>
              </a:ext>
            </a:extLst>
          </p:cNvPr>
          <p:cNvCxnSpPr>
            <a:cxnSpLocks/>
          </p:cNvCxnSpPr>
          <p:nvPr/>
        </p:nvCxnSpPr>
        <p:spPr>
          <a:xfrm flipH="1">
            <a:off x="5345008" y="2629404"/>
            <a:ext cx="744278" cy="1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68">
            <a:extLst>
              <a:ext uri="{FF2B5EF4-FFF2-40B4-BE49-F238E27FC236}">
                <a16:creationId xmlns:a16="http://schemas.microsoft.com/office/drawing/2014/main" id="{2282462E-1BF7-45B5-9C4C-33234E1FB58F}"/>
              </a:ext>
            </a:extLst>
          </p:cNvPr>
          <p:cNvSpPr txBox="1"/>
          <p:nvPr/>
        </p:nvSpPr>
        <p:spPr>
          <a:xfrm>
            <a:off x="4929868" y="5489605"/>
            <a:ext cx="282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zh-CN" dirty="0"/>
              <a:t>Медленный вывод тока, открываются </a:t>
            </a:r>
            <a:r>
              <a:rPr lang="en-US" altLang="zh-CN" dirty="0"/>
              <a:t>S1 </a:t>
            </a:r>
            <a:r>
              <a:rPr lang="ru-RU" altLang="zh-CN" dirty="0"/>
              <a:t>и </a:t>
            </a:r>
            <a:r>
              <a:rPr lang="en-US" altLang="zh-CN" dirty="0"/>
              <a:t>S2 </a:t>
            </a:r>
            <a:r>
              <a:rPr lang="ru-RU" altLang="zh-CN" dirty="0"/>
              <a:t>и закрывается </a:t>
            </a:r>
            <a:r>
              <a:rPr lang="en-US" altLang="zh-CN" dirty="0"/>
              <a:t>SR5</a:t>
            </a:r>
            <a:endParaRPr lang="zh-CN" altLang="en-US" dirty="0"/>
          </a:p>
        </p:txBody>
      </p:sp>
      <p:pic>
        <p:nvPicPr>
          <p:cNvPr id="59" name="图片 23">
            <a:extLst>
              <a:ext uri="{FF2B5EF4-FFF2-40B4-BE49-F238E27FC236}">
                <a16:creationId xmlns:a16="http://schemas.microsoft.com/office/drawing/2014/main" id="{1BA9735C-0520-4602-88B7-4A04FD49F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28" y="925310"/>
            <a:ext cx="4773552" cy="4503924"/>
          </a:xfrm>
          <a:prstGeom prst="rect">
            <a:avLst/>
          </a:prstGeom>
        </p:spPr>
      </p:pic>
      <p:cxnSp>
        <p:nvCxnSpPr>
          <p:cNvPr id="60" name="直接连接符 24">
            <a:extLst>
              <a:ext uri="{FF2B5EF4-FFF2-40B4-BE49-F238E27FC236}">
                <a16:creationId xmlns:a16="http://schemas.microsoft.com/office/drawing/2014/main" id="{369809CE-90AC-4C92-9E93-998C7C81690D}"/>
              </a:ext>
            </a:extLst>
          </p:cNvPr>
          <p:cNvCxnSpPr/>
          <p:nvPr/>
        </p:nvCxnSpPr>
        <p:spPr>
          <a:xfrm>
            <a:off x="10780390" y="1081922"/>
            <a:ext cx="212651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25">
            <a:extLst>
              <a:ext uri="{FF2B5EF4-FFF2-40B4-BE49-F238E27FC236}">
                <a16:creationId xmlns:a16="http://schemas.microsoft.com/office/drawing/2014/main" id="{3D2AFEB5-03B3-4E1F-B8BA-F894262BC89E}"/>
              </a:ext>
            </a:extLst>
          </p:cNvPr>
          <p:cNvCxnSpPr>
            <a:cxnSpLocks/>
          </p:cNvCxnSpPr>
          <p:nvPr/>
        </p:nvCxnSpPr>
        <p:spPr>
          <a:xfrm flipH="1">
            <a:off x="10780390" y="1230764"/>
            <a:ext cx="198474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26">
            <a:extLst>
              <a:ext uri="{FF2B5EF4-FFF2-40B4-BE49-F238E27FC236}">
                <a16:creationId xmlns:a16="http://schemas.microsoft.com/office/drawing/2014/main" id="{4676B8BC-43AB-4015-8AE9-8F2DD2AFBE63}"/>
              </a:ext>
            </a:extLst>
          </p:cNvPr>
          <p:cNvCxnSpPr>
            <a:cxnSpLocks/>
          </p:cNvCxnSpPr>
          <p:nvPr/>
        </p:nvCxnSpPr>
        <p:spPr>
          <a:xfrm flipH="1">
            <a:off x="10716596" y="5131141"/>
            <a:ext cx="170120" cy="1417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27">
            <a:extLst>
              <a:ext uri="{FF2B5EF4-FFF2-40B4-BE49-F238E27FC236}">
                <a16:creationId xmlns:a16="http://schemas.microsoft.com/office/drawing/2014/main" id="{745D8C67-FBF6-47B4-BA20-2B9A19906616}"/>
              </a:ext>
            </a:extLst>
          </p:cNvPr>
          <p:cNvCxnSpPr>
            <a:cxnSpLocks/>
          </p:cNvCxnSpPr>
          <p:nvPr/>
        </p:nvCxnSpPr>
        <p:spPr>
          <a:xfrm>
            <a:off x="10716596" y="5272909"/>
            <a:ext cx="170120" cy="141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28">
            <a:extLst>
              <a:ext uri="{FF2B5EF4-FFF2-40B4-BE49-F238E27FC236}">
                <a16:creationId xmlns:a16="http://schemas.microsoft.com/office/drawing/2014/main" id="{6CA59F6D-EB04-4267-8930-AA5BCB0AB62A}"/>
              </a:ext>
            </a:extLst>
          </p:cNvPr>
          <p:cNvCxnSpPr>
            <a:cxnSpLocks/>
          </p:cNvCxnSpPr>
          <p:nvPr/>
        </p:nvCxnSpPr>
        <p:spPr>
          <a:xfrm>
            <a:off x="9996890" y="1240826"/>
            <a:ext cx="14394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29">
            <a:extLst>
              <a:ext uri="{FF2B5EF4-FFF2-40B4-BE49-F238E27FC236}">
                <a16:creationId xmlns:a16="http://schemas.microsoft.com/office/drawing/2014/main" id="{5FF86983-BF6F-40E6-A6BE-6BDC6585136B}"/>
              </a:ext>
            </a:extLst>
          </p:cNvPr>
          <p:cNvCxnSpPr>
            <a:cxnSpLocks/>
          </p:cNvCxnSpPr>
          <p:nvPr/>
        </p:nvCxnSpPr>
        <p:spPr>
          <a:xfrm flipH="1" flipV="1">
            <a:off x="11454308" y="1223689"/>
            <a:ext cx="3545" cy="40403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30">
            <a:extLst>
              <a:ext uri="{FF2B5EF4-FFF2-40B4-BE49-F238E27FC236}">
                <a16:creationId xmlns:a16="http://schemas.microsoft.com/office/drawing/2014/main" id="{235A40A2-F0EB-4F4C-95E6-6F6AA960A18D}"/>
              </a:ext>
            </a:extLst>
          </p:cNvPr>
          <p:cNvCxnSpPr>
            <a:cxnSpLocks/>
          </p:cNvCxnSpPr>
          <p:nvPr/>
        </p:nvCxnSpPr>
        <p:spPr>
          <a:xfrm>
            <a:off x="10064936" y="5264061"/>
            <a:ext cx="1391290" cy="88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31">
            <a:extLst>
              <a:ext uri="{FF2B5EF4-FFF2-40B4-BE49-F238E27FC236}">
                <a16:creationId xmlns:a16="http://schemas.microsoft.com/office/drawing/2014/main" id="{3BF298E6-A689-4434-A86D-622A0BD8230E}"/>
              </a:ext>
            </a:extLst>
          </p:cNvPr>
          <p:cNvCxnSpPr>
            <a:cxnSpLocks/>
          </p:cNvCxnSpPr>
          <p:nvPr/>
        </p:nvCxnSpPr>
        <p:spPr>
          <a:xfrm flipV="1">
            <a:off x="10064936" y="4780914"/>
            <a:ext cx="0" cy="4831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32">
            <a:extLst>
              <a:ext uri="{FF2B5EF4-FFF2-40B4-BE49-F238E27FC236}">
                <a16:creationId xmlns:a16="http://schemas.microsoft.com/office/drawing/2014/main" id="{49369BB4-5B1C-4934-955A-A819AB96685D}"/>
              </a:ext>
            </a:extLst>
          </p:cNvPr>
          <p:cNvCxnSpPr>
            <a:cxnSpLocks/>
          </p:cNvCxnSpPr>
          <p:nvPr/>
        </p:nvCxnSpPr>
        <p:spPr>
          <a:xfrm flipH="1">
            <a:off x="9600647" y="4797988"/>
            <a:ext cx="4642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33">
            <a:extLst>
              <a:ext uri="{FF2B5EF4-FFF2-40B4-BE49-F238E27FC236}">
                <a16:creationId xmlns:a16="http://schemas.microsoft.com/office/drawing/2014/main" id="{E8D5A5A6-EB8C-480E-A5DF-CB5DB65CB3A4}"/>
              </a:ext>
            </a:extLst>
          </p:cNvPr>
          <p:cNvCxnSpPr>
            <a:cxnSpLocks/>
          </p:cNvCxnSpPr>
          <p:nvPr/>
        </p:nvCxnSpPr>
        <p:spPr>
          <a:xfrm flipV="1">
            <a:off x="10007756" y="1223689"/>
            <a:ext cx="0" cy="2048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34">
            <a:extLst>
              <a:ext uri="{FF2B5EF4-FFF2-40B4-BE49-F238E27FC236}">
                <a16:creationId xmlns:a16="http://schemas.microsoft.com/office/drawing/2014/main" id="{B82BA9DE-B31F-4E32-BF22-8DB644A2AF72}"/>
              </a:ext>
            </a:extLst>
          </p:cNvPr>
          <p:cNvCxnSpPr>
            <a:cxnSpLocks/>
          </p:cNvCxnSpPr>
          <p:nvPr/>
        </p:nvCxnSpPr>
        <p:spPr>
          <a:xfrm flipV="1">
            <a:off x="9600647" y="3272228"/>
            <a:ext cx="0" cy="152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35">
            <a:extLst>
              <a:ext uri="{FF2B5EF4-FFF2-40B4-BE49-F238E27FC236}">
                <a16:creationId xmlns:a16="http://schemas.microsoft.com/office/drawing/2014/main" id="{2DE1BE28-BA46-4E75-9802-9B570686E388}"/>
              </a:ext>
            </a:extLst>
          </p:cNvPr>
          <p:cNvCxnSpPr>
            <a:cxnSpLocks/>
          </p:cNvCxnSpPr>
          <p:nvPr/>
        </p:nvCxnSpPr>
        <p:spPr>
          <a:xfrm flipH="1">
            <a:off x="9600647" y="3272228"/>
            <a:ext cx="407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8667E0D-8CBA-4002-9CFF-2E3C38991488}"/>
              </a:ext>
            </a:extLst>
          </p:cNvPr>
          <p:cNvSpPr txBox="1"/>
          <p:nvPr/>
        </p:nvSpPr>
        <p:spPr>
          <a:xfrm>
            <a:off x="9119103" y="5451260"/>
            <a:ext cx="2598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Экстренный вывод тока, открывается </a:t>
            </a:r>
            <a:r>
              <a:rPr lang="en-US" dirty="0"/>
              <a:t>SR1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512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BDBD0-A211-4CB5-A8B3-83F561CD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0F955B-24CB-4267-ACC0-0872546B1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698907-637E-4356-BAB2-6CF8B00217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D35421F6-939F-468A-BD3A-A0182ADA3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1" y="134226"/>
            <a:ext cx="10369485" cy="67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FE74A-3701-49BB-BDB3-05B36614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B165C-1C62-4FFB-80A5-B741E0647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766CBF-5DC7-44A1-BAB7-1A65F78EA7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F82B497-38EC-4763-8B29-557E83634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26157" cy="667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52D81-A1F7-499B-83CC-3329546B9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Закупки оборудования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08974-5CEB-4A2F-9988-B4D0B8E89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11264"/>
            <a:ext cx="12085163" cy="6106181"/>
          </a:xfrm>
        </p:spPr>
        <p:txBody>
          <a:bodyPr>
            <a:normAutofit/>
          </a:bodyPr>
          <a:lstStyle/>
          <a:p>
            <a:r>
              <a:rPr lang="ru-RU" dirty="0"/>
              <a:t>Мишень на 24 см – пока не заказана</a:t>
            </a:r>
          </a:p>
          <a:p>
            <a:r>
              <a:rPr lang="ru-RU" dirty="0"/>
              <a:t>Вакуумная камера и стойки – спроектированы, заказаны и изготовлены, планируются вакуумные испытания после прибытия покупных изделий</a:t>
            </a:r>
          </a:p>
          <a:p>
            <a:r>
              <a:rPr lang="ru-RU" dirty="0"/>
              <a:t>Детекторные сборки – спроектированы, заказаны</a:t>
            </a:r>
          </a:p>
          <a:p>
            <a:r>
              <a:rPr lang="ru-RU" dirty="0"/>
              <a:t>Насосы, шиберы, датчики вакуума – заказаны и получены</a:t>
            </a:r>
          </a:p>
          <a:p>
            <a:r>
              <a:rPr lang="ru-RU" dirty="0"/>
              <a:t>Вакуумная арматура – заказана</a:t>
            </a:r>
          </a:p>
          <a:p>
            <a:r>
              <a:rPr lang="ru-RU" dirty="0"/>
              <a:t>Стоппер – спроектирован, готовятся радиационные расчеты поглотителя</a:t>
            </a:r>
          </a:p>
          <a:p>
            <a:r>
              <a:rPr lang="ru-RU" dirty="0"/>
              <a:t>Турбина – будет изготовлена методами аддитивных технологий, заказан прототип в Китае, изготовлен, ждем прибытия</a:t>
            </a:r>
          </a:p>
          <a:p>
            <a:pPr marL="152396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E19764-AA0C-4740-99D3-4C9CA7D7EA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89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C99DDB3-987B-4378-A103-FA08E33C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687" y="575064"/>
            <a:ext cx="5532713" cy="6280369"/>
          </a:xfrm>
        </p:spPr>
        <p:txBody>
          <a:bodyPr>
            <a:noAutofit/>
          </a:bodyPr>
          <a:lstStyle/>
          <a:p>
            <a:pPr marL="152396" indent="0" algn="just">
              <a:buNone/>
            </a:pPr>
            <a:r>
              <a:rPr lang="ru-RU" sz="2200" dirty="0"/>
              <a:t>Ряд остальных дел:</a:t>
            </a:r>
          </a:p>
          <a:p>
            <a:pPr algn="just"/>
            <a:r>
              <a:rPr lang="ru-RU" sz="2200" dirty="0"/>
              <a:t>Разработано ТЗ на систему контроля вакуумной системой и идет обсуждение и реализация с инженерами </a:t>
            </a:r>
            <a:r>
              <a:rPr lang="ru-RU" sz="2200" dirty="0" err="1"/>
              <a:t>ТОСЭиАФУ</a:t>
            </a:r>
            <a:endParaRPr lang="ru-RU" sz="2200" dirty="0"/>
          </a:p>
          <a:p>
            <a:pPr algn="just"/>
            <a:r>
              <a:rPr lang="ru-RU" sz="2200" dirty="0"/>
              <a:t>Разработано ТЗ на систему диагностики пучка и идет обсуждение с инженерами НТОУ</a:t>
            </a:r>
          </a:p>
          <a:p>
            <a:pPr algn="just"/>
            <a:r>
              <a:rPr lang="ru-RU" sz="2200" dirty="0"/>
              <a:t>Построили стену между 114 и 115 помещениями для рад. защиты</a:t>
            </a:r>
          </a:p>
          <a:p>
            <a:pPr algn="just"/>
            <a:r>
              <a:rPr lang="ru-RU" sz="2200" dirty="0"/>
              <a:t>Вспомогательное оборудование – будет размещено в 224 комнате, проведены радиационные расчеты, просверлены отверстия для инженерных коммуникаций</a:t>
            </a:r>
          </a:p>
          <a:p>
            <a:pPr algn="just"/>
            <a:endParaRPr lang="ru-RU" sz="2200" dirty="0"/>
          </a:p>
          <a:p>
            <a:pPr algn="just"/>
            <a:endParaRPr lang="en-US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0DC6F5-2254-4389-852F-6C034CA0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60" y="66583"/>
            <a:ext cx="4785218" cy="25729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3C6D697-9081-41B2-9E5A-8E3088618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35" r="-9" b="-35"/>
          <a:stretch>
            <a:fillRect/>
          </a:stretch>
        </p:blipFill>
        <p:spPr bwMode="auto">
          <a:xfrm>
            <a:off x="6363093" y="2821017"/>
            <a:ext cx="5532713" cy="158091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E791B2E-426C-423D-A662-5135F4B18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194" y="4519424"/>
            <a:ext cx="2528519" cy="22719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3">
            <a:extLst>
              <a:ext uri="{FF2B5EF4-FFF2-40B4-BE49-F238E27FC236}">
                <a16:creationId xmlns:a16="http://schemas.microsoft.com/office/drawing/2014/main" id="{93F97749-B0BE-4A81-B535-0B5E2CC6E9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6682642" y="4613919"/>
            <a:ext cx="1829762" cy="2177498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2DCA2060-FCEE-47AB-B8C9-6DFDC2761B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6009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0" y="-883"/>
            <a:ext cx="11360800" cy="6624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ru-RU" dirty="0"/>
              <a:t>Цель установки</a:t>
            </a:r>
            <a:endParaRPr dirty="0"/>
          </a:p>
        </p:txBody>
      </p:sp>
      <p:sp>
        <p:nvSpPr>
          <p:cNvPr id="70" name="Google Shape;70;p2"/>
          <p:cNvSpPr txBox="1"/>
          <p:nvPr/>
        </p:nvSpPr>
        <p:spPr>
          <a:xfrm>
            <a:off x="5393094" y="5056363"/>
            <a:ext cx="771641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ru-RU" sz="2000" dirty="0"/>
              <a:t>Схема </a:t>
            </a:r>
            <a:r>
              <a:rPr lang="ru-RU" sz="2000" dirty="0" err="1"/>
              <a:t>термохроматографической</a:t>
            </a:r>
            <a:r>
              <a:rPr lang="ru-RU" sz="2000" dirty="0"/>
              <a:t> </a:t>
            </a:r>
          </a:p>
          <a:p>
            <a:pPr algn="ctr"/>
            <a:r>
              <a:rPr lang="ru-RU" sz="2000" dirty="0"/>
              <a:t>установки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F4D03-0942-3D93-35CE-6EA3113838D3}"/>
              </a:ext>
            </a:extLst>
          </p:cNvPr>
          <p:cNvSpPr txBox="1"/>
          <p:nvPr/>
        </p:nvSpPr>
        <p:spPr>
          <a:xfrm>
            <a:off x="-210416" y="837348"/>
            <a:ext cx="6166883" cy="590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kern="0" dirty="0">
                <a:cs typeface="Arial"/>
                <a:sym typeface="Arial"/>
              </a:rPr>
              <a:t>В настоящее время один из немногих способов изучения – газовая </a:t>
            </a:r>
            <a:r>
              <a:rPr lang="ru-RU" sz="2200" kern="0" dirty="0" err="1">
                <a:cs typeface="Arial"/>
                <a:sym typeface="Arial"/>
              </a:rPr>
              <a:t>термохроматография</a:t>
            </a:r>
            <a:endParaRPr lang="ru-RU" sz="2200" kern="0" dirty="0">
              <a:cs typeface="Arial"/>
              <a:sym typeface="Arial"/>
            </a:endParaRP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kern="0" dirty="0">
                <a:cs typeface="Arial"/>
                <a:sym typeface="Arial"/>
              </a:rPr>
              <a:t>Производится экспериментальное сравнение температуры адсорбции СТЭ с температурой адсорбции их гомологов</a:t>
            </a: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dirty="0"/>
              <a:t>Требуется </a:t>
            </a:r>
            <a:r>
              <a:rPr lang="ru-RU" sz="2200" dirty="0" err="1"/>
              <a:t>пресепаратор</a:t>
            </a:r>
            <a:r>
              <a:rPr lang="ru-RU" sz="2200" dirty="0"/>
              <a:t> для улучшения фоновых условий</a:t>
            </a:r>
            <a:endParaRPr lang="ru-RU" sz="2200" kern="0" dirty="0">
              <a:cs typeface="Arial"/>
              <a:sym typeface="Arial"/>
            </a:endParaRP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dirty="0"/>
              <a:t>Очень важно время транспортировки: СТЭ имеют малые времена жизни</a:t>
            </a: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dirty="0"/>
              <a:t>Время транспортировки зависит от размеров камеры =</a:t>
            </a:r>
            <a:r>
              <a:rPr lang="en-US" sz="2200" dirty="0"/>
              <a:t>&gt; </a:t>
            </a:r>
            <a:r>
              <a:rPr lang="ru-RU" sz="2200" dirty="0"/>
              <a:t>зависят от размера изображения СТЭ в фокальной плоскости</a:t>
            </a: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ru-RU" sz="2200" kern="0" dirty="0">
                <a:cs typeface="Arial"/>
                <a:sym typeface="Arial"/>
              </a:rPr>
              <a:t>Нужен </a:t>
            </a:r>
            <a:r>
              <a:rPr lang="ru-RU" sz="2200" kern="0" dirty="0" err="1">
                <a:cs typeface="Arial"/>
                <a:sym typeface="Arial"/>
              </a:rPr>
              <a:t>пресепаратор</a:t>
            </a:r>
            <a:r>
              <a:rPr lang="ru-RU" sz="2200" kern="0" dirty="0">
                <a:cs typeface="Arial"/>
                <a:sym typeface="Arial"/>
              </a:rPr>
              <a:t>, который такое изображение обеспечит!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08C144-C3A3-FCF7-36E1-87449E4E8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45" b="14584"/>
          <a:stretch/>
        </p:blipFill>
        <p:spPr bwMode="auto">
          <a:xfrm>
            <a:off x="6385099" y="1370771"/>
            <a:ext cx="5732406" cy="3685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A0BDDD-EEF0-32A4-6818-5B210291C6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z="2000" smtClean="0"/>
              <a:pPr/>
              <a:t>3</a:t>
            </a:fld>
            <a:endParaRPr lang="ru-RU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7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ru-RU" dirty="0"/>
              <a:t>С</a:t>
            </a:r>
            <a:r>
              <a:rPr lang="en" dirty="0"/>
              <a:t>оленоид SOLITAIRE</a:t>
            </a:r>
            <a:endParaRPr dirty="0"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77732"/>
            <a:ext cx="6096004" cy="2823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l="4218" r="9447"/>
          <a:stretch/>
        </p:blipFill>
        <p:spPr>
          <a:xfrm>
            <a:off x="6096000" y="132080"/>
            <a:ext cx="5805743" cy="52348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828B5-AFA5-1BE5-6771-D63387988E1F}"/>
              </a:ext>
            </a:extLst>
          </p:cNvPr>
          <p:cNvSpPr txBox="1"/>
          <p:nvPr/>
        </p:nvSpPr>
        <p:spPr>
          <a:xfrm>
            <a:off x="5902960" y="5277302"/>
            <a:ext cx="628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ru-RU" sz="2400" dirty="0"/>
              <a:t>Установлен в </a:t>
            </a:r>
            <a:r>
              <a:rPr lang="en-US" sz="2400" dirty="0"/>
              <a:t>ANU</a:t>
            </a:r>
            <a:r>
              <a:rPr lang="ru-RU" sz="2400" dirty="0"/>
              <a:t>, Австралия</a:t>
            </a:r>
          </a:p>
          <a:p>
            <a:pPr marL="380990" indent="-380990" algn="just">
              <a:buFontTx/>
              <a:buChar char="-"/>
            </a:pPr>
            <a:r>
              <a:rPr lang="ru-RU" sz="2400" dirty="0"/>
              <a:t>Используется для изучения реакций полного слияния</a:t>
            </a:r>
          </a:p>
          <a:p>
            <a:pPr marL="380990" indent="-380990" algn="just">
              <a:buFontTx/>
              <a:buChar char="-"/>
            </a:pPr>
            <a:r>
              <a:rPr lang="ru-RU" sz="2400" dirty="0"/>
              <a:t>Малый размер изображения: </a:t>
            </a:r>
            <a:r>
              <a:rPr lang="en-US" sz="2400" dirty="0"/>
              <a:t>FWHM &lt; 1 </a:t>
            </a:r>
            <a:r>
              <a:rPr lang="ru-RU" sz="2400" dirty="0"/>
              <a:t>см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1B50DB-555B-9A67-C032-A7FA120D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1" y="3429000"/>
            <a:ext cx="5476240" cy="34371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54FBB5D-0693-4F2B-9AF5-32FF024F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2A945-9157-47AE-AD77-830E254E3FDE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4B7DD-5289-F95E-B9C5-840F921C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593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9F496A-3D7A-7555-F6AC-2A34932D8B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31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9368F6C4-CE37-62AA-46C6-4C03C03E1E6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6398" y="832486"/>
              <a:ext cx="11360800" cy="589283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411562">
                      <a:extLst>
                        <a:ext uri="{9D8B030D-6E8A-4147-A177-3AD203B41FA5}">
                          <a16:colId xmlns:a16="http://schemas.microsoft.com/office/drawing/2014/main" val="3421516581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2153756330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706309615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135067573"/>
                        </a:ext>
                      </a:extLst>
                    </a:gridCol>
                    <a:gridCol w="1139238">
                      <a:extLst>
                        <a:ext uri="{9D8B030D-6E8A-4147-A177-3AD203B41FA5}">
                          <a16:colId xmlns:a16="http://schemas.microsoft.com/office/drawing/2014/main" val="3472388684"/>
                        </a:ext>
                      </a:extLst>
                    </a:gridCol>
                  </a:tblGrid>
                  <a:tr h="360589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Element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287</a:t>
                          </a:r>
                          <a:r>
                            <a:rPr lang="ru-RU" sz="2000">
                              <a:effectLst/>
                            </a:rPr>
                            <a:t>Fl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288</a:t>
                          </a:r>
                          <a:r>
                            <a:rPr lang="ru-RU" sz="2000">
                              <a:effectLst/>
                            </a:rPr>
                            <a:t>Mc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293</a:t>
                          </a:r>
                          <a:r>
                            <a:rPr lang="ru-RU" sz="2000">
                              <a:effectLst/>
                            </a:rPr>
                            <a:t>Lv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294</a:t>
                          </a:r>
                          <a:r>
                            <a:rPr lang="ru-RU" sz="2000">
                              <a:effectLst/>
                            </a:rPr>
                            <a:t>Ts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999872406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Optimal chamber radius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mm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6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9672723"/>
                      </a:ext>
                    </a:extLst>
                  </a:tr>
                  <a:tr h="55371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Efficiency for the optimal chamber</a:t>
                          </a:r>
                          <a:r>
                            <a:rPr lang="ru-RU" sz="20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  <m:r>
                                <a:rPr lang="ru-RU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𝑐𝑜𝑙</m:t>
                                  </m:r>
                                </m:sub>
                              </m:sSub>
                              <m:r>
                                <a:rPr lang="ru-RU" sz="20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0.52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0.47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267598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Volume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cm</a:t>
                          </a:r>
                          <a:r>
                            <a:rPr lang="ru-RU" sz="2000" baseline="30000" dirty="0">
                              <a:effectLst/>
                            </a:rPr>
                            <a:t>3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3.8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1.5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5448832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The RTC renewal time 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0.127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0.051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0.038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30725020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1 m capillary transportation time, 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 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700712255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Time of flight in the detectors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366497388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Full transportation time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0.299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1172155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Half life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r>
                            <a:rPr lang="ru-RU" sz="2000" dirty="0">
                              <a:effectLst/>
                            </a:rPr>
                            <a:t> 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0.360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0.193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8184673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Cross section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pb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596756295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in RTC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2.81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4.24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0.18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005428197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on the detectors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1.58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1.68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0.015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0.010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1433858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9368F6C4-CE37-62AA-46C6-4C03C03E1E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5405273"/>
                  </p:ext>
                </p:extLst>
              </p:nvPr>
            </p:nvGraphicFramePr>
            <p:xfrm>
              <a:off x="126398" y="832486"/>
              <a:ext cx="11360800" cy="589283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411562">
                      <a:extLst>
                        <a:ext uri="{9D8B030D-6E8A-4147-A177-3AD203B41FA5}">
                          <a16:colId xmlns:a16="http://schemas.microsoft.com/office/drawing/2014/main" val="3421516581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2153756330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706309615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135067573"/>
                        </a:ext>
                      </a:extLst>
                    </a:gridCol>
                    <a:gridCol w="1139238">
                      <a:extLst>
                        <a:ext uri="{9D8B030D-6E8A-4147-A177-3AD203B41FA5}">
                          <a16:colId xmlns:a16="http://schemas.microsoft.com/office/drawing/2014/main" val="3472388684"/>
                        </a:ext>
                      </a:extLst>
                    </a:gridCol>
                  </a:tblGrid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Element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287</a:t>
                          </a:r>
                          <a:r>
                            <a:rPr lang="ru-RU" sz="2000">
                              <a:effectLst/>
                            </a:rPr>
                            <a:t>Fl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288</a:t>
                          </a:r>
                          <a:r>
                            <a:rPr lang="ru-RU" sz="2000">
                              <a:effectLst/>
                            </a:rPr>
                            <a:t>Mc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293</a:t>
                          </a:r>
                          <a:r>
                            <a:rPr lang="ru-RU" sz="2000">
                              <a:effectLst/>
                            </a:rPr>
                            <a:t>Lv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294</a:t>
                          </a:r>
                          <a:r>
                            <a:rPr lang="ru-RU" sz="2000">
                              <a:effectLst/>
                            </a:rPr>
                            <a:t>Ts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999872406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Optimal chamber radius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mm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6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9672723"/>
                      </a:ext>
                    </a:extLst>
                  </a:tr>
                  <a:tr h="5537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9735" marR="29735" marT="29735" marB="29735">
                        <a:blipFill>
                          <a:blip r:embed="rId2"/>
                          <a:stretch>
                            <a:fillRect l="-95" t="-170330" r="-77303" b="-816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0.52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0.47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267598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Volume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cm</a:t>
                          </a:r>
                          <a:r>
                            <a:rPr lang="ru-RU" sz="2000" baseline="30000" dirty="0">
                              <a:effectLst/>
                            </a:rPr>
                            <a:t>3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3.8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1.5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5448832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The RTC renewal time 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0.127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0.051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0.038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30725020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1 m capillary transportation time, 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 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700712255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Time of flight in the detectors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366497388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Full transportation time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0.299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1172155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Half life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r>
                            <a:rPr lang="ru-RU" sz="2000" dirty="0">
                              <a:effectLst/>
                            </a:rPr>
                            <a:t> 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0.360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0.193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8184673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Cross section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pb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596756295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in RTC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2.81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4.24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0.18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005428197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on the detectors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1.58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1.68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0.015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0.010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1433858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74353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D0A52-BCB4-0BA9-6576-9990396D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simulation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0B2383-0267-8092-436A-2DAEB3924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670561"/>
            <a:ext cx="11360800" cy="2758439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" sz="2800" baseline="30000" dirty="0">
                <a:solidFill>
                  <a:schemeClr val="dk1"/>
                </a:solidFill>
              </a:rPr>
              <a:t>48</a:t>
            </a:r>
            <a:r>
              <a:rPr lang="en" sz="2800" dirty="0">
                <a:solidFill>
                  <a:schemeClr val="dk1"/>
                </a:solidFill>
              </a:rPr>
              <a:t>Са</a:t>
            </a:r>
            <a:r>
              <a:rPr lang="ru-RU" sz="2800" dirty="0">
                <a:solidFill>
                  <a:schemeClr val="dk1"/>
                </a:solidFill>
              </a:rPr>
              <a:t>, </a:t>
            </a:r>
            <a:r>
              <a:rPr lang="en" sz="2800" dirty="0">
                <a:solidFill>
                  <a:schemeClr val="dk1"/>
                </a:solidFill>
              </a:rPr>
              <a:t>≈ </a:t>
            </a:r>
            <a:r>
              <a:rPr lang="en-US" sz="2800" dirty="0">
                <a:solidFill>
                  <a:schemeClr val="dk1"/>
                </a:solidFill>
              </a:rPr>
              <a:t>5 Mev/amu</a:t>
            </a:r>
            <a:endParaRPr lang="ru-RU" sz="28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r>
              <a:rPr lang="en-US" dirty="0">
                <a:solidFill>
                  <a:schemeClr val="dk1"/>
                </a:solidFill>
              </a:rPr>
              <a:t>After target q =</a:t>
            </a:r>
            <a:r>
              <a:rPr lang="ru-RU" dirty="0">
                <a:solidFill>
                  <a:schemeClr val="dk1"/>
                </a:solidFill>
              </a:rPr>
              <a:t> 17.6</a:t>
            </a:r>
            <a:r>
              <a:rPr lang="en-US" dirty="0">
                <a:solidFill>
                  <a:schemeClr val="dk1"/>
                </a:solidFill>
              </a:rPr>
              <a:t>, σ = 1.38 </a:t>
            </a:r>
            <a:r>
              <a:rPr lang="en-US" sz="1600" dirty="0">
                <a:solidFill>
                  <a:schemeClr val="dk1"/>
                </a:solidFill>
              </a:rPr>
              <a:t>[G. </a:t>
            </a:r>
            <a:r>
              <a:rPr lang="en-US" sz="1600" dirty="0" err="1">
                <a:solidFill>
                  <a:schemeClr val="dk1"/>
                </a:solidFill>
              </a:rPr>
              <a:t>Schiwietz</a:t>
            </a:r>
            <a:r>
              <a:rPr lang="en-US" sz="1600" dirty="0">
                <a:solidFill>
                  <a:schemeClr val="dk1"/>
                </a:solidFill>
              </a:rPr>
              <a:t>, P.L. Grande, Improved charge-state formulas]</a:t>
            </a:r>
          </a:p>
          <a:p>
            <a:pPr marL="152396" indent="0">
              <a:buNone/>
            </a:pPr>
            <a:r>
              <a:rPr lang="en-US" sz="2400" dirty="0">
                <a:solidFill>
                  <a:schemeClr val="dk1"/>
                </a:solidFill>
              </a:rPr>
              <a:t>For</a:t>
            </a:r>
            <a:r>
              <a:rPr lang="ru-RU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q</a:t>
            </a:r>
            <a:r>
              <a:rPr lang="ru-RU" sz="2400" dirty="0">
                <a:solidFill>
                  <a:schemeClr val="dk1"/>
                </a:solidFill>
              </a:rPr>
              <a:t> = 17</a:t>
            </a:r>
            <a:r>
              <a:rPr lang="en-US" sz="2400" dirty="0">
                <a:solidFill>
                  <a:schemeClr val="dk1"/>
                </a:solidFill>
              </a:rPr>
              <a:t> in hydrogen</a:t>
            </a:r>
            <a:r>
              <a:rPr lang="ru-RU" sz="2400" dirty="0">
                <a:solidFill>
                  <a:schemeClr val="dk1"/>
                </a:solidFill>
              </a:rPr>
              <a:t>:  </a:t>
            </a: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r>
              <a:rPr lang="en" sz="2400" dirty="0">
                <a:solidFill>
                  <a:schemeClr val="dk1"/>
                </a:solidFill>
              </a:rPr>
              <a:t>σ</a:t>
            </a:r>
            <a:r>
              <a:rPr lang="en" sz="2400" baseline="-25000" dirty="0">
                <a:solidFill>
                  <a:schemeClr val="dk1"/>
                </a:solidFill>
              </a:rPr>
              <a:t>capture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en-US" sz="2400" dirty="0">
                <a:solidFill>
                  <a:schemeClr val="dk1"/>
                </a:solidFill>
              </a:rPr>
              <a:t>4</a:t>
            </a:r>
            <a:r>
              <a:rPr lang="ru-RU" sz="2400" dirty="0">
                <a:solidFill>
                  <a:schemeClr val="dk1"/>
                </a:solidFill>
              </a:rPr>
              <a:t> *10</a:t>
            </a:r>
            <a:r>
              <a:rPr lang="en-US" sz="2400" baseline="30000" dirty="0">
                <a:solidFill>
                  <a:schemeClr val="dk1"/>
                </a:solidFill>
              </a:rPr>
              <a:t>-</a:t>
            </a:r>
            <a:r>
              <a:rPr lang="ru-RU" sz="2400" baseline="30000" dirty="0">
                <a:solidFill>
                  <a:schemeClr val="dk1"/>
                </a:solidFill>
              </a:rPr>
              <a:t>20 </a:t>
            </a:r>
            <a:r>
              <a:rPr lang="ru-RU" sz="2400" dirty="0">
                <a:solidFill>
                  <a:schemeClr val="dk1"/>
                </a:solidFill>
              </a:rPr>
              <a:t>см</a:t>
            </a:r>
            <a:r>
              <a:rPr lang="ru-RU" sz="2400" baseline="30000" dirty="0">
                <a:solidFill>
                  <a:schemeClr val="dk1"/>
                </a:solidFill>
              </a:rPr>
              <a:t>2</a:t>
            </a:r>
            <a:r>
              <a:rPr lang="ru-RU" sz="2400" dirty="0">
                <a:solidFill>
                  <a:schemeClr val="dk1"/>
                </a:solidFill>
              </a:rPr>
              <a:t>,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σ</a:t>
            </a:r>
            <a:r>
              <a:rPr lang="en" sz="2400" baseline="-25000" dirty="0">
                <a:solidFill>
                  <a:schemeClr val="dk1"/>
                </a:solidFill>
              </a:rPr>
              <a:t>loss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en-US" sz="2400" dirty="0">
                <a:solidFill>
                  <a:schemeClr val="dk1"/>
                </a:solidFill>
              </a:rPr>
              <a:t>5</a:t>
            </a:r>
            <a:r>
              <a:rPr lang="ru-RU" sz="2400" dirty="0">
                <a:solidFill>
                  <a:schemeClr val="dk1"/>
                </a:solidFill>
              </a:rPr>
              <a:t> *10</a:t>
            </a:r>
            <a:r>
              <a:rPr lang="en-US" sz="2400" baseline="30000" dirty="0">
                <a:solidFill>
                  <a:schemeClr val="dk1"/>
                </a:solidFill>
              </a:rPr>
              <a:t>-</a:t>
            </a:r>
            <a:r>
              <a:rPr lang="ru-RU" sz="2400" baseline="30000" dirty="0">
                <a:solidFill>
                  <a:schemeClr val="dk1"/>
                </a:solidFill>
              </a:rPr>
              <a:t>20 </a:t>
            </a:r>
            <a:r>
              <a:rPr lang="ru-RU" sz="2400" dirty="0">
                <a:solidFill>
                  <a:schemeClr val="dk1"/>
                </a:solidFill>
              </a:rPr>
              <a:t>см</a:t>
            </a:r>
            <a:r>
              <a:rPr lang="ru-RU" sz="2400" baseline="30000" dirty="0">
                <a:solidFill>
                  <a:schemeClr val="dk1"/>
                </a:solidFill>
              </a:rPr>
              <a:t>2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[N.V. Novikov Empirical method evaluation of charge – Changing cross sections]</a:t>
            </a:r>
          </a:p>
          <a:p>
            <a:pPr marL="152396" indent="0">
              <a:buNone/>
            </a:pPr>
            <a:r>
              <a:rPr lang="en-US" sz="2400" dirty="0">
                <a:solidFill>
                  <a:schemeClr val="dk1"/>
                </a:solidFill>
              </a:rPr>
              <a:t>In</a:t>
            </a:r>
            <a:r>
              <a:rPr lang="ru-RU" sz="2400" dirty="0">
                <a:solidFill>
                  <a:schemeClr val="dk1"/>
                </a:solidFill>
              </a:rPr>
              <a:t> 0.7 </a:t>
            </a:r>
            <a:r>
              <a:rPr lang="en-US" sz="2400" dirty="0">
                <a:solidFill>
                  <a:schemeClr val="dk1"/>
                </a:solidFill>
              </a:rPr>
              <a:t>Torr</a:t>
            </a:r>
            <a:r>
              <a:rPr lang="ru-RU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of hydrogen</a:t>
            </a:r>
            <a:r>
              <a:rPr lang="ru-RU" sz="2400" dirty="0">
                <a:solidFill>
                  <a:schemeClr val="dk1"/>
                </a:solidFill>
              </a:rPr>
              <a:t> λ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ru-RU" sz="2400" dirty="0">
                <a:solidFill>
                  <a:schemeClr val="dk1"/>
                </a:solidFill>
              </a:rPr>
              <a:t>2 </a:t>
            </a:r>
            <a:r>
              <a:rPr lang="en-US" sz="2400" dirty="0">
                <a:solidFill>
                  <a:schemeClr val="dk1"/>
                </a:solidFill>
              </a:rPr>
              <a:t>m</a:t>
            </a:r>
            <a:r>
              <a:rPr lang="ru-RU" sz="2400" dirty="0">
                <a:solidFill>
                  <a:schemeClr val="dk1"/>
                </a:solidFill>
              </a:rPr>
              <a:t>, </a:t>
            </a:r>
            <a:r>
              <a:rPr lang="en-US" sz="2400" dirty="0">
                <a:solidFill>
                  <a:schemeClr val="dk1"/>
                </a:solidFill>
              </a:rPr>
              <a:t>which only slightly change the charge distribution</a:t>
            </a:r>
            <a:endParaRPr lang="ru-RU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ru-RU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16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994F8E-1784-7151-6EE1-D78ADFDA7E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6D4F83-EA72-7420-9CFF-2F8E16C62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0" y="3337560"/>
            <a:ext cx="7792720" cy="34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1713F-F107-5214-1A6C-B633242F1B2A}"/>
              </a:ext>
            </a:extLst>
          </p:cNvPr>
          <p:cNvSpPr txBox="1"/>
          <p:nvPr/>
        </p:nvSpPr>
        <p:spPr>
          <a:xfrm>
            <a:off x="8208320" y="3863875"/>
            <a:ext cx="3643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Picture shows radial quantiles of beam distribution inside the solenoid</a:t>
            </a:r>
          </a:p>
          <a:p>
            <a:pPr algn="just"/>
            <a:r>
              <a:rPr lang="en-US" sz="2400" baseline="30000" dirty="0"/>
              <a:t>48</a:t>
            </a:r>
            <a:r>
              <a:rPr lang="en-US" sz="2400" dirty="0"/>
              <a:t>Ca, 254.2 MeV before target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679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43575-A468-4FFE-88A9-EA1F3517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6048F8-51A1-412B-8CA8-DF6DEC8B56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AF3C1-9F76-45DF-B3A5-C56B38AAF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513" r="6198"/>
          <a:stretch/>
        </p:blipFill>
        <p:spPr>
          <a:xfrm>
            <a:off x="200025" y="300316"/>
            <a:ext cx="11028482" cy="64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3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70925-A7C6-445E-8E19-5480E51F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F9B11-99AB-49FB-AE64-FF13C22F3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F23D76-C6E4-4A06-8073-FA473AF878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3C0D3-58C0-412E-A927-757A3B4CB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05"/>
          <a:stretch/>
        </p:blipFill>
        <p:spPr>
          <a:xfrm rot="5400000">
            <a:off x="2785219" y="-2369620"/>
            <a:ext cx="6621561" cy="113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53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738B-158F-F2D6-29C0-DB886B81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962819"/>
          </a:xfrm>
        </p:spPr>
        <p:txBody>
          <a:bodyPr/>
          <a:lstStyle/>
          <a:p>
            <a:r>
              <a:rPr lang="en-US" dirty="0"/>
              <a:t>GASSOL configuration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96628-FE3C-89B0-EC53-424CD78C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968851"/>
            <a:ext cx="6741160" cy="962819"/>
          </a:xfrm>
        </p:spPr>
        <p:txBody>
          <a:bodyPr/>
          <a:lstStyle/>
          <a:p>
            <a:r>
              <a:rPr lang="en-US" dirty="0"/>
              <a:t>Several solenoid configuration were analyzed in the model, II is used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6AACC0-C4F1-3716-5A79-E2E92696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685733-D286-6BBC-64D7-19EE9A27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931670"/>
            <a:ext cx="10698480" cy="46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9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/>
          </p:nvPr>
        </p:nvSpPr>
        <p:spPr>
          <a:xfrm>
            <a:off x="126816" y="0"/>
            <a:ext cx="10511200" cy="6014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0000" tIns="60000" rIns="120000" bIns="60000" rtlCol="0" anchor="t" anchorCtr="0">
            <a:noAutofit/>
          </a:bodyPr>
          <a:lstStyle/>
          <a:p>
            <a:pPr>
              <a:lnSpc>
                <a:spcPct val="92000"/>
              </a:lnSpc>
              <a:spcBef>
                <a:spcPts val="0"/>
              </a:spcBef>
              <a:buClr>
                <a:srgbClr val="000000"/>
              </a:buClr>
              <a:buSzPts val="3200"/>
            </a:pPr>
            <a:r>
              <a:rPr lang="en-US" sz="4267" dirty="0"/>
              <a:t>Recharge process</a:t>
            </a:r>
            <a:endParaRPr dirty="0"/>
          </a:p>
        </p:txBody>
      </p:sp>
      <p:sp>
        <p:nvSpPr>
          <p:cNvPr id="250" name="Google Shape;250;p11"/>
          <p:cNvSpPr/>
          <p:nvPr/>
        </p:nvSpPr>
        <p:spPr>
          <a:xfrm>
            <a:off x="259963" y="5768460"/>
            <a:ext cx="3845925" cy="5012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194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251" name="Google Shape;251;p11"/>
          <p:cNvSpPr/>
          <p:nvPr/>
        </p:nvSpPr>
        <p:spPr>
          <a:xfrm>
            <a:off x="214845" y="6196815"/>
            <a:ext cx="3865160" cy="50124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45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256" name="Google Shape;256;p11"/>
          <p:cNvSpPr txBox="1"/>
          <p:nvPr/>
        </p:nvSpPr>
        <p:spPr>
          <a:xfrm>
            <a:off x="181576" y="3741539"/>
            <a:ext cx="3932360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equilibrated charge electron capture cross section is equal to electron loss cross section – if we omit multielectron recharge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26816" y="759852"/>
                <a:ext cx="43985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from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systematics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16" y="759852"/>
                <a:ext cx="4398575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4491" y="1750295"/>
                <a:ext cx="4398575" cy="940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133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r>
                        <a:rPr lang="ru-RU" sz="2133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33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m:t>8.77</m:t>
                      </m:r>
                      <m:r>
                        <a:rPr lang="ru-RU" sz="2133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ru-RU" sz="213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ru-RU" sz="2133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ru-RU" sz="2133" i="1">
                          <a:latin typeface="Cambria Math" panose="02040503050406030204" pitchFamily="18" charset="0"/>
                        </a:rPr>
                        <m:t>𝑒𝑥</m:t>
                      </m:r>
                      <m:func>
                        <m:funcPr>
                          <m:ctrlPr>
                            <a:rPr lang="ru-RU" sz="2133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𝑝</m:t>
                          </m:r>
                        </m:fName>
                        <m:e>
                          <m:d>
                            <m:dPr>
                              <m:ctrlPr>
                                <a:rPr lang="ru-RU" sz="21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ru-RU" sz="2133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−0.0614</m:t>
                              </m:r>
                              <m:r>
                                <a:rPr lang="ru-RU" sz="2133" i="1"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f>
                                <m:fPr>
                                  <m:ctrlPr>
                                    <a:rPr lang="ru-RU" sz="2133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133" dirty="0">
                                      <a:latin typeface="Calibri" panose="020F0502020204030204" pitchFamily="34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sz="21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n-US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133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1" y="1750295"/>
                <a:ext cx="4398575" cy="9407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5ACF0F-2E22-2A71-D6C1-7E76953E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9EA78-3234-0071-EE6D-0CC1DEC069E0}"/>
              </a:ext>
            </a:extLst>
          </p:cNvPr>
          <p:cNvSpPr txBox="1"/>
          <p:nvPr/>
        </p:nvSpPr>
        <p:spPr>
          <a:xfrm>
            <a:off x="126816" y="1288630"/>
            <a:ext cx="398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 capture cross section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9D7FC-EC0A-FDC5-F4EF-55F46A3C9046}"/>
              </a:ext>
            </a:extLst>
          </p:cNvPr>
          <p:cNvSpPr txBox="1"/>
          <p:nvPr/>
        </p:nvSpPr>
        <p:spPr>
          <a:xfrm>
            <a:off x="126816" y="2547798"/>
            <a:ext cx="46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Sagaidak</a:t>
            </a:r>
            <a:r>
              <a:rPr lang="en-US" dirty="0"/>
              <a:t>, R. N. (2021). Empirical relations for heavy-ion equilibrated charges and charge-changing cross sections in diluted H2 with application. </a:t>
            </a:r>
            <a:r>
              <a:rPr lang="en-US" i="1" dirty="0"/>
              <a:t>European Physical Journal D</a:t>
            </a:r>
            <a:r>
              <a:rPr lang="en-US" dirty="0"/>
              <a:t>, </a:t>
            </a:r>
            <a:r>
              <a:rPr lang="en-US" i="1" dirty="0"/>
              <a:t>75</a:t>
            </a:r>
            <a:r>
              <a:rPr lang="en-US" dirty="0"/>
              <a:t>(8).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FB167-393A-7622-C34B-7278101D8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67" y="881124"/>
            <a:ext cx="7269557" cy="53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9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D4FF7-FD0E-D0BA-8676-01184FDE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Recharge process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C4F1D9-2664-CD4F-0B86-17117CA51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3" y="143431"/>
            <a:ext cx="4223167" cy="657113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7371AA-27C7-550C-30F0-2A0D21FE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8" name="Google Shape;250;p11">
            <a:extLst>
              <a:ext uri="{FF2B5EF4-FFF2-40B4-BE49-F238E27FC236}">
                <a16:creationId xmlns:a16="http://schemas.microsoft.com/office/drawing/2014/main" id="{4AEC5E55-DB23-167E-EDD3-41C72DD7B974}"/>
              </a:ext>
            </a:extLst>
          </p:cNvPr>
          <p:cNvSpPr/>
          <p:nvPr/>
        </p:nvSpPr>
        <p:spPr>
          <a:xfrm>
            <a:off x="323805" y="1314916"/>
            <a:ext cx="5225381" cy="6810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194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9" name="Google Shape;251;p11">
            <a:extLst>
              <a:ext uri="{FF2B5EF4-FFF2-40B4-BE49-F238E27FC236}">
                <a16:creationId xmlns:a16="http://schemas.microsoft.com/office/drawing/2014/main" id="{BBF0955F-3C00-8098-26B1-3BBB30A3F481}"/>
              </a:ext>
            </a:extLst>
          </p:cNvPr>
          <p:cNvSpPr/>
          <p:nvPr/>
        </p:nvSpPr>
        <p:spPr>
          <a:xfrm>
            <a:off x="297670" y="1898193"/>
            <a:ext cx="5251516" cy="68103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45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1B404-B63C-CDB9-E47E-DB7720038D6E}"/>
              </a:ext>
            </a:extLst>
          </p:cNvPr>
          <p:cNvSpPr txBox="1"/>
          <p:nvPr/>
        </p:nvSpPr>
        <p:spPr>
          <a:xfrm>
            <a:off x="133216" y="2748612"/>
            <a:ext cx="6889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0.12 – from comparison of image sizes in different pressure on DGFRS-2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Calculation showed that this parameter highly affects the image size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0.12 – showed best agreement with experimental data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3718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E683BC-CDEE-27F1-9E34-B525CD7F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1F7638-3946-8484-41B1-C7F10A17C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56" y="745553"/>
            <a:ext cx="6582244" cy="55290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89A653D-7058-2EEA-6CD5-78151CC3B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374" y="0"/>
            <a:ext cx="6751639" cy="538163"/>
          </a:xfrm>
          <a:ln/>
        </p:spPr>
        <p:txBody>
          <a:bodyPr/>
          <a:lstStyle/>
          <a:p>
            <a:pP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</a:pPr>
            <a:r>
              <a:rPr lang="en-US" altLang="ru-RU" sz="3200" dirty="0"/>
              <a:t>Verification of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955A0-5369-95C3-C9A3-C59F31DE3849}"/>
              </a:ext>
            </a:extLst>
          </p:cNvPr>
          <p:cNvSpPr txBox="1"/>
          <p:nvPr/>
        </p:nvSpPr>
        <p:spPr>
          <a:xfrm>
            <a:off x="165100" y="856973"/>
            <a:ext cx="5444656" cy="4712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Comparison of experimental and simulated data on angular distribution</a:t>
            </a:r>
            <a:r>
              <a:rPr lang="ru-RU" sz="2000" dirty="0">
                <a:ea typeface="Times New Roman" panose="02020603050405020304" pitchFamily="18" charset="0"/>
              </a:rPr>
              <a:t>: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(а)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146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Nd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11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B,7n)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Tb,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target thickness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89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um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cm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beam energy 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104 М</a:t>
            </a:r>
            <a:r>
              <a:rPr lang="en-US" sz="2000" dirty="0">
                <a:ea typeface="Times New Roman" panose="02020603050405020304" pitchFamily="18" charset="0"/>
              </a:rPr>
              <a:t>eV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,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(б)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144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Nd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C,7n)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Dy, 77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um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cm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М</a:t>
            </a:r>
            <a:r>
              <a:rPr lang="en-US" sz="2000" dirty="0">
                <a:ea typeface="Times New Roman" panose="02020603050405020304" pitchFamily="18" charset="0"/>
              </a:rPr>
              <a:t>eV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,  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(в)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 197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Au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18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O,5n)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210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Fr, толщина мишени 150 мкг/см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энергия пучка  90 МэВ,   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(г)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209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Bi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C,4n)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217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Ac, толщина мишени 100 мкг/см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энергия пучка 80 МэВ </a:t>
            </a:r>
          </a:p>
        </p:txBody>
      </p:sp>
    </p:spTree>
    <p:extLst>
      <p:ext uri="{BB962C8B-B14F-4D97-AF65-F5344CB8AC3E}">
        <p14:creationId xmlns:p14="http://schemas.microsoft.com/office/powerpoint/2010/main" val="73846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545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Image sizes on DGFRS-2</a:t>
            </a:r>
            <a:endParaRPr dirty="0"/>
          </a:p>
        </p:txBody>
      </p:sp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" y="740500"/>
            <a:ext cx="7177888" cy="349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568" y="4263068"/>
            <a:ext cx="3231133" cy="259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334" y="4216867"/>
            <a:ext cx="3853932" cy="268676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7642087" y="1168567"/>
            <a:ext cx="4246613" cy="242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2133" dirty="0">
                <a:solidFill>
                  <a:schemeClr val="dk1"/>
                </a:solidFill>
              </a:rPr>
              <a:t>Reaction:</a:t>
            </a:r>
            <a:r>
              <a:rPr lang="en" sz="2133" baseline="30000" dirty="0">
                <a:solidFill>
                  <a:schemeClr val="dk1"/>
                </a:solidFill>
              </a:rPr>
              <a:t>206</a:t>
            </a:r>
            <a:r>
              <a:rPr lang="en" sz="2133" dirty="0">
                <a:solidFill>
                  <a:schemeClr val="dk1"/>
                </a:solidFill>
              </a:rPr>
              <a:t>Pb(</a:t>
            </a:r>
            <a:r>
              <a:rPr lang="en" sz="2133" baseline="30000" dirty="0">
                <a:solidFill>
                  <a:schemeClr val="dk1"/>
                </a:solidFill>
              </a:rPr>
              <a:t>48</a:t>
            </a:r>
            <a:r>
              <a:rPr lang="en" sz="2133" dirty="0">
                <a:solidFill>
                  <a:schemeClr val="dk1"/>
                </a:solidFill>
              </a:rPr>
              <a:t>Са,2n)</a:t>
            </a:r>
            <a:r>
              <a:rPr lang="en" sz="2133" baseline="30000" dirty="0">
                <a:solidFill>
                  <a:schemeClr val="dk1"/>
                </a:solidFill>
              </a:rPr>
              <a:t>252</a:t>
            </a:r>
            <a:r>
              <a:rPr lang="en" sz="2133" dirty="0">
                <a:solidFill>
                  <a:schemeClr val="dk1"/>
                </a:solidFill>
              </a:rPr>
              <a:t>No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Configuration: 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Transmission: ≈ 60% for 0.4 </a:t>
            </a:r>
            <a:r>
              <a:rPr lang="en-US" sz="2133" dirty="0">
                <a:solidFill>
                  <a:schemeClr val="dk1"/>
                </a:solidFill>
              </a:rPr>
              <a:t>mg</a:t>
            </a:r>
            <a:r>
              <a:rPr lang="en" sz="2133" dirty="0">
                <a:solidFill>
                  <a:schemeClr val="dk1"/>
                </a:solidFill>
              </a:rPr>
              <a:t>/cm</a:t>
            </a:r>
            <a:r>
              <a:rPr lang="en" sz="2133" baseline="30000" dirty="0">
                <a:solidFill>
                  <a:schemeClr val="dk1"/>
                </a:solidFill>
              </a:rPr>
              <a:t>2</a:t>
            </a:r>
            <a:endParaRPr sz="2133" baseline="30000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  <a:spcAft>
                <a:spcPts val="1600"/>
              </a:spcAft>
            </a:pP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70.1 mm  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 12.9 mm</a:t>
            </a:r>
            <a:endParaRPr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7642087" y="4129717"/>
            <a:ext cx="4172247" cy="242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2133" dirty="0">
                <a:solidFill>
                  <a:schemeClr val="dk1"/>
                </a:solidFill>
              </a:rPr>
              <a:t>Reaction: </a:t>
            </a:r>
            <a:r>
              <a:rPr lang="en" sz="2133" baseline="30000" dirty="0">
                <a:solidFill>
                  <a:schemeClr val="dk1"/>
                </a:solidFill>
              </a:rPr>
              <a:t>174</a:t>
            </a:r>
            <a:r>
              <a:rPr lang="en" sz="2133" dirty="0">
                <a:solidFill>
                  <a:schemeClr val="dk1"/>
                </a:solidFill>
              </a:rPr>
              <a:t>Yb(</a:t>
            </a:r>
            <a:r>
              <a:rPr lang="en" sz="2133" baseline="30000" dirty="0">
                <a:solidFill>
                  <a:schemeClr val="dk1"/>
                </a:solidFill>
              </a:rPr>
              <a:t>48</a:t>
            </a:r>
            <a:r>
              <a:rPr lang="en" sz="2133" dirty="0">
                <a:solidFill>
                  <a:schemeClr val="dk1"/>
                </a:solidFill>
              </a:rPr>
              <a:t>Са,5n)</a:t>
            </a:r>
            <a:r>
              <a:rPr lang="en" sz="2133" baseline="30000" dirty="0">
                <a:solidFill>
                  <a:schemeClr val="dk1"/>
                </a:solidFill>
              </a:rPr>
              <a:t>217</a:t>
            </a:r>
            <a:r>
              <a:rPr lang="en" sz="2133" dirty="0">
                <a:solidFill>
                  <a:schemeClr val="dk1"/>
                </a:solidFill>
              </a:rPr>
              <a:t>Th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Configuration: 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Transmission:≈ 40% for </a:t>
            </a:r>
            <a:r>
              <a:rPr lang="en-US" sz="2133" dirty="0">
                <a:solidFill>
                  <a:schemeClr val="dk1"/>
                </a:solidFill>
              </a:rPr>
              <a:t>0.4 mg/cm</a:t>
            </a:r>
            <a:r>
              <a:rPr lang="en-US" sz="2133" baseline="30000" dirty="0">
                <a:solidFill>
                  <a:schemeClr val="dk1"/>
                </a:solidFill>
              </a:rPr>
              <a:t>2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  <a:spcAft>
                <a:spcPts val="1600"/>
              </a:spcAft>
            </a:pP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26.0 мм  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 27.0 мм</a:t>
            </a:r>
            <a:endParaRPr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11522900" y="6454689"/>
            <a:ext cx="731600" cy="524800"/>
          </a:xfrm>
        </p:spPr>
        <p:txBody>
          <a:bodyPr>
            <a:normAutofit/>
          </a:bodyPr>
          <a:lstStyle/>
          <a:p>
            <a:fld id="{00000000-1234-1234-1234-123412341234}" type="slidenum">
              <a:rPr lang="en" smtClean="0"/>
              <a:pPr/>
              <a:t>39</a:t>
            </a:fld>
            <a:endParaRPr lang="en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FE7E-6179-5031-68BC-EE008578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Принцип работы </a:t>
            </a:r>
            <a:r>
              <a:rPr lang="en-US" dirty="0"/>
              <a:t>GASSOL</a:t>
            </a:r>
            <a:endParaRPr lang="ru-RU" dirty="0"/>
          </a:p>
        </p:txBody>
      </p:sp>
      <p:sp>
        <p:nvSpPr>
          <p:cNvPr id="10" name="Google Shape;120;p4">
            <a:extLst>
              <a:ext uri="{FF2B5EF4-FFF2-40B4-BE49-F238E27FC236}">
                <a16:creationId xmlns:a16="http://schemas.microsoft.com/office/drawing/2014/main" id="{70A83B1B-E44D-1ED2-DD81-E856EF1A801A}"/>
              </a:ext>
            </a:extLst>
          </p:cNvPr>
          <p:cNvSpPr txBox="1">
            <a:spLocks/>
          </p:cNvSpPr>
          <p:nvPr/>
        </p:nvSpPr>
        <p:spPr>
          <a:xfrm>
            <a:off x="8273320" y="3649246"/>
            <a:ext cx="3187080" cy="2709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792" indent="-304792" algn="just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3800" dirty="0">
                <a:solidFill>
                  <a:schemeClr val="tx1"/>
                </a:solidFill>
              </a:rPr>
              <a:t>Импульс пучка и ядер отдачи одинаков</a:t>
            </a:r>
          </a:p>
          <a:p>
            <a:pPr marL="304792" indent="-304792" algn="just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3800" dirty="0">
                <a:solidFill>
                  <a:schemeClr val="tx1"/>
                </a:solidFill>
              </a:rPr>
              <a:t>Заряд пучка в газе примерно в 3 раза выше </a:t>
            </a:r>
          </a:p>
          <a:p>
            <a:pPr marL="304792" indent="-304792" algn="just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sz="3800" dirty="0">
                <a:solidFill>
                  <a:schemeClr val="tx1"/>
                </a:solidFill>
              </a:rPr>
              <a:t>Фокусное расстояние для пучка ближе – ставим туда стоппер!</a:t>
            </a:r>
          </a:p>
          <a:p>
            <a:pPr marL="304792" indent="-85511" algn="just">
              <a:lnSpc>
                <a:spcPct val="90000"/>
              </a:lnSpc>
              <a:spcBef>
                <a:spcPts val="1333"/>
              </a:spcBef>
              <a:buClr>
                <a:schemeClr val="dk1"/>
              </a:buClr>
              <a:buSzPct val="100000"/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4781F3-316E-02C5-8C5B-460238792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z="2000" smtClean="0"/>
              <a:pPr/>
              <a:t>4</a:t>
            </a:fld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5FF81E-F6C4-D215-59E6-9104322BB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659"/>
            <a:ext cx="8360635" cy="250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C4860-F1DD-940E-F848-7A2FCE7D2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1"/>
          <a:stretch/>
        </p:blipFill>
        <p:spPr bwMode="auto">
          <a:xfrm>
            <a:off x="448658" y="3337822"/>
            <a:ext cx="6927504" cy="31130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675D12-6579-5EB6-4411-BBF91B6D4663}"/>
              </a:ext>
            </a:extLst>
          </p:cNvPr>
          <p:cNvSpPr txBox="1"/>
          <p:nvPr/>
        </p:nvSpPr>
        <p:spPr>
          <a:xfrm>
            <a:off x="-376021" y="6331068"/>
            <a:ext cx="828824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Квантили радиального распределения пучка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48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Са с энергией 254 МэВ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EB7D22-D85B-4B69-886F-EBA68E3247A4}"/>
                  </a:ext>
                </a:extLst>
              </p:cNvPr>
              <p:cNvSpPr txBox="1"/>
              <p:nvPr/>
            </p:nvSpPr>
            <p:spPr>
              <a:xfrm>
                <a:off x="8776355" y="1713471"/>
                <a:ext cx="2593531" cy="7523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EB7D22-D85B-4B69-886F-EBA68E324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355" y="1713471"/>
                <a:ext cx="2593531" cy="752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453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0" y="17327"/>
            <a:ext cx="10515600" cy="87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4000" dirty="0"/>
              <a:t>Image sizes on DGFRS-2</a:t>
            </a:r>
            <a:endParaRPr dirty="0"/>
          </a:p>
        </p:txBody>
      </p:sp>
      <p:sp>
        <p:nvSpPr>
          <p:cNvPr id="229" name="Google Shape;229;p37"/>
          <p:cNvSpPr txBox="1"/>
          <p:nvPr/>
        </p:nvSpPr>
        <p:spPr>
          <a:xfrm>
            <a:off x="245510" y="629148"/>
            <a:ext cx="573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8658">
              <a:buClr>
                <a:schemeClr val="dk1"/>
              </a:buClr>
              <a:buSzPts val="1800"/>
              <a:buFont typeface="Calibri"/>
              <a:buChar char="-"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 = 26.0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мм  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 =  27.0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мм</a:t>
            </a:r>
          </a:p>
          <a:p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Transmission 40%</a:t>
            </a:r>
            <a:endParaRPr sz="1467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 0.4 mg/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sz="2400" baseline="300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1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RTC: cylinder 1 cm in length</a:t>
            </a:r>
            <a:endParaRPr lang="en-US"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flow 1.8 l/min</a:t>
            </a:r>
            <a:endParaRPr lang="en-US" sz="2400" dirty="0"/>
          </a:p>
        </p:txBody>
      </p:sp>
      <p:graphicFrame>
        <p:nvGraphicFramePr>
          <p:cNvPr id="231" name="Google Shape;231;p37"/>
          <p:cNvGraphicFramePr/>
          <p:nvPr/>
        </p:nvGraphicFramePr>
        <p:xfrm>
          <a:off x="390525" y="3266810"/>
          <a:ext cx="4770600" cy="340862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4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Isotope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Cross-section, pb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Half life, ms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287</a:t>
                      </a:r>
                      <a:r>
                        <a:rPr lang="en" sz="2000" u="none" strike="noStrike" cap="none"/>
                        <a:t>Fl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330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288</a:t>
                      </a:r>
                      <a:r>
                        <a:rPr lang="en" sz="2000" u="none" strike="noStrike" cap="none"/>
                        <a:t>Mc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193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200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293</a:t>
                      </a:r>
                      <a:r>
                        <a:rPr lang="en" sz="2000" u="none" strike="noStrike" cap="none"/>
                        <a:t>Lv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ru-RU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57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00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294</a:t>
                      </a:r>
                      <a:r>
                        <a:rPr lang="en" sz="2000" u="none" strike="noStrike" cap="none"/>
                        <a:t>Ts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725" y="75568"/>
            <a:ext cx="6391275" cy="34756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A31BD5-62F5-3F07-53CF-C54CA3B8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07" y="3514725"/>
            <a:ext cx="6104668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7333" y="-943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" dirty="0"/>
              <a:t>Принцип очистки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Google Shape;10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29565" y="774240"/>
                <a:ext cx="6119536" cy="63263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vert="horz" wrap="square" lIns="121900" tIns="121900" rIns="121900" bIns="121900" rtlCol="0" anchor="t" anchorCtr="0">
                <a:noAutofit/>
              </a:bodyPr>
              <a:lstStyle/>
              <a:p>
                <a:pPr marL="380990" indent="-380990" algn="just">
                  <a:buSzPct val="50000"/>
                </a:pPr>
                <a:r>
                  <a:rPr lang="ru-RU" sz="2167" dirty="0">
                    <a:solidFill>
                      <a:schemeClr val="dk1"/>
                    </a:solidFill>
                  </a:rPr>
                  <a:t>В поле соленоида частицы вращаются вокруг оси соленоида с частотой </a:t>
                </a:r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𝑞𝐵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ru-RU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167" dirty="0">
                  <a:solidFill>
                    <a:schemeClr val="dk1"/>
                  </a:solidFill>
                </a:endParaRPr>
              </a:p>
              <a:p>
                <a:pPr marL="380990" indent="-380990" algn="just">
                  <a:buSzPct val="50000"/>
                </a:pPr>
                <a:r>
                  <a:rPr lang="ru-RU" sz="2167" dirty="0">
                    <a:solidFill>
                      <a:schemeClr val="dk1"/>
                    </a:solidFill>
                  </a:rPr>
                  <a:t>В области постоянного поля частицы с одинаковым </a:t>
                </a:r>
                <a:r>
                  <a:rPr lang="en-US" sz="2167" dirty="0">
                    <a:solidFill>
                      <a:schemeClr val="dk1"/>
                    </a:solidFill>
                  </a:rPr>
                  <a:t>q/m</a:t>
                </a:r>
                <a:r>
                  <a:rPr lang="ru-RU" sz="2167" dirty="0">
                    <a:solidFill>
                      <a:schemeClr val="dk1"/>
                    </a:solidFill>
                  </a:rPr>
                  <a:t> имеют одинаковую угловую скорость =&gt; изменение азимутального угла прямо пропорционально Z</a:t>
                </a:r>
                <a:br>
                  <a:rPr lang="en-US" sz="2167" dirty="0">
                    <a:solidFill>
                      <a:schemeClr val="dk1"/>
                    </a:solidFill>
                  </a:rPr>
                </a:br>
                <a:br>
                  <a:rPr lang="en-US" sz="2167" dirty="0">
                    <a:solidFill>
                      <a:schemeClr val="dk1"/>
                    </a:solidFill>
                  </a:rPr>
                </a:br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4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ru-RU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𝑞𝐵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∗ 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𝑣𝑐𝑜𝑠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ru-RU" sz="2400" i="1">
                        <a:latin typeface="Cambria Math" panose="02040503050406030204" pitchFamily="18" charset="0"/>
                      </a:rPr>
                      <m:t>≈ 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𝑞𝐵𝑍</m:t>
                        </m:r>
                      </m:num>
                      <m:den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𝑚𝑣</m:t>
                        </m:r>
                      </m:den>
                    </m:f>
                    <m:r>
                      <a:rPr lang="ru-RU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𝐵𝑍</m:t>
                        </m:r>
                      </m:num>
                      <m:den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2(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ru-RU" sz="2400">
                            <a:latin typeface="Cambria Math" panose="02040503050406030204" pitchFamily="18" charset="0"/>
                          </a:rPr>
                          <m:t>ρ</m:t>
                        </m:r>
                        <m:r>
                          <a:rPr lang="ru-RU" sz="240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ru-RU" sz="2167" dirty="0">
                  <a:solidFill>
                    <a:schemeClr val="dk1"/>
                  </a:solidFill>
                </a:endParaRPr>
              </a:p>
              <a:p>
                <a:pPr marL="380990" indent="-380990" algn="just">
                  <a:spcBef>
                    <a:spcPts val="1600"/>
                  </a:spcBef>
                  <a:spcAft>
                    <a:spcPts val="1600"/>
                  </a:spcAft>
                  <a:buSzPct val="50000"/>
                </a:pPr>
                <a:r>
                  <a:rPr lang="ru-RU" sz="2167" dirty="0">
                    <a:solidFill>
                      <a:schemeClr val="dk1"/>
                    </a:solidFill>
                  </a:rPr>
                  <a:t>Частицы с одинаковым 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133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ru-RU" sz="2167" dirty="0">
                    <a:solidFill>
                      <a:schemeClr val="dk1"/>
                    </a:solidFill>
                  </a:rPr>
                  <a:t> за некоторое Z в центре соленоида повернутся на одинаковый угол</a:t>
                </a:r>
                <a:r>
                  <a:rPr lang="en-US" sz="2167" dirty="0">
                    <a:solidFill>
                      <a:schemeClr val="dk1"/>
                    </a:solidFill>
                  </a:rPr>
                  <a:t>!</a:t>
                </a:r>
              </a:p>
              <a:p>
                <a:pPr marL="0" indent="0">
                  <a:spcBef>
                    <a:spcPts val="1600"/>
                  </a:spcBef>
                  <a:spcAft>
                    <a:spcPts val="1600"/>
                  </a:spcAft>
                  <a:buSzPts val="688"/>
                  <a:buNone/>
                </a:pPr>
                <a:endParaRPr sz="2167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03" name="Google Shape;10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9565" y="774240"/>
                <a:ext cx="6119536" cy="6326355"/>
              </a:xfrm>
              <a:prstGeom prst="rect">
                <a:avLst/>
              </a:prstGeom>
              <a:blipFill>
                <a:blip r:embed="rId3"/>
                <a:stretch>
                  <a:fillRect r="-6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Google Shape;105;p6"/>
          <p:cNvSpPr txBox="1"/>
          <p:nvPr/>
        </p:nvSpPr>
        <p:spPr>
          <a:xfrm>
            <a:off x="7248199" y="2872582"/>
            <a:ext cx="3806000" cy="5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Угловые траектории </a:t>
            </a:r>
            <a:r>
              <a:rPr lang="en" sz="22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287</a:t>
            </a:r>
            <a:r>
              <a:rPr lang="en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endParaRPr sz="22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4">
            <a:alphaModFix/>
          </a:blip>
          <a:srcRect t="8213" r="7654"/>
          <a:stretch/>
        </p:blipFill>
        <p:spPr>
          <a:xfrm>
            <a:off x="6600685" y="115577"/>
            <a:ext cx="4857448" cy="288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148B2C-2409-61B3-320A-66C85196C9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8" t="9612"/>
          <a:stretch/>
        </p:blipFill>
        <p:spPr>
          <a:xfrm>
            <a:off x="7528444" y="3486117"/>
            <a:ext cx="3245509" cy="3019547"/>
          </a:xfrm>
          <a:prstGeom prst="rect">
            <a:avLst/>
          </a:prstGeom>
        </p:spPr>
      </p:pic>
      <p:sp>
        <p:nvSpPr>
          <p:cNvPr id="3" name="Google Shape;105;p6">
            <a:extLst>
              <a:ext uri="{FF2B5EF4-FFF2-40B4-BE49-F238E27FC236}">
                <a16:creationId xmlns:a16="http://schemas.microsoft.com/office/drawing/2014/main" id="{139E3929-C967-4261-DB61-149A0DE89461}"/>
              </a:ext>
            </a:extLst>
          </p:cNvPr>
          <p:cNvSpPr txBox="1"/>
          <p:nvPr/>
        </p:nvSpPr>
        <p:spPr>
          <a:xfrm>
            <a:off x="6804251" y="6284458"/>
            <a:ext cx="4450316" cy="59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</a:t>
            </a:r>
            <a:r>
              <a:rPr lang="ru-RU" sz="2267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ол</a:t>
            </a:r>
            <a:r>
              <a:rPr lang="ru-RU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поворота </a:t>
            </a:r>
            <a:r>
              <a:rPr lang="en" sz="2267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287</a:t>
            </a:r>
            <a:r>
              <a:rPr lang="en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r>
              <a:rPr lang="ru-RU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за 500 мм</a:t>
            </a:r>
            <a:endParaRPr sz="22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6B6751-9146-4434-B01F-2DBA0D5AFF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0" y="-29218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ru-RU" dirty="0"/>
              <a:t>Статичная т</a:t>
            </a:r>
            <a:r>
              <a:rPr lang="en" dirty="0"/>
              <a:t>урбина</a:t>
            </a:r>
            <a:endParaRPr dirty="0"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l="18046" t="18038" r="21033" b="18027"/>
          <a:stretch/>
        </p:blipFill>
        <p:spPr>
          <a:xfrm>
            <a:off x="5406600" y="2278914"/>
            <a:ext cx="6785400" cy="413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1539917" y="6312067"/>
            <a:ext cx="2139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Эскиз турбины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 txBox="1"/>
          <p:nvPr/>
        </p:nvSpPr>
        <p:spPr>
          <a:xfrm>
            <a:off x="7439500" y="6249767"/>
            <a:ext cx="3711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Турбина в расчетной модели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415600" y="1101488"/>
            <a:ext cx="5130000" cy="94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" sz="22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Длина турбины 500 мм, полный угол поворота одной лопасти 37°</a:t>
            </a:r>
            <a:endParaRPr sz="22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9101BA-64A1-4517-2CC0-C8AD4B1E90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" b="3197"/>
          <a:stretch/>
        </p:blipFill>
        <p:spPr bwMode="auto">
          <a:xfrm>
            <a:off x="36296" y="2278914"/>
            <a:ext cx="5370304" cy="3904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CC169DC-C8F1-7259-7150-C60DA54947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10B8D-B6C7-F1EF-D56C-9248AF9F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8" y="11557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Результаты моделирования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819E11-E0AA-B9CF-B4F5-716BC1BD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63356" y="1001389"/>
            <a:ext cx="6583681" cy="548639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Для СТЭ оптимальное поле от 5.8 до 6 Тл </a:t>
            </a:r>
          </a:p>
          <a:p>
            <a:pPr algn="just"/>
            <a:r>
              <a:rPr lang="ru-RU" dirty="0"/>
              <a:t>Изображение ОИ симметрично относительно оси</a:t>
            </a:r>
          </a:p>
          <a:p>
            <a:pPr algn="just"/>
            <a:r>
              <a:rPr lang="ru-RU" dirty="0"/>
              <a:t>Одно стандартное отклонение около 5 мм</a:t>
            </a:r>
          </a:p>
          <a:p>
            <a:pPr algn="just"/>
            <a:r>
              <a:rPr lang="ru-RU" dirty="0"/>
              <a:t>Трансмиссия 58% с турбиной 500 мм и стоппером </a:t>
            </a:r>
          </a:p>
          <a:p>
            <a:pPr algn="just"/>
            <a:r>
              <a:rPr lang="ru-RU" dirty="0"/>
              <a:t>Около 13% ОИ было потеряно до стоппера в стенках вакуумной камеры, 15% потеряно в стоппере и 14% теряется в лопастях турбины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547B0D-B451-FBC5-B95D-07FB205F92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/>
          </a:bodyPr>
          <a:lstStyle/>
          <a:p>
            <a:fld id="{00000000-1234-1234-1234-123412341234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E8847C-D28E-1BDC-3AE7-FF394B0A4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85" y="1114510"/>
            <a:ext cx="5770316" cy="4767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08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/>
        </p:nvSpPr>
        <p:spPr>
          <a:xfrm>
            <a:off x="170535" y="84268"/>
            <a:ext cx="8449600" cy="7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" sz="33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Результаты расчета</a:t>
            </a:r>
            <a:endParaRPr sz="3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0"/>
          <p:cNvSpPr txBox="1"/>
          <p:nvPr/>
        </p:nvSpPr>
        <p:spPr>
          <a:xfrm>
            <a:off x="209771" y="587579"/>
            <a:ext cx="5964385" cy="307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Начальные условия: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Мишень 0.4 мг/см</a:t>
            </a:r>
            <a:r>
              <a:rPr lang="en" sz="2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aseline="300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Пучок 1 мкА-частиц 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Камера: цилиндр длиной 1 см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Поток газа 1.8 л/мин</a:t>
            </a:r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Эффективность транспорта не учитывается, только потери из-за времени</a:t>
            </a:r>
            <a:endParaRPr sz="2400" dirty="0"/>
          </a:p>
        </p:txBody>
      </p:sp>
      <p:sp>
        <p:nvSpPr>
          <p:cNvPr id="260" name="Google Shape;260;p40"/>
          <p:cNvSpPr txBox="1">
            <a:spLocks noGrp="1"/>
          </p:cNvSpPr>
          <p:nvPr>
            <p:ph type="sldNum" idx="12"/>
          </p:nvPr>
        </p:nvSpPr>
        <p:spPr>
          <a:xfrm>
            <a:off x="11536611" y="6406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/>
              <p:nvPr/>
            </p:nvSpPr>
            <p:spPr>
              <a:xfrm>
                <a:off x="43213" y="3547145"/>
                <a:ext cx="6133803" cy="815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𝑐𝑎𝑚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𝑒𝑥𝑝</m:t>
                      </m:r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⁡(−</m:t>
                      </m:r>
                      <m:f>
                        <m:f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𝑙𝑛</m:t>
                          </m:r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𝑐𝑎𝑚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𝑐𝑎𝑝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)</m:t>
                      </m:r>
                    </m:oMath>
                  </m:oMathPara>
                </a14:m>
                <a:endParaRPr lang="ru-RU" sz="1467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3" y="3547145"/>
                <a:ext cx="6133803" cy="815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972BC7A-B640-601B-5000-8F268BDB9388}"/>
              </a:ext>
            </a:extLst>
          </p:cNvPr>
          <p:cNvSpPr txBox="1"/>
          <p:nvPr/>
        </p:nvSpPr>
        <p:spPr>
          <a:xfrm>
            <a:off x="43213" y="4244288"/>
            <a:ext cx="60527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2400" dirty="0">
                <a:sym typeface="Calibri"/>
              </a:rPr>
              <a:t>Радиус камеры сбора изменялся в поисках оптимума </a:t>
            </a: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2400" dirty="0">
                <a:sym typeface="Calibri"/>
              </a:rPr>
              <a:t>Оптимальные объемы:</a:t>
            </a:r>
            <a:r>
              <a:rPr lang="en-US" sz="2400" dirty="0">
                <a:sym typeface="Calibri"/>
              </a:rPr>
              <a:t> </a:t>
            </a:r>
            <a:r>
              <a:rPr lang="ru-RU" sz="2400" dirty="0">
                <a:sym typeface="Calibri"/>
              </a:rPr>
              <a:t>от 4 см</a:t>
            </a:r>
            <a:r>
              <a:rPr lang="ru-RU" sz="2400" baseline="30000" dirty="0">
                <a:sym typeface="Calibri"/>
              </a:rPr>
              <a:t>3</a:t>
            </a:r>
            <a:r>
              <a:rPr lang="ru-RU" sz="2400" dirty="0">
                <a:sym typeface="Calibri"/>
              </a:rPr>
              <a:t> для </a:t>
            </a:r>
            <a:r>
              <a:rPr lang="en-US" sz="2400" dirty="0">
                <a:sym typeface="Calibri"/>
              </a:rPr>
              <a:t>Fl</a:t>
            </a:r>
            <a:r>
              <a:rPr lang="ru-RU" sz="2400" dirty="0">
                <a:sym typeface="Calibri"/>
              </a:rPr>
              <a:t> до 1 см</a:t>
            </a:r>
            <a:r>
              <a:rPr lang="ru-RU" sz="2400" baseline="30000" dirty="0">
                <a:sym typeface="Calibri"/>
              </a:rPr>
              <a:t>3</a:t>
            </a:r>
            <a:r>
              <a:rPr lang="ru-RU" sz="2400" dirty="0">
                <a:sym typeface="Calibri"/>
              </a:rPr>
              <a:t> для </a:t>
            </a:r>
            <a:r>
              <a:rPr lang="en-US" sz="2400" dirty="0">
                <a:sym typeface="Calibri"/>
              </a:rPr>
              <a:t>Ts</a:t>
            </a:r>
            <a:endParaRPr lang="ru-RU" sz="2400" dirty="0">
              <a:sym typeface="Calibri"/>
            </a:endParaRP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2400" dirty="0">
                <a:sym typeface="Calibri"/>
              </a:rPr>
              <a:t>Количество атомов на детекторах примерно на порядок выше, чем для ГНС-2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DDFD0-2D46-5853-9275-1E338EDE8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55" y="15033"/>
            <a:ext cx="4890712" cy="32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EE018B-B0AC-10C3-701F-0C40FE96A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255" y="3308968"/>
            <a:ext cx="4732043" cy="3549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E0B5B8-3E17-4032-8A86-417D92A9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ru-RU" dirty="0"/>
              <a:t>Экспериментальные сложности: фон</a:t>
            </a:r>
            <a:endParaRPr lang="en-US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28EC-4C05-4D97-B73F-D7CB635E4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39" y="989877"/>
            <a:ext cx="12000322" cy="5382641"/>
          </a:xfrm>
        </p:spPr>
        <p:txBody>
          <a:bodyPr>
            <a:normAutofit/>
          </a:bodyPr>
          <a:lstStyle/>
          <a:p>
            <a:r>
              <a:rPr lang="ru-RU" dirty="0"/>
              <a:t>Соленоид в качестве сепарирующего магнита – новый для ЛЯР тип установки</a:t>
            </a:r>
          </a:p>
          <a:p>
            <a:r>
              <a:rPr lang="ru-RU" dirty="0"/>
              <a:t>Насколько он подавляет пучок и продукты фоновых реакций – неясно</a:t>
            </a:r>
          </a:p>
          <a:p>
            <a:r>
              <a:rPr lang="ru-RU" dirty="0"/>
              <a:t>Промоделировать – слишком много источников фона и слишком много неопределенностей в исходных данных – нельзя доверять результату</a:t>
            </a:r>
          </a:p>
          <a:p>
            <a:r>
              <a:rPr lang="ru-RU" dirty="0"/>
              <a:t>Экспериментальные результаты </a:t>
            </a:r>
            <a:r>
              <a:rPr lang="en-US" dirty="0"/>
              <a:t>SOLITAIRE - : </a:t>
            </a:r>
            <a:r>
              <a:rPr lang="ru-RU" dirty="0"/>
              <a:t>реакция</a:t>
            </a:r>
            <a:r>
              <a:rPr lang="en-US" dirty="0"/>
              <a:t> </a:t>
            </a:r>
            <a:r>
              <a:rPr lang="ru-RU" sz="2800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30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Si+</a:t>
            </a:r>
            <a:r>
              <a:rPr lang="ru-RU" sz="2800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186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W</a:t>
            </a:r>
            <a:r>
              <a:rPr lang="en-US" sz="2800" dirty="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интенсивность пучка</a:t>
            </a:r>
            <a:r>
              <a:rPr lang="en-US" sz="28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ru-RU" sz="2800" dirty="0">
                <a:solidFill>
                  <a:schemeClr val="dk1"/>
                </a:solidFill>
              </a:rPr>
              <a:t>10</a:t>
            </a:r>
            <a:r>
              <a:rPr lang="ru-RU" sz="2800" baseline="30000" dirty="0">
                <a:solidFill>
                  <a:schemeClr val="dk1"/>
                </a:solidFill>
              </a:rPr>
              <a:t>8</a:t>
            </a:r>
            <a:r>
              <a:rPr lang="ru-RU" sz="2800" dirty="0">
                <a:solidFill>
                  <a:schemeClr val="dk1"/>
                </a:solidFill>
              </a:rPr>
              <a:t> </a:t>
            </a:r>
            <a:r>
              <a:rPr lang="ru-RU" dirty="0">
                <a:solidFill>
                  <a:schemeClr val="dk1"/>
                </a:solidFill>
              </a:rPr>
              <a:t>ионов</a:t>
            </a:r>
            <a:r>
              <a:rPr lang="ru-RU" sz="2800" dirty="0">
                <a:solidFill>
                  <a:schemeClr val="dk1"/>
                </a:solidFill>
              </a:rPr>
              <a:t>/</a:t>
            </a:r>
            <a:r>
              <a:rPr lang="ru-RU" dirty="0">
                <a:solidFill>
                  <a:schemeClr val="dk1"/>
                </a:solidFill>
              </a:rPr>
              <a:t>с</a:t>
            </a:r>
            <a:r>
              <a:rPr lang="en-US" dirty="0">
                <a:solidFill>
                  <a:schemeClr val="dk1"/>
                </a:solidFill>
              </a:rPr>
              <a:t>,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ru-RU" sz="2800" dirty="0">
                <a:solidFill>
                  <a:schemeClr val="dk1"/>
                </a:solidFill>
              </a:rPr>
              <a:t>фон около 100 событий/с </a:t>
            </a:r>
            <a:r>
              <a:rPr lang="ru-RU" dirty="0">
                <a:solidFill>
                  <a:schemeClr val="dk1"/>
                </a:solidFill>
                <a:highlight>
                  <a:srgbClr val="FFFFFF"/>
                </a:highlight>
              </a:rPr>
              <a:t>в фокальной плоскости радиусом 1 см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ru-RU" b="1" u="sng" dirty="0">
                <a:solidFill>
                  <a:schemeClr val="dk1"/>
                </a:solidFill>
              </a:rPr>
              <a:t>в основном </a:t>
            </a:r>
            <a:r>
              <a:rPr lang="ru-RU" b="1" u="sng" dirty="0" err="1">
                <a:solidFill>
                  <a:schemeClr val="dk1"/>
                </a:solidFill>
              </a:rPr>
              <a:t>рассеяные</a:t>
            </a:r>
            <a:r>
              <a:rPr lang="ru-RU" b="1" u="sng" dirty="0">
                <a:solidFill>
                  <a:schemeClr val="dk1"/>
                </a:solidFill>
              </a:rPr>
              <a:t> ионы пучка</a:t>
            </a:r>
            <a:endParaRPr lang="ru-RU" dirty="0">
              <a:solidFill>
                <a:schemeClr val="dk1"/>
              </a:solidFill>
            </a:endParaRPr>
          </a:p>
          <a:p>
            <a:r>
              <a:rPr lang="ru-RU" dirty="0">
                <a:solidFill>
                  <a:schemeClr val="dk1"/>
                </a:solidFill>
              </a:rPr>
              <a:t>У нас – интенсивность 10</a:t>
            </a:r>
            <a:r>
              <a:rPr lang="ru-RU" baseline="30000" dirty="0">
                <a:solidFill>
                  <a:schemeClr val="dk1"/>
                </a:solidFill>
              </a:rPr>
              <a:t>13 </a:t>
            </a:r>
            <a:r>
              <a:rPr lang="ru-RU" dirty="0">
                <a:solidFill>
                  <a:schemeClr val="dk1"/>
                </a:solidFill>
              </a:rPr>
              <a:t>ионов</a:t>
            </a:r>
            <a:r>
              <a:rPr lang="ru-RU" sz="2800" dirty="0">
                <a:solidFill>
                  <a:schemeClr val="dk1"/>
                </a:solidFill>
              </a:rPr>
              <a:t>/</a:t>
            </a:r>
            <a:r>
              <a:rPr lang="ru-RU" dirty="0">
                <a:solidFill>
                  <a:schemeClr val="dk1"/>
                </a:solidFill>
              </a:rPr>
              <a:t>с, но стоппер в фокусе пучка и турбина – неясно, насколько лучше-хуже очистка</a:t>
            </a:r>
          </a:p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28D970-67DD-4CD0-BC5B-4DC4373C7C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3396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2146</Words>
  <Application>Microsoft Office PowerPoint</Application>
  <PresentationFormat>Широкоэкранный</PresentationFormat>
  <Paragraphs>386</Paragraphs>
  <Slides>40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Times New Roman</vt:lpstr>
      <vt:lpstr>Tinos</vt:lpstr>
      <vt:lpstr>Тема Office</vt:lpstr>
      <vt:lpstr>GASSOL - новый сепаратор для изучения химических свойств сверхтяжелых элементов</vt:lpstr>
      <vt:lpstr>План доклада</vt:lpstr>
      <vt:lpstr>Цель установки</vt:lpstr>
      <vt:lpstr>Принцип работы GASSOL</vt:lpstr>
      <vt:lpstr>Принцип очистки</vt:lpstr>
      <vt:lpstr>Статичная турбина</vt:lpstr>
      <vt:lpstr>Результаты моделирования</vt:lpstr>
      <vt:lpstr>Презентация PowerPoint</vt:lpstr>
      <vt:lpstr>Экспериментальные сложности: фон</vt:lpstr>
      <vt:lpstr>Эффект турбины</vt:lpstr>
      <vt:lpstr>Экспериментальные сложности:  сдвиг катушки</vt:lpstr>
      <vt:lpstr>Оценка смещения</vt:lpstr>
      <vt:lpstr>Оценка смещения</vt:lpstr>
      <vt:lpstr>Оценка фона</vt:lpstr>
      <vt:lpstr>Размеры изображения и трансмиссия</vt:lpstr>
      <vt:lpstr>Размеры изображения и трансмиссия</vt:lpstr>
      <vt:lpstr>Сборник ядер</vt:lpstr>
      <vt:lpstr>Сборник ядер</vt:lpstr>
      <vt:lpstr>План экспериментов</vt:lpstr>
      <vt:lpstr>Статус производства магнита</vt:lpstr>
      <vt:lpstr>Статус производства магнита</vt:lpstr>
      <vt:lpstr>Статус производства магнита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Закупки оборудования</vt:lpstr>
      <vt:lpstr>Презентация PowerPoint</vt:lpstr>
      <vt:lpstr>Соленоид SOLITAIRE</vt:lpstr>
      <vt:lpstr>Results</vt:lpstr>
      <vt:lpstr>Results of simulation</vt:lpstr>
      <vt:lpstr>Презентация PowerPoint</vt:lpstr>
      <vt:lpstr>Презентация PowerPoint</vt:lpstr>
      <vt:lpstr>GASSOL configuration</vt:lpstr>
      <vt:lpstr>Recharge process</vt:lpstr>
      <vt:lpstr>Recharge process</vt:lpstr>
      <vt:lpstr>Verification of model</vt:lpstr>
      <vt:lpstr>Image sizes on DGFRS-2</vt:lpstr>
      <vt:lpstr>Image sizes on DGFRS-2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последовательности экспериментов для исследования характеристик GASSOL</dc:title>
  <dc:creator>Дмитрий Соловьев</dc:creator>
  <cp:lastModifiedBy>Дмитрий Соловьев</cp:lastModifiedBy>
  <cp:revision>47</cp:revision>
  <dcterms:created xsi:type="dcterms:W3CDTF">2024-06-24T20:46:43Z</dcterms:created>
  <dcterms:modified xsi:type="dcterms:W3CDTF">2025-06-29T10:59:21Z</dcterms:modified>
</cp:coreProperties>
</file>