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60" r:id="rId4"/>
    <p:sldId id="257" r:id="rId5"/>
    <p:sldId id="258" r:id="rId6"/>
    <p:sldId id="263" r:id="rId7"/>
    <p:sldId id="264" r:id="rId8"/>
    <p:sldId id="3064" r:id="rId9"/>
    <p:sldId id="270" r:id="rId10"/>
    <p:sldId id="3067" r:id="rId11"/>
    <p:sldId id="3073" r:id="rId12"/>
    <p:sldId id="3074" r:id="rId13"/>
    <p:sldId id="275" r:id="rId14"/>
    <p:sldId id="3086" r:id="rId15"/>
    <p:sldId id="3076" r:id="rId16"/>
    <p:sldId id="282" r:id="rId17"/>
    <p:sldId id="3078" r:id="rId18"/>
    <p:sldId id="3080" r:id="rId19"/>
    <p:sldId id="3079" r:id="rId20"/>
    <p:sldId id="3081" r:id="rId21"/>
    <p:sldId id="269" r:id="rId22"/>
    <p:sldId id="3075" r:id="rId23"/>
    <p:sldId id="3087" r:id="rId24"/>
    <p:sldId id="3085" r:id="rId25"/>
    <p:sldId id="3083" r:id="rId26"/>
    <p:sldId id="3065" r:id="rId27"/>
    <p:sldId id="308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94"/>
  </p:normalViewPr>
  <p:slideViewPr>
    <p:cSldViewPr snapToGrid="0">
      <p:cViewPr varScale="1">
        <p:scale>
          <a:sx n="121" d="100"/>
          <a:sy n="121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51F5C-5FC4-4BEF-9336-0E520F58E34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3D7EA-D525-404E-A2C1-0DC6D42E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08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1972 году Флёров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3D7EA-D525-404E-A2C1-0DC6D42E0B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7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CC8AF-E4E5-49C4-9761-64CA93740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603603-9579-4FA7-91C5-7B6B1000D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D3605-8277-4FF7-B116-E9C31A7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195D-CA5E-458D-9B40-B498DE079129}" type="datetime1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EA98BA-B207-4596-A340-61CEE002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7913C-B789-415E-8F50-8A7706C3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24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A1554-3889-4157-B50D-DF2405AB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EFBA0E-7851-44B9-A611-6A4113E78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6FA902-189E-4E69-B2FB-83808EE5C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AD8C-ABCE-4408-8D84-D51DF5908910}" type="datetime1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059F26-2BAB-4C97-8FAE-ECFA6EB7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A8855B-5648-48AB-9450-83FC7A55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07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A25FBA-F5CF-4F17-B4A3-2DD4C1FEC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70125D-394F-4C49-B1E1-D26C585F6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4504FB-6A9F-4CDD-BF79-6C88ADBB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212F-FC3E-484A-8980-09C3E2BDEF84}" type="datetime1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E623B2-8C21-4A3F-BBCA-CF041CD3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01048D-63B7-47B2-9055-E09400BE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213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49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7BCED-7437-4268-82F3-23FCFD97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45AA2A-C30E-4B71-910C-175EECDEA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90ACB4-F107-4DFC-BDF0-254E127E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6267-2DF0-42F2-BA8C-D81EDACB89AC}" type="datetime1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A4773-027F-458A-B0FC-0A6A4792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3370A9-2020-459E-AFC4-9E035426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7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3DE82-98B0-40B3-848A-2A8022F5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934EE4-4269-4DBF-BAF0-4C65AE327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190C3-4709-46BC-BB23-FFAA8AD9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CD4A-DBF7-4DD3-8461-99A3AFA2E270}" type="datetime1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9C680-32E0-45A0-BC3C-F7696E03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23980-62FB-4736-917D-EEC1E252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6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B1A96-EAE0-4141-9487-3C276ECD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63E7E2-1198-448F-97DC-5689F87A1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F65345-0C5B-43A7-BAF4-3C6747B72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782683-4E66-40E8-9ED0-C4C3A1FD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5111-73B5-48F4-8C2D-5654FAB5F1F1}" type="datetime1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4979D5-3510-42C6-8139-FD812CCB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AA212-0E90-4DF4-85C2-EC2046F4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12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0BA9F-D863-48AC-85E0-550CD9DA5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EE43A3-8366-4F3D-A272-BAD09D83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308735-C3C2-448A-AC0D-BEED800C0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96167A-D41B-4364-8F70-CEA282547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0ECBFF-27C8-4628-A128-900E9C7CB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4A73FE-EE9A-4BF8-9A1E-CE651ACC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661F-F23D-4CBB-8E5F-C3DBF2BC55FE}" type="datetime1">
              <a:rPr lang="ru-RU" smtClean="0"/>
              <a:t>30.06.2025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6EF78D-91A0-4FF1-8160-7CFFA913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C78BBD-2142-4D73-9C65-3A2400A6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20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37B3E-780C-45EA-99AC-8C7F4E60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DB00CC-5BBF-48A7-86F7-2D215462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C5DB-FEFE-448E-8413-B3466FC1A96B}" type="datetime1">
              <a:rPr lang="ru-RU" smtClean="0"/>
              <a:t>30.06.2025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5A71E3-D231-4A15-9EF0-3025C95D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7D2B82-932D-4599-A4AA-46C556C2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03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451AC3-A6C4-4D43-B3C5-69DA8074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3F4E4-A036-46AB-B449-C03810AA12CB}" type="datetime1">
              <a:rPr lang="ru-RU" smtClean="0"/>
              <a:t>30.06.2025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EC60D0-8666-48CF-84D4-C63C9FC1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CDFAFD-FB2F-4B1F-A386-3099614C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36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114C2-F185-4E08-B039-58F02EC1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9A9A4-6061-437F-8E2E-9162E48B9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9422CF-1798-4BD3-8E9E-4A0B1CAFD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FCB60-24F8-47CC-91BE-2A0EB7AD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BBE7-4833-4EAD-B00E-6F3ECB32653C}" type="datetime1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6A6C7D-EF6F-489C-99D2-82AAEDC0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F58B9-8CFF-4592-9EE7-FB7FDE204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8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ECD67-B7D4-43F8-94A6-AD7B16C1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1901C2-3AEF-47AA-8377-006B8CA03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6C3A47-5D62-44D8-A83F-6D20FCE3D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19949E-79E4-4911-B00C-98B8348E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802-518A-4976-B52F-1EE031EAFBEA}" type="datetime1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5F5A0C-38DB-4656-882F-B87681A8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A05623-EC8C-4824-8B64-8B87AE3A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4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01DB3-B048-4DC2-9F11-2CC01796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7E655C-4639-41CB-B946-0F45704FB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C8E7D-F096-4942-9429-4DB603116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8A1F5-CA5D-40AD-A3FC-54A7F25621F9}" type="datetime1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FB8223-8F82-4597-94E1-99C1090CB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9CD7A9-6EE5-4B99-AA62-1BCBB9D6C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93A0E-B7E4-4813-BDC6-C23395892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19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26" Type="http://schemas.openxmlformats.org/officeDocument/2006/relationships/image" Target="../media/image58.emf"/><Relationship Id="rId3" Type="http://schemas.openxmlformats.org/officeDocument/2006/relationships/image" Target="../media/image50.tiff"/><Relationship Id="rId7" Type="http://schemas.openxmlformats.org/officeDocument/2006/relationships/image" Target="../media/image53.png"/><Relationship Id="rId12" Type="http://schemas.openxmlformats.org/officeDocument/2006/relationships/image" Target="../media/image57.tiff"/><Relationship Id="rId25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11" Type="http://schemas.openxmlformats.org/officeDocument/2006/relationships/image" Target="../media/image56.tiff"/><Relationship Id="rId24" Type="http://schemas.openxmlformats.org/officeDocument/2006/relationships/oleObject" Target="../embeddings/oleObject1.bin"/><Relationship Id="rId5" Type="http://schemas.openxmlformats.org/officeDocument/2006/relationships/image" Target="../media/image52.png"/><Relationship Id="rId23" Type="http://schemas.openxmlformats.org/officeDocument/2006/relationships/image" Target="../media/image480.png"/><Relationship Id="rId28" Type="http://schemas.openxmlformats.org/officeDocument/2006/relationships/image" Target="../media/image60.emf"/><Relationship Id="rId10" Type="http://schemas.openxmlformats.org/officeDocument/2006/relationships/image" Target="../media/image55.png"/><Relationship Id="rId4" Type="http://schemas.openxmlformats.org/officeDocument/2006/relationships/image" Target="../media/image51.tiff"/><Relationship Id="rId9" Type="http://schemas.openxmlformats.org/officeDocument/2006/relationships/image" Target="../media/image60.png"/><Relationship Id="rId27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"/><Relationship Id="rId3" Type="http://schemas.openxmlformats.org/officeDocument/2006/relationships/image" Target="../media/image62.jpeg"/><Relationship Id="rId7" Type="http://schemas.openxmlformats.org/officeDocument/2006/relationships/image" Target="../media/image66.tif"/><Relationship Id="rId12" Type="http://schemas.openxmlformats.org/officeDocument/2006/relationships/image" Target="../media/image71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tif"/><Relationship Id="rId5" Type="http://schemas.openxmlformats.org/officeDocument/2006/relationships/image" Target="../media/image64.jpeg"/><Relationship Id="rId10" Type="http://schemas.openxmlformats.org/officeDocument/2006/relationships/image" Target="../media/image69.tif"/><Relationship Id="rId4" Type="http://schemas.openxmlformats.org/officeDocument/2006/relationships/image" Target="../media/image63.jpeg"/><Relationship Id="rId9" Type="http://schemas.openxmlformats.org/officeDocument/2006/relationships/image" Target="../media/image68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if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9.png"/><Relationship Id="rId7" Type="http://schemas.microsoft.com/office/2007/relationships/hdphoto" Target="../media/hdphoto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microsoft.com/office/2007/relationships/hdphoto" Target="../media/hdphoto1.wdp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7" Type="http://schemas.openxmlformats.org/officeDocument/2006/relationships/image" Target="../media/image6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1857/S0044457X24060132" TargetMode="Externa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tiff"/><Relationship Id="rId10" Type="http://schemas.openxmlformats.org/officeDocument/2006/relationships/image" Target="../media/image125.png"/><Relationship Id="rId4" Type="http://schemas.openxmlformats.org/officeDocument/2006/relationships/image" Target="../media/image119.tiff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8.jpeg"/><Relationship Id="rId4" Type="http://schemas.openxmlformats.org/officeDocument/2006/relationships/image" Target="../media/image1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576122-3EDF-4309-BB39-62C57C53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F6CD2-FBE2-4764-9C1E-878321928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6610" y="1977918"/>
            <a:ext cx="7998780" cy="2387600"/>
          </a:xfrm>
        </p:spPr>
        <p:txBody>
          <a:bodyPr>
            <a:normAutofit fontScale="90000"/>
          </a:bodyPr>
          <a:lstStyle/>
          <a:p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Инновации в области трековых мембран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04BE7-F330-45E8-BB2E-1164331A2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5751" y="4783878"/>
            <a:ext cx="6640498" cy="1655762"/>
          </a:xfrm>
        </p:spPr>
        <p:txBody>
          <a:bodyPr/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Виноградов И</a:t>
            </a:r>
            <a:r>
              <a:rPr lang="en-US" sz="1400" b="1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ья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Игоревич</a:t>
            </a:r>
          </a:p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 прикладной физики ЛЯР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00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/>
              <a:t>Отделение лития от других однозарядных катионов при помощи гибридного </a:t>
            </a:r>
            <a:r>
              <a:rPr lang="ru-RU" b="1" dirty="0" err="1"/>
              <a:t>электробаромембранного</a:t>
            </a:r>
            <a:r>
              <a:rPr lang="ru-RU" b="1" dirty="0"/>
              <a:t> метода </a:t>
            </a:r>
          </a:p>
          <a:p>
            <a:pPr algn="ctr">
              <a:defRPr/>
            </a:pPr>
            <a:r>
              <a:rPr lang="ru-RU" b="1" dirty="0"/>
              <a:t>(НИР совместно с </a:t>
            </a:r>
            <a:r>
              <a:rPr lang="ru-RU" b="1" dirty="0" err="1"/>
              <a:t>КубГУ</a:t>
            </a:r>
            <a:r>
              <a:rPr lang="ru-RU" b="1" dirty="0"/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1E8F0F-5494-4410-84F6-12E6F03B40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3" y="1666660"/>
            <a:ext cx="5050356" cy="297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71396F-1D34-4042-988D-1AC2201135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23" y="1666661"/>
            <a:ext cx="5205492" cy="38035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3D8348-3ECF-4443-9351-1C30A9BD075B}"/>
              </a:ext>
            </a:extLst>
          </p:cNvPr>
          <p:cNvSpPr txBox="1"/>
          <p:nvPr/>
        </p:nvSpPr>
        <p:spPr>
          <a:xfrm>
            <a:off x="1386039" y="1136493"/>
            <a:ext cx="3928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Схема </a:t>
            </a:r>
            <a:r>
              <a:rPr lang="ru-RU" sz="1600" dirty="0" err="1"/>
              <a:t>электробаромембранной</a:t>
            </a:r>
            <a:r>
              <a:rPr lang="ru-RU" sz="1600" dirty="0"/>
              <a:t> установки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9029D1-BBCF-44C1-B067-09079C8137CF}"/>
              </a:ext>
            </a:extLst>
          </p:cNvPr>
          <p:cNvSpPr txBox="1"/>
          <p:nvPr/>
        </p:nvSpPr>
        <p:spPr>
          <a:xfrm>
            <a:off x="7841705" y="1177675"/>
            <a:ext cx="2731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Диаграмма ионных потоков</a:t>
            </a:r>
          </a:p>
        </p:txBody>
      </p:sp>
      <p:sp>
        <p:nvSpPr>
          <p:cNvPr id="15" name="Скругленная прямоугольная выноска 11">
            <a:extLst>
              <a:ext uri="{FF2B5EF4-FFF2-40B4-BE49-F238E27FC236}">
                <a16:creationId xmlns:a16="http://schemas.microsoft.com/office/drawing/2014/main" id="{2FE0D27B-D24B-4A11-BB6C-EC61FD7BA4EC}"/>
              </a:ext>
            </a:extLst>
          </p:cNvPr>
          <p:cNvSpPr/>
          <p:nvPr/>
        </p:nvSpPr>
        <p:spPr>
          <a:xfrm>
            <a:off x="2374614" y="4490073"/>
            <a:ext cx="1152128" cy="443994"/>
          </a:xfrm>
          <a:prstGeom prst="wedgeRoundRectCallout">
            <a:avLst>
              <a:gd name="adj1" fmla="val -9268"/>
              <a:gd name="adj2" fmla="val -25044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FF0000"/>
                </a:solidFill>
              </a:rPr>
              <a:t>ТЕМ - Трековая мембрана 35 </a:t>
            </a:r>
            <a:r>
              <a:rPr lang="ru-RU" sz="1000" dirty="0" err="1">
                <a:solidFill>
                  <a:srgbClr val="FF0000"/>
                </a:solidFill>
              </a:rPr>
              <a:t>нм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16" name="Скругленная прямоугольная выноска 12">
            <a:extLst>
              <a:ext uri="{FF2B5EF4-FFF2-40B4-BE49-F238E27FC236}">
                <a16:creationId xmlns:a16="http://schemas.microsoft.com/office/drawing/2014/main" id="{2A593994-D860-40E3-B756-0F3FC72D4F4A}"/>
              </a:ext>
            </a:extLst>
          </p:cNvPr>
          <p:cNvSpPr/>
          <p:nvPr/>
        </p:nvSpPr>
        <p:spPr>
          <a:xfrm>
            <a:off x="709685" y="4520475"/>
            <a:ext cx="1219105" cy="478552"/>
          </a:xfrm>
          <a:prstGeom prst="wedgeRoundRectCallout">
            <a:avLst>
              <a:gd name="adj1" fmla="val 63295"/>
              <a:gd name="adj2" fmla="val -28771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FF0000"/>
                </a:solidFill>
              </a:rPr>
              <a:t>АЕМ – анионообменная мембрана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79F173-299D-4D51-BE5B-2F85FA1ABBEC}"/>
              </a:ext>
            </a:extLst>
          </p:cNvPr>
          <p:cNvSpPr/>
          <p:nvPr/>
        </p:nvSpPr>
        <p:spPr>
          <a:xfrm>
            <a:off x="1175046" y="5668776"/>
            <a:ext cx="10507967" cy="81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tabLst>
                <a:tab pos="457200" algn="l"/>
              </a:tabLst>
            </a:pP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D.Yu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Butylskii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V.A.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Troitskiy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D.A.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Chuprynina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N.D.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Pismenskaya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N.V. Smirnova,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P.Yu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Apel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Dammak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S.A.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Mareev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V.V.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Nikonenko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Selective recovery of lithium ion from its mixed solution with potassium and sodium by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electrobaromembrane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method. // Sep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Purif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Technol.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343 (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126675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https://doi.org/10.1016/j.seppur.2024.126675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2995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C5B729-ED0F-5C4F-ABFE-AAAB08B55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96" y="1105930"/>
            <a:ext cx="7536748" cy="525042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Ионно-селективные свойства экстрагированных латентных треков (ПЭТФ, ПИ)</a:t>
            </a:r>
            <a:endParaRPr lang="ru-RU" b="1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33F44-1279-E348-9932-A0F793CFA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" y="1639317"/>
            <a:ext cx="4925850" cy="22713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929711-23CD-1D43-B205-98D433F944FB}"/>
              </a:ext>
            </a:extLst>
          </p:cNvPr>
          <p:cNvSpPr txBox="1"/>
          <p:nvPr/>
        </p:nvSpPr>
        <p:spPr>
          <a:xfrm>
            <a:off x="163118" y="4529045"/>
            <a:ext cx="50716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Helvetica Neue" panose="02000503000000020004" pitchFamily="2" charset="0"/>
              </a:rPr>
              <a:t>P. Yu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Apel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, I.V.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Blonskaya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, O.M. Ivanov, O.V.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Kristavchuk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, A.N.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Nechaev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, K.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Olejniczak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, O.L.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Orelovich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, O.A.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Polezhaeva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, S.N.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Dmitriev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. Do the soft-etched and UV-track membranes actually have uniform cylindrical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subnanometer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 channels? 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Radiat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. Phys. Chem., Volume 198, 2022, 110266, https://</a:t>
            </a:r>
            <a:r>
              <a:rPr lang="en-GB" sz="1400" dirty="0" err="1">
                <a:effectLst/>
                <a:latin typeface="Helvetica Neue" panose="02000503000000020004" pitchFamily="2" charset="0"/>
              </a:rPr>
              <a:t>doi.org</a:t>
            </a:r>
            <a:r>
              <a:rPr lang="en-GB" sz="1400" dirty="0">
                <a:effectLst/>
                <a:latin typeface="Helvetica Neue" panose="02000503000000020004" pitchFamily="2" charset="0"/>
              </a:rPr>
              <a:t>/10.1016/j.radphyschem.2022.110266.</a:t>
            </a:r>
          </a:p>
        </p:txBody>
      </p:sp>
    </p:spTree>
    <p:extLst>
      <p:ext uri="{BB962C8B-B14F-4D97-AF65-F5344CB8AC3E}">
        <p14:creationId xmlns:p14="http://schemas.microsoft.com/office/powerpoint/2010/main" val="169854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Конкурс 2025 года «Проведение фундаментальных научных исследований и поисковых научных исследований международными научными коллективами» Номер проекта: 25-43-02050 «Механизмы ионного транспорта и стратегии управления </a:t>
            </a:r>
            <a:r>
              <a:rPr lang="ru-RU" b="1" dirty="0" err="1"/>
              <a:t>биоподобными</a:t>
            </a:r>
            <a:r>
              <a:rPr lang="ru-RU" b="1" dirty="0"/>
              <a:t> </a:t>
            </a:r>
            <a:r>
              <a:rPr lang="ru-RU" b="1" dirty="0" err="1"/>
              <a:t>нанофлюидными</a:t>
            </a:r>
            <a:r>
              <a:rPr lang="ru-RU" b="1" dirty="0"/>
              <a:t> пористыми мембранными системами» (совместно с КНР)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8BA21B-AADA-418E-891E-6AE37BD8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18"/>
            <a:ext cx="5133578" cy="16111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BB78C9-CA04-486E-A804-2CA7654B8556}"/>
              </a:ext>
            </a:extLst>
          </p:cNvPr>
          <p:cNvSpPr/>
          <p:nvPr/>
        </p:nvSpPr>
        <p:spPr>
          <a:xfrm>
            <a:off x="322415" y="5423430"/>
            <a:ext cx="4978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/>
              <a:t>Apel</a:t>
            </a:r>
            <a:r>
              <a:rPr lang="en-US" sz="1400" dirty="0"/>
              <a:t> PY, </a:t>
            </a:r>
            <a:r>
              <a:rPr lang="en-US" sz="1400" dirty="0" err="1"/>
              <a:t>Blonskaya</a:t>
            </a:r>
            <a:r>
              <a:rPr lang="en-US" sz="1400" dirty="0"/>
              <a:t> IV, </a:t>
            </a:r>
            <a:r>
              <a:rPr lang="en-US" sz="1400" dirty="0" err="1"/>
              <a:t>Lizunov</a:t>
            </a:r>
            <a:r>
              <a:rPr lang="en-US" sz="1400" dirty="0"/>
              <a:t> NE, </a:t>
            </a:r>
            <a:r>
              <a:rPr lang="en-US" sz="1400" dirty="0" err="1"/>
              <a:t>Olejniczak</a:t>
            </a:r>
            <a:r>
              <a:rPr lang="en-US" sz="1400" dirty="0"/>
              <a:t> K, </a:t>
            </a:r>
            <a:r>
              <a:rPr lang="en-US" sz="1400" dirty="0" err="1"/>
              <a:t>Orelovitch</a:t>
            </a:r>
            <a:r>
              <a:rPr lang="en-US" sz="1400" dirty="0"/>
              <a:t> OL, </a:t>
            </a:r>
            <a:r>
              <a:rPr lang="en-US" sz="1400" dirty="0" err="1"/>
              <a:t>Toimil-Molares</a:t>
            </a:r>
            <a:r>
              <a:rPr lang="en-US" sz="1400" dirty="0"/>
              <a:t> ME, </a:t>
            </a:r>
            <a:r>
              <a:rPr lang="en-US" sz="1400" dirty="0" err="1"/>
              <a:t>Trautmann</a:t>
            </a:r>
            <a:r>
              <a:rPr lang="en-US" sz="1400" dirty="0"/>
              <a:t> C. Osmotic Effects in Track-Etched Nanopores. Small. 2018 May;14(18):e1703327. </a:t>
            </a:r>
            <a:r>
              <a:rPr lang="en-US" sz="1400" dirty="0" err="1"/>
              <a:t>doi</a:t>
            </a:r>
            <a:r>
              <a:rPr lang="en-US" sz="1400" dirty="0"/>
              <a:t>: 10.1002/smll.201703327. </a:t>
            </a:r>
            <a:r>
              <a:rPr lang="en-US" sz="1400" dirty="0" err="1"/>
              <a:t>Epub</a:t>
            </a:r>
            <a:r>
              <a:rPr lang="en-US" sz="1400" dirty="0"/>
              <a:t> 2018 Mar 24. PMID: 29573553.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1BAE55-918E-4F57-B556-FDBA4EC42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166" y="1040747"/>
            <a:ext cx="6890834" cy="417289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885B02-183A-4903-B9F5-5158ADA45442}"/>
              </a:ext>
            </a:extLst>
          </p:cNvPr>
          <p:cNvSpPr/>
          <p:nvPr/>
        </p:nvSpPr>
        <p:spPr>
          <a:xfrm>
            <a:off x="5791200" y="540224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 err="1"/>
              <a:t>Yixin</a:t>
            </a:r>
            <a:r>
              <a:rPr lang="en-US" sz="1400" dirty="0"/>
              <a:t> Ling, </a:t>
            </a:r>
            <a:r>
              <a:rPr lang="en-US" sz="1400" dirty="0" err="1"/>
              <a:t>Lejian</a:t>
            </a:r>
            <a:r>
              <a:rPr lang="en-US" sz="1400" dirty="0"/>
              <a:t> Yu, </a:t>
            </a:r>
            <a:r>
              <a:rPr lang="en-US" sz="1400" dirty="0" err="1"/>
              <a:t>Ziwen</a:t>
            </a:r>
            <a:r>
              <a:rPr lang="en-US" sz="1400" dirty="0"/>
              <a:t> Guo, </a:t>
            </a:r>
            <a:r>
              <a:rPr lang="en-US" sz="1400" dirty="0" err="1"/>
              <a:t>Fazhou</a:t>
            </a:r>
            <a:r>
              <a:rPr lang="en-US" sz="1400" dirty="0"/>
              <a:t> </a:t>
            </a:r>
            <a:r>
              <a:rPr lang="en-US" sz="1400" dirty="0" err="1"/>
              <a:t>Bian</a:t>
            </a:r>
            <a:r>
              <a:rPr lang="en-US" sz="1400" dirty="0"/>
              <a:t>, </a:t>
            </a:r>
            <a:r>
              <a:rPr lang="en-US" sz="1400" dirty="0" err="1"/>
              <a:t>Yanqiong</a:t>
            </a:r>
            <a:r>
              <a:rPr lang="en-US" sz="1400" dirty="0"/>
              <a:t> Wang, Xin Wang, </a:t>
            </a:r>
            <a:r>
              <a:rPr lang="en-US" sz="1400" dirty="0" err="1"/>
              <a:t>Yaqi</a:t>
            </a:r>
            <a:r>
              <a:rPr lang="en-US" sz="1400" dirty="0"/>
              <a:t> Hou, and Xu Hou</a:t>
            </a:r>
            <a:r>
              <a:rPr lang="ru-RU" sz="1400" dirty="0"/>
              <a:t> </a:t>
            </a:r>
            <a:r>
              <a:rPr lang="en-US" sz="1400" dirty="0"/>
              <a:t>Single-Pore Nanofluidic Logic Memristor with Reconfigurable Synaptic Functions and Designable Combinations</a:t>
            </a:r>
            <a:r>
              <a:rPr lang="ru-RU" sz="1400" dirty="0"/>
              <a:t> // </a:t>
            </a:r>
            <a:r>
              <a:rPr lang="en-US" sz="1400" dirty="0"/>
              <a:t>Journal of the American Chemical Society 2024 146 (21), 14558-14565</a:t>
            </a:r>
            <a:r>
              <a:rPr lang="ru-RU" sz="1400" dirty="0"/>
              <a:t> </a:t>
            </a:r>
            <a:r>
              <a:rPr lang="en-US" sz="1400" dirty="0"/>
              <a:t>DOI: 10.1021/jacs.4c01218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0BBB2D-C506-45C8-8D42-015C85EFC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83" y="2828237"/>
            <a:ext cx="4059454" cy="25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75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6451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Трековая мембрана с эффектом гигантского комбинационного рассеяние света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AFC5F6-4C74-4308-9DAC-430A2132E084}"/>
              </a:ext>
            </a:extLst>
          </p:cNvPr>
          <p:cNvSpPr/>
          <p:nvPr/>
        </p:nvSpPr>
        <p:spPr>
          <a:xfrm>
            <a:off x="6478089" y="1877754"/>
            <a:ext cx="5654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535" y="648798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04C8850-5A70-470F-8A11-FAE295F84927}"/>
              </a:ext>
            </a:extLst>
          </p:cNvPr>
          <p:cNvSpPr/>
          <p:nvPr/>
        </p:nvSpPr>
        <p:spPr>
          <a:xfrm>
            <a:off x="186211" y="1153496"/>
            <a:ext cx="3669810" cy="537541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56D1A6-5A11-4EFC-A611-9F6C1683EEEC}"/>
              </a:ext>
            </a:extLst>
          </p:cNvPr>
          <p:cNvSpPr txBox="1"/>
          <p:nvPr/>
        </p:nvSpPr>
        <p:spPr>
          <a:xfrm>
            <a:off x="186210" y="812378"/>
            <a:ext cx="3700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Фильтрация наночастиц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F:\recover\Апель\Статьи на печать\Казахи 2025\15-2-5 (PtPd)_m003 НЧС-ЦД.tif">
            <a:extLst>
              <a:ext uri="{FF2B5EF4-FFF2-40B4-BE49-F238E27FC236}">
                <a16:creationId xmlns:a16="http://schemas.microsoft.com/office/drawing/2014/main" id="{D7058821-8722-4C20-B390-D47A8E4F0CA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97" y="3335143"/>
            <a:ext cx="1559294" cy="116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F:\recover\Апель\Статьи на печать\Казахи 2025\15-2-6 (PtPd)_m002 НЧС-ЦД.tif">
            <a:extLst>
              <a:ext uri="{FF2B5EF4-FFF2-40B4-BE49-F238E27FC236}">
                <a16:creationId xmlns:a16="http://schemas.microsoft.com/office/drawing/2014/main" id="{A803099F-0B09-4780-9DFB-305BE6C40A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" y="3337392"/>
            <a:ext cx="1575275" cy="118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B2674DF-21A8-43E5-8A71-7BAB5C8227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5" b="-50"/>
          <a:stretch/>
        </p:blipFill>
        <p:spPr>
          <a:xfrm>
            <a:off x="246020" y="1407966"/>
            <a:ext cx="3550191" cy="1632082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5C01835-B32D-4E0B-BBD4-C96E44A19651}"/>
              </a:ext>
            </a:extLst>
          </p:cNvPr>
          <p:cNvCxnSpPr>
            <a:cxnSpLocks/>
          </p:cNvCxnSpPr>
          <p:nvPr/>
        </p:nvCxnSpPr>
        <p:spPr>
          <a:xfrm flipH="1" flipV="1">
            <a:off x="186212" y="3105985"/>
            <a:ext cx="3669809" cy="9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2B94755-3CE2-4051-8AA0-3AAE5F9A33DC}"/>
              </a:ext>
            </a:extLst>
          </p:cNvPr>
          <p:cNvCxnSpPr>
            <a:cxnSpLocks/>
          </p:cNvCxnSpPr>
          <p:nvPr/>
        </p:nvCxnSpPr>
        <p:spPr>
          <a:xfrm flipH="1" flipV="1">
            <a:off x="189025" y="4620092"/>
            <a:ext cx="3669809" cy="9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C531BBCF-E194-41AD-AB3E-7F697C217DD6}"/>
                  </a:ext>
                </a:extLst>
              </p:cNvPr>
              <p:cNvSpPr/>
              <p:nvPr/>
            </p:nvSpPr>
            <p:spPr>
              <a:xfrm>
                <a:off x="216644" y="4613959"/>
                <a:ext cx="3669570" cy="287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4-аминотиофенол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M</m:t>
                    </m:r>
                    <m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C531BBCF-E194-41AD-AB3E-7F697C217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44" y="4613959"/>
                <a:ext cx="3669570" cy="287422"/>
              </a:xfrm>
              <a:prstGeom prst="rect">
                <a:avLst/>
              </a:prstGeom>
              <a:blipFill>
                <a:blip r:embed="rId6"/>
                <a:stretch>
                  <a:fillRect t="-2128" b="-297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B2D6CF0-8E2E-4C92-AE97-BC6FCF78BBA0}"/>
              </a:ext>
            </a:extLst>
          </p:cNvPr>
          <p:cNvGrpSpPr/>
          <p:nvPr/>
        </p:nvGrpSpPr>
        <p:grpSpPr>
          <a:xfrm>
            <a:off x="4109955" y="1147790"/>
            <a:ext cx="3861778" cy="5375413"/>
            <a:chOff x="4153332" y="898723"/>
            <a:chExt cx="3990741" cy="5841389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AF0FF21-624A-449C-833F-179544C53B77}"/>
                </a:ext>
              </a:extLst>
            </p:cNvPr>
            <p:cNvSpPr/>
            <p:nvPr/>
          </p:nvSpPr>
          <p:spPr>
            <a:xfrm>
              <a:off x="4153332" y="898723"/>
              <a:ext cx="3960000" cy="5841389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8CDCA77-6DDD-47D5-9C96-5A81880D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5133" y="3169556"/>
              <a:ext cx="3894838" cy="139025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475F117-B682-4255-BBCD-B73E8B0D2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53"/>
            <a:stretch/>
          </p:blipFill>
          <p:spPr>
            <a:xfrm>
              <a:off x="4185637" y="1155239"/>
              <a:ext cx="3910373" cy="1778291"/>
            </a:xfrm>
            <a:prstGeom prst="rect">
              <a:avLst/>
            </a:prstGeom>
          </p:spPr>
        </p:pic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2ACF43F5-E564-4380-A787-D800EF6ACB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4473" y="3015941"/>
              <a:ext cx="3959999" cy="10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E1F62B54-E9D3-4E1B-BBD8-6E833AD02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3983" y="4645208"/>
              <a:ext cx="3959742" cy="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Прямоугольник 34">
                  <a:extLst>
                    <a:ext uri="{FF2B5EF4-FFF2-40B4-BE49-F238E27FC236}">
                      <a16:creationId xmlns:a16="http://schemas.microsoft.com/office/drawing/2014/main" id="{9EBBD02E-F868-4E14-801E-3344295C154A}"/>
                    </a:ext>
                  </a:extLst>
                </p:cNvPr>
                <p:cNvSpPr/>
                <p:nvPr/>
              </p:nvSpPr>
              <p:spPr>
                <a:xfrm>
                  <a:off x="4184332" y="4624476"/>
                  <a:ext cx="3959741" cy="3101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4-аминотиофенол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Прямоугольник 34">
                  <a:extLst>
                    <a:ext uri="{FF2B5EF4-FFF2-40B4-BE49-F238E27FC236}">
                      <a16:creationId xmlns:a16="http://schemas.microsoft.com/office/drawing/2014/main" id="{9EBBD02E-F868-4E14-801E-3344295C15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332" y="4624476"/>
                  <a:ext cx="3959741" cy="310150"/>
                </a:xfrm>
                <a:prstGeom prst="rect">
                  <a:avLst/>
                </a:prstGeom>
                <a:blipFill>
                  <a:blip r:embed="rId9"/>
                  <a:stretch>
                    <a:fillRect t="-2128" b="-2978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9B02176-BCE9-41B1-8292-394F791C2A3A}"/>
              </a:ext>
            </a:extLst>
          </p:cNvPr>
          <p:cNvSpPr txBox="1"/>
          <p:nvPr/>
        </p:nvSpPr>
        <p:spPr>
          <a:xfrm>
            <a:off x="3934169" y="829159"/>
            <a:ext cx="422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Синтез наночастиц на поверхности ТМ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FAE323C-3130-4D81-B001-CF5E8EC5C053}"/>
              </a:ext>
            </a:extLst>
          </p:cNvPr>
          <p:cNvGrpSpPr/>
          <p:nvPr/>
        </p:nvGrpSpPr>
        <p:grpSpPr>
          <a:xfrm>
            <a:off x="8230783" y="1144352"/>
            <a:ext cx="3831780" cy="5375413"/>
            <a:chOff x="8153054" y="898725"/>
            <a:chExt cx="4156732" cy="5866450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B60F8A7A-8E18-4EDF-835A-EA2B95DD9CD9}"/>
                </a:ext>
              </a:extLst>
            </p:cNvPr>
            <p:cNvSpPr/>
            <p:nvPr/>
          </p:nvSpPr>
          <p:spPr>
            <a:xfrm>
              <a:off x="8205070" y="898725"/>
              <a:ext cx="3960000" cy="586645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912F64A-98C5-42B8-95D5-F06A5469D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52693" y="1092908"/>
              <a:ext cx="2210643" cy="2109313"/>
            </a:xfrm>
            <a:prstGeom prst="rect">
              <a:avLst/>
            </a:prstGeom>
          </p:spPr>
        </p:pic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51A67874-CF62-4CBB-A378-90569E8D7995}"/>
                </a:ext>
              </a:extLst>
            </p:cNvPr>
            <p:cNvSpPr/>
            <p:nvPr/>
          </p:nvSpPr>
          <p:spPr>
            <a:xfrm>
              <a:off x="10001812" y="1032543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TM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448FF0-8C42-4AF8-BA76-79E45A3955F9}"/>
                </a:ext>
              </a:extLst>
            </p:cNvPr>
            <p:cNvSpPr txBox="1"/>
            <p:nvPr/>
          </p:nvSpPr>
          <p:spPr>
            <a:xfrm>
              <a:off x="10692264" y="1315727"/>
              <a:ext cx="1617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 Термическое напыление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076C81-B050-41AE-9DB0-D69DA4F198E8}"/>
                </a:ext>
              </a:extLst>
            </p:cNvPr>
            <p:cNvSpPr txBox="1"/>
            <p:nvPr/>
          </p:nvSpPr>
          <p:spPr>
            <a:xfrm>
              <a:off x="8153054" y="1333616"/>
              <a:ext cx="1611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 Магнетронное напыление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8A3264B9-C653-4260-B434-3C5A11B3DDFC}"/>
                </a:ext>
              </a:extLst>
            </p:cNvPr>
            <p:cNvSpPr/>
            <p:nvPr/>
          </p:nvSpPr>
          <p:spPr>
            <a:xfrm>
              <a:off x="8337799" y="2332782"/>
              <a:ext cx="9476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2.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Нагрев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120 °C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D32DB11C-3E3F-4C9B-A7D2-7AC2CB12D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385" y="3485252"/>
              <a:ext cx="1440000" cy="1080000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E2BE5C6-B96B-4E70-BF76-DECE586F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9470" y="3500248"/>
              <a:ext cx="1440000" cy="1080000"/>
            </a:xfrm>
            <a:prstGeom prst="rect">
              <a:avLst/>
            </a:prstGeom>
          </p:spPr>
        </p:pic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8ECCDACD-1613-4797-B8F8-09E961C3B2D4}"/>
                </a:ext>
              </a:extLst>
            </p:cNvPr>
            <p:cNvCxnSpPr>
              <a:cxnSpLocks/>
            </p:cNvCxnSpPr>
            <p:nvPr/>
          </p:nvCxnSpPr>
          <p:spPr>
            <a:xfrm>
              <a:off x="10259783" y="1862944"/>
              <a:ext cx="0" cy="27844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7ABBDBF5-5623-4F03-8CB8-84986EBD164E}"/>
                </a:ext>
              </a:extLst>
            </p:cNvPr>
            <p:cNvSpPr/>
            <p:nvPr/>
          </p:nvSpPr>
          <p:spPr>
            <a:xfrm>
              <a:off x="11212688" y="2349063"/>
              <a:ext cx="9476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2. Нагрев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120 °C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Прямоугольник 53">
                  <a:extLst>
                    <a:ext uri="{FF2B5EF4-FFF2-40B4-BE49-F238E27FC236}">
                      <a16:creationId xmlns:a16="http://schemas.microsoft.com/office/drawing/2014/main" id="{BA18BF3F-1288-44BD-BD72-7EACE8100F3C}"/>
                    </a:ext>
                  </a:extLst>
                </p:cNvPr>
                <p:cNvSpPr/>
                <p:nvPr/>
              </p:nvSpPr>
              <p:spPr>
                <a:xfrm>
                  <a:off x="8178493" y="4659806"/>
                  <a:ext cx="3959741" cy="3101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4-аминотиофенол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Прямоугольник 53">
                  <a:extLst>
                    <a:ext uri="{FF2B5EF4-FFF2-40B4-BE49-F238E27FC236}">
                      <a16:creationId xmlns:a16="http://schemas.microsoft.com/office/drawing/2014/main" id="{BA18BF3F-1288-44BD-BD72-7EACE8100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8493" y="4659806"/>
                  <a:ext cx="3959741" cy="310150"/>
                </a:xfrm>
                <a:prstGeom prst="rect">
                  <a:avLst/>
                </a:prstGeom>
                <a:blipFill>
                  <a:blip r:embed="rId23"/>
                  <a:stretch>
                    <a:fillRect t="-2128" b="-3191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EA75F8DC-1829-419D-9433-5DE06FB453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0719" y="2324188"/>
              <a:ext cx="3959999" cy="10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15EB4240-96B4-422F-BE70-FCE2CF57BDE0}"/>
              </a:ext>
            </a:extLst>
          </p:cNvPr>
          <p:cNvCxnSpPr>
            <a:cxnSpLocks/>
          </p:cNvCxnSpPr>
          <p:nvPr/>
        </p:nvCxnSpPr>
        <p:spPr>
          <a:xfrm flipH="1">
            <a:off x="8275259" y="3489436"/>
            <a:ext cx="3650190" cy="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DA1B8F44-6295-4413-BE05-D38D7D39DD5D}"/>
              </a:ext>
            </a:extLst>
          </p:cNvPr>
          <p:cNvCxnSpPr>
            <a:cxnSpLocks/>
          </p:cNvCxnSpPr>
          <p:nvPr/>
        </p:nvCxnSpPr>
        <p:spPr>
          <a:xfrm flipH="1">
            <a:off x="8275259" y="4588348"/>
            <a:ext cx="3650190" cy="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1142B3A-5F82-44BD-B62A-E63A29021591}"/>
              </a:ext>
            </a:extLst>
          </p:cNvPr>
          <p:cNvSpPr txBox="1"/>
          <p:nvPr/>
        </p:nvSpPr>
        <p:spPr>
          <a:xfrm>
            <a:off x="8154969" y="832002"/>
            <a:ext cx="397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Напыление тонких плёнок металлов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Объект 56">
            <a:extLst>
              <a:ext uri="{FF2B5EF4-FFF2-40B4-BE49-F238E27FC236}">
                <a16:creationId xmlns:a16="http://schemas.microsoft.com/office/drawing/2014/main" id="{97F724D0-D251-4922-B3C6-BE31CE341B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7717" y="4697657"/>
          <a:ext cx="2333919" cy="1785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Graph" r:id="rId24" imgW="3920760" imgH="3000960" progId="Origin95.Graph">
                  <p:embed/>
                </p:oleObj>
              </mc:Choice>
              <mc:Fallback>
                <p:oleObj name="Graph" r:id="rId24" imgW="3920760" imgH="3000960" progId="Origin95.Graph">
                  <p:embed/>
                  <p:pic>
                    <p:nvPicPr>
                      <p:cNvPr id="57" name="Объект 56">
                        <a:extLst>
                          <a:ext uri="{FF2B5EF4-FFF2-40B4-BE49-F238E27FC236}">
                            <a16:creationId xmlns:a16="http://schemas.microsoft.com/office/drawing/2014/main" id="{97F724D0-D251-4922-B3C6-BE31CE341B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377717" y="4697657"/>
                        <a:ext cx="2333919" cy="1785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BAD45C-7A55-476E-9518-1381511997E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3364" y="4741505"/>
            <a:ext cx="2315468" cy="17725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425D49-D26F-4E38-9952-E97055ECC5D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981662" y="4714802"/>
            <a:ext cx="2166832" cy="16587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76AD75-18CF-4ED4-B090-8947C4B0B0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22129" y="4784689"/>
            <a:ext cx="2166832" cy="1553896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9B40431-01C2-4758-B1C6-6C530457800D}"/>
              </a:ext>
            </a:extLst>
          </p:cNvPr>
          <p:cNvSpPr/>
          <p:nvPr/>
        </p:nvSpPr>
        <p:spPr>
          <a:xfrm>
            <a:off x="2071164" y="5209220"/>
            <a:ext cx="1799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усиления = 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6256BF-2AD6-4DD9-9A08-CA20C4DEE9D5}"/>
              </a:ext>
            </a:extLst>
          </p:cNvPr>
          <p:cNvSpPr/>
          <p:nvPr/>
        </p:nvSpPr>
        <p:spPr>
          <a:xfrm>
            <a:off x="8765441" y="6235460"/>
            <a:ext cx="1313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 = 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FBC6D74-D74A-4A40-9686-DE90C92102D8}"/>
              </a:ext>
            </a:extLst>
          </p:cNvPr>
          <p:cNvSpPr/>
          <p:nvPr/>
        </p:nvSpPr>
        <p:spPr>
          <a:xfrm>
            <a:off x="10475503" y="6244008"/>
            <a:ext cx="1313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 =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6B9B995A-D1D4-4E79-AED0-46BE0420456B}"/>
              </a:ext>
            </a:extLst>
          </p:cNvPr>
          <p:cNvSpPr/>
          <p:nvPr/>
        </p:nvSpPr>
        <p:spPr>
          <a:xfrm>
            <a:off x="6171457" y="5191228"/>
            <a:ext cx="1799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усиления =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5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Трековая мембрана с эффектом гигантского комбинационного рассеяние света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098" y="645679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1FCEFE4-FB3E-48C2-9D72-6B83BFE88BD0}"/>
              </a:ext>
            </a:extLst>
          </p:cNvPr>
          <p:cNvSpPr/>
          <p:nvPr/>
        </p:nvSpPr>
        <p:spPr>
          <a:xfrm>
            <a:off x="8186146" y="1074356"/>
            <a:ext cx="3960000" cy="437823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321584-B019-41D8-9A5A-5A2F544C5393}"/>
              </a:ext>
            </a:extLst>
          </p:cNvPr>
          <p:cNvSpPr/>
          <p:nvPr/>
        </p:nvSpPr>
        <p:spPr>
          <a:xfrm>
            <a:off x="73188" y="1066706"/>
            <a:ext cx="3960000" cy="437823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CF0A0-6AA4-402A-85CF-D042F444318F}"/>
              </a:ext>
            </a:extLst>
          </p:cNvPr>
          <p:cNvSpPr/>
          <p:nvPr/>
        </p:nvSpPr>
        <p:spPr>
          <a:xfrm>
            <a:off x="92823" y="1089543"/>
            <a:ext cx="3911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 с коническими порами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селективный стороны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нм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нм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CC9B9F-7D2F-416E-8714-5C7187182634}"/>
              </a:ext>
            </a:extLst>
          </p:cNvPr>
          <p:cNvSpPr/>
          <p:nvPr/>
        </p:nvSpPr>
        <p:spPr>
          <a:xfrm>
            <a:off x="145566" y="4446334"/>
            <a:ext cx="3858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анализируемые компоненты: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Вирусы,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экзосомы</a:t>
            </a:r>
            <a:endParaRPr lang="ru-RU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F32075-66A2-4E52-B475-9175C378B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19" y="3025610"/>
            <a:ext cx="1848000" cy="1386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F2BE00-889B-43F3-8875-D02D2DA741D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3" y="1697535"/>
            <a:ext cx="1659407" cy="1244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D719731-3291-48B8-BD3D-94439EE7EFFD}"/>
              </a:ext>
            </a:extLst>
          </p:cNvPr>
          <p:cNvGrpSpPr/>
          <p:nvPr/>
        </p:nvGrpSpPr>
        <p:grpSpPr>
          <a:xfrm>
            <a:off x="4125074" y="1070037"/>
            <a:ext cx="3960000" cy="4374905"/>
            <a:chOff x="4111796" y="1986861"/>
            <a:chExt cx="3960000" cy="4776122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400EFB1-D17E-4829-8B6B-4694DE4D8936}"/>
                </a:ext>
              </a:extLst>
            </p:cNvPr>
            <p:cNvSpPr/>
            <p:nvPr/>
          </p:nvSpPr>
          <p:spPr>
            <a:xfrm>
              <a:off x="4160252" y="2023142"/>
              <a:ext cx="3911544" cy="638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ТМ с цилиндрическими порами ≈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0.3 мкм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89789278-CBF8-47D4-8259-FB2C91F8E5A9}"/>
                </a:ext>
              </a:extLst>
            </p:cNvPr>
            <p:cNvSpPr/>
            <p:nvPr/>
          </p:nvSpPr>
          <p:spPr>
            <a:xfrm>
              <a:off x="4111796" y="1986861"/>
              <a:ext cx="3960000" cy="477612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761FEE-1F61-4047-BDFA-336D5A543423}"/>
              </a:ext>
            </a:extLst>
          </p:cNvPr>
          <p:cNvSpPr txBox="1"/>
          <p:nvPr/>
        </p:nvSpPr>
        <p:spPr>
          <a:xfrm>
            <a:off x="0" y="552817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Kukushkin V.,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Kristavchuk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O., Andreev E.,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Meshcheryakova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Zaborova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Gambaryan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Nechaev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Zavyalova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 Aptamer-coated track-etched membranes with a nanostructured silver layer for single virus detection in biological fluids //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Bioengineering and Biotechnology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2023, V. 10, P. 1076749. (DOI: 10.3389/fbioe.2022.1076749).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Фадейкина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И.Н., Андреев Е.В.,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Юренков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Д.И.,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Кабарухин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В.К., Нечаев А.Н. Синтез наночастиц серебра для получения гибридных трековых мембран и их дальнейшего использования в качестве сенсорных материалов //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прикладной химии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2024, Т. 97, №3, C. 244-250. (DOI: 10.31857/S0044461824030071)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Tikhonova D.S., Andreev E.V.,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Alieva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R.S.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Dubkov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S.V., Kolmogorov V.S.,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Erofeev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A.S.,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Nechaev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A.N., Kukushkin V.I.,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Zavyalova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E.G.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SERS Active Track-Etched Membranes with High Sustainability in Biological Fluids //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Bull.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Russ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2025, V.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249–256.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10.1134/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1062873824709589)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64C4D4-C0FA-4CA3-BC62-438447113B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19" y="3068377"/>
            <a:ext cx="1755161" cy="13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489F95-FA5D-4C4E-9EA1-7D0B830374EB}"/>
              </a:ext>
            </a:extLst>
          </p:cNvPr>
          <p:cNvSpPr/>
          <p:nvPr/>
        </p:nvSpPr>
        <p:spPr>
          <a:xfrm>
            <a:off x="4147865" y="4506003"/>
            <a:ext cx="3909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анализируемые компоненты: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Вирусы,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экзосомы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бактерии</a:t>
            </a:r>
            <a:endParaRPr lang="ru-RU" b="1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274E9F4-4417-4094-BF7E-F3BA1595B23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71" y="3068376"/>
            <a:ext cx="1755936" cy="13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05C2841-02D3-4D1B-A08F-0C560A0F8D0C}"/>
              </a:ext>
            </a:extLst>
          </p:cNvPr>
          <p:cNvSpPr/>
          <p:nvPr/>
        </p:nvSpPr>
        <p:spPr>
          <a:xfrm>
            <a:off x="8186146" y="1093663"/>
            <a:ext cx="39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 с развитой поверхностью (шипами) и диаметром пор 1.4 мкм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5203EDE-CAA8-4291-A276-75F1D5AAD4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15" y="1674318"/>
            <a:ext cx="1755936" cy="131695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5E0B7CE-BA18-4096-9761-CCE71030F0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08" y="3056756"/>
            <a:ext cx="1755937" cy="13169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156A0C-05A0-4411-92CB-F73B03E66F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15" y="3057199"/>
            <a:ext cx="1755937" cy="131695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29168DC-C769-4EF8-A689-51B642355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659" y="1674318"/>
            <a:ext cx="1755936" cy="1316952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E01CD8D-7B2C-45FC-8C25-A10B6E80C9A6}"/>
              </a:ext>
            </a:extLst>
          </p:cNvPr>
          <p:cNvSpPr/>
          <p:nvPr/>
        </p:nvSpPr>
        <p:spPr>
          <a:xfrm>
            <a:off x="8186146" y="4498073"/>
            <a:ext cx="396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анализируемые компоненты: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Вирусы, бактерии</a:t>
            </a:r>
            <a:endParaRPr lang="ru-RU" b="1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79B8C9-451F-48B5-9905-DC5AF7509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19" y="1697853"/>
            <a:ext cx="1755936" cy="131695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FAEF5F2-48F5-4F19-B93B-7F6220AB4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71" y="1674318"/>
            <a:ext cx="1755936" cy="13169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5592DD4-0DAF-4962-BD46-F2B03F158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49" y="1705775"/>
            <a:ext cx="1659408" cy="12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6497F6-93A2-4AE1-AB33-4D2CCB857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16" y="4307889"/>
            <a:ext cx="2903928" cy="238219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37CBF5-8FD2-4386-B516-59087EEE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15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954DA4-2587-4CF2-BD51-60013DFCE85B}"/>
              </a:ext>
            </a:extLst>
          </p:cNvPr>
          <p:cNvSpPr/>
          <p:nvPr/>
        </p:nvSpPr>
        <p:spPr>
          <a:xfrm>
            <a:off x="0" y="-1"/>
            <a:ext cx="12192000" cy="135828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lnSpc>
                <a:spcPct val="150000"/>
              </a:lnSpc>
              <a:spcAft>
                <a:spcPts val="500"/>
              </a:spcAft>
            </a:pP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Конкурс 2025 года «Проведение исследований научными группами под руководством молодых ученых» Президентской программы исследовательских проектов, реализуемых ведущими учеными, в том числе молодыми учеными, приоритетного направления деятельности Российского научного фонда «Поддержка молодых ученых». Номер проекта: </a:t>
            </a: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25-73-10014</a:t>
            </a: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Трековая мембрана для </a:t>
            </a:r>
            <a:r>
              <a:rPr lang="ru-RU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иммунохроматографического</a:t>
            </a: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 анализа»</a:t>
            </a:r>
            <a:endParaRPr lang="en-GB" sz="15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DB64F2-EC64-4308-9173-3FAC8A595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52" y="3116794"/>
            <a:ext cx="2903927" cy="23821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BF7F45-B186-46C0-9371-87BE73B5A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2026327"/>
            <a:ext cx="2781259" cy="22815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B6B0B3-E57C-47FC-A94E-A0653FC5A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6" y="1434098"/>
            <a:ext cx="2903927" cy="20707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B597E7-11D2-48DF-8931-094B53943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64" y="1434098"/>
            <a:ext cx="3719744" cy="2789808"/>
          </a:xfrm>
          <a:prstGeom prst="rect">
            <a:avLst/>
          </a:prstGeom>
        </p:spPr>
      </p:pic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951D3997-393D-4007-8DE0-DAAEF215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" y="4390439"/>
            <a:ext cx="50006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831EDB0-0D58-4738-ACCD-3036C498CC98}"/>
              </a:ext>
            </a:extLst>
          </p:cNvPr>
          <p:cNvCxnSpPr/>
          <p:nvPr/>
        </p:nvCxnSpPr>
        <p:spPr>
          <a:xfrm>
            <a:off x="3238526" y="6223247"/>
            <a:ext cx="12713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0717E2-86E5-499F-A4E1-FA657D20482A}"/>
              </a:ext>
            </a:extLst>
          </p:cNvPr>
          <p:cNvSpPr txBox="1"/>
          <p:nvPr/>
        </p:nvSpPr>
        <p:spPr>
          <a:xfrm>
            <a:off x="3439168" y="5915470"/>
            <a:ext cx="870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Трековая</a:t>
            </a:r>
          </a:p>
        </p:txBody>
      </p:sp>
    </p:spTree>
    <p:extLst>
      <p:ext uri="{BB962C8B-B14F-4D97-AF65-F5344CB8AC3E}">
        <p14:creationId xmlns:p14="http://schemas.microsoft.com/office/powerpoint/2010/main" val="109498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Электрохимические датчики токсичных металлов в воде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873493-3E69-4245-8017-49AE9C5B06E0}"/>
              </a:ext>
            </a:extLst>
          </p:cNvPr>
          <p:cNvSpPr/>
          <p:nvPr/>
        </p:nvSpPr>
        <p:spPr>
          <a:xfrm>
            <a:off x="163118" y="1637789"/>
            <a:ext cx="5654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83D68F3D-26C1-4D6C-912B-B94FA05FDF98}"/>
              </a:ext>
            </a:extLst>
          </p:cNvPr>
          <p:cNvGrpSpPr/>
          <p:nvPr/>
        </p:nvGrpSpPr>
        <p:grpSpPr>
          <a:xfrm>
            <a:off x="752934" y="1455115"/>
            <a:ext cx="4104570" cy="2023656"/>
            <a:chOff x="707809" y="3811711"/>
            <a:chExt cx="5075262" cy="23652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41D1AE-2085-4CEE-859D-DD3504C2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09" y="3811711"/>
              <a:ext cx="3175145" cy="2365252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11B55484-EFFA-47C1-B44D-6BCCC80AF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951" y="3811711"/>
              <a:ext cx="1837120" cy="2362793"/>
            </a:xfrm>
            <a:prstGeom prst="rect">
              <a:avLst/>
            </a:prstGeom>
          </p:spPr>
        </p:pic>
        <p:cxnSp>
          <p:nvCxnSpPr>
            <p:cNvPr id="13" name="Straight Connector 21">
              <a:extLst>
                <a:ext uri="{FF2B5EF4-FFF2-40B4-BE49-F238E27FC236}">
                  <a16:creationId xmlns:a16="http://schemas.microsoft.com/office/drawing/2014/main" id="{94D42433-8E10-457E-8F15-6AD1FD5B3D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78961" y="5130221"/>
              <a:ext cx="766990" cy="10128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2">
              <a:extLst>
                <a:ext uri="{FF2B5EF4-FFF2-40B4-BE49-F238E27FC236}">
                  <a16:creationId xmlns:a16="http://schemas.microsoft.com/office/drawing/2014/main" id="{4665BDBC-3D3F-4BDF-A12D-A6639F1C57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8961" y="3811711"/>
              <a:ext cx="787424" cy="13185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6E3FA79D-AD59-4911-8F8C-29B4860070C3}"/>
                </a:ext>
              </a:extLst>
            </p:cNvPr>
            <p:cNvSpPr/>
            <p:nvPr/>
          </p:nvSpPr>
          <p:spPr>
            <a:xfrm>
              <a:off x="3140478" y="5102105"/>
              <a:ext cx="45719" cy="4571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50BA1E-9CA5-48E8-BACB-BB7B5C2F7073}"/>
              </a:ext>
            </a:extLst>
          </p:cNvPr>
          <p:cNvSpPr/>
          <p:nvPr/>
        </p:nvSpPr>
        <p:spPr>
          <a:xfrm>
            <a:off x="4075575" y="966950"/>
            <a:ext cx="453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Мембраны-электроды на основе PVDF TM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F69A18-404D-483D-A331-CE58464361AB}"/>
              </a:ext>
            </a:extLst>
          </p:cNvPr>
          <p:cNvSpPr/>
          <p:nvPr/>
        </p:nvSpPr>
        <p:spPr>
          <a:xfrm>
            <a:off x="5555243" y="1684171"/>
            <a:ext cx="5656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/>
              <a:t>Радиационно-привитые функциональные мономеры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EC8C16BF-0269-44D5-824C-9FAE0B263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64" y="2156195"/>
            <a:ext cx="1426718" cy="931936"/>
          </a:xfrm>
          <a:prstGeom prst="rect">
            <a:avLst/>
          </a:prstGeom>
        </p:spPr>
      </p:pic>
      <p:pic>
        <p:nvPicPr>
          <p:cNvPr id="17" name="Picture 26" descr="ÐÐ°ÑÑÐ¸Ð½ÐºÐ¸ Ð¿Ð¾ Ð·Ð°Ð¿ÑÐ¾ÑÑ 4-Vinylpyridine">
            <a:extLst>
              <a:ext uri="{FF2B5EF4-FFF2-40B4-BE49-F238E27FC236}">
                <a16:creationId xmlns:a16="http://schemas.microsoft.com/office/drawing/2014/main" id="{8FFFBF74-DDC4-4D5B-8107-D4A8BBF28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35" y="2132587"/>
            <a:ext cx="711070" cy="97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1-Vinylimidazole, 99%, Thermo Scientific Chemicals | Fisher Scientific">
            <a:extLst>
              <a:ext uri="{FF2B5EF4-FFF2-40B4-BE49-F238E27FC236}">
                <a16:creationId xmlns:a16="http://schemas.microsoft.com/office/drawing/2014/main" id="{5B1B695B-A5C2-4050-9519-56AFFD78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634" y="2095309"/>
            <a:ext cx="1016431" cy="10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2">
            <a:extLst>
              <a:ext uri="{FF2B5EF4-FFF2-40B4-BE49-F238E27FC236}">
                <a16:creationId xmlns:a16="http://schemas.microsoft.com/office/drawing/2014/main" id="{E4F1A6F9-A254-4BC7-A815-7A3A1AEE95C5}"/>
              </a:ext>
            </a:extLst>
          </p:cNvPr>
          <p:cNvSpPr/>
          <p:nvPr/>
        </p:nvSpPr>
        <p:spPr>
          <a:xfrm>
            <a:off x="6559033" y="3111740"/>
            <a:ext cx="1081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dirty="0">
                <a:cs typeface="Times New Roman" panose="02020603050405020304" pitchFamily="18" charset="0"/>
              </a:rPr>
              <a:t>A</a:t>
            </a:r>
            <a:r>
              <a:rPr lang="en-US" sz="1200" dirty="0" err="1">
                <a:cs typeface="Times New Roman" panose="02020603050405020304" pitchFamily="18" charset="0"/>
              </a:rPr>
              <a:t>crylic</a:t>
            </a:r>
            <a:r>
              <a:rPr lang="en-US" sz="1200" dirty="0">
                <a:cs typeface="Times New Roman" panose="02020603050405020304" pitchFamily="18" charset="0"/>
              </a:rPr>
              <a:t> acid</a:t>
            </a:r>
            <a:br>
              <a:rPr lang="en-US" sz="1200" dirty="0">
                <a:cs typeface="Times New Roman" panose="02020603050405020304" pitchFamily="18" charset="0"/>
              </a:rPr>
            </a:br>
            <a:r>
              <a:rPr lang="en-US" sz="1200" dirty="0">
                <a:cs typeface="Times New Roman" panose="02020603050405020304" pitchFamily="18" charset="0"/>
              </a:rPr>
              <a:t>(AA)</a:t>
            </a:r>
          </a:p>
        </p:txBody>
      </p:sp>
      <p:sp>
        <p:nvSpPr>
          <p:cNvPr id="20" name="Прямоугольник 13">
            <a:extLst>
              <a:ext uri="{FF2B5EF4-FFF2-40B4-BE49-F238E27FC236}">
                <a16:creationId xmlns:a16="http://schemas.microsoft.com/office/drawing/2014/main" id="{71D8CF9B-92DF-4E01-BE43-E586F565C5B7}"/>
              </a:ext>
            </a:extLst>
          </p:cNvPr>
          <p:cNvSpPr/>
          <p:nvPr/>
        </p:nvSpPr>
        <p:spPr>
          <a:xfrm>
            <a:off x="9041749" y="3111740"/>
            <a:ext cx="1440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Times New Roman" panose="02020603050405020304" pitchFamily="18" charset="0"/>
              </a:rPr>
              <a:t>4-vinylpyridine </a:t>
            </a:r>
            <a:br>
              <a:rPr lang="en-US" sz="1200" dirty="0">
                <a:cs typeface="Times New Roman" panose="02020603050405020304" pitchFamily="18" charset="0"/>
              </a:rPr>
            </a:br>
            <a:r>
              <a:rPr lang="en-US" sz="1200" dirty="0">
                <a:cs typeface="Times New Roman" panose="02020603050405020304" pitchFamily="18" charset="0"/>
              </a:rPr>
              <a:t>(4-VP)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15">
            <a:extLst>
              <a:ext uri="{FF2B5EF4-FFF2-40B4-BE49-F238E27FC236}">
                <a16:creationId xmlns:a16="http://schemas.microsoft.com/office/drawing/2014/main" id="{05A1D6F1-2F79-4FA6-94F9-6D651AA7865C}"/>
              </a:ext>
            </a:extLst>
          </p:cNvPr>
          <p:cNvSpPr/>
          <p:nvPr/>
        </p:nvSpPr>
        <p:spPr>
          <a:xfrm>
            <a:off x="7601259" y="3113925"/>
            <a:ext cx="1891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cs typeface="Times New Roman" panose="02020603050405020304" pitchFamily="18" charset="0"/>
              </a:rPr>
              <a:t>1-vinylimidazole</a:t>
            </a:r>
            <a:br>
              <a:rPr lang="en-US" sz="1200" dirty="0">
                <a:cs typeface="Times New Roman" panose="02020603050405020304" pitchFamily="18" charset="0"/>
              </a:rPr>
            </a:br>
            <a:r>
              <a:rPr lang="en-US" sz="1200" dirty="0">
                <a:cs typeface="Times New Roman" panose="02020603050405020304" pitchFamily="18" charset="0"/>
              </a:rPr>
              <a:t>(1-VI)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DA4DCE1-325B-4BAD-87F0-883E1A5B04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5695" y="1006974"/>
            <a:ext cx="2042337" cy="475529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934FABC-44EF-4C1F-A433-0C0E1773BCD5}"/>
              </a:ext>
            </a:extLst>
          </p:cNvPr>
          <p:cNvSpPr/>
          <p:nvPr/>
        </p:nvSpPr>
        <p:spPr>
          <a:xfrm>
            <a:off x="1710693" y="3581017"/>
            <a:ext cx="291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/>
              <a:t>Принцип работы датчика</a:t>
            </a:r>
          </a:p>
        </p:txBody>
      </p:sp>
      <p:pic>
        <p:nvPicPr>
          <p:cNvPr id="26" name="Picture 5" descr="C:\Users\Local\Desktop\Stripping voltammetry.png">
            <a:extLst>
              <a:ext uri="{FF2B5EF4-FFF2-40B4-BE49-F238E27FC236}">
                <a16:creationId xmlns:a16="http://schemas.microsoft.com/office/drawing/2014/main" id="{2C09FC85-0BD7-465E-8562-1D56AAF0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16" y="4460537"/>
            <a:ext cx="5102226" cy="20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954EA04E-3765-486D-B9AE-9112259538A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8356" r="11184" b="3613"/>
          <a:stretch/>
        </p:blipFill>
        <p:spPr>
          <a:xfrm>
            <a:off x="6266325" y="4417155"/>
            <a:ext cx="2757350" cy="23043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D6D06AF-01A1-4409-948E-9DE4AE3703A7}"/>
              </a:ext>
            </a:extLst>
          </p:cNvPr>
          <p:cNvSpPr txBox="1"/>
          <p:nvPr/>
        </p:nvSpPr>
        <p:spPr>
          <a:xfrm>
            <a:off x="6464202" y="4113605"/>
            <a:ext cx="235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ASV curve for </a:t>
            </a:r>
            <a:r>
              <a:rPr lang="en-US" sz="1400" dirty="0" err="1"/>
              <a:t>Pb</a:t>
            </a:r>
            <a:r>
              <a:rPr lang="en-US" sz="1400" dirty="0"/>
              <a:t>(II)</a:t>
            </a:r>
            <a:endParaRPr lang="ru-RU" sz="14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B0F5C88-B270-4BD2-8513-FAB7DC475468}"/>
              </a:ext>
            </a:extLst>
          </p:cNvPr>
          <p:cNvSpPr/>
          <p:nvPr/>
        </p:nvSpPr>
        <p:spPr>
          <a:xfrm>
            <a:off x="317415" y="3904503"/>
            <a:ext cx="6006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Метод анодной инверсионной </a:t>
            </a:r>
            <a:r>
              <a:rPr lang="ru-RU" i="1" dirty="0" err="1"/>
              <a:t>вольтамперометрии</a:t>
            </a:r>
            <a:r>
              <a:rPr lang="ru-RU" i="1" dirty="0"/>
              <a:t> (ASV)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8A29632-29C8-4D82-A897-B321CF056CED}"/>
              </a:ext>
            </a:extLst>
          </p:cNvPr>
          <p:cNvSpPr/>
          <p:nvPr/>
        </p:nvSpPr>
        <p:spPr>
          <a:xfrm>
            <a:off x="9023675" y="4138566"/>
            <a:ext cx="302223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dirty="0"/>
              <a:t>1. </a:t>
            </a:r>
            <a:r>
              <a:rPr lang="en-US" sz="1050" dirty="0" err="1"/>
              <a:t>Pinaeva</a:t>
            </a:r>
            <a:r>
              <a:rPr lang="en-US" sz="1050" dirty="0"/>
              <a:t>, U., </a:t>
            </a:r>
            <a:r>
              <a:rPr lang="en-US" sz="1050" dirty="0" err="1"/>
              <a:t>Lairez</a:t>
            </a:r>
            <a:r>
              <a:rPr lang="en-US" sz="1050" dirty="0"/>
              <a:t>, D., Oral, O., Faber, A., Clochard, M. C., Wade,</a:t>
            </a:r>
          </a:p>
          <a:p>
            <a:pPr algn="just"/>
            <a:r>
              <a:rPr lang="en-US" sz="1050" dirty="0"/>
              <a:t>T. L., ... &amp; </a:t>
            </a:r>
            <a:r>
              <a:rPr lang="en-US" sz="1050" dirty="0" err="1"/>
              <a:t>Soulé</a:t>
            </a:r>
            <a:r>
              <a:rPr lang="en-US" sz="1050" dirty="0"/>
              <a:t>, A. (2019). Early warning sensors for monitoring</a:t>
            </a:r>
          </a:p>
          <a:p>
            <a:pPr algn="just"/>
            <a:r>
              <a:rPr lang="en-US" sz="1050" dirty="0"/>
              <a:t>mercury in water. Journal of hazardous materials, 376, 37-47.</a:t>
            </a:r>
          </a:p>
          <a:p>
            <a:pPr algn="just"/>
            <a:r>
              <a:rPr lang="en-US" sz="1050" dirty="0"/>
              <a:t>2. </a:t>
            </a:r>
            <a:r>
              <a:rPr lang="en-US" sz="1050" dirty="0" err="1"/>
              <a:t>Pinaeva</a:t>
            </a:r>
            <a:r>
              <a:rPr lang="en-US" sz="1050" dirty="0"/>
              <a:t>, U., Dietz, T. C., Al </a:t>
            </a:r>
            <a:r>
              <a:rPr lang="en-US" sz="1050" dirty="0" err="1"/>
              <a:t>Sheikhly</a:t>
            </a:r>
            <a:r>
              <a:rPr lang="en-US" sz="1050" dirty="0"/>
              <a:t>, M., </a:t>
            </a:r>
            <a:r>
              <a:rPr lang="en-US" sz="1050" dirty="0" err="1"/>
              <a:t>Balanzat</a:t>
            </a:r>
            <a:r>
              <a:rPr lang="en-US" sz="1050" dirty="0"/>
              <a:t>, E., </a:t>
            </a:r>
            <a:r>
              <a:rPr lang="en-US" sz="1050" dirty="0" err="1"/>
              <a:t>Castellino</a:t>
            </a:r>
            <a:r>
              <a:rPr lang="en-US" sz="1050" dirty="0"/>
              <a:t>,</a:t>
            </a:r>
          </a:p>
          <a:p>
            <a:pPr algn="just"/>
            <a:r>
              <a:rPr lang="en-US" sz="1050" dirty="0"/>
              <a:t>M., Wade, T. L., &amp; Clochard, M. C. (2019). Bis [2-(</a:t>
            </a:r>
            <a:r>
              <a:rPr lang="en-US" sz="1050" dirty="0" err="1"/>
              <a:t>methacryloyloxy</a:t>
            </a:r>
            <a:r>
              <a:rPr lang="en-US" sz="1050" dirty="0"/>
              <a:t>)</a:t>
            </a:r>
          </a:p>
          <a:p>
            <a:pPr algn="just"/>
            <a:r>
              <a:rPr lang="en-US" sz="1050" dirty="0"/>
              <a:t>ethyl] phosphate </a:t>
            </a:r>
            <a:r>
              <a:rPr lang="en-US" sz="1050" dirty="0" err="1"/>
              <a:t>radiografted</a:t>
            </a:r>
            <a:r>
              <a:rPr lang="en-US" sz="1050" dirty="0"/>
              <a:t> into track-etched PVDF for uranium (VI)</a:t>
            </a:r>
          </a:p>
          <a:p>
            <a:pPr algn="just"/>
            <a:r>
              <a:rPr lang="en-US" sz="1050" dirty="0"/>
              <a:t>determination by means of cathodic stripping voltammetry. Reactive and</a:t>
            </a:r>
          </a:p>
          <a:p>
            <a:pPr algn="just"/>
            <a:r>
              <a:rPr lang="en-US" sz="1050" dirty="0"/>
              <a:t>Functional Polymers, 142, 77-86.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965954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Получение и функционализация гибридных мембран на основе трековых мембран и нановолоконного слоя полученного по технологии электроформования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504B57C-0393-4FDE-B839-9CCAD172B85E}"/>
              </a:ext>
            </a:extLst>
          </p:cNvPr>
          <p:cNvGrpSpPr/>
          <p:nvPr/>
        </p:nvGrpSpPr>
        <p:grpSpPr>
          <a:xfrm>
            <a:off x="244004" y="1065150"/>
            <a:ext cx="7592587" cy="3338173"/>
            <a:chOff x="201966" y="1124744"/>
            <a:chExt cx="7690283" cy="3381127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E4830F4-4540-4BEC-9D87-55A97114C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97927">
              <a:off x="201966" y="2588908"/>
              <a:ext cx="1471925" cy="1379686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F4D883C-FB49-45F3-9F25-E850507D09B4}"/>
                </a:ext>
              </a:extLst>
            </p:cNvPr>
            <p:cNvGrpSpPr/>
            <p:nvPr/>
          </p:nvGrpSpPr>
          <p:grpSpPr>
            <a:xfrm>
              <a:off x="1430921" y="1124744"/>
              <a:ext cx="4022847" cy="3381127"/>
              <a:chOff x="1134900" y="1230604"/>
              <a:chExt cx="4123560" cy="355069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AA855ED1-3A03-43BC-BF99-CA18420C5F1C}"/>
                  </a:ext>
                </a:extLst>
              </p:cNvPr>
              <p:cNvGrpSpPr/>
              <p:nvPr/>
            </p:nvGrpSpPr>
            <p:grpSpPr>
              <a:xfrm>
                <a:off x="1134900" y="2076703"/>
                <a:ext cx="4123560" cy="2704594"/>
                <a:chOff x="1134900" y="2076703"/>
                <a:chExt cx="4123560" cy="2704594"/>
              </a:xfrm>
            </p:grpSpPr>
            <p:grpSp>
              <p:nvGrpSpPr>
                <p:cNvPr id="21" name="Группа 20">
                  <a:extLst>
                    <a:ext uri="{FF2B5EF4-FFF2-40B4-BE49-F238E27FC236}">
                      <a16:creationId xmlns:a16="http://schemas.microsoft.com/office/drawing/2014/main" id="{50728A15-1DAC-46DA-9F03-A94AC132090B}"/>
                    </a:ext>
                  </a:extLst>
                </p:cNvPr>
                <p:cNvGrpSpPr/>
                <p:nvPr/>
              </p:nvGrpSpPr>
              <p:grpSpPr>
                <a:xfrm>
                  <a:off x="1134900" y="2076703"/>
                  <a:ext cx="4123560" cy="2704594"/>
                  <a:chOff x="318155" y="2133736"/>
                  <a:chExt cx="4123560" cy="2704594"/>
                </a:xfrm>
              </p:grpSpPr>
              <p:pic>
                <p:nvPicPr>
                  <p:cNvPr id="24" name="Picture 4" descr="https://www.neicorporation.com/wp-content/uploads/ESpin-Fig1-1024x684.png">
                    <a:extLst>
                      <a:ext uri="{FF2B5EF4-FFF2-40B4-BE49-F238E27FC236}">
                        <a16:creationId xmlns:a16="http://schemas.microsoft.com/office/drawing/2014/main" id="{59E67EC8-99FB-4C46-B01C-32FEA9ECDB4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499" y="2133736"/>
                    <a:ext cx="3878216" cy="259052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5" name="Прямоугольник: скругленные углы 24">
                    <a:extLst>
                      <a:ext uri="{FF2B5EF4-FFF2-40B4-BE49-F238E27FC236}">
                        <a16:creationId xmlns:a16="http://schemas.microsoft.com/office/drawing/2014/main" id="{7B5DE475-F7CC-468E-889D-43CC0A18CAD3}"/>
                      </a:ext>
                    </a:extLst>
                  </p:cNvPr>
                  <p:cNvSpPr/>
                  <p:nvPr/>
                </p:nvSpPr>
                <p:spPr>
                  <a:xfrm>
                    <a:off x="1855433" y="3963882"/>
                    <a:ext cx="1113137" cy="390616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/>
                      <a:t>Заряженная струя</a:t>
                    </a:r>
                  </a:p>
                </p:txBody>
              </p:sp>
              <p:sp>
                <p:nvSpPr>
                  <p:cNvPr id="26" name="Прямоугольник: скругленные углы 25">
                    <a:extLst>
                      <a:ext uri="{FF2B5EF4-FFF2-40B4-BE49-F238E27FC236}">
                        <a16:creationId xmlns:a16="http://schemas.microsoft.com/office/drawing/2014/main" id="{BC73858B-BFBF-45C9-AF7A-D889162B2DF1}"/>
                      </a:ext>
                    </a:extLst>
                  </p:cNvPr>
                  <p:cNvSpPr/>
                  <p:nvPr/>
                </p:nvSpPr>
                <p:spPr>
                  <a:xfrm>
                    <a:off x="2876365" y="4465468"/>
                    <a:ext cx="1429305" cy="372862"/>
                  </a:xfrm>
                  <a:prstGeom prst="round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/>
                      <a:t>Вращающейся коллектор</a:t>
                    </a:r>
                  </a:p>
                </p:txBody>
              </p:sp>
              <p:sp>
                <p:nvSpPr>
                  <p:cNvPr id="27" name="Прямоугольник: скругленные углы 26">
                    <a:extLst>
                      <a:ext uri="{FF2B5EF4-FFF2-40B4-BE49-F238E27FC236}">
                        <a16:creationId xmlns:a16="http://schemas.microsoft.com/office/drawing/2014/main" id="{113DAEE8-10FD-4439-A393-C3C5D5A5C404}"/>
                      </a:ext>
                    </a:extLst>
                  </p:cNvPr>
                  <p:cNvSpPr/>
                  <p:nvPr/>
                </p:nvSpPr>
                <p:spPr>
                  <a:xfrm>
                    <a:off x="1202924" y="2525028"/>
                    <a:ext cx="1162975" cy="556928"/>
                  </a:xfrm>
                  <a:prstGeom prst="roundRect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/>
                      <a:t>Высокое напряжение</a:t>
                    </a:r>
                    <a:endParaRPr lang="ru-RU" dirty="0"/>
                  </a:p>
                </p:txBody>
              </p:sp>
              <p:sp>
                <p:nvSpPr>
                  <p:cNvPr id="28" name="Прямоугольник: скругленные углы 27">
                    <a:extLst>
                      <a:ext uri="{FF2B5EF4-FFF2-40B4-BE49-F238E27FC236}">
                        <a16:creationId xmlns:a16="http://schemas.microsoft.com/office/drawing/2014/main" id="{A9A64F37-B2B9-46D1-99A6-A8E54E6F846C}"/>
                      </a:ext>
                    </a:extLst>
                  </p:cNvPr>
                  <p:cNvSpPr/>
                  <p:nvPr/>
                </p:nvSpPr>
                <p:spPr>
                  <a:xfrm>
                    <a:off x="958788" y="3707802"/>
                    <a:ext cx="736847" cy="390616"/>
                  </a:xfrm>
                  <a:prstGeom prst="round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/>
                      <a:t>Игла</a:t>
                    </a:r>
                  </a:p>
                </p:txBody>
              </p:sp>
              <p:sp>
                <p:nvSpPr>
                  <p:cNvPr id="29" name="Прямоугольник: скругленные углы 28">
                    <a:extLst>
                      <a:ext uri="{FF2B5EF4-FFF2-40B4-BE49-F238E27FC236}">
                        <a16:creationId xmlns:a16="http://schemas.microsoft.com/office/drawing/2014/main" id="{EC06750A-9563-4C8C-BC11-22ECE2BD7118}"/>
                      </a:ext>
                    </a:extLst>
                  </p:cNvPr>
                  <p:cNvSpPr/>
                  <p:nvPr/>
                </p:nvSpPr>
                <p:spPr>
                  <a:xfrm>
                    <a:off x="318155" y="4294559"/>
                    <a:ext cx="1281265" cy="369766"/>
                  </a:xfrm>
                  <a:prstGeom prst="round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/>
                      <a:t>Перемещение</a:t>
                    </a:r>
                    <a:endParaRPr lang="ru-RU" dirty="0"/>
                  </a:p>
                </p:txBody>
              </p:sp>
            </p:grpSp>
            <p:sp>
              <p:nvSpPr>
                <p:cNvPr id="23" name="Прямоугольник 22">
                  <a:extLst>
                    <a:ext uri="{FF2B5EF4-FFF2-40B4-BE49-F238E27FC236}">
                      <a16:creationId xmlns:a16="http://schemas.microsoft.com/office/drawing/2014/main" id="{24B9A64F-CCC8-490A-B6DD-7F7D8AD684E0}"/>
                    </a:ext>
                  </a:extLst>
                </p:cNvPr>
                <p:cNvSpPr/>
                <p:nvPr/>
              </p:nvSpPr>
              <p:spPr>
                <a:xfrm>
                  <a:off x="2814221" y="2192784"/>
                  <a:ext cx="1615736" cy="88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17" name="Прямая со стрелкой 16">
                <a:extLst>
                  <a:ext uri="{FF2B5EF4-FFF2-40B4-BE49-F238E27FC236}">
                    <a16:creationId xmlns:a16="http://schemas.microsoft.com/office/drawing/2014/main" id="{0D3B0B62-7AA2-4FEB-85E9-E929DD9C0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050" y="1970842"/>
                <a:ext cx="191313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 стрелкой 17">
                <a:extLst>
                  <a:ext uri="{FF2B5EF4-FFF2-40B4-BE49-F238E27FC236}">
                    <a16:creationId xmlns:a16="http://schemas.microsoft.com/office/drawing/2014/main" id="{4A220CA0-AABD-431D-9972-3752DE40BF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050" y="1794768"/>
                <a:ext cx="191313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>
                <a:extLst>
                  <a:ext uri="{FF2B5EF4-FFF2-40B4-BE49-F238E27FC236}">
                    <a16:creationId xmlns:a16="http://schemas.microsoft.com/office/drawing/2014/main" id="{EE34C3E5-E02D-4D9E-9C0C-497D2C4972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050" y="1617215"/>
                <a:ext cx="191313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0513907B-1D03-481F-9C13-6A0C56DB6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7181" y="1230604"/>
                <a:ext cx="310925" cy="316578"/>
              </a:xfrm>
              <a:prstGeom prst="rect">
                <a:avLst/>
              </a:prstGeom>
            </p:spPr>
          </p:pic>
        </p:grp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B336CE3-CE54-466D-A279-228D22E699B7}"/>
                </a:ext>
              </a:extLst>
            </p:cNvPr>
            <p:cNvSpPr/>
            <p:nvPr/>
          </p:nvSpPr>
          <p:spPr>
            <a:xfrm>
              <a:off x="246341" y="2567529"/>
              <a:ext cx="1329211" cy="35210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/>
                <a:t>Раствор/расплав полимера</a:t>
              </a:r>
              <a:endParaRPr lang="ru-RU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0BF8406-7B0E-48FA-80F0-FACD0A305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1999" y="1230604"/>
              <a:ext cx="2510250" cy="244475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DD23524-92CE-4B87-9CAA-4E0E1647C7E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356" y="1278215"/>
            <a:ext cx="3771635" cy="27003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3B8A60-7016-476B-A4B2-737D041A2490}"/>
              </a:ext>
            </a:extLst>
          </p:cNvPr>
          <p:cNvSpPr/>
          <p:nvPr/>
        </p:nvSpPr>
        <p:spPr>
          <a:xfrm>
            <a:off x="336272" y="5785777"/>
            <a:ext cx="75057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0" i="0" dirty="0">
                <a:solidFill>
                  <a:srgbClr val="222222"/>
                </a:solidFill>
                <a:effectLst/>
                <a:latin typeface="Merriweather Sans"/>
              </a:rPr>
              <a:t>Vinogradov, I.I., Petrik, L.,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Merriweather Sans"/>
              </a:rPr>
              <a:t>Serpionov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 Sans"/>
              </a:rPr>
              <a:t>, G.V.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Merriweather Sans"/>
              </a:rPr>
              <a:t>et al.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 Sans"/>
              </a:rPr>
              <a:t> Composite Membrane Based on Track-Etched Membrane and Chitosan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Merriweather Sans"/>
              </a:rPr>
              <a:t>Nanoscaffold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 Sans"/>
              </a:rPr>
              <a:t>. 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Merriweather Sans"/>
              </a:rPr>
              <a:t>Membr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Merriweather Sans"/>
              </a:rPr>
              <a:t>.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Merriweather Sans"/>
              </a:rPr>
              <a:t>Membr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Merriweather Sans"/>
              </a:rPr>
              <a:t>. Technol.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 Sans"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Merriweather Sans"/>
              </a:rPr>
              <a:t>3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 Sans"/>
              </a:rPr>
              <a:t>, 400–410 (2021). https://doi.org/10.1134/S2517751621060093</a:t>
            </a:r>
            <a:endParaRPr lang="ru-RU" sz="140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3D356CC-03E2-4857-9BDB-3EA2879D3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150" y="4720790"/>
            <a:ext cx="2228502" cy="93663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887F53C-79FB-49E6-B10B-3CA979743FB1}"/>
              </a:ext>
            </a:extLst>
          </p:cNvPr>
          <p:cNvSpPr txBox="1"/>
          <p:nvPr/>
        </p:nvSpPr>
        <p:spPr>
          <a:xfrm>
            <a:off x="2617749" y="487805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+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AD0E050-24B1-471E-B3A2-FB0DCCC66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575" y="4668340"/>
            <a:ext cx="2055741" cy="1116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Стрелка вправо 15">
            <a:extLst>
              <a:ext uri="{FF2B5EF4-FFF2-40B4-BE49-F238E27FC236}">
                <a16:creationId xmlns:a16="http://schemas.microsoft.com/office/drawing/2014/main" id="{7B552F5B-8234-406F-911B-26BA602D97A6}"/>
              </a:ext>
            </a:extLst>
          </p:cNvPr>
          <p:cNvSpPr/>
          <p:nvPr/>
        </p:nvSpPr>
        <p:spPr>
          <a:xfrm>
            <a:off x="9587693" y="5056003"/>
            <a:ext cx="203388" cy="17405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B7E5DA-2FB3-48B4-9C0B-C895AAFC24E1}"/>
              </a:ext>
            </a:extLst>
          </p:cNvPr>
          <p:cNvSpPr txBox="1"/>
          <p:nvPr/>
        </p:nvSpPr>
        <p:spPr>
          <a:xfrm>
            <a:off x="711006" y="4457167"/>
            <a:ext cx="196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ТМ – сепаратор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E454B6-8BA5-477F-B3AC-C0630E03E3C7}"/>
              </a:ext>
            </a:extLst>
          </p:cNvPr>
          <p:cNvSpPr txBox="1"/>
          <p:nvPr/>
        </p:nvSpPr>
        <p:spPr>
          <a:xfrm>
            <a:off x="7116696" y="4385871"/>
            <a:ext cx="24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Нановолоконный</a:t>
            </a:r>
            <a:r>
              <a:rPr lang="ru-RU" dirty="0"/>
              <a:t> слой</a:t>
            </a:r>
          </a:p>
        </p:txBody>
      </p:sp>
      <p:pic>
        <p:nvPicPr>
          <p:cNvPr id="41" name="Picture 2" descr="C:\Users\(pc)SouLofFreeDoM\Desktop\Безымянный.png">
            <a:extLst>
              <a:ext uri="{FF2B5EF4-FFF2-40B4-BE49-F238E27FC236}">
                <a16:creationId xmlns:a16="http://schemas.microsoft.com/office/drawing/2014/main" id="{8595A030-1B54-4891-9EF0-98B89C773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7" b="38505"/>
          <a:stretch/>
        </p:blipFill>
        <p:spPr bwMode="auto">
          <a:xfrm>
            <a:off x="4694695" y="4804632"/>
            <a:ext cx="2228502" cy="79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61524CD-3C4F-435A-A49F-964D35DB4C9E}"/>
              </a:ext>
            </a:extLst>
          </p:cNvPr>
          <p:cNvSpPr txBox="1"/>
          <p:nvPr/>
        </p:nvSpPr>
        <p:spPr>
          <a:xfrm>
            <a:off x="5013245" y="4422891"/>
            <a:ext cx="176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ТМ – коллектор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DFFD0A-E434-48E8-B206-C09024FA8522}"/>
              </a:ext>
            </a:extLst>
          </p:cNvPr>
          <p:cNvSpPr txBox="1"/>
          <p:nvPr/>
        </p:nvSpPr>
        <p:spPr>
          <a:xfrm>
            <a:off x="6976787" y="485318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D15D12-7C70-4F45-A6C8-43D2A69B63F3}"/>
              </a:ext>
            </a:extLst>
          </p:cNvPr>
          <p:cNvSpPr txBox="1"/>
          <p:nvPr/>
        </p:nvSpPr>
        <p:spPr>
          <a:xfrm>
            <a:off x="2799850" y="4853181"/>
            <a:ext cx="1483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Магнетронное распыление металла</a:t>
            </a:r>
          </a:p>
        </p:txBody>
      </p:sp>
      <p:sp>
        <p:nvSpPr>
          <p:cNvPr id="45" name="Стрелка вправо 15">
            <a:extLst>
              <a:ext uri="{FF2B5EF4-FFF2-40B4-BE49-F238E27FC236}">
                <a16:creationId xmlns:a16="http://schemas.microsoft.com/office/drawing/2014/main" id="{FABB4C20-3AB5-4138-B5E0-0F1CA4EFB355}"/>
              </a:ext>
            </a:extLst>
          </p:cNvPr>
          <p:cNvSpPr/>
          <p:nvPr/>
        </p:nvSpPr>
        <p:spPr>
          <a:xfrm>
            <a:off x="4226719" y="5102083"/>
            <a:ext cx="203388" cy="17405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EC50F26-3991-48EF-9E0C-654C140C8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120" y="4823378"/>
            <a:ext cx="2228502" cy="79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67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18">
            <a:extLst>
              <a:ext uri="{FF2B5EF4-FFF2-40B4-BE49-F238E27FC236}">
                <a16:creationId xmlns:a16="http://schemas.microsoft.com/office/drawing/2014/main" id="{334B0E8F-58AB-487C-83C1-2406D4CC3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4" y="3538837"/>
            <a:ext cx="4513858" cy="24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Раневое покрытие для реконструктивной и восстановительной хирургии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06FCA-5BD2-4DFF-A97B-204C8263A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43" y="1011237"/>
            <a:ext cx="3107780" cy="2175446"/>
          </a:xfrm>
          <a:prstGeom prst="rect">
            <a:avLst/>
          </a:prstGeom>
        </p:spPr>
      </p:pic>
      <p:pic>
        <p:nvPicPr>
          <p:cNvPr id="3077" name="Диаграмма 13">
            <a:extLst>
              <a:ext uri="{FF2B5EF4-FFF2-40B4-BE49-F238E27FC236}">
                <a16:creationId xmlns:a16="http://schemas.microsoft.com/office/drawing/2014/main" id="{7F962E72-1716-4BD0-BCF6-C4E7BAA5F8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0" t="-3583" r="-4308" b="-3371"/>
          <a:stretch>
            <a:fillRect/>
          </a:stretch>
        </p:blipFill>
        <p:spPr bwMode="auto">
          <a:xfrm>
            <a:off x="5580287" y="977097"/>
            <a:ext cx="3550327" cy="222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Диаграмма 1">
            <a:extLst>
              <a:ext uri="{FF2B5EF4-FFF2-40B4-BE49-F238E27FC236}">
                <a16:creationId xmlns:a16="http://schemas.microsoft.com/office/drawing/2014/main" id="{18E3A1AB-35ED-49B1-87F3-95C6DCD7F48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" t="-4372" r="-8109" b="-11043"/>
          <a:stretch>
            <a:fillRect/>
          </a:stretch>
        </p:blipFill>
        <p:spPr bwMode="auto">
          <a:xfrm>
            <a:off x="5580287" y="3575213"/>
            <a:ext cx="3886200" cy="24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F1CF55-E6CE-4C42-A488-2DDBA21DECFE}"/>
              </a:ext>
            </a:extLst>
          </p:cNvPr>
          <p:cNvSpPr/>
          <p:nvPr/>
        </p:nvSpPr>
        <p:spPr>
          <a:xfrm>
            <a:off x="688343" y="3231060"/>
            <a:ext cx="4380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effectLst/>
              </a:rPr>
              <a:t>Микрофотографии поверхности гибридной мембраны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F922AA-C1AA-4EFD-B547-BC7131F61CC3}"/>
              </a:ext>
            </a:extLst>
          </p:cNvPr>
          <p:cNvSpPr/>
          <p:nvPr/>
        </p:nvSpPr>
        <p:spPr>
          <a:xfrm>
            <a:off x="674370" y="5923965"/>
            <a:ext cx="4570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</a:rPr>
              <a:t>Область повреждения кожи у крыс после индуцированного термического ожога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79C720-D2B3-45C0-A9A2-2ECDA3E0D759}"/>
              </a:ext>
            </a:extLst>
          </p:cNvPr>
          <p:cNvSpPr/>
          <p:nvPr/>
        </p:nvSpPr>
        <p:spPr>
          <a:xfrm>
            <a:off x="5351096" y="3123338"/>
            <a:ext cx="4008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</a:rPr>
              <a:t>Влияние HM и TM на экспрессию маркеров дифференцировки CD14 и CD16.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F30A9E-71F8-43A3-9129-9432ED743D4E}"/>
              </a:ext>
            </a:extLst>
          </p:cNvPr>
          <p:cNvSpPr/>
          <p:nvPr/>
        </p:nvSpPr>
        <p:spPr>
          <a:xfrm>
            <a:off x="5071279" y="5829176"/>
            <a:ext cx="4930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</a:rPr>
              <a:t>Влияние HM и TM на экспрессию маркеров дифференцировки в фенотипы M1 (CD206) и M2 (CD163) в клетках </a:t>
            </a:r>
            <a:r>
              <a:rPr lang="ru-RU" sz="1400" dirty="0" err="1">
                <a:effectLst/>
              </a:rPr>
              <a:t>Pbmc</a:t>
            </a:r>
            <a:r>
              <a:rPr lang="ru-RU" sz="1400" dirty="0">
                <a:effectLst/>
              </a:rPr>
              <a:t> после 48-часовой совместной инкубации.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D80553-6088-41D2-AC1F-65D61FD13933}"/>
              </a:ext>
            </a:extLst>
          </p:cNvPr>
          <p:cNvSpPr/>
          <p:nvPr/>
        </p:nvSpPr>
        <p:spPr>
          <a:xfrm>
            <a:off x="9337869" y="2087676"/>
            <a:ext cx="2743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Pavel A. Markov, </a:t>
            </a:r>
            <a:r>
              <a:rPr lang="en-US" sz="1200" dirty="0" err="1"/>
              <a:t>Iliya</a:t>
            </a:r>
            <a:r>
              <a:rPr lang="en-US" sz="1200" dirty="0"/>
              <a:t> I. Vinogradov, Elena </a:t>
            </a:r>
            <a:r>
              <a:rPr lang="en-US" sz="1200" dirty="0" err="1"/>
              <a:t>Kostromina</a:t>
            </a:r>
            <a:r>
              <a:rPr lang="en-US" sz="1200" dirty="0"/>
              <a:t>, Petr S. </a:t>
            </a:r>
            <a:r>
              <a:rPr lang="en-US" sz="1200" dirty="0" err="1"/>
              <a:t>Eremin</a:t>
            </a:r>
            <a:r>
              <a:rPr lang="en-US" sz="1200" dirty="0"/>
              <a:t>, </a:t>
            </a:r>
            <a:r>
              <a:rPr lang="en-US" sz="1200" dirty="0" err="1"/>
              <a:t>Ilmira</a:t>
            </a:r>
            <a:r>
              <a:rPr lang="en-US" sz="1200" dirty="0"/>
              <a:t> R. </a:t>
            </a:r>
            <a:r>
              <a:rPr lang="en-US" sz="1200" dirty="0" err="1"/>
              <a:t>Gilmutdinova</a:t>
            </a:r>
            <a:r>
              <a:rPr lang="en-US" sz="1200" dirty="0"/>
              <a:t>, Irina S. </a:t>
            </a:r>
            <a:r>
              <a:rPr lang="en-US" sz="1200" dirty="0" err="1"/>
              <a:t>Kudryashova</a:t>
            </a:r>
            <a:r>
              <a:rPr lang="en-US" sz="1200" dirty="0"/>
              <a:t>, Anastasiya </a:t>
            </a:r>
            <a:r>
              <a:rPr lang="en-US" sz="1200" dirty="0" err="1"/>
              <a:t>Greben</a:t>
            </a:r>
            <a:r>
              <a:rPr lang="en-US" sz="1200" dirty="0"/>
              <a:t>, Andrey P. </a:t>
            </a:r>
            <a:r>
              <a:rPr lang="en-US" sz="1200" dirty="0" err="1"/>
              <a:t>Rachin</a:t>
            </a:r>
            <a:r>
              <a:rPr lang="en-US" sz="1200" dirty="0"/>
              <a:t>, </a:t>
            </a:r>
            <a:r>
              <a:rPr lang="en-US" sz="1200" dirty="0" err="1"/>
              <a:t>Alexandr</a:t>
            </a:r>
            <a:r>
              <a:rPr lang="en-US" sz="1200" dirty="0"/>
              <a:t> N. </a:t>
            </a:r>
            <a:r>
              <a:rPr lang="en-US" sz="1200" dirty="0" err="1"/>
              <a:t>Nechaev</a:t>
            </a:r>
            <a:r>
              <a:rPr lang="en-US" sz="1200" dirty="0"/>
              <a:t>,</a:t>
            </a:r>
          </a:p>
          <a:p>
            <a:pPr algn="just"/>
            <a:r>
              <a:rPr lang="en-US" sz="1200" dirty="0"/>
              <a:t>A wound dressing based on a track-etched membrane modified by a biopolymer </a:t>
            </a:r>
            <a:r>
              <a:rPr lang="en-US" sz="1200" dirty="0" err="1"/>
              <a:t>nanoframe</a:t>
            </a:r>
            <a:r>
              <a:rPr lang="en-US" sz="1200" dirty="0"/>
              <a:t>: physicochemical and biological characteristics,</a:t>
            </a:r>
            <a:r>
              <a:rPr lang="ru-RU" sz="1200" dirty="0"/>
              <a:t> </a:t>
            </a:r>
            <a:r>
              <a:rPr lang="en-US" sz="1200" dirty="0"/>
              <a:t>European Polymer Journal,</a:t>
            </a:r>
            <a:r>
              <a:rPr lang="ru-RU" sz="1200" dirty="0"/>
              <a:t> </a:t>
            </a:r>
            <a:r>
              <a:rPr lang="en-US" sz="1200" dirty="0"/>
              <a:t>Volume 181,2022,111709,ISSN 0014-3057,</a:t>
            </a:r>
            <a:r>
              <a:rPr lang="ru-RU" sz="1200" dirty="0"/>
              <a:t> </a:t>
            </a:r>
            <a:r>
              <a:rPr lang="en-US" sz="1200" dirty="0"/>
              <a:t>https://doi.org/10.1016/j.eurpolymj.2022.111709.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32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Гибридная мембрана для одновременной селективной</a:t>
            </a:r>
          </a:p>
          <a:p>
            <a:pPr lvl="0" algn="ctr"/>
            <a:r>
              <a:rPr lang="ru-RU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сорбции цезия в ионной и коллоидной форме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873493-3E69-4245-8017-49AE9C5B06E0}"/>
              </a:ext>
            </a:extLst>
          </p:cNvPr>
          <p:cNvSpPr/>
          <p:nvPr/>
        </p:nvSpPr>
        <p:spPr>
          <a:xfrm>
            <a:off x="163118" y="1637789"/>
            <a:ext cx="5654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8FAA5C-9CDA-4CBE-B959-D80F9658238B}"/>
              </a:ext>
            </a:extLst>
          </p:cNvPr>
          <p:cNvSpPr/>
          <p:nvPr/>
        </p:nvSpPr>
        <p:spPr>
          <a:xfrm>
            <a:off x="5726782" y="5186799"/>
            <a:ext cx="609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Vinogradov I.I., Andreev E.V., Yushin N.S., </a:t>
            </a:r>
            <a:r>
              <a:rPr lang="en-US" sz="1400" dirty="0" err="1"/>
              <a:t>Sokhatskii</a:t>
            </a:r>
            <a:r>
              <a:rPr lang="en-US" sz="1400" dirty="0"/>
              <a:t> A.S., </a:t>
            </a:r>
            <a:r>
              <a:rPr lang="en-US" sz="1400" dirty="0" err="1"/>
              <a:t>Altynov</a:t>
            </a:r>
            <a:r>
              <a:rPr lang="en-US" sz="1400" dirty="0"/>
              <a:t> V.A., </a:t>
            </a:r>
            <a:r>
              <a:rPr lang="en-US" sz="1400" dirty="0" err="1"/>
              <a:t>Gustova</a:t>
            </a:r>
            <a:r>
              <a:rPr lang="en-US" sz="1400" dirty="0"/>
              <a:t> M.V., </a:t>
            </a:r>
            <a:r>
              <a:rPr lang="en-US" sz="1400" dirty="0" err="1"/>
              <a:t>Vershinina</a:t>
            </a:r>
            <a:r>
              <a:rPr lang="en-US" sz="1400" dirty="0"/>
              <a:t> T.N., </a:t>
            </a:r>
            <a:r>
              <a:rPr lang="en-US" sz="1400" dirty="0" err="1"/>
              <a:t>Zin’kovskaya</a:t>
            </a:r>
            <a:r>
              <a:rPr lang="en-US" sz="1400" dirty="0"/>
              <a:t> I., </a:t>
            </a:r>
            <a:r>
              <a:rPr lang="en-US" sz="1400" dirty="0" err="1"/>
              <a:t>Nechaev</a:t>
            </a:r>
            <a:r>
              <a:rPr lang="en-US" sz="1400" dirty="0"/>
              <a:t> A.N., </a:t>
            </a:r>
            <a:r>
              <a:rPr lang="en-US" sz="1400" dirty="0" err="1"/>
              <a:t>Apel</a:t>
            </a:r>
            <a:r>
              <a:rPr lang="en-US" sz="1400" dirty="0"/>
              <a:t>’ P.Y. A Hybrid Membrane for the Simultaneous Selective Sorption of Cesium in the Ionic and Colloid Forms // </a:t>
            </a:r>
            <a:r>
              <a:rPr lang="en-US" sz="1400" dirty="0" err="1"/>
              <a:t>Teoretičeskie</a:t>
            </a:r>
            <a:r>
              <a:rPr lang="en-US" sz="1400" dirty="0"/>
              <a:t> </a:t>
            </a:r>
            <a:r>
              <a:rPr lang="en-US" sz="1400" dirty="0" err="1"/>
              <a:t>osnovy</a:t>
            </a:r>
            <a:r>
              <a:rPr lang="en-US" sz="1400" dirty="0"/>
              <a:t> </a:t>
            </a:r>
            <a:r>
              <a:rPr lang="en-US" sz="1400" dirty="0" err="1"/>
              <a:t>himičeskoj</a:t>
            </a:r>
            <a:r>
              <a:rPr lang="en-US" sz="1400" dirty="0"/>
              <a:t> </a:t>
            </a:r>
            <a:r>
              <a:rPr lang="en-US" sz="1400" dirty="0" err="1"/>
              <a:t>tehnologii</a:t>
            </a:r>
            <a:r>
              <a:rPr lang="en-US" sz="1400" dirty="0"/>
              <a:t>. - 2023. - Vol. 57. - N. 4. - P. 479-492. </a:t>
            </a:r>
            <a:r>
              <a:rPr lang="en-US" sz="1400" dirty="0" err="1"/>
              <a:t>doi</a:t>
            </a:r>
            <a:r>
              <a:rPr lang="en-US" sz="1400" dirty="0"/>
              <a:t>: 10.31857/S0040357123040176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4A3047-08B0-469A-94FA-935769E3A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45" y="1134083"/>
            <a:ext cx="4436457" cy="323512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7734963-9DDB-4CEE-BD73-4079A7C2FEA0}"/>
              </a:ext>
            </a:extLst>
          </p:cNvPr>
          <p:cNvGrpSpPr/>
          <p:nvPr/>
        </p:nvGrpSpPr>
        <p:grpSpPr>
          <a:xfrm>
            <a:off x="838200" y="4668442"/>
            <a:ext cx="3943650" cy="1870470"/>
            <a:chOff x="8228715" y="3874582"/>
            <a:chExt cx="3727358" cy="1924068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03D077C-ED67-4DD8-B924-588F71E7A835}"/>
                </a:ext>
              </a:extLst>
            </p:cNvPr>
            <p:cNvSpPr/>
            <p:nvPr/>
          </p:nvSpPr>
          <p:spPr>
            <a:xfrm>
              <a:off x="8228715" y="3874582"/>
              <a:ext cx="3727358" cy="192406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A6B2A7F-1D2B-4426-918F-29402DE4CF54}"/>
                    </a:ext>
                  </a:extLst>
                </p:cNvPr>
                <p:cNvSpPr txBox="1"/>
                <p:nvPr/>
              </p:nvSpPr>
              <p:spPr>
                <a:xfrm>
                  <a:off x="8426825" y="3951991"/>
                  <a:ext cx="3443902" cy="1846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 = </a:t>
                  </a:r>
                  <a:r>
                    <a:rPr lang="ru-RU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13.4±1.1 мг/м</a:t>
                  </a:r>
                  <a:r>
                    <a:rPr lang="ru-RU" sz="24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2400" i="1" dirty="0" err="1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K</a:t>
                  </a:r>
                  <a:r>
                    <a:rPr lang="en-US" sz="2400" i="1" baseline="-25000" dirty="0" err="1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d</a:t>
                  </a:r>
                  <a:r>
                    <a:rPr lang="en-US" sz="2400" i="1" baseline="-25000" dirty="0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ru-RU" sz="2400" dirty="0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64.9% </a:t>
                  </a:r>
                  <a:endParaRPr lang="en-US" sz="2400" dirty="0"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∝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:r>
                    <a:rPr lang="ru-RU" sz="2400" dirty="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158.1±14.8 мг</a:t>
                  </a:r>
                  <a:r>
                    <a:rPr lang="ru-RU" sz="2400" dirty="0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/м</a:t>
                  </a:r>
                  <a:r>
                    <a:rPr lang="ru-RU" sz="2400" baseline="30000" dirty="0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2</a:t>
                  </a:r>
                  <a:endParaRPr lang="en-US" sz="2400" baseline="30000" dirty="0"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  <a:p>
                  <a:pPr algn="ctr"/>
                  <a:r>
                    <a:rPr lang="en-US" sz="2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 = 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85,2% </a:t>
                  </a:r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по отношению к 5*10</a:t>
                  </a:r>
                  <a:r>
                    <a:rPr lang="ru-RU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</a:t>
                  </a:r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 раствору </a:t>
                  </a:r>
                  <a:r>
                    <a:rPr lang="en-US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CsCl</a:t>
                  </a:r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2DC219C-E317-43A3-9001-1631BACEBF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6825" y="3951991"/>
                  <a:ext cx="3443902" cy="1846659"/>
                </a:xfrm>
                <a:prstGeom prst="rect">
                  <a:avLst/>
                </a:prstGeom>
                <a:blipFill>
                  <a:blip r:embed="rId7"/>
                  <a:stretch>
                    <a:fillRect t="-253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B2EAF4-50EB-4641-955A-6B462BEDB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6790" y="1310359"/>
            <a:ext cx="5075985" cy="356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7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8E7CE-B7E6-4FB3-B507-338F10B83CA1}"/>
              </a:ext>
            </a:extLst>
          </p:cNvPr>
          <p:cNvSpPr txBox="1"/>
          <p:nvPr/>
        </p:nvSpPr>
        <p:spPr>
          <a:xfrm>
            <a:off x="876755" y="827456"/>
            <a:ext cx="4625001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Международная межправительственная </a:t>
            </a:r>
            <a:b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</a:t>
            </a: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ядерных исследований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расположен </a:t>
            </a:r>
            <a:b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наукограде Дубна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Московской области.</a:t>
            </a:r>
          </a:p>
          <a:p>
            <a:endParaRPr lang="ru-RU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Учредителями являются </a:t>
            </a:r>
            <a:b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государств-членов ОИЯИ.</a:t>
            </a:r>
          </a:p>
          <a:p>
            <a:endParaRPr lang="ru-RU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состав ОИЯИ входят 7 Лабораторий,</a:t>
            </a:r>
            <a:b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том числе </a:t>
            </a:r>
            <a:r>
              <a:rPr lang="ru-RU" sz="1500" b="1" dirty="0">
                <a:solidFill>
                  <a:srgbClr val="258D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ядерных</a:t>
            </a:r>
          </a:p>
          <a:p>
            <a:r>
              <a:rPr lang="ru-RU" sz="1500" b="1" dirty="0">
                <a:solidFill>
                  <a:srgbClr val="258D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реакций им. Г. Н. Флерова</a:t>
            </a: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которой за прошедшие 60 лет </a:t>
            </a:r>
            <a:b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было синтезировано 10 элементов </a:t>
            </a:r>
            <a:b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Периодической таблицы Менделеева.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3DB641A2-91F4-42C6-9575-97CB02E09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8" t="-1" r="17825" b="50000"/>
          <a:stretch/>
        </p:blipFill>
        <p:spPr>
          <a:xfrm>
            <a:off x="6019601" y="315156"/>
            <a:ext cx="3139530" cy="3140434"/>
          </a:xfrm>
          <a:prstGeom prst="rect">
            <a:avLst/>
          </a:prstGeom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3BE42712-4923-4BBD-8267-C09C3A250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3" r="31059" b="2790"/>
          <a:stretch/>
        </p:blipFill>
        <p:spPr>
          <a:xfrm>
            <a:off x="6019601" y="3528869"/>
            <a:ext cx="3891024" cy="2840198"/>
          </a:xfrm>
          <a:prstGeom prst="rect">
            <a:avLst/>
          </a:prstGeom>
        </p:spPr>
      </p:pic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AA2052A4-1B8C-41EC-8250-69E02200D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745" y="2575706"/>
            <a:ext cx="1741232" cy="2230953"/>
          </a:xfrm>
          <a:prstGeom prst="rect">
            <a:avLst/>
          </a:prstGeom>
          <a:ln w="88900">
            <a:solidFill>
              <a:schemeClr val="bg1"/>
            </a:solidFill>
            <a:miter lim="8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D59770-A04F-4159-9BF7-DA09945332CF}"/>
              </a:ext>
            </a:extLst>
          </p:cNvPr>
          <p:cNvSpPr txBox="1"/>
          <p:nvPr/>
        </p:nvSpPr>
        <p:spPr>
          <a:xfrm>
            <a:off x="10109078" y="4907443"/>
            <a:ext cx="1669195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300" i="1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</a:t>
            </a:r>
            <a:r>
              <a:rPr lang="en-GB" sz="1300" i="1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1300" i="1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ргий</a:t>
            </a:r>
            <a:r>
              <a:rPr lang="ru-RU" sz="1300" i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Николаевич</a:t>
            </a:r>
          </a:p>
          <a:p>
            <a:r>
              <a:rPr lang="ru-RU" sz="1300" i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ФЛЁРОВ</a:t>
            </a:r>
            <a:endParaRPr lang="en-GB" sz="1300" i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Graphic 23">
            <a:extLst>
              <a:ext uri="{FF2B5EF4-FFF2-40B4-BE49-F238E27FC236}">
                <a16:creationId xmlns:a16="http://schemas.microsoft.com/office/drawing/2014/main" id="{CBBD8654-BCC2-4CD3-8481-FACA92703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1366" y="5608391"/>
            <a:ext cx="1346200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338A31-5920-4606-BDEC-30ED287F34A1}"/>
              </a:ext>
            </a:extLst>
          </p:cNvPr>
          <p:cNvSpPr txBox="1"/>
          <p:nvPr/>
        </p:nvSpPr>
        <p:spPr>
          <a:xfrm>
            <a:off x="7071424" y="5978032"/>
            <a:ext cx="3078352" cy="340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3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Здание Лаборатории ядерных </a:t>
            </a:r>
            <a:br>
              <a:rPr lang="ru-RU" sz="13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3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реакций им. Г. Н. Флерова</a:t>
            </a:r>
            <a:endParaRPr lang="en-GB" sz="13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Graphic 27">
            <a:extLst>
              <a:ext uri="{FF2B5EF4-FFF2-40B4-BE49-F238E27FC236}">
                <a16:creationId xmlns:a16="http://schemas.microsoft.com/office/drawing/2014/main" id="{7DF016E2-A7C6-4414-9EF1-15EDF93D0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" y="4300194"/>
            <a:ext cx="4115738" cy="16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4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243048-49C6-40AC-846A-EAFA768B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0F888-5CD9-4718-B4C8-149AFF0C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541" y="1090028"/>
            <a:ext cx="3190191" cy="23172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118D98-5BE6-4E8A-B1B0-9759DF04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63" y="1110163"/>
            <a:ext cx="3162471" cy="22971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9D85B2-728B-410B-AE68-AAF66BF73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08" y="1156772"/>
            <a:ext cx="3729643" cy="319954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DF27E9-4700-48B6-9ADA-3FFC4F75AAA2}"/>
              </a:ext>
            </a:extLst>
          </p:cNvPr>
          <p:cNvSpPr/>
          <p:nvPr/>
        </p:nvSpPr>
        <p:spPr>
          <a:xfrm>
            <a:off x="4237552" y="3429000"/>
            <a:ext cx="33085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Зависимость максимального потока конденсата в процессе МД от плотности </a:t>
            </a:r>
            <a:r>
              <a:rPr lang="ru-RU" sz="1400" dirty="0" err="1"/>
              <a:t>нановолокнистого</a:t>
            </a:r>
            <a:r>
              <a:rPr lang="ru-RU" sz="1400" dirty="0"/>
              <a:t> слоя ПВДФ для трековой мембраны с различным диаметром пор.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975B91-0AA5-4270-A744-C293BB827AED}"/>
              </a:ext>
            </a:extLst>
          </p:cNvPr>
          <p:cNvSpPr/>
          <p:nvPr/>
        </p:nvSpPr>
        <p:spPr>
          <a:xfrm>
            <a:off x="7807756" y="3429000"/>
            <a:ext cx="33085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</a:rPr>
              <a:t>Зависимость </a:t>
            </a:r>
            <a:r>
              <a:rPr lang="ru-RU" sz="1400" dirty="0"/>
              <a:t>максимального потока конденсата </a:t>
            </a:r>
            <a:r>
              <a:rPr lang="ru-RU" sz="1400" dirty="0">
                <a:effectLst/>
              </a:rPr>
              <a:t>в процессе МД от пористости трековой мембраны при одинаковой плотности нанесенного нановолоконного слоя из ПВДФ.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360793-5DE9-4887-B879-23E03BD4AE2C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cap="all">
                <a:latin typeface="Verdana" panose="020B0604030504040204" pitchFamily="34" charset="0"/>
                <a:ea typeface="Verdana" panose="020B0604030504040204" pitchFamily="34" charset="0"/>
              </a:rPr>
              <a:t>гибридная мембрана для опреснения воды</a:t>
            </a:r>
            <a:endParaRPr lang="ru-RU" b="1" cap="al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DEE7C5-0C88-4E74-A3A6-F3ADEE6CA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50" y="4617509"/>
            <a:ext cx="10448925" cy="12858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A0051D-B9E8-442A-BFEE-E998FA669BE3}"/>
              </a:ext>
            </a:extLst>
          </p:cNvPr>
          <p:cNvSpPr/>
          <p:nvPr/>
        </p:nvSpPr>
        <p:spPr>
          <a:xfrm>
            <a:off x="392050" y="5992232"/>
            <a:ext cx="10724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/>
              <a:t>Liubov</a:t>
            </a:r>
            <a:r>
              <a:rPr lang="ru-RU" sz="1400" dirty="0"/>
              <a:t> </a:t>
            </a:r>
            <a:r>
              <a:rPr lang="ru-RU" sz="1400" dirty="0" err="1"/>
              <a:t>Kravets</a:t>
            </a:r>
            <a:r>
              <a:rPr lang="ru-RU" sz="1400" dirty="0"/>
              <a:t>, </a:t>
            </a:r>
            <a:r>
              <a:rPr lang="ru-RU" sz="1400" dirty="0" err="1"/>
              <a:t>Iliya</a:t>
            </a:r>
            <a:r>
              <a:rPr lang="ru-RU" sz="1400" dirty="0"/>
              <a:t> Vinogradov, </a:t>
            </a:r>
            <a:r>
              <a:rPr lang="ru-RU" sz="1400" dirty="0" err="1"/>
              <a:t>Arnoux</a:t>
            </a:r>
            <a:r>
              <a:rPr lang="ru-RU" sz="1400" dirty="0"/>
              <a:t> </a:t>
            </a:r>
            <a:r>
              <a:rPr lang="ru-RU" sz="1400" dirty="0" err="1"/>
              <a:t>Rossouw</a:t>
            </a:r>
            <a:r>
              <a:rPr lang="ru-RU" sz="1400" dirty="0"/>
              <a:t>, </a:t>
            </a:r>
            <a:r>
              <a:rPr lang="ru-RU" sz="1400" dirty="0" err="1"/>
              <a:t>Boris</a:t>
            </a:r>
            <a:r>
              <a:rPr lang="ru-RU" sz="1400" dirty="0"/>
              <a:t> </a:t>
            </a:r>
            <a:r>
              <a:rPr lang="ru-RU" sz="1400" dirty="0" err="1"/>
              <a:t>Gorberg</a:t>
            </a:r>
            <a:r>
              <a:rPr lang="ru-RU" sz="1400" dirty="0"/>
              <a:t>, </a:t>
            </a:r>
            <a:r>
              <a:rPr lang="ru-RU" sz="1400" dirty="0" err="1"/>
              <a:t>Alexander</a:t>
            </a:r>
            <a:r>
              <a:rPr lang="ru-RU" sz="1400" dirty="0"/>
              <a:t> </a:t>
            </a:r>
            <a:r>
              <a:rPr lang="ru-RU" sz="1400" dirty="0" err="1"/>
              <a:t>Nechaev</a:t>
            </a:r>
            <a:r>
              <a:rPr lang="ru-RU" sz="1400" dirty="0"/>
              <a:t>, </a:t>
            </a:r>
            <a:r>
              <a:rPr lang="ru-RU" sz="1400" dirty="0" err="1"/>
              <a:t>Pavel</a:t>
            </a:r>
            <a:r>
              <a:rPr lang="ru-RU" sz="1400" dirty="0"/>
              <a:t> </a:t>
            </a:r>
            <a:r>
              <a:rPr lang="ru-RU" sz="1400" dirty="0" err="1"/>
              <a:t>Apel</a:t>
            </a:r>
            <a:r>
              <a:rPr lang="ru-RU" sz="1400" dirty="0"/>
              <a:t>,</a:t>
            </a:r>
          </a:p>
          <a:p>
            <a:pPr algn="just"/>
            <a:r>
              <a:rPr lang="ru-RU" sz="1400" dirty="0" err="1"/>
              <a:t>Functionalization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PET </a:t>
            </a:r>
            <a:r>
              <a:rPr lang="ru-RU" sz="1400" dirty="0" err="1"/>
              <a:t>track-etched</a:t>
            </a:r>
            <a:r>
              <a:rPr lang="ru-RU" sz="1400" dirty="0"/>
              <a:t> </a:t>
            </a:r>
            <a:r>
              <a:rPr lang="ru-RU" sz="1400" dirty="0" err="1"/>
              <a:t>membranes</a:t>
            </a:r>
            <a:r>
              <a:rPr lang="ru-RU" sz="1400" dirty="0"/>
              <a:t> </a:t>
            </a:r>
            <a:r>
              <a:rPr lang="ru-RU" sz="1400" dirty="0" err="1"/>
              <a:t>with</a:t>
            </a:r>
            <a:r>
              <a:rPr lang="ru-RU" sz="1400" dirty="0"/>
              <a:t> </a:t>
            </a:r>
            <a:r>
              <a:rPr lang="ru-RU" sz="1400" dirty="0" err="1"/>
              <a:t>electrospun</a:t>
            </a:r>
            <a:r>
              <a:rPr lang="ru-RU" sz="1400" dirty="0"/>
              <a:t> PVDF </a:t>
            </a:r>
            <a:r>
              <a:rPr lang="ru-RU" sz="1400" dirty="0" err="1"/>
              <a:t>nanofibers</a:t>
            </a:r>
            <a:r>
              <a:rPr lang="ru-RU" sz="1400" dirty="0"/>
              <a:t> </a:t>
            </a:r>
            <a:r>
              <a:rPr lang="ru-RU" sz="1400" dirty="0" err="1"/>
              <a:t>for</a:t>
            </a:r>
            <a:r>
              <a:rPr lang="ru-RU" sz="1400" dirty="0"/>
              <a:t> </a:t>
            </a:r>
            <a:r>
              <a:rPr lang="ru-RU" sz="1400" dirty="0" err="1"/>
              <a:t>hybrid</a:t>
            </a:r>
            <a:r>
              <a:rPr lang="ru-RU" sz="1400" dirty="0"/>
              <a:t> </a:t>
            </a:r>
            <a:r>
              <a:rPr lang="ru-RU" sz="1400" dirty="0" err="1"/>
              <a:t>membranes</a:t>
            </a:r>
            <a:r>
              <a:rPr lang="ru-RU" sz="1400" dirty="0"/>
              <a:t> </a:t>
            </a:r>
            <a:r>
              <a:rPr lang="ru-RU" sz="1400" dirty="0" err="1"/>
              <a:t>fabrication</a:t>
            </a:r>
            <a:r>
              <a:rPr lang="ru-RU" sz="1400" dirty="0"/>
              <a:t> </a:t>
            </a:r>
            <a:r>
              <a:rPr lang="ru-RU" sz="1400" dirty="0" err="1"/>
              <a:t>in</a:t>
            </a:r>
            <a:r>
              <a:rPr lang="ru-RU" sz="1400" dirty="0"/>
              <a:t> </a:t>
            </a:r>
            <a:r>
              <a:rPr lang="ru-RU" sz="1400" dirty="0" err="1"/>
              <a:t>water</a:t>
            </a:r>
            <a:r>
              <a:rPr lang="ru-RU" sz="1400" dirty="0"/>
              <a:t> </a:t>
            </a:r>
            <a:r>
              <a:rPr lang="ru-RU" sz="1400" dirty="0" err="1"/>
              <a:t>desalination</a:t>
            </a:r>
            <a:r>
              <a:rPr lang="ru-RU" sz="1400" dirty="0"/>
              <a:t>, </a:t>
            </a:r>
            <a:r>
              <a:rPr lang="ru-RU" sz="1400" dirty="0" err="1"/>
              <a:t>Separation</a:t>
            </a:r>
            <a:r>
              <a:rPr lang="ru-RU" sz="1400" dirty="0"/>
              <a:t> </a:t>
            </a:r>
            <a:r>
              <a:rPr lang="ru-RU" sz="1400" dirty="0" err="1"/>
              <a:t>and</a:t>
            </a:r>
            <a:r>
              <a:rPr lang="ru-RU" sz="1400" dirty="0"/>
              <a:t> </a:t>
            </a:r>
            <a:r>
              <a:rPr lang="ru-RU" sz="1400" dirty="0" err="1"/>
              <a:t>Purification</a:t>
            </a:r>
            <a:r>
              <a:rPr lang="ru-RU" sz="1400" dirty="0"/>
              <a:t> </a:t>
            </a:r>
            <a:r>
              <a:rPr lang="ru-RU" sz="1400" dirty="0" err="1"/>
              <a:t>Technology</a:t>
            </a:r>
            <a:r>
              <a:rPr lang="ru-RU" sz="1400" dirty="0"/>
              <a:t>, </a:t>
            </a:r>
            <a:r>
              <a:rPr lang="ru-RU" sz="1400" dirty="0" err="1"/>
              <a:t>Volume</a:t>
            </a:r>
            <a:r>
              <a:rPr lang="ru-RU" sz="1400" dirty="0"/>
              <a:t> 371, 2025, 133395, ISSN 1383-5866, https://doi.org/10.1016/j.seppur.2025.133395.</a:t>
            </a:r>
          </a:p>
        </p:txBody>
      </p:sp>
    </p:spTree>
    <p:extLst>
      <p:ext uri="{BB962C8B-B14F-4D97-AF65-F5344CB8AC3E}">
        <p14:creationId xmlns:p14="http://schemas.microsoft.com/office/powerpoint/2010/main" val="306280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B0ADD7-F0C8-4479-9E98-4C1990C68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64" y="2182433"/>
            <a:ext cx="1861888" cy="186188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гибридных мембран с пьезоэлектрическим эффектом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873493-3E69-4245-8017-49AE9C5B06E0}"/>
              </a:ext>
            </a:extLst>
          </p:cNvPr>
          <p:cNvSpPr/>
          <p:nvPr/>
        </p:nvSpPr>
        <p:spPr>
          <a:xfrm>
            <a:off x="163118" y="1637789"/>
            <a:ext cx="5654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AFC5F6-4C74-4308-9DAC-430A2132E084}"/>
              </a:ext>
            </a:extLst>
          </p:cNvPr>
          <p:cNvSpPr/>
          <p:nvPr/>
        </p:nvSpPr>
        <p:spPr>
          <a:xfrm>
            <a:off x="6478089" y="1877754"/>
            <a:ext cx="5654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parajita" panose="020B0502040204020203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Таблица 10">
                <a:extLst>
                  <a:ext uri="{FF2B5EF4-FFF2-40B4-BE49-F238E27FC236}">
                    <a16:creationId xmlns:a16="http://schemas.microsoft.com/office/drawing/2014/main" id="{4CA6E274-FA27-4902-A847-92D33FA102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7434447"/>
                  </p:ext>
                </p:extLst>
              </p:nvPr>
            </p:nvGraphicFramePr>
            <p:xfrm>
              <a:off x="368273" y="1359980"/>
              <a:ext cx="5934075" cy="359295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056255">
                      <a:extLst>
                        <a:ext uri="{9D8B030D-6E8A-4147-A177-3AD203B41FA5}">
                          <a16:colId xmlns:a16="http://schemas.microsoft.com/office/drawing/2014/main" val="18284359"/>
                        </a:ext>
                      </a:extLst>
                    </a:gridCol>
                    <a:gridCol w="867410">
                      <a:extLst>
                        <a:ext uri="{9D8B030D-6E8A-4147-A177-3AD203B41FA5}">
                          <a16:colId xmlns:a16="http://schemas.microsoft.com/office/drawing/2014/main" val="4186023350"/>
                        </a:ext>
                      </a:extLst>
                    </a:gridCol>
                    <a:gridCol w="981075">
                      <a:extLst>
                        <a:ext uri="{9D8B030D-6E8A-4147-A177-3AD203B41FA5}">
                          <a16:colId xmlns:a16="http://schemas.microsoft.com/office/drawing/2014/main" val="3447016699"/>
                        </a:ext>
                      </a:extLst>
                    </a:gridCol>
                    <a:gridCol w="1029335">
                      <a:extLst>
                        <a:ext uri="{9D8B030D-6E8A-4147-A177-3AD203B41FA5}">
                          <a16:colId xmlns:a16="http://schemas.microsoft.com/office/drawing/2014/main" val="70667244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Образец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,%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Диаметр волокна, нм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Пьезомодуль</a:t>
                          </a:r>
                          <a:r>
                            <a:rPr lang="ru-RU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пКл</a:t>
                          </a:r>
                          <a:r>
                            <a:rPr lang="ru-RU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/Н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5603231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84.79±1.73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565±22,85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5-7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0733175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PVDF_25kV_50rpm_3Syr_10ml_10X_1.4ml/h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80.88±1.04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431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21.99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2-3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459353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PVDF_25kV_50rpm_3Syr_15ml_10X_1.4ml/h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73.36±1.27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514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17.17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2-3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66732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PVDF_25kV_50rpm_3Syr_20ml_10X_1.4ml/h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73.37±0,37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376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10.43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14520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64±1,86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339±15,28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4678639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PVDF_25kV_1500rpm_3Syr_5ml_10X_1.4ml/h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73,21±0,42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317±5,82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368591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PVDF_25kV_3000rpm_3Syr_5ml_10X_1.4ml/h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72,64±1,49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291±16,5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4-6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8488706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PVDF_30kV_50rpm_3Syr_5ml_10X_1.4ml/h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83,47±1,89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387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9.71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8-10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7407716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PVDF_30kV_500rpm_3Syr_5ml_10X_1.4ml/h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77,55±1,73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344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±4.93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8-10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723238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PVDF_30kV_1500rpm_3Syr_5ml_10X_1.4ml/h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72,87±0,25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277±7,81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58709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PVDF_30kV_3000rpm_3Syr_5ml_10X_1.4ml/h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73,79±1,7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279,05±33,59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8763416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</a:t>
                          </a:r>
                          <a:r>
                            <a:rPr lang="en-US" sz="1200" b="1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2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Syr</a:t>
                          </a:r>
                          <a:r>
                            <a:rPr lang="en-US" sz="1200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_6ml_10X_</a:t>
                          </a:r>
                          <a:r>
                            <a:rPr lang="en-US" sz="1200" b="1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1.2ml/h (old)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92,5±2,77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572±27,16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6-8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6107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Таблица 10">
                <a:extLst>
                  <a:ext uri="{FF2B5EF4-FFF2-40B4-BE49-F238E27FC236}">
                    <a16:creationId xmlns:a16="http://schemas.microsoft.com/office/drawing/2014/main" id="{4CA6E274-FA27-4902-A847-92D33FA102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7434447"/>
                  </p:ext>
                </p:extLst>
              </p:nvPr>
            </p:nvGraphicFramePr>
            <p:xfrm>
              <a:off x="368273" y="1359980"/>
              <a:ext cx="5934075" cy="359378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056255">
                      <a:extLst>
                        <a:ext uri="{9D8B030D-6E8A-4147-A177-3AD203B41FA5}">
                          <a16:colId xmlns:a16="http://schemas.microsoft.com/office/drawing/2014/main" val="18284359"/>
                        </a:ext>
                      </a:extLst>
                    </a:gridCol>
                    <a:gridCol w="867410">
                      <a:extLst>
                        <a:ext uri="{9D8B030D-6E8A-4147-A177-3AD203B41FA5}">
                          <a16:colId xmlns:a16="http://schemas.microsoft.com/office/drawing/2014/main" val="4186023350"/>
                        </a:ext>
                      </a:extLst>
                    </a:gridCol>
                    <a:gridCol w="981075">
                      <a:extLst>
                        <a:ext uri="{9D8B030D-6E8A-4147-A177-3AD203B41FA5}">
                          <a16:colId xmlns:a16="http://schemas.microsoft.com/office/drawing/2014/main" val="3447016699"/>
                        </a:ext>
                      </a:extLst>
                    </a:gridCol>
                    <a:gridCol w="1029335">
                      <a:extLst>
                        <a:ext uri="{9D8B030D-6E8A-4147-A177-3AD203B41FA5}">
                          <a16:colId xmlns:a16="http://schemas.microsoft.com/office/drawing/2014/main" val="706672443"/>
                        </a:ext>
                      </a:extLst>
                    </a:gridCol>
                  </a:tblGrid>
                  <a:tr h="38182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Образец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4225" t="-12698" r="-233803" b="-8587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Диаметр волокна, нм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Пьезомодуль</a:t>
                          </a:r>
                          <a:r>
                            <a:rPr lang="ru-RU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пКл</a:t>
                          </a:r>
                          <a:r>
                            <a:rPr lang="ru-RU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/Н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56032317"/>
                      </a:ext>
                    </a:extLst>
                  </a:tr>
                  <a:tr h="1861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84.79±1.73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565±22,85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5-7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07331755"/>
                      </a:ext>
                    </a:extLst>
                  </a:tr>
                  <a:tr h="1861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PVDF_25kV_50rpm_3Syr_10ml_10X_1.4ml/h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80.88±1.04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431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21.99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2-3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4593536"/>
                      </a:ext>
                    </a:extLst>
                  </a:tr>
                  <a:tr h="1861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PVDF_25kV_50rpm_3Syr_15ml_10X_1.4ml/h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73.36±1.27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514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17.17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2-3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6673204"/>
                      </a:ext>
                    </a:extLst>
                  </a:tr>
                  <a:tr h="1861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PVDF_25kV_50rpm_3Syr_20ml_10X_1.4ml/h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73.37±0,37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376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10.43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1452034"/>
                      </a:ext>
                    </a:extLst>
                  </a:tr>
                  <a:tr h="1861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64±1,86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339±15,28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46786394"/>
                      </a:ext>
                    </a:extLst>
                  </a:tr>
                  <a:tr h="3818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PVDF_25kV_1500rpm_3Syr_5ml_10X_1.4ml/h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73,21±0,42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317±5,82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36859147"/>
                      </a:ext>
                    </a:extLst>
                  </a:tr>
                  <a:tr h="3818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PVDF_25kV_3000rpm_3Syr_5ml_10X_1.4ml/h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72,64±1,49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291±16,5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4-6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84887067"/>
                      </a:ext>
                    </a:extLst>
                  </a:tr>
                  <a:tr h="1861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PVDF_30kV_50rpm_3Syr_5ml_10X_1.4ml/h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83,47±1,89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387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9.71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8-10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74077165"/>
                      </a:ext>
                    </a:extLst>
                  </a:tr>
                  <a:tr h="1861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PVDF_30kV_500rpm_3Syr_5ml_10X_1.4ml/h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77,55±1,73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344</a:t>
                          </a: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±4.93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8-10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7232389"/>
                      </a:ext>
                    </a:extLst>
                  </a:tr>
                  <a:tr h="38182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PVDF_30kV_1500rpm_3Syr_5ml_10X_1.4ml/h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72,87±0,25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277±7,81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5870905"/>
                      </a:ext>
                    </a:extLst>
                  </a:tr>
                  <a:tr h="38182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PVDF_30kV_3000rpm_3Syr_5ml_10X_1.4ml/h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73,79±1,7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279,05±33,59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87634169"/>
                      </a:ext>
                    </a:extLst>
                  </a:tr>
                  <a:tr h="3818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PVDF_25kV_50rpm_</a:t>
                          </a:r>
                          <a:r>
                            <a:rPr lang="en-US" sz="1200" b="1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2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Syr</a:t>
                          </a:r>
                          <a:r>
                            <a:rPr lang="en-US" sz="1200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_6ml_10X_</a:t>
                          </a:r>
                          <a:r>
                            <a:rPr lang="en-US" sz="1200" b="1" i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1.2ml/h (old)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92,5±2,77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572±27,16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6-8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61079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FE3A8C3-ECB1-48D4-9952-9FBA7E07C926}"/>
              </a:ext>
            </a:extLst>
          </p:cNvPr>
          <p:cNvSpPr/>
          <p:nvPr/>
        </p:nvSpPr>
        <p:spPr>
          <a:xfrm>
            <a:off x="237079" y="5487021"/>
            <a:ext cx="6241002" cy="6379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dirty="0" err="1"/>
              <a:t>Пьезомодуль</a:t>
            </a:r>
            <a:r>
              <a:rPr lang="ru-RU" dirty="0"/>
              <a:t> плёнок ПВДФ </a:t>
            </a:r>
            <a:r>
              <a:rPr lang="en-US" dirty="0"/>
              <a:t> </a:t>
            </a:r>
            <a:r>
              <a:rPr lang="en-US" b="1" dirty="0">
                <a:solidFill>
                  <a:srgbClr val="FF0000"/>
                </a:solidFill>
              </a:rPr>
              <a:t>18–20 </a:t>
            </a:r>
            <a:r>
              <a:rPr lang="ru-RU" b="1" dirty="0" err="1">
                <a:solidFill>
                  <a:srgbClr val="FF0000"/>
                </a:solidFill>
              </a:rPr>
              <a:t>пКл</a:t>
            </a:r>
            <a:r>
              <a:rPr lang="ru-RU" b="1" dirty="0">
                <a:solidFill>
                  <a:srgbClr val="FF0000"/>
                </a:solidFill>
              </a:rPr>
              <a:t>/Н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ТМ(</a:t>
            </a:r>
            <a:r>
              <a:rPr lang="en-US" b="1" dirty="0" err="1">
                <a:solidFill>
                  <a:schemeClr val="tx1"/>
                </a:solidFill>
              </a:rPr>
              <a:t>Ti</a:t>
            </a:r>
            <a:r>
              <a:rPr lang="ru-RU" b="1" dirty="0">
                <a:solidFill>
                  <a:schemeClr val="tx1"/>
                </a:solidFill>
              </a:rPr>
              <a:t>)</a:t>
            </a:r>
            <a:r>
              <a:rPr lang="en-US" b="1" dirty="0">
                <a:solidFill>
                  <a:schemeClr val="tx1"/>
                </a:solidFill>
              </a:rPr>
              <a:t>+PVDF </a:t>
            </a:r>
            <a:r>
              <a:rPr lang="en-US" b="1" dirty="0">
                <a:solidFill>
                  <a:srgbClr val="FF0000"/>
                </a:solidFill>
              </a:rPr>
              <a:t>8-10 </a:t>
            </a:r>
            <a:r>
              <a:rPr lang="ru-RU" b="1" dirty="0" err="1">
                <a:solidFill>
                  <a:srgbClr val="FF0000"/>
                </a:solidFill>
              </a:rPr>
              <a:t>пКл</a:t>
            </a:r>
            <a:r>
              <a:rPr lang="ru-RU" b="1" dirty="0">
                <a:solidFill>
                  <a:srgbClr val="FF0000"/>
                </a:solidFill>
              </a:rPr>
              <a:t>/Н </a:t>
            </a:r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B2B29A-6EF2-4C57-8B06-E6079FEB2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820" y="944881"/>
            <a:ext cx="3228447" cy="2865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98B4AF-BF17-4560-ABD1-6899E765C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918" y="3948889"/>
            <a:ext cx="4360985" cy="2896227"/>
          </a:xfrm>
          <a:prstGeom prst="rect">
            <a:avLst/>
          </a:prstGeom>
        </p:spPr>
      </p:pic>
      <p:pic>
        <p:nvPicPr>
          <p:cNvPr id="14338" name="Picture 2" descr="Picture background">
            <a:extLst>
              <a:ext uri="{FF2B5EF4-FFF2-40B4-BE49-F238E27FC236}">
                <a16:creationId xmlns:a16="http://schemas.microsoft.com/office/drawing/2014/main" id="{E4FBF108-A268-BB45-9636-76DF2213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94" y="1010707"/>
            <a:ext cx="1494664" cy="147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8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243048-49C6-40AC-846A-EAFA768B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22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360793-5DE9-4887-B879-23E03BD4AE2C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Гибридные мембраны на основе трековой мембраны и металл-органических координационных полимеров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53269DF-5FA7-46F9-8477-5EE91536D7A4}"/>
              </a:ext>
            </a:extLst>
          </p:cNvPr>
          <p:cNvSpPr/>
          <p:nvPr/>
        </p:nvSpPr>
        <p:spPr>
          <a:xfrm>
            <a:off x="122988" y="998099"/>
            <a:ext cx="11946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ea typeface="Raleway"/>
                <a:cs typeface="Raleway"/>
                <a:sym typeface="Raleway"/>
              </a:rPr>
              <a:t>Металл-органические координационные полимеры (МОКП) – кристаллические соединения, состоящие из ионов металлов, координированных мостиковыми органическими </a:t>
            </a:r>
            <a:r>
              <a:rPr lang="ru-RU" sz="1600" dirty="0" err="1">
                <a:ea typeface="Raleway"/>
                <a:cs typeface="Raleway"/>
                <a:sym typeface="Raleway"/>
              </a:rPr>
              <a:t>лигандами</a:t>
            </a:r>
            <a:r>
              <a:rPr lang="ru-RU" sz="1600" dirty="0">
                <a:ea typeface="Raleway"/>
                <a:cs typeface="Raleway"/>
                <a:sym typeface="Raleway"/>
              </a:rPr>
              <a:t>. Гибридные мембраны, совмещающие свойства МОКП и пористого носителя, могут найти применение во множестве областей, включая мембранные технологии, сенсоры и доставку лекарств.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7AA00D7-C83A-4D13-9E24-B727D66D2219}"/>
              </a:ext>
            </a:extLst>
          </p:cNvPr>
          <p:cNvGrpSpPr/>
          <p:nvPr/>
        </p:nvGrpSpPr>
        <p:grpSpPr>
          <a:xfrm>
            <a:off x="948371" y="1966527"/>
            <a:ext cx="4586963" cy="2277330"/>
            <a:chOff x="228450" y="1972649"/>
            <a:chExt cx="3810300" cy="1830876"/>
          </a:xfrm>
        </p:grpSpPr>
        <p:sp>
          <p:nvSpPr>
            <p:cNvPr id="17" name="Google Shape;134;p25">
              <a:extLst>
                <a:ext uri="{FF2B5EF4-FFF2-40B4-BE49-F238E27FC236}">
                  <a16:creationId xmlns:a16="http://schemas.microsoft.com/office/drawing/2014/main" id="{0685BD23-C028-47A2-91D7-EEC58E17FD79}"/>
                </a:ext>
              </a:extLst>
            </p:cNvPr>
            <p:cNvSpPr/>
            <p:nvPr/>
          </p:nvSpPr>
          <p:spPr>
            <a:xfrm rot="-5400000">
              <a:off x="1990960" y="1843475"/>
              <a:ext cx="285300" cy="3634800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  <a:latin typeface="+mn-lt"/>
              </a:endParaRPr>
            </a:p>
          </p:txBody>
        </p:sp>
        <p:sp>
          <p:nvSpPr>
            <p:cNvPr id="18" name="Google Shape;135;p25">
              <a:extLst>
                <a:ext uri="{FF2B5EF4-FFF2-40B4-BE49-F238E27FC236}">
                  <a16:creationId xmlns:a16="http://schemas.microsoft.com/office/drawing/2014/main" id="{80DE9FC0-A120-49F7-B81A-E72F9A6EDDF7}"/>
                </a:ext>
              </a:extLst>
            </p:cNvPr>
            <p:cNvSpPr/>
            <p:nvPr/>
          </p:nvSpPr>
          <p:spPr>
            <a:xfrm rot="-5400000">
              <a:off x="229023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9" name="Google Shape;136;p25">
              <a:extLst>
                <a:ext uri="{FF2B5EF4-FFF2-40B4-BE49-F238E27FC236}">
                  <a16:creationId xmlns:a16="http://schemas.microsoft.com/office/drawing/2014/main" id="{1A631953-6FCE-4947-B3A1-6482F22461B0}"/>
                </a:ext>
              </a:extLst>
            </p:cNvPr>
            <p:cNvSpPr/>
            <p:nvPr/>
          </p:nvSpPr>
          <p:spPr>
            <a:xfrm rot="-5400000">
              <a:off x="426391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0" name="Google Shape;137;p25">
              <a:extLst>
                <a:ext uri="{FF2B5EF4-FFF2-40B4-BE49-F238E27FC236}">
                  <a16:creationId xmlns:a16="http://schemas.microsoft.com/office/drawing/2014/main" id="{EEFACC39-7175-4253-BB64-7F09067FC3A3}"/>
                </a:ext>
              </a:extLst>
            </p:cNvPr>
            <p:cNvSpPr/>
            <p:nvPr/>
          </p:nvSpPr>
          <p:spPr>
            <a:xfrm rot="-5400000">
              <a:off x="623759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1" name="Google Shape;138;p25">
              <a:extLst>
                <a:ext uri="{FF2B5EF4-FFF2-40B4-BE49-F238E27FC236}">
                  <a16:creationId xmlns:a16="http://schemas.microsoft.com/office/drawing/2014/main" id="{0BF0E162-744E-45C3-A92E-C67342F47C4C}"/>
                </a:ext>
              </a:extLst>
            </p:cNvPr>
            <p:cNvSpPr/>
            <p:nvPr/>
          </p:nvSpPr>
          <p:spPr>
            <a:xfrm rot="-5400000">
              <a:off x="821127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2" name="Google Shape;139;p25">
              <a:extLst>
                <a:ext uri="{FF2B5EF4-FFF2-40B4-BE49-F238E27FC236}">
                  <a16:creationId xmlns:a16="http://schemas.microsoft.com/office/drawing/2014/main" id="{AC4C81E3-CC69-4CF7-A152-EB9A18972559}"/>
                </a:ext>
              </a:extLst>
            </p:cNvPr>
            <p:cNvSpPr/>
            <p:nvPr/>
          </p:nvSpPr>
          <p:spPr>
            <a:xfrm rot="-5400000">
              <a:off x="1018494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" name="Google Shape;140;p25">
              <a:extLst>
                <a:ext uri="{FF2B5EF4-FFF2-40B4-BE49-F238E27FC236}">
                  <a16:creationId xmlns:a16="http://schemas.microsoft.com/office/drawing/2014/main" id="{4899AB68-FCC4-4B29-9208-29457FD86707}"/>
                </a:ext>
              </a:extLst>
            </p:cNvPr>
            <p:cNvSpPr/>
            <p:nvPr/>
          </p:nvSpPr>
          <p:spPr>
            <a:xfrm rot="-5400000">
              <a:off x="1215862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" name="Google Shape;141;p25">
              <a:extLst>
                <a:ext uri="{FF2B5EF4-FFF2-40B4-BE49-F238E27FC236}">
                  <a16:creationId xmlns:a16="http://schemas.microsoft.com/office/drawing/2014/main" id="{696C721A-83EF-4E77-AF3B-401BBD3E7D39}"/>
                </a:ext>
              </a:extLst>
            </p:cNvPr>
            <p:cNvSpPr/>
            <p:nvPr/>
          </p:nvSpPr>
          <p:spPr>
            <a:xfrm rot="-5400000">
              <a:off x="1413230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5" name="Google Shape;142;p25">
              <a:extLst>
                <a:ext uri="{FF2B5EF4-FFF2-40B4-BE49-F238E27FC236}">
                  <a16:creationId xmlns:a16="http://schemas.microsoft.com/office/drawing/2014/main" id="{2D667C48-7FEE-44D3-94CA-A2B448DCB735}"/>
                </a:ext>
              </a:extLst>
            </p:cNvPr>
            <p:cNvSpPr/>
            <p:nvPr/>
          </p:nvSpPr>
          <p:spPr>
            <a:xfrm rot="-5400000">
              <a:off x="1610598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6" name="Google Shape;143;p25">
              <a:extLst>
                <a:ext uri="{FF2B5EF4-FFF2-40B4-BE49-F238E27FC236}">
                  <a16:creationId xmlns:a16="http://schemas.microsoft.com/office/drawing/2014/main" id="{CAC89E16-A774-43BA-8EBF-FA73C7B639F8}"/>
                </a:ext>
              </a:extLst>
            </p:cNvPr>
            <p:cNvSpPr/>
            <p:nvPr/>
          </p:nvSpPr>
          <p:spPr>
            <a:xfrm rot="-5400000">
              <a:off x="1807966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7" name="Google Shape;144;p25">
              <a:extLst>
                <a:ext uri="{FF2B5EF4-FFF2-40B4-BE49-F238E27FC236}">
                  <a16:creationId xmlns:a16="http://schemas.microsoft.com/office/drawing/2014/main" id="{F816A1D1-C245-4027-A87C-CD524D0CBF33}"/>
                </a:ext>
              </a:extLst>
            </p:cNvPr>
            <p:cNvSpPr/>
            <p:nvPr/>
          </p:nvSpPr>
          <p:spPr>
            <a:xfrm rot="-5400000">
              <a:off x="2005334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8" name="Google Shape;145;p25">
              <a:extLst>
                <a:ext uri="{FF2B5EF4-FFF2-40B4-BE49-F238E27FC236}">
                  <a16:creationId xmlns:a16="http://schemas.microsoft.com/office/drawing/2014/main" id="{AF7CAC2A-AFF5-4F33-8CF5-B27D1DF8EFF1}"/>
                </a:ext>
              </a:extLst>
            </p:cNvPr>
            <p:cNvSpPr/>
            <p:nvPr/>
          </p:nvSpPr>
          <p:spPr>
            <a:xfrm rot="-5400000">
              <a:off x="2202702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9" name="Google Shape;146;p25">
              <a:extLst>
                <a:ext uri="{FF2B5EF4-FFF2-40B4-BE49-F238E27FC236}">
                  <a16:creationId xmlns:a16="http://schemas.microsoft.com/office/drawing/2014/main" id="{08BF0A6F-BD3D-49DA-B092-CEF389FD304A}"/>
                </a:ext>
              </a:extLst>
            </p:cNvPr>
            <p:cNvSpPr/>
            <p:nvPr/>
          </p:nvSpPr>
          <p:spPr>
            <a:xfrm rot="-5400000">
              <a:off x="2400070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0" name="Google Shape;147;p25">
              <a:extLst>
                <a:ext uri="{FF2B5EF4-FFF2-40B4-BE49-F238E27FC236}">
                  <a16:creationId xmlns:a16="http://schemas.microsoft.com/office/drawing/2014/main" id="{2CF50CED-D170-453A-8345-14D3889118D2}"/>
                </a:ext>
              </a:extLst>
            </p:cNvPr>
            <p:cNvSpPr/>
            <p:nvPr/>
          </p:nvSpPr>
          <p:spPr>
            <a:xfrm rot="-5400000">
              <a:off x="2597437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1" name="Google Shape;148;p25">
              <a:extLst>
                <a:ext uri="{FF2B5EF4-FFF2-40B4-BE49-F238E27FC236}">
                  <a16:creationId xmlns:a16="http://schemas.microsoft.com/office/drawing/2014/main" id="{C12026B7-2999-46A7-820F-F7A4D56C02B5}"/>
                </a:ext>
              </a:extLst>
            </p:cNvPr>
            <p:cNvSpPr/>
            <p:nvPr/>
          </p:nvSpPr>
          <p:spPr>
            <a:xfrm rot="-5400000">
              <a:off x="2794805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2" name="Google Shape;149;p25">
              <a:extLst>
                <a:ext uri="{FF2B5EF4-FFF2-40B4-BE49-F238E27FC236}">
                  <a16:creationId xmlns:a16="http://schemas.microsoft.com/office/drawing/2014/main" id="{57449593-7110-4A5D-AE68-CC3C2BB090BC}"/>
                </a:ext>
              </a:extLst>
            </p:cNvPr>
            <p:cNvSpPr/>
            <p:nvPr/>
          </p:nvSpPr>
          <p:spPr>
            <a:xfrm rot="-5400000">
              <a:off x="2992173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3" name="Google Shape;150;p25">
              <a:extLst>
                <a:ext uri="{FF2B5EF4-FFF2-40B4-BE49-F238E27FC236}">
                  <a16:creationId xmlns:a16="http://schemas.microsoft.com/office/drawing/2014/main" id="{63E00C63-10A9-49DC-AEA5-40C63BA694AF}"/>
                </a:ext>
              </a:extLst>
            </p:cNvPr>
            <p:cNvSpPr/>
            <p:nvPr/>
          </p:nvSpPr>
          <p:spPr>
            <a:xfrm rot="-5400000">
              <a:off x="3189541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4" name="Google Shape;151;p25">
              <a:extLst>
                <a:ext uri="{FF2B5EF4-FFF2-40B4-BE49-F238E27FC236}">
                  <a16:creationId xmlns:a16="http://schemas.microsoft.com/office/drawing/2014/main" id="{44EC749B-EDA0-4105-BB32-54554CB86636}"/>
                </a:ext>
              </a:extLst>
            </p:cNvPr>
            <p:cNvSpPr/>
            <p:nvPr/>
          </p:nvSpPr>
          <p:spPr>
            <a:xfrm rot="-5400000">
              <a:off x="3386909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5" name="Google Shape;152;p25">
              <a:extLst>
                <a:ext uri="{FF2B5EF4-FFF2-40B4-BE49-F238E27FC236}">
                  <a16:creationId xmlns:a16="http://schemas.microsoft.com/office/drawing/2014/main" id="{735DF4B0-0C36-4F22-909E-D035F44B67C3}"/>
                </a:ext>
              </a:extLst>
            </p:cNvPr>
            <p:cNvSpPr/>
            <p:nvPr/>
          </p:nvSpPr>
          <p:spPr>
            <a:xfrm rot="-5400000">
              <a:off x="3584277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6" name="Google Shape;153;p25">
              <a:extLst>
                <a:ext uri="{FF2B5EF4-FFF2-40B4-BE49-F238E27FC236}">
                  <a16:creationId xmlns:a16="http://schemas.microsoft.com/office/drawing/2014/main" id="{CBF8FCB3-7FF9-4B1A-AC55-542B8177AE7B}"/>
                </a:ext>
              </a:extLst>
            </p:cNvPr>
            <p:cNvSpPr/>
            <p:nvPr/>
          </p:nvSpPr>
          <p:spPr>
            <a:xfrm rot="-5400000">
              <a:off x="3781645" y="3617460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7" name="Google Shape;154;p25">
              <a:extLst>
                <a:ext uri="{FF2B5EF4-FFF2-40B4-BE49-F238E27FC236}">
                  <a16:creationId xmlns:a16="http://schemas.microsoft.com/office/drawing/2014/main" id="{7662465D-5853-43BA-A1F3-74AACFBAF1D8}"/>
                </a:ext>
              </a:extLst>
            </p:cNvPr>
            <p:cNvSpPr/>
            <p:nvPr/>
          </p:nvSpPr>
          <p:spPr>
            <a:xfrm rot="-5400000">
              <a:off x="2088000" y="1674805"/>
              <a:ext cx="91200" cy="3664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8" name="Google Shape;155;p25">
              <a:extLst>
                <a:ext uri="{FF2B5EF4-FFF2-40B4-BE49-F238E27FC236}">
                  <a16:creationId xmlns:a16="http://schemas.microsoft.com/office/drawing/2014/main" id="{F2161CCC-CEEE-4127-82E1-A25D8818043E}"/>
                </a:ext>
              </a:extLst>
            </p:cNvPr>
            <p:cNvSpPr txBox="1"/>
            <p:nvPr/>
          </p:nvSpPr>
          <p:spPr>
            <a:xfrm>
              <a:off x="228450" y="3030355"/>
              <a:ext cx="3810300" cy="546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280"/>
                </a:spcBef>
                <a:spcAft>
                  <a:spcPts val="0"/>
                </a:spcAft>
                <a:buNone/>
              </a:pPr>
              <a:r>
                <a:rPr lang="ru" b="1" dirty="0">
                  <a:solidFill>
                    <a:srgbClr val="595959"/>
                  </a:solidFill>
                  <a:latin typeface="+mn-lt"/>
                  <a:ea typeface="Raleway"/>
                  <a:cs typeface="Raleway"/>
                  <a:sym typeface="Raleway"/>
                </a:rPr>
                <a:t>Синтез на поверхности мембраны</a:t>
              </a:r>
              <a:endParaRPr b="1" dirty="0">
                <a:solidFill>
                  <a:srgbClr val="595959"/>
                </a:solidFill>
                <a:latin typeface="+mn-lt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39" name="Picture 12">
              <a:extLst>
                <a:ext uri="{FF2B5EF4-FFF2-40B4-BE49-F238E27FC236}">
                  <a16:creationId xmlns:a16="http://schemas.microsoft.com/office/drawing/2014/main" id="{C813949D-8365-4133-98E1-42593299C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17"/>
            <a:stretch/>
          </p:blipFill>
          <p:spPr bwMode="auto">
            <a:xfrm>
              <a:off x="2170125" y="1972649"/>
              <a:ext cx="1776311" cy="1218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F89D8C1F-19BB-46F8-B5E6-DAE38554D1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17"/>
            <a:stretch/>
          </p:blipFill>
          <p:spPr bwMode="auto">
            <a:xfrm>
              <a:off x="301500" y="1972649"/>
              <a:ext cx="1776311" cy="1218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C43E3687-71F4-4BA1-988C-977A2D34CF41}"/>
                </a:ext>
              </a:extLst>
            </p:cNvPr>
            <p:cNvSpPr/>
            <p:nvPr/>
          </p:nvSpPr>
          <p:spPr>
            <a:xfrm>
              <a:off x="1336394" y="3083263"/>
              <a:ext cx="68438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20CB9D12-7E64-4EF8-8319-BF672134D5FF}"/>
                </a:ext>
              </a:extLst>
            </p:cNvPr>
            <p:cNvSpPr/>
            <p:nvPr/>
          </p:nvSpPr>
          <p:spPr>
            <a:xfrm>
              <a:off x="3281310" y="3085519"/>
              <a:ext cx="611734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AE95983B-11C8-4709-85D2-7269794E7CED}"/>
                </a:ext>
              </a:extLst>
            </p:cNvPr>
            <p:cNvSpPr/>
            <p:nvPr/>
          </p:nvSpPr>
          <p:spPr>
            <a:xfrm>
              <a:off x="1279049" y="2779194"/>
              <a:ext cx="792040" cy="2343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Arial" panose="020B0604020202020204" pitchFamily="34" charset="0"/>
                </a:rPr>
                <a:t>50 мкм</a:t>
              </a:r>
              <a:endParaRPr lang="ru-RU" sz="1200" dirty="0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86894BD5-7B85-4606-A31E-EED8FFDB8359}"/>
                </a:ext>
              </a:extLst>
            </p:cNvPr>
            <p:cNvSpPr/>
            <p:nvPr/>
          </p:nvSpPr>
          <p:spPr>
            <a:xfrm>
              <a:off x="3219541" y="2779194"/>
              <a:ext cx="720707" cy="2343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Arial" panose="020B0604020202020204" pitchFamily="34" charset="0"/>
                </a:rPr>
                <a:t>30 мкм</a:t>
              </a:r>
              <a:endParaRPr lang="ru-RU" sz="1200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A965A22-0527-4ADA-8DEC-8BD9012A8433}"/>
              </a:ext>
            </a:extLst>
          </p:cNvPr>
          <p:cNvGrpSpPr/>
          <p:nvPr/>
        </p:nvGrpSpPr>
        <p:grpSpPr>
          <a:xfrm>
            <a:off x="6382060" y="1966527"/>
            <a:ext cx="4749178" cy="2299095"/>
            <a:chOff x="4796635" y="1970375"/>
            <a:chExt cx="3824274" cy="1851345"/>
          </a:xfrm>
        </p:grpSpPr>
        <p:sp>
          <p:nvSpPr>
            <p:cNvPr id="46" name="Google Shape;156;p25">
              <a:extLst>
                <a:ext uri="{FF2B5EF4-FFF2-40B4-BE49-F238E27FC236}">
                  <a16:creationId xmlns:a16="http://schemas.microsoft.com/office/drawing/2014/main" id="{42E3238C-D0EB-4A3D-AD7F-0019155BB20A}"/>
                </a:ext>
              </a:extLst>
            </p:cNvPr>
            <p:cNvSpPr/>
            <p:nvPr/>
          </p:nvSpPr>
          <p:spPr>
            <a:xfrm rot="-5400000">
              <a:off x="6527153" y="1861670"/>
              <a:ext cx="285300" cy="3634800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  <a:latin typeface="+mn-lt"/>
              </a:endParaRPr>
            </a:p>
          </p:txBody>
        </p:sp>
        <p:sp>
          <p:nvSpPr>
            <p:cNvPr id="47" name="Google Shape;157;p25">
              <a:extLst>
                <a:ext uri="{FF2B5EF4-FFF2-40B4-BE49-F238E27FC236}">
                  <a16:creationId xmlns:a16="http://schemas.microsoft.com/office/drawing/2014/main" id="{9CB80416-A552-44B8-BB02-EC326BBF4CC5}"/>
                </a:ext>
              </a:extLst>
            </p:cNvPr>
            <p:cNvSpPr/>
            <p:nvPr/>
          </p:nvSpPr>
          <p:spPr>
            <a:xfrm rot="-5400000">
              <a:off x="4765216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8" name="Google Shape;158;p25">
              <a:extLst>
                <a:ext uri="{FF2B5EF4-FFF2-40B4-BE49-F238E27FC236}">
                  <a16:creationId xmlns:a16="http://schemas.microsoft.com/office/drawing/2014/main" id="{5469C9A9-FF19-4681-AA56-192E39FAF9F1}"/>
                </a:ext>
              </a:extLst>
            </p:cNvPr>
            <p:cNvSpPr/>
            <p:nvPr/>
          </p:nvSpPr>
          <p:spPr>
            <a:xfrm rot="-5400000">
              <a:off x="4962584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9" name="Google Shape;159;p25">
              <a:extLst>
                <a:ext uri="{FF2B5EF4-FFF2-40B4-BE49-F238E27FC236}">
                  <a16:creationId xmlns:a16="http://schemas.microsoft.com/office/drawing/2014/main" id="{D70AB610-E2B2-4055-8DC2-EF88F580F828}"/>
                </a:ext>
              </a:extLst>
            </p:cNvPr>
            <p:cNvSpPr/>
            <p:nvPr/>
          </p:nvSpPr>
          <p:spPr>
            <a:xfrm rot="-5400000">
              <a:off x="5159952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0" name="Google Shape;160;p25">
              <a:extLst>
                <a:ext uri="{FF2B5EF4-FFF2-40B4-BE49-F238E27FC236}">
                  <a16:creationId xmlns:a16="http://schemas.microsoft.com/office/drawing/2014/main" id="{EB1A5B8F-E11B-4E11-8841-6FE982E9B14C}"/>
                </a:ext>
              </a:extLst>
            </p:cNvPr>
            <p:cNvSpPr/>
            <p:nvPr/>
          </p:nvSpPr>
          <p:spPr>
            <a:xfrm rot="-5400000">
              <a:off x="5357320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1" name="Google Shape;161;p25">
              <a:extLst>
                <a:ext uri="{FF2B5EF4-FFF2-40B4-BE49-F238E27FC236}">
                  <a16:creationId xmlns:a16="http://schemas.microsoft.com/office/drawing/2014/main" id="{C991D0EC-E9A7-4C79-B360-C7AA63D21499}"/>
                </a:ext>
              </a:extLst>
            </p:cNvPr>
            <p:cNvSpPr/>
            <p:nvPr/>
          </p:nvSpPr>
          <p:spPr>
            <a:xfrm rot="-5400000">
              <a:off x="5554688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2" name="Google Shape;162;p25">
              <a:extLst>
                <a:ext uri="{FF2B5EF4-FFF2-40B4-BE49-F238E27FC236}">
                  <a16:creationId xmlns:a16="http://schemas.microsoft.com/office/drawing/2014/main" id="{7A7BF6CA-D6DA-4C6B-9EDC-5369DADBD8F6}"/>
                </a:ext>
              </a:extLst>
            </p:cNvPr>
            <p:cNvSpPr/>
            <p:nvPr/>
          </p:nvSpPr>
          <p:spPr>
            <a:xfrm rot="-5400000">
              <a:off x="5752056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3" name="Google Shape;163;p25">
              <a:extLst>
                <a:ext uri="{FF2B5EF4-FFF2-40B4-BE49-F238E27FC236}">
                  <a16:creationId xmlns:a16="http://schemas.microsoft.com/office/drawing/2014/main" id="{0222BDC5-4B77-4E15-BE97-BF564189782F}"/>
                </a:ext>
              </a:extLst>
            </p:cNvPr>
            <p:cNvSpPr/>
            <p:nvPr/>
          </p:nvSpPr>
          <p:spPr>
            <a:xfrm rot="-5400000">
              <a:off x="5949424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4" name="Google Shape;164;p25">
              <a:extLst>
                <a:ext uri="{FF2B5EF4-FFF2-40B4-BE49-F238E27FC236}">
                  <a16:creationId xmlns:a16="http://schemas.microsoft.com/office/drawing/2014/main" id="{CD77FED7-ECEB-4668-A2C6-5EB72286A73A}"/>
                </a:ext>
              </a:extLst>
            </p:cNvPr>
            <p:cNvSpPr/>
            <p:nvPr/>
          </p:nvSpPr>
          <p:spPr>
            <a:xfrm rot="-5400000">
              <a:off x="6146792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5" name="Google Shape;165;p25">
              <a:extLst>
                <a:ext uri="{FF2B5EF4-FFF2-40B4-BE49-F238E27FC236}">
                  <a16:creationId xmlns:a16="http://schemas.microsoft.com/office/drawing/2014/main" id="{53E33306-682A-46FB-8147-18A43F2089C2}"/>
                </a:ext>
              </a:extLst>
            </p:cNvPr>
            <p:cNvSpPr/>
            <p:nvPr/>
          </p:nvSpPr>
          <p:spPr>
            <a:xfrm rot="-5400000">
              <a:off x="6344159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6" name="Google Shape;166;p25">
              <a:extLst>
                <a:ext uri="{FF2B5EF4-FFF2-40B4-BE49-F238E27FC236}">
                  <a16:creationId xmlns:a16="http://schemas.microsoft.com/office/drawing/2014/main" id="{0DFB0B98-7695-48B0-81B0-9A8DEC58B9BD}"/>
                </a:ext>
              </a:extLst>
            </p:cNvPr>
            <p:cNvSpPr/>
            <p:nvPr/>
          </p:nvSpPr>
          <p:spPr>
            <a:xfrm rot="-5400000">
              <a:off x="6541527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7" name="Google Shape;167;p25">
              <a:extLst>
                <a:ext uri="{FF2B5EF4-FFF2-40B4-BE49-F238E27FC236}">
                  <a16:creationId xmlns:a16="http://schemas.microsoft.com/office/drawing/2014/main" id="{5DDACAB9-BC03-4163-B82C-0861E7C9A530}"/>
                </a:ext>
              </a:extLst>
            </p:cNvPr>
            <p:cNvSpPr/>
            <p:nvPr/>
          </p:nvSpPr>
          <p:spPr>
            <a:xfrm rot="-5400000">
              <a:off x="6738895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8" name="Google Shape;168;p25">
              <a:extLst>
                <a:ext uri="{FF2B5EF4-FFF2-40B4-BE49-F238E27FC236}">
                  <a16:creationId xmlns:a16="http://schemas.microsoft.com/office/drawing/2014/main" id="{994BC46B-5263-418E-9EF4-3061B6267535}"/>
                </a:ext>
              </a:extLst>
            </p:cNvPr>
            <p:cNvSpPr/>
            <p:nvPr/>
          </p:nvSpPr>
          <p:spPr>
            <a:xfrm rot="-5400000">
              <a:off x="6936263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9" name="Google Shape;169;p25">
              <a:extLst>
                <a:ext uri="{FF2B5EF4-FFF2-40B4-BE49-F238E27FC236}">
                  <a16:creationId xmlns:a16="http://schemas.microsoft.com/office/drawing/2014/main" id="{F9299860-BF61-4824-B834-40BFD80B6526}"/>
                </a:ext>
              </a:extLst>
            </p:cNvPr>
            <p:cNvSpPr/>
            <p:nvPr/>
          </p:nvSpPr>
          <p:spPr>
            <a:xfrm rot="-5400000">
              <a:off x="7133631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0" name="Google Shape;170;p25">
              <a:extLst>
                <a:ext uri="{FF2B5EF4-FFF2-40B4-BE49-F238E27FC236}">
                  <a16:creationId xmlns:a16="http://schemas.microsoft.com/office/drawing/2014/main" id="{D75EEDF3-E5AA-44C8-AB31-84611D619DDB}"/>
                </a:ext>
              </a:extLst>
            </p:cNvPr>
            <p:cNvSpPr/>
            <p:nvPr/>
          </p:nvSpPr>
          <p:spPr>
            <a:xfrm rot="-5400000">
              <a:off x="7330999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1" name="Google Shape;171;p25">
              <a:extLst>
                <a:ext uri="{FF2B5EF4-FFF2-40B4-BE49-F238E27FC236}">
                  <a16:creationId xmlns:a16="http://schemas.microsoft.com/office/drawing/2014/main" id="{2E851B36-3B74-4757-A9CC-389F53064938}"/>
                </a:ext>
              </a:extLst>
            </p:cNvPr>
            <p:cNvSpPr/>
            <p:nvPr/>
          </p:nvSpPr>
          <p:spPr>
            <a:xfrm rot="-5400000">
              <a:off x="7528367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2" name="Google Shape;172;p25">
              <a:extLst>
                <a:ext uri="{FF2B5EF4-FFF2-40B4-BE49-F238E27FC236}">
                  <a16:creationId xmlns:a16="http://schemas.microsoft.com/office/drawing/2014/main" id="{CC1F0D02-8656-464A-A192-16777A64F33A}"/>
                </a:ext>
              </a:extLst>
            </p:cNvPr>
            <p:cNvSpPr/>
            <p:nvPr/>
          </p:nvSpPr>
          <p:spPr>
            <a:xfrm rot="-5400000">
              <a:off x="7725735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3" name="Google Shape;173;p25">
              <a:extLst>
                <a:ext uri="{FF2B5EF4-FFF2-40B4-BE49-F238E27FC236}">
                  <a16:creationId xmlns:a16="http://schemas.microsoft.com/office/drawing/2014/main" id="{E0A4ED94-3FF8-48F8-B0F1-9A19F454187E}"/>
                </a:ext>
              </a:extLst>
            </p:cNvPr>
            <p:cNvSpPr/>
            <p:nvPr/>
          </p:nvSpPr>
          <p:spPr>
            <a:xfrm rot="-5400000">
              <a:off x="7923103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4" name="Google Shape;174;p25">
              <a:extLst>
                <a:ext uri="{FF2B5EF4-FFF2-40B4-BE49-F238E27FC236}">
                  <a16:creationId xmlns:a16="http://schemas.microsoft.com/office/drawing/2014/main" id="{408C55BB-EC83-4AB2-BEE7-5252D7AAED7E}"/>
                </a:ext>
              </a:extLst>
            </p:cNvPr>
            <p:cNvSpPr/>
            <p:nvPr/>
          </p:nvSpPr>
          <p:spPr>
            <a:xfrm rot="-5400000">
              <a:off x="8120470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5" name="Google Shape;175;p25">
              <a:extLst>
                <a:ext uri="{FF2B5EF4-FFF2-40B4-BE49-F238E27FC236}">
                  <a16:creationId xmlns:a16="http://schemas.microsoft.com/office/drawing/2014/main" id="{C9EA7859-3AD8-4D31-8601-14293569863B}"/>
                </a:ext>
              </a:extLst>
            </p:cNvPr>
            <p:cNvSpPr/>
            <p:nvPr/>
          </p:nvSpPr>
          <p:spPr>
            <a:xfrm rot="-5400000">
              <a:off x="8317838" y="3635655"/>
              <a:ext cx="252300" cy="82200"/>
            </a:xfrm>
            <a:prstGeom prst="rect">
              <a:avLst/>
            </a:prstGeom>
            <a:solidFill>
              <a:srgbClr val="E9EDEE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6" name="Google Shape;176;p25">
              <a:extLst>
                <a:ext uri="{FF2B5EF4-FFF2-40B4-BE49-F238E27FC236}">
                  <a16:creationId xmlns:a16="http://schemas.microsoft.com/office/drawing/2014/main" id="{FE13B214-E262-4690-AE10-832825515C23}"/>
                </a:ext>
              </a:extLst>
            </p:cNvPr>
            <p:cNvSpPr/>
            <p:nvPr/>
          </p:nvSpPr>
          <p:spPr>
            <a:xfrm rot="-5400000">
              <a:off x="4863884" y="36356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7" name="Google Shape;177;p25">
              <a:extLst>
                <a:ext uri="{FF2B5EF4-FFF2-40B4-BE49-F238E27FC236}">
                  <a16:creationId xmlns:a16="http://schemas.microsoft.com/office/drawing/2014/main" id="{49535B7D-5CD4-4BE0-A2F2-A6B89D3C0CC5}"/>
                </a:ext>
              </a:extLst>
            </p:cNvPr>
            <p:cNvSpPr/>
            <p:nvPr/>
          </p:nvSpPr>
          <p:spPr>
            <a:xfrm rot="-5400000">
              <a:off x="5061272" y="36356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8" name="Google Shape;178;p25">
              <a:extLst>
                <a:ext uri="{FF2B5EF4-FFF2-40B4-BE49-F238E27FC236}">
                  <a16:creationId xmlns:a16="http://schemas.microsoft.com/office/drawing/2014/main" id="{ABCE7622-706A-4B6A-8F62-183B9E3C426D}"/>
                </a:ext>
              </a:extLst>
            </p:cNvPr>
            <p:cNvSpPr/>
            <p:nvPr/>
          </p:nvSpPr>
          <p:spPr>
            <a:xfrm rot="-5400000">
              <a:off x="5258634" y="36356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69" name="Google Shape;179;p25">
              <a:extLst>
                <a:ext uri="{FF2B5EF4-FFF2-40B4-BE49-F238E27FC236}">
                  <a16:creationId xmlns:a16="http://schemas.microsoft.com/office/drawing/2014/main" id="{15726C73-427A-4F2B-B865-ED6C7446119C}"/>
                </a:ext>
              </a:extLst>
            </p:cNvPr>
            <p:cNvSpPr/>
            <p:nvPr/>
          </p:nvSpPr>
          <p:spPr>
            <a:xfrm rot="-5400000">
              <a:off x="5455997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0" name="Google Shape;180;p25">
              <a:extLst>
                <a:ext uri="{FF2B5EF4-FFF2-40B4-BE49-F238E27FC236}">
                  <a16:creationId xmlns:a16="http://schemas.microsoft.com/office/drawing/2014/main" id="{1BF62946-B781-4120-8A04-3526B43F090A}"/>
                </a:ext>
              </a:extLst>
            </p:cNvPr>
            <p:cNvSpPr/>
            <p:nvPr/>
          </p:nvSpPr>
          <p:spPr>
            <a:xfrm rot="-5400000">
              <a:off x="5653359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1" name="Google Shape;181;p25">
              <a:extLst>
                <a:ext uri="{FF2B5EF4-FFF2-40B4-BE49-F238E27FC236}">
                  <a16:creationId xmlns:a16="http://schemas.microsoft.com/office/drawing/2014/main" id="{2EC36A03-943C-4E86-8955-9D54DBA4BA16}"/>
                </a:ext>
              </a:extLst>
            </p:cNvPr>
            <p:cNvSpPr/>
            <p:nvPr/>
          </p:nvSpPr>
          <p:spPr>
            <a:xfrm rot="-5400000">
              <a:off x="5850734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2" name="Google Shape;182;p25">
              <a:extLst>
                <a:ext uri="{FF2B5EF4-FFF2-40B4-BE49-F238E27FC236}">
                  <a16:creationId xmlns:a16="http://schemas.microsoft.com/office/drawing/2014/main" id="{59C5D560-58C7-4B0E-8334-3592D25D9C2B}"/>
                </a:ext>
              </a:extLst>
            </p:cNvPr>
            <p:cNvSpPr/>
            <p:nvPr/>
          </p:nvSpPr>
          <p:spPr>
            <a:xfrm rot="-5400000">
              <a:off x="6048097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3" name="Google Shape;183;p25">
              <a:extLst>
                <a:ext uri="{FF2B5EF4-FFF2-40B4-BE49-F238E27FC236}">
                  <a16:creationId xmlns:a16="http://schemas.microsoft.com/office/drawing/2014/main" id="{7EA647B3-ED6B-4FEB-AD45-1FCA7254543E}"/>
                </a:ext>
              </a:extLst>
            </p:cNvPr>
            <p:cNvSpPr/>
            <p:nvPr/>
          </p:nvSpPr>
          <p:spPr>
            <a:xfrm rot="-5400000">
              <a:off x="6245459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4" name="Google Shape;184;p25">
              <a:extLst>
                <a:ext uri="{FF2B5EF4-FFF2-40B4-BE49-F238E27FC236}">
                  <a16:creationId xmlns:a16="http://schemas.microsoft.com/office/drawing/2014/main" id="{2E87EEB2-5953-4868-A5F6-5B127DEC5A58}"/>
                </a:ext>
              </a:extLst>
            </p:cNvPr>
            <p:cNvSpPr/>
            <p:nvPr/>
          </p:nvSpPr>
          <p:spPr>
            <a:xfrm rot="-5400000">
              <a:off x="6442834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5" name="Google Shape;185;p25">
              <a:extLst>
                <a:ext uri="{FF2B5EF4-FFF2-40B4-BE49-F238E27FC236}">
                  <a16:creationId xmlns:a16="http://schemas.microsoft.com/office/drawing/2014/main" id="{B9C8FDBB-1503-478B-8492-A49064C71258}"/>
                </a:ext>
              </a:extLst>
            </p:cNvPr>
            <p:cNvSpPr/>
            <p:nvPr/>
          </p:nvSpPr>
          <p:spPr>
            <a:xfrm rot="-5400000">
              <a:off x="6640209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6" name="Google Shape;186;p25">
              <a:extLst>
                <a:ext uri="{FF2B5EF4-FFF2-40B4-BE49-F238E27FC236}">
                  <a16:creationId xmlns:a16="http://schemas.microsoft.com/office/drawing/2014/main" id="{45C80A63-C934-4726-8F34-9FD4B445099E}"/>
                </a:ext>
              </a:extLst>
            </p:cNvPr>
            <p:cNvSpPr/>
            <p:nvPr/>
          </p:nvSpPr>
          <p:spPr>
            <a:xfrm rot="-5400000">
              <a:off x="6837572" y="36356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7" name="Google Shape;187;p25">
              <a:extLst>
                <a:ext uri="{FF2B5EF4-FFF2-40B4-BE49-F238E27FC236}">
                  <a16:creationId xmlns:a16="http://schemas.microsoft.com/office/drawing/2014/main" id="{21361103-5E5F-46DE-89F4-B020965B785A}"/>
                </a:ext>
              </a:extLst>
            </p:cNvPr>
            <p:cNvSpPr/>
            <p:nvPr/>
          </p:nvSpPr>
          <p:spPr>
            <a:xfrm rot="-5400000">
              <a:off x="7034934" y="36356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8" name="Google Shape;188;p25">
              <a:extLst>
                <a:ext uri="{FF2B5EF4-FFF2-40B4-BE49-F238E27FC236}">
                  <a16:creationId xmlns:a16="http://schemas.microsoft.com/office/drawing/2014/main" id="{B4FC54D3-BFC1-49A8-BFBC-78CC44B425AA}"/>
                </a:ext>
              </a:extLst>
            </p:cNvPr>
            <p:cNvSpPr/>
            <p:nvPr/>
          </p:nvSpPr>
          <p:spPr>
            <a:xfrm rot="-5400000">
              <a:off x="7232309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9" name="Google Shape;189;p25">
              <a:extLst>
                <a:ext uri="{FF2B5EF4-FFF2-40B4-BE49-F238E27FC236}">
                  <a16:creationId xmlns:a16="http://schemas.microsoft.com/office/drawing/2014/main" id="{B1625861-EE79-4AD1-B991-C3DC16B43DB6}"/>
                </a:ext>
              </a:extLst>
            </p:cNvPr>
            <p:cNvSpPr/>
            <p:nvPr/>
          </p:nvSpPr>
          <p:spPr>
            <a:xfrm rot="-5400000">
              <a:off x="7429672" y="36356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0" name="Google Shape;190;p25">
              <a:extLst>
                <a:ext uri="{FF2B5EF4-FFF2-40B4-BE49-F238E27FC236}">
                  <a16:creationId xmlns:a16="http://schemas.microsoft.com/office/drawing/2014/main" id="{897DEF20-D259-4D10-87B7-82B87CDBDF86}"/>
                </a:ext>
              </a:extLst>
            </p:cNvPr>
            <p:cNvSpPr/>
            <p:nvPr/>
          </p:nvSpPr>
          <p:spPr>
            <a:xfrm rot="-5400000">
              <a:off x="7627034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1" name="Google Shape;191;p25">
              <a:extLst>
                <a:ext uri="{FF2B5EF4-FFF2-40B4-BE49-F238E27FC236}">
                  <a16:creationId xmlns:a16="http://schemas.microsoft.com/office/drawing/2014/main" id="{CA666236-5D08-4717-9151-0F2FEC21C762}"/>
                </a:ext>
              </a:extLst>
            </p:cNvPr>
            <p:cNvSpPr/>
            <p:nvPr/>
          </p:nvSpPr>
          <p:spPr>
            <a:xfrm rot="-5400000">
              <a:off x="7824409" y="36356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2" name="Google Shape;192;p25">
              <a:extLst>
                <a:ext uri="{FF2B5EF4-FFF2-40B4-BE49-F238E27FC236}">
                  <a16:creationId xmlns:a16="http://schemas.microsoft.com/office/drawing/2014/main" id="{B663D04D-B50D-4027-8D20-E6D5D8C6BB81}"/>
                </a:ext>
              </a:extLst>
            </p:cNvPr>
            <p:cNvSpPr/>
            <p:nvPr/>
          </p:nvSpPr>
          <p:spPr>
            <a:xfrm rot="-5400000">
              <a:off x="8021784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3" name="Google Shape;193;p25">
              <a:extLst>
                <a:ext uri="{FF2B5EF4-FFF2-40B4-BE49-F238E27FC236}">
                  <a16:creationId xmlns:a16="http://schemas.microsoft.com/office/drawing/2014/main" id="{2F20B076-2B30-4FFF-A5FD-30F222367D8E}"/>
                </a:ext>
              </a:extLst>
            </p:cNvPr>
            <p:cNvSpPr/>
            <p:nvPr/>
          </p:nvSpPr>
          <p:spPr>
            <a:xfrm rot="-5400000">
              <a:off x="8219147" y="3637955"/>
              <a:ext cx="252300" cy="822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F84A2815-F22C-4B05-8966-1CF9CDF1EB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9"/>
            <a:stretch/>
          </p:blipFill>
          <p:spPr bwMode="auto">
            <a:xfrm>
              <a:off x="4796635" y="1970376"/>
              <a:ext cx="1744866" cy="1218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8">
              <a:extLst>
                <a:ext uri="{FF2B5EF4-FFF2-40B4-BE49-F238E27FC236}">
                  <a16:creationId xmlns:a16="http://schemas.microsoft.com/office/drawing/2014/main" id="{CA190906-6CAE-4D7B-B99E-4DE033CF3E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05" b="7141"/>
            <a:stretch/>
          </p:blipFill>
          <p:spPr bwMode="auto">
            <a:xfrm>
              <a:off x="6630722" y="1970375"/>
              <a:ext cx="1990187" cy="1218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62DC2CAF-5923-4FAD-BB56-6C4F95318D11}"/>
                </a:ext>
              </a:extLst>
            </p:cNvPr>
            <p:cNvSpPr/>
            <p:nvPr/>
          </p:nvSpPr>
          <p:spPr>
            <a:xfrm>
              <a:off x="5796786" y="3088770"/>
              <a:ext cx="68438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F9B76557-1154-4E3A-8351-D7B2FF8E31AB}"/>
                </a:ext>
              </a:extLst>
            </p:cNvPr>
            <p:cNvSpPr/>
            <p:nvPr/>
          </p:nvSpPr>
          <p:spPr>
            <a:xfrm>
              <a:off x="5812852" y="2787612"/>
              <a:ext cx="639640" cy="2410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Arial" panose="020B0604020202020204" pitchFamily="34" charset="0"/>
                </a:rPr>
                <a:t>5 мкм</a:t>
              </a:r>
              <a:endParaRPr lang="ru-RU" sz="1200" dirty="0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B9254532-BEC6-44B7-A475-3EA6E589E8B1}"/>
                </a:ext>
              </a:extLst>
            </p:cNvPr>
            <p:cNvSpPr/>
            <p:nvPr/>
          </p:nvSpPr>
          <p:spPr>
            <a:xfrm>
              <a:off x="8029089" y="3091084"/>
              <a:ext cx="466221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C56528D2-1B5D-4C14-A5EE-35B52C6BC344}"/>
                </a:ext>
              </a:extLst>
            </p:cNvPr>
            <p:cNvSpPr/>
            <p:nvPr/>
          </p:nvSpPr>
          <p:spPr>
            <a:xfrm>
              <a:off x="7864308" y="2775772"/>
              <a:ext cx="743525" cy="2410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Arial" panose="020B0604020202020204" pitchFamily="34" charset="0"/>
                </a:rPr>
                <a:t>10 мкм</a:t>
              </a:r>
              <a:endParaRPr lang="ru-RU" sz="1200" dirty="0"/>
            </a:p>
          </p:txBody>
        </p:sp>
      </p:grp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B3803F35-3FFC-4881-B6A9-B559263AA081}"/>
              </a:ext>
            </a:extLst>
          </p:cNvPr>
          <p:cNvSpPr/>
          <p:nvPr/>
        </p:nvSpPr>
        <p:spPr>
          <a:xfrm>
            <a:off x="983814" y="4322254"/>
            <a:ext cx="4604015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80"/>
              </a:spcBef>
            </a:pPr>
            <a:r>
              <a:rPr lang="ru-RU" sz="1600" b="1" dirty="0">
                <a:latin typeface="+mn-lt"/>
              </a:rPr>
              <a:t>Потенциальные применения:</a:t>
            </a:r>
            <a:endParaRPr lang="ru-RU" sz="1600" dirty="0">
              <a:latin typeface="+mn-lt"/>
            </a:endParaRPr>
          </a:p>
          <a:p>
            <a:pPr algn="just" fontAlgn="base">
              <a:spcBef>
                <a:spcPts val="28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Очистка воды от красителей или ионов металлов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Система доставки лекарств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Сенсор органических соединений на основе эффекта ГКР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Люминесцентный сенсор ионов металлов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74BE6A78-9DAC-4818-A7E1-506F353D132C}"/>
              </a:ext>
            </a:extLst>
          </p:cNvPr>
          <p:cNvSpPr/>
          <p:nvPr/>
        </p:nvSpPr>
        <p:spPr>
          <a:xfrm>
            <a:off x="6448661" y="4474227"/>
            <a:ext cx="4526601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80"/>
              </a:spcBef>
            </a:pPr>
            <a:r>
              <a:rPr lang="ru-RU" sz="1600" b="1" dirty="0">
                <a:latin typeface="+mn-lt"/>
              </a:rPr>
              <a:t>Потенциальные применения:</a:t>
            </a:r>
            <a:endParaRPr lang="ru-RU" sz="1600" dirty="0">
              <a:latin typeface="+mn-lt"/>
            </a:endParaRPr>
          </a:p>
          <a:p>
            <a:pPr fontAlgn="base">
              <a:spcBef>
                <a:spcPts val="28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Разделение ионов щелочных металлов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Электрохимический сенсор ионов металлов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Протон-проводящие материалы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ru-RU" sz="1600" dirty="0">
              <a:latin typeface="+mn-lt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91697479-C854-4F9A-B6B2-2844AFFC6544}"/>
              </a:ext>
            </a:extLst>
          </p:cNvPr>
          <p:cNvSpPr/>
          <p:nvPr/>
        </p:nvSpPr>
        <p:spPr>
          <a:xfrm>
            <a:off x="7363892" y="3460282"/>
            <a:ext cx="2873671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280"/>
              </a:spcBef>
            </a:pPr>
            <a:r>
              <a:rPr lang="ru-RU" b="1" dirty="0">
                <a:solidFill>
                  <a:srgbClr val="595959"/>
                </a:solidFill>
                <a:ea typeface="Raleway"/>
                <a:cs typeface="Raleway"/>
                <a:sym typeface="Raleway"/>
              </a:rPr>
              <a:t>Синтез в порах мембраны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B461C2F0-7000-4155-A414-9B0A732C9F8E}"/>
              </a:ext>
            </a:extLst>
          </p:cNvPr>
          <p:cNvSpPr/>
          <p:nvPr/>
        </p:nvSpPr>
        <p:spPr>
          <a:xfrm>
            <a:off x="542549" y="5987018"/>
            <a:ext cx="104200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err="1">
                <a:effectLst/>
                <a:latin typeface="Arial" panose="020B0604020202020204" pitchFamily="34" charset="0"/>
              </a:rPr>
              <a:t>Ponomareva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O.Y.,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Drozhzhin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N.A., Vinogradov I.I.,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Vershinina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T.N.,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Altynov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V.A.,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Zuba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I.,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Nechaev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A.N.,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Pawlukojć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A. Metal-organic framework based on nickel, L-tryptophan and 1,2-bis(4-pyridyl)ethylene, consolidated on a track-etched membrane //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Žurnal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neorganičeskoj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himii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. - 2024. - Vol. 69. - N. 6. - P. 907-918. 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doi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: </a:t>
            </a:r>
            <a:r>
              <a:rPr lang="en-US" sz="1400" b="0" i="0" u="sng" dirty="0"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10.31857/S0044457X24060132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2719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descr="Project Path: &#10;PE Folder: /UNTITLED/Folder1/&#10;Short Name: Graph1">
            <a:extLst>
              <a:ext uri="{FF2B5EF4-FFF2-40B4-BE49-F238E27FC236}">
                <a16:creationId xmlns:a16="http://schemas.microsoft.com/office/drawing/2014/main" id="{D378C991-D7DA-4CC3-BE74-4CCBF6D920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639475"/>
              </p:ext>
            </p:extLst>
          </p:nvPr>
        </p:nvGraphicFramePr>
        <p:xfrm>
          <a:off x="3847312" y="998693"/>
          <a:ext cx="3838285" cy="2937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Graph" r:id="rId3" imgW="9802440" imgH="7502760" progId="Origin95.Graph">
                  <p:embed/>
                </p:oleObj>
              </mc:Choice>
              <mc:Fallback>
                <p:oleObj name="Graph" r:id="rId3" imgW="9802440" imgH="7502760" progId="Origin95.Graph">
                  <p:embed/>
                  <p:pic>
                    <p:nvPicPr>
                      <p:cNvPr id="10" name="Объект 9" descr="Project Path: &#10;PE Folder: /UNTITLED/Folder1/&#10;Short Name: Graph1">
                        <a:extLst>
                          <a:ext uri="{FF2B5EF4-FFF2-40B4-BE49-F238E27FC236}">
                            <a16:creationId xmlns:a16="http://schemas.microsoft.com/office/drawing/2014/main" id="{EB37FD52-956F-4D15-8D5A-DC5F2639CF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7312" y="998693"/>
                        <a:ext cx="3838285" cy="2937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B3377E-D0AD-4CE4-B0DF-D4B92562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23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23D2BB-48E4-4A97-A836-55DDE19D038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Гибридные мембраны на основе трековой мембраны и металл-органических координационных полимеров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C79F1B-D579-4627-9F51-07CCA856A7B3}"/>
              </a:ext>
            </a:extLst>
          </p:cNvPr>
          <p:cNvSpPr/>
          <p:nvPr/>
        </p:nvSpPr>
        <p:spPr>
          <a:xfrm>
            <a:off x="7571110" y="1010993"/>
            <a:ext cx="3782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595959"/>
                </a:solidFill>
                <a:latin typeface="+mn-lt"/>
              </a:rPr>
              <a:t>Показана возможность применения гибридных мембран на основе ТМ и МОКП для удаления красителей в микрофильтрационном режиме</a:t>
            </a:r>
            <a:endParaRPr lang="ru-RU" b="1" dirty="0">
              <a:solidFill>
                <a:srgbClr val="555555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39E576-734D-4A5E-8BC8-10D93BBB79DD}"/>
              </a:ext>
            </a:extLst>
          </p:cNvPr>
          <p:cNvSpPr/>
          <p:nvPr/>
        </p:nvSpPr>
        <p:spPr>
          <a:xfrm>
            <a:off x="3673925" y="4664035"/>
            <a:ext cx="286004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80"/>
              </a:spcBef>
            </a:pPr>
            <a:r>
              <a:rPr lang="ru-RU" sz="1200" b="1" dirty="0">
                <a:solidFill>
                  <a:srgbClr val="595959"/>
                </a:solidFill>
                <a:latin typeface="+mn-lt"/>
              </a:rPr>
              <a:t>Рис. 2. </a:t>
            </a:r>
            <a:r>
              <a:rPr lang="ru-RU" sz="1200" dirty="0">
                <a:solidFill>
                  <a:srgbClr val="595959"/>
                </a:solidFill>
                <a:latin typeface="+mn-lt"/>
              </a:rPr>
              <a:t>Эффективность адсорбции МО на протяжении</a:t>
            </a:r>
          </a:p>
          <a:p>
            <a:pPr algn="ctr">
              <a:spcBef>
                <a:spcPts val="280"/>
              </a:spcBef>
            </a:pPr>
            <a:r>
              <a:rPr lang="ru-RU" sz="1200" dirty="0">
                <a:solidFill>
                  <a:srgbClr val="595959"/>
                </a:solidFill>
                <a:latin typeface="+mn-lt"/>
              </a:rPr>
              <a:t>3-х циклов</a:t>
            </a:r>
            <a:endParaRPr lang="ru-RU" sz="1200" dirty="0"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6397F7-3A93-4373-AF94-C876EA312531}"/>
              </a:ext>
            </a:extLst>
          </p:cNvPr>
          <p:cNvSpPr/>
          <p:nvPr/>
        </p:nvSpPr>
        <p:spPr>
          <a:xfrm>
            <a:off x="3999921" y="5528515"/>
            <a:ext cx="220804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80"/>
              </a:spcBef>
            </a:pPr>
            <a:r>
              <a:rPr lang="ru-RU" sz="1200" dirty="0">
                <a:solidFill>
                  <a:srgbClr val="595959"/>
                </a:solidFill>
                <a:latin typeface="+mn-lt"/>
              </a:rPr>
              <a:t>МО – метиловый оранжевый</a:t>
            </a:r>
          </a:p>
          <a:p>
            <a:pPr algn="ctr">
              <a:spcBef>
                <a:spcPts val="280"/>
              </a:spcBef>
            </a:pPr>
            <a:r>
              <a:rPr lang="ru-RU" sz="1200" dirty="0">
                <a:solidFill>
                  <a:srgbClr val="595959"/>
                </a:solidFill>
                <a:latin typeface="+mn-lt"/>
              </a:rPr>
              <a:t>Род Б </a:t>
            </a:r>
            <a:r>
              <a:rPr lang="ru-RU" sz="1200" dirty="0">
                <a:solidFill>
                  <a:srgbClr val="595959"/>
                </a:solidFill>
              </a:rPr>
              <a:t>– родамин Б</a:t>
            </a:r>
            <a:endParaRPr lang="ru-RU" sz="1200" dirty="0">
              <a:latin typeface="+mn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6E7BCB-FFEC-48EE-BA6F-4CDE9292FA85}"/>
              </a:ext>
            </a:extLst>
          </p:cNvPr>
          <p:cNvSpPr/>
          <p:nvPr/>
        </p:nvSpPr>
        <p:spPr>
          <a:xfrm>
            <a:off x="1331650" y="3939427"/>
            <a:ext cx="5426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80"/>
              </a:spcBef>
            </a:pPr>
            <a:r>
              <a:rPr lang="ru-RU" sz="1200" b="1" dirty="0">
                <a:solidFill>
                  <a:srgbClr val="595959"/>
                </a:solidFill>
                <a:latin typeface="+mn-lt"/>
              </a:rPr>
              <a:t>Рис. 1. </a:t>
            </a:r>
            <a:r>
              <a:rPr lang="ru-RU" sz="1200" dirty="0">
                <a:solidFill>
                  <a:srgbClr val="595959"/>
                </a:solidFill>
                <a:latin typeface="+mn-lt"/>
              </a:rPr>
              <a:t>Эффективность адсорбции красителей гибридными мембранами</a:t>
            </a:r>
            <a:endParaRPr lang="ru-RU" sz="1200" dirty="0">
              <a:latin typeface="+mn-lt"/>
            </a:endParaRPr>
          </a:p>
        </p:txBody>
      </p:sp>
      <p:graphicFrame>
        <p:nvGraphicFramePr>
          <p:cNvPr id="11" name="Объект 10" descr="Project Path: C:\Users\Administrator\Desktop\Хитозан+МО_Род Б.opju&#10;PE Folder: /Хитозан+МО_Род Б/Folder1/&#10;Short Name: Graph1">
            <a:extLst>
              <a:ext uri="{FF2B5EF4-FFF2-40B4-BE49-F238E27FC236}">
                <a16:creationId xmlns:a16="http://schemas.microsoft.com/office/drawing/2014/main" id="{21D0AF26-42F2-4415-8CC6-3552820263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403797"/>
              </p:ext>
            </p:extLst>
          </p:nvPr>
        </p:nvGraphicFramePr>
        <p:xfrm>
          <a:off x="153464" y="872002"/>
          <a:ext cx="4196594" cy="3212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11" name="Объект 10" descr="Project Path: C:\Users\Administrator\Desktop\Хитозан+МО_Род Б.opju&#10;PE Folder: /Хитозан+МО_Род Б/Folder1/&#10;Short Name: Graph1">
                        <a:extLst>
                          <a:ext uri="{FF2B5EF4-FFF2-40B4-BE49-F238E27FC236}">
                            <a16:creationId xmlns:a16="http://schemas.microsoft.com/office/drawing/2014/main" id="{030CE0CE-710F-4B5D-A230-4CFB9097E7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464" y="872002"/>
                        <a:ext cx="4196594" cy="3212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 descr="Project Path: C:\Users\Administrator\Desktop\Regeneration — копия.opju&#10;PE Folder: /Regeneration — копия/Folder1/&#10;Short Name: Graph1">
            <a:extLst>
              <a:ext uri="{FF2B5EF4-FFF2-40B4-BE49-F238E27FC236}">
                <a16:creationId xmlns:a16="http://schemas.microsoft.com/office/drawing/2014/main" id="{D77B2791-61BF-4E90-8699-EA8F5C53CC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56903"/>
              </p:ext>
            </p:extLst>
          </p:nvPr>
        </p:nvGraphicFramePr>
        <p:xfrm>
          <a:off x="488020" y="4160391"/>
          <a:ext cx="3359292" cy="257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Graph" r:id="rId7" imgW="9802440" imgH="7502760" progId="Origin95.Graph">
                  <p:embed/>
                </p:oleObj>
              </mc:Choice>
              <mc:Fallback>
                <p:oleObj name="Graph" r:id="rId7" imgW="9802440" imgH="7502760" progId="Origin95.Graph">
                  <p:embed/>
                  <p:pic>
                    <p:nvPicPr>
                      <p:cNvPr id="12" name="Объект 11" descr="Project Path: C:\Users\Administrator\Desktop\Regeneration — копия.opju&#10;PE Folder: /Regeneration — копия/Folder1/&#10;Short Name: Graph1">
                        <a:extLst>
                          <a:ext uri="{FF2B5EF4-FFF2-40B4-BE49-F238E27FC236}">
                            <a16:creationId xmlns:a16="http://schemas.microsoft.com/office/drawing/2014/main" id="{6921C7BC-684D-4D0E-897B-C7D0478B56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8020" y="4160391"/>
                        <a:ext cx="3359292" cy="257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2D8807-00DC-4BB4-924D-0F9A29A367CB}"/>
              </a:ext>
            </a:extLst>
          </p:cNvPr>
          <p:cNvSpPr/>
          <p:nvPr/>
        </p:nvSpPr>
        <p:spPr>
          <a:xfrm>
            <a:off x="7571110" y="2492877"/>
            <a:ext cx="378269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595959"/>
                </a:solidFill>
                <a:latin typeface="+mn-lt"/>
              </a:rPr>
              <a:t>Выполняются эксперименты по исследованию антибактериальной активности гибридных мембран, синтезу биметаллических МОКП на поверхности ТМ с целью создания люминесцентных сенсоров ионов металлов. Планируются эксперименты по исследованию функциональных свойств гибридных мембран для применения в качестве электрохимических сенсоров ионов металлов, протон-проводящих материалов и для разделения ионов щелочных и щелочноземельных металлов</a:t>
            </a:r>
            <a:endParaRPr lang="ru-RU" dirty="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5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32EAD9-46D6-4603-A84A-D30A77C3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24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028198-115E-4E08-AAF6-0718C0829640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Разработка композитного материала на основе ПЭТФ ТМ для иммобилизации белков при помощи электропереноса</a:t>
            </a:r>
            <a:endParaRPr lang="ru-RU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291D45F-32CF-4766-8502-54D57FEA9ACE}"/>
              </a:ext>
            </a:extLst>
          </p:cNvPr>
          <p:cNvGrpSpPr/>
          <p:nvPr/>
        </p:nvGrpSpPr>
        <p:grpSpPr>
          <a:xfrm>
            <a:off x="450831" y="1857733"/>
            <a:ext cx="5541728" cy="4655645"/>
            <a:chOff x="617736" y="2261617"/>
            <a:chExt cx="4915620" cy="398553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7211B6-47BB-4185-AF48-B739334CC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25978" y="2304534"/>
              <a:ext cx="617999" cy="1428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238E1FC6-3FE3-4FFA-A6DA-9D666D0C2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5979" y="3876170"/>
              <a:ext cx="642942" cy="130660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9DED81-3DCB-4229-B594-173727D45A5A}"/>
                </a:ext>
              </a:extLst>
            </p:cNvPr>
            <p:cNvSpPr txBox="1"/>
            <p:nvPr/>
          </p:nvSpPr>
          <p:spPr>
            <a:xfrm>
              <a:off x="3570123" y="230785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B869B5-6628-443F-BDF7-6B60622CBCBD}"/>
                </a:ext>
              </a:extLst>
            </p:cNvPr>
            <p:cNvSpPr txBox="1"/>
            <p:nvPr/>
          </p:nvSpPr>
          <p:spPr>
            <a:xfrm>
              <a:off x="1897416" y="5304930"/>
              <a:ext cx="4908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AT</a:t>
              </a:r>
              <a:r>
                <a:rPr lang="ru-RU" sz="900" b="1" dirty="0"/>
                <a:t>-</a:t>
              </a:r>
              <a:r>
                <a:rPr lang="en-US" sz="900" b="1" dirty="0"/>
                <a:t>HA</a:t>
              </a:r>
              <a:endParaRPr lang="ru-RU" sz="9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BABE34-CE03-4F3A-BD06-F10B85E1D495}"/>
                </a:ext>
              </a:extLst>
            </p:cNvPr>
            <p:cNvSpPr txBox="1"/>
            <p:nvPr/>
          </p:nvSpPr>
          <p:spPr>
            <a:xfrm>
              <a:off x="1611664" y="3292524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/>
                <a:t>ПЭТФ </a:t>
              </a:r>
              <a:endParaRPr lang="en-US" sz="900" b="1" dirty="0"/>
            </a:p>
            <a:p>
              <a:pPr algn="ctr"/>
              <a:r>
                <a:rPr lang="ru-RU" sz="900" b="1" dirty="0"/>
                <a:t>(</a:t>
              </a:r>
              <a:r>
                <a:rPr lang="en-US" sz="900" b="1" dirty="0"/>
                <a:t>d=</a:t>
              </a:r>
              <a:r>
                <a:rPr lang="ru-RU" sz="900" b="1" dirty="0"/>
                <a:t>0,3 мкм</a:t>
              </a:r>
              <a:r>
                <a:rPr lang="en-US" sz="900" b="1" dirty="0"/>
                <a:t>)</a:t>
              </a:r>
              <a:endParaRPr lang="ru-RU" sz="900" b="1" dirty="0"/>
            </a:p>
          </p:txBody>
        </p:sp>
        <p:pic>
          <p:nvPicPr>
            <p:cNvPr id="12" name="Picture 2" descr="C:\Users\fr33z\Desktop\3day\01track\01trackr.tif">
              <a:extLst>
                <a:ext uri="{FF2B5EF4-FFF2-40B4-BE49-F238E27FC236}">
                  <a16:creationId xmlns:a16="http://schemas.microsoft.com/office/drawing/2014/main" id="{45D6FE28-5B6C-4FC1-A25E-64C3049D8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6110" y="2304534"/>
              <a:ext cx="1643074" cy="11871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pic>
          <p:nvPicPr>
            <p:cNvPr id="13" name="Picture 3" descr="C:\Users\fr33z\Desktop\3day\01pvdf\Student 2021-02-11 18hr 26min_Exposure_184.2sec.tif">
              <a:extLst>
                <a:ext uri="{FF2B5EF4-FFF2-40B4-BE49-F238E27FC236}">
                  <a16:creationId xmlns:a16="http://schemas.microsoft.com/office/drawing/2014/main" id="{C830328C-B978-4414-B3A2-7AFA7396B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26110" y="4090484"/>
              <a:ext cx="1625190" cy="12144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sp>
          <p:nvSpPr>
            <p:cNvPr id="14" name="Прямоугольный треугольник 13">
              <a:extLst>
                <a:ext uri="{FF2B5EF4-FFF2-40B4-BE49-F238E27FC236}">
                  <a16:creationId xmlns:a16="http://schemas.microsoft.com/office/drawing/2014/main" id="{F2D02FFE-CAF6-48DB-869D-0C51D35E9BF2}"/>
                </a:ext>
              </a:extLst>
            </p:cNvPr>
            <p:cNvSpPr/>
            <p:nvPr/>
          </p:nvSpPr>
          <p:spPr>
            <a:xfrm>
              <a:off x="2897548" y="5447806"/>
              <a:ext cx="1571636" cy="71438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EA2DFA-6AF7-4DC6-AF6C-0834C9F6D27F}"/>
                </a:ext>
              </a:extLst>
            </p:cNvPr>
            <p:cNvSpPr txBox="1"/>
            <p:nvPr/>
          </p:nvSpPr>
          <p:spPr>
            <a:xfrm>
              <a:off x="4498899" y="4601703"/>
              <a:ext cx="785818" cy="23712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PVDF</a:t>
              </a:r>
              <a:endParaRPr lang="ru-RU" sz="12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41FADE-3EAF-41DE-A0FD-A0B758C35BC9}"/>
                </a:ext>
              </a:extLst>
            </p:cNvPr>
            <p:cNvSpPr txBox="1"/>
            <p:nvPr/>
          </p:nvSpPr>
          <p:spPr>
            <a:xfrm>
              <a:off x="3254738" y="3161790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Ig G</a:t>
              </a:r>
              <a:endParaRPr lang="ru-RU" sz="1200" b="1" dirty="0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41DFA0E-ED26-4BA6-92AB-8004A625B14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11664" y="3804732"/>
              <a:ext cx="100013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авая фигурная скобка 17">
              <a:extLst>
                <a:ext uri="{FF2B5EF4-FFF2-40B4-BE49-F238E27FC236}">
                  <a16:creationId xmlns:a16="http://schemas.microsoft.com/office/drawing/2014/main" id="{3A4DAEB6-7E55-4148-9395-A0D121736D35}"/>
                </a:ext>
              </a:extLst>
            </p:cNvPr>
            <p:cNvSpPr/>
            <p:nvPr/>
          </p:nvSpPr>
          <p:spPr>
            <a:xfrm>
              <a:off x="4540622" y="3304666"/>
              <a:ext cx="142876" cy="928694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383641-B166-4EC5-BE9A-F8E053EF4E87}"/>
                </a:ext>
              </a:extLst>
            </p:cNvPr>
            <p:cNvSpPr txBox="1"/>
            <p:nvPr/>
          </p:nvSpPr>
          <p:spPr>
            <a:xfrm>
              <a:off x="4824686" y="3648090"/>
              <a:ext cx="708670" cy="23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Sandwich</a:t>
              </a:r>
              <a:endParaRPr lang="ru-RU" sz="12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69D8CB-690C-4E97-9D91-240DED24371C}"/>
                </a:ext>
              </a:extLst>
            </p:cNvPr>
            <p:cNvSpPr txBox="1"/>
            <p:nvPr/>
          </p:nvSpPr>
          <p:spPr>
            <a:xfrm>
              <a:off x="3254738" y="4885055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Ig G</a:t>
              </a:r>
              <a:endParaRPr lang="ru-RU" sz="1200" b="1" dirty="0"/>
            </a:p>
          </p:txBody>
        </p:sp>
        <p:sp>
          <p:nvSpPr>
            <p:cNvPr id="21" name="Стрелка вниз 45">
              <a:extLst>
                <a:ext uri="{FF2B5EF4-FFF2-40B4-BE49-F238E27FC236}">
                  <a16:creationId xmlns:a16="http://schemas.microsoft.com/office/drawing/2014/main" id="{D27B7120-A5EC-4D91-9E25-F7651C0A218C}"/>
                </a:ext>
              </a:extLst>
            </p:cNvPr>
            <p:cNvSpPr/>
            <p:nvPr/>
          </p:nvSpPr>
          <p:spPr>
            <a:xfrm>
              <a:off x="3326176" y="3518980"/>
              <a:ext cx="285752" cy="714380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10CF35-C2B5-48C1-BD60-DDBDE851706C}"/>
                </a:ext>
              </a:extLst>
            </p:cNvPr>
            <p:cNvSpPr txBox="1"/>
            <p:nvPr/>
          </p:nvSpPr>
          <p:spPr>
            <a:xfrm>
              <a:off x="3540490" y="3518980"/>
              <a:ext cx="1000132" cy="55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Проскок </a:t>
              </a:r>
              <a:r>
                <a:rPr lang="ru-RU" sz="1200" b="1" dirty="0" err="1"/>
                <a:t>мономерного</a:t>
              </a:r>
              <a:r>
                <a:rPr lang="ru-RU" sz="1200" b="1" dirty="0"/>
                <a:t> белка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07AE1F-89BB-4C38-8FEB-8A34002323D0}"/>
                </a:ext>
              </a:extLst>
            </p:cNvPr>
            <p:cNvSpPr txBox="1"/>
            <p:nvPr/>
          </p:nvSpPr>
          <p:spPr>
            <a:xfrm>
              <a:off x="4568689" y="2488908"/>
              <a:ext cx="785818" cy="39521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ПЭТФ </a:t>
              </a:r>
              <a:r>
                <a:rPr lang="en-US" sz="1200" b="1" dirty="0"/>
                <a:t>d=</a:t>
              </a:r>
              <a:r>
                <a:rPr lang="ru-RU" sz="1200" b="1" dirty="0"/>
                <a:t>0,</a:t>
              </a:r>
              <a:r>
                <a:rPr lang="en-GB" sz="1200" b="1" dirty="0"/>
                <a:t>2</a:t>
              </a:r>
              <a:r>
                <a:rPr lang="ru-RU" sz="1200" b="1" dirty="0"/>
                <a:t> мкм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02DE1C-E037-400D-BC56-7183980D1BB7}"/>
                </a:ext>
              </a:extLst>
            </p:cNvPr>
            <p:cNvSpPr txBox="1"/>
            <p:nvPr/>
          </p:nvSpPr>
          <p:spPr>
            <a:xfrm rot="2678600">
              <a:off x="891011" y="2307948"/>
              <a:ext cx="621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cs typeface="Times New Roman" pitchFamily="18" charset="0"/>
                </a:rPr>
                <a:t>76QY-HA</a:t>
              </a:r>
              <a:endParaRPr lang="ru-RU" sz="900" b="1" dirty="0"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3C0743-DEAF-43D7-A7D6-D2C2E27C6CF6}"/>
                </a:ext>
              </a:extLst>
            </p:cNvPr>
            <p:cNvSpPr txBox="1"/>
            <p:nvPr/>
          </p:nvSpPr>
          <p:spPr>
            <a:xfrm rot="2678600">
              <a:off x="617736" y="2328439"/>
              <a:ext cx="6735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cs typeface="Times New Roman" pitchFamily="18" charset="0"/>
                </a:rPr>
                <a:t>120QY-HA</a:t>
              </a:r>
              <a:endParaRPr lang="ru-RU" sz="800" b="1" dirty="0"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4D848B-3B9D-4E7A-86EA-087463A8967E}"/>
                </a:ext>
              </a:extLst>
            </p:cNvPr>
            <p:cNvSpPr txBox="1"/>
            <p:nvPr/>
          </p:nvSpPr>
          <p:spPr>
            <a:xfrm rot="2678600">
              <a:off x="1116032" y="2261617"/>
              <a:ext cx="6090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cs typeface="Times New Roman" pitchFamily="18" charset="0"/>
                </a:rPr>
                <a:t>131Q-HA</a:t>
              </a:r>
              <a:endParaRPr lang="ru-RU" sz="900" b="1" dirty="0"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5478708-BFC3-4B07-8DB5-6C6B0090362A}"/>
                </a:ext>
              </a:extLst>
            </p:cNvPr>
            <p:cNvCxnSpPr>
              <a:cxnSpLocks/>
            </p:cNvCxnSpPr>
            <p:nvPr/>
          </p:nvCxnSpPr>
          <p:spPr>
            <a:xfrm>
              <a:off x="1003952" y="2650841"/>
              <a:ext cx="142876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BF0C2272-0ED7-4285-A7CD-621096A64806}"/>
                </a:ext>
              </a:extLst>
            </p:cNvPr>
            <p:cNvCxnSpPr>
              <a:cxnSpLocks/>
            </p:cNvCxnSpPr>
            <p:nvPr/>
          </p:nvCxnSpPr>
          <p:spPr>
            <a:xfrm>
              <a:off x="1251209" y="2651272"/>
              <a:ext cx="142876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C1E494EE-657D-4ECE-A15B-3DE90511DDD5}"/>
                </a:ext>
              </a:extLst>
            </p:cNvPr>
            <p:cNvCxnSpPr>
              <a:cxnSpLocks/>
            </p:cNvCxnSpPr>
            <p:nvPr/>
          </p:nvCxnSpPr>
          <p:spPr>
            <a:xfrm>
              <a:off x="1468299" y="2653779"/>
              <a:ext cx="142876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2031DF-4876-4AFD-907B-943518AD4D8C}"/>
                </a:ext>
              </a:extLst>
            </p:cNvPr>
            <p:cNvSpPr txBox="1"/>
            <p:nvPr/>
          </p:nvSpPr>
          <p:spPr>
            <a:xfrm>
              <a:off x="1357034" y="5535762"/>
              <a:ext cx="1571604" cy="711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Осаждение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фибриллярных белковых агрегатов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35 kDa</a:t>
              </a:r>
              <a:endPara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5CE25E6-A4B9-4F0E-A858-D9F761B4F1BB}"/>
              </a:ext>
            </a:extLst>
          </p:cNvPr>
          <p:cNvGrpSpPr/>
          <p:nvPr/>
        </p:nvGrpSpPr>
        <p:grpSpPr>
          <a:xfrm>
            <a:off x="6096000" y="1496440"/>
            <a:ext cx="5348278" cy="4039292"/>
            <a:chOff x="6324584" y="1983891"/>
            <a:chExt cx="4304024" cy="31029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F09B06-4B0B-4023-B1F4-BA345C73F2B0}"/>
                </a:ext>
              </a:extLst>
            </p:cNvPr>
            <p:cNvSpPr txBox="1"/>
            <p:nvPr/>
          </p:nvSpPr>
          <p:spPr>
            <a:xfrm>
              <a:off x="6333559" y="2577510"/>
              <a:ext cx="1214446" cy="354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ПЭТФ мембрана </a:t>
              </a:r>
            </a:p>
            <a:p>
              <a:pPr algn="ctr"/>
              <a:r>
                <a:rPr lang="en-US" sz="1200" b="1" dirty="0"/>
                <a:t>d=</a:t>
              </a:r>
              <a:r>
                <a:rPr lang="ru-RU" sz="1200" b="1" dirty="0"/>
                <a:t>0,1 мкм</a:t>
              </a: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FBBFF249-3F14-45DD-AAC6-EE83ECE5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10336" y="2943770"/>
              <a:ext cx="642942" cy="100013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2685E038-7833-40C5-AA6D-4435565E2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10336" y="3943902"/>
              <a:ext cx="642942" cy="9286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38" name="Правая фигурная скобка 37">
              <a:extLst>
                <a:ext uri="{FF2B5EF4-FFF2-40B4-BE49-F238E27FC236}">
                  <a16:creationId xmlns:a16="http://schemas.microsoft.com/office/drawing/2014/main" id="{A90120EB-BC51-420F-A182-6FA7EBB2B9A5}"/>
                </a:ext>
              </a:extLst>
            </p:cNvPr>
            <p:cNvSpPr/>
            <p:nvPr/>
          </p:nvSpPr>
          <p:spPr>
            <a:xfrm>
              <a:off x="7324716" y="3491712"/>
              <a:ext cx="142876" cy="928694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BD75C2-A06B-41E4-80FA-FCCDEEF2B8C9}"/>
                </a:ext>
              </a:extLst>
            </p:cNvPr>
            <p:cNvSpPr txBox="1"/>
            <p:nvPr/>
          </p:nvSpPr>
          <p:spPr>
            <a:xfrm rot="16200000">
              <a:off x="7288997" y="3775434"/>
              <a:ext cx="642942" cy="22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Sandwich</a:t>
              </a:r>
              <a:endParaRPr lang="ru-RU" sz="1200" b="1" dirty="0"/>
            </a:p>
          </p:txBody>
        </p:sp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7A4CB0D9-15A0-4D76-A5EE-D41651D28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9332390" y="2912800"/>
              <a:ext cx="628122" cy="1357322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C52C0491-17CC-4E52-80BC-D4D0872BE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5400000">
              <a:off x="9332390" y="3594121"/>
              <a:ext cx="628122" cy="1357322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6A8F09-1472-4D8C-B9EF-29353B7C74B0}"/>
                </a:ext>
              </a:extLst>
            </p:cNvPr>
            <p:cNvSpPr txBox="1"/>
            <p:nvPr/>
          </p:nvSpPr>
          <p:spPr>
            <a:xfrm>
              <a:off x="9039228" y="4658281"/>
              <a:ext cx="1214446" cy="21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Нитроцеллюлоза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BD3E95-45F5-4B91-9389-7305ADE90A9C}"/>
                </a:ext>
              </a:extLst>
            </p:cNvPr>
            <p:cNvSpPr txBox="1"/>
            <p:nvPr/>
          </p:nvSpPr>
          <p:spPr>
            <a:xfrm>
              <a:off x="8630523" y="2327245"/>
              <a:ext cx="1177638" cy="92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Композитный ПЭТФ </a:t>
              </a:r>
            </a:p>
            <a:p>
              <a:pPr algn="ctr"/>
              <a:r>
                <a:rPr lang="ru-RU" sz="1200" b="1" dirty="0"/>
                <a:t>(фазовая инверсия, обработка нитроцеллюлозой)</a:t>
              </a:r>
            </a:p>
          </p:txBody>
        </p:sp>
        <p:sp>
          <p:nvSpPr>
            <p:cNvPr id="44" name="Стрелка вниз 53">
              <a:extLst>
                <a:ext uri="{FF2B5EF4-FFF2-40B4-BE49-F238E27FC236}">
                  <a16:creationId xmlns:a16="http://schemas.microsoft.com/office/drawing/2014/main" id="{F648EB24-BA1F-4C80-AE7C-D1905BA5C61B}"/>
                </a:ext>
              </a:extLst>
            </p:cNvPr>
            <p:cNvSpPr/>
            <p:nvPr/>
          </p:nvSpPr>
          <p:spPr>
            <a:xfrm>
              <a:off x="9539294" y="3729587"/>
              <a:ext cx="285752" cy="357190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F5CC12-3C7C-4779-ADBF-B1BCAD86EDEB}"/>
                </a:ext>
              </a:extLst>
            </p:cNvPr>
            <p:cNvSpPr txBox="1"/>
            <p:nvPr/>
          </p:nvSpPr>
          <p:spPr>
            <a:xfrm>
              <a:off x="9771352" y="2335784"/>
              <a:ext cx="857256" cy="92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ПЭТФ 30 мкм. двумассивное облучение </a:t>
              </a:r>
              <a:r>
                <a:rPr lang="en-GB" sz="1200" b="1" dirty="0"/>
                <a:t>d=0,2 </a:t>
              </a:r>
              <a:r>
                <a:rPr lang="ru-RU" sz="1200" b="1" dirty="0"/>
                <a:t>мкм (контроль)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C37B99-BAD1-4139-9714-C95EE636ED6F}"/>
                </a:ext>
              </a:extLst>
            </p:cNvPr>
            <p:cNvSpPr txBox="1"/>
            <p:nvPr/>
          </p:nvSpPr>
          <p:spPr>
            <a:xfrm>
              <a:off x="7610467" y="1983891"/>
              <a:ext cx="1714512" cy="21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Снижение проскока белка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728124-F754-4CB1-961E-57879982D834}"/>
                </a:ext>
              </a:extLst>
            </p:cNvPr>
            <p:cNvSpPr txBox="1"/>
            <p:nvPr/>
          </p:nvSpPr>
          <p:spPr>
            <a:xfrm>
              <a:off x="6324584" y="4872595"/>
              <a:ext cx="1214446" cy="21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Нитроцеллюлоза</a:t>
              </a:r>
            </a:p>
          </p:txBody>
        </p: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E7693E8-269E-454B-B288-3F7B3654F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81906" y="3288419"/>
              <a:ext cx="572033" cy="12984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1C0A9C0-D75E-416E-B523-8C5243BA2AD3}"/>
                </a:ext>
              </a:extLst>
            </p:cNvPr>
            <p:cNvSpPr txBox="1"/>
            <p:nvPr/>
          </p:nvSpPr>
          <p:spPr>
            <a:xfrm>
              <a:off x="7395625" y="2891895"/>
              <a:ext cx="1065648" cy="354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Нитроцеллюлоза</a:t>
              </a:r>
            </a:p>
            <a:p>
              <a:pPr algn="ctr"/>
              <a:r>
                <a:rPr lang="ru-RU" sz="1200" b="1" dirty="0"/>
                <a:t>(контроль)</a:t>
              </a:r>
            </a:p>
          </p:txBody>
        </p:sp>
        <p:sp>
          <p:nvSpPr>
            <p:cNvPr id="50" name="Правая фигурная скобка 49">
              <a:extLst>
                <a:ext uri="{FF2B5EF4-FFF2-40B4-BE49-F238E27FC236}">
                  <a16:creationId xmlns:a16="http://schemas.microsoft.com/office/drawing/2014/main" id="{1FD4442B-F1A1-4CD1-8BE4-5BFC83C92461}"/>
                </a:ext>
              </a:extLst>
            </p:cNvPr>
            <p:cNvSpPr/>
            <p:nvPr/>
          </p:nvSpPr>
          <p:spPr>
            <a:xfrm>
              <a:off x="10396550" y="3515273"/>
              <a:ext cx="142876" cy="928694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Блок-схема: сопоставление 50">
              <a:extLst>
                <a:ext uri="{FF2B5EF4-FFF2-40B4-BE49-F238E27FC236}">
                  <a16:creationId xmlns:a16="http://schemas.microsoft.com/office/drawing/2014/main" id="{048AAD26-4DA4-4A79-BA82-7DCC338039DF}"/>
                </a:ext>
              </a:extLst>
            </p:cNvPr>
            <p:cNvSpPr/>
            <p:nvPr/>
          </p:nvSpPr>
          <p:spPr>
            <a:xfrm>
              <a:off x="8396286" y="2515141"/>
              <a:ext cx="142876" cy="2571744"/>
            </a:xfrm>
            <a:prstGeom prst="flowChartCol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85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799E89-E9B7-00D1-9C36-C9667EBEF373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FA23D9C-0FBC-261A-DF53-C1CF5E890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4729" y="-673100"/>
            <a:ext cx="1346200" cy="1346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0C4A538-F5B4-8B16-B1C6-D7CB1F95F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73100" y="4435371"/>
            <a:ext cx="1346200" cy="1346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98F1AD-EF38-3C7B-A463-DFF587B80903}"/>
              </a:ext>
            </a:extLst>
          </p:cNvPr>
          <p:cNvSpPr txBox="1"/>
          <p:nvPr/>
        </p:nvSpPr>
        <p:spPr>
          <a:xfrm>
            <a:off x="965577" y="4420187"/>
            <a:ext cx="4641845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300" strike="noStrike" spc="-1" dirty="0">
                <a:solidFill>
                  <a:srgbClr val="258D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</a:t>
            </a:r>
          </a:p>
          <a:p>
            <a:pPr>
              <a:lnSpc>
                <a:spcPct val="100000"/>
              </a:lnSpc>
            </a:pPr>
            <a:r>
              <a:rPr lang="ru-RU" sz="4300" strike="noStrike" spc="-1" dirty="0">
                <a:solidFill>
                  <a:srgbClr val="258D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ВНИМАНИЕ!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70D37786-976F-3BC5-A649-9B44131F3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0323" y="6186155"/>
            <a:ext cx="1346200" cy="1346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957798-05D6-1059-CE8A-E3467E3CB6A8}"/>
              </a:ext>
            </a:extLst>
          </p:cNvPr>
          <p:cNvSpPr txBox="1"/>
          <p:nvPr/>
        </p:nvSpPr>
        <p:spPr>
          <a:xfrm>
            <a:off x="965577" y="3007168"/>
            <a:ext cx="575795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trike="noStrike" spc="-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Производитель трековых мембран </a:t>
            </a:r>
            <a:br>
              <a:rPr lang="ru-RU" sz="2400" strike="noStrike" spc="-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strike="noStrike" spc="-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1975 года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681D309B-4F3D-06C7-B7AE-1FD190D6B004}"/>
              </a:ext>
            </a:extLst>
          </p:cNvPr>
          <p:cNvSpPr/>
          <p:nvPr/>
        </p:nvSpPr>
        <p:spPr>
          <a:xfrm>
            <a:off x="10969987" y="314298"/>
            <a:ext cx="946536" cy="946536"/>
          </a:xfrm>
          <a:custGeom>
            <a:avLst/>
            <a:gdLst>
              <a:gd name="connsiteX0" fmla="*/ 0 w 1187685"/>
              <a:gd name="connsiteY0" fmla="*/ 0 h 1187685"/>
              <a:gd name="connsiteX1" fmla="*/ 47507 w 1187685"/>
              <a:gd name="connsiteY1" fmla="*/ 0 h 1187685"/>
              <a:gd name="connsiteX2" fmla="*/ 47507 w 1187685"/>
              <a:gd name="connsiteY2" fmla="*/ 47507 h 1187685"/>
              <a:gd name="connsiteX3" fmla="*/ 0 w 1187685"/>
              <a:gd name="connsiteY3" fmla="*/ 47507 h 1187685"/>
              <a:gd name="connsiteX4" fmla="*/ 47507 w 1187685"/>
              <a:gd name="connsiteY4" fmla="*/ 0 h 1187685"/>
              <a:gd name="connsiteX5" fmla="*/ 95015 w 1187685"/>
              <a:gd name="connsiteY5" fmla="*/ 0 h 1187685"/>
              <a:gd name="connsiteX6" fmla="*/ 95015 w 1187685"/>
              <a:gd name="connsiteY6" fmla="*/ 47507 h 1187685"/>
              <a:gd name="connsiteX7" fmla="*/ 47507 w 1187685"/>
              <a:gd name="connsiteY7" fmla="*/ 47507 h 1187685"/>
              <a:gd name="connsiteX8" fmla="*/ 95015 w 1187685"/>
              <a:gd name="connsiteY8" fmla="*/ 0 h 1187685"/>
              <a:gd name="connsiteX9" fmla="*/ 142522 w 1187685"/>
              <a:gd name="connsiteY9" fmla="*/ 0 h 1187685"/>
              <a:gd name="connsiteX10" fmla="*/ 142522 w 1187685"/>
              <a:gd name="connsiteY10" fmla="*/ 47507 h 1187685"/>
              <a:gd name="connsiteX11" fmla="*/ 95015 w 1187685"/>
              <a:gd name="connsiteY11" fmla="*/ 47507 h 1187685"/>
              <a:gd name="connsiteX12" fmla="*/ 142522 w 1187685"/>
              <a:gd name="connsiteY12" fmla="*/ 0 h 1187685"/>
              <a:gd name="connsiteX13" fmla="*/ 190030 w 1187685"/>
              <a:gd name="connsiteY13" fmla="*/ 0 h 1187685"/>
              <a:gd name="connsiteX14" fmla="*/ 190030 w 1187685"/>
              <a:gd name="connsiteY14" fmla="*/ 47507 h 1187685"/>
              <a:gd name="connsiteX15" fmla="*/ 142522 w 1187685"/>
              <a:gd name="connsiteY15" fmla="*/ 47507 h 1187685"/>
              <a:gd name="connsiteX16" fmla="*/ 190030 w 1187685"/>
              <a:gd name="connsiteY16" fmla="*/ 0 h 1187685"/>
              <a:gd name="connsiteX17" fmla="*/ 237537 w 1187685"/>
              <a:gd name="connsiteY17" fmla="*/ 0 h 1187685"/>
              <a:gd name="connsiteX18" fmla="*/ 237537 w 1187685"/>
              <a:gd name="connsiteY18" fmla="*/ 47507 h 1187685"/>
              <a:gd name="connsiteX19" fmla="*/ 190030 w 1187685"/>
              <a:gd name="connsiteY19" fmla="*/ 47507 h 1187685"/>
              <a:gd name="connsiteX20" fmla="*/ 237537 w 1187685"/>
              <a:gd name="connsiteY20" fmla="*/ 0 h 1187685"/>
              <a:gd name="connsiteX21" fmla="*/ 285044 w 1187685"/>
              <a:gd name="connsiteY21" fmla="*/ 0 h 1187685"/>
              <a:gd name="connsiteX22" fmla="*/ 285044 w 1187685"/>
              <a:gd name="connsiteY22" fmla="*/ 47507 h 1187685"/>
              <a:gd name="connsiteX23" fmla="*/ 237537 w 1187685"/>
              <a:gd name="connsiteY23" fmla="*/ 47507 h 1187685"/>
              <a:gd name="connsiteX24" fmla="*/ 285044 w 1187685"/>
              <a:gd name="connsiteY24" fmla="*/ 0 h 1187685"/>
              <a:gd name="connsiteX25" fmla="*/ 332552 w 1187685"/>
              <a:gd name="connsiteY25" fmla="*/ 0 h 1187685"/>
              <a:gd name="connsiteX26" fmla="*/ 332552 w 1187685"/>
              <a:gd name="connsiteY26" fmla="*/ 47507 h 1187685"/>
              <a:gd name="connsiteX27" fmla="*/ 285044 w 1187685"/>
              <a:gd name="connsiteY27" fmla="*/ 47507 h 1187685"/>
              <a:gd name="connsiteX28" fmla="*/ 570089 w 1187685"/>
              <a:gd name="connsiteY28" fmla="*/ 0 h 1187685"/>
              <a:gd name="connsiteX29" fmla="*/ 617596 w 1187685"/>
              <a:gd name="connsiteY29" fmla="*/ 0 h 1187685"/>
              <a:gd name="connsiteX30" fmla="*/ 617596 w 1187685"/>
              <a:gd name="connsiteY30" fmla="*/ 47507 h 1187685"/>
              <a:gd name="connsiteX31" fmla="*/ 570089 w 1187685"/>
              <a:gd name="connsiteY31" fmla="*/ 47507 h 1187685"/>
              <a:gd name="connsiteX32" fmla="*/ 760119 w 1187685"/>
              <a:gd name="connsiteY32" fmla="*/ 0 h 1187685"/>
              <a:gd name="connsiteX33" fmla="*/ 807626 w 1187685"/>
              <a:gd name="connsiteY33" fmla="*/ 0 h 1187685"/>
              <a:gd name="connsiteX34" fmla="*/ 807626 w 1187685"/>
              <a:gd name="connsiteY34" fmla="*/ 47507 h 1187685"/>
              <a:gd name="connsiteX35" fmla="*/ 760119 w 1187685"/>
              <a:gd name="connsiteY35" fmla="*/ 47507 h 1187685"/>
              <a:gd name="connsiteX36" fmla="*/ 855133 w 1187685"/>
              <a:gd name="connsiteY36" fmla="*/ 0 h 1187685"/>
              <a:gd name="connsiteX37" fmla="*/ 902641 w 1187685"/>
              <a:gd name="connsiteY37" fmla="*/ 0 h 1187685"/>
              <a:gd name="connsiteX38" fmla="*/ 902641 w 1187685"/>
              <a:gd name="connsiteY38" fmla="*/ 47507 h 1187685"/>
              <a:gd name="connsiteX39" fmla="*/ 855133 w 1187685"/>
              <a:gd name="connsiteY39" fmla="*/ 47507 h 1187685"/>
              <a:gd name="connsiteX40" fmla="*/ 902641 w 1187685"/>
              <a:gd name="connsiteY40" fmla="*/ 0 h 1187685"/>
              <a:gd name="connsiteX41" fmla="*/ 950148 w 1187685"/>
              <a:gd name="connsiteY41" fmla="*/ 0 h 1187685"/>
              <a:gd name="connsiteX42" fmla="*/ 950148 w 1187685"/>
              <a:gd name="connsiteY42" fmla="*/ 47507 h 1187685"/>
              <a:gd name="connsiteX43" fmla="*/ 902641 w 1187685"/>
              <a:gd name="connsiteY43" fmla="*/ 47507 h 1187685"/>
              <a:gd name="connsiteX44" fmla="*/ 950148 w 1187685"/>
              <a:gd name="connsiteY44" fmla="*/ 0 h 1187685"/>
              <a:gd name="connsiteX45" fmla="*/ 997656 w 1187685"/>
              <a:gd name="connsiteY45" fmla="*/ 0 h 1187685"/>
              <a:gd name="connsiteX46" fmla="*/ 997656 w 1187685"/>
              <a:gd name="connsiteY46" fmla="*/ 47507 h 1187685"/>
              <a:gd name="connsiteX47" fmla="*/ 950148 w 1187685"/>
              <a:gd name="connsiteY47" fmla="*/ 47507 h 1187685"/>
              <a:gd name="connsiteX48" fmla="*/ 997656 w 1187685"/>
              <a:gd name="connsiteY48" fmla="*/ 0 h 1187685"/>
              <a:gd name="connsiteX49" fmla="*/ 1045163 w 1187685"/>
              <a:gd name="connsiteY49" fmla="*/ 0 h 1187685"/>
              <a:gd name="connsiteX50" fmla="*/ 1045163 w 1187685"/>
              <a:gd name="connsiteY50" fmla="*/ 47507 h 1187685"/>
              <a:gd name="connsiteX51" fmla="*/ 997656 w 1187685"/>
              <a:gd name="connsiteY51" fmla="*/ 47507 h 1187685"/>
              <a:gd name="connsiteX52" fmla="*/ 1045163 w 1187685"/>
              <a:gd name="connsiteY52" fmla="*/ 0 h 1187685"/>
              <a:gd name="connsiteX53" fmla="*/ 1092670 w 1187685"/>
              <a:gd name="connsiteY53" fmla="*/ 0 h 1187685"/>
              <a:gd name="connsiteX54" fmla="*/ 1092670 w 1187685"/>
              <a:gd name="connsiteY54" fmla="*/ 47507 h 1187685"/>
              <a:gd name="connsiteX55" fmla="*/ 1045163 w 1187685"/>
              <a:gd name="connsiteY55" fmla="*/ 47507 h 1187685"/>
              <a:gd name="connsiteX56" fmla="*/ 1092670 w 1187685"/>
              <a:gd name="connsiteY56" fmla="*/ 0 h 1187685"/>
              <a:gd name="connsiteX57" fmla="*/ 1140178 w 1187685"/>
              <a:gd name="connsiteY57" fmla="*/ 0 h 1187685"/>
              <a:gd name="connsiteX58" fmla="*/ 1140178 w 1187685"/>
              <a:gd name="connsiteY58" fmla="*/ 47507 h 1187685"/>
              <a:gd name="connsiteX59" fmla="*/ 1092670 w 1187685"/>
              <a:gd name="connsiteY59" fmla="*/ 47507 h 1187685"/>
              <a:gd name="connsiteX60" fmla="*/ 1140178 w 1187685"/>
              <a:gd name="connsiteY60" fmla="*/ 0 h 1187685"/>
              <a:gd name="connsiteX61" fmla="*/ 1187685 w 1187685"/>
              <a:gd name="connsiteY61" fmla="*/ 0 h 1187685"/>
              <a:gd name="connsiteX62" fmla="*/ 1187685 w 1187685"/>
              <a:gd name="connsiteY62" fmla="*/ 47507 h 1187685"/>
              <a:gd name="connsiteX63" fmla="*/ 1140178 w 1187685"/>
              <a:gd name="connsiteY63" fmla="*/ 47507 h 1187685"/>
              <a:gd name="connsiteX64" fmla="*/ 0 w 1187685"/>
              <a:gd name="connsiteY64" fmla="*/ 47507 h 1187685"/>
              <a:gd name="connsiteX65" fmla="*/ 47507 w 1187685"/>
              <a:gd name="connsiteY65" fmla="*/ 47507 h 1187685"/>
              <a:gd name="connsiteX66" fmla="*/ 47507 w 1187685"/>
              <a:gd name="connsiteY66" fmla="*/ 95015 h 1187685"/>
              <a:gd name="connsiteX67" fmla="*/ 0 w 1187685"/>
              <a:gd name="connsiteY67" fmla="*/ 95015 h 1187685"/>
              <a:gd name="connsiteX68" fmla="*/ 285044 w 1187685"/>
              <a:gd name="connsiteY68" fmla="*/ 47507 h 1187685"/>
              <a:gd name="connsiteX69" fmla="*/ 332552 w 1187685"/>
              <a:gd name="connsiteY69" fmla="*/ 47507 h 1187685"/>
              <a:gd name="connsiteX70" fmla="*/ 332552 w 1187685"/>
              <a:gd name="connsiteY70" fmla="*/ 95015 h 1187685"/>
              <a:gd name="connsiteX71" fmla="*/ 285044 w 1187685"/>
              <a:gd name="connsiteY71" fmla="*/ 95015 h 1187685"/>
              <a:gd name="connsiteX72" fmla="*/ 380059 w 1187685"/>
              <a:gd name="connsiteY72" fmla="*/ 47507 h 1187685"/>
              <a:gd name="connsiteX73" fmla="*/ 427567 w 1187685"/>
              <a:gd name="connsiteY73" fmla="*/ 47507 h 1187685"/>
              <a:gd name="connsiteX74" fmla="*/ 427567 w 1187685"/>
              <a:gd name="connsiteY74" fmla="*/ 95015 h 1187685"/>
              <a:gd name="connsiteX75" fmla="*/ 380059 w 1187685"/>
              <a:gd name="connsiteY75" fmla="*/ 95015 h 1187685"/>
              <a:gd name="connsiteX76" fmla="*/ 475074 w 1187685"/>
              <a:gd name="connsiteY76" fmla="*/ 47507 h 1187685"/>
              <a:gd name="connsiteX77" fmla="*/ 522581 w 1187685"/>
              <a:gd name="connsiteY77" fmla="*/ 47507 h 1187685"/>
              <a:gd name="connsiteX78" fmla="*/ 522581 w 1187685"/>
              <a:gd name="connsiteY78" fmla="*/ 95015 h 1187685"/>
              <a:gd name="connsiteX79" fmla="*/ 475074 w 1187685"/>
              <a:gd name="connsiteY79" fmla="*/ 95015 h 1187685"/>
              <a:gd name="connsiteX80" fmla="*/ 665104 w 1187685"/>
              <a:gd name="connsiteY80" fmla="*/ 47507 h 1187685"/>
              <a:gd name="connsiteX81" fmla="*/ 712611 w 1187685"/>
              <a:gd name="connsiteY81" fmla="*/ 47507 h 1187685"/>
              <a:gd name="connsiteX82" fmla="*/ 712611 w 1187685"/>
              <a:gd name="connsiteY82" fmla="*/ 95015 h 1187685"/>
              <a:gd name="connsiteX83" fmla="*/ 665104 w 1187685"/>
              <a:gd name="connsiteY83" fmla="*/ 95015 h 1187685"/>
              <a:gd name="connsiteX84" fmla="*/ 712611 w 1187685"/>
              <a:gd name="connsiteY84" fmla="*/ 47507 h 1187685"/>
              <a:gd name="connsiteX85" fmla="*/ 760119 w 1187685"/>
              <a:gd name="connsiteY85" fmla="*/ 47507 h 1187685"/>
              <a:gd name="connsiteX86" fmla="*/ 760119 w 1187685"/>
              <a:gd name="connsiteY86" fmla="*/ 95015 h 1187685"/>
              <a:gd name="connsiteX87" fmla="*/ 712611 w 1187685"/>
              <a:gd name="connsiteY87" fmla="*/ 95015 h 1187685"/>
              <a:gd name="connsiteX88" fmla="*/ 760119 w 1187685"/>
              <a:gd name="connsiteY88" fmla="*/ 47507 h 1187685"/>
              <a:gd name="connsiteX89" fmla="*/ 807626 w 1187685"/>
              <a:gd name="connsiteY89" fmla="*/ 47507 h 1187685"/>
              <a:gd name="connsiteX90" fmla="*/ 807626 w 1187685"/>
              <a:gd name="connsiteY90" fmla="*/ 95015 h 1187685"/>
              <a:gd name="connsiteX91" fmla="*/ 760119 w 1187685"/>
              <a:gd name="connsiteY91" fmla="*/ 95015 h 1187685"/>
              <a:gd name="connsiteX92" fmla="*/ 855133 w 1187685"/>
              <a:gd name="connsiteY92" fmla="*/ 47507 h 1187685"/>
              <a:gd name="connsiteX93" fmla="*/ 902641 w 1187685"/>
              <a:gd name="connsiteY93" fmla="*/ 47507 h 1187685"/>
              <a:gd name="connsiteX94" fmla="*/ 902641 w 1187685"/>
              <a:gd name="connsiteY94" fmla="*/ 95015 h 1187685"/>
              <a:gd name="connsiteX95" fmla="*/ 855133 w 1187685"/>
              <a:gd name="connsiteY95" fmla="*/ 95015 h 1187685"/>
              <a:gd name="connsiteX96" fmla="*/ 1140178 w 1187685"/>
              <a:gd name="connsiteY96" fmla="*/ 47507 h 1187685"/>
              <a:gd name="connsiteX97" fmla="*/ 1187685 w 1187685"/>
              <a:gd name="connsiteY97" fmla="*/ 47507 h 1187685"/>
              <a:gd name="connsiteX98" fmla="*/ 1187685 w 1187685"/>
              <a:gd name="connsiteY98" fmla="*/ 95015 h 1187685"/>
              <a:gd name="connsiteX99" fmla="*/ 1140178 w 1187685"/>
              <a:gd name="connsiteY99" fmla="*/ 95015 h 1187685"/>
              <a:gd name="connsiteX100" fmla="*/ 0 w 1187685"/>
              <a:gd name="connsiteY100" fmla="*/ 95015 h 1187685"/>
              <a:gd name="connsiteX101" fmla="*/ 47507 w 1187685"/>
              <a:gd name="connsiteY101" fmla="*/ 95015 h 1187685"/>
              <a:gd name="connsiteX102" fmla="*/ 47507 w 1187685"/>
              <a:gd name="connsiteY102" fmla="*/ 142522 h 1187685"/>
              <a:gd name="connsiteX103" fmla="*/ 0 w 1187685"/>
              <a:gd name="connsiteY103" fmla="*/ 142522 h 1187685"/>
              <a:gd name="connsiteX104" fmla="*/ 95015 w 1187685"/>
              <a:gd name="connsiteY104" fmla="*/ 95015 h 1187685"/>
              <a:gd name="connsiteX105" fmla="*/ 142522 w 1187685"/>
              <a:gd name="connsiteY105" fmla="*/ 95015 h 1187685"/>
              <a:gd name="connsiteX106" fmla="*/ 142522 w 1187685"/>
              <a:gd name="connsiteY106" fmla="*/ 142522 h 1187685"/>
              <a:gd name="connsiteX107" fmla="*/ 95015 w 1187685"/>
              <a:gd name="connsiteY107" fmla="*/ 142522 h 1187685"/>
              <a:gd name="connsiteX108" fmla="*/ 142522 w 1187685"/>
              <a:gd name="connsiteY108" fmla="*/ 95015 h 1187685"/>
              <a:gd name="connsiteX109" fmla="*/ 190030 w 1187685"/>
              <a:gd name="connsiteY109" fmla="*/ 95015 h 1187685"/>
              <a:gd name="connsiteX110" fmla="*/ 190030 w 1187685"/>
              <a:gd name="connsiteY110" fmla="*/ 142522 h 1187685"/>
              <a:gd name="connsiteX111" fmla="*/ 142522 w 1187685"/>
              <a:gd name="connsiteY111" fmla="*/ 142522 h 1187685"/>
              <a:gd name="connsiteX112" fmla="*/ 190030 w 1187685"/>
              <a:gd name="connsiteY112" fmla="*/ 95015 h 1187685"/>
              <a:gd name="connsiteX113" fmla="*/ 237537 w 1187685"/>
              <a:gd name="connsiteY113" fmla="*/ 95015 h 1187685"/>
              <a:gd name="connsiteX114" fmla="*/ 237537 w 1187685"/>
              <a:gd name="connsiteY114" fmla="*/ 142522 h 1187685"/>
              <a:gd name="connsiteX115" fmla="*/ 190030 w 1187685"/>
              <a:gd name="connsiteY115" fmla="*/ 142522 h 1187685"/>
              <a:gd name="connsiteX116" fmla="*/ 285044 w 1187685"/>
              <a:gd name="connsiteY116" fmla="*/ 95015 h 1187685"/>
              <a:gd name="connsiteX117" fmla="*/ 332552 w 1187685"/>
              <a:gd name="connsiteY117" fmla="*/ 95015 h 1187685"/>
              <a:gd name="connsiteX118" fmla="*/ 332552 w 1187685"/>
              <a:gd name="connsiteY118" fmla="*/ 142522 h 1187685"/>
              <a:gd name="connsiteX119" fmla="*/ 285044 w 1187685"/>
              <a:gd name="connsiteY119" fmla="*/ 142522 h 1187685"/>
              <a:gd name="connsiteX120" fmla="*/ 665104 w 1187685"/>
              <a:gd name="connsiteY120" fmla="*/ 95015 h 1187685"/>
              <a:gd name="connsiteX121" fmla="*/ 712611 w 1187685"/>
              <a:gd name="connsiteY121" fmla="*/ 95015 h 1187685"/>
              <a:gd name="connsiteX122" fmla="*/ 712611 w 1187685"/>
              <a:gd name="connsiteY122" fmla="*/ 142522 h 1187685"/>
              <a:gd name="connsiteX123" fmla="*/ 665104 w 1187685"/>
              <a:gd name="connsiteY123" fmla="*/ 142522 h 1187685"/>
              <a:gd name="connsiteX124" fmla="*/ 855133 w 1187685"/>
              <a:gd name="connsiteY124" fmla="*/ 95015 h 1187685"/>
              <a:gd name="connsiteX125" fmla="*/ 902641 w 1187685"/>
              <a:gd name="connsiteY125" fmla="*/ 95015 h 1187685"/>
              <a:gd name="connsiteX126" fmla="*/ 902641 w 1187685"/>
              <a:gd name="connsiteY126" fmla="*/ 142522 h 1187685"/>
              <a:gd name="connsiteX127" fmla="*/ 855133 w 1187685"/>
              <a:gd name="connsiteY127" fmla="*/ 142522 h 1187685"/>
              <a:gd name="connsiteX128" fmla="*/ 950148 w 1187685"/>
              <a:gd name="connsiteY128" fmla="*/ 95015 h 1187685"/>
              <a:gd name="connsiteX129" fmla="*/ 997656 w 1187685"/>
              <a:gd name="connsiteY129" fmla="*/ 95015 h 1187685"/>
              <a:gd name="connsiteX130" fmla="*/ 997656 w 1187685"/>
              <a:gd name="connsiteY130" fmla="*/ 142522 h 1187685"/>
              <a:gd name="connsiteX131" fmla="*/ 950148 w 1187685"/>
              <a:gd name="connsiteY131" fmla="*/ 142522 h 1187685"/>
              <a:gd name="connsiteX132" fmla="*/ 997656 w 1187685"/>
              <a:gd name="connsiteY132" fmla="*/ 95015 h 1187685"/>
              <a:gd name="connsiteX133" fmla="*/ 1045163 w 1187685"/>
              <a:gd name="connsiteY133" fmla="*/ 95015 h 1187685"/>
              <a:gd name="connsiteX134" fmla="*/ 1045163 w 1187685"/>
              <a:gd name="connsiteY134" fmla="*/ 142522 h 1187685"/>
              <a:gd name="connsiteX135" fmla="*/ 997656 w 1187685"/>
              <a:gd name="connsiteY135" fmla="*/ 142522 h 1187685"/>
              <a:gd name="connsiteX136" fmla="*/ 1045163 w 1187685"/>
              <a:gd name="connsiteY136" fmla="*/ 95015 h 1187685"/>
              <a:gd name="connsiteX137" fmla="*/ 1092670 w 1187685"/>
              <a:gd name="connsiteY137" fmla="*/ 95015 h 1187685"/>
              <a:gd name="connsiteX138" fmla="*/ 1092670 w 1187685"/>
              <a:gd name="connsiteY138" fmla="*/ 142522 h 1187685"/>
              <a:gd name="connsiteX139" fmla="*/ 1045163 w 1187685"/>
              <a:gd name="connsiteY139" fmla="*/ 142522 h 1187685"/>
              <a:gd name="connsiteX140" fmla="*/ 1140178 w 1187685"/>
              <a:gd name="connsiteY140" fmla="*/ 95015 h 1187685"/>
              <a:gd name="connsiteX141" fmla="*/ 1187685 w 1187685"/>
              <a:gd name="connsiteY141" fmla="*/ 95015 h 1187685"/>
              <a:gd name="connsiteX142" fmla="*/ 1187685 w 1187685"/>
              <a:gd name="connsiteY142" fmla="*/ 142522 h 1187685"/>
              <a:gd name="connsiteX143" fmla="*/ 1140178 w 1187685"/>
              <a:gd name="connsiteY143" fmla="*/ 142522 h 1187685"/>
              <a:gd name="connsiteX144" fmla="*/ 0 w 1187685"/>
              <a:gd name="connsiteY144" fmla="*/ 142522 h 1187685"/>
              <a:gd name="connsiteX145" fmla="*/ 47507 w 1187685"/>
              <a:gd name="connsiteY145" fmla="*/ 142522 h 1187685"/>
              <a:gd name="connsiteX146" fmla="*/ 47507 w 1187685"/>
              <a:gd name="connsiteY146" fmla="*/ 190030 h 1187685"/>
              <a:gd name="connsiteX147" fmla="*/ 0 w 1187685"/>
              <a:gd name="connsiteY147" fmla="*/ 190030 h 1187685"/>
              <a:gd name="connsiteX148" fmla="*/ 95015 w 1187685"/>
              <a:gd name="connsiteY148" fmla="*/ 142522 h 1187685"/>
              <a:gd name="connsiteX149" fmla="*/ 142522 w 1187685"/>
              <a:gd name="connsiteY149" fmla="*/ 142522 h 1187685"/>
              <a:gd name="connsiteX150" fmla="*/ 142522 w 1187685"/>
              <a:gd name="connsiteY150" fmla="*/ 190030 h 1187685"/>
              <a:gd name="connsiteX151" fmla="*/ 95015 w 1187685"/>
              <a:gd name="connsiteY151" fmla="*/ 190030 h 1187685"/>
              <a:gd name="connsiteX152" fmla="*/ 142522 w 1187685"/>
              <a:gd name="connsiteY152" fmla="*/ 142522 h 1187685"/>
              <a:gd name="connsiteX153" fmla="*/ 190030 w 1187685"/>
              <a:gd name="connsiteY153" fmla="*/ 142522 h 1187685"/>
              <a:gd name="connsiteX154" fmla="*/ 190030 w 1187685"/>
              <a:gd name="connsiteY154" fmla="*/ 190030 h 1187685"/>
              <a:gd name="connsiteX155" fmla="*/ 142522 w 1187685"/>
              <a:gd name="connsiteY155" fmla="*/ 190030 h 1187685"/>
              <a:gd name="connsiteX156" fmla="*/ 190030 w 1187685"/>
              <a:gd name="connsiteY156" fmla="*/ 142522 h 1187685"/>
              <a:gd name="connsiteX157" fmla="*/ 237537 w 1187685"/>
              <a:gd name="connsiteY157" fmla="*/ 142522 h 1187685"/>
              <a:gd name="connsiteX158" fmla="*/ 237537 w 1187685"/>
              <a:gd name="connsiteY158" fmla="*/ 190030 h 1187685"/>
              <a:gd name="connsiteX159" fmla="*/ 190030 w 1187685"/>
              <a:gd name="connsiteY159" fmla="*/ 190030 h 1187685"/>
              <a:gd name="connsiteX160" fmla="*/ 285044 w 1187685"/>
              <a:gd name="connsiteY160" fmla="*/ 142522 h 1187685"/>
              <a:gd name="connsiteX161" fmla="*/ 332552 w 1187685"/>
              <a:gd name="connsiteY161" fmla="*/ 142522 h 1187685"/>
              <a:gd name="connsiteX162" fmla="*/ 332552 w 1187685"/>
              <a:gd name="connsiteY162" fmla="*/ 190030 h 1187685"/>
              <a:gd name="connsiteX163" fmla="*/ 285044 w 1187685"/>
              <a:gd name="connsiteY163" fmla="*/ 190030 h 1187685"/>
              <a:gd name="connsiteX164" fmla="*/ 380059 w 1187685"/>
              <a:gd name="connsiteY164" fmla="*/ 142522 h 1187685"/>
              <a:gd name="connsiteX165" fmla="*/ 427567 w 1187685"/>
              <a:gd name="connsiteY165" fmla="*/ 142522 h 1187685"/>
              <a:gd name="connsiteX166" fmla="*/ 427567 w 1187685"/>
              <a:gd name="connsiteY166" fmla="*/ 190030 h 1187685"/>
              <a:gd name="connsiteX167" fmla="*/ 380059 w 1187685"/>
              <a:gd name="connsiteY167" fmla="*/ 190030 h 1187685"/>
              <a:gd name="connsiteX168" fmla="*/ 427567 w 1187685"/>
              <a:gd name="connsiteY168" fmla="*/ 142522 h 1187685"/>
              <a:gd name="connsiteX169" fmla="*/ 475074 w 1187685"/>
              <a:gd name="connsiteY169" fmla="*/ 142522 h 1187685"/>
              <a:gd name="connsiteX170" fmla="*/ 475074 w 1187685"/>
              <a:gd name="connsiteY170" fmla="*/ 190030 h 1187685"/>
              <a:gd name="connsiteX171" fmla="*/ 427567 w 1187685"/>
              <a:gd name="connsiteY171" fmla="*/ 190030 h 1187685"/>
              <a:gd name="connsiteX172" fmla="*/ 475074 w 1187685"/>
              <a:gd name="connsiteY172" fmla="*/ 142522 h 1187685"/>
              <a:gd name="connsiteX173" fmla="*/ 522581 w 1187685"/>
              <a:gd name="connsiteY173" fmla="*/ 142522 h 1187685"/>
              <a:gd name="connsiteX174" fmla="*/ 522581 w 1187685"/>
              <a:gd name="connsiteY174" fmla="*/ 190030 h 1187685"/>
              <a:gd name="connsiteX175" fmla="*/ 475074 w 1187685"/>
              <a:gd name="connsiteY175" fmla="*/ 190030 h 1187685"/>
              <a:gd name="connsiteX176" fmla="*/ 617596 w 1187685"/>
              <a:gd name="connsiteY176" fmla="*/ 142522 h 1187685"/>
              <a:gd name="connsiteX177" fmla="*/ 665104 w 1187685"/>
              <a:gd name="connsiteY177" fmla="*/ 142522 h 1187685"/>
              <a:gd name="connsiteX178" fmla="*/ 665104 w 1187685"/>
              <a:gd name="connsiteY178" fmla="*/ 190030 h 1187685"/>
              <a:gd name="connsiteX179" fmla="*/ 617596 w 1187685"/>
              <a:gd name="connsiteY179" fmla="*/ 190030 h 1187685"/>
              <a:gd name="connsiteX180" fmla="*/ 665104 w 1187685"/>
              <a:gd name="connsiteY180" fmla="*/ 142522 h 1187685"/>
              <a:gd name="connsiteX181" fmla="*/ 712611 w 1187685"/>
              <a:gd name="connsiteY181" fmla="*/ 142522 h 1187685"/>
              <a:gd name="connsiteX182" fmla="*/ 712611 w 1187685"/>
              <a:gd name="connsiteY182" fmla="*/ 190030 h 1187685"/>
              <a:gd name="connsiteX183" fmla="*/ 665104 w 1187685"/>
              <a:gd name="connsiteY183" fmla="*/ 190030 h 1187685"/>
              <a:gd name="connsiteX184" fmla="*/ 712611 w 1187685"/>
              <a:gd name="connsiteY184" fmla="*/ 142522 h 1187685"/>
              <a:gd name="connsiteX185" fmla="*/ 760119 w 1187685"/>
              <a:gd name="connsiteY185" fmla="*/ 142522 h 1187685"/>
              <a:gd name="connsiteX186" fmla="*/ 760119 w 1187685"/>
              <a:gd name="connsiteY186" fmla="*/ 190030 h 1187685"/>
              <a:gd name="connsiteX187" fmla="*/ 712611 w 1187685"/>
              <a:gd name="connsiteY187" fmla="*/ 190030 h 1187685"/>
              <a:gd name="connsiteX188" fmla="*/ 855133 w 1187685"/>
              <a:gd name="connsiteY188" fmla="*/ 142522 h 1187685"/>
              <a:gd name="connsiteX189" fmla="*/ 902641 w 1187685"/>
              <a:gd name="connsiteY189" fmla="*/ 142522 h 1187685"/>
              <a:gd name="connsiteX190" fmla="*/ 902641 w 1187685"/>
              <a:gd name="connsiteY190" fmla="*/ 190030 h 1187685"/>
              <a:gd name="connsiteX191" fmla="*/ 855133 w 1187685"/>
              <a:gd name="connsiteY191" fmla="*/ 190030 h 1187685"/>
              <a:gd name="connsiteX192" fmla="*/ 950148 w 1187685"/>
              <a:gd name="connsiteY192" fmla="*/ 142522 h 1187685"/>
              <a:gd name="connsiteX193" fmla="*/ 997656 w 1187685"/>
              <a:gd name="connsiteY193" fmla="*/ 142522 h 1187685"/>
              <a:gd name="connsiteX194" fmla="*/ 997656 w 1187685"/>
              <a:gd name="connsiteY194" fmla="*/ 190030 h 1187685"/>
              <a:gd name="connsiteX195" fmla="*/ 950148 w 1187685"/>
              <a:gd name="connsiteY195" fmla="*/ 190030 h 1187685"/>
              <a:gd name="connsiteX196" fmla="*/ 997656 w 1187685"/>
              <a:gd name="connsiteY196" fmla="*/ 142522 h 1187685"/>
              <a:gd name="connsiteX197" fmla="*/ 1045163 w 1187685"/>
              <a:gd name="connsiteY197" fmla="*/ 142522 h 1187685"/>
              <a:gd name="connsiteX198" fmla="*/ 1045163 w 1187685"/>
              <a:gd name="connsiteY198" fmla="*/ 190030 h 1187685"/>
              <a:gd name="connsiteX199" fmla="*/ 997656 w 1187685"/>
              <a:gd name="connsiteY199" fmla="*/ 190030 h 1187685"/>
              <a:gd name="connsiteX200" fmla="*/ 1045163 w 1187685"/>
              <a:gd name="connsiteY200" fmla="*/ 142522 h 1187685"/>
              <a:gd name="connsiteX201" fmla="*/ 1092670 w 1187685"/>
              <a:gd name="connsiteY201" fmla="*/ 142522 h 1187685"/>
              <a:gd name="connsiteX202" fmla="*/ 1092670 w 1187685"/>
              <a:gd name="connsiteY202" fmla="*/ 190030 h 1187685"/>
              <a:gd name="connsiteX203" fmla="*/ 1045163 w 1187685"/>
              <a:gd name="connsiteY203" fmla="*/ 190030 h 1187685"/>
              <a:gd name="connsiteX204" fmla="*/ 1140178 w 1187685"/>
              <a:gd name="connsiteY204" fmla="*/ 142522 h 1187685"/>
              <a:gd name="connsiteX205" fmla="*/ 1187685 w 1187685"/>
              <a:gd name="connsiteY205" fmla="*/ 142522 h 1187685"/>
              <a:gd name="connsiteX206" fmla="*/ 1187685 w 1187685"/>
              <a:gd name="connsiteY206" fmla="*/ 190030 h 1187685"/>
              <a:gd name="connsiteX207" fmla="*/ 1140178 w 1187685"/>
              <a:gd name="connsiteY207" fmla="*/ 190030 h 1187685"/>
              <a:gd name="connsiteX208" fmla="*/ 0 w 1187685"/>
              <a:gd name="connsiteY208" fmla="*/ 190030 h 1187685"/>
              <a:gd name="connsiteX209" fmla="*/ 47507 w 1187685"/>
              <a:gd name="connsiteY209" fmla="*/ 190030 h 1187685"/>
              <a:gd name="connsiteX210" fmla="*/ 47507 w 1187685"/>
              <a:gd name="connsiteY210" fmla="*/ 237537 h 1187685"/>
              <a:gd name="connsiteX211" fmla="*/ 0 w 1187685"/>
              <a:gd name="connsiteY211" fmla="*/ 237537 h 1187685"/>
              <a:gd name="connsiteX212" fmla="*/ 95015 w 1187685"/>
              <a:gd name="connsiteY212" fmla="*/ 190030 h 1187685"/>
              <a:gd name="connsiteX213" fmla="*/ 142522 w 1187685"/>
              <a:gd name="connsiteY213" fmla="*/ 190030 h 1187685"/>
              <a:gd name="connsiteX214" fmla="*/ 142522 w 1187685"/>
              <a:gd name="connsiteY214" fmla="*/ 237537 h 1187685"/>
              <a:gd name="connsiteX215" fmla="*/ 95015 w 1187685"/>
              <a:gd name="connsiteY215" fmla="*/ 237537 h 1187685"/>
              <a:gd name="connsiteX216" fmla="*/ 142522 w 1187685"/>
              <a:gd name="connsiteY216" fmla="*/ 190030 h 1187685"/>
              <a:gd name="connsiteX217" fmla="*/ 190030 w 1187685"/>
              <a:gd name="connsiteY217" fmla="*/ 190030 h 1187685"/>
              <a:gd name="connsiteX218" fmla="*/ 190030 w 1187685"/>
              <a:gd name="connsiteY218" fmla="*/ 237537 h 1187685"/>
              <a:gd name="connsiteX219" fmla="*/ 142522 w 1187685"/>
              <a:gd name="connsiteY219" fmla="*/ 237537 h 1187685"/>
              <a:gd name="connsiteX220" fmla="*/ 190030 w 1187685"/>
              <a:gd name="connsiteY220" fmla="*/ 190030 h 1187685"/>
              <a:gd name="connsiteX221" fmla="*/ 237537 w 1187685"/>
              <a:gd name="connsiteY221" fmla="*/ 190030 h 1187685"/>
              <a:gd name="connsiteX222" fmla="*/ 237537 w 1187685"/>
              <a:gd name="connsiteY222" fmla="*/ 237537 h 1187685"/>
              <a:gd name="connsiteX223" fmla="*/ 190030 w 1187685"/>
              <a:gd name="connsiteY223" fmla="*/ 237537 h 1187685"/>
              <a:gd name="connsiteX224" fmla="*/ 285044 w 1187685"/>
              <a:gd name="connsiteY224" fmla="*/ 190030 h 1187685"/>
              <a:gd name="connsiteX225" fmla="*/ 332552 w 1187685"/>
              <a:gd name="connsiteY225" fmla="*/ 190030 h 1187685"/>
              <a:gd name="connsiteX226" fmla="*/ 332552 w 1187685"/>
              <a:gd name="connsiteY226" fmla="*/ 237537 h 1187685"/>
              <a:gd name="connsiteX227" fmla="*/ 285044 w 1187685"/>
              <a:gd name="connsiteY227" fmla="*/ 237537 h 1187685"/>
              <a:gd name="connsiteX228" fmla="*/ 427567 w 1187685"/>
              <a:gd name="connsiteY228" fmla="*/ 190030 h 1187685"/>
              <a:gd name="connsiteX229" fmla="*/ 475074 w 1187685"/>
              <a:gd name="connsiteY229" fmla="*/ 190030 h 1187685"/>
              <a:gd name="connsiteX230" fmla="*/ 475074 w 1187685"/>
              <a:gd name="connsiteY230" fmla="*/ 237537 h 1187685"/>
              <a:gd name="connsiteX231" fmla="*/ 427567 w 1187685"/>
              <a:gd name="connsiteY231" fmla="*/ 237537 h 1187685"/>
              <a:gd name="connsiteX232" fmla="*/ 617596 w 1187685"/>
              <a:gd name="connsiteY232" fmla="*/ 190030 h 1187685"/>
              <a:gd name="connsiteX233" fmla="*/ 665104 w 1187685"/>
              <a:gd name="connsiteY233" fmla="*/ 190030 h 1187685"/>
              <a:gd name="connsiteX234" fmla="*/ 665104 w 1187685"/>
              <a:gd name="connsiteY234" fmla="*/ 237537 h 1187685"/>
              <a:gd name="connsiteX235" fmla="*/ 617596 w 1187685"/>
              <a:gd name="connsiteY235" fmla="*/ 237537 h 1187685"/>
              <a:gd name="connsiteX236" fmla="*/ 760119 w 1187685"/>
              <a:gd name="connsiteY236" fmla="*/ 190030 h 1187685"/>
              <a:gd name="connsiteX237" fmla="*/ 807626 w 1187685"/>
              <a:gd name="connsiteY237" fmla="*/ 190030 h 1187685"/>
              <a:gd name="connsiteX238" fmla="*/ 807626 w 1187685"/>
              <a:gd name="connsiteY238" fmla="*/ 237537 h 1187685"/>
              <a:gd name="connsiteX239" fmla="*/ 760119 w 1187685"/>
              <a:gd name="connsiteY239" fmla="*/ 237537 h 1187685"/>
              <a:gd name="connsiteX240" fmla="*/ 855133 w 1187685"/>
              <a:gd name="connsiteY240" fmla="*/ 190030 h 1187685"/>
              <a:gd name="connsiteX241" fmla="*/ 902641 w 1187685"/>
              <a:gd name="connsiteY241" fmla="*/ 190030 h 1187685"/>
              <a:gd name="connsiteX242" fmla="*/ 902641 w 1187685"/>
              <a:gd name="connsiteY242" fmla="*/ 237537 h 1187685"/>
              <a:gd name="connsiteX243" fmla="*/ 855133 w 1187685"/>
              <a:gd name="connsiteY243" fmla="*/ 237537 h 1187685"/>
              <a:gd name="connsiteX244" fmla="*/ 950148 w 1187685"/>
              <a:gd name="connsiteY244" fmla="*/ 190030 h 1187685"/>
              <a:gd name="connsiteX245" fmla="*/ 997656 w 1187685"/>
              <a:gd name="connsiteY245" fmla="*/ 190030 h 1187685"/>
              <a:gd name="connsiteX246" fmla="*/ 997656 w 1187685"/>
              <a:gd name="connsiteY246" fmla="*/ 237537 h 1187685"/>
              <a:gd name="connsiteX247" fmla="*/ 950148 w 1187685"/>
              <a:gd name="connsiteY247" fmla="*/ 237537 h 1187685"/>
              <a:gd name="connsiteX248" fmla="*/ 997656 w 1187685"/>
              <a:gd name="connsiteY248" fmla="*/ 190030 h 1187685"/>
              <a:gd name="connsiteX249" fmla="*/ 1045163 w 1187685"/>
              <a:gd name="connsiteY249" fmla="*/ 190030 h 1187685"/>
              <a:gd name="connsiteX250" fmla="*/ 1045163 w 1187685"/>
              <a:gd name="connsiteY250" fmla="*/ 237537 h 1187685"/>
              <a:gd name="connsiteX251" fmla="*/ 997656 w 1187685"/>
              <a:gd name="connsiteY251" fmla="*/ 237537 h 1187685"/>
              <a:gd name="connsiteX252" fmla="*/ 1045163 w 1187685"/>
              <a:gd name="connsiteY252" fmla="*/ 190030 h 1187685"/>
              <a:gd name="connsiteX253" fmla="*/ 1092670 w 1187685"/>
              <a:gd name="connsiteY253" fmla="*/ 190030 h 1187685"/>
              <a:gd name="connsiteX254" fmla="*/ 1092670 w 1187685"/>
              <a:gd name="connsiteY254" fmla="*/ 237537 h 1187685"/>
              <a:gd name="connsiteX255" fmla="*/ 1045163 w 1187685"/>
              <a:gd name="connsiteY255" fmla="*/ 237537 h 1187685"/>
              <a:gd name="connsiteX256" fmla="*/ 1140178 w 1187685"/>
              <a:gd name="connsiteY256" fmla="*/ 190030 h 1187685"/>
              <a:gd name="connsiteX257" fmla="*/ 1187685 w 1187685"/>
              <a:gd name="connsiteY257" fmla="*/ 190030 h 1187685"/>
              <a:gd name="connsiteX258" fmla="*/ 1187685 w 1187685"/>
              <a:gd name="connsiteY258" fmla="*/ 237537 h 1187685"/>
              <a:gd name="connsiteX259" fmla="*/ 1140178 w 1187685"/>
              <a:gd name="connsiteY259" fmla="*/ 237537 h 1187685"/>
              <a:gd name="connsiteX260" fmla="*/ 0 w 1187685"/>
              <a:gd name="connsiteY260" fmla="*/ 237537 h 1187685"/>
              <a:gd name="connsiteX261" fmla="*/ 47507 w 1187685"/>
              <a:gd name="connsiteY261" fmla="*/ 237537 h 1187685"/>
              <a:gd name="connsiteX262" fmla="*/ 47507 w 1187685"/>
              <a:gd name="connsiteY262" fmla="*/ 285044 h 1187685"/>
              <a:gd name="connsiteX263" fmla="*/ 0 w 1187685"/>
              <a:gd name="connsiteY263" fmla="*/ 285044 h 1187685"/>
              <a:gd name="connsiteX264" fmla="*/ 285044 w 1187685"/>
              <a:gd name="connsiteY264" fmla="*/ 237537 h 1187685"/>
              <a:gd name="connsiteX265" fmla="*/ 332552 w 1187685"/>
              <a:gd name="connsiteY265" fmla="*/ 237537 h 1187685"/>
              <a:gd name="connsiteX266" fmla="*/ 332552 w 1187685"/>
              <a:gd name="connsiteY266" fmla="*/ 285044 h 1187685"/>
              <a:gd name="connsiteX267" fmla="*/ 285044 w 1187685"/>
              <a:gd name="connsiteY267" fmla="*/ 285044 h 1187685"/>
              <a:gd name="connsiteX268" fmla="*/ 380059 w 1187685"/>
              <a:gd name="connsiteY268" fmla="*/ 237537 h 1187685"/>
              <a:gd name="connsiteX269" fmla="*/ 427567 w 1187685"/>
              <a:gd name="connsiteY269" fmla="*/ 237537 h 1187685"/>
              <a:gd name="connsiteX270" fmla="*/ 427567 w 1187685"/>
              <a:gd name="connsiteY270" fmla="*/ 285044 h 1187685"/>
              <a:gd name="connsiteX271" fmla="*/ 380059 w 1187685"/>
              <a:gd name="connsiteY271" fmla="*/ 285044 h 1187685"/>
              <a:gd name="connsiteX272" fmla="*/ 427567 w 1187685"/>
              <a:gd name="connsiteY272" fmla="*/ 237537 h 1187685"/>
              <a:gd name="connsiteX273" fmla="*/ 475074 w 1187685"/>
              <a:gd name="connsiteY273" fmla="*/ 237537 h 1187685"/>
              <a:gd name="connsiteX274" fmla="*/ 475074 w 1187685"/>
              <a:gd name="connsiteY274" fmla="*/ 285044 h 1187685"/>
              <a:gd name="connsiteX275" fmla="*/ 427567 w 1187685"/>
              <a:gd name="connsiteY275" fmla="*/ 285044 h 1187685"/>
              <a:gd name="connsiteX276" fmla="*/ 570089 w 1187685"/>
              <a:gd name="connsiteY276" fmla="*/ 237537 h 1187685"/>
              <a:gd name="connsiteX277" fmla="*/ 617596 w 1187685"/>
              <a:gd name="connsiteY277" fmla="*/ 237537 h 1187685"/>
              <a:gd name="connsiteX278" fmla="*/ 617596 w 1187685"/>
              <a:gd name="connsiteY278" fmla="*/ 285044 h 1187685"/>
              <a:gd name="connsiteX279" fmla="*/ 570089 w 1187685"/>
              <a:gd name="connsiteY279" fmla="*/ 285044 h 1187685"/>
              <a:gd name="connsiteX280" fmla="*/ 665104 w 1187685"/>
              <a:gd name="connsiteY280" fmla="*/ 237537 h 1187685"/>
              <a:gd name="connsiteX281" fmla="*/ 712611 w 1187685"/>
              <a:gd name="connsiteY281" fmla="*/ 237537 h 1187685"/>
              <a:gd name="connsiteX282" fmla="*/ 712611 w 1187685"/>
              <a:gd name="connsiteY282" fmla="*/ 285044 h 1187685"/>
              <a:gd name="connsiteX283" fmla="*/ 665104 w 1187685"/>
              <a:gd name="connsiteY283" fmla="*/ 285044 h 1187685"/>
              <a:gd name="connsiteX284" fmla="*/ 712611 w 1187685"/>
              <a:gd name="connsiteY284" fmla="*/ 237537 h 1187685"/>
              <a:gd name="connsiteX285" fmla="*/ 760119 w 1187685"/>
              <a:gd name="connsiteY285" fmla="*/ 237537 h 1187685"/>
              <a:gd name="connsiteX286" fmla="*/ 760119 w 1187685"/>
              <a:gd name="connsiteY286" fmla="*/ 285044 h 1187685"/>
              <a:gd name="connsiteX287" fmla="*/ 712611 w 1187685"/>
              <a:gd name="connsiteY287" fmla="*/ 285044 h 1187685"/>
              <a:gd name="connsiteX288" fmla="*/ 855133 w 1187685"/>
              <a:gd name="connsiteY288" fmla="*/ 237537 h 1187685"/>
              <a:gd name="connsiteX289" fmla="*/ 902641 w 1187685"/>
              <a:gd name="connsiteY289" fmla="*/ 237537 h 1187685"/>
              <a:gd name="connsiteX290" fmla="*/ 902641 w 1187685"/>
              <a:gd name="connsiteY290" fmla="*/ 285044 h 1187685"/>
              <a:gd name="connsiteX291" fmla="*/ 855133 w 1187685"/>
              <a:gd name="connsiteY291" fmla="*/ 285044 h 1187685"/>
              <a:gd name="connsiteX292" fmla="*/ 1140178 w 1187685"/>
              <a:gd name="connsiteY292" fmla="*/ 237537 h 1187685"/>
              <a:gd name="connsiteX293" fmla="*/ 1187685 w 1187685"/>
              <a:gd name="connsiteY293" fmla="*/ 237537 h 1187685"/>
              <a:gd name="connsiteX294" fmla="*/ 1187685 w 1187685"/>
              <a:gd name="connsiteY294" fmla="*/ 285044 h 1187685"/>
              <a:gd name="connsiteX295" fmla="*/ 1140178 w 1187685"/>
              <a:gd name="connsiteY295" fmla="*/ 285044 h 1187685"/>
              <a:gd name="connsiteX296" fmla="*/ 0 w 1187685"/>
              <a:gd name="connsiteY296" fmla="*/ 285044 h 1187685"/>
              <a:gd name="connsiteX297" fmla="*/ 47507 w 1187685"/>
              <a:gd name="connsiteY297" fmla="*/ 285044 h 1187685"/>
              <a:gd name="connsiteX298" fmla="*/ 47507 w 1187685"/>
              <a:gd name="connsiteY298" fmla="*/ 332552 h 1187685"/>
              <a:gd name="connsiteX299" fmla="*/ 0 w 1187685"/>
              <a:gd name="connsiteY299" fmla="*/ 332552 h 1187685"/>
              <a:gd name="connsiteX300" fmla="*/ 47507 w 1187685"/>
              <a:gd name="connsiteY300" fmla="*/ 285044 h 1187685"/>
              <a:gd name="connsiteX301" fmla="*/ 95015 w 1187685"/>
              <a:gd name="connsiteY301" fmla="*/ 285044 h 1187685"/>
              <a:gd name="connsiteX302" fmla="*/ 95015 w 1187685"/>
              <a:gd name="connsiteY302" fmla="*/ 332552 h 1187685"/>
              <a:gd name="connsiteX303" fmla="*/ 47507 w 1187685"/>
              <a:gd name="connsiteY303" fmla="*/ 332552 h 1187685"/>
              <a:gd name="connsiteX304" fmla="*/ 95015 w 1187685"/>
              <a:gd name="connsiteY304" fmla="*/ 285044 h 1187685"/>
              <a:gd name="connsiteX305" fmla="*/ 142522 w 1187685"/>
              <a:gd name="connsiteY305" fmla="*/ 285044 h 1187685"/>
              <a:gd name="connsiteX306" fmla="*/ 142522 w 1187685"/>
              <a:gd name="connsiteY306" fmla="*/ 332552 h 1187685"/>
              <a:gd name="connsiteX307" fmla="*/ 95015 w 1187685"/>
              <a:gd name="connsiteY307" fmla="*/ 332552 h 1187685"/>
              <a:gd name="connsiteX308" fmla="*/ 142522 w 1187685"/>
              <a:gd name="connsiteY308" fmla="*/ 285044 h 1187685"/>
              <a:gd name="connsiteX309" fmla="*/ 190030 w 1187685"/>
              <a:gd name="connsiteY309" fmla="*/ 285044 h 1187685"/>
              <a:gd name="connsiteX310" fmla="*/ 190030 w 1187685"/>
              <a:gd name="connsiteY310" fmla="*/ 332552 h 1187685"/>
              <a:gd name="connsiteX311" fmla="*/ 142522 w 1187685"/>
              <a:gd name="connsiteY311" fmla="*/ 332552 h 1187685"/>
              <a:gd name="connsiteX312" fmla="*/ 190030 w 1187685"/>
              <a:gd name="connsiteY312" fmla="*/ 285044 h 1187685"/>
              <a:gd name="connsiteX313" fmla="*/ 237537 w 1187685"/>
              <a:gd name="connsiteY313" fmla="*/ 285044 h 1187685"/>
              <a:gd name="connsiteX314" fmla="*/ 237537 w 1187685"/>
              <a:gd name="connsiteY314" fmla="*/ 332552 h 1187685"/>
              <a:gd name="connsiteX315" fmla="*/ 190030 w 1187685"/>
              <a:gd name="connsiteY315" fmla="*/ 332552 h 1187685"/>
              <a:gd name="connsiteX316" fmla="*/ 237537 w 1187685"/>
              <a:gd name="connsiteY316" fmla="*/ 285044 h 1187685"/>
              <a:gd name="connsiteX317" fmla="*/ 285044 w 1187685"/>
              <a:gd name="connsiteY317" fmla="*/ 285044 h 1187685"/>
              <a:gd name="connsiteX318" fmla="*/ 285044 w 1187685"/>
              <a:gd name="connsiteY318" fmla="*/ 332552 h 1187685"/>
              <a:gd name="connsiteX319" fmla="*/ 237537 w 1187685"/>
              <a:gd name="connsiteY319" fmla="*/ 332552 h 1187685"/>
              <a:gd name="connsiteX320" fmla="*/ 285044 w 1187685"/>
              <a:gd name="connsiteY320" fmla="*/ 285044 h 1187685"/>
              <a:gd name="connsiteX321" fmla="*/ 332552 w 1187685"/>
              <a:gd name="connsiteY321" fmla="*/ 285044 h 1187685"/>
              <a:gd name="connsiteX322" fmla="*/ 332552 w 1187685"/>
              <a:gd name="connsiteY322" fmla="*/ 332552 h 1187685"/>
              <a:gd name="connsiteX323" fmla="*/ 285044 w 1187685"/>
              <a:gd name="connsiteY323" fmla="*/ 332552 h 1187685"/>
              <a:gd name="connsiteX324" fmla="*/ 380059 w 1187685"/>
              <a:gd name="connsiteY324" fmla="*/ 285044 h 1187685"/>
              <a:gd name="connsiteX325" fmla="*/ 427567 w 1187685"/>
              <a:gd name="connsiteY325" fmla="*/ 285044 h 1187685"/>
              <a:gd name="connsiteX326" fmla="*/ 427567 w 1187685"/>
              <a:gd name="connsiteY326" fmla="*/ 332552 h 1187685"/>
              <a:gd name="connsiteX327" fmla="*/ 380059 w 1187685"/>
              <a:gd name="connsiteY327" fmla="*/ 332552 h 1187685"/>
              <a:gd name="connsiteX328" fmla="*/ 475074 w 1187685"/>
              <a:gd name="connsiteY328" fmla="*/ 285044 h 1187685"/>
              <a:gd name="connsiteX329" fmla="*/ 522581 w 1187685"/>
              <a:gd name="connsiteY329" fmla="*/ 285044 h 1187685"/>
              <a:gd name="connsiteX330" fmla="*/ 522581 w 1187685"/>
              <a:gd name="connsiteY330" fmla="*/ 332552 h 1187685"/>
              <a:gd name="connsiteX331" fmla="*/ 475074 w 1187685"/>
              <a:gd name="connsiteY331" fmla="*/ 332552 h 1187685"/>
              <a:gd name="connsiteX332" fmla="*/ 570089 w 1187685"/>
              <a:gd name="connsiteY332" fmla="*/ 285044 h 1187685"/>
              <a:gd name="connsiteX333" fmla="*/ 617596 w 1187685"/>
              <a:gd name="connsiteY333" fmla="*/ 285044 h 1187685"/>
              <a:gd name="connsiteX334" fmla="*/ 617596 w 1187685"/>
              <a:gd name="connsiteY334" fmla="*/ 332552 h 1187685"/>
              <a:gd name="connsiteX335" fmla="*/ 570089 w 1187685"/>
              <a:gd name="connsiteY335" fmla="*/ 332552 h 1187685"/>
              <a:gd name="connsiteX336" fmla="*/ 665104 w 1187685"/>
              <a:gd name="connsiteY336" fmla="*/ 285044 h 1187685"/>
              <a:gd name="connsiteX337" fmla="*/ 712611 w 1187685"/>
              <a:gd name="connsiteY337" fmla="*/ 285044 h 1187685"/>
              <a:gd name="connsiteX338" fmla="*/ 712611 w 1187685"/>
              <a:gd name="connsiteY338" fmla="*/ 332552 h 1187685"/>
              <a:gd name="connsiteX339" fmla="*/ 665104 w 1187685"/>
              <a:gd name="connsiteY339" fmla="*/ 332552 h 1187685"/>
              <a:gd name="connsiteX340" fmla="*/ 760119 w 1187685"/>
              <a:gd name="connsiteY340" fmla="*/ 285044 h 1187685"/>
              <a:gd name="connsiteX341" fmla="*/ 807626 w 1187685"/>
              <a:gd name="connsiteY341" fmla="*/ 285044 h 1187685"/>
              <a:gd name="connsiteX342" fmla="*/ 807626 w 1187685"/>
              <a:gd name="connsiteY342" fmla="*/ 332552 h 1187685"/>
              <a:gd name="connsiteX343" fmla="*/ 760119 w 1187685"/>
              <a:gd name="connsiteY343" fmla="*/ 332552 h 1187685"/>
              <a:gd name="connsiteX344" fmla="*/ 855133 w 1187685"/>
              <a:gd name="connsiteY344" fmla="*/ 285044 h 1187685"/>
              <a:gd name="connsiteX345" fmla="*/ 902641 w 1187685"/>
              <a:gd name="connsiteY345" fmla="*/ 285044 h 1187685"/>
              <a:gd name="connsiteX346" fmla="*/ 902641 w 1187685"/>
              <a:gd name="connsiteY346" fmla="*/ 332552 h 1187685"/>
              <a:gd name="connsiteX347" fmla="*/ 855133 w 1187685"/>
              <a:gd name="connsiteY347" fmla="*/ 332552 h 1187685"/>
              <a:gd name="connsiteX348" fmla="*/ 902641 w 1187685"/>
              <a:gd name="connsiteY348" fmla="*/ 285044 h 1187685"/>
              <a:gd name="connsiteX349" fmla="*/ 950148 w 1187685"/>
              <a:gd name="connsiteY349" fmla="*/ 285044 h 1187685"/>
              <a:gd name="connsiteX350" fmla="*/ 950148 w 1187685"/>
              <a:gd name="connsiteY350" fmla="*/ 332552 h 1187685"/>
              <a:gd name="connsiteX351" fmla="*/ 902641 w 1187685"/>
              <a:gd name="connsiteY351" fmla="*/ 332552 h 1187685"/>
              <a:gd name="connsiteX352" fmla="*/ 950148 w 1187685"/>
              <a:gd name="connsiteY352" fmla="*/ 285044 h 1187685"/>
              <a:gd name="connsiteX353" fmla="*/ 997656 w 1187685"/>
              <a:gd name="connsiteY353" fmla="*/ 285044 h 1187685"/>
              <a:gd name="connsiteX354" fmla="*/ 997656 w 1187685"/>
              <a:gd name="connsiteY354" fmla="*/ 332552 h 1187685"/>
              <a:gd name="connsiteX355" fmla="*/ 950148 w 1187685"/>
              <a:gd name="connsiteY355" fmla="*/ 332552 h 1187685"/>
              <a:gd name="connsiteX356" fmla="*/ 997656 w 1187685"/>
              <a:gd name="connsiteY356" fmla="*/ 285044 h 1187685"/>
              <a:gd name="connsiteX357" fmla="*/ 1045163 w 1187685"/>
              <a:gd name="connsiteY357" fmla="*/ 285044 h 1187685"/>
              <a:gd name="connsiteX358" fmla="*/ 1045163 w 1187685"/>
              <a:gd name="connsiteY358" fmla="*/ 332552 h 1187685"/>
              <a:gd name="connsiteX359" fmla="*/ 997656 w 1187685"/>
              <a:gd name="connsiteY359" fmla="*/ 332552 h 1187685"/>
              <a:gd name="connsiteX360" fmla="*/ 1045163 w 1187685"/>
              <a:gd name="connsiteY360" fmla="*/ 285044 h 1187685"/>
              <a:gd name="connsiteX361" fmla="*/ 1092670 w 1187685"/>
              <a:gd name="connsiteY361" fmla="*/ 285044 h 1187685"/>
              <a:gd name="connsiteX362" fmla="*/ 1092670 w 1187685"/>
              <a:gd name="connsiteY362" fmla="*/ 332552 h 1187685"/>
              <a:gd name="connsiteX363" fmla="*/ 1045163 w 1187685"/>
              <a:gd name="connsiteY363" fmla="*/ 332552 h 1187685"/>
              <a:gd name="connsiteX364" fmla="*/ 1092670 w 1187685"/>
              <a:gd name="connsiteY364" fmla="*/ 285044 h 1187685"/>
              <a:gd name="connsiteX365" fmla="*/ 1140178 w 1187685"/>
              <a:gd name="connsiteY365" fmla="*/ 285044 h 1187685"/>
              <a:gd name="connsiteX366" fmla="*/ 1140178 w 1187685"/>
              <a:gd name="connsiteY366" fmla="*/ 332552 h 1187685"/>
              <a:gd name="connsiteX367" fmla="*/ 1092670 w 1187685"/>
              <a:gd name="connsiteY367" fmla="*/ 332552 h 1187685"/>
              <a:gd name="connsiteX368" fmla="*/ 1140178 w 1187685"/>
              <a:gd name="connsiteY368" fmla="*/ 285044 h 1187685"/>
              <a:gd name="connsiteX369" fmla="*/ 1187685 w 1187685"/>
              <a:gd name="connsiteY369" fmla="*/ 285044 h 1187685"/>
              <a:gd name="connsiteX370" fmla="*/ 1187685 w 1187685"/>
              <a:gd name="connsiteY370" fmla="*/ 332552 h 1187685"/>
              <a:gd name="connsiteX371" fmla="*/ 1140178 w 1187685"/>
              <a:gd name="connsiteY371" fmla="*/ 332552 h 1187685"/>
              <a:gd name="connsiteX372" fmla="*/ 427567 w 1187685"/>
              <a:gd name="connsiteY372" fmla="*/ 332552 h 1187685"/>
              <a:gd name="connsiteX373" fmla="*/ 475074 w 1187685"/>
              <a:gd name="connsiteY373" fmla="*/ 332552 h 1187685"/>
              <a:gd name="connsiteX374" fmla="*/ 475074 w 1187685"/>
              <a:gd name="connsiteY374" fmla="*/ 380059 h 1187685"/>
              <a:gd name="connsiteX375" fmla="*/ 427567 w 1187685"/>
              <a:gd name="connsiteY375" fmla="*/ 380059 h 1187685"/>
              <a:gd name="connsiteX376" fmla="*/ 475074 w 1187685"/>
              <a:gd name="connsiteY376" fmla="*/ 332552 h 1187685"/>
              <a:gd name="connsiteX377" fmla="*/ 522581 w 1187685"/>
              <a:gd name="connsiteY377" fmla="*/ 332552 h 1187685"/>
              <a:gd name="connsiteX378" fmla="*/ 522581 w 1187685"/>
              <a:gd name="connsiteY378" fmla="*/ 380059 h 1187685"/>
              <a:gd name="connsiteX379" fmla="*/ 475074 w 1187685"/>
              <a:gd name="connsiteY379" fmla="*/ 380059 h 1187685"/>
              <a:gd name="connsiteX380" fmla="*/ 522581 w 1187685"/>
              <a:gd name="connsiteY380" fmla="*/ 332552 h 1187685"/>
              <a:gd name="connsiteX381" fmla="*/ 570089 w 1187685"/>
              <a:gd name="connsiteY381" fmla="*/ 332552 h 1187685"/>
              <a:gd name="connsiteX382" fmla="*/ 570089 w 1187685"/>
              <a:gd name="connsiteY382" fmla="*/ 380059 h 1187685"/>
              <a:gd name="connsiteX383" fmla="*/ 522581 w 1187685"/>
              <a:gd name="connsiteY383" fmla="*/ 380059 h 1187685"/>
              <a:gd name="connsiteX384" fmla="*/ 570089 w 1187685"/>
              <a:gd name="connsiteY384" fmla="*/ 332552 h 1187685"/>
              <a:gd name="connsiteX385" fmla="*/ 617596 w 1187685"/>
              <a:gd name="connsiteY385" fmla="*/ 332552 h 1187685"/>
              <a:gd name="connsiteX386" fmla="*/ 617596 w 1187685"/>
              <a:gd name="connsiteY386" fmla="*/ 380059 h 1187685"/>
              <a:gd name="connsiteX387" fmla="*/ 570089 w 1187685"/>
              <a:gd name="connsiteY387" fmla="*/ 380059 h 1187685"/>
              <a:gd name="connsiteX388" fmla="*/ 0 w 1187685"/>
              <a:gd name="connsiteY388" fmla="*/ 380059 h 1187685"/>
              <a:gd name="connsiteX389" fmla="*/ 47507 w 1187685"/>
              <a:gd name="connsiteY389" fmla="*/ 380059 h 1187685"/>
              <a:gd name="connsiteX390" fmla="*/ 47507 w 1187685"/>
              <a:gd name="connsiteY390" fmla="*/ 427567 h 1187685"/>
              <a:gd name="connsiteX391" fmla="*/ 0 w 1187685"/>
              <a:gd name="connsiteY391" fmla="*/ 427567 h 1187685"/>
              <a:gd name="connsiteX392" fmla="*/ 47507 w 1187685"/>
              <a:gd name="connsiteY392" fmla="*/ 380059 h 1187685"/>
              <a:gd name="connsiteX393" fmla="*/ 95015 w 1187685"/>
              <a:gd name="connsiteY393" fmla="*/ 380059 h 1187685"/>
              <a:gd name="connsiteX394" fmla="*/ 95015 w 1187685"/>
              <a:gd name="connsiteY394" fmla="*/ 427567 h 1187685"/>
              <a:gd name="connsiteX395" fmla="*/ 47507 w 1187685"/>
              <a:gd name="connsiteY395" fmla="*/ 427567 h 1187685"/>
              <a:gd name="connsiteX396" fmla="*/ 95015 w 1187685"/>
              <a:gd name="connsiteY396" fmla="*/ 380059 h 1187685"/>
              <a:gd name="connsiteX397" fmla="*/ 142522 w 1187685"/>
              <a:gd name="connsiteY397" fmla="*/ 380059 h 1187685"/>
              <a:gd name="connsiteX398" fmla="*/ 142522 w 1187685"/>
              <a:gd name="connsiteY398" fmla="*/ 427567 h 1187685"/>
              <a:gd name="connsiteX399" fmla="*/ 95015 w 1187685"/>
              <a:gd name="connsiteY399" fmla="*/ 427567 h 1187685"/>
              <a:gd name="connsiteX400" fmla="*/ 142522 w 1187685"/>
              <a:gd name="connsiteY400" fmla="*/ 380059 h 1187685"/>
              <a:gd name="connsiteX401" fmla="*/ 190030 w 1187685"/>
              <a:gd name="connsiteY401" fmla="*/ 380059 h 1187685"/>
              <a:gd name="connsiteX402" fmla="*/ 190030 w 1187685"/>
              <a:gd name="connsiteY402" fmla="*/ 427567 h 1187685"/>
              <a:gd name="connsiteX403" fmla="*/ 142522 w 1187685"/>
              <a:gd name="connsiteY403" fmla="*/ 427567 h 1187685"/>
              <a:gd name="connsiteX404" fmla="*/ 190030 w 1187685"/>
              <a:gd name="connsiteY404" fmla="*/ 380059 h 1187685"/>
              <a:gd name="connsiteX405" fmla="*/ 237537 w 1187685"/>
              <a:gd name="connsiteY405" fmla="*/ 380059 h 1187685"/>
              <a:gd name="connsiteX406" fmla="*/ 237537 w 1187685"/>
              <a:gd name="connsiteY406" fmla="*/ 427567 h 1187685"/>
              <a:gd name="connsiteX407" fmla="*/ 190030 w 1187685"/>
              <a:gd name="connsiteY407" fmla="*/ 427567 h 1187685"/>
              <a:gd name="connsiteX408" fmla="*/ 285044 w 1187685"/>
              <a:gd name="connsiteY408" fmla="*/ 380059 h 1187685"/>
              <a:gd name="connsiteX409" fmla="*/ 332552 w 1187685"/>
              <a:gd name="connsiteY409" fmla="*/ 380059 h 1187685"/>
              <a:gd name="connsiteX410" fmla="*/ 332552 w 1187685"/>
              <a:gd name="connsiteY410" fmla="*/ 427567 h 1187685"/>
              <a:gd name="connsiteX411" fmla="*/ 285044 w 1187685"/>
              <a:gd name="connsiteY411" fmla="*/ 427567 h 1187685"/>
              <a:gd name="connsiteX412" fmla="*/ 332552 w 1187685"/>
              <a:gd name="connsiteY412" fmla="*/ 380059 h 1187685"/>
              <a:gd name="connsiteX413" fmla="*/ 380059 w 1187685"/>
              <a:gd name="connsiteY413" fmla="*/ 380059 h 1187685"/>
              <a:gd name="connsiteX414" fmla="*/ 380059 w 1187685"/>
              <a:gd name="connsiteY414" fmla="*/ 427567 h 1187685"/>
              <a:gd name="connsiteX415" fmla="*/ 332552 w 1187685"/>
              <a:gd name="connsiteY415" fmla="*/ 427567 h 1187685"/>
              <a:gd name="connsiteX416" fmla="*/ 380059 w 1187685"/>
              <a:gd name="connsiteY416" fmla="*/ 380059 h 1187685"/>
              <a:gd name="connsiteX417" fmla="*/ 427567 w 1187685"/>
              <a:gd name="connsiteY417" fmla="*/ 380059 h 1187685"/>
              <a:gd name="connsiteX418" fmla="*/ 427567 w 1187685"/>
              <a:gd name="connsiteY418" fmla="*/ 427567 h 1187685"/>
              <a:gd name="connsiteX419" fmla="*/ 380059 w 1187685"/>
              <a:gd name="connsiteY419" fmla="*/ 427567 h 1187685"/>
              <a:gd name="connsiteX420" fmla="*/ 427567 w 1187685"/>
              <a:gd name="connsiteY420" fmla="*/ 380059 h 1187685"/>
              <a:gd name="connsiteX421" fmla="*/ 475074 w 1187685"/>
              <a:gd name="connsiteY421" fmla="*/ 380059 h 1187685"/>
              <a:gd name="connsiteX422" fmla="*/ 475074 w 1187685"/>
              <a:gd name="connsiteY422" fmla="*/ 427567 h 1187685"/>
              <a:gd name="connsiteX423" fmla="*/ 427567 w 1187685"/>
              <a:gd name="connsiteY423" fmla="*/ 427567 h 1187685"/>
              <a:gd name="connsiteX424" fmla="*/ 617596 w 1187685"/>
              <a:gd name="connsiteY424" fmla="*/ 380059 h 1187685"/>
              <a:gd name="connsiteX425" fmla="*/ 665104 w 1187685"/>
              <a:gd name="connsiteY425" fmla="*/ 380059 h 1187685"/>
              <a:gd name="connsiteX426" fmla="*/ 665104 w 1187685"/>
              <a:gd name="connsiteY426" fmla="*/ 427567 h 1187685"/>
              <a:gd name="connsiteX427" fmla="*/ 617596 w 1187685"/>
              <a:gd name="connsiteY427" fmla="*/ 427567 h 1187685"/>
              <a:gd name="connsiteX428" fmla="*/ 712611 w 1187685"/>
              <a:gd name="connsiteY428" fmla="*/ 380059 h 1187685"/>
              <a:gd name="connsiteX429" fmla="*/ 760119 w 1187685"/>
              <a:gd name="connsiteY429" fmla="*/ 380059 h 1187685"/>
              <a:gd name="connsiteX430" fmla="*/ 760119 w 1187685"/>
              <a:gd name="connsiteY430" fmla="*/ 427567 h 1187685"/>
              <a:gd name="connsiteX431" fmla="*/ 712611 w 1187685"/>
              <a:gd name="connsiteY431" fmla="*/ 427567 h 1187685"/>
              <a:gd name="connsiteX432" fmla="*/ 760119 w 1187685"/>
              <a:gd name="connsiteY432" fmla="*/ 380059 h 1187685"/>
              <a:gd name="connsiteX433" fmla="*/ 807626 w 1187685"/>
              <a:gd name="connsiteY433" fmla="*/ 380059 h 1187685"/>
              <a:gd name="connsiteX434" fmla="*/ 807626 w 1187685"/>
              <a:gd name="connsiteY434" fmla="*/ 427567 h 1187685"/>
              <a:gd name="connsiteX435" fmla="*/ 760119 w 1187685"/>
              <a:gd name="connsiteY435" fmla="*/ 427567 h 1187685"/>
              <a:gd name="connsiteX436" fmla="*/ 807626 w 1187685"/>
              <a:gd name="connsiteY436" fmla="*/ 380059 h 1187685"/>
              <a:gd name="connsiteX437" fmla="*/ 855133 w 1187685"/>
              <a:gd name="connsiteY437" fmla="*/ 380059 h 1187685"/>
              <a:gd name="connsiteX438" fmla="*/ 855133 w 1187685"/>
              <a:gd name="connsiteY438" fmla="*/ 427567 h 1187685"/>
              <a:gd name="connsiteX439" fmla="*/ 807626 w 1187685"/>
              <a:gd name="connsiteY439" fmla="*/ 427567 h 1187685"/>
              <a:gd name="connsiteX440" fmla="*/ 902641 w 1187685"/>
              <a:gd name="connsiteY440" fmla="*/ 380059 h 1187685"/>
              <a:gd name="connsiteX441" fmla="*/ 950148 w 1187685"/>
              <a:gd name="connsiteY441" fmla="*/ 380059 h 1187685"/>
              <a:gd name="connsiteX442" fmla="*/ 950148 w 1187685"/>
              <a:gd name="connsiteY442" fmla="*/ 427567 h 1187685"/>
              <a:gd name="connsiteX443" fmla="*/ 902641 w 1187685"/>
              <a:gd name="connsiteY443" fmla="*/ 427567 h 1187685"/>
              <a:gd name="connsiteX444" fmla="*/ 997656 w 1187685"/>
              <a:gd name="connsiteY444" fmla="*/ 380059 h 1187685"/>
              <a:gd name="connsiteX445" fmla="*/ 1045163 w 1187685"/>
              <a:gd name="connsiteY445" fmla="*/ 380059 h 1187685"/>
              <a:gd name="connsiteX446" fmla="*/ 1045163 w 1187685"/>
              <a:gd name="connsiteY446" fmla="*/ 427567 h 1187685"/>
              <a:gd name="connsiteX447" fmla="*/ 997656 w 1187685"/>
              <a:gd name="connsiteY447" fmla="*/ 427567 h 1187685"/>
              <a:gd name="connsiteX448" fmla="*/ 1092670 w 1187685"/>
              <a:gd name="connsiteY448" fmla="*/ 380059 h 1187685"/>
              <a:gd name="connsiteX449" fmla="*/ 1140178 w 1187685"/>
              <a:gd name="connsiteY449" fmla="*/ 380059 h 1187685"/>
              <a:gd name="connsiteX450" fmla="*/ 1140178 w 1187685"/>
              <a:gd name="connsiteY450" fmla="*/ 427567 h 1187685"/>
              <a:gd name="connsiteX451" fmla="*/ 1092670 w 1187685"/>
              <a:gd name="connsiteY451" fmla="*/ 427567 h 1187685"/>
              <a:gd name="connsiteX452" fmla="*/ 0 w 1187685"/>
              <a:gd name="connsiteY452" fmla="*/ 427567 h 1187685"/>
              <a:gd name="connsiteX453" fmla="*/ 47507 w 1187685"/>
              <a:gd name="connsiteY453" fmla="*/ 427567 h 1187685"/>
              <a:gd name="connsiteX454" fmla="*/ 47507 w 1187685"/>
              <a:gd name="connsiteY454" fmla="*/ 475074 h 1187685"/>
              <a:gd name="connsiteX455" fmla="*/ 0 w 1187685"/>
              <a:gd name="connsiteY455" fmla="*/ 475074 h 1187685"/>
              <a:gd name="connsiteX456" fmla="*/ 47507 w 1187685"/>
              <a:gd name="connsiteY456" fmla="*/ 427567 h 1187685"/>
              <a:gd name="connsiteX457" fmla="*/ 95015 w 1187685"/>
              <a:gd name="connsiteY457" fmla="*/ 427567 h 1187685"/>
              <a:gd name="connsiteX458" fmla="*/ 95015 w 1187685"/>
              <a:gd name="connsiteY458" fmla="*/ 475074 h 1187685"/>
              <a:gd name="connsiteX459" fmla="*/ 47507 w 1187685"/>
              <a:gd name="connsiteY459" fmla="*/ 475074 h 1187685"/>
              <a:gd name="connsiteX460" fmla="*/ 95015 w 1187685"/>
              <a:gd name="connsiteY460" fmla="*/ 427567 h 1187685"/>
              <a:gd name="connsiteX461" fmla="*/ 142522 w 1187685"/>
              <a:gd name="connsiteY461" fmla="*/ 427567 h 1187685"/>
              <a:gd name="connsiteX462" fmla="*/ 142522 w 1187685"/>
              <a:gd name="connsiteY462" fmla="*/ 475074 h 1187685"/>
              <a:gd name="connsiteX463" fmla="*/ 95015 w 1187685"/>
              <a:gd name="connsiteY463" fmla="*/ 475074 h 1187685"/>
              <a:gd name="connsiteX464" fmla="*/ 190030 w 1187685"/>
              <a:gd name="connsiteY464" fmla="*/ 427567 h 1187685"/>
              <a:gd name="connsiteX465" fmla="*/ 237537 w 1187685"/>
              <a:gd name="connsiteY465" fmla="*/ 427567 h 1187685"/>
              <a:gd name="connsiteX466" fmla="*/ 237537 w 1187685"/>
              <a:gd name="connsiteY466" fmla="*/ 475074 h 1187685"/>
              <a:gd name="connsiteX467" fmla="*/ 190030 w 1187685"/>
              <a:gd name="connsiteY467" fmla="*/ 475074 h 1187685"/>
              <a:gd name="connsiteX468" fmla="*/ 237537 w 1187685"/>
              <a:gd name="connsiteY468" fmla="*/ 427567 h 1187685"/>
              <a:gd name="connsiteX469" fmla="*/ 285044 w 1187685"/>
              <a:gd name="connsiteY469" fmla="*/ 427567 h 1187685"/>
              <a:gd name="connsiteX470" fmla="*/ 285044 w 1187685"/>
              <a:gd name="connsiteY470" fmla="*/ 475074 h 1187685"/>
              <a:gd name="connsiteX471" fmla="*/ 237537 w 1187685"/>
              <a:gd name="connsiteY471" fmla="*/ 475074 h 1187685"/>
              <a:gd name="connsiteX472" fmla="*/ 475074 w 1187685"/>
              <a:gd name="connsiteY472" fmla="*/ 427567 h 1187685"/>
              <a:gd name="connsiteX473" fmla="*/ 522581 w 1187685"/>
              <a:gd name="connsiteY473" fmla="*/ 427567 h 1187685"/>
              <a:gd name="connsiteX474" fmla="*/ 522581 w 1187685"/>
              <a:gd name="connsiteY474" fmla="*/ 475074 h 1187685"/>
              <a:gd name="connsiteX475" fmla="*/ 475074 w 1187685"/>
              <a:gd name="connsiteY475" fmla="*/ 475074 h 1187685"/>
              <a:gd name="connsiteX476" fmla="*/ 617596 w 1187685"/>
              <a:gd name="connsiteY476" fmla="*/ 427567 h 1187685"/>
              <a:gd name="connsiteX477" fmla="*/ 665104 w 1187685"/>
              <a:gd name="connsiteY477" fmla="*/ 427567 h 1187685"/>
              <a:gd name="connsiteX478" fmla="*/ 665104 w 1187685"/>
              <a:gd name="connsiteY478" fmla="*/ 475074 h 1187685"/>
              <a:gd name="connsiteX479" fmla="*/ 617596 w 1187685"/>
              <a:gd name="connsiteY479" fmla="*/ 475074 h 1187685"/>
              <a:gd name="connsiteX480" fmla="*/ 760119 w 1187685"/>
              <a:gd name="connsiteY480" fmla="*/ 427567 h 1187685"/>
              <a:gd name="connsiteX481" fmla="*/ 807626 w 1187685"/>
              <a:gd name="connsiteY481" fmla="*/ 427567 h 1187685"/>
              <a:gd name="connsiteX482" fmla="*/ 807626 w 1187685"/>
              <a:gd name="connsiteY482" fmla="*/ 475074 h 1187685"/>
              <a:gd name="connsiteX483" fmla="*/ 760119 w 1187685"/>
              <a:gd name="connsiteY483" fmla="*/ 475074 h 1187685"/>
              <a:gd name="connsiteX484" fmla="*/ 902641 w 1187685"/>
              <a:gd name="connsiteY484" fmla="*/ 427567 h 1187685"/>
              <a:gd name="connsiteX485" fmla="*/ 950148 w 1187685"/>
              <a:gd name="connsiteY485" fmla="*/ 427567 h 1187685"/>
              <a:gd name="connsiteX486" fmla="*/ 950148 w 1187685"/>
              <a:gd name="connsiteY486" fmla="*/ 475074 h 1187685"/>
              <a:gd name="connsiteX487" fmla="*/ 902641 w 1187685"/>
              <a:gd name="connsiteY487" fmla="*/ 475074 h 1187685"/>
              <a:gd name="connsiteX488" fmla="*/ 1092670 w 1187685"/>
              <a:gd name="connsiteY488" fmla="*/ 427567 h 1187685"/>
              <a:gd name="connsiteX489" fmla="*/ 1140178 w 1187685"/>
              <a:gd name="connsiteY489" fmla="*/ 427567 h 1187685"/>
              <a:gd name="connsiteX490" fmla="*/ 1140178 w 1187685"/>
              <a:gd name="connsiteY490" fmla="*/ 475074 h 1187685"/>
              <a:gd name="connsiteX491" fmla="*/ 1092670 w 1187685"/>
              <a:gd name="connsiteY491" fmla="*/ 475074 h 1187685"/>
              <a:gd name="connsiteX492" fmla="*/ 142522 w 1187685"/>
              <a:gd name="connsiteY492" fmla="*/ 475074 h 1187685"/>
              <a:gd name="connsiteX493" fmla="*/ 190030 w 1187685"/>
              <a:gd name="connsiteY493" fmla="*/ 475074 h 1187685"/>
              <a:gd name="connsiteX494" fmla="*/ 190030 w 1187685"/>
              <a:gd name="connsiteY494" fmla="*/ 522581 h 1187685"/>
              <a:gd name="connsiteX495" fmla="*/ 142522 w 1187685"/>
              <a:gd name="connsiteY495" fmla="*/ 522581 h 1187685"/>
              <a:gd name="connsiteX496" fmla="*/ 190030 w 1187685"/>
              <a:gd name="connsiteY496" fmla="*/ 475074 h 1187685"/>
              <a:gd name="connsiteX497" fmla="*/ 237537 w 1187685"/>
              <a:gd name="connsiteY497" fmla="*/ 475074 h 1187685"/>
              <a:gd name="connsiteX498" fmla="*/ 237537 w 1187685"/>
              <a:gd name="connsiteY498" fmla="*/ 522581 h 1187685"/>
              <a:gd name="connsiteX499" fmla="*/ 190030 w 1187685"/>
              <a:gd name="connsiteY499" fmla="*/ 522581 h 1187685"/>
              <a:gd name="connsiteX500" fmla="*/ 237537 w 1187685"/>
              <a:gd name="connsiteY500" fmla="*/ 475074 h 1187685"/>
              <a:gd name="connsiteX501" fmla="*/ 285044 w 1187685"/>
              <a:gd name="connsiteY501" fmla="*/ 475074 h 1187685"/>
              <a:gd name="connsiteX502" fmla="*/ 285044 w 1187685"/>
              <a:gd name="connsiteY502" fmla="*/ 522581 h 1187685"/>
              <a:gd name="connsiteX503" fmla="*/ 237537 w 1187685"/>
              <a:gd name="connsiteY503" fmla="*/ 522581 h 1187685"/>
              <a:gd name="connsiteX504" fmla="*/ 285044 w 1187685"/>
              <a:gd name="connsiteY504" fmla="*/ 475074 h 1187685"/>
              <a:gd name="connsiteX505" fmla="*/ 332552 w 1187685"/>
              <a:gd name="connsiteY505" fmla="*/ 475074 h 1187685"/>
              <a:gd name="connsiteX506" fmla="*/ 332552 w 1187685"/>
              <a:gd name="connsiteY506" fmla="*/ 522581 h 1187685"/>
              <a:gd name="connsiteX507" fmla="*/ 285044 w 1187685"/>
              <a:gd name="connsiteY507" fmla="*/ 522581 h 1187685"/>
              <a:gd name="connsiteX508" fmla="*/ 475074 w 1187685"/>
              <a:gd name="connsiteY508" fmla="*/ 475074 h 1187685"/>
              <a:gd name="connsiteX509" fmla="*/ 522581 w 1187685"/>
              <a:gd name="connsiteY509" fmla="*/ 475074 h 1187685"/>
              <a:gd name="connsiteX510" fmla="*/ 522581 w 1187685"/>
              <a:gd name="connsiteY510" fmla="*/ 522581 h 1187685"/>
              <a:gd name="connsiteX511" fmla="*/ 475074 w 1187685"/>
              <a:gd name="connsiteY511" fmla="*/ 522581 h 1187685"/>
              <a:gd name="connsiteX512" fmla="*/ 617596 w 1187685"/>
              <a:gd name="connsiteY512" fmla="*/ 475074 h 1187685"/>
              <a:gd name="connsiteX513" fmla="*/ 665104 w 1187685"/>
              <a:gd name="connsiteY513" fmla="*/ 475074 h 1187685"/>
              <a:gd name="connsiteX514" fmla="*/ 665104 w 1187685"/>
              <a:gd name="connsiteY514" fmla="*/ 522581 h 1187685"/>
              <a:gd name="connsiteX515" fmla="*/ 617596 w 1187685"/>
              <a:gd name="connsiteY515" fmla="*/ 522581 h 1187685"/>
              <a:gd name="connsiteX516" fmla="*/ 665104 w 1187685"/>
              <a:gd name="connsiteY516" fmla="*/ 475074 h 1187685"/>
              <a:gd name="connsiteX517" fmla="*/ 712611 w 1187685"/>
              <a:gd name="connsiteY517" fmla="*/ 475074 h 1187685"/>
              <a:gd name="connsiteX518" fmla="*/ 712611 w 1187685"/>
              <a:gd name="connsiteY518" fmla="*/ 522581 h 1187685"/>
              <a:gd name="connsiteX519" fmla="*/ 665104 w 1187685"/>
              <a:gd name="connsiteY519" fmla="*/ 522581 h 1187685"/>
              <a:gd name="connsiteX520" fmla="*/ 712611 w 1187685"/>
              <a:gd name="connsiteY520" fmla="*/ 475074 h 1187685"/>
              <a:gd name="connsiteX521" fmla="*/ 760119 w 1187685"/>
              <a:gd name="connsiteY521" fmla="*/ 475074 h 1187685"/>
              <a:gd name="connsiteX522" fmla="*/ 760119 w 1187685"/>
              <a:gd name="connsiteY522" fmla="*/ 522581 h 1187685"/>
              <a:gd name="connsiteX523" fmla="*/ 712611 w 1187685"/>
              <a:gd name="connsiteY523" fmla="*/ 522581 h 1187685"/>
              <a:gd name="connsiteX524" fmla="*/ 760119 w 1187685"/>
              <a:gd name="connsiteY524" fmla="*/ 475074 h 1187685"/>
              <a:gd name="connsiteX525" fmla="*/ 807626 w 1187685"/>
              <a:gd name="connsiteY525" fmla="*/ 475074 h 1187685"/>
              <a:gd name="connsiteX526" fmla="*/ 807626 w 1187685"/>
              <a:gd name="connsiteY526" fmla="*/ 522581 h 1187685"/>
              <a:gd name="connsiteX527" fmla="*/ 760119 w 1187685"/>
              <a:gd name="connsiteY527" fmla="*/ 522581 h 1187685"/>
              <a:gd name="connsiteX528" fmla="*/ 807626 w 1187685"/>
              <a:gd name="connsiteY528" fmla="*/ 475074 h 1187685"/>
              <a:gd name="connsiteX529" fmla="*/ 855133 w 1187685"/>
              <a:gd name="connsiteY529" fmla="*/ 475074 h 1187685"/>
              <a:gd name="connsiteX530" fmla="*/ 855133 w 1187685"/>
              <a:gd name="connsiteY530" fmla="*/ 522581 h 1187685"/>
              <a:gd name="connsiteX531" fmla="*/ 807626 w 1187685"/>
              <a:gd name="connsiteY531" fmla="*/ 522581 h 1187685"/>
              <a:gd name="connsiteX532" fmla="*/ 950148 w 1187685"/>
              <a:gd name="connsiteY532" fmla="*/ 475074 h 1187685"/>
              <a:gd name="connsiteX533" fmla="*/ 997656 w 1187685"/>
              <a:gd name="connsiteY533" fmla="*/ 475074 h 1187685"/>
              <a:gd name="connsiteX534" fmla="*/ 997656 w 1187685"/>
              <a:gd name="connsiteY534" fmla="*/ 522581 h 1187685"/>
              <a:gd name="connsiteX535" fmla="*/ 950148 w 1187685"/>
              <a:gd name="connsiteY535" fmla="*/ 522581 h 1187685"/>
              <a:gd name="connsiteX536" fmla="*/ 997656 w 1187685"/>
              <a:gd name="connsiteY536" fmla="*/ 475074 h 1187685"/>
              <a:gd name="connsiteX537" fmla="*/ 1045163 w 1187685"/>
              <a:gd name="connsiteY537" fmla="*/ 475074 h 1187685"/>
              <a:gd name="connsiteX538" fmla="*/ 1045163 w 1187685"/>
              <a:gd name="connsiteY538" fmla="*/ 522581 h 1187685"/>
              <a:gd name="connsiteX539" fmla="*/ 997656 w 1187685"/>
              <a:gd name="connsiteY539" fmla="*/ 522581 h 1187685"/>
              <a:gd name="connsiteX540" fmla="*/ 1092670 w 1187685"/>
              <a:gd name="connsiteY540" fmla="*/ 475074 h 1187685"/>
              <a:gd name="connsiteX541" fmla="*/ 1140178 w 1187685"/>
              <a:gd name="connsiteY541" fmla="*/ 475074 h 1187685"/>
              <a:gd name="connsiteX542" fmla="*/ 1140178 w 1187685"/>
              <a:gd name="connsiteY542" fmla="*/ 522581 h 1187685"/>
              <a:gd name="connsiteX543" fmla="*/ 1092670 w 1187685"/>
              <a:gd name="connsiteY543" fmla="*/ 522581 h 1187685"/>
              <a:gd name="connsiteX544" fmla="*/ 1140178 w 1187685"/>
              <a:gd name="connsiteY544" fmla="*/ 475074 h 1187685"/>
              <a:gd name="connsiteX545" fmla="*/ 1187685 w 1187685"/>
              <a:gd name="connsiteY545" fmla="*/ 475074 h 1187685"/>
              <a:gd name="connsiteX546" fmla="*/ 1187685 w 1187685"/>
              <a:gd name="connsiteY546" fmla="*/ 522581 h 1187685"/>
              <a:gd name="connsiteX547" fmla="*/ 1140178 w 1187685"/>
              <a:gd name="connsiteY547" fmla="*/ 522581 h 1187685"/>
              <a:gd name="connsiteX548" fmla="*/ 0 w 1187685"/>
              <a:gd name="connsiteY548" fmla="*/ 522581 h 1187685"/>
              <a:gd name="connsiteX549" fmla="*/ 47507 w 1187685"/>
              <a:gd name="connsiteY549" fmla="*/ 522581 h 1187685"/>
              <a:gd name="connsiteX550" fmla="*/ 47507 w 1187685"/>
              <a:gd name="connsiteY550" fmla="*/ 570089 h 1187685"/>
              <a:gd name="connsiteX551" fmla="*/ 0 w 1187685"/>
              <a:gd name="connsiteY551" fmla="*/ 570089 h 1187685"/>
              <a:gd name="connsiteX552" fmla="*/ 95015 w 1187685"/>
              <a:gd name="connsiteY552" fmla="*/ 522581 h 1187685"/>
              <a:gd name="connsiteX553" fmla="*/ 142522 w 1187685"/>
              <a:gd name="connsiteY553" fmla="*/ 522581 h 1187685"/>
              <a:gd name="connsiteX554" fmla="*/ 142522 w 1187685"/>
              <a:gd name="connsiteY554" fmla="*/ 570089 h 1187685"/>
              <a:gd name="connsiteX555" fmla="*/ 95015 w 1187685"/>
              <a:gd name="connsiteY555" fmla="*/ 570089 h 1187685"/>
              <a:gd name="connsiteX556" fmla="*/ 142522 w 1187685"/>
              <a:gd name="connsiteY556" fmla="*/ 522581 h 1187685"/>
              <a:gd name="connsiteX557" fmla="*/ 190030 w 1187685"/>
              <a:gd name="connsiteY557" fmla="*/ 522581 h 1187685"/>
              <a:gd name="connsiteX558" fmla="*/ 190030 w 1187685"/>
              <a:gd name="connsiteY558" fmla="*/ 570089 h 1187685"/>
              <a:gd name="connsiteX559" fmla="*/ 142522 w 1187685"/>
              <a:gd name="connsiteY559" fmla="*/ 570089 h 1187685"/>
              <a:gd name="connsiteX560" fmla="*/ 332552 w 1187685"/>
              <a:gd name="connsiteY560" fmla="*/ 522581 h 1187685"/>
              <a:gd name="connsiteX561" fmla="*/ 380059 w 1187685"/>
              <a:gd name="connsiteY561" fmla="*/ 522581 h 1187685"/>
              <a:gd name="connsiteX562" fmla="*/ 380059 w 1187685"/>
              <a:gd name="connsiteY562" fmla="*/ 570089 h 1187685"/>
              <a:gd name="connsiteX563" fmla="*/ 332552 w 1187685"/>
              <a:gd name="connsiteY563" fmla="*/ 570089 h 1187685"/>
              <a:gd name="connsiteX564" fmla="*/ 712611 w 1187685"/>
              <a:gd name="connsiteY564" fmla="*/ 522581 h 1187685"/>
              <a:gd name="connsiteX565" fmla="*/ 760119 w 1187685"/>
              <a:gd name="connsiteY565" fmla="*/ 522581 h 1187685"/>
              <a:gd name="connsiteX566" fmla="*/ 760119 w 1187685"/>
              <a:gd name="connsiteY566" fmla="*/ 570089 h 1187685"/>
              <a:gd name="connsiteX567" fmla="*/ 712611 w 1187685"/>
              <a:gd name="connsiteY567" fmla="*/ 570089 h 1187685"/>
              <a:gd name="connsiteX568" fmla="*/ 760119 w 1187685"/>
              <a:gd name="connsiteY568" fmla="*/ 522581 h 1187685"/>
              <a:gd name="connsiteX569" fmla="*/ 807626 w 1187685"/>
              <a:gd name="connsiteY569" fmla="*/ 522581 h 1187685"/>
              <a:gd name="connsiteX570" fmla="*/ 807626 w 1187685"/>
              <a:gd name="connsiteY570" fmla="*/ 570089 h 1187685"/>
              <a:gd name="connsiteX571" fmla="*/ 760119 w 1187685"/>
              <a:gd name="connsiteY571" fmla="*/ 570089 h 1187685"/>
              <a:gd name="connsiteX572" fmla="*/ 855133 w 1187685"/>
              <a:gd name="connsiteY572" fmla="*/ 522581 h 1187685"/>
              <a:gd name="connsiteX573" fmla="*/ 902641 w 1187685"/>
              <a:gd name="connsiteY573" fmla="*/ 522581 h 1187685"/>
              <a:gd name="connsiteX574" fmla="*/ 902641 w 1187685"/>
              <a:gd name="connsiteY574" fmla="*/ 570089 h 1187685"/>
              <a:gd name="connsiteX575" fmla="*/ 855133 w 1187685"/>
              <a:gd name="connsiteY575" fmla="*/ 570089 h 1187685"/>
              <a:gd name="connsiteX576" fmla="*/ 902641 w 1187685"/>
              <a:gd name="connsiteY576" fmla="*/ 522581 h 1187685"/>
              <a:gd name="connsiteX577" fmla="*/ 950148 w 1187685"/>
              <a:gd name="connsiteY577" fmla="*/ 522581 h 1187685"/>
              <a:gd name="connsiteX578" fmla="*/ 950148 w 1187685"/>
              <a:gd name="connsiteY578" fmla="*/ 570089 h 1187685"/>
              <a:gd name="connsiteX579" fmla="*/ 902641 w 1187685"/>
              <a:gd name="connsiteY579" fmla="*/ 570089 h 1187685"/>
              <a:gd name="connsiteX580" fmla="*/ 1140178 w 1187685"/>
              <a:gd name="connsiteY580" fmla="*/ 522581 h 1187685"/>
              <a:gd name="connsiteX581" fmla="*/ 1187685 w 1187685"/>
              <a:gd name="connsiteY581" fmla="*/ 522581 h 1187685"/>
              <a:gd name="connsiteX582" fmla="*/ 1187685 w 1187685"/>
              <a:gd name="connsiteY582" fmla="*/ 570089 h 1187685"/>
              <a:gd name="connsiteX583" fmla="*/ 1140178 w 1187685"/>
              <a:gd name="connsiteY583" fmla="*/ 570089 h 1187685"/>
              <a:gd name="connsiteX584" fmla="*/ 0 w 1187685"/>
              <a:gd name="connsiteY584" fmla="*/ 570089 h 1187685"/>
              <a:gd name="connsiteX585" fmla="*/ 47507 w 1187685"/>
              <a:gd name="connsiteY585" fmla="*/ 570089 h 1187685"/>
              <a:gd name="connsiteX586" fmla="*/ 47507 w 1187685"/>
              <a:gd name="connsiteY586" fmla="*/ 617596 h 1187685"/>
              <a:gd name="connsiteX587" fmla="*/ 0 w 1187685"/>
              <a:gd name="connsiteY587" fmla="*/ 617596 h 1187685"/>
              <a:gd name="connsiteX588" fmla="*/ 47507 w 1187685"/>
              <a:gd name="connsiteY588" fmla="*/ 570089 h 1187685"/>
              <a:gd name="connsiteX589" fmla="*/ 95015 w 1187685"/>
              <a:gd name="connsiteY589" fmla="*/ 570089 h 1187685"/>
              <a:gd name="connsiteX590" fmla="*/ 95015 w 1187685"/>
              <a:gd name="connsiteY590" fmla="*/ 617596 h 1187685"/>
              <a:gd name="connsiteX591" fmla="*/ 47507 w 1187685"/>
              <a:gd name="connsiteY591" fmla="*/ 617596 h 1187685"/>
              <a:gd name="connsiteX592" fmla="*/ 190030 w 1187685"/>
              <a:gd name="connsiteY592" fmla="*/ 570089 h 1187685"/>
              <a:gd name="connsiteX593" fmla="*/ 237537 w 1187685"/>
              <a:gd name="connsiteY593" fmla="*/ 570089 h 1187685"/>
              <a:gd name="connsiteX594" fmla="*/ 237537 w 1187685"/>
              <a:gd name="connsiteY594" fmla="*/ 617596 h 1187685"/>
              <a:gd name="connsiteX595" fmla="*/ 190030 w 1187685"/>
              <a:gd name="connsiteY595" fmla="*/ 617596 h 1187685"/>
              <a:gd name="connsiteX596" fmla="*/ 237537 w 1187685"/>
              <a:gd name="connsiteY596" fmla="*/ 570089 h 1187685"/>
              <a:gd name="connsiteX597" fmla="*/ 285044 w 1187685"/>
              <a:gd name="connsiteY597" fmla="*/ 570089 h 1187685"/>
              <a:gd name="connsiteX598" fmla="*/ 285044 w 1187685"/>
              <a:gd name="connsiteY598" fmla="*/ 617596 h 1187685"/>
              <a:gd name="connsiteX599" fmla="*/ 237537 w 1187685"/>
              <a:gd name="connsiteY599" fmla="*/ 617596 h 1187685"/>
              <a:gd name="connsiteX600" fmla="*/ 285044 w 1187685"/>
              <a:gd name="connsiteY600" fmla="*/ 570089 h 1187685"/>
              <a:gd name="connsiteX601" fmla="*/ 332552 w 1187685"/>
              <a:gd name="connsiteY601" fmla="*/ 570089 h 1187685"/>
              <a:gd name="connsiteX602" fmla="*/ 332552 w 1187685"/>
              <a:gd name="connsiteY602" fmla="*/ 617596 h 1187685"/>
              <a:gd name="connsiteX603" fmla="*/ 285044 w 1187685"/>
              <a:gd name="connsiteY603" fmla="*/ 617596 h 1187685"/>
              <a:gd name="connsiteX604" fmla="*/ 332552 w 1187685"/>
              <a:gd name="connsiteY604" fmla="*/ 570089 h 1187685"/>
              <a:gd name="connsiteX605" fmla="*/ 380059 w 1187685"/>
              <a:gd name="connsiteY605" fmla="*/ 570089 h 1187685"/>
              <a:gd name="connsiteX606" fmla="*/ 380059 w 1187685"/>
              <a:gd name="connsiteY606" fmla="*/ 617596 h 1187685"/>
              <a:gd name="connsiteX607" fmla="*/ 332552 w 1187685"/>
              <a:gd name="connsiteY607" fmla="*/ 617596 h 1187685"/>
              <a:gd name="connsiteX608" fmla="*/ 427567 w 1187685"/>
              <a:gd name="connsiteY608" fmla="*/ 570089 h 1187685"/>
              <a:gd name="connsiteX609" fmla="*/ 475074 w 1187685"/>
              <a:gd name="connsiteY609" fmla="*/ 570089 h 1187685"/>
              <a:gd name="connsiteX610" fmla="*/ 475074 w 1187685"/>
              <a:gd name="connsiteY610" fmla="*/ 617596 h 1187685"/>
              <a:gd name="connsiteX611" fmla="*/ 427567 w 1187685"/>
              <a:gd name="connsiteY611" fmla="*/ 617596 h 1187685"/>
              <a:gd name="connsiteX612" fmla="*/ 475074 w 1187685"/>
              <a:gd name="connsiteY612" fmla="*/ 570089 h 1187685"/>
              <a:gd name="connsiteX613" fmla="*/ 522581 w 1187685"/>
              <a:gd name="connsiteY613" fmla="*/ 570089 h 1187685"/>
              <a:gd name="connsiteX614" fmla="*/ 522581 w 1187685"/>
              <a:gd name="connsiteY614" fmla="*/ 617596 h 1187685"/>
              <a:gd name="connsiteX615" fmla="*/ 475074 w 1187685"/>
              <a:gd name="connsiteY615" fmla="*/ 617596 h 1187685"/>
              <a:gd name="connsiteX616" fmla="*/ 522581 w 1187685"/>
              <a:gd name="connsiteY616" fmla="*/ 570089 h 1187685"/>
              <a:gd name="connsiteX617" fmla="*/ 570089 w 1187685"/>
              <a:gd name="connsiteY617" fmla="*/ 570089 h 1187685"/>
              <a:gd name="connsiteX618" fmla="*/ 570089 w 1187685"/>
              <a:gd name="connsiteY618" fmla="*/ 617596 h 1187685"/>
              <a:gd name="connsiteX619" fmla="*/ 522581 w 1187685"/>
              <a:gd name="connsiteY619" fmla="*/ 617596 h 1187685"/>
              <a:gd name="connsiteX620" fmla="*/ 570089 w 1187685"/>
              <a:gd name="connsiteY620" fmla="*/ 570089 h 1187685"/>
              <a:gd name="connsiteX621" fmla="*/ 617596 w 1187685"/>
              <a:gd name="connsiteY621" fmla="*/ 570089 h 1187685"/>
              <a:gd name="connsiteX622" fmla="*/ 617596 w 1187685"/>
              <a:gd name="connsiteY622" fmla="*/ 617596 h 1187685"/>
              <a:gd name="connsiteX623" fmla="*/ 570089 w 1187685"/>
              <a:gd name="connsiteY623" fmla="*/ 617596 h 1187685"/>
              <a:gd name="connsiteX624" fmla="*/ 617596 w 1187685"/>
              <a:gd name="connsiteY624" fmla="*/ 570089 h 1187685"/>
              <a:gd name="connsiteX625" fmla="*/ 665104 w 1187685"/>
              <a:gd name="connsiteY625" fmla="*/ 570089 h 1187685"/>
              <a:gd name="connsiteX626" fmla="*/ 665104 w 1187685"/>
              <a:gd name="connsiteY626" fmla="*/ 617596 h 1187685"/>
              <a:gd name="connsiteX627" fmla="*/ 617596 w 1187685"/>
              <a:gd name="connsiteY627" fmla="*/ 617596 h 1187685"/>
              <a:gd name="connsiteX628" fmla="*/ 665104 w 1187685"/>
              <a:gd name="connsiteY628" fmla="*/ 570089 h 1187685"/>
              <a:gd name="connsiteX629" fmla="*/ 712611 w 1187685"/>
              <a:gd name="connsiteY629" fmla="*/ 570089 h 1187685"/>
              <a:gd name="connsiteX630" fmla="*/ 712611 w 1187685"/>
              <a:gd name="connsiteY630" fmla="*/ 617596 h 1187685"/>
              <a:gd name="connsiteX631" fmla="*/ 665104 w 1187685"/>
              <a:gd name="connsiteY631" fmla="*/ 617596 h 1187685"/>
              <a:gd name="connsiteX632" fmla="*/ 712611 w 1187685"/>
              <a:gd name="connsiteY632" fmla="*/ 570089 h 1187685"/>
              <a:gd name="connsiteX633" fmla="*/ 760119 w 1187685"/>
              <a:gd name="connsiteY633" fmla="*/ 570089 h 1187685"/>
              <a:gd name="connsiteX634" fmla="*/ 760119 w 1187685"/>
              <a:gd name="connsiteY634" fmla="*/ 617596 h 1187685"/>
              <a:gd name="connsiteX635" fmla="*/ 712611 w 1187685"/>
              <a:gd name="connsiteY635" fmla="*/ 617596 h 1187685"/>
              <a:gd name="connsiteX636" fmla="*/ 807626 w 1187685"/>
              <a:gd name="connsiteY636" fmla="*/ 570089 h 1187685"/>
              <a:gd name="connsiteX637" fmla="*/ 855133 w 1187685"/>
              <a:gd name="connsiteY637" fmla="*/ 570089 h 1187685"/>
              <a:gd name="connsiteX638" fmla="*/ 855133 w 1187685"/>
              <a:gd name="connsiteY638" fmla="*/ 617596 h 1187685"/>
              <a:gd name="connsiteX639" fmla="*/ 807626 w 1187685"/>
              <a:gd name="connsiteY639" fmla="*/ 617596 h 1187685"/>
              <a:gd name="connsiteX640" fmla="*/ 855133 w 1187685"/>
              <a:gd name="connsiteY640" fmla="*/ 570089 h 1187685"/>
              <a:gd name="connsiteX641" fmla="*/ 902641 w 1187685"/>
              <a:gd name="connsiteY641" fmla="*/ 570089 h 1187685"/>
              <a:gd name="connsiteX642" fmla="*/ 902641 w 1187685"/>
              <a:gd name="connsiteY642" fmla="*/ 617596 h 1187685"/>
              <a:gd name="connsiteX643" fmla="*/ 855133 w 1187685"/>
              <a:gd name="connsiteY643" fmla="*/ 617596 h 1187685"/>
              <a:gd name="connsiteX644" fmla="*/ 950148 w 1187685"/>
              <a:gd name="connsiteY644" fmla="*/ 570089 h 1187685"/>
              <a:gd name="connsiteX645" fmla="*/ 997656 w 1187685"/>
              <a:gd name="connsiteY645" fmla="*/ 570089 h 1187685"/>
              <a:gd name="connsiteX646" fmla="*/ 997656 w 1187685"/>
              <a:gd name="connsiteY646" fmla="*/ 617596 h 1187685"/>
              <a:gd name="connsiteX647" fmla="*/ 950148 w 1187685"/>
              <a:gd name="connsiteY647" fmla="*/ 617596 h 1187685"/>
              <a:gd name="connsiteX648" fmla="*/ 1045163 w 1187685"/>
              <a:gd name="connsiteY648" fmla="*/ 570089 h 1187685"/>
              <a:gd name="connsiteX649" fmla="*/ 1092670 w 1187685"/>
              <a:gd name="connsiteY649" fmla="*/ 570089 h 1187685"/>
              <a:gd name="connsiteX650" fmla="*/ 1092670 w 1187685"/>
              <a:gd name="connsiteY650" fmla="*/ 617596 h 1187685"/>
              <a:gd name="connsiteX651" fmla="*/ 1045163 w 1187685"/>
              <a:gd name="connsiteY651" fmla="*/ 617596 h 1187685"/>
              <a:gd name="connsiteX652" fmla="*/ 1092670 w 1187685"/>
              <a:gd name="connsiteY652" fmla="*/ 570089 h 1187685"/>
              <a:gd name="connsiteX653" fmla="*/ 1140178 w 1187685"/>
              <a:gd name="connsiteY653" fmla="*/ 570089 h 1187685"/>
              <a:gd name="connsiteX654" fmla="*/ 1140178 w 1187685"/>
              <a:gd name="connsiteY654" fmla="*/ 617596 h 1187685"/>
              <a:gd name="connsiteX655" fmla="*/ 1092670 w 1187685"/>
              <a:gd name="connsiteY655" fmla="*/ 617596 h 1187685"/>
              <a:gd name="connsiteX656" fmla="*/ 1140178 w 1187685"/>
              <a:gd name="connsiteY656" fmla="*/ 570089 h 1187685"/>
              <a:gd name="connsiteX657" fmla="*/ 1187685 w 1187685"/>
              <a:gd name="connsiteY657" fmla="*/ 570089 h 1187685"/>
              <a:gd name="connsiteX658" fmla="*/ 1187685 w 1187685"/>
              <a:gd name="connsiteY658" fmla="*/ 617596 h 1187685"/>
              <a:gd name="connsiteX659" fmla="*/ 1140178 w 1187685"/>
              <a:gd name="connsiteY659" fmla="*/ 617596 h 1187685"/>
              <a:gd name="connsiteX660" fmla="*/ 0 w 1187685"/>
              <a:gd name="connsiteY660" fmla="*/ 617596 h 1187685"/>
              <a:gd name="connsiteX661" fmla="*/ 47507 w 1187685"/>
              <a:gd name="connsiteY661" fmla="*/ 617596 h 1187685"/>
              <a:gd name="connsiteX662" fmla="*/ 47507 w 1187685"/>
              <a:gd name="connsiteY662" fmla="*/ 665104 h 1187685"/>
              <a:gd name="connsiteX663" fmla="*/ 0 w 1187685"/>
              <a:gd name="connsiteY663" fmla="*/ 665104 h 1187685"/>
              <a:gd name="connsiteX664" fmla="*/ 142522 w 1187685"/>
              <a:gd name="connsiteY664" fmla="*/ 617596 h 1187685"/>
              <a:gd name="connsiteX665" fmla="*/ 190030 w 1187685"/>
              <a:gd name="connsiteY665" fmla="*/ 617596 h 1187685"/>
              <a:gd name="connsiteX666" fmla="*/ 190030 w 1187685"/>
              <a:gd name="connsiteY666" fmla="*/ 665104 h 1187685"/>
              <a:gd name="connsiteX667" fmla="*/ 142522 w 1187685"/>
              <a:gd name="connsiteY667" fmla="*/ 665104 h 1187685"/>
              <a:gd name="connsiteX668" fmla="*/ 237537 w 1187685"/>
              <a:gd name="connsiteY668" fmla="*/ 617596 h 1187685"/>
              <a:gd name="connsiteX669" fmla="*/ 285044 w 1187685"/>
              <a:gd name="connsiteY669" fmla="*/ 617596 h 1187685"/>
              <a:gd name="connsiteX670" fmla="*/ 285044 w 1187685"/>
              <a:gd name="connsiteY670" fmla="*/ 665104 h 1187685"/>
              <a:gd name="connsiteX671" fmla="*/ 237537 w 1187685"/>
              <a:gd name="connsiteY671" fmla="*/ 665104 h 1187685"/>
              <a:gd name="connsiteX672" fmla="*/ 380059 w 1187685"/>
              <a:gd name="connsiteY672" fmla="*/ 617596 h 1187685"/>
              <a:gd name="connsiteX673" fmla="*/ 427567 w 1187685"/>
              <a:gd name="connsiteY673" fmla="*/ 617596 h 1187685"/>
              <a:gd name="connsiteX674" fmla="*/ 427567 w 1187685"/>
              <a:gd name="connsiteY674" fmla="*/ 665104 h 1187685"/>
              <a:gd name="connsiteX675" fmla="*/ 380059 w 1187685"/>
              <a:gd name="connsiteY675" fmla="*/ 665104 h 1187685"/>
              <a:gd name="connsiteX676" fmla="*/ 522581 w 1187685"/>
              <a:gd name="connsiteY676" fmla="*/ 617596 h 1187685"/>
              <a:gd name="connsiteX677" fmla="*/ 570089 w 1187685"/>
              <a:gd name="connsiteY677" fmla="*/ 617596 h 1187685"/>
              <a:gd name="connsiteX678" fmla="*/ 570089 w 1187685"/>
              <a:gd name="connsiteY678" fmla="*/ 665104 h 1187685"/>
              <a:gd name="connsiteX679" fmla="*/ 522581 w 1187685"/>
              <a:gd name="connsiteY679" fmla="*/ 665104 h 1187685"/>
              <a:gd name="connsiteX680" fmla="*/ 570089 w 1187685"/>
              <a:gd name="connsiteY680" fmla="*/ 617596 h 1187685"/>
              <a:gd name="connsiteX681" fmla="*/ 617596 w 1187685"/>
              <a:gd name="connsiteY681" fmla="*/ 617596 h 1187685"/>
              <a:gd name="connsiteX682" fmla="*/ 617596 w 1187685"/>
              <a:gd name="connsiteY682" fmla="*/ 665104 h 1187685"/>
              <a:gd name="connsiteX683" fmla="*/ 570089 w 1187685"/>
              <a:gd name="connsiteY683" fmla="*/ 665104 h 1187685"/>
              <a:gd name="connsiteX684" fmla="*/ 760119 w 1187685"/>
              <a:gd name="connsiteY684" fmla="*/ 617596 h 1187685"/>
              <a:gd name="connsiteX685" fmla="*/ 807626 w 1187685"/>
              <a:gd name="connsiteY685" fmla="*/ 617596 h 1187685"/>
              <a:gd name="connsiteX686" fmla="*/ 807626 w 1187685"/>
              <a:gd name="connsiteY686" fmla="*/ 665104 h 1187685"/>
              <a:gd name="connsiteX687" fmla="*/ 760119 w 1187685"/>
              <a:gd name="connsiteY687" fmla="*/ 665104 h 1187685"/>
              <a:gd name="connsiteX688" fmla="*/ 902641 w 1187685"/>
              <a:gd name="connsiteY688" fmla="*/ 617596 h 1187685"/>
              <a:gd name="connsiteX689" fmla="*/ 950148 w 1187685"/>
              <a:gd name="connsiteY689" fmla="*/ 617596 h 1187685"/>
              <a:gd name="connsiteX690" fmla="*/ 950148 w 1187685"/>
              <a:gd name="connsiteY690" fmla="*/ 665104 h 1187685"/>
              <a:gd name="connsiteX691" fmla="*/ 902641 w 1187685"/>
              <a:gd name="connsiteY691" fmla="*/ 665104 h 1187685"/>
              <a:gd name="connsiteX692" fmla="*/ 997656 w 1187685"/>
              <a:gd name="connsiteY692" fmla="*/ 617596 h 1187685"/>
              <a:gd name="connsiteX693" fmla="*/ 1045163 w 1187685"/>
              <a:gd name="connsiteY693" fmla="*/ 617596 h 1187685"/>
              <a:gd name="connsiteX694" fmla="*/ 1045163 w 1187685"/>
              <a:gd name="connsiteY694" fmla="*/ 665104 h 1187685"/>
              <a:gd name="connsiteX695" fmla="*/ 997656 w 1187685"/>
              <a:gd name="connsiteY695" fmla="*/ 665104 h 1187685"/>
              <a:gd name="connsiteX696" fmla="*/ 1092670 w 1187685"/>
              <a:gd name="connsiteY696" fmla="*/ 617596 h 1187685"/>
              <a:gd name="connsiteX697" fmla="*/ 1140178 w 1187685"/>
              <a:gd name="connsiteY697" fmla="*/ 617596 h 1187685"/>
              <a:gd name="connsiteX698" fmla="*/ 1140178 w 1187685"/>
              <a:gd name="connsiteY698" fmla="*/ 665104 h 1187685"/>
              <a:gd name="connsiteX699" fmla="*/ 1092670 w 1187685"/>
              <a:gd name="connsiteY699" fmla="*/ 665104 h 1187685"/>
              <a:gd name="connsiteX700" fmla="*/ 0 w 1187685"/>
              <a:gd name="connsiteY700" fmla="*/ 665104 h 1187685"/>
              <a:gd name="connsiteX701" fmla="*/ 47507 w 1187685"/>
              <a:gd name="connsiteY701" fmla="*/ 665104 h 1187685"/>
              <a:gd name="connsiteX702" fmla="*/ 47507 w 1187685"/>
              <a:gd name="connsiteY702" fmla="*/ 712611 h 1187685"/>
              <a:gd name="connsiteX703" fmla="*/ 0 w 1187685"/>
              <a:gd name="connsiteY703" fmla="*/ 712611 h 1187685"/>
              <a:gd name="connsiteX704" fmla="*/ 142522 w 1187685"/>
              <a:gd name="connsiteY704" fmla="*/ 665104 h 1187685"/>
              <a:gd name="connsiteX705" fmla="*/ 190030 w 1187685"/>
              <a:gd name="connsiteY705" fmla="*/ 665104 h 1187685"/>
              <a:gd name="connsiteX706" fmla="*/ 190030 w 1187685"/>
              <a:gd name="connsiteY706" fmla="*/ 712611 h 1187685"/>
              <a:gd name="connsiteX707" fmla="*/ 142522 w 1187685"/>
              <a:gd name="connsiteY707" fmla="*/ 712611 h 1187685"/>
              <a:gd name="connsiteX708" fmla="*/ 190030 w 1187685"/>
              <a:gd name="connsiteY708" fmla="*/ 665104 h 1187685"/>
              <a:gd name="connsiteX709" fmla="*/ 237537 w 1187685"/>
              <a:gd name="connsiteY709" fmla="*/ 665104 h 1187685"/>
              <a:gd name="connsiteX710" fmla="*/ 237537 w 1187685"/>
              <a:gd name="connsiteY710" fmla="*/ 712611 h 1187685"/>
              <a:gd name="connsiteX711" fmla="*/ 190030 w 1187685"/>
              <a:gd name="connsiteY711" fmla="*/ 712611 h 1187685"/>
              <a:gd name="connsiteX712" fmla="*/ 237537 w 1187685"/>
              <a:gd name="connsiteY712" fmla="*/ 665104 h 1187685"/>
              <a:gd name="connsiteX713" fmla="*/ 285044 w 1187685"/>
              <a:gd name="connsiteY713" fmla="*/ 665104 h 1187685"/>
              <a:gd name="connsiteX714" fmla="*/ 285044 w 1187685"/>
              <a:gd name="connsiteY714" fmla="*/ 712611 h 1187685"/>
              <a:gd name="connsiteX715" fmla="*/ 237537 w 1187685"/>
              <a:gd name="connsiteY715" fmla="*/ 712611 h 1187685"/>
              <a:gd name="connsiteX716" fmla="*/ 285044 w 1187685"/>
              <a:gd name="connsiteY716" fmla="*/ 665104 h 1187685"/>
              <a:gd name="connsiteX717" fmla="*/ 332552 w 1187685"/>
              <a:gd name="connsiteY717" fmla="*/ 665104 h 1187685"/>
              <a:gd name="connsiteX718" fmla="*/ 332552 w 1187685"/>
              <a:gd name="connsiteY718" fmla="*/ 712611 h 1187685"/>
              <a:gd name="connsiteX719" fmla="*/ 285044 w 1187685"/>
              <a:gd name="connsiteY719" fmla="*/ 712611 h 1187685"/>
              <a:gd name="connsiteX720" fmla="*/ 332552 w 1187685"/>
              <a:gd name="connsiteY720" fmla="*/ 665104 h 1187685"/>
              <a:gd name="connsiteX721" fmla="*/ 380059 w 1187685"/>
              <a:gd name="connsiteY721" fmla="*/ 665104 h 1187685"/>
              <a:gd name="connsiteX722" fmla="*/ 380059 w 1187685"/>
              <a:gd name="connsiteY722" fmla="*/ 712611 h 1187685"/>
              <a:gd name="connsiteX723" fmla="*/ 332552 w 1187685"/>
              <a:gd name="connsiteY723" fmla="*/ 712611 h 1187685"/>
              <a:gd name="connsiteX724" fmla="*/ 380059 w 1187685"/>
              <a:gd name="connsiteY724" fmla="*/ 665104 h 1187685"/>
              <a:gd name="connsiteX725" fmla="*/ 427567 w 1187685"/>
              <a:gd name="connsiteY725" fmla="*/ 665104 h 1187685"/>
              <a:gd name="connsiteX726" fmla="*/ 427567 w 1187685"/>
              <a:gd name="connsiteY726" fmla="*/ 712611 h 1187685"/>
              <a:gd name="connsiteX727" fmla="*/ 380059 w 1187685"/>
              <a:gd name="connsiteY727" fmla="*/ 712611 h 1187685"/>
              <a:gd name="connsiteX728" fmla="*/ 712611 w 1187685"/>
              <a:gd name="connsiteY728" fmla="*/ 665104 h 1187685"/>
              <a:gd name="connsiteX729" fmla="*/ 760119 w 1187685"/>
              <a:gd name="connsiteY729" fmla="*/ 665104 h 1187685"/>
              <a:gd name="connsiteX730" fmla="*/ 760119 w 1187685"/>
              <a:gd name="connsiteY730" fmla="*/ 712611 h 1187685"/>
              <a:gd name="connsiteX731" fmla="*/ 712611 w 1187685"/>
              <a:gd name="connsiteY731" fmla="*/ 712611 h 1187685"/>
              <a:gd name="connsiteX732" fmla="*/ 807626 w 1187685"/>
              <a:gd name="connsiteY732" fmla="*/ 665104 h 1187685"/>
              <a:gd name="connsiteX733" fmla="*/ 855133 w 1187685"/>
              <a:gd name="connsiteY733" fmla="*/ 665104 h 1187685"/>
              <a:gd name="connsiteX734" fmla="*/ 855133 w 1187685"/>
              <a:gd name="connsiteY734" fmla="*/ 712611 h 1187685"/>
              <a:gd name="connsiteX735" fmla="*/ 807626 w 1187685"/>
              <a:gd name="connsiteY735" fmla="*/ 712611 h 1187685"/>
              <a:gd name="connsiteX736" fmla="*/ 902641 w 1187685"/>
              <a:gd name="connsiteY736" fmla="*/ 665104 h 1187685"/>
              <a:gd name="connsiteX737" fmla="*/ 950148 w 1187685"/>
              <a:gd name="connsiteY737" fmla="*/ 665104 h 1187685"/>
              <a:gd name="connsiteX738" fmla="*/ 950148 w 1187685"/>
              <a:gd name="connsiteY738" fmla="*/ 712611 h 1187685"/>
              <a:gd name="connsiteX739" fmla="*/ 902641 w 1187685"/>
              <a:gd name="connsiteY739" fmla="*/ 712611 h 1187685"/>
              <a:gd name="connsiteX740" fmla="*/ 950148 w 1187685"/>
              <a:gd name="connsiteY740" fmla="*/ 665104 h 1187685"/>
              <a:gd name="connsiteX741" fmla="*/ 997656 w 1187685"/>
              <a:gd name="connsiteY741" fmla="*/ 665104 h 1187685"/>
              <a:gd name="connsiteX742" fmla="*/ 997656 w 1187685"/>
              <a:gd name="connsiteY742" fmla="*/ 712611 h 1187685"/>
              <a:gd name="connsiteX743" fmla="*/ 950148 w 1187685"/>
              <a:gd name="connsiteY743" fmla="*/ 712611 h 1187685"/>
              <a:gd name="connsiteX744" fmla="*/ 997656 w 1187685"/>
              <a:gd name="connsiteY744" fmla="*/ 665104 h 1187685"/>
              <a:gd name="connsiteX745" fmla="*/ 1045163 w 1187685"/>
              <a:gd name="connsiteY745" fmla="*/ 665104 h 1187685"/>
              <a:gd name="connsiteX746" fmla="*/ 1045163 w 1187685"/>
              <a:gd name="connsiteY746" fmla="*/ 712611 h 1187685"/>
              <a:gd name="connsiteX747" fmla="*/ 997656 w 1187685"/>
              <a:gd name="connsiteY747" fmla="*/ 712611 h 1187685"/>
              <a:gd name="connsiteX748" fmla="*/ 1092670 w 1187685"/>
              <a:gd name="connsiteY748" fmla="*/ 665104 h 1187685"/>
              <a:gd name="connsiteX749" fmla="*/ 1140178 w 1187685"/>
              <a:gd name="connsiteY749" fmla="*/ 665104 h 1187685"/>
              <a:gd name="connsiteX750" fmla="*/ 1140178 w 1187685"/>
              <a:gd name="connsiteY750" fmla="*/ 712611 h 1187685"/>
              <a:gd name="connsiteX751" fmla="*/ 1092670 w 1187685"/>
              <a:gd name="connsiteY751" fmla="*/ 712611 h 1187685"/>
              <a:gd name="connsiteX752" fmla="*/ 1140178 w 1187685"/>
              <a:gd name="connsiteY752" fmla="*/ 665104 h 1187685"/>
              <a:gd name="connsiteX753" fmla="*/ 1187685 w 1187685"/>
              <a:gd name="connsiteY753" fmla="*/ 665104 h 1187685"/>
              <a:gd name="connsiteX754" fmla="*/ 1187685 w 1187685"/>
              <a:gd name="connsiteY754" fmla="*/ 712611 h 1187685"/>
              <a:gd name="connsiteX755" fmla="*/ 1140178 w 1187685"/>
              <a:gd name="connsiteY755" fmla="*/ 712611 h 1187685"/>
              <a:gd name="connsiteX756" fmla="*/ 0 w 1187685"/>
              <a:gd name="connsiteY756" fmla="*/ 712611 h 1187685"/>
              <a:gd name="connsiteX757" fmla="*/ 47507 w 1187685"/>
              <a:gd name="connsiteY757" fmla="*/ 712611 h 1187685"/>
              <a:gd name="connsiteX758" fmla="*/ 47507 w 1187685"/>
              <a:gd name="connsiteY758" fmla="*/ 760119 h 1187685"/>
              <a:gd name="connsiteX759" fmla="*/ 0 w 1187685"/>
              <a:gd name="connsiteY759" fmla="*/ 760119 h 1187685"/>
              <a:gd name="connsiteX760" fmla="*/ 190030 w 1187685"/>
              <a:gd name="connsiteY760" fmla="*/ 712611 h 1187685"/>
              <a:gd name="connsiteX761" fmla="*/ 237537 w 1187685"/>
              <a:gd name="connsiteY761" fmla="*/ 712611 h 1187685"/>
              <a:gd name="connsiteX762" fmla="*/ 237537 w 1187685"/>
              <a:gd name="connsiteY762" fmla="*/ 760119 h 1187685"/>
              <a:gd name="connsiteX763" fmla="*/ 190030 w 1187685"/>
              <a:gd name="connsiteY763" fmla="*/ 760119 h 1187685"/>
              <a:gd name="connsiteX764" fmla="*/ 475074 w 1187685"/>
              <a:gd name="connsiteY764" fmla="*/ 712611 h 1187685"/>
              <a:gd name="connsiteX765" fmla="*/ 522581 w 1187685"/>
              <a:gd name="connsiteY765" fmla="*/ 712611 h 1187685"/>
              <a:gd name="connsiteX766" fmla="*/ 522581 w 1187685"/>
              <a:gd name="connsiteY766" fmla="*/ 760119 h 1187685"/>
              <a:gd name="connsiteX767" fmla="*/ 475074 w 1187685"/>
              <a:gd name="connsiteY767" fmla="*/ 760119 h 1187685"/>
              <a:gd name="connsiteX768" fmla="*/ 665104 w 1187685"/>
              <a:gd name="connsiteY768" fmla="*/ 712611 h 1187685"/>
              <a:gd name="connsiteX769" fmla="*/ 712611 w 1187685"/>
              <a:gd name="connsiteY769" fmla="*/ 712611 h 1187685"/>
              <a:gd name="connsiteX770" fmla="*/ 712611 w 1187685"/>
              <a:gd name="connsiteY770" fmla="*/ 760119 h 1187685"/>
              <a:gd name="connsiteX771" fmla="*/ 665104 w 1187685"/>
              <a:gd name="connsiteY771" fmla="*/ 760119 h 1187685"/>
              <a:gd name="connsiteX772" fmla="*/ 760119 w 1187685"/>
              <a:gd name="connsiteY772" fmla="*/ 712611 h 1187685"/>
              <a:gd name="connsiteX773" fmla="*/ 807626 w 1187685"/>
              <a:gd name="connsiteY773" fmla="*/ 712611 h 1187685"/>
              <a:gd name="connsiteX774" fmla="*/ 807626 w 1187685"/>
              <a:gd name="connsiteY774" fmla="*/ 760119 h 1187685"/>
              <a:gd name="connsiteX775" fmla="*/ 760119 w 1187685"/>
              <a:gd name="connsiteY775" fmla="*/ 760119 h 1187685"/>
              <a:gd name="connsiteX776" fmla="*/ 902641 w 1187685"/>
              <a:gd name="connsiteY776" fmla="*/ 712611 h 1187685"/>
              <a:gd name="connsiteX777" fmla="*/ 950148 w 1187685"/>
              <a:gd name="connsiteY777" fmla="*/ 712611 h 1187685"/>
              <a:gd name="connsiteX778" fmla="*/ 950148 w 1187685"/>
              <a:gd name="connsiteY778" fmla="*/ 760119 h 1187685"/>
              <a:gd name="connsiteX779" fmla="*/ 902641 w 1187685"/>
              <a:gd name="connsiteY779" fmla="*/ 760119 h 1187685"/>
              <a:gd name="connsiteX780" fmla="*/ 950148 w 1187685"/>
              <a:gd name="connsiteY780" fmla="*/ 712611 h 1187685"/>
              <a:gd name="connsiteX781" fmla="*/ 997656 w 1187685"/>
              <a:gd name="connsiteY781" fmla="*/ 712611 h 1187685"/>
              <a:gd name="connsiteX782" fmla="*/ 997656 w 1187685"/>
              <a:gd name="connsiteY782" fmla="*/ 760119 h 1187685"/>
              <a:gd name="connsiteX783" fmla="*/ 950148 w 1187685"/>
              <a:gd name="connsiteY783" fmla="*/ 760119 h 1187685"/>
              <a:gd name="connsiteX784" fmla="*/ 1140178 w 1187685"/>
              <a:gd name="connsiteY784" fmla="*/ 712611 h 1187685"/>
              <a:gd name="connsiteX785" fmla="*/ 1187685 w 1187685"/>
              <a:gd name="connsiteY785" fmla="*/ 712611 h 1187685"/>
              <a:gd name="connsiteX786" fmla="*/ 1187685 w 1187685"/>
              <a:gd name="connsiteY786" fmla="*/ 760119 h 1187685"/>
              <a:gd name="connsiteX787" fmla="*/ 1140178 w 1187685"/>
              <a:gd name="connsiteY787" fmla="*/ 760119 h 1187685"/>
              <a:gd name="connsiteX788" fmla="*/ 0 w 1187685"/>
              <a:gd name="connsiteY788" fmla="*/ 760119 h 1187685"/>
              <a:gd name="connsiteX789" fmla="*/ 47507 w 1187685"/>
              <a:gd name="connsiteY789" fmla="*/ 760119 h 1187685"/>
              <a:gd name="connsiteX790" fmla="*/ 47507 w 1187685"/>
              <a:gd name="connsiteY790" fmla="*/ 807626 h 1187685"/>
              <a:gd name="connsiteX791" fmla="*/ 0 w 1187685"/>
              <a:gd name="connsiteY791" fmla="*/ 807626 h 1187685"/>
              <a:gd name="connsiteX792" fmla="*/ 95015 w 1187685"/>
              <a:gd name="connsiteY792" fmla="*/ 760119 h 1187685"/>
              <a:gd name="connsiteX793" fmla="*/ 142522 w 1187685"/>
              <a:gd name="connsiteY793" fmla="*/ 760119 h 1187685"/>
              <a:gd name="connsiteX794" fmla="*/ 142522 w 1187685"/>
              <a:gd name="connsiteY794" fmla="*/ 807626 h 1187685"/>
              <a:gd name="connsiteX795" fmla="*/ 95015 w 1187685"/>
              <a:gd name="connsiteY795" fmla="*/ 807626 h 1187685"/>
              <a:gd name="connsiteX796" fmla="*/ 142522 w 1187685"/>
              <a:gd name="connsiteY796" fmla="*/ 760119 h 1187685"/>
              <a:gd name="connsiteX797" fmla="*/ 190030 w 1187685"/>
              <a:gd name="connsiteY797" fmla="*/ 760119 h 1187685"/>
              <a:gd name="connsiteX798" fmla="*/ 190030 w 1187685"/>
              <a:gd name="connsiteY798" fmla="*/ 807626 h 1187685"/>
              <a:gd name="connsiteX799" fmla="*/ 142522 w 1187685"/>
              <a:gd name="connsiteY799" fmla="*/ 807626 h 1187685"/>
              <a:gd name="connsiteX800" fmla="*/ 190030 w 1187685"/>
              <a:gd name="connsiteY800" fmla="*/ 760119 h 1187685"/>
              <a:gd name="connsiteX801" fmla="*/ 237537 w 1187685"/>
              <a:gd name="connsiteY801" fmla="*/ 760119 h 1187685"/>
              <a:gd name="connsiteX802" fmla="*/ 237537 w 1187685"/>
              <a:gd name="connsiteY802" fmla="*/ 807626 h 1187685"/>
              <a:gd name="connsiteX803" fmla="*/ 190030 w 1187685"/>
              <a:gd name="connsiteY803" fmla="*/ 807626 h 1187685"/>
              <a:gd name="connsiteX804" fmla="*/ 237537 w 1187685"/>
              <a:gd name="connsiteY804" fmla="*/ 760119 h 1187685"/>
              <a:gd name="connsiteX805" fmla="*/ 285044 w 1187685"/>
              <a:gd name="connsiteY805" fmla="*/ 760119 h 1187685"/>
              <a:gd name="connsiteX806" fmla="*/ 285044 w 1187685"/>
              <a:gd name="connsiteY806" fmla="*/ 807626 h 1187685"/>
              <a:gd name="connsiteX807" fmla="*/ 237537 w 1187685"/>
              <a:gd name="connsiteY807" fmla="*/ 807626 h 1187685"/>
              <a:gd name="connsiteX808" fmla="*/ 285044 w 1187685"/>
              <a:gd name="connsiteY808" fmla="*/ 760119 h 1187685"/>
              <a:gd name="connsiteX809" fmla="*/ 332552 w 1187685"/>
              <a:gd name="connsiteY809" fmla="*/ 760119 h 1187685"/>
              <a:gd name="connsiteX810" fmla="*/ 332552 w 1187685"/>
              <a:gd name="connsiteY810" fmla="*/ 807626 h 1187685"/>
              <a:gd name="connsiteX811" fmla="*/ 285044 w 1187685"/>
              <a:gd name="connsiteY811" fmla="*/ 807626 h 1187685"/>
              <a:gd name="connsiteX812" fmla="*/ 332552 w 1187685"/>
              <a:gd name="connsiteY812" fmla="*/ 760119 h 1187685"/>
              <a:gd name="connsiteX813" fmla="*/ 380059 w 1187685"/>
              <a:gd name="connsiteY813" fmla="*/ 760119 h 1187685"/>
              <a:gd name="connsiteX814" fmla="*/ 380059 w 1187685"/>
              <a:gd name="connsiteY814" fmla="*/ 807626 h 1187685"/>
              <a:gd name="connsiteX815" fmla="*/ 332552 w 1187685"/>
              <a:gd name="connsiteY815" fmla="*/ 807626 h 1187685"/>
              <a:gd name="connsiteX816" fmla="*/ 427567 w 1187685"/>
              <a:gd name="connsiteY816" fmla="*/ 760119 h 1187685"/>
              <a:gd name="connsiteX817" fmla="*/ 475074 w 1187685"/>
              <a:gd name="connsiteY817" fmla="*/ 760119 h 1187685"/>
              <a:gd name="connsiteX818" fmla="*/ 475074 w 1187685"/>
              <a:gd name="connsiteY818" fmla="*/ 807626 h 1187685"/>
              <a:gd name="connsiteX819" fmla="*/ 427567 w 1187685"/>
              <a:gd name="connsiteY819" fmla="*/ 807626 h 1187685"/>
              <a:gd name="connsiteX820" fmla="*/ 475074 w 1187685"/>
              <a:gd name="connsiteY820" fmla="*/ 760119 h 1187685"/>
              <a:gd name="connsiteX821" fmla="*/ 522581 w 1187685"/>
              <a:gd name="connsiteY821" fmla="*/ 760119 h 1187685"/>
              <a:gd name="connsiteX822" fmla="*/ 522581 w 1187685"/>
              <a:gd name="connsiteY822" fmla="*/ 807626 h 1187685"/>
              <a:gd name="connsiteX823" fmla="*/ 475074 w 1187685"/>
              <a:gd name="connsiteY823" fmla="*/ 807626 h 1187685"/>
              <a:gd name="connsiteX824" fmla="*/ 617596 w 1187685"/>
              <a:gd name="connsiteY824" fmla="*/ 760119 h 1187685"/>
              <a:gd name="connsiteX825" fmla="*/ 665104 w 1187685"/>
              <a:gd name="connsiteY825" fmla="*/ 760119 h 1187685"/>
              <a:gd name="connsiteX826" fmla="*/ 665104 w 1187685"/>
              <a:gd name="connsiteY826" fmla="*/ 807626 h 1187685"/>
              <a:gd name="connsiteX827" fmla="*/ 617596 w 1187685"/>
              <a:gd name="connsiteY827" fmla="*/ 807626 h 1187685"/>
              <a:gd name="connsiteX828" fmla="*/ 665104 w 1187685"/>
              <a:gd name="connsiteY828" fmla="*/ 760119 h 1187685"/>
              <a:gd name="connsiteX829" fmla="*/ 712611 w 1187685"/>
              <a:gd name="connsiteY829" fmla="*/ 760119 h 1187685"/>
              <a:gd name="connsiteX830" fmla="*/ 712611 w 1187685"/>
              <a:gd name="connsiteY830" fmla="*/ 807626 h 1187685"/>
              <a:gd name="connsiteX831" fmla="*/ 665104 w 1187685"/>
              <a:gd name="connsiteY831" fmla="*/ 807626 h 1187685"/>
              <a:gd name="connsiteX832" fmla="*/ 712611 w 1187685"/>
              <a:gd name="connsiteY832" fmla="*/ 760119 h 1187685"/>
              <a:gd name="connsiteX833" fmla="*/ 760119 w 1187685"/>
              <a:gd name="connsiteY833" fmla="*/ 760119 h 1187685"/>
              <a:gd name="connsiteX834" fmla="*/ 760119 w 1187685"/>
              <a:gd name="connsiteY834" fmla="*/ 807626 h 1187685"/>
              <a:gd name="connsiteX835" fmla="*/ 712611 w 1187685"/>
              <a:gd name="connsiteY835" fmla="*/ 807626 h 1187685"/>
              <a:gd name="connsiteX836" fmla="*/ 760119 w 1187685"/>
              <a:gd name="connsiteY836" fmla="*/ 760119 h 1187685"/>
              <a:gd name="connsiteX837" fmla="*/ 807626 w 1187685"/>
              <a:gd name="connsiteY837" fmla="*/ 760119 h 1187685"/>
              <a:gd name="connsiteX838" fmla="*/ 807626 w 1187685"/>
              <a:gd name="connsiteY838" fmla="*/ 807626 h 1187685"/>
              <a:gd name="connsiteX839" fmla="*/ 760119 w 1187685"/>
              <a:gd name="connsiteY839" fmla="*/ 807626 h 1187685"/>
              <a:gd name="connsiteX840" fmla="*/ 807626 w 1187685"/>
              <a:gd name="connsiteY840" fmla="*/ 760119 h 1187685"/>
              <a:gd name="connsiteX841" fmla="*/ 855133 w 1187685"/>
              <a:gd name="connsiteY841" fmla="*/ 760119 h 1187685"/>
              <a:gd name="connsiteX842" fmla="*/ 855133 w 1187685"/>
              <a:gd name="connsiteY842" fmla="*/ 807626 h 1187685"/>
              <a:gd name="connsiteX843" fmla="*/ 807626 w 1187685"/>
              <a:gd name="connsiteY843" fmla="*/ 807626 h 1187685"/>
              <a:gd name="connsiteX844" fmla="*/ 855133 w 1187685"/>
              <a:gd name="connsiteY844" fmla="*/ 760119 h 1187685"/>
              <a:gd name="connsiteX845" fmla="*/ 902641 w 1187685"/>
              <a:gd name="connsiteY845" fmla="*/ 760119 h 1187685"/>
              <a:gd name="connsiteX846" fmla="*/ 902641 w 1187685"/>
              <a:gd name="connsiteY846" fmla="*/ 807626 h 1187685"/>
              <a:gd name="connsiteX847" fmla="*/ 855133 w 1187685"/>
              <a:gd name="connsiteY847" fmla="*/ 807626 h 1187685"/>
              <a:gd name="connsiteX848" fmla="*/ 902641 w 1187685"/>
              <a:gd name="connsiteY848" fmla="*/ 760119 h 1187685"/>
              <a:gd name="connsiteX849" fmla="*/ 950148 w 1187685"/>
              <a:gd name="connsiteY849" fmla="*/ 760119 h 1187685"/>
              <a:gd name="connsiteX850" fmla="*/ 950148 w 1187685"/>
              <a:gd name="connsiteY850" fmla="*/ 807626 h 1187685"/>
              <a:gd name="connsiteX851" fmla="*/ 902641 w 1187685"/>
              <a:gd name="connsiteY851" fmla="*/ 807626 h 1187685"/>
              <a:gd name="connsiteX852" fmla="*/ 950148 w 1187685"/>
              <a:gd name="connsiteY852" fmla="*/ 760119 h 1187685"/>
              <a:gd name="connsiteX853" fmla="*/ 997656 w 1187685"/>
              <a:gd name="connsiteY853" fmla="*/ 760119 h 1187685"/>
              <a:gd name="connsiteX854" fmla="*/ 997656 w 1187685"/>
              <a:gd name="connsiteY854" fmla="*/ 807626 h 1187685"/>
              <a:gd name="connsiteX855" fmla="*/ 950148 w 1187685"/>
              <a:gd name="connsiteY855" fmla="*/ 807626 h 1187685"/>
              <a:gd name="connsiteX856" fmla="*/ 1045163 w 1187685"/>
              <a:gd name="connsiteY856" fmla="*/ 760119 h 1187685"/>
              <a:gd name="connsiteX857" fmla="*/ 1092670 w 1187685"/>
              <a:gd name="connsiteY857" fmla="*/ 760119 h 1187685"/>
              <a:gd name="connsiteX858" fmla="*/ 1092670 w 1187685"/>
              <a:gd name="connsiteY858" fmla="*/ 807626 h 1187685"/>
              <a:gd name="connsiteX859" fmla="*/ 1045163 w 1187685"/>
              <a:gd name="connsiteY859" fmla="*/ 807626 h 1187685"/>
              <a:gd name="connsiteX860" fmla="*/ 380059 w 1187685"/>
              <a:gd name="connsiteY860" fmla="*/ 807626 h 1187685"/>
              <a:gd name="connsiteX861" fmla="*/ 427567 w 1187685"/>
              <a:gd name="connsiteY861" fmla="*/ 807626 h 1187685"/>
              <a:gd name="connsiteX862" fmla="*/ 427567 w 1187685"/>
              <a:gd name="connsiteY862" fmla="*/ 855133 h 1187685"/>
              <a:gd name="connsiteX863" fmla="*/ 380059 w 1187685"/>
              <a:gd name="connsiteY863" fmla="*/ 855133 h 1187685"/>
              <a:gd name="connsiteX864" fmla="*/ 427567 w 1187685"/>
              <a:gd name="connsiteY864" fmla="*/ 807626 h 1187685"/>
              <a:gd name="connsiteX865" fmla="*/ 475074 w 1187685"/>
              <a:gd name="connsiteY865" fmla="*/ 807626 h 1187685"/>
              <a:gd name="connsiteX866" fmla="*/ 475074 w 1187685"/>
              <a:gd name="connsiteY866" fmla="*/ 855133 h 1187685"/>
              <a:gd name="connsiteX867" fmla="*/ 427567 w 1187685"/>
              <a:gd name="connsiteY867" fmla="*/ 855133 h 1187685"/>
              <a:gd name="connsiteX868" fmla="*/ 522581 w 1187685"/>
              <a:gd name="connsiteY868" fmla="*/ 807626 h 1187685"/>
              <a:gd name="connsiteX869" fmla="*/ 570089 w 1187685"/>
              <a:gd name="connsiteY869" fmla="*/ 807626 h 1187685"/>
              <a:gd name="connsiteX870" fmla="*/ 570089 w 1187685"/>
              <a:gd name="connsiteY870" fmla="*/ 855133 h 1187685"/>
              <a:gd name="connsiteX871" fmla="*/ 522581 w 1187685"/>
              <a:gd name="connsiteY871" fmla="*/ 855133 h 1187685"/>
              <a:gd name="connsiteX872" fmla="*/ 665104 w 1187685"/>
              <a:gd name="connsiteY872" fmla="*/ 807626 h 1187685"/>
              <a:gd name="connsiteX873" fmla="*/ 712611 w 1187685"/>
              <a:gd name="connsiteY873" fmla="*/ 807626 h 1187685"/>
              <a:gd name="connsiteX874" fmla="*/ 712611 w 1187685"/>
              <a:gd name="connsiteY874" fmla="*/ 855133 h 1187685"/>
              <a:gd name="connsiteX875" fmla="*/ 665104 w 1187685"/>
              <a:gd name="connsiteY875" fmla="*/ 855133 h 1187685"/>
              <a:gd name="connsiteX876" fmla="*/ 760119 w 1187685"/>
              <a:gd name="connsiteY876" fmla="*/ 807626 h 1187685"/>
              <a:gd name="connsiteX877" fmla="*/ 807626 w 1187685"/>
              <a:gd name="connsiteY877" fmla="*/ 807626 h 1187685"/>
              <a:gd name="connsiteX878" fmla="*/ 807626 w 1187685"/>
              <a:gd name="connsiteY878" fmla="*/ 855133 h 1187685"/>
              <a:gd name="connsiteX879" fmla="*/ 760119 w 1187685"/>
              <a:gd name="connsiteY879" fmla="*/ 855133 h 1187685"/>
              <a:gd name="connsiteX880" fmla="*/ 950148 w 1187685"/>
              <a:gd name="connsiteY880" fmla="*/ 807626 h 1187685"/>
              <a:gd name="connsiteX881" fmla="*/ 997656 w 1187685"/>
              <a:gd name="connsiteY881" fmla="*/ 807626 h 1187685"/>
              <a:gd name="connsiteX882" fmla="*/ 997656 w 1187685"/>
              <a:gd name="connsiteY882" fmla="*/ 855133 h 1187685"/>
              <a:gd name="connsiteX883" fmla="*/ 950148 w 1187685"/>
              <a:gd name="connsiteY883" fmla="*/ 855133 h 1187685"/>
              <a:gd name="connsiteX884" fmla="*/ 997656 w 1187685"/>
              <a:gd name="connsiteY884" fmla="*/ 807626 h 1187685"/>
              <a:gd name="connsiteX885" fmla="*/ 1045163 w 1187685"/>
              <a:gd name="connsiteY885" fmla="*/ 807626 h 1187685"/>
              <a:gd name="connsiteX886" fmla="*/ 1045163 w 1187685"/>
              <a:gd name="connsiteY886" fmla="*/ 855133 h 1187685"/>
              <a:gd name="connsiteX887" fmla="*/ 997656 w 1187685"/>
              <a:gd name="connsiteY887" fmla="*/ 855133 h 1187685"/>
              <a:gd name="connsiteX888" fmla="*/ 0 w 1187685"/>
              <a:gd name="connsiteY888" fmla="*/ 855133 h 1187685"/>
              <a:gd name="connsiteX889" fmla="*/ 47507 w 1187685"/>
              <a:gd name="connsiteY889" fmla="*/ 855133 h 1187685"/>
              <a:gd name="connsiteX890" fmla="*/ 47507 w 1187685"/>
              <a:gd name="connsiteY890" fmla="*/ 902641 h 1187685"/>
              <a:gd name="connsiteX891" fmla="*/ 0 w 1187685"/>
              <a:gd name="connsiteY891" fmla="*/ 902641 h 1187685"/>
              <a:gd name="connsiteX892" fmla="*/ 47507 w 1187685"/>
              <a:gd name="connsiteY892" fmla="*/ 855133 h 1187685"/>
              <a:gd name="connsiteX893" fmla="*/ 95015 w 1187685"/>
              <a:gd name="connsiteY893" fmla="*/ 855133 h 1187685"/>
              <a:gd name="connsiteX894" fmla="*/ 95015 w 1187685"/>
              <a:gd name="connsiteY894" fmla="*/ 902641 h 1187685"/>
              <a:gd name="connsiteX895" fmla="*/ 47507 w 1187685"/>
              <a:gd name="connsiteY895" fmla="*/ 902641 h 1187685"/>
              <a:gd name="connsiteX896" fmla="*/ 95015 w 1187685"/>
              <a:gd name="connsiteY896" fmla="*/ 855133 h 1187685"/>
              <a:gd name="connsiteX897" fmla="*/ 142522 w 1187685"/>
              <a:gd name="connsiteY897" fmla="*/ 855133 h 1187685"/>
              <a:gd name="connsiteX898" fmla="*/ 142522 w 1187685"/>
              <a:gd name="connsiteY898" fmla="*/ 902641 h 1187685"/>
              <a:gd name="connsiteX899" fmla="*/ 95015 w 1187685"/>
              <a:gd name="connsiteY899" fmla="*/ 902641 h 1187685"/>
              <a:gd name="connsiteX900" fmla="*/ 142522 w 1187685"/>
              <a:gd name="connsiteY900" fmla="*/ 855133 h 1187685"/>
              <a:gd name="connsiteX901" fmla="*/ 190030 w 1187685"/>
              <a:gd name="connsiteY901" fmla="*/ 855133 h 1187685"/>
              <a:gd name="connsiteX902" fmla="*/ 190030 w 1187685"/>
              <a:gd name="connsiteY902" fmla="*/ 902641 h 1187685"/>
              <a:gd name="connsiteX903" fmla="*/ 142522 w 1187685"/>
              <a:gd name="connsiteY903" fmla="*/ 902641 h 1187685"/>
              <a:gd name="connsiteX904" fmla="*/ 190030 w 1187685"/>
              <a:gd name="connsiteY904" fmla="*/ 855133 h 1187685"/>
              <a:gd name="connsiteX905" fmla="*/ 237537 w 1187685"/>
              <a:gd name="connsiteY905" fmla="*/ 855133 h 1187685"/>
              <a:gd name="connsiteX906" fmla="*/ 237537 w 1187685"/>
              <a:gd name="connsiteY906" fmla="*/ 902641 h 1187685"/>
              <a:gd name="connsiteX907" fmla="*/ 190030 w 1187685"/>
              <a:gd name="connsiteY907" fmla="*/ 902641 h 1187685"/>
              <a:gd name="connsiteX908" fmla="*/ 237537 w 1187685"/>
              <a:gd name="connsiteY908" fmla="*/ 855133 h 1187685"/>
              <a:gd name="connsiteX909" fmla="*/ 285044 w 1187685"/>
              <a:gd name="connsiteY909" fmla="*/ 855133 h 1187685"/>
              <a:gd name="connsiteX910" fmla="*/ 285044 w 1187685"/>
              <a:gd name="connsiteY910" fmla="*/ 902641 h 1187685"/>
              <a:gd name="connsiteX911" fmla="*/ 237537 w 1187685"/>
              <a:gd name="connsiteY911" fmla="*/ 902641 h 1187685"/>
              <a:gd name="connsiteX912" fmla="*/ 285044 w 1187685"/>
              <a:gd name="connsiteY912" fmla="*/ 855133 h 1187685"/>
              <a:gd name="connsiteX913" fmla="*/ 332552 w 1187685"/>
              <a:gd name="connsiteY913" fmla="*/ 855133 h 1187685"/>
              <a:gd name="connsiteX914" fmla="*/ 332552 w 1187685"/>
              <a:gd name="connsiteY914" fmla="*/ 902641 h 1187685"/>
              <a:gd name="connsiteX915" fmla="*/ 285044 w 1187685"/>
              <a:gd name="connsiteY915" fmla="*/ 902641 h 1187685"/>
              <a:gd name="connsiteX916" fmla="*/ 380059 w 1187685"/>
              <a:gd name="connsiteY916" fmla="*/ 855133 h 1187685"/>
              <a:gd name="connsiteX917" fmla="*/ 427567 w 1187685"/>
              <a:gd name="connsiteY917" fmla="*/ 855133 h 1187685"/>
              <a:gd name="connsiteX918" fmla="*/ 427567 w 1187685"/>
              <a:gd name="connsiteY918" fmla="*/ 902641 h 1187685"/>
              <a:gd name="connsiteX919" fmla="*/ 380059 w 1187685"/>
              <a:gd name="connsiteY919" fmla="*/ 902641 h 1187685"/>
              <a:gd name="connsiteX920" fmla="*/ 427567 w 1187685"/>
              <a:gd name="connsiteY920" fmla="*/ 855133 h 1187685"/>
              <a:gd name="connsiteX921" fmla="*/ 475074 w 1187685"/>
              <a:gd name="connsiteY921" fmla="*/ 855133 h 1187685"/>
              <a:gd name="connsiteX922" fmla="*/ 475074 w 1187685"/>
              <a:gd name="connsiteY922" fmla="*/ 902641 h 1187685"/>
              <a:gd name="connsiteX923" fmla="*/ 427567 w 1187685"/>
              <a:gd name="connsiteY923" fmla="*/ 902641 h 1187685"/>
              <a:gd name="connsiteX924" fmla="*/ 475074 w 1187685"/>
              <a:gd name="connsiteY924" fmla="*/ 855133 h 1187685"/>
              <a:gd name="connsiteX925" fmla="*/ 522581 w 1187685"/>
              <a:gd name="connsiteY925" fmla="*/ 855133 h 1187685"/>
              <a:gd name="connsiteX926" fmla="*/ 522581 w 1187685"/>
              <a:gd name="connsiteY926" fmla="*/ 902641 h 1187685"/>
              <a:gd name="connsiteX927" fmla="*/ 475074 w 1187685"/>
              <a:gd name="connsiteY927" fmla="*/ 902641 h 1187685"/>
              <a:gd name="connsiteX928" fmla="*/ 570089 w 1187685"/>
              <a:gd name="connsiteY928" fmla="*/ 855133 h 1187685"/>
              <a:gd name="connsiteX929" fmla="*/ 617596 w 1187685"/>
              <a:gd name="connsiteY929" fmla="*/ 855133 h 1187685"/>
              <a:gd name="connsiteX930" fmla="*/ 617596 w 1187685"/>
              <a:gd name="connsiteY930" fmla="*/ 902641 h 1187685"/>
              <a:gd name="connsiteX931" fmla="*/ 570089 w 1187685"/>
              <a:gd name="connsiteY931" fmla="*/ 902641 h 1187685"/>
              <a:gd name="connsiteX932" fmla="*/ 760119 w 1187685"/>
              <a:gd name="connsiteY932" fmla="*/ 855133 h 1187685"/>
              <a:gd name="connsiteX933" fmla="*/ 807626 w 1187685"/>
              <a:gd name="connsiteY933" fmla="*/ 855133 h 1187685"/>
              <a:gd name="connsiteX934" fmla="*/ 807626 w 1187685"/>
              <a:gd name="connsiteY934" fmla="*/ 902641 h 1187685"/>
              <a:gd name="connsiteX935" fmla="*/ 760119 w 1187685"/>
              <a:gd name="connsiteY935" fmla="*/ 902641 h 1187685"/>
              <a:gd name="connsiteX936" fmla="*/ 855133 w 1187685"/>
              <a:gd name="connsiteY936" fmla="*/ 855133 h 1187685"/>
              <a:gd name="connsiteX937" fmla="*/ 902641 w 1187685"/>
              <a:gd name="connsiteY937" fmla="*/ 855133 h 1187685"/>
              <a:gd name="connsiteX938" fmla="*/ 902641 w 1187685"/>
              <a:gd name="connsiteY938" fmla="*/ 902641 h 1187685"/>
              <a:gd name="connsiteX939" fmla="*/ 855133 w 1187685"/>
              <a:gd name="connsiteY939" fmla="*/ 902641 h 1187685"/>
              <a:gd name="connsiteX940" fmla="*/ 950148 w 1187685"/>
              <a:gd name="connsiteY940" fmla="*/ 855133 h 1187685"/>
              <a:gd name="connsiteX941" fmla="*/ 997656 w 1187685"/>
              <a:gd name="connsiteY941" fmla="*/ 855133 h 1187685"/>
              <a:gd name="connsiteX942" fmla="*/ 997656 w 1187685"/>
              <a:gd name="connsiteY942" fmla="*/ 902641 h 1187685"/>
              <a:gd name="connsiteX943" fmla="*/ 950148 w 1187685"/>
              <a:gd name="connsiteY943" fmla="*/ 902641 h 1187685"/>
              <a:gd name="connsiteX944" fmla="*/ 1045163 w 1187685"/>
              <a:gd name="connsiteY944" fmla="*/ 855133 h 1187685"/>
              <a:gd name="connsiteX945" fmla="*/ 1092670 w 1187685"/>
              <a:gd name="connsiteY945" fmla="*/ 855133 h 1187685"/>
              <a:gd name="connsiteX946" fmla="*/ 1092670 w 1187685"/>
              <a:gd name="connsiteY946" fmla="*/ 902641 h 1187685"/>
              <a:gd name="connsiteX947" fmla="*/ 1045163 w 1187685"/>
              <a:gd name="connsiteY947" fmla="*/ 902641 h 1187685"/>
              <a:gd name="connsiteX948" fmla="*/ 1092670 w 1187685"/>
              <a:gd name="connsiteY948" fmla="*/ 855133 h 1187685"/>
              <a:gd name="connsiteX949" fmla="*/ 1140178 w 1187685"/>
              <a:gd name="connsiteY949" fmla="*/ 855133 h 1187685"/>
              <a:gd name="connsiteX950" fmla="*/ 1140178 w 1187685"/>
              <a:gd name="connsiteY950" fmla="*/ 902641 h 1187685"/>
              <a:gd name="connsiteX951" fmla="*/ 1092670 w 1187685"/>
              <a:gd name="connsiteY951" fmla="*/ 902641 h 1187685"/>
              <a:gd name="connsiteX952" fmla="*/ 1140178 w 1187685"/>
              <a:gd name="connsiteY952" fmla="*/ 855133 h 1187685"/>
              <a:gd name="connsiteX953" fmla="*/ 1187685 w 1187685"/>
              <a:gd name="connsiteY953" fmla="*/ 855133 h 1187685"/>
              <a:gd name="connsiteX954" fmla="*/ 1187685 w 1187685"/>
              <a:gd name="connsiteY954" fmla="*/ 902641 h 1187685"/>
              <a:gd name="connsiteX955" fmla="*/ 1140178 w 1187685"/>
              <a:gd name="connsiteY955" fmla="*/ 902641 h 1187685"/>
              <a:gd name="connsiteX956" fmla="*/ 0 w 1187685"/>
              <a:gd name="connsiteY956" fmla="*/ 902641 h 1187685"/>
              <a:gd name="connsiteX957" fmla="*/ 47507 w 1187685"/>
              <a:gd name="connsiteY957" fmla="*/ 902641 h 1187685"/>
              <a:gd name="connsiteX958" fmla="*/ 47507 w 1187685"/>
              <a:gd name="connsiteY958" fmla="*/ 950148 h 1187685"/>
              <a:gd name="connsiteX959" fmla="*/ 0 w 1187685"/>
              <a:gd name="connsiteY959" fmla="*/ 950148 h 1187685"/>
              <a:gd name="connsiteX960" fmla="*/ 285044 w 1187685"/>
              <a:gd name="connsiteY960" fmla="*/ 902641 h 1187685"/>
              <a:gd name="connsiteX961" fmla="*/ 332552 w 1187685"/>
              <a:gd name="connsiteY961" fmla="*/ 902641 h 1187685"/>
              <a:gd name="connsiteX962" fmla="*/ 332552 w 1187685"/>
              <a:gd name="connsiteY962" fmla="*/ 950148 h 1187685"/>
              <a:gd name="connsiteX963" fmla="*/ 285044 w 1187685"/>
              <a:gd name="connsiteY963" fmla="*/ 950148 h 1187685"/>
              <a:gd name="connsiteX964" fmla="*/ 475074 w 1187685"/>
              <a:gd name="connsiteY964" fmla="*/ 902641 h 1187685"/>
              <a:gd name="connsiteX965" fmla="*/ 522581 w 1187685"/>
              <a:gd name="connsiteY965" fmla="*/ 902641 h 1187685"/>
              <a:gd name="connsiteX966" fmla="*/ 522581 w 1187685"/>
              <a:gd name="connsiteY966" fmla="*/ 950148 h 1187685"/>
              <a:gd name="connsiteX967" fmla="*/ 475074 w 1187685"/>
              <a:gd name="connsiteY967" fmla="*/ 950148 h 1187685"/>
              <a:gd name="connsiteX968" fmla="*/ 522581 w 1187685"/>
              <a:gd name="connsiteY968" fmla="*/ 902641 h 1187685"/>
              <a:gd name="connsiteX969" fmla="*/ 570089 w 1187685"/>
              <a:gd name="connsiteY969" fmla="*/ 902641 h 1187685"/>
              <a:gd name="connsiteX970" fmla="*/ 570089 w 1187685"/>
              <a:gd name="connsiteY970" fmla="*/ 950148 h 1187685"/>
              <a:gd name="connsiteX971" fmla="*/ 522581 w 1187685"/>
              <a:gd name="connsiteY971" fmla="*/ 950148 h 1187685"/>
              <a:gd name="connsiteX972" fmla="*/ 570089 w 1187685"/>
              <a:gd name="connsiteY972" fmla="*/ 902641 h 1187685"/>
              <a:gd name="connsiteX973" fmla="*/ 617596 w 1187685"/>
              <a:gd name="connsiteY973" fmla="*/ 902641 h 1187685"/>
              <a:gd name="connsiteX974" fmla="*/ 617596 w 1187685"/>
              <a:gd name="connsiteY974" fmla="*/ 950148 h 1187685"/>
              <a:gd name="connsiteX975" fmla="*/ 570089 w 1187685"/>
              <a:gd name="connsiteY975" fmla="*/ 950148 h 1187685"/>
              <a:gd name="connsiteX976" fmla="*/ 760119 w 1187685"/>
              <a:gd name="connsiteY976" fmla="*/ 902641 h 1187685"/>
              <a:gd name="connsiteX977" fmla="*/ 807626 w 1187685"/>
              <a:gd name="connsiteY977" fmla="*/ 902641 h 1187685"/>
              <a:gd name="connsiteX978" fmla="*/ 807626 w 1187685"/>
              <a:gd name="connsiteY978" fmla="*/ 950148 h 1187685"/>
              <a:gd name="connsiteX979" fmla="*/ 760119 w 1187685"/>
              <a:gd name="connsiteY979" fmla="*/ 950148 h 1187685"/>
              <a:gd name="connsiteX980" fmla="*/ 950148 w 1187685"/>
              <a:gd name="connsiteY980" fmla="*/ 902641 h 1187685"/>
              <a:gd name="connsiteX981" fmla="*/ 997656 w 1187685"/>
              <a:gd name="connsiteY981" fmla="*/ 902641 h 1187685"/>
              <a:gd name="connsiteX982" fmla="*/ 997656 w 1187685"/>
              <a:gd name="connsiteY982" fmla="*/ 950148 h 1187685"/>
              <a:gd name="connsiteX983" fmla="*/ 950148 w 1187685"/>
              <a:gd name="connsiteY983" fmla="*/ 950148 h 1187685"/>
              <a:gd name="connsiteX984" fmla="*/ 997656 w 1187685"/>
              <a:gd name="connsiteY984" fmla="*/ 902641 h 1187685"/>
              <a:gd name="connsiteX985" fmla="*/ 1045163 w 1187685"/>
              <a:gd name="connsiteY985" fmla="*/ 902641 h 1187685"/>
              <a:gd name="connsiteX986" fmla="*/ 1045163 w 1187685"/>
              <a:gd name="connsiteY986" fmla="*/ 950148 h 1187685"/>
              <a:gd name="connsiteX987" fmla="*/ 997656 w 1187685"/>
              <a:gd name="connsiteY987" fmla="*/ 950148 h 1187685"/>
              <a:gd name="connsiteX988" fmla="*/ 1092670 w 1187685"/>
              <a:gd name="connsiteY988" fmla="*/ 902641 h 1187685"/>
              <a:gd name="connsiteX989" fmla="*/ 1140178 w 1187685"/>
              <a:gd name="connsiteY989" fmla="*/ 902641 h 1187685"/>
              <a:gd name="connsiteX990" fmla="*/ 1140178 w 1187685"/>
              <a:gd name="connsiteY990" fmla="*/ 950148 h 1187685"/>
              <a:gd name="connsiteX991" fmla="*/ 1092670 w 1187685"/>
              <a:gd name="connsiteY991" fmla="*/ 950148 h 1187685"/>
              <a:gd name="connsiteX992" fmla="*/ 1140178 w 1187685"/>
              <a:gd name="connsiteY992" fmla="*/ 902641 h 1187685"/>
              <a:gd name="connsiteX993" fmla="*/ 1187685 w 1187685"/>
              <a:gd name="connsiteY993" fmla="*/ 902641 h 1187685"/>
              <a:gd name="connsiteX994" fmla="*/ 1187685 w 1187685"/>
              <a:gd name="connsiteY994" fmla="*/ 950148 h 1187685"/>
              <a:gd name="connsiteX995" fmla="*/ 1140178 w 1187685"/>
              <a:gd name="connsiteY995" fmla="*/ 950148 h 1187685"/>
              <a:gd name="connsiteX996" fmla="*/ 0 w 1187685"/>
              <a:gd name="connsiteY996" fmla="*/ 950148 h 1187685"/>
              <a:gd name="connsiteX997" fmla="*/ 47507 w 1187685"/>
              <a:gd name="connsiteY997" fmla="*/ 950148 h 1187685"/>
              <a:gd name="connsiteX998" fmla="*/ 47507 w 1187685"/>
              <a:gd name="connsiteY998" fmla="*/ 997656 h 1187685"/>
              <a:gd name="connsiteX999" fmla="*/ 0 w 1187685"/>
              <a:gd name="connsiteY999" fmla="*/ 997656 h 1187685"/>
              <a:gd name="connsiteX1000" fmla="*/ 95015 w 1187685"/>
              <a:gd name="connsiteY1000" fmla="*/ 950148 h 1187685"/>
              <a:gd name="connsiteX1001" fmla="*/ 142522 w 1187685"/>
              <a:gd name="connsiteY1001" fmla="*/ 950148 h 1187685"/>
              <a:gd name="connsiteX1002" fmla="*/ 142522 w 1187685"/>
              <a:gd name="connsiteY1002" fmla="*/ 997656 h 1187685"/>
              <a:gd name="connsiteX1003" fmla="*/ 95015 w 1187685"/>
              <a:gd name="connsiteY1003" fmla="*/ 997656 h 1187685"/>
              <a:gd name="connsiteX1004" fmla="*/ 142522 w 1187685"/>
              <a:gd name="connsiteY1004" fmla="*/ 950148 h 1187685"/>
              <a:gd name="connsiteX1005" fmla="*/ 190030 w 1187685"/>
              <a:gd name="connsiteY1005" fmla="*/ 950148 h 1187685"/>
              <a:gd name="connsiteX1006" fmla="*/ 190030 w 1187685"/>
              <a:gd name="connsiteY1006" fmla="*/ 997656 h 1187685"/>
              <a:gd name="connsiteX1007" fmla="*/ 142522 w 1187685"/>
              <a:gd name="connsiteY1007" fmla="*/ 997656 h 1187685"/>
              <a:gd name="connsiteX1008" fmla="*/ 190030 w 1187685"/>
              <a:gd name="connsiteY1008" fmla="*/ 950148 h 1187685"/>
              <a:gd name="connsiteX1009" fmla="*/ 237537 w 1187685"/>
              <a:gd name="connsiteY1009" fmla="*/ 950148 h 1187685"/>
              <a:gd name="connsiteX1010" fmla="*/ 237537 w 1187685"/>
              <a:gd name="connsiteY1010" fmla="*/ 997656 h 1187685"/>
              <a:gd name="connsiteX1011" fmla="*/ 190030 w 1187685"/>
              <a:gd name="connsiteY1011" fmla="*/ 997656 h 1187685"/>
              <a:gd name="connsiteX1012" fmla="*/ 285044 w 1187685"/>
              <a:gd name="connsiteY1012" fmla="*/ 950148 h 1187685"/>
              <a:gd name="connsiteX1013" fmla="*/ 332552 w 1187685"/>
              <a:gd name="connsiteY1013" fmla="*/ 950148 h 1187685"/>
              <a:gd name="connsiteX1014" fmla="*/ 332552 w 1187685"/>
              <a:gd name="connsiteY1014" fmla="*/ 997656 h 1187685"/>
              <a:gd name="connsiteX1015" fmla="*/ 285044 w 1187685"/>
              <a:gd name="connsiteY1015" fmla="*/ 997656 h 1187685"/>
              <a:gd name="connsiteX1016" fmla="*/ 380059 w 1187685"/>
              <a:gd name="connsiteY1016" fmla="*/ 950148 h 1187685"/>
              <a:gd name="connsiteX1017" fmla="*/ 427567 w 1187685"/>
              <a:gd name="connsiteY1017" fmla="*/ 950148 h 1187685"/>
              <a:gd name="connsiteX1018" fmla="*/ 427567 w 1187685"/>
              <a:gd name="connsiteY1018" fmla="*/ 997656 h 1187685"/>
              <a:gd name="connsiteX1019" fmla="*/ 380059 w 1187685"/>
              <a:gd name="connsiteY1019" fmla="*/ 997656 h 1187685"/>
              <a:gd name="connsiteX1020" fmla="*/ 427567 w 1187685"/>
              <a:gd name="connsiteY1020" fmla="*/ 950148 h 1187685"/>
              <a:gd name="connsiteX1021" fmla="*/ 475074 w 1187685"/>
              <a:gd name="connsiteY1021" fmla="*/ 950148 h 1187685"/>
              <a:gd name="connsiteX1022" fmla="*/ 475074 w 1187685"/>
              <a:gd name="connsiteY1022" fmla="*/ 997656 h 1187685"/>
              <a:gd name="connsiteX1023" fmla="*/ 427567 w 1187685"/>
              <a:gd name="connsiteY1023" fmla="*/ 997656 h 1187685"/>
              <a:gd name="connsiteX1024" fmla="*/ 475074 w 1187685"/>
              <a:gd name="connsiteY1024" fmla="*/ 950148 h 1187685"/>
              <a:gd name="connsiteX1025" fmla="*/ 522581 w 1187685"/>
              <a:gd name="connsiteY1025" fmla="*/ 950148 h 1187685"/>
              <a:gd name="connsiteX1026" fmla="*/ 522581 w 1187685"/>
              <a:gd name="connsiteY1026" fmla="*/ 997656 h 1187685"/>
              <a:gd name="connsiteX1027" fmla="*/ 475074 w 1187685"/>
              <a:gd name="connsiteY1027" fmla="*/ 997656 h 1187685"/>
              <a:gd name="connsiteX1028" fmla="*/ 617596 w 1187685"/>
              <a:gd name="connsiteY1028" fmla="*/ 950148 h 1187685"/>
              <a:gd name="connsiteX1029" fmla="*/ 665104 w 1187685"/>
              <a:gd name="connsiteY1029" fmla="*/ 950148 h 1187685"/>
              <a:gd name="connsiteX1030" fmla="*/ 665104 w 1187685"/>
              <a:gd name="connsiteY1030" fmla="*/ 997656 h 1187685"/>
              <a:gd name="connsiteX1031" fmla="*/ 617596 w 1187685"/>
              <a:gd name="connsiteY1031" fmla="*/ 997656 h 1187685"/>
              <a:gd name="connsiteX1032" fmla="*/ 665104 w 1187685"/>
              <a:gd name="connsiteY1032" fmla="*/ 950148 h 1187685"/>
              <a:gd name="connsiteX1033" fmla="*/ 712611 w 1187685"/>
              <a:gd name="connsiteY1033" fmla="*/ 950148 h 1187685"/>
              <a:gd name="connsiteX1034" fmla="*/ 712611 w 1187685"/>
              <a:gd name="connsiteY1034" fmla="*/ 997656 h 1187685"/>
              <a:gd name="connsiteX1035" fmla="*/ 665104 w 1187685"/>
              <a:gd name="connsiteY1035" fmla="*/ 997656 h 1187685"/>
              <a:gd name="connsiteX1036" fmla="*/ 712611 w 1187685"/>
              <a:gd name="connsiteY1036" fmla="*/ 950148 h 1187685"/>
              <a:gd name="connsiteX1037" fmla="*/ 760119 w 1187685"/>
              <a:gd name="connsiteY1037" fmla="*/ 950148 h 1187685"/>
              <a:gd name="connsiteX1038" fmla="*/ 760119 w 1187685"/>
              <a:gd name="connsiteY1038" fmla="*/ 997656 h 1187685"/>
              <a:gd name="connsiteX1039" fmla="*/ 712611 w 1187685"/>
              <a:gd name="connsiteY1039" fmla="*/ 997656 h 1187685"/>
              <a:gd name="connsiteX1040" fmla="*/ 760119 w 1187685"/>
              <a:gd name="connsiteY1040" fmla="*/ 950148 h 1187685"/>
              <a:gd name="connsiteX1041" fmla="*/ 807626 w 1187685"/>
              <a:gd name="connsiteY1041" fmla="*/ 950148 h 1187685"/>
              <a:gd name="connsiteX1042" fmla="*/ 807626 w 1187685"/>
              <a:gd name="connsiteY1042" fmla="*/ 997656 h 1187685"/>
              <a:gd name="connsiteX1043" fmla="*/ 760119 w 1187685"/>
              <a:gd name="connsiteY1043" fmla="*/ 997656 h 1187685"/>
              <a:gd name="connsiteX1044" fmla="*/ 807626 w 1187685"/>
              <a:gd name="connsiteY1044" fmla="*/ 950148 h 1187685"/>
              <a:gd name="connsiteX1045" fmla="*/ 855133 w 1187685"/>
              <a:gd name="connsiteY1045" fmla="*/ 950148 h 1187685"/>
              <a:gd name="connsiteX1046" fmla="*/ 855133 w 1187685"/>
              <a:gd name="connsiteY1046" fmla="*/ 997656 h 1187685"/>
              <a:gd name="connsiteX1047" fmla="*/ 807626 w 1187685"/>
              <a:gd name="connsiteY1047" fmla="*/ 997656 h 1187685"/>
              <a:gd name="connsiteX1048" fmla="*/ 855133 w 1187685"/>
              <a:gd name="connsiteY1048" fmla="*/ 950148 h 1187685"/>
              <a:gd name="connsiteX1049" fmla="*/ 902641 w 1187685"/>
              <a:gd name="connsiteY1049" fmla="*/ 950148 h 1187685"/>
              <a:gd name="connsiteX1050" fmla="*/ 902641 w 1187685"/>
              <a:gd name="connsiteY1050" fmla="*/ 997656 h 1187685"/>
              <a:gd name="connsiteX1051" fmla="*/ 855133 w 1187685"/>
              <a:gd name="connsiteY1051" fmla="*/ 997656 h 1187685"/>
              <a:gd name="connsiteX1052" fmla="*/ 902641 w 1187685"/>
              <a:gd name="connsiteY1052" fmla="*/ 950148 h 1187685"/>
              <a:gd name="connsiteX1053" fmla="*/ 950148 w 1187685"/>
              <a:gd name="connsiteY1053" fmla="*/ 950148 h 1187685"/>
              <a:gd name="connsiteX1054" fmla="*/ 950148 w 1187685"/>
              <a:gd name="connsiteY1054" fmla="*/ 997656 h 1187685"/>
              <a:gd name="connsiteX1055" fmla="*/ 902641 w 1187685"/>
              <a:gd name="connsiteY1055" fmla="*/ 997656 h 1187685"/>
              <a:gd name="connsiteX1056" fmla="*/ 950148 w 1187685"/>
              <a:gd name="connsiteY1056" fmla="*/ 950148 h 1187685"/>
              <a:gd name="connsiteX1057" fmla="*/ 997656 w 1187685"/>
              <a:gd name="connsiteY1057" fmla="*/ 950148 h 1187685"/>
              <a:gd name="connsiteX1058" fmla="*/ 997656 w 1187685"/>
              <a:gd name="connsiteY1058" fmla="*/ 997656 h 1187685"/>
              <a:gd name="connsiteX1059" fmla="*/ 950148 w 1187685"/>
              <a:gd name="connsiteY1059" fmla="*/ 997656 h 1187685"/>
              <a:gd name="connsiteX1060" fmla="*/ 1045163 w 1187685"/>
              <a:gd name="connsiteY1060" fmla="*/ 950148 h 1187685"/>
              <a:gd name="connsiteX1061" fmla="*/ 1092670 w 1187685"/>
              <a:gd name="connsiteY1061" fmla="*/ 950148 h 1187685"/>
              <a:gd name="connsiteX1062" fmla="*/ 1092670 w 1187685"/>
              <a:gd name="connsiteY1062" fmla="*/ 997656 h 1187685"/>
              <a:gd name="connsiteX1063" fmla="*/ 1045163 w 1187685"/>
              <a:gd name="connsiteY1063" fmla="*/ 997656 h 1187685"/>
              <a:gd name="connsiteX1064" fmla="*/ 1092670 w 1187685"/>
              <a:gd name="connsiteY1064" fmla="*/ 950148 h 1187685"/>
              <a:gd name="connsiteX1065" fmla="*/ 1140178 w 1187685"/>
              <a:gd name="connsiteY1065" fmla="*/ 950148 h 1187685"/>
              <a:gd name="connsiteX1066" fmla="*/ 1140178 w 1187685"/>
              <a:gd name="connsiteY1066" fmla="*/ 997656 h 1187685"/>
              <a:gd name="connsiteX1067" fmla="*/ 1092670 w 1187685"/>
              <a:gd name="connsiteY1067" fmla="*/ 997656 h 1187685"/>
              <a:gd name="connsiteX1068" fmla="*/ 0 w 1187685"/>
              <a:gd name="connsiteY1068" fmla="*/ 997656 h 1187685"/>
              <a:gd name="connsiteX1069" fmla="*/ 47507 w 1187685"/>
              <a:gd name="connsiteY1069" fmla="*/ 997656 h 1187685"/>
              <a:gd name="connsiteX1070" fmla="*/ 47507 w 1187685"/>
              <a:gd name="connsiteY1070" fmla="*/ 1045163 h 1187685"/>
              <a:gd name="connsiteX1071" fmla="*/ 0 w 1187685"/>
              <a:gd name="connsiteY1071" fmla="*/ 1045163 h 1187685"/>
              <a:gd name="connsiteX1072" fmla="*/ 95015 w 1187685"/>
              <a:gd name="connsiteY1072" fmla="*/ 997656 h 1187685"/>
              <a:gd name="connsiteX1073" fmla="*/ 142522 w 1187685"/>
              <a:gd name="connsiteY1073" fmla="*/ 997656 h 1187685"/>
              <a:gd name="connsiteX1074" fmla="*/ 142522 w 1187685"/>
              <a:gd name="connsiteY1074" fmla="*/ 1045163 h 1187685"/>
              <a:gd name="connsiteX1075" fmla="*/ 95015 w 1187685"/>
              <a:gd name="connsiteY1075" fmla="*/ 1045163 h 1187685"/>
              <a:gd name="connsiteX1076" fmla="*/ 142522 w 1187685"/>
              <a:gd name="connsiteY1076" fmla="*/ 997656 h 1187685"/>
              <a:gd name="connsiteX1077" fmla="*/ 190030 w 1187685"/>
              <a:gd name="connsiteY1077" fmla="*/ 997656 h 1187685"/>
              <a:gd name="connsiteX1078" fmla="*/ 190030 w 1187685"/>
              <a:gd name="connsiteY1078" fmla="*/ 1045163 h 1187685"/>
              <a:gd name="connsiteX1079" fmla="*/ 142522 w 1187685"/>
              <a:gd name="connsiteY1079" fmla="*/ 1045163 h 1187685"/>
              <a:gd name="connsiteX1080" fmla="*/ 190030 w 1187685"/>
              <a:gd name="connsiteY1080" fmla="*/ 997656 h 1187685"/>
              <a:gd name="connsiteX1081" fmla="*/ 237537 w 1187685"/>
              <a:gd name="connsiteY1081" fmla="*/ 997656 h 1187685"/>
              <a:gd name="connsiteX1082" fmla="*/ 237537 w 1187685"/>
              <a:gd name="connsiteY1082" fmla="*/ 1045163 h 1187685"/>
              <a:gd name="connsiteX1083" fmla="*/ 190030 w 1187685"/>
              <a:gd name="connsiteY1083" fmla="*/ 1045163 h 1187685"/>
              <a:gd name="connsiteX1084" fmla="*/ 285044 w 1187685"/>
              <a:gd name="connsiteY1084" fmla="*/ 997656 h 1187685"/>
              <a:gd name="connsiteX1085" fmla="*/ 332552 w 1187685"/>
              <a:gd name="connsiteY1085" fmla="*/ 997656 h 1187685"/>
              <a:gd name="connsiteX1086" fmla="*/ 332552 w 1187685"/>
              <a:gd name="connsiteY1086" fmla="*/ 1045163 h 1187685"/>
              <a:gd name="connsiteX1087" fmla="*/ 285044 w 1187685"/>
              <a:gd name="connsiteY1087" fmla="*/ 1045163 h 1187685"/>
              <a:gd name="connsiteX1088" fmla="*/ 380059 w 1187685"/>
              <a:gd name="connsiteY1088" fmla="*/ 997656 h 1187685"/>
              <a:gd name="connsiteX1089" fmla="*/ 427567 w 1187685"/>
              <a:gd name="connsiteY1089" fmla="*/ 997656 h 1187685"/>
              <a:gd name="connsiteX1090" fmla="*/ 427567 w 1187685"/>
              <a:gd name="connsiteY1090" fmla="*/ 1045163 h 1187685"/>
              <a:gd name="connsiteX1091" fmla="*/ 380059 w 1187685"/>
              <a:gd name="connsiteY1091" fmla="*/ 1045163 h 1187685"/>
              <a:gd name="connsiteX1092" fmla="*/ 522581 w 1187685"/>
              <a:gd name="connsiteY1092" fmla="*/ 997656 h 1187685"/>
              <a:gd name="connsiteX1093" fmla="*/ 570089 w 1187685"/>
              <a:gd name="connsiteY1093" fmla="*/ 997656 h 1187685"/>
              <a:gd name="connsiteX1094" fmla="*/ 570089 w 1187685"/>
              <a:gd name="connsiteY1094" fmla="*/ 1045163 h 1187685"/>
              <a:gd name="connsiteX1095" fmla="*/ 522581 w 1187685"/>
              <a:gd name="connsiteY1095" fmla="*/ 1045163 h 1187685"/>
              <a:gd name="connsiteX1096" fmla="*/ 665104 w 1187685"/>
              <a:gd name="connsiteY1096" fmla="*/ 997656 h 1187685"/>
              <a:gd name="connsiteX1097" fmla="*/ 712611 w 1187685"/>
              <a:gd name="connsiteY1097" fmla="*/ 997656 h 1187685"/>
              <a:gd name="connsiteX1098" fmla="*/ 712611 w 1187685"/>
              <a:gd name="connsiteY1098" fmla="*/ 1045163 h 1187685"/>
              <a:gd name="connsiteX1099" fmla="*/ 665104 w 1187685"/>
              <a:gd name="connsiteY1099" fmla="*/ 1045163 h 1187685"/>
              <a:gd name="connsiteX1100" fmla="*/ 712611 w 1187685"/>
              <a:gd name="connsiteY1100" fmla="*/ 997656 h 1187685"/>
              <a:gd name="connsiteX1101" fmla="*/ 760119 w 1187685"/>
              <a:gd name="connsiteY1101" fmla="*/ 997656 h 1187685"/>
              <a:gd name="connsiteX1102" fmla="*/ 760119 w 1187685"/>
              <a:gd name="connsiteY1102" fmla="*/ 1045163 h 1187685"/>
              <a:gd name="connsiteX1103" fmla="*/ 712611 w 1187685"/>
              <a:gd name="connsiteY1103" fmla="*/ 1045163 h 1187685"/>
              <a:gd name="connsiteX1104" fmla="*/ 760119 w 1187685"/>
              <a:gd name="connsiteY1104" fmla="*/ 997656 h 1187685"/>
              <a:gd name="connsiteX1105" fmla="*/ 807626 w 1187685"/>
              <a:gd name="connsiteY1105" fmla="*/ 997656 h 1187685"/>
              <a:gd name="connsiteX1106" fmla="*/ 807626 w 1187685"/>
              <a:gd name="connsiteY1106" fmla="*/ 1045163 h 1187685"/>
              <a:gd name="connsiteX1107" fmla="*/ 760119 w 1187685"/>
              <a:gd name="connsiteY1107" fmla="*/ 1045163 h 1187685"/>
              <a:gd name="connsiteX1108" fmla="*/ 807626 w 1187685"/>
              <a:gd name="connsiteY1108" fmla="*/ 997656 h 1187685"/>
              <a:gd name="connsiteX1109" fmla="*/ 855133 w 1187685"/>
              <a:gd name="connsiteY1109" fmla="*/ 997656 h 1187685"/>
              <a:gd name="connsiteX1110" fmla="*/ 855133 w 1187685"/>
              <a:gd name="connsiteY1110" fmla="*/ 1045163 h 1187685"/>
              <a:gd name="connsiteX1111" fmla="*/ 807626 w 1187685"/>
              <a:gd name="connsiteY1111" fmla="*/ 1045163 h 1187685"/>
              <a:gd name="connsiteX1112" fmla="*/ 855133 w 1187685"/>
              <a:gd name="connsiteY1112" fmla="*/ 997656 h 1187685"/>
              <a:gd name="connsiteX1113" fmla="*/ 902641 w 1187685"/>
              <a:gd name="connsiteY1113" fmla="*/ 997656 h 1187685"/>
              <a:gd name="connsiteX1114" fmla="*/ 902641 w 1187685"/>
              <a:gd name="connsiteY1114" fmla="*/ 1045163 h 1187685"/>
              <a:gd name="connsiteX1115" fmla="*/ 855133 w 1187685"/>
              <a:gd name="connsiteY1115" fmla="*/ 1045163 h 1187685"/>
              <a:gd name="connsiteX1116" fmla="*/ 950148 w 1187685"/>
              <a:gd name="connsiteY1116" fmla="*/ 997656 h 1187685"/>
              <a:gd name="connsiteX1117" fmla="*/ 997656 w 1187685"/>
              <a:gd name="connsiteY1117" fmla="*/ 997656 h 1187685"/>
              <a:gd name="connsiteX1118" fmla="*/ 997656 w 1187685"/>
              <a:gd name="connsiteY1118" fmla="*/ 1045163 h 1187685"/>
              <a:gd name="connsiteX1119" fmla="*/ 950148 w 1187685"/>
              <a:gd name="connsiteY1119" fmla="*/ 1045163 h 1187685"/>
              <a:gd name="connsiteX1120" fmla="*/ 997656 w 1187685"/>
              <a:gd name="connsiteY1120" fmla="*/ 997656 h 1187685"/>
              <a:gd name="connsiteX1121" fmla="*/ 1045163 w 1187685"/>
              <a:gd name="connsiteY1121" fmla="*/ 997656 h 1187685"/>
              <a:gd name="connsiteX1122" fmla="*/ 1045163 w 1187685"/>
              <a:gd name="connsiteY1122" fmla="*/ 1045163 h 1187685"/>
              <a:gd name="connsiteX1123" fmla="*/ 997656 w 1187685"/>
              <a:gd name="connsiteY1123" fmla="*/ 1045163 h 1187685"/>
              <a:gd name="connsiteX1124" fmla="*/ 1045163 w 1187685"/>
              <a:gd name="connsiteY1124" fmla="*/ 997656 h 1187685"/>
              <a:gd name="connsiteX1125" fmla="*/ 1092670 w 1187685"/>
              <a:gd name="connsiteY1125" fmla="*/ 997656 h 1187685"/>
              <a:gd name="connsiteX1126" fmla="*/ 1092670 w 1187685"/>
              <a:gd name="connsiteY1126" fmla="*/ 1045163 h 1187685"/>
              <a:gd name="connsiteX1127" fmla="*/ 1045163 w 1187685"/>
              <a:gd name="connsiteY1127" fmla="*/ 1045163 h 1187685"/>
              <a:gd name="connsiteX1128" fmla="*/ 1092670 w 1187685"/>
              <a:gd name="connsiteY1128" fmla="*/ 997656 h 1187685"/>
              <a:gd name="connsiteX1129" fmla="*/ 1140178 w 1187685"/>
              <a:gd name="connsiteY1129" fmla="*/ 997656 h 1187685"/>
              <a:gd name="connsiteX1130" fmla="*/ 1140178 w 1187685"/>
              <a:gd name="connsiteY1130" fmla="*/ 1045163 h 1187685"/>
              <a:gd name="connsiteX1131" fmla="*/ 1092670 w 1187685"/>
              <a:gd name="connsiteY1131" fmla="*/ 1045163 h 1187685"/>
              <a:gd name="connsiteX1132" fmla="*/ 1140178 w 1187685"/>
              <a:gd name="connsiteY1132" fmla="*/ 997656 h 1187685"/>
              <a:gd name="connsiteX1133" fmla="*/ 1187685 w 1187685"/>
              <a:gd name="connsiteY1133" fmla="*/ 997656 h 1187685"/>
              <a:gd name="connsiteX1134" fmla="*/ 1187685 w 1187685"/>
              <a:gd name="connsiteY1134" fmla="*/ 1045163 h 1187685"/>
              <a:gd name="connsiteX1135" fmla="*/ 1140178 w 1187685"/>
              <a:gd name="connsiteY1135" fmla="*/ 1045163 h 1187685"/>
              <a:gd name="connsiteX1136" fmla="*/ 0 w 1187685"/>
              <a:gd name="connsiteY1136" fmla="*/ 1045163 h 1187685"/>
              <a:gd name="connsiteX1137" fmla="*/ 47507 w 1187685"/>
              <a:gd name="connsiteY1137" fmla="*/ 1045163 h 1187685"/>
              <a:gd name="connsiteX1138" fmla="*/ 47507 w 1187685"/>
              <a:gd name="connsiteY1138" fmla="*/ 1092670 h 1187685"/>
              <a:gd name="connsiteX1139" fmla="*/ 0 w 1187685"/>
              <a:gd name="connsiteY1139" fmla="*/ 1092670 h 1187685"/>
              <a:gd name="connsiteX1140" fmla="*/ 95015 w 1187685"/>
              <a:gd name="connsiteY1140" fmla="*/ 1045163 h 1187685"/>
              <a:gd name="connsiteX1141" fmla="*/ 142522 w 1187685"/>
              <a:gd name="connsiteY1141" fmla="*/ 1045163 h 1187685"/>
              <a:gd name="connsiteX1142" fmla="*/ 142522 w 1187685"/>
              <a:gd name="connsiteY1142" fmla="*/ 1092670 h 1187685"/>
              <a:gd name="connsiteX1143" fmla="*/ 95015 w 1187685"/>
              <a:gd name="connsiteY1143" fmla="*/ 1092670 h 1187685"/>
              <a:gd name="connsiteX1144" fmla="*/ 142522 w 1187685"/>
              <a:gd name="connsiteY1144" fmla="*/ 1045163 h 1187685"/>
              <a:gd name="connsiteX1145" fmla="*/ 190030 w 1187685"/>
              <a:gd name="connsiteY1145" fmla="*/ 1045163 h 1187685"/>
              <a:gd name="connsiteX1146" fmla="*/ 190030 w 1187685"/>
              <a:gd name="connsiteY1146" fmla="*/ 1092670 h 1187685"/>
              <a:gd name="connsiteX1147" fmla="*/ 142522 w 1187685"/>
              <a:gd name="connsiteY1147" fmla="*/ 1092670 h 1187685"/>
              <a:gd name="connsiteX1148" fmla="*/ 190030 w 1187685"/>
              <a:gd name="connsiteY1148" fmla="*/ 1045163 h 1187685"/>
              <a:gd name="connsiteX1149" fmla="*/ 237537 w 1187685"/>
              <a:gd name="connsiteY1149" fmla="*/ 1045163 h 1187685"/>
              <a:gd name="connsiteX1150" fmla="*/ 237537 w 1187685"/>
              <a:gd name="connsiteY1150" fmla="*/ 1092670 h 1187685"/>
              <a:gd name="connsiteX1151" fmla="*/ 190030 w 1187685"/>
              <a:gd name="connsiteY1151" fmla="*/ 1092670 h 1187685"/>
              <a:gd name="connsiteX1152" fmla="*/ 285044 w 1187685"/>
              <a:gd name="connsiteY1152" fmla="*/ 1045163 h 1187685"/>
              <a:gd name="connsiteX1153" fmla="*/ 332552 w 1187685"/>
              <a:gd name="connsiteY1153" fmla="*/ 1045163 h 1187685"/>
              <a:gd name="connsiteX1154" fmla="*/ 332552 w 1187685"/>
              <a:gd name="connsiteY1154" fmla="*/ 1092670 h 1187685"/>
              <a:gd name="connsiteX1155" fmla="*/ 285044 w 1187685"/>
              <a:gd name="connsiteY1155" fmla="*/ 1092670 h 1187685"/>
              <a:gd name="connsiteX1156" fmla="*/ 380059 w 1187685"/>
              <a:gd name="connsiteY1156" fmla="*/ 1045163 h 1187685"/>
              <a:gd name="connsiteX1157" fmla="*/ 427567 w 1187685"/>
              <a:gd name="connsiteY1157" fmla="*/ 1045163 h 1187685"/>
              <a:gd name="connsiteX1158" fmla="*/ 427567 w 1187685"/>
              <a:gd name="connsiteY1158" fmla="*/ 1092670 h 1187685"/>
              <a:gd name="connsiteX1159" fmla="*/ 380059 w 1187685"/>
              <a:gd name="connsiteY1159" fmla="*/ 1092670 h 1187685"/>
              <a:gd name="connsiteX1160" fmla="*/ 475074 w 1187685"/>
              <a:gd name="connsiteY1160" fmla="*/ 1045163 h 1187685"/>
              <a:gd name="connsiteX1161" fmla="*/ 522581 w 1187685"/>
              <a:gd name="connsiteY1161" fmla="*/ 1045163 h 1187685"/>
              <a:gd name="connsiteX1162" fmla="*/ 522581 w 1187685"/>
              <a:gd name="connsiteY1162" fmla="*/ 1092670 h 1187685"/>
              <a:gd name="connsiteX1163" fmla="*/ 475074 w 1187685"/>
              <a:gd name="connsiteY1163" fmla="*/ 1092670 h 1187685"/>
              <a:gd name="connsiteX1164" fmla="*/ 760119 w 1187685"/>
              <a:gd name="connsiteY1164" fmla="*/ 1045163 h 1187685"/>
              <a:gd name="connsiteX1165" fmla="*/ 807626 w 1187685"/>
              <a:gd name="connsiteY1165" fmla="*/ 1045163 h 1187685"/>
              <a:gd name="connsiteX1166" fmla="*/ 807626 w 1187685"/>
              <a:gd name="connsiteY1166" fmla="*/ 1092670 h 1187685"/>
              <a:gd name="connsiteX1167" fmla="*/ 760119 w 1187685"/>
              <a:gd name="connsiteY1167" fmla="*/ 1092670 h 1187685"/>
              <a:gd name="connsiteX1168" fmla="*/ 807626 w 1187685"/>
              <a:gd name="connsiteY1168" fmla="*/ 1045163 h 1187685"/>
              <a:gd name="connsiteX1169" fmla="*/ 855133 w 1187685"/>
              <a:gd name="connsiteY1169" fmla="*/ 1045163 h 1187685"/>
              <a:gd name="connsiteX1170" fmla="*/ 855133 w 1187685"/>
              <a:gd name="connsiteY1170" fmla="*/ 1092670 h 1187685"/>
              <a:gd name="connsiteX1171" fmla="*/ 807626 w 1187685"/>
              <a:gd name="connsiteY1171" fmla="*/ 1092670 h 1187685"/>
              <a:gd name="connsiteX1172" fmla="*/ 997656 w 1187685"/>
              <a:gd name="connsiteY1172" fmla="*/ 1045163 h 1187685"/>
              <a:gd name="connsiteX1173" fmla="*/ 1045163 w 1187685"/>
              <a:gd name="connsiteY1173" fmla="*/ 1045163 h 1187685"/>
              <a:gd name="connsiteX1174" fmla="*/ 1045163 w 1187685"/>
              <a:gd name="connsiteY1174" fmla="*/ 1092670 h 1187685"/>
              <a:gd name="connsiteX1175" fmla="*/ 997656 w 1187685"/>
              <a:gd name="connsiteY1175" fmla="*/ 1092670 h 1187685"/>
              <a:gd name="connsiteX1176" fmla="*/ 1045163 w 1187685"/>
              <a:gd name="connsiteY1176" fmla="*/ 1045163 h 1187685"/>
              <a:gd name="connsiteX1177" fmla="*/ 1092670 w 1187685"/>
              <a:gd name="connsiteY1177" fmla="*/ 1045163 h 1187685"/>
              <a:gd name="connsiteX1178" fmla="*/ 1092670 w 1187685"/>
              <a:gd name="connsiteY1178" fmla="*/ 1092670 h 1187685"/>
              <a:gd name="connsiteX1179" fmla="*/ 1045163 w 1187685"/>
              <a:gd name="connsiteY1179" fmla="*/ 1092670 h 1187685"/>
              <a:gd name="connsiteX1180" fmla="*/ 1140178 w 1187685"/>
              <a:gd name="connsiteY1180" fmla="*/ 1045163 h 1187685"/>
              <a:gd name="connsiteX1181" fmla="*/ 1187685 w 1187685"/>
              <a:gd name="connsiteY1181" fmla="*/ 1045163 h 1187685"/>
              <a:gd name="connsiteX1182" fmla="*/ 1187685 w 1187685"/>
              <a:gd name="connsiteY1182" fmla="*/ 1092670 h 1187685"/>
              <a:gd name="connsiteX1183" fmla="*/ 1140178 w 1187685"/>
              <a:gd name="connsiteY1183" fmla="*/ 1092670 h 1187685"/>
              <a:gd name="connsiteX1184" fmla="*/ 0 w 1187685"/>
              <a:gd name="connsiteY1184" fmla="*/ 1092670 h 1187685"/>
              <a:gd name="connsiteX1185" fmla="*/ 47507 w 1187685"/>
              <a:gd name="connsiteY1185" fmla="*/ 1092670 h 1187685"/>
              <a:gd name="connsiteX1186" fmla="*/ 47507 w 1187685"/>
              <a:gd name="connsiteY1186" fmla="*/ 1140178 h 1187685"/>
              <a:gd name="connsiteX1187" fmla="*/ 0 w 1187685"/>
              <a:gd name="connsiteY1187" fmla="*/ 1140178 h 1187685"/>
              <a:gd name="connsiteX1188" fmla="*/ 285044 w 1187685"/>
              <a:gd name="connsiteY1188" fmla="*/ 1092670 h 1187685"/>
              <a:gd name="connsiteX1189" fmla="*/ 332552 w 1187685"/>
              <a:gd name="connsiteY1189" fmla="*/ 1092670 h 1187685"/>
              <a:gd name="connsiteX1190" fmla="*/ 332552 w 1187685"/>
              <a:gd name="connsiteY1190" fmla="*/ 1140178 h 1187685"/>
              <a:gd name="connsiteX1191" fmla="*/ 285044 w 1187685"/>
              <a:gd name="connsiteY1191" fmla="*/ 1140178 h 1187685"/>
              <a:gd name="connsiteX1192" fmla="*/ 380059 w 1187685"/>
              <a:gd name="connsiteY1192" fmla="*/ 1092670 h 1187685"/>
              <a:gd name="connsiteX1193" fmla="*/ 427567 w 1187685"/>
              <a:gd name="connsiteY1193" fmla="*/ 1092670 h 1187685"/>
              <a:gd name="connsiteX1194" fmla="*/ 427567 w 1187685"/>
              <a:gd name="connsiteY1194" fmla="*/ 1140178 h 1187685"/>
              <a:gd name="connsiteX1195" fmla="*/ 380059 w 1187685"/>
              <a:gd name="connsiteY1195" fmla="*/ 1140178 h 1187685"/>
              <a:gd name="connsiteX1196" fmla="*/ 427567 w 1187685"/>
              <a:gd name="connsiteY1196" fmla="*/ 1092670 h 1187685"/>
              <a:gd name="connsiteX1197" fmla="*/ 475074 w 1187685"/>
              <a:gd name="connsiteY1197" fmla="*/ 1092670 h 1187685"/>
              <a:gd name="connsiteX1198" fmla="*/ 475074 w 1187685"/>
              <a:gd name="connsiteY1198" fmla="*/ 1140178 h 1187685"/>
              <a:gd name="connsiteX1199" fmla="*/ 427567 w 1187685"/>
              <a:gd name="connsiteY1199" fmla="*/ 1140178 h 1187685"/>
              <a:gd name="connsiteX1200" fmla="*/ 522581 w 1187685"/>
              <a:gd name="connsiteY1200" fmla="*/ 1092670 h 1187685"/>
              <a:gd name="connsiteX1201" fmla="*/ 570089 w 1187685"/>
              <a:gd name="connsiteY1201" fmla="*/ 1092670 h 1187685"/>
              <a:gd name="connsiteX1202" fmla="*/ 570089 w 1187685"/>
              <a:gd name="connsiteY1202" fmla="*/ 1140178 h 1187685"/>
              <a:gd name="connsiteX1203" fmla="*/ 522581 w 1187685"/>
              <a:gd name="connsiteY1203" fmla="*/ 1140178 h 1187685"/>
              <a:gd name="connsiteX1204" fmla="*/ 712611 w 1187685"/>
              <a:gd name="connsiteY1204" fmla="*/ 1092670 h 1187685"/>
              <a:gd name="connsiteX1205" fmla="*/ 760119 w 1187685"/>
              <a:gd name="connsiteY1205" fmla="*/ 1092670 h 1187685"/>
              <a:gd name="connsiteX1206" fmla="*/ 760119 w 1187685"/>
              <a:gd name="connsiteY1206" fmla="*/ 1140178 h 1187685"/>
              <a:gd name="connsiteX1207" fmla="*/ 712611 w 1187685"/>
              <a:gd name="connsiteY1207" fmla="*/ 1140178 h 1187685"/>
              <a:gd name="connsiteX1208" fmla="*/ 760119 w 1187685"/>
              <a:gd name="connsiteY1208" fmla="*/ 1092670 h 1187685"/>
              <a:gd name="connsiteX1209" fmla="*/ 807626 w 1187685"/>
              <a:gd name="connsiteY1209" fmla="*/ 1092670 h 1187685"/>
              <a:gd name="connsiteX1210" fmla="*/ 807626 w 1187685"/>
              <a:gd name="connsiteY1210" fmla="*/ 1140178 h 1187685"/>
              <a:gd name="connsiteX1211" fmla="*/ 760119 w 1187685"/>
              <a:gd name="connsiteY1211" fmla="*/ 1140178 h 1187685"/>
              <a:gd name="connsiteX1212" fmla="*/ 855133 w 1187685"/>
              <a:gd name="connsiteY1212" fmla="*/ 1092670 h 1187685"/>
              <a:gd name="connsiteX1213" fmla="*/ 902641 w 1187685"/>
              <a:gd name="connsiteY1213" fmla="*/ 1092670 h 1187685"/>
              <a:gd name="connsiteX1214" fmla="*/ 902641 w 1187685"/>
              <a:gd name="connsiteY1214" fmla="*/ 1140178 h 1187685"/>
              <a:gd name="connsiteX1215" fmla="*/ 855133 w 1187685"/>
              <a:gd name="connsiteY1215" fmla="*/ 1140178 h 1187685"/>
              <a:gd name="connsiteX1216" fmla="*/ 902641 w 1187685"/>
              <a:gd name="connsiteY1216" fmla="*/ 1092670 h 1187685"/>
              <a:gd name="connsiteX1217" fmla="*/ 950148 w 1187685"/>
              <a:gd name="connsiteY1217" fmla="*/ 1092670 h 1187685"/>
              <a:gd name="connsiteX1218" fmla="*/ 950148 w 1187685"/>
              <a:gd name="connsiteY1218" fmla="*/ 1140178 h 1187685"/>
              <a:gd name="connsiteX1219" fmla="*/ 902641 w 1187685"/>
              <a:gd name="connsiteY1219" fmla="*/ 1140178 h 1187685"/>
              <a:gd name="connsiteX1220" fmla="*/ 950148 w 1187685"/>
              <a:gd name="connsiteY1220" fmla="*/ 1092670 h 1187685"/>
              <a:gd name="connsiteX1221" fmla="*/ 997656 w 1187685"/>
              <a:gd name="connsiteY1221" fmla="*/ 1092670 h 1187685"/>
              <a:gd name="connsiteX1222" fmla="*/ 997656 w 1187685"/>
              <a:gd name="connsiteY1222" fmla="*/ 1140178 h 1187685"/>
              <a:gd name="connsiteX1223" fmla="*/ 950148 w 1187685"/>
              <a:gd name="connsiteY1223" fmla="*/ 1140178 h 1187685"/>
              <a:gd name="connsiteX1224" fmla="*/ 997656 w 1187685"/>
              <a:gd name="connsiteY1224" fmla="*/ 1092670 h 1187685"/>
              <a:gd name="connsiteX1225" fmla="*/ 1045163 w 1187685"/>
              <a:gd name="connsiteY1225" fmla="*/ 1092670 h 1187685"/>
              <a:gd name="connsiteX1226" fmla="*/ 1045163 w 1187685"/>
              <a:gd name="connsiteY1226" fmla="*/ 1140178 h 1187685"/>
              <a:gd name="connsiteX1227" fmla="*/ 997656 w 1187685"/>
              <a:gd name="connsiteY1227" fmla="*/ 1140178 h 1187685"/>
              <a:gd name="connsiteX1228" fmla="*/ 1140178 w 1187685"/>
              <a:gd name="connsiteY1228" fmla="*/ 1092670 h 1187685"/>
              <a:gd name="connsiteX1229" fmla="*/ 1187685 w 1187685"/>
              <a:gd name="connsiteY1229" fmla="*/ 1092670 h 1187685"/>
              <a:gd name="connsiteX1230" fmla="*/ 1187685 w 1187685"/>
              <a:gd name="connsiteY1230" fmla="*/ 1140178 h 1187685"/>
              <a:gd name="connsiteX1231" fmla="*/ 1140178 w 1187685"/>
              <a:gd name="connsiteY1231" fmla="*/ 1140178 h 1187685"/>
              <a:gd name="connsiteX1232" fmla="*/ 0 w 1187685"/>
              <a:gd name="connsiteY1232" fmla="*/ 1140178 h 1187685"/>
              <a:gd name="connsiteX1233" fmla="*/ 47507 w 1187685"/>
              <a:gd name="connsiteY1233" fmla="*/ 1140178 h 1187685"/>
              <a:gd name="connsiteX1234" fmla="*/ 47507 w 1187685"/>
              <a:gd name="connsiteY1234" fmla="*/ 1187685 h 1187685"/>
              <a:gd name="connsiteX1235" fmla="*/ 0 w 1187685"/>
              <a:gd name="connsiteY1235" fmla="*/ 1187685 h 1187685"/>
              <a:gd name="connsiteX1236" fmla="*/ 47507 w 1187685"/>
              <a:gd name="connsiteY1236" fmla="*/ 1140178 h 1187685"/>
              <a:gd name="connsiteX1237" fmla="*/ 95015 w 1187685"/>
              <a:gd name="connsiteY1237" fmla="*/ 1140178 h 1187685"/>
              <a:gd name="connsiteX1238" fmla="*/ 95015 w 1187685"/>
              <a:gd name="connsiteY1238" fmla="*/ 1187685 h 1187685"/>
              <a:gd name="connsiteX1239" fmla="*/ 47507 w 1187685"/>
              <a:gd name="connsiteY1239" fmla="*/ 1187685 h 1187685"/>
              <a:gd name="connsiteX1240" fmla="*/ 95015 w 1187685"/>
              <a:gd name="connsiteY1240" fmla="*/ 1140178 h 1187685"/>
              <a:gd name="connsiteX1241" fmla="*/ 142522 w 1187685"/>
              <a:gd name="connsiteY1241" fmla="*/ 1140178 h 1187685"/>
              <a:gd name="connsiteX1242" fmla="*/ 142522 w 1187685"/>
              <a:gd name="connsiteY1242" fmla="*/ 1187685 h 1187685"/>
              <a:gd name="connsiteX1243" fmla="*/ 95015 w 1187685"/>
              <a:gd name="connsiteY1243" fmla="*/ 1187685 h 1187685"/>
              <a:gd name="connsiteX1244" fmla="*/ 142522 w 1187685"/>
              <a:gd name="connsiteY1244" fmla="*/ 1140178 h 1187685"/>
              <a:gd name="connsiteX1245" fmla="*/ 190030 w 1187685"/>
              <a:gd name="connsiteY1245" fmla="*/ 1140178 h 1187685"/>
              <a:gd name="connsiteX1246" fmla="*/ 190030 w 1187685"/>
              <a:gd name="connsiteY1246" fmla="*/ 1187685 h 1187685"/>
              <a:gd name="connsiteX1247" fmla="*/ 142522 w 1187685"/>
              <a:gd name="connsiteY1247" fmla="*/ 1187685 h 1187685"/>
              <a:gd name="connsiteX1248" fmla="*/ 190030 w 1187685"/>
              <a:gd name="connsiteY1248" fmla="*/ 1140178 h 1187685"/>
              <a:gd name="connsiteX1249" fmla="*/ 237537 w 1187685"/>
              <a:gd name="connsiteY1249" fmla="*/ 1140178 h 1187685"/>
              <a:gd name="connsiteX1250" fmla="*/ 237537 w 1187685"/>
              <a:gd name="connsiteY1250" fmla="*/ 1187685 h 1187685"/>
              <a:gd name="connsiteX1251" fmla="*/ 190030 w 1187685"/>
              <a:gd name="connsiteY1251" fmla="*/ 1187685 h 1187685"/>
              <a:gd name="connsiteX1252" fmla="*/ 237537 w 1187685"/>
              <a:gd name="connsiteY1252" fmla="*/ 1140178 h 1187685"/>
              <a:gd name="connsiteX1253" fmla="*/ 285044 w 1187685"/>
              <a:gd name="connsiteY1253" fmla="*/ 1140178 h 1187685"/>
              <a:gd name="connsiteX1254" fmla="*/ 285044 w 1187685"/>
              <a:gd name="connsiteY1254" fmla="*/ 1187685 h 1187685"/>
              <a:gd name="connsiteX1255" fmla="*/ 237537 w 1187685"/>
              <a:gd name="connsiteY1255" fmla="*/ 1187685 h 1187685"/>
              <a:gd name="connsiteX1256" fmla="*/ 285044 w 1187685"/>
              <a:gd name="connsiteY1256" fmla="*/ 1140178 h 1187685"/>
              <a:gd name="connsiteX1257" fmla="*/ 332552 w 1187685"/>
              <a:gd name="connsiteY1257" fmla="*/ 1140178 h 1187685"/>
              <a:gd name="connsiteX1258" fmla="*/ 332552 w 1187685"/>
              <a:gd name="connsiteY1258" fmla="*/ 1187685 h 1187685"/>
              <a:gd name="connsiteX1259" fmla="*/ 285044 w 1187685"/>
              <a:gd name="connsiteY1259" fmla="*/ 1187685 h 1187685"/>
              <a:gd name="connsiteX1260" fmla="*/ 380059 w 1187685"/>
              <a:gd name="connsiteY1260" fmla="*/ 1140178 h 1187685"/>
              <a:gd name="connsiteX1261" fmla="*/ 427567 w 1187685"/>
              <a:gd name="connsiteY1261" fmla="*/ 1140178 h 1187685"/>
              <a:gd name="connsiteX1262" fmla="*/ 427567 w 1187685"/>
              <a:gd name="connsiteY1262" fmla="*/ 1187685 h 1187685"/>
              <a:gd name="connsiteX1263" fmla="*/ 380059 w 1187685"/>
              <a:gd name="connsiteY1263" fmla="*/ 1187685 h 1187685"/>
              <a:gd name="connsiteX1264" fmla="*/ 427567 w 1187685"/>
              <a:gd name="connsiteY1264" fmla="*/ 1140178 h 1187685"/>
              <a:gd name="connsiteX1265" fmla="*/ 475074 w 1187685"/>
              <a:gd name="connsiteY1265" fmla="*/ 1140178 h 1187685"/>
              <a:gd name="connsiteX1266" fmla="*/ 475074 w 1187685"/>
              <a:gd name="connsiteY1266" fmla="*/ 1187685 h 1187685"/>
              <a:gd name="connsiteX1267" fmla="*/ 427567 w 1187685"/>
              <a:gd name="connsiteY1267" fmla="*/ 1187685 h 1187685"/>
              <a:gd name="connsiteX1268" fmla="*/ 475074 w 1187685"/>
              <a:gd name="connsiteY1268" fmla="*/ 1140178 h 1187685"/>
              <a:gd name="connsiteX1269" fmla="*/ 522581 w 1187685"/>
              <a:gd name="connsiteY1269" fmla="*/ 1140178 h 1187685"/>
              <a:gd name="connsiteX1270" fmla="*/ 522581 w 1187685"/>
              <a:gd name="connsiteY1270" fmla="*/ 1187685 h 1187685"/>
              <a:gd name="connsiteX1271" fmla="*/ 475074 w 1187685"/>
              <a:gd name="connsiteY1271" fmla="*/ 1187685 h 1187685"/>
              <a:gd name="connsiteX1272" fmla="*/ 522581 w 1187685"/>
              <a:gd name="connsiteY1272" fmla="*/ 1140178 h 1187685"/>
              <a:gd name="connsiteX1273" fmla="*/ 570089 w 1187685"/>
              <a:gd name="connsiteY1273" fmla="*/ 1140178 h 1187685"/>
              <a:gd name="connsiteX1274" fmla="*/ 570089 w 1187685"/>
              <a:gd name="connsiteY1274" fmla="*/ 1187685 h 1187685"/>
              <a:gd name="connsiteX1275" fmla="*/ 522581 w 1187685"/>
              <a:gd name="connsiteY1275" fmla="*/ 1187685 h 1187685"/>
              <a:gd name="connsiteX1276" fmla="*/ 570089 w 1187685"/>
              <a:gd name="connsiteY1276" fmla="*/ 1140178 h 1187685"/>
              <a:gd name="connsiteX1277" fmla="*/ 617596 w 1187685"/>
              <a:gd name="connsiteY1277" fmla="*/ 1140178 h 1187685"/>
              <a:gd name="connsiteX1278" fmla="*/ 617596 w 1187685"/>
              <a:gd name="connsiteY1278" fmla="*/ 1187685 h 1187685"/>
              <a:gd name="connsiteX1279" fmla="*/ 570089 w 1187685"/>
              <a:gd name="connsiteY1279" fmla="*/ 1187685 h 1187685"/>
              <a:gd name="connsiteX1280" fmla="*/ 617596 w 1187685"/>
              <a:gd name="connsiteY1280" fmla="*/ 1140178 h 1187685"/>
              <a:gd name="connsiteX1281" fmla="*/ 665104 w 1187685"/>
              <a:gd name="connsiteY1281" fmla="*/ 1140178 h 1187685"/>
              <a:gd name="connsiteX1282" fmla="*/ 665104 w 1187685"/>
              <a:gd name="connsiteY1282" fmla="*/ 1187685 h 1187685"/>
              <a:gd name="connsiteX1283" fmla="*/ 617596 w 1187685"/>
              <a:gd name="connsiteY1283" fmla="*/ 1187685 h 1187685"/>
              <a:gd name="connsiteX1284" fmla="*/ 712611 w 1187685"/>
              <a:gd name="connsiteY1284" fmla="*/ 1140178 h 1187685"/>
              <a:gd name="connsiteX1285" fmla="*/ 760119 w 1187685"/>
              <a:gd name="connsiteY1285" fmla="*/ 1140178 h 1187685"/>
              <a:gd name="connsiteX1286" fmla="*/ 760119 w 1187685"/>
              <a:gd name="connsiteY1286" fmla="*/ 1187685 h 1187685"/>
              <a:gd name="connsiteX1287" fmla="*/ 712611 w 1187685"/>
              <a:gd name="connsiteY1287" fmla="*/ 1187685 h 1187685"/>
              <a:gd name="connsiteX1288" fmla="*/ 902641 w 1187685"/>
              <a:gd name="connsiteY1288" fmla="*/ 1140178 h 1187685"/>
              <a:gd name="connsiteX1289" fmla="*/ 950148 w 1187685"/>
              <a:gd name="connsiteY1289" fmla="*/ 1140178 h 1187685"/>
              <a:gd name="connsiteX1290" fmla="*/ 950148 w 1187685"/>
              <a:gd name="connsiteY1290" fmla="*/ 1187685 h 1187685"/>
              <a:gd name="connsiteX1291" fmla="*/ 902641 w 1187685"/>
              <a:gd name="connsiteY1291" fmla="*/ 1187685 h 1187685"/>
              <a:gd name="connsiteX1292" fmla="*/ 950148 w 1187685"/>
              <a:gd name="connsiteY1292" fmla="*/ 1140178 h 1187685"/>
              <a:gd name="connsiteX1293" fmla="*/ 997656 w 1187685"/>
              <a:gd name="connsiteY1293" fmla="*/ 1140178 h 1187685"/>
              <a:gd name="connsiteX1294" fmla="*/ 997656 w 1187685"/>
              <a:gd name="connsiteY1294" fmla="*/ 1187685 h 1187685"/>
              <a:gd name="connsiteX1295" fmla="*/ 950148 w 1187685"/>
              <a:gd name="connsiteY1295" fmla="*/ 1187685 h 1187685"/>
              <a:gd name="connsiteX1296" fmla="*/ 997656 w 1187685"/>
              <a:gd name="connsiteY1296" fmla="*/ 1140178 h 1187685"/>
              <a:gd name="connsiteX1297" fmla="*/ 1045163 w 1187685"/>
              <a:gd name="connsiteY1297" fmla="*/ 1140178 h 1187685"/>
              <a:gd name="connsiteX1298" fmla="*/ 1045163 w 1187685"/>
              <a:gd name="connsiteY1298" fmla="*/ 1187685 h 1187685"/>
              <a:gd name="connsiteX1299" fmla="*/ 997656 w 1187685"/>
              <a:gd name="connsiteY1299" fmla="*/ 1187685 h 1187685"/>
              <a:gd name="connsiteX1300" fmla="*/ 1045163 w 1187685"/>
              <a:gd name="connsiteY1300" fmla="*/ 1140178 h 1187685"/>
              <a:gd name="connsiteX1301" fmla="*/ 1092670 w 1187685"/>
              <a:gd name="connsiteY1301" fmla="*/ 1140178 h 1187685"/>
              <a:gd name="connsiteX1302" fmla="*/ 1092670 w 1187685"/>
              <a:gd name="connsiteY1302" fmla="*/ 1187685 h 1187685"/>
              <a:gd name="connsiteX1303" fmla="*/ 1045163 w 1187685"/>
              <a:gd name="connsiteY1303" fmla="*/ 1187685 h 1187685"/>
              <a:gd name="connsiteX1304" fmla="*/ 1092670 w 1187685"/>
              <a:gd name="connsiteY1304" fmla="*/ 1140178 h 1187685"/>
              <a:gd name="connsiteX1305" fmla="*/ 1140178 w 1187685"/>
              <a:gd name="connsiteY1305" fmla="*/ 1140178 h 1187685"/>
              <a:gd name="connsiteX1306" fmla="*/ 1140178 w 1187685"/>
              <a:gd name="connsiteY1306" fmla="*/ 1187685 h 1187685"/>
              <a:gd name="connsiteX1307" fmla="*/ 1092670 w 1187685"/>
              <a:gd name="connsiteY1307" fmla="*/ 1187685 h 1187685"/>
              <a:gd name="connsiteX1308" fmla="*/ 1140178 w 1187685"/>
              <a:gd name="connsiteY1308" fmla="*/ 1140178 h 1187685"/>
              <a:gd name="connsiteX1309" fmla="*/ 1187685 w 1187685"/>
              <a:gd name="connsiteY1309" fmla="*/ 1140178 h 1187685"/>
              <a:gd name="connsiteX1310" fmla="*/ 1187685 w 1187685"/>
              <a:gd name="connsiteY1310" fmla="*/ 1187685 h 1187685"/>
              <a:gd name="connsiteX1311" fmla="*/ 1140178 w 1187685"/>
              <a:gd name="connsiteY1311" fmla="*/ 1187685 h 118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</a:cxnLst>
            <a:rect l="l" t="t" r="r" b="b"/>
            <a:pathLst>
              <a:path w="1187685" h="1187685">
                <a:moveTo>
                  <a:pt x="0" y="0"/>
                </a:moveTo>
                <a:lnTo>
                  <a:pt x="47507" y="0"/>
                </a:lnTo>
                <a:lnTo>
                  <a:pt x="47507" y="47507"/>
                </a:lnTo>
                <a:lnTo>
                  <a:pt x="0" y="47507"/>
                </a:lnTo>
                <a:close/>
                <a:moveTo>
                  <a:pt x="47507" y="0"/>
                </a:moveTo>
                <a:lnTo>
                  <a:pt x="95015" y="0"/>
                </a:lnTo>
                <a:lnTo>
                  <a:pt x="95015" y="47507"/>
                </a:lnTo>
                <a:lnTo>
                  <a:pt x="47507" y="47507"/>
                </a:lnTo>
                <a:close/>
                <a:moveTo>
                  <a:pt x="95015" y="0"/>
                </a:moveTo>
                <a:lnTo>
                  <a:pt x="142522" y="0"/>
                </a:lnTo>
                <a:lnTo>
                  <a:pt x="142522" y="47507"/>
                </a:lnTo>
                <a:lnTo>
                  <a:pt x="95015" y="47507"/>
                </a:lnTo>
                <a:close/>
                <a:moveTo>
                  <a:pt x="142522" y="0"/>
                </a:moveTo>
                <a:lnTo>
                  <a:pt x="190030" y="0"/>
                </a:lnTo>
                <a:lnTo>
                  <a:pt x="190030" y="47507"/>
                </a:lnTo>
                <a:lnTo>
                  <a:pt x="142522" y="47507"/>
                </a:lnTo>
                <a:close/>
                <a:moveTo>
                  <a:pt x="190030" y="0"/>
                </a:moveTo>
                <a:lnTo>
                  <a:pt x="237537" y="0"/>
                </a:lnTo>
                <a:lnTo>
                  <a:pt x="237537" y="47507"/>
                </a:lnTo>
                <a:lnTo>
                  <a:pt x="190030" y="47507"/>
                </a:lnTo>
                <a:close/>
                <a:moveTo>
                  <a:pt x="237537" y="0"/>
                </a:moveTo>
                <a:lnTo>
                  <a:pt x="285044" y="0"/>
                </a:lnTo>
                <a:lnTo>
                  <a:pt x="285044" y="47507"/>
                </a:lnTo>
                <a:lnTo>
                  <a:pt x="237537" y="47507"/>
                </a:lnTo>
                <a:close/>
                <a:moveTo>
                  <a:pt x="285044" y="0"/>
                </a:moveTo>
                <a:lnTo>
                  <a:pt x="332552" y="0"/>
                </a:lnTo>
                <a:lnTo>
                  <a:pt x="332552" y="47507"/>
                </a:lnTo>
                <a:lnTo>
                  <a:pt x="285044" y="47507"/>
                </a:lnTo>
                <a:close/>
                <a:moveTo>
                  <a:pt x="570089" y="0"/>
                </a:moveTo>
                <a:lnTo>
                  <a:pt x="617596" y="0"/>
                </a:lnTo>
                <a:lnTo>
                  <a:pt x="617596" y="47507"/>
                </a:lnTo>
                <a:lnTo>
                  <a:pt x="570089" y="47507"/>
                </a:lnTo>
                <a:close/>
                <a:moveTo>
                  <a:pt x="760119" y="0"/>
                </a:moveTo>
                <a:lnTo>
                  <a:pt x="807626" y="0"/>
                </a:lnTo>
                <a:lnTo>
                  <a:pt x="807626" y="47507"/>
                </a:lnTo>
                <a:lnTo>
                  <a:pt x="760119" y="47507"/>
                </a:lnTo>
                <a:close/>
                <a:moveTo>
                  <a:pt x="855133" y="0"/>
                </a:moveTo>
                <a:lnTo>
                  <a:pt x="902641" y="0"/>
                </a:lnTo>
                <a:lnTo>
                  <a:pt x="902641" y="47507"/>
                </a:lnTo>
                <a:lnTo>
                  <a:pt x="855133" y="47507"/>
                </a:lnTo>
                <a:close/>
                <a:moveTo>
                  <a:pt x="902641" y="0"/>
                </a:moveTo>
                <a:lnTo>
                  <a:pt x="950148" y="0"/>
                </a:lnTo>
                <a:lnTo>
                  <a:pt x="950148" y="47507"/>
                </a:lnTo>
                <a:lnTo>
                  <a:pt x="902641" y="47507"/>
                </a:lnTo>
                <a:close/>
                <a:moveTo>
                  <a:pt x="950148" y="0"/>
                </a:moveTo>
                <a:lnTo>
                  <a:pt x="997656" y="0"/>
                </a:lnTo>
                <a:lnTo>
                  <a:pt x="997656" y="47507"/>
                </a:lnTo>
                <a:lnTo>
                  <a:pt x="950148" y="47507"/>
                </a:lnTo>
                <a:close/>
                <a:moveTo>
                  <a:pt x="997656" y="0"/>
                </a:moveTo>
                <a:lnTo>
                  <a:pt x="1045163" y="0"/>
                </a:lnTo>
                <a:lnTo>
                  <a:pt x="1045163" y="47507"/>
                </a:lnTo>
                <a:lnTo>
                  <a:pt x="997656" y="47507"/>
                </a:lnTo>
                <a:close/>
                <a:moveTo>
                  <a:pt x="1045163" y="0"/>
                </a:moveTo>
                <a:lnTo>
                  <a:pt x="1092670" y="0"/>
                </a:lnTo>
                <a:lnTo>
                  <a:pt x="1092670" y="47507"/>
                </a:lnTo>
                <a:lnTo>
                  <a:pt x="1045163" y="47507"/>
                </a:lnTo>
                <a:close/>
                <a:moveTo>
                  <a:pt x="1092670" y="0"/>
                </a:moveTo>
                <a:lnTo>
                  <a:pt x="1140178" y="0"/>
                </a:lnTo>
                <a:lnTo>
                  <a:pt x="1140178" y="47507"/>
                </a:lnTo>
                <a:lnTo>
                  <a:pt x="1092670" y="47507"/>
                </a:lnTo>
                <a:close/>
                <a:moveTo>
                  <a:pt x="1140178" y="0"/>
                </a:moveTo>
                <a:lnTo>
                  <a:pt x="1187685" y="0"/>
                </a:lnTo>
                <a:lnTo>
                  <a:pt x="1187685" y="47507"/>
                </a:lnTo>
                <a:lnTo>
                  <a:pt x="1140178" y="47507"/>
                </a:lnTo>
                <a:close/>
                <a:moveTo>
                  <a:pt x="0" y="47507"/>
                </a:moveTo>
                <a:lnTo>
                  <a:pt x="47507" y="47507"/>
                </a:lnTo>
                <a:lnTo>
                  <a:pt x="47507" y="95015"/>
                </a:lnTo>
                <a:lnTo>
                  <a:pt x="0" y="95015"/>
                </a:lnTo>
                <a:close/>
                <a:moveTo>
                  <a:pt x="285044" y="47507"/>
                </a:moveTo>
                <a:lnTo>
                  <a:pt x="332552" y="47507"/>
                </a:lnTo>
                <a:lnTo>
                  <a:pt x="332552" y="95015"/>
                </a:lnTo>
                <a:lnTo>
                  <a:pt x="285044" y="95015"/>
                </a:lnTo>
                <a:close/>
                <a:moveTo>
                  <a:pt x="380059" y="47507"/>
                </a:moveTo>
                <a:lnTo>
                  <a:pt x="427567" y="47507"/>
                </a:lnTo>
                <a:lnTo>
                  <a:pt x="427567" y="95015"/>
                </a:lnTo>
                <a:lnTo>
                  <a:pt x="380059" y="95015"/>
                </a:lnTo>
                <a:close/>
                <a:moveTo>
                  <a:pt x="475074" y="47507"/>
                </a:moveTo>
                <a:lnTo>
                  <a:pt x="522581" y="47507"/>
                </a:lnTo>
                <a:lnTo>
                  <a:pt x="522581" y="95015"/>
                </a:lnTo>
                <a:lnTo>
                  <a:pt x="475074" y="95015"/>
                </a:lnTo>
                <a:close/>
                <a:moveTo>
                  <a:pt x="665104" y="47507"/>
                </a:moveTo>
                <a:lnTo>
                  <a:pt x="712611" y="47507"/>
                </a:lnTo>
                <a:lnTo>
                  <a:pt x="712611" y="95015"/>
                </a:lnTo>
                <a:lnTo>
                  <a:pt x="665104" y="95015"/>
                </a:lnTo>
                <a:close/>
                <a:moveTo>
                  <a:pt x="712611" y="47507"/>
                </a:moveTo>
                <a:lnTo>
                  <a:pt x="760119" y="47507"/>
                </a:lnTo>
                <a:lnTo>
                  <a:pt x="760119" y="95015"/>
                </a:lnTo>
                <a:lnTo>
                  <a:pt x="712611" y="95015"/>
                </a:lnTo>
                <a:close/>
                <a:moveTo>
                  <a:pt x="760119" y="47507"/>
                </a:moveTo>
                <a:lnTo>
                  <a:pt x="807626" y="47507"/>
                </a:lnTo>
                <a:lnTo>
                  <a:pt x="807626" y="95015"/>
                </a:lnTo>
                <a:lnTo>
                  <a:pt x="760119" y="95015"/>
                </a:lnTo>
                <a:close/>
                <a:moveTo>
                  <a:pt x="855133" y="47507"/>
                </a:moveTo>
                <a:lnTo>
                  <a:pt x="902641" y="47507"/>
                </a:lnTo>
                <a:lnTo>
                  <a:pt x="902641" y="95015"/>
                </a:lnTo>
                <a:lnTo>
                  <a:pt x="855133" y="95015"/>
                </a:lnTo>
                <a:close/>
                <a:moveTo>
                  <a:pt x="1140178" y="47507"/>
                </a:moveTo>
                <a:lnTo>
                  <a:pt x="1187685" y="47507"/>
                </a:lnTo>
                <a:lnTo>
                  <a:pt x="1187685" y="95015"/>
                </a:lnTo>
                <a:lnTo>
                  <a:pt x="1140178" y="95015"/>
                </a:lnTo>
                <a:close/>
                <a:moveTo>
                  <a:pt x="0" y="95015"/>
                </a:moveTo>
                <a:lnTo>
                  <a:pt x="47507" y="95015"/>
                </a:lnTo>
                <a:lnTo>
                  <a:pt x="47507" y="142522"/>
                </a:lnTo>
                <a:lnTo>
                  <a:pt x="0" y="142522"/>
                </a:lnTo>
                <a:close/>
                <a:moveTo>
                  <a:pt x="95015" y="95015"/>
                </a:moveTo>
                <a:lnTo>
                  <a:pt x="142522" y="95015"/>
                </a:lnTo>
                <a:lnTo>
                  <a:pt x="142522" y="142522"/>
                </a:lnTo>
                <a:lnTo>
                  <a:pt x="95015" y="142522"/>
                </a:lnTo>
                <a:close/>
                <a:moveTo>
                  <a:pt x="142522" y="95015"/>
                </a:moveTo>
                <a:lnTo>
                  <a:pt x="190030" y="95015"/>
                </a:lnTo>
                <a:lnTo>
                  <a:pt x="190030" y="142522"/>
                </a:lnTo>
                <a:lnTo>
                  <a:pt x="142522" y="142522"/>
                </a:lnTo>
                <a:close/>
                <a:moveTo>
                  <a:pt x="190030" y="95015"/>
                </a:moveTo>
                <a:lnTo>
                  <a:pt x="237537" y="95015"/>
                </a:lnTo>
                <a:lnTo>
                  <a:pt x="237537" y="142522"/>
                </a:lnTo>
                <a:lnTo>
                  <a:pt x="190030" y="142522"/>
                </a:lnTo>
                <a:close/>
                <a:moveTo>
                  <a:pt x="285044" y="95015"/>
                </a:moveTo>
                <a:lnTo>
                  <a:pt x="332552" y="95015"/>
                </a:lnTo>
                <a:lnTo>
                  <a:pt x="332552" y="142522"/>
                </a:lnTo>
                <a:lnTo>
                  <a:pt x="285044" y="142522"/>
                </a:lnTo>
                <a:close/>
                <a:moveTo>
                  <a:pt x="665104" y="95015"/>
                </a:moveTo>
                <a:lnTo>
                  <a:pt x="712611" y="95015"/>
                </a:lnTo>
                <a:lnTo>
                  <a:pt x="712611" y="142522"/>
                </a:lnTo>
                <a:lnTo>
                  <a:pt x="665104" y="142522"/>
                </a:lnTo>
                <a:close/>
                <a:moveTo>
                  <a:pt x="855133" y="95015"/>
                </a:moveTo>
                <a:lnTo>
                  <a:pt x="902641" y="95015"/>
                </a:lnTo>
                <a:lnTo>
                  <a:pt x="902641" y="142522"/>
                </a:lnTo>
                <a:lnTo>
                  <a:pt x="855133" y="142522"/>
                </a:lnTo>
                <a:close/>
                <a:moveTo>
                  <a:pt x="950148" y="95015"/>
                </a:moveTo>
                <a:lnTo>
                  <a:pt x="997656" y="95015"/>
                </a:lnTo>
                <a:lnTo>
                  <a:pt x="997656" y="142522"/>
                </a:lnTo>
                <a:lnTo>
                  <a:pt x="950148" y="142522"/>
                </a:lnTo>
                <a:close/>
                <a:moveTo>
                  <a:pt x="997656" y="95015"/>
                </a:moveTo>
                <a:lnTo>
                  <a:pt x="1045163" y="95015"/>
                </a:lnTo>
                <a:lnTo>
                  <a:pt x="1045163" y="142522"/>
                </a:lnTo>
                <a:lnTo>
                  <a:pt x="997656" y="142522"/>
                </a:lnTo>
                <a:close/>
                <a:moveTo>
                  <a:pt x="1045163" y="95015"/>
                </a:moveTo>
                <a:lnTo>
                  <a:pt x="1092670" y="95015"/>
                </a:lnTo>
                <a:lnTo>
                  <a:pt x="1092670" y="142522"/>
                </a:lnTo>
                <a:lnTo>
                  <a:pt x="1045163" y="142522"/>
                </a:lnTo>
                <a:close/>
                <a:moveTo>
                  <a:pt x="1140178" y="95015"/>
                </a:moveTo>
                <a:lnTo>
                  <a:pt x="1187685" y="95015"/>
                </a:lnTo>
                <a:lnTo>
                  <a:pt x="1187685" y="142522"/>
                </a:lnTo>
                <a:lnTo>
                  <a:pt x="1140178" y="142522"/>
                </a:lnTo>
                <a:close/>
                <a:moveTo>
                  <a:pt x="0" y="142522"/>
                </a:moveTo>
                <a:lnTo>
                  <a:pt x="47507" y="142522"/>
                </a:lnTo>
                <a:lnTo>
                  <a:pt x="47507" y="190030"/>
                </a:lnTo>
                <a:lnTo>
                  <a:pt x="0" y="190030"/>
                </a:lnTo>
                <a:close/>
                <a:moveTo>
                  <a:pt x="95015" y="142522"/>
                </a:moveTo>
                <a:lnTo>
                  <a:pt x="142522" y="142522"/>
                </a:lnTo>
                <a:lnTo>
                  <a:pt x="142522" y="190030"/>
                </a:lnTo>
                <a:lnTo>
                  <a:pt x="95015" y="190030"/>
                </a:lnTo>
                <a:close/>
                <a:moveTo>
                  <a:pt x="142522" y="142522"/>
                </a:moveTo>
                <a:lnTo>
                  <a:pt x="190030" y="142522"/>
                </a:lnTo>
                <a:lnTo>
                  <a:pt x="190030" y="190030"/>
                </a:lnTo>
                <a:lnTo>
                  <a:pt x="142522" y="190030"/>
                </a:lnTo>
                <a:close/>
                <a:moveTo>
                  <a:pt x="190030" y="142522"/>
                </a:moveTo>
                <a:lnTo>
                  <a:pt x="237537" y="142522"/>
                </a:lnTo>
                <a:lnTo>
                  <a:pt x="237537" y="190030"/>
                </a:lnTo>
                <a:lnTo>
                  <a:pt x="190030" y="190030"/>
                </a:lnTo>
                <a:close/>
                <a:moveTo>
                  <a:pt x="285044" y="142522"/>
                </a:moveTo>
                <a:lnTo>
                  <a:pt x="332552" y="142522"/>
                </a:lnTo>
                <a:lnTo>
                  <a:pt x="332552" y="190030"/>
                </a:lnTo>
                <a:lnTo>
                  <a:pt x="285044" y="190030"/>
                </a:lnTo>
                <a:close/>
                <a:moveTo>
                  <a:pt x="380059" y="142522"/>
                </a:moveTo>
                <a:lnTo>
                  <a:pt x="427567" y="142522"/>
                </a:lnTo>
                <a:lnTo>
                  <a:pt x="427567" y="190030"/>
                </a:lnTo>
                <a:lnTo>
                  <a:pt x="380059" y="190030"/>
                </a:lnTo>
                <a:close/>
                <a:moveTo>
                  <a:pt x="427567" y="142522"/>
                </a:moveTo>
                <a:lnTo>
                  <a:pt x="475074" y="142522"/>
                </a:lnTo>
                <a:lnTo>
                  <a:pt x="475074" y="190030"/>
                </a:lnTo>
                <a:lnTo>
                  <a:pt x="427567" y="190030"/>
                </a:lnTo>
                <a:close/>
                <a:moveTo>
                  <a:pt x="475074" y="142522"/>
                </a:moveTo>
                <a:lnTo>
                  <a:pt x="522581" y="142522"/>
                </a:lnTo>
                <a:lnTo>
                  <a:pt x="522581" y="190030"/>
                </a:lnTo>
                <a:lnTo>
                  <a:pt x="475074" y="190030"/>
                </a:lnTo>
                <a:close/>
                <a:moveTo>
                  <a:pt x="617596" y="142522"/>
                </a:moveTo>
                <a:lnTo>
                  <a:pt x="665104" y="142522"/>
                </a:lnTo>
                <a:lnTo>
                  <a:pt x="665104" y="190030"/>
                </a:lnTo>
                <a:lnTo>
                  <a:pt x="617596" y="190030"/>
                </a:lnTo>
                <a:close/>
                <a:moveTo>
                  <a:pt x="665104" y="142522"/>
                </a:moveTo>
                <a:lnTo>
                  <a:pt x="712611" y="142522"/>
                </a:lnTo>
                <a:lnTo>
                  <a:pt x="712611" y="190030"/>
                </a:lnTo>
                <a:lnTo>
                  <a:pt x="665104" y="190030"/>
                </a:lnTo>
                <a:close/>
                <a:moveTo>
                  <a:pt x="712611" y="142522"/>
                </a:moveTo>
                <a:lnTo>
                  <a:pt x="760119" y="142522"/>
                </a:lnTo>
                <a:lnTo>
                  <a:pt x="760119" y="190030"/>
                </a:lnTo>
                <a:lnTo>
                  <a:pt x="712611" y="190030"/>
                </a:lnTo>
                <a:close/>
                <a:moveTo>
                  <a:pt x="855133" y="142522"/>
                </a:moveTo>
                <a:lnTo>
                  <a:pt x="902641" y="142522"/>
                </a:lnTo>
                <a:lnTo>
                  <a:pt x="902641" y="190030"/>
                </a:lnTo>
                <a:lnTo>
                  <a:pt x="855133" y="190030"/>
                </a:lnTo>
                <a:close/>
                <a:moveTo>
                  <a:pt x="950148" y="142522"/>
                </a:moveTo>
                <a:lnTo>
                  <a:pt x="997656" y="142522"/>
                </a:lnTo>
                <a:lnTo>
                  <a:pt x="997656" y="190030"/>
                </a:lnTo>
                <a:lnTo>
                  <a:pt x="950148" y="190030"/>
                </a:lnTo>
                <a:close/>
                <a:moveTo>
                  <a:pt x="997656" y="142522"/>
                </a:moveTo>
                <a:lnTo>
                  <a:pt x="1045163" y="142522"/>
                </a:lnTo>
                <a:lnTo>
                  <a:pt x="1045163" y="190030"/>
                </a:lnTo>
                <a:lnTo>
                  <a:pt x="997656" y="190030"/>
                </a:lnTo>
                <a:close/>
                <a:moveTo>
                  <a:pt x="1045163" y="142522"/>
                </a:moveTo>
                <a:lnTo>
                  <a:pt x="1092670" y="142522"/>
                </a:lnTo>
                <a:lnTo>
                  <a:pt x="1092670" y="190030"/>
                </a:lnTo>
                <a:lnTo>
                  <a:pt x="1045163" y="190030"/>
                </a:lnTo>
                <a:close/>
                <a:moveTo>
                  <a:pt x="1140178" y="142522"/>
                </a:moveTo>
                <a:lnTo>
                  <a:pt x="1187685" y="142522"/>
                </a:lnTo>
                <a:lnTo>
                  <a:pt x="1187685" y="190030"/>
                </a:lnTo>
                <a:lnTo>
                  <a:pt x="1140178" y="190030"/>
                </a:lnTo>
                <a:close/>
                <a:moveTo>
                  <a:pt x="0" y="190030"/>
                </a:moveTo>
                <a:lnTo>
                  <a:pt x="47507" y="190030"/>
                </a:lnTo>
                <a:lnTo>
                  <a:pt x="47507" y="237537"/>
                </a:lnTo>
                <a:lnTo>
                  <a:pt x="0" y="237537"/>
                </a:lnTo>
                <a:close/>
                <a:moveTo>
                  <a:pt x="95015" y="190030"/>
                </a:moveTo>
                <a:lnTo>
                  <a:pt x="142522" y="190030"/>
                </a:lnTo>
                <a:lnTo>
                  <a:pt x="142522" y="237537"/>
                </a:lnTo>
                <a:lnTo>
                  <a:pt x="95015" y="237537"/>
                </a:lnTo>
                <a:close/>
                <a:moveTo>
                  <a:pt x="142522" y="190030"/>
                </a:moveTo>
                <a:lnTo>
                  <a:pt x="190030" y="190030"/>
                </a:lnTo>
                <a:lnTo>
                  <a:pt x="190030" y="237537"/>
                </a:lnTo>
                <a:lnTo>
                  <a:pt x="142522" y="237537"/>
                </a:lnTo>
                <a:close/>
                <a:moveTo>
                  <a:pt x="190030" y="190030"/>
                </a:moveTo>
                <a:lnTo>
                  <a:pt x="237537" y="190030"/>
                </a:lnTo>
                <a:lnTo>
                  <a:pt x="237537" y="237537"/>
                </a:lnTo>
                <a:lnTo>
                  <a:pt x="190030" y="237537"/>
                </a:lnTo>
                <a:close/>
                <a:moveTo>
                  <a:pt x="285044" y="190030"/>
                </a:moveTo>
                <a:lnTo>
                  <a:pt x="332552" y="190030"/>
                </a:lnTo>
                <a:lnTo>
                  <a:pt x="332552" y="237537"/>
                </a:lnTo>
                <a:lnTo>
                  <a:pt x="285044" y="237537"/>
                </a:lnTo>
                <a:close/>
                <a:moveTo>
                  <a:pt x="427567" y="190030"/>
                </a:moveTo>
                <a:lnTo>
                  <a:pt x="475074" y="190030"/>
                </a:lnTo>
                <a:lnTo>
                  <a:pt x="475074" y="237537"/>
                </a:lnTo>
                <a:lnTo>
                  <a:pt x="427567" y="237537"/>
                </a:lnTo>
                <a:close/>
                <a:moveTo>
                  <a:pt x="617596" y="190030"/>
                </a:moveTo>
                <a:lnTo>
                  <a:pt x="665104" y="190030"/>
                </a:lnTo>
                <a:lnTo>
                  <a:pt x="665104" y="237537"/>
                </a:lnTo>
                <a:lnTo>
                  <a:pt x="617596" y="237537"/>
                </a:lnTo>
                <a:close/>
                <a:moveTo>
                  <a:pt x="760119" y="190030"/>
                </a:moveTo>
                <a:lnTo>
                  <a:pt x="807626" y="190030"/>
                </a:lnTo>
                <a:lnTo>
                  <a:pt x="807626" y="237537"/>
                </a:lnTo>
                <a:lnTo>
                  <a:pt x="760119" y="237537"/>
                </a:lnTo>
                <a:close/>
                <a:moveTo>
                  <a:pt x="855133" y="190030"/>
                </a:moveTo>
                <a:lnTo>
                  <a:pt x="902641" y="190030"/>
                </a:lnTo>
                <a:lnTo>
                  <a:pt x="902641" y="237537"/>
                </a:lnTo>
                <a:lnTo>
                  <a:pt x="855133" y="237537"/>
                </a:lnTo>
                <a:close/>
                <a:moveTo>
                  <a:pt x="950148" y="190030"/>
                </a:moveTo>
                <a:lnTo>
                  <a:pt x="997656" y="190030"/>
                </a:lnTo>
                <a:lnTo>
                  <a:pt x="997656" y="237537"/>
                </a:lnTo>
                <a:lnTo>
                  <a:pt x="950148" y="237537"/>
                </a:lnTo>
                <a:close/>
                <a:moveTo>
                  <a:pt x="997656" y="190030"/>
                </a:moveTo>
                <a:lnTo>
                  <a:pt x="1045163" y="190030"/>
                </a:lnTo>
                <a:lnTo>
                  <a:pt x="1045163" y="237537"/>
                </a:lnTo>
                <a:lnTo>
                  <a:pt x="997656" y="237537"/>
                </a:lnTo>
                <a:close/>
                <a:moveTo>
                  <a:pt x="1045163" y="190030"/>
                </a:moveTo>
                <a:lnTo>
                  <a:pt x="1092670" y="190030"/>
                </a:lnTo>
                <a:lnTo>
                  <a:pt x="1092670" y="237537"/>
                </a:lnTo>
                <a:lnTo>
                  <a:pt x="1045163" y="237537"/>
                </a:lnTo>
                <a:close/>
                <a:moveTo>
                  <a:pt x="1140178" y="190030"/>
                </a:moveTo>
                <a:lnTo>
                  <a:pt x="1187685" y="190030"/>
                </a:lnTo>
                <a:lnTo>
                  <a:pt x="1187685" y="237537"/>
                </a:lnTo>
                <a:lnTo>
                  <a:pt x="1140178" y="237537"/>
                </a:lnTo>
                <a:close/>
                <a:moveTo>
                  <a:pt x="0" y="237537"/>
                </a:moveTo>
                <a:lnTo>
                  <a:pt x="47507" y="237537"/>
                </a:lnTo>
                <a:lnTo>
                  <a:pt x="47507" y="285044"/>
                </a:lnTo>
                <a:lnTo>
                  <a:pt x="0" y="285044"/>
                </a:lnTo>
                <a:close/>
                <a:moveTo>
                  <a:pt x="285044" y="237537"/>
                </a:moveTo>
                <a:lnTo>
                  <a:pt x="332552" y="237537"/>
                </a:lnTo>
                <a:lnTo>
                  <a:pt x="332552" y="285044"/>
                </a:lnTo>
                <a:lnTo>
                  <a:pt x="285044" y="285044"/>
                </a:lnTo>
                <a:close/>
                <a:moveTo>
                  <a:pt x="380059" y="237537"/>
                </a:moveTo>
                <a:lnTo>
                  <a:pt x="427567" y="237537"/>
                </a:lnTo>
                <a:lnTo>
                  <a:pt x="427567" y="285044"/>
                </a:lnTo>
                <a:lnTo>
                  <a:pt x="380059" y="285044"/>
                </a:lnTo>
                <a:close/>
                <a:moveTo>
                  <a:pt x="427567" y="237537"/>
                </a:moveTo>
                <a:lnTo>
                  <a:pt x="475074" y="237537"/>
                </a:lnTo>
                <a:lnTo>
                  <a:pt x="475074" y="285044"/>
                </a:lnTo>
                <a:lnTo>
                  <a:pt x="427567" y="285044"/>
                </a:lnTo>
                <a:close/>
                <a:moveTo>
                  <a:pt x="570089" y="237537"/>
                </a:moveTo>
                <a:lnTo>
                  <a:pt x="617596" y="237537"/>
                </a:lnTo>
                <a:lnTo>
                  <a:pt x="617596" y="285044"/>
                </a:lnTo>
                <a:lnTo>
                  <a:pt x="570089" y="285044"/>
                </a:lnTo>
                <a:close/>
                <a:moveTo>
                  <a:pt x="665104" y="237537"/>
                </a:moveTo>
                <a:lnTo>
                  <a:pt x="712611" y="237537"/>
                </a:lnTo>
                <a:lnTo>
                  <a:pt x="712611" y="285044"/>
                </a:lnTo>
                <a:lnTo>
                  <a:pt x="665104" y="285044"/>
                </a:lnTo>
                <a:close/>
                <a:moveTo>
                  <a:pt x="712611" y="237537"/>
                </a:moveTo>
                <a:lnTo>
                  <a:pt x="760119" y="237537"/>
                </a:lnTo>
                <a:lnTo>
                  <a:pt x="760119" y="285044"/>
                </a:lnTo>
                <a:lnTo>
                  <a:pt x="712611" y="285044"/>
                </a:lnTo>
                <a:close/>
                <a:moveTo>
                  <a:pt x="855133" y="237537"/>
                </a:moveTo>
                <a:lnTo>
                  <a:pt x="902641" y="237537"/>
                </a:lnTo>
                <a:lnTo>
                  <a:pt x="902641" y="285044"/>
                </a:lnTo>
                <a:lnTo>
                  <a:pt x="855133" y="285044"/>
                </a:lnTo>
                <a:close/>
                <a:moveTo>
                  <a:pt x="1140178" y="237537"/>
                </a:moveTo>
                <a:lnTo>
                  <a:pt x="1187685" y="237537"/>
                </a:lnTo>
                <a:lnTo>
                  <a:pt x="1187685" y="285044"/>
                </a:lnTo>
                <a:lnTo>
                  <a:pt x="1140178" y="285044"/>
                </a:lnTo>
                <a:close/>
                <a:moveTo>
                  <a:pt x="0" y="285044"/>
                </a:moveTo>
                <a:lnTo>
                  <a:pt x="47507" y="285044"/>
                </a:lnTo>
                <a:lnTo>
                  <a:pt x="47507" y="332552"/>
                </a:lnTo>
                <a:lnTo>
                  <a:pt x="0" y="332552"/>
                </a:lnTo>
                <a:close/>
                <a:moveTo>
                  <a:pt x="47507" y="285044"/>
                </a:moveTo>
                <a:lnTo>
                  <a:pt x="95015" y="285044"/>
                </a:lnTo>
                <a:lnTo>
                  <a:pt x="95015" y="332552"/>
                </a:lnTo>
                <a:lnTo>
                  <a:pt x="47507" y="332552"/>
                </a:lnTo>
                <a:close/>
                <a:moveTo>
                  <a:pt x="95015" y="285044"/>
                </a:moveTo>
                <a:lnTo>
                  <a:pt x="142522" y="285044"/>
                </a:lnTo>
                <a:lnTo>
                  <a:pt x="142522" y="332552"/>
                </a:lnTo>
                <a:lnTo>
                  <a:pt x="95015" y="332552"/>
                </a:lnTo>
                <a:close/>
                <a:moveTo>
                  <a:pt x="142522" y="285044"/>
                </a:moveTo>
                <a:lnTo>
                  <a:pt x="190030" y="285044"/>
                </a:lnTo>
                <a:lnTo>
                  <a:pt x="190030" y="332552"/>
                </a:lnTo>
                <a:lnTo>
                  <a:pt x="142522" y="332552"/>
                </a:lnTo>
                <a:close/>
                <a:moveTo>
                  <a:pt x="190030" y="285044"/>
                </a:moveTo>
                <a:lnTo>
                  <a:pt x="237537" y="285044"/>
                </a:lnTo>
                <a:lnTo>
                  <a:pt x="237537" y="332552"/>
                </a:lnTo>
                <a:lnTo>
                  <a:pt x="190030" y="332552"/>
                </a:lnTo>
                <a:close/>
                <a:moveTo>
                  <a:pt x="237537" y="285044"/>
                </a:moveTo>
                <a:lnTo>
                  <a:pt x="285044" y="285044"/>
                </a:lnTo>
                <a:lnTo>
                  <a:pt x="285044" y="332552"/>
                </a:lnTo>
                <a:lnTo>
                  <a:pt x="237537" y="332552"/>
                </a:lnTo>
                <a:close/>
                <a:moveTo>
                  <a:pt x="285044" y="285044"/>
                </a:moveTo>
                <a:lnTo>
                  <a:pt x="332552" y="285044"/>
                </a:lnTo>
                <a:lnTo>
                  <a:pt x="332552" y="332552"/>
                </a:lnTo>
                <a:lnTo>
                  <a:pt x="285044" y="332552"/>
                </a:lnTo>
                <a:close/>
                <a:moveTo>
                  <a:pt x="380059" y="285044"/>
                </a:moveTo>
                <a:lnTo>
                  <a:pt x="427567" y="285044"/>
                </a:lnTo>
                <a:lnTo>
                  <a:pt x="427567" y="332552"/>
                </a:lnTo>
                <a:lnTo>
                  <a:pt x="380059" y="332552"/>
                </a:lnTo>
                <a:close/>
                <a:moveTo>
                  <a:pt x="475074" y="285044"/>
                </a:moveTo>
                <a:lnTo>
                  <a:pt x="522581" y="285044"/>
                </a:lnTo>
                <a:lnTo>
                  <a:pt x="522581" y="332552"/>
                </a:lnTo>
                <a:lnTo>
                  <a:pt x="475074" y="332552"/>
                </a:lnTo>
                <a:close/>
                <a:moveTo>
                  <a:pt x="570089" y="285044"/>
                </a:moveTo>
                <a:lnTo>
                  <a:pt x="617596" y="285044"/>
                </a:lnTo>
                <a:lnTo>
                  <a:pt x="617596" y="332552"/>
                </a:lnTo>
                <a:lnTo>
                  <a:pt x="570089" y="332552"/>
                </a:lnTo>
                <a:close/>
                <a:moveTo>
                  <a:pt x="665104" y="285044"/>
                </a:moveTo>
                <a:lnTo>
                  <a:pt x="712611" y="285044"/>
                </a:lnTo>
                <a:lnTo>
                  <a:pt x="712611" y="332552"/>
                </a:lnTo>
                <a:lnTo>
                  <a:pt x="665104" y="332552"/>
                </a:lnTo>
                <a:close/>
                <a:moveTo>
                  <a:pt x="760119" y="285044"/>
                </a:moveTo>
                <a:lnTo>
                  <a:pt x="807626" y="285044"/>
                </a:lnTo>
                <a:lnTo>
                  <a:pt x="807626" y="332552"/>
                </a:lnTo>
                <a:lnTo>
                  <a:pt x="760119" y="332552"/>
                </a:lnTo>
                <a:close/>
                <a:moveTo>
                  <a:pt x="855133" y="285044"/>
                </a:moveTo>
                <a:lnTo>
                  <a:pt x="902641" y="285044"/>
                </a:lnTo>
                <a:lnTo>
                  <a:pt x="902641" y="332552"/>
                </a:lnTo>
                <a:lnTo>
                  <a:pt x="855133" y="332552"/>
                </a:lnTo>
                <a:close/>
                <a:moveTo>
                  <a:pt x="902641" y="285044"/>
                </a:moveTo>
                <a:lnTo>
                  <a:pt x="950148" y="285044"/>
                </a:lnTo>
                <a:lnTo>
                  <a:pt x="950148" y="332552"/>
                </a:lnTo>
                <a:lnTo>
                  <a:pt x="902641" y="332552"/>
                </a:lnTo>
                <a:close/>
                <a:moveTo>
                  <a:pt x="950148" y="285044"/>
                </a:moveTo>
                <a:lnTo>
                  <a:pt x="997656" y="285044"/>
                </a:lnTo>
                <a:lnTo>
                  <a:pt x="997656" y="332552"/>
                </a:lnTo>
                <a:lnTo>
                  <a:pt x="950148" y="332552"/>
                </a:lnTo>
                <a:close/>
                <a:moveTo>
                  <a:pt x="997656" y="285044"/>
                </a:moveTo>
                <a:lnTo>
                  <a:pt x="1045163" y="285044"/>
                </a:lnTo>
                <a:lnTo>
                  <a:pt x="1045163" y="332552"/>
                </a:lnTo>
                <a:lnTo>
                  <a:pt x="997656" y="332552"/>
                </a:lnTo>
                <a:close/>
                <a:moveTo>
                  <a:pt x="1045163" y="285044"/>
                </a:moveTo>
                <a:lnTo>
                  <a:pt x="1092670" y="285044"/>
                </a:lnTo>
                <a:lnTo>
                  <a:pt x="1092670" y="332552"/>
                </a:lnTo>
                <a:lnTo>
                  <a:pt x="1045163" y="332552"/>
                </a:lnTo>
                <a:close/>
                <a:moveTo>
                  <a:pt x="1092670" y="285044"/>
                </a:moveTo>
                <a:lnTo>
                  <a:pt x="1140178" y="285044"/>
                </a:lnTo>
                <a:lnTo>
                  <a:pt x="1140178" y="332552"/>
                </a:lnTo>
                <a:lnTo>
                  <a:pt x="1092670" y="332552"/>
                </a:lnTo>
                <a:close/>
                <a:moveTo>
                  <a:pt x="1140178" y="285044"/>
                </a:moveTo>
                <a:lnTo>
                  <a:pt x="1187685" y="285044"/>
                </a:lnTo>
                <a:lnTo>
                  <a:pt x="1187685" y="332552"/>
                </a:lnTo>
                <a:lnTo>
                  <a:pt x="1140178" y="332552"/>
                </a:lnTo>
                <a:close/>
                <a:moveTo>
                  <a:pt x="427567" y="332552"/>
                </a:moveTo>
                <a:lnTo>
                  <a:pt x="475074" y="332552"/>
                </a:lnTo>
                <a:lnTo>
                  <a:pt x="475074" y="380059"/>
                </a:lnTo>
                <a:lnTo>
                  <a:pt x="427567" y="380059"/>
                </a:lnTo>
                <a:close/>
                <a:moveTo>
                  <a:pt x="475074" y="332552"/>
                </a:moveTo>
                <a:lnTo>
                  <a:pt x="522581" y="332552"/>
                </a:lnTo>
                <a:lnTo>
                  <a:pt x="522581" y="380059"/>
                </a:lnTo>
                <a:lnTo>
                  <a:pt x="475074" y="380059"/>
                </a:lnTo>
                <a:close/>
                <a:moveTo>
                  <a:pt x="522581" y="332552"/>
                </a:moveTo>
                <a:lnTo>
                  <a:pt x="570089" y="332552"/>
                </a:lnTo>
                <a:lnTo>
                  <a:pt x="570089" y="380059"/>
                </a:lnTo>
                <a:lnTo>
                  <a:pt x="522581" y="380059"/>
                </a:lnTo>
                <a:close/>
                <a:moveTo>
                  <a:pt x="570089" y="332552"/>
                </a:moveTo>
                <a:lnTo>
                  <a:pt x="617596" y="332552"/>
                </a:lnTo>
                <a:lnTo>
                  <a:pt x="617596" y="380059"/>
                </a:lnTo>
                <a:lnTo>
                  <a:pt x="570089" y="380059"/>
                </a:lnTo>
                <a:close/>
                <a:moveTo>
                  <a:pt x="0" y="380059"/>
                </a:moveTo>
                <a:lnTo>
                  <a:pt x="47507" y="380059"/>
                </a:lnTo>
                <a:lnTo>
                  <a:pt x="47507" y="427567"/>
                </a:lnTo>
                <a:lnTo>
                  <a:pt x="0" y="427567"/>
                </a:lnTo>
                <a:close/>
                <a:moveTo>
                  <a:pt x="47507" y="380059"/>
                </a:moveTo>
                <a:lnTo>
                  <a:pt x="95015" y="380059"/>
                </a:lnTo>
                <a:lnTo>
                  <a:pt x="95015" y="427567"/>
                </a:lnTo>
                <a:lnTo>
                  <a:pt x="47507" y="427567"/>
                </a:lnTo>
                <a:close/>
                <a:moveTo>
                  <a:pt x="95015" y="380059"/>
                </a:moveTo>
                <a:lnTo>
                  <a:pt x="142522" y="380059"/>
                </a:lnTo>
                <a:lnTo>
                  <a:pt x="142522" y="427567"/>
                </a:lnTo>
                <a:lnTo>
                  <a:pt x="95015" y="427567"/>
                </a:lnTo>
                <a:close/>
                <a:moveTo>
                  <a:pt x="142522" y="380059"/>
                </a:moveTo>
                <a:lnTo>
                  <a:pt x="190030" y="380059"/>
                </a:lnTo>
                <a:lnTo>
                  <a:pt x="190030" y="427567"/>
                </a:lnTo>
                <a:lnTo>
                  <a:pt x="142522" y="427567"/>
                </a:lnTo>
                <a:close/>
                <a:moveTo>
                  <a:pt x="190030" y="380059"/>
                </a:moveTo>
                <a:lnTo>
                  <a:pt x="237537" y="380059"/>
                </a:lnTo>
                <a:lnTo>
                  <a:pt x="237537" y="427567"/>
                </a:lnTo>
                <a:lnTo>
                  <a:pt x="190030" y="427567"/>
                </a:lnTo>
                <a:close/>
                <a:moveTo>
                  <a:pt x="285044" y="380059"/>
                </a:moveTo>
                <a:lnTo>
                  <a:pt x="332552" y="380059"/>
                </a:lnTo>
                <a:lnTo>
                  <a:pt x="332552" y="427567"/>
                </a:lnTo>
                <a:lnTo>
                  <a:pt x="285044" y="427567"/>
                </a:lnTo>
                <a:close/>
                <a:moveTo>
                  <a:pt x="332552" y="380059"/>
                </a:moveTo>
                <a:lnTo>
                  <a:pt x="380059" y="380059"/>
                </a:lnTo>
                <a:lnTo>
                  <a:pt x="380059" y="427567"/>
                </a:lnTo>
                <a:lnTo>
                  <a:pt x="332552" y="427567"/>
                </a:lnTo>
                <a:close/>
                <a:moveTo>
                  <a:pt x="380059" y="380059"/>
                </a:moveTo>
                <a:lnTo>
                  <a:pt x="427567" y="380059"/>
                </a:lnTo>
                <a:lnTo>
                  <a:pt x="427567" y="427567"/>
                </a:lnTo>
                <a:lnTo>
                  <a:pt x="380059" y="427567"/>
                </a:lnTo>
                <a:close/>
                <a:moveTo>
                  <a:pt x="427567" y="380059"/>
                </a:moveTo>
                <a:lnTo>
                  <a:pt x="475074" y="380059"/>
                </a:lnTo>
                <a:lnTo>
                  <a:pt x="475074" y="427567"/>
                </a:lnTo>
                <a:lnTo>
                  <a:pt x="427567" y="427567"/>
                </a:lnTo>
                <a:close/>
                <a:moveTo>
                  <a:pt x="617596" y="380059"/>
                </a:moveTo>
                <a:lnTo>
                  <a:pt x="665104" y="380059"/>
                </a:lnTo>
                <a:lnTo>
                  <a:pt x="665104" y="427567"/>
                </a:lnTo>
                <a:lnTo>
                  <a:pt x="617596" y="427567"/>
                </a:lnTo>
                <a:close/>
                <a:moveTo>
                  <a:pt x="712611" y="380059"/>
                </a:moveTo>
                <a:lnTo>
                  <a:pt x="760119" y="380059"/>
                </a:lnTo>
                <a:lnTo>
                  <a:pt x="760119" y="427567"/>
                </a:lnTo>
                <a:lnTo>
                  <a:pt x="712611" y="427567"/>
                </a:lnTo>
                <a:close/>
                <a:moveTo>
                  <a:pt x="760119" y="380059"/>
                </a:moveTo>
                <a:lnTo>
                  <a:pt x="807626" y="380059"/>
                </a:lnTo>
                <a:lnTo>
                  <a:pt x="807626" y="427567"/>
                </a:lnTo>
                <a:lnTo>
                  <a:pt x="760119" y="427567"/>
                </a:lnTo>
                <a:close/>
                <a:moveTo>
                  <a:pt x="807626" y="380059"/>
                </a:moveTo>
                <a:lnTo>
                  <a:pt x="855133" y="380059"/>
                </a:lnTo>
                <a:lnTo>
                  <a:pt x="855133" y="427567"/>
                </a:lnTo>
                <a:lnTo>
                  <a:pt x="807626" y="427567"/>
                </a:lnTo>
                <a:close/>
                <a:moveTo>
                  <a:pt x="902641" y="380059"/>
                </a:moveTo>
                <a:lnTo>
                  <a:pt x="950148" y="380059"/>
                </a:lnTo>
                <a:lnTo>
                  <a:pt x="950148" y="427567"/>
                </a:lnTo>
                <a:lnTo>
                  <a:pt x="902641" y="427567"/>
                </a:lnTo>
                <a:close/>
                <a:moveTo>
                  <a:pt x="997656" y="380059"/>
                </a:moveTo>
                <a:lnTo>
                  <a:pt x="1045163" y="380059"/>
                </a:lnTo>
                <a:lnTo>
                  <a:pt x="1045163" y="427567"/>
                </a:lnTo>
                <a:lnTo>
                  <a:pt x="997656" y="427567"/>
                </a:lnTo>
                <a:close/>
                <a:moveTo>
                  <a:pt x="1092670" y="380059"/>
                </a:moveTo>
                <a:lnTo>
                  <a:pt x="1140178" y="380059"/>
                </a:lnTo>
                <a:lnTo>
                  <a:pt x="1140178" y="427567"/>
                </a:lnTo>
                <a:lnTo>
                  <a:pt x="1092670" y="427567"/>
                </a:lnTo>
                <a:close/>
                <a:moveTo>
                  <a:pt x="0" y="427567"/>
                </a:moveTo>
                <a:lnTo>
                  <a:pt x="47507" y="427567"/>
                </a:lnTo>
                <a:lnTo>
                  <a:pt x="47507" y="475074"/>
                </a:lnTo>
                <a:lnTo>
                  <a:pt x="0" y="475074"/>
                </a:lnTo>
                <a:close/>
                <a:moveTo>
                  <a:pt x="47507" y="427567"/>
                </a:moveTo>
                <a:lnTo>
                  <a:pt x="95015" y="427567"/>
                </a:lnTo>
                <a:lnTo>
                  <a:pt x="95015" y="475074"/>
                </a:lnTo>
                <a:lnTo>
                  <a:pt x="47507" y="475074"/>
                </a:lnTo>
                <a:close/>
                <a:moveTo>
                  <a:pt x="95015" y="427567"/>
                </a:moveTo>
                <a:lnTo>
                  <a:pt x="142522" y="427567"/>
                </a:lnTo>
                <a:lnTo>
                  <a:pt x="142522" y="475074"/>
                </a:lnTo>
                <a:lnTo>
                  <a:pt x="95015" y="475074"/>
                </a:lnTo>
                <a:close/>
                <a:moveTo>
                  <a:pt x="190030" y="427567"/>
                </a:moveTo>
                <a:lnTo>
                  <a:pt x="237537" y="427567"/>
                </a:lnTo>
                <a:lnTo>
                  <a:pt x="237537" y="475074"/>
                </a:lnTo>
                <a:lnTo>
                  <a:pt x="190030" y="475074"/>
                </a:lnTo>
                <a:close/>
                <a:moveTo>
                  <a:pt x="237537" y="427567"/>
                </a:moveTo>
                <a:lnTo>
                  <a:pt x="285044" y="427567"/>
                </a:lnTo>
                <a:lnTo>
                  <a:pt x="285044" y="475074"/>
                </a:lnTo>
                <a:lnTo>
                  <a:pt x="237537" y="475074"/>
                </a:lnTo>
                <a:close/>
                <a:moveTo>
                  <a:pt x="475074" y="427567"/>
                </a:moveTo>
                <a:lnTo>
                  <a:pt x="522581" y="427567"/>
                </a:lnTo>
                <a:lnTo>
                  <a:pt x="522581" y="475074"/>
                </a:lnTo>
                <a:lnTo>
                  <a:pt x="475074" y="475074"/>
                </a:lnTo>
                <a:close/>
                <a:moveTo>
                  <a:pt x="617596" y="427567"/>
                </a:moveTo>
                <a:lnTo>
                  <a:pt x="665104" y="427567"/>
                </a:lnTo>
                <a:lnTo>
                  <a:pt x="665104" y="475074"/>
                </a:lnTo>
                <a:lnTo>
                  <a:pt x="617596" y="475074"/>
                </a:lnTo>
                <a:close/>
                <a:moveTo>
                  <a:pt x="760119" y="427567"/>
                </a:moveTo>
                <a:lnTo>
                  <a:pt x="807626" y="427567"/>
                </a:lnTo>
                <a:lnTo>
                  <a:pt x="807626" y="475074"/>
                </a:lnTo>
                <a:lnTo>
                  <a:pt x="760119" y="475074"/>
                </a:lnTo>
                <a:close/>
                <a:moveTo>
                  <a:pt x="902641" y="427567"/>
                </a:moveTo>
                <a:lnTo>
                  <a:pt x="950148" y="427567"/>
                </a:lnTo>
                <a:lnTo>
                  <a:pt x="950148" y="475074"/>
                </a:lnTo>
                <a:lnTo>
                  <a:pt x="902641" y="475074"/>
                </a:lnTo>
                <a:close/>
                <a:moveTo>
                  <a:pt x="1092670" y="427567"/>
                </a:moveTo>
                <a:lnTo>
                  <a:pt x="1140178" y="427567"/>
                </a:lnTo>
                <a:lnTo>
                  <a:pt x="1140178" y="475074"/>
                </a:lnTo>
                <a:lnTo>
                  <a:pt x="1092670" y="475074"/>
                </a:lnTo>
                <a:close/>
                <a:moveTo>
                  <a:pt x="142522" y="475074"/>
                </a:moveTo>
                <a:lnTo>
                  <a:pt x="190030" y="475074"/>
                </a:lnTo>
                <a:lnTo>
                  <a:pt x="190030" y="522581"/>
                </a:lnTo>
                <a:lnTo>
                  <a:pt x="142522" y="522581"/>
                </a:lnTo>
                <a:close/>
                <a:moveTo>
                  <a:pt x="190030" y="475074"/>
                </a:moveTo>
                <a:lnTo>
                  <a:pt x="237537" y="475074"/>
                </a:lnTo>
                <a:lnTo>
                  <a:pt x="237537" y="522581"/>
                </a:lnTo>
                <a:lnTo>
                  <a:pt x="190030" y="522581"/>
                </a:lnTo>
                <a:close/>
                <a:moveTo>
                  <a:pt x="237537" y="475074"/>
                </a:moveTo>
                <a:lnTo>
                  <a:pt x="285044" y="475074"/>
                </a:lnTo>
                <a:lnTo>
                  <a:pt x="285044" y="522581"/>
                </a:lnTo>
                <a:lnTo>
                  <a:pt x="237537" y="522581"/>
                </a:lnTo>
                <a:close/>
                <a:moveTo>
                  <a:pt x="285044" y="475074"/>
                </a:moveTo>
                <a:lnTo>
                  <a:pt x="332552" y="475074"/>
                </a:lnTo>
                <a:lnTo>
                  <a:pt x="332552" y="522581"/>
                </a:lnTo>
                <a:lnTo>
                  <a:pt x="285044" y="522581"/>
                </a:lnTo>
                <a:close/>
                <a:moveTo>
                  <a:pt x="475074" y="475074"/>
                </a:moveTo>
                <a:lnTo>
                  <a:pt x="522581" y="475074"/>
                </a:lnTo>
                <a:lnTo>
                  <a:pt x="522581" y="522581"/>
                </a:lnTo>
                <a:lnTo>
                  <a:pt x="475074" y="522581"/>
                </a:lnTo>
                <a:close/>
                <a:moveTo>
                  <a:pt x="617596" y="475074"/>
                </a:moveTo>
                <a:lnTo>
                  <a:pt x="665104" y="475074"/>
                </a:lnTo>
                <a:lnTo>
                  <a:pt x="665104" y="522581"/>
                </a:lnTo>
                <a:lnTo>
                  <a:pt x="617596" y="522581"/>
                </a:lnTo>
                <a:close/>
                <a:moveTo>
                  <a:pt x="665104" y="475074"/>
                </a:moveTo>
                <a:lnTo>
                  <a:pt x="712611" y="475074"/>
                </a:lnTo>
                <a:lnTo>
                  <a:pt x="712611" y="522581"/>
                </a:lnTo>
                <a:lnTo>
                  <a:pt x="665104" y="522581"/>
                </a:lnTo>
                <a:close/>
                <a:moveTo>
                  <a:pt x="712611" y="475074"/>
                </a:moveTo>
                <a:lnTo>
                  <a:pt x="760119" y="475074"/>
                </a:lnTo>
                <a:lnTo>
                  <a:pt x="760119" y="522581"/>
                </a:lnTo>
                <a:lnTo>
                  <a:pt x="712611" y="522581"/>
                </a:lnTo>
                <a:close/>
                <a:moveTo>
                  <a:pt x="760119" y="475074"/>
                </a:moveTo>
                <a:lnTo>
                  <a:pt x="807626" y="475074"/>
                </a:lnTo>
                <a:lnTo>
                  <a:pt x="807626" y="522581"/>
                </a:lnTo>
                <a:lnTo>
                  <a:pt x="760119" y="522581"/>
                </a:lnTo>
                <a:close/>
                <a:moveTo>
                  <a:pt x="807626" y="475074"/>
                </a:moveTo>
                <a:lnTo>
                  <a:pt x="855133" y="475074"/>
                </a:lnTo>
                <a:lnTo>
                  <a:pt x="855133" y="522581"/>
                </a:lnTo>
                <a:lnTo>
                  <a:pt x="807626" y="522581"/>
                </a:lnTo>
                <a:close/>
                <a:moveTo>
                  <a:pt x="950148" y="475074"/>
                </a:moveTo>
                <a:lnTo>
                  <a:pt x="997656" y="475074"/>
                </a:lnTo>
                <a:lnTo>
                  <a:pt x="997656" y="522581"/>
                </a:lnTo>
                <a:lnTo>
                  <a:pt x="950148" y="522581"/>
                </a:lnTo>
                <a:close/>
                <a:moveTo>
                  <a:pt x="997656" y="475074"/>
                </a:moveTo>
                <a:lnTo>
                  <a:pt x="1045163" y="475074"/>
                </a:lnTo>
                <a:lnTo>
                  <a:pt x="1045163" y="522581"/>
                </a:lnTo>
                <a:lnTo>
                  <a:pt x="997656" y="522581"/>
                </a:lnTo>
                <a:close/>
                <a:moveTo>
                  <a:pt x="1092670" y="475074"/>
                </a:moveTo>
                <a:lnTo>
                  <a:pt x="1140178" y="475074"/>
                </a:lnTo>
                <a:lnTo>
                  <a:pt x="1140178" y="522581"/>
                </a:lnTo>
                <a:lnTo>
                  <a:pt x="1092670" y="522581"/>
                </a:lnTo>
                <a:close/>
                <a:moveTo>
                  <a:pt x="1140178" y="475074"/>
                </a:moveTo>
                <a:lnTo>
                  <a:pt x="1187685" y="475074"/>
                </a:lnTo>
                <a:lnTo>
                  <a:pt x="1187685" y="522581"/>
                </a:lnTo>
                <a:lnTo>
                  <a:pt x="1140178" y="522581"/>
                </a:lnTo>
                <a:close/>
                <a:moveTo>
                  <a:pt x="0" y="522581"/>
                </a:moveTo>
                <a:lnTo>
                  <a:pt x="47507" y="522581"/>
                </a:lnTo>
                <a:lnTo>
                  <a:pt x="47507" y="570089"/>
                </a:lnTo>
                <a:lnTo>
                  <a:pt x="0" y="570089"/>
                </a:lnTo>
                <a:close/>
                <a:moveTo>
                  <a:pt x="95015" y="522581"/>
                </a:moveTo>
                <a:lnTo>
                  <a:pt x="142522" y="522581"/>
                </a:lnTo>
                <a:lnTo>
                  <a:pt x="142522" y="570089"/>
                </a:lnTo>
                <a:lnTo>
                  <a:pt x="95015" y="570089"/>
                </a:lnTo>
                <a:close/>
                <a:moveTo>
                  <a:pt x="142522" y="522581"/>
                </a:moveTo>
                <a:lnTo>
                  <a:pt x="190030" y="522581"/>
                </a:lnTo>
                <a:lnTo>
                  <a:pt x="190030" y="570089"/>
                </a:lnTo>
                <a:lnTo>
                  <a:pt x="142522" y="570089"/>
                </a:lnTo>
                <a:close/>
                <a:moveTo>
                  <a:pt x="332552" y="522581"/>
                </a:moveTo>
                <a:lnTo>
                  <a:pt x="380059" y="522581"/>
                </a:lnTo>
                <a:lnTo>
                  <a:pt x="380059" y="570089"/>
                </a:lnTo>
                <a:lnTo>
                  <a:pt x="332552" y="570089"/>
                </a:lnTo>
                <a:close/>
                <a:moveTo>
                  <a:pt x="712611" y="522581"/>
                </a:moveTo>
                <a:lnTo>
                  <a:pt x="760119" y="522581"/>
                </a:lnTo>
                <a:lnTo>
                  <a:pt x="760119" y="570089"/>
                </a:lnTo>
                <a:lnTo>
                  <a:pt x="712611" y="570089"/>
                </a:lnTo>
                <a:close/>
                <a:moveTo>
                  <a:pt x="760119" y="522581"/>
                </a:moveTo>
                <a:lnTo>
                  <a:pt x="807626" y="522581"/>
                </a:lnTo>
                <a:lnTo>
                  <a:pt x="807626" y="570089"/>
                </a:lnTo>
                <a:lnTo>
                  <a:pt x="760119" y="570089"/>
                </a:lnTo>
                <a:close/>
                <a:moveTo>
                  <a:pt x="855133" y="522581"/>
                </a:moveTo>
                <a:lnTo>
                  <a:pt x="902641" y="522581"/>
                </a:lnTo>
                <a:lnTo>
                  <a:pt x="902641" y="570089"/>
                </a:lnTo>
                <a:lnTo>
                  <a:pt x="855133" y="570089"/>
                </a:lnTo>
                <a:close/>
                <a:moveTo>
                  <a:pt x="902641" y="522581"/>
                </a:moveTo>
                <a:lnTo>
                  <a:pt x="950148" y="522581"/>
                </a:lnTo>
                <a:lnTo>
                  <a:pt x="950148" y="570089"/>
                </a:lnTo>
                <a:lnTo>
                  <a:pt x="902641" y="570089"/>
                </a:lnTo>
                <a:close/>
                <a:moveTo>
                  <a:pt x="1140178" y="522581"/>
                </a:moveTo>
                <a:lnTo>
                  <a:pt x="1187685" y="522581"/>
                </a:lnTo>
                <a:lnTo>
                  <a:pt x="1187685" y="570089"/>
                </a:lnTo>
                <a:lnTo>
                  <a:pt x="1140178" y="570089"/>
                </a:lnTo>
                <a:close/>
                <a:moveTo>
                  <a:pt x="0" y="570089"/>
                </a:moveTo>
                <a:lnTo>
                  <a:pt x="47507" y="570089"/>
                </a:lnTo>
                <a:lnTo>
                  <a:pt x="47507" y="617596"/>
                </a:lnTo>
                <a:lnTo>
                  <a:pt x="0" y="617596"/>
                </a:lnTo>
                <a:close/>
                <a:moveTo>
                  <a:pt x="47507" y="570089"/>
                </a:moveTo>
                <a:lnTo>
                  <a:pt x="95015" y="570089"/>
                </a:lnTo>
                <a:lnTo>
                  <a:pt x="95015" y="617596"/>
                </a:lnTo>
                <a:lnTo>
                  <a:pt x="47507" y="617596"/>
                </a:lnTo>
                <a:close/>
                <a:moveTo>
                  <a:pt x="190030" y="570089"/>
                </a:moveTo>
                <a:lnTo>
                  <a:pt x="237537" y="570089"/>
                </a:lnTo>
                <a:lnTo>
                  <a:pt x="237537" y="617596"/>
                </a:lnTo>
                <a:lnTo>
                  <a:pt x="190030" y="617596"/>
                </a:lnTo>
                <a:close/>
                <a:moveTo>
                  <a:pt x="237537" y="570089"/>
                </a:moveTo>
                <a:lnTo>
                  <a:pt x="285044" y="570089"/>
                </a:lnTo>
                <a:lnTo>
                  <a:pt x="285044" y="617596"/>
                </a:lnTo>
                <a:lnTo>
                  <a:pt x="237537" y="617596"/>
                </a:lnTo>
                <a:close/>
                <a:moveTo>
                  <a:pt x="285044" y="570089"/>
                </a:moveTo>
                <a:lnTo>
                  <a:pt x="332552" y="570089"/>
                </a:lnTo>
                <a:lnTo>
                  <a:pt x="332552" y="617596"/>
                </a:lnTo>
                <a:lnTo>
                  <a:pt x="285044" y="617596"/>
                </a:lnTo>
                <a:close/>
                <a:moveTo>
                  <a:pt x="332552" y="570089"/>
                </a:moveTo>
                <a:lnTo>
                  <a:pt x="380059" y="570089"/>
                </a:lnTo>
                <a:lnTo>
                  <a:pt x="380059" y="617596"/>
                </a:lnTo>
                <a:lnTo>
                  <a:pt x="332552" y="617596"/>
                </a:lnTo>
                <a:close/>
                <a:moveTo>
                  <a:pt x="427567" y="570089"/>
                </a:moveTo>
                <a:lnTo>
                  <a:pt x="475074" y="570089"/>
                </a:lnTo>
                <a:lnTo>
                  <a:pt x="475074" y="617596"/>
                </a:lnTo>
                <a:lnTo>
                  <a:pt x="427567" y="617596"/>
                </a:lnTo>
                <a:close/>
                <a:moveTo>
                  <a:pt x="475074" y="570089"/>
                </a:moveTo>
                <a:lnTo>
                  <a:pt x="522581" y="570089"/>
                </a:lnTo>
                <a:lnTo>
                  <a:pt x="522581" y="617596"/>
                </a:lnTo>
                <a:lnTo>
                  <a:pt x="475074" y="617596"/>
                </a:lnTo>
                <a:close/>
                <a:moveTo>
                  <a:pt x="522581" y="570089"/>
                </a:moveTo>
                <a:lnTo>
                  <a:pt x="570089" y="570089"/>
                </a:lnTo>
                <a:lnTo>
                  <a:pt x="570089" y="617596"/>
                </a:lnTo>
                <a:lnTo>
                  <a:pt x="522581" y="617596"/>
                </a:lnTo>
                <a:close/>
                <a:moveTo>
                  <a:pt x="570089" y="570089"/>
                </a:moveTo>
                <a:lnTo>
                  <a:pt x="617596" y="570089"/>
                </a:lnTo>
                <a:lnTo>
                  <a:pt x="617596" y="617596"/>
                </a:lnTo>
                <a:lnTo>
                  <a:pt x="570089" y="617596"/>
                </a:lnTo>
                <a:close/>
                <a:moveTo>
                  <a:pt x="617596" y="570089"/>
                </a:moveTo>
                <a:lnTo>
                  <a:pt x="665104" y="570089"/>
                </a:lnTo>
                <a:lnTo>
                  <a:pt x="665104" y="617596"/>
                </a:lnTo>
                <a:lnTo>
                  <a:pt x="617596" y="617596"/>
                </a:lnTo>
                <a:close/>
                <a:moveTo>
                  <a:pt x="665104" y="570089"/>
                </a:moveTo>
                <a:lnTo>
                  <a:pt x="712611" y="570089"/>
                </a:lnTo>
                <a:lnTo>
                  <a:pt x="712611" y="617596"/>
                </a:lnTo>
                <a:lnTo>
                  <a:pt x="665104" y="617596"/>
                </a:lnTo>
                <a:close/>
                <a:moveTo>
                  <a:pt x="712611" y="570089"/>
                </a:moveTo>
                <a:lnTo>
                  <a:pt x="760119" y="570089"/>
                </a:lnTo>
                <a:lnTo>
                  <a:pt x="760119" y="617596"/>
                </a:lnTo>
                <a:lnTo>
                  <a:pt x="712611" y="617596"/>
                </a:lnTo>
                <a:close/>
                <a:moveTo>
                  <a:pt x="807626" y="570089"/>
                </a:moveTo>
                <a:lnTo>
                  <a:pt x="855133" y="570089"/>
                </a:lnTo>
                <a:lnTo>
                  <a:pt x="855133" y="617596"/>
                </a:lnTo>
                <a:lnTo>
                  <a:pt x="807626" y="617596"/>
                </a:lnTo>
                <a:close/>
                <a:moveTo>
                  <a:pt x="855133" y="570089"/>
                </a:moveTo>
                <a:lnTo>
                  <a:pt x="902641" y="570089"/>
                </a:lnTo>
                <a:lnTo>
                  <a:pt x="902641" y="617596"/>
                </a:lnTo>
                <a:lnTo>
                  <a:pt x="855133" y="617596"/>
                </a:lnTo>
                <a:close/>
                <a:moveTo>
                  <a:pt x="950148" y="570089"/>
                </a:moveTo>
                <a:lnTo>
                  <a:pt x="997656" y="570089"/>
                </a:lnTo>
                <a:lnTo>
                  <a:pt x="997656" y="617596"/>
                </a:lnTo>
                <a:lnTo>
                  <a:pt x="950148" y="617596"/>
                </a:lnTo>
                <a:close/>
                <a:moveTo>
                  <a:pt x="1045163" y="570089"/>
                </a:moveTo>
                <a:lnTo>
                  <a:pt x="1092670" y="570089"/>
                </a:lnTo>
                <a:lnTo>
                  <a:pt x="1092670" y="617596"/>
                </a:lnTo>
                <a:lnTo>
                  <a:pt x="1045163" y="617596"/>
                </a:lnTo>
                <a:close/>
                <a:moveTo>
                  <a:pt x="1092670" y="570089"/>
                </a:moveTo>
                <a:lnTo>
                  <a:pt x="1140178" y="570089"/>
                </a:lnTo>
                <a:lnTo>
                  <a:pt x="1140178" y="617596"/>
                </a:lnTo>
                <a:lnTo>
                  <a:pt x="1092670" y="617596"/>
                </a:lnTo>
                <a:close/>
                <a:moveTo>
                  <a:pt x="1140178" y="570089"/>
                </a:moveTo>
                <a:lnTo>
                  <a:pt x="1187685" y="570089"/>
                </a:lnTo>
                <a:lnTo>
                  <a:pt x="1187685" y="617596"/>
                </a:lnTo>
                <a:lnTo>
                  <a:pt x="1140178" y="617596"/>
                </a:lnTo>
                <a:close/>
                <a:moveTo>
                  <a:pt x="0" y="617596"/>
                </a:moveTo>
                <a:lnTo>
                  <a:pt x="47507" y="617596"/>
                </a:lnTo>
                <a:lnTo>
                  <a:pt x="47507" y="665104"/>
                </a:lnTo>
                <a:lnTo>
                  <a:pt x="0" y="665104"/>
                </a:lnTo>
                <a:close/>
                <a:moveTo>
                  <a:pt x="142522" y="617596"/>
                </a:moveTo>
                <a:lnTo>
                  <a:pt x="190030" y="617596"/>
                </a:lnTo>
                <a:lnTo>
                  <a:pt x="190030" y="665104"/>
                </a:lnTo>
                <a:lnTo>
                  <a:pt x="142522" y="665104"/>
                </a:lnTo>
                <a:close/>
                <a:moveTo>
                  <a:pt x="237537" y="617596"/>
                </a:moveTo>
                <a:lnTo>
                  <a:pt x="285044" y="617596"/>
                </a:lnTo>
                <a:lnTo>
                  <a:pt x="285044" y="665104"/>
                </a:lnTo>
                <a:lnTo>
                  <a:pt x="237537" y="665104"/>
                </a:lnTo>
                <a:close/>
                <a:moveTo>
                  <a:pt x="380059" y="617596"/>
                </a:moveTo>
                <a:lnTo>
                  <a:pt x="427567" y="617596"/>
                </a:lnTo>
                <a:lnTo>
                  <a:pt x="427567" y="665104"/>
                </a:lnTo>
                <a:lnTo>
                  <a:pt x="380059" y="665104"/>
                </a:lnTo>
                <a:close/>
                <a:moveTo>
                  <a:pt x="522581" y="617596"/>
                </a:moveTo>
                <a:lnTo>
                  <a:pt x="570089" y="617596"/>
                </a:lnTo>
                <a:lnTo>
                  <a:pt x="570089" y="665104"/>
                </a:lnTo>
                <a:lnTo>
                  <a:pt x="522581" y="665104"/>
                </a:lnTo>
                <a:close/>
                <a:moveTo>
                  <a:pt x="570089" y="617596"/>
                </a:moveTo>
                <a:lnTo>
                  <a:pt x="617596" y="617596"/>
                </a:lnTo>
                <a:lnTo>
                  <a:pt x="617596" y="665104"/>
                </a:lnTo>
                <a:lnTo>
                  <a:pt x="570089" y="665104"/>
                </a:lnTo>
                <a:close/>
                <a:moveTo>
                  <a:pt x="760119" y="617596"/>
                </a:moveTo>
                <a:lnTo>
                  <a:pt x="807626" y="617596"/>
                </a:lnTo>
                <a:lnTo>
                  <a:pt x="807626" y="665104"/>
                </a:lnTo>
                <a:lnTo>
                  <a:pt x="760119" y="665104"/>
                </a:lnTo>
                <a:close/>
                <a:moveTo>
                  <a:pt x="902641" y="617596"/>
                </a:moveTo>
                <a:lnTo>
                  <a:pt x="950148" y="617596"/>
                </a:lnTo>
                <a:lnTo>
                  <a:pt x="950148" y="665104"/>
                </a:lnTo>
                <a:lnTo>
                  <a:pt x="902641" y="665104"/>
                </a:lnTo>
                <a:close/>
                <a:moveTo>
                  <a:pt x="997656" y="617596"/>
                </a:moveTo>
                <a:lnTo>
                  <a:pt x="1045163" y="617596"/>
                </a:lnTo>
                <a:lnTo>
                  <a:pt x="1045163" y="665104"/>
                </a:lnTo>
                <a:lnTo>
                  <a:pt x="997656" y="665104"/>
                </a:lnTo>
                <a:close/>
                <a:moveTo>
                  <a:pt x="1092670" y="617596"/>
                </a:moveTo>
                <a:lnTo>
                  <a:pt x="1140178" y="617596"/>
                </a:lnTo>
                <a:lnTo>
                  <a:pt x="1140178" y="665104"/>
                </a:lnTo>
                <a:lnTo>
                  <a:pt x="1092670" y="665104"/>
                </a:lnTo>
                <a:close/>
                <a:moveTo>
                  <a:pt x="0" y="665104"/>
                </a:moveTo>
                <a:lnTo>
                  <a:pt x="47507" y="665104"/>
                </a:lnTo>
                <a:lnTo>
                  <a:pt x="47507" y="712611"/>
                </a:lnTo>
                <a:lnTo>
                  <a:pt x="0" y="712611"/>
                </a:lnTo>
                <a:close/>
                <a:moveTo>
                  <a:pt x="142522" y="665104"/>
                </a:moveTo>
                <a:lnTo>
                  <a:pt x="190030" y="665104"/>
                </a:lnTo>
                <a:lnTo>
                  <a:pt x="190030" y="712611"/>
                </a:lnTo>
                <a:lnTo>
                  <a:pt x="142522" y="712611"/>
                </a:lnTo>
                <a:close/>
                <a:moveTo>
                  <a:pt x="190030" y="665104"/>
                </a:moveTo>
                <a:lnTo>
                  <a:pt x="237537" y="665104"/>
                </a:lnTo>
                <a:lnTo>
                  <a:pt x="237537" y="712611"/>
                </a:lnTo>
                <a:lnTo>
                  <a:pt x="190030" y="712611"/>
                </a:lnTo>
                <a:close/>
                <a:moveTo>
                  <a:pt x="237537" y="665104"/>
                </a:moveTo>
                <a:lnTo>
                  <a:pt x="285044" y="665104"/>
                </a:lnTo>
                <a:lnTo>
                  <a:pt x="285044" y="712611"/>
                </a:lnTo>
                <a:lnTo>
                  <a:pt x="237537" y="712611"/>
                </a:lnTo>
                <a:close/>
                <a:moveTo>
                  <a:pt x="285044" y="665104"/>
                </a:moveTo>
                <a:lnTo>
                  <a:pt x="332552" y="665104"/>
                </a:lnTo>
                <a:lnTo>
                  <a:pt x="332552" y="712611"/>
                </a:lnTo>
                <a:lnTo>
                  <a:pt x="285044" y="712611"/>
                </a:lnTo>
                <a:close/>
                <a:moveTo>
                  <a:pt x="332552" y="665104"/>
                </a:moveTo>
                <a:lnTo>
                  <a:pt x="380059" y="665104"/>
                </a:lnTo>
                <a:lnTo>
                  <a:pt x="380059" y="712611"/>
                </a:lnTo>
                <a:lnTo>
                  <a:pt x="332552" y="712611"/>
                </a:lnTo>
                <a:close/>
                <a:moveTo>
                  <a:pt x="380059" y="665104"/>
                </a:moveTo>
                <a:lnTo>
                  <a:pt x="427567" y="665104"/>
                </a:lnTo>
                <a:lnTo>
                  <a:pt x="427567" y="712611"/>
                </a:lnTo>
                <a:lnTo>
                  <a:pt x="380059" y="712611"/>
                </a:lnTo>
                <a:close/>
                <a:moveTo>
                  <a:pt x="712611" y="665104"/>
                </a:moveTo>
                <a:lnTo>
                  <a:pt x="760119" y="665104"/>
                </a:lnTo>
                <a:lnTo>
                  <a:pt x="760119" y="712611"/>
                </a:lnTo>
                <a:lnTo>
                  <a:pt x="712611" y="712611"/>
                </a:lnTo>
                <a:close/>
                <a:moveTo>
                  <a:pt x="807626" y="665104"/>
                </a:moveTo>
                <a:lnTo>
                  <a:pt x="855133" y="665104"/>
                </a:lnTo>
                <a:lnTo>
                  <a:pt x="855133" y="712611"/>
                </a:lnTo>
                <a:lnTo>
                  <a:pt x="807626" y="712611"/>
                </a:lnTo>
                <a:close/>
                <a:moveTo>
                  <a:pt x="902641" y="665104"/>
                </a:moveTo>
                <a:lnTo>
                  <a:pt x="950148" y="665104"/>
                </a:lnTo>
                <a:lnTo>
                  <a:pt x="950148" y="712611"/>
                </a:lnTo>
                <a:lnTo>
                  <a:pt x="902641" y="712611"/>
                </a:lnTo>
                <a:close/>
                <a:moveTo>
                  <a:pt x="950148" y="665104"/>
                </a:moveTo>
                <a:lnTo>
                  <a:pt x="997656" y="665104"/>
                </a:lnTo>
                <a:lnTo>
                  <a:pt x="997656" y="712611"/>
                </a:lnTo>
                <a:lnTo>
                  <a:pt x="950148" y="712611"/>
                </a:lnTo>
                <a:close/>
                <a:moveTo>
                  <a:pt x="997656" y="665104"/>
                </a:moveTo>
                <a:lnTo>
                  <a:pt x="1045163" y="665104"/>
                </a:lnTo>
                <a:lnTo>
                  <a:pt x="1045163" y="712611"/>
                </a:lnTo>
                <a:lnTo>
                  <a:pt x="997656" y="712611"/>
                </a:lnTo>
                <a:close/>
                <a:moveTo>
                  <a:pt x="1092670" y="665104"/>
                </a:moveTo>
                <a:lnTo>
                  <a:pt x="1140178" y="665104"/>
                </a:lnTo>
                <a:lnTo>
                  <a:pt x="1140178" y="712611"/>
                </a:lnTo>
                <a:lnTo>
                  <a:pt x="1092670" y="712611"/>
                </a:lnTo>
                <a:close/>
                <a:moveTo>
                  <a:pt x="1140178" y="665104"/>
                </a:moveTo>
                <a:lnTo>
                  <a:pt x="1187685" y="665104"/>
                </a:lnTo>
                <a:lnTo>
                  <a:pt x="1187685" y="712611"/>
                </a:lnTo>
                <a:lnTo>
                  <a:pt x="1140178" y="712611"/>
                </a:lnTo>
                <a:close/>
                <a:moveTo>
                  <a:pt x="0" y="712611"/>
                </a:moveTo>
                <a:lnTo>
                  <a:pt x="47507" y="712611"/>
                </a:lnTo>
                <a:lnTo>
                  <a:pt x="47507" y="760119"/>
                </a:lnTo>
                <a:lnTo>
                  <a:pt x="0" y="760119"/>
                </a:lnTo>
                <a:close/>
                <a:moveTo>
                  <a:pt x="190030" y="712611"/>
                </a:moveTo>
                <a:lnTo>
                  <a:pt x="237537" y="712611"/>
                </a:lnTo>
                <a:lnTo>
                  <a:pt x="237537" y="760119"/>
                </a:lnTo>
                <a:lnTo>
                  <a:pt x="190030" y="760119"/>
                </a:lnTo>
                <a:close/>
                <a:moveTo>
                  <a:pt x="475074" y="712611"/>
                </a:moveTo>
                <a:lnTo>
                  <a:pt x="522581" y="712611"/>
                </a:lnTo>
                <a:lnTo>
                  <a:pt x="522581" y="760119"/>
                </a:lnTo>
                <a:lnTo>
                  <a:pt x="475074" y="760119"/>
                </a:lnTo>
                <a:close/>
                <a:moveTo>
                  <a:pt x="665104" y="712611"/>
                </a:moveTo>
                <a:lnTo>
                  <a:pt x="712611" y="712611"/>
                </a:lnTo>
                <a:lnTo>
                  <a:pt x="712611" y="760119"/>
                </a:lnTo>
                <a:lnTo>
                  <a:pt x="665104" y="760119"/>
                </a:lnTo>
                <a:close/>
                <a:moveTo>
                  <a:pt x="760119" y="712611"/>
                </a:moveTo>
                <a:lnTo>
                  <a:pt x="807626" y="712611"/>
                </a:lnTo>
                <a:lnTo>
                  <a:pt x="807626" y="760119"/>
                </a:lnTo>
                <a:lnTo>
                  <a:pt x="760119" y="760119"/>
                </a:lnTo>
                <a:close/>
                <a:moveTo>
                  <a:pt x="902641" y="712611"/>
                </a:moveTo>
                <a:lnTo>
                  <a:pt x="950148" y="712611"/>
                </a:lnTo>
                <a:lnTo>
                  <a:pt x="950148" y="760119"/>
                </a:lnTo>
                <a:lnTo>
                  <a:pt x="902641" y="760119"/>
                </a:lnTo>
                <a:close/>
                <a:moveTo>
                  <a:pt x="950148" y="712611"/>
                </a:moveTo>
                <a:lnTo>
                  <a:pt x="997656" y="712611"/>
                </a:lnTo>
                <a:lnTo>
                  <a:pt x="997656" y="760119"/>
                </a:lnTo>
                <a:lnTo>
                  <a:pt x="950148" y="760119"/>
                </a:lnTo>
                <a:close/>
                <a:moveTo>
                  <a:pt x="1140178" y="712611"/>
                </a:moveTo>
                <a:lnTo>
                  <a:pt x="1187685" y="712611"/>
                </a:lnTo>
                <a:lnTo>
                  <a:pt x="1187685" y="760119"/>
                </a:lnTo>
                <a:lnTo>
                  <a:pt x="1140178" y="760119"/>
                </a:lnTo>
                <a:close/>
                <a:moveTo>
                  <a:pt x="0" y="760119"/>
                </a:moveTo>
                <a:lnTo>
                  <a:pt x="47507" y="760119"/>
                </a:lnTo>
                <a:lnTo>
                  <a:pt x="47507" y="807626"/>
                </a:lnTo>
                <a:lnTo>
                  <a:pt x="0" y="807626"/>
                </a:lnTo>
                <a:close/>
                <a:moveTo>
                  <a:pt x="95015" y="760119"/>
                </a:moveTo>
                <a:lnTo>
                  <a:pt x="142522" y="760119"/>
                </a:lnTo>
                <a:lnTo>
                  <a:pt x="142522" y="807626"/>
                </a:lnTo>
                <a:lnTo>
                  <a:pt x="95015" y="807626"/>
                </a:lnTo>
                <a:close/>
                <a:moveTo>
                  <a:pt x="142522" y="760119"/>
                </a:moveTo>
                <a:lnTo>
                  <a:pt x="190030" y="760119"/>
                </a:lnTo>
                <a:lnTo>
                  <a:pt x="190030" y="807626"/>
                </a:lnTo>
                <a:lnTo>
                  <a:pt x="142522" y="807626"/>
                </a:lnTo>
                <a:close/>
                <a:moveTo>
                  <a:pt x="190030" y="760119"/>
                </a:moveTo>
                <a:lnTo>
                  <a:pt x="237537" y="760119"/>
                </a:lnTo>
                <a:lnTo>
                  <a:pt x="237537" y="807626"/>
                </a:lnTo>
                <a:lnTo>
                  <a:pt x="190030" y="807626"/>
                </a:lnTo>
                <a:close/>
                <a:moveTo>
                  <a:pt x="237537" y="760119"/>
                </a:moveTo>
                <a:lnTo>
                  <a:pt x="285044" y="760119"/>
                </a:lnTo>
                <a:lnTo>
                  <a:pt x="285044" y="807626"/>
                </a:lnTo>
                <a:lnTo>
                  <a:pt x="237537" y="807626"/>
                </a:lnTo>
                <a:close/>
                <a:moveTo>
                  <a:pt x="285044" y="760119"/>
                </a:moveTo>
                <a:lnTo>
                  <a:pt x="332552" y="760119"/>
                </a:lnTo>
                <a:lnTo>
                  <a:pt x="332552" y="807626"/>
                </a:lnTo>
                <a:lnTo>
                  <a:pt x="285044" y="807626"/>
                </a:lnTo>
                <a:close/>
                <a:moveTo>
                  <a:pt x="332552" y="760119"/>
                </a:moveTo>
                <a:lnTo>
                  <a:pt x="380059" y="760119"/>
                </a:lnTo>
                <a:lnTo>
                  <a:pt x="380059" y="807626"/>
                </a:lnTo>
                <a:lnTo>
                  <a:pt x="332552" y="807626"/>
                </a:lnTo>
                <a:close/>
                <a:moveTo>
                  <a:pt x="427567" y="760119"/>
                </a:moveTo>
                <a:lnTo>
                  <a:pt x="475074" y="760119"/>
                </a:lnTo>
                <a:lnTo>
                  <a:pt x="475074" y="807626"/>
                </a:lnTo>
                <a:lnTo>
                  <a:pt x="427567" y="807626"/>
                </a:lnTo>
                <a:close/>
                <a:moveTo>
                  <a:pt x="475074" y="760119"/>
                </a:moveTo>
                <a:lnTo>
                  <a:pt x="522581" y="760119"/>
                </a:lnTo>
                <a:lnTo>
                  <a:pt x="522581" y="807626"/>
                </a:lnTo>
                <a:lnTo>
                  <a:pt x="475074" y="807626"/>
                </a:lnTo>
                <a:close/>
                <a:moveTo>
                  <a:pt x="617596" y="760119"/>
                </a:moveTo>
                <a:lnTo>
                  <a:pt x="665104" y="760119"/>
                </a:lnTo>
                <a:lnTo>
                  <a:pt x="665104" y="807626"/>
                </a:lnTo>
                <a:lnTo>
                  <a:pt x="617596" y="807626"/>
                </a:lnTo>
                <a:close/>
                <a:moveTo>
                  <a:pt x="665104" y="760119"/>
                </a:moveTo>
                <a:lnTo>
                  <a:pt x="712611" y="760119"/>
                </a:lnTo>
                <a:lnTo>
                  <a:pt x="712611" y="807626"/>
                </a:lnTo>
                <a:lnTo>
                  <a:pt x="665104" y="807626"/>
                </a:lnTo>
                <a:close/>
                <a:moveTo>
                  <a:pt x="712611" y="760119"/>
                </a:moveTo>
                <a:lnTo>
                  <a:pt x="760119" y="760119"/>
                </a:lnTo>
                <a:lnTo>
                  <a:pt x="760119" y="807626"/>
                </a:lnTo>
                <a:lnTo>
                  <a:pt x="712611" y="807626"/>
                </a:lnTo>
                <a:close/>
                <a:moveTo>
                  <a:pt x="760119" y="760119"/>
                </a:moveTo>
                <a:lnTo>
                  <a:pt x="807626" y="760119"/>
                </a:lnTo>
                <a:lnTo>
                  <a:pt x="807626" y="807626"/>
                </a:lnTo>
                <a:lnTo>
                  <a:pt x="760119" y="807626"/>
                </a:lnTo>
                <a:close/>
                <a:moveTo>
                  <a:pt x="807626" y="760119"/>
                </a:moveTo>
                <a:lnTo>
                  <a:pt x="855133" y="760119"/>
                </a:lnTo>
                <a:lnTo>
                  <a:pt x="855133" y="807626"/>
                </a:lnTo>
                <a:lnTo>
                  <a:pt x="807626" y="807626"/>
                </a:lnTo>
                <a:close/>
                <a:moveTo>
                  <a:pt x="855133" y="760119"/>
                </a:moveTo>
                <a:lnTo>
                  <a:pt x="902641" y="760119"/>
                </a:lnTo>
                <a:lnTo>
                  <a:pt x="902641" y="807626"/>
                </a:lnTo>
                <a:lnTo>
                  <a:pt x="855133" y="807626"/>
                </a:lnTo>
                <a:close/>
                <a:moveTo>
                  <a:pt x="902641" y="760119"/>
                </a:moveTo>
                <a:lnTo>
                  <a:pt x="950148" y="760119"/>
                </a:lnTo>
                <a:lnTo>
                  <a:pt x="950148" y="807626"/>
                </a:lnTo>
                <a:lnTo>
                  <a:pt x="902641" y="807626"/>
                </a:lnTo>
                <a:close/>
                <a:moveTo>
                  <a:pt x="950148" y="760119"/>
                </a:moveTo>
                <a:lnTo>
                  <a:pt x="997656" y="760119"/>
                </a:lnTo>
                <a:lnTo>
                  <a:pt x="997656" y="807626"/>
                </a:lnTo>
                <a:lnTo>
                  <a:pt x="950148" y="807626"/>
                </a:lnTo>
                <a:close/>
                <a:moveTo>
                  <a:pt x="1045163" y="760119"/>
                </a:moveTo>
                <a:lnTo>
                  <a:pt x="1092670" y="760119"/>
                </a:lnTo>
                <a:lnTo>
                  <a:pt x="1092670" y="807626"/>
                </a:lnTo>
                <a:lnTo>
                  <a:pt x="1045163" y="807626"/>
                </a:lnTo>
                <a:close/>
                <a:moveTo>
                  <a:pt x="380059" y="807626"/>
                </a:moveTo>
                <a:lnTo>
                  <a:pt x="427567" y="807626"/>
                </a:lnTo>
                <a:lnTo>
                  <a:pt x="427567" y="855133"/>
                </a:lnTo>
                <a:lnTo>
                  <a:pt x="380059" y="855133"/>
                </a:lnTo>
                <a:close/>
                <a:moveTo>
                  <a:pt x="427567" y="807626"/>
                </a:moveTo>
                <a:lnTo>
                  <a:pt x="475074" y="807626"/>
                </a:lnTo>
                <a:lnTo>
                  <a:pt x="475074" y="855133"/>
                </a:lnTo>
                <a:lnTo>
                  <a:pt x="427567" y="855133"/>
                </a:lnTo>
                <a:close/>
                <a:moveTo>
                  <a:pt x="522581" y="807626"/>
                </a:moveTo>
                <a:lnTo>
                  <a:pt x="570089" y="807626"/>
                </a:lnTo>
                <a:lnTo>
                  <a:pt x="570089" y="855133"/>
                </a:lnTo>
                <a:lnTo>
                  <a:pt x="522581" y="855133"/>
                </a:lnTo>
                <a:close/>
                <a:moveTo>
                  <a:pt x="665104" y="807626"/>
                </a:moveTo>
                <a:lnTo>
                  <a:pt x="712611" y="807626"/>
                </a:lnTo>
                <a:lnTo>
                  <a:pt x="712611" y="855133"/>
                </a:lnTo>
                <a:lnTo>
                  <a:pt x="665104" y="855133"/>
                </a:lnTo>
                <a:close/>
                <a:moveTo>
                  <a:pt x="760119" y="807626"/>
                </a:moveTo>
                <a:lnTo>
                  <a:pt x="807626" y="807626"/>
                </a:lnTo>
                <a:lnTo>
                  <a:pt x="807626" y="855133"/>
                </a:lnTo>
                <a:lnTo>
                  <a:pt x="760119" y="855133"/>
                </a:lnTo>
                <a:close/>
                <a:moveTo>
                  <a:pt x="950148" y="807626"/>
                </a:moveTo>
                <a:lnTo>
                  <a:pt x="997656" y="807626"/>
                </a:lnTo>
                <a:lnTo>
                  <a:pt x="997656" y="855133"/>
                </a:lnTo>
                <a:lnTo>
                  <a:pt x="950148" y="855133"/>
                </a:lnTo>
                <a:close/>
                <a:moveTo>
                  <a:pt x="997656" y="807626"/>
                </a:moveTo>
                <a:lnTo>
                  <a:pt x="1045163" y="807626"/>
                </a:lnTo>
                <a:lnTo>
                  <a:pt x="1045163" y="855133"/>
                </a:lnTo>
                <a:lnTo>
                  <a:pt x="997656" y="855133"/>
                </a:lnTo>
                <a:close/>
                <a:moveTo>
                  <a:pt x="0" y="855133"/>
                </a:moveTo>
                <a:lnTo>
                  <a:pt x="47507" y="855133"/>
                </a:lnTo>
                <a:lnTo>
                  <a:pt x="47507" y="902641"/>
                </a:lnTo>
                <a:lnTo>
                  <a:pt x="0" y="902641"/>
                </a:lnTo>
                <a:close/>
                <a:moveTo>
                  <a:pt x="47507" y="855133"/>
                </a:moveTo>
                <a:lnTo>
                  <a:pt x="95015" y="855133"/>
                </a:lnTo>
                <a:lnTo>
                  <a:pt x="95015" y="902641"/>
                </a:lnTo>
                <a:lnTo>
                  <a:pt x="47507" y="902641"/>
                </a:lnTo>
                <a:close/>
                <a:moveTo>
                  <a:pt x="95015" y="855133"/>
                </a:moveTo>
                <a:lnTo>
                  <a:pt x="142522" y="855133"/>
                </a:lnTo>
                <a:lnTo>
                  <a:pt x="142522" y="902641"/>
                </a:lnTo>
                <a:lnTo>
                  <a:pt x="95015" y="902641"/>
                </a:lnTo>
                <a:close/>
                <a:moveTo>
                  <a:pt x="142522" y="855133"/>
                </a:moveTo>
                <a:lnTo>
                  <a:pt x="190030" y="855133"/>
                </a:lnTo>
                <a:lnTo>
                  <a:pt x="190030" y="902641"/>
                </a:lnTo>
                <a:lnTo>
                  <a:pt x="142522" y="902641"/>
                </a:lnTo>
                <a:close/>
                <a:moveTo>
                  <a:pt x="190030" y="855133"/>
                </a:moveTo>
                <a:lnTo>
                  <a:pt x="237537" y="855133"/>
                </a:lnTo>
                <a:lnTo>
                  <a:pt x="237537" y="902641"/>
                </a:lnTo>
                <a:lnTo>
                  <a:pt x="190030" y="902641"/>
                </a:lnTo>
                <a:close/>
                <a:moveTo>
                  <a:pt x="237537" y="855133"/>
                </a:moveTo>
                <a:lnTo>
                  <a:pt x="285044" y="855133"/>
                </a:lnTo>
                <a:lnTo>
                  <a:pt x="285044" y="902641"/>
                </a:lnTo>
                <a:lnTo>
                  <a:pt x="237537" y="902641"/>
                </a:lnTo>
                <a:close/>
                <a:moveTo>
                  <a:pt x="285044" y="855133"/>
                </a:moveTo>
                <a:lnTo>
                  <a:pt x="332552" y="855133"/>
                </a:lnTo>
                <a:lnTo>
                  <a:pt x="332552" y="902641"/>
                </a:lnTo>
                <a:lnTo>
                  <a:pt x="285044" y="902641"/>
                </a:lnTo>
                <a:close/>
                <a:moveTo>
                  <a:pt x="380059" y="855133"/>
                </a:moveTo>
                <a:lnTo>
                  <a:pt x="427567" y="855133"/>
                </a:lnTo>
                <a:lnTo>
                  <a:pt x="427567" y="902641"/>
                </a:lnTo>
                <a:lnTo>
                  <a:pt x="380059" y="902641"/>
                </a:lnTo>
                <a:close/>
                <a:moveTo>
                  <a:pt x="427567" y="855133"/>
                </a:moveTo>
                <a:lnTo>
                  <a:pt x="475074" y="855133"/>
                </a:lnTo>
                <a:lnTo>
                  <a:pt x="475074" y="902641"/>
                </a:lnTo>
                <a:lnTo>
                  <a:pt x="427567" y="902641"/>
                </a:lnTo>
                <a:close/>
                <a:moveTo>
                  <a:pt x="475074" y="855133"/>
                </a:moveTo>
                <a:lnTo>
                  <a:pt x="522581" y="855133"/>
                </a:lnTo>
                <a:lnTo>
                  <a:pt x="522581" y="902641"/>
                </a:lnTo>
                <a:lnTo>
                  <a:pt x="475074" y="902641"/>
                </a:lnTo>
                <a:close/>
                <a:moveTo>
                  <a:pt x="570089" y="855133"/>
                </a:moveTo>
                <a:lnTo>
                  <a:pt x="617596" y="855133"/>
                </a:lnTo>
                <a:lnTo>
                  <a:pt x="617596" y="902641"/>
                </a:lnTo>
                <a:lnTo>
                  <a:pt x="570089" y="902641"/>
                </a:lnTo>
                <a:close/>
                <a:moveTo>
                  <a:pt x="760119" y="855133"/>
                </a:moveTo>
                <a:lnTo>
                  <a:pt x="807626" y="855133"/>
                </a:lnTo>
                <a:lnTo>
                  <a:pt x="807626" y="902641"/>
                </a:lnTo>
                <a:lnTo>
                  <a:pt x="760119" y="902641"/>
                </a:lnTo>
                <a:close/>
                <a:moveTo>
                  <a:pt x="855133" y="855133"/>
                </a:moveTo>
                <a:lnTo>
                  <a:pt x="902641" y="855133"/>
                </a:lnTo>
                <a:lnTo>
                  <a:pt x="902641" y="902641"/>
                </a:lnTo>
                <a:lnTo>
                  <a:pt x="855133" y="902641"/>
                </a:lnTo>
                <a:close/>
                <a:moveTo>
                  <a:pt x="950148" y="855133"/>
                </a:moveTo>
                <a:lnTo>
                  <a:pt x="997656" y="855133"/>
                </a:lnTo>
                <a:lnTo>
                  <a:pt x="997656" y="902641"/>
                </a:lnTo>
                <a:lnTo>
                  <a:pt x="950148" y="902641"/>
                </a:lnTo>
                <a:close/>
                <a:moveTo>
                  <a:pt x="1045163" y="855133"/>
                </a:moveTo>
                <a:lnTo>
                  <a:pt x="1092670" y="855133"/>
                </a:lnTo>
                <a:lnTo>
                  <a:pt x="1092670" y="902641"/>
                </a:lnTo>
                <a:lnTo>
                  <a:pt x="1045163" y="902641"/>
                </a:lnTo>
                <a:close/>
                <a:moveTo>
                  <a:pt x="1092670" y="855133"/>
                </a:moveTo>
                <a:lnTo>
                  <a:pt x="1140178" y="855133"/>
                </a:lnTo>
                <a:lnTo>
                  <a:pt x="1140178" y="902641"/>
                </a:lnTo>
                <a:lnTo>
                  <a:pt x="1092670" y="902641"/>
                </a:lnTo>
                <a:close/>
                <a:moveTo>
                  <a:pt x="1140178" y="855133"/>
                </a:moveTo>
                <a:lnTo>
                  <a:pt x="1187685" y="855133"/>
                </a:lnTo>
                <a:lnTo>
                  <a:pt x="1187685" y="902641"/>
                </a:lnTo>
                <a:lnTo>
                  <a:pt x="1140178" y="902641"/>
                </a:lnTo>
                <a:close/>
                <a:moveTo>
                  <a:pt x="0" y="902641"/>
                </a:moveTo>
                <a:lnTo>
                  <a:pt x="47507" y="902641"/>
                </a:lnTo>
                <a:lnTo>
                  <a:pt x="47507" y="950148"/>
                </a:lnTo>
                <a:lnTo>
                  <a:pt x="0" y="950148"/>
                </a:lnTo>
                <a:close/>
                <a:moveTo>
                  <a:pt x="285044" y="902641"/>
                </a:moveTo>
                <a:lnTo>
                  <a:pt x="332552" y="902641"/>
                </a:lnTo>
                <a:lnTo>
                  <a:pt x="332552" y="950148"/>
                </a:lnTo>
                <a:lnTo>
                  <a:pt x="285044" y="950148"/>
                </a:lnTo>
                <a:close/>
                <a:moveTo>
                  <a:pt x="475074" y="902641"/>
                </a:moveTo>
                <a:lnTo>
                  <a:pt x="522581" y="902641"/>
                </a:lnTo>
                <a:lnTo>
                  <a:pt x="522581" y="950148"/>
                </a:lnTo>
                <a:lnTo>
                  <a:pt x="475074" y="950148"/>
                </a:lnTo>
                <a:close/>
                <a:moveTo>
                  <a:pt x="522581" y="902641"/>
                </a:moveTo>
                <a:lnTo>
                  <a:pt x="570089" y="902641"/>
                </a:lnTo>
                <a:lnTo>
                  <a:pt x="570089" y="950148"/>
                </a:lnTo>
                <a:lnTo>
                  <a:pt x="522581" y="950148"/>
                </a:lnTo>
                <a:close/>
                <a:moveTo>
                  <a:pt x="570089" y="902641"/>
                </a:moveTo>
                <a:lnTo>
                  <a:pt x="617596" y="902641"/>
                </a:lnTo>
                <a:lnTo>
                  <a:pt x="617596" y="950148"/>
                </a:lnTo>
                <a:lnTo>
                  <a:pt x="570089" y="950148"/>
                </a:lnTo>
                <a:close/>
                <a:moveTo>
                  <a:pt x="760119" y="902641"/>
                </a:moveTo>
                <a:lnTo>
                  <a:pt x="807626" y="902641"/>
                </a:lnTo>
                <a:lnTo>
                  <a:pt x="807626" y="950148"/>
                </a:lnTo>
                <a:lnTo>
                  <a:pt x="760119" y="950148"/>
                </a:lnTo>
                <a:close/>
                <a:moveTo>
                  <a:pt x="950148" y="902641"/>
                </a:moveTo>
                <a:lnTo>
                  <a:pt x="997656" y="902641"/>
                </a:lnTo>
                <a:lnTo>
                  <a:pt x="997656" y="950148"/>
                </a:lnTo>
                <a:lnTo>
                  <a:pt x="950148" y="950148"/>
                </a:lnTo>
                <a:close/>
                <a:moveTo>
                  <a:pt x="997656" y="902641"/>
                </a:moveTo>
                <a:lnTo>
                  <a:pt x="1045163" y="902641"/>
                </a:lnTo>
                <a:lnTo>
                  <a:pt x="1045163" y="950148"/>
                </a:lnTo>
                <a:lnTo>
                  <a:pt x="997656" y="950148"/>
                </a:lnTo>
                <a:close/>
                <a:moveTo>
                  <a:pt x="1092670" y="902641"/>
                </a:moveTo>
                <a:lnTo>
                  <a:pt x="1140178" y="902641"/>
                </a:lnTo>
                <a:lnTo>
                  <a:pt x="1140178" y="950148"/>
                </a:lnTo>
                <a:lnTo>
                  <a:pt x="1092670" y="950148"/>
                </a:lnTo>
                <a:close/>
                <a:moveTo>
                  <a:pt x="1140178" y="902641"/>
                </a:moveTo>
                <a:lnTo>
                  <a:pt x="1187685" y="902641"/>
                </a:lnTo>
                <a:lnTo>
                  <a:pt x="1187685" y="950148"/>
                </a:lnTo>
                <a:lnTo>
                  <a:pt x="1140178" y="950148"/>
                </a:lnTo>
                <a:close/>
                <a:moveTo>
                  <a:pt x="0" y="950148"/>
                </a:moveTo>
                <a:lnTo>
                  <a:pt x="47507" y="950148"/>
                </a:lnTo>
                <a:lnTo>
                  <a:pt x="47507" y="997656"/>
                </a:lnTo>
                <a:lnTo>
                  <a:pt x="0" y="997656"/>
                </a:lnTo>
                <a:close/>
                <a:moveTo>
                  <a:pt x="95015" y="950148"/>
                </a:moveTo>
                <a:lnTo>
                  <a:pt x="142522" y="950148"/>
                </a:lnTo>
                <a:lnTo>
                  <a:pt x="142522" y="997656"/>
                </a:lnTo>
                <a:lnTo>
                  <a:pt x="95015" y="997656"/>
                </a:lnTo>
                <a:close/>
                <a:moveTo>
                  <a:pt x="142522" y="950148"/>
                </a:moveTo>
                <a:lnTo>
                  <a:pt x="190030" y="950148"/>
                </a:lnTo>
                <a:lnTo>
                  <a:pt x="190030" y="997656"/>
                </a:lnTo>
                <a:lnTo>
                  <a:pt x="142522" y="997656"/>
                </a:lnTo>
                <a:close/>
                <a:moveTo>
                  <a:pt x="190030" y="950148"/>
                </a:moveTo>
                <a:lnTo>
                  <a:pt x="237537" y="950148"/>
                </a:lnTo>
                <a:lnTo>
                  <a:pt x="237537" y="997656"/>
                </a:lnTo>
                <a:lnTo>
                  <a:pt x="190030" y="997656"/>
                </a:lnTo>
                <a:close/>
                <a:moveTo>
                  <a:pt x="285044" y="950148"/>
                </a:moveTo>
                <a:lnTo>
                  <a:pt x="332552" y="950148"/>
                </a:lnTo>
                <a:lnTo>
                  <a:pt x="332552" y="997656"/>
                </a:lnTo>
                <a:lnTo>
                  <a:pt x="285044" y="997656"/>
                </a:lnTo>
                <a:close/>
                <a:moveTo>
                  <a:pt x="380059" y="950148"/>
                </a:moveTo>
                <a:lnTo>
                  <a:pt x="427567" y="950148"/>
                </a:lnTo>
                <a:lnTo>
                  <a:pt x="427567" y="997656"/>
                </a:lnTo>
                <a:lnTo>
                  <a:pt x="380059" y="997656"/>
                </a:lnTo>
                <a:close/>
                <a:moveTo>
                  <a:pt x="427567" y="950148"/>
                </a:moveTo>
                <a:lnTo>
                  <a:pt x="475074" y="950148"/>
                </a:lnTo>
                <a:lnTo>
                  <a:pt x="475074" y="997656"/>
                </a:lnTo>
                <a:lnTo>
                  <a:pt x="427567" y="997656"/>
                </a:lnTo>
                <a:close/>
                <a:moveTo>
                  <a:pt x="475074" y="950148"/>
                </a:moveTo>
                <a:lnTo>
                  <a:pt x="522581" y="950148"/>
                </a:lnTo>
                <a:lnTo>
                  <a:pt x="522581" y="997656"/>
                </a:lnTo>
                <a:lnTo>
                  <a:pt x="475074" y="997656"/>
                </a:lnTo>
                <a:close/>
                <a:moveTo>
                  <a:pt x="617596" y="950148"/>
                </a:moveTo>
                <a:lnTo>
                  <a:pt x="665104" y="950148"/>
                </a:lnTo>
                <a:lnTo>
                  <a:pt x="665104" y="997656"/>
                </a:lnTo>
                <a:lnTo>
                  <a:pt x="617596" y="997656"/>
                </a:lnTo>
                <a:close/>
                <a:moveTo>
                  <a:pt x="665104" y="950148"/>
                </a:moveTo>
                <a:lnTo>
                  <a:pt x="712611" y="950148"/>
                </a:lnTo>
                <a:lnTo>
                  <a:pt x="712611" y="997656"/>
                </a:lnTo>
                <a:lnTo>
                  <a:pt x="665104" y="997656"/>
                </a:lnTo>
                <a:close/>
                <a:moveTo>
                  <a:pt x="712611" y="950148"/>
                </a:moveTo>
                <a:lnTo>
                  <a:pt x="760119" y="950148"/>
                </a:lnTo>
                <a:lnTo>
                  <a:pt x="760119" y="997656"/>
                </a:lnTo>
                <a:lnTo>
                  <a:pt x="712611" y="997656"/>
                </a:lnTo>
                <a:close/>
                <a:moveTo>
                  <a:pt x="760119" y="950148"/>
                </a:moveTo>
                <a:lnTo>
                  <a:pt x="807626" y="950148"/>
                </a:lnTo>
                <a:lnTo>
                  <a:pt x="807626" y="997656"/>
                </a:lnTo>
                <a:lnTo>
                  <a:pt x="760119" y="997656"/>
                </a:lnTo>
                <a:close/>
                <a:moveTo>
                  <a:pt x="807626" y="950148"/>
                </a:moveTo>
                <a:lnTo>
                  <a:pt x="855133" y="950148"/>
                </a:lnTo>
                <a:lnTo>
                  <a:pt x="855133" y="997656"/>
                </a:lnTo>
                <a:lnTo>
                  <a:pt x="807626" y="997656"/>
                </a:lnTo>
                <a:close/>
                <a:moveTo>
                  <a:pt x="855133" y="950148"/>
                </a:moveTo>
                <a:lnTo>
                  <a:pt x="902641" y="950148"/>
                </a:lnTo>
                <a:lnTo>
                  <a:pt x="902641" y="997656"/>
                </a:lnTo>
                <a:lnTo>
                  <a:pt x="855133" y="997656"/>
                </a:lnTo>
                <a:close/>
                <a:moveTo>
                  <a:pt x="902641" y="950148"/>
                </a:moveTo>
                <a:lnTo>
                  <a:pt x="950148" y="950148"/>
                </a:lnTo>
                <a:lnTo>
                  <a:pt x="950148" y="997656"/>
                </a:lnTo>
                <a:lnTo>
                  <a:pt x="902641" y="997656"/>
                </a:lnTo>
                <a:close/>
                <a:moveTo>
                  <a:pt x="950148" y="950148"/>
                </a:moveTo>
                <a:lnTo>
                  <a:pt x="997656" y="950148"/>
                </a:lnTo>
                <a:lnTo>
                  <a:pt x="997656" y="997656"/>
                </a:lnTo>
                <a:lnTo>
                  <a:pt x="950148" y="997656"/>
                </a:lnTo>
                <a:close/>
                <a:moveTo>
                  <a:pt x="1045163" y="950148"/>
                </a:moveTo>
                <a:lnTo>
                  <a:pt x="1092670" y="950148"/>
                </a:lnTo>
                <a:lnTo>
                  <a:pt x="1092670" y="997656"/>
                </a:lnTo>
                <a:lnTo>
                  <a:pt x="1045163" y="997656"/>
                </a:lnTo>
                <a:close/>
                <a:moveTo>
                  <a:pt x="1092670" y="950148"/>
                </a:moveTo>
                <a:lnTo>
                  <a:pt x="1140178" y="950148"/>
                </a:lnTo>
                <a:lnTo>
                  <a:pt x="1140178" y="997656"/>
                </a:lnTo>
                <a:lnTo>
                  <a:pt x="1092670" y="997656"/>
                </a:lnTo>
                <a:close/>
                <a:moveTo>
                  <a:pt x="0" y="997656"/>
                </a:moveTo>
                <a:lnTo>
                  <a:pt x="47507" y="997656"/>
                </a:lnTo>
                <a:lnTo>
                  <a:pt x="47507" y="1045163"/>
                </a:lnTo>
                <a:lnTo>
                  <a:pt x="0" y="1045163"/>
                </a:lnTo>
                <a:close/>
                <a:moveTo>
                  <a:pt x="95015" y="997656"/>
                </a:moveTo>
                <a:lnTo>
                  <a:pt x="142522" y="997656"/>
                </a:lnTo>
                <a:lnTo>
                  <a:pt x="142522" y="1045163"/>
                </a:lnTo>
                <a:lnTo>
                  <a:pt x="95015" y="1045163"/>
                </a:lnTo>
                <a:close/>
                <a:moveTo>
                  <a:pt x="142522" y="997656"/>
                </a:moveTo>
                <a:lnTo>
                  <a:pt x="190030" y="997656"/>
                </a:lnTo>
                <a:lnTo>
                  <a:pt x="190030" y="1045163"/>
                </a:lnTo>
                <a:lnTo>
                  <a:pt x="142522" y="1045163"/>
                </a:lnTo>
                <a:close/>
                <a:moveTo>
                  <a:pt x="190030" y="997656"/>
                </a:moveTo>
                <a:lnTo>
                  <a:pt x="237537" y="997656"/>
                </a:lnTo>
                <a:lnTo>
                  <a:pt x="237537" y="1045163"/>
                </a:lnTo>
                <a:lnTo>
                  <a:pt x="190030" y="1045163"/>
                </a:lnTo>
                <a:close/>
                <a:moveTo>
                  <a:pt x="285044" y="997656"/>
                </a:moveTo>
                <a:lnTo>
                  <a:pt x="332552" y="997656"/>
                </a:lnTo>
                <a:lnTo>
                  <a:pt x="332552" y="1045163"/>
                </a:lnTo>
                <a:lnTo>
                  <a:pt x="285044" y="1045163"/>
                </a:lnTo>
                <a:close/>
                <a:moveTo>
                  <a:pt x="380059" y="997656"/>
                </a:moveTo>
                <a:lnTo>
                  <a:pt x="427567" y="997656"/>
                </a:lnTo>
                <a:lnTo>
                  <a:pt x="427567" y="1045163"/>
                </a:lnTo>
                <a:lnTo>
                  <a:pt x="380059" y="1045163"/>
                </a:lnTo>
                <a:close/>
                <a:moveTo>
                  <a:pt x="522581" y="997656"/>
                </a:moveTo>
                <a:lnTo>
                  <a:pt x="570089" y="997656"/>
                </a:lnTo>
                <a:lnTo>
                  <a:pt x="570089" y="1045163"/>
                </a:lnTo>
                <a:lnTo>
                  <a:pt x="522581" y="1045163"/>
                </a:lnTo>
                <a:close/>
                <a:moveTo>
                  <a:pt x="665104" y="997656"/>
                </a:moveTo>
                <a:lnTo>
                  <a:pt x="712611" y="997656"/>
                </a:lnTo>
                <a:lnTo>
                  <a:pt x="712611" y="1045163"/>
                </a:lnTo>
                <a:lnTo>
                  <a:pt x="665104" y="1045163"/>
                </a:lnTo>
                <a:close/>
                <a:moveTo>
                  <a:pt x="712611" y="997656"/>
                </a:moveTo>
                <a:lnTo>
                  <a:pt x="760119" y="997656"/>
                </a:lnTo>
                <a:lnTo>
                  <a:pt x="760119" y="1045163"/>
                </a:lnTo>
                <a:lnTo>
                  <a:pt x="712611" y="1045163"/>
                </a:lnTo>
                <a:close/>
                <a:moveTo>
                  <a:pt x="760119" y="997656"/>
                </a:moveTo>
                <a:lnTo>
                  <a:pt x="807626" y="997656"/>
                </a:lnTo>
                <a:lnTo>
                  <a:pt x="807626" y="1045163"/>
                </a:lnTo>
                <a:lnTo>
                  <a:pt x="760119" y="1045163"/>
                </a:lnTo>
                <a:close/>
                <a:moveTo>
                  <a:pt x="807626" y="997656"/>
                </a:moveTo>
                <a:lnTo>
                  <a:pt x="855133" y="997656"/>
                </a:lnTo>
                <a:lnTo>
                  <a:pt x="855133" y="1045163"/>
                </a:lnTo>
                <a:lnTo>
                  <a:pt x="807626" y="1045163"/>
                </a:lnTo>
                <a:close/>
                <a:moveTo>
                  <a:pt x="855133" y="997656"/>
                </a:moveTo>
                <a:lnTo>
                  <a:pt x="902641" y="997656"/>
                </a:lnTo>
                <a:lnTo>
                  <a:pt x="902641" y="1045163"/>
                </a:lnTo>
                <a:lnTo>
                  <a:pt x="855133" y="1045163"/>
                </a:lnTo>
                <a:close/>
                <a:moveTo>
                  <a:pt x="950148" y="997656"/>
                </a:moveTo>
                <a:lnTo>
                  <a:pt x="997656" y="997656"/>
                </a:lnTo>
                <a:lnTo>
                  <a:pt x="997656" y="1045163"/>
                </a:lnTo>
                <a:lnTo>
                  <a:pt x="950148" y="1045163"/>
                </a:lnTo>
                <a:close/>
                <a:moveTo>
                  <a:pt x="997656" y="997656"/>
                </a:moveTo>
                <a:lnTo>
                  <a:pt x="1045163" y="997656"/>
                </a:lnTo>
                <a:lnTo>
                  <a:pt x="1045163" y="1045163"/>
                </a:lnTo>
                <a:lnTo>
                  <a:pt x="997656" y="1045163"/>
                </a:lnTo>
                <a:close/>
                <a:moveTo>
                  <a:pt x="1045163" y="997656"/>
                </a:moveTo>
                <a:lnTo>
                  <a:pt x="1092670" y="997656"/>
                </a:lnTo>
                <a:lnTo>
                  <a:pt x="1092670" y="1045163"/>
                </a:lnTo>
                <a:lnTo>
                  <a:pt x="1045163" y="1045163"/>
                </a:lnTo>
                <a:close/>
                <a:moveTo>
                  <a:pt x="1092670" y="997656"/>
                </a:moveTo>
                <a:lnTo>
                  <a:pt x="1140178" y="997656"/>
                </a:lnTo>
                <a:lnTo>
                  <a:pt x="1140178" y="1045163"/>
                </a:lnTo>
                <a:lnTo>
                  <a:pt x="1092670" y="1045163"/>
                </a:lnTo>
                <a:close/>
                <a:moveTo>
                  <a:pt x="1140178" y="997656"/>
                </a:moveTo>
                <a:lnTo>
                  <a:pt x="1187685" y="997656"/>
                </a:lnTo>
                <a:lnTo>
                  <a:pt x="1187685" y="1045163"/>
                </a:lnTo>
                <a:lnTo>
                  <a:pt x="1140178" y="1045163"/>
                </a:lnTo>
                <a:close/>
                <a:moveTo>
                  <a:pt x="0" y="1045163"/>
                </a:moveTo>
                <a:lnTo>
                  <a:pt x="47507" y="1045163"/>
                </a:lnTo>
                <a:lnTo>
                  <a:pt x="47507" y="1092670"/>
                </a:lnTo>
                <a:lnTo>
                  <a:pt x="0" y="1092670"/>
                </a:lnTo>
                <a:close/>
                <a:moveTo>
                  <a:pt x="95015" y="1045163"/>
                </a:moveTo>
                <a:lnTo>
                  <a:pt x="142522" y="1045163"/>
                </a:lnTo>
                <a:lnTo>
                  <a:pt x="142522" y="1092670"/>
                </a:lnTo>
                <a:lnTo>
                  <a:pt x="95015" y="1092670"/>
                </a:lnTo>
                <a:close/>
                <a:moveTo>
                  <a:pt x="142522" y="1045163"/>
                </a:moveTo>
                <a:lnTo>
                  <a:pt x="190030" y="1045163"/>
                </a:lnTo>
                <a:lnTo>
                  <a:pt x="190030" y="1092670"/>
                </a:lnTo>
                <a:lnTo>
                  <a:pt x="142522" y="1092670"/>
                </a:lnTo>
                <a:close/>
                <a:moveTo>
                  <a:pt x="190030" y="1045163"/>
                </a:moveTo>
                <a:lnTo>
                  <a:pt x="237537" y="1045163"/>
                </a:lnTo>
                <a:lnTo>
                  <a:pt x="237537" y="1092670"/>
                </a:lnTo>
                <a:lnTo>
                  <a:pt x="190030" y="1092670"/>
                </a:lnTo>
                <a:close/>
                <a:moveTo>
                  <a:pt x="285044" y="1045163"/>
                </a:moveTo>
                <a:lnTo>
                  <a:pt x="332552" y="1045163"/>
                </a:lnTo>
                <a:lnTo>
                  <a:pt x="332552" y="1092670"/>
                </a:lnTo>
                <a:lnTo>
                  <a:pt x="285044" y="1092670"/>
                </a:lnTo>
                <a:close/>
                <a:moveTo>
                  <a:pt x="380059" y="1045163"/>
                </a:moveTo>
                <a:lnTo>
                  <a:pt x="427567" y="1045163"/>
                </a:lnTo>
                <a:lnTo>
                  <a:pt x="427567" y="1092670"/>
                </a:lnTo>
                <a:lnTo>
                  <a:pt x="380059" y="1092670"/>
                </a:lnTo>
                <a:close/>
                <a:moveTo>
                  <a:pt x="475074" y="1045163"/>
                </a:moveTo>
                <a:lnTo>
                  <a:pt x="522581" y="1045163"/>
                </a:lnTo>
                <a:lnTo>
                  <a:pt x="522581" y="1092670"/>
                </a:lnTo>
                <a:lnTo>
                  <a:pt x="475074" y="1092670"/>
                </a:lnTo>
                <a:close/>
                <a:moveTo>
                  <a:pt x="760119" y="1045163"/>
                </a:moveTo>
                <a:lnTo>
                  <a:pt x="807626" y="1045163"/>
                </a:lnTo>
                <a:lnTo>
                  <a:pt x="807626" y="1092670"/>
                </a:lnTo>
                <a:lnTo>
                  <a:pt x="760119" y="1092670"/>
                </a:lnTo>
                <a:close/>
                <a:moveTo>
                  <a:pt x="807626" y="1045163"/>
                </a:moveTo>
                <a:lnTo>
                  <a:pt x="855133" y="1045163"/>
                </a:lnTo>
                <a:lnTo>
                  <a:pt x="855133" y="1092670"/>
                </a:lnTo>
                <a:lnTo>
                  <a:pt x="807626" y="1092670"/>
                </a:lnTo>
                <a:close/>
                <a:moveTo>
                  <a:pt x="997656" y="1045163"/>
                </a:moveTo>
                <a:lnTo>
                  <a:pt x="1045163" y="1045163"/>
                </a:lnTo>
                <a:lnTo>
                  <a:pt x="1045163" y="1092670"/>
                </a:lnTo>
                <a:lnTo>
                  <a:pt x="997656" y="1092670"/>
                </a:lnTo>
                <a:close/>
                <a:moveTo>
                  <a:pt x="1045163" y="1045163"/>
                </a:moveTo>
                <a:lnTo>
                  <a:pt x="1092670" y="1045163"/>
                </a:lnTo>
                <a:lnTo>
                  <a:pt x="1092670" y="1092670"/>
                </a:lnTo>
                <a:lnTo>
                  <a:pt x="1045163" y="1092670"/>
                </a:lnTo>
                <a:close/>
                <a:moveTo>
                  <a:pt x="1140178" y="1045163"/>
                </a:moveTo>
                <a:lnTo>
                  <a:pt x="1187685" y="1045163"/>
                </a:lnTo>
                <a:lnTo>
                  <a:pt x="1187685" y="1092670"/>
                </a:lnTo>
                <a:lnTo>
                  <a:pt x="1140178" y="1092670"/>
                </a:lnTo>
                <a:close/>
                <a:moveTo>
                  <a:pt x="0" y="1092670"/>
                </a:moveTo>
                <a:lnTo>
                  <a:pt x="47507" y="1092670"/>
                </a:lnTo>
                <a:lnTo>
                  <a:pt x="47507" y="1140178"/>
                </a:lnTo>
                <a:lnTo>
                  <a:pt x="0" y="1140178"/>
                </a:lnTo>
                <a:close/>
                <a:moveTo>
                  <a:pt x="285044" y="1092670"/>
                </a:moveTo>
                <a:lnTo>
                  <a:pt x="332552" y="1092670"/>
                </a:lnTo>
                <a:lnTo>
                  <a:pt x="332552" y="1140178"/>
                </a:lnTo>
                <a:lnTo>
                  <a:pt x="285044" y="1140178"/>
                </a:lnTo>
                <a:close/>
                <a:moveTo>
                  <a:pt x="380059" y="1092670"/>
                </a:moveTo>
                <a:lnTo>
                  <a:pt x="427567" y="1092670"/>
                </a:lnTo>
                <a:lnTo>
                  <a:pt x="427567" y="1140178"/>
                </a:lnTo>
                <a:lnTo>
                  <a:pt x="380059" y="1140178"/>
                </a:lnTo>
                <a:close/>
                <a:moveTo>
                  <a:pt x="427567" y="1092670"/>
                </a:moveTo>
                <a:lnTo>
                  <a:pt x="475074" y="1092670"/>
                </a:lnTo>
                <a:lnTo>
                  <a:pt x="475074" y="1140178"/>
                </a:lnTo>
                <a:lnTo>
                  <a:pt x="427567" y="1140178"/>
                </a:lnTo>
                <a:close/>
                <a:moveTo>
                  <a:pt x="522581" y="1092670"/>
                </a:moveTo>
                <a:lnTo>
                  <a:pt x="570089" y="1092670"/>
                </a:lnTo>
                <a:lnTo>
                  <a:pt x="570089" y="1140178"/>
                </a:lnTo>
                <a:lnTo>
                  <a:pt x="522581" y="1140178"/>
                </a:lnTo>
                <a:close/>
                <a:moveTo>
                  <a:pt x="712611" y="1092670"/>
                </a:moveTo>
                <a:lnTo>
                  <a:pt x="760119" y="1092670"/>
                </a:lnTo>
                <a:lnTo>
                  <a:pt x="760119" y="1140178"/>
                </a:lnTo>
                <a:lnTo>
                  <a:pt x="712611" y="1140178"/>
                </a:lnTo>
                <a:close/>
                <a:moveTo>
                  <a:pt x="760119" y="1092670"/>
                </a:moveTo>
                <a:lnTo>
                  <a:pt x="807626" y="1092670"/>
                </a:lnTo>
                <a:lnTo>
                  <a:pt x="807626" y="1140178"/>
                </a:lnTo>
                <a:lnTo>
                  <a:pt x="760119" y="1140178"/>
                </a:lnTo>
                <a:close/>
                <a:moveTo>
                  <a:pt x="855133" y="1092670"/>
                </a:moveTo>
                <a:lnTo>
                  <a:pt x="902641" y="1092670"/>
                </a:lnTo>
                <a:lnTo>
                  <a:pt x="902641" y="1140178"/>
                </a:lnTo>
                <a:lnTo>
                  <a:pt x="855133" y="1140178"/>
                </a:lnTo>
                <a:close/>
                <a:moveTo>
                  <a:pt x="902641" y="1092670"/>
                </a:moveTo>
                <a:lnTo>
                  <a:pt x="950148" y="1092670"/>
                </a:lnTo>
                <a:lnTo>
                  <a:pt x="950148" y="1140178"/>
                </a:lnTo>
                <a:lnTo>
                  <a:pt x="902641" y="1140178"/>
                </a:lnTo>
                <a:close/>
                <a:moveTo>
                  <a:pt x="950148" y="1092670"/>
                </a:moveTo>
                <a:lnTo>
                  <a:pt x="997656" y="1092670"/>
                </a:lnTo>
                <a:lnTo>
                  <a:pt x="997656" y="1140178"/>
                </a:lnTo>
                <a:lnTo>
                  <a:pt x="950148" y="1140178"/>
                </a:lnTo>
                <a:close/>
                <a:moveTo>
                  <a:pt x="997656" y="1092670"/>
                </a:moveTo>
                <a:lnTo>
                  <a:pt x="1045163" y="1092670"/>
                </a:lnTo>
                <a:lnTo>
                  <a:pt x="1045163" y="1140178"/>
                </a:lnTo>
                <a:lnTo>
                  <a:pt x="997656" y="1140178"/>
                </a:lnTo>
                <a:close/>
                <a:moveTo>
                  <a:pt x="1140178" y="1092670"/>
                </a:moveTo>
                <a:lnTo>
                  <a:pt x="1187685" y="1092670"/>
                </a:lnTo>
                <a:lnTo>
                  <a:pt x="1187685" y="1140178"/>
                </a:lnTo>
                <a:lnTo>
                  <a:pt x="1140178" y="1140178"/>
                </a:lnTo>
                <a:close/>
                <a:moveTo>
                  <a:pt x="0" y="1140178"/>
                </a:moveTo>
                <a:lnTo>
                  <a:pt x="47507" y="1140178"/>
                </a:lnTo>
                <a:lnTo>
                  <a:pt x="47507" y="1187685"/>
                </a:lnTo>
                <a:lnTo>
                  <a:pt x="0" y="1187685"/>
                </a:lnTo>
                <a:close/>
                <a:moveTo>
                  <a:pt x="47507" y="1140178"/>
                </a:moveTo>
                <a:lnTo>
                  <a:pt x="95015" y="1140178"/>
                </a:lnTo>
                <a:lnTo>
                  <a:pt x="95015" y="1187685"/>
                </a:lnTo>
                <a:lnTo>
                  <a:pt x="47507" y="1187685"/>
                </a:lnTo>
                <a:close/>
                <a:moveTo>
                  <a:pt x="95015" y="1140178"/>
                </a:moveTo>
                <a:lnTo>
                  <a:pt x="142522" y="1140178"/>
                </a:lnTo>
                <a:lnTo>
                  <a:pt x="142522" y="1187685"/>
                </a:lnTo>
                <a:lnTo>
                  <a:pt x="95015" y="1187685"/>
                </a:lnTo>
                <a:close/>
                <a:moveTo>
                  <a:pt x="142522" y="1140178"/>
                </a:moveTo>
                <a:lnTo>
                  <a:pt x="190030" y="1140178"/>
                </a:lnTo>
                <a:lnTo>
                  <a:pt x="190030" y="1187685"/>
                </a:lnTo>
                <a:lnTo>
                  <a:pt x="142522" y="1187685"/>
                </a:lnTo>
                <a:close/>
                <a:moveTo>
                  <a:pt x="190030" y="1140178"/>
                </a:moveTo>
                <a:lnTo>
                  <a:pt x="237537" y="1140178"/>
                </a:lnTo>
                <a:lnTo>
                  <a:pt x="237537" y="1187685"/>
                </a:lnTo>
                <a:lnTo>
                  <a:pt x="190030" y="1187685"/>
                </a:lnTo>
                <a:close/>
                <a:moveTo>
                  <a:pt x="237537" y="1140178"/>
                </a:moveTo>
                <a:lnTo>
                  <a:pt x="285044" y="1140178"/>
                </a:lnTo>
                <a:lnTo>
                  <a:pt x="285044" y="1187685"/>
                </a:lnTo>
                <a:lnTo>
                  <a:pt x="237537" y="1187685"/>
                </a:lnTo>
                <a:close/>
                <a:moveTo>
                  <a:pt x="285044" y="1140178"/>
                </a:moveTo>
                <a:lnTo>
                  <a:pt x="332552" y="1140178"/>
                </a:lnTo>
                <a:lnTo>
                  <a:pt x="332552" y="1187685"/>
                </a:lnTo>
                <a:lnTo>
                  <a:pt x="285044" y="1187685"/>
                </a:lnTo>
                <a:close/>
                <a:moveTo>
                  <a:pt x="380059" y="1140178"/>
                </a:moveTo>
                <a:lnTo>
                  <a:pt x="427567" y="1140178"/>
                </a:lnTo>
                <a:lnTo>
                  <a:pt x="427567" y="1187685"/>
                </a:lnTo>
                <a:lnTo>
                  <a:pt x="380059" y="1187685"/>
                </a:lnTo>
                <a:close/>
                <a:moveTo>
                  <a:pt x="427567" y="1140178"/>
                </a:moveTo>
                <a:lnTo>
                  <a:pt x="475074" y="1140178"/>
                </a:lnTo>
                <a:lnTo>
                  <a:pt x="475074" y="1187685"/>
                </a:lnTo>
                <a:lnTo>
                  <a:pt x="427567" y="1187685"/>
                </a:lnTo>
                <a:close/>
                <a:moveTo>
                  <a:pt x="475074" y="1140178"/>
                </a:moveTo>
                <a:lnTo>
                  <a:pt x="522581" y="1140178"/>
                </a:lnTo>
                <a:lnTo>
                  <a:pt x="522581" y="1187685"/>
                </a:lnTo>
                <a:lnTo>
                  <a:pt x="475074" y="1187685"/>
                </a:lnTo>
                <a:close/>
                <a:moveTo>
                  <a:pt x="522581" y="1140178"/>
                </a:moveTo>
                <a:lnTo>
                  <a:pt x="570089" y="1140178"/>
                </a:lnTo>
                <a:lnTo>
                  <a:pt x="570089" y="1187685"/>
                </a:lnTo>
                <a:lnTo>
                  <a:pt x="522581" y="1187685"/>
                </a:lnTo>
                <a:close/>
                <a:moveTo>
                  <a:pt x="570089" y="1140178"/>
                </a:moveTo>
                <a:lnTo>
                  <a:pt x="617596" y="1140178"/>
                </a:lnTo>
                <a:lnTo>
                  <a:pt x="617596" y="1187685"/>
                </a:lnTo>
                <a:lnTo>
                  <a:pt x="570089" y="1187685"/>
                </a:lnTo>
                <a:close/>
                <a:moveTo>
                  <a:pt x="617596" y="1140178"/>
                </a:moveTo>
                <a:lnTo>
                  <a:pt x="665104" y="1140178"/>
                </a:lnTo>
                <a:lnTo>
                  <a:pt x="665104" y="1187685"/>
                </a:lnTo>
                <a:lnTo>
                  <a:pt x="617596" y="1187685"/>
                </a:lnTo>
                <a:close/>
                <a:moveTo>
                  <a:pt x="712611" y="1140178"/>
                </a:moveTo>
                <a:lnTo>
                  <a:pt x="760119" y="1140178"/>
                </a:lnTo>
                <a:lnTo>
                  <a:pt x="760119" y="1187685"/>
                </a:lnTo>
                <a:lnTo>
                  <a:pt x="712611" y="1187685"/>
                </a:lnTo>
                <a:close/>
                <a:moveTo>
                  <a:pt x="902641" y="1140178"/>
                </a:moveTo>
                <a:lnTo>
                  <a:pt x="950148" y="1140178"/>
                </a:lnTo>
                <a:lnTo>
                  <a:pt x="950148" y="1187685"/>
                </a:lnTo>
                <a:lnTo>
                  <a:pt x="902641" y="1187685"/>
                </a:lnTo>
                <a:close/>
                <a:moveTo>
                  <a:pt x="950148" y="1140178"/>
                </a:moveTo>
                <a:lnTo>
                  <a:pt x="997656" y="1140178"/>
                </a:lnTo>
                <a:lnTo>
                  <a:pt x="997656" y="1187685"/>
                </a:lnTo>
                <a:lnTo>
                  <a:pt x="950148" y="1187685"/>
                </a:lnTo>
                <a:close/>
                <a:moveTo>
                  <a:pt x="997656" y="1140178"/>
                </a:moveTo>
                <a:lnTo>
                  <a:pt x="1045163" y="1140178"/>
                </a:lnTo>
                <a:lnTo>
                  <a:pt x="1045163" y="1187685"/>
                </a:lnTo>
                <a:lnTo>
                  <a:pt x="997656" y="1187685"/>
                </a:lnTo>
                <a:close/>
                <a:moveTo>
                  <a:pt x="1045163" y="1140178"/>
                </a:moveTo>
                <a:lnTo>
                  <a:pt x="1092670" y="1140178"/>
                </a:lnTo>
                <a:lnTo>
                  <a:pt x="1092670" y="1187685"/>
                </a:lnTo>
                <a:lnTo>
                  <a:pt x="1045163" y="1187685"/>
                </a:lnTo>
                <a:close/>
                <a:moveTo>
                  <a:pt x="1092670" y="1140178"/>
                </a:moveTo>
                <a:lnTo>
                  <a:pt x="1140178" y="1140178"/>
                </a:lnTo>
                <a:lnTo>
                  <a:pt x="1140178" y="1187685"/>
                </a:lnTo>
                <a:lnTo>
                  <a:pt x="1092670" y="1187685"/>
                </a:lnTo>
                <a:close/>
                <a:moveTo>
                  <a:pt x="1140178" y="1140178"/>
                </a:moveTo>
                <a:lnTo>
                  <a:pt x="1187685" y="1140178"/>
                </a:lnTo>
                <a:lnTo>
                  <a:pt x="1187685" y="1187685"/>
                </a:lnTo>
                <a:lnTo>
                  <a:pt x="1140178" y="1187685"/>
                </a:lnTo>
                <a:close/>
              </a:path>
            </a:pathLst>
          </a:custGeom>
          <a:solidFill>
            <a:schemeClr val="bg1"/>
          </a:solidFill>
          <a:ln w="4727" cap="flat">
            <a:noFill/>
            <a:prstDash val="solid"/>
            <a:miter/>
          </a:ln>
        </p:spPr>
        <p:txBody>
          <a:bodyPr rtlCol="0" anchor="ctr"/>
          <a:lstStyle/>
          <a:p>
            <a:endParaRPr lang="en-RU"/>
          </a:p>
        </p:txBody>
      </p:sp>
      <p:pic>
        <p:nvPicPr>
          <p:cNvPr id="12" name="Picture 4" descr="https://scientificrussia.ru/images/j/1j-full.jpg">
            <a:extLst>
              <a:ext uri="{FF2B5EF4-FFF2-40B4-BE49-F238E27FC236}">
                <a16:creationId xmlns:a16="http://schemas.microsoft.com/office/drawing/2014/main" id="{21A74252-7D56-469A-B614-D5B970726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04" y="0"/>
            <a:ext cx="3266921" cy="32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3">
            <a:extLst>
              <a:ext uri="{FF2B5EF4-FFF2-40B4-BE49-F238E27FC236}">
                <a16:creationId xmlns:a16="http://schemas.microsoft.com/office/drawing/2014/main" id="{564CBFB0-38EA-4523-99EF-8553E2AA4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235" y="963534"/>
            <a:ext cx="4281854" cy="1753200"/>
          </a:xfrm>
          <a:prstGeom prst="rect">
            <a:avLst/>
          </a:prstGeom>
        </p:spPr>
      </p:pic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2E95681D-21B5-43BD-B087-B7CB79EDD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94" y="3455876"/>
            <a:ext cx="3058431" cy="24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436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Разработка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планшета с микролунками на основе трековых мембран для определения резистентности к антибиотикам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0899A-941A-546E-1DE0-64A7E6E3E1A0}"/>
              </a:ext>
            </a:extLst>
          </p:cNvPr>
          <p:cNvSpPr txBox="1"/>
          <p:nvPr/>
        </p:nvSpPr>
        <p:spPr>
          <a:xfrm>
            <a:off x="279531" y="1179411"/>
            <a:ext cx="2769363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Партнер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ООО «БМК» 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ru-RU" sz="1800" kern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(резидент ОЭЗ «Дубна»)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: скругленные углы 11">
            <a:extLst>
              <a:ext uri="{FF2B5EF4-FFF2-40B4-BE49-F238E27FC236}">
                <a16:creationId xmlns:a16="http://schemas.microsoft.com/office/drawing/2014/main" id="{E9CF3F28-4F2F-AA5D-BB3F-B148A4FE3E8A}"/>
              </a:ext>
            </a:extLst>
          </p:cNvPr>
          <p:cNvSpPr/>
          <p:nvPr/>
        </p:nvSpPr>
        <p:spPr>
          <a:xfrm>
            <a:off x="279531" y="1973655"/>
            <a:ext cx="5042482" cy="4382695"/>
          </a:xfrm>
          <a:prstGeom prst="roundRect">
            <a:avLst>
              <a:gd name="adj" fmla="val 3698"/>
            </a:avLst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7042F3-4111-F0D2-C748-45CDD7D6A38D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371192" y="2124198"/>
            <a:ext cx="4847355" cy="41038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53E9936-ABC5-F9CB-B183-6E7A84FFB34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938257" y="2414781"/>
            <a:ext cx="3216147" cy="744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>
            <a:extLst>
              <a:ext uri="{FF2B5EF4-FFF2-40B4-BE49-F238E27FC236}">
                <a16:creationId xmlns:a16="http://schemas.microsoft.com/office/drawing/2014/main" id="{366EEE6E-35E2-4CC2-EA4E-F4DABC23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89" y="4701409"/>
            <a:ext cx="3500787" cy="17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зображение Индикатор фотолюминесценции импульсный ИФИ-05">
            <a:extLst>
              <a:ext uri="{FF2B5EF4-FFF2-40B4-BE49-F238E27FC236}">
                <a16:creationId xmlns:a16="http://schemas.microsoft.com/office/drawing/2014/main" id="{449B294F-5350-FF1C-8E3B-8742F2F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29" y="4089978"/>
            <a:ext cx="2988054" cy="222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Изображение выглядит как белый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A3B5B8D2-3C21-613D-5F61-F21E726AE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04" y="1197989"/>
            <a:ext cx="2433584" cy="24335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8482C3A-3FBF-B266-88B6-6CAFCE2AC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32" y="1197989"/>
            <a:ext cx="1676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6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32EAD9-46D6-4603-A84A-D30A77C3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27</a:t>
            </a:fld>
            <a:endParaRPr lang="ru-R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B0A0EE5-58D7-8F47-ACE5-047332287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19" y="552361"/>
            <a:ext cx="4095095" cy="26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D942E9-7179-064A-AED4-9A0209F05050}"/>
              </a:ext>
            </a:extLst>
          </p:cNvPr>
          <p:cNvSpPr txBox="1"/>
          <p:nvPr/>
        </p:nvSpPr>
        <p:spPr>
          <a:xfrm>
            <a:off x="8536897" y="338950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ДЦ – 140</a:t>
            </a:r>
            <a:endParaRPr lang="en-RU" dirty="0"/>
          </a:p>
        </p:txBody>
      </p:sp>
      <p:pic>
        <p:nvPicPr>
          <p:cNvPr id="13316" name="Picture 4" descr="Picture background">
            <a:extLst>
              <a:ext uri="{FF2B5EF4-FFF2-40B4-BE49-F238E27FC236}">
                <a16:creationId xmlns:a16="http://schemas.microsoft.com/office/drawing/2014/main" id="{CCA83C0D-3620-9248-95EE-9E32467C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3" y="639263"/>
            <a:ext cx="4518751" cy="25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1AA173B-30F5-E647-84F2-7052DDBD3305}"/>
              </a:ext>
            </a:extLst>
          </p:cNvPr>
          <p:cNvSpPr txBox="1"/>
          <p:nvPr/>
        </p:nvSpPr>
        <p:spPr>
          <a:xfrm>
            <a:off x="2042445" y="3198329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ИЦ - 100</a:t>
            </a:r>
            <a:endParaRPr lang="en-RU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496E027-7F5D-5142-BEF8-586FA604B9BB}"/>
              </a:ext>
            </a:extLst>
          </p:cNvPr>
          <p:cNvCxnSpPr>
            <a:stCxn id="13316" idx="3"/>
            <a:endCxn id="13314" idx="1"/>
          </p:cNvCxnSpPr>
          <p:nvPr/>
        </p:nvCxnSpPr>
        <p:spPr>
          <a:xfrm flipV="1">
            <a:off x="5119264" y="1874966"/>
            <a:ext cx="1823555" cy="434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0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AC8F62-CED8-4CFF-875F-4E6BD8B0489E}"/>
              </a:ext>
            </a:extLst>
          </p:cNvPr>
          <p:cNvSpPr txBox="1"/>
          <p:nvPr/>
        </p:nvSpPr>
        <p:spPr>
          <a:xfrm>
            <a:off x="595935" y="689246"/>
            <a:ext cx="5500065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600" b="1" strike="noStrike" spc="-1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ТРЕКОВЫЕ МЕМБРАНЫ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1821D-E5FE-4DE4-95A2-A10ACD37092D}"/>
              </a:ext>
            </a:extLst>
          </p:cNvPr>
          <p:cNvSpPr txBox="1"/>
          <p:nvPr/>
        </p:nvSpPr>
        <p:spPr>
          <a:xfrm>
            <a:off x="844245" y="1569370"/>
            <a:ext cx="4888473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тонкие полимерные пленки (7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 мкм) </a:t>
            </a:r>
            <a:b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отверстиями нано- или микрометрового диапазона (10 </a:t>
            </a:r>
            <a:r>
              <a:rPr lang="ru-RU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нм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мкм). 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B3960C82-DC5D-4D52-8D5F-A22D11B7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416" y="3439731"/>
            <a:ext cx="3681728" cy="2597929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F9A185F0-904B-46AC-9365-9384CC93E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416" y="359831"/>
            <a:ext cx="3721708" cy="2626140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6674FD-61AD-4CF8-B3D7-F2B6B5F32EB0}"/>
              </a:ext>
            </a:extLst>
          </p:cNvPr>
          <p:cNvSpPr txBox="1"/>
          <p:nvPr/>
        </p:nvSpPr>
        <p:spPr>
          <a:xfrm>
            <a:off x="6739394" y="2985971"/>
            <a:ext cx="3681730" cy="28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i="1" dirty="0"/>
              <a:t>Диаметр пор — 25 </a:t>
            </a:r>
            <a:r>
              <a:rPr lang="ru-RU" sz="1400" i="1" dirty="0" err="1"/>
              <a:t>нм</a:t>
            </a:r>
            <a:endParaRPr lang="ru-RU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0B7F0-6610-4A66-9DE8-827A331ADB5B}"/>
              </a:ext>
            </a:extLst>
          </p:cNvPr>
          <p:cNvSpPr txBox="1"/>
          <p:nvPr/>
        </p:nvSpPr>
        <p:spPr>
          <a:xfrm>
            <a:off x="6719405" y="6066591"/>
            <a:ext cx="3681730" cy="28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i="1" dirty="0"/>
              <a:t>Диаметр пор — 3 мкм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01FC86-F354-4EBE-92CB-6B11F0DE5BD1}"/>
              </a:ext>
            </a:extLst>
          </p:cNvPr>
          <p:cNvSpPr txBox="1"/>
          <p:nvPr/>
        </p:nvSpPr>
        <p:spPr>
          <a:xfrm>
            <a:off x="2019451" y="2880422"/>
            <a:ext cx="3876301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Число пор на 1 см</a:t>
            </a:r>
            <a:r>
              <a:rPr lang="ru-RU" sz="2800" baseline="30000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2800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варьируется </a:t>
            </a:r>
            <a:endParaRPr lang="en-RU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4127A9-E47C-4836-AA77-C4E382A45D6D}"/>
              </a:ext>
            </a:extLst>
          </p:cNvPr>
          <p:cNvSpPr txBox="1"/>
          <p:nvPr/>
        </p:nvSpPr>
        <p:spPr>
          <a:xfrm>
            <a:off x="844245" y="4116740"/>
            <a:ext cx="387630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</a:t>
            </a:r>
            <a:r>
              <a:rPr lang="ru-RU" sz="6000" b="1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000" b="1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ru-RU" sz="5000" b="1" dirty="0" err="1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</a:t>
            </a:r>
            <a:endParaRPr lang="ru-RU" sz="5000" b="1" dirty="0">
              <a:solidFill>
                <a:srgbClr val="27B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</a:t>
            </a:r>
            <a:r>
              <a:rPr lang="ru-RU" sz="6000" b="1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000" b="1" dirty="0">
                <a:solidFill>
                  <a:srgbClr val="27B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млрд</a:t>
            </a:r>
            <a:endParaRPr lang="ru-RU" dirty="0">
              <a:solidFill>
                <a:srgbClr val="27B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40331ABF-BEB5-492D-86A6-1509B307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3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55EAB1-7177-4E5E-A78B-D1F03E107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134" y="5682683"/>
            <a:ext cx="134733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5BC89B-7D07-409A-8455-0249F39A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CF0F98A8-BB31-47B8-B291-7A7CDED0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</p:spTree>
    <p:extLst>
      <p:ext uri="{BB962C8B-B14F-4D97-AF65-F5344CB8AC3E}">
        <p14:creationId xmlns:p14="http://schemas.microsoft.com/office/powerpoint/2010/main" val="2390575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7713BE-674D-4D13-9A0B-D57A91021FA6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058BDC-94BF-41C1-A393-E9A6C12B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3A0E-B7E4-4813-BDC6-C23395892CE0}" type="slidenum">
              <a:rPr lang="ru-RU" smtClean="0"/>
              <a:t>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906E1-2AED-43A8-B31F-8D34B3E42DE5}"/>
              </a:ext>
            </a:extLst>
          </p:cNvPr>
          <p:cNvSpPr txBox="1"/>
          <p:nvPr/>
        </p:nvSpPr>
        <p:spPr>
          <a:xfrm>
            <a:off x="1194918" y="272385"/>
            <a:ext cx="980216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600" b="1" strike="noStrike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КОНТРОЛЬ ПАРАМЕТРОВ ТРЕКОВЫХ МЕМБРАН</a:t>
            </a:r>
          </a:p>
        </p:txBody>
      </p:sp>
      <p:pic>
        <p:nvPicPr>
          <p:cNvPr id="7" name="Рисунок 7" descr="Изображение выглядит как человек, внутренний, стена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2E9B830F-4645-4D43-A5E1-99CE5506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13217" y="3689680"/>
            <a:ext cx="3198845" cy="2097603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EF8A22B7-D71F-4D0C-8DF1-DC9E3E78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42" y="1033596"/>
            <a:ext cx="3787323" cy="5758900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pic>
        <p:nvPicPr>
          <p:cNvPr id="9" name="Рисунок 8" descr="Изображение выглядит как текст, внутренний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91BE871B-D6F9-4DC0-B40D-B529A02E3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406718" y="1033596"/>
            <a:ext cx="3198845" cy="2160000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C93F28-FE28-49E9-9AD3-14C28AEFED47}"/>
              </a:ext>
            </a:extLst>
          </p:cNvPr>
          <p:cNvSpPr txBox="1"/>
          <p:nvPr/>
        </p:nvSpPr>
        <p:spPr>
          <a:xfrm>
            <a:off x="5273171" y="6147417"/>
            <a:ext cx="36817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Растровый электронный микроскоп </a:t>
            </a:r>
            <a:br>
              <a:rPr lang="ru-RU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SU-8020 (Hitachi)</a:t>
            </a:r>
          </a:p>
        </p:txBody>
      </p:sp>
      <p:sp>
        <p:nvSpPr>
          <p:cNvPr id="11" name="Triangle 12">
            <a:extLst>
              <a:ext uri="{FF2B5EF4-FFF2-40B4-BE49-F238E27FC236}">
                <a16:creationId xmlns:a16="http://schemas.microsoft.com/office/drawing/2014/main" id="{7146B140-7F7B-4C92-BF22-86F727628CAB}"/>
              </a:ext>
            </a:extLst>
          </p:cNvPr>
          <p:cNvSpPr>
            <a:spLocks noChangeAspect="1"/>
          </p:cNvSpPr>
          <p:nvPr/>
        </p:nvSpPr>
        <p:spPr>
          <a:xfrm rot="-5400000">
            <a:off x="4971955" y="6193045"/>
            <a:ext cx="147169" cy="126870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400">
              <a:solidFill>
                <a:srgbClr val="27B2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2BC1BF-4AAC-41A3-B357-6ED0B9B26AB7}"/>
              </a:ext>
            </a:extLst>
          </p:cNvPr>
          <p:cNvSpPr txBox="1"/>
          <p:nvPr/>
        </p:nvSpPr>
        <p:spPr>
          <a:xfrm>
            <a:off x="9877828" y="2675857"/>
            <a:ext cx="26248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Машина для измерения </a:t>
            </a:r>
            <a:b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прочности на разрыв </a:t>
            </a:r>
            <a:b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AG-S 50</a:t>
            </a:r>
            <a:r>
              <a:rPr lang="ru-RU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 (</a:t>
            </a:r>
            <a: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Shimadzu)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07E09-7CCB-475F-B8EB-F485EE36DEB5}"/>
              </a:ext>
            </a:extLst>
          </p:cNvPr>
          <p:cNvSpPr txBox="1"/>
          <p:nvPr/>
        </p:nvSpPr>
        <p:spPr>
          <a:xfrm>
            <a:off x="9877829" y="5269544"/>
            <a:ext cx="26248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Порометр</a:t>
            </a:r>
            <a:r>
              <a:rPr lang="ru-RU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капиллярного потока </a:t>
            </a:r>
          </a:p>
          <a:p>
            <a:r>
              <a:rPr lang="en-GB" sz="12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Porolux</a:t>
            </a:r>
            <a: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1000 (Porometer)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C2FF69-ED35-4827-BAD2-C8940C5D0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672" y="5656398"/>
            <a:ext cx="134733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8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sz="2600" b="1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ПОПЕРЕЧНЫЙ РАЗРЕЗ ТРЕКОВЫХ МЕМБРАН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Изображение 5">
            <a:extLst>
              <a:ext uri="{FF2B5EF4-FFF2-40B4-BE49-F238E27FC236}">
                <a16:creationId xmlns:a16="http://schemas.microsoft.com/office/drawing/2014/main" id="{2E43F13C-0907-4E92-87CE-1C82FAB31915}"/>
              </a:ext>
            </a:extLst>
          </p:cNvPr>
          <p:cNvPicPr/>
          <p:nvPr/>
        </p:nvPicPr>
        <p:blipFill rotWithShape="1">
          <a:blip r:embed="rId2"/>
          <a:srcRect l="1021" t="839" b="1"/>
          <a:stretch/>
        </p:blipFill>
        <p:spPr>
          <a:xfrm>
            <a:off x="132504" y="1030799"/>
            <a:ext cx="2477531" cy="2477531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pic>
        <p:nvPicPr>
          <p:cNvPr id="7" name="Рисунок 14" descr="Изображение выглядит как белый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00635D2-37BB-489C-A66A-5D051A743EA0}"/>
              </a:ext>
            </a:extLst>
          </p:cNvPr>
          <p:cNvPicPr/>
          <p:nvPr/>
        </p:nvPicPr>
        <p:blipFill rotWithShape="1">
          <a:blip r:embed="rId3"/>
          <a:srcRect l="465" t="606" r="889" b="801"/>
          <a:stretch/>
        </p:blipFill>
        <p:spPr>
          <a:xfrm>
            <a:off x="2709639" y="1030799"/>
            <a:ext cx="2477531" cy="2477531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pic>
        <p:nvPicPr>
          <p:cNvPr id="8" name="Рисунок 15" descr="Изображение выглядит как текст, кирпич, внешний, строитель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0F73894E-229B-49C2-83FE-22511AA1595E}"/>
              </a:ext>
            </a:extLst>
          </p:cNvPr>
          <p:cNvPicPr/>
          <p:nvPr/>
        </p:nvPicPr>
        <p:blipFill rotWithShape="1">
          <a:blip r:embed="rId4"/>
          <a:srcRect l="1154" t="1154" r="801" b="801"/>
          <a:stretch/>
        </p:blipFill>
        <p:spPr>
          <a:xfrm>
            <a:off x="5286774" y="1030799"/>
            <a:ext cx="2477531" cy="2477531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30899C28-6D7D-4F14-BECF-C49CC3F1C4BB}"/>
              </a:ext>
            </a:extLst>
          </p:cNvPr>
          <p:cNvPicPr/>
          <p:nvPr/>
        </p:nvPicPr>
        <p:blipFill rotWithShape="1">
          <a:blip r:embed="rId5"/>
          <a:srcRect t="756" r="449"/>
          <a:stretch/>
        </p:blipFill>
        <p:spPr>
          <a:xfrm>
            <a:off x="132504" y="3702929"/>
            <a:ext cx="2477531" cy="2477531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pic>
        <p:nvPicPr>
          <p:cNvPr id="12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4CAE9E9-6081-4CFC-A97B-C0F9755389C2}"/>
              </a:ext>
            </a:extLst>
          </p:cNvPr>
          <p:cNvPicPr/>
          <p:nvPr/>
        </p:nvPicPr>
        <p:blipFill rotWithShape="1">
          <a:blip r:embed="rId6"/>
          <a:srcRect l="7054" t="77" r="21013" b="929"/>
          <a:stretch/>
        </p:blipFill>
        <p:spPr>
          <a:xfrm>
            <a:off x="2709639" y="3702929"/>
            <a:ext cx="2477531" cy="2477531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pic>
        <p:nvPicPr>
          <p:cNvPr id="13" name="Рисунок 18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6A5A8AE-2EB6-4DCE-9B5C-2B71B391FA2C}"/>
              </a:ext>
            </a:extLst>
          </p:cNvPr>
          <p:cNvPicPr/>
          <p:nvPr/>
        </p:nvPicPr>
        <p:blipFill rotWithShape="1">
          <a:blip r:embed="rId7"/>
          <a:srcRect l="739" t="821" r="894" b="813"/>
          <a:stretch/>
        </p:blipFill>
        <p:spPr>
          <a:xfrm>
            <a:off x="5286774" y="3702929"/>
            <a:ext cx="2477531" cy="2477531"/>
          </a:xfrm>
          <a:prstGeom prst="rect">
            <a:avLst/>
          </a:prstGeom>
          <a:ln w="6350">
            <a:solidFill>
              <a:srgbClr val="258DCE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7292B5-7827-4373-9909-072ECF88BF25}"/>
              </a:ext>
            </a:extLst>
          </p:cNvPr>
          <p:cNvSpPr/>
          <p:nvPr/>
        </p:nvSpPr>
        <p:spPr>
          <a:xfrm>
            <a:off x="8423627" y="1030799"/>
            <a:ext cx="3379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СВОЙСТВА ТРЕКОВЫХ МЕМБРАН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B51D7-7E63-4907-93F0-B643EF14C24A}"/>
              </a:ext>
            </a:extLst>
          </p:cNvPr>
          <p:cNvSpPr txBox="1"/>
          <p:nvPr/>
        </p:nvSpPr>
        <p:spPr>
          <a:xfrm>
            <a:off x="8134164" y="1508361"/>
            <a:ext cx="3696071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Возможность точно контролировать количество пор на единице поверхности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Возможность варьировать форму пор и их пространственное распределение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Исключительно малая дисперсия по диаметрам пор (2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селективность в процессе фильтрации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Гладкая поверхность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Биологическая инертность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Радиационная безопасность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содержат компонентов, способных мигрировать в фильтрат</a:t>
            </a:r>
          </a:p>
        </p:txBody>
      </p:sp>
      <p:pic>
        <p:nvPicPr>
          <p:cNvPr id="16" name="Graphic 23">
            <a:extLst>
              <a:ext uri="{FF2B5EF4-FFF2-40B4-BE49-F238E27FC236}">
                <a16:creationId xmlns:a16="http://schemas.microsoft.com/office/drawing/2014/main" id="{08033028-3934-4803-BC6A-721D7EB6A8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2791" y="5683250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sz="2600" b="1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ПРИМЕНЕНИЕ ТРЕКОВЫХ МЕМБРАН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98A6C4-0D1B-401B-8F72-EE3E7314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6" y="3933489"/>
            <a:ext cx="3065605" cy="3014512"/>
          </a:xfrm>
          <a:prstGeom prst="rect">
            <a:avLst/>
          </a:prstGeom>
        </p:spPr>
      </p:pic>
      <p:pic>
        <p:nvPicPr>
          <p:cNvPr id="16" name="Рисунок 7">
            <a:extLst>
              <a:ext uri="{FF2B5EF4-FFF2-40B4-BE49-F238E27FC236}">
                <a16:creationId xmlns:a16="http://schemas.microsoft.com/office/drawing/2014/main" id="{5EE683BD-A7A5-4BD4-B51E-B3E24BDCC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35" y="3949870"/>
            <a:ext cx="3045096" cy="2994344"/>
          </a:xfrm>
          <a:prstGeom prst="rect">
            <a:avLst/>
          </a:prstGeom>
        </p:spPr>
      </p:pic>
      <p:pic>
        <p:nvPicPr>
          <p:cNvPr id="17" name="Рисунок 10">
            <a:extLst>
              <a:ext uri="{FF2B5EF4-FFF2-40B4-BE49-F238E27FC236}">
                <a16:creationId xmlns:a16="http://schemas.microsoft.com/office/drawing/2014/main" id="{2BCF4023-7053-4E03-B487-C96289484E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7"/>
          <a:stretch/>
        </p:blipFill>
        <p:spPr>
          <a:xfrm>
            <a:off x="6697882" y="1197812"/>
            <a:ext cx="2982911" cy="2676636"/>
          </a:xfrm>
          <a:prstGeom prst="rect">
            <a:avLst/>
          </a:prstGeom>
        </p:spPr>
      </p:pic>
      <p:pic>
        <p:nvPicPr>
          <p:cNvPr id="18" name="Рисунок 15">
            <a:extLst>
              <a:ext uri="{FF2B5EF4-FFF2-40B4-BE49-F238E27FC236}">
                <a16:creationId xmlns:a16="http://schemas.microsoft.com/office/drawing/2014/main" id="{3E2174DF-4E69-4CA2-B9AA-60EA11D4B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71" y="4129332"/>
            <a:ext cx="2842469" cy="2795095"/>
          </a:xfrm>
          <a:prstGeom prst="rect">
            <a:avLst/>
          </a:prstGeom>
        </p:spPr>
      </p:pic>
      <p:pic>
        <p:nvPicPr>
          <p:cNvPr id="19" name="Рисунок 24">
            <a:extLst>
              <a:ext uri="{FF2B5EF4-FFF2-40B4-BE49-F238E27FC236}">
                <a16:creationId xmlns:a16="http://schemas.microsoft.com/office/drawing/2014/main" id="{E518F2E4-3CFB-4A31-9A5B-F525A0CE7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9" y="1092669"/>
            <a:ext cx="2808610" cy="2761800"/>
          </a:xfrm>
          <a:prstGeom prst="rect">
            <a:avLst/>
          </a:prstGeom>
        </p:spPr>
      </p:pic>
      <p:pic>
        <p:nvPicPr>
          <p:cNvPr id="20" name="Рисунок 26">
            <a:extLst>
              <a:ext uri="{FF2B5EF4-FFF2-40B4-BE49-F238E27FC236}">
                <a16:creationId xmlns:a16="http://schemas.microsoft.com/office/drawing/2014/main" id="{1F029910-6DFD-4832-8A03-BAD18CD84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15" y="1092352"/>
            <a:ext cx="2808610" cy="2761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D3F04F-9B99-48B4-8BDB-93691B9AE85F}"/>
              </a:ext>
            </a:extLst>
          </p:cNvPr>
          <p:cNvSpPr txBox="1"/>
          <p:nvPr/>
        </p:nvSpPr>
        <p:spPr>
          <a:xfrm>
            <a:off x="779641" y="1134729"/>
            <a:ext cx="2706279" cy="235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ПАП-тест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BCFADE-B1DC-4DD0-92EB-B5F90368F25E}"/>
              </a:ext>
            </a:extLst>
          </p:cNvPr>
          <p:cNvSpPr txBox="1"/>
          <p:nvPr/>
        </p:nvSpPr>
        <p:spPr>
          <a:xfrm>
            <a:off x="3687385" y="1144005"/>
            <a:ext cx="2842469" cy="4708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Лабораторная 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фильтрация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7A3C35-9F45-4F12-83F1-D8A79DFE0808}"/>
              </a:ext>
            </a:extLst>
          </p:cNvPr>
          <p:cNvSpPr txBox="1"/>
          <p:nvPr/>
        </p:nvSpPr>
        <p:spPr>
          <a:xfrm>
            <a:off x="6656534" y="1134729"/>
            <a:ext cx="3065605" cy="235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Плазмаферез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6BCC48-31E0-4CE5-B43E-3E29E457C395}"/>
              </a:ext>
            </a:extLst>
          </p:cNvPr>
          <p:cNvSpPr txBox="1"/>
          <p:nvPr/>
        </p:nvSpPr>
        <p:spPr>
          <a:xfrm>
            <a:off x="784338" y="3987774"/>
            <a:ext cx="2706279" cy="4708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Культивация </a:t>
            </a:r>
            <a:endParaRPr lang="en-GB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клеток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0EE728-070E-4013-84FF-91BB0EB86A21}"/>
              </a:ext>
            </a:extLst>
          </p:cNvPr>
          <p:cNvSpPr txBox="1"/>
          <p:nvPr/>
        </p:nvSpPr>
        <p:spPr>
          <a:xfrm>
            <a:off x="3929628" y="4019070"/>
            <a:ext cx="2706279" cy="4708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Фильтрация </a:t>
            </a:r>
            <a:endParaRPr lang="en-GB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72A78D-B492-4A25-9BEA-F1408CB083DC}"/>
              </a:ext>
            </a:extLst>
          </p:cNvPr>
          <p:cNvSpPr txBox="1"/>
          <p:nvPr/>
        </p:nvSpPr>
        <p:spPr>
          <a:xfrm>
            <a:off x="6410463" y="4001624"/>
            <a:ext cx="3666240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Фильтрация </a:t>
            </a:r>
            <a:b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биомедицинских жидкостей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0E39A5-085C-4BC0-82E5-03B30F7ACD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6703" y="3207232"/>
            <a:ext cx="2031982" cy="20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3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Имплантируемый биосовместимый конверт из полупроницаемой мембраны, содержащий живые инсулин-продуцирующие клетки, для комплексного лечения сахарного диабета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513E6AC-3266-705C-1FE4-94D86DEF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6" y="1164858"/>
            <a:ext cx="1157586" cy="4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6F0EE8-0B90-19A9-CD39-78AE280C8792}"/>
              </a:ext>
            </a:extLst>
          </p:cNvPr>
          <p:cNvSpPr/>
          <p:nvPr/>
        </p:nvSpPr>
        <p:spPr>
          <a:xfrm>
            <a:off x="1136415" y="2256826"/>
            <a:ext cx="38867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Диапазон исследуемых размеров пор от 20 до 100 нанометров.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Мембрана пропускает: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Продуцируемый клетками инсулин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Питательные вещества для поддержания жизнеспособности клеток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Мембрана не пропускает: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Иммунокомпетентные клетки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Антитела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70D507-EAB3-2139-4271-8C982095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141" y="2085755"/>
            <a:ext cx="5806918" cy="3864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E0899A-941A-546E-1DE0-64A7E6E3E1A0}"/>
              </a:ext>
            </a:extLst>
          </p:cNvPr>
          <p:cNvSpPr txBox="1"/>
          <p:nvPr/>
        </p:nvSpPr>
        <p:spPr>
          <a:xfrm>
            <a:off x="1045525" y="1145985"/>
            <a:ext cx="756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Партнер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ФГБУ «НМИЦ эндокринологии»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Минздрава России</a:t>
            </a:r>
            <a:endParaRPr lang="ru-R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73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1561C0-1950-4971-804C-7D059D38E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914" y="4794256"/>
            <a:ext cx="1975282" cy="197528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48828-9AA8-4234-AE1E-CA639649E7B9}"/>
              </a:ext>
            </a:extLst>
          </p:cNvPr>
          <p:cNvSpPr/>
          <p:nvPr/>
        </p:nvSpPr>
        <p:spPr>
          <a:xfrm>
            <a:off x="0" y="0"/>
            <a:ext cx="12192000" cy="944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b="1" dirty="0">
                <a:cs typeface="Calibri" panose="020F0502020204030204" pitchFamily="34" charset="0"/>
              </a:rPr>
              <a:t>Г</a:t>
            </a:r>
            <a:r>
              <a:rPr lang="ru-RU" altLang="ru-RU" b="1" dirty="0" err="1">
                <a:cs typeface="Calibri" panose="020F0502020204030204" pitchFamily="34" charset="0"/>
              </a:rPr>
              <a:t>идрофобизация</a:t>
            </a:r>
            <a:r>
              <a:rPr lang="ru-RU" altLang="ru-RU" b="1" dirty="0">
                <a:cs typeface="Calibri" panose="020F0502020204030204" pitchFamily="34" charset="0"/>
              </a:rPr>
              <a:t> поверхности трековых мембран с использованием радиационно-химически синтезированных </a:t>
            </a:r>
            <a:r>
              <a:rPr lang="ru-RU" altLang="ru-RU" b="1" dirty="0" err="1">
                <a:cs typeface="Calibri" panose="020F0502020204030204" pitchFamily="34" charset="0"/>
              </a:rPr>
              <a:t>теломеров</a:t>
            </a:r>
            <a:r>
              <a:rPr lang="ru-RU" altLang="ru-RU" b="1" dirty="0">
                <a:cs typeface="Calibri" panose="020F0502020204030204" pitchFamily="34" charset="0"/>
              </a:rPr>
              <a:t> тетрафторэтилена (</a:t>
            </a:r>
            <a:r>
              <a:rPr lang="ru-RU" b="1" dirty="0">
                <a:cs typeface="Calibri" panose="020F0502020204030204" pitchFamily="34" charset="0"/>
              </a:rPr>
              <a:t>Институт проблем химической физики РАН</a:t>
            </a:r>
            <a:r>
              <a:rPr lang="ru-RU" altLang="ru-RU" b="1" dirty="0">
                <a:cs typeface="Calibri" panose="020F0502020204030204" pitchFamily="34" charset="0"/>
              </a:rPr>
              <a:t>)</a:t>
            </a:r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BA006BF-4476-4085-8D49-166D46D9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9D76F-E3DB-408A-9273-9055B312E2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C1FB1C72-0BF6-4146-8078-ECFE28705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32" y="1037719"/>
            <a:ext cx="487939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R</a:t>
            </a:r>
            <a:r>
              <a:rPr lang="ru-RU" altLang="ru-RU" sz="1800" baseline="-25000" dirty="0"/>
              <a:t>1</a:t>
            </a:r>
            <a:r>
              <a:rPr lang="ru-RU" altLang="ru-RU" sz="1800" dirty="0"/>
              <a:t>—(CF</a:t>
            </a:r>
            <a:r>
              <a:rPr lang="ru-RU" altLang="ru-RU" sz="1800" baseline="-25000" dirty="0"/>
              <a:t>2</a:t>
            </a:r>
            <a:r>
              <a:rPr lang="ru-RU" altLang="ru-RU" sz="1800" dirty="0"/>
              <a:t>—CF</a:t>
            </a:r>
            <a:r>
              <a:rPr lang="ru-RU" altLang="ru-RU" sz="1800" baseline="-25000" dirty="0"/>
              <a:t>2</a:t>
            </a:r>
            <a:r>
              <a:rPr lang="ru-RU" altLang="ru-RU" sz="1800" dirty="0"/>
              <a:t>)nR</a:t>
            </a:r>
            <a:r>
              <a:rPr lang="ru-RU" altLang="ru-RU" sz="1800" baseline="-25000" dirty="0"/>
              <a:t>2</a:t>
            </a:r>
            <a:r>
              <a:rPr lang="ru-RU" altLang="ru-RU" sz="18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/>
              <a:t>*</a:t>
            </a:r>
            <a:r>
              <a:rPr lang="ru-RU" altLang="ru-RU" sz="1800" dirty="0"/>
              <a:t>n — количество звеньев в </a:t>
            </a:r>
            <a:r>
              <a:rPr lang="ru-RU" altLang="ru-RU" sz="1800" dirty="0" err="1"/>
              <a:t>теломере</a:t>
            </a:r>
            <a:endParaRPr lang="ru-RU" altLang="ru-RU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/>
              <a:t>**</a:t>
            </a:r>
            <a:r>
              <a:rPr lang="ru-RU" altLang="ru-RU" sz="1800" dirty="0"/>
              <a:t>R</a:t>
            </a:r>
            <a:r>
              <a:rPr lang="ru-RU" altLang="ru-RU" sz="1800" baseline="-25000" dirty="0"/>
              <a:t>1</a:t>
            </a:r>
            <a:r>
              <a:rPr lang="ru-RU" altLang="ru-RU" sz="1800" dirty="0"/>
              <a:t>, R</a:t>
            </a:r>
            <a:r>
              <a:rPr lang="ru-RU" altLang="ru-RU" sz="1800" baseline="-25000" dirty="0"/>
              <a:t>2</a:t>
            </a:r>
            <a:r>
              <a:rPr lang="ru-RU" altLang="ru-RU" sz="1800" dirty="0"/>
              <a:t> — фрагменты молекулы растворителя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86E08C-0D30-4F96-B7D1-8F352C567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7" y="2093200"/>
            <a:ext cx="3064386" cy="22962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6E8E5C-2632-42EC-8EE8-0FE49FFD5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325" y="1967412"/>
            <a:ext cx="1297088" cy="1297088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EC60D48-21C8-4DAA-8628-6046598165FE}"/>
              </a:ext>
            </a:extLst>
          </p:cNvPr>
          <p:cNvSpPr/>
          <p:nvPr/>
        </p:nvSpPr>
        <p:spPr>
          <a:xfrm>
            <a:off x="681181" y="4484455"/>
            <a:ext cx="1833733" cy="62763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154.8°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F460E8-FC1B-41B2-ACD2-7363367F0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942" y="2081921"/>
            <a:ext cx="3064386" cy="23004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0C0FEA-395D-4650-A2CB-06E95B2E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39" y="1935074"/>
            <a:ext cx="1297089" cy="129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4103497-94A7-478C-8DE0-8A614BCFC410}"/>
              </a:ext>
            </a:extLst>
          </p:cNvPr>
          <p:cNvSpPr/>
          <p:nvPr/>
        </p:nvSpPr>
        <p:spPr>
          <a:xfrm>
            <a:off x="3913268" y="4484455"/>
            <a:ext cx="1833733" cy="62763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153.9°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C85D11-5428-47C9-B927-991639CAA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555" y="2093200"/>
            <a:ext cx="3064386" cy="23004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1278983-C18D-4E99-AF70-3EFF73AF21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7852" y="1933008"/>
            <a:ext cx="1297089" cy="129915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8D4343B-EF5F-4592-8F0C-AACF90FA8E6C}"/>
              </a:ext>
            </a:extLst>
          </p:cNvPr>
          <p:cNvSpPr/>
          <p:nvPr/>
        </p:nvSpPr>
        <p:spPr>
          <a:xfrm>
            <a:off x="7015881" y="4480440"/>
            <a:ext cx="1833733" cy="62763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144.9°</a:t>
            </a:r>
          </a:p>
        </p:txBody>
      </p:sp>
      <p:pic>
        <p:nvPicPr>
          <p:cNvPr id="4098" name="Picture 2" descr="https://www.wilsonwolf.com/wp-content/uploads/2024/07/500x500-6M2cm-GRex-Logo2.png">
            <a:extLst>
              <a:ext uri="{FF2B5EF4-FFF2-40B4-BE49-F238E27FC236}">
                <a16:creationId xmlns:a16="http://schemas.microsoft.com/office/drawing/2014/main" id="{0D60CDE6-1962-4CF8-B28F-1F9A52AE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88" y="1719325"/>
            <a:ext cx="2300485" cy="23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EC4175-221E-4A2C-AC65-96F614E18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5520" y="5124968"/>
            <a:ext cx="3195865" cy="16345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BBFE03-D74D-4DFA-B4DC-0B7E006880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8576" y="4480440"/>
            <a:ext cx="2743201" cy="18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03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18596</TotalTime>
  <Words>2535</Words>
  <Application>Microsoft Macintosh PowerPoint</Application>
  <PresentationFormat>Widescreen</PresentationFormat>
  <Paragraphs>313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Helvetica Neue</vt:lpstr>
      <vt:lpstr>Merriweather Sans</vt:lpstr>
      <vt:lpstr>Times New Roman</vt:lpstr>
      <vt:lpstr>Verdana</vt:lpstr>
      <vt:lpstr>Тема Office</vt:lpstr>
      <vt:lpstr>Graph</vt:lpstr>
      <vt:lpstr>   Инновации в области трековых мембран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Инновации в области трековых мембран </dc:title>
  <dc:creator>White Ilia</dc:creator>
  <cp:lastModifiedBy>Microsoft Office User</cp:lastModifiedBy>
  <cp:revision>37</cp:revision>
  <dcterms:created xsi:type="dcterms:W3CDTF">2025-06-16T06:55:47Z</dcterms:created>
  <dcterms:modified xsi:type="dcterms:W3CDTF">2025-06-30T06:48:14Z</dcterms:modified>
</cp:coreProperties>
</file>