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notesMasterIdLst>
    <p:notesMasterId r:id="rId40"/>
  </p:notesMasterIdLst>
  <p:sldIdLst>
    <p:sldId id="256" r:id="rId2"/>
    <p:sldId id="258" r:id="rId3"/>
    <p:sldId id="289" r:id="rId4"/>
    <p:sldId id="260" r:id="rId5"/>
    <p:sldId id="262" r:id="rId6"/>
    <p:sldId id="294" r:id="rId7"/>
    <p:sldId id="292" r:id="rId8"/>
    <p:sldId id="309" r:id="rId9"/>
    <p:sldId id="353" r:id="rId10"/>
    <p:sldId id="335" r:id="rId11"/>
    <p:sldId id="355" r:id="rId12"/>
    <p:sldId id="336" r:id="rId13"/>
    <p:sldId id="341" r:id="rId14"/>
    <p:sldId id="277" r:id="rId15"/>
    <p:sldId id="337" r:id="rId16"/>
    <p:sldId id="311" r:id="rId17"/>
    <p:sldId id="307" r:id="rId18"/>
    <p:sldId id="325" r:id="rId19"/>
    <p:sldId id="339" r:id="rId20"/>
    <p:sldId id="351" r:id="rId21"/>
    <p:sldId id="280" r:id="rId22"/>
    <p:sldId id="318" r:id="rId23"/>
    <p:sldId id="313" r:id="rId24"/>
    <p:sldId id="342" r:id="rId25"/>
    <p:sldId id="343" r:id="rId26"/>
    <p:sldId id="296" r:id="rId27"/>
    <p:sldId id="297" r:id="rId28"/>
    <p:sldId id="347" r:id="rId29"/>
    <p:sldId id="348" r:id="rId30"/>
    <p:sldId id="357" r:id="rId31"/>
    <p:sldId id="358" r:id="rId32"/>
    <p:sldId id="349" r:id="rId33"/>
    <p:sldId id="360" r:id="rId34"/>
    <p:sldId id="350" r:id="rId35"/>
    <p:sldId id="365" r:id="rId36"/>
    <p:sldId id="304" r:id="rId37"/>
    <p:sldId id="369" r:id="rId38"/>
    <p:sldId id="36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894E5-11D8-467A-8465-1736CCD1D16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A1EE-54AB-4704-8CBB-B275F62D5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0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7A1EE-54AB-4704-8CBB-B275F62D52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7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4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5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43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9B770F-2219-4716-812A-EB697025483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615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8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5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87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51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0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6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25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7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43BE-3164-4941-90A9-BC298340028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00DD5-918E-4C5C-93B6-F922252D8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Обзор и тенденции развития ЭЦР источников ионов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Совет РАН</a:t>
            </a:r>
            <a:r>
              <a:rPr lang="en-US" dirty="0"/>
              <a:t> </a:t>
            </a:r>
            <a:r>
              <a:rPr lang="ru-RU" dirty="0"/>
              <a:t>по физике тяжелых ионов</a:t>
            </a:r>
          </a:p>
          <a:p>
            <a:r>
              <a:rPr lang="ru-RU" dirty="0"/>
              <a:t>27.06.25-02.07.25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48711" y="6108679"/>
            <a:ext cx="1896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Пугачев Д.К.</a:t>
            </a:r>
          </a:p>
          <a:p>
            <a:r>
              <a:rPr lang="en-US" dirty="0"/>
              <a:t>pugachev@jinr.ru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2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Поколения ЭЦР источников</a:t>
            </a:r>
            <a:br>
              <a:rPr lang="ru-RU" dirty="0"/>
            </a:br>
            <a:r>
              <a:rPr lang="ru-RU" sz="2800" dirty="0"/>
              <a:t>Прошлое (1970-2000)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41714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ZoneTexte 7"/>
          <p:cNvSpPr txBox="1"/>
          <p:nvPr/>
        </p:nvSpPr>
        <p:spPr>
          <a:xfrm>
            <a:off x="1140178" y="5129544"/>
            <a:ext cx="384951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Типичные интенсивности пучка ионов для поколения </a:t>
            </a:r>
            <a:r>
              <a:rPr lang="fr-FR" b="1" dirty="0"/>
              <a:t>1 (6-10 </a:t>
            </a:r>
            <a:r>
              <a:rPr lang="ru-RU" b="1" dirty="0"/>
              <a:t>ГГц)</a:t>
            </a:r>
            <a:r>
              <a:rPr lang="fr-FR" b="1" dirty="0"/>
              <a:t>:</a:t>
            </a:r>
          </a:p>
          <a:p>
            <a:pPr algn="ctr"/>
            <a:r>
              <a:rPr lang="fr-FR" dirty="0"/>
              <a:t>~100 µA Ar</a:t>
            </a:r>
            <a:r>
              <a:rPr lang="fr-FR" baseline="30000" dirty="0"/>
              <a:t>8+</a:t>
            </a:r>
          </a:p>
          <a:p>
            <a:pPr algn="ctr"/>
            <a:r>
              <a:rPr lang="fr-FR" dirty="0"/>
              <a:t>~100 µA O</a:t>
            </a:r>
            <a:r>
              <a:rPr lang="fr-FR" baseline="30000" dirty="0"/>
              <a:t>6+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23505" y="1728119"/>
            <a:ext cx="5128582" cy="3374459"/>
            <a:chOff x="523504" y="1412029"/>
            <a:chExt cx="7870449" cy="517852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04" y="1412029"/>
              <a:ext cx="7870449" cy="5178529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90A5CE93-61C4-41A8-93B0-478B15ECDA44}"/>
                </a:ext>
              </a:extLst>
            </p:cNvPr>
            <p:cNvCxnSpPr/>
            <p:nvPr/>
          </p:nvCxnSpPr>
          <p:spPr>
            <a:xfrm flipV="1">
              <a:off x="1027289" y="4483759"/>
              <a:ext cx="4984703" cy="41622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8">
              <a:extLst>
                <a:ext uri="{FF2B5EF4-FFF2-40B4-BE49-F238E27FC236}">
                  <a16:creationId xmlns:a16="http://schemas.microsoft.com/office/drawing/2014/main" id="{9CD768B4-10C6-4989-9CDE-0469E3E35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036" y="2866955"/>
              <a:ext cx="1152525" cy="708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FDF323"/>
                  </a:solidFill>
                  <a:latin typeface="ComicSansMS"/>
                </a:rPr>
                <a:t>Bernard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 err="1">
                  <a:solidFill>
                    <a:srgbClr val="FDF323"/>
                  </a:solidFill>
                  <a:latin typeface="ComicSansMS"/>
                </a:rPr>
                <a:t>Jacquot</a:t>
              </a:r>
              <a:endParaRPr lang="ru-RU" altLang="ru-RU" sz="1200" dirty="0">
                <a:solidFill>
                  <a:srgbClr val="FDF323"/>
                </a:solidFill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3AA14D23-BA7C-44AD-8E88-09441AB45814}"/>
                </a:ext>
              </a:extLst>
            </p:cNvPr>
            <p:cNvCxnSpPr/>
            <p:nvPr/>
          </p:nvCxnSpPr>
          <p:spPr>
            <a:xfrm>
              <a:off x="7945161" y="3641385"/>
              <a:ext cx="0" cy="1822437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2507894" y="4474540"/>
              <a:ext cx="2189900" cy="5195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/>
                <a:t>SUPERM</a:t>
              </a:r>
              <a:r>
                <a:rPr lang="fr-FR" sz="1600" b="1" i="1" dirty="0"/>
                <a:t>AFIOS</a:t>
              </a:r>
            </a:p>
          </p:txBody>
        </p:sp>
      </p:grpSp>
      <p:sp>
        <p:nvSpPr>
          <p:cNvPr id="11" name="ZoneTexte 9"/>
          <p:cNvSpPr txBox="1"/>
          <p:nvPr/>
        </p:nvSpPr>
        <p:spPr>
          <a:xfrm>
            <a:off x="7258756" y="5129544"/>
            <a:ext cx="40950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Типичные интенсивности пучка ионов для поколения 2 (14-18 ГГц)</a:t>
            </a:r>
            <a:r>
              <a:rPr lang="fr-FR" b="1" dirty="0"/>
              <a:t>:</a:t>
            </a:r>
          </a:p>
          <a:p>
            <a:pPr algn="ctr"/>
            <a:r>
              <a:rPr lang="fr-FR" dirty="0"/>
              <a:t>~1000 µA Ar</a:t>
            </a:r>
            <a:r>
              <a:rPr lang="fr-FR" baseline="30000" dirty="0"/>
              <a:t>8+</a:t>
            </a:r>
          </a:p>
          <a:p>
            <a:pPr algn="ctr"/>
            <a:r>
              <a:rPr lang="fr-FR" dirty="0"/>
              <a:t>~1000 µA O</a:t>
            </a:r>
            <a:r>
              <a:rPr lang="fr-FR" baseline="30000" dirty="0"/>
              <a:t>6+</a:t>
            </a:r>
          </a:p>
        </p:txBody>
      </p:sp>
      <p:pic>
        <p:nvPicPr>
          <p:cNvPr id="13" name="Picture 0" descr="mvinis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2853" r="2385" b="3194"/>
          <a:stretch>
            <a:fillRect/>
          </a:stretch>
        </p:blipFill>
        <p:spPr bwMode="auto">
          <a:xfrm>
            <a:off x="7598475" y="1556845"/>
            <a:ext cx="3271283" cy="34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5966782" y="3275726"/>
            <a:ext cx="904457" cy="448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880159" y="401262"/>
            <a:ext cx="87601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/>
              <a:t>Увеличение зарядового состояния и </a:t>
            </a:r>
            <a:r>
              <a:rPr lang="ru-RU" altLang="ru-RU" sz="2400" b="1" u="sng" dirty="0" smtClean="0"/>
              <a:t>интенсивности</a:t>
            </a:r>
            <a:endParaRPr lang="ru-RU" altLang="ru-RU" sz="2400" b="1" u="sng" dirty="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 b="1" u="sng" dirty="0"/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33CC"/>
                </a:solidFill>
              </a:rPr>
              <a:t>Увеличение частоты и уровня магнитного поля</a:t>
            </a:r>
          </a:p>
        </p:txBody>
      </p:sp>
      <p:pic>
        <p:nvPicPr>
          <p:cNvPr id="4" name="Picture 5" descr="ecrt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40" y="2363224"/>
            <a:ext cx="18700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705702" y="2604524"/>
            <a:ext cx="6619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zh-CN" sz="2400" b="1">
                <a:solidFill>
                  <a:srgbClr val="0D02E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μ</a:t>
            </a:r>
            <a:r>
              <a:rPr lang="en-US" altLang="zh-CN" sz="2400" b="1">
                <a:solidFill>
                  <a:srgbClr val="0D02E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</a:t>
            </a:r>
            <a:endParaRPr lang="zh-CN" altLang="en-US" sz="2400" b="1">
              <a:solidFill>
                <a:srgbClr val="0D02E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352" descr="http://pixabay.com/static/uploads/photo/2014/04/02/10/50/arrow-304729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392">
            <a:off x="1150202" y="2952186"/>
            <a:ext cx="7715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4" descr="https://encrypted-tbn3.gstatic.com/images?q=tbn:ANd9GcR_zyXT13cswkzESpjui2uFHkX7KbOIf3z1WcZ2M69rozh3Y_3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7844">
            <a:off x="2925027" y="3139511"/>
            <a:ext cx="15113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4285515" y="3063311"/>
            <a:ext cx="746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D02E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∑ I</a:t>
            </a:r>
            <a:r>
              <a:rPr lang="en-US" altLang="zh-CN" sz="2400" b="1" baseline="-25000">
                <a:solidFill>
                  <a:srgbClr val="0D02E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</a:t>
            </a:r>
            <a:endParaRPr lang="zh-CN" altLang="en-US" sz="2400" b="1" baseline="-25000">
              <a:solidFill>
                <a:srgbClr val="0D02E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线形标注 1 24">
            <a:extLst/>
          </p:cNvPr>
          <p:cNvSpPr/>
          <p:nvPr/>
        </p:nvSpPr>
        <p:spPr>
          <a:xfrm>
            <a:off x="3445727" y="2250511"/>
            <a:ext cx="1492250" cy="358775"/>
          </a:xfrm>
          <a:prstGeom prst="borderCallout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kern="0" dirty="0">
                <a:solidFill>
                  <a:prstClr val="black"/>
                </a:solidFill>
                <a:latin typeface="Calibri"/>
                <a:ea typeface="宋体"/>
              </a:rPr>
              <a:t>Axial Magnet</a:t>
            </a:r>
            <a:endParaRPr lang="zh-CN" altLang="en-US" sz="1800" kern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0" name="线形标注 1 25">
            <a:extLst/>
          </p:cNvPr>
          <p:cNvSpPr/>
          <p:nvPr/>
        </p:nvSpPr>
        <p:spPr>
          <a:xfrm>
            <a:off x="3372702" y="2717236"/>
            <a:ext cx="1679575" cy="358775"/>
          </a:xfrm>
          <a:prstGeom prst="borderCallout1">
            <a:avLst>
              <a:gd name="adj1" fmla="val 18750"/>
              <a:gd name="adj2" fmla="val -8333"/>
              <a:gd name="adj3" fmla="val 70901"/>
              <a:gd name="adj4" fmla="val -40975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kern="0" dirty="0">
                <a:solidFill>
                  <a:prstClr val="black"/>
                </a:solidFill>
                <a:latin typeface="Calibri"/>
                <a:ea typeface="宋体"/>
              </a:rPr>
              <a:t>Radial Magnet</a:t>
            </a:r>
            <a:endParaRPr lang="zh-CN" altLang="en-US" sz="1800" kern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2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6174442" y="2075419"/>
            <a:ext cx="18732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400" i="1" kern="0" dirty="0" err="1"/>
              <a:t>q</a:t>
            </a:r>
            <a:r>
              <a:rPr lang="en-US" altLang="ru-RU" sz="2400" kern="0" baseline="-25000" dirty="0" err="1"/>
              <a:t>opt</a:t>
            </a:r>
            <a:r>
              <a:rPr lang="en-US" altLang="ru-RU" sz="2400" kern="0" dirty="0"/>
              <a:t> ~ log </a:t>
            </a:r>
            <a:r>
              <a:rPr lang="en-US" altLang="ru-RU" sz="2400" i="1" kern="0" dirty="0"/>
              <a:t>B</a:t>
            </a:r>
            <a:endParaRPr lang="en-US" altLang="ru-RU" sz="2400" kern="0" dirty="0"/>
          </a:p>
        </p:txBody>
      </p:sp>
      <p:sp>
        <p:nvSpPr>
          <p:cNvPr id="13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6239184" y="2760254"/>
            <a:ext cx="180850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400" i="1" kern="0" dirty="0" err="1"/>
              <a:t>q</a:t>
            </a:r>
            <a:r>
              <a:rPr lang="en-US" altLang="ru-RU" sz="2400" i="1" kern="0" baseline="-25000" dirty="0" err="1"/>
              <a:t>opt</a:t>
            </a:r>
            <a:r>
              <a:rPr lang="en-US" altLang="ru-RU" sz="2400" i="1" kern="0" dirty="0"/>
              <a:t> ~ log </a:t>
            </a:r>
            <a:r>
              <a:rPr lang="el-GR" altLang="ru-RU" sz="2400" i="1" kern="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ru-RU" sz="2400" i="1" kern="0" baseline="30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l-GR" altLang="ru-RU" sz="2400" i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6349688" y="3390928"/>
            <a:ext cx="15875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2400" i="1" kern="0" dirty="0" err="1"/>
              <a:t>I</a:t>
            </a:r>
            <a:r>
              <a:rPr lang="en-US" altLang="ru-RU" sz="2400" i="1" kern="0" baseline="30000" dirty="0" err="1"/>
              <a:t>q</a:t>
            </a:r>
            <a:r>
              <a:rPr lang="en-US" altLang="ru-RU" sz="2400" i="1" kern="0" dirty="0"/>
              <a:t> ~ </a:t>
            </a:r>
            <a:r>
              <a:rPr lang="el-GR" altLang="ru-RU" sz="2400" i="1" kern="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ru-RU" sz="2400" i="1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2400" i="1" kern="0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altLang="ru-RU" sz="2400" i="1" kern="0" baseline="30000" dirty="0">
                <a:latin typeface="Times New Roman" pitchFamily="18" charset="0"/>
                <a:cs typeface="Times New Roman" pitchFamily="18" charset="0"/>
              </a:rPr>
              <a:t>-1</a:t>
            </a:r>
            <a:endParaRPr lang="el-GR" altLang="ru-RU" sz="2400" i="1" kern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>
            <a:extLst/>
          </p:cNvPr>
          <p:cNvCxnSpPr/>
          <p:nvPr/>
        </p:nvCxnSpPr>
        <p:spPr>
          <a:xfrm>
            <a:off x="6174442" y="974549"/>
            <a:ext cx="0" cy="3143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" y="4650493"/>
            <a:ext cx="6125427" cy="2204738"/>
          </a:xfrm>
          <a:prstGeom prst="rect">
            <a:avLst/>
          </a:prstGeom>
        </p:spPr>
      </p:pic>
      <p:cxnSp>
        <p:nvCxnSpPr>
          <p:cNvPr id="18" name="Connecteur droit avec flèche 93"/>
          <p:cNvCxnSpPr/>
          <p:nvPr/>
        </p:nvCxnSpPr>
        <p:spPr>
          <a:xfrm flipH="1">
            <a:off x="4041871" y="5243164"/>
            <a:ext cx="1800993" cy="282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192669"/>
              </p:ext>
            </p:extLst>
          </p:nvPr>
        </p:nvGraphicFramePr>
        <p:xfrm>
          <a:off x="8183563" y="4045175"/>
          <a:ext cx="3589337" cy="2554070"/>
        </p:xfrm>
        <a:graphic>
          <a:graphicData uri="http://schemas.openxmlformats.org/drawingml/2006/table">
            <a:tbl>
              <a:tblPr firstRow="1" firstCol="1" bandRow="1"/>
              <a:tblGrid>
                <a:gridCol w="982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f[GHz]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[cm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5.08x10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2.43x10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5842864" y="4750721"/>
            <a:ext cx="1922321" cy="492443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zh-CN" sz="2600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ω</a:t>
            </a:r>
            <a:r>
              <a:rPr lang="en-US" altLang="zh-CN" sz="2600" baseline="-25000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ECR =</a:t>
            </a:r>
            <a:r>
              <a:rPr lang="en-US" altLang="zh-CN" sz="2600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600" dirty="0" err="1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eB</a:t>
            </a:r>
            <a:r>
              <a:rPr lang="en-US" altLang="zh-CN" sz="2600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/m</a:t>
            </a:r>
            <a:r>
              <a:rPr lang="en-US" altLang="zh-CN" sz="2600" baseline="-25000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Объект 5"/>
              <p:cNvSpPr txBox="1"/>
              <p:nvPr/>
            </p:nvSpPr>
            <p:spPr bwMode="auto">
              <a:xfrm>
                <a:off x="9012166" y="2292817"/>
                <a:ext cx="2670246" cy="128952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=2−2.2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𝐵𝑒𝑐𝑟</m:t>
                      </m:r>
                    </m:oMath>
                  </m:oMathPara>
                </a14:m>
                <a:endParaRPr lang="en-US" sz="2000" baseline="-25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𝑖𝑛𝑗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=3−4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𝑒𝑐𝑟</m:t>
                      </m:r>
                    </m:oMath>
                  </m:oMathPara>
                </a14:m>
                <a:endParaRPr lang="en-US" sz="2000" i="1" baseline="-25000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𝑒𝑥𝑡𝑟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000" baseline="-25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=0.3−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0.45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𝐵𝑟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5" name="Объект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2166" y="2292817"/>
                <a:ext cx="2670246" cy="1289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0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/>
          <a:stretch/>
        </p:blipFill>
        <p:spPr bwMode="auto">
          <a:xfrm>
            <a:off x="1398032" y="1783028"/>
            <a:ext cx="3248378" cy="350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38200" y="5550989"/>
            <a:ext cx="420006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Типичные интенсивности пучка ионов для поколения </a:t>
            </a:r>
            <a:r>
              <a:rPr lang="fr-FR" b="1" dirty="0"/>
              <a:t>3</a:t>
            </a:r>
            <a:r>
              <a:rPr lang="ru-RU" b="1" dirty="0"/>
              <a:t> (18+24-28 ГГц)</a:t>
            </a:r>
            <a:r>
              <a:rPr lang="fr-FR" b="1" dirty="0"/>
              <a:t>:</a:t>
            </a:r>
          </a:p>
          <a:p>
            <a:pPr algn="ctr"/>
            <a:r>
              <a:rPr lang="fr-FR" dirty="0"/>
              <a:t>&gt;</a:t>
            </a:r>
            <a:r>
              <a:rPr lang="en-US" dirty="0"/>
              <a:t>2-3 m</a:t>
            </a:r>
            <a:r>
              <a:rPr lang="fr-FR" dirty="0"/>
              <a:t>A Ar</a:t>
            </a:r>
            <a:r>
              <a:rPr lang="fr-FR" baseline="30000" dirty="0"/>
              <a:t>8+</a:t>
            </a:r>
          </a:p>
          <a:p>
            <a:pPr algn="ctr"/>
            <a:r>
              <a:rPr lang="fr-FR" dirty="0"/>
              <a:t>&gt;</a:t>
            </a:r>
            <a:r>
              <a:rPr lang="ru-RU" dirty="0"/>
              <a:t>2-3 </a:t>
            </a:r>
            <a:r>
              <a:rPr lang="fr-FR" dirty="0"/>
              <a:t>mA O</a:t>
            </a:r>
            <a:r>
              <a:rPr lang="fr-FR" baseline="30000" dirty="0"/>
              <a:t>6+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Поколения ЭЦР источников</a:t>
            </a:r>
            <a:br>
              <a:rPr lang="ru-RU" dirty="0"/>
            </a:br>
            <a:r>
              <a:rPr lang="ru-RU" sz="2800" dirty="0"/>
              <a:t>Настоящее (2004-н.в.)</a:t>
            </a:r>
            <a:endParaRPr lang="ru-RU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904425" y="1567011"/>
            <a:ext cx="7012190" cy="426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ЭЦР источники 3-го поколения работают на частотах </a:t>
            </a:r>
            <a:r>
              <a:rPr lang="fr-FR" sz="1800" dirty="0"/>
              <a:t>24 </a:t>
            </a:r>
            <a:r>
              <a:rPr lang="ru-RU" sz="1800" dirty="0"/>
              <a:t>-</a:t>
            </a:r>
            <a:r>
              <a:rPr lang="fr-FR" sz="1800" dirty="0"/>
              <a:t> 28 GHz</a:t>
            </a:r>
          </a:p>
          <a:p>
            <a:pPr lvl="1"/>
            <a:r>
              <a:rPr lang="ru-RU" sz="1800" dirty="0"/>
              <a:t>Сверхпроводящие магниты </a:t>
            </a:r>
          </a:p>
          <a:p>
            <a:pPr lvl="1"/>
            <a:r>
              <a:rPr lang="ru-RU" sz="1800" dirty="0"/>
              <a:t>Замена генератора СВЧ волны:</a:t>
            </a:r>
            <a:endParaRPr lang="fr-FR" sz="1800" dirty="0"/>
          </a:p>
          <a:p>
            <a:pPr marL="914400" lvl="2" indent="0">
              <a:buNone/>
            </a:pPr>
            <a:r>
              <a:rPr lang="ru-RU" sz="1800" dirty="0"/>
              <a:t>Клистроны</a:t>
            </a:r>
            <a:r>
              <a:rPr lang="en-US" sz="1800" dirty="0"/>
              <a:t>/</a:t>
            </a:r>
            <a:r>
              <a:rPr lang="ru-RU" sz="1800" dirty="0"/>
              <a:t>ЛБВ (14-18 ГГц) </a:t>
            </a:r>
            <a:r>
              <a:rPr lang="fr-FR" sz="1800" dirty="0">
                <a:sym typeface="Symbol" panose="05050102010706020507" pitchFamily="18" charset="2"/>
              </a:rPr>
              <a:t></a:t>
            </a:r>
            <a:r>
              <a:rPr lang="ru-RU" sz="1800" dirty="0">
                <a:sym typeface="Symbol" panose="05050102010706020507" pitchFamily="18" charset="2"/>
              </a:rPr>
              <a:t> </a:t>
            </a:r>
            <a:r>
              <a:rPr lang="ru-RU" sz="1800" dirty="0" err="1" smtClean="0">
                <a:sym typeface="Symbol" panose="05050102010706020507" pitchFamily="18" charset="2"/>
              </a:rPr>
              <a:t>Гиротроны</a:t>
            </a:r>
            <a:r>
              <a:rPr lang="ru-RU" sz="1800" dirty="0" smtClean="0">
                <a:sym typeface="Symbol" panose="05050102010706020507" pitchFamily="18" charset="2"/>
              </a:rPr>
              <a:t> 24-28 ГГц</a:t>
            </a:r>
            <a:endParaRPr lang="fr-FR" sz="1800" dirty="0">
              <a:sym typeface="Symbol" panose="05050102010706020507" pitchFamily="18" charset="2"/>
            </a:endParaRPr>
          </a:p>
          <a:p>
            <a:pPr marL="914400" lvl="2" indent="0">
              <a:buNone/>
            </a:pPr>
            <a:endParaRPr lang="ru-RU" sz="1800" dirty="0"/>
          </a:p>
          <a:p>
            <a:pPr marL="914400" lvl="2" indent="0">
              <a:buNone/>
            </a:pPr>
            <a:r>
              <a:rPr lang="ru-RU" sz="1800" dirty="0" smtClean="0"/>
              <a:t>Первый </a:t>
            </a:r>
            <a:r>
              <a:rPr lang="ru-RU" sz="1800" dirty="0"/>
              <a:t>ЭЦР источник 3 </a:t>
            </a:r>
            <a:r>
              <a:rPr lang="ru-RU" sz="1800" dirty="0" smtClean="0"/>
              <a:t>поколения</a:t>
            </a:r>
            <a:r>
              <a:rPr lang="en-US" sz="1800" dirty="0" smtClean="0"/>
              <a:t> VENUS</a:t>
            </a:r>
            <a:r>
              <a:rPr lang="ru-RU" sz="1800" dirty="0" smtClean="0"/>
              <a:t> </a:t>
            </a:r>
            <a:r>
              <a:rPr lang="ru-RU" sz="1800" dirty="0"/>
              <a:t>-</a:t>
            </a:r>
            <a:endParaRPr lang="fr-FR" sz="1800" dirty="0"/>
          </a:p>
          <a:p>
            <a:pPr lvl="1"/>
            <a:r>
              <a:rPr lang="ru-RU" sz="1800" dirty="0" err="1"/>
              <a:t>Гексапольный</a:t>
            </a:r>
            <a:r>
              <a:rPr lang="ru-RU" sz="1800" dirty="0"/>
              <a:t> магнит размещен внутри </a:t>
            </a:r>
            <a:r>
              <a:rPr lang="ru-RU" sz="1800" dirty="0" smtClean="0"/>
              <a:t>соленоидов</a:t>
            </a:r>
            <a:endParaRPr lang="fr-FR" sz="1800" dirty="0"/>
          </a:p>
          <a:p>
            <a:pPr lvl="1"/>
            <a:r>
              <a:rPr lang="ru-RU" sz="1800" dirty="0"/>
              <a:t>Обмотки из </a:t>
            </a:r>
            <a:r>
              <a:rPr lang="fr-FR" sz="1800" dirty="0"/>
              <a:t>NbTi </a:t>
            </a:r>
            <a:r>
              <a:rPr lang="ru-RU" sz="1800" dirty="0"/>
              <a:t>в</a:t>
            </a:r>
            <a:r>
              <a:rPr lang="fr-FR" sz="1800" dirty="0"/>
              <a:t> </a:t>
            </a:r>
            <a:r>
              <a:rPr lang="ru-RU" sz="1800" dirty="0"/>
              <a:t>ванне с</a:t>
            </a:r>
            <a:r>
              <a:rPr lang="fr-FR" sz="1800" dirty="0"/>
              <a:t> LHe</a:t>
            </a:r>
            <a:endParaRPr lang="en-US" sz="1800" dirty="0"/>
          </a:p>
          <a:p>
            <a:pPr lvl="1"/>
            <a:r>
              <a:rPr lang="ru-RU" sz="1800" dirty="0"/>
              <a:t>Большой объем плазменной камеры:</a:t>
            </a:r>
            <a:endParaRPr lang="en-US" sz="1800" dirty="0"/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1800" dirty="0"/>
              <a:t>Ø~14</a:t>
            </a:r>
            <a:r>
              <a:rPr lang="ru-RU" sz="1800" dirty="0"/>
              <a:t>0</a:t>
            </a:r>
            <a:r>
              <a:rPr lang="en-US" sz="1800" dirty="0"/>
              <a:t> </a:t>
            </a:r>
            <a:r>
              <a:rPr lang="ru-RU" sz="1800" dirty="0"/>
              <a:t>мм</a:t>
            </a:r>
            <a:r>
              <a:rPr lang="en-US" sz="1800" dirty="0"/>
              <a:t> , L~50</a:t>
            </a:r>
            <a:r>
              <a:rPr lang="ru-RU" sz="1800" dirty="0"/>
              <a:t>0</a:t>
            </a:r>
            <a:r>
              <a:rPr lang="en-US" sz="1800" dirty="0"/>
              <a:t> </a:t>
            </a:r>
            <a:r>
              <a:rPr lang="ru-RU" sz="1800" dirty="0"/>
              <a:t>мм</a:t>
            </a:r>
            <a:endParaRPr lang="en-US" sz="1800" dirty="0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20" y="4341337"/>
            <a:ext cx="2858406" cy="24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02" y="134472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Принципы работы ЭЦР источников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/>
              <a:t>Конструкция</a:t>
            </a:r>
            <a:endParaRPr lang="ru-RU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80190" y="2945213"/>
            <a:ext cx="3659142" cy="361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Sextupole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-in-Solenoids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VENUS, FRIB, FECR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Эффективное создание радиального магнитного поля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sym typeface="Arial"/>
              </a:rPr>
              <a:t>Достаточно</a:t>
            </a:r>
            <a:r>
              <a:rPr kumimoji="0" lang="ru-RU" sz="1500" b="0" i="0" u="none" strike="noStrike" kern="0" cap="none" spc="0" normalizeH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sym typeface="Arial"/>
              </a:rPr>
              <a:t> большой радиус соленоидов (снижение уровня магнитного поля в зоне инжекции и экстракции)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Сложные силы Лоренца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858402" y="2945213"/>
            <a:ext cx="4021001" cy="296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Solenoids-in-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Sextupole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sym typeface="Arial"/>
              </a:rPr>
              <a:t>SECRAL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Небольшие</a:t>
            </a:r>
            <a:r>
              <a:rPr kumimoji="0" lang="ru-RU" sz="15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 по диаметру соленоиды (повышенный уровень магнитного поля в области инжекции и экстракции)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Гексапольные</a:t>
            </a:r>
            <a:r>
              <a:rPr kumimoji="0" lang="ru-RU" sz="15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 катушки в зоне слабого ЭМ поля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500" b="0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Менее эффективные катушки</a:t>
            </a:r>
            <a:r>
              <a:rPr kumimoji="0" lang="ru-RU" sz="1500" b="0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ru-RU" sz="1500" b="0" i="0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гексапольных</a:t>
            </a:r>
            <a:r>
              <a:rPr kumimoji="0" lang="ru-RU" sz="1500" b="0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 магнитов, требуется большее количества проводника для увеличения уровня магнитного поля</a:t>
            </a:r>
            <a:endParaRPr kumimoji="0" lang="en-US" sz="1500" b="0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500" kern="0" dirty="0">
                <a:solidFill>
                  <a:srgbClr val="00B050"/>
                </a:solidFill>
              </a:rPr>
              <a:t>Упрощение конструкции фиксации магнитной системы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7879403" y="2977431"/>
            <a:ext cx="3802347" cy="379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Mixed Axial and Radial System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MARS-D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600" kern="0" dirty="0">
                <a:solidFill>
                  <a:srgbClr val="00B050"/>
                </a:solidFill>
              </a:rPr>
              <a:t>Катушка с замкнутым контуром обеспечивает радиальное и аксиальное распределение магнитного поля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Более простая система соленоидов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600" kern="0" dirty="0">
                <a:solidFill>
                  <a:srgbClr val="00B050"/>
                </a:solidFill>
              </a:rPr>
              <a:t>Относительно простое распределение силы Лоренца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Повышенное поле в зоне «углов» магнитной системы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Компактная структура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Крайне сложная и трудоемкая намотка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48" y="1435900"/>
            <a:ext cx="2246790" cy="149350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75" y="1387880"/>
            <a:ext cx="2236981" cy="1589551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44" y="1387880"/>
            <a:ext cx="2576138" cy="16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Connecteur droit 39"/>
          <p:cNvCxnSpPr/>
          <p:nvPr/>
        </p:nvCxnSpPr>
        <p:spPr>
          <a:xfrm>
            <a:off x="10669950" y="278410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39"/>
          <p:cNvCxnSpPr/>
          <p:nvPr/>
        </p:nvCxnSpPr>
        <p:spPr>
          <a:xfrm>
            <a:off x="10954535" y="2773202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39"/>
          <p:cNvCxnSpPr/>
          <p:nvPr/>
        </p:nvCxnSpPr>
        <p:spPr>
          <a:xfrm>
            <a:off x="9717032" y="2801357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565" y="84515"/>
            <a:ext cx="10515600" cy="1325563"/>
          </a:xfrm>
        </p:spPr>
        <p:txBody>
          <a:bodyPr/>
          <a:lstStyle/>
          <a:p>
            <a:r>
              <a:rPr lang="fr-FR" dirty="0"/>
              <a:t>G3 TIMELINE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233711" y="6669360"/>
            <a:ext cx="804092" cy="188640"/>
          </a:xfrm>
        </p:spPr>
        <p:txBody>
          <a:bodyPr>
            <a:normAutofit fontScale="55000" lnSpcReduction="20000"/>
          </a:bodyPr>
          <a:lstStyle/>
          <a:p>
            <a:fld id="{5D9B770F-2219-4716-812A-EB6970254832}" type="slidenum">
              <a:rPr lang="fr-FR" altLang="fr-FR" smtClean="0"/>
              <a:pPr/>
              <a:t>14</a:t>
            </a:fld>
            <a:endParaRPr lang="fr-FR" alt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914400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 rot="18796447">
            <a:off x="500021" y="452430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2004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 rot="18118170">
            <a:off x="533400" y="198531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VENUS</a:t>
            </a:r>
            <a:endParaRPr lang="en-US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1285875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8118170">
            <a:off x="878948" y="192955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SECRAL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18796447">
            <a:off x="960054" y="44882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2005</a:t>
            </a:r>
            <a:endParaRPr lang="en-US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2630313" y="267652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 rot="18118170">
            <a:off x="2293246" y="206961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SUSI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 rot="18796447">
            <a:off x="2187265" y="450952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2007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 rot="18118170">
            <a:off x="4231375" y="188930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RIKEN SC</a:t>
            </a:r>
            <a:endParaRPr lang="en-US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4685440" y="2743866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 rot="18796447">
            <a:off x="4221245" y="461368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2010</a:t>
            </a:r>
            <a:endParaRPr lang="en-US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7202442" y="278410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 rot="18796447">
            <a:off x="6819620" y="46434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2016</a:t>
            </a:r>
            <a:endParaRPr lang="en-US" dirty="0"/>
          </a:p>
        </p:txBody>
      </p:sp>
      <p:sp>
        <p:nvSpPr>
          <p:cNvPr id="35" name="ZoneTexte 34"/>
          <p:cNvSpPr txBox="1"/>
          <p:nvPr/>
        </p:nvSpPr>
        <p:spPr>
          <a:xfrm rot="18118170">
            <a:off x="6714006" y="1913305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SECRAL II</a:t>
            </a:r>
            <a:endParaRPr lang="en-US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6840492" y="278410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 rot="18796447">
            <a:off x="6457670" y="466254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2015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 rot="18118170">
            <a:off x="6401506" y="199903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KBSI SC</a:t>
            </a:r>
            <a:endParaRPr lang="en-US" dirty="0"/>
          </a:p>
        </p:txBody>
      </p:sp>
      <p:cxnSp>
        <p:nvCxnSpPr>
          <p:cNvPr id="40" name="Connecteur droit 39"/>
          <p:cNvCxnSpPr/>
          <p:nvPr/>
        </p:nvCxnSpPr>
        <p:spPr>
          <a:xfrm>
            <a:off x="8717816" y="2744594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 rot="18796447">
            <a:off x="8396729" y="458774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2022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 rot="18118170">
            <a:off x="8181255" y="1777156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VENUS-FRIB</a:t>
            </a:r>
            <a:endParaRPr lang="en-US" dirty="0"/>
          </a:p>
        </p:txBody>
      </p:sp>
      <p:sp>
        <p:nvSpPr>
          <p:cNvPr id="4" name="Flèche droite à entaille 3"/>
          <p:cNvSpPr/>
          <p:nvPr/>
        </p:nvSpPr>
        <p:spPr>
          <a:xfrm>
            <a:off x="0" y="2724150"/>
            <a:ext cx="11960076" cy="1619250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G3 ECRIS FIRST PLASMA</a:t>
            </a:r>
            <a:endParaRPr lang="en-US" sz="2800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1138836" y="1556847"/>
            <a:ext cx="360000" cy="24353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2802782" y="1643601"/>
            <a:ext cx="360000" cy="24353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9245734" y="1203220"/>
            <a:ext cx="360000" cy="24353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20000">
            <a:off x="5072882" y="1417545"/>
            <a:ext cx="360000" cy="2556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 rot="18120000">
            <a:off x="7064888" y="1565638"/>
            <a:ext cx="360000" cy="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20000">
            <a:off x="1625769" y="1488026"/>
            <a:ext cx="360000" cy="239016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20000">
            <a:off x="7584864" y="1441018"/>
            <a:ext cx="360000" cy="239016"/>
          </a:xfrm>
          <a:prstGeom prst="rect">
            <a:avLst/>
          </a:prstGeom>
        </p:spPr>
      </p:pic>
      <p:pic>
        <p:nvPicPr>
          <p:cNvPr id="54" name="Picture 3" descr="sc-coil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16293">
            <a:off x="3979928" y="5324823"/>
            <a:ext cx="1156205" cy="569806"/>
          </a:xfrm>
          <a:prstGeom prst="rect">
            <a:avLst/>
          </a:prstGeom>
          <a:noFill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 rot="15442895">
            <a:off x="119938" y="5143426"/>
            <a:ext cx="846215" cy="7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 descr="co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>
            <a:fillRect/>
          </a:stretch>
        </p:blipFill>
        <p:spPr bwMode="auto">
          <a:xfrm rot="16479719">
            <a:off x="823661" y="5160022"/>
            <a:ext cx="890218" cy="5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9"/>
          <a:srcRect l="10349" t="11261" r="7206" b="16452"/>
          <a:stretch/>
        </p:blipFill>
        <p:spPr>
          <a:xfrm rot="17395635">
            <a:off x="2052861" y="5207639"/>
            <a:ext cx="873910" cy="634701"/>
          </a:xfrm>
          <a:prstGeom prst="rect">
            <a:avLst/>
          </a:prstGeom>
        </p:spPr>
      </p:pic>
      <p:pic>
        <p:nvPicPr>
          <p:cNvPr id="58" name="Picture 6" descr="co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>
            <a:fillRect/>
          </a:stretch>
        </p:blipFill>
        <p:spPr bwMode="auto">
          <a:xfrm rot="16479719">
            <a:off x="6635601" y="5372377"/>
            <a:ext cx="890218" cy="5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72937">
            <a:off x="6107455" y="5111798"/>
            <a:ext cx="572910" cy="1088529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 rot="15442895">
            <a:off x="8035695" y="5244966"/>
            <a:ext cx="846215" cy="7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87274" y="6396335"/>
            <a:ext cx="5197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PIBHI2025: Status and Open Challenges of the Electron Cyclotron  Resonance Ion Sources</a:t>
            </a:r>
            <a:r>
              <a:rPr lang="fr-FR" altLang="fr-FR" sz="1200" i="1" dirty="0">
                <a:solidFill>
                  <a:schemeClr val="tx2"/>
                </a:solidFill>
              </a:rPr>
              <a:t> T. Thuillier</a:t>
            </a:r>
            <a:endParaRPr lang="en-US" sz="1200" dirty="0"/>
          </a:p>
        </p:txBody>
      </p:sp>
      <p:sp>
        <p:nvSpPr>
          <p:cNvPr id="70" name="ZoneTexte 42"/>
          <p:cNvSpPr txBox="1"/>
          <p:nvPr/>
        </p:nvSpPr>
        <p:spPr>
          <a:xfrm rot="18796447">
            <a:off x="10379012" y="459233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2029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" name="ZoneTexte 43"/>
          <p:cNvSpPr txBox="1"/>
          <p:nvPr/>
        </p:nvSpPr>
        <p:spPr>
          <a:xfrm rot="18118170">
            <a:off x="10331279" y="2087826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ASTERICS</a:t>
            </a:r>
            <a:endParaRPr lang="en-US" dirty="0"/>
          </a:p>
        </p:txBody>
      </p:sp>
      <p:sp>
        <p:nvSpPr>
          <p:cNvPr id="72" name="Rectangle 61"/>
          <p:cNvSpPr/>
          <p:nvPr/>
        </p:nvSpPr>
        <p:spPr>
          <a:xfrm rot="18120000">
            <a:off x="11239326" y="1181333"/>
            <a:ext cx="752437" cy="25116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e 8"/>
          <p:cNvGrpSpPr/>
          <p:nvPr/>
        </p:nvGrpSpPr>
        <p:grpSpPr>
          <a:xfrm>
            <a:off x="9626372" y="1614409"/>
            <a:ext cx="576130" cy="919129"/>
            <a:chOff x="9064045" y="1453125"/>
            <a:chExt cx="576130" cy="919129"/>
          </a:xfrm>
        </p:grpSpPr>
        <p:sp>
          <p:nvSpPr>
            <p:cNvPr id="74" name="ZoneTexte 4"/>
            <p:cNvSpPr txBox="1"/>
            <p:nvPr/>
          </p:nvSpPr>
          <p:spPr>
            <a:xfrm rot="18120000">
              <a:off x="8953598" y="1892475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JINR</a:t>
              </a:r>
              <a:endParaRPr lang="en-US" dirty="0"/>
            </a:p>
          </p:txBody>
        </p:sp>
        <p:pic>
          <p:nvPicPr>
            <p:cNvPr id="75" name="Imag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120000">
              <a:off x="9341375" y="1514325"/>
              <a:ext cx="360000" cy="237600"/>
            </a:xfrm>
            <a:prstGeom prst="rect">
              <a:avLst/>
            </a:prstGeom>
          </p:spPr>
        </p:pic>
      </p:grpSp>
      <p:pic>
        <p:nvPicPr>
          <p:cNvPr id="77" name="Imag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251725">
            <a:off x="10201032" y="5299542"/>
            <a:ext cx="913097" cy="609492"/>
          </a:xfrm>
          <a:prstGeom prst="rect">
            <a:avLst/>
          </a:prstGeom>
        </p:spPr>
      </p:pic>
      <p:grpSp>
        <p:nvGrpSpPr>
          <p:cNvPr id="78" name="Groupe 11"/>
          <p:cNvGrpSpPr/>
          <p:nvPr/>
        </p:nvGrpSpPr>
        <p:grpSpPr>
          <a:xfrm>
            <a:off x="11163291" y="894596"/>
            <a:ext cx="942955" cy="1852235"/>
            <a:chOff x="10587259" y="841982"/>
            <a:chExt cx="942955" cy="1852235"/>
          </a:xfrm>
        </p:grpSpPr>
        <p:pic>
          <p:nvPicPr>
            <p:cNvPr id="79" name="Imag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120000">
              <a:off x="11034564" y="1218342"/>
              <a:ext cx="360000" cy="241200"/>
            </a:xfrm>
            <a:prstGeom prst="rect">
              <a:avLst/>
            </a:prstGeom>
          </p:spPr>
        </p:pic>
        <p:sp>
          <p:nvSpPr>
            <p:cNvPr id="80" name="ZoneTexte 62"/>
            <p:cNvSpPr txBox="1"/>
            <p:nvPr/>
          </p:nvSpPr>
          <p:spPr>
            <a:xfrm rot="18118170">
              <a:off x="10130659" y="1868286"/>
              <a:ext cx="1282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Louvain L-N</a:t>
              </a:r>
              <a:endParaRPr lang="en-US" dirty="0"/>
            </a:p>
          </p:txBody>
        </p:sp>
        <p:pic>
          <p:nvPicPr>
            <p:cNvPr id="81" name="Image 6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8120000">
              <a:off x="11231334" y="903101"/>
              <a:ext cx="360000" cy="237761"/>
            </a:xfrm>
            <a:prstGeom prst="rect">
              <a:avLst/>
            </a:prstGeom>
          </p:spPr>
        </p:pic>
      </p:grpSp>
      <p:sp>
        <p:nvSpPr>
          <p:cNvPr id="83" name="ZoneTexte 40"/>
          <p:cNvSpPr txBox="1"/>
          <p:nvPr/>
        </p:nvSpPr>
        <p:spPr>
          <a:xfrm rot="18796447">
            <a:off x="9275407" y="46531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2025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FB2037C-2D2A-4FCF-B8FC-E31A3F9340A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64" t="15288" r="17836" b="33844"/>
          <a:stretch/>
        </p:blipFill>
        <p:spPr>
          <a:xfrm rot="17935005">
            <a:off x="9038538" y="5388460"/>
            <a:ext cx="1027501" cy="451649"/>
          </a:xfrm>
          <a:prstGeom prst="rect">
            <a:avLst/>
          </a:prstGeom>
        </p:spPr>
      </p:pic>
      <p:pic>
        <p:nvPicPr>
          <p:cNvPr id="91" name="Imag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120000">
            <a:off x="11045690" y="1560763"/>
            <a:ext cx="360000" cy="240000"/>
          </a:xfrm>
          <a:prstGeom prst="rect">
            <a:avLst/>
          </a:prstGeom>
        </p:spPr>
      </p:pic>
      <p:pic>
        <p:nvPicPr>
          <p:cNvPr id="92" name="Imag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120000">
            <a:off x="11249524" y="1232150"/>
            <a:ext cx="360000" cy="2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10" y="481857"/>
            <a:ext cx="8059154" cy="602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6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4G:</a:t>
            </a:r>
            <a:r>
              <a:rPr lang="ru-RU" dirty="0"/>
              <a:t> </a:t>
            </a:r>
            <a:r>
              <a:rPr lang="en-US" dirty="0" smtClean="0"/>
              <a:t>The first-</a:t>
            </a:r>
            <a:r>
              <a:rPr lang="ru-RU" dirty="0"/>
              <a:t>ЭЦР источник </a:t>
            </a:r>
            <a:r>
              <a:rPr lang="en-US" dirty="0"/>
              <a:t>– IMP, China</a:t>
            </a:r>
            <a:endParaRPr lang="ru-RU" dirty="0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EEB3E1DD-9976-4485-9056-D56F11F3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1" y="1748749"/>
            <a:ext cx="7537599" cy="4302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031" y="1448366"/>
            <a:ext cx="4028523" cy="4602479"/>
          </a:xfrm>
          <a:prstGeom prst="rect">
            <a:avLst/>
          </a:prstGeom>
        </p:spPr>
      </p:pic>
      <p:sp>
        <p:nvSpPr>
          <p:cNvPr id="6" name="ZoneTexte 7"/>
          <p:cNvSpPr txBox="1"/>
          <p:nvPr/>
        </p:nvSpPr>
        <p:spPr>
          <a:xfrm>
            <a:off x="2446866" y="5508741"/>
            <a:ext cx="420006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Ожидаемые интенсивности пучка ионов для поколения 4 (28+45 ГГц)</a:t>
            </a:r>
            <a:r>
              <a:rPr lang="fr-FR" b="1" dirty="0"/>
              <a:t>: </a:t>
            </a:r>
            <a:endParaRPr lang="ru-RU" b="1" dirty="0"/>
          </a:p>
          <a:p>
            <a:pPr algn="ctr"/>
            <a:r>
              <a:rPr lang="fr-FR" dirty="0"/>
              <a:t>&gt;</a:t>
            </a:r>
            <a:r>
              <a:rPr lang="en-US" dirty="0"/>
              <a:t>6 </a:t>
            </a:r>
            <a:r>
              <a:rPr lang="fr-FR" dirty="0"/>
              <a:t>mA Ar</a:t>
            </a:r>
            <a:r>
              <a:rPr lang="fr-FR" baseline="30000" dirty="0"/>
              <a:t>8+</a:t>
            </a:r>
          </a:p>
          <a:p>
            <a:pPr algn="ctr"/>
            <a:r>
              <a:rPr lang="fr-FR" dirty="0"/>
              <a:t>&gt;</a:t>
            </a:r>
            <a:r>
              <a:rPr lang="en-US" dirty="0"/>
              <a:t>6</a:t>
            </a:r>
            <a:r>
              <a:rPr lang="ru-RU" dirty="0"/>
              <a:t> </a:t>
            </a:r>
            <a:r>
              <a:rPr lang="fr-FR" dirty="0"/>
              <a:t>mA O</a:t>
            </a:r>
            <a:r>
              <a:rPr lang="fr-FR" baseline="30000" dirty="0"/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21389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98" y="540223"/>
            <a:ext cx="11078902" cy="62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960" y="1823492"/>
            <a:ext cx="11169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ЭЦР источников 3 и 4 поколения подразумевает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стоимость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M$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магнитная система)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Длительная разработка – расчет оптимальной МС, конфигурации криостата, системы защиты от излучения, проектирование и др.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ввод в эксплуатацию – сборка и испытания системы, обеспечение безопасной работы оборудования, тренировка и получение расчетных параметров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риски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разрушение магнитной системы при неправильной эксплуатации или ошибке в расчетах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заряд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интенсивность пучка ионов.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Сравнение интенсивности пучка ЭЦР источников 2-го поколения и 3-4 поколения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04" y="1820542"/>
            <a:ext cx="5335596" cy="4128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3" y="1714260"/>
            <a:ext cx="5312973" cy="4177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687" y="5892117"/>
            <a:ext cx="469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Зависимость интенсивности пучка ионов </a:t>
            </a:r>
            <a:r>
              <a:rPr lang="en-US" dirty="0"/>
              <a:t>Bi</a:t>
            </a:r>
            <a:r>
              <a:rPr lang="ru-RU" dirty="0"/>
              <a:t> от зарядового состояния иона для источников 2 и 3* поколения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9960" y="5892117"/>
            <a:ext cx="469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Зависимость интенсивности пучка ионов </a:t>
            </a:r>
            <a:r>
              <a:rPr lang="en-US" dirty="0" err="1"/>
              <a:t>Xe</a:t>
            </a:r>
            <a:r>
              <a:rPr lang="ru-RU" dirty="0"/>
              <a:t> от зарядового состояния иона для источников 2 и 3 поколения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3367" y="2160601"/>
            <a:ext cx="54213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Bi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0368" y="2156600"/>
            <a:ext cx="64395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Xe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Применение ЭЦР источников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5709" y="1419113"/>
            <a:ext cx="104205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Основное применение – инжекция пучков в ускорители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циклотроны, линейные ускорители) Ускоренные ионы используются: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научные исследования;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наработка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изотопов для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радиоаналитических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целей, медицины и медицинской диагностики;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испытания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реакторных материалов;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испытания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компонентов электронной техники;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мембранные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технологии;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терапия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онкологических заболеваний и т.д.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ЭЦР-источники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могут применяться как самостоятельные установки для имплантационных технологий – легирования и модификации материалов.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Сравнение интенсивности пучка ЭЦР источников 2-го поколения и 3-4 поколения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360"/>
            <a:ext cx="6871917" cy="525864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8845"/>
              </p:ext>
            </p:extLst>
          </p:nvPr>
        </p:nvGraphicFramePr>
        <p:xfrm>
          <a:off x="7459597" y="2102700"/>
          <a:ext cx="4393737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579">
                  <a:extLst>
                    <a:ext uri="{9D8B030D-6E8A-4147-A177-3AD203B41FA5}">
                      <a16:colId xmlns:a16="http://schemas.microsoft.com/office/drawing/2014/main" val="3062657912"/>
                    </a:ext>
                  </a:extLst>
                </a:gridCol>
                <a:gridCol w="1464579">
                  <a:extLst>
                    <a:ext uri="{9D8B030D-6E8A-4147-A177-3AD203B41FA5}">
                      <a16:colId xmlns:a16="http://schemas.microsoft.com/office/drawing/2014/main" val="3594052475"/>
                    </a:ext>
                  </a:extLst>
                </a:gridCol>
                <a:gridCol w="1464579">
                  <a:extLst>
                    <a:ext uri="{9D8B030D-6E8A-4147-A177-3AD203B41FA5}">
                      <a16:colId xmlns:a16="http://schemas.microsoft.com/office/drawing/2014/main" val="1786718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U, </a:t>
                      </a:r>
                      <a:r>
                        <a:rPr lang="ru-RU" dirty="0" smtClean="0"/>
                        <a:t>заряд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SECRAL-2023 (18+2</a:t>
                      </a:r>
                      <a:r>
                        <a:rPr lang="ru-RU" dirty="0" smtClean="0"/>
                        <a:t>4</a:t>
                      </a:r>
                      <a:r>
                        <a:rPr lang="en-US" baseline="0" dirty="0" smtClean="0"/>
                        <a:t> GHZ), </a:t>
                      </a:r>
                      <a:r>
                        <a:rPr lang="en-US" baseline="0" dirty="0" err="1" smtClean="0"/>
                        <a:t>pmkA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SECRAL-2023 (18+2</a:t>
                      </a:r>
                      <a:r>
                        <a:rPr lang="ru-RU" dirty="0" smtClean="0"/>
                        <a:t>4</a:t>
                      </a:r>
                      <a:r>
                        <a:rPr lang="en-US" baseline="0" dirty="0" smtClean="0"/>
                        <a:t> GHZ), </a:t>
                      </a:r>
                      <a:r>
                        <a:rPr lang="en-US" baseline="0" dirty="0" err="1" smtClean="0"/>
                        <a:t>emkA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6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30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00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01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7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298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79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54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45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50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85468" y="1367522"/>
            <a:ext cx="499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Secral</a:t>
            </a:r>
            <a:r>
              <a:rPr lang="en-US" dirty="0" smtClean="0"/>
              <a:t>-II ion source (7</a:t>
            </a:r>
            <a:r>
              <a:rPr lang="ru-RU" dirty="0" smtClean="0"/>
              <a:t>кВт – 24 ГГц</a:t>
            </a:r>
            <a:r>
              <a:rPr lang="ru-RU" dirty="0"/>
              <a:t> </a:t>
            </a:r>
            <a:r>
              <a:rPr lang="ru-RU" dirty="0" smtClean="0"/>
              <a:t>+ 2кВт 18 ГГц)</a:t>
            </a:r>
          </a:p>
          <a:p>
            <a:r>
              <a:rPr lang="ru-RU" dirty="0" smtClean="0"/>
              <a:t>Высокотемпературная печь </a:t>
            </a:r>
            <a:r>
              <a:rPr lang="en-US" dirty="0" smtClean="0"/>
              <a:t>&gt;2000 </a:t>
            </a:r>
            <a:r>
              <a:rPr lang="en-US" dirty="0"/>
              <a:t>°C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6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080" y="246824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Актуальные задачи и вызовы</a:t>
            </a:r>
          </a:p>
        </p:txBody>
      </p:sp>
    </p:spTree>
    <p:extLst>
      <p:ext uri="{BB962C8B-B14F-4D97-AF65-F5344CB8AC3E}">
        <p14:creationId xmlns:p14="http://schemas.microsoft.com/office/powerpoint/2010/main" val="24759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89" y="528626"/>
            <a:ext cx="5232481" cy="6250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2489" y="2077958"/>
            <a:ext cx="548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Актуальные проблемы 4 и 5 поколения ЭЦР источников</a:t>
            </a:r>
            <a:r>
              <a:rPr lang="en-US" sz="2000" dirty="0"/>
              <a:t>: </a:t>
            </a:r>
            <a:endParaRPr lang="ru-RU" sz="2000" dirty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Сверхпроводящие магниты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Источники СВЧ мощности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Долговременная стабильность СВЧ мощности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Нагрев плазменной камеры и криостата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Эмиттанс</a:t>
            </a:r>
            <a:r>
              <a:rPr lang="ru-RU" sz="2000" dirty="0"/>
              <a:t> пучка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Расход рабочего вещества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Высокотемпературные нагреватели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и др..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094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Актуальные задачи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Сверхпроводящие магниты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976" y="1700401"/>
            <a:ext cx="591537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NbTi – </a:t>
            </a:r>
            <a:r>
              <a:rPr lang="ru-RU" sz="1600" dirty="0"/>
              <a:t>лимит по магнитному полю </a:t>
            </a:r>
            <a:r>
              <a:rPr lang="ru-RU" sz="1600" b="1" dirty="0"/>
              <a:t>достигнут</a:t>
            </a:r>
          </a:p>
          <a:p>
            <a:endParaRPr lang="fr-FR" sz="1600" b="1" dirty="0"/>
          </a:p>
          <a:p>
            <a:r>
              <a:rPr lang="fr-FR" sz="1600" dirty="0"/>
              <a:t>Nb</a:t>
            </a:r>
            <a:r>
              <a:rPr lang="fr-FR" sz="1600" baseline="-25000" dirty="0"/>
              <a:t>3</a:t>
            </a:r>
            <a:r>
              <a:rPr lang="fr-FR" sz="1600" dirty="0"/>
              <a:t>Sn </a:t>
            </a:r>
            <a:r>
              <a:rPr lang="ru-RU" sz="1600" dirty="0"/>
              <a:t>магнит может обеспечить структуру магнитного поля</a:t>
            </a:r>
            <a:r>
              <a:rPr lang="fr-FR" sz="1600" dirty="0"/>
              <a:t> Min-B</a:t>
            </a:r>
            <a:r>
              <a:rPr lang="ru-RU" sz="1600" dirty="0"/>
              <a:t>, но:</a:t>
            </a:r>
            <a:endParaRPr lang="fr-FR" sz="1600" dirty="0"/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0000"/>
                </a:solidFill>
              </a:rPr>
              <a:t>проводник крайне хрупок и присутствует значительный риск повреждения проводника при намотке</a:t>
            </a:r>
          </a:p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ru-RU" sz="1600" dirty="0"/>
              <a:t>высокая стоимость</a:t>
            </a:r>
          </a:p>
          <a:p>
            <a:endParaRPr lang="en-US" sz="1600" dirty="0"/>
          </a:p>
          <a:p>
            <a:r>
              <a:rPr lang="ru-RU" sz="1600" dirty="0"/>
              <a:t>Управление большой энергией, накопленной в магнитных катушках, также является сложной задачей (&gt; 1 МДж), требуется активная система защиты от </a:t>
            </a:r>
            <a:r>
              <a:rPr lang="ru-RU" sz="1600" dirty="0" err="1" smtClean="0"/>
              <a:t>квенчей</a:t>
            </a:r>
            <a:r>
              <a:rPr lang="ru-RU" sz="1600" dirty="0"/>
              <a:t>. </a:t>
            </a:r>
          </a:p>
          <a:p>
            <a:r>
              <a:rPr lang="ru-RU" sz="1600" dirty="0"/>
              <a:t>При </a:t>
            </a:r>
            <a:r>
              <a:rPr lang="ru-RU" sz="1600" dirty="0" err="1"/>
              <a:t>квенче</a:t>
            </a:r>
            <a:r>
              <a:rPr lang="ru-RU" sz="1600" dirty="0"/>
              <a:t> существует большая вероятность полной потери магнитной системы.</a:t>
            </a:r>
            <a:endParaRPr lang="fr-FR" sz="1600" dirty="0"/>
          </a:p>
        </p:txBody>
      </p:sp>
      <p:grpSp>
        <p:nvGrpSpPr>
          <p:cNvPr id="5" name="Groupe 6"/>
          <p:cNvGrpSpPr/>
          <p:nvPr/>
        </p:nvGrpSpPr>
        <p:grpSpPr>
          <a:xfrm>
            <a:off x="6477448" y="1127159"/>
            <a:ext cx="5098636" cy="5148000"/>
            <a:chOff x="29026" y="1535874"/>
            <a:chExt cx="5098636" cy="5148000"/>
          </a:xfrm>
        </p:grpSpPr>
        <p:pic>
          <p:nvPicPr>
            <p:cNvPr id="6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6" y="1535874"/>
              <a:ext cx="5098636" cy="5148000"/>
            </a:xfrm>
            <a:prstGeom prst="rect">
              <a:avLst/>
            </a:prstGeom>
          </p:spPr>
        </p:pic>
        <p:sp>
          <p:nvSpPr>
            <p:cNvPr id="7" name="ZoneTexte 8"/>
            <p:cNvSpPr txBox="1"/>
            <p:nvPr/>
          </p:nvSpPr>
          <p:spPr>
            <a:xfrm>
              <a:off x="1533036" y="1991074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?</a:t>
              </a:r>
              <a:endParaRPr lang="fr-FR" sz="2000" dirty="0"/>
            </a:p>
          </p:txBody>
        </p:sp>
        <p:sp>
          <p:nvSpPr>
            <p:cNvPr id="8" name="ZoneTexte 9"/>
            <p:cNvSpPr txBox="1"/>
            <p:nvPr/>
          </p:nvSpPr>
          <p:spPr>
            <a:xfrm>
              <a:off x="1245353" y="2936435"/>
              <a:ext cx="1572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Nb</a:t>
              </a:r>
              <a:r>
                <a:rPr lang="fr-FR" baseline="-25000" dirty="0"/>
                <a:t>3</a:t>
              </a:r>
              <a:r>
                <a:rPr lang="fr-FR" dirty="0"/>
                <a:t>Sn@4K </a:t>
              </a:r>
            </a:p>
          </p:txBody>
        </p:sp>
        <p:sp>
          <p:nvSpPr>
            <p:cNvPr id="9" name="ZoneTexte 10"/>
            <p:cNvSpPr txBox="1"/>
            <p:nvPr/>
          </p:nvSpPr>
          <p:spPr>
            <a:xfrm>
              <a:off x="668912" y="4450691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NbTI@4K </a:t>
              </a:r>
            </a:p>
          </p:txBody>
        </p:sp>
        <p:sp>
          <p:nvSpPr>
            <p:cNvPr id="10" name="ZoneTexte 11"/>
            <p:cNvSpPr txBox="1"/>
            <p:nvPr/>
          </p:nvSpPr>
          <p:spPr>
            <a:xfrm>
              <a:off x="1058897" y="5611065"/>
              <a:ext cx="760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FeNdB</a:t>
              </a:r>
              <a:endParaRPr lang="fr-FR" sz="1400" dirty="0"/>
            </a:p>
          </p:txBody>
        </p:sp>
        <p:grpSp>
          <p:nvGrpSpPr>
            <p:cNvPr id="12" name="Groupe 13"/>
            <p:cNvGrpSpPr/>
            <p:nvPr/>
          </p:nvGrpSpPr>
          <p:grpSpPr>
            <a:xfrm>
              <a:off x="2993702" y="2286995"/>
              <a:ext cx="748576" cy="741627"/>
              <a:chOff x="3167872" y="2127341"/>
              <a:chExt cx="748576" cy="741627"/>
            </a:xfrm>
          </p:grpSpPr>
          <p:sp>
            <p:nvSpPr>
              <p:cNvPr id="20" name="Flèche droite 21"/>
              <p:cNvSpPr/>
              <p:nvPr/>
            </p:nvSpPr>
            <p:spPr>
              <a:xfrm rot="19260365">
                <a:off x="3220723" y="2127341"/>
                <a:ext cx="695725" cy="741627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ZoneTexte 22"/>
              <p:cNvSpPr txBox="1"/>
              <p:nvPr/>
            </p:nvSpPr>
            <p:spPr>
              <a:xfrm rot="19194547">
                <a:off x="3167872" y="2339020"/>
                <a:ext cx="691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R&amp;D</a:t>
                </a:r>
              </a:p>
            </p:txBody>
          </p:sp>
        </p:grpSp>
        <p:sp>
          <p:nvSpPr>
            <p:cNvPr id="13" name="ZoneTexte 14"/>
            <p:cNvSpPr txBox="1"/>
            <p:nvPr/>
          </p:nvSpPr>
          <p:spPr>
            <a:xfrm>
              <a:off x="1455079" y="507374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18</a:t>
              </a:r>
            </a:p>
          </p:txBody>
        </p:sp>
        <p:sp>
          <p:nvSpPr>
            <p:cNvPr id="14" name="Rectangle 15"/>
            <p:cNvSpPr/>
            <p:nvPr/>
          </p:nvSpPr>
          <p:spPr>
            <a:xfrm>
              <a:off x="712942" y="5280849"/>
              <a:ext cx="9444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/>
                <a:t>Cu@300K</a:t>
              </a:r>
            </a:p>
          </p:txBody>
        </p:sp>
        <p:sp>
          <p:nvSpPr>
            <p:cNvPr id="15" name="ZoneTexte 16"/>
            <p:cNvSpPr txBox="1"/>
            <p:nvPr/>
          </p:nvSpPr>
          <p:spPr>
            <a:xfrm>
              <a:off x="1824950" y="480508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24</a:t>
              </a:r>
            </a:p>
          </p:txBody>
        </p:sp>
        <p:sp>
          <p:nvSpPr>
            <p:cNvPr id="16" name="ZoneTexte 17"/>
            <p:cNvSpPr txBox="1"/>
            <p:nvPr/>
          </p:nvSpPr>
          <p:spPr>
            <a:xfrm>
              <a:off x="2015066" y="4176717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28</a:t>
              </a:r>
            </a:p>
          </p:txBody>
        </p:sp>
        <p:sp>
          <p:nvSpPr>
            <p:cNvPr id="17" name="ZoneTexte 18"/>
            <p:cNvSpPr txBox="1"/>
            <p:nvPr/>
          </p:nvSpPr>
          <p:spPr>
            <a:xfrm>
              <a:off x="2920828" y="371251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45</a:t>
              </a:r>
            </a:p>
          </p:txBody>
        </p:sp>
        <p:sp>
          <p:nvSpPr>
            <p:cNvPr id="18" name="ZoneTexte 19"/>
            <p:cNvSpPr txBox="1"/>
            <p:nvPr/>
          </p:nvSpPr>
          <p:spPr>
            <a:xfrm>
              <a:off x="3266484" y="294675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56</a:t>
              </a:r>
            </a:p>
          </p:txBody>
        </p:sp>
        <p:sp>
          <p:nvSpPr>
            <p:cNvPr id="19" name="ZoneTexte 20"/>
            <p:cNvSpPr txBox="1"/>
            <p:nvPr/>
          </p:nvSpPr>
          <p:spPr>
            <a:xfrm>
              <a:off x="3773257" y="2519308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60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1" y="5149133"/>
            <a:ext cx="5827109" cy="1506002"/>
          </a:xfrm>
          <a:prstGeom prst="rect">
            <a:avLst/>
          </a:prstGeom>
        </p:spPr>
      </p:pic>
      <p:cxnSp>
        <p:nvCxnSpPr>
          <p:cNvPr id="26" name="Соединительная линия уступом 25"/>
          <p:cNvCxnSpPr>
            <a:endCxn id="24" idx="1"/>
          </p:cNvCxnSpPr>
          <p:nvPr/>
        </p:nvCxnSpPr>
        <p:spPr>
          <a:xfrm rot="5400000">
            <a:off x="-995059" y="4173299"/>
            <a:ext cx="3067425" cy="390244"/>
          </a:xfrm>
          <a:prstGeom prst="bentConnector4">
            <a:avLst>
              <a:gd name="adj1" fmla="val 187"/>
              <a:gd name="adj2" fmla="val 15857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8"/>
          <p:cNvSpPr txBox="1"/>
          <p:nvPr/>
        </p:nvSpPr>
        <p:spPr>
          <a:xfrm>
            <a:off x="10685147" y="4119248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?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994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5"/>
          <p:cNvGrpSpPr/>
          <p:nvPr/>
        </p:nvGrpSpPr>
        <p:grpSpPr>
          <a:xfrm>
            <a:off x="9901424" y="341968"/>
            <a:ext cx="1399746" cy="1399746"/>
            <a:chOff x="1455420" y="3474720"/>
            <a:chExt cx="2606040" cy="2606040"/>
          </a:xfrm>
        </p:grpSpPr>
        <p:sp>
          <p:nvSpPr>
            <p:cNvPr id="19" name="Ellipse 11"/>
            <p:cNvSpPr/>
            <p:nvPr/>
          </p:nvSpPr>
          <p:spPr>
            <a:xfrm>
              <a:off x="1516380" y="3543300"/>
              <a:ext cx="2476500" cy="24765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2"/>
            <p:cNvSpPr/>
            <p:nvPr/>
          </p:nvSpPr>
          <p:spPr>
            <a:xfrm>
              <a:off x="1455420" y="3474720"/>
              <a:ext cx="2606040" cy="260604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3"/>
            <p:cNvSpPr/>
            <p:nvPr/>
          </p:nvSpPr>
          <p:spPr>
            <a:xfrm>
              <a:off x="2636520" y="3482340"/>
              <a:ext cx="228600" cy="5334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èche vers le haut 14"/>
            <p:cNvSpPr/>
            <p:nvPr/>
          </p:nvSpPr>
          <p:spPr>
            <a:xfrm>
              <a:off x="2621280" y="3634740"/>
              <a:ext cx="243840" cy="25146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115152" y="1282864"/>
            <a:ext cx="8111954" cy="5256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Высокая плотность плазмы – большая СВЧ мощность – локализованное поглощение мощности стенками плазменной камеры</a:t>
            </a:r>
          </a:p>
          <a:p>
            <a:pPr marL="0" indent="0">
              <a:buNone/>
            </a:pPr>
            <a:r>
              <a:rPr lang="ru-RU" sz="1800" dirty="0"/>
              <a:t>При недостаточном теплоотводе плазменная камера выходит из строя в достаточно короткие сроки. Чрезмерная мощность, поглощаемая стенкой плазменной камеры, приводит к вскипанию потока охлаждающей воды и повышению температуры стенок, что приводит к рекристаллизации металла или даже его плавлению.</a:t>
            </a:r>
          </a:p>
          <a:p>
            <a:pPr marL="434250" lvl="1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2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B9BBA51A-0E04-4B3D-A92E-704BDD3DCD9A}" type="slidenum">
              <a:rPr lang="fr-FR" altLang="fr-FR" smtClean="0"/>
              <a:pPr/>
              <a:t>24</a:t>
            </a:fld>
            <a:endParaRPr lang="fr-FR" altLang="fr-FR"/>
          </a:p>
        </p:txBody>
      </p:sp>
      <p:pic>
        <p:nvPicPr>
          <p:cNvPr id="26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3662277"/>
            <a:ext cx="3718560" cy="2762837"/>
          </a:xfrm>
          <a:prstGeom prst="rect">
            <a:avLst/>
          </a:prstGeom>
        </p:spPr>
      </p:pic>
      <p:sp>
        <p:nvSpPr>
          <p:cNvPr id="27" name="ZoneTexte 7"/>
          <p:cNvSpPr txBox="1"/>
          <p:nvPr/>
        </p:nvSpPr>
        <p:spPr>
          <a:xfrm>
            <a:off x="8869680" y="6385560"/>
            <a:ext cx="723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SECRAL</a:t>
            </a:r>
            <a:endParaRPr lang="en-US" sz="1400" i="1" dirty="0"/>
          </a:p>
        </p:txBody>
      </p:sp>
      <p:pic>
        <p:nvPicPr>
          <p:cNvPr id="28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194" y="3665220"/>
            <a:ext cx="3003070" cy="2755317"/>
          </a:xfrm>
          <a:prstGeom prst="rect">
            <a:avLst/>
          </a:prstGeom>
        </p:spPr>
      </p:pic>
      <p:sp>
        <p:nvSpPr>
          <p:cNvPr id="29" name="ZoneTexte 9"/>
          <p:cNvSpPr txBox="1"/>
          <p:nvPr/>
        </p:nvSpPr>
        <p:spPr>
          <a:xfrm>
            <a:off x="5913120" y="6393180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VENUS</a:t>
            </a:r>
            <a:endParaRPr lang="en-US" sz="1400" i="1" dirty="0"/>
          </a:p>
        </p:txBody>
      </p:sp>
      <p:pic>
        <p:nvPicPr>
          <p:cNvPr id="30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39" y="3207658"/>
            <a:ext cx="5305153" cy="3393938"/>
          </a:xfrm>
          <a:prstGeom prst="rect">
            <a:avLst/>
          </a:prstGeom>
        </p:spPr>
      </p:pic>
      <p:pic>
        <p:nvPicPr>
          <p:cNvPr id="31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343" y="2048341"/>
            <a:ext cx="3715657" cy="2155081"/>
          </a:xfrm>
          <a:prstGeom prst="rect">
            <a:avLst/>
          </a:prstGeom>
        </p:spPr>
      </p:pic>
      <p:sp>
        <p:nvSpPr>
          <p:cNvPr id="32" name="ZoneTexte 19"/>
          <p:cNvSpPr txBox="1"/>
          <p:nvPr/>
        </p:nvSpPr>
        <p:spPr>
          <a:xfrm>
            <a:off x="9036594" y="3809274"/>
            <a:ext cx="853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SECRAL II</a:t>
            </a:r>
            <a:endParaRPr lang="en-US" sz="1400" i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42996" y="21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Перегрев плазменной камеры</a:t>
            </a:r>
          </a:p>
        </p:txBody>
      </p:sp>
    </p:spTree>
    <p:extLst>
      <p:ext uri="{BB962C8B-B14F-4D97-AF65-F5344CB8AC3E}">
        <p14:creationId xmlns:p14="http://schemas.microsoft.com/office/powerpoint/2010/main" val="5317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contenu 2"/>
          <p:cNvSpPr txBox="1">
            <a:spLocks/>
          </p:cNvSpPr>
          <p:nvPr/>
        </p:nvSpPr>
        <p:spPr>
          <a:xfrm>
            <a:off x="176082" y="1223793"/>
            <a:ext cx="7438931" cy="2319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При потерях электронов на стенках плазменной камеры образуются фотоны (тормозное излучение). Рентгеновское излучение, пропорциональное локализованному потоку электронов, вызывает повреждение высоковольтного пластикового изолятора </a:t>
            </a:r>
          </a:p>
          <a:p>
            <a:r>
              <a:rPr lang="ru-RU" sz="2000" dirty="0"/>
              <a:t>Повышение температуры жидкого гелия в криостате</a:t>
            </a:r>
          </a:p>
          <a:p>
            <a:r>
              <a:rPr lang="ru-RU" sz="2000" dirty="0"/>
              <a:t>Экранирование потока материалами с высоким Z</a:t>
            </a:r>
            <a:endParaRPr lang="fr-FR" dirty="0"/>
          </a:p>
          <a:p>
            <a:endParaRPr lang="en-US" dirty="0"/>
          </a:p>
        </p:txBody>
      </p:sp>
      <p:sp>
        <p:nvSpPr>
          <p:cNvPr id="4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B9BBA51A-0E04-4B3D-A92E-704BDD3DCD9A}" type="slidenum">
              <a:rPr lang="fr-FR" altLang="fr-FR" smtClean="0"/>
              <a:pPr/>
              <a:t>25</a:t>
            </a:fld>
            <a:endParaRPr lang="fr-FR" altLang="fr-FR"/>
          </a:p>
        </p:txBody>
      </p:sp>
      <p:pic>
        <p:nvPicPr>
          <p:cNvPr id="48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20" y="4843857"/>
            <a:ext cx="2420621" cy="1768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roupe 7"/>
          <p:cNvGrpSpPr/>
          <p:nvPr/>
        </p:nvGrpSpPr>
        <p:grpSpPr>
          <a:xfrm>
            <a:off x="479694" y="4038196"/>
            <a:ext cx="2991593" cy="2005516"/>
            <a:chOff x="2823028" y="4386489"/>
            <a:chExt cx="2568850" cy="1727200"/>
          </a:xfrm>
        </p:grpSpPr>
        <p:pic>
          <p:nvPicPr>
            <p:cNvPr id="51" name="Picture 39" descr="Image3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" b="28180"/>
            <a:stretch>
              <a:fillRect/>
            </a:stretch>
          </p:blipFill>
          <p:spPr bwMode="auto">
            <a:xfrm>
              <a:off x="2865847" y="4647704"/>
              <a:ext cx="2443575" cy="106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 Box 40"/>
            <p:cNvSpPr txBox="1">
              <a:spLocks noChangeArrowheads="1"/>
            </p:cNvSpPr>
            <p:nvPr/>
          </p:nvSpPr>
          <p:spPr bwMode="auto">
            <a:xfrm>
              <a:off x="3547679" y="4508538"/>
              <a:ext cx="691487" cy="39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ВВ </a:t>
              </a:r>
            </a:p>
            <a:p>
              <a:pPr algn="ctr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изоляция</a:t>
              </a:r>
              <a:endParaRPr lang="en-US" sz="12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53" name="Text Box 41"/>
            <p:cNvSpPr txBox="1">
              <a:spLocks noChangeArrowheads="1"/>
            </p:cNvSpPr>
            <p:nvPr/>
          </p:nvSpPr>
          <p:spPr bwMode="auto">
            <a:xfrm>
              <a:off x="4243433" y="4552135"/>
              <a:ext cx="1148445" cy="39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2mm </a:t>
              </a:r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Танталовый экран</a:t>
              </a:r>
              <a:endParaRPr lang="en-US" sz="12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 flipH="1">
              <a:off x="4715524" y="4954647"/>
              <a:ext cx="147637" cy="265113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5" name="Rectangle 12"/>
            <p:cNvSpPr>
              <a:spLocks noChangeArrowheads="1"/>
            </p:cNvSpPr>
            <p:nvPr/>
          </p:nvSpPr>
          <p:spPr bwMode="auto">
            <a:xfrm>
              <a:off x="2953202" y="5692876"/>
              <a:ext cx="2146098" cy="238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/>
              <a:r>
                <a:rPr lang="ru-RU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Охлаждение плазменной камеры</a:t>
              </a:r>
              <a:endParaRPr lang="en-US" sz="12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56" name="AutoShape 45"/>
            <p:cNvSpPr>
              <a:spLocks noChangeArrowheads="1"/>
            </p:cNvSpPr>
            <p:nvPr/>
          </p:nvSpPr>
          <p:spPr bwMode="auto">
            <a:xfrm>
              <a:off x="2823028" y="4386489"/>
              <a:ext cx="2514600" cy="1727200"/>
            </a:xfrm>
            <a:prstGeom prst="roundRect">
              <a:avLst>
                <a:gd name="adj" fmla="val 16667"/>
              </a:avLst>
            </a:prstGeom>
            <a:noFill/>
            <a:ln w="1270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57" name="Line 46"/>
            <p:cNvSpPr>
              <a:spLocks noChangeShapeType="1"/>
            </p:cNvSpPr>
            <p:nvPr/>
          </p:nvSpPr>
          <p:spPr bwMode="auto">
            <a:xfrm>
              <a:off x="3849640" y="4869537"/>
              <a:ext cx="117601" cy="23751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pic>
        <p:nvPicPr>
          <p:cNvPr id="58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714874"/>
            <a:ext cx="5166360" cy="1937385"/>
          </a:xfrm>
          <a:prstGeom prst="rect">
            <a:avLst/>
          </a:prstGeom>
        </p:spPr>
      </p:pic>
      <p:grpSp>
        <p:nvGrpSpPr>
          <p:cNvPr id="62" name="Groupe 15"/>
          <p:cNvGrpSpPr/>
          <p:nvPr/>
        </p:nvGrpSpPr>
        <p:grpSpPr>
          <a:xfrm>
            <a:off x="8149891" y="1096772"/>
            <a:ext cx="3762590" cy="3530771"/>
            <a:chOff x="228600" y="1981200"/>
            <a:chExt cx="3886200" cy="3865563"/>
          </a:xfrm>
        </p:grpSpPr>
        <p:sp>
          <p:nvSpPr>
            <p:cNvPr id="63" name="Rectangle 16"/>
            <p:cNvSpPr>
              <a:spLocks noChangeArrowheads="1"/>
            </p:cNvSpPr>
            <p:nvPr/>
          </p:nvSpPr>
          <p:spPr bwMode="auto">
            <a:xfrm>
              <a:off x="1981200" y="2209800"/>
              <a:ext cx="1676400" cy="304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64" name="Picture 20" descr="#9_Ta_noTa_6kW_6kG_12_20&amp;21_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981200"/>
              <a:ext cx="3886200" cy="386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44"/>
            <p:cNvSpPr txBox="1">
              <a:spLocks noChangeArrowheads="1"/>
            </p:cNvSpPr>
            <p:nvPr/>
          </p:nvSpPr>
          <p:spPr bwMode="auto">
            <a:xfrm>
              <a:off x="914400" y="3216275"/>
              <a:ext cx="6477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>
                  <a:solidFill>
                    <a:srgbClr val="CC0000"/>
                  </a:solidFill>
                </a:rPr>
                <a:t>with </a:t>
              </a:r>
            </a:p>
            <a:p>
              <a:pPr algn="l"/>
              <a:r>
                <a:rPr lang="en-US" sz="1400">
                  <a:solidFill>
                    <a:srgbClr val="CC0000"/>
                  </a:solidFill>
                </a:rPr>
                <a:t>shield</a:t>
              </a:r>
            </a:p>
          </p:txBody>
        </p:sp>
        <p:sp>
          <p:nvSpPr>
            <p:cNvPr id="66" name="Line 45"/>
            <p:cNvSpPr>
              <a:spLocks noChangeShapeType="1"/>
            </p:cNvSpPr>
            <p:nvPr/>
          </p:nvSpPr>
          <p:spPr bwMode="auto">
            <a:xfrm>
              <a:off x="1143000" y="3657600"/>
              <a:ext cx="152400" cy="30480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67" name="Text Box 46"/>
            <p:cNvSpPr txBox="1">
              <a:spLocks noChangeArrowheads="1"/>
            </p:cNvSpPr>
            <p:nvPr/>
          </p:nvSpPr>
          <p:spPr bwMode="auto">
            <a:xfrm>
              <a:off x="1333500" y="2225675"/>
              <a:ext cx="10287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accent2"/>
                  </a:solidFill>
                </a:rPr>
                <a:t>without </a:t>
              </a:r>
            </a:p>
            <a:p>
              <a:pPr algn="l"/>
              <a:r>
                <a:rPr lang="en-US" sz="1400" dirty="0">
                  <a:solidFill>
                    <a:schemeClr val="accent2"/>
                  </a:solidFill>
                </a:rPr>
                <a:t>shield</a:t>
              </a:r>
            </a:p>
          </p:txBody>
        </p:sp>
        <p:sp>
          <p:nvSpPr>
            <p:cNvPr id="68" name="Line 47"/>
            <p:cNvSpPr>
              <a:spLocks noChangeShapeType="1"/>
            </p:cNvSpPr>
            <p:nvPr/>
          </p:nvSpPr>
          <p:spPr bwMode="auto">
            <a:xfrm flipH="1">
              <a:off x="1524000" y="2667000"/>
              <a:ext cx="152400" cy="228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69" name="ZoneTexte 34"/>
          <p:cNvSpPr txBox="1"/>
          <p:nvPr/>
        </p:nvSpPr>
        <p:spPr>
          <a:xfrm>
            <a:off x="3939540" y="625602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VENUS</a:t>
            </a:r>
            <a:endParaRPr lang="en-US" sz="1600" i="1" dirty="0"/>
          </a:p>
        </p:txBody>
      </p:sp>
      <p:sp>
        <p:nvSpPr>
          <p:cNvPr id="71" name="ZoneTexte 36"/>
          <p:cNvSpPr txBox="1"/>
          <p:nvPr/>
        </p:nvSpPr>
        <p:spPr>
          <a:xfrm>
            <a:off x="9593580" y="631698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VENUS</a:t>
            </a:r>
            <a:endParaRPr lang="en-US" sz="1600" i="1" dirty="0"/>
          </a:p>
        </p:txBody>
      </p:sp>
      <p:sp>
        <p:nvSpPr>
          <p:cNvPr id="74" name="ZoneTexte 39"/>
          <p:cNvSpPr txBox="1"/>
          <p:nvPr/>
        </p:nvSpPr>
        <p:spPr>
          <a:xfrm>
            <a:off x="10827684" y="3035749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Axial flux</a:t>
            </a:r>
            <a:endParaRPr lang="en-US" sz="1000" i="1" dirty="0"/>
          </a:p>
        </p:txBody>
      </p:sp>
      <p:pic>
        <p:nvPicPr>
          <p:cNvPr id="75" name="Imag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14424" y="2648146"/>
            <a:ext cx="1606807" cy="3178810"/>
          </a:xfrm>
          <a:prstGeom prst="rect">
            <a:avLst/>
          </a:prstGeom>
        </p:spPr>
      </p:pic>
      <p:sp>
        <p:nvSpPr>
          <p:cNvPr id="76" name="ZoneTexte 41"/>
          <p:cNvSpPr txBox="1"/>
          <p:nvPr/>
        </p:nvSpPr>
        <p:spPr>
          <a:xfrm>
            <a:off x="6840557" y="4050386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SECRAL</a:t>
            </a:r>
            <a:endParaRPr lang="en-US" sz="1600" i="1" dirty="0"/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142996" y="21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Интенсивный поток рентгеновского излучения</a:t>
            </a:r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 flipV="1">
            <a:off x="1320800" y="5226755"/>
            <a:ext cx="491404" cy="348153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4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Группа 54"/>
          <p:cNvGrpSpPr/>
          <p:nvPr/>
        </p:nvGrpSpPr>
        <p:grpSpPr>
          <a:xfrm>
            <a:off x="4080300" y="1350823"/>
            <a:ext cx="7856064" cy="3511947"/>
            <a:chOff x="546040" y="1548724"/>
            <a:chExt cx="11257915" cy="5032698"/>
          </a:xfrm>
        </p:grpSpPr>
        <p:sp>
          <p:nvSpPr>
            <p:cNvPr id="4" name="Кольцо 3"/>
            <p:cNvSpPr/>
            <p:nvPr/>
          </p:nvSpPr>
          <p:spPr>
            <a:xfrm>
              <a:off x="3806331" y="1986279"/>
              <a:ext cx="4595143" cy="4595143"/>
            </a:xfrm>
            <a:prstGeom prst="donut">
              <a:avLst>
                <a:gd name="adj" fmla="val 7375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44994" y="3853042"/>
              <a:ext cx="2973693" cy="52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Вакуумная камера</a:t>
              </a:r>
              <a:endParaRPr lang="ru-RU" b="1" dirty="0"/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H="1">
              <a:off x="6908800" y="2788356"/>
              <a:ext cx="485422" cy="4854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4811325" y="2641977"/>
              <a:ext cx="460586" cy="63180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3533422" y="4099184"/>
              <a:ext cx="115146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4145677" y="5147735"/>
              <a:ext cx="895941" cy="47334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7105907" y="5459495"/>
              <a:ext cx="687821" cy="59483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H="1">
              <a:off x="7646973" y="4099184"/>
              <a:ext cx="102418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Соединительная линия уступом 22"/>
            <p:cNvCxnSpPr/>
            <p:nvPr/>
          </p:nvCxnSpPr>
          <p:spPr>
            <a:xfrm rot="10800000" flipV="1">
              <a:off x="7403679" y="1986279"/>
              <a:ext cx="3958025" cy="824842"/>
            </a:xfrm>
            <a:prstGeom prst="bentConnector3">
              <a:avLst>
                <a:gd name="adj1" fmla="val 77119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129499" y="1548724"/>
              <a:ext cx="3532265" cy="48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Испарение с поверхности</a:t>
              </a:r>
              <a:endParaRPr lang="ru-RU" sz="1600" b="1" dirty="0"/>
            </a:p>
          </p:txBody>
        </p:sp>
        <p:cxnSp>
          <p:nvCxnSpPr>
            <p:cNvPr id="29" name="Соединительная линия уступом 28"/>
            <p:cNvCxnSpPr/>
            <p:nvPr/>
          </p:nvCxnSpPr>
          <p:spPr>
            <a:xfrm rot="10800000" flipV="1">
              <a:off x="8671159" y="3242182"/>
              <a:ext cx="2690545" cy="857001"/>
            </a:xfrm>
            <a:prstGeom prst="bentConnector3">
              <a:avLst>
                <a:gd name="adj1" fmla="val 68042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Соединительная линия уступом 29"/>
            <p:cNvCxnSpPr/>
            <p:nvPr/>
          </p:nvCxnSpPr>
          <p:spPr>
            <a:xfrm rot="10800000" flipV="1">
              <a:off x="7797937" y="5229486"/>
              <a:ext cx="3295367" cy="824842"/>
            </a:xfrm>
            <a:prstGeom prst="bentConnector3">
              <a:avLst>
                <a:gd name="adj1" fmla="val 76378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Соединительная линия уступом 30"/>
            <p:cNvCxnSpPr/>
            <p:nvPr/>
          </p:nvCxnSpPr>
          <p:spPr>
            <a:xfrm>
              <a:off x="823669" y="5031502"/>
              <a:ext cx="3317799" cy="589581"/>
            </a:xfrm>
            <a:prstGeom prst="bentConnector3">
              <a:avLst>
                <a:gd name="adj1" fmla="val 90335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Соединительная линия уступом 34"/>
            <p:cNvCxnSpPr/>
            <p:nvPr/>
          </p:nvCxnSpPr>
          <p:spPr>
            <a:xfrm>
              <a:off x="1994463" y="3640493"/>
              <a:ext cx="1811867" cy="462172"/>
            </a:xfrm>
            <a:prstGeom prst="bentConnector3">
              <a:avLst>
                <a:gd name="adj1" fmla="val 61838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Соединительная линия уступом 35"/>
            <p:cNvCxnSpPr/>
            <p:nvPr/>
          </p:nvCxnSpPr>
          <p:spPr>
            <a:xfrm>
              <a:off x="2359378" y="2189468"/>
              <a:ext cx="2488370" cy="506413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252714" y="1736127"/>
              <a:ext cx="1660281" cy="48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Диффузия </a:t>
              </a:r>
              <a:endParaRPr lang="ru-RU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36122" y="3192720"/>
              <a:ext cx="1146732" cy="48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O-rings</a:t>
              </a:r>
              <a:endParaRPr lang="ru-RU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6040" y="4596024"/>
              <a:ext cx="3423197" cy="48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Недостатки конструкции</a:t>
              </a:r>
              <a:endParaRPr lang="ru-RU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68306" y="4420410"/>
              <a:ext cx="2917029" cy="83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Обратный поток из вакуумных насосов</a:t>
              </a:r>
              <a:endParaRPr lang="ru-RU" sz="16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445620" y="2818538"/>
              <a:ext cx="2358335" cy="48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Вакуумные течи</a:t>
              </a:r>
              <a:endParaRPr lang="ru-RU" sz="1600" b="1" dirty="0"/>
            </a:p>
          </p:txBody>
        </p:sp>
      </p:grpSp>
      <p:pic>
        <p:nvPicPr>
          <p:cNvPr id="54" name="Picture 0" descr="mvinis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2853" r="2385" b="3194"/>
          <a:stretch>
            <a:fillRect/>
          </a:stretch>
        </p:blipFill>
        <p:spPr bwMode="auto">
          <a:xfrm>
            <a:off x="86340" y="2552682"/>
            <a:ext cx="3851990" cy="40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Прямая соединительная линия 61"/>
          <p:cNvCxnSpPr>
            <a:endCxn id="64" idx="2"/>
          </p:cNvCxnSpPr>
          <p:nvPr/>
        </p:nvCxnSpPr>
        <p:spPr>
          <a:xfrm flipV="1">
            <a:off x="1531135" y="2329240"/>
            <a:ext cx="0" cy="3331692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73933" y="1620050"/>
            <a:ext cx="2114404" cy="709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/>
          <p:cNvCxnSpPr>
            <a:endCxn id="64" idx="3"/>
          </p:cNvCxnSpPr>
          <p:nvPr/>
        </p:nvCxnSpPr>
        <p:spPr>
          <a:xfrm flipH="1" flipV="1">
            <a:off x="2588337" y="1974645"/>
            <a:ext cx="719115" cy="997127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191174" y="3354760"/>
            <a:ext cx="1551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10</a:t>
            </a:r>
            <a:r>
              <a:rPr lang="ru-RU" sz="2400" baseline="30000" dirty="0" smtClean="0"/>
              <a:t>-6</a:t>
            </a:r>
            <a:r>
              <a:rPr lang="ru-RU" sz="2400" dirty="0" smtClean="0"/>
              <a:t> </a:t>
            </a:r>
            <a:r>
              <a:rPr lang="ru-RU" sz="2400" dirty="0" err="1" smtClean="0"/>
              <a:t>Торр</a:t>
            </a:r>
            <a:r>
              <a:rPr lang="ru-RU" sz="2400" dirty="0" smtClean="0"/>
              <a:t> ?</a:t>
            </a:r>
            <a:endParaRPr lang="ru-RU" sz="2400" dirty="0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/>
          <a:srcRect l="748" t="3139" r="721" b="22110"/>
          <a:stretch/>
        </p:blipFill>
        <p:spPr>
          <a:xfrm>
            <a:off x="8859138" y="4733722"/>
            <a:ext cx="3166150" cy="1918219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2494707" y="6339621"/>
            <a:ext cx="6457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Acceleration of uranium beam to record power of 10.4 kW and observation of new isotopes at Facility for Rare Isotope </a:t>
            </a:r>
            <a:r>
              <a:rPr lang="en-US" sz="1100" dirty="0" smtClean="0"/>
              <a:t>Beams</a:t>
            </a:r>
            <a:r>
              <a:rPr lang="ru-RU" sz="1100" dirty="0" smtClean="0"/>
              <a:t>. </a:t>
            </a:r>
            <a:r>
              <a:rPr lang="en-US" sz="1100" dirty="0"/>
              <a:t>P. N. </a:t>
            </a:r>
            <a:r>
              <a:rPr lang="en-US" sz="1100" dirty="0" err="1" smtClean="0"/>
              <a:t>Ostroumov</a:t>
            </a:r>
            <a:r>
              <a:rPr lang="ru-RU" sz="1100" dirty="0" smtClean="0"/>
              <a:t> </a:t>
            </a:r>
            <a:r>
              <a:rPr lang="en-US" sz="1100" dirty="0" smtClean="0"/>
              <a:t>et. al.</a:t>
            </a:r>
            <a:endParaRPr lang="ru-RU" sz="1100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3024031" y="5922460"/>
            <a:ext cx="5565492" cy="36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>
            <a:off x="621082" y="1709579"/>
            <a:ext cx="193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1-2 · 10</a:t>
            </a:r>
            <a:r>
              <a:rPr lang="ru-RU" sz="2400" baseline="30000" dirty="0" smtClean="0"/>
              <a:t>-7 </a:t>
            </a:r>
            <a:r>
              <a:rPr lang="ru-RU" sz="2400" dirty="0" err="1" smtClean="0"/>
              <a:t>Торр</a:t>
            </a:r>
            <a:endParaRPr lang="ru-RU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3024030" y="5926777"/>
            <a:ext cx="563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Распыление + 18 ГГц + 1.5 кВт + </a:t>
            </a:r>
            <a:r>
              <a:rPr lang="ru-RU" dirty="0"/>
              <a:t>10</a:t>
            </a:r>
            <a:r>
              <a:rPr lang="ru-RU" baseline="30000" dirty="0"/>
              <a:t>-</a:t>
            </a:r>
            <a:r>
              <a:rPr lang="en-US" baseline="30000" dirty="0"/>
              <a:t>8</a:t>
            </a:r>
            <a:r>
              <a:rPr lang="ru-RU" baseline="30000" dirty="0"/>
              <a:t> </a:t>
            </a:r>
            <a:r>
              <a:rPr lang="ru-RU" dirty="0" err="1" smtClean="0"/>
              <a:t>Торр</a:t>
            </a:r>
            <a:r>
              <a:rPr lang="ru-RU" dirty="0" smtClean="0"/>
              <a:t> = 1</a:t>
            </a:r>
            <a:r>
              <a:rPr lang="en-US" dirty="0" err="1" smtClean="0"/>
              <a:t>pmkA</a:t>
            </a:r>
            <a:r>
              <a:rPr lang="en-US" dirty="0" smtClean="0"/>
              <a:t> U</a:t>
            </a:r>
            <a:r>
              <a:rPr lang="en-US" baseline="30000" dirty="0" smtClean="0"/>
              <a:t>34+</a:t>
            </a:r>
            <a:r>
              <a:rPr lang="en-US" dirty="0" smtClean="0"/>
              <a:t> ?</a:t>
            </a:r>
            <a:endParaRPr lang="ru-RU" dirty="0"/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 smtClean="0"/>
              <a:t>Повышение уровня вакуума в плазменной камере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08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89" y="1581538"/>
            <a:ext cx="91185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Calibri (Основной текст)"/>
              </a:rPr>
              <a:t>Низкотемпературная печь </a:t>
            </a:r>
            <a:r>
              <a:rPr lang="en-US" sz="2800" dirty="0">
                <a:latin typeface="Calibri (Основной текст)"/>
              </a:rPr>
              <a:t>– 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Ca</a:t>
            </a:r>
            <a:r>
              <a:rPr lang="en-US" sz="2800" dirty="0">
                <a:latin typeface="Calibri (Основной текст)"/>
              </a:rPr>
              <a:t>, Mg, Bi, </a:t>
            </a:r>
            <a:r>
              <a:rPr lang="ru-RU" sz="2800" dirty="0">
                <a:latin typeface="Calibri (Основной текст)"/>
              </a:rPr>
              <a:t>и др.</a:t>
            </a:r>
            <a:endParaRPr lang="en-US" sz="2800" dirty="0">
              <a:latin typeface="Calibri (Основной текст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Calibri (Основной текст)"/>
              </a:rPr>
              <a:t>Высокотемпературная печь </a:t>
            </a:r>
            <a:r>
              <a:rPr lang="en-US" sz="2800" dirty="0">
                <a:latin typeface="Calibri (Основной текст)"/>
              </a:rPr>
              <a:t>– Fe, Al, 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Cr</a:t>
            </a:r>
            <a:r>
              <a:rPr lang="ru-RU" sz="2800" dirty="0">
                <a:latin typeface="Calibri (Основной текст)"/>
              </a:rPr>
              <a:t>,</a:t>
            </a:r>
            <a:r>
              <a:rPr lang="en-US" sz="2800" dirty="0">
                <a:latin typeface="Calibri (Основной текст)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 (Основной текст)"/>
              </a:rPr>
              <a:t>Ti</a:t>
            </a:r>
            <a:r>
              <a:rPr lang="en-US" sz="2800" dirty="0">
                <a:latin typeface="Calibri (Основной текст)"/>
              </a:rPr>
              <a:t>, </a:t>
            </a:r>
            <a:r>
              <a:rPr lang="ru-RU" sz="2800" dirty="0">
                <a:latin typeface="Calibri (Основной текст)"/>
              </a:rPr>
              <a:t>и др.</a:t>
            </a:r>
            <a:endParaRPr lang="en-US" sz="2800" dirty="0">
              <a:latin typeface="Calibri (Основной текст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 (Основной текст)"/>
              </a:rPr>
              <a:t>MIVOC – 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Cr</a:t>
            </a:r>
            <a:r>
              <a:rPr lang="en-US" sz="2800" dirty="0">
                <a:latin typeface="Calibri (Основной текст)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libri (Основной текст)"/>
              </a:rPr>
              <a:t>Ti</a:t>
            </a:r>
            <a:r>
              <a:rPr lang="en-US" sz="2800" dirty="0">
                <a:latin typeface="Calibri (Основной текст)"/>
              </a:rPr>
              <a:t>, Al</a:t>
            </a:r>
            <a:r>
              <a:rPr lang="ru-RU" sz="2800" dirty="0">
                <a:latin typeface="Calibri (Основной текст)"/>
              </a:rPr>
              <a:t>, </a:t>
            </a:r>
            <a:r>
              <a:rPr lang="en-US" sz="2800" dirty="0" err="1">
                <a:latin typeface="Calibri (Основной текст)"/>
              </a:rPr>
              <a:t>Zr</a:t>
            </a:r>
            <a:r>
              <a:rPr lang="en-US" sz="2800" dirty="0">
                <a:latin typeface="Calibri (Основной текст)"/>
              </a:rPr>
              <a:t>, Fe,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Calibri (Основной текст)"/>
              </a:rPr>
              <a:t>Прямое введение в плазму </a:t>
            </a:r>
            <a:r>
              <a:rPr lang="en-US" sz="2800" dirty="0">
                <a:latin typeface="Calibri (Основной текст)"/>
              </a:rPr>
              <a:t>– Al, </a:t>
            </a:r>
            <a:r>
              <a:rPr lang="en-US" sz="2800" dirty="0" err="1">
                <a:solidFill>
                  <a:srgbClr val="FF0000"/>
                </a:solidFill>
                <a:latin typeface="Calibri (Основной текст)"/>
              </a:rPr>
              <a:t>Ti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?, Cr?</a:t>
            </a:r>
            <a:endParaRPr lang="ru-RU" sz="2800" dirty="0">
              <a:solidFill>
                <a:srgbClr val="FF0000"/>
              </a:solidFill>
              <a:latin typeface="Calibri (Основной текст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Calibri (Основной текст)"/>
              </a:rPr>
              <a:t>Распыление</a:t>
            </a:r>
            <a:r>
              <a:rPr lang="en-US" sz="2800" dirty="0">
                <a:latin typeface="Calibri (Основной текст)"/>
              </a:rPr>
              <a:t> – Al, Ta, Cu, </a:t>
            </a:r>
            <a:r>
              <a:rPr lang="en-US" sz="2800" dirty="0" err="1">
                <a:solidFill>
                  <a:srgbClr val="FF0000"/>
                </a:solidFill>
                <a:latin typeface="Calibri (Основной текст)"/>
              </a:rPr>
              <a:t>Ti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?, Cr?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Calibri (Основной текст)"/>
              </a:rPr>
              <a:t>Использование альтернативных методов (</a:t>
            </a:r>
            <a:r>
              <a:rPr lang="en-US" sz="2800" dirty="0">
                <a:latin typeface="Calibri (Основной текст)"/>
              </a:rPr>
              <a:t>SF</a:t>
            </a:r>
            <a:r>
              <a:rPr lang="en-US" sz="2800" baseline="-25000" dirty="0">
                <a:latin typeface="Calibri (Основной текст)"/>
              </a:rPr>
              <a:t>6</a:t>
            </a:r>
            <a:r>
              <a:rPr lang="en-US" sz="2800" dirty="0">
                <a:latin typeface="Calibri (Основной текст)"/>
              </a:rPr>
              <a:t>, TiF</a:t>
            </a:r>
            <a:r>
              <a:rPr lang="en-US" sz="2800" baseline="-25000" dirty="0">
                <a:latin typeface="Calibri (Основной текст)"/>
              </a:rPr>
              <a:t>3 </a:t>
            </a:r>
            <a:r>
              <a:rPr lang="ru-RU" sz="2800" dirty="0">
                <a:latin typeface="Calibri (Основной текст)"/>
              </a:rPr>
              <a:t>и др.)</a:t>
            </a:r>
            <a:r>
              <a:rPr lang="en-US" sz="2800" dirty="0">
                <a:latin typeface="Calibri (Основной текст)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Calibri (Основной текст)"/>
              </a:rPr>
              <a:t>Ti</a:t>
            </a:r>
            <a:r>
              <a:rPr lang="en-US" sz="2800" dirty="0">
                <a:solidFill>
                  <a:srgbClr val="FF0000"/>
                </a:solidFill>
                <a:latin typeface="Calibri (Основной текст)"/>
              </a:rPr>
              <a:t>?</a:t>
            </a:r>
            <a:endParaRPr lang="ru-RU" sz="2800" dirty="0">
              <a:latin typeface="Calibri (Основной текст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dirty="0">
              <a:latin typeface="Calibri (Основной текст)"/>
            </a:endParaRPr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8658578" y="1999714"/>
            <a:ext cx="977844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7728" y="1738104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(Основной текст)"/>
              </a:rPr>
              <a:t>&lt; 1000 </a:t>
            </a:r>
            <a:r>
              <a:rPr lang="en-US" sz="2800" baseline="30000" dirty="0" err="1">
                <a:latin typeface="Calibri (Основной текст)"/>
              </a:rPr>
              <a:t>o</a:t>
            </a:r>
            <a:r>
              <a:rPr lang="en-US" sz="2800" dirty="0" err="1">
                <a:latin typeface="Calibri (Основной текст)"/>
              </a:rPr>
              <a:t>C</a:t>
            </a:r>
            <a:endParaRPr lang="ru-RU" sz="2800" dirty="0">
              <a:latin typeface="Calibri (Основной текст)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7009" y="3960527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(Основной текст)"/>
              </a:rPr>
              <a:t>&gt;</a:t>
            </a:r>
            <a:r>
              <a:rPr lang="ru-RU" sz="2800" dirty="0">
                <a:latin typeface="Calibri (Основной текст)"/>
              </a:rPr>
              <a:t> </a:t>
            </a:r>
            <a:r>
              <a:rPr lang="en-US" sz="2800" dirty="0">
                <a:latin typeface="Calibri (Основной текст)"/>
              </a:rPr>
              <a:t>1000 </a:t>
            </a:r>
            <a:r>
              <a:rPr lang="en-US" sz="2800" baseline="30000" dirty="0" err="1">
                <a:latin typeface="Calibri (Основной текст)"/>
              </a:rPr>
              <a:t>o</a:t>
            </a:r>
            <a:r>
              <a:rPr lang="en-US" sz="2800" dirty="0" err="1">
                <a:latin typeface="Calibri (Основной текст)"/>
              </a:rPr>
              <a:t>C</a:t>
            </a:r>
            <a:endParaRPr lang="ru-RU" sz="2800" dirty="0">
              <a:latin typeface="Calibri (Основной текст)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9324061" y="2607920"/>
            <a:ext cx="514119" cy="3228435"/>
          </a:xfrm>
          <a:prstGeom prst="rightBrace">
            <a:avLst>
              <a:gd name="adj1" fmla="val 6388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</a:t>
            </a:r>
          </a:p>
        </p:txBody>
      </p:sp>
    </p:spTree>
    <p:extLst>
      <p:ext uri="{BB962C8B-B14F-4D97-AF65-F5344CB8AC3E}">
        <p14:creationId xmlns:p14="http://schemas.microsoft.com/office/powerpoint/2010/main" val="17053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5E1985-F9E9-40EA-96DA-C71DA2BF7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t="21393" r="5498" b="11189"/>
          <a:stretch/>
        </p:blipFill>
        <p:spPr>
          <a:xfrm>
            <a:off x="6729794" y="1991811"/>
            <a:ext cx="4476928" cy="1449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CF0005-837D-49E9-BDC9-EBD1F12D7F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4188" r="1133" b="2341"/>
          <a:stretch/>
        </p:blipFill>
        <p:spPr bwMode="auto">
          <a:xfrm>
            <a:off x="7023678" y="3768399"/>
            <a:ext cx="3889160" cy="24774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77BC31-203C-48E6-B5E4-E54405691B3D}"/>
              </a:ext>
            </a:extLst>
          </p:cNvPr>
          <p:cNvSpPr/>
          <p:nvPr/>
        </p:nvSpPr>
        <p:spPr>
          <a:xfrm>
            <a:off x="6796498" y="1488668"/>
            <a:ext cx="4116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Ta </a:t>
            </a: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экран</a:t>
            </a:r>
            <a:r>
              <a:rPr lang="en-U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нагрев СВЧ</a:t>
            </a:r>
            <a:r>
              <a:rPr lang="en-U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54341" y="1827222"/>
            <a:ext cx="148046" cy="591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2A0B7610-C37D-42A4-B07B-21B5BA724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1798" r="1266" b="47032"/>
          <a:stretch/>
        </p:blipFill>
        <p:spPr bwMode="auto">
          <a:xfrm>
            <a:off x="838200" y="1508848"/>
            <a:ext cx="4047173" cy="182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37A83D7E-F5DA-469A-AA69-6CD856546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770" r="7240" b="2715"/>
          <a:stretch/>
        </p:blipFill>
        <p:spPr bwMode="auto">
          <a:xfrm>
            <a:off x="1453200" y="4567234"/>
            <a:ext cx="2705839" cy="20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D14D4C-0245-4198-AB37-F0C27BFE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016" y="3866950"/>
            <a:ext cx="3284811" cy="648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BFD99F-3F4A-4475-B3DD-200392542B27}"/>
              </a:ext>
            </a:extLst>
          </p:cNvPr>
          <p:cNvSpPr/>
          <p:nvPr/>
        </p:nvSpPr>
        <p:spPr>
          <a:xfrm>
            <a:off x="1708517" y="3429845"/>
            <a:ext cx="1423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33CC"/>
                </a:solidFill>
                <a:cs typeface="Times New Roman" panose="02020603050405020304" pitchFamily="18" charset="0"/>
              </a:rPr>
              <a:t>Resistive oven</a:t>
            </a:r>
            <a:endParaRPr lang="ru-RU" sz="1600" b="1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A0E8692-C22E-4EEF-8A90-914F704826FD}"/>
              </a:ext>
            </a:extLst>
          </p:cNvPr>
          <p:cNvCxnSpPr>
            <a:stCxn id="10" idx="1"/>
          </p:cNvCxnSpPr>
          <p:nvPr/>
        </p:nvCxnSpPr>
        <p:spPr>
          <a:xfrm flipV="1">
            <a:off x="1094016" y="3794905"/>
            <a:ext cx="0" cy="396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49831C0-4EE4-4A30-8062-8A2A6B1FBC65}"/>
              </a:ext>
            </a:extLst>
          </p:cNvPr>
          <p:cNvCxnSpPr>
            <a:stCxn id="10" idx="3"/>
          </p:cNvCxnSpPr>
          <p:nvPr/>
        </p:nvCxnSpPr>
        <p:spPr>
          <a:xfrm flipV="1">
            <a:off x="4378827" y="3700086"/>
            <a:ext cx="0" cy="490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42346BD-FC12-42B0-ABE8-DE2317F47868}"/>
              </a:ext>
            </a:extLst>
          </p:cNvPr>
          <p:cNvCxnSpPr/>
          <p:nvPr/>
        </p:nvCxnSpPr>
        <p:spPr>
          <a:xfrm flipV="1">
            <a:off x="1094016" y="3794905"/>
            <a:ext cx="3284811" cy="198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B9608DE-E30F-430C-AAB5-9406615035F4}"/>
              </a:ext>
            </a:extLst>
          </p:cNvPr>
          <p:cNvSpPr txBox="1"/>
          <p:nvPr/>
        </p:nvSpPr>
        <p:spPr>
          <a:xfrm>
            <a:off x="3443585" y="3530809"/>
            <a:ext cx="55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50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E2C4DC6-772A-4CDD-97B1-970C4BEE92F0}"/>
              </a:ext>
            </a:extLst>
          </p:cNvPr>
          <p:cNvCxnSpPr/>
          <p:nvPr/>
        </p:nvCxnSpPr>
        <p:spPr>
          <a:xfrm>
            <a:off x="4378827" y="3916110"/>
            <a:ext cx="383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1B54B1-E290-417B-9D61-0534C0D99489}"/>
              </a:ext>
            </a:extLst>
          </p:cNvPr>
          <p:cNvCxnSpPr/>
          <p:nvPr/>
        </p:nvCxnSpPr>
        <p:spPr>
          <a:xfrm>
            <a:off x="4378827" y="4515022"/>
            <a:ext cx="383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CF8E681-6F8A-412D-85F6-4BD664C6AF34}"/>
              </a:ext>
            </a:extLst>
          </p:cNvPr>
          <p:cNvCxnSpPr/>
          <p:nvPr/>
        </p:nvCxnSpPr>
        <p:spPr>
          <a:xfrm>
            <a:off x="4690108" y="3945536"/>
            <a:ext cx="0" cy="569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C639ED-1198-40D5-ABF4-03076899DF3C}"/>
              </a:ext>
            </a:extLst>
          </p:cNvPr>
          <p:cNvSpPr txBox="1"/>
          <p:nvPr/>
        </p:nvSpPr>
        <p:spPr>
          <a:xfrm rot="16200000">
            <a:off x="4419045" y="4061002"/>
            <a:ext cx="323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7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605285" y="3605903"/>
            <a:ext cx="5684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5886642" y="3300129"/>
            <a:ext cx="130" cy="5668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минимизация расхода </a:t>
            </a:r>
            <a:r>
              <a:rPr lang="en-US" sz="2800" dirty="0"/>
              <a:t>Ca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77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727A9AC1-4566-4ECF-B170-8C8C67A3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0" y="1763911"/>
            <a:ext cx="5137695" cy="386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EA4A5A-4A4C-4B73-AEC0-E3A7FD7F510A}"/>
              </a:ext>
            </a:extLst>
          </p:cNvPr>
          <p:cNvSpPr/>
          <p:nvPr/>
        </p:nvSpPr>
        <p:spPr>
          <a:xfrm>
            <a:off x="1419334" y="5697647"/>
            <a:ext cx="348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</a:t>
            </a:r>
            <a:r>
              <a:rPr lang="ru-RU" b="1" dirty="0">
                <a:solidFill>
                  <a:srgbClr val="FF0000"/>
                </a:solidFill>
              </a:rPr>
              <a:t>24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pµA</a:t>
            </a:r>
            <a:r>
              <a:rPr lang="en-US" b="1" dirty="0">
                <a:solidFill>
                  <a:srgbClr val="FF0000"/>
                </a:solidFill>
              </a:rPr>
              <a:t> of </a:t>
            </a:r>
            <a:r>
              <a:rPr lang="en-US" b="1" baseline="30000" dirty="0">
                <a:solidFill>
                  <a:srgbClr val="FF0000"/>
                </a:solidFill>
              </a:rPr>
              <a:t>48</a:t>
            </a:r>
            <a:r>
              <a:rPr lang="en-US" b="1" dirty="0">
                <a:solidFill>
                  <a:srgbClr val="FF0000"/>
                </a:solidFill>
              </a:rPr>
              <a:t>Ca </a:t>
            </a:r>
            <a:r>
              <a:rPr lang="ru-RU" b="1" dirty="0">
                <a:solidFill>
                  <a:srgbClr val="FF0000"/>
                </a:solidFill>
              </a:rPr>
              <a:t>из ЭЦР источника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ru-RU" dirty="0"/>
              <a:t>Расход</a:t>
            </a:r>
            <a:r>
              <a:rPr lang="en-US" dirty="0"/>
              <a:t> ~ 3.4 </a:t>
            </a:r>
            <a:r>
              <a:rPr lang="ru-RU" dirty="0"/>
              <a:t>мг</a:t>
            </a:r>
            <a:r>
              <a:rPr lang="en-US" dirty="0"/>
              <a:t>/</a:t>
            </a:r>
            <a:r>
              <a:rPr lang="ru-RU" dirty="0"/>
              <a:t>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EA4A5A-4A4C-4B73-AEC0-E3A7FD7F510A}"/>
              </a:ext>
            </a:extLst>
          </p:cNvPr>
          <p:cNvSpPr/>
          <p:nvPr/>
        </p:nvSpPr>
        <p:spPr>
          <a:xfrm>
            <a:off x="6606060" y="5697647"/>
            <a:ext cx="4300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Зависимость расхода от интенсивности пучка </a:t>
            </a:r>
            <a:r>
              <a:rPr lang="en-US" b="1" baseline="30000" dirty="0">
                <a:solidFill>
                  <a:srgbClr val="FF0000"/>
                </a:solidFill>
              </a:rPr>
              <a:t>48</a:t>
            </a:r>
            <a:r>
              <a:rPr lang="en-US" b="1" dirty="0">
                <a:solidFill>
                  <a:srgbClr val="FF0000"/>
                </a:solidFill>
              </a:rPr>
              <a:t>Ca</a:t>
            </a:r>
            <a:r>
              <a:rPr lang="en-US" b="1" baseline="30000" dirty="0">
                <a:solidFill>
                  <a:srgbClr val="FF0000"/>
                </a:solidFill>
              </a:rPr>
              <a:t>10+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56" y="1690688"/>
            <a:ext cx="4669622" cy="393672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минимизация расхода </a:t>
            </a:r>
            <a:r>
              <a:rPr lang="en-US" sz="2800" dirty="0"/>
              <a:t>Ca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307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работы ЭЦР источников</a:t>
            </a:r>
          </a:p>
        </p:txBody>
      </p:sp>
      <p:grpSp>
        <p:nvGrpSpPr>
          <p:cNvPr id="4" name="Groupe 5"/>
          <p:cNvGrpSpPr/>
          <p:nvPr/>
        </p:nvGrpSpPr>
        <p:grpSpPr>
          <a:xfrm>
            <a:off x="2264694" y="1502187"/>
            <a:ext cx="6934139" cy="2604060"/>
            <a:chOff x="1879538" y="1320058"/>
            <a:chExt cx="8101513" cy="3042458"/>
          </a:xfrm>
        </p:grpSpPr>
        <p:sp>
          <p:nvSpPr>
            <p:cNvPr id="5" name="Forme libre 43"/>
            <p:cNvSpPr/>
            <p:nvPr/>
          </p:nvSpPr>
          <p:spPr>
            <a:xfrm>
              <a:off x="4528328" y="2334195"/>
              <a:ext cx="2940307" cy="2023932"/>
            </a:xfrm>
            <a:custGeom>
              <a:avLst/>
              <a:gdLst>
                <a:gd name="connsiteX0" fmla="*/ 69427 w 2996558"/>
                <a:gd name="connsiteY0" fmla="*/ 59473 h 2168941"/>
                <a:gd name="connsiteX1" fmla="*/ 976393 w 2996558"/>
                <a:gd name="connsiteY1" fmla="*/ 59473 h 2168941"/>
                <a:gd name="connsiteX2" fmla="*/ 1110208 w 2996558"/>
                <a:gd name="connsiteY2" fmla="*/ 59473 h 2168941"/>
                <a:gd name="connsiteX3" fmla="*/ 1117642 w 2996558"/>
                <a:gd name="connsiteY3" fmla="*/ 81776 h 2168941"/>
                <a:gd name="connsiteX4" fmla="*/ 1169681 w 2996558"/>
                <a:gd name="connsiteY4" fmla="*/ 133815 h 2168941"/>
                <a:gd name="connsiteX5" fmla="*/ 1377837 w 2996558"/>
                <a:gd name="connsiteY5" fmla="*/ 267629 h 2168941"/>
                <a:gd name="connsiteX6" fmla="*/ 1801583 w 2996558"/>
                <a:gd name="connsiteY6" fmla="*/ 423746 h 2168941"/>
                <a:gd name="connsiteX7" fmla="*/ 2203027 w 2996558"/>
                <a:gd name="connsiteY7" fmla="*/ 460917 h 2168941"/>
                <a:gd name="connsiteX8" fmla="*/ 2574735 w 2996558"/>
                <a:gd name="connsiteY8" fmla="*/ 483220 h 2168941"/>
                <a:gd name="connsiteX9" fmla="*/ 2827496 w 2996558"/>
                <a:gd name="connsiteY9" fmla="*/ 490654 h 2168941"/>
                <a:gd name="connsiteX10" fmla="*/ 2886969 w 2996558"/>
                <a:gd name="connsiteY10" fmla="*/ 490654 h 2168941"/>
                <a:gd name="connsiteX11" fmla="*/ 2924139 w 2996558"/>
                <a:gd name="connsiteY11" fmla="*/ 483220 h 2168941"/>
                <a:gd name="connsiteX12" fmla="*/ 2991047 w 2996558"/>
                <a:gd name="connsiteY12" fmla="*/ 483220 h 2168941"/>
                <a:gd name="connsiteX13" fmla="*/ 2983613 w 2996558"/>
                <a:gd name="connsiteY13" fmla="*/ 2044390 h 2168941"/>
                <a:gd name="connsiteX14" fmla="*/ 2983613 w 2996558"/>
                <a:gd name="connsiteY14" fmla="*/ 2074127 h 2168941"/>
                <a:gd name="connsiteX15" fmla="*/ 2805193 w 2996558"/>
                <a:gd name="connsiteY15" fmla="*/ 2081561 h 2168941"/>
                <a:gd name="connsiteX16" fmla="*/ 2054344 w 2996558"/>
                <a:gd name="connsiteY16" fmla="*/ 2081561 h 2168941"/>
                <a:gd name="connsiteX17" fmla="*/ 2009739 w 2996558"/>
                <a:gd name="connsiteY17" fmla="*/ 2081561 h 2168941"/>
                <a:gd name="connsiteX18" fmla="*/ 1935398 w 2996558"/>
                <a:gd name="connsiteY18" fmla="*/ 2081561 h 2168941"/>
                <a:gd name="connsiteX19" fmla="*/ 1883359 w 2996558"/>
                <a:gd name="connsiteY19" fmla="*/ 2022088 h 2168941"/>
                <a:gd name="connsiteX20" fmla="*/ 1734676 w 2996558"/>
                <a:gd name="connsiteY20" fmla="*/ 1910576 h 2168941"/>
                <a:gd name="connsiteX21" fmla="*/ 1526520 w 2996558"/>
                <a:gd name="connsiteY21" fmla="*/ 1806498 h 2168941"/>
                <a:gd name="connsiteX22" fmla="*/ 1348100 w 2996558"/>
                <a:gd name="connsiteY22" fmla="*/ 1739590 h 2168941"/>
                <a:gd name="connsiteX23" fmla="*/ 1058169 w 2996558"/>
                <a:gd name="connsiteY23" fmla="*/ 1687551 h 2168941"/>
                <a:gd name="connsiteX24" fmla="*/ 783105 w 2996558"/>
                <a:gd name="connsiteY24" fmla="*/ 1665249 h 2168941"/>
                <a:gd name="connsiteX25" fmla="*/ 567515 w 2996558"/>
                <a:gd name="connsiteY25" fmla="*/ 1650381 h 2168941"/>
                <a:gd name="connsiteX26" fmla="*/ 396530 w 2996558"/>
                <a:gd name="connsiteY26" fmla="*/ 1642946 h 2168941"/>
                <a:gd name="connsiteX27" fmla="*/ 277583 w 2996558"/>
                <a:gd name="connsiteY27" fmla="*/ 1642946 h 2168941"/>
                <a:gd name="connsiteX28" fmla="*/ 143769 w 2996558"/>
                <a:gd name="connsiteY28" fmla="*/ 1650381 h 2168941"/>
                <a:gd name="connsiteX29" fmla="*/ 91730 w 2996558"/>
                <a:gd name="connsiteY29" fmla="*/ 1657815 h 2168941"/>
                <a:gd name="connsiteX30" fmla="*/ 54559 w 2996558"/>
                <a:gd name="connsiteY30" fmla="*/ 1650381 h 2168941"/>
                <a:gd name="connsiteX31" fmla="*/ 61993 w 2996558"/>
                <a:gd name="connsiteY31" fmla="*/ 862361 h 2168941"/>
                <a:gd name="connsiteX32" fmla="*/ 69427 w 2996558"/>
                <a:gd name="connsiteY32" fmla="*/ 59473 h 2168941"/>
                <a:gd name="connsiteX0" fmla="*/ 69427 w 2996558"/>
                <a:gd name="connsiteY0" fmla="*/ 59473 h 2168941"/>
                <a:gd name="connsiteX1" fmla="*/ 976393 w 2996558"/>
                <a:gd name="connsiteY1" fmla="*/ 59473 h 2168941"/>
                <a:gd name="connsiteX2" fmla="*/ 1110208 w 2996558"/>
                <a:gd name="connsiteY2" fmla="*/ 59473 h 2168941"/>
                <a:gd name="connsiteX3" fmla="*/ 1117642 w 2996558"/>
                <a:gd name="connsiteY3" fmla="*/ 81776 h 2168941"/>
                <a:gd name="connsiteX4" fmla="*/ 1169681 w 2996558"/>
                <a:gd name="connsiteY4" fmla="*/ 133815 h 2168941"/>
                <a:gd name="connsiteX5" fmla="*/ 1377837 w 2996558"/>
                <a:gd name="connsiteY5" fmla="*/ 267629 h 2168941"/>
                <a:gd name="connsiteX6" fmla="*/ 1801583 w 2996558"/>
                <a:gd name="connsiteY6" fmla="*/ 423746 h 2168941"/>
                <a:gd name="connsiteX7" fmla="*/ 2203027 w 2996558"/>
                <a:gd name="connsiteY7" fmla="*/ 460917 h 2168941"/>
                <a:gd name="connsiteX8" fmla="*/ 2574735 w 2996558"/>
                <a:gd name="connsiteY8" fmla="*/ 483220 h 2168941"/>
                <a:gd name="connsiteX9" fmla="*/ 2827496 w 2996558"/>
                <a:gd name="connsiteY9" fmla="*/ 490654 h 2168941"/>
                <a:gd name="connsiteX10" fmla="*/ 2886969 w 2996558"/>
                <a:gd name="connsiteY10" fmla="*/ 490654 h 2168941"/>
                <a:gd name="connsiteX11" fmla="*/ 2924139 w 2996558"/>
                <a:gd name="connsiteY11" fmla="*/ 483220 h 2168941"/>
                <a:gd name="connsiteX12" fmla="*/ 2991047 w 2996558"/>
                <a:gd name="connsiteY12" fmla="*/ 483220 h 2168941"/>
                <a:gd name="connsiteX13" fmla="*/ 2983613 w 2996558"/>
                <a:gd name="connsiteY13" fmla="*/ 2044390 h 2168941"/>
                <a:gd name="connsiteX14" fmla="*/ 2983613 w 2996558"/>
                <a:gd name="connsiteY14" fmla="*/ 2074127 h 2168941"/>
                <a:gd name="connsiteX15" fmla="*/ 2805193 w 2996558"/>
                <a:gd name="connsiteY15" fmla="*/ 2081561 h 2168941"/>
                <a:gd name="connsiteX16" fmla="*/ 2054344 w 2996558"/>
                <a:gd name="connsiteY16" fmla="*/ 2081561 h 2168941"/>
                <a:gd name="connsiteX17" fmla="*/ 2009739 w 2996558"/>
                <a:gd name="connsiteY17" fmla="*/ 2081561 h 2168941"/>
                <a:gd name="connsiteX18" fmla="*/ 1935398 w 2996558"/>
                <a:gd name="connsiteY18" fmla="*/ 2081561 h 2168941"/>
                <a:gd name="connsiteX19" fmla="*/ 1883359 w 2996558"/>
                <a:gd name="connsiteY19" fmla="*/ 2022088 h 2168941"/>
                <a:gd name="connsiteX20" fmla="*/ 1734676 w 2996558"/>
                <a:gd name="connsiteY20" fmla="*/ 1910576 h 2168941"/>
                <a:gd name="connsiteX21" fmla="*/ 1526520 w 2996558"/>
                <a:gd name="connsiteY21" fmla="*/ 1806498 h 2168941"/>
                <a:gd name="connsiteX22" fmla="*/ 1348100 w 2996558"/>
                <a:gd name="connsiteY22" fmla="*/ 1739590 h 2168941"/>
                <a:gd name="connsiteX23" fmla="*/ 1058169 w 2996558"/>
                <a:gd name="connsiteY23" fmla="*/ 1687551 h 2168941"/>
                <a:gd name="connsiteX24" fmla="*/ 783105 w 2996558"/>
                <a:gd name="connsiteY24" fmla="*/ 1665249 h 2168941"/>
                <a:gd name="connsiteX25" fmla="*/ 567515 w 2996558"/>
                <a:gd name="connsiteY25" fmla="*/ 1650381 h 2168941"/>
                <a:gd name="connsiteX26" fmla="*/ 396530 w 2996558"/>
                <a:gd name="connsiteY26" fmla="*/ 1642946 h 2168941"/>
                <a:gd name="connsiteX27" fmla="*/ 277583 w 2996558"/>
                <a:gd name="connsiteY27" fmla="*/ 1642946 h 2168941"/>
                <a:gd name="connsiteX28" fmla="*/ 143769 w 2996558"/>
                <a:gd name="connsiteY28" fmla="*/ 1650381 h 2168941"/>
                <a:gd name="connsiteX29" fmla="*/ 91730 w 2996558"/>
                <a:gd name="connsiteY29" fmla="*/ 1657815 h 2168941"/>
                <a:gd name="connsiteX30" fmla="*/ 54559 w 2996558"/>
                <a:gd name="connsiteY30" fmla="*/ 1650381 h 2168941"/>
                <a:gd name="connsiteX31" fmla="*/ 61993 w 2996558"/>
                <a:gd name="connsiteY31" fmla="*/ 862361 h 2168941"/>
                <a:gd name="connsiteX32" fmla="*/ 69427 w 2996558"/>
                <a:gd name="connsiteY32" fmla="*/ 59473 h 2168941"/>
                <a:gd name="connsiteX0" fmla="*/ 69427 w 2996558"/>
                <a:gd name="connsiteY0" fmla="*/ 1652 h 2111120"/>
                <a:gd name="connsiteX1" fmla="*/ 976393 w 2996558"/>
                <a:gd name="connsiteY1" fmla="*/ 1652 h 2111120"/>
                <a:gd name="connsiteX2" fmla="*/ 1110208 w 2996558"/>
                <a:gd name="connsiteY2" fmla="*/ 1652 h 2111120"/>
                <a:gd name="connsiteX3" fmla="*/ 1117642 w 2996558"/>
                <a:gd name="connsiteY3" fmla="*/ 23955 h 2111120"/>
                <a:gd name="connsiteX4" fmla="*/ 1169681 w 2996558"/>
                <a:gd name="connsiteY4" fmla="*/ 75994 h 2111120"/>
                <a:gd name="connsiteX5" fmla="*/ 1377837 w 2996558"/>
                <a:gd name="connsiteY5" fmla="*/ 209808 h 2111120"/>
                <a:gd name="connsiteX6" fmla="*/ 1801583 w 2996558"/>
                <a:gd name="connsiteY6" fmla="*/ 365925 h 2111120"/>
                <a:gd name="connsiteX7" fmla="*/ 2203027 w 2996558"/>
                <a:gd name="connsiteY7" fmla="*/ 403096 h 2111120"/>
                <a:gd name="connsiteX8" fmla="*/ 2574735 w 2996558"/>
                <a:gd name="connsiteY8" fmla="*/ 425399 h 2111120"/>
                <a:gd name="connsiteX9" fmla="*/ 2827496 w 2996558"/>
                <a:gd name="connsiteY9" fmla="*/ 432833 h 2111120"/>
                <a:gd name="connsiteX10" fmla="*/ 2886969 w 2996558"/>
                <a:gd name="connsiteY10" fmla="*/ 432833 h 2111120"/>
                <a:gd name="connsiteX11" fmla="*/ 2924139 w 2996558"/>
                <a:gd name="connsiteY11" fmla="*/ 425399 h 2111120"/>
                <a:gd name="connsiteX12" fmla="*/ 2991047 w 2996558"/>
                <a:gd name="connsiteY12" fmla="*/ 425399 h 2111120"/>
                <a:gd name="connsiteX13" fmla="*/ 2983613 w 2996558"/>
                <a:gd name="connsiteY13" fmla="*/ 1986569 h 2111120"/>
                <a:gd name="connsiteX14" fmla="*/ 2983613 w 2996558"/>
                <a:gd name="connsiteY14" fmla="*/ 2016306 h 2111120"/>
                <a:gd name="connsiteX15" fmla="*/ 2805193 w 2996558"/>
                <a:gd name="connsiteY15" fmla="*/ 2023740 h 2111120"/>
                <a:gd name="connsiteX16" fmla="*/ 2054344 w 2996558"/>
                <a:gd name="connsiteY16" fmla="*/ 2023740 h 2111120"/>
                <a:gd name="connsiteX17" fmla="*/ 2009739 w 2996558"/>
                <a:gd name="connsiteY17" fmla="*/ 2023740 h 2111120"/>
                <a:gd name="connsiteX18" fmla="*/ 1935398 w 2996558"/>
                <a:gd name="connsiteY18" fmla="*/ 2023740 h 2111120"/>
                <a:gd name="connsiteX19" fmla="*/ 1883359 w 2996558"/>
                <a:gd name="connsiteY19" fmla="*/ 1964267 h 2111120"/>
                <a:gd name="connsiteX20" fmla="*/ 1734676 w 2996558"/>
                <a:gd name="connsiteY20" fmla="*/ 1852755 h 2111120"/>
                <a:gd name="connsiteX21" fmla="*/ 1526520 w 2996558"/>
                <a:gd name="connsiteY21" fmla="*/ 1748677 h 2111120"/>
                <a:gd name="connsiteX22" fmla="*/ 1348100 w 2996558"/>
                <a:gd name="connsiteY22" fmla="*/ 1681769 h 2111120"/>
                <a:gd name="connsiteX23" fmla="*/ 1058169 w 2996558"/>
                <a:gd name="connsiteY23" fmla="*/ 1629730 h 2111120"/>
                <a:gd name="connsiteX24" fmla="*/ 783105 w 2996558"/>
                <a:gd name="connsiteY24" fmla="*/ 1607428 h 2111120"/>
                <a:gd name="connsiteX25" fmla="*/ 567515 w 2996558"/>
                <a:gd name="connsiteY25" fmla="*/ 1592560 h 2111120"/>
                <a:gd name="connsiteX26" fmla="*/ 396530 w 2996558"/>
                <a:gd name="connsiteY26" fmla="*/ 1585125 h 2111120"/>
                <a:gd name="connsiteX27" fmla="*/ 277583 w 2996558"/>
                <a:gd name="connsiteY27" fmla="*/ 1585125 h 2111120"/>
                <a:gd name="connsiteX28" fmla="*/ 143769 w 2996558"/>
                <a:gd name="connsiteY28" fmla="*/ 1592560 h 2111120"/>
                <a:gd name="connsiteX29" fmla="*/ 91730 w 2996558"/>
                <a:gd name="connsiteY29" fmla="*/ 1599994 h 2111120"/>
                <a:gd name="connsiteX30" fmla="*/ 54559 w 2996558"/>
                <a:gd name="connsiteY30" fmla="*/ 1592560 h 2111120"/>
                <a:gd name="connsiteX31" fmla="*/ 61993 w 2996558"/>
                <a:gd name="connsiteY31" fmla="*/ 804540 h 2111120"/>
                <a:gd name="connsiteX32" fmla="*/ 69427 w 2996558"/>
                <a:gd name="connsiteY32" fmla="*/ 1652 h 2111120"/>
                <a:gd name="connsiteX0" fmla="*/ 16131 w 2943262"/>
                <a:gd name="connsiteY0" fmla="*/ 1652 h 2111120"/>
                <a:gd name="connsiteX1" fmla="*/ 923097 w 2943262"/>
                <a:gd name="connsiteY1" fmla="*/ 1652 h 2111120"/>
                <a:gd name="connsiteX2" fmla="*/ 1056912 w 2943262"/>
                <a:gd name="connsiteY2" fmla="*/ 1652 h 2111120"/>
                <a:gd name="connsiteX3" fmla="*/ 1064346 w 2943262"/>
                <a:gd name="connsiteY3" fmla="*/ 23955 h 2111120"/>
                <a:gd name="connsiteX4" fmla="*/ 1116385 w 2943262"/>
                <a:gd name="connsiteY4" fmla="*/ 75994 h 2111120"/>
                <a:gd name="connsiteX5" fmla="*/ 1324541 w 2943262"/>
                <a:gd name="connsiteY5" fmla="*/ 209808 h 2111120"/>
                <a:gd name="connsiteX6" fmla="*/ 1748287 w 2943262"/>
                <a:gd name="connsiteY6" fmla="*/ 365925 h 2111120"/>
                <a:gd name="connsiteX7" fmla="*/ 2149731 w 2943262"/>
                <a:gd name="connsiteY7" fmla="*/ 403096 h 2111120"/>
                <a:gd name="connsiteX8" fmla="*/ 2521439 w 2943262"/>
                <a:gd name="connsiteY8" fmla="*/ 425399 h 2111120"/>
                <a:gd name="connsiteX9" fmla="*/ 2774200 w 2943262"/>
                <a:gd name="connsiteY9" fmla="*/ 432833 h 2111120"/>
                <a:gd name="connsiteX10" fmla="*/ 2833673 w 2943262"/>
                <a:gd name="connsiteY10" fmla="*/ 432833 h 2111120"/>
                <a:gd name="connsiteX11" fmla="*/ 2870843 w 2943262"/>
                <a:gd name="connsiteY11" fmla="*/ 425399 h 2111120"/>
                <a:gd name="connsiteX12" fmla="*/ 2937751 w 2943262"/>
                <a:gd name="connsiteY12" fmla="*/ 425399 h 2111120"/>
                <a:gd name="connsiteX13" fmla="*/ 2930317 w 2943262"/>
                <a:gd name="connsiteY13" fmla="*/ 1986569 h 2111120"/>
                <a:gd name="connsiteX14" fmla="*/ 2930317 w 2943262"/>
                <a:gd name="connsiteY14" fmla="*/ 2016306 h 2111120"/>
                <a:gd name="connsiteX15" fmla="*/ 2751897 w 2943262"/>
                <a:gd name="connsiteY15" fmla="*/ 2023740 h 2111120"/>
                <a:gd name="connsiteX16" fmla="*/ 2001048 w 2943262"/>
                <a:gd name="connsiteY16" fmla="*/ 2023740 h 2111120"/>
                <a:gd name="connsiteX17" fmla="*/ 1956443 w 2943262"/>
                <a:gd name="connsiteY17" fmla="*/ 2023740 h 2111120"/>
                <a:gd name="connsiteX18" fmla="*/ 1882102 w 2943262"/>
                <a:gd name="connsiteY18" fmla="*/ 2023740 h 2111120"/>
                <a:gd name="connsiteX19" fmla="*/ 1830063 w 2943262"/>
                <a:gd name="connsiteY19" fmla="*/ 1964267 h 2111120"/>
                <a:gd name="connsiteX20" fmla="*/ 1681380 w 2943262"/>
                <a:gd name="connsiteY20" fmla="*/ 1852755 h 2111120"/>
                <a:gd name="connsiteX21" fmla="*/ 1473224 w 2943262"/>
                <a:gd name="connsiteY21" fmla="*/ 1748677 h 2111120"/>
                <a:gd name="connsiteX22" fmla="*/ 1294804 w 2943262"/>
                <a:gd name="connsiteY22" fmla="*/ 1681769 h 2111120"/>
                <a:gd name="connsiteX23" fmla="*/ 1004873 w 2943262"/>
                <a:gd name="connsiteY23" fmla="*/ 1629730 h 2111120"/>
                <a:gd name="connsiteX24" fmla="*/ 729809 w 2943262"/>
                <a:gd name="connsiteY24" fmla="*/ 1607428 h 2111120"/>
                <a:gd name="connsiteX25" fmla="*/ 514219 w 2943262"/>
                <a:gd name="connsiteY25" fmla="*/ 1592560 h 2111120"/>
                <a:gd name="connsiteX26" fmla="*/ 343234 w 2943262"/>
                <a:gd name="connsiteY26" fmla="*/ 1585125 h 2111120"/>
                <a:gd name="connsiteX27" fmla="*/ 224287 w 2943262"/>
                <a:gd name="connsiteY27" fmla="*/ 1585125 h 2111120"/>
                <a:gd name="connsiteX28" fmla="*/ 90473 w 2943262"/>
                <a:gd name="connsiteY28" fmla="*/ 1592560 h 2111120"/>
                <a:gd name="connsiteX29" fmla="*/ 38434 w 2943262"/>
                <a:gd name="connsiteY29" fmla="*/ 1599994 h 2111120"/>
                <a:gd name="connsiteX30" fmla="*/ 1263 w 2943262"/>
                <a:gd name="connsiteY30" fmla="*/ 1592560 h 2111120"/>
                <a:gd name="connsiteX31" fmla="*/ 8697 w 2943262"/>
                <a:gd name="connsiteY31" fmla="*/ 804540 h 2111120"/>
                <a:gd name="connsiteX32" fmla="*/ 16131 w 2943262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23241 w 2950372"/>
                <a:gd name="connsiteY0" fmla="*/ 1652 h 2111120"/>
                <a:gd name="connsiteX1" fmla="*/ 930207 w 2950372"/>
                <a:gd name="connsiteY1" fmla="*/ 1652 h 2111120"/>
                <a:gd name="connsiteX2" fmla="*/ 1064022 w 2950372"/>
                <a:gd name="connsiteY2" fmla="*/ 1652 h 2111120"/>
                <a:gd name="connsiteX3" fmla="*/ 1071456 w 2950372"/>
                <a:gd name="connsiteY3" fmla="*/ 23955 h 2111120"/>
                <a:gd name="connsiteX4" fmla="*/ 1123495 w 2950372"/>
                <a:gd name="connsiteY4" fmla="*/ 75994 h 2111120"/>
                <a:gd name="connsiteX5" fmla="*/ 1331651 w 2950372"/>
                <a:gd name="connsiteY5" fmla="*/ 209808 h 2111120"/>
                <a:gd name="connsiteX6" fmla="*/ 1755397 w 2950372"/>
                <a:gd name="connsiteY6" fmla="*/ 365925 h 2111120"/>
                <a:gd name="connsiteX7" fmla="*/ 2156841 w 2950372"/>
                <a:gd name="connsiteY7" fmla="*/ 403096 h 2111120"/>
                <a:gd name="connsiteX8" fmla="*/ 2528549 w 2950372"/>
                <a:gd name="connsiteY8" fmla="*/ 425399 h 2111120"/>
                <a:gd name="connsiteX9" fmla="*/ 2781310 w 2950372"/>
                <a:gd name="connsiteY9" fmla="*/ 432833 h 2111120"/>
                <a:gd name="connsiteX10" fmla="*/ 2840783 w 2950372"/>
                <a:gd name="connsiteY10" fmla="*/ 432833 h 2111120"/>
                <a:gd name="connsiteX11" fmla="*/ 2877953 w 2950372"/>
                <a:gd name="connsiteY11" fmla="*/ 425399 h 2111120"/>
                <a:gd name="connsiteX12" fmla="*/ 2944861 w 2950372"/>
                <a:gd name="connsiteY12" fmla="*/ 425399 h 2111120"/>
                <a:gd name="connsiteX13" fmla="*/ 2937427 w 2950372"/>
                <a:gd name="connsiteY13" fmla="*/ 1986569 h 2111120"/>
                <a:gd name="connsiteX14" fmla="*/ 2937427 w 2950372"/>
                <a:gd name="connsiteY14" fmla="*/ 2016306 h 2111120"/>
                <a:gd name="connsiteX15" fmla="*/ 2759007 w 2950372"/>
                <a:gd name="connsiteY15" fmla="*/ 2023740 h 2111120"/>
                <a:gd name="connsiteX16" fmla="*/ 2008158 w 2950372"/>
                <a:gd name="connsiteY16" fmla="*/ 2023740 h 2111120"/>
                <a:gd name="connsiteX17" fmla="*/ 1963553 w 2950372"/>
                <a:gd name="connsiteY17" fmla="*/ 2023740 h 2111120"/>
                <a:gd name="connsiteX18" fmla="*/ 1889212 w 2950372"/>
                <a:gd name="connsiteY18" fmla="*/ 2023740 h 2111120"/>
                <a:gd name="connsiteX19" fmla="*/ 1837173 w 2950372"/>
                <a:gd name="connsiteY19" fmla="*/ 1964267 h 2111120"/>
                <a:gd name="connsiteX20" fmla="*/ 1688490 w 2950372"/>
                <a:gd name="connsiteY20" fmla="*/ 1852755 h 2111120"/>
                <a:gd name="connsiteX21" fmla="*/ 1480334 w 2950372"/>
                <a:gd name="connsiteY21" fmla="*/ 1748677 h 2111120"/>
                <a:gd name="connsiteX22" fmla="*/ 1301914 w 2950372"/>
                <a:gd name="connsiteY22" fmla="*/ 1681769 h 2111120"/>
                <a:gd name="connsiteX23" fmla="*/ 1011983 w 2950372"/>
                <a:gd name="connsiteY23" fmla="*/ 1629730 h 2111120"/>
                <a:gd name="connsiteX24" fmla="*/ 736919 w 2950372"/>
                <a:gd name="connsiteY24" fmla="*/ 1607428 h 2111120"/>
                <a:gd name="connsiteX25" fmla="*/ 521329 w 2950372"/>
                <a:gd name="connsiteY25" fmla="*/ 1592560 h 2111120"/>
                <a:gd name="connsiteX26" fmla="*/ 350344 w 2950372"/>
                <a:gd name="connsiteY26" fmla="*/ 1585125 h 2111120"/>
                <a:gd name="connsiteX27" fmla="*/ 231397 w 2950372"/>
                <a:gd name="connsiteY27" fmla="*/ 1585125 h 2111120"/>
                <a:gd name="connsiteX28" fmla="*/ 97583 w 2950372"/>
                <a:gd name="connsiteY28" fmla="*/ 1592560 h 2111120"/>
                <a:gd name="connsiteX29" fmla="*/ 45544 w 2950372"/>
                <a:gd name="connsiteY29" fmla="*/ 1599994 h 2111120"/>
                <a:gd name="connsiteX30" fmla="*/ 938 w 2950372"/>
                <a:gd name="connsiteY30" fmla="*/ 1570257 h 2111120"/>
                <a:gd name="connsiteX31" fmla="*/ 15807 w 2950372"/>
                <a:gd name="connsiteY31" fmla="*/ 804540 h 2111120"/>
                <a:gd name="connsiteX32" fmla="*/ 23241 w 2950372"/>
                <a:gd name="connsiteY32" fmla="*/ 1652 h 2111120"/>
                <a:gd name="connsiteX0" fmla="*/ 26358 w 2953489"/>
                <a:gd name="connsiteY0" fmla="*/ 1652 h 2111120"/>
                <a:gd name="connsiteX1" fmla="*/ 933324 w 2953489"/>
                <a:gd name="connsiteY1" fmla="*/ 1652 h 2111120"/>
                <a:gd name="connsiteX2" fmla="*/ 1067139 w 2953489"/>
                <a:gd name="connsiteY2" fmla="*/ 1652 h 2111120"/>
                <a:gd name="connsiteX3" fmla="*/ 1074573 w 2953489"/>
                <a:gd name="connsiteY3" fmla="*/ 23955 h 2111120"/>
                <a:gd name="connsiteX4" fmla="*/ 1126612 w 2953489"/>
                <a:gd name="connsiteY4" fmla="*/ 75994 h 2111120"/>
                <a:gd name="connsiteX5" fmla="*/ 1334768 w 2953489"/>
                <a:gd name="connsiteY5" fmla="*/ 209808 h 2111120"/>
                <a:gd name="connsiteX6" fmla="*/ 1758514 w 2953489"/>
                <a:gd name="connsiteY6" fmla="*/ 365925 h 2111120"/>
                <a:gd name="connsiteX7" fmla="*/ 2159958 w 2953489"/>
                <a:gd name="connsiteY7" fmla="*/ 403096 h 2111120"/>
                <a:gd name="connsiteX8" fmla="*/ 2531666 w 2953489"/>
                <a:gd name="connsiteY8" fmla="*/ 425399 h 2111120"/>
                <a:gd name="connsiteX9" fmla="*/ 2784427 w 2953489"/>
                <a:gd name="connsiteY9" fmla="*/ 432833 h 2111120"/>
                <a:gd name="connsiteX10" fmla="*/ 2843900 w 2953489"/>
                <a:gd name="connsiteY10" fmla="*/ 432833 h 2111120"/>
                <a:gd name="connsiteX11" fmla="*/ 2881070 w 2953489"/>
                <a:gd name="connsiteY11" fmla="*/ 425399 h 2111120"/>
                <a:gd name="connsiteX12" fmla="*/ 2947978 w 2953489"/>
                <a:gd name="connsiteY12" fmla="*/ 425399 h 2111120"/>
                <a:gd name="connsiteX13" fmla="*/ 2940544 w 2953489"/>
                <a:gd name="connsiteY13" fmla="*/ 1986569 h 2111120"/>
                <a:gd name="connsiteX14" fmla="*/ 2940544 w 2953489"/>
                <a:gd name="connsiteY14" fmla="*/ 2016306 h 2111120"/>
                <a:gd name="connsiteX15" fmla="*/ 2762124 w 2953489"/>
                <a:gd name="connsiteY15" fmla="*/ 2023740 h 2111120"/>
                <a:gd name="connsiteX16" fmla="*/ 2011275 w 2953489"/>
                <a:gd name="connsiteY16" fmla="*/ 2023740 h 2111120"/>
                <a:gd name="connsiteX17" fmla="*/ 1966670 w 2953489"/>
                <a:gd name="connsiteY17" fmla="*/ 2023740 h 2111120"/>
                <a:gd name="connsiteX18" fmla="*/ 1892329 w 2953489"/>
                <a:gd name="connsiteY18" fmla="*/ 2023740 h 2111120"/>
                <a:gd name="connsiteX19" fmla="*/ 1840290 w 2953489"/>
                <a:gd name="connsiteY19" fmla="*/ 1964267 h 2111120"/>
                <a:gd name="connsiteX20" fmla="*/ 1691607 w 2953489"/>
                <a:gd name="connsiteY20" fmla="*/ 1852755 h 2111120"/>
                <a:gd name="connsiteX21" fmla="*/ 1483451 w 2953489"/>
                <a:gd name="connsiteY21" fmla="*/ 1748677 h 2111120"/>
                <a:gd name="connsiteX22" fmla="*/ 1305031 w 2953489"/>
                <a:gd name="connsiteY22" fmla="*/ 1681769 h 2111120"/>
                <a:gd name="connsiteX23" fmla="*/ 1015100 w 2953489"/>
                <a:gd name="connsiteY23" fmla="*/ 1629730 h 2111120"/>
                <a:gd name="connsiteX24" fmla="*/ 740036 w 2953489"/>
                <a:gd name="connsiteY24" fmla="*/ 1607428 h 2111120"/>
                <a:gd name="connsiteX25" fmla="*/ 524446 w 2953489"/>
                <a:gd name="connsiteY25" fmla="*/ 1592560 h 2111120"/>
                <a:gd name="connsiteX26" fmla="*/ 353461 w 2953489"/>
                <a:gd name="connsiteY26" fmla="*/ 1585125 h 2111120"/>
                <a:gd name="connsiteX27" fmla="*/ 234514 w 2953489"/>
                <a:gd name="connsiteY27" fmla="*/ 1585125 h 2111120"/>
                <a:gd name="connsiteX28" fmla="*/ 100700 w 2953489"/>
                <a:gd name="connsiteY28" fmla="*/ 1592560 h 2111120"/>
                <a:gd name="connsiteX29" fmla="*/ 4055 w 2953489"/>
                <a:gd name="connsiteY29" fmla="*/ 1570257 h 2111120"/>
                <a:gd name="connsiteX30" fmla="*/ 18924 w 2953489"/>
                <a:gd name="connsiteY30" fmla="*/ 804540 h 2111120"/>
                <a:gd name="connsiteX31" fmla="*/ 26358 w 2953489"/>
                <a:gd name="connsiteY31" fmla="*/ 1652 h 2111120"/>
                <a:gd name="connsiteX0" fmla="*/ 26358 w 2953489"/>
                <a:gd name="connsiteY0" fmla="*/ 1652 h 2111120"/>
                <a:gd name="connsiteX1" fmla="*/ 933324 w 2953489"/>
                <a:gd name="connsiteY1" fmla="*/ 1652 h 2111120"/>
                <a:gd name="connsiteX2" fmla="*/ 1067139 w 2953489"/>
                <a:gd name="connsiteY2" fmla="*/ 1652 h 2111120"/>
                <a:gd name="connsiteX3" fmla="*/ 1074573 w 2953489"/>
                <a:gd name="connsiteY3" fmla="*/ 23955 h 2111120"/>
                <a:gd name="connsiteX4" fmla="*/ 1126612 w 2953489"/>
                <a:gd name="connsiteY4" fmla="*/ 75994 h 2111120"/>
                <a:gd name="connsiteX5" fmla="*/ 1334768 w 2953489"/>
                <a:gd name="connsiteY5" fmla="*/ 209808 h 2111120"/>
                <a:gd name="connsiteX6" fmla="*/ 1758514 w 2953489"/>
                <a:gd name="connsiteY6" fmla="*/ 365925 h 2111120"/>
                <a:gd name="connsiteX7" fmla="*/ 2159958 w 2953489"/>
                <a:gd name="connsiteY7" fmla="*/ 403096 h 2111120"/>
                <a:gd name="connsiteX8" fmla="*/ 2531666 w 2953489"/>
                <a:gd name="connsiteY8" fmla="*/ 425399 h 2111120"/>
                <a:gd name="connsiteX9" fmla="*/ 2784427 w 2953489"/>
                <a:gd name="connsiteY9" fmla="*/ 432833 h 2111120"/>
                <a:gd name="connsiteX10" fmla="*/ 2843900 w 2953489"/>
                <a:gd name="connsiteY10" fmla="*/ 432833 h 2111120"/>
                <a:gd name="connsiteX11" fmla="*/ 2881070 w 2953489"/>
                <a:gd name="connsiteY11" fmla="*/ 425399 h 2111120"/>
                <a:gd name="connsiteX12" fmla="*/ 2947978 w 2953489"/>
                <a:gd name="connsiteY12" fmla="*/ 425399 h 2111120"/>
                <a:gd name="connsiteX13" fmla="*/ 2940544 w 2953489"/>
                <a:gd name="connsiteY13" fmla="*/ 1986569 h 2111120"/>
                <a:gd name="connsiteX14" fmla="*/ 2940544 w 2953489"/>
                <a:gd name="connsiteY14" fmla="*/ 2016306 h 2111120"/>
                <a:gd name="connsiteX15" fmla="*/ 2762124 w 2953489"/>
                <a:gd name="connsiteY15" fmla="*/ 2023740 h 2111120"/>
                <a:gd name="connsiteX16" fmla="*/ 2011275 w 2953489"/>
                <a:gd name="connsiteY16" fmla="*/ 2023740 h 2111120"/>
                <a:gd name="connsiteX17" fmla="*/ 1966670 w 2953489"/>
                <a:gd name="connsiteY17" fmla="*/ 2023740 h 2111120"/>
                <a:gd name="connsiteX18" fmla="*/ 1892329 w 2953489"/>
                <a:gd name="connsiteY18" fmla="*/ 2023740 h 2111120"/>
                <a:gd name="connsiteX19" fmla="*/ 1840290 w 2953489"/>
                <a:gd name="connsiteY19" fmla="*/ 1964267 h 2111120"/>
                <a:gd name="connsiteX20" fmla="*/ 1691607 w 2953489"/>
                <a:gd name="connsiteY20" fmla="*/ 1852755 h 2111120"/>
                <a:gd name="connsiteX21" fmla="*/ 1483451 w 2953489"/>
                <a:gd name="connsiteY21" fmla="*/ 1748677 h 2111120"/>
                <a:gd name="connsiteX22" fmla="*/ 1305031 w 2953489"/>
                <a:gd name="connsiteY22" fmla="*/ 1681769 h 2111120"/>
                <a:gd name="connsiteX23" fmla="*/ 1015100 w 2953489"/>
                <a:gd name="connsiteY23" fmla="*/ 1629730 h 2111120"/>
                <a:gd name="connsiteX24" fmla="*/ 740036 w 2953489"/>
                <a:gd name="connsiteY24" fmla="*/ 1607428 h 2111120"/>
                <a:gd name="connsiteX25" fmla="*/ 524446 w 2953489"/>
                <a:gd name="connsiteY25" fmla="*/ 1592560 h 2111120"/>
                <a:gd name="connsiteX26" fmla="*/ 353461 w 2953489"/>
                <a:gd name="connsiteY26" fmla="*/ 1585125 h 2111120"/>
                <a:gd name="connsiteX27" fmla="*/ 234514 w 2953489"/>
                <a:gd name="connsiteY27" fmla="*/ 1585125 h 2111120"/>
                <a:gd name="connsiteX28" fmla="*/ 100700 w 2953489"/>
                <a:gd name="connsiteY28" fmla="*/ 1592560 h 2111120"/>
                <a:gd name="connsiteX29" fmla="*/ 4055 w 2953489"/>
                <a:gd name="connsiteY29" fmla="*/ 1570257 h 2111120"/>
                <a:gd name="connsiteX30" fmla="*/ 18924 w 2953489"/>
                <a:gd name="connsiteY30" fmla="*/ 804540 h 2111120"/>
                <a:gd name="connsiteX31" fmla="*/ 26358 w 2953489"/>
                <a:gd name="connsiteY31" fmla="*/ 1652 h 2111120"/>
                <a:gd name="connsiteX0" fmla="*/ 22126 w 2949257"/>
                <a:gd name="connsiteY0" fmla="*/ 1652 h 2111120"/>
                <a:gd name="connsiteX1" fmla="*/ 929092 w 2949257"/>
                <a:gd name="connsiteY1" fmla="*/ 1652 h 2111120"/>
                <a:gd name="connsiteX2" fmla="*/ 1062907 w 2949257"/>
                <a:gd name="connsiteY2" fmla="*/ 1652 h 2111120"/>
                <a:gd name="connsiteX3" fmla="*/ 1070341 w 2949257"/>
                <a:gd name="connsiteY3" fmla="*/ 23955 h 2111120"/>
                <a:gd name="connsiteX4" fmla="*/ 1122380 w 2949257"/>
                <a:gd name="connsiteY4" fmla="*/ 75994 h 2111120"/>
                <a:gd name="connsiteX5" fmla="*/ 1330536 w 2949257"/>
                <a:gd name="connsiteY5" fmla="*/ 209808 h 2111120"/>
                <a:gd name="connsiteX6" fmla="*/ 1754282 w 2949257"/>
                <a:gd name="connsiteY6" fmla="*/ 365925 h 2111120"/>
                <a:gd name="connsiteX7" fmla="*/ 2155726 w 2949257"/>
                <a:gd name="connsiteY7" fmla="*/ 403096 h 2111120"/>
                <a:gd name="connsiteX8" fmla="*/ 2527434 w 2949257"/>
                <a:gd name="connsiteY8" fmla="*/ 425399 h 2111120"/>
                <a:gd name="connsiteX9" fmla="*/ 2780195 w 2949257"/>
                <a:gd name="connsiteY9" fmla="*/ 432833 h 2111120"/>
                <a:gd name="connsiteX10" fmla="*/ 2839668 w 2949257"/>
                <a:gd name="connsiteY10" fmla="*/ 432833 h 2111120"/>
                <a:gd name="connsiteX11" fmla="*/ 2876838 w 2949257"/>
                <a:gd name="connsiteY11" fmla="*/ 425399 h 2111120"/>
                <a:gd name="connsiteX12" fmla="*/ 2943746 w 2949257"/>
                <a:gd name="connsiteY12" fmla="*/ 425399 h 2111120"/>
                <a:gd name="connsiteX13" fmla="*/ 2936312 w 2949257"/>
                <a:gd name="connsiteY13" fmla="*/ 1986569 h 2111120"/>
                <a:gd name="connsiteX14" fmla="*/ 2936312 w 2949257"/>
                <a:gd name="connsiteY14" fmla="*/ 2016306 h 2111120"/>
                <a:gd name="connsiteX15" fmla="*/ 2757892 w 2949257"/>
                <a:gd name="connsiteY15" fmla="*/ 2023740 h 2111120"/>
                <a:gd name="connsiteX16" fmla="*/ 2007043 w 2949257"/>
                <a:gd name="connsiteY16" fmla="*/ 2023740 h 2111120"/>
                <a:gd name="connsiteX17" fmla="*/ 1962438 w 2949257"/>
                <a:gd name="connsiteY17" fmla="*/ 2023740 h 2111120"/>
                <a:gd name="connsiteX18" fmla="*/ 1888097 w 2949257"/>
                <a:gd name="connsiteY18" fmla="*/ 2023740 h 2111120"/>
                <a:gd name="connsiteX19" fmla="*/ 1836058 w 2949257"/>
                <a:gd name="connsiteY19" fmla="*/ 1964267 h 2111120"/>
                <a:gd name="connsiteX20" fmla="*/ 1687375 w 2949257"/>
                <a:gd name="connsiteY20" fmla="*/ 1852755 h 2111120"/>
                <a:gd name="connsiteX21" fmla="*/ 1479219 w 2949257"/>
                <a:gd name="connsiteY21" fmla="*/ 1748677 h 2111120"/>
                <a:gd name="connsiteX22" fmla="*/ 1300799 w 2949257"/>
                <a:gd name="connsiteY22" fmla="*/ 1681769 h 2111120"/>
                <a:gd name="connsiteX23" fmla="*/ 1010868 w 2949257"/>
                <a:gd name="connsiteY23" fmla="*/ 1629730 h 2111120"/>
                <a:gd name="connsiteX24" fmla="*/ 735804 w 2949257"/>
                <a:gd name="connsiteY24" fmla="*/ 1607428 h 2111120"/>
                <a:gd name="connsiteX25" fmla="*/ 520214 w 2949257"/>
                <a:gd name="connsiteY25" fmla="*/ 1592560 h 2111120"/>
                <a:gd name="connsiteX26" fmla="*/ 349229 w 2949257"/>
                <a:gd name="connsiteY26" fmla="*/ 1585125 h 2111120"/>
                <a:gd name="connsiteX27" fmla="*/ 230282 w 2949257"/>
                <a:gd name="connsiteY27" fmla="*/ 1585125 h 2111120"/>
                <a:gd name="connsiteX28" fmla="*/ 96468 w 2949257"/>
                <a:gd name="connsiteY28" fmla="*/ 1592560 h 2111120"/>
                <a:gd name="connsiteX29" fmla="*/ 4586 w 2949257"/>
                <a:gd name="connsiteY29" fmla="*/ 1582164 h 2111120"/>
                <a:gd name="connsiteX30" fmla="*/ 14692 w 2949257"/>
                <a:gd name="connsiteY30" fmla="*/ 804540 h 2111120"/>
                <a:gd name="connsiteX31" fmla="*/ 22126 w 2949257"/>
                <a:gd name="connsiteY31" fmla="*/ 1652 h 2111120"/>
                <a:gd name="connsiteX0" fmla="*/ 22126 w 2949257"/>
                <a:gd name="connsiteY0" fmla="*/ 1652 h 2111120"/>
                <a:gd name="connsiteX1" fmla="*/ 929092 w 2949257"/>
                <a:gd name="connsiteY1" fmla="*/ 1652 h 2111120"/>
                <a:gd name="connsiteX2" fmla="*/ 1062907 w 2949257"/>
                <a:gd name="connsiteY2" fmla="*/ 1652 h 2111120"/>
                <a:gd name="connsiteX3" fmla="*/ 1070341 w 2949257"/>
                <a:gd name="connsiteY3" fmla="*/ 23955 h 2111120"/>
                <a:gd name="connsiteX4" fmla="*/ 1122380 w 2949257"/>
                <a:gd name="connsiteY4" fmla="*/ 75994 h 2111120"/>
                <a:gd name="connsiteX5" fmla="*/ 1330536 w 2949257"/>
                <a:gd name="connsiteY5" fmla="*/ 209808 h 2111120"/>
                <a:gd name="connsiteX6" fmla="*/ 1754282 w 2949257"/>
                <a:gd name="connsiteY6" fmla="*/ 365925 h 2111120"/>
                <a:gd name="connsiteX7" fmla="*/ 2155726 w 2949257"/>
                <a:gd name="connsiteY7" fmla="*/ 403096 h 2111120"/>
                <a:gd name="connsiteX8" fmla="*/ 2527434 w 2949257"/>
                <a:gd name="connsiteY8" fmla="*/ 425399 h 2111120"/>
                <a:gd name="connsiteX9" fmla="*/ 2780195 w 2949257"/>
                <a:gd name="connsiteY9" fmla="*/ 432833 h 2111120"/>
                <a:gd name="connsiteX10" fmla="*/ 2839668 w 2949257"/>
                <a:gd name="connsiteY10" fmla="*/ 432833 h 2111120"/>
                <a:gd name="connsiteX11" fmla="*/ 2876838 w 2949257"/>
                <a:gd name="connsiteY11" fmla="*/ 425399 h 2111120"/>
                <a:gd name="connsiteX12" fmla="*/ 2943746 w 2949257"/>
                <a:gd name="connsiteY12" fmla="*/ 425399 h 2111120"/>
                <a:gd name="connsiteX13" fmla="*/ 2936312 w 2949257"/>
                <a:gd name="connsiteY13" fmla="*/ 1986569 h 2111120"/>
                <a:gd name="connsiteX14" fmla="*/ 2936312 w 2949257"/>
                <a:gd name="connsiteY14" fmla="*/ 2016306 h 2111120"/>
                <a:gd name="connsiteX15" fmla="*/ 2757892 w 2949257"/>
                <a:gd name="connsiteY15" fmla="*/ 2023740 h 2111120"/>
                <a:gd name="connsiteX16" fmla="*/ 2007043 w 2949257"/>
                <a:gd name="connsiteY16" fmla="*/ 2023740 h 2111120"/>
                <a:gd name="connsiteX17" fmla="*/ 1962438 w 2949257"/>
                <a:gd name="connsiteY17" fmla="*/ 2023740 h 2111120"/>
                <a:gd name="connsiteX18" fmla="*/ 1888097 w 2949257"/>
                <a:gd name="connsiteY18" fmla="*/ 2023740 h 2111120"/>
                <a:gd name="connsiteX19" fmla="*/ 1836058 w 2949257"/>
                <a:gd name="connsiteY19" fmla="*/ 1964267 h 2111120"/>
                <a:gd name="connsiteX20" fmla="*/ 1687375 w 2949257"/>
                <a:gd name="connsiteY20" fmla="*/ 1852755 h 2111120"/>
                <a:gd name="connsiteX21" fmla="*/ 1479219 w 2949257"/>
                <a:gd name="connsiteY21" fmla="*/ 1748677 h 2111120"/>
                <a:gd name="connsiteX22" fmla="*/ 1300799 w 2949257"/>
                <a:gd name="connsiteY22" fmla="*/ 1681769 h 2111120"/>
                <a:gd name="connsiteX23" fmla="*/ 1010868 w 2949257"/>
                <a:gd name="connsiteY23" fmla="*/ 1629730 h 2111120"/>
                <a:gd name="connsiteX24" fmla="*/ 735804 w 2949257"/>
                <a:gd name="connsiteY24" fmla="*/ 1607428 h 2111120"/>
                <a:gd name="connsiteX25" fmla="*/ 520214 w 2949257"/>
                <a:gd name="connsiteY25" fmla="*/ 1592560 h 2111120"/>
                <a:gd name="connsiteX26" fmla="*/ 349229 w 2949257"/>
                <a:gd name="connsiteY26" fmla="*/ 1585125 h 2111120"/>
                <a:gd name="connsiteX27" fmla="*/ 230282 w 2949257"/>
                <a:gd name="connsiteY27" fmla="*/ 1585125 h 2111120"/>
                <a:gd name="connsiteX28" fmla="*/ 134568 w 2949257"/>
                <a:gd name="connsiteY28" fmla="*/ 1585417 h 2111120"/>
                <a:gd name="connsiteX29" fmla="*/ 4586 w 2949257"/>
                <a:gd name="connsiteY29" fmla="*/ 1582164 h 2111120"/>
                <a:gd name="connsiteX30" fmla="*/ 14692 w 2949257"/>
                <a:gd name="connsiteY30" fmla="*/ 804540 h 2111120"/>
                <a:gd name="connsiteX31" fmla="*/ 22126 w 2949257"/>
                <a:gd name="connsiteY31" fmla="*/ 1652 h 2111120"/>
                <a:gd name="connsiteX0" fmla="*/ 12441 w 2939572"/>
                <a:gd name="connsiteY0" fmla="*/ 1652 h 2111120"/>
                <a:gd name="connsiteX1" fmla="*/ 919407 w 2939572"/>
                <a:gd name="connsiteY1" fmla="*/ 1652 h 2111120"/>
                <a:gd name="connsiteX2" fmla="*/ 1053222 w 2939572"/>
                <a:gd name="connsiteY2" fmla="*/ 1652 h 2111120"/>
                <a:gd name="connsiteX3" fmla="*/ 1060656 w 2939572"/>
                <a:gd name="connsiteY3" fmla="*/ 23955 h 2111120"/>
                <a:gd name="connsiteX4" fmla="*/ 1112695 w 2939572"/>
                <a:gd name="connsiteY4" fmla="*/ 75994 h 2111120"/>
                <a:gd name="connsiteX5" fmla="*/ 1320851 w 2939572"/>
                <a:gd name="connsiteY5" fmla="*/ 209808 h 2111120"/>
                <a:gd name="connsiteX6" fmla="*/ 1744597 w 2939572"/>
                <a:gd name="connsiteY6" fmla="*/ 365925 h 2111120"/>
                <a:gd name="connsiteX7" fmla="*/ 2146041 w 2939572"/>
                <a:gd name="connsiteY7" fmla="*/ 403096 h 2111120"/>
                <a:gd name="connsiteX8" fmla="*/ 2517749 w 2939572"/>
                <a:gd name="connsiteY8" fmla="*/ 425399 h 2111120"/>
                <a:gd name="connsiteX9" fmla="*/ 2770510 w 2939572"/>
                <a:gd name="connsiteY9" fmla="*/ 432833 h 2111120"/>
                <a:gd name="connsiteX10" fmla="*/ 2829983 w 2939572"/>
                <a:gd name="connsiteY10" fmla="*/ 432833 h 2111120"/>
                <a:gd name="connsiteX11" fmla="*/ 2867153 w 2939572"/>
                <a:gd name="connsiteY11" fmla="*/ 425399 h 2111120"/>
                <a:gd name="connsiteX12" fmla="*/ 2934061 w 2939572"/>
                <a:gd name="connsiteY12" fmla="*/ 425399 h 2111120"/>
                <a:gd name="connsiteX13" fmla="*/ 2926627 w 2939572"/>
                <a:gd name="connsiteY13" fmla="*/ 1986569 h 2111120"/>
                <a:gd name="connsiteX14" fmla="*/ 2926627 w 2939572"/>
                <a:gd name="connsiteY14" fmla="*/ 2016306 h 2111120"/>
                <a:gd name="connsiteX15" fmla="*/ 2748207 w 2939572"/>
                <a:gd name="connsiteY15" fmla="*/ 2023740 h 2111120"/>
                <a:gd name="connsiteX16" fmla="*/ 1997358 w 2939572"/>
                <a:gd name="connsiteY16" fmla="*/ 2023740 h 2111120"/>
                <a:gd name="connsiteX17" fmla="*/ 1952753 w 2939572"/>
                <a:gd name="connsiteY17" fmla="*/ 2023740 h 2111120"/>
                <a:gd name="connsiteX18" fmla="*/ 1878412 w 2939572"/>
                <a:gd name="connsiteY18" fmla="*/ 2023740 h 2111120"/>
                <a:gd name="connsiteX19" fmla="*/ 1826373 w 2939572"/>
                <a:gd name="connsiteY19" fmla="*/ 1964267 h 2111120"/>
                <a:gd name="connsiteX20" fmla="*/ 1677690 w 2939572"/>
                <a:gd name="connsiteY20" fmla="*/ 1852755 h 2111120"/>
                <a:gd name="connsiteX21" fmla="*/ 1469534 w 2939572"/>
                <a:gd name="connsiteY21" fmla="*/ 1748677 h 2111120"/>
                <a:gd name="connsiteX22" fmla="*/ 1291114 w 2939572"/>
                <a:gd name="connsiteY22" fmla="*/ 1681769 h 2111120"/>
                <a:gd name="connsiteX23" fmla="*/ 1001183 w 2939572"/>
                <a:gd name="connsiteY23" fmla="*/ 1629730 h 2111120"/>
                <a:gd name="connsiteX24" fmla="*/ 726119 w 2939572"/>
                <a:gd name="connsiteY24" fmla="*/ 1607428 h 2111120"/>
                <a:gd name="connsiteX25" fmla="*/ 510529 w 2939572"/>
                <a:gd name="connsiteY25" fmla="*/ 1592560 h 2111120"/>
                <a:gd name="connsiteX26" fmla="*/ 339544 w 2939572"/>
                <a:gd name="connsiteY26" fmla="*/ 1585125 h 2111120"/>
                <a:gd name="connsiteX27" fmla="*/ 220597 w 2939572"/>
                <a:gd name="connsiteY27" fmla="*/ 1585125 h 2111120"/>
                <a:gd name="connsiteX28" fmla="*/ 124883 w 2939572"/>
                <a:gd name="connsiteY28" fmla="*/ 1585417 h 2111120"/>
                <a:gd name="connsiteX29" fmla="*/ 6807 w 2939572"/>
                <a:gd name="connsiteY29" fmla="*/ 1586926 h 2111120"/>
                <a:gd name="connsiteX30" fmla="*/ 5007 w 2939572"/>
                <a:gd name="connsiteY30" fmla="*/ 804540 h 2111120"/>
                <a:gd name="connsiteX31" fmla="*/ 12441 w 2939572"/>
                <a:gd name="connsiteY31" fmla="*/ 1652 h 2111120"/>
                <a:gd name="connsiteX0" fmla="*/ 13298 w 2940429"/>
                <a:gd name="connsiteY0" fmla="*/ 1652 h 2111120"/>
                <a:gd name="connsiteX1" fmla="*/ 920264 w 2940429"/>
                <a:gd name="connsiteY1" fmla="*/ 1652 h 2111120"/>
                <a:gd name="connsiteX2" fmla="*/ 1054079 w 2940429"/>
                <a:gd name="connsiteY2" fmla="*/ 1652 h 2111120"/>
                <a:gd name="connsiteX3" fmla="*/ 1061513 w 2940429"/>
                <a:gd name="connsiteY3" fmla="*/ 23955 h 2111120"/>
                <a:gd name="connsiteX4" fmla="*/ 1113552 w 2940429"/>
                <a:gd name="connsiteY4" fmla="*/ 75994 h 2111120"/>
                <a:gd name="connsiteX5" fmla="*/ 1321708 w 2940429"/>
                <a:gd name="connsiteY5" fmla="*/ 209808 h 2111120"/>
                <a:gd name="connsiteX6" fmla="*/ 1745454 w 2940429"/>
                <a:gd name="connsiteY6" fmla="*/ 365925 h 2111120"/>
                <a:gd name="connsiteX7" fmla="*/ 2146898 w 2940429"/>
                <a:gd name="connsiteY7" fmla="*/ 403096 h 2111120"/>
                <a:gd name="connsiteX8" fmla="*/ 2518606 w 2940429"/>
                <a:gd name="connsiteY8" fmla="*/ 425399 h 2111120"/>
                <a:gd name="connsiteX9" fmla="*/ 2771367 w 2940429"/>
                <a:gd name="connsiteY9" fmla="*/ 432833 h 2111120"/>
                <a:gd name="connsiteX10" fmla="*/ 2830840 w 2940429"/>
                <a:gd name="connsiteY10" fmla="*/ 432833 h 2111120"/>
                <a:gd name="connsiteX11" fmla="*/ 2868010 w 2940429"/>
                <a:gd name="connsiteY11" fmla="*/ 425399 h 2111120"/>
                <a:gd name="connsiteX12" fmla="*/ 2934918 w 2940429"/>
                <a:gd name="connsiteY12" fmla="*/ 425399 h 2111120"/>
                <a:gd name="connsiteX13" fmla="*/ 2927484 w 2940429"/>
                <a:gd name="connsiteY13" fmla="*/ 1986569 h 2111120"/>
                <a:gd name="connsiteX14" fmla="*/ 2927484 w 2940429"/>
                <a:gd name="connsiteY14" fmla="*/ 2016306 h 2111120"/>
                <a:gd name="connsiteX15" fmla="*/ 2749064 w 2940429"/>
                <a:gd name="connsiteY15" fmla="*/ 2023740 h 2111120"/>
                <a:gd name="connsiteX16" fmla="*/ 1998215 w 2940429"/>
                <a:gd name="connsiteY16" fmla="*/ 2023740 h 2111120"/>
                <a:gd name="connsiteX17" fmla="*/ 1953610 w 2940429"/>
                <a:gd name="connsiteY17" fmla="*/ 2023740 h 2111120"/>
                <a:gd name="connsiteX18" fmla="*/ 1879269 w 2940429"/>
                <a:gd name="connsiteY18" fmla="*/ 2023740 h 2111120"/>
                <a:gd name="connsiteX19" fmla="*/ 1827230 w 2940429"/>
                <a:gd name="connsiteY19" fmla="*/ 1964267 h 2111120"/>
                <a:gd name="connsiteX20" fmla="*/ 1678547 w 2940429"/>
                <a:gd name="connsiteY20" fmla="*/ 1852755 h 2111120"/>
                <a:gd name="connsiteX21" fmla="*/ 1470391 w 2940429"/>
                <a:gd name="connsiteY21" fmla="*/ 1748677 h 2111120"/>
                <a:gd name="connsiteX22" fmla="*/ 1291971 w 2940429"/>
                <a:gd name="connsiteY22" fmla="*/ 1681769 h 2111120"/>
                <a:gd name="connsiteX23" fmla="*/ 1002040 w 2940429"/>
                <a:gd name="connsiteY23" fmla="*/ 1629730 h 2111120"/>
                <a:gd name="connsiteX24" fmla="*/ 726976 w 2940429"/>
                <a:gd name="connsiteY24" fmla="*/ 1607428 h 2111120"/>
                <a:gd name="connsiteX25" fmla="*/ 511386 w 2940429"/>
                <a:gd name="connsiteY25" fmla="*/ 1592560 h 2111120"/>
                <a:gd name="connsiteX26" fmla="*/ 340401 w 2940429"/>
                <a:gd name="connsiteY26" fmla="*/ 1585125 h 2111120"/>
                <a:gd name="connsiteX27" fmla="*/ 221454 w 2940429"/>
                <a:gd name="connsiteY27" fmla="*/ 1585125 h 2111120"/>
                <a:gd name="connsiteX28" fmla="*/ 125740 w 2940429"/>
                <a:gd name="connsiteY28" fmla="*/ 1585417 h 2111120"/>
                <a:gd name="connsiteX29" fmla="*/ 7664 w 2940429"/>
                <a:gd name="connsiteY29" fmla="*/ 1586926 h 2111120"/>
                <a:gd name="connsiteX30" fmla="*/ 3482 w 2940429"/>
                <a:gd name="connsiteY30" fmla="*/ 806921 h 2111120"/>
                <a:gd name="connsiteX31" fmla="*/ 13298 w 2940429"/>
                <a:gd name="connsiteY31" fmla="*/ 1652 h 2111120"/>
                <a:gd name="connsiteX0" fmla="*/ 20834 w 2940821"/>
                <a:gd name="connsiteY0" fmla="*/ 9092 h 2111417"/>
                <a:gd name="connsiteX1" fmla="*/ 920656 w 2940821"/>
                <a:gd name="connsiteY1" fmla="*/ 1949 h 2111417"/>
                <a:gd name="connsiteX2" fmla="*/ 1054471 w 2940821"/>
                <a:gd name="connsiteY2" fmla="*/ 1949 h 2111417"/>
                <a:gd name="connsiteX3" fmla="*/ 1061905 w 2940821"/>
                <a:gd name="connsiteY3" fmla="*/ 24252 h 2111417"/>
                <a:gd name="connsiteX4" fmla="*/ 1113944 w 2940821"/>
                <a:gd name="connsiteY4" fmla="*/ 76291 h 2111417"/>
                <a:gd name="connsiteX5" fmla="*/ 1322100 w 2940821"/>
                <a:gd name="connsiteY5" fmla="*/ 210105 h 2111417"/>
                <a:gd name="connsiteX6" fmla="*/ 1745846 w 2940821"/>
                <a:gd name="connsiteY6" fmla="*/ 366222 h 2111417"/>
                <a:gd name="connsiteX7" fmla="*/ 2147290 w 2940821"/>
                <a:gd name="connsiteY7" fmla="*/ 403393 h 2111417"/>
                <a:gd name="connsiteX8" fmla="*/ 2518998 w 2940821"/>
                <a:gd name="connsiteY8" fmla="*/ 425696 h 2111417"/>
                <a:gd name="connsiteX9" fmla="*/ 2771759 w 2940821"/>
                <a:gd name="connsiteY9" fmla="*/ 433130 h 2111417"/>
                <a:gd name="connsiteX10" fmla="*/ 2831232 w 2940821"/>
                <a:gd name="connsiteY10" fmla="*/ 433130 h 2111417"/>
                <a:gd name="connsiteX11" fmla="*/ 2868402 w 2940821"/>
                <a:gd name="connsiteY11" fmla="*/ 425696 h 2111417"/>
                <a:gd name="connsiteX12" fmla="*/ 2935310 w 2940821"/>
                <a:gd name="connsiteY12" fmla="*/ 425696 h 2111417"/>
                <a:gd name="connsiteX13" fmla="*/ 2927876 w 2940821"/>
                <a:gd name="connsiteY13" fmla="*/ 1986866 h 2111417"/>
                <a:gd name="connsiteX14" fmla="*/ 2927876 w 2940821"/>
                <a:gd name="connsiteY14" fmla="*/ 2016603 h 2111417"/>
                <a:gd name="connsiteX15" fmla="*/ 2749456 w 2940821"/>
                <a:gd name="connsiteY15" fmla="*/ 2024037 h 2111417"/>
                <a:gd name="connsiteX16" fmla="*/ 1998607 w 2940821"/>
                <a:gd name="connsiteY16" fmla="*/ 2024037 h 2111417"/>
                <a:gd name="connsiteX17" fmla="*/ 1954002 w 2940821"/>
                <a:gd name="connsiteY17" fmla="*/ 2024037 h 2111417"/>
                <a:gd name="connsiteX18" fmla="*/ 1879661 w 2940821"/>
                <a:gd name="connsiteY18" fmla="*/ 2024037 h 2111417"/>
                <a:gd name="connsiteX19" fmla="*/ 1827622 w 2940821"/>
                <a:gd name="connsiteY19" fmla="*/ 1964564 h 2111417"/>
                <a:gd name="connsiteX20" fmla="*/ 1678939 w 2940821"/>
                <a:gd name="connsiteY20" fmla="*/ 1853052 h 2111417"/>
                <a:gd name="connsiteX21" fmla="*/ 1470783 w 2940821"/>
                <a:gd name="connsiteY21" fmla="*/ 1748974 h 2111417"/>
                <a:gd name="connsiteX22" fmla="*/ 1292363 w 2940821"/>
                <a:gd name="connsiteY22" fmla="*/ 1682066 h 2111417"/>
                <a:gd name="connsiteX23" fmla="*/ 1002432 w 2940821"/>
                <a:gd name="connsiteY23" fmla="*/ 1630027 h 2111417"/>
                <a:gd name="connsiteX24" fmla="*/ 727368 w 2940821"/>
                <a:gd name="connsiteY24" fmla="*/ 1607725 h 2111417"/>
                <a:gd name="connsiteX25" fmla="*/ 511778 w 2940821"/>
                <a:gd name="connsiteY25" fmla="*/ 1592857 h 2111417"/>
                <a:gd name="connsiteX26" fmla="*/ 340793 w 2940821"/>
                <a:gd name="connsiteY26" fmla="*/ 1585422 h 2111417"/>
                <a:gd name="connsiteX27" fmla="*/ 221846 w 2940821"/>
                <a:gd name="connsiteY27" fmla="*/ 1585422 h 2111417"/>
                <a:gd name="connsiteX28" fmla="*/ 126132 w 2940821"/>
                <a:gd name="connsiteY28" fmla="*/ 1585714 h 2111417"/>
                <a:gd name="connsiteX29" fmla="*/ 8056 w 2940821"/>
                <a:gd name="connsiteY29" fmla="*/ 1587223 h 2111417"/>
                <a:gd name="connsiteX30" fmla="*/ 3874 w 2940821"/>
                <a:gd name="connsiteY30" fmla="*/ 807218 h 2111417"/>
                <a:gd name="connsiteX31" fmla="*/ 20834 w 2940821"/>
                <a:gd name="connsiteY31" fmla="*/ 9092 h 2111417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934669 w 2940180"/>
                <a:gd name="connsiteY11" fmla="*/ 425591 h 2111312"/>
                <a:gd name="connsiteX12" fmla="*/ 2927235 w 2940180"/>
                <a:gd name="connsiteY12" fmla="*/ 1986761 h 2111312"/>
                <a:gd name="connsiteX13" fmla="*/ 2927235 w 2940180"/>
                <a:gd name="connsiteY13" fmla="*/ 2016498 h 2111312"/>
                <a:gd name="connsiteX14" fmla="*/ 2748815 w 2940180"/>
                <a:gd name="connsiteY14" fmla="*/ 2023932 h 2111312"/>
                <a:gd name="connsiteX15" fmla="*/ 1997966 w 2940180"/>
                <a:gd name="connsiteY15" fmla="*/ 2023932 h 2111312"/>
                <a:gd name="connsiteX16" fmla="*/ 1953361 w 2940180"/>
                <a:gd name="connsiteY16" fmla="*/ 2023932 h 2111312"/>
                <a:gd name="connsiteX17" fmla="*/ 1879020 w 2940180"/>
                <a:gd name="connsiteY17" fmla="*/ 2023932 h 2111312"/>
                <a:gd name="connsiteX18" fmla="*/ 1826981 w 2940180"/>
                <a:gd name="connsiteY18" fmla="*/ 1964459 h 2111312"/>
                <a:gd name="connsiteX19" fmla="*/ 1678298 w 2940180"/>
                <a:gd name="connsiteY19" fmla="*/ 1852947 h 2111312"/>
                <a:gd name="connsiteX20" fmla="*/ 1470142 w 2940180"/>
                <a:gd name="connsiteY20" fmla="*/ 1748869 h 2111312"/>
                <a:gd name="connsiteX21" fmla="*/ 1291722 w 2940180"/>
                <a:gd name="connsiteY21" fmla="*/ 1681961 h 2111312"/>
                <a:gd name="connsiteX22" fmla="*/ 1001791 w 2940180"/>
                <a:gd name="connsiteY22" fmla="*/ 1629922 h 2111312"/>
                <a:gd name="connsiteX23" fmla="*/ 726727 w 2940180"/>
                <a:gd name="connsiteY23" fmla="*/ 1607620 h 2111312"/>
                <a:gd name="connsiteX24" fmla="*/ 511137 w 2940180"/>
                <a:gd name="connsiteY24" fmla="*/ 1592752 h 2111312"/>
                <a:gd name="connsiteX25" fmla="*/ 340152 w 2940180"/>
                <a:gd name="connsiteY25" fmla="*/ 1585317 h 2111312"/>
                <a:gd name="connsiteX26" fmla="*/ 221205 w 2940180"/>
                <a:gd name="connsiteY26" fmla="*/ 1585317 h 2111312"/>
                <a:gd name="connsiteX27" fmla="*/ 125491 w 2940180"/>
                <a:gd name="connsiteY27" fmla="*/ 1585609 h 2111312"/>
                <a:gd name="connsiteX28" fmla="*/ 7415 w 2940180"/>
                <a:gd name="connsiteY28" fmla="*/ 1587118 h 2111312"/>
                <a:gd name="connsiteX29" fmla="*/ 3233 w 2940180"/>
                <a:gd name="connsiteY29" fmla="*/ 807113 h 2111312"/>
                <a:gd name="connsiteX30" fmla="*/ 8287 w 2940180"/>
                <a:gd name="connsiteY30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934669 w 2940180"/>
                <a:gd name="connsiteY11" fmla="*/ 425591 h 2111312"/>
                <a:gd name="connsiteX12" fmla="*/ 2927235 w 2940180"/>
                <a:gd name="connsiteY12" fmla="*/ 1986761 h 2111312"/>
                <a:gd name="connsiteX13" fmla="*/ 2927235 w 2940180"/>
                <a:gd name="connsiteY13" fmla="*/ 2016498 h 2111312"/>
                <a:gd name="connsiteX14" fmla="*/ 2748815 w 2940180"/>
                <a:gd name="connsiteY14" fmla="*/ 2023932 h 2111312"/>
                <a:gd name="connsiteX15" fmla="*/ 1997966 w 2940180"/>
                <a:gd name="connsiteY15" fmla="*/ 2023932 h 2111312"/>
                <a:gd name="connsiteX16" fmla="*/ 1953361 w 2940180"/>
                <a:gd name="connsiteY16" fmla="*/ 2023932 h 2111312"/>
                <a:gd name="connsiteX17" fmla="*/ 1879020 w 2940180"/>
                <a:gd name="connsiteY17" fmla="*/ 2023932 h 2111312"/>
                <a:gd name="connsiteX18" fmla="*/ 1826981 w 2940180"/>
                <a:gd name="connsiteY18" fmla="*/ 1964459 h 2111312"/>
                <a:gd name="connsiteX19" fmla="*/ 1678298 w 2940180"/>
                <a:gd name="connsiteY19" fmla="*/ 1852947 h 2111312"/>
                <a:gd name="connsiteX20" fmla="*/ 1470142 w 2940180"/>
                <a:gd name="connsiteY20" fmla="*/ 1748869 h 2111312"/>
                <a:gd name="connsiteX21" fmla="*/ 1291722 w 2940180"/>
                <a:gd name="connsiteY21" fmla="*/ 1681961 h 2111312"/>
                <a:gd name="connsiteX22" fmla="*/ 1001791 w 2940180"/>
                <a:gd name="connsiteY22" fmla="*/ 1629922 h 2111312"/>
                <a:gd name="connsiteX23" fmla="*/ 726727 w 2940180"/>
                <a:gd name="connsiteY23" fmla="*/ 1607620 h 2111312"/>
                <a:gd name="connsiteX24" fmla="*/ 511137 w 2940180"/>
                <a:gd name="connsiteY24" fmla="*/ 1592752 h 2111312"/>
                <a:gd name="connsiteX25" fmla="*/ 340152 w 2940180"/>
                <a:gd name="connsiteY25" fmla="*/ 1585317 h 2111312"/>
                <a:gd name="connsiteX26" fmla="*/ 221205 w 2940180"/>
                <a:gd name="connsiteY26" fmla="*/ 1585317 h 2111312"/>
                <a:gd name="connsiteX27" fmla="*/ 125491 w 2940180"/>
                <a:gd name="connsiteY27" fmla="*/ 1585609 h 2111312"/>
                <a:gd name="connsiteX28" fmla="*/ 7415 w 2940180"/>
                <a:gd name="connsiteY28" fmla="*/ 1587118 h 2111312"/>
                <a:gd name="connsiteX29" fmla="*/ 3233 w 2940180"/>
                <a:gd name="connsiteY29" fmla="*/ 807113 h 2111312"/>
                <a:gd name="connsiteX30" fmla="*/ 8287 w 2940180"/>
                <a:gd name="connsiteY30" fmla="*/ 6606 h 2111312"/>
                <a:gd name="connsiteX0" fmla="*/ 8287 w 2937489"/>
                <a:gd name="connsiteY0" fmla="*/ 6606 h 2074946"/>
                <a:gd name="connsiteX1" fmla="*/ 920015 w 2937489"/>
                <a:gd name="connsiteY1" fmla="*/ 1844 h 2074946"/>
                <a:gd name="connsiteX2" fmla="*/ 1053830 w 2937489"/>
                <a:gd name="connsiteY2" fmla="*/ 1844 h 2074946"/>
                <a:gd name="connsiteX3" fmla="*/ 1061264 w 2937489"/>
                <a:gd name="connsiteY3" fmla="*/ 24147 h 2074946"/>
                <a:gd name="connsiteX4" fmla="*/ 1113303 w 2937489"/>
                <a:gd name="connsiteY4" fmla="*/ 76186 h 2074946"/>
                <a:gd name="connsiteX5" fmla="*/ 1321459 w 2937489"/>
                <a:gd name="connsiteY5" fmla="*/ 210000 h 2074946"/>
                <a:gd name="connsiteX6" fmla="*/ 1745205 w 2937489"/>
                <a:gd name="connsiteY6" fmla="*/ 366117 h 2074946"/>
                <a:gd name="connsiteX7" fmla="*/ 2146649 w 2937489"/>
                <a:gd name="connsiteY7" fmla="*/ 403288 h 2074946"/>
                <a:gd name="connsiteX8" fmla="*/ 2518357 w 2937489"/>
                <a:gd name="connsiteY8" fmla="*/ 425591 h 2074946"/>
                <a:gd name="connsiteX9" fmla="*/ 2771118 w 2937489"/>
                <a:gd name="connsiteY9" fmla="*/ 433025 h 2074946"/>
                <a:gd name="connsiteX10" fmla="*/ 2830591 w 2937489"/>
                <a:gd name="connsiteY10" fmla="*/ 433025 h 2074946"/>
                <a:gd name="connsiteX11" fmla="*/ 2934669 w 2937489"/>
                <a:gd name="connsiteY11" fmla="*/ 425591 h 2074946"/>
                <a:gd name="connsiteX12" fmla="*/ 2927235 w 2937489"/>
                <a:gd name="connsiteY12" fmla="*/ 1986761 h 2074946"/>
                <a:gd name="connsiteX13" fmla="*/ 2927235 w 2937489"/>
                <a:gd name="connsiteY13" fmla="*/ 2016498 h 2074946"/>
                <a:gd name="connsiteX14" fmla="*/ 2748815 w 2937489"/>
                <a:gd name="connsiteY14" fmla="*/ 2023932 h 2074946"/>
                <a:gd name="connsiteX15" fmla="*/ 1997966 w 2937489"/>
                <a:gd name="connsiteY15" fmla="*/ 2023932 h 2074946"/>
                <a:gd name="connsiteX16" fmla="*/ 1953361 w 2937489"/>
                <a:gd name="connsiteY16" fmla="*/ 2023932 h 2074946"/>
                <a:gd name="connsiteX17" fmla="*/ 1879020 w 2937489"/>
                <a:gd name="connsiteY17" fmla="*/ 2023932 h 2074946"/>
                <a:gd name="connsiteX18" fmla="*/ 1826981 w 2937489"/>
                <a:gd name="connsiteY18" fmla="*/ 1964459 h 2074946"/>
                <a:gd name="connsiteX19" fmla="*/ 1678298 w 2937489"/>
                <a:gd name="connsiteY19" fmla="*/ 1852947 h 2074946"/>
                <a:gd name="connsiteX20" fmla="*/ 1470142 w 2937489"/>
                <a:gd name="connsiteY20" fmla="*/ 1748869 h 2074946"/>
                <a:gd name="connsiteX21" fmla="*/ 1291722 w 2937489"/>
                <a:gd name="connsiteY21" fmla="*/ 1681961 h 2074946"/>
                <a:gd name="connsiteX22" fmla="*/ 1001791 w 2937489"/>
                <a:gd name="connsiteY22" fmla="*/ 1629922 h 2074946"/>
                <a:gd name="connsiteX23" fmla="*/ 726727 w 2937489"/>
                <a:gd name="connsiteY23" fmla="*/ 1607620 h 2074946"/>
                <a:gd name="connsiteX24" fmla="*/ 511137 w 2937489"/>
                <a:gd name="connsiteY24" fmla="*/ 1592752 h 2074946"/>
                <a:gd name="connsiteX25" fmla="*/ 340152 w 2937489"/>
                <a:gd name="connsiteY25" fmla="*/ 1585317 h 2074946"/>
                <a:gd name="connsiteX26" fmla="*/ 221205 w 2937489"/>
                <a:gd name="connsiteY26" fmla="*/ 1585317 h 2074946"/>
                <a:gd name="connsiteX27" fmla="*/ 125491 w 2937489"/>
                <a:gd name="connsiteY27" fmla="*/ 1585609 h 2074946"/>
                <a:gd name="connsiteX28" fmla="*/ 7415 w 2937489"/>
                <a:gd name="connsiteY28" fmla="*/ 1587118 h 2074946"/>
                <a:gd name="connsiteX29" fmla="*/ 3233 w 2937489"/>
                <a:gd name="connsiteY29" fmla="*/ 807113 h 2074946"/>
                <a:gd name="connsiteX30" fmla="*/ 8287 w 2937489"/>
                <a:gd name="connsiteY30" fmla="*/ 6606 h 2074946"/>
                <a:gd name="connsiteX0" fmla="*/ 8287 w 2937489"/>
                <a:gd name="connsiteY0" fmla="*/ 6606 h 2074946"/>
                <a:gd name="connsiteX1" fmla="*/ 920015 w 2937489"/>
                <a:gd name="connsiteY1" fmla="*/ 1844 h 2074946"/>
                <a:gd name="connsiteX2" fmla="*/ 1053830 w 2937489"/>
                <a:gd name="connsiteY2" fmla="*/ 1844 h 2074946"/>
                <a:gd name="connsiteX3" fmla="*/ 1061264 w 2937489"/>
                <a:gd name="connsiteY3" fmla="*/ 24147 h 2074946"/>
                <a:gd name="connsiteX4" fmla="*/ 1113303 w 2937489"/>
                <a:gd name="connsiteY4" fmla="*/ 76186 h 2074946"/>
                <a:gd name="connsiteX5" fmla="*/ 1321459 w 2937489"/>
                <a:gd name="connsiteY5" fmla="*/ 210000 h 2074946"/>
                <a:gd name="connsiteX6" fmla="*/ 1745205 w 2937489"/>
                <a:gd name="connsiteY6" fmla="*/ 366117 h 2074946"/>
                <a:gd name="connsiteX7" fmla="*/ 2146649 w 2937489"/>
                <a:gd name="connsiteY7" fmla="*/ 403288 h 2074946"/>
                <a:gd name="connsiteX8" fmla="*/ 2518357 w 2937489"/>
                <a:gd name="connsiteY8" fmla="*/ 425591 h 2074946"/>
                <a:gd name="connsiteX9" fmla="*/ 2771118 w 2937489"/>
                <a:gd name="connsiteY9" fmla="*/ 433025 h 2074946"/>
                <a:gd name="connsiteX10" fmla="*/ 2830591 w 2937489"/>
                <a:gd name="connsiteY10" fmla="*/ 433025 h 2074946"/>
                <a:gd name="connsiteX11" fmla="*/ 2934669 w 2937489"/>
                <a:gd name="connsiteY11" fmla="*/ 425591 h 2074946"/>
                <a:gd name="connsiteX12" fmla="*/ 2927235 w 2937489"/>
                <a:gd name="connsiteY12" fmla="*/ 1986761 h 2074946"/>
                <a:gd name="connsiteX13" fmla="*/ 2927235 w 2937489"/>
                <a:gd name="connsiteY13" fmla="*/ 2016498 h 2074946"/>
                <a:gd name="connsiteX14" fmla="*/ 2748815 w 2937489"/>
                <a:gd name="connsiteY14" fmla="*/ 2023932 h 2074946"/>
                <a:gd name="connsiteX15" fmla="*/ 1997966 w 2937489"/>
                <a:gd name="connsiteY15" fmla="*/ 2023932 h 2074946"/>
                <a:gd name="connsiteX16" fmla="*/ 1953361 w 2937489"/>
                <a:gd name="connsiteY16" fmla="*/ 2023932 h 2074946"/>
                <a:gd name="connsiteX17" fmla="*/ 1879020 w 2937489"/>
                <a:gd name="connsiteY17" fmla="*/ 2023932 h 2074946"/>
                <a:gd name="connsiteX18" fmla="*/ 1826981 w 2937489"/>
                <a:gd name="connsiteY18" fmla="*/ 1964459 h 2074946"/>
                <a:gd name="connsiteX19" fmla="*/ 1678298 w 2937489"/>
                <a:gd name="connsiteY19" fmla="*/ 1852947 h 2074946"/>
                <a:gd name="connsiteX20" fmla="*/ 1470142 w 2937489"/>
                <a:gd name="connsiteY20" fmla="*/ 1748869 h 2074946"/>
                <a:gd name="connsiteX21" fmla="*/ 1291722 w 2937489"/>
                <a:gd name="connsiteY21" fmla="*/ 1681961 h 2074946"/>
                <a:gd name="connsiteX22" fmla="*/ 1001791 w 2937489"/>
                <a:gd name="connsiteY22" fmla="*/ 1629922 h 2074946"/>
                <a:gd name="connsiteX23" fmla="*/ 726727 w 2937489"/>
                <a:gd name="connsiteY23" fmla="*/ 1607620 h 2074946"/>
                <a:gd name="connsiteX24" fmla="*/ 511137 w 2937489"/>
                <a:gd name="connsiteY24" fmla="*/ 1592752 h 2074946"/>
                <a:gd name="connsiteX25" fmla="*/ 340152 w 2937489"/>
                <a:gd name="connsiteY25" fmla="*/ 1585317 h 2074946"/>
                <a:gd name="connsiteX26" fmla="*/ 221205 w 2937489"/>
                <a:gd name="connsiteY26" fmla="*/ 1585317 h 2074946"/>
                <a:gd name="connsiteX27" fmla="*/ 125491 w 2937489"/>
                <a:gd name="connsiteY27" fmla="*/ 1585609 h 2074946"/>
                <a:gd name="connsiteX28" fmla="*/ 7415 w 2937489"/>
                <a:gd name="connsiteY28" fmla="*/ 1587118 h 2074946"/>
                <a:gd name="connsiteX29" fmla="*/ 3233 w 2937489"/>
                <a:gd name="connsiteY29" fmla="*/ 807113 h 2074946"/>
                <a:gd name="connsiteX30" fmla="*/ 8287 w 2937489"/>
                <a:gd name="connsiteY30" fmla="*/ 6606 h 2074946"/>
                <a:gd name="connsiteX0" fmla="*/ 8287 w 2948608"/>
                <a:gd name="connsiteY0" fmla="*/ 6606 h 2028337"/>
                <a:gd name="connsiteX1" fmla="*/ 920015 w 2948608"/>
                <a:gd name="connsiteY1" fmla="*/ 1844 h 2028337"/>
                <a:gd name="connsiteX2" fmla="*/ 1053830 w 2948608"/>
                <a:gd name="connsiteY2" fmla="*/ 1844 h 2028337"/>
                <a:gd name="connsiteX3" fmla="*/ 1061264 w 2948608"/>
                <a:gd name="connsiteY3" fmla="*/ 24147 h 2028337"/>
                <a:gd name="connsiteX4" fmla="*/ 1113303 w 2948608"/>
                <a:gd name="connsiteY4" fmla="*/ 76186 h 2028337"/>
                <a:gd name="connsiteX5" fmla="*/ 1321459 w 2948608"/>
                <a:gd name="connsiteY5" fmla="*/ 210000 h 2028337"/>
                <a:gd name="connsiteX6" fmla="*/ 1745205 w 2948608"/>
                <a:gd name="connsiteY6" fmla="*/ 366117 h 2028337"/>
                <a:gd name="connsiteX7" fmla="*/ 2146649 w 2948608"/>
                <a:gd name="connsiteY7" fmla="*/ 403288 h 2028337"/>
                <a:gd name="connsiteX8" fmla="*/ 2518357 w 2948608"/>
                <a:gd name="connsiteY8" fmla="*/ 425591 h 2028337"/>
                <a:gd name="connsiteX9" fmla="*/ 2771118 w 2948608"/>
                <a:gd name="connsiteY9" fmla="*/ 433025 h 2028337"/>
                <a:gd name="connsiteX10" fmla="*/ 2830591 w 2948608"/>
                <a:gd name="connsiteY10" fmla="*/ 433025 h 2028337"/>
                <a:gd name="connsiteX11" fmla="*/ 2934669 w 2948608"/>
                <a:gd name="connsiteY11" fmla="*/ 425591 h 2028337"/>
                <a:gd name="connsiteX12" fmla="*/ 2927235 w 2948608"/>
                <a:gd name="connsiteY12" fmla="*/ 2016498 h 2028337"/>
                <a:gd name="connsiteX13" fmla="*/ 2748815 w 2948608"/>
                <a:gd name="connsiteY13" fmla="*/ 2023932 h 2028337"/>
                <a:gd name="connsiteX14" fmla="*/ 1997966 w 2948608"/>
                <a:gd name="connsiteY14" fmla="*/ 2023932 h 2028337"/>
                <a:gd name="connsiteX15" fmla="*/ 1953361 w 2948608"/>
                <a:gd name="connsiteY15" fmla="*/ 2023932 h 2028337"/>
                <a:gd name="connsiteX16" fmla="*/ 1879020 w 2948608"/>
                <a:gd name="connsiteY16" fmla="*/ 2023932 h 2028337"/>
                <a:gd name="connsiteX17" fmla="*/ 1826981 w 2948608"/>
                <a:gd name="connsiteY17" fmla="*/ 1964459 h 2028337"/>
                <a:gd name="connsiteX18" fmla="*/ 1678298 w 2948608"/>
                <a:gd name="connsiteY18" fmla="*/ 1852947 h 2028337"/>
                <a:gd name="connsiteX19" fmla="*/ 1470142 w 2948608"/>
                <a:gd name="connsiteY19" fmla="*/ 1748869 h 2028337"/>
                <a:gd name="connsiteX20" fmla="*/ 1291722 w 2948608"/>
                <a:gd name="connsiteY20" fmla="*/ 1681961 h 2028337"/>
                <a:gd name="connsiteX21" fmla="*/ 1001791 w 2948608"/>
                <a:gd name="connsiteY21" fmla="*/ 1629922 h 2028337"/>
                <a:gd name="connsiteX22" fmla="*/ 726727 w 2948608"/>
                <a:gd name="connsiteY22" fmla="*/ 1607620 h 2028337"/>
                <a:gd name="connsiteX23" fmla="*/ 511137 w 2948608"/>
                <a:gd name="connsiteY23" fmla="*/ 1592752 h 2028337"/>
                <a:gd name="connsiteX24" fmla="*/ 340152 w 2948608"/>
                <a:gd name="connsiteY24" fmla="*/ 1585317 h 2028337"/>
                <a:gd name="connsiteX25" fmla="*/ 221205 w 2948608"/>
                <a:gd name="connsiteY25" fmla="*/ 1585317 h 2028337"/>
                <a:gd name="connsiteX26" fmla="*/ 125491 w 2948608"/>
                <a:gd name="connsiteY26" fmla="*/ 1585609 h 2028337"/>
                <a:gd name="connsiteX27" fmla="*/ 7415 w 2948608"/>
                <a:gd name="connsiteY27" fmla="*/ 1587118 h 2028337"/>
                <a:gd name="connsiteX28" fmla="*/ 3233 w 2948608"/>
                <a:gd name="connsiteY28" fmla="*/ 807113 h 2028337"/>
                <a:gd name="connsiteX29" fmla="*/ 8287 w 2948608"/>
                <a:gd name="connsiteY29" fmla="*/ 6606 h 2028337"/>
                <a:gd name="connsiteX0" fmla="*/ 8287 w 2948608"/>
                <a:gd name="connsiteY0" fmla="*/ 6606 h 2028337"/>
                <a:gd name="connsiteX1" fmla="*/ 920015 w 2948608"/>
                <a:gd name="connsiteY1" fmla="*/ 1844 h 2028337"/>
                <a:gd name="connsiteX2" fmla="*/ 1053830 w 2948608"/>
                <a:gd name="connsiteY2" fmla="*/ 1844 h 2028337"/>
                <a:gd name="connsiteX3" fmla="*/ 1061264 w 2948608"/>
                <a:gd name="connsiteY3" fmla="*/ 24147 h 2028337"/>
                <a:gd name="connsiteX4" fmla="*/ 1113303 w 2948608"/>
                <a:gd name="connsiteY4" fmla="*/ 76186 h 2028337"/>
                <a:gd name="connsiteX5" fmla="*/ 1321459 w 2948608"/>
                <a:gd name="connsiteY5" fmla="*/ 210000 h 2028337"/>
                <a:gd name="connsiteX6" fmla="*/ 1745205 w 2948608"/>
                <a:gd name="connsiteY6" fmla="*/ 366117 h 2028337"/>
                <a:gd name="connsiteX7" fmla="*/ 2146649 w 2948608"/>
                <a:gd name="connsiteY7" fmla="*/ 403288 h 2028337"/>
                <a:gd name="connsiteX8" fmla="*/ 2518357 w 2948608"/>
                <a:gd name="connsiteY8" fmla="*/ 425591 h 2028337"/>
                <a:gd name="connsiteX9" fmla="*/ 2771118 w 2948608"/>
                <a:gd name="connsiteY9" fmla="*/ 433025 h 2028337"/>
                <a:gd name="connsiteX10" fmla="*/ 2830591 w 2948608"/>
                <a:gd name="connsiteY10" fmla="*/ 433025 h 2028337"/>
                <a:gd name="connsiteX11" fmla="*/ 2934669 w 2948608"/>
                <a:gd name="connsiteY11" fmla="*/ 425591 h 2028337"/>
                <a:gd name="connsiteX12" fmla="*/ 2927235 w 2948608"/>
                <a:gd name="connsiteY12" fmla="*/ 2016498 h 2028337"/>
                <a:gd name="connsiteX13" fmla="*/ 2748815 w 2948608"/>
                <a:gd name="connsiteY13" fmla="*/ 2023932 h 2028337"/>
                <a:gd name="connsiteX14" fmla="*/ 1997966 w 2948608"/>
                <a:gd name="connsiteY14" fmla="*/ 2023932 h 2028337"/>
                <a:gd name="connsiteX15" fmla="*/ 1953361 w 2948608"/>
                <a:gd name="connsiteY15" fmla="*/ 2023932 h 2028337"/>
                <a:gd name="connsiteX16" fmla="*/ 1879020 w 2948608"/>
                <a:gd name="connsiteY16" fmla="*/ 2023932 h 2028337"/>
                <a:gd name="connsiteX17" fmla="*/ 1826981 w 2948608"/>
                <a:gd name="connsiteY17" fmla="*/ 1964459 h 2028337"/>
                <a:gd name="connsiteX18" fmla="*/ 1678298 w 2948608"/>
                <a:gd name="connsiteY18" fmla="*/ 1852947 h 2028337"/>
                <a:gd name="connsiteX19" fmla="*/ 1470142 w 2948608"/>
                <a:gd name="connsiteY19" fmla="*/ 1748869 h 2028337"/>
                <a:gd name="connsiteX20" fmla="*/ 1291722 w 2948608"/>
                <a:gd name="connsiteY20" fmla="*/ 1681961 h 2028337"/>
                <a:gd name="connsiteX21" fmla="*/ 1001791 w 2948608"/>
                <a:gd name="connsiteY21" fmla="*/ 1629922 h 2028337"/>
                <a:gd name="connsiteX22" fmla="*/ 726727 w 2948608"/>
                <a:gd name="connsiteY22" fmla="*/ 1607620 h 2028337"/>
                <a:gd name="connsiteX23" fmla="*/ 511137 w 2948608"/>
                <a:gd name="connsiteY23" fmla="*/ 1592752 h 2028337"/>
                <a:gd name="connsiteX24" fmla="*/ 340152 w 2948608"/>
                <a:gd name="connsiteY24" fmla="*/ 1585317 h 2028337"/>
                <a:gd name="connsiteX25" fmla="*/ 221205 w 2948608"/>
                <a:gd name="connsiteY25" fmla="*/ 1585317 h 2028337"/>
                <a:gd name="connsiteX26" fmla="*/ 125491 w 2948608"/>
                <a:gd name="connsiteY26" fmla="*/ 1585609 h 2028337"/>
                <a:gd name="connsiteX27" fmla="*/ 7415 w 2948608"/>
                <a:gd name="connsiteY27" fmla="*/ 1587118 h 2028337"/>
                <a:gd name="connsiteX28" fmla="*/ 3233 w 2948608"/>
                <a:gd name="connsiteY28" fmla="*/ 807113 h 2028337"/>
                <a:gd name="connsiteX29" fmla="*/ 8287 w 2948608"/>
                <a:gd name="connsiteY29" fmla="*/ 6606 h 2028337"/>
                <a:gd name="connsiteX0" fmla="*/ 8287 w 2940307"/>
                <a:gd name="connsiteY0" fmla="*/ 6606 h 2028337"/>
                <a:gd name="connsiteX1" fmla="*/ 920015 w 2940307"/>
                <a:gd name="connsiteY1" fmla="*/ 1844 h 2028337"/>
                <a:gd name="connsiteX2" fmla="*/ 1053830 w 2940307"/>
                <a:gd name="connsiteY2" fmla="*/ 1844 h 2028337"/>
                <a:gd name="connsiteX3" fmla="*/ 1061264 w 2940307"/>
                <a:gd name="connsiteY3" fmla="*/ 24147 h 2028337"/>
                <a:gd name="connsiteX4" fmla="*/ 1113303 w 2940307"/>
                <a:gd name="connsiteY4" fmla="*/ 76186 h 2028337"/>
                <a:gd name="connsiteX5" fmla="*/ 1321459 w 2940307"/>
                <a:gd name="connsiteY5" fmla="*/ 210000 h 2028337"/>
                <a:gd name="connsiteX6" fmla="*/ 1745205 w 2940307"/>
                <a:gd name="connsiteY6" fmla="*/ 366117 h 2028337"/>
                <a:gd name="connsiteX7" fmla="*/ 2146649 w 2940307"/>
                <a:gd name="connsiteY7" fmla="*/ 403288 h 2028337"/>
                <a:gd name="connsiteX8" fmla="*/ 2518357 w 2940307"/>
                <a:gd name="connsiteY8" fmla="*/ 425591 h 2028337"/>
                <a:gd name="connsiteX9" fmla="*/ 2771118 w 2940307"/>
                <a:gd name="connsiteY9" fmla="*/ 433025 h 2028337"/>
                <a:gd name="connsiteX10" fmla="*/ 2830591 w 2940307"/>
                <a:gd name="connsiteY10" fmla="*/ 433025 h 2028337"/>
                <a:gd name="connsiteX11" fmla="*/ 2934669 w 2940307"/>
                <a:gd name="connsiteY11" fmla="*/ 425591 h 2028337"/>
                <a:gd name="connsiteX12" fmla="*/ 2927235 w 2940307"/>
                <a:gd name="connsiteY12" fmla="*/ 2016498 h 2028337"/>
                <a:gd name="connsiteX13" fmla="*/ 2748815 w 2940307"/>
                <a:gd name="connsiteY13" fmla="*/ 2023932 h 2028337"/>
                <a:gd name="connsiteX14" fmla="*/ 1997966 w 2940307"/>
                <a:gd name="connsiteY14" fmla="*/ 2023932 h 2028337"/>
                <a:gd name="connsiteX15" fmla="*/ 1953361 w 2940307"/>
                <a:gd name="connsiteY15" fmla="*/ 2023932 h 2028337"/>
                <a:gd name="connsiteX16" fmla="*/ 1879020 w 2940307"/>
                <a:gd name="connsiteY16" fmla="*/ 2023932 h 2028337"/>
                <a:gd name="connsiteX17" fmla="*/ 1826981 w 2940307"/>
                <a:gd name="connsiteY17" fmla="*/ 1964459 h 2028337"/>
                <a:gd name="connsiteX18" fmla="*/ 1678298 w 2940307"/>
                <a:gd name="connsiteY18" fmla="*/ 1852947 h 2028337"/>
                <a:gd name="connsiteX19" fmla="*/ 1470142 w 2940307"/>
                <a:gd name="connsiteY19" fmla="*/ 1748869 h 2028337"/>
                <a:gd name="connsiteX20" fmla="*/ 1291722 w 2940307"/>
                <a:gd name="connsiteY20" fmla="*/ 1681961 h 2028337"/>
                <a:gd name="connsiteX21" fmla="*/ 1001791 w 2940307"/>
                <a:gd name="connsiteY21" fmla="*/ 1629922 h 2028337"/>
                <a:gd name="connsiteX22" fmla="*/ 726727 w 2940307"/>
                <a:gd name="connsiteY22" fmla="*/ 1607620 h 2028337"/>
                <a:gd name="connsiteX23" fmla="*/ 511137 w 2940307"/>
                <a:gd name="connsiteY23" fmla="*/ 1592752 h 2028337"/>
                <a:gd name="connsiteX24" fmla="*/ 340152 w 2940307"/>
                <a:gd name="connsiteY24" fmla="*/ 1585317 h 2028337"/>
                <a:gd name="connsiteX25" fmla="*/ 221205 w 2940307"/>
                <a:gd name="connsiteY25" fmla="*/ 1585317 h 2028337"/>
                <a:gd name="connsiteX26" fmla="*/ 125491 w 2940307"/>
                <a:gd name="connsiteY26" fmla="*/ 1585609 h 2028337"/>
                <a:gd name="connsiteX27" fmla="*/ 7415 w 2940307"/>
                <a:gd name="connsiteY27" fmla="*/ 1587118 h 2028337"/>
                <a:gd name="connsiteX28" fmla="*/ 3233 w 2940307"/>
                <a:gd name="connsiteY28" fmla="*/ 807113 h 2028337"/>
                <a:gd name="connsiteX29" fmla="*/ 8287 w 2940307"/>
                <a:gd name="connsiteY29" fmla="*/ 6606 h 2028337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40307" h="2023932">
                  <a:moveTo>
                    <a:pt x="8287" y="6606"/>
                  </a:moveTo>
                  <a:lnTo>
                    <a:pt x="920015" y="1844"/>
                  </a:lnTo>
                  <a:cubicBezTo>
                    <a:pt x="1094272" y="1050"/>
                    <a:pt x="1030289" y="-1873"/>
                    <a:pt x="1053830" y="1844"/>
                  </a:cubicBezTo>
                  <a:cubicBezTo>
                    <a:pt x="1077371" y="5561"/>
                    <a:pt x="1051352" y="11757"/>
                    <a:pt x="1061264" y="24147"/>
                  </a:cubicBezTo>
                  <a:cubicBezTo>
                    <a:pt x="1071176" y="36537"/>
                    <a:pt x="1069937" y="45211"/>
                    <a:pt x="1113303" y="76186"/>
                  </a:cubicBezTo>
                  <a:cubicBezTo>
                    <a:pt x="1156669" y="107162"/>
                    <a:pt x="1216142" y="161678"/>
                    <a:pt x="1321459" y="210000"/>
                  </a:cubicBezTo>
                  <a:cubicBezTo>
                    <a:pt x="1426776" y="258322"/>
                    <a:pt x="1607673" y="333902"/>
                    <a:pt x="1745205" y="366117"/>
                  </a:cubicBezTo>
                  <a:cubicBezTo>
                    <a:pt x="1882737" y="398332"/>
                    <a:pt x="2017790" y="393376"/>
                    <a:pt x="2146649" y="403288"/>
                  </a:cubicBezTo>
                  <a:cubicBezTo>
                    <a:pt x="2275508" y="413200"/>
                    <a:pt x="2414279" y="420635"/>
                    <a:pt x="2518357" y="425591"/>
                  </a:cubicBezTo>
                  <a:cubicBezTo>
                    <a:pt x="2622435" y="430547"/>
                    <a:pt x="2719079" y="431786"/>
                    <a:pt x="2771118" y="433025"/>
                  </a:cubicBezTo>
                  <a:cubicBezTo>
                    <a:pt x="2823157" y="434264"/>
                    <a:pt x="2803333" y="434264"/>
                    <a:pt x="2830591" y="433025"/>
                  </a:cubicBezTo>
                  <a:cubicBezTo>
                    <a:pt x="2857849" y="431786"/>
                    <a:pt x="2618525" y="430954"/>
                    <a:pt x="2934669" y="425591"/>
                  </a:cubicBezTo>
                  <a:cubicBezTo>
                    <a:pt x="2950776" y="689503"/>
                    <a:pt x="2927255" y="1750108"/>
                    <a:pt x="2927235" y="2016498"/>
                  </a:cubicBezTo>
                  <a:cubicBezTo>
                    <a:pt x="2647466" y="2022693"/>
                    <a:pt x="2748815" y="2023932"/>
                    <a:pt x="2748815" y="2023932"/>
                  </a:cubicBezTo>
                  <a:lnTo>
                    <a:pt x="1997966" y="2023932"/>
                  </a:lnTo>
                  <a:lnTo>
                    <a:pt x="1953361" y="2023932"/>
                  </a:lnTo>
                  <a:cubicBezTo>
                    <a:pt x="1928581" y="2023932"/>
                    <a:pt x="2096681" y="2021550"/>
                    <a:pt x="1879020" y="2023932"/>
                  </a:cubicBezTo>
                  <a:cubicBezTo>
                    <a:pt x="1829382" y="1966395"/>
                    <a:pt x="1860435" y="1992957"/>
                    <a:pt x="1826981" y="1964459"/>
                  </a:cubicBezTo>
                  <a:cubicBezTo>
                    <a:pt x="1793527" y="1935962"/>
                    <a:pt x="1737771" y="1888879"/>
                    <a:pt x="1678298" y="1852947"/>
                  </a:cubicBezTo>
                  <a:cubicBezTo>
                    <a:pt x="1618825" y="1817015"/>
                    <a:pt x="1534571" y="1777367"/>
                    <a:pt x="1470142" y="1748869"/>
                  </a:cubicBezTo>
                  <a:cubicBezTo>
                    <a:pt x="1405713" y="1720371"/>
                    <a:pt x="1369781" y="1701786"/>
                    <a:pt x="1291722" y="1681961"/>
                  </a:cubicBezTo>
                  <a:cubicBezTo>
                    <a:pt x="1213664" y="1662137"/>
                    <a:pt x="1095957" y="1642312"/>
                    <a:pt x="1001791" y="1629922"/>
                  </a:cubicBezTo>
                  <a:cubicBezTo>
                    <a:pt x="907625" y="1617532"/>
                    <a:pt x="726727" y="1607620"/>
                    <a:pt x="726727" y="1607620"/>
                  </a:cubicBezTo>
                  <a:lnTo>
                    <a:pt x="511137" y="1592752"/>
                  </a:lnTo>
                  <a:cubicBezTo>
                    <a:pt x="446708" y="1589035"/>
                    <a:pt x="388474" y="1586556"/>
                    <a:pt x="340152" y="1585317"/>
                  </a:cubicBezTo>
                  <a:cubicBezTo>
                    <a:pt x="291830" y="1584078"/>
                    <a:pt x="256982" y="1585268"/>
                    <a:pt x="221205" y="1585317"/>
                  </a:cubicBezTo>
                  <a:lnTo>
                    <a:pt x="125491" y="1585609"/>
                  </a:lnTo>
                  <a:cubicBezTo>
                    <a:pt x="89859" y="1585909"/>
                    <a:pt x="144869" y="1587486"/>
                    <a:pt x="7415" y="1587118"/>
                  </a:cubicBezTo>
                  <a:cubicBezTo>
                    <a:pt x="-6214" y="1455781"/>
                    <a:pt x="3088" y="1070532"/>
                    <a:pt x="3233" y="807113"/>
                  </a:cubicBezTo>
                  <a:cubicBezTo>
                    <a:pt x="3378" y="543694"/>
                    <a:pt x="-2864" y="735153"/>
                    <a:pt x="8287" y="66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50000">
                  <a:srgbClr val="FFCC66"/>
                </a:gs>
                <a:gs pos="100000">
                  <a:srgbClr val="FFC000">
                    <a:lumMod val="20000"/>
                    <a:lumOff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" name="Rectangle 45"/>
            <p:cNvSpPr/>
            <p:nvPr/>
          </p:nvSpPr>
          <p:spPr>
            <a:xfrm>
              <a:off x="4522426" y="2316002"/>
              <a:ext cx="2931886" cy="2046514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" name="Rectangle 46"/>
            <p:cNvSpPr/>
            <p:nvPr/>
          </p:nvSpPr>
          <p:spPr>
            <a:xfrm>
              <a:off x="7434839" y="3217923"/>
              <a:ext cx="261257" cy="26762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8" name="Triangle isocèle 47"/>
            <p:cNvSpPr/>
            <p:nvPr/>
          </p:nvSpPr>
          <p:spPr>
            <a:xfrm rot="16200000">
              <a:off x="7238200" y="2500609"/>
              <a:ext cx="498086" cy="1691106"/>
            </a:xfrm>
            <a:prstGeom prst="triangl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" name="ZoneTexte 48"/>
            <p:cNvSpPr txBox="1"/>
            <p:nvPr/>
          </p:nvSpPr>
          <p:spPr>
            <a:xfrm>
              <a:off x="6342835" y="2257679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i="1" kern="0" dirty="0">
                  <a:solidFill>
                    <a:prstClr val="black"/>
                  </a:solidFill>
                  <a:latin typeface="Calibri" panose="020F0502020204030204"/>
                </a:rPr>
                <a:t>Вакуум</a:t>
              </a:r>
              <a:endParaRPr lang="fr-FR" i="1" kern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0" name="Rectangle 49"/>
            <p:cNvSpPr/>
            <p:nvPr/>
          </p:nvSpPr>
          <p:spPr>
            <a:xfrm>
              <a:off x="3593511" y="2780458"/>
              <a:ext cx="921657" cy="203200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Rectangle 50"/>
            <p:cNvSpPr/>
            <p:nvPr/>
          </p:nvSpPr>
          <p:spPr>
            <a:xfrm>
              <a:off x="3426256" y="2809486"/>
              <a:ext cx="1118119" cy="14080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12" name="Connecteur droit avec flèche 51"/>
            <p:cNvCxnSpPr/>
            <p:nvPr/>
          </p:nvCxnSpPr>
          <p:spPr>
            <a:xfrm>
              <a:off x="3368717" y="2867545"/>
              <a:ext cx="145142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3" name="ZoneTexte 52"/>
            <p:cNvSpPr txBox="1"/>
            <p:nvPr/>
          </p:nvSpPr>
          <p:spPr>
            <a:xfrm>
              <a:off x="2005668" y="2251699"/>
              <a:ext cx="1585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0000FF"/>
                  </a:solidFill>
                  <a:latin typeface="Calibri" panose="020F0502020204030204"/>
                  <a:ea typeface="+mn-ea"/>
                </a:rPr>
                <a:t> </a:t>
              </a:r>
              <a:r>
                <a:rPr lang="ru-RU" kern="0" dirty="0">
                  <a:solidFill>
                    <a:srgbClr val="0000FF"/>
                  </a:solidFill>
                  <a:latin typeface="Calibri" panose="020F0502020204030204"/>
                  <a:ea typeface="+mn-ea"/>
                </a:rPr>
                <a:t>Поток атомов</a:t>
              </a:r>
              <a:endParaRPr lang="fr-FR" kern="0" dirty="0">
                <a:solidFill>
                  <a:srgbClr val="0000FF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4" name="Rectangle 53"/>
            <p:cNvSpPr/>
            <p:nvPr/>
          </p:nvSpPr>
          <p:spPr>
            <a:xfrm>
              <a:off x="3600768" y="3803715"/>
              <a:ext cx="921657" cy="203200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5" name="Rectangle 54"/>
            <p:cNvSpPr/>
            <p:nvPr/>
          </p:nvSpPr>
          <p:spPr>
            <a:xfrm>
              <a:off x="3530335" y="3842391"/>
              <a:ext cx="1014224" cy="13549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6" name="Forme libre 55"/>
            <p:cNvSpPr/>
            <p:nvPr/>
          </p:nvSpPr>
          <p:spPr>
            <a:xfrm>
              <a:off x="3079203" y="3812654"/>
              <a:ext cx="1930527" cy="158049"/>
            </a:xfrm>
            <a:custGeom>
              <a:avLst/>
              <a:gdLst>
                <a:gd name="connsiteX0" fmla="*/ 0 w 5965372"/>
                <a:gd name="connsiteY0" fmla="*/ 986972 h 987046"/>
                <a:gd name="connsiteX1" fmla="*/ 827315 w 5965372"/>
                <a:gd name="connsiteY1" fmla="*/ 0 h 987046"/>
                <a:gd name="connsiteX2" fmla="*/ 1828800 w 5965372"/>
                <a:gd name="connsiteY2" fmla="*/ 986972 h 987046"/>
                <a:gd name="connsiteX3" fmla="*/ 2670629 w 5965372"/>
                <a:gd name="connsiteY3" fmla="*/ 58057 h 987046"/>
                <a:gd name="connsiteX4" fmla="*/ 3425372 w 5965372"/>
                <a:gd name="connsiteY4" fmla="*/ 972457 h 987046"/>
                <a:gd name="connsiteX5" fmla="*/ 4339772 w 5965372"/>
                <a:gd name="connsiteY5" fmla="*/ 188686 h 987046"/>
                <a:gd name="connsiteX6" fmla="*/ 5021943 w 5965372"/>
                <a:gd name="connsiteY6" fmla="*/ 972457 h 987046"/>
                <a:gd name="connsiteX7" fmla="*/ 5515429 w 5965372"/>
                <a:gd name="connsiteY7" fmla="*/ 522514 h 987046"/>
                <a:gd name="connsiteX8" fmla="*/ 5965372 w 5965372"/>
                <a:gd name="connsiteY8" fmla="*/ 464457 h 987046"/>
                <a:gd name="connsiteX0" fmla="*/ 0 w 5997422"/>
                <a:gd name="connsiteY0" fmla="*/ 986972 h 987046"/>
                <a:gd name="connsiteX1" fmla="*/ 827315 w 5997422"/>
                <a:gd name="connsiteY1" fmla="*/ 0 h 987046"/>
                <a:gd name="connsiteX2" fmla="*/ 1828800 w 5997422"/>
                <a:gd name="connsiteY2" fmla="*/ 986972 h 987046"/>
                <a:gd name="connsiteX3" fmla="*/ 2670629 w 5997422"/>
                <a:gd name="connsiteY3" fmla="*/ 58057 h 987046"/>
                <a:gd name="connsiteX4" fmla="*/ 3425372 w 5997422"/>
                <a:gd name="connsiteY4" fmla="*/ 972457 h 987046"/>
                <a:gd name="connsiteX5" fmla="*/ 4339772 w 5997422"/>
                <a:gd name="connsiteY5" fmla="*/ 188686 h 987046"/>
                <a:gd name="connsiteX6" fmla="*/ 5021943 w 5997422"/>
                <a:gd name="connsiteY6" fmla="*/ 972457 h 987046"/>
                <a:gd name="connsiteX7" fmla="*/ 5515429 w 5997422"/>
                <a:gd name="connsiteY7" fmla="*/ 522514 h 987046"/>
                <a:gd name="connsiteX8" fmla="*/ 5965372 w 5997422"/>
                <a:gd name="connsiteY8" fmla="*/ 464457 h 987046"/>
                <a:gd name="connsiteX9" fmla="*/ 5960815 w 5997422"/>
                <a:gd name="connsiteY9" fmla="*/ 450345 h 987046"/>
                <a:gd name="connsiteX0" fmla="*/ 0 w 6519478"/>
                <a:gd name="connsiteY0" fmla="*/ 986972 h 987046"/>
                <a:gd name="connsiteX1" fmla="*/ 827315 w 6519478"/>
                <a:gd name="connsiteY1" fmla="*/ 0 h 987046"/>
                <a:gd name="connsiteX2" fmla="*/ 1828800 w 6519478"/>
                <a:gd name="connsiteY2" fmla="*/ 986972 h 987046"/>
                <a:gd name="connsiteX3" fmla="*/ 2670629 w 6519478"/>
                <a:gd name="connsiteY3" fmla="*/ 58057 h 987046"/>
                <a:gd name="connsiteX4" fmla="*/ 3425372 w 6519478"/>
                <a:gd name="connsiteY4" fmla="*/ 972457 h 987046"/>
                <a:gd name="connsiteX5" fmla="*/ 4339772 w 6519478"/>
                <a:gd name="connsiteY5" fmla="*/ 188686 h 987046"/>
                <a:gd name="connsiteX6" fmla="*/ 5021943 w 6519478"/>
                <a:gd name="connsiteY6" fmla="*/ 972457 h 987046"/>
                <a:gd name="connsiteX7" fmla="*/ 5515429 w 6519478"/>
                <a:gd name="connsiteY7" fmla="*/ 522514 h 987046"/>
                <a:gd name="connsiteX8" fmla="*/ 5965372 w 6519478"/>
                <a:gd name="connsiteY8" fmla="*/ 464457 h 987046"/>
                <a:gd name="connsiteX9" fmla="*/ 6519478 w 6519478"/>
                <a:gd name="connsiteY9" fmla="*/ 450345 h 987046"/>
                <a:gd name="connsiteX0" fmla="*/ 0 w 6519480"/>
                <a:gd name="connsiteY0" fmla="*/ 986972 h 987046"/>
                <a:gd name="connsiteX1" fmla="*/ 827315 w 6519480"/>
                <a:gd name="connsiteY1" fmla="*/ 0 h 987046"/>
                <a:gd name="connsiteX2" fmla="*/ 1828800 w 6519480"/>
                <a:gd name="connsiteY2" fmla="*/ 986972 h 987046"/>
                <a:gd name="connsiteX3" fmla="*/ 2670629 w 6519480"/>
                <a:gd name="connsiteY3" fmla="*/ 58057 h 987046"/>
                <a:gd name="connsiteX4" fmla="*/ 3425372 w 6519480"/>
                <a:gd name="connsiteY4" fmla="*/ 972457 h 987046"/>
                <a:gd name="connsiteX5" fmla="*/ 4339772 w 6519480"/>
                <a:gd name="connsiteY5" fmla="*/ 188686 h 987046"/>
                <a:gd name="connsiteX6" fmla="*/ 5021943 w 6519480"/>
                <a:gd name="connsiteY6" fmla="*/ 972457 h 987046"/>
                <a:gd name="connsiteX7" fmla="*/ 5515429 w 6519480"/>
                <a:gd name="connsiteY7" fmla="*/ 522514 h 987046"/>
                <a:gd name="connsiteX8" fmla="*/ 5965372 w 6519480"/>
                <a:gd name="connsiteY8" fmla="*/ 464457 h 987046"/>
                <a:gd name="connsiteX9" fmla="*/ 6519478 w 6519480"/>
                <a:gd name="connsiteY9" fmla="*/ 476836 h 98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9480" h="987046">
                  <a:moveTo>
                    <a:pt x="0" y="986972"/>
                  </a:moveTo>
                  <a:cubicBezTo>
                    <a:pt x="261257" y="493486"/>
                    <a:pt x="522515" y="0"/>
                    <a:pt x="827315" y="0"/>
                  </a:cubicBezTo>
                  <a:cubicBezTo>
                    <a:pt x="1132115" y="0"/>
                    <a:pt x="1521581" y="977296"/>
                    <a:pt x="1828800" y="986972"/>
                  </a:cubicBezTo>
                  <a:cubicBezTo>
                    <a:pt x="2136019" y="996648"/>
                    <a:pt x="2404534" y="60476"/>
                    <a:pt x="2670629" y="58057"/>
                  </a:cubicBezTo>
                  <a:cubicBezTo>
                    <a:pt x="2936724" y="55638"/>
                    <a:pt x="3147182" y="950686"/>
                    <a:pt x="3425372" y="972457"/>
                  </a:cubicBezTo>
                  <a:cubicBezTo>
                    <a:pt x="3703562" y="994228"/>
                    <a:pt x="4073677" y="188686"/>
                    <a:pt x="4339772" y="188686"/>
                  </a:cubicBezTo>
                  <a:cubicBezTo>
                    <a:pt x="4605867" y="188686"/>
                    <a:pt x="4826000" y="916819"/>
                    <a:pt x="5021943" y="972457"/>
                  </a:cubicBezTo>
                  <a:cubicBezTo>
                    <a:pt x="5217886" y="1028095"/>
                    <a:pt x="5358191" y="607181"/>
                    <a:pt x="5515429" y="522514"/>
                  </a:cubicBezTo>
                  <a:cubicBezTo>
                    <a:pt x="5672667" y="437847"/>
                    <a:pt x="5819019" y="451152"/>
                    <a:pt x="5965372" y="464457"/>
                  </a:cubicBezTo>
                  <a:cubicBezTo>
                    <a:pt x="6039603" y="452429"/>
                    <a:pt x="6520428" y="479776"/>
                    <a:pt x="6519478" y="476836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" name="Groupe 57"/>
            <p:cNvGrpSpPr/>
            <p:nvPr/>
          </p:nvGrpSpPr>
          <p:grpSpPr>
            <a:xfrm>
              <a:off x="4522425" y="2335960"/>
              <a:ext cx="2920548" cy="2008186"/>
              <a:chOff x="3385002" y="3609977"/>
              <a:chExt cx="2920548" cy="2008186"/>
            </a:xfrm>
          </p:grpSpPr>
          <p:sp>
            <p:nvSpPr>
              <p:cNvPr id="42" name="Forme libre 59"/>
              <p:cNvSpPr/>
              <p:nvPr/>
            </p:nvSpPr>
            <p:spPr>
              <a:xfrm>
                <a:off x="3405188" y="4291013"/>
                <a:ext cx="2900362" cy="272952"/>
              </a:xfrm>
              <a:custGeom>
                <a:avLst/>
                <a:gdLst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2952"/>
                  <a:gd name="connsiteX1" fmla="*/ 1123950 w 2900362"/>
                  <a:gd name="connsiteY1" fmla="*/ 257175 h 272952"/>
                  <a:gd name="connsiteX2" fmla="*/ 357187 w 2900362"/>
                  <a:gd name="connsiteY2" fmla="*/ 123824 h 272952"/>
                  <a:gd name="connsiteX3" fmla="*/ 0 w 2900362"/>
                  <a:gd name="connsiteY3" fmla="*/ 0 h 27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0362" h="272952">
                    <a:moveTo>
                      <a:pt x="2900362" y="261937"/>
                    </a:moveTo>
                    <a:cubicBezTo>
                      <a:pt x="2235596" y="274637"/>
                      <a:pt x="1547813" y="280194"/>
                      <a:pt x="1123950" y="257175"/>
                    </a:cubicBezTo>
                    <a:cubicBezTo>
                      <a:pt x="700087" y="234156"/>
                      <a:pt x="544512" y="166686"/>
                      <a:pt x="357187" y="123824"/>
                    </a:cubicBezTo>
                    <a:cubicBezTo>
                      <a:pt x="169862" y="80961"/>
                      <a:pt x="106362" y="5714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3" name="Forme libre 60"/>
              <p:cNvSpPr/>
              <p:nvPr/>
            </p:nvSpPr>
            <p:spPr>
              <a:xfrm>
                <a:off x="3405189" y="3862389"/>
                <a:ext cx="2890836" cy="579054"/>
              </a:xfrm>
              <a:custGeom>
                <a:avLst/>
                <a:gdLst>
                  <a:gd name="connsiteX0" fmla="*/ 2833687 w 2833687"/>
                  <a:gd name="connsiteY0" fmla="*/ 557213 h 579054"/>
                  <a:gd name="connsiteX1" fmla="*/ 1457325 w 2833687"/>
                  <a:gd name="connsiteY1" fmla="*/ 566738 h 579054"/>
                  <a:gd name="connsiteX2" fmla="*/ 547687 w 2833687"/>
                  <a:gd name="connsiteY2" fmla="*/ 409575 h 579054"/>
                  <a:gd name="connsiteX3" fmla="*/ 0 w 2833687"/>
                  <a:gd name="connsiteY3" fmla="*/ 0 h 57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3687" h="579054">
                    <a:moveTo>
                      <a:pt x="2833687" y="557213"/>
                    </a:moveTo>
                    <a:cubicBezTo>
                      <a:pt x="2336006" y="574278"/>
                      <a:pt x="1838325" y="591344"/>
                      <a:pt x="1457325" y="566738"/>
                    </a:cubicBezTo>
                    <a:cubicBezTo>
                      <a:pt x="1076325" y="542132"/>
                      <a:pt x="790574" y="504031"/>
                      <a:pt x="547687" y="409575"/>
                    </a:cubicBezTo>
                    <a:cubicBezTo>
                      <a:pt x="304800" y="315119"/>
                      <a:pt x="152400" y="1575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Forme libre 61"/>
              <p:cNvSpPr/>
              <p:nvPr/>
            </p:nvSpPr>
            <p:spPr>
              <a:xfrm>
                <a:off x="3648075" y="3619501"/>
                <a:ext cx="2643188" cy="724350"/>
              </a:xfrm>
              <a:custGeom>
                <a:avLst/>
                <a:gdLst>
                  <a:gd name="connsiteX0" fmla="*/ 2586038 w 2586038"/>
                  <a:gd name="connsiteY0" fmla="*/ 642938 h 657675"/>
                  <a:gd name="connsiteX1" fmla="*/ 1395413 w 2586038"/>
                  <a:gd name="connsiteY1" fmla="*/ 638175 h 657675"/>
                  <a:gd name="connsiteX2" fmla="*/ 476250 w 2586038"/>
                  <a:gd name="connsiteY2" fmla="*/ 452438 h 657675"/>
                  <a:gd name="connsiteX3" fmla="*/ 0 w 2586038"/>
                  <a:gd name="connsiteY3" fmla="*/ 0 h 6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6038" h="657675">
                    <a:moveTo>
                      <a:pt x="2586038" y="642938"/>
                    </a:moveTo>
                    <a:cubicBezTo>
                      <a:pt x="2166541" y="656431"/>
                      <a:pt x="1747044" y="669925"/>
                      <a:pt x="1395413" y="638175"/>
                    </a:cubicBezTo>
                    <a:cubicBezTo>
                      <a:pt x="1043782" y="606425"/>
                      <a:pt x="708819" y="558800"/>
                      <a:pt x="476250" y="452438"/>
                    </a:cubicBezTo>
                    <a:cubicBezTo>
                      <a:pt x="243681" y="346076"/>
                      <a:pt x="121840" y="17303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Forme libre 62"/>
              <p:cNvSpPr/>
              <p:nvPr/>
            </p:nvSpPr>
            <p:spPr>
              <a:xfrm>
                <a:off x="4124325" y="3614738"/>
                <a:ext cx="2162175" cy="625709"/>
              </a:xfrm>
              <a:custGeom>
                <a:avLst/>
                <a:gdLst>
                  <a:gd name="connsiteX0" fmla="*/ 2105025 w 2105025"/>
                  <a:gd name="connsiteY0" fmla="*/ 566737 h 587609"/>
                  <a:gd name="connsiteX1" fmla="*/ 804863 w 2105025"/>
                  <a:gd name="connsiteY1" fmla="*/ 519112 h 587609"/>
                  <a:gd name="connsiteX2" fmla="*/ 0 w 2105025"/>
                  <a:gd name="connsiteY2" fmla="*/ 0 h 58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5025" h="587609">
                    <a:moveTo>
                      <a:pt x="2105025" y="566737"/>
                    </a:moveTo>
                    <a:cubicBezTo>
                      <a:pt x="1630362" y="590152"/>
                      <a:pt x="1155700" y="613568"/>
                      <a:pt x="804863" y="519112"/>
                    </a:cubicBezTo>
                    <a:cubicBezTo>
                      <a:pt x="454026" y="424656"/>
                      <a:pt x="227013" y="21232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" name="Forme libre 63"/>
              <p:cNvSpPr/>
              <p:nvPr/>
            </p:nvSpPr>
            <p:spPr>
              <a:xfrm>
                <a:off x="4414838" y="3609977"/>
                <a:ext cx="1871662" cy="419100"/>
              </a:xfrm>
              <a:custGeom>
                <a:avLst/>
                <a:gdLst>
                  <a:gd name="connsiteX0" fmla="*/ 1785937 w 1785937"/>
                  <a:gd name="connsiteY0" fmla="*/ 419100 h 419100"/>
                  <a:gd name="connsiteX1" fmla="*/ 638175 w 1785937"/>
                  <a:gd name="connsiteY1" fmla="*/ 342900 h 419100"/>
                  <a:gd name="connsiteX2" fmla="*/ 0 w 1785937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7" h="419100">
                    <a:moveTo>
                      <a:pt x="1785937" y="419100"/>
                    </a:moveTo>
                    <a:cubicBezTo>
                      <a:pt x="1360884" y="415925"/>
                      <a:pt x="935831" y="412750"/>
                      <a:pt x="638175" y="342900"/>
                    </a:cubicBezTo>
                    <a:cubicBezTo>
                      <a:pt x="340519" y="273050"/>
                      <a:pt x="170259" y="136525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47" name="Groupe 64"/>
              <p:cNvGrpSpPr/>
              <p:nvPr/>
            </p:nvGrpSpPr>
            <p:grpSpPr>
              <a:xfrm flipH="1" flipV="1">
                <a:off x="3385002" y="4614864"/>
                <a:ext cx="2920547" cy="1003299"/>
                <a:chOff x="3280228" y="3009902"/>
                <a:chExt cx="2920547" cy="1003299"/>
              </a:xfrm>
            </p:grpSpPr>
            <p:cxnSp>
              <p:nvCxnSpPr>
                <p:cNvPr id="48" name="Connecteur droit 65"/>
                <p:cNvCxnSpPr/>
                <p:nvPr/>
              </p:nvCxnSpPr>
              <p:spPr>
                <a:xfrm>
                  <a:off x="3280228" y="4013201"/>
                  <a:ext cx="291102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49" name="Forme libre 66"/>
                <p:cNvSpPr/>
                <p:nvPr/>
              </p:nvSpPr>
              <p:spPr>
                <a:xfrm>
                  <a:off x="3300413" y="3690938"/>
                  <a:ext cx="2900362" cy="272952"/>
                </a:xfrm>
                <a:custGeom>
                  <a:avLst/>
                  <a:gdLst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2952"/>
                    <a:gd name="connsiteX1" fmla="*/ 1123950 w 2900362"/>
                    <a:gd name="connsiteY1" fmla="*/ 257175 h 272952"/>
                    <a:gd name="connsiteX2" fmla="*/ 357187 w 2900362"/>
                    <a:gd name="connsiteY2" fmla="*/ 123824 h 272952"/>
                    <a:gd name="connsiteX3" fmla="*/ 0 w 2900362"/>
                    <a:gd name="connsiteY3" fmla="*/ 0 h 27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0362" h="272952">
                      <a:moveTo>
                        <a:pt x="2900362" y="261937"/>
                      </a:moveTo>
                      <a:cubicBezTo>
                        <a:pt x="2235596" y="274637"/>
                        <a:pt x="1547813" y="280194"/>
                        <a:pt x="1123950" y="257175"/>
                      </a:cubicBezTo>
                      <a:cubicBezTo>
                        <a:pt x="700087" y="234156"/>
                        <a:pt x="544512" y="166686"/>
                        <a:pt x="357187" y="123824"/>
                      </a:cubicBezTo>
                      <a:cubicBezTo>
                        <a:pt x="169862" y="80961"/>
                        <a:pt x="106362" y="5714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0" name="Forme libre 67"/>
                <p:cNvSpPr/>
                <p:nvPr/>
              </p:nvSpPr>
              <p:spPr>
                <a:xfrm>
                  <a:off x="3300414" y="3262314"/>
                  <a:ext cx="2890836" cy="579054"/>
                </a:xfrm>
                <a:custGeom>
                  <a:avLst/>
                  <a:gdLst>
                    <a:gd name="connsiteX0" fmla="*/ 2833687 w 2833687"/>
                    <a:gd name="connsiteY0" fmla="*/ 557213 h 579054"/>
                    <a:gd name="connsiteX1" fmla="*/ 1457325 w 2833687"/>
                    <a:gd name="connsiteY1" fmla="*/ 566738 h 579054"/>
                    <a:gd name="connsiteX2" fmla="*/ 547687 w 2833687"/>
                    <a:gd name="connsiteY2" fmla="*/ 409575 h 579054"/>
                    <a:gd name="connsiteX3" fmla="*/ 0 w 2833687"/>
                    <a:gd name="connsiteY3" fmla="*/ 0 h 57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33687" h="579054">
                      <a:moveTo>
                        <a:pt x="2833687" y="557213"/>
                      </a:moveTo>
                      <a:cubicBezTo>
                        <a:pt x="2336006" y="574278"/>
                        <a:pt x="1838325" y="591344"/>
                        <a:pt x="1457325" y="566738"/>
                      </a:cubicBezTo>
                      <a:cubicBezTo>
                        <a:pt x="1076325" y="542132"/>
                        <a:pt x="790574" y="504031"/>
                        <a:pt x="547687" y="409575"/>
                      </a:cubicBezTo>
                      <a:cubicBezTo>
                        <a:pt x="304800" y="315119"/>
                        <a:pt x="152400" y="157559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1" name="Forme libre 68"/>
                <p:cNvSpPr/>
                <p:nvPr/>
              </p:nvSpPr>
              <p:spPr>
                <a:xfrm>
                  <a:off x="3543300" y="3019426"/>
                  <a:ext cx="2643188" cy="724350"/>
                </a:xfrm>
                <a:custGeom>
                  <a:avLst/>
                  <a:gdLst>
                    <a:gd name="connsiteX0" fmla="*/ 2586038 w 2586038"/>
                    <a:gd name="connsiteY0" fmla="*/ 642938 h 657675"/>
                    <a:gd name="connsiteX1" fmla="*/ 1395413 w 2586038"/>
                    <a:gd name="connsiteY1" fmla="*/ 638175 h 657675"/>
                    <a:gd name="connsiteX2" fmla="*/ 476250 w 2586038"/>
                    <a:gd name="connsiteY2" fmla="*/ 452438 h 657675"/>
                    <a:gd name="connsiteX3" fmla="*/ 0 w 2586038"/>
                    <a:gd name="connsiteY3" fmla="*/ 0 h 65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86038" h="657675">
                      <a:moveTo>
                        <a:pt x="2586038" y="642938"/>
                      </a:moveTo>
                      <a:cubicBezTo>
                        <a:pt x="2166541" y="656431"/>
                        <a:pt x="1747044" y="669925"/>
                        <a:pt x="1395413" y="638175"/>
                      </a:cubicBezTo>
                      <a:cubicBezTo>
                        <a:pt x="1043782" y="606425"/>
                        <a:pt x="708819" y="558800"/>
                        <a:pt x="476250" y="452438"/>
                      </a:cubicBezTo>
                      <a:cubicBezTo>
                        <a:pt x="243681" y="346076"/>
                        <a:pt x="121840" y="17303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" name="Forme libre 69"/>
                <p:cNvSpPr/>
                <p:nvPr/>
              </p:nvSpPr>
              <p:spPr>
                <a:xfrm>
                  <a:off x="4019550" y="3014663"/>
                  <a:ext cx="2162175" cy="625709"/>
                </a:xfrm>
                <a:custGeom>
                  <a:avLst/>
                  <a:gdLst>
                    <a:gd name="connsiteX0" fmla="*/ 2105025 w 2105025"/>
                    <a:gd name="connsiteY0" fmla="*/ 566737 h 587609"/>
                    <a:gd name="connsiteX1" fmla="*/ 804863 w 2105025"/>
                    <a:gd name="connsiteY1" fmla="*/ 519112 h 587609"/>
                    <a:gd name="connsiteX2" fmla="*/ 0 w 2105025"/>
                    <a:gd name="connsiteY2" fmla="*/ 0 h 587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5025" h="587609">
                      <a:moveTo>
                        <a:pt x="2105025" y="566737"/>
                      </a:moveTo>
                      <a:cubicBezTo>
                        <a:pt x="1630362" y="590152"/>
                        <a:pt x="1155700" y="613568"/>
                        <a:pt x="804863" y="519112"/>
                      </a:cubicBezTo>
                      <a:cubicBezTo>
                        <a:pt x="454026" y="424656"/>
                        <a:pt x="227013" y="21232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" name="Forme libre 70"/>
                <p:cNvSpPr/>
                <p:nvPr/>
              </p:nvSpPr>
              <p:spPr>
                <a:xfrm>
                  <a:off x="4310063" y="3009902"/>
                  <a:ext cx="1871662" cy="419100"/>
                </a:xfrm>
                <a:custGeom>
                  <a:avLst/>
                  <a:gdLst>
                    <a:gd name="connsiteX0" fmla="*/ 1785937 w 1785937"/>
                    <a:gd name="connsiteY0" fmla="*/ 419100 h 419100"/>
                    <a:gd name="connsiteX1" fmla="*/ 638175 w 1785937"/>
                    <a:gd name="connsiteY1" fmla="*/ 342900 h 419100"/>
                    <a:gd name="connsiteX2" fmla="*/ 0 w 1785937"/>
                    <a:gd name="connsiteY2" fmla="*/ 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85937" h="419100">
                      <a:moveTo>
                        <a:pt x="1785937" y="419100"/>
                      </a:moveTo>
                      <a:cubicBezTo>
                        <a:pt x="1360884" y="415925"/>
                        <a:pt x="935831" y="412750"/>
                        <a:pt x="638175" y="342900"/>
                      </a:cubicBezTo>
                      <a:cubicBezTo>
                        <a:pt x="340519" y="273050"/>
                        <a:pt x="170259" y="136525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58"/>
                <p:cNvSpPr txBox="1"/>
                <p:nvPr/>
              </p:nvSpPr>
              <p:spPr>
                <a:xfrm>
                  <a:off x="1879538" y="3445403"/>
                  <a:ext cx="164660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kern="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</a:rPr>
                    <a:t>СВЧ излучение</a:t>
                  </a:r>
                  <a:endParaRPr lang="fr-FR" kern="0" dirty="0">
                    <a:solidFill>
                      <a:srgbClr val="FF0000"/>
                    </a:solidFill>
                    <a:latin typeface="Calibri" panose="020F0502020204030204"/>
                    <a:ea typeface="+mn-ea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fr-FR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𝑅𝐹</m:t>
                            </m:r>
                          </m:sub>
                        </m:sSub>
                      </m:oMath>
                    </m:oMathPara>
                  </a14:m>
                  <a:endParaRPr lang="fr-FR" kern="0" dirty="0">
                    <a:solidFill>
                      <a:srgbClr val="FF000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8" name="ZoneTexte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538" y="3445403"/>
                  <a:ext cx="1646605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963" t="-4717" r="-3333" b="-754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ZoneTexte 71"/>
            <p:cNvSpPr txBox="1"/>
            <p:nvPr/>
          </p:nvSpPr>
          <p:spPr>
            <a:xfrm>
              <a:off x="8050306" y="2316611"/>
              <a:ext cx="14269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Пучок ионов</a:t>
              </a:r>
              <a:endParaRPr lang="fr-FR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20" name="Connecteur droit avec flèche 72"/>
            <p:cNvCxnSpPr>
              <a:stCxn id="19" idx="2"/>
            </p:cNvCxnSpPr>
            <p:nvPr/>
          </p:nvCxnSpPr>
          <p:spPr>
            <a:xfrm flipH="1">
              <a:off x="8230999" y="2685943"/>
              <a:ext cx="532804" cy="53198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1" name="Connecteur droit avec flèche 73"/>
            <p:cNvCxnSpPr/>
            <p:nvPr/>
          </p:nvCxnSpPr>
          <p:spPr>
            <a:xfrm flipH="1">
              <a:off x="7328847" y="1828327"/>
              <a:ext cx="99841" cy="832035"/>
            </a:xfrm>
            <a:prstGeom prst="straightConnector1">
              <a:avLst/>
            </a:prstGeom>
            <a:noFill/>
            <a:ln w="63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" name="ZoneTexte 74"/>
            <p:cNvSpPr txBox="1"/>
            <p:nvPr/>
          </p:nvSpPr>
          <p:spPr>
            <a:xfrm>
              <a:off x="7458052" y="1460322"/>
              <a:ext cx="2522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  <a:ea typeface="+mn-ea"/>
                </a:rPr>
                <a:t>Линии магнитного поля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23" name="Connecteur droit 75"/>
            <p:cNvCxnSpPr/>
            <p:nvPr/>
          </p:nvCxnSpPr>
          <p:spPr>
            <a:xfrm>
              <a:off x="7916480" y="2316001"/>
              <a:ext cx="0" cy="75383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76"/>
            <p:cNvCxnSpPr/>
            <p:nvPr/>
          </p:nvCxnSpPr>
          <p:spPr>
            <a:xfrm>
              <a:off x="7901560" y="3612037"/>
              <a:ext cx="0" cy="74609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77"/>
            <p:cNvCxnSpPr/>
            <p:nvPr/>
          </p:nvCxnSpPr>
          <p:spPr>
            <a:xfrm>
              <a:off x="7568646" y="3016995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78"/>
            <p:cNvCxnSpPr/>
            <p:nvPr/>
          </p:nvCxnSpPr>
          <p:spPr>
            <a:xfrm>
              <a:off x="7529638" y="3692686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79"/>
            <p:cNvCxnSpPr/>
            <p:nvPr/>
          </p:nvCxnSpPr>
          <p:spPr>
            <a:xfrm>
              <a:off x="7529638" y="3977885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80"/>
            <p:cNvCxnSpPr/>
            <p:nvPr/>
          </p:nvCxnSpPr>
          <p:spPr>
            <a:xfrm>
              <a:off x="7568646" y="2742138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81"/>
                <p:cNvSpPr txBox="1"/>
                <p:nvPr/>
              </p:nvSpPr>
              <p:spPr>
                <a:xfrm>
                  <a:off x="7535072" y="2275824"/>
                  <a:ext cx="365100" cy="4831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fr-FR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ZoneTexte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072" y="2275824"/>
                  <a:ext cx="365100" cy="48314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88"/>
            <p:cNvSpPr txBox="1"/>
            <p:nvPr/>
          </p:nvSpPr>
          <p:spPr>
            <a:xfrm>
              <a:off x="4608194" y="1320058"/>
              <a:ext cx="2297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Высокое напряжение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6" name="Connecteur droit 90"/>
            <p:cNvCxnSpPr>
              <a:stCxn id="35" idx="2"/>
              <a:endCxn id="6" idx="0"/>
            </p:cNvCxnSpPr>
            <p:nvPr/>
          </p:nvCxnSpPr>
          <p:spPr>
            <a:xfrm>
              <a:off x="5757131" y="1689390"/>
              <a:ext cx="231238" cy="626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92"/>
            <p:cNvCxnSpPr/>
            <p:nvPr/>
          </p:nvCxnSpPr>
          <p:spPr>
            <a:xfrm>
              <a:off x="4089499" y="1828327"/>
              <a:ext cx="1452812" cy="9811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93"/>
            <p:cNvSpPr txBox="1"/>
            <p:nvPr/>
          </p:nvSpPr>
          <p:spPr>
            <a:xfrm>
              <a:off x="2695622" y="1391191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+mj-lt"/>
                </a:rPr>
                <a:t>Плазма</a:t>
              </a:r>
              <a:endParaRPr lang="fr-FR" dirty="0">
                <a:latin typeface="+mj-lt"/>
              </a:endParaRPr>
            </a:p>
          </p:txBody>
        </p:sp>
        <p:sp>
          <p:nvSpPr>
            <p:cNvPr id="40" name="Ellipse 95"/>
            <p:cNvSpPr/>
            <p:nvPr/>
          </p:nvSpPr>
          <p:spPr>
            <a:xfrm>
              <a:off x="4940490" y="3152634"/>
              <a:ext cx="2388357" cy="409432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1" name="Ellipse 56"/>
            <p:cNvSpPr/>
            <p:nvPr/>
          </p:nvSpPr>
          <p:spPr>
            <a:xfrm>
              <a:off x="5402356" y="2660362"/>
              <a:ext cx="1238250" cy="1367883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solidFill>
                <a:schemeClr val="accent2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B4EBC8F8-E2AC-47C7-8058-B0D05B55CDEE}"/>
              </a:ext>
            </a:extLst>
          </p:cNvPr>
          <p:cNvSpPr txBox="1"/>
          <p:nvPr/>
        </p:nvSpPr>
        <p:spPr>
          <a:xfrm>
            <a:off x="290650" y="4416823"/>
            <a:ext cx="1095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Для получения многозарядных ионов необходима плотная плазма с высокими энергиями электронов и длительным временем удержания: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Магнитная структура </a:t>
            </a:r>
            <a:r>
              <a:rPr lang="en-US" altLang="ru-RU" dirty="0">
                <a:latin typeface="Times" panose="02020603050405020304" pitchFamily="18" charset="0"/>
                <a:cs typeface="Times" panose="02020603050405020304" pitchFamily="18" charset="0"/>
              </a:rPr>
              <a:t>“minimum B” </a:t>
            </a: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для удержания и стабилизации плазмы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Замкнутая резонансная поверхность для нагрева плазменных электронов</a:t>
            </a:r>
          </a:p>
          <a:p>
            <a:pPr algn="just"/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Низкое давление газов для уменьшения процессов потерь многозарядных ионов</a:t>
            </a:r>
          </a:p>
        </p:txBody>
      </p:sp>
      <p:cxnSp>
        <p:nvCxnSpPr>
          <p:cNvPr id="57" name="Connecteur droit avec flèche 92"/>
          <p:cNvCxnSpPr>
            <a:stCxn id="58" idx="1"/>
            <a:endCxn id="41" idx="5"/>
          </p:cNvCxnSpPr>
          <p:nvPr/>
        </p:nvCxnSpPr>
        <p:spPr>
          <a:xfrm flipH="1" flipV="1">
            <a:off x="6184515" y="3648685"/>
            <a:ext cx="1704390" cy="453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93"/>
          <p:cNvSpPr txBox="1"/>
          <p:nvPr/>
        </p:nvSpPr>
        <p:spPr>
          <a:xfrm>
            <a:off x="7888905" y="3917746"/>
            <a:ext cx="10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ECR </a:t>
            </a:r>
            <a:r>
              <a:rPr lang="ru-RU" dirty="0">
                <a:latin typeface="+mj-lt"/>
              </a:rPr>
              <a:t>зона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5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7180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367C0-3D0D-4FA0-B7B1-EE5105866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98" t="30400" r="20021" b="32235"/>
          <a:stretch/>
        </p:blipFill>
        <p:spPr>
          <a:xfrm>
            <a:off x="6967735" y="1564776"/>
            <a:ext cx="2105736" cy="1778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723AC5-5078-46D1-A3D9-15995A8C6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27" t="8470" r="14792" b="32864"/>
          <a:stretch/>
        </p:blipFill>
        <p:spPr>
          <a:xfrm>
            <a:off x="9351215" y="2785016"/>
            <a:ext cx="1724841" cy="22710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0CCAD4-E474-4602-81DB-738BEC49A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8" t="35532" r="20661" b="24285"/>
          <a:stretch/>
        </p:blipFill>
        <p:spPr>
          <a:xfrm>
            <a:off x="7065912" y="4353637"/>
            <a:ext cx="2007559" cy="19141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67735" y="1564776"/>
            <a:ext cx="327001" cy="327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351215" y="2785016"/>
            <a:ext cx="263046" cy="2630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065912" y="4353637"/>
            <a:ext cx="312139" cy="269085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3" y="1348009"/>
            <a:ext cx="5756983" cy="491977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минимизация расхода </a:t>
            </a:r>
            <a:r>
              <a:rPr lang="en-US" sz="2800" dirty="0"/>
              <a:t>Ca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256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2233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367C0-3D0D-4FA0-B7B1-EE5105866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98" t="30400" r="20021" b="32235"/>
          <a:stretch/>
        </p:blipFill>
        <p:spPr>
          <a:xfrm>
            <a:off x="6967735" y="1609932"/>
            <a:ext cx="2105736" cy="1778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723AC5-5078-46D1-A3D9-15995A8C6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27" t="8470" r="14792" b="32864"/>
          <a:stretch/>
        </p:blipFill>
        <p:spPr>
          <a:xfrm>
            <a:off x="9351215" y="2894381"/>
            <a:ext cx="1724841" cy="227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0CCAD4-E474-4602-81DB-738BEC49A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8" t="35532" r="20661" b="24285"/>
          <a:stretch/>
        </p:blipFill>
        <p:spPr>
          <a:xfrm>
            <a:off x="7065912" y="4398793"/>
            <a:ext cx="2007559" cy="19141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67735" y="1609932"/>
            <a:ext cx="327001" cy="327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351215" y="2894381"/>
            <a:ext cx="263046" cy="2630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065912" y="4398793"/>
            <a:ext cx="312139" cy="269085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49" y="1400633"/>
            <a:ext cx="6371015" cy="492964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минимизация расхода </a:t>
            </a:r>
            <a:r>
              <a:rPr lang="en-US" sz="2800" dirty="0"/>
              <a:t>Ca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196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50B3C-0567-4839-9DB6-B255F880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615" y="1695626"/>
            <a:ext cx="4727986" cy="40186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D3FBA8-F977-4B0D-AD9C-E77F2D76D7C7}"/>
              </a:ext>
            </a:extLst>
          </p:cNvPr>
          <p:cNvSpPr/>
          <p:nvPr/>
        </p:nvSpPr>
        <p:spPr>
          <a:xfrm>
            <a:off x="7427267" y="5701235"/>
            <a:ext cx="47279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aseline="30000" dirty="0"/>
              <a:t>50</a:t>
            </a:r>
            <a:r>
              <a:rPr lang="en-US" sz="1400" dirty="0"/>
              <a:t>Ti</a:t>
            </a:r>
            <a:r>
              <a:rPr lang="en-US" sz="1400" baseline="30000" dirty="0"/>
              <a:t>9+ </a:t>
            </a:r>
            <a:r>
              <a:rPr lang="en-US" sz="1400" dirty="0"/>
              <a:t>≤ 2pµA </a:t>
            </a:r>
            <a:r>
              <a:rPr lang="ru-RU" sz="1400" dirty="0"/>
              <a:t>на мишени</a:t>
            </a:r>
            <a:endParaRPr lang="ru-RU" sz="1400" baseline="30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51029"/>
          <a:stretch/>
        </p:blipFill>
        <p:spPr>
          <a:xfrm>
            <a:off x="413310" y="1553834"/>
            <a:ext cx="1638300" cy="172587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888089" y="3358424"/>
            <a:ext cx="780937" cy="234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94AABCD-6300-4BB2-9601-66FC66434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57511"/>
              </p:ext>
            </p:extLst>
          </p:nvPr>
        </p:nvGraphicFramePr>
        <p:xfrm>
          <a:off x="2269542" y="3617615"/>
          <a:ext cx="4993073" cy="3018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7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Properties</a:t>
                      </a:r>
                    </a:p>
                  </a:txBody>
                  <a:tcPr marL="52205" marR="52205" marT="26103" marB="26103"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(CH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Ti(CH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Mollar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mass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g·mol</a:t>
                      </a:r>
                      <a:r>
                        <a:rPr lang="en-US" sz="1200" b="1" i="0" kern="1200" baseline="30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−1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228.</a:t>
                      </a:r>
                      <a:r>
                        <a:rPr lang="en-US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</a:t>
                      </a:r>
                      <a:r>
                        <a:rPr lang="en-US" sz="10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Yellow crystals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Dark</a:t>
                      </a:r>
                      <a:r>
                        <a:rPr lang="en-US" sz="1000" b="0" i="0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red crystals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sz="1200" b="1" i="0" kern="1200" baseline="30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0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17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pressure,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2060"/>
                          </a:solidFill>
                        </a:rPr>
                        <a:t>10</a:t>
                      </a:r>
                      <a:r>
                        <a:rPr lang="en-US" sz="1000" b="0" baseline="30000" dirty="0">
                          <a:solidFill>
                            <a:srgbClr val="002060"/>
                          </a:solidFill>
                        </a:rPr>
                        <a:t>-2</a:t>
                      </a:r>
                      <a:r>
                        <a:rPr lang="ru-RU" sz="1000" b="0" baseline="-25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0" baseline="0" dirty="0">
                          <a:solidFill>
                            <a:srgbClr val="002060"/>
                          </a:solidFill>
                        </a:rPr>
                        <a:t> (~0-15°C</a:t>
                      </a:r>
                      <a:r>
                        <a:rPr lang="ru-RU" sz="1000" b="0" baseline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rgbClr val="002060"/>
                          </a:solidFill>
                        </a:rPr>
                        <a:t>≈</a:t>
                      </a:r>
                      <a:r>
                        <a:rPr lang="ru-RU" sz="10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r>
                        <a:rPr lang="en-US" sz="1000" b="0" baseline="0" dirty="0">
                          <a:solidFill>
                            <a:srgbClr val="002060"/>
                          </a:solidFill>
                        </a:rPr>
                        <a:t>(~0-15°C</a:t>
                      </a:r>
                      <a:r>
                        <a:rPr lang="ru-RU" sz="1000" b="0" baseline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Sensitivity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Light, air &amp; moisture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Air &amp; moisture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92" marR="84492" marT="42246" marB="4224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8F5FB17C-5163-4289-B4D6-CA6B54DDB53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3210" r="4274" b="2141"/>
          <a:stretch>
            <a:fillRect/>
          </a:stretch>
        </p:blipFill>
        <p:spPr bwMode="auto">
          <a:xfrm>
            <a:off x="2939016" y="1445801"/>
            <a:ext cx="3654126" cy="213722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увеличение интенсивности </a:t>
            </a:r>
            <a:r>
              <a:rPr lang="en-US" sz="2800" dirty="0" err="1"/>
              <a:t>Ti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298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A1E342-0A50-4AAC-BF30-80130052AECA}"/>
              </a:ext>
            </a:extLst>
          </p:cNvPr>
          <p:cNvSpPr/>
          <p:nvPr/>
        </p:nvSpPr>
        <p:spPr>
          <a:xfrm>
            <a:off x="5690938" y="4389320"/>
            <a:ext cx="6501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/>
              <a:t>Водород ~ </a:t>
            </a:r>
            <a:r>
              <a:rPr lang="ru-RU" altLang="ru-RU" sz="1800" b="1" dirty="0">
                <a:solidFill>
                  <a:srgbClr val="FF0000"/>
                </a:solidFill>
              </a:rPr>
              <a:t>6×10</a:t>
            </a:r>
            <a:r>
              <a:rPr lang="ru-RU" altLang="ru-RU" sz="1800" b="1" baseline="30000" dirty="0">
                <a:solidFill>
                  <a:srgbClr val="FF0000"/>
                </a:solidFill>
              </a:rPr>
              <a:t>15</a:t>
            </a:r>
            <a:r>
              <a:rPr lang="ru-RU" altLang="ru-RU" sz="1800" baseline="30000" dirty="0"/>
              <a:t> </a:t>
            </a:r>
            <a:r>
              <a:rPr lang="ru-RU" altLang="ru-RU" sz="1800" dirty="0"/>
              <a:t>ч</a:t>
            </a:r>
            <a:r>
              <a:rPr lang="en-US" altLang="ru-RU" sz="1800" dirty="0"/>
              <a:t>/</a:t>
            </a:r>
            <a:r>
              <a:rPr lang="ru-RU" altLang="ru-RU" sz="1800" dirty="0"/>
              <a:t>с</a:t>
            </a:r>
            <a:r>
              <a:rPr lang="en-US" altLang="ru-RU" sz="1800" dirty="0"/>
              <a:t>. </a:t>
            </a:r>
            <a:r>
              <a:rPr lang="ru-RU" altLang="ru-RU" sz="1800" dirty="0"/>
              <a:t>Углерод</a:t>
            </a:r>
            <a:r>
              <a:rPr lang="en-US" altLang="ru-RU" sz="1800" dirty="0"/>
              <a:t> </a:t>
            </a:r>
            <a:r>
              <a:rPr lang="ru-RU" altLang="ru-RU" sz="1800" dirty="0"/>
              <a:t>~</a:t>
            </a:r>
            <a:r>
              <a:rPr lang="en-US" altLang="ru-RU" sz="1800" dirty="0"/>
              <a:t> </a:t>
            </a:r>
            <a:r>
              <a:rPr lang="ru-RU" altLang="ru-RU" sz="1800" b="1" dirty="0">
                <a:solidFill>
                  <a:srgbClr val="FF0000"/>
                </a:solidFill>
              </a:rPr>
              <a:t>1.5×10</a:t>
            </a:r>
            <a:r>
              <a:rPr lang="ru-RU" altLang="ru-RU" sz="1800" b="1" baseline="30000" dirty="0">
                <a:solidFill>
                  <a:srgbClr val="FF0000"/>
                </a:solidFill>
              </a:rPr>
              <a:t>15</a:t>
            </a:r>
            <a:r>
              <a:rPr lang="ru-RU" altLang="ru-RU" sz="1800" baseline="30000" dirty="0">
                <a:solidFill>
                  <a:srgbClr val="000000"/>
                </a:solidFill>
              </a:rPr>
              <a:t> </a:t>
            </a:r>
            <a:r>
              <a:rPr lang="ru-RU" altLang="ru-RU" dirty="0"/>
              <a:t>ч</a:t>
            </a:r>
            <a:r>
              <a:rPr lang="en-US" altLang="ru-RU" dirty="0"/>
              <a:t>/</a:t>
            </a:r>
            <a:r>
              <a:rPr lang="ru-RU" altLang="ru-RU" dirty="0"/>
              <a:t>с</a:t>
            </a:r>
            <a:r>
              <a:rPr lang="en-US" altLang="ru-RU" sz="1800" dirty="0">
                <a:solidFill>
                  <a:srgbClr val="000000"/>
                </a:solidFill>
              </a:rPr>
              <a:t>.</a:t>
            </a:r>
          </a:p>
          <a:p>
            <a:endParaRPr lang="en-US" altLang="ru-RU" sz="1800" dirty="0">
              <a:solidFill>
                <a:srgbClr val="000000"/>
              </a:solidFill>
            </a:endParaRPr>
          </a:p>
          <a:p>
            <a:r>
              <a:rPr lang="ru-RU" altLang="ru-RU" sz="1800" dirty="0">
                <a:solidFill>
                  <a:srgbClr val="000000"/>
                </a:solidFill>
              </a:rPr>
              <a:t>Поток гелия при работе с пучком кальция ~</a:t>
            </a:r>
            <a:r>
              <a:rPr lang="en-US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</a:rPr>
              <a:t>1.5 ÷ </a:t>
            </a:r>
            <a:r>
              <a:rPr lang="ru-RU" altLang="ru-RU" sz="1800" b="1" dirty="0">
                <a:solidFill>
                  <a:srgbClr val="FF0000"/>
                </a:solidFill>
              </a:rPr>
              <a:t>3×10</a:t>
            </a:r>
            <a:r>
              <a:rPr lang="ru-RU" altLang="ru-RU" sz="1800" b="1" baseline="30000" dirty="0">
                <a:solidFill>
                  <a:srgbClr val="FF0000"/>
                </a:solidFill>
              </a:rPr>
              <a:t>15  </a:t>
            </a:r>
            <a:r>
              <a:rPr lang="ru-RU" altLang="ru-RU" dirty="0"/>
              <a:t>ч</a:t>
            </a:r>
            <a:r>
              <a:rPr lang="en-US" altLang="ru-RU" dirty="0"/>
              <a:t>/</a:t>
            </a:r>
            <a:r>
              <a:rPr lang="ru-RU" altLang="ru-RU" dirty="0"/>
              <a:t>с</a:t>
            </a:r>
            <a:r>
              <a:rPr lang="en-US" altLang="ru-RU" sz="1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7C4A7-9C51-450E-BA8B-4B8A963B6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9" y="2019159"/>
            <a:ext cx="5362969" cy="3847489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87D427B-58DE-45EC-A2D2-BE29D6EA6C09}"/>
              </a:ext>
            </a:extLst>
          </p:cNvPr>
          <p:cNvCxnSpPr/>
          <p:nvPr/>
        </p:nvCxnSpPr>
        <p:spPr>
          <a:xfrm>
            <a:off x="9533585" y="3199724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5">
            <a:extLst>
              <a:ext uri="{FF2B5EF4-FFF2-40B4-BE49-F238E27FC236}">
                <a16:creationId xmlns:a16="http://schemas.microsoft.com/office/drawing/2014/main" id="{BDE7A5FD-21DA-43A4-B15B-8C200A7D2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25" y="1661938"/>
            <a:ext cx="3175646" cy="2381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283E8-A4C7-429A-8AE3-4DC616D22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t="32319" r="33736" b="40000"/>
          <a:stretch/>
        </p:blipFill>
        <p:spPr>
          <a:xfrm>
            <a:off x="9358744" y="1558913"/>
            <a:ext cx="2574236" cy="258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2361" y="5830759"/>
            <a:ext cx="46970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Использование альтернативных соединений?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увеличение интенсивности </a:t>
            </a:r>
            <a:r>
              <a:rPr lang="en-US" sz="2800" dirty="0" err="1"/>
              <a:t>Ti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11578" y="5866648"/>
            <a:ext cx="5228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Зарядовое распределение ионов титана, полученных методом </a:t>
            </a:r>
            <a:r>
              <a:rPr lang="en-US" dirty="0"/>
              <a:t>MIVOC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92306"/>
          <a:stretch/>
        </p:blipFill>
        <p:spPr>
          <a:xfrm>
            <a:off x="1026275" y="1396588"/>
            <a:ext cx="3761656" cy="6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B8A270-89F3-4A91-AB1B-12378E2C30C6}"/>
              </a:ext>
            </a:extLst>
          </p:cNvPr>
          <p:cNvSpPr/>
          <p:nvPr/>
        </p:nvSpPr>
        <p:spPr>
          <a:xfrm>
            <a:off x="838200" y="1873955"/>
            <a:ext cx="789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MIVOC</a:t>
            </a:r>
            <a:r>
              <a:rPr lang="en-US" sz="2000" dirty="0"/>
              <a:t>: DECRIS-PM 14 GHz</a:t>
            </a:r>
            <a:r>
              <a:rPr lang="ru-RU" sz="2000" dirty="0"/>
              <a:t> - </a:t>
            </a:r>
            <a:r>
              <a:rPr lang="en-US" sz="2000" baseline="30000" dirty="0"/>
              <a:t>50</a:t>
            </a:r>
            <a:r>
              <a:rPr lang="en-US" sz="2000" dirty="0"/>
              <a:t>Ti</a:t>
            </a:r>
            <a:r>
              <a:rPr lang="ru-RU" sz="2000" baseline="30000" dirty="0"/>
              <a:t>9</a:t>
            </a:r>
            <a:r>
              <a:rPr lang="en-US" sz="2000" baseline="30000" dirty="0"/>
              <a:t>+</a:t>
            </a:r>
            <a:r>
              <a:rPr lang="ru-RU" sz="2000" dirty="0"/>
              <a:t> = 50 мкА</a:t>
            </a:r>
            <a:r>
              <a:rPr lang="en-US" sz="2000" dirty="0"/>
              <a:t> </a:t>
            </a:r>
            <a:r>
              <a:rPr lang="ru-RU" sz="2000" dirty="0"/>
              <a:t>(5.5 </a:t>
            </a:r>
            <a:r>
              <a:rPr lang="en-US" sz="2000" dirty="0"/>
              <a:t>p</a:t>
            </a:r>
            <a:r>
              <a:rPr lang="ru-RU" sz="2000" dirty="0"/>
              <a:t>мкА) </a:t>
            </a:r>
            <a:r>
              <a:rPr lang="en-US" sz="2000" dirty="0"/>
              <a:t>- 0.46 mg/h</a:t>
            </a:r>
            <a:endParaRPr lang="ru-RU" sz="20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TiF</a:t>
            </a:r>
            <a:r>
              <a:rPr lang="en-US" sz="2000" b="1" baseline="-25000" dirty="0">
                <a:solidFill>
                  <a:schemeClr val="accent2">
                    <a:lumMod val="75000"/>
                  </a:schemeClr>
                </a:solidFill>
              </a:rPr>
              <a:t>3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DECRIS-PM 14 GHz</a:t>
            </a:r>
            <a:r>
              <a:rPr lang="ru-RU" sz="2000" b="1" dirty="0"/>
              <a:t> </a:t>
            </a:r>
            <a:r>
              <a:rPr lang="en-US" sz="2000" baseline="30000" dirty="0"/>
              <a:t>50</a:t>
            </a:r>
            <a:r>
              <a:rPr lang="en-US" sz="2000" dirty="0"/>
              <a:t>Ti</a:t>
            </a:r>
            <a:r>
              <a:rPr lang="ru-RU" sz="2000" baseline="30000" dirty="0"/>
              <a:t>9</a:t>
            </a:r>
            <a:r>
              <a:rPr lang="en-US" sz="2000" baseline="30000" dirty="0"/>
              <a:t>+ </a:t>
            </a:r>
            <a:r>
              <a:rPr lang="ru-RU" sz="2000" baseline="30000" dirty="0"/>
              <a:t> </a:t>
            </a:r>
            <a:r>
              <a:rPr lang="ru-RU" sz="2000" dirty="0"/>
              <a:t>= 65 мкА (7.2 </a:t>
            </a:r>
            <a:r>
              <a:rPr lang="en-US" sz="2000" dirty="0"/>
              <a:t>p</a:t>
            </a:r>
            <a:r>
              <a:rPr lang="ru-RU" sz="2000" dirty="0"/>
              <a:t>мкА) -  </a:t>
            </a:r>
            <a:r>
              <a:rPr lang="en-US" sz="2000" dirty="0"/>
              <a:t>2.5 mg/h</a:t>
            </a:r>
            <a:endParaRPr lang="ru-RU" sz="2000" dirty="0"/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Индукционная печь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dirty="0"/>
              <a:t>VENUS 28 GHz – </a:t>
            </a:r>
            <a:r>
              <a:rPr lang="en-US" sz="2000" baseline="30000" dirty="0"/>
              <a:t>50</a:t>
            </a:r>
            <a:r>
              <a:rPr lang="en-US" sz="2000" dirty="0"/>
              <a:t>Ti</a:t>
            </a:r>
            <a:r>
              <a:rPr lang="en-US" sz="2000" baseline="30000" dirty="0"/>
              <a:t>12+</a:t>
            </a:r>
            <a:r>
              <a:rPr lang="ru-RU" sz="2000" dirty="0"/>
              <a:t> = 150 мкА (12.5)</a:t>
            </a:r>
            <a:r>
              <a:rPr lang="en-US" sz="2000" dirty="0"/>
              <a:t> –</a:t>
            </a:r>
            <a:r>
              <a:rPr lang="ru-RU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5</a:t>
            </a:r>
            <a:r>
              <a:rPr lang="ru-RU" sz="2000" b="1" dirty="0">
                <a:solidFill>
                  <a:srgbClr val="FF0000"/>
                </a:solidFill>
              </a:rPr>
              <a:t> мг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  <a:r>
              <a:rPr lang="ru-RU" sz="2000" b="1" dirty="0">
                <a:solidFill>
                  <a:srgbClr val="FF0000"/>
                </a:solidFill>
              </a:rPr>
              <a:t>ч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22" y="2981251"/>
            <a:ext cx="6706375" cy="31213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6194247"/>
            <a:ext cx="6096000" cy="685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few ECRIS developments at LBNL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Physics: Conference Series 2244 (2022) 012015 doi:10.1088/1742-6596/2244/1/012015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437" y="3320636"/>
            <a:ext cx="3316540" cy="31930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9445" y="108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увеличение интенсивности </a:t>
            </a:r>
            <a:r>
              <a:rPr lang="en-US" sz="2800" dirty="0" err="1"/>
              <a:t>Ti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34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8" b="30000"/>
          <a:stretch/>
        </p:blipFill>
        <p:spPr>
          <a:xfrm>
            <a:off x="6467041" y="6123459"/>
            <a:ext cx="5532315" cy="661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28" y="1393628"/>
            <a:ext cx="4881750" cy="38647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25951" y="961777"/>
            <a:ext cx="3097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DECRIS-5M-18GHz – 280 W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771171" y="5258347"/>
            <a:ext cx="522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Зарядовое распределение ионов титана, полученных методом прямого введения образца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ru-RU" dirty="0"/>
              <a:t> в плазму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1" y="1279242"/>
            <a:ext cx="5165955" cy="40115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96633" y="961777"/>
            <a:ext cx="3097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DECRIS-5M-18GHz – 330 W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8656" y="5200129"/>
            <a:ext cx="522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Зарядовое распределение ионов титана, полученных методом прямого введения образца</a:t>
            </a:r>
            <a:r>
              <a:rPr lang="en-US" dirty="0"/>
              <a:t> TiO</a:t>
            </a:r>
            <a:r>
              <a:rPr lang="en-US" baseline="-25000" dirty="0"/>
              <a:t>2</a:t>
            </a:r>
            <a:r>
              <a:rPr lang="ru-RU" dirty="0"/>
              <a:t> в плазму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38253" r="22382" b="46705"/>
          <a:stretch/>
        </p:blipFill>
        <p:spPr>
          <a:xfrm>
            <a:off x="1596633" y="6123459"/>
            <a:ext cx="3492230" cy="62257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28737" y="-2162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Актуальные задачи </a:t>
            </a:r>
            <a:r>
              <a:rPr lang="en-US" dirty="0"/>
              <a:t/>
            </a:r>
            <a:br>
              <a:rPr lang="en-US" dirty="0"/>
            </a:br>
            <a:r>
              <a:rPr lang="ru-RU" sz="2800" dirty="0"/>
              <a:t>Получение ионов металлов: увеличение интенсивности </a:t>
            </a:r>
            <a:r>
              <a:rPr lang="en-US" sz="2800" dirty="0" err="1"/>
              <a:t>Ti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466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089" r="9119" b="6145"/>
          <a:stretch>
            <a:fillRect/>
          </a:stretch>
        </p:blipFill>
        <p:spPr bwMode="auto">
          <a:xfrm>
            <a:off x="6322273" y="1415302"/>
            <a:ext cx="5610084" cy="453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5871" y="1936381"/>
            <a:ext cx="59464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изготовление и эксплуатация систем ЭЦР источников 3 и 4 поколения – крайне кропотливая и дорогая задача. Несмотря на это, подобные установки позволяют многократно повысить как зарядовое состояние извлекаемых ионов, так и их интенсивность.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дополнение к повышению частоты, мощности и уровня магнитного поля, не стоит забывать про то, что улучшение условий вакуума в плазменной камере, верный выбор метода подачи вещества и оптимизация конструкции самого ЭЦР источника может значительно повысить результаты на уже имеющихся установках.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649299"/>
              </p:ext>
            </p:extLst>
          </p:nvPr>
        </p:nvGraphicFramePr>
        <p:xfrm>
          <a:off x="5545772" y="5201304"/>
          <a:ext cx="6383655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3655">
                  <a:extLst>
                    <a:ext uri="{9D8B030D-6E8A-4147-A177-3AD203B41FA5}">
                      <a16:colId xmlns:a16="http://schemas.microsoft.com/office/drawing/2014/main" val="23637585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42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Фото экрана рабочего компьютера ОИЯИ с установленным ГИП в результате эксперимента на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гиротронной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системе с ЛТИ на уровне мощности около 10 кВт. На графике светлый красный цвет означает мощность в калориметрической нагрузке, темный красный – мощность по СВЧ-диоду. Скачки и пропадание данных с диода вызвано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зашкаливанием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в связи со значительным превышением уровня падающей мощности (режимы работы на мощностях более 10 кВт).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DengXi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015362"/>
                  </a:ext>
                </a:extLst>
              </a:tr>
            </a:tbl>
          </a:graphicData>
        </a:graphic>
      </p:graphicFrame>
      <p:pic>
        <p:nvPicPr>
          <p:cNvPr id="1025" name="Рисунок 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21" y="1027906"/>
            <a:ext cx="6461806" cy="41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7" y="1414638"/>
            <a:ext cx="4502624" cy="337696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262017"/>
              </p:ext>
            </p:extLst>
          </p:nvPr>
        </p:nvGraphicFramePr>
        <p:xfrm>
          <a:off x="708517" y="4791606"/>
          <a:ext cx="4502624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2624">
                  <a:extLst>
                    <a:ext uri="{9D8B030D-6E8A-4147-A177-3AD203B41FA5}">
                      <a16:colId xmlns:a16="http://schemas.microsoft.com/office/drawing/2014/main" val="23637585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42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+mn-ea"/>
                          <a:cs typeface="Times" panose="02020603050405020304" pitchFamily="18" charset="0"/>
                        </a:rPr>
                        <a:t>Высоковольтная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+mn-ea"/>
                          <a:cs typeface="Times" panose="02020603050405020304" pitchFamily="18" charset="0"/>
                        </a:rPr>
                        <a:t> платформа, расположенная в монтажном зале. Тестирование ЛТИ на калориметрической нагрузке на различных режимах мощности.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DengXi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01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4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999" r="9863" b="9563"/>
          <a:stretch/>
        </p:blipFill>
        <p:spPr>
          <a:xfrm>
            <a:off x="5888187" y="3445973"/>
            <a:ext cx="5073324" cy="3067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22905"/>
            <a:ext cx="4417999" cy="3313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0264"/>
            <a:ext cx="9257008" cy="30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работы ЭЦР источников:</a:t>
            </a:r>
            <a:br>
              <a:rPr lang="ru-RU" dirty="0"/>
            </a:br>
            <a:r>
              <a:rPr lang="ru-RU" sz="3200" dirty="0"/>
              <a:t>Конструкция</a:t>
            </a:r>
          </a:p>
        </p:txBody>
      </p:sp>
      <p:pic>
        <p:nvPicPr>
          <p:cNvPr id="4" name="Picture 0" descr="mvini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2853" r="2385" b="3194"/>
          <a:stretch>
            <a:fillRect/>
          </a:stretch>
        </p:blipFill>
        <p:spPr bwMode="auto">
          <a:xfrm>
            <a:off x="327325" y="1690688"/>
            <a:ext cx="4308184" cy="452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BC8F8-E2AC-47C7-8058-B0D05B55CDEE}"/>
              </a:ext>
            </a:extLst>
          </p:cNvPr>
          <p:cNvSpPr txBox="1"/>
          <p:nvPr/>
        </p:nvSpPr>
        <p:spPr>
          <a:xfrm>
            <a:off x="4933243" y="2286826"/>
            <a:ext cx="70668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Высокий уровень вакуума в плазменной камере для снижения перезарядки ионов на остаточном газе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Система подачи СВЧ волны в плазменную камеру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Система формирования аксиального и радиального магнитного </a:t>
            </a:r>
            <a:r>
              <a:rPr lang="ru-RU" altLang="ru-RU" dirty="0" smtClean="0">
                <a:latin typeface="Times" panose="02020603050405020304" pitchFamily="18" charset="0"/>
                <a:cs typeface="Times" panose="02020603050405020304" pitchFamily="18" charset="0"/>
              </a:rPr>
              <a:t>поля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Система инжекции нейтральных атомов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altLang="ru-RU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dirty="0">
                <a:latin typeface="Times" panose="02020603050405020304" pitchFamily="18" charset="0"/>
                <a:cs typeface="Times" panose="02020603050405020304" pitchFamily="18" charset="0"/>
              </a:rPr>
              <a:t>Система экстракции ионов</a:t>
            </a:r>
          </a:p>
        </p:txBody>
      </p:sp>
    </p:spTree>
    <p:extLst>
      <p:ext uri="{BB962C8B-B14F-4D97-AF65-F5344CB8AC3E}">
        <p14:creationId xmlns:p14="http://schemas.microsoft.com/office/powerpoint/2010/main" val="481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5184843" y="1390719"/>
            <a:ext cx="6874500" cy="50226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3" r="48340" b="48587"/>
          <a:stretch/>
        </p:blipFill>
        <p:spPr bwMode="auto">
          <a:xfrm>
            <a:off x="5383095" y="1690688"/>
            <a:ext cx="3482346" cy="209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работы ЭЦР источников:</a:t>
            </a:r>
            <a:br>
              <a:rPr lang="ru-RU" dirty="0"/>
            </a:br>
            <a:r>
              <a:rPr lang="ru-RU" sz="3200" dirty="0"/>
              <a:t>Конструкция</a:t>
            </a:r>
          </a:p>
        </p:txBody>
      </p:sp>
      <p:pic>
        <p:nvPicPr>
          <p:cNvPr id="12" name="图片 27">
            <a:extLst>
              <a:ext uri="{FF2B5EF4-FFF2-40B4-BE49-F238E27FC236}">
                <a16:creationId xmlns:a16="http://schemas.microsoft.com/office/drawing/2014/main" id="{4B87096B-73ED-41DB-A5F4-597F5A0CF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13" y="1627758"/>
            <a:ext cx="2890489" cy="450506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DEC563B-214B-4F12-805E-402B87D9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4816" r="15594" b="4375"/>
          <a:stretch>
            <a:fillRect/>
          </a:stretch>
        </p:blipFill>
        <p:spPr bwMode="auto">
          <a:xfrm>
            <a:off x="5304895" y="3884645"/>
            <a:ext cx="3413166" cy="246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32241" y="1506022"/>
            <a:ext cx="885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RT coils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751450" y="3600848"/>
            <a:ext cx="9666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PM coils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0925434" y="1506022"/>
            <a:ext cx="8800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 coils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3175722" y="1390720"/>
            <a:ext cx="2009121" cy="146012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801566" y="4073927"/>
            <a:ext cx="2364388" cy="236792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54886" r="48047" b="10326"/>
          <a:stretch/>
        </p:blipFill>
        <p:spPr bwMode="auto">
          <a:xfrm>
            <a:off x="70782" y="2147584"/>
            <a:ext cx="4575075" cy="34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184843" y="1390719"/>
            <a:ext cx="6874500" cy="50226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3175722" y="1390720"/>
            <a:ext cx="2009121" cy="146012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801566" y="4073927"/>
            <a:ext cx="2364388" cy="236792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>
            <a:off x="9056698" y="3989646"/>
            <a:ext cx="2221686" cy="18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8"/>
          <p:cNvSpPr txBox="1"/>
          <p:nvPr/>
        </p:nvSpPr>
        <p:spPr>
          <a:xfrm>
            <a:off x="10347715" y="394214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VENUS (LBNL)</a:t>
            </a:r>
            <a:endParaRPr lang="en-US" i="1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работы ЭЦР источников:</a:t>
            </a:r>
            <a:br>
              <a:rPr lang="ru-RU" dirty="0"/>
            </a:br>
            <a:r>
              <a:rPr lang="ru-RU" sz="3200" dirty="0"/>
              <a:t>Конструкция</a:t>
            </a:r>
          </a:p>
        </p:txBody>
      </p:sp>
      <p:sp>
        <p:nvSpPr>
          <p:cNvPr id="25" name="ZoneTexte 8"/>
          <p:cNvSpPr txBox="1"/>
          <p:nvPr/>
        </p:nvSpPr>
        <p:spPr>
          <a:xfrm>
            <a:off x="7274580" y="165979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Secral</a:t>
            </a:r>
            <a:r>
              <a:rPr lang="en-US" i="1" dirty="0"/>
              <a:t> (IMP)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7089" r="13039" b="706"/>
          <a:stretch>
            <a:fillRect/>
          </a:stretch>
        </p:blipFill>
        <p:spPr bwMode="auto">
          <a:xfrm>
            <a:off x="838200" y="4245153"/>
            <a:ext cx="3370862" cy="24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0" y="1765656"/>
            <a:ext cx="3425285" cy="247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446" y="3989646"/>
            <a:ext cx="3004205" cy="2187845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322" y="1996887"/>
            <a:ext cx="2916082" cy="18520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4712" y="3804979"/>
            <a:ext cx="161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MARS-D (LBNL)</a:t>
            </a:r>
            <a:endParaRPr lang="en-US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41942"/>
          <a:stretch/>
        </p:blipFill>
        <p:spPr>
          <a:xfrm>
            <a:off x="8928885" y="1648950"/>
            <a:ext cx="2606266" cy="20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-50404" y="1739261"/>
            <a:ext cx="3223087" cy="488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dirty="0"/>
              <a:t>Магнетроны</a:t>
            </a:r>
            <a:endParaRPr lang="fr-FR" dirty="0"/>
          </a:p>
          <a:p>
            <a:pPr lvl="2"/>
            <a:r>
              <a:rPr lang="fr-FR" dirty="0"/>
              <a:t>2.45 GHz – 30 kW</a:t>
            </a:r>
          </a:p>
          <a:p>
            <a:pPr lvl="2"/>
            <a:r>
              <a:rPr lang="fr-FR" dirty="0"/>
              <a:t>35 GHz – 100W</a:t>
            </a:r>
          </a:p>
          <a:p>
            <a:pPr marL="457200" lvl="1" indent="0">
              <a:buNone/>
            </a:pPr>
            <a:r>
              <a:rPr lang="ru-RU" dirty="0"/>
              <a:t>ЛБВ</a:t>
            </a:r>
          </a:p>
          <a:p>
            <a:pPr lvl="2"/>
            <a:r>
              <a:rPr lang="ru-RU" dirty="0"/>
              <a:t>1</a:t>
            </a:r>
            <a:r>
              <a:rPr lang="fr-FR" dirty="0"/>
              <a:t> GHz – </a:t>
            </a:r>
            <a:r>
              <a:rPr lang="ru-RU" dirty="0"/>
              <a:t>500</a:t>
            </a:r>
            <a:r>
              <a:rPr lang="fr-FR" dirty="0"/>
              <a:t> kW</a:t>
            </a:r>
          </a:p>
          <a:p>
            <a:pPr lvl="2"/>
            <a:r>
              <a:rPr lang="ru-RU" dirty="0"/>
              <a:t>100</a:t>
            </a:r>
            <a:r>
              <a:rPr lang="fr-FR" dirty="0"/>
              <a:t> GHz – 100W</a:t>
            </a:r>
            <a:endParaRPr lang="ru-RU" sz="2400" dirty="0"/>
          </a:p>
          <a:p>
            <a:pPr marL="457200" lvl="1" indent="0">
              <a:buNone/>
            </a:pPr>
            <a:r>
              <a:rPr lang="ru-RU" dirty="0"/>
              <a:t>Клистроны</a:t>
            </a:r>
            <a:endParaRPr lang="fr-FR" dirty="0"/>
          </a:p>
          <a:p>
            <a:pPr lvl="2"/>
            <a:r>
              <a:rPr lang="fr-FR" dirty="0"/>
              <a:t>1 GHz – 1MW</a:t>
            </a:r>
          </a:p>
          <a:p>
            <a:pPr lvl="2"/>
            <a:r>
              <a:rPr lang="fr-FR" dirty="0"/>
              <a:t>22 GHz – 100W</a:t>
            </a:r>
          </a:p>
          <a:p>
            <a:pPr marL="457200" lvl="1" indent="0">
              <a:buNone/>
            </a:pPr>
            <a:r>
              <a:rPr lang="ru-RU" dirty="0" err="1"/>
              <a:t>Гиротроны</a:t>
            </a:r>
            <a:endParaRPr lang="fr-FR" dirty="0"/>
          </a:p>
          <a:p>
            <a:pPr lvl="2"/>
            <a:r>
              <a:rPr lang="fr-FR" dirty="0"/>
              <a:t>18 GHz – 1 MW</a:t>
            </a:r>
          </a:p>
          <a:p>
            <a:pPr lvl="2"/>
            <a:r>
              <a:rPr lang="fr-FR" dirty="0"/>
              <a:t>600 GHz – 10W</a:t>
            </a:r>
          </a:p>
        </p:txBody>
      </p:sp>
      <p:pic>
        <p:nvPicPr>
          <p:cNvPr id="6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04" y="1741701"/>
            <a:ext cx="2113761" cy="1440000"/>
          </a:xfrm>
          <a:prstGeom prst="rect">
            <a:avLst/>
          </a:prstGeom>
        </p:spPr>
      </p:pic>
      <p:pic>
        <p:nvPicPr>
          <p:cNvPr id="8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47" y="709219"/>
            <a:ext cx="5963568" cy="4158342"/>
          </a:xfrm>
          <a:prstGeom prst="rect">
            <a:avLst/>
          </a:prstGeom>
        </p:spPr>
      </p:pic>
      <p:pic>
        <p:nvPicPr>
          <p:cNvPr id="10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60" y="5088201"/>
            <a:ext cx="1920000" cy="1440000"/>
          </a:xfrm>
          <a:prstGeom prst="rect">
            <a:avLst/>
          </a:prstGeom>
        </p:spPr>
      </p:pic>
      <p:sp>
        <p:nvSpPr>
          <p:cNvPr id="12" name="ZoneTexte 24"/>
          <p:cNvSpPr txBox="1"/>
          <p:nvPr/>
        </p:nvSpPr>
        <p:spPr>
          <a:xfrm>
            <a:off x="10437081" y="4636210"/>
            <a:ext cx="19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R. </a:t>
            </a:r>
            <a:r>
              <a:rPr lang="fr-FR" sz="1200" dirty="0" err="1"/>
              <a:t>Temkin</a:t>
            </a:r>
            <a:r>
              <a:rPr lang="fr-FR" sz="1200" dirty="0"/>
              <a:t>, MIT</a:t>
            </a:r>
          </a:p>
          <a:p>
            <a:r>
              <a:rPr lang="fr-FR" sz="1200" dirty="0" err="1"/>
              <a:t>Granatstein</a:t>
            </a:r>
            <a:r>
              <a:rPr lang="fr-FR" sz="1200" dirty="0"/>
              <a:t> et al. 1999</a:t>
            </a:r>
          </a:p>
        </p:txBody>
      </p:sp>
      <p:pic>
        <p:nvPicPr>
          <p:cNvPr id="14" name="Picture 12" descr="Gyrotron GYCOM 53GHZ 100kWpuls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17905"/>
          <a:stretch/>
        </p:blipFill>
        <p:spPr bwMode="auto">
          <a:xfrm rot="5400000">
            <a:off x="8332195" y="3727215"/>
            <a:ext cx="1440000" cy="451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28868" y="318880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ЛБВ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04" y="3659991"/>
            <a:ext cx="2065195" cy="10143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23347" y="1369929"/>
            <a:ext cx="12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Магнетрон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3663" y="4717575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Клистрон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4264" y="4930505"/>
            <a:ext cx="109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Гиротрон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11102" y="1344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Принципы работы ЭЦР источников:</a:t>
            </a:r>
            <a:br>
              <a:rPr lang="ru-RU" dirty="0"/>
            </a:br>
            <a:r>
              <a:rPr lang="ru-RU" sz="3200" dirty="0"/>
              <a:t>СВЧ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0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Основные типы ЭЦР источников</a:t>
            </a:r>
          </a:p>
        </p:txBody>
      </p:sp>
      <p:sp>
        <p:nvSpPr>
          <p:cNvPr id="4" name="Text Box 29">
            <a:extLst>
              <a:ext uri="{FF2B5EF4-FFF2-40B4-BE49-F238E27FC236}">
                <a16:creationId xmlns:a16="http://schemas.microsoft.com/office/drawing/2014/main" id="{BDE86E22-4003-4E59-9D70-88E446D6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08" y="1636787"/>
            <a:ext cx="231114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/>
              <a:t>PM-ECRIS</a:t>
            </a:r>
          </a:p>
          <a:p>
            <a:pPr algn="ctr"/>
            <a:r>
              <a:rPr lang="en-US" altLang="zh-CN" sz="1400" dirty="0" err="1">
                <a:solidFill>
                  <a:srgbClr val="0000FF"/>
                </a:solidFill>
              </a:rPr>
              <a:t>Nanogan</a:t>
            </a:r>
            <a:r>
              <a:rPr lang="en-US" altLang="zh-CN" sz="1400" dirty="0">
                <a:solidFill>
                  <a:srgbClr val="0000FF"/>
                </a:solidFill>
              </a:rPr>
              <a:t> series ion sources</a:t>
            </a:r>
            <a:r>
              <a:rPr lang="en-US" altLang="zh-CN" sz="1400" dirty="0"/>
              <a:t> 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BIE series ion sources</a:t>
            </a:r>
          </a:p>
          <a:p>
            <a:pPr algn="ctr"/>
            <a:r>
              <a:rPr lang="en-US" altLang="zh-CN" sz="1400" b="1" dirty="0">
                <a:solidFill>
                  <a:srgbClr val="006600"/>
                </a:solidFill>
              </a:rPr>
              <a:t>LAPECR1, LAPECR2, LAPECR3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Kei1, Kei2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SOPHIE</a:t>
            </a:r>
          </a:p>
          <a:p>
            <a:pPr algn="ctr"/>
            <a:r>
              <a:rPr lang="en-US" altLang="zh-CN" sz="2000" b="1" u="sng" dirty="0">
                <a:solidFill>
                  <a:srgbClr val="C00000"/>
                </a:solidFill>
              </a:rPr>
              <a:t>DECRIS-PM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Operated 2.45 ~ 14 GHz</a:t>
            </a:r>
            <a:r>
              <a:rPr lang="en-US" altLang="zh-CN" sz="1400" dirty="0"/>
              <a:t> 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5FE18A99-4089-47B0-9E22-4288C6B9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101" y="1604868"/>
            <a:ext cx="1929759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zh-CN" sz="1400" b="1" dirty="0"/>
              <a:t>Классические</a:t>
            </a:r>
            <a:r>
              <a:rPr lang="en-US" altLang="zh-CN" sz="1400" b="1" dirty="0"/>
              <a:t> RT ECRIS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GTS source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AECR-U</a:t>
            </a:r>
          </a:p>
          <a:p>
            <a:pPr algn="ctr"/>
            <a:r>
              <a:rPr lang="en-US" altLang="zh-CN" sz="1400" b="1" dirty="0">
                <a:solidFill>
                  <a:srgbClr val="006600"/>
                </a:solidFill>
              </a:rPr>
              <a:t>LECR2, LECR3, LECR4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RIKEN 18 GHz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ECR4, Caprice</a:t>
            </a:r>
          </a:p>
          <a:p>
            <a:pPr algn="ctr"/>
            <a:r>
              <a:rPr lang="en-US" altLang="zh-CN" sz="2000" b="1" u="sng" dirty="0">
                <a:solidFill>
                  <a:srgbClr val="C00000"/>
                </a:solidFill>
              </a:rPr>
              <a:t>DECRIS-5M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Operated 10 ~ 18 GHz 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812DD9DC-07AF-4C99-971A-14090A20D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07" y="1590621"/>
            <a:ext cx="182691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zh-CN" sz="1400" b="1" dirty="0"/>
              <a:t>Гибридные</a:t>
            </a:r>
            <a:r>
              <a:rPr lang="en-US" altLang="zh-CN" sz="1400" b="1" dirty="0"/>
              <a:t> SC-ECRIS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RAMSES, SHIVA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A-PHOENIX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PKDELIS</a:t>
            </a:r>
            <a:endParaRPr lang="ru-RU" altLang="zh-CN" sz="1400" dirty="0">
              <a:solidFill>
                <a:srgbClr val="0000FF"/>
              </a:solidFill>
            </a:endParaRPr>
          </a:p>
          <a:p>
            <a:pPr algn="ctr"/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</a:rPr>
              <a:t>HECR </a:t>
            </a:r>
          </a:p>
          <a:p>
            <a:pPr algn="ctr"/>
            <a:r>
              <a:rPr lang="en-US" altLang="zh-CN" sz="2000" b="1" u="sng" dirty="0">
                <a:solidFill>
                  <a:srgbClr val="C00000"/>
                </a:solidFill>
              </a:rPr>
              <a:t>DECRIS-SC</a:t>
            </a:r>
          </a:p>
          <a:p>
            <a:pPr algn="ctr"/>
            <a:r>
              <a:rPr lang="en-US" altLang="zh-CN" sz="2000" b="1" u="sng" dirty="0">
                <a:solidFill>
                  <a:srgbClr val="C00000"/>
                </a:solidFill>
              </a:rPr>
              <a:t>DECRIS-SC2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Operated 14 ~ 18 GHz</a:t>
            </a:r>
            <a:r>
              <a:rPr lang="en-US" altLang="zh-CN" sz="1400" dirty="0"/>
              <a:t> 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2263A5EC-FD22-4C9D-A6B7-E04270EC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627" y="1528103"/>
            <a:ext cx="223708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/>
              <a:t>SC-ECRIS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SERSE 18 GHz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VENUS  28GHz</a:t>
            </a:r>
          </a:p>
          <a:p>
            <a:pPr algn="ctr"/>
            <a:r>
              <a:rPr lang="en-US" altLang="zh-CN" sz="1400" b="1" dirty="0">
                <a:solidFill>
                  <a:srgbClr val="006600"/>
                </a:solidFill>
              </a:rPr>
              <a:t>SECRAL 18~28 GHz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SUSI 18~24 GHz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RIKEN SCECRIS 28 GHz</a:t>
            </a:r>
          </a:p>
          <a:p>
            <a:pPr algn="ctr"/>
            <a:r>
              <a:rPr lang="en-US" altLang="zh-CN" sz="1400" b="1" dirty="0">
                <a:solidFill>
                  <a:schemeClr val="accent6">
                    <a:lumMod val="75000"/>
                  </a:schemeClr>
                </a:solidFill>
              </a:rPr>
              <a:t>FECR – 45 GHz</a:t>
            </a:r>
            <a:r>
              <a:rPr lang="en-US" altLang="zh-CN" sz="1400" b="1" dirty="0"/>
              <a:t> </a:t>
            </a:r>
            <a:r>
              <a:rPr lang="en-US" altLang="zh-CN" sz="1400" dirty="0"/>
              <a:t>(</a:t>
            </a:r>
            <a:r>
              <a:rPr lang="ru-RU" altLang="zh-CN" sz="1400" dirty="0"/>
              <a:t>испытания)</a:t>
            </a:r>
            <a:endParaRPr lang="en-US" altLang="zh-CN" sz="1400" dirty="0"/>
          </a:p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Operated 18 ~ 45 GHz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05C6DBF-6267-462C-8654-AC9CCFC9D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 bwMode="auto">
          <a:xfrm>
            <a:off x="1044992" y="3826232"/>
            <a:ext cx="2909978" cy="193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线形标注 2 19">
            <a:extLst>
              <a:ext uri="{FF2B5EF4-FFF2-40B4-BE49-F238E27FC236}">
                <a16:creationId xmlns:a16="http://schemas.microsoft.com/office/drawing/2014/main" id="{3420E6DF-3AC2-45F9-8858-5EAD5408C87A}"/>
              </a:ext>
            </a:extLst>
          </p:cNvPr>
          <p:cNvSpPr/>
          <p:nvPr/>
        </p:nvSpPr>
        <p:spPr>
          <a:xfrm>
            <a:off x="928806" y="3776124"/>
            <a:ext cx="969993" cy="286381"/>
          </a:xfrm>
          <a:prstGeom prst="borderCallout2">
            <a:avLst>
              <a:gd name="adj1" fmla="val 21487"/>
              <a:gd name="adj2" fmla="val 102232"/>
              <a:gd name="adj3" fmla="val 21487"/>
              <a:gd name="adj4" fmla="val 122361"/>
              <a:gd name="adj5" fmla="val 110361"/>
              <a:gd name="adj6" fmla="val 16373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Permanent magnetic Rings</a:t>
            </a:r>
            <a:endParaRPr lang="zh-CN" altLang="en-US" sz="750" dirty="0"/>
          </a:p>
        </p:txBody>
      </p:sp>
      <p:sp>
        <p:nvSpPr>
          <p:cNvPr id="10" name="线形标注 2 20">
            <a:extLst>
              <a:ext uri="{FF2B5EF4-FFF2-40B4-BE49-F238E27FC236}">
                <a16:creationId xmlns:a16="http://schemas.microsoft.com/office/drawing/2014/main" id="{D426A270-19C5-4E12-A6CC-9BBD306E9720}"/>
              </a:ext>
            </a:extLst>
          </p:cNvPr>
          <p:cNvSpPr/>
          <p:nvPr/>
        </p:nvSpPr>
        <p:spPr>
          <a:xfrm>
            <a:off x="893680" y="5093160"/>
            <a:ext cx="969993" cy="286381"/>
          </a:xfrm>
          <a:prstGeom prst="borderCallout2">
            <a:avLst>
              <a:gd name="adj1" fmla="val 21487"/>
              <a:gd name="adj2" fmla="val 102232"/>
              <a:gd name="adj3" fmla="val 21487"/>
              <a:gd name="adj4" fmla="val 122361"/>
              <a:gd name="adj5" fmla="val -83445"/>
              <a:gd name="adj6" fmla="val 195575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Permanent </a:t>
            </a:r>
            <a:r>
              <a:rPr lang="en-US" altLang="zh-CN" sz="750" dirty="0" err="1"/>
              <a:t>Hexapole</a:t>
            </a:r>
            <a:endParaRPr lang="zh-CN" altLang="en-US" sz="750" dirty="0"/>
          </a:p>
        </p:txBody>
      </p:sp>
      <p:pic>
        <p:nvPicPr>
          <p:cNvPr id="11" name="图片 21">
            <a:extLst>
              <a:ext uri="{FF2B5EF4-FFF2-40B4-BE49-F238E27FC236}">
                <a16:creationId xmlns:a16="http://schemas.microsoft.com/office/drawing/2014/main" id="{23E99B72-F6E1-41AE-9EC9-93C4032942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77" b="95084" l="17865" r="8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26975" r="30478" b="3436"/>
          <a:stretch/>
        </p:blipFill>
        <p:spPr>
          <a:xfrm>
            <a:off x="4229456" y="3700456"/>
            <a:ext cx="2447711" cy="2153986"/>
          </a:xfrm>
          <a:prstGeom prst="rect">
            <a:avLst/>
          </a:prstGeom>
        </p:spPr>
      </p:pic>
      <p:sp>
        <p:nvSpPr>
          <p:cNvPr id="12" name="线形标注 2 22">
            <a:extLst>
              <a:ext uri="{FF2B5EF4-FFF2-40B4-BE49-F238E27FC236}">
                <a16:creationId xmlns:a16="http://schemas.microsoft.com/office/drawing/2014/main" id="{3F0EA02E-FA41-4486-9857-30ADFE0382CE}"/>
              </a:ext>
            </a:extLst>
          </p:cNvPr>
          <p:cNvSpPr/>
          <p:nvPr/>
        </p:nvSpPr>
        <p:spPr>
          <a:xfrm>
            <a:off x="4040967" y="3945125"/>
            <a:ext cx="969993" cy="286381"/>
          </a:xfrm>
          <a:prstGeom prst="borderCallout2">
            <a:avLst>
              <a:gd name="adj1" fmla="val 21487"/>
              <a:gd name="adj2" fmla="val 102232"/>
              <a:gd name="adj3" fmla="val 21487"/>
              <a:gd name="adj4" fmla="val 122361"/>
              <a:gd name="adj5" fmla="val 290389"/>
              <a:gd name="adj6" fmla="val 162734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Water Cooled Pancake Coils</a:t>
            </a:r>
            <a:endParaRPr lang="zh-CN" altLang="en-US" sz="750" dirty="0"/>
          </a:p>
        </p:txBody>
      </p:sp>
      <p:sp>
        <p:nvSpPr>
          <p:cNvPr id="13" name="线形标注 2 23">
            <a:extLst>
              <a:ext uri="{FF2B5EF4-FFF2-40B4-BE49-F238E27FC236}">
                <a16:creationId xmlns:a16="http://schemas.microsoft.com/office/drawing/2014/main" id="{F11EC269-C1D4-4561-A41B-99E1A169546C}"/>
              </a:ext>
            </a:extLst>
          </p:cNvPr>
          <p:cNvSpPr/>
          <p:nvPr/>
        </p:nvSpPr>
        <p:spPr>
          <a:xfrm>
            <a:off x="4021221" y="5262041"/>
            <a:ext cx="969993" cy="286381"/>
          </a:xfrm>
          <a:prstGeom prst="borderCallout2">
            <a:avLst>
              <a:gd name="adj1" fmla="val 21487"/>
              <a:gd name="adj2" fmla="val 102232"/>
              <a:gd name="adj3" fmla="val 21487"/>
              <a:gd name="adj4" fmla="val 122361"/>
              <a:gd name="adj5" fmla="val -222057"/>
              <a:gd name="adj6" fmla="val 142932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Permanent </a:t>
            </a:r>
            <a:r>
              <a:rPr lang="en-US" altLang="zh-CN" sz="750" dirty="0" err="1"/>
              <a:t>Hexapole</a:t>
            </a:r>
            <a:endParaRPr lang="zh-CN" altLang="en-US" sz="750" dirty="0"/>
          </a:p>
        </p:txBody>
      </p:sp>
      <p:pic>
        <p:nvPicPr>
          <p:cNvPr id="14" name="Picture 4" descr="F34">
            <a:extLst>
              <a:ext uri="{FF2B5EF4-FFF2-40B4-BE49-F238E27FC236}">
                <a16:creationId xmlns:a16="http://schemas.microsoft.com/office/drawing/2014/main" id="{1B45F563-CD2A-4169-A589-0E624854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95" y="3737862"/>
            <a:ext cx="2529966" cy="2028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线形标注 2 25">
            <a:extLst>
              <a:ext uri="{FF2B5EF4-FFF2-40B4-BE49-F238E27FC236}">
                <a16:creationId xmlns:a16="http://schemas.microsoft.com/office/drawing/2014/main" id="{C9C5B09C-06D4-43B8-8646-A162D551B6C2}"/>
              </a:ext>
            </a:extLst>
          </p:cNvPr>
          <p:cNvSpPr/>
          <p:nvPr/>
        </p:nvSpPr>
        <p:spPr>
          <a:xfrm>
            <a:off x="8316525" y="3650430"/>
            <a:ext cx="1060465" cy="286381"/>
          </a:xfrm>
          <a:prstGeom prst="borderCallout2">
            <a:avLst>
              <a:gd name="adj1" fmla="val 92819"/>
              <a:gd name="adj2" fmla="val 101315"/>
              <a:gd name="adj3" fmla="val 147167"/>
              <a:gd name="adj4" fmla="val 77413"/>
              <a:gd name="adj5" fmla="val 251994"/>
              <a:gd name="adj6" fmla="val 27696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Superconducting Solenoids</a:t>
            </a:r>
            <a:endParaRPr lang="zh-CN" altLang="en-US" sz="750" dirty="0"/>
          </a:p>
        </p:txBody>
      </p:sp>
      <p:sp>
        <p:nvSpPr>
          <p:cNvPr id="16" name="线形标注 2 26">
            <a:extLst>
              <a:ext uri="{FF2B5EF4-FFF2-40B4-BE49-F238E27FC236}">
                <a16:creationId xmlns:a16="http://schemas.microsoft.com/office/drawing/2014/main" id="{6CA416AD-3F6D-49DE-9636-32B84B877675}"/>
              </a:ext>
            </a:extLst>
          </p:cNvPr>
          <p:cNvSpPr/>
          <p:nvPr/>
        </p:nvSpPr>
        <p:spPr>
          <a:xfrm>
            <a:off x="6639139" y="5521913"/>
            <a:ext cx="969993" cy="286381"/>
          </a:xfrm>
          <a:prstGeom prst="borderCallout2">
            <a:avLst>
              <a:gd name="adj1" fmla="val 21487"/>
              <a:gd name="adj2" fmla="val 102232"/>
              <a:gd name="adj3" fmla="val 21487"/>
              <a:gd name="adj4" fmla="val 122361"/>
              <a:gd name="adj5" fmla="val -140042"/>
              <a:gd name="adj6" fmla="val 151618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Permanent </a:t>
            </a:r>
            <a:r>
              <a:rPr lang="en-US" altLang="zh-CN" sz="750" dirty="0" err="1"/>
              <a:t>Hexapole</a:t>
            </a:r>
            <a:endParaRPr lang="zh-CN" altLang="en-US" sz="750" dirty="0"/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4B87096B-73ED-41DB-A5F4-597F5A0CF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12" y="3401546"/>
            <a:ext cx="1659519" cy="2586497"/>
          </a:xfrm>
          <a:prstGeom prst="rect">
            <a:avLst/>
          </a:prstGeom>
        </p:spPr>
      </p:pic>
      <p:sp>
        <p:nvSpPr>
          <p:cNvPr id="18" name="线形标注 2 28">
            <a:extLst>
              <a:ext uri="{FF2B5EF4-FFF2-40B4-BE49-F238E27FC236}">
                <a16:creationId xmlns:a16="http://schemas.microsoft.com/office/drawing/2014/main" id="{47C8C150-366A-40D9-888B-276039DA0440}"/>
              </a:ext>
            </a:extLst>
          </p:cNvPr>
          <p:cNvSpPr/>
          <p:nvPr/>
        </p:nvSpPr>
        <p:spPr>
          <a:xfrm>
            <a:off x="10733947" y="3700456"/>
            <a:ext cx="1060465" cy="446620"/>
          </a:xfrm>
          <a:prstGeom prst="borderCallout2">
            <a:avLst>
              <a:gd name="adj1" fmla="val 97719"/>
              <a:gd name="adj2" fmla="val 101315"/>
              <a:gd name="adj3" fmla="val 141281"/>
              <a:gd name="adj4" fmla="val 79248"/>
              <a:gd name="adj5" fmla="val 290129"/>
              <a:gd name="adj6" fmla="val 1703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/>
              <a:t>Superconducting Solenoids &amp; </a:t>
            </a:r>
            <a:r>
              <a:rPr lang="en-US" altLang="zh-CN" sz="750" dirty="0" err="1"/>
              <a:t>Hexapole</a:t>
            </a:r>
            <a:endParaRPr lang="zh-CN" altLang="en-US" sz="750" dirty="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05D812B4-C39F-4389-BB3B-8F2176B44634}"/>
              </a:ext>
            </a:extLst>
          </p:cNvPr>
          <p:cNvSpPr txBox="1"/>
          <p:nvPr/>
        </p:nvSpPr>
        <p:spPr bwMode="auto">
          <a:xfrm>
            <a:off x="949591" y="5892717"/>
            <a:ext cx="3005379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zh-CN" sz="1600" b="1" dirty="0">
                <a:solidFill>
                  <a:srgbClr val="0D02E0"/>
                </a:solidFill>
              </a:rPr>
              <a:t>Для интенсивных пучков низкой и средней </a:t>
            </a:r>
            <a:r>
              <a:rPr lang="ru-RU" altLang="zh-CN" sz="1600" b="1" dirty="0" err="1">
                <a:solidFill>
                  <a:srgbClr val="0D02E0"/>
                </a:solidFill>
              </a:rPr>
              <a:t>зарядности</a:t>
            </a:r>
            <a:r>
              <a:rPr lang="en-US" altLang="zh-CN" sz="1600" b="1" dirty="0">
                <a:solidFill>
                  <a:srgbClr val="0D02E0"/>
                </a:solidFill>
              </a:rPr>
              <a:t>: O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6+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Ar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8+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Xe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20+</a:t>
            </a:r>
            <a:r>
              <a:rPr lang="en-US" altLang="zh-CN" sz="1600" b="1" dirty="0">
                <a:solidFill>
                  <a:srgbClr val="0D02E0"/>
                </a:solidFill>
              </a:rPr>
              <a:t>…</a:t>
            </a:r>
            <a:endParaRPr lang="zh-CN" altLang="en-US" sz="1600" b="1" dirty="0">
              <a:solidFill>
                <a:srgbClr val="0D02E0"/>
              </a:solidFill>
            </a:endParaRPr>
          </a:p>
        </p:txBody>
      </p:sp>
      <p:sp>
        <p:nvSpPr>
          <p:cNvPr id="20" name="文本框 30">
            <a:extLst>
              <a:ext uri="{FF2B5EF4-FFF2-40B4-BE49-F238E27FC236}">
                <a16:creationId xmlns:a16="http://schemas.microsoft.com/office/drawing/2014/main" id="{AAF3A0AC-6985-4793-ACE1-C16EE0D9B35B}"/>
              </a:ext>
            </a:extLst>
          </p:cNvPr>
          <p:cNvSpPr txBox="1"/>
          <p:nvPr/>
        </p:nvSpPr>
        <p:spPr bwMode="auto">
          <a:xfrm>
            <a:off x="4021221" y="6052963"/>
            <a:ext cx="5141564" cy="5847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zh-CN" sz="1600" b="1" dirty="0">
                <a:solidFill>
                  <a:srgbClr val="0D02E0"/>
                </a:solidFill>
              </a:rPr>
              <a:t>Для интенсивных пучков ионов средней и высокой </a:t>
            </a:r>
            <a:r>
              <a:rPr lang="ru-RU" altLang="zh-CN" sz="1600" b="1" dirty="0" err="1">
                <a:solidFill>
                  <a:srgbClr val="0D02E0"/>
                </a:solidFill>
              </a:rPr>
              <a:t>зарядности</a:t>
            </a:r>
            <a:r>
              <a:rPr lang="en-US" altLang="zh-CN" sz="1600" b="1" dirty="0">
                <a:solidFill>
                  <a:srgbClr val="0D02E0"/>
                </a:solidFill>
              </a:rPr>
              <a:t>: Ar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14+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Xe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27+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Bi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30+</a:t>
            </a:r>
            <a:r>
              <a:rPr lang="en-US" altLang="zh-CN" sz="1600" b="1" dirty="0">
                <a:solidFill>
                  <a:srgbClr val="0D02E0"/>
                </a:solidFill>
              </a:rPr>
              <a:t>…</a:t>
            </a:r>
            <a:endParaRPr lang="zh-CN" altLang="en-US" sz="1600" b="1" dirty="0">
              <a:solidFill>
                <a:srgbClr val="0D02E0"/>
              </a:solidFill>
            </a:endParaRPr>
          </a:p>
        </p:txBody>
      </p:sp>
      <p:sp>
        <p:nvSpPr>
          <p:cNvPr id="21" name="文本框 31">
            <a:extLst>
              <a:ext uri="{FF2B5EF4-FFF2-40B4-BE49-F238E27FC236}">
                <a16:creationId xmlns:a16="http://schemas.microsoft.com/office/drawing/2014/main" id="{D1BEC7EB-1CD7-424E-A639-A65C3B27D5FA}"/>
              </a:ext>
            </a:extLst>
          </p:cNvPr>
          <p:cNvSpPr txBox="1"/>
          <p:nvPr/>
        </p:nvSpPr>
        <p:spPr bwMode="auto">
          <a:xfrm>
            <a:off x="9233822" y="5944027"/>
            <a:ext cx="2882304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zh-CN" sz="1600" b="1" dirty="0">
                <a:solidFill>
                  <a:srgbClr val="0D02E0"/>
                </a:solidFill>
              </a:rPr>
              <a:t>Для интенсивных пучков высокой </a:t>
            </a:r>
            <a:r>
              <a:rPr lang="ru-RU" altLang="zh-CN" sz="1600" b="1" dirty="0" err="1">
                <a:solidFill>
                  <a:srgbClr val="0D02E0"/>
                </a:solidFill>
              </a:rPr>
              <a:t>зарядности</a:t>
            </a:r>
            <a:r>
              <a:rPr lang="ru-RU" altLang="zh-CN" sz="1600" b="1" dirty="0">
                <a:solidFill>
                  <a:srgbClr val="0D02E0"/>
                </a:solidFill>
              </a:rPr>
              <a:t>: </a:t>
            </a:r>
            <a:r>
              <a:rPr lang="en-US" altLang="zh-CN" sz="1600" b="1" dirty="0">
                <a:solidFill>
                  <a:srgbClr val="0D02E0"/>
                </a:solidFill>
              </a:rPr>
              <a:t>Ar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16+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Xe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30+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Bi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36+ </a:t>
            </a:r>
            <a:r>
              <a:rPr lang="en-US" altLang="zh-CN" sz="1600" b="1" dirty="0">
                <a:solidFill>
                  <a:srgbClr val="0D02E0"/>
                </a:solidFill>
              </a:rPr>
              <a:t>,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U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35+</a:t>
            </a:r>
            <a:r>
              <a:rPr lang="en-US" altLang="zh-CN" sz="1600" b="1" dirty="0">
                <a:solidFill>
                  <a:srgbClr val="0D02E0"/>
                </a:solidFill>
              </a:rPr>
              <a:t>…</a:t>
            </a:r>
            <a:endParaRPr lang="zh-CN" altLang="en-US" sz="1600" b="1" dirty="0">
              <a:solidFill>
                <a:srgbClr val="0D02E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502" y="1665381"/>
            <a:ext cx="7681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IMP</a:t>
            </a:r>
          </a:p>
          <a:p>
            <a:r>
              <a:rPr lang="en-US" dirty="0"/>
              <a:t>RIKEN</a:t>
            </a:r>
          </a:p>
          <a:p>
            <a:r>
              <a:rPr lang="en-US" dirty="0"/>
              <a:t>GANIL</a:t>
            </a:r>
          </a:p>
          <a:p>
            <a:r>
              <a:rPr lang="en-US" dirty="0"/>
              <a:t>GSI</a:t>
            </a:r>
          </a:p>
          <a:p>
            <a:r>
              <a:rPr lang="en-US" dirty="0"/>
              <a:t>LNBL</a:t>
            </a:r>
            <a:endParaRPr lang="ru-RU" dirty="0"/>
          </a:p>
          <a:p>
            <a:r>
              <a:rPr lang="en-US" b="1" dirty="0">
                <a:solidFill>
                  <a:srgbClr val="C00000"/>
                </a:solidFill>
              </a:rPr>
              <a:t>JINR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080" y="246824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Эволюция и текущее состояние ЭЦР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35776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3120</TotalTime>
  <Words>1889</Words>
  <Application>Microsoft Office PowerPoint</Application>
  <PresentationFormat>Широкоэкранный</PresentationFormat>
  <Paragraphs>411</Paragraphs>
  <Slides>38</Slides>
  <Notes>1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3" baseType="lpstr">
      <vt:lpstr>宋体</vt:lpstr>
      <vt:lpstr>宋体</vt:lpstr>
      <vt:lpstr>Arial</vt:lpstr>
      <vt:lpstr>Calibri</vt:lpstr>
      <vt:lpstr>Calibri (Основной текст)</vt:lpstr>
      <vt:lpstr>Calibri Light</vt:lpstr>
      <vt:lpstr>Cambria Math</vt:lpstr>
      <vt:lpstr>ComicSansMS</vt:lpstr>
      <vt:lpstr>DengXian</vt:lpstr>
      <vt:lpstr>DengXian</vt:lpstr>
      <vt:lpstr>Symbol</vt:lpstr>
      <vt:lpstr>Times</vt:lpstr>
      <vt:lpstr>Times New Roman</vt:lpstr>
      <vt:lpstr>Wingdings</vt:lpstr>
      <vt:lpstr>Тема Office</vt:lpstr>
      <vt:lpstr>Обзор и тенденции развития ЭЦР источников ионов</vt:lpstr>
      <vt:lpstr>Применение ЭЦР источников</vt:lpstr>
      <vt:lpstr>Принципы работы ЭЦР источников</vt:lpstr>
      <vt:lpstr>Принципы работы ЭЦР источников: Конструкция</vt:lpstr>
      <vt:lpstr>Принципы работы ЭЦР источников: Конструкция</vt:lpstr>
      <vt:lpstr>Принципы работы ЭЦР источников: Конструкция</vt:lpstr>
      <vt:lpstr>Презентация PowerPoint</vt:lpstr>
      <vt:lpstr> Основные типы ЭЦР источников</vt:lpstr>
      <vt:lpstr>Эволюция и текущее состояние ЭЦР источников</vt:lpstr>
      <vt:lpstr>Поколения ЭЦР источников Прошлое (1970-2000)</vt:lpstr>
      <vt:lpstr>Презентация PowerPoint</vt:lpstr>
      <vt:lpstr>Презентация PowerPoint</vt:lpstr>
      <vt:lpstr>Принципы работы ЭЦР источников: Конструкция</vt:lpstr>
      <vt:lpstr>G3 TIMELINE</vt:lpstr>
      <vt:lpstr>Презентация PowerPoint</vt:lpstr>
      <vt:lpstr>4G: The first-ЭЦР источник – IMP, China</vt:lpstr>
      <vt:lpstr>Презентация PowerPoint</vt:lpstr>
      <vt:lpstr>Презентация PowerPoint</vt:lpstr>
      <vt:lpstr>Сравнение интенсивности пучка ЭЦР источников 2-го поколения и 3-4 поколения</vt:lpstr>
      <vt:lpstr>Сравнение интенсивности пучка ЭЦР источников 2-го поколения и 3-4 поколения</vt:lpstr>
      <vt:lpstr>Актуальные задачи и вызовы</vt:lpstr>
      <vt:lpstr>Презентация PowerPoint</vt:lpstr>
      <vt:lpstr>Актуальные задачи Сверхпроводящие магниты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и тенденции развития ЭЦР источников ионов</dc:title>
  <dc:creator>Дмитрий</dc:creator>
  <cp:lastModifiedBy>Дмитрий</cp:lastModifiedBy>
  <cp:revision>139</cp:revision>
  <dcterms:created xsi:type="dcterms:W3CDTF">2025-05-08T17:42:43Z</dcterms:created>
  <dcterms:modified xsi:type="dcterms:W3CDTF">2025-07-01T06:18:14Z</dcterms:modified>
</cp:coreProperties>
</file>