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321" r:id="rId2"/>
    <p:sldId id="322" r:id="rId3"/>
    <p:sldId id="323" r:id="rId4"/>
    <p:sldId id="324" r:id="rId5"/>
    <p:sldId id="319" r:id="rId6"/>
    <p:sldId id="330" r:id="rId7"/>
    <p:sldId id="325" r:id="rId8"/>
    <p:sldId id="326" r:id="rId9"/>
    <p:sldId id="329" r:id="rId10"/>
    <p:sldId id="328" r:id="rId11"/>
    <p:sldId id="299" r:id="rId12"/>
    <p:sldId id="301" r:id="rId13"/>
    <p:sldId id="300" r:id="rId14"/>
    <p:sldId id="298" r:id="rId15"/>
    <p:sldId id="297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309" r:id="rId24"/>
    <p:sldId id="310" r:id="rId25"/>
    <p:sldId id="311" r:id="rId26"/>
    <p:sldId id="315" r:id="rId27"/>
    <p:sldId id="312" r:id="rId28"/>
    <p:sldId id="291" r:id="rId29"/>
    <p:sldId id="274" r:id="rId30"/>
    <p:sldId id="282" r:id="rId31"/>
    <p:sldId id="290" r:id="rId32"/>
    <p:sldId id="287" r:id="rId33"/>
    <p:sldId id="278" r:id="rId34"/>
    <p:sldId id="277" r:id="rId35"/>
    <p:sldId id="280" r:id="rId36"/>
    <p:sldId id="293" r:id="rId37"/>
    <p:sldId id="318" r:id="rId38"/>
    <p:sldId id="320" r:id="rId39"/>
    <p:sldId id="327" r:id="rId40"/>
    <p:sldId id="273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-59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B14CDE94-87A7-45CC-BBAD-6DD5749D36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8E4D47F4-2B3E-4524-BD0B-3B0696A8EC9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5BD03C-EA6F-4D64-860C-03C8BA86C075}" type="datetimeFigureOut">
              <a:rPr lang="ru-RU" smtClean="0"/>
              <a:pPr/>
              <a:t>20.06.2025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05AC4A6-6D22-4914-9B39-866701E8F31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F867A10F-B209-4C0A-9304-E66C86F2C90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44A1F1-C432-473F-A987-B0B2836155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21491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7E060-20C4-43C2-B7A6-908008393178}" type="datetimeFigureOut">
              <a:rPr lang="ru-RU" smtClean="0"/>
              <a:pPr/>
              <a:t>20.06.2025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3A1FB3-D944-435E-A800-0AF6FACBA4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17592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83384F-CCAB-4CB3-92EB-2B9BDB0D7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CFD4EC1-1690-474A-9A88-95A65A87B3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7E51DED-8A70-4C7B-9DC2-ABE8E8995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D730A-1803-4BD4-B81D-B9F7FF9BF7B4}" type="datetime1">
              <a:rPr lang="ru-RU" smtClean="0"/>
              <a:pPr/>
              <a:t>20.06.2025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B13E605-A966-4DD8-BED4-9A529A26D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703303-AB44-4B2D-9871-86A1E3481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D8FF-7097-4143-B103-480CD0CEB5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370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3D13BF-8F64-490C-9172-E2F623F37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2627CA1-1CA6-4DAE-B9BE-721D55A9C0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0B147F8-6DF3-4786-8C39-5A48B59B9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2B04B-50E0-4751-A95E-DF73B4D640F0}" type="datetime1">
              <a:rPr lang="ru-RU" smtClean="0"/>
              <a:pPr/>
              <a:t>20.06.2025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610492C-D802-4333-8706-F7698C697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83CF24C-4FEE-4BA7-B0D3-71AFA5F2C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D8FF-7097-4143-B103-480CD0CEB5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4091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997732D0-2770-46DE-95BF-7FAA9AFCAC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CBCBFA6-A8BC-49C9-8455-B74B5ADD4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1963C9F-A0D6-4441-A67C-CD07932F4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4D064-69D2-494A-9F79-C047F7117981}" type="datetime1">
              <a:rPr lang="ru-RU" smtClean="0"/>
              <a:pPr/>
              <a:t>20.06.2025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ACBB47-A341-4409-BF33-5596AF671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2FB2E72-59B1-4F54-8EBC-0162B0002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D8FF-7097-4143-B103-480CD0CEB5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2531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13B1959-BFEB-4CCF-94ED-C5B1B6EF8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3967BDD-107A-4D10-9197-D7FD841A6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E7A8730-AF45-40FF-BFEE-427E2FEEA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73770-DCCB-46FD-8B81-1EC2EDEB7102}" type="datetime1">
              <a:rPr lang="ru-RU" smtClean="0"/>
              <a:pPr/>
              <a:t>20.06.2025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E3D4361-8A62-47D3-A847-9A35C2D39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BCDFD66-5BF8-4945-BF21-50C07E0C7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D8FF-7097-4143-B103-480CD0CEB5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636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C3EA7F-CB28-4DF3-B0F3-4C278B163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DB421B4-DC83-4956-88CB-8971FE26B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D323322-9C2B-4E78-AD25-6B715B5BF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90EF1-9D1C-4711-8A62-06A72853B643}" type="datetime1">
              <a:rPr lang="ru-RU" smtClean="0"/>
              <a:pPr/>
              <a:t>20.06.2025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0BAA71D-943E-4443-81C0-1A1057760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7C4B4EA-C16F-4D11-B771-308C9BFDC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D8FF-7097-4143-B103-480CD0CEB5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4171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10F14F-CDA5-40AA-B229-B5F52F4E5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0A49944-C73D-4D5A-915A-F3FD43964D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BCA9389-EBBF-4CD0-BA5B-4369F3B36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ACEE1E9-C680-437B-B595-29B152173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68A5B-E4F8-4601-BF25-71729AB96672}" type="datetime1">
              <a:rPr lang="ru-RU" smtClean="0"/>
              <a:pPr/>
              <a:t>20.06.2025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C67B706-A873-40D9-A8BB-2CA134644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79FBAEC-6EF8-403C-A0E5-DD7242CC9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D8FF-7097-4143-B103-480CD0CEB5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5277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6B0DD0-6263-492D-8EAC-6B13F62D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63458E4-3864-442C-BB89-8F93A864D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885A3C5-94D0-45BE-A2BD-0A3ADE2780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DB74BC9-061E-4EE4-AAA9-6045DD7ABD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0DFCECD0-4FB4-46C5-811B-75BE9C31E1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9AD48D98-9B2F-4B6F-9C3A-1E3F460BB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E7008-733A-484A-B5E3-4B1159F0F020}" type="datetime1">
              <a:rPr lang="ru-RU" smtClean="0"/>
              <a:pPr/>
              <a:t>20.06.2025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E7606ACA-44DF-4074-BE51-D19A25C24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2AE758A4-A854-458C-AF04-F29E6B54B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D8FF-7097-4143-B103-480CD0CEB5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7597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16E8A19-FE91-4ADE-A8C1-504E45B94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72EE37A-303F-43CD-8728-A09845CA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BDF58-5284-45DB-B3A8-476762DFF491}" type="datetime1">
              <a:rPr lang="ru-RU" smtClean="0"/>
              <a:pPr/>
              <a:t>20.06.2025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21F81D0-A38B-4047-BE41-925C4AA67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31673EBA-77CA-45D6-B384-8FD68F0B5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D8FF-7097-4143-B103-480CD0CEB5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5057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C53AA3B7-6A40-4917-991E-2C5032844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EC1C8-404A-4273-B817-38A6EE66ADCA}" type="datetime1">
              <a:rPr lang="ru-RU" smtClean="0"/>
              <a:pPr/>
              <a:t>20.06.2025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FECD9D1-5ADC-4604-BCEC-94A907B41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FFE03231-B8E2-4962-B635-7A28B88CA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D8FF-7097-4143-B103-480CD0CEB5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42652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A6AC32-34BB-47B1-A509-4CA8BB1DF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528D5C6-533B-46D2-ACDB-5BAABB9C7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84FDD81-09B1-42D4-85E8-38ACFB1953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9F8A0E2-7E91-4AFB-A554-B5B19A711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FFE7-CD73-4265-ABFA-0C66A13E83E3}" type="datetime1">
              <a:rPr lang="ru-RU" smtClean="0"/>
              <a:pPr/>
              <a:t>20.06.2025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B3E6338-F829-42AA-B997-FEB2C39C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815FFBE-5990-46BD-8156-6CE169675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D8FF-7097-4143-B103-480CD0CEB5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80478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FD40E3-06A5-4977-B3A3-E38898AFC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0A7A90C-FC13-4D4E-86B2-7964A9365E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41999CC-7CFC-4B46-A8A0-BEA58EBBE4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BFD537F-D61B-43EF-86A6-C5CB5B938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51A05-CC02-4650-A436-AA5FB9AD9BE0}" type="datetime1">
              <a:rPr lang="ru-RU" smtClean="0"/>
              <a:pPr/>
              <a:t>20.06.2025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4288D3E-7C52-42F8-94D9-A53F1673E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8571E9A-9C26-4283-8417-E5F26D77B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D8FF-7097-4143-B103-480CD0CEB5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5646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29E99DD-F981-4F2C-B47A-409A86BD7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5BBC964-ED83-4B6C-A3F9-29AA801984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00E762A-ACDE-4B66-96AE-81143CEA67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F6F0D-BE0E-4C78-9848-71EC88F7A6DC}" type="datetime1">
              <a:rPr lang="ru-RU" smtClean="0"/>
              <a:pPr/>
              <a:t>20.06.2025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50AAF72-4955-4E59-95B5-42E53D0B45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9269345-599F-495B-8A28-5063946F42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2D8FF-7097-4143-B103-480CD0CEB5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1939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nndc.bnl.gov/nudat3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26150" y="1681849"/>
            <a:ext cx="80789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Распад сверхтяжелого ядра </a:t>
            </a:r>
            <a:r>
              <a:rPr lang="ru-RU" sz="4000" b="1" baseline="30000" dirty="0">
                <a:latin typeface="Times New Roman" pitchFamily="18" charset="0"/>
                <a:cs typeface="Times New Roman" pitchFamily="18" charset="0"/>
              </a:rPr>
              <a:t>268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Db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37660" y="3178206"/>
            <a:ext cx="998146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Евгений Якушев 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Идея: Ю.Ц. Оганесян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Рабочая группа: Н.В. Аксенов, А.А. Астахов А.Ю.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Бодров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Г.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Божиков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Ю.Б. Гуров, М.С.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Довбненко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С.А.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Евсеев, А.В. Исаев, А.В.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Карпов, С.В.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Казарцев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Д.В. Пономарев, С.В. Розов, А.И.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Свирихин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Э.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Теймуров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Чепигин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В.И., Т. Хусаинов, Е.А. Якушев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08081" y="6165092"/>
            <a:ext cx="4487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Совещание по физике тяжелых ионов, 2025</a:t>
            </a:r>
          </a:p>
        </p:txBody>
      </p:sp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054793" cy="1438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8" descr="Векторный логотип (эмблема) Российской академии наук (РАН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93907" y="71024"/>
            <a:ext cx="2455525" cy="11540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D8FF-7097-4143-B103-480CD0CEB589}" type="slidenum">
              <a:rPr lang="ru-RU" smtClean="0"/>
              <a:pPr/>
              <a:t>10</a:t>
            </a:fld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811660" y="0"/>
            <a:ext cx="3709706" cy="6623586"/>
            <a:chOff x="811660" y="0"/>
            <a:chExt cx="3709706" cy="6623586"/>
          </a:xfrm>
        </p:grpSpPr>
        <p:pic>
          <p:nvPicPr>
            <p:cNvPr id="5529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1660" y="0"/>
              <a:ext cx="3642450" cy="6230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29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0166" y="6239116"/>
              <a:ext cx="3661200" cy="384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Группа 11"/>
          <p:cNvGrpSpPr/>
          <p:nvPr/>
        </p:nvGrpSpPr>
        <p:grpSpPr>
          <a:xfrm>
            <a:off x="5852233" y="0"/>
            <a:ext cx="4135147" cy="6624092"/>
            <a:chOff x="5852233" y="0"/>
            <a:chExt cx="4135147" cy="6624092"/>
          </a:xfrm>
        </p:grpSpPr>
        <p:pic>
          <p:nvPicPr>
            <p:cNvPr id="5530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52233" y="0"/>
              <a:ext cx="4114584" cy="6249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01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30852" y="6225523"/>
              <a:ext cx="3956528" cy="3985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D8FF-7097-4143-B103-480CD0CEB589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28472" y="346229"/>
            <a:ext cx="6224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Энергии связи на атомных оболочках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кэВ)</a:t>
            </a:r>
          </a:p>
        </p:txBody>
      </p:sp>
      <p:grpSp>
        <p:nvGrpSpPr>
          <p:cNvPr id="33" name="Группа 32"/>
          <p:cNvGrpSpPr/>
          <p:nvPr/>
        </p:nvGrpSpPr>
        <p:grpSpPr>
          <a:xfrm>
            <a:off x="519436" y="1287211"/>
            <a:ext cx="11051210" cy="2645595"/>
            <a:chOff x="519436" y="1287211"/>
            <a:chExt cx="11051210" cy="2645595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519436" y="1287211"/>
              <a:ext cx="11051210" cy="2645595"/>
              <a:chOff x="270862" y="284035"/>
              <a:chExt cx="11051210" cy="2645595"/>
            </a:xfrm>
          </p:grpSpPr>
          <p:pic>
            <p:nvPicPr>
              <p:cNvPr id="34830" name="Picture 1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18544" y="284035"/>
                <a:ext cx="10679404" cy="15713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827" name="Picture 1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70862" y="1568249"/>
                <a:ext cx="11051210" cy="13613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0" name="Прямоугольник 29"/>
            <p:cNvSpPr/>
            <p:nvPr/>
          </p:nvSpPr>
          <p:spPr>
            <a:xfrm>
              <a:off x="577048" y="3151573"/>
              <a:ext cx="10972801" cy="585925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196787" y="4660828"/>
            <a:ext cx="11916597" cy="1586467"/>
            <a:chOff x="196787" y="4660828"/>
            <a:chExt cx="11916597" cy="1586467"/>
          </a:xfrm>
        </p:grpSpPr>
        <p:grpSp>
          <p:nvGrpSpPr>
            <p:cNvPr id="28" name="Группа 27"/>
            <p:cNvGrpSpPr/>
            <p:nvPr/>
          </p:nvGrpSpPr>
          <p:grpSpPr>
            <a:xfrm>
              <a:off x="205296" y="4660828"/>
              <a:ext cx="11908088" cy="1586467"/>
              <a:chOff x="205296" y="3293616"/>
              <a:chExt cx="11908088" cy="1586467"/>
            </a:xfrm>
          </p:grpSpPr>
          <p:pic>
            <p:nvPicPr>
              <p:cNvPr id="34828" name="Picture 1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68735" y="4165567"/>
                <a:ext cx="11467545" cy="7145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829" name="Picture 1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05296" y="3293616"/>
                <a:ext cx="11908088" cy="8766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1" name="Прямоугольник 30"/>
            <p:cNvSpPr/>
            <p:nvPr/>
          </p:nvSpPr>
          <p:spPr>
            <a:xfrm>
              <a:off x="196787" y="5832629"/>
              <a:ext cx="11601636" cy="390618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D8FF-7097-4143-B103-480CD0CEB589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74549" y="402307"/>
            <a:ext cx="3798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Fluorescence and </a:t>
            </a:r>
            <a:r>
              <a:rPr lang="en-US" b="1" dirty="0" err="1"/>
              <a:t>Coster-Kronig</a:t>
            </a:r>
            <a:r>
              <a:rPr lang="en-US" b="1" dirty="0"/>
              <a:t> Yields</a:t>
            </a:r>
            <a:endParaRPr lang="ru-RU" dirty="0"/>
          </a:p>
        </p:txBody>
      </p:sp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576" y="3012211"/>
            <a:ext cx="11998800" cy="4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1369"/>
            <a:ext cx="12120005" cy="122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D8FF-7097-4143-B103-480CD0CEB589}" type="slidenum">
              <a:rPr lang="ru-RU" smtClean="0"/>
              <a:pPr/>
              <a:t>13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87284" y="17756"/>
          <a:ext cx="11080321" cy="6812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63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744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400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2076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8290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8290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58290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Times New Roman" pitchFamily="18" charset="0"/>
                          <a:cs typeface="Times New Roman" pitchFamily="18" charset="0"/>
                        </a:rPr>
                        <a:t>Lr-103</a:t>
                      </a:r>
                      <a:r>
                        <a:rPr lang="ru-RU" sz="1400" b="0" dirty="0">
                          <a:latin typeface="Times New Roman" pitchFamily="18" charset="0"/>
                          <a:cs typeface="Times New Roman" pitchFamily="18" charset="0"/>
                        </a:rPr>
                        <a:t>, кэВ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Rf-104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, кэВ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На</a:t>
                      </a:r>
                      <a:r>
                        <a:rPr lang="ru-RU" baseline="0" dirty="0">
                          <a:latin typeface="Times New Roman" pitchFamily="18" charset="0"/>
                          <a:cs typeface="Times New Roman" pitchFamily="18" charset="0"/>
                        </a:rPr>
                        <a:t> 100 </a:t>
                      </a:r>
                      <a:r>
                        <a:rPr lang="en-US" baseline="0" dirty="0">
                          <a:latin typeface="Times New Roman" pitchFamily="18" charset="0"/>
                          <a:cs typeface="Times New Roman" pitchFamily="18" charset="0"/>
                        </a:rPr>
                        <a:t>K </a:t>
                      </a:r>
                      <a:r>
                        <a:rPr lang="ru-RU" baseline="0" dirty="0">
                          <a:latin typeface="Times New Roman" pitchFamily="18" charset="0"/>
                          <a:cs typeface="Times New Roman" pitchFamily="18" charset="0"/>
                        </a:rPr>
                        <a:t>вакансий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На 100 </a:t>
                      </a: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L1</a:t>
                      </a:r>
                      <a:r>
                        <a:rPr lang="en-US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aseline="0" dirty="0">
                          <a:latin typeface="Times New Roman" pitchFamily="18" charset="0"/>
                          <a:cs typeface="Times New Roman" pitchFamily="18" charset="0"/>
                        </a:rPr>
                        <a:t>вакансий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На 100 </a:t>
                      </a: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aseline="0" dirty="0">
                          <a:latin typeface="Times New Roman" pitchFamily="18" charset="0"/>
                          <a:cs typeface="Times New Roman" pitchFamily="18" charset="0"/>
                        </a:rPr>
                        <a:t>вакансий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На 100 </a:t>
                      </a: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aseline="0" dirty="0">
                          <a:latin typeface="Times New Roman" pitchFamily="18" charset="0"/>
                          <a:cs typeface="Times New Roman" pitchFamily="18" charset="0"/>
                        </a:rPr>
                        <a:t>вакансий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r>
                        <a:rPr lang="el-GR" baseline="-25000" dirty="0"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lang="en-US" baseline="-250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 (K-L3)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130.611</a:t>
                      </a:r>
                      <a:r>
                        <a:rPr lang="en-US" sz="1400" b="0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b="1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133.381</a:t>
                      </a:r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dirty="0">
                          <a:latin typeface="Times New Roman" pitchFamily="18" charset="0"/>
                          <a:cs typeface="Times New Roman" pitchFamily="18" charset="0"/>
                        </a:rPr>
                        <a:t>43.6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r>
                        <a:rPr lang="el-GR" baseline="-25000" dirty="0"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lang="en-US" baseline="-25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 (K-L2)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123.867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b="1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126.302</a:t>
                      </a:r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dirty="0">
                          <a:latin typeface="Times New Roman" pitchFamily="18" charset="0"/>
                          <a:cs typeface="Times New Roman" pitchFamily="18" charset="0"/>
                        </a:rPr>
                        <a:t>29.2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r>
                        <a:rPr lang="el-GR" baseline="-25000" dirty="0"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lang="en-US" baseline="-250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 (K-M3)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147.110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b="1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150.279</a:t>
                      </a:r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dirty="0">
                          <a:latin typeface="Times New Roman" pitchFamily="18" charset="0"/>
                          <a:cs typeface="Times New Roman" pitchFamily="18" charset="0"/>
                        </a:rPr>
                        <a:t>10.8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r>
                        <a:rPr lang="el-GR" baseline="-25000" dirty="0"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lang="en-US" baseline="-25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 (K-N2N3)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151.227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b="1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154.494</a:t>
                      </a:r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dirty="0">
                          <a:latin typeface="Times New Roman" pitchFamily="18" charset="0"/>
                          <a:cs typeface="Times New Roman" pitchFamily="18" charset="0"/>
                        </a:rPr>
                        <a:t>4.4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r>
                        <a:rPr lang="el-GR" baseline="-25000" dirty="0"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lang="en-US" baseline="-25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 (K-M2)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145.496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b="1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148.550</a:t>
                      </a:r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dirty="0">
                          <a:latin typeface="Times New Roman" pitchFamily="18" charset="0"/>
                          <a:cs typeface="Times New Roman" pitchFamily="18" charset="0"/>
                        </a:rPr>
                        <a:t>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l-GR" baseline="-25000" dirty="0"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lang="en-US" baseline="-250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 (L3-M1)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17.483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b="1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17.893</a:t>
                      </a:r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dirty="0">
                          <a:latin typeface="Times New Roman" pitchFamily="18" charset="0"/>
                          <a:cs typeface="Times New Roman" pitchFamily="18" charset="0"/>
                        </a:rPr>
                        <a:t>19.8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dirty="0">
                          <a:latin typeface="Times New Roman" pitchFamily="18" charset="0"/>
                          <a:cs typeface="Times New Roman" pitchFamily="18" charset="0"/>
                        </a:rPr>
                        <a:t>22.3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dirty="0">
                          <a:latin typeface="Times New Roman" pitchFamily="18" charset="0"/>
                          <a:cs typeface="Times New Roman" pitchFamily="18" charset="0"/>
                        </a:rPr>
                        <a:t>7.0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dirty="0">
                          <a:latin typeface="Times New Roman" pitchFamily="18" charset="0"/>
                          <a:cs typeface="Times New Roman" pitchFamily="18" charset="0"/>
                        </a:rPr>
                        <a:t>38.8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l-GR" baseline="-25000" dirty="0"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lang="ru-RU" baseline="-25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 (L3-M4)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17.183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b="1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17.571</a:t>
                      </a:r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dirty="0">
                          <a:latin typeface="Times New Roman" pitchFamily="18" charset="0"/>
                          <a:cs typeface="Times New Roman" pitchFamily="18" charset="0"/>
                        </a:rPr>
                        <a:t>4.4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l-GR" baseline="-25000" dirty="0"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lang="en-US" baseline="-250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 (L2-M4)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23.927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b="1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24.650</a:t>
                      </a:r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dirty="0">
                          <a:latin typeface="Times New Roman" pitchFamily="18" charset="0"/>
                          <a:cs typeface="Times New Roman" pitchFamily="18" charset="0"/>
                        </a:rPr>
                        <a:t>12.0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dirty="0">
                          <a:latin typeface="Times New Roman" pitchFamily="18" charset="0"/>
                          <a:cs typeface="Times New Roman" pitchFamily="18" charset="0"/>
                        </a:rPr>
                        <a:t>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dirty="0">
                          <a:latin typeface="Times New Roman" pitchFamily="18" charset="0"/>
                          <a:cs typeface="Times New Roman" pitchFamily="18" charset="0"/>
                        </a:rPr>
                        <a:t>40.0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l-GR" baseline="-25000" dirty="0"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lang="ru-RU" baseline="-25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 (L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-M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24.223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b="1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24.872</a:t>
                      </a:r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dirty="0">
                          <a:latin typeface="Times New Roman" pitchFamily="18" charset="0"/>
                          <a:cs typeface="Times New Roman" pitchFamily="18" charset="0"/>
                        </a:rPr>
                        <a:t>7.4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l-GR" baseline="-25000" dirty="0"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lang="ru-RU" baseline="-25000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 (L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-M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22.609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b="1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23.143</a:t>
                      </a:r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dirty="0">
                          <a:latin typeface="Times New Roman" pitchFamily="18" charset="0"/>
                          <a:cs typeface="Times New Roman" pitchFamily="18" charset="0"/>
                        </a:rPr>
                        <a:t>12.4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l-GR" baseline="-25000" dirty="0">
                          <a:latin typeface="Times New Roman" pitchFamily="18" charset="0"/>
                          <a:cs typeface="Times New Roman" pitchFamily="18" charset="0"/>
                        </a:rPr>
                        <a:t>β</a:t>
                      </a:r>
                      <a:r>
                        <a:rPr lang="en-US" baseline="-25000" dirty="0">
                          <a:latin typeface="Times New Roman" pitchFamily="18" charset="0"/>
                          <a:cs typeface="Times New Roman" pitchFamily="18" charset="0"/>
                        </a:rPr>
                        <a:t>2,15 </a:t>
                      </a: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(L3-N4N5)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21.207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b="1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21.716</a:t>
                      </a:r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dirty="0">
                          <a:latin typeface="Times New Roman" pitchFamily="18" charset="0"/>
                          <a:cs typeface="Times New Roman" pitchFamily="18" charset="0"/>
                        </a:rPr>
                        <a:t>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dirty="0">
                          <a:latin typeface="Times New Roman" pitchFamily="18" charset="0"/>
                          <a:cs typeface="Times New Roman" pitchFamily="18" charset="0"/>
                        </a:rPr>
                        <a:t>6.1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dirty="0">
                          <a:latin typeface="Times New Roman" pitchFamily="18" charset="0"/>
                          <a:cs typeface="Times New Roman" pitchFamily="18" charset="0"/>
                        </a:rPr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dirty="0">
                          <a:latin typeface="Times New Roman" pitchFamily="18" charset="0"/>
                          <a:cs typeface="Times New Roman" pitchFamily="18" charset="0"/>
                        </a:rPr>
                        <a:t>11.0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l-GR" baseline="-25000" dirty="0"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r>
                        <a:rPr lang="en-US" baseline="-25000" dirty="0"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(L2-N4)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27.911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b="1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28.753</a:t>
                      </a:r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dirty="0">
                          <a:latin typeface="Times New Roman" pitchFamily="18" charset="0"/>
                          <a:cs typeface="Times New Roman" pitchFamily="18" charset="0"/>
                        </a:rPr>
                        <a:t>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dirty="0">
                          <a:latin typeface="Times New Roman" pitchFamily="18" charset="0"/>
                          <a:cs typeface="Times New Roman" pitchFamily="18" charset="0"/>
                        </a:rPr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dirty="0">
                          <a:latin typeface="Times New Roman" pitchFamily="18" charset="0"/>
                          <a:cs typeface="Times New Roman" pitchFamily="18" charset="0"/>
                        </a:rPr>
                        <a:t>10.7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l-GR" baseline="-25000" dirty="0"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r>
                        <a:rPr lang="ru-RU" baseline="-250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baseline="-25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(L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-N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28.120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b="1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28.846</a:t>
                      </a:r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dirty="0">
                          <a:latin typeface="Times New Roman" pitchFamily="18" charset="0"/>
                          <a:cs typeface="Times New Roman" pitchFamily="18" charset="0"/>
                        </a:rPr>
                        <a:t>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l-GR" baseline="-25000" dirty="0">
                          <a:latin typeface="Times New Roman" pitchFamily="18" charset="0"/>
                          <a:cs typeface="Times New Roman" pitchFamily="18" charset="0"/>
                        </a:rPr>
                        <a:t>γ</a:t>
                      </a:r>
                      <a:r>
                        <a:rPr lang="ru-RU" baseline="-25000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baseline="-25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(L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-N</a:t>
                      </a:r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27.752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b="1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28.560</a:t>
                      </a:r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dirty="0">
                          <a:latin typeface="Times New Roman" pitchFamily="18" charset="0"/>
                          <a:cs typeface="Times New Roman" pitchFamily="18" charset="0"/>
                        </a:rPr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r>
                        <a:rPr lang="en-US" baseline="-25000" dirty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en-US" dirty="0">
                          <a:latin typeface="Times New Roman" pitchFamily="18" charset="0"/>
                          <a:cs typeface="Times New Roman" pitchFamily="18" charset="0"/>
                        </a:rPr>
                        <a:t> (L3-M1)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14.429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b="1" kern="1200" baseline="0" dirty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14.746</a:t>
                      </a:r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dirty="0">
                          <a:latin typeface="Times New Roman" pitchFamily="18" charset="0"/>
                          <a:cs typeface="Times New Roman" pitchFamily="18" charset="0"/>
                        </a:rPr>
                        <a:t>1.7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dirty="0">
                          <a:latin typeface="Times New Roman" pitchFamily="18" charset="0"/>
                          <a:cs typeface="Times New Roman" pitchFamily="18" charset="0"/>
                        </a:rPr>
                        <a:t>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100" dirty="0">
                          <a:latin typeface="Times New Roman" pitchFamily="18" charset="0"/>
                          <a:cs typeface="Times New Roman" pitchFamily="18" charset="0"/>
                        </a:rPr>
                        <a:t>3.3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D8FF-7097-4143-B103-480CD0CEB589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790" y="44390"/>
            <a:ext cx="6320902" cy="675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7013360" y="4908002"/>
            <a:ext cx="46518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latin typeface="Times New Roman" pitchFamily="18" charset="0"/>
                <a:cs typeface="Times New Roman" pitchFamily="18" charset="0"/>
              </a:rPr>
              <a:t>LINEAR ATTENUATION COEFFICIENTS FOR PHOTO ABSORPTION AND COMPTON SCATTERING IN </a:t>
            </a:r>
            <a:r>
              <a:rPr lang="en-US" sz="1400" i="1" dirty="0" err="1">
                <a:latin typeface="Times New Roman" pitchFamily="18" charset="0"/>
                <a:cs typeface="Times New Roman" pitchFamily="18" charset="0"/>
              </a:rPr>
              <a:t>CdTe</a:t>
            </a:r>
            <a:r>
              <a:rPr lang="en-US" sz="1400" i="1" dirty="0">
                <a:latin typeface="Times New Roman" pitchFamily="18" charset="0"/>
                <a:cs typeface="Times New Roman" pitchFamily="18" charset="0"/>
              </a:rPr>
              <a:t>, Si, </a:t>
            </a:r>
            <a:r>
              <a:rPr lang="en-US" sz="1400" i="1" dirty="0" err="1">
                <a:latin typeface="Times New Roman" pitchFamily="18" charset="0"/>
                <a:cs typeface="Times New Roman" pitchFamily="18" charset="0"/>
              </a:rPr>
              <a:t>Ge</a:t>
            </a:r>
            <a:r>
              <a:rPr lang="en-US" sz="1400" i="1" dirty="0">
                <a:latin typeface="Times New Roman" pitchFamily="18" charset="0"/>
                <a:cs typeface="Times New Roman" pitchFamily="18" charset="0"/>
              </a:rPr>
              <a:t>, AND </a:t>
            </a:r>
            <a:r>
              <a:rPr lang="en-US" sz="1400" i="1" dirty="0" err="1">
                <a:latin typeface="Times New Roman" pitchFamily="18" charset="0"/>
                <a:cs typeface="Times New Roman" pitchFamily="18" charset="0"/>
              </a:rPr>
              <a:t>NaI</a:t>
            </a:r>
            <a:r>
              <a:rPr lang="en-US" sz="1400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400" i="1" dirty="0" err="1">
                <a:latin typeface="Times New Roman" pitchFamily="18" charset="0"/>
                <a:cs typeface="Times New Roman" pitchFamily="18" charset="0"/>
              </a:rPr>
              <a:t>Tl</a:t>
            </a:r>
            <a:r>
              <a:rPr lang="en-US" sz="1400" i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n-US" sz="14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i="1" dirty="0">
                <a:latin typeface="Times New Roman" pitchFamily="18" charset="0"/>
                <a:cs typeface="Times New Roman" pitchFamily="18" charset="0"/>
              </a:rPr>
              <a:t>Takahashi, Tadayuki &amp; Watanabe, Shin. (2001). https://arxiv.org/pdf/astro-ph/0107398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D8FF-7097-4143-B103-480CD0CEB589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34165" y="5362566"/>
            <a:ext cx="67629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Для урана с энергий в 100 МэВ пробег в кремнии 10 мкм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Количество мюонов: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~2000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 1 см</a:t>
            </a:r>
            <a:r>
              <a:rPr lang="ru-RU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день + вторичное излучение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Мюоны при вертикальном падении оставляют в кремнии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100 мкм: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~50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кэВ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1000 мкм: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~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кэВ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8333" y="137325"/>
            <a:ext cx="115672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Критерии: высокая эффективность, близкая к 100%, идентификация событий, низкий фон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Нужно со 100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вероятностью регистрировать деление, и иметь низкий фон (нужен эффективный компактный детектор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l-GR" b="1" dirty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-вето)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для идентификации задержанных совпадений с временным интервалом в несколько секунд.</a:t>
            </a:r>
          </a:p>
        </p:txBody>
      </p:sp>
      <p:grpSp>
        <p:nvGrpSpPr>
          <p:cNvPr id="18" name="Группа 17"/>
          <p:cNvGrpSpPr/>
          <p:nvPr/>
        </p:nvGrpSpPr>
        <p:grpSpPr>
          <a:xfrm rot="15757155">
            <a:off x="674413" y="3357774"/>
            <a:ext cx="1342006" cy="1978241"/>
            <a:chOff x="1615913" y="3108664"/>
            <a:chExt cx="1342006" cy="1978241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1615913" y="3108664"/>
              <a:ext cx="1342006" cy="1978241"/>
              <a:chOff x="1606860" y="3108664"/>
              <a:chExt cx="1342006" cy="1978241"/>
            </a:xfrm>
          </p:grpSpPr>
          <p:sp>
            <p:nvSpPr>
              <p:cNvPr id="5" name="Куб 4"/>
              <p:cNvSpPr/>
              <p:nvPr/>
            </p:nvSpPr>
            <p:spPr>
              <a:xfrm>
                <a:off x="1606860" y="3160449"/>
                <a:ext cx="612558" cy="1926456"/>
              </a:xfrm>
              <a:prstGeom prst="cube">
                <a:avLst>
                  <a:gd name="adj" fmla="val 8442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Куб 5"/>
              <p:cNvSpPr/>
              <p:nvPr/>
            </p:nvSpPr>
            <p:spPr>
              <a:xfrm>
                <a:off x="2336308" y="3108664"/>
                <a:ext cx="612558" cy="1926456"/>
              </a:xfrm>
              <a:prstGeom prst="cube">
                <a:avLst>
                  <a:gd name="adj" fmla="val 8442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7" name="Пятно 2 6"/>
            <p:cNvSpPr/>
            <p:nvPr/>
          </p:nvSpPr>
          <p:spPr>
            <a:xfrm>
              <a:off x="1713393" y="3497801"/>
              <a:ext cx="497149" cy="1287261"/>
            </a:xfrm>
            <a:prstGeom prst="irregularSeal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63985" y="1351331"/>
            <a:ext cx="68516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Si PIN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диоды толщиной 100-900 мкм, 0.5х0.5 см, 1х1 см …: </a:t>
            </a:r>
          </a:p>
          <a:p>
            <a:pPr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Нанесение активности прямо на детектор;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2-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детектор для 4</a:t>
            </a:r>
            <a:r>
              <a:rPr lang="ru-RU" dirty="0">
                <a:latin typeface="Times New Roman" pitchFamily="18" charset="0"/>
                <a:cs typeface="Times New Roman" pitchFamily="18" charset="0"/>
                <a:sym typeface="Symbol"/>
              </a:rPr>
              <a:t>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геометрии;</a:t>
            </a:r>
          </a:p>
          <a:p>
            <a:pPr>
              <a:buFont typeface="Wingdings" pitchFamily="2" charset="2"/>
              <a:buChar char="Ø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Детектирование осколков, альфа,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оже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Задача: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работа в широком энергетическом интервале от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~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10 кэВ до сотен МэВ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C7E8BC5-DB1D-5E97-5127-46F8068DF19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59427" y="1081609"/>
            <a:ext cx="4350059" cy="272766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944217" y="3764783"/>
            <a:ext cx="3650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HPGe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детектор: регистрация гамма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29DE267-7621-409E-9456-79E4FB767E4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76515" y="4079872"/>
            <a:ext cx="4169605" cy="277812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9227" y="2840853"/>
            <a:ext cx="4184883" cy="235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Прямая со стрелкой 21"/>
          <p:cNvCxnSpPr/>
          <p:nvPr/>
        </p:nvCxnSpPr>
        <p:spPr>
          <a:xfrm flipH="1">
            <a:off x="1615736" y="4083728"/>
            <a:ext cx="2015231" cy="550416"/>
          </a:xfrm>
          <a:prstGeom prst="straightConnector1">
            <a:avLst/>
          </a:prstGeom>
          <a:ln w="60325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1376039" y="5131293"/>
            <a:ext cx="6773662" cy="301841"/>
          </a:xfrm>
          <a:prstGeom prst="straightConnector1">
            <a:avLst/>
          </a:prstGeom>
          <a:ln w="6350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Овал 27"/>
          <p:cNvSpPr/>
          <p:nvPr/>
        </p:nvSpPr>
        <p:spPr>
          <a:xfrm>
            <a:off x="71024" y="3301162"/>
            <a:ext cx="2652665" cy="1964602"/>
          </a:xfrm>
          <a:prstGeom prst="ellipse">
            <a:avLst/>
          </a:prstGeom>
          <a:solidFill>
            <a:schemeClr val="accent6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D8FF-7097-4143-B103-480CD0CEB589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44193" y="2711674"/>
            <a:ext cx="23350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KL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= 95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кэВ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LMM ~  15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кэВ</a:t>
            </a:r>
          </a:p>
        </p:txBody>
      </p:sp>
      <p:grpSp>
        <p:nvGrpSpPr>
          <p:cNvPr id="3" name="Группа 10"/>
          <p:cNvGrpSpPr/>
          <p:nvPr/>
        </p:nvGrpSpPr>
        <p:grpSpPr>
          <a:xfrm>
            <a:off x="1305017" y="3577707"/>
            <a:ext cx="4518733" cy="2838357"/>
            <a:chOff x="1305018" y="4172505"/>
            <a:chExt cx="3169328" cy="2074877"/>
          </a:xfrm>
        </p:grpSpPr>
        <p:pic>
          <p:nvPicPr>
            <p:cNvPr id="34822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09364" y="4189542"/>
              <a:ext cx="3164982" cy="2057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305018" y="4172505"/>
              <a:ext cx="22466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150 </a:t>
              </a:r>
              <a:r>
                <a:rPr lang="ru-RU" dirty="0">
                  <a:solidFill>
                    <a:schemeClr val="bg1"/>
                  </a:solidFill>
                </a:rPr>
                <a:t>кэВ электрон в </a:t>
              </a:r>
              <a:r>
                <a:rPr lang="en-US" dirty="0">
                  <a:solidFill>
                    <a:schemeClr val="bg1"/>
                  </a:solidFill>
                </a:rPr>
                <a:t>Si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Группа 12"/>
          <p:cNvGrpSpPr/>
          <p:nvPr/>
        </p:nvGrpSpPr>
        <p:grpSpPr>
          <a:xfrm>
            <a:off x="6643994" y="3639851"/>
            <a:ext cx="4275527" cy="2810553"/>
            <a:chOff x="5569809" y="4132045"/>
            <a:chExt cx="2579891" cy="2105289"/>
          </a:xfrm>
        </p:grpSpPr>
        <p:pic>
          <p:nvPicPr>
            <p:cNvPr id="34823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5569809" y="4132045"/>
              <a:ext cx="2579891" cy="2105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5629922" y="4165107"/>
              <a:ext cx="1285033" cy="2766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15 </a:t>
              </a:r>
              <a:r>
                <a:rPr lang="ru-RU" dirty="0">
                  <a:solidFill>
                    <a:schemeClr val="bg1"/>
                  </a:solidFill>
                </a:rPr>
                <a:t>кэВ электрон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ru-RU" dirty="0">
                  <a:solidFill>
                    <a:schemeClr val="bg1"/>
                  </a:solidFill>
                </a:rPr>
                <a:t>в </a:t>
              </a:r>
              <a:r>
                <a:rPr lang="en-US" dirty="0">
                  <a:solidFill>
                    <a:schemeClr val="bg1"/>
                  </a:solidFill>
                </a:rPr>
                <a:t>Si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341883" y="0"/>
            <a:ext cx="11051210" cy="2645595"/>
            <a:chOff x="519436" y="1287211"/>
            <a:chExt cx="11051210" cy="2645595"/>
          </a:xfrm>
        </p:grpSpPr>
        <p:grpSp>
          <p:nvGrpSpPr>
            <p:cNvPr id="21" name="Группа 28"/>
            <p:cNvGrpSpPr/>
            <p:nvPr/>
          </p:nvGrpSpPr>
          <p:grpSpPr>
            <a:xfrm>
              <a:off x="519436" y="1287211"/>
              <a:ext cx="11051210" cy="2645595"/>
              <a:chOff x="270862" y="284035"/>
              <a:chExt cx="11051210" cy="2645595"/>
            </a:xfrm>
          </p:grpSpPr>
          <p:pic>
            <p:nvPicPr>
              <p:cNvPr id="23" name="Picture 1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18544" y="284035"/>
                <a:ext cx="10679404" cy="15713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" name="Picture 1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70862" y="1568249"/>
                <a:ext cx="11051210" cy="13613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2" name="Прямоугольник 21"/>
            <p:cNvSpPr/>
            <p:nvPr/>
          </p:nvSpPr>
          <p:spPr>
            <a:xfrm>
              <a:off x="577048" y="3151573"/>
              <a:ext cx="10972801" cy="585925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328BE02-E3E7-4531-83FB-900A09C03135}"/>
              </a:ext>
            </a:extLst>
          </p:cNvPr>
          <p:cNvSpPr txBox="1"/>
          <p:nvPr/>
        </p:nvSpPr>
        <p:spPr>
          <a:xfrm>
            <a:off x="1060315" y="767297"/>
            <a:ext cx="1007785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Цель 1:</a:t>
            </a: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Создание единой установки для регистрации как </a:t>
            </a:r>
            <a:r>
              <a:rPr lang="el-GR" sz="2000" dirty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-квантов с энергией от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кэВ, так и осколков деления сверхтяжёлых ядер с энергией до 200 мэВ.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6AE04751-388A-BCD5-79B2-B9A9B561D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4AD80-67DE-41F2-8E86-D910F6880F6A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3214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328BE02-E3E7-4531-83FB-900A09C03135}"/>
              </a:ext>
            </a:extLst>
          </p:cNvPr>
          <p:cNvSpPr txBox="1"/>
          <p:nvPr/>
        </p:nvSpPr>
        <p:spPr>
          <a:xfrm>
            <a:off x="6921384" y="1302444"/>
            <a:ext cx="51327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Используемое оборудование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Источник напряжения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ORTEC 710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Усилитель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ORTEC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671 /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672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АЦП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ORTEC 927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(2 канала)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Генератор импульсов точной амплитуды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    ORTEC 419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Быстрый фильтрующий усилитель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ORTEC 579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200"/>
              </a:spcAft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Предусилитель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Canberra 2018EB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32B68B7-C595-91DC-3F2A-3F85079FBB68}"/>
              </a:ext>
            </a:extLst>
          </p:cNvPr>
          <p:cNvSpPr txBox="1"/>
          <p:nvPr/>
        </p:nvSpPr>
        <p:spPr>
          <a:xfrm>
            <a:off x="1088096" y="203281"/>
            <a:ext cx="1583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Детектор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CA7EFD7-371D-4218-9E78-E2F75B3F11A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9034" y="701013"/>
            <a:ext cx="5940916" cy="2086575"/>
          </a:xfrm>
          <a:prstGeom prst="rect">
            <a:avLst/>
          </a:prstGeom>
        </p:spPr>
      </p:pic>
      <p:sp>
        <p:nvSpPr>
          <p:cNvPr id="7" name="TextBox 13">
            <a:extLst>
              <a:ext uri="{FF2B5EF4-FFF2-40B4-BE49-F238E27FC236}">
                <a16:creationId xmlns:a16="http://schemas.microsoft.com/office/drawing/2014/main" xmlns="" id="{20AF4C81-3FC1-43D0-8696-9C0301F872B8}"/>
              </a:ext>
            </a:extLst>
          </p:cNvPr>
          <p:cNvSpPr txBox="1"/>
          <p:nvPr/>
        </p:nvSpPr>
        <p:spPr>
          <a:xfrm>
            <a:off x="1465195" y="2690613"/>
            <a:ext cx="427160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Планарный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Si-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детектор: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n-FZ-Si,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750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мкм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2 – Al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-металлизация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3 – p+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имплантация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(p-n junction);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4 – n+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имплантация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омический контакт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5 –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SiO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диэлектрик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 = 100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мм</a:t>
            </a:r>
            <a:r>
              <a:rPr lang="ru-RU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(10 х 10 мм)</a:t>
            </a:r>
            <a:endParaRPr lang="ru-RU" baseline="30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Bias = 200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9018743-148E-E85D-3988-3FE82239CC97}"/>
              </a:ext>
            </a:extLst>
          </p:cNvPr>
          <p:cNvSpPr txBox="1"/>
          <p:nvPr/>
        </p:nvSpPr>
        <p:spPr>
          <a:xfrm>
            <a:off x="1445915" y="5374381"/>
            <a:ext cx="93515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Измерения проводились в светонепроницаемой камере, с возможность поддержания внутри пониженного давления воздуха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~ 6 × 1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000" baseline="30000" dirty="0">
                <a:latin typeface="Times New Roman" pitchFamily="18" charset="0"/>
                <a:cs typeface="Times New Roman" pitchFamily="18" charset="0"/>
              </a:rPr>
              <a:t>-3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мбар и охлаждения кремниевого детектора до температуры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&lt;(-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105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)°C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0DD27EF1-01D2-45A1-09A7-31CF1EB63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4AD80-67DE-41F2-8E86-D910F6880F6A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52683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9018743-148E-E85D-3988-3FE82239CC97}"/>
              </a:ext>
            </a:extLst>
          </p:cNvPr>
          <p:cNvSpPr txBox="1"/>
          <p:nvPr/>
        </p:nvSpPr>
        <p:spPr>
          <a:xfrm>
            <a:off x="1408064" y="827715"/>
            <a:ext cx="936278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Перечисленное оборудование была настроено таким образом, чтобы регистрировать одновременно </a:t>
            </a:r>
            <a:r>
              <a:rPr lang="el-GR" sz="2000" dirty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-кванты низких энергий и осколки деления ядер.</a:t>
            </a: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Это было достигнуто с помощью использования двух усилителей, со своим коэффициентом усиления для каждого и двухканального АЦП.</a:t>
            </a: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Для канала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#1-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регистрации </a:t>
            </a:r>
            <a:r>
              <a:rPr lang="el-GR" sz="2000" dirty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-квантов: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коэффициент усиления (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gain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 = 2,5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время формировки импульса τ = 0,5; 3,0 мкс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для охлаждённого детектора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Для канала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#2-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регистрации осколков деления ядер: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коэффициент усиления (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gain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 =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300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время формировки импульса τ = 0,5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мкс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Для калибровки шкалы канала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#1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использовался образцовый спектрометрический гамма-источник (ОСГИ)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Ti-44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 энергиями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-пиков 67,8 и 78,4 кэВ.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C86F5B8F-6ED7-FBF6-FC45-C84D0CA14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4AD80-67DE-41F2-8E86-D910F6880F6A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6633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5955" y="1046870"/>
            <a:ext cx="1895475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2908" y="928221"/>
            <a:ext cx="403860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D8FF-7097-4143-B103-480CD0CEB589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721662" y="235449"/>
            <a:ext cx="85448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ru-RU" sz="2400" b="1" dirty="0">
                <a:latin typeface="Comic Sans MS" pitchFamily="66" charset="0"/>
              </a:rPr>
              <a:t>Isotopes of </a:t>
            </a:r>
            <a:r>
              <a:rPr lang="en-GB" altLang="ru-RU" sz="2400" b="1" dirty="0" err="1">
                <a:latin typeface="Comic Sans MS" pitchFamily="66" charset="0"/>
              </a:rPr>
              <a:t>moscovium</a:t>
            </a:r>
            <a:r>
              <a:rPr lang="en-GB" altLang="ru-RU" sz="2400" b="1" dirty="0">
                <a:latin typeface="Comic Sans MS" pitchFamily="66" charset="0"/>
              </a:rPr>
              <a:t> (Z=115): synthesis and decays</a:t>
            </a:r>
            <a:r>
              <a:rPr lang="ru-RU" altLang="ru-RU" sz="2400" b="1" dirty="0">
                <a:latin typeface="Comic Sans MS" pitchFamily="66" charset="0"/>
              </a:rPr>
              <a:t> </a:t>
            </a: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6515769" y="1044652"/>
            <a:ext cx="26324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ru-RU" sz="2400" b="1" baseline="30000" dirty="0">
                <a:latin typeface="Comic Sans MS" pitchFamily="66" charset="0"/>
              </a:rPr>
              <a:t>243</a:t>
            </a:r>
            <a:r>
              <a:rPr lang="en-GB" altLang="ru-RU" sz="2400" b="1" dirty="0">
                <a:latin typeface="Comic Sans MS" pitchFamily="66" charset="0"/>
              </a:rPr>
              <a:t>Am + </a:t>
            </a:r>
            <a:r>
              <a:rPr lang="en-GB" altLang="ru-RU" sz="2400" b="1" baseline="30000" dirty="0">
                <a:latin typeface="Comic Sans MS" pitchFamily="66" charset="0"/>
              </a:rPr>
              <a:t>48</a:t>
            </a:r>
            <a:r>
              <a:rPr lang="en-GB" altLang="ru-RU" sz="2400" b="1" dirty="0">
                <a:latin typeface="Comic Sans MS" pitchFamily="66" charset="0"/>
              </a:rPr>
              <a:t>Ca</a:t>
            </a:r>
            <a:r>
              <a:rPr lang="ru-RU" altLang="ru-RU" sz="2400" b="1" dirty="0">
                <a:latin typeface="Comic Sans MS" pitchFamily="66" charset="0"/>
              </a:rPr>
              <a:t> </a:t>
            </a:r>
            <a:r>
              <a:rPr lang="ru-RU" altLang="ru-RU" b="1" dirty="0">
                <a:latin typeface="Times New Roman"/>
                <a:cs typeface="Times New Roman"/>
              </a:rPr>
              <a:t>→</a:t>
            </a:r>
            <a:endParaRPr lang="ru-RU" altLang="ru-RU" b="1" dirty="0">
              <a:latin typeface="Comic Sans MS" pitchFamily="66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9897674" y="1078277"/>
            <a:ext cx="8547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ru-RU" sz="2400" b="1" dirty="0">
                <a:latin typeface="Comic Sans MS" pitchFamily="66" charset="0"/>
              </a:rPr>
              <a:t>+ </a:t>
            </a:r>
            <a:r>
              <a:rPr lang="ru-RU" altLang="ru-RU" sz="2400" b="1" dirty="0">
                <a:latin typeface="Comic Sans MS" pitchFamily="66" charset="0"/>
              </a:rPr>
              <a:t>3</a:t>
            </a:r>
            <a:r>
              <a:rPr lang="en-US" altLang="ru-RU" sz="2400" b="1" dirty="0">
                <a:latin typeface="Comic Sans MS" pitchFamily="66" charset="0"/>
              </a:rPr>
              <a:t>n</a:t>
            </a:r>
            <a:endParaRPr lang="ru-RU" altLang="ru-RU" b="1" dirty="0">
              <a:latin typeface="Comic Sans MS" pitchFamily="66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8473516" y="3987315"/>
            <a:ext cx="3445506" cy="2286505"/>
            <a:chOff x="5152480" y="4010333"/>
            <a:chExt cx="3445506" cy="228650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727816" y="4010333"/>
              <a:ext cx="870170" cy="10203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5314980" y="4838070"/>
              <a:ext cx="909732" cy="10203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5152480" y="5704723"/>
              <a:ext cx="800684" cy="592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Овал 13"/>
          <p:cNvSpPr/>
          <p:nvPr/>
        </p:nvSpPr>
        <p:spPr bwMode="auto">
          <a:xfrm rot="2510047">
            <a:off x="7122280" y="4887348"/>
            <a:ext cx="2160588" cy="108108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9307724" y="1599449"/>
            <a:ext cx="194070" cy="284559"/>
          </a:xfrm>
          <a:prstGeom prst="line">
            <a:avLst/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380302" y="1531480"/>
            <a:ext cx="4459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b="1" dirty="0">
                <a:solidFill>
                  <a:srgbClr val="C00000"/>
                </a:solidFill>
              </a:rPr>
              <a:t>α</a:t>
            </a:r>
            <a:r>
              <a:rPr lang="en-US" sz="2200" b="1" baseline="-25000" dirty="0">
                <a:solidFill>
                  <a:srgbClr val="C00000"/>
                </a:solidFill>
              </a:rPr>
              <a:t>1</a:t>
            </a:r>
            <a:endParaRPr lang="ru-RU" sz="2200" b="1" baseline="-25000" dirty="0">
              <a:solidFill>
                <a:srgbClr val="C00000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H="1">
            <a:off x="9034624" y="2426815"/>
            <a:ext cx="194070" cy="284559"/>
          </a:xfrm>
          <a:prstGeom prst="line">
            <a:avLst/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107202" y="2358846"/>
            <a:ext cx="4459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b="1" dirty="0">
                <a:solidFill>
                  <a:srgbClr val="C00000"/>
                </a:solidFill>
              </a:rPr>
              <a:t>α</a:t>
            </a:r>
            <a:r>
              <a:rPr lang="en-US" sz="2200" b="1" baseline="-25000" dirty="0">
                <a:solidFill>
                  <a:srgbClr val="C00000"/>
                </a:solidFill>
              </a:rPr>
              <a:t>2</a:t>
            </a:r>
            <a:endParaRPr lang="ru-RU" sz="2200" b="1" baseline="-25000" dirty="0">
              <a:solidFill>
                <a:srgbClr val="C00000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H="1">
            <a:off x="8780504" y="3236731"/>
            <a:ext cx="194070" cy="284559"/>
          </a:xfrm>
          <a:prstGeom prst="line">
            <a:avLst/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853082" y="3168762"/>
            <a:ext cx="4459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b="1" dirty="0">
                <a:solidFill>
                  <a:srgbClr val="C00000"/>
                </a:solidFill>
              </a:rPr>
              <a:t>α</a:t>
            </a:r>
            <a:r>
              <a:rPr lang="en-US" sz="2200" b="1" baseline="-25000" dirty="0">
                <a:solidFill>
                  <a:srgbClr val="C00000"/>
                </a:solidFill>
              </a:rPr>
              <a:t>3</a:t>
            </a:r>
            <a:endParaRPr lang="ru-RU" sz="2200" b="1" baseline="-25000" dirty="0">
              <a:solidFill>
                <a:srgbClr val="C00000"/>
              </a:solidFill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>
            <a:off x="8516860" y="4052046"/>
            <a:ext cx="194070" cy="284559"/>
          </a:xfrm>
          <a:prstGeom prst="line">
            <a:avLst/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589438" y="3984077"/>
            <a:ext cx="4459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b="1" dirty="0">
                <a:solidFill>
                  <a:srgbClr val="C00000"/>
                </a:solidFill>
              </a:rPr>
              <a:t>α</a:t>
            </a:r>
            <a:r>
              <a:rPr lang="en-US" sz="2200" b="1" baseline="-25000" dirty="0">
                <a:solidFill>
                  <a:srgbClr val="C00000"/>
                </a:solidFill>
              </a:rPr>
              <a:t>4</a:t>
            </a:r>
            <a:endParaRPr lang="ru-RU" sz="2200" b="1" baseline="-25000" dirty="0">
              <a:solidFill>
                <a:srgbClr val="C00000"/>
              </a:solidFill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H="1">
            <a:off x="8253216" y="4867361"/>
            <a:ext cx="194070" cy="284559"/>
          </a:xfrm>
          <a:prstGeom prst="line">
            <a:avLst/>
          </a:prstGeom>
          <a:ln w="28575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325794" y="4799392"/>
            <a:ext cx="4459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b="1" dirty="0">
                <a:solidFill>
                  <a:srgbClr val="C00000"/>
                </a:solidFill>
              </a:rPr>
              <a:t>α</a:t>
            </a:r>
            <a:r>
              <a:rPr lang="en-US" sz="2200" b="1" baseline="-25000" dirty="0">
                <a:solidFill>
                  <a:srgbClr val="C00000"/>
                </a:solidFill>
              </a:rPr>
              <a:t>5</a:t>
            </a:r>
            <a:endParaRPr lang="ru-RU" sz="2200" b="1" baseline="-25000" dirty="0">
              <a:solidFill>
                <a:srgbClr val="C00000"/>
              </a:solidFill>
            </a:endParaRP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C15AFC5F-1785-464A-8510-B571586B699C}"/>
              </a:ext>
            </a:extLst>
          </p:cNvPr>
          <p:cNvGrpSpPr/>
          <p:nvPr/>
        </p:nvGrpSpPr>
        <p:grpSpPr>
          <a:xfrm>
            <a:off x="3398848" y="2916597"/>
            <a:ext cx="3887392" cy="3543735"/>
            <a:chOff x="1791985" y="2934353"/>
            <a:chExt cx="3887392" cy="354373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4D62CAB7-DBD2-4C93-BE23-F48AC528EF3A}"/>
                </a:ext>
              </a:extLst>
            </p:cNvPr>
            <p:cNvSpPr txBox="1"/>
            <p:nvPr/>
          </p:nvSpPr>
          <p:spPr>
            <a:xfrm>
              <a:off x="2927823" y="2934353"/>
              <a:ext cx="27515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 </a:t>
              </a:r>
              <a:r>
                <a:rPr lang="en-US" sz="2400" b="1" dirty="0"/>
                <a:t>(T</a:t>
              </a:r>
              <a:r>
                <a:rPr lang="en-US" sz="2800" b="1" baseline="-25000" dirty="0"/>
                <a:t>1/2 </a:t>
              </a:r>
              <a:r>
                <a:rPr lang="en-US" sz="2400" b="1" dirty="0"/>
                <a:t>)</a:t>
              </a:r>
              <a:r>
                <a:rPr lang="en-US" sz="2800" b="1" baseline="-25000" dirty="0" err="1"/>
                <a:t>exp</a:t>
              </a:r>
              <a:r>
                <a:rPr lang="en-US" sz="2800" b="1" baseline="-25000" dirty="0"/>
                <a:t> </a:t>
              </a:r>
              <a:r>
                <a:rPr lang="en-US" sz="2400" b="1" dirty="0"/>
                <a:t>= 28.3 h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BC36FF7A-E17F-4385-A65D-01F0DBE3ED0F}"/>
                </a:ext>
              </a:extLst>
            </p:cNvPr>
            <p:cNvSpPr txBox="1"/>
            <p:nvPr/>
          </p:nvSpPr>
          <p:spPr>
            <a:xfrm>
              <a:off x="2398277" y="2939296"/>
              <a:ext cx="5448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EC</a:t>
              </a:r>
              <a:endParaRPr lang="ru-RU" sz="2800" b="1" dirty="0">
                <a:solidFill>
                  <a:srgbClr val="0070C0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6A903461-E63F-4C56-A849-511483373C8A}"/>
                </a:ext>
              </a:extLst>
            </p:cNvPr>
            <p:cNvSpPr txBox="1"/>
            <p:nvPr/>
          </p:nvSpPr>
          <p:spPr>
            <a:xfrm>
              <a:off x="2835850" y="4215346"/>
              <a:ext cx="251004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US" sz="2200" b="1" dirty="0">
                  <a:cs typeface="Arial" charset="0"/>
                </a:rPr>
                <a:t>Super-symmetric </a:t>
              </a:r>
            </a:p>
            <a:p>
              <a:pPr algn="r">
                <a:defRPr/>
              </a:pPr>
              <a:r>
                <a:rPr lang="en-US" sz="2200" b="1" dirty="0">
                  <a:cs typeface="Arial" charset="0"/>
                </a:rPr>
                <a:t>spontaneous fission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5721D08F-414B-4FF1-AAC6-A81DD6FEA7CD}"/>
                </a:ext>
              </a:extLst>
            </p:cNvPr>
            <p:cNvSpPr txBox="1"/>
            <p:nvPr/>
          </p:nvSpPr>
          <p:spPr>
            <a:xfrm>
              <a:off x="3091553" y="3690253"/>
              <a:ext cx="21018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 = 2 x 82 =164</a:t>
              </a:r>
              <a:endPara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D940BEFA-F446-4A57-B277-F6E9DBDA166F}"/>
                </a:ext>
              </a:extLst>
            </p:cNvPr>
            <p:cNvSpPr txBox="1"/>
            <p:nvPr/>
          </p:nvSpPr>
          <p:spPr>
            <a:xfrm>
              <a:off x="1828801" y="5138058"/>
              <a:ext cx="18245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 = 2 x 50 + </a:t>
              </a:r>
              <a:r>
                <a:rPr lang="el-GR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α</a:t>
              </a:r>
              <a:endPara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96140C69-C1CD-4FB3-84B1-ADBDDDF7879A}"/>
                </a:ext>
              </a:extLst>
            </p:cNvPr>
            <p:cNvSpPr txBox="1"/>
            <p:nvPr/>
          </p:nvSpPr>
          <p:spPr>
            <a:xfrm>
              <a:off x="1791985" y="5708647"/>
              <a:ext cx="223990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US" sz="2200" b="1" dirty="0">
                  <a:cs typeface="Arial" charset="0"/>
                </a:rPr>
                <a:t>Super-symmetric </a:t>
              </a:r>
            </a:p>
            <a:p>
              <a:pPr algn="r">
                <a:defRPr/>
              </a:pPr>
              <a:r>
                <a:rPr lang="en-US" sz="2200" b="1" dirty="0" err="1">
                  <a:cs typeface="Arial" charset="0"/>
                </a:rPr>
                <a:t>thernary</a:t>
              </a:r>
              <a:r>
                <a:rPr lang="en-US" sz="2200" b="1" dirty="0">
                  <a:cs typeface="Arial" charset="0"/>
                </a:rPr>
                <a:t> fission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9C530657-A07E-4ADF-B145-D6B621409D52}"/>
              </a:ext>
            </a:extLst>
          </p:cNvPr>
          <p:cNvSpPr txBox="1"/>
          <p:nvPr/>
        </p:nvSpPr>
        <p:spPr>
          <a:xfrm>
            <a:off x="8555692" y="5219122"/>
            <a:ext cx="174716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24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1/2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1 day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CB108D46-6051-49B1-9CF2-0484FF148D66}"/>
              </a:ext>
            </a:extLst>
          </p:cNvPr>
          <p:cNvSpPr txBox="1"/>
          <p:nvPr/>
        </p:nvSpPr>
        <p:spPr>
          <a:xfrm>
            <a:off x="7221790" y="1764060"/>
            <a:ext cx="1520031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α-decays</a:t>
            </a:r>
          </a:p>
          <a:p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2400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20 s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46229" y="1151460"/>
            <a:ext cx="3160451" cy="830997"/>
          </a:xfrm>
          <a:prstGeom prst="rect">
            <a:avLst/>
          </a:prstGeom>
          <a:solidFill>
            <a:srgbClr val="FFFF00">
              <a:alpha val="18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Ю.Ц. Оганесян 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Cold fusion of massive nuclei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Семинар в ЛЯР ОИЯИ 23.12.2024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BEF3BDA-DAFF-0108-57ED-3EDA27468E0C}"/>
              </a:ext>
            </a:extLst>
          </p:cNvPr>
          <p:cNvSpPr txBox="1"/>
          <p:nvPr/>
        </p:nvSpPr>
        <p:spPr>
          <a:xfrm>
            <a:off x="187411" y="5617686"/>
            <a:ext cx="116436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На рисунке изображён спектр </a:t>
            </a:r>
            <a:r>
              <a:rPr lang="en-US" sz="1400" dirty="0"/>
              <a:t>Ti-44</a:t>
            </a:r>
            <a:r>
              <a:rPr lang="ru-RU" sz="1400" dirty="0"/>
              <a:t>, после калибровки по собственным пикам.</a:t>
            </a:r>
            <a:r>
              <a:rPr lang="en-US" sz="1400" dirty="0"/>
              <a:t> </a:t>
            </a:r>
            <a:r>
              <a:rPr lang="ru-RU" sz="1400" dirty="0"/>
              <a:t>Так как источник </a:t>
            </a:r>
            <a:r>
              <a:rPr lang="en-US" sz="1400" dirty="0"/>
              <a:t>Ti-44 </a:t>
            </a:r>
            <a:r>
              <a:rPr lang="ru-RU" sz="1400" dirty="0"/>
              <a:t> представляет из себя ОСГИ, у нас не было возможности накопить спектр при пониженном давлении и соответственно с охлаждённым </a:t>
            </a:r>
            <a:r>
              <a:rPr lang="en-US" sz="1400" dirty="0"/>
              <a:t>Si-</a:t>
            </a:r>
            <a:r>
              <a:rPr lang="ru-RU" sz="1400" dirty="0"/>
              <a:t>детектором. Измерения проводились в защищённой от света камере при атмосферном давлении при температуре 20°</a:t>
            </a:r>
            <a:r>
              <a:rPr lang="en-US" sz="1400" dirty="0"/>
              <a:t>C</a:t>
            </a:r>
            <a:r>
              <a:rPr lang="ru-RU" sz="1400" dirty="0"/>
              <a:t>. Напряжении обеднения составило 200 В. При накоплении спектра использовался коллиматор </a:t>
            </a:r>
            <a:r>
              <a:rPr lang="ru-RU" sz="1400" dirty="0">
                <a:latin typeface="Calibri" panose="020F0502020204030204" pitchFamily="34" charset="0"/>
              </a:rPr>
              <a:t>Ø3 мм, расстояние от детектора до источника - 5 мм.</a:t>
            </a:r>
            <a:endParaRPr lang="en-US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BA460F7-0AD4-AF9F-D5C6-0F00EBA7082F}"/>
              </a:ext>
            </a:extLst>
          </p:cNvPr>
          <p:cNvSpPr txBox="1"/>
          <p:nvPr/>
        </p:nvSpPr>
        <p:spPr>
          <a:xfrm>
            <a:off x="8905117" y="523400"/>
            <a:ext cx="292404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/>
              <a:t>Оборудование: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1400" dirty="0"/>
              <a:t>Источник</a:t>
            </a:r>
            <a:r>
              <a:rPr lang="en-US" sz="1400" dirty="0"/>
              <a:t> </a:t>
            </a:r>
            <a:r>
              <a:rPr lang="ru-RU" sz="1400" dirty="0"/>
              <a:t>напряжения </a:t>
            </a:r>
            <a:r>
              <a:rPr lang="en-US" sz="1400" dirty="0"/>
              <a:t>ORTEC 710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1400" dirty="0"/>
              <a:t>Усилитель </a:t>
            </a:r>
            <a:r>
              <a:rPr lang="en-US" sz="1400" dirty="0"/>
              <a:t>ORTEC 67</a:t>
            </a:r>
            <a:r>
              <a:rPr lang="ru-RU" sz="1400" dirty="0"/>
              <a:t>1</a:t>
            </a:r>
            <a:endParaRPr lang="en-US" sz="1400" dirty="0"/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1400" dirty="0"/>
              <a:t>АЦП </a:t>
            </a:r>
            <a:r>
              <a:rPr lang="en-US" sz="1400" dirty="0"/>
              <a:t>ORTEC 927</a:t>
            </a:r>
          </a:p>
          <a:p>
            <a:endParaRPr lang="ru-RU" sz="1400" dirty="0"/>
          </a:p>
          <a:p>
            <a:r>
              <a:rPr lang="ru-RU" sz="1400" dirty="0"/>
              <a:t>Предусилитель: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US" sz="1400" dirty="0"/>
              <a:t>Canberra 2018EB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F3A523B-378B-8CB3-5615-B09AA724BC19}"/>
              </a:ext>
            </a:extLst>
          </p:cNvPr>
          <p:cNvSpPr txBox="1"/>
          <p:nvPr/>
        </p:nvSpPr>
        <p:spPr>
          <a:xfrm>
            <a:off x="8905117" y="2300023"/>
            <a:ext cx="209246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/>
              <a:t>Параметры: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US" sz="1400" dirty="0"/>
              <a:t>Bias = 200 </a:t>
            </a:r>
            <a:r>
              <a:rPr lang="ru-RU" sz="1400" dirty="0"/>
              <a:t>В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l-GR" sz="1400" dirty="0"/>
              <a:t>τ</a:t>
            </a:r>
            <a:r>
              <a:rPr lang="en-US" sz="1400" dirty="0"/>
              <a:t> = 0</a:t>
            </a:r>
            <a:r>
              <a:rPr lang="ru-RU" sz="1400" dirty="0"/>
              <a:t>,5</a:t>
            </a:r>
            <a:r>
              <a:rPr lang="en-US" sz="1400" dirty="0"/>
              <a:t> </a:t>
            </a:r>
            <a:r>
              <a:rPr lang="ru-RU" sz="1400" dirty="0"/>
              <a:t>мкс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US" sz="1400" dirty="0"/>
              <a:t>Gain = 300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US" sz="1400" dirty="0"/>
              <a:t>Live time = </a:t>
            </a:r>
            <a:r>
              <a:rPr lang="ru-RU" sz="1400" dirty="0"/>
              <a:t>221</a:t>
            </a:r>
            <a:r>
              <a:rPr lang="en-US" sz="1400" dirty="0"/>
              <a:t> </a:t>
            </a:r>
            <a:r>
              <a:rPr lang="ru-RU" sz="1400" dirty="0"/>
              <a:t>сек.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xmlns="" id="{20DE2CAE-341B-677A-5D91-B8576BCCA17F}"/>
              </a:ext>
            </a:extLst>
          </p:cNvPr>
          <p:cNvCxnSpPr>
            <a:cxnSpLocks/>
          </p:cNvCxnSpPr>
          <p:nvPr/>
        </p:nvCxnSpPr>
        <p:spPr>
          <a:xfrm flipV="1">
            <a:off x="1551566" y="3876383"/>
            <a:ext cx="1497174" cy="1099524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xmlns="" id="{4ED5A37F-84A1-A0E0-FC34-C37A282F4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4AD80-67DE-41F2-8E86-D910F6880F6A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4A98917-42FF-0CF9-3E5D-98BF52BA30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486" b="3318"/>
          <a:stretch/>
        </p:blipFill>
        <p:spPr>
          <a:xfrm>
            <a:off x="274881" y="578605"/>
            <a:ext cx="8509196" cy="49706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817BAB1-42D9-5472-D998-2E16FBFAD7A2}"/>
              </a:ext>
            </a:extLst>
          </p:cNvPr>
          <p:cNvSpPr/>
          <p:nvPr/>
        </p:nvSpPr>
        <p:spPr>
          <a:xfrm>
            <a:off x="572284" y="885825"/>
            <a:ext cx="834479" cy="4336914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xmlns="" id="{A655CA36-217E-359C-F8CD-34B69125B60E}"/>
              </a:ext>
            </a:extLst>
          </p:cNvPr>
          <p:cNvCxnSpPr>
            <a:cxnSpLocks/>
          </p:cNvCxnSpPr>
          <p:nvPr/>
        </p:nvCxnSpPr>
        <p:spPr>
          <a:xfrm flipV="1">
            <a:off x="1416179" y="3150364"/>
            <a:ext cx="1844219" cy="1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3ED24905-FE36-A13F-1AD2-CC9C1F3F10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659" t="1117" b="2422"/>
          <a:stretch/>
        </p:blipFill>
        <p:spPr>
          <a:xfrm>
            <a:off x="3257740" y="1566159"/>
            <a:ext cx="4998508" cy="31112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7605077-A988-BF4A-6BB1-A1A40B36E142}"/>
              </a:ext>
            </a:extLst>
          </p:cNvPr>
          <p:cNvSpPr txBox="1"/>
          <p:nvPr/>
        </p:nvSpPr>
        <p:spPr>
          <a:xfrm>
            <a:off x="3886485" y="2023024"/>
            <a:ext cx="133183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dirty="0"/>
              <a:t>67,8 кэВ</a:t>
            </a:r>
          </a:p>
          <a:p>
            <a:pPr algn="r"/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FWHM </a:t>
            </a: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=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~5 </a:t>
            </a: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кэВ</a:t>
            </a:r>
          </a:p>
          <a:p>
            <a:pPr algn="r"/>
            <a:endParaRPr lang="ru-RU" sz="1100" dirty="0"/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xmlns="" id="{9EF211B8-8726-C6F3-307C-D7A3BA5EE05C}"/>
              </a:ext>
            </a:extLst>
          </p:cNvPr>
          <p:cNvCxnSpPr>
            <a:cxnSpLocks/>
          </p:cNvCxnSpPr>
          <p:nvPr/>
        </p:nvCxnSpPr>
        <p:spPr>
          <a:xfrm>
            <a:off x="5156424" y="2182813"/>
            <a:ext cx="242299" cy="2710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B4E8888-6668-B273-C4F6-EBC4F8111A4F}"/>
              </a:ext>
            </a:extLst>
          </p:cNvPr>
          <p:cNvSpPr txBox="1"/>
          <p:nvPr/>
        </p:nvSpPr>
        <p:spPr>
          <a:xfrm>
            <a:off x="5756994" y="2023024"/>
            <a:ext cx="11127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78,4 кэВ</a:t>
            </a:r>
            <a:endParaRPr lang="en-US" sz="1100" dirty="0"/>
          </a:p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FWHM </a:t>
            </a: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=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~5 </a:t>
            </a: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кэВ</a:t>
            </a: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xmlns="" id="{32F46898-3389-B64B-5EF2-6CE313D19B87}"/>
              </a:ext>
            </a:extLst>
          </p:cNvPr>
          <p:cNvCxnSpPr>
            <a:cxnSpLocks/>
          </p:cNvCxnSpPr>
          <p:nvPr/>
        </p:nvCxnSpPr>
        <p:spPr>
          <a:xfrm flipH="1">
            <a:off x="5656774" y="2228685"/>
            <a:ext cx="167930" cy="571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1F4EA92-0D4C-4BD0-93FA-90C112F0757C}"/>
              </a:ext>
            </a:extLst>
          </p:cNvPr>
          <p:cNvSpPr txBox="1"/>
          <p:nvPr/>
        </p:nvSpPr>
        <p:spPr>
          <a:xfrm>
            <a:off x="187411" y="184262"/>
            <a:ext cx="7183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/>
              <a:t>Спектр </a:t>
            </a:r>
            <a:r>
              <a:rPr lang="en-US" b="1" dirty="0"/>
              <a:t>Ti-44</a:t>
            </a:r>
            <a:r>
              <a:rPr lang="ru-RU" dirty="0"/>
              <a:t> </a:t>
            </a:r>
            <a:r>
              <a:rPr lang="ru-RU" sz="1600" dirty="0"/>
              <a:t>(</a:t>
            </a:r>
            <a:r>
              <a:rPr lang="en-US" sz="1600" dirty="0"/>
              <a:t>Si-</a:t>
            </a:r>
            <a:r>
              <a:rPr lang="ru-RU" sz="1600" dirty="0"/>
              <a:t>детектор 750 мкм, 20°</a:t>
            </a:r>
            <a:r>
              <a:rPr lang="en-US" sz="1600" dirty="0"/>
              <a:t>C</a:t>
            </a:r>
            <a:r>
              <a:rPr lang="ru-RU" sz="1600" dirty="0"/>
              <a:t>, пред-ль </a:t>
            </a:r>
            <a:r>
              <a:rPr lang="en-US" sz="1600" dirty="0"/>
              <a:t>Canberra 2018EB</a:t>
            </a:r>
            <a:r>
              <a:rPr lang="ru-RU" sz="1600" dirty="0"/>
              <a:t>)</a:t>
            </a:r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748A580-4D4B-4015-8F93-D0913B27F2BB}"/>
              </a:ext>
            </a:extLst>
          </p:cNvPr>
          <p:cNvSpPr txBox="1"/>
          <p:nvPr/>
        </p:nvSpPr>
        <p:spPr>
          <a:xfrm>
            <a:off x="5322804" y="1269962"/>
            <a:ext cx="1003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пики </a:t>
            </a:r>
            <a:r>
              <a:rPr lang="en-US" sz="1400" dirty="0" err="1"/>
              <a:t>Ti</a:t>
            </a:r>
            <a:r>
              <a:rPr lang="ru-RU" sz="1400" dirty="0"/>
              <a:t>-</a:t>
            </a:r>
            <a:r>
              <a:rPr lang="en-US" sz="1400" dirty="0"/>
              <a:t>44</a:t>
            </a:r>
            <a:r>
              <a:rPr lang="ru-RU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4327012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9018743-148E-E85D-3988-3FE82239CC97}"/>
              </a:ext>
            </a:extLst>
          </p:cNvPr>
          <p:cNvSpPr txBox="1"/>
          <p:nvPr/>
        </p:nvSpPr>
        <p:spPr>
          <a:xfrm>
            <a:off x="409576" y="314389"/>
            <a:ext cx="11334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Далее, для откалиброванной по </a:t>
            </a:r>
            <a:r>
              <a:rPr lang="en-US" sz="2000" dirty="0">
                <a:latin typeface="Calibri" panose="020F0502020204030204" pitchFamily="34" charset="0"/>
              </a:rPr>
              <a:t>γ</a:t>
            </a:r>
            <a:r>
              <a:rPr lang="ru-RU" sz="2000" dirty="0">
                <a:latin typeface="Calibri" panose="020F0502020204030204" pitchFamily="34" charset="0"/>
              </a:rPr>
              <a:t>-пикам </a:t>
            </a:r>
            <a:r>
              <a:rPr lang="en-US" sz="2000" dirty="0">
                <a:latin typeface="Calibri" panose="020F0502020204030204" pitchFamily="34" charset="0"/>
              </a:rPr>
              <a:t>Ti-44</a:t>
            </a:r>
            <a:r>
              <a:rPr lang="ru-RU" sz="2000" dirty="0">
                <a:latin typeface="Calibri" panose="020F0502020204030204" pitchFamily="34" charset="0"/>
              </a:rPr>
              <a:t> </a:t>
            </a:r>
            <a:r>
              <a:rPr lang="ru-RU" sz="2000" dirty="0"/>
              <a:t>шкалы канала </a:t>
            </a:r>
            <a:r>
              <a:rPr lang="en-US" sz="2000" dirty="0"/>
              <a:t>#1</a:t>
            </a:r>
            <a:r>
              <a:rPr lang="ru-RU" sz="2000" dirty="0"/>
              <a:t> был накоплен спектр </a:t>
            </a:r>
            <a:r>
              <a:rPr lang="en-US" sz="2000" dirty="0"/>
              <a:t>Am-241</a:t>
            </a:r>
            <a:r>
              <a:rPr lang="ru-RU" sz="2000" dirty="0"/>
              <a:t>.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C86F5B8F-6ED7-FBF6-FC45-C84D0CA14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4AD80-67DE-41F2-8E86-D910F6880F6A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393376D-67E9-8D7E-0B31-A2D47340479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4194" y="1409700"/>
            <a:ext cx="7494116" cy="41956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1FCACE7-F038-99A6-1A58-1AF1F2BC9DFD}"/>
              </a:ext>
            </a:extLst>
          </p:cNvPr>
          <p:cNvSpPr txBox="1"/>
          <p:nvPr/>
        </p:nvSpPr>
        <p:spPr>
          <a:xfrm>
            <a:off x="5906926" y="3937265"/>
            <a:ext cx="1112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59</a:t>
            </a:r>
            <a:r>
              <a:rPr lang="ru-RU" sz="1200" dirty="0"/>
              <a:t>,</a:t>
            </a:r>
            <a:r>
              <a:rPr lang="en-US" sz="1200" dirty="0"/>
              <a:t>5</a:t>
            </a:r>
            <a:r>
              <a:rPr lang="ru-RU" sz="1200" dirty="0"/>
              <a:t> кэВ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xmlns="" id="{67FF0325-A14F-6B48-E58E-18EA24BE5B41}"/>
              </a:ext>
            </a:extLst>
          </p:cNvPr>
          <p:cNvCxnSpPr>
            <a:cxnSpLocks/>
          </p:cNvCxnSpPr>
          <p:nvPr/>
        </p:nvCxnSpPr>
        <p:spPr>
          <a:xfrm flipH="1">
            <a:off x="5592732" y="4151550"/>
            <a:ext cx="388968" cy="4613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A299051-66D0-EF66-83F9-FCE0D327D3FC}"/>
              </a:ext>
            </a:extLst>
          </p:cNvPr>
          <p:cNvSpPr txBox="1"/>
          <p:nvPr/>
        </p:nvSpPr>
        <p:spPr>
          <a:xfrm>
            <a:off x="409576" y="5728785"/>
            <a:ext cx="11458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На рисунке изображён спектр </a:t>
            </a:r>
            <a:r>
              <a:rPr lang="en-US" sz="1400" dirty="0"/>
              <a:t>Am-241</a:t>
            </a:r>
            <a:r>
              <a:rPr lang="ru-RU" sz="1400" dirty="0"/>
              <a:t>. Измерения проводились в защищённой от света камере при атмосферном давлении при температуре 20°</a:t>
            </a:r>
            <a:r>
              <a:rPr lang="en-US" sz="1400" dirty="0"/>
              <a:t>C</a:t>
            </a:r>
            <a:r>
              <a:rPr lang="ru-RU" sz="1400" dirty="0"/>
              <a:t>. Напряжении обеднения составило 200 В. При накоплении спектра использовался коллиматор </a:t>
            </a:r>
            <a:r>
              <a:rPr lang="ru-RU" sz="1400" dirty="0">
                <a:latin typeface="Calibri" panose="020F0502020204030204" pitchFamily="34" charset="0"/>
              </a:rPr>
              <a:t>Ø3 мм, расстояние от детектора до источника - 5 мм.</a:t>
            </a:r>
            <a:endParaRPr lang="en-US" sz="14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F405F4C7-F841-4C3F-8210-13F1B6D46F3A}"/>
              </a:ext>
            </a:extLst>
          </p:cNvPr>
          <p:cNvSpPr/>
          <p:nvPr/>
        </p:nvSpPr>
        <p:spPr>
          <a:xfrm>
            <a:off x="8120063" y="1282650"/>
            <a:ext cx="37480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Calibri" panose="020F0502020204030204" pitchFamily="34" charset="0"/>
              </a:rPr>
              <a:t>Во время измерений при 20 °С энергетическое разрешение в области низких энергий</a:t>
            </a: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ru-RU" sz="1600" dirty="0">
                <a:latin typeface="Calibri" panose="020F0502020204030204" pitchFamily="34" charset="0"/>
              </a:rPr>
              <a:t>не позволяло различить пики с энергиями ниже 33 кэВ, поэтому было принято решение охладить детектор.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CC68C6A-201B-4AA8-BB7A-86F0DC0648BF}"/>
              </a:ext>
            </a:extLst>
          </p:cNvPr>
          <p:cNvSpPr txBox="1"/>
          <p:nvPr/>
        </p:nvSpPr>
        <p:spPr>
          <a:xfrm>
            <a:off x="3930321" y="3937266"/>
            <a:ext cx="718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~33</a:t>
            </a:r>
            <a:r>
              <a:rPr lang="ru-RU" sz="1200" dirty="0"/>
              <a:t> кэВ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xmlns="" id="{8DFB4E7E-12F5-4BA2-963A-84478D2DB023}"/>
              </a:ext>
            </a:extLst>
          </p:cNvPr>
          <p:cNvCxnSpPr>
            <a:cxnSpLocks/>
          </p:cNvCxnSpPr>
          <p:nvPr/>
        </p:nvCxnSpPr>
        <p:spPr>
          <a:xfrm flipH="1">
            <a:off x="3810000" y="4151550"/>
            <a:ext cx="215278" cy="2596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4F97D04-29B0-4BD3-9A4E-F578F7935DB4}"/>
              </a:ext>
            </a:extLst>
          </p:cNvPr>
          <p:cNvSpPr txBox="1"/>
          <p:nvPr/>
        </p:nvSpPr>
        <p:spPr>
          <a:xfrm>
            <a:off x="437745" y="980341"/>
            <a:ext cx="7183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/>
              <a:t>Спектр </a:t>
            </a:r>
            <a:r>
              <a:rPr lang="en-US" b="1" dirty="0"/>
              <a:t>Am-241 </a:t>
            </a:r>
            <a:r>
              <a:rPr lang="ru-RU" sz="1600" dirty="0"/>
              <a:t>(</a:t>
            </a:r>
            <a:r>
              <a:rPr lang="en-US" sz="1600" dirty="0"/>
              <a:t>Si-</a:t>
            </a:r>
            <a:r>
              <a:rPr lang="ru-RU" sz="1600" dirty="0"/>
              <a:t>детектор 750 мкм, 20°</a:t>
            </a:r>
            <a:r>
              <a:rPr lang="en-US" sz="1600" dirty="0"/>
              <a:t>C</a:t>
            </a:r>
            <a:r>
              <a:rPr lang="ru-RU" sz="1600" dirty="0"/>
              <a:t>, пред-ль </a:t>
            </a:r>
            <a:r>
              <a:rPr lang="en-US" sz="1600" dirty="0"/>
              <a:t>Canberra 2018EB</a:t>
            </a:r>
            <a:r>
              <a:rPr lang="ru-RU" sz="1600" dirty="0"/>
              <a:t>)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D3DEB02-8BE5-4E7D-A4F9-48E811B10608}"/>
              </a:ext>
            </a:extLst>
          </p:cNvPr>
          <p:cNvSpPr txBox="1"/>
          <p:nvPr/>
        </p:nvSpPr>
        <p:spPr>
          <a:xfrm>
            <a:off x="4440372" y="3302460"/>
            <a:ext cx="1346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γ</a:t>
            </a:r>
            <a:r>
              <a:rPr lang="ru-RU" sz="1400" dirty="0"/>
              <a:t>-пики </a:t>
            </a:r>
            <a:r>
              <a:rPr lang="en-US" sz="1400" dirty="0"/>
              <a:t>Am</a:t>
            </a:r>
            <a:r>
              <a:rPr lang="ru-RU" sz="1400" dirty="0"/>
              <a:t>-24</a:t>
            </a:r>
            <a:r>
              <a:rPr lang="en-US" sz="1400" dirty="0"/>
              <a:t>1</a:t>
            </a:r>
            <a:r>
              <a:rPr lang="ru-RU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852677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E4A7D04-4D92-C388-634A-E7C71F26EE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421" t="2026" b="3113"/>
          <a:stretch/>
        </p:blipFill>
        <p:spPr>
          <a:xfrm>
            <a:off x="231494" y="600672"/>
            <a:ext cx="8854140" cy="51232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18F893A-0BD5-0E99-FF2A-F32AD48994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840" t="1883" b="2465"/>
          <a:stretch/>
        </p:blipFill>
        <p:spPr>
          <a:xfrm>
            <a:off x="3260420" y="1598781"/>
            <a:ext cx="5307631" cy="32819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817BAB1-42D9-5472-D998-2E16FBFAD7A2}"/>
              </a:ext>
            </a:extLst>
          </p:cNvPr>
          <p:cNvSpPr/>
          <p:nvPr/>
        </p:nvSpPr>
        <p:spPr>
          <a:xfrm>
            <a:off x="474249" y="894945"/>
            <a:ext cx="936262" cy="4519930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xmlns="" id="{20DE2CAE-341B-677A-5D91-B8576BCCA17F}"/>
              </a:ext>
            </a:extLst>
          </p:cNvPr>
          <p:cNvCxnSpPr>
            <a:cxnSpLocks/>
          </p:cNvCxnSpPr>
          <p:nvPr/>
        </p:nvCxnSpPr>
        <p:spPr>
          <a:xfrm>
            <a:off x="1410511" y="3876383"/>
            <a:ext cx="1849909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BEF3BDA-DAFF-0108-57ED-3EDA27468E0C}"/>
              </a:ext>
            </a:extLst>
          </p:cNvPr>
          <p:cNvSpPr txBox="1"/>
          <p:nvPr/>
        </p:nvSpPr>
        <p:spPr>
          <a:xfrm>
            <a:off x="142532" y="5804428"/>
            <a:ext cx="116436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На рисунке изображён спектр </a:t>
            </a:r>
            <a:r>
              <a:rPr lang="en-US" sz="1400" dirty="0"/>
              <a:t>Am-241</a:t>
            </a:r>
            <a:r>
              <a:rPr lang="ru-RU" sz="1400" dirty="0"/>
              <a:t>, после калибровки по собственным пикам. </a:t>
            </a:r>
            <a:r>
              <a:rPr lang="en-US" sz="1400" dirty="0"/>
              <a:t>Si-</a:t>
            </a:r>
            <a:r>
              <a:rPr lang="ru-RU" sz="1400" dirty="0"/>
              <a:t>детектор располагался на охлаждаемой жидким азотом подложке (температура </a:t>
            </a:r>
            <a:r>
              <a:rPr lang="en-US" sz="1400" dirty="0"/>
              <a:t>&lt;(-</a:t>
            </a:r>
            <a:r>
              <a:rPr lang="ru-RU" sz="1400" dirty="0"/>
              <a:t>105</a:t>
            </a:r>
            <a:r>
              <a:rPr lang="en-US" sz="1400" dirty="0"/>
              <a:t>)</a:t>
            </a:r>
            <a:r>
              <a:rPr lang="ru-RU" sz="1400" dirty="0"/>
              <a:t>°</a:t>
            </a:r>
            <a:r>
              <a:rPr lang="en-US" sz="1400" dirty="0"/>
              <a:t>C</a:t>
            </a:r>
            <a:r>
              <a:rPr lang="ru-RU" sz="1400" dirty="0"/>
              <a:t>). До охлаждения обратный ток детектора при напряжении обеднения 200 В был </a:t>
            </a:r>
            <a:r>
              <a:rPr lang="en-US" sz="1400" dirty="0"/>
              <a:t>~80 </a:t>
            </a:r>
            <a:r>
              <a:rPr lang="ru-RU" sz="1400" dirty="0"/>
              <a:t>мкА, после охлаждения </a:t>
            </a:r>
            <a:r>
              <a:rPr lang="en-US" sz="1400" dirty="0"/>
              <a:t>&lt;50</a:t>
            </a:r>
            <a:r>
              <a:rPr lang="ru-RU" sz="1400" dirty="0"/>
              <a:t> </a:t>
            </a:r>
            <a:r>
              <a:rPr lang="ru-RU" sz="1400" dirty="0" err="1"/>
              <a:t>пА</a:t>
            </a:r>
            <a:r>
              <a:rPr lang="ru-RU" sz="1400" dirty="0"/>
              <a:t>. При накоплении спектра использовался коллиматор </a:t>
            </a:r>
            <a:r>
              <a:rPr lang="ru-RU" sz="1400" dirty="0">
                <a:latin typeface="Calibri" panose="020F0502020204030204" pitchFamily="34" charset="0"/>
              </a:rPr>
              <a:t>Ø3 мм, расстояние от детектора до источника - 5 мм.</a:t>
            </a:r>
            <a:endParaRPr lang="en-US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BA460F7-0AD4-AF9F-D5C6-0F00EBA7082F}"/>
              </a:ext>
            </a:extLst>
          </p:cNvPr>
          <p:cNvSpPr txBox="1"/>
          <p:nvPr/>
        </p:nvSpPr>
        <p:spPr>
          <a:xfrm>
            <a:off x="9221154" y="480116"/>
            <a:ext cx="279229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/>
              <a:t>Оборудование: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1400" dirty="0"/>
              <a:t>Источник</a:t>
            </a:r>
            <a:r>
              <a:rPr lang="en-US" sz="1400" dirty="0"/>
              <a:t> </a:t>
            </a:r>
            <a:r>
              <a:rPr lang="ru-RU" sz="1400" dirty="0"/>
              <a:t>напряжения </a:t>
            </a:r>
            <a:r>
              <a:rPr lang="en-US" sz="1400" dirty="0"/>
              <a:t>ORTEC 710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1400" dirty="0"/>
              <a:t>Усилитель </a:t>
            </a:r>
            <a:r>
              <a:rPr lang="en-US" sz="1400" dirty="0"/>
              <a:t>ORTEC 67</a:t>
            </a:r>
            <a:r>
              <a:rPr lang="ru-RU" sz="1400" dirty="0"/>
              <a:t>1</a:t>
            </a:r>
            <a:endParaRPr lang="en-US" sz="1400" dirty="0"/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1400" dirty="0"/>
              <a:t>АЦП </a:t>
            </a:r>
            <a:r>
              <a:rPr lang="en-US" sz="1400" dirty="0"/>
              <a:t>ORTEC 927</a:t>
            </a:r>
          </a:p>
          <a:p>
            <a:endParaRPr lang="ru-RU" sz="1400" dirty="0"/>
          </a:p>
          <a:p>
            <a:r>
              <a:rPr lang="ru-RU" sz="1400" dirty="0"/>
              <a:t>Предусилитель: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US" sz="1400" dirty="0"/>
              <a:t>Canberra 2018EB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F3A523B-378B-8CB3-5615-B09AA724BC19}"/>
              </a:ext>
            </a:extLst>
          </p:cNvPr>
          <p:cNvSpPr txBox="1"/>
          <p:nvPr/>
        </p:nvSpPr>
        <p:spPr>
          <a:xfrm>
            <a:off x="9221154" y="2432345"/>
            <a:ext cx="209246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/>
              <a:t>Параметры: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US" sz="1400" dirty="0"/>
              <a:t>Bias = 200 </a:t>
            </a:r>
            <a:r>
              <a:rPr lang="ru-RU" sz="1400" dirty="0"/>
              <a:t>В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l-GR" sz="1400" dirty="0"/>
              <a:t>τ</a:t>
            </a:r>
            <a:r>
              <a:rPr lang="en-US" sz="1400" dirty="0"/>
              <a:t> = 3 </a:t>
            </a:r>
            <a:r>
              <a:rPr lang="ru-RU" sz="1400" dirty="0"/>
              <a:t>мкс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US" sz="1400" dirty="0"/>
              <a:t>Gain = 300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US" sz="1400" dirty="0"/>
              <a:t>Live time = 3296 </a:t>
            </a:r>
            <a:r>
              <a:rPr lang="ru-RU" sz="1400" dirty="0"/>
              <a:t>сек.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xmlns="" id="{4ED5A37F-84A1-A0E0-FC34-C37A282F4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4AD80-67DE-41F2-8E86-D910F6880F6A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A14B3B2-A9CB-40D5-AABA-79861BC964C3}"/>
              </a:ext>
            </a:extLst>
          </p:cNvPr>
          <p:cNvSpPr txBox="1"/>
          <p:nvPr/>
        </p:nvSpPr>
        <p:spPr>
          <a:xfrm>
            <a:off x="187411" y="184262"/>
            <a:ext cx="7183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/>
              <a:t>Спектр </a:t>
            </a:r>
            <a:r>
              <a:rPr lang="en-US" b="1" dirty="0"/>
              <a:t>Am-241</a:t>
            </a:r>
            <a:r>
              <a:rPr lang="ru-RU" dirty="0"/>
              <a:t> </a:t>
            </a:r>
            <a:r>
              <a:rPr lang="ru-RU" sz="1600" dirty="0"/>
              <a:t>(</a:t>
            </a:r>
            <a:r>
              <a:rPr lang="en-US" sz="1600" dirty="0"/>
              <a:t>Si-</a:t>
            </a:r>
            <a:r>
              <a:rPr lang="ru-RU" sz="1600" dirty="0"/>
              <a:t>детектор 750 мкм, </a:t>
            </a:r>
            <a:r>
              <a:rPr lang="en-US" sz="1600" dirty="0"/>
              <a:t>&lt;(-</a:t>
            </a:r>
            <a:r>
              <a:rPr lang="ru-RU" sz="1600" dirty="0"/>
              <a:t>105</a:t>
            </a:r>
            <a:r>
              <a:rPr lang="en-US" sz="1600" dirty="0"/>
              <a:t>)</a:t>
            </a:r>
            <a:r>
              <a:rPr lang="ru-RU" sz="1600" dirty="0"/>
              <a:t>°</a:t>
            </a:r>
            <a:r>
              <a:rPr lang="en-US" sz="1600" dirty="0"/>
              <a:t>C</a:t>
            </a:r>
            <a:r>
              <a:rPr lang="ru-RU" sz="1600" dirty="0"/>
              <a:t>, пред-ль </a:t>
            </a:r>
            <a:r>
              <a:rPr lang="en-US" sz="1600" dirty="0"/>
              <a:t>Canberra 2018EB</a:t>
            </a:r>
            <a:r>
              <a:rPr lang="ru-RU" sz="1600" dirty="0"/>
              <a:t>)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8B311FD-EBE5-4649-91A3-2EAEB1421E65}"/>
              </a:ext>
            </a:extLst>
          </p:cNvPr>
          <p:cNvSpPr txBox="1"/>
          <p:nvPr/>
        </p:nvSpPr>
        <p:spPr>
          <a:xfrm>
            <a:off x="5150244" y="1260227"/>
            <a:ext cx="15119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/>
              <a:t>γ</a:t>
            </a:r>
            <a:r>
              <a:rPr lang="ru-RU" sz="1600" dirty="0"/>
              <a:t>-пики </a:t>
            </a:r>
            <a:r>
              <a:rPr lang="en-US" sz="1600" dirty="0"/>
              <a:t>Am</a:t>
            </a:r>
            <a:r>
              <a:rPr lang="ru-RU" sz="1600" dirty="0"/>
              <a:t>-24</a:t>
            </a:r>
            <a:r>
              <a:rPr lang="en-US" sz="1600" dirty="0"/>
              <a:t>1</a:t>
            </a:r>
            <a:r>
              <a:rPr lang="ru-RU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832846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BEF3BDA-DAFF-0108-57ED-3EDA27468E0C}"/>
              </a:ext>
            </a:extLst>
          </p:cNvPr>
          <p:cNvSpPr txBox="1"/>
          <p:nvPr/>
        </p:nvSpPr>
        <p:spPr>
          <a:xfrm>
            <a:off x="9293352" y="522583"/>
            <a:ext cx="25864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На спектре </a:t>
            </a:r>
            <a:r>
              <a:rPr lang="en-US" sz="1600" dirty="0"/>
              <a:t>Am-241 </a:t>
            </a:r>
            <a:r>
              <a:rPr lang="ru-RU" sz="1600" dirty="0"/>
              <a:t>отчётливо выделяется </a:t>
            </a:r>
            <a:endParaRPr lang="en-US" sz="1600" dirty="0"/>
          </a:p>
          <a:p>
            <a:r>
              <a:rPr lang="el-GR" sz="1600" dirty="0"/>
              <a:t>γ</a:t>
            </a:r>
            <a:r>
              <a:rPr lang="ru-RU" sz="1600" dirty="0"/>
              <a:t>-пик с энергией</a:t>
            </a:r>
            <a:r>
              <a:rPr lang="en-US" sz="1600" dirty="0"/>
              <a:t> </a:t>
            </a:r>
            <a:r>
              <a:rPr lang="ru-RU" sz="1600" dirty="0"/>
              <a:t>до 13,9 кэВ.</a:t>
            </a:r>
            <a:endParaRPr lang="en-US" sz="1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18F893A-0BD5-0E99-FF2A-F32AD48994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840" t="1883" b="2465"/>
          <a:stretch/>
        </p:blipFill>
        <p:spPr>
          <a:xfrm>
            <a:off x="233463" y="632299"/>
            <a:ext cx="9002831" cy="50875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D6C586F-ADF2-5D1B-6225-F6A63D588F11}"/>
              </a:ext>
            </a:extLst>
          </p:cNvPr>
          <p:cNvSpPr txBox="1"/>
          <p:nvPr/>
        </p:nvSpPr>
        <p:spPr>
          <a:xfrm>
            <a:off x="2734371" y="1313287"/>
            <a:ext cx="718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13</a:t>
            </a:r>
            <a:r>
              <a:rPr lang="ru-RU" sz="1200" dirty="0"/>
              <a:t>,</a:t>
            </a:r>
            <a:r>
              <a:rPr lang="en-US" sz="1200" dirty="0"/>
              <a:t>9</a:t>
            </a:r>
            <a:r>
              <a:rPr lang="ru-RU" sz="1200" dirty="0"/>
              <a:t> кэВ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2968602-499B-21F2-9D2B-422A1CAB05D1}"/>
              </a:ext>
            </a:extLst>
          </p:cNvPr>
          <p:cNvSpPr txBox="1"/>
          <p:nvPr/>
        </p:nvSpPr>
        <p:spPr>
          <a:xfrm>
            <a:off x="4517722" y="3690300"/>
            <a:ext cx="1112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~33</a:t>
            </a:r>
            <a:r>
              <a:rPr lang="ru-RU" sz="1200" dirty="0"/>
              <a:t> кэВ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BA60C8D-84CA-4236-2989-24F4F2A59055}"/>
              </a:ext>
            </a:extLst>
          </p:cNvPr>
          <p:cNvSpPr txBox="1"/>
          <p:nvPr/>
        </p:nvSpPr>
        <p:spPr>
          <a:xfrm>
            <a:off x="1283003" y="2698498"/>
            <a:ext cx="718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11</a:t>
            </a:r>
            <a:r>
              <a:rPr lang="ru-RU" sz="1200" dirty="0"/>
              <a:t>,</a:t>
            </a:r>
            <a:r>
              <a:rPr lang="en-US" sz="1200" dirty="0"/>
              <a:t>9</a:t>
            </a:r>
            <a:r>
              <a:rPr lang="ru-RU" sz="1200" dirty="0"/>
              <a:t> кэВ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xmlns="" id="{8F9DCCBA-0F85-D2FF-FE57-AFE73610409E}"/>
              </a:ext>
            </a:extLst>
          </p:cNvPr>
          <p:cNvCxnSpPr>
            <a:cxnSpLocks/>
          </p:cNvCxnSpPr>
          <p:nvPr/>
        </p:nvCxnSpPr>
        <p:spPr>
          <a:xfrm flipH="1">
            <a:off x="2587557" y="1544119"/>
            <a:ext cx="256739" cy="469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xmlns="" id="{BC0A0FF5-45DD-FC15-10FC-4CC788BDE02C}"/>
              </a:ext>
            </a:extLst>
          </p:cNvPr>
          <p:cNvCxnSpPr>
            <a:cxnSpLocks/>
          </p:cNvCxnSpPr>
          <p:nvPr/>
        </p:nvCxnSpPr>
        <p:spPr>
          <a:xfrm flipH="1">
            <a:off x="4454048" y="3967299"/>
            <a:ext cx="122839" cy="2676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xmlns="" id="{F2E7F9CD-E569-8865-92F7-24394AD54667}"/>
              </a:ext>
            </a:extLst>
          </p:cNvPr>
          <p:cNvCxnSpPr>
            <a:cxnSpLocks/>
          </p:cNvCxnSpPr>
          <p:nvPr/>
        </p:nvCxnSpPr>
        <p:spPr>
          <a:xfrm>
            <a:off x="1917700" y="2958352"/>
            <a:ext cx="368300" cy="611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F21AA39-AD37-F111-01C1-63398CE75770}"/>
              </a:ext>
            </a:extLst>
          </p:cNvPr>
          <p:cNvSpPr txBox="1"/>
          <p:nvPr/>
        </p:nvSpPr>
        <p:spPr>
          <a:xfrm>
            <a:off x="3464153" y="1313287"/>
            <a:ext cx="1112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17,8</a:t>
            </a:r>
            <a:r>
              <a:rPr lang="ru-RU" sz="1200" dirty="0"/>
              <a:t> кэВ</a:t>
            </a: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xmlns="" id="{D1D50A93-9ABD-054F-B54D-5221A15D90FC}"/>
              </a:ext>
            </a:extLst>
          </p:cNvPr>
          <p:cNvCxnSpPr>
            <a:cxnSpLocks/>
          </p:cNvCxnSpPr>
          <p:nvPr/>
        </p:nvCxnSpPr>
        <p:spPr>
          <a:xfrm flipH="1">
            <a:off x="2970179" y="1504861"/>
            <a:ext cx="548936" cy="5087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161EF34-CC12-E16F-C12A-9D3412A7BDF0}"/>
              </a:ext>
            </a:extLst>
          </p:cNvPr>
          <p:cNvSpPr txBox="1"/>
          <p:nvPr/>
        </p:nvSpPr>
        <p:spPr>
          <a:xfrm>
            <a:off x="7177430" y="3828800"/>
            <a:ext cx="718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59</a:t>
            </a:r>
            <a:r>
              <a:rPr lang="ru-RU" sz="1200" dirty="0"/>
              <a:t>,</a:t>
            </a:r>
            <a:r>
              <a:rPr lang="en-US" sz="1200" dirty="0"/>
              <a:t>5</a:t>
            </a:r>
            <a:r>
              <a:rPr lang="ru-RU" sz="1200" dirty="0"/>
              <a:t> кэВ</a:t>
            </a:r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xmlns="" id="{6D3CCEE1-C03C-D949-AE8D-0962E25FCA19}"/>
              </a:ext>
            </a:extLst>
          </p:cNvPr>
          <p:cNvCxnSpPr>
            <a:cxnSpLocks/>
          </p:cNvCxnSpPr>
          <p:nvPr/>
        </p:nvCxnSpPr>
        <p:spPr>
          <a:xfrm flipH="1">
            <a:off x="6984460" y="4105799"/>
            <a:ext cx="262646" cy="5145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Номер слайда 37">
            <a:extLst>
              <a:ext uri="{FF2B5EF4-FFF2-40B4-BE49-F238E27FC236}">
                <a16:creationId xmlns:a16="http://schemas.microsoft.com/office/drawing/2014/main" xmlns="" id="{C32649F4-C359-3E7B-710F-0072AE3DB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4AD80-67DE-41F2-8E86-D910F6880F6A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2DFBF7F-4F09-4456-8989-B78521C9B63D}"/>
              </a:ext>
            </a:extLst>
          </p:cNvPr>
          <p:cNvSpPr txBox="1"/>
          <p:nvPr/>
        </p:nvSpPr>
        <p:spPr>
          <a:xfrm>
            <a:off x="187411" y="184262"/>
            <a:ext cx="7183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/>
              <a:t>Спектр </a:t>
            </a:r>
            <a:r>
              <a:rPr lang="en-US" b="1" dirty="0"/>
              <a:t>Am-241</a:t>
            </a:r>
            <a:r>
              <a:rPr lang="ru-RU" dirty="0"/>
              <a:t> </a:t>
            </a:r>
            <a:r>
              <a:rPr lang="ru-RU" sz="1600" dirty="0"/>
              <a:t>(</a:t>
            </a:r>
            <a:r>
              <a:rPr lang="en-US" sz="1600" dirty="0"/>
              <a:t>Si-</a:t>
            </a:r>
            <a:r>
              <a:rPr lang="ru-RU" sz="1600" dirty="0"/>
              <a:t>детектор 750 мкм, </a:t>
            </a:r>
            <a:r>
              <a:rPr lang="en-US" sz="1600" dirty="0"/>
              <a:t>&lt;(-</a:t>
            </a:r>
            <a:r>
              <a:rPr lang="ru-RU" sz="1600" dirty="0"/>
              <a:t>105</a:t>
            </a:r>
            <a:r>
              <a:rPr lang="en-US" sz="1600" dirty="0"/>
              <a:t>)</a:t>
            </a:r>
            <a:r>
              <a:rPr lang="ru-RU" sz="1600" dirty="0"/>
              <a:t>°</a:t>
            </a:r>
            <a:r>
              <a:rPr lang="en-US" sz="1600" dirty="0"/>
              <a:t>C</a:t>
            </a:r>
            <a:r>
              <a:rPr lang="ru-RU" sz="1600" dirty="0"/>
              <a:t>, пред-ль </a:t>
            </a:r>
            <a:r>
              <a:rPr lang="en-US" sz="1600" dirty="0"/>
              <a:t>Canberra 2018EB</a:t>
            </a:r>
            <a:r>
              <a:rPr lang="ru-RU" sz="1600" dirty="0"/>
              <a:t>)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592EEFB-3384-4959-B123-B07CB6956152}"/>
              </a:ext>
            </a:extLst>
          </p:cNvPr>
          <p:cNvSpPr txBox="1"/>
          <p:nvPr/>
        </p:nvSpPr>
        <p:spPr>
          <a:xfrm>
            <a:off x="116733" y="5804428"/>
            <a:ext cx="117630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На рисунке изображён спектр </a:t>
            </a:r>
            <a:r>
              <a:rPr lang="en-US" sz="1400" dirty="0"/>
              <a:t>Am-241</a:t>
            </a:r>
            <a:r>
              <a:rPr lang="ru-RU" sz="1400" dirty="0"/>
              <a:t>, после калибровки по собственным пикам. </a:t>
            </a:r>
            <a:r>
              <a:rPr lang="en-US" sz="1400" dirty="0"/>
              <a:t>Si-</a:t>
            </a:r>
            <a:r>
              <a:rPr lang="ru-RU" sz="1400" dirty="0"/>
              <a:t>детектор располагался на охлаждаемой жидким азотом подложке (температура </a:t>
            </a:r>
            <a:r>
              <a:rPr lang="en-US" sz="1400" dirty="0"/>
              <a:t>&lt;(-</a:t>
            </a:r>
            <a:r>
              <a:rPr lang="ru-RU" sz="1400" dirty="0"/>
              <a:t>105</a:t>
            </a:r>
            <a:r>
              <a:rPr lang="en-US" sz="1400" dirty="0"/>
              <a:t>)</a:t>
            </a:r>
            <a:r>
              <a:rPr lang="ru-RU" sz="1400" dirty="0"/>
              <a:t>°</a:t>
            </a:r>
            <a:r>
              <a:rPr lang="en-US" sz="1400" dirty="0"/>
              <a:t>C</a:t>
            </a:r>
            <a:r>
              <a:rPr lang="ru-RU" sz="1400" dirty="0"/>
              <a:t>). До охлаждения обратный ток детектора при напряжении обеднения 200 В был </a:t>
            </a:r>
            <a:r>
              <a:rPr lang="en-US" sz="1400" dirty="0"/>
              <a:t>~80 </a:t>
            </a:r>
            <a:r>
              <a:rPr lang="ru-RU" sz="1400" dirty="0"/>
              <a:t>мкА, после охлаждения </a:t>
            </a:r>
            <a:r>
              <a:rPr lang="en-US" sz="1400" dirty="0"/>
              <a:t>&lt;50</a:t>
            </a:r>
            <a:r>
              <a:rPr lang="ru-RU" sz="1400" dirty="0"/>
              <a:t> </a:t>
            </a:r>
            <a:r>
              <a:rPr lang="ru-RU" sz="1400" dirty="0" err="1"/>
              <a:t>пА</a:t>
            </a:r>
            <a:r>
              <a:rPr lang="ru-RU" sz="1400" dirty="0"/>
              <a:t>. При накоплении спектра использовался коллиматор </a:t>
            </a:r>
            <a:r>
              <a:rPr lang="ru-RU" sz="1400" dirty="0">
                <a:latin typeface="Calibri" panose="020F0502020204030204" pitchFamily="34" charset="0"/>
              </a:rPr>
              <a:t>Ø3 мм, расстояние от детектора до источника - 5 мм.</a:t>
            </a:r>
            <a:endParaRPr lang="en-US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E6F1847-22C9-4BDF-A278-48C4EF2A8B32}"/>
              </a:ext>
            </a:extLst>
          </p:cNvPr>
          <p:cNvSpPr txBox="1"/>
          <p:nvPr/>
        </p:nvSpPr>
        <p:spPr>
          <a:xfrm>
            <a:off x="4400667" y="676704"/>
            <a:ext cx="1346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γ</a:t>
            </a:r>
            <a:r>
              <a:rPr lang="ru-RU" sz="1400" dirty="0"/>
              <a:t>-пики </a:t>
            </a:r>
            <a:r>
              <a:rPr lang="en-US" sz="1400" dirty="0"/>
              <a:t>Am</a:t>
            </a:r>
            <a:r>
              <a:rPr lang="ru-RU" sz="1400" dirty="0"/>
              <a:t>-24</a:t>
            </a:r>
            <a:r>
              <a:rPr lang="en-US" sz="1400" dirty="0"/>
              <a:t>1</a:t>
            </a:r>
            <a:r>
              <a:rPr lang="ru-RU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593140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BEF3BDA-DAFF-0108-57ED-3EDA27468E0C}"/>
              </a:ext>
            </a:extLst>
          </p:cNvPr>
          <p:cNvSpPr txBox="1"/>
          <p:nvPr/>
        </p:nvSpPr>
        <p:spPr>
          <a:xfrm>
            <a:off x="142532" y="5804428"/>
            <a:ext cx="118030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На рисунке изображён спектр С</a:t>
            </a:r>
            <a:r>
              <a:rPr lang="en-US" sz="1400" dirty="0"/>
              <a:t>m-24</a:t>
            </a:r>
            <a:r>
              <a:rPr lang="ru-RU" sz="1400" dirty="0"/>
              <a:t>8, после калибровки по собственным </a:t>
            </a:r>
            <a:r>
              <a:rPr lang="el-GR" sz="1400" dirty="0"/>
              <a:t>α</a:t>
            </a:r>
            <a:r>
              <a:rPr lang="ru-RU" sz="1400" dirty="0"/>
              <a:t>-пикам с энергиями 5078 и 5804 кэВ. </a:t>
            </a:r>
            <a:r>
              <a:rPr lang="en-US" sz="1400" dirty="0"/>
              <a:t>Si-</a:t>
            </a:r>
            <a:r>
              <a:rPr lang="ru-RU" sz="1400" dirty="0"/>
              <a:t>детектор располагался на охлаждаемой жидким азотом подложке (температура </a:t>
            </a:r>
            <a:r>
              <a:rPr lang="en-US" sz="1400" dirty="0"/>
              <a:t>&lt;(-</a:t>
            </a:r>
            <a:r>
              <a:rPr lang="ru-RU" sz="1400" dirty="0"/>
              <a:t>105</a:t>
            </a:r>
            <a:r>
              <a:rPr lang="en-US" sz="1400" dirty="0"/>
              <a:t>)</a:t>
            </a:r>
            <a:r>
              <a:rPr lang="ru-RU" sz="1400" dirty="0"/>
              <a:t>°</a:t>
            </a:r>
            <a:r>
              <a:rPr lang="en-US" sz="1400" dirty="0"/>
              <a:t>C</a:t>
            </a:r>
            <a:r>
              <a:rPr lang="ru-RU" sz="1400" dirty="0"/>
              <a:t>). До охлаждения обратный ток детектора при напряжении обеднения 200 В был </a:t>
            </a:r>
            <a:r>
              <a:rPr lang="en-US" sz="1400" dirty="0"/>
              <a:t>~80 </a:t>
            </a:r>
            <a:r>
              <a:rPr lang="ru-RU" sz="1400" dirty="0"/>
              <a:t>мкА, после охлаждения </a:t>
            </a:r>
            <a:r>
              <a:rPr lang="en-US" sz="1400" dirty="0"/>
              <a:t>&lt;50</a:t>
            </a:r>
            <a:r>
              <a:rPr lang="ru-RU" sz="1400" dirty="0"/>
              <a:t> </a:t>
            </a:r>
            <a:r>
              <a:rPr lang="ru-RU" sz="1400" dirty="0" err="1"/>
              <a:t>пА</a:t>
            </a:r>
            <a:r>
              <a:rPr lang="ru-RU" sz="1400" dirty="0"/>
              <a:t>. При накоплении спектра использовался коллиматор </a:t>
            </a:r>
            <a:r>
              <a:rPr lang="ru-RU" sz="1400" dirty="0">
                <a:latin typeface="Calibri" panose="020F0502020204030204" pitchFamily="34" charset="0"/>
              </a:rPr>
              <a:t>Ø3 мм, расстояние от детектора до источника - 5 мм.</a:t>
            </a:r>
            <a:endParaRPr lang="en-US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BA460F7-0AD4-AF9F-D5C6-0F00EBA7082F}"/>
              </a:ext>
            </a:extLst>
          </p:cNvPr>
          <p:cNvSpPr txBox="1"/>
          <p:nvPr/>
        </p:nvSpPr>
        <p:spPr>
          <a:xfrm>
            <a:off x="8816994" y="553030"/>
            <a:ext cx="2928890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/>
              <a:t>Оборудование: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1400" dirty="0"/>
              <a:t>Источник</a:t>
            </a:r>
            <a:r>
              <a:rPr lang="en-US" sz="1400" dirty="0"/>
              <a:t> </a:t>
            </a:r>
            <a:r>
              <a:rPr lang="ru-RU" sz="1400" dirty="0"/>
              <a:t>напряжения </a:t>
            </a:r>
            <a:r>
              <a:rPr lang="en-US" sz="1400" dirty="0"/>
              <a:t>ORTEC 710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1400" dirty="0"/>
              <a:t>Усилитель </a:t>
            </a:r>
            <a:r>
              <a:rPr lang="en-US" sz="1400" dirty="0"/>
              <a:t>ORTEC 672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1400" dirty="0"/>
              <a:t>АЦП </a:t>
            </a:r>
            <a:r>
              <a:rPr lang="en-US" sz="1400" dirty="0"/>
              <a:t>ORTEC 927</a:t>
            </a:r>
            <a:endParaRPr lang="ru-RU" sz="1400" dirty="0"/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1400" dirty="0"/>
              <a:t>Генератор импульсов точной амплитуды </a:t>
            </a:r>
            <a:r>
              <a:rPr lang="en-US" sz="1400" dirty="0"/>
              <a:t> ORTEC 419</a:t>
            </a:r>
            <a:endParaRPr lang="ru-RU" sz="1400" dirty="0"/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1400" dirty="0"/>
              <a:t>Быстрый фильтрующий усилитель </a:t>
            </a:r>
            <a:r>
              <a:rPr lang="en-US" sz="1400" dirty="0"/>
              <a:t>ORTEC 579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endParaRPr lang="en-US" sz="1400" dirty="0"/>
          </a:p>
          <a:p>
            <a:r>
              <a:rPr lang="ru-RU" sz="1400" dirty="0"/>
              <a:t>Предусилитель: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US" sz="1400" dirty="0"/>
              <a:t>Canberra 2018EB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F3A523B-378B-8CB3-5615-B09AA724BC19}"/>
              </a:ext>
            </a:extLst>
          </p:cNvPr>
          <p:cNvSpPr txBox="1"/>
          <p:nvPr/>
        </p:nvSpPr>
        <p:spPr>
          <a:xfrm>
            <a:off x="8816994" y="3473085"/>
            <a:ext cx="209246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/>
              <a:t>Параметры: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US" sz="1400" dirty="0"/>
              <a:t>Bias = 200 </a:t>
            </a:r>
            <a:r>
              <a:rPr lang="ru-RU" sz="1400" dirty="0"/>
              <a:t>В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l-GR" sz="1400" dirty="0"/>
              <a:t>τ</a:t>
            </a:r>
            <a:r>
              <a:rPr lang="en-US" sz="1400" dirty="0"/>
              <a:t> = </a:t>
            </a:r>
            <a:r>
              <a:rPr lang="ru-RU" sz="1400" dirty="0"/>
              <a:t>0,5</a:t>
            </a:r>
            <a:r>
              <a:rPr lang="en-US" sz="1400" dirty="0"/>
              <a:t> </a:t>
            </a:r>
            <a:r>
              <a:rPr lang="ru-RU" sz="1400" dirty="0"/>
              <a:t>мкс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US" sz="1400" dirty="0"/>
              <a:t>Gain = </a:t>
            </a:r>
            <a:r>
              <a:rPr lang="ru-RU" sz="1400" dirty="0"/>
              <a:t>2,5</a:t>
            </a:r>
            <a:endParaRPr lang="en-US" sz="1400" dirty="0"/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US" sz="1400" dirty="0"/>
              <a:t>Live time = </a:t>
            </a:r>
            <a:r>
              <a:rPr lang="ru-RU" sz="1400" dirty="0"/>
              <a:t>5545</a:t>
            </a:r>
            <a:r>
              <a:rPr lang="en-US" sz="1400" dirty="0"/>
              <a:t> </a:t>
            </a:r>
            <a:r>
              <a:rPr lang="ru-RU" sz="1400" dirty="0"/>
              <a:t>сек.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xmlns="" id="{4ED5A37F-84A1-A0E0-FC34-C37A282F4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4AD80-67DE-41F2-8E86-D910F6880F6A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02BDD1A-8867-1DEE-C08E-4F65E53BEE4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120" y="604783"/>
            <a:ext cx="8478318" cy="51243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817BAB1-42D9-5472-D998-2E16FBFAD7A2}"/>
              </a:ext>
            </a:extLst>
          </p:cNvPr>
          <p:cNvSpPr/>
          <p:nvPr/>
        </p:nvSpPr>
        <p:spPr>
          <a:xfrm>
            <a:off x="662038" y="1001948"/>
            <a:ext cx="840346" cy="4319675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xmlns="" id="{20DE2CAE-341B-677A-5D91-B8576BCCA17F}"/>
              </a:ext>
            </a:extLst>
          </p:cNvPr>
          <p:cNvCxnSpPr>
            <a:cxnSpLocks/>
          </p:cNvCxnSpPr>
          <p:nvPr/>
        </p:nvCxnSpPr>
        <p:spPr>
          <a:xfrm>
            <a:off x="1502384" y="2769086"/>
            <a:ext cx="397003" cy="1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E92E219-5FFA-E104-48E5-2E10E7559E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307" t="3499" b="1991"/>
          <a:stretch/>
        </p:blipFill>
        <p:spPr>
          <a:xfrm>
            <a:off x="1914623" y="1753540"/>
            <a:ext cx="3646181" cy="22739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4CAEFF0-0C31-9F42-406B-857F2CF63CCF}"/>
              </a:ext>
            </a:extLst>
          </p:cNvPr>
          <p:cNvSpPr txBox="1"/>
          <p:nvPr/>
        </p:nvSpPr>
        <p:spPr>
          <a:xfrm>
            <a:off x="2322199" y="2218656"/>
            <a:ext cx="12518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dirty="0"/>
              <a:t>5078,4 кэВ</a:t>
            </a:r>
          </a:p>
          <a:p>
            <a:pPr algn="r"/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FWHM </a:t>
            </a: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= 90 кэВ</a:t>
            </a:r>
          </a:p>
          <a:p>
            <a:pPr algn="r"/>
            <a:endParaRPr lang="ru-RU" sz="1100" dirty="0"/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xmlns="" id="{F34A0E6D-7C19-9973-6D02-1403D052B1FF}"/>
              </a:ext>
            </a:extLst>
          </p:cNvPr>
          <p:cNvCxnSpPr>
            <a:cxnSpLocks/>
          </p:cNvCxnSpPr>
          <p:nvPr/>
        </p:nvCxnSpPr>
        <p:spPr>
          <a:xfrm>
            <a:off x="3528683" y="2449628"/>
            <a:ext cx="336735" cy="7715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7183626-7271-E32A-3BF6-ABE7C2EF366E}"/>
              </a:ext>
            </a:extLst>
          </p:cNvPr>
          <p:cNvSpPr txBox="1"/>
          <p:nvPr/>
        </p:nvSpPr>
        <p:spPr>
          <a:xfrm>
            <a:off x="4436547" y="2223753"/>
            <a:ext cx="11127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5804</a:t>
            </a:r>
            <a:r>
              <a:rPr lang="en-US" sz="1100" dirty="0"/>
              <a:t>,</a:t>
            </a:r>
            <a:r>
              <a:rPr lang="ru-RU" sz="1100" dirty="0"/>
              <a:t>8 кэВ</a:t>
            </a:r>
          </a:p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FWHM </a:t>
            </a: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= 110 кэВ</a:t>
            </a:r>
          </a:p>
          <a:p>
            <a:endParaRPr lang="ru-RU" sz="1200" dirty="0"/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79D368E3-D01E-ADBE-3FB5-E8C4AE0C6E85}"/>
              </a:ext>
            </a:extLst>
          </p:cNvPr>
          <p:cNvCxnSpPr>
            <a:cxnSpLocks/>
          </p:cNvCxnSpPr>
          <p:nvPr/>
        </p:nvCxnSpPr>
        <p:spPr>
          <a:xfrm flipH="1">
            <a:off x="4118956" y="2415327"/>
            <a:ext cx="372553" cy="353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B1199BD-678E-142A-385C-62292555B7FF}"/>
              </a:ext>
            </a:extLst>
          </p:cNvPr>
          <p:cNvSpPr txBox="1"/>
          <p:nvPr/>
        </p:nvSpPr>
        <p:spPr>
          <a:xfrm>
            <a:off x="3184783" y="1420549"/>
            <a:ext cx="13612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</a:t>
            </a:r>
            <a:r>
              <a:rPr lang="ru-RU" sz="1400" dirty="0"/>
              <a:t>-пики </a:t>
            </a:r>
            <a:r>
              <a:rPr lang="en-US" sz="1400" dirty="0"/>
              <a:t>Cm</a:t>
            </a:r>
            <a:r>
              <a:rPr lang="ru-RU" sz="1400" dirty="0"/>
              <a:t>-248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A15270C-1975-89AF-A415-470A8947246A}"/>
              </a:ext>
            </a:extLst>
          </p:cNvPr>
          <p:cNvSpPr txBox="1"/>
          <p:nvPr/>
        </p:nvSpPr>
        <p:spPr>
          <a:xfrm>
            <a:off x="6155861" y="1652177"/>
            <a:ext cx="1984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сигнал ГИТА, усиленный быстрым усилителем</a:t>
            </a: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xmlns="" id="{D7080262-D149-40E4-AAB1-62A17A186FAF}"/>
              </a:ext>
            </a:extLst>
          </p:cNvPr>
          <p:cNvCxnSpPr>
            <a:cxnSpLocks/>
          </p:cNvCxnSpPr>
          <p:nvPr/>
        </p:nvCxnSpPr>
        <p:spPr>
          <a:xfrm flipH="1">
            <a:off x="5776679" y="2047560"/>
            <a:ext cx="402902" cy="308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15D37EC-EB02-46F3-6984-D4839C18E20C}"/>
              </a:ext>
            </a:extLst>
          </p:cNvPr>
          <p:cNvSpPr txBox="1"/>
          <p:nvPr/>
        </p:nvSpPr>
        <p:spPr>
          <a:xfrm>
            <a:off x="3947386" y="4023079"/>
            <a:ext cx="1741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регистрация осколков деления тяжёлых ядер</a:t>
            </a:r>
          </a:p>
          <a:p>
            <a:r>
              <a:rPr lang="en-US" sz="1200" dirty="0"/>
              <a:t>Cm</a:t>
            </a:r>
            <a:r>
              <a:rPr lang="ru-RU" sz="1200" dirty="0"/>
              <a:t>-248</a:t>
            </a: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xmlns="" id="{7A07CD3F-C94E-6395-03AC-5CB0F1965892}"/>
              </a:ext>
            </a:extLst>
          </p:cNvPr>
          <p:cNvCxnSpPr>
            <a:cxnSpLocks/>
          </p:cNvCxnSpPr>
          <p:nvPr/>
        </p:nvCxnSpPr>
        <p:spPr>
          <a:xfrm flipH="1">
            <a:off x="3125662" y="4595917"/>
            <a:ext cx="821725" cy="267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B596EEB8-19B5-786D-20E0-DC62D3A8E6CD}"/>
              </a:ext>
            </a:extLst>
          </p:cNvPr>
          <p:cNvSpPr/>
          <p:nvPr/>
        </p:nvSpPr>
        <p:spPr>
          <a:xfrm>
            <a:off x="1916350" y="4313948"/>
            <a:ext cx="1209312" cy="1007676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4F1E676-EC62-4ED7-9F67-D608138F02C4}"/>
              </a:ext>
            </a:extLst>
          </p:cNvPr>
          <p:cNvSpPr txBox="1"/>
          <p:nvPr/>
        </p:nvSpPr>
        <p:spPr>
          <a:xfrm>
            <a:off x="187411" y="184262"/>
            <a:ext cx="7183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/>
              <a:t>Спектр </a:t>
            </a:r>
            <a:r>
              <a:rPr lang="en-US" b="1" dirty="0"/>
              <a:t>Cm-248</a:t>
            </a:r>
            <a:r>
              <a:rPr lang="ru-RU" dirty="0"/>
              <a:t> </a:t>
            </a:r>
            <a:r>
              <a:rPr lang="ru-RU" sz="1600" dirty="0"/>
              <a:t>(</a:t>
            </a:r>
            <a:r>
              <a:rPr lang="en-US" sz="1600" dirty="0"/>
              <a:t>Si-</a:t>
            </a:r>
            <a:r>
              <a:rPr lang="ru-RU" sz="1600" dirty="0"/>
              <a:t>детектор 750 мкм, </a:t>
            </a:r>
            <a:r>
              <a:rPr lang="en-US" sz="1600" dirty="0"/>
              <a:t>&lt;(-</a:t>
            </a:r>
            <a:r>
              <a:rPr lang="ru-RU" sz="1600" dirty="0"/>
              <a:t>105</a:t>
            </a:r>
            <a:r>
              <a:rPr lang="en-US" sz="1600" dirty="0"/>
              <a:t>)</a:t>
            </a:r>
            <a:r>
              <a:rPr lang="ru-RU" sz="1600" dirty="0"/>
              <a:t>°</a:t>
            </a:r>
            <a:r>
              <a:rPr lang="en-US" sz="1600" dirty="0"/>
              <a:t>C</a:t>
            </a:r>
            <a:r>
              <a:rPr lang="ru-RU" sz="1600" dirty="0"/>
              <a:t>, пред-ль </a:t>
            </a:r>
            <a:r>
              <a:rPr lang="en-US" sz="1600" dirty="0"/>
              <a:t>Canberra 2018EB</a:t>
            </a:r>
            <a:r>
              <a:rPr lang="ru-RU" sz="1600" dirty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301922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BEF3BDA-DAFF-0108-57ED-3EDA27468E0C}"/>
              </a:ext>
            </a:extLst>
          </p:cNvPr>
          <p:cNvSpPr txBox="1"/>
          <p:nvPr/>
        </p:nvSpPr>
        <p:spPr>
          <a:xfrm>
            <a:off x="142532" y="5804428"/>
            <a:ext cx="11792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На врезке изображён спектр зарегистрированных осколков деления сверхтяжёлых ядер </a:t>
            </a:r>
            <a:r>
              <a:rPr lang="en-US" sz="1400" dirty="0"/>
              <a:t>Cm</a:t>
            </a:r>
            <a:r>
              <a:rPr lang="ru-RU" sz="1400" dirty="0"/>
              <a:t>-248. Крайнее событие на спектре имеет энергию </a:t>
            </a:r>
            <a:r>
              <a:rPr lang="en-US" sz="1400" dirty="0"/>
              <a:t>~</a:t>
            </a:r>
            <a:r>
              <a:rPr lang="ru-RU" sz="1400" dirty="0"/>
              <a:t> 84 МэВ. Сигнал от генератора точной амплитуды </a:t>
            </a:r>
            <a:r>
              <a:rPr lang="en-US" sz="1400" dirty="0"/>
              <a:t>ORTEC 419</a:t>
            </a:r>
            <a:r>
              <a:rPr lang="ru-RU" sz="1400" dirty="0"/>
              <a:t> был усилен с помощью быстрого фильтрующего усилителя </a:t>
            </a:r>
            <a:r>
              <a:rPr lang="en-US" sz="1400" dirty="0"/>
              <a:t>ORTEC 579</a:t>
            </a:r>
            <a:r>
              <a:rPr lang="ru-RU" sz="1400" dirty="0"/>
              <a:t> и сместился в область энергий </a:t>
            </a:r>
            <a:r>
              <a:rPr lang="en-US" sz="1400" dirty="0"/>
              <a:t>~ 204 </a:t>
            </a:r>
            <a:r>
              <a:rPr lang="ru-RU" sz="1400" dirty="0"/>
              <a:t>МэВ. Это показывает, что положение крайнего события при регистрации осколков деления ядер не является ограничением в аппаратной части установки.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xmlns="" id="{4ED5A37F-84A1-A0E0-FC34-C37A282F4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4AD80-67DE-41F2-8E86-D910F6880F6A}" type="slidenum">
              <a:rPr lang="ru-RU" smtClean="0"/>
              <a:pPr/>
              <a:t>25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02BDD1A-8867-1DEE-C08E-4F65E53BEE4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120" y="610661"/>
            <a:ext cx="8468591" cy="511851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xmlns="" id="{20DE2CAE-341B-677A-5D91-B8576BCCA17F}"/>
              </a:ext>
            </a:extLst>
          </p:cNvPr>
          <p:cNvCxnSpPr>
            <a:cxnSpLocks/>
          </p:cNvCxnSpPr>
          <p:nvPr/>
        </p:nvCxnSpPr>
        <p:spPr>
          <a:xfrm flipV="1">
            <a:off x="2526089" y="3597184"/>
            <a:ext cx="0" cy="716764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A15270C-1975-89AF-A415-470A8947246A}"/>
              </a:ext>
            </a:extLst>
          </p:cNvPr>
          <p:cNvSpPr txBox="1"/>
          <p:nvPr/>
        </p:nvSpPr>
        <p:spPr>
          <a:xfrm>
            <a:off x="6142108" y="1546397"/>
            <a:ext cx="1984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сигнал ГИТА, усиленный быстрым усилителем.</a:t>
            </a:r>
          </a:p>
          <a:p>
            <a:endParaRPr lang="ru-RU" sz="1200" dirty="0"/>
          </a:p>
          <a:p>
            <a:r>
              <a:rPr lang="ru-RU" sz="1200" dirty="0"/>
              <a:t>Положение пика ≈ 204 МэВ</a:t>
            </a: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xmlns="" id="{D7080262-D149-40E4-AAB1-62A17A186FAF}"/>
              </a:ext>
            </a:extLst>
          </p:cNvPr>
          <p:cNvCxnSpPr>
            <a:cxnSpLocks/>
          </p:cNvCxnSpPr>
          <p:nvPr/>
        </p:nvCxnSpPr>
        <p:spPr>
          <a:xfrm flipH="1">
            <a:off x="5762926" y="1941780"/>
            <a:ext cx="402902" cy="308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B596EEB8-19B5-786D-20E0-DC62D3A8E6CD}"/>
              </a:ext>
            </a:extLst>
          </p:cNvPr>
          <p:cNvSpPr/>
          <p:nvPr/>
        </p:nvSpPr>
        <p:spPr>
          <a:xfrm>
            <a:off x="1955260" y="4313948"/>
            <a:ext cx="1196501" cy="964889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1C43252-B1CD-1ECC-31B9-5E76F723D2A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0452" y="1461150"/>
            <a:ext cx="3938128" cy="21360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291BF12-7318-4F9B-7B4F-A21470820503}"/>
              </a:ext>
            </a:extLst>
          </p:cNvPr>
          <p:cNvSpPr txBox="1"/>
          <p:nvPr/>
        </p:nvSpPr>
        <p:spPr>
          <a:xfrm>
            <a:off x="1955260" y="1489876"/>
            <a:ext cx="3302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Регистрация осколков деления тяжёлых ядер</a:t>
            </a:r>
          </a:p>
          <a:p>
            <a:pPr algn="ctr"/>
            <a:r>
              <a:rPr lang="en-US" sz="1200" dirty="0"/>
              <a:t>Cm</a:t>
            </a:r>
            <a:r>
              <a:rPr lang="ru-RU" sz="1200" dirty="0"/>
              <a:t>-248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DE114F5-3FCF-461F-B171-1053B4571424}"/>
              </a:ext>
            </a:extLst>
          </p:cNvPr>
          <p:cNvSpPr txBox="1"/>
          <p:nvPr/>
        </p:nvSpPr>
        <p:spPr>
          <a:xfrm>
            <a:off x="187411" y="184262"/>
            <a:ext cx="7183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/>
              <a:t>Спектр </a:t>
            </a:r>
            <a:r>
              <a:rPr lang="en-US" b="1" dirty="0"/>
              <a:t>Cm-248</a:t>
            </a:r>
            <a:r>
              <a:rPr lang="ru-RU" dirty="0"/>
              <a:t> </a:t>
            </a:r>
            <a:r>
              <a:rPr lang="ru-RU" sz="1600" dirty="0"/>
              <a:t>(</a:t>
            </a:r>
            <a:r>
              <a:rPr lang="en-US" sz="1600" dirty="0"/>
              <a:t>Si-</a:t>
            </a:r>
            <a:r>
              <a:rPr lang="ru-RU" sz="1600" dirty="0"/>
              <a:t>детектор 750 мкм, </a:t>
            </a:r>
            <a:r>
              <a:rPr lang="en-US" sz="1600" dirty="0"/>
              <a:t>&lt;(-</a:t>
            </a:r>
            <a:r>
              <a:rPr lang="ru-RU" sz="1600" dirty="0"/>
              <a:t>105</a:t>
            </a:r>
            <a:r>
              <a:rPr lang="en-US" sz="1600" dirty="0"/>
              <a:t>)</a:t>
            </a:r>
            <a:r>
              <a:rPr lang="ru-RU" sz="1600" dirty="0"/>
              <a:t>°</a:t>
            </a:r>
            <a:r>
              <a:rPr lang="en-US" sz="1600" dirty="0"/>
              <a:t>C</a:t>
            </a:r>
            <a:r>
              <a:rPr lang="ru-RU" sz="1600" dirty="0"/>
              <a:t>, пред-ль </a:t>
            </a:r>
            <a:r>
              <a:rPr lang="en-US" sz="1600" dirty="0"/>
              <a:t>Canberra 2018EB</a:t>
            </a:r>
            <a:r>
              <a:rPr lang="ru-RU" sz="1600" dirty="0"/>
              <a:t>)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E74DAC3-3FDF-4E1B-8B0C-71DE892F03A9}"/>
              </a:ext>
            </a:extLst>
          </p:cNvPr>
          <p:cNvSpPr/>
          <p:nvPr/>
        </p:nvSpPr>
        <p:spPr>
          <a:xfrm>
            <a:off x="8850429" y="553594"/>
            <a:ext cx="3084451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Расположение пика от генератора точной амплитуды усиленного с помощью быстрого фильтрующего усилителя расположился в область энергий </a:t>
            </a:r>
            <a:r>
              <a:rPr lang="en-US" sz="1600" dirty="0"/>
              <a:t>~ 204 </a:t>
            </a:r>
            <a:r>
              <a:rPr lang="ru-RU" sz="1600" dirty="0"/>
              <a:t>МэВ. </a:t>
            </a:r>
          </a:p>
          <a:p>
            <a:pPr algn="just"/>
            <a:endParaRPr lang="ru-RU" sz="1600" dirty="0"/>
          </a:p>
          <a:p>
            <a:pPr algn="just"/>
            <a:r>
              <a:rPr lang="ru-RU" sz="1600" dirty="0"/>
              <a:t>Это показывает, что положение крайних событий при регистрации осколков деления ядер </a:t>
            </a:r>
            <a:r>
              <a:rPr lang="en-US" sz="1600" dirty="0"/>
              <a:t>~</a:t>
            </a:r>
            <a:r>
              <a:rPr lang="ru-RU" sz="1600" dirty="0"/>
              <a:t>84 МэВ не является ограничением в аппаратной части установки.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BB5ACD32-DD22-5E35-5BA3-ECE8264B83F3}"/>
              </a:ext>
            </a:extLst>
          </p:cNvPr>
          <p:cNvCxnSpPr>
            <a:cxnSpLocks/>
          </p:cNvCxnSpPr>
          <p:nvPr/>
        </p:nvCxnSpPr>
        <p:spPr>
          <a:xfrm flipV="1">
            <a:off x="4631218" y="2105832"/>
            <a:ext cx="0" cy="1136475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xmlns="" id="{63001637-D5FA-1EC0-5322-2FD55F388960}"/>
              </a:ext>
            </a:extLst>
          </p:cNvPr>
          <p:cNvCxnSpPr>
            <a:cxnSpLocks/>
          </p:cNvCxnSpPr>
          <p:nvPr/>
        </p:nvCxnSpPr>
        <p:spPr>
          <a:xfrm flipH="1">
            <a:off x="4631218" y="1946723"/>
            <a:ext cx="150332" cy="1190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ED708A8-E727-A44E-01FA-8CBDC2FC36EE}"/>
              </a:ext>
            </a:extLst>
          </p:cNvPr>
          <p:cNvSpPr txBox="1"/>
          <p:nvPr/>
        </p:nvSpPr>
        <p:spPr>
          <a:xfrm>
            <a:off x="4563687" y="1738138"/>
            <a:ext cx="100964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~</a:t>
            </a:r>
            <a:r>
              <a:rPr lang="ru-RU" sz="1100" dirty="0"/>
              <a:t>84 МэВ </a:t>
            </a:r>
          </a:p>
        </p:txBody>
      </p:sp>
    </p:spTree>
    <p:extLst>
      <p:ext uri="{BB962C8B-B14F-4D97-AF65-F5344CB8AC3E}">
        <p14:creationId xmlns:p14="http://schemas.microsoft.com/office/powerpoint/2010/main" xmlns="" val="16151224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CE6860A-149A-AA5F-0EE3-3244069ED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85BBE84-1DBE-A071-13E7-B1433A5FD00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6098" y="920750"/>
            <a:ext cx="8513260" cy="48492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CE00AAD-2792-7F77-16FE-7A8D40A4AEB8}"/>
              </a:ext>
            </a:extLst>
          </p:cNvPr>
          <p:cNvSpPr txBox="1"/>
          <p:nvPr/>
        </p:nvSpPr>
        <p:spPr>
          <a:xfrm>
            <a:off x="142532" y="5804428"/>
            <a:ext cx="11803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На рисунке изображён спектр С</a:t>
            </a:r>
            <a:r>
              <a:rPr lang="en-US" sz="1400" dirty="0"/>
              <a:t>m-24</a:t>
            </a:r>
            <a:r>
              <a:rPr lang="ru-RU" sz="1400" dirty="0"/>
              <a:t>8, после калибровки со собственным </a:t>
            </a:r>
            <a:r>
              <a:rPr lang="el-GR" sz="1400" dirty="0"/>
              <a:t>α</a:t>
            </a:r>
            <a:r>
              <a:rPr lang="ru-RU" sz="1400" dirty="0"/>
              <a:t>-пикам с энергиями 5078 и 5804 кэВ. Измерения при температуре 20°</a:t>
            </a:r>
            <a:r>
              <a:rPr lang="en-US" sz="1400" dirty="0"/>
              <a:t>C</a:t>
            </a:r>
            <a:r>
              <a:rPr lang="ru-RU" sz="1400" dirty="0"/>
              <a:t>.</a:t>
            </a:r>
          </a:p>
          <a:p>
            <a:pPr algn="just"/>
            <a:r>
              <a:rPr lang="ru-RU" sz="1400" dirty="0"/>
              <a:t>При накоплении спектра использовался коллиматор </a:t>
            </a:r>
            <a:r>
              <a:rPr lang="ru-RU" sz="1400" dirty="0">
                <a:latin typeface="Calibri" panose="020F0502020204030204" pitchFamily="34" charset="0"/>
              </a:rPr>
              <a:t>Ø3 мм, расстояние от детектора до источника – 3 мм.</a:t>
            </a:r>
            <a:endParaRPr lang="en-US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3416504-D5CF-F597-596F-9FD2A097C11C}"/>
              </a:ext>
            </a:extLst>
          </p:cNvPr>
          <p:cNvSpPr txBox="1"/>
          <p:nvPr/>
        </p:nvSpPr>
        <p:spPr>
          <a:xfrm>
            <a:off x="8835883" y="775429"/>
            <a:ext cx="2928890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/>
              <a:t>Оборудование: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1400" dirty="0"/>
              <a:t>Источник</a:t>
            </a:r>
            <a:r>
              <a:rPr lang="en-US" sz="1400" dirty="0"/>
              <a:t> </a:t>
            </a:r>
            <a:r>
              <a:rPr lang="ru-RU" sz="1400" dirty="0"/>
              <a:t>напряжения </a:t>
            </a:r>
            <a:r>
              <a:rPr lang="en-US" sz="1400" dirty="0"/>
              <a:t>ORTEC 710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1400" dirty="0"/>
              <a:t>Усилитель </a:t>
            </a:r>
            <a:r>
              <a:rPr lang="en-US" sz="1400" dirty="0"/>
              <a:t>ORTEC 672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1400" dirty="0"/>
              <a:t>АЦП </a:t>
            </a:r>
            <a:r>
              <a:rPr lang="en-US" sz="1400" dirty="0"/>
              <a:t>ORTEC 927</a:t>
            </a:r>
            <a:endParaRPr lang="ru-RU" sz="1400" dirty="0"/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1400" dirty="0"/>
              <a:t>Генератор импульсов точной амплитуды </a:t>
            </a:r>
            <a:r>
              <a:rPr lang="en-US" sz="1400" dirty="0"/>
              <a:t> ORTEC 419</a:t>
            </a:r>
            <a:endParaRPr lang="ru-RU" sz="1400" dirty="0"/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ru-RU" sz="1400" dirty="0"/>
              <a:t>Быстрый фильтрующий усилитель </a:t>
            </a:r>
            <a:r>
              <a:rPr lang="en-US" sz="1400" dirty="0"/>
              <a:t>ORTEC 579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endParaRPr lang="en-US" sz="1400" dirty="0"/>
          </a:p>
          <a:p>
            <a:r>
              <a:rPr lang="ru-RU" sz="1400" dirty="0"/>
              <a:t>Предусилитель: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US" sz="1400" dirty="0"/>
              <a:t>Canberra 2018EB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6B12C08-5E80-88A7-82AF-1733003A8E7F}"/>
              </a:ext>
            </a:extLst>
          </p:cNvPr>
          <p:cNvSpPr txBox="1"/>
          <p:nvPr/>
        </p:nvSpPr>
        <p:spPr>
          <a:xfrm>
            <a:off x="8835883" y="3512638"/>
            <a:ext cx="209246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/>
              <a:t>Параметры: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US" sz="1400" dirty="0"/>
              <a:t>Bias = 200 </a:t>
            </a:r>
            <a:r>
              <a:rPr lang="ru-RU" sz="1400" dirty="0"/>
              <a:t>В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l-GR" sz="1400" dirty="0"/>
              <a:t>τ</a:t>
            </a:r>
            <a:r>
              <a:rPr lang="en-US" sz="1400" dirty="0"/>
              <a:t> = </a:t>
            </a:r>
            <a:r>
              <a:rPr lang="ru-RU" sz="1400" dirty="0"/>
              <a:t>0,5</a:t>
            </a:r>
            <a:r>
              <a:rPr lang="en-US" sz="1400" dirty="0"/>
              <a:t> </a:t>
            </a:r>
            <a:r>
              <a:rPr lang="ru-RU" sz="1400" dirty="0"/>
              <a:t>мкс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US" sz="1400" dirty="0"/>
              <a:t>Gain = </a:t>
            </a:r>
            <a:r>
              <a:rPr lang="ru-RU" sz="1400" dirty="0"/>
              <a:t>2,5</a:t>
            </a:r>
            <a:endParaRPr lang="en-US" sz="1400" dirty="0"/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US" sz="1400" dirty="0"/>
              <a:t>Live time = </a:t>
            </a:r>
            <a:r>
              <a:rPr lang="ru-RU" sz="1400" dirty="0"/>
              <a:t>11000</a:t>
            </a:r>
            <a:r>
              <a:rPr lang="en-US" sz="1400" dirty="0"/>
              <a:t> </a:t>
            </a:r>
            <a:r>
              <a:rPr lang="ru-RU" sz="1400" dirty="0"/>
              <a:t>сек.</a:t>
            </a: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xmlns="" id="{A38CF983-4986-E77A-D44E-7C7B9806E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4AD80-67DE-41F2-8E86-D910F6880F6A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49E1F4BF-CAB2-23B4-02C2-DD7D88E62CE5}"/>
              </a:ext>
            </a:extLst>
          </p:cNvPr>
          <p:cNvSpPr/>
          <p:nvPr/>
        </p:nvSpPr>
        <p:spPr>
          <a:xfrm>
            <a:off x="680659" y="965203"/>
            <a:ext cx="840346" cy="4348720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xmlns="" id="{E8EBF13A-0087-EB33-EE36-986721D148A5}"/>
              </a:ext>
            </a:extLst>
          </p:cNvPr>
          <p:cNvCxnSpPr>
            <a:cxnSpLocks/>
          </p:cNvCxnSpPr>
          <p:nvPr/>
        </p:nvCxnSpPr>
        <p:spPr>
          <a:xfrm>
            <a:off x="1502384" y="2769086"/>
            <a:ext cx="397003" cy="1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16D48D86-8E89-8623-794A-EB7A06956335}"/>
              </a:ext>
            </a:extLst>
          </p:cNvPr>
          <p:cNvSpPr/>
          <p:nvPr/>
        </p:nvSpPr>
        <p:spPr>
          <a:xfrm>
            <a:off x="1916350" y="3943350"/>
            <a:ext cx="1379300" cy="1378274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5CA6EC6-6077-A124-3D1B-4FA23329F939}"/>
              </a:ext>
            </a:extLst>
          </p:cNvPr>
          <p:cNvSpPr txBox="1"/>
          <p:nvPr/>
        </p:nvSpPr>
        <p:spPr>
          <a:xfrm>
            <a:off x="187411" y="184262"/>
            <a:ext cx="7183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/>
              <a:t>Спектр </a:t>
            </a:r>
            <a:r>
              <a:rPr lang="en-US" b="1" dirty="0"/>
              <a:t>Cm-248</a:t>
            </a:r>
            <a:r>
              <a:rPr lang="ru-RU" dirty="0"/>
              <a:t> </a:t>
            </a:r>
            <a:r>
              <a:rPr lang="ru-RU" sz="1600" dirty="0"/>
              <a:t>(</a:t>
            </a:r>
            <a:r>
              <a:rPr lang="en-US" sz="1600" dirty="0"/>
              <a:t>Si-</a:t>
            </a:r>
            <a:r>
              <a:rPr lang="ru-RU" sz="1600" dirty="0"/>
              <a:t>детектор 750 мкм, 20°</a:t>
            </a:r>
            <a:r>
              <a:rPr lang="en-US" sz="1600" dirty="0"/>
              <a:t>C</a:t>
            </a:r>
            <a:r>
              <a:rPr lang="ru-RU" sz="1600" dirty="0"/>
              <a:t>, пред-ль </a:t>
            </a:r>
            <a:r>
              <a:rPr lang="en-US" sz="1600" dirty="0"/>
              <a:t>Canberra 2018EB</a:t>
            </a:r>
            <a:r>
              <a:rPr lang="ru-RU" sz="1600" dirty="0"/>
              <a:t>)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21F0150-A49B-2778-8F78-F08B841995B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4277" y="1229492"/>
            <a:ext cx="4389358" cy="26243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03E2EE3-0B42-1F02-B117-52A731CEF623}"/>
              </a:ext>
            </a:extLst>
          </p:cNvPr>
          <p:cNvSpPr txBox="1"/>
          <p:nvPr/>
        </p:nvSpPr>
        <p:spPr>
          <a:xfrm>
            <a:off x="2781408" y="1775273"/>
            <a:ext cx="125186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dirty="0"/>
              <a:t>5078,4 кэВ</a:t>
            </a:r>
          </a:p>
          <a:p>
            <a:pPr algn="r"/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FWHM </a:t>
            </a: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=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80</a:t>
            </a: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кэВ</a:t>
            </a:r>
          </a:p>
          <a:p>
            <a:pPr algn="r"/>
            <a:endParaRPr lang="ru-RU" sz="1100" dirty="0"/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xmlns="" id="{6084887E-F26C-281D-F836-7602D400CB30}"/>
              </a:ext>
            </a:extLst>
          </p:cNvPr>
          <p:cNvCxnSpPr>
            <a:cxnSpLocks/>
          </p:cNvCxnSpPr>
          <p:nvPr/>
        </p:nvCxnSpPr>
        <p:spPr>
          <a:xfrm>
            <a:off x="3987892" y="2006245"/>
            <a:ext cx="336735" cy="7715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82ABD7E-0D52-3676-9DA2-F73AA6558120}"/>
              </a:ext>
            </a:extLst>
          </p:cNvPr>
          <p:cNvSpPr txBox="1"/>
          <p:nvPr/>
        </p:nvSpPr>
        <p:spPr>
          <a:xfrm>
            <a:off x="4974744" y="1776139"/>
            <a:ext cx="125186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5804</a:t>
            </a:r>
            <a:r>
              <a:rPr lang="en-US" sz="1100" dirty="0"/>
              <a:t>,</a:t>
            </a:r>
            <a:r>
              <a:rPr lang="ru-RU" sz="1100" dirty="0"/>
              <a:t>8 кэВ</a:t>
            </a:r>
          </a:p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FWHM </a:t>
            </a: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= 1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40</a:t>
            </a: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кэВ</a:t>
            </a:r>
          </a:p>
          <a:p>
            <a:endParaRPr lang="ru-RU" sz="1200" dirty="0"/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428759BE-F665-8D31-897B-4A12AE3A1935}"/>
              </a:ext>
            </a:extLst>
          </p:cNvPr>
          <p:cNvCxnSpPr>
            <a:cxnSpLocks/>
          </p:cNvCxnSpPr>
          <p:nvPr/>
        </p:nvCxnSpPr>
        <p:spPr>
          <a:xfrm flipH="1">
            <a:off x="4657153" y="1967713"/>
            <a:ext cx="372553" cy="353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F0455C7-8FC7-68A0-D100-5C02F0BF6B26}"/>
              </a:ext>
            </a:extLst>
          </p:cNvPr>
          <p:cNvSpPr txBox="1"/>
          <p:nvPr/>
        </p:nvSpPr>
        <p:spPr>
          <a:xfrm>
            <a:off x="3438321" y="1343594"/>
            <a:ext cx="13612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α</a:t>
            </a:r>
            <a:r>
              <a:rPr lang="ru-RU" sz="1400" dirty="0"/>
              <a:t>-пики </a:t>
            </a:r>
            <a:r>
              <a:rPr lang="en-US" sz="1400" dirty="0"/>
              <a:t>Cm</a:t>
            </a:r>
            <a:r>
              <a:rPr lang="ru-RU" sz="1400" dirty="0"/>
              <a:t>-248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3CB20D3-C4B0-DAE8-F2F7-71C01F7C8A9E}"/>
              </a:ext>
            </a:extLst>
          </p:cNvPr>
          <p:cNvSpPr txBox="1"/>
          <p:nvPr/>
        </p:nvSpPr>
        <p:spPr>
          <a:xfrm>
            <a:off x="4129043" y="3982185"/>
            <a:ext cx="1741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регистрация осколков деления тяжёлых ядер</a:t>
            </a:r>
          </a:p>
          <a:p>
            <a:r>
              <a:rPr lang="en-US" sz="1200" dirty="0"/>
              <a:t>Cm</a:t>
            </a:r>
            <a:r>
              <a:rPr lang="ru-RU" sz="1200" dirty="0"/>
              <a:t>-248</a:t>
            </a: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xmlns="" id="{217EFFFE-F0D2-52EA-2CB7-501112C1AFE8}"/>
              </a:ext>
            </a:extLst>
          </p:cNvPr>
          <p:cNvCxnSpPr>
            <a:cxnSpLocks/>
          </p:cNvCxnSpPr>
          <p:nvPr/>
        </p:nvCxnSpPr>
        <p:spPr>
          <a:xfrm flipH="1">
            <a:off x="3307319" y="4555023"/>
            <a:ext cx="821725" cy="267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073117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762AC52-0896-B0B5-C7C5-7925D1049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8F7D09A-882B-88F9-329E-E09A8A8A4CB2}"/>
              </a:ext>
            </a:extLst>
          </p:cNvPr>
          <p:cNvSpPr txBox="1"/>
          <p:nvPr/>
        </p:nvSpPr>
        <p:spPr>
          <a:xfrm>
            <a:off x="1051437" y="2061722"/>
            <a:ext cx="100778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Наше исследование показывает, что с помощью использованного нами оборудования и условий возможно измерение на одной установке как</a:t>
            </a:r>
          </a:p>
          <a:p>
            <a:pPr algn="ctr"/>
            <a:r>
              <a:rPr lang="el-GR" sz="2400" dirty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-квантов с энергиями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~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кэВ, так и осколков деления сверхтяжёлых ядер с энергиями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~ 84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МэВ, а так же, потенциально возможна регистрация тяжёлых заряженные частицы с энергиями до 204 МэВ.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32168985-5551-FFA8-F5CC-1AB2E9DC6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4AD80-67DE-41F2-8E86-D910F6880F6A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49592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62DDCD2-2E06-F546-0F37-13DCB0D08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xmlns="" id="{C5237BA9-FEDE-E4BF-6680-2B653EEC6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D8FF-7097-4143-B103-480CD0CEB589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D5822DD-6B44-8572-BA34-3F9C05B6688B}"/>
              </a:ext>
            </a:extLst>
          </p:cNvPr>
          <p:cNvSpPr txBox="1"/>
          <p:nvPr/>
        </p:nvSpPr>
        <p:spPr>
          <a:xfrm>
            <a:off x="2939374" y="2521059"/>
            <a:ext cx="63132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Блок детектирования гамма-излучения на основе детектора проточного типа из особо чистого германия с сегментированной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N-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областью.</a:t>
            </a:r>
          </a:p>
        </p:txBody>
      </p:sp>
    </p:spTree>
    <p:extLst>
      <p:ext uri="{BB962C8B-B14F-4D97-AF65-F5344CB8AC3E}">
        <p14:creationId xmlns:p14="http://schemas.microsoft.com/office/powerpoint/2010/main" xmlns="" val="22132939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C21F9DC-76B5-4564-809F-EFAB0CE823D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46639" y="1469299"/>
            <a:ext cx="5934075" cy="4269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29DE267-7621-409E-9456-79E4FB767E4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69528" y="3715797"/>
            <a:ext cx="4237127" cy="2823115"/>
          </a:xfrm>
          <a:prstGeom prst="rect">
            <a:avLst/>
          </a:prstGeom>
        </p:spPr>
      </p:pic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xmlns="" id="{499B71DF-EA4D-4A71-8A13-E33D7769D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D8FF-7097-4143-B103-480CD0CEB589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9039FFD-C1CD-E159-319A-4403D935DA3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84899" y="637130"/>
            <a:ext cx="3899471" cy="28231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307BD5D-C6D6-3B04-9BB9-95040AEFBF7B}"/>
              </a:ext>
            </a:extLst>
          </p:cNvPr>
          <p:cNvSpPr txBox="1"/>
          <p:nvPr/>
        </p:nvSpPr>
        <p:spPr>
          <a:xfrm>
            <a:off x="8610600" y="1843950"/>
            <a:ext cx="349052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Чувствительная область: Диаметр 50.0 мм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	50.45 мм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 внутреннего отверстия 23.0 мм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германия 78.24 мм</a:t>
            </a:r>
            <a:r>
              <a:rPr lang="ru-RU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Масса германия ~ 410 г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 внутреннего отверстия в криостате 15.7 мм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5442" y="110517"/>
            <a:ext cx="54120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Сегментированный коаксиальный детектор </a:t>
            </a:r>
          </a:p>
        </p:txBody>
      </p:sp>
    </p:spTree>
    <p:extLst>
      <p:ext uri="{BB962C8B-B14F-4D97-AF65-F5344CB8AC3E}">
        <p14:creationId xmlns:p14="http://schemas.microsoft.com/office/powerpoint/2010/main" xmlns="" val="2955339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D8FF-7097-4143-B103-480CD0CEB589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3" name="Picture 2" descr="C:\Users\Oganessian\AppData\Local\Microsoft\Windows Live Mail\WLMDSS.tmp\WLM5400.tmp\Снимок экрана 2015-02-27 в 17.27.0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1828" y="1126049"/>
            <a:ext cx="8057505" cy="573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 bwMode="auto">
          <a:xfrm>
            <a:off x="3971436" y="718011"/>
            <a:ext cx="411888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70C0"/>
                </a:solidFill>
                <a:latin typeface="+mn-lt"/>
              </a:rPr>
              <a:t>N. </a:t>
            </a:r>
            <a:r>
              <a:rPr lang="en-US" sz="1600" b="1" dirty="0" err="1">
                <a:solidFill>
                  <a:srgbClr val="0070C0"/>
                </a:solidFill>
                <a:latin typeface="+mn-lt"/>
              </a:rPr>
              <a:t>Carjan</a:t>
            </a:r>
            <a:r>
              <a:rPr lang="en-US" sz="1600" b="1" dirty="0">
                <a:solidFill>
                  <a:srgbClr val="0070C0"/>
                </a:solidFill>
                <a:latin typeface="+mn-lt"/>
              </a:rPr>
              <a:t>, </a:t>
            </a:r>
            <a:r>
              <a:rPr lang="en-US" sz="1600" b="1" dirty="0">
                <a:solidFill>
                  <a:srgbClr val="0070C0"/>
                </a:solidFill>
              </a:rPr>
              <a:t>A. </a:t>
            </a:r>
            <a:r>
              <a:rPr lang="en-US" sz="1600" b="1" dirty="0" err="1">
                <a:solidFill>
                  <a:srgbClr val="0070C0"/>
                </a:solidFill>
              </a:rPr>
              <a:t>Ivanyuk</a:t>
            </a:r>
            <a:r>
              <a:rPr lang="en-US" sz="1600" b="1" dirty="0">
                <a:solidFill>
                  <a:srgbClr val="0070C0"/>
                </a:solidFill>
              </a:rPr>
              <a:t> and Yu. </a:t>
            </a:r>
            <a:r>
              <a:rPr lang="en-US" sz="1600" b="1" dirty="0" err="1">
                <a:solidFill>
                  <a:srgbClr val="0070C0"/>
                </a:solidFill>
              </a:rPr>
              <a:t>Oganessian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  <a:r>
              <a:rPr lang="en-US" sz="1600" b="1" dirty="0">
                <a:solidFill>
                  <a:srgbClr val="0070C0"/>
                </a:solidFill>
                <a:latin typeface="+mn-lt"/>
              </a:rPr>
              <a:t>2015</a:t>
            </a:r>
            <a:endParaRPr lang="ru-RU" sz="16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7615892" y="3802457"/>
            <a:ext cx="576117" cy="119843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514491" y="4075023"/>
            <a:ext cx="76815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baseline="30000" dirty="0">
                <a:solidFill>
                  <a:srgbClr val="0070C0"/>
                </a:solidFill>
              </a:rPr>
              <a:t>260</a:t>
            </a:r>
            <a:r>
              <a:rPr lang="en-US" sz="2400" b="1" dirty="0">
                <a:solidFill>
                  <a:srgbClr val="0070C0"/>
                </a:solidFill>
              </a:rPr>
              <a:t>Rf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51633" y="285055"/>
            <a:ext cx="62329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Mass spectra of spontaneous fission fragments </a:t>
            </a:r>
            <a:endParaRPr lang="ru-RU" sz="2400" b="1" dirty="0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B9F913E6-97E0-4D6E-B7F5-FE06DCCF74EE}"/>
              </a:ext>
            </a:extLst>
          </p:cNvPr>
          <p:cNvGrpSpPr/>
          <p:nvPr/>
        </p:nvGrpSpPr>
        <p:grpSpPr>
          <a:xfrm>
            <a:off x="8557008" y="881561"/>
            <a:ext cx="2457724" cy="4121700"/>
            <a:chOff x="6266530" y="726524"/>
            <a:chExt cx="2457724" cy="4121700"/>
          </a:xfrm>
        </p:grpSpPr>
        <p:sp>
          <p:nvSpPr>
            <p:cNvPr id="9" name="Прямоугольник 8"/>
            <p:cNvSpPr/>
            <p:nvPr/>
          </p:nvSpPr>
          <p:spPr bwMode="auto">
            <a:xfrm>
              <a:off x="7624908" y="3649785"/>
              <a:ext cx="576117" cy="1198439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528886" y="3122883"/>
              <a:ext cx="76816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baseline="30000" dirty="0">
                  <a:solidFill>
                    <a:srgbClr val="C00000"/>
                  </a:solidFill>
                </a:rPr>
                <a:t>264</a:t>
              </a:r>
              <a:r>
                <a:rPr lang="en-US" sz="2400" b="1" dirty="0">
                  <a:solidFill>
                    <a:srgbClr val="C00000"/>
                  </a:solidFill>
                </a:rPr>
                <a:t>Rf</a:t>
              </a: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EDB83E58-DEE3-4C4C-A919-9DDAF63235EC}"/>
                </a:ext>
              </a:extLst>
            </p:cNvPr>
            <p:cNvSpPr/>
            <p:nvPr/>
          </p:nvSpPr>
          <p:spPr bwMode="auto">
            <a:xfrm>
              <a:off x="6469823" y="1253426"/>
              <a:ext cx="576117" cy="1198439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26D7D9E-4C2A-4FD8-A288-106CB7CE0E3F}"/>
                </a:ext>
              </a:extLst>
            </p:cNvPr>
            <p:cNvSpPr txBox="1"/>
            <p:nvPr/>
          </p:nvSpPr>
          <p:spPr>
            <a:xfrm>
              <a:off x="6266530" y="726524"/>
              <a:ext cx="245772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baseline="30000" dirty="0">
                  <a:solidFill>
                    <a:srgbClr val="C00000"/>
                  </a:solidFill>
                </a:rPr>
                <a:t>264</a:t>
              </a:r>
              <a:r>
                <a:rPr lang="en-US" sz="2400" b="1" dirty="0">
                  <a:solidFill>
                    <a:srgbClr val="C00000"/>
                  </a:solidFill>
                </a:rPr>
                <a:t>No → </a:t>
              </a:r>
              <a:r>
                <a:rPr lang="en-US" sz="2400" b="1" baseline="30000" dirty="0">
                  <a:solidFill>
                    <a:srgbClr val="C00000"/>
                  </a:solidFill>
                </a:rPr>
                <a:t>260</a:t>
              </a:r>
              <a:r>
                <a:rPr lang="en-US" sz="2400" b="1" dirty="0">
                  <a:solidFill>
                    <a:srgbClr val="C00000"/>
                  </a:solidFill>
                </a:rPr>
                <a:t>Fm + </a:t>
              </a:r>
              <a:r>
                <a:rPr lang="el-GR" sz="2400" b="1" dirty="0">
                  <a:solidFill>
                    <a:srgbClr val="C00000"/>
                  </a:solidFill>
                </a:rPr>
                <a:t>α</a:t>
              </a:r>
              <a:endParaRPr lang="en-US" sz="24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50920" y="654311"/>
            <a:ext cx="3160451" cy="830997"/>
          </a:xfrm>
          <a:prstGeom prst="rect">
            <a:avLst/>
          </a:prstGeom>
          <a:solidFill>
            <a:srgbClr val="FFFF00">
              <a:alpha val="17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Ю.Ц. Оганесян 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Cold fusion of massive nuclei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Семинар в ЛЯР ОИЯИ 23.12.2024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C1E770E-ADED-44F7-8C2A-E5B066F97E0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760" y="701335"/>
            <a:ext cx="4592714" cy="28854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0112488-254A-4079-9DC0-F5674BEEABE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531" y="3764132"/>
            <a:ext cx="4714944" cy="28186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8CEE997-6C07-4322-9661-5825BC52DF5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0183" y="3752480"/>
            <a:ext cx="4740675" cy="2830311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xmlns="" id="{24431229-CFCA-4195-B9AB-89421B83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D8FF-7097-4143-B103-480CD0CEB589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C7E8BC5-DB1D-5E97-5127-46F8068DF19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0184" y="701335"/>
            <a:ext cx="4722919" cy="272766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5442" y="110517"/>
            <a:ext cx="54120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Сегментированный коаксиальный детектор </a:t>
            </a:r>
          </a:p>
        </p:txBody>
      </p:sp>
    </p:spTree>
    <p:extLst>
      <p:ext uri="{BB962C8B-B14F-4D97-AF65-F5344CB8AC3E}">
        <p14:creationId xmlns:p14="http://schemas.microsoft.com/office/powerpoint/2010/main" xmlns="" val="34055648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9DB77D0-99BE-486F-93A0-B4DD481D6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xmlns="" id="{A4254260-7D5E-4073-2A0C-0574F2DAB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D8FF-7097-4143-B103-480CD0CEB589}" type="slidenum">
              <a:rPr lang="ru-RU" smtClean="0"/>
              <a:pPr/>
              <a:t>31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3976676-E018-B165-92BE-60F5266ECA9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980" y="1518082"/>
            <a:ext cx="6444715" cy="41823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C920FB8-6032-F527-706C-70DC5C7FD4B2}"/>
              </a:ext>
            </a:extLst>
          </p:cNvPr>
          <p:cNvSpPr txBox="1"/>
          <p:nvPr/>
        </p:nvSpPr>
        <p:spPr>
          <a:xfrm>
            <a:off x="6411265" y="924139"/>
            <a:ext cx="578073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Сегментированный детектор (СГ) предназначен спектрометрии гамма-квантов и регистрации их направления.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геометрию измерения.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6 сегментов, к каждому из которых подсоединен независимый предусилитель (ПУ). Т.е. сегмент = отдельный детектор.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7-й ПУ подсоединен к центральной (Р-области). Сигнал с этого ПУ можно использовать в качестве триггера.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 сегментов имеют два выхода, один из которых может быть подключен к сумматору сигналов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5442" y="110517"/>
            <a:ext cx="54120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Сегментированный коаксиальный детектор </a:t>
            </a:r>
          </a:p>
        </p:txBody>
      </p:sp>
    </p:spTree>
    <p:extLst>
      <p:ext uri="{BB962C8B-B14F-4D97-AF65-F5344CB8AC3E}">
        <p14:creationId xmlns:p14="http://schemas.microsoft.com/office/powerpoint/2010/main" xmlns="" val="41702237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E62AD7D-997D-4B8B-ABBF-3FB5017F1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D8FF-7097-4143-B103-480CD0CEB589}" type="slidenum">
              <a:rPr lang="ru-RU" smtClean="0"/>
              <a:pPr/>
              <a:t>32</a:t>
            </a:fld>
            <a:endParaRPr lang="ru-RU"/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323" y="106531"/>
            <a:ext cx="10847504" cy="6751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72357" y="0"/>
            <a:ext cx="8700117" cy="40011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Фото установки СГ с системой набора данных на основе дигитайзера</a:t>
            </a:r>
          </a:p>
        </p:txBody>
      </p:sp>
    </p:spTree>
    <p:extLst>
      <p:ext uri="{BB962C8B-B14F-4D97-AF65-F5344CB8AC3E}">
        <p14:creationId xmlns:p14="http://schemas.microsoft.com/office/powerpoint/2010/main" xmlns="" val="29814579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69046E99-A6DF-48A7-B715-E335AC74F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D8FF-7097-4143-B103-480CD0CEB589}" type="slidenum">
              <a:rPr lang="ru-RU" smtClean="0"/>
              <a:pPr/>
              <a:t>33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976D4AA-F046-4B0A-8522-5B44404214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691" y="435388"/>
            <a:ext cx="11752552" cy="641493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7120" y="106536"/>
            <a:ext cx="98512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Спектры Eu-152 со всех сегментов (в программе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Compass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для V1725) </a:t>
            </a:r>
          </a:p>
        </p:txBody>
      </p:sp>
    </p:spTree>
    <p:extLst>
      <p:ext uri="{BB962C8B-B14F-4D97-AF65-F5344CB8AC3E}">
        <p14:creationId xmlns:p14="http://schemas.microsoft.com/office/powerpoint/2010/main" xmlns="" val="10378059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xmlns="" id="{C73C1392-68C6-4DC7-AECA-AA859000D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D8FF-7097-4143-B103-480CD0CEB589}" type="slidenum">
              <a:rPr lang="ru-RU" smtClean="0"/>
              <a:pPr/>
              <a:t>34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D0B964B-8785-4C5A-B752-7C84961EFD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798" y="1962905"/>
            <a:ext cx="3973736" cy="29811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DD0EFC9-5F1B-5AC8-E658-854AC4F38966}"/>
              </a:ext>
            </a:extLst>
          </p:cNvPr>
          <p:cNvSpPr txBox="1"/>
          <p:nvPr/>
        </p:nvSpPr>
        <p:spPr>
          <a:xfrm>
            <a:off x="887912" y="4498721"/>
            <a:ext cx="2414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Am-241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7E0C3DC-467D-DF6C-6005-FC474A726D17}"/>
              </a:ext>
            </a:extLst>
          </p:cNvPr>
          <p:cNvSpPr txBox="1"/>
          <p:nvPr/>
        </p:nvSpPr>
        <p:spPr>
          <a:xfrm>
            <a:off x="7717947" y="1251510"/>
            <a:ext cx="432880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Угловая чувствительность определялась производителем с помощью гамма-квантов с энергией 60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кэВ от источника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Am-241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Аналогичные измерения проводились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НЭОЯСиРХ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ЛЯП с помощью гамма-квантов с энергией 105 кэВ от источника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Eu-155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 представлял собой медный стержень с узкой прорезью, внутри которой располагалось радиоактивное вещество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1383" y="1344595"/>
            <a:ext cx="3142695" cy="4089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330615" y="270314"/>
            <a:ext cx="52704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Определение угловой чувствительности СГ</a:t>
            </a:r>
          </a:p>
        </p:txBody>
      </p:sp>
    </p:spTree>
    <p:extLst>
      <p:ext uri="{BB962C8B-B14F-4D97-AF65-F5344CB8AC3E}">
        <p14:creationId xmlns:p14="http://schemas.microsoft.com/office/powerpoint/2010/main" xmlns="" val="41333495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90098DA-A87C-4E5E-8283-1EA13092F3E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0757" y="738670"/>
            <a:ext cx="10933043" cy="5317435"/>
          </a:xfrm>
          <a:prstGeom prst="rect">
            <a:avLst/>
          </a:prstGeom>
        </p:spPr>
      </p:pic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xmlns="" id="{7E76FABA-272F-4C3A-9B74-5BFC92FD1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D8FF-7097-4143-B103-480CD0CEB589}" type="slidenum">
              <a:rPr lang="ru-RU" smtClean="0"/>
              <a:pPr/>
              <a:t>35</a:t>
            </a:fld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E788A3C-9A30-85EC-72F4-CAF47D7A0148}"/>
              </a:ext>
            </a:extLst>
          </p:cNvPr>
          <p:cNvSpPr txBox="1"/>
          <p:nvPr/>
        </p:nvSpPr>
        <p:spPr>
          <a:xfrm>
            <a:off x="3124200" y="5992200"/>
            <a:ext cx="594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Угловая чувствительность, полученная с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Am-241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44324" y="172660"/>
            <a:ext cx="49223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Угловая чувствительность 2-го сегмента</a:t>
            </a:r>
          </a:p>
        </p:txBody>
      </p:sp>
    </p:spTree>
    <p:extLst>
      <p:ext uri="{BB962C8B-B14F-4D97-AF65-F5344CB8AC3E}">
        <p14:creationId xmlns:p14="http://schemas.microsoft.com/office/powerpoint/2010/main" xmlns="" val="32872380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CFC5D02-65C8-B19E-A230-A8944773F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33EC76E-A40E-E870-C41F-ED014F5FF9D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263" y="1679446"/>
            <a:ext cx="11908244" cy="3664911"/>
          </a:xfrm>
          <a:prstGeom prst="rect">
            <a:avLst/>
          </a:prstGeom>
        </p:spPr>
      </p:pic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xmlns="" id="{8B221891-7FF2-C100-79B2-397B903F3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D8FF-7097-4143-B103-480CD0CEB589}" type="slidenum">
              <a:rPr lang="ru-RU" smtClean="0"/>
              <a:pPr/>
              <a:t>36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014108" y="314703"/>
            <a:ext cx="62788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Угловая чувствительность СГ, полученная с Am-241</a:t>
            </a:r>
          </a:p>
        </p:txBody>
      </p:sp>
    </p:spTree>
    <p:extLst>
      <p:ext uri="{BB962C8B-B14F-4D97-AF65-F5344CB8AC3E}">
        <p14:creationId xmlns:p14="http://schemas.microsoft.com/office/powerpoint/2010/main" xmlns="" val="18111191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D8FF-7097-4143-B103-480CD0CEB589}" type="slidenum">
              <a:rPr lang="ru-RU" smtClean="0"/>
              <a:pPr/>
              <a:t>37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65320" y="745724"/>
            <a:ext cx="1010507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Дальнейшие планы: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Создание полномасштабной установки, включающей пассивную и активную защиту; 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МС для различных сценариев;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Определение фоновых условий и количества совпадений; 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Калибровки, тесты;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Проведение измерений.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D8FF-7097-4143-B103-480CD0CEB589}" type="slidenum">
              <a:rPr lang="ru-RU" smtClean="0"/>
              <a:pPr/>
              <a:t>38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257728" y="808767"/>
            <a:ext cx="988528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Поставлена задача по спектрометрии и определению схемы распада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Db-268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Предложен экспериментальный подход с учетом предполагаемых мод распада;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Ведется создание установки для выполнения исследований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Совместная работа ЛЯР и ЛЯП ОИЯИ.</a:t>
            </a:r>
          </a:p>
        </p:txBody>
      </p:sp>
      <p:pic>
        <p:nvPicPr>
          <p:cNvPr id="4" name="Picture 2" descr="https://flerovlab.jinr.ru/wp-content/uploads/2017/12/FLNR_new_logotype_2012_07_04_512-e15139340141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2862" y="5140169"/>
            <a:ext cx="1892093" cy="1544716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56047" y="5169556"/>
            <a:ext cx="1600940" cy="156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D8FF-7097-4143-B103-480CD0CEB589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D8FF-7097-4143-B103-480CD0CEB589}" type="slidenum">
              <a:rPr lang="ru-RU" smtClean="0"/>
              <a:pPr/>
              <a:t>4</a:t>
            </a:fld>
            <a:endParaRPr lang="ru-RU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4066951" y="885116"/>
          <a:ext cx="6553200" cy="4870450"/>
        </p:xfrm>
        <a:graphic>
          <a:graphicData uri="http://schemas.openxmlformats.org/presentationml/2006/ole">
            <p:oleObj spid="_x0000_s37898" name="CorelDRAW" r:id="rId3" imgW="19678650" imgH="14658975" progId="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496913" y="313616"/>
            <a:ext cx="549433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Mass Distribution of the Fission Fragments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5089301" y="2258304"/>
            <a:ext cx="1717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/>
              <a:t>  Q</a:t>
            </a:r>
            <a:r>
              <a:rPr lang="en-US" altLang="ru-RU" sz="2000" baseline="-25000"/>
              <a:t>F </a:t>
            </a:r>
            <a:r>
              <a:rPr lang="en-US" altLang="ru-RU" sz="2000"/>
              <a:t>= 197 MeV</a:t>
            </a:r>
            <a:endParaRPr lang="ru-RU" altLang="ru-RU" sz="2000"/>
          </a:p>
        </p:txBody>
      </p:sp>
      <p:grpSp>
        <p:nvGrpSpPr>
          <p:cNvPr id="6" name="Группа 10"/>
          <p:cNvGrpSpPr>
            <a:grpSpLocks/>
          </p:cNvGrpSpPr>
          <p:nvPr/>
        </p:nvGrpSpPr>
        <p:grpSpPr bwMode="auto">
          <a:xfrm>
            <a:off x="7994426" y="729541"/>
            <a:ext cx="2495550" cy="5848350"/>
            <a:chOff x="5747718" y="676939"/>
            <a:chExt cx="2496690" cy="5848405"/>
          </a:xfrm>
        </p:grpSpPr>
        <p:graphicFrame>
          <p:nvGraphicFramePr>
            <p:cNvPr id="7" name="Object 3"/>
            <p:cNvGraphicFramePr>
              <a:graphicFrameLocks noChangeAspect="1"/>
            </p:cNvGraphicFramePr>
            <p:nvPr/>
          </p:nvGraphicFramePr>
          <p:xfrm>
            <a:off x="5747718" y="676939"/>
            <a:ext cx="1704165" cy="5848405"/>
          </p:xfrm>
          <a:graphic>
            <a:graphicData uri="http://schemas.openxmlformats.org/presentationml/2006/ole">
              <p:oleObj spid="_x0000_s37899" name="CorelDRAW" r:id="rId4" imgW="4972050" imgH="17078325" progId="">
                <p:embed/>
              </p:oleObj>
            </a:graphicData>
          </a:graphic>
        </p:graphicFrame>
        <p:sp>
          <p:nvSpPr>
            <p:cNvPr id="8" name="TextBox 6"/>
            <p:cNvSpPr txBox="1">
              <a:spLocks noChangeArrowheads="1"/>
            </p:cNvSpPr>
            <p:nvPr/>
          </p:nvSpPr>
          <p:spPr bwMode="auto">
            <a:xfrm>
              <a:off x="6587889" y="1484985"/>
              <a:ext cx="1640637" cy="4000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000"/>
                <a:t>Q</a:t>
              </a:r>
              <a:r>
                <a:rPr lang="en-US" altLang="ru-RU" sz="2000" baseline="-25000"/>
                <a:t>F  </a:t>
              </a:r>
              <a:r>
                <a:rPr lang="en-US" altLang="ru-RU" sz="2000"/>
                <a:t>= 277 MeV</a:t>
              </a:r>
              <a:endParaRPr lang="ru-RU" altLang="ru-RU" sz="2000"/>
            </a:p>
          </p:txBody>
        </p:sp>
        <p:sp>
          <p:nvSpPr>
            <p:cNvPr id="9" name="TextBox 8"/>
            <p:cNvSpPr txBox="1">
              <a:spLocks noChangeArrowheads="1"/>
            </p:cNvSpPr>
            <p:nvPr/>
          </p:nvSpPr>
          <p:spPr bwMode="auto">
            <a:xfrm>
              <a:off x="6511654" y="1804075"/>
              <a:ext cx="1732754" cy="4000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000"/>
                <a:t>TKE</a:t>
              </a:r>
              <a:r>
                <a:rPr lang="en-US" altLang="ru-RU" sz="2000" baseline="-25000"/>
                <a:t> </a:t>
              </a:r>
              <a:r>
                <a:rPr lang="en-US" altLang="ru-RU" sz="2000"/>
                <a:t>= 248 MeV</a:t>
              </a:r>
              <a:endParaRPr lang="ru-RU" altLang="ru-RU" sz="2000"/>
            </a:p>
          </p:txBody>
        </p:sp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089301" y="2618666"/>
            <a:ext cx="1733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/>
              <a:t>TKE</a:t>
            </a:r>
            <a:r>
              <a:rPr lang="en-US" altLang="ru-RU" sz="2000" baseline="-25000"/>
              <a:t> </a:t>
            </a:r>
            <a:r>
              <a:rPr lang="en-US" altLang="ru-RU" sz="2000"/>
              <a:t>= 168 MeV</a:t>
            </a:r>
            <a:endParaRPr lang="ru-RU" altLang="ru-RU" sz="2000"/>
          </a:p>
        </p:txBody>
      </p:sp>
      <p:sp>
        <p:nvSpPr>
          <p:cNvPr id="11" name="TextBox 10"/>
          <p:cNvSpPr txBox="1"/>
          <p:nvPr/>
        </p:nvSpPr>
        <p:spPr>
          <a:xfrm>
            <a:off x="106532" y="1160338"/>
            <a:ext cx="3160451" cy="830997"/>
          </a:xfrm>
          <a:prstGeom prst="rect">
            <a:avLst/>
          </a:prstGeom>
          <a:solidFill>
            <a:srgbClr val="FFFF00">
              <a:alpha val="18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Ю.Ц. Оганесян 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Cold fusion of massive nuclei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Семинар в ЛЯР ОИЯИ 23.12.2024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F56577BD-7705-4D00-8489-D6A73DEB5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D8FF-7097-4143-B103-480CD0CEB589}" type="slidenum">
              <a:rPr lang="ru-RU" smtClean="0"/>
              <a:pPr/>
              <a:t>40</a:t>
            </a:fld>
            <a:endParaRPr lang="ru-RU"/>
          </a:p>
        </p:txBody>
      </p:sp>
      <p:graphicFrame>
        <p:nvGraphicFramePr>
          <p:cNvPr id="2" name="Таблица 4">
            <a:extLst>
              <a:ext uri="{FF2B5EF4-FFF2-40B4-BE49-F238E27FC236}">
                <a16:creationId xmlns:a16="http://schemas.microsoft.com/office/drawing/2014/main" xmlns="" id="{2C12F0CA-554D-4E38-BF80-9DF6CBFA03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84254584"/>
              </p:ext>
            </p:extLst>
          </p:nvPr>
        </p:nvGraphicFramePr>
        <p:xfrm>
          <a:off x="121329" y="1285240"/>
          <a:ext cx="11949342" cy="428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7835">
                  <a:extLst>
                    <a:ext uri="{9D8B030D-6E8A-4147-A177-3AD203B41FA5}">
                      <a16:colId xmlns:a16="http://schemas.microsoft.com/office/drawing/2014/main" xmlns="" val="609730962"/>
                    </a:ext>
                  </a:extLst>
                </a:gridCol>
                <a:gridCol w="1476262">
                  <a:extLst>
                    <a:ext uri="{9D8B030D-6E8A-4147-A177-3AD203B41FA5}">
                      <a16:colId xmlns:a16="http://schemas.microsoft.com/office/drawing/2014/main" xmlns="" val="1392485829"/>
                    </a:ext>
                  </a:extLst>
                </a:gridCol>
                <a:gridCol w="1707049">
                  <a:extLst>
                    <a:ext uri="{9D8B030D-6E8A-4147-A177-3AD203B41FA5}">
                      <a16:colId xmlns:a16="http://schemas.microsoft.com/office/drawing/2014/main" xmlns="" val="1428957966"/>
                    </a:ext>
                  </a:extLst>
                </a:gridCol>
                <a:gridCol w="1707049">
                  <a:extLst>
                    <a:ext uri="{9D8B030D-6E8A-4147-A177-3AD203B41FA5}">
                      <a16:colId xmlns:a16="http://schemas.microsoft.com/office/drawing/2014/main" xmlns="" val="3284701577"/>
                    </a:ext>
                  </a:extLst>
                </a:gridCol>
                <a:gridCol w="1707049">
                  <a:extLst>
                    <a:ext uri="{9D8B030D-6E8A-4147-A177-3AD203B41FA5}">
                      <a16:colId xmlns:a16="http://schemas.microsoft.com/office/drawing/2014/main" xmlns="" val="2962901360"/>
                    </a:ext>
                  </a:extLst>
                </a:gridCol>
                <a:gridCol w="1707049">
                  <a:extLst>
                    <a:ext uri="{9D8B030D-6E8A-4147-A177-3AD203B41FA5}">
                      <a16:colId xmlns:a16="http://schemas.microsoft.com/office/drawing/2014/main" xmlns="" val="3908923124"/>
                    </a:ext>
                  </a:extLst>
                </a:gridCol>
                <a:gridCol w="1707049">
                  <a:extLst>
                    <a:ext uri="{9D8B030D-6E8A-4147-A177-3AD203B41FA5}">
                      <a16:colId xmlns:a16="http://schemas.microsoft.com/office/drawing/2014/main" xmlns="" val="33610478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Сегмент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Сегмент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Сегмент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Сегмент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Сегмент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Сегмент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08367582"/>
                  </a:ext>
                </a:extLst>
              </a:tr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Классическая электроника (Усилитель +АЦП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69931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мкс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мкс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мкс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мкс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мкс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мкс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91896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Разрешение на линии 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кэВ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2.13 кэВ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2.16 кэВ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1.79 кэВ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1.25 кэВ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 кэВ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2.23 кэВ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17148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Разрешение на линии 1332кэВ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 кэВ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2.49 кэВ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2.18 кэВ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1.76 кэВ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2.19 кэВ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2.50 кэВ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57591785"/>
                  </a:ext>
                </a:extLst>
              </a:tr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Дигитайзер 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CAEN V1725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41261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Разрешение на линии 122кэВ</a:t>
                      </a: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1.47 кэВ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1.47 кэВ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 кэВ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 кэВ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 кэВ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 кэВ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1057303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Разрешение на линии 1332кэВ</a:t>
                      </a: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2.24 кэВ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2.29 кэВ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2.21 кэВ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2.15 кэВ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2.38 кэВ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2.45 кэВ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80445565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91331" y="412357"/>
            <a:ext cx="19816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Разрешение СГ</a:t>
            </a:r>
          </a:p>
        </p:txBody>
      </p:sp>
    </p:spTree>
    <p:extLst>
      <p:ext uri="{BB962C8B-B14F-4D97-AF65-F5344CB8AC3E}">
        <p14:creationId xmlns:p14="http://schemas.microsoft.com/office/powerpoint/2010/main" xmlns="" val="1916424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D8FF-7097-4143-B103-480CD0CEB589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6531" y="30613"/>
            <a:ext cx="12085469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Возможные сценарии: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EC 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распад на основное состояние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177800">
              <a:buFont typeface="Arial" pitchFamily="34" charset="0"/>
              <a:buChar char="•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K –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оболочка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55600" indent="88900">
              <a:buFont typeface="Wingdings" pitchFamily="2" charset="2"/>
              <a:buChar char="v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X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+ (процессы на вышележащих оболочках)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55600" indent="88900">
              <a:buFont typeface="Wingdings" pitchFamily="2" charset="2"/>
              <a:buChar char="v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оже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- электрон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+ (процессы на вышележащих оболочках)</a:t>
            </a:r>
          </a:p>
          <a:p>
            <a:pPr marL="17780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1,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L2, L3, M1 …  –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подоболочка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+ смотри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K</a:t>
            </a: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EC 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распад на возбужденное состояние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177800" indent="-177800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как на основное состояние, но разрядка возбужденного состояния может идти по разным  сценариям, включая мгновенный или задержанный вылет </a:t>
            </a:r>
            <a:r>
              <a:rPr lang="el-GR" sz="2400" dirty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конверсию (в этом случае будет конверсионный электрон + процессы на атомных оболочках), распад ядра из возбужденного состояния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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ru-RU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распад на основное состояние (2х511 кэВ)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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ru-RU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распад на возбужденное состояние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(2х511 кэВ + как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EC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 возбужденные состояния).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Вероятности процессов определяются энергетическими уровнями, четностями состояний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9F24084-E8FB-4BFD-95B4-26EF567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D8FF-7097-4143-B103-480CD0CEB589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455EDF6-0893-4CD8-B6CE-8A60053DE37D}"/>
              </a:ext>
            </a:extLst>
          </p:cNvPr>
          <p:cNvSpPr/>
          <p:nvPr/>
        </p:nvSpPr>
        <p:spPr>
          <a:xfrm>
            <a:off x="8177860" y="625759"/>
            <a:ext cx="3608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Data Sheets 141, 327 (2017)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C47B72-6F2F-4727-9AB6-0CFEDC3FF64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488" y="20265"/>
            <a:ext cx="3189028" cy="1980685"/>
          </a:xfrm>
          <a:prstGeom prst="rect">
            <a:avLst/>
          </a:prstGeom>
        </p:spPr>
      </p:pic>
      <p:pic>
        <p:nvPicPr>
          <p:cNvPr id="38914" name="Picture 2">
            <a:extLst>
              <a:ext uri="{FF2B5EF4-FFF2-40B4-BE49-F238E27FC236}">
                <a16:creationId xmlns:a16="http://schemas.microsoft.com/office/drawing/2014/main" xmlns="" id="{1F86717C-D6F3-414A-BD57-0A451EA9B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1649" y="1140929"/>
            <a:ext cx="8270351" cy="431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627831F4-9EDC-4B4F-BE39-62E55BECC0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05637332"/>
              </p:ext>
            </p:extLst>
          </p:nvPr>
        </p:nvGraphicFramePr>
        <p:xfrm>
          <a:off x="100108" y="1975359"/>
          <a:ext cx="3821541" cy="4862376"/>
        </p:xfrm>
        <a:graphic>
          <a:graphicData uri="http://schemas.openxmlformats.org/drawingml/2006/table">
            <a:tbl>
              <a:tblPr firstRow="1"/>
              <a:tblGrid>
                <a:gridCol w="1273847">
                  <a:extLst>
                    <a:ext uri="{9D8B030D-6E8A-4147-A177-3AD203B41FA5}">
                      <a16:colId xmlns:a16="http://schemas.microsoft.com/office/drawing/2014/main" xmlns="" val="1645630732"/>
                    </a:ext>
                  </a:extLst>
                </a:gridCol>
                <a:gridCol w="1273847">
                  <a:extLst>
                    <a:ext uri="{9D8B030D-6E8A-4147-A177-3AD203B41FA5}">
                      <a16:colId xmlns:a16="http://schemas.microsoft.com/office/drawing/2014/main" xmlns="" val="1547348084"/>
                    </a:ext>
                  </a:extLst>
                </a:gridCol>
                <a:gridCol w="1273847">
                  <a:extLst>
                    <a:ext uri="{9D8B030D-6E8A-4147-A177-3AD203B41FA5}">
                      <a16:colId xmlns:a16="http://schemas.microsoft.com/office/drawing/2014/main" xmlns="" val="2297691374"/>
                    </a:ext>
                  </a:extLst>
                </a:gridCol>
              </a:tblGrid>
              <a:tr h="262921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 (keV)</a:t>
                      </a: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Intensity (%)</a:t>
                      </a: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37534522"/>
                  </a:ext>
                </a:extLst>
              </a:tr>
              <a:tr h="157752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XR l</a:t>
                      </a: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  16.4</a:t>
                      </a: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   41.8</a:t>
                      </a: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46119306"/>
                  </a:ext>
                </a:extLst>
              </a:tr>
              <a:tr h="157752">
                <a:tc>
                  <a:txBody>
                    <a:bodyPr/>
                    <a:lstStyle/>
                    <a:p>
                      <a:pPr algn="l"/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 111.6 </a:t>
                      </a: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    0.104</a:t>
                      </a: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05438408"/>
                  </a:ext>
                </a:extLst>
              </a:tr>
              <a:tr h="157752">
                <a:tc>
                  <a:txBody>
                    <a:bodyPr/>
                    <a:lstStyle/>
                    <a:p>
                      <a:pPr algn="l"/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XR k</a:t>
                      </a:r>
                      <a:r>
                        <a:rPr lang="el-GR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α2</a:t>
                      </a: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 115.285</a:t>
                      </a: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   19.8  </a:t>
                      </a: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63861942"/>
                  </a:ext>
                </a:extLst>
              </a:tr>
              <a:tr h="157752">
                <a:tc>
                  <a:txBody>
                    <a:bodyPr/>
                    <a:lstStyle/>
                    <a:p>
                      <a:pPr algn="l"/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XR k</a:t>
                      </a:r>
                      <a:r>
                        <a:rPr lang="el-GR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α1</a:t>
                      </a: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 121.058</a:t>
                      </a: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   30.3 </a:t>
                      </a: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33054932"/>
                  </a:ext>
                </a:extLst>
              </a:tr>
              <a:tr h="157752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XR k</a:t>
                      </a:r>
                      <a:r>
                        <a:rPr lang="el-GR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β3</a:t>
                      </a: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 135.15</a:t>
                      </a: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    3.93 </a:t>
                      </a: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64605806"/>
                  </a:ext>
                </a:extLst>
              </a:tr>
              <a:tr h="157752">
                <a:tc>
                  <a:txBody>
                    <a:bodyPr/>
                    <a:lstStyle/>
                    <a:p>
                      <a:pPr algn="l"/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XR k</a:t>
                      </a:r>
                      <a:r>
                        <a:rPr lang="el-GR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β1</a:t>
                      </a: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 136.521</a:t>
                      </a: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    7.40 </a:t>
                      </a: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75770743"/>
                  </a:ext>
                </a:extLst>
              </a:tr>
              <a:tr h="157752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XR k</a:t>
                      </a:r>
                      <a:r>
                        <a:rPr lang="el-GR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β2</a:t>
                      </a: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 140.362</a:t>
                      </a: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    2.95</a:t>
                      </a: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31520301"/>
                  </a:ext>
                </a:extLst>
              </a:tr>
              <a:tr h="157752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Annihil.</a:t>
                      </a: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 511.0</a:t>
                      </a: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    0.24</a:t>
                      </a: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23574477"/>
                  </a:ext>
                </a:extLst>
              </a:tr>
              <a:tr h="157752">
                <a:tc>
                  <a:txBody>
                    <a:bodyPr/>
                    <a:lstStyle/>
                    <a:p>
                      <a:pPr algn="l"/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 634.1 </a:t>
                      </a: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    6.1   </a:t>
                      </a: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56343370"/>
                  </a:ext>
                </a:extLst>
              </a:tr>
              <a:tr h="157752">
                <a:tc>
                  <a:txBody>
                    <a:bodyPr/>
                    <a:lstStyle/>
                    <a:p>
                      <a:pPr algn="l"/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 644.0 </a:t>
                      </a: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    7.1   </a:t>
                      </a: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80256414"/>
                  </a:ext>
                </a:extLst>
              </a:tr>
              <a:tr h="157752">
                <a:tc>
                  <a:txBody>
                    <a:bodyPr/>
                    <a:lstStyle/>
                    <a:p>
                      <a:pPr algn="l"/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 680.0 </a:t>
                      </a: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    1.50 </a:t>
                      </a: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76628484"/>
                  </a:ext>
                </a:extLst>
              </a:tr>
              <a:tr h="157752">
                <a:tc>
                  <a:txBody>
                    <a:bodyPr/>
                    <a:lstStyle/>
                    <a:p>
                      <a:pPr algn="l"/>
                      <a:endParaRPr lang="en-US" sz="16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 682.1 </a:t>
                      </a: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    6.5 </a:t>
                      </a: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85420539"/>
                  </a:ext>
                </a:extLst>
              </a:tr>
              <a:tr h="157752">
                <a:tc>
                  <a:txBody>
                    <a:bodyPr/>
                    <a:lstStyle/>
                    <a:p>
                      <a:pPr algn="l"/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 692.0 </a:t>
                      </a: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    4.8  </a:t>
                      </a: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59104313"/>
                  </a:ext>
                </a:extLst>
              </a:tr>
              <a:tr h="157752">
                <a:tc>
                  <a:txBody>
                    <a:bodyPr/>
                    <a:lstStyle/>
                    <a:p>
                      <a:pPr algn="l"/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1312.3 </a:t>
                      </a: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    2.16 </a:t>
                      </a: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53457699"/>
                  </a:ext>
                </a:extLst>
              </a:tr>
              <a:tr h="157752">
                <a:tc>
                  <a:txBody>
                    <a:bodyPr/>
                    <a:lstStyle/>
                    <a:p>
                      <a:pPr algn="l"/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1326.1 </a:t>
                      </a: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    2.35</a:t>
                      </a: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25140093"/>
                  </a:ext>
                </a:extLst>
              </a:tr>
              <a:tr h="157752">
                <a:tc>
                  <a:txBody>
                    <a:bodyPr/>
                    <a:lstStyle/>
                    <a:p>
                      <a:pPr algn="l"/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1357.1 </a:t>
                      </a: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    2.16</a:t>
                      </a: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76774915"/>
                  </a:ext>
                </a:extLst>
              </a:tr>
              <a:tr h="157752">
                <a:tc>
                  <a:txBody>
                    <a:bodyPr/>
                    <a:lstStyle/>
                    <a:p>
                      <a:pPr algn="l"/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1374.1 </a:t>
                      </a: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    2.5   </a:t>
                      </a:r>
                    </a:p>
                  </a:txBody>
                  <a:tcPr marL="13146" marR="13146" marT="13146" marB="131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97763399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DB998F2-C011-46C3-B830-43539EB0615E}"/>
              </a:ext>
            </a:extLst>
          </p:cNvPr>
          <p:cNvSpPr/>
          <p:nvPr/>
        </p:nvSpPr>
        <p:spPr>
          <a:xfrm>
            <a:off x="8281350" y="5962149"/>
            <a:ext cx="3388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https://www.nndc.bnl.gov/nudat3/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812584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8196" y="0"/>
            <a:ext cx="8738586" cy="662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97282" y="239686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EC/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Symbol"/>
              </a:rPr>
              <a:t>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+ 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for allowed 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and first-forbidden 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unique decays 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with Z=10-100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228" y="4660773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EC/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  <a:sym typeface="Symbol"/>
              </a:rPr>
              <a:t></a:t>
            </a:r>
            <a:r>
              <a:rPr lang="en-US" sz="2800" b="1" baseline="30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= 1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1970843" y="4962611"/>
            <a:ext cx="690483" cy="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2334816" y="4953735"/>
            <a:ext cx="9546454" cy="8876"/>
          </a:xfrm>
          <a:prstGeom prst="line">
            <a:avLst/>
          </a:prstGeom>
          <a:ln w="25400">
            <a:solidFill>
              <a:srgbClr val="FF0000">
                <a:alpha val="3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3428629" y="6533058"/>
            <a:ext cx="7713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MeV</a:t>
            </a:r>
            <a:endParaRPr lang="ru-RU" sz="16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7833449" y="6559692"/>
            <a:ext cx="7713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MeV</a:t>
            </a:r>
            <a:endParaRPr lang="ru-RU" sz="16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112862" y="6559692"/>
            <a:ext cx="8739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MeV</a:t>
            </a:r>
            <a:endParaRPr lang="ru-RU" sz="16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1409771" y="6559692"/>
            <a:ext cx="8739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MeV</a:t>
            </a:r>
            <a:endParaRPr lang="ru-RU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D8FF-7097-4143-B103-480CD0CEB589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432263" y="26634"/>
            <a:ext cx="71790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Squared Amplitudes of the Bound-State Electron Radial </a:t>
            </a:r>
            <a:r>
              <a:rPr lang="en-US" b="1" dirty="0" err="1"/>
              <a:t>Wavefunctions</a:t>
            </a:r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417261" y="623699"/>
            <a:ext cx="10288293" cy="5686578"/>
            <a:chOff x="417261" y="623699"/>
            <a:chExt cx="10288293" cy="5686578"/>
          </a:xfrm>
        </p:grpSpPr>
        <p:pic>
          <p:nvPicPr>
            <p:cNvPr id="6246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17261" y="643877"/>
              <a:ext cx="719032" cy="566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6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54638" y="623699"/>
              <a:ext cx="5740792" cy="5504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6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834317" y="637891"/>
              <a:ext cx="1871237" cy="507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Овал 11"/>
          <p:cNvSpPr/>
          <p:nvPr/>
        </p:nvSpPr>
        <p:spPr>
          <a:xfrm>
            <a:off x="5911911" y="1403286"/>
            <a:ext cx="1448555" cy="1131683"/>
          </a:xfrm>
          <a:prstGeom prst="ellipse">
            <a:avLst/>
          </a:prstGeom>
          <a:solidFill>
            <a:srgbClr val="FFFF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D8FF-7097-4143-B103-480CD0CEB589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920" y="435305"/>
            <a:ext cx="11181503" cy="6417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994336" y="0"/>
            <a:ext cx="6900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Полные коэффициенты внутренней конверсии для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Z=100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065320" y="3524435"/>
            <a:ext cx="4847208" cy="0"/>
          </a:xfrm>
          <a:prstGeom prst="line">
            <a:avLst/>
          </a:prstGeom>
          <a:ln w="31750">
            <a:solidFill>
              <a:srgbClr val="FF0000">
                <a:alpha val="4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6517886" y="4475855"/>
            <a:ext cx="4847208" cy="0"/>
          </a:xfrm>
          <a:prstGeom prst="line">
            <a:avLst/>
          </a:prstGeom>
          <a:ln w="31750">
            <a:solidFill>
              <a:srgbClr val="FF0000">
                <a:alpha val="49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28549</TotalTime>
  <Words>2519</Words>
  <Application>Microsoft Office PowerPoint</Application>
  <PresentationFormat>Произвольный</PresentationFormat>
  <Paragraphs>488</Paragraphs>
  <Slides>40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2" baseType="lpstr">
      <vt:lpstr>Тема Office</vt:lpstr>
      <vt:lpstr>CorelDRAW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Узкоспециализированные германиевые детекторы, применяемые в домашних экспериментах и исследованиях НЭОЯСиРХ</dc:title>
  <dc:creator>Dmitry Ponomarev</dc:creator>
  <cp:lastModifiedBy>Евгений Якушев</cp:lastModifiedBy>
  <cp:revision>183</cp:revision>
  <dcterms:created xsi:type="dcterms:W3CDTF">2021-06-10T07:17:01Z</dcterms:created>
  <dcterms:modified xsi:type="dcterms:W3CDTF">2025-06-24T14:04:50Z</dcterms:modified>
</cp:coreProperties>
</file>