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31"/>
  </p:notesMasterIdLst>
  <p:sldIdLst>
    <p:sldId id="256" r:id="rId2"/>
    <p:sldId id="553" r:id="rId3"/>
    <p:sldId id="506" r:id="rId4"/>
    <p:sldId id="369" r:id="rId5"/>
    <p:sldId id="375" r:id="rId6"/>
    <p:sldId id="381" r:id="rId7"/>
    <p:sldId id="516" r:id="rId8"/>
    <p:sldId id="511" r:id="rId9"/>
    <p:sldId id="513" r:id="rId10"/>
    <p:sldId id="545" r:id="rId11"/>
    <p:sldId id="551" r:id="rId12"/>
    <p:sldId id="549" r:id="rId13"/>
    <p:sldId id="546" r:id="rId14"/>
    <p:sldId id="420" r:id="rId15"/>
    <p:sldId id="460" r:id="rId16"/>
    <p:sldId id="432" r:id="rId17"/>
    <p:sldId id="335" r:id="rId18"/>
    <p:sldId id="541" r:id="rId19"/>
    <p:sldId id="542" r:id="rId20"/>
    <p:sldId id="441" r:id="rId21"/>
    <p:sldId id="552" r:id="rId22"/>
    <p:sldId id="540" r:id="rId23"/>
    <p:sldId id="539" r:id="rId24"/>
    <p:sldId id="260" r:id="rId25"/>
    <p:sldId id="273" r:id="rId26"/>
    <p:sldId id="543" r:id="rId27"/>
    <p:sldId id="536" r:id="rId28"/>
    <p:sldId id="544" r:id="rId29"/>
    <p:sldId id="532"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95"/>
    <p:restoredTop sz="94807"/>
  </p:normalViewPr>
  <p:slideViewPr>
    <p:cSldViewPr snapToGrid="0" snapToObjects="1">
      <p:cViewPr>
        <p:scale>
          <a:sx n="80" d="100"/>
          <a:sy n="80" d="100"/>
        </p:scale>
        <p:origin x="1144" y="10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D458F-360B-1443-94B4-1759DB5FD12A}" type="datetimeFigureOut">
              <a:rPr lang="ru-RU" smtClean="0"/>
              <a:t>27.06.2025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6199F-008A-D046-B048-EC23883B9543}" type="slidenum">
              <a:rPr lang="ru-RU" smtClean="0"/>
              <a:t>‹#›</a:t>
            </a:fld>
            <a:endParaRPr lang="ru-RU"/>
          </a:p>
        </p:txBody>
      </p:sp>
    </p:spTree>
    <p:extLst>
      <p:ext uri="{BB962C8B-B14F-4D97-AF65-F5344CB8AC3E}">
        <p14:creationId xmlns:p14="http://schemas.microsoft.com/office/powerpoint/2010/main" val="3288031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8F6199F-008A-D046-B048-EC23883B9543}" type="slidenum">
              <a:rPr lang="ru-RU" smtClean="0"/>
              <a:t>1</a:t>
            </a:fld>
            <a:endParaRPr lang="ru-RU"/>
          </a:p>
        </p:txBody>
      </p:sp>
    </p:spTree>
    <p:extLst>
      <p:ext uri="{BB962C8B-B14F-4D97-AF65-F5344CB8AC3E}">
        <p14:creationId xmlns:p14="http://schemas.microsoft.com/office/powerpoint/2010/main" val="223773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1D11F71A-4787-45F6-BE7A-034800ABA7FC}" type="slidenum">
              <a:rPr lang="en-US" smtClean="0"/>
              <a:pPr/>
              <a:t>15</a:t>
            </a:fld>
            <a:endParaRPr lang="en-US"/>
          </a:p>
        </p:txBody>
      </p:sp>
    </p:spTree>
    <p:extLst>
      <p:ext uri="{BB962C8B-B14F-4D97-AF65-F5344CB8AC3E}">
        <p14:creationId xmlns:p14="http://schemas.microsoft.com/office/powerpoint/2010/main" val="351378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baseline="0" dirty="0"/>
          </a:p>
        </p:txBody>
      </p:sp>
      <p:sp>
        <p:nvSpPr>
          <p:cNvPr id="4" name="Slide Number Placeholder 3"/>
          <p:cNvSpPr>
            <a:spLocks noGrp="1"/>
          </p:cNvSpPr>
          <p:nvPr>
            <p:ph type="sldNum" sz="quarter" idx="10"/>
          </p:nvPr>
        </p:nvSpPr>
        <p:spPr/>
        <p:txBody>
          <a:bodyPr/>
          <a:lstStyle/>
          <a:p>
            <a:fld id="{1D11F71A-4787-45F6-BE7A-034800ABA7FC}" type="slidenum">
              <a:rPr lang="en-US" smtClean="0"/>
              <a:pPr/>
              <a:t>16</a:t>
            </a:fld>
            <a:endParaRPr lang="en-US"/>
          </a:p>
        </p:txBody>
      </p:sp>
    </p:spTree>
    <p:extLst>
      <p:ext uri="{BB962C8B-B14F-4D97-AF65-F5344CB8AC3E}">
        <p14:creationId xmlns:p14="http://schemas.microsoft.com/office/powerpoint/2010/main" val="2137975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Double</a:t>
            </a:r>
            <a:r>
              <a:rPr lang="fi-FI" baseline="0" dirty="0"/>
              <a:t> </a:t>
            </a:r>
            <a:r>
              <a:rPr lang="fi-FI" baseline="0" dirty="0" err="1"/>
              <a:t>frequency</a:t>
            </a:r>
            <a:r>
              <a:rPr lang="fi-FI" baseline="0" dirty="0"/>
              <a:t> </a:t>
            </a:r>
            <a:r>
              <a:rPr lang="fi-FI" baseline="0" dirty="0" err="1"/>
              <a:t>heating</a:t>
            </a:r>
            <a:r>
              <a:rPr lang="fi-FI" baseline="0" dirty="0"/>
              <a:t> </a:t>
            </a:r>
            <a:r>
              <a:rPr lang="fi-FI" baseline="0" dirty="0" err="1"/>
              <a:t>suppresses</a:t>
            </a:r>
            <a:r>
              <a:rPr lang="fi-FI" baseline="0" dirty="0"/>
              <a:t> the </a:t>
            </a:r>
            <a:r>
              <a:rPr lang="fi-FI" baseline="0" dirty="0" err="1"/>
              <a:t>instabilities</a:t>
            </a:r>
            <a:r>
              <a:rPr lang="fi-FI" baseline="0" dirty="0"/>
              <a:t> to </a:t>
            </a:r>
            <a:r>
              <a:rPr lang="fi-FI" baseline="0" dirty="0" err="1"/>
              <a:t>some</a:t>
            </a:r>
            <a:r>
              <a:rPr lang="fi-FI" baseline="0" dirty="0"/>
              <a:t> </a:t>
            </a:r>
            <a:r>
              <a:rPr lang="fi-FI" baseline="0" dirty="0" err="1"/>
              <a:t>degree</a:t>
            </a:r>
            <a:endParaRPr lang="fi-FI" dirty="0"/>
          </a:p>
        </p:txBody>
      </p:sp>
      <p:sp>
        <p:nvSpPr>
          <p:cNvPr id="4" name="Slide Number Placeholder 3"/>
          <p:cNvSpPr>
            <a:spLocks noGrp="1"/>
          </p:cNvSpPr>
          <p:nvPr>
            <p:ph type="sldNum" sz="quarter" idx="10"/>
          </p:nvPr>
        </p:nvSpPr>
        <p:spPr/>
        <p:txBody>
          <a:bodyPr/>
          <a:lstStyle/>
          <a:p>
            <a:fld id="{1D11F71A-4787-45F6-BE7A-034800ABA7FC}" type="slidenum">
              <a:rPr lang="en-US" smtClean="0"/>
              <a:pPr/>
              <a:t>20</a:t>
            </a:fld>
            <a:endParaRPr lang="en-US"/>
          </a:p>
        </p:txBody>
      </p:sp>
    </p:spTree>
    <p:extLst>
      <p:ext uri="{BB962C8B-B14F-4D97-AF65-F5344CB8AC3E}">
        <p14:creationId xmlns:p14="http://schemas.microsoft.com/office/powerpoint/2010/main" val="2004039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eaLnBrk="1" hangingPunct="1">
              <a:lnSpc>
                <a:spcPct val="120000"/>
              </a:lnSpc>
              <a:buFont typeface="Wingdings" panose="05000000000000000000" pitchFamily="2" charset="2"/>
              <a:buNone/>
            </a:pPr>
            <a:r>
              <a:rPr lang="en-US" altLang="zh-CN" sz="1400" b="0" dirty="0">
                <a:solidFill>
                  <a:schemeClr val="tx1"/>
                </a:solidFill>
              </a:rPr>
              <a:t>HIAF is one of the large-scale scientific facilities in China which is expected to be completed in 2025. The long-range plan is to realize ultimate experimental conditions for </a:t>
            </a:r>
            <a:r>
              <a:rPr lang="en-US" altLang="zh-CN" sz="1400" b="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rPr>
              <a:t>Nature of nuclear force and the existence limitation of nuclei, Phase structure of nuclear matter, QED, Heavy-Ion driven High Energy Density Physics, HIF and so on. Other than the challenges of high intensity ion beam acceleration  with the accelerators, it is more stringent to realize the production of high intensity highly charged heavy ion beams in the magnitude of mA or more that is far beyond the capability of the existing ion sources for heavy ion accelerators.</a:t>
            </a:r>
          </a:p>
          <a:p>
            <a:endParaRPr lang="zh-CN" altLang="en-US" dirty="0"/>
          </a:p>
        </p:txBody>
      </p:sp>
      <p:sp>
        <p:nvSpPr>
          <p:cNvPr id="4" name="灯片编号占位符 3"/>
          <p:cNvSpPr>
            <a:spLocks noGrp="1"/>
          </p:cNvSpPr>
          <p:nvPr>
            <p:ph type="sldNum" sz="quarter" idx="5"/>
          </p:nvPr>
        </p:nvSpPr>
        <p:spPr/>
        <p:txBody>
          <a:bodyPr/>
          <a:lstStyle/>
          <a:p>
            <a:fld id="{DFED1007-7719-4125-9986-CC32BED1DB9E}" type="slidenum">
              <a:rPr lang="zh-CN" altLang="en-US" smtClean="0"/>
              <a:t>22</a:t>
            </a:fld>
            <a:endParaRPr lang="zh-CN" altLang="en-US"/>
          </a:p>
        </p:txBody>
      </p:sp>
    </p:spTree>
    <p:extLst>
      <p:ext uri="{BB962C8B-B14F-4D97-AF65-F5344CB8AC3E}">
        <p14:creationId xmlns:p14="http://schemas.microsoft.com/office/powerpoint/2010/main" val="3096991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7A87A63-F9EE-8345-BDE8-4CF7FF99F866}" type="slidenum">
              <a:rPr lang="ru-RU" smtClean="0"/>
              <a:t>29</a:t>
            </a:fld>
            <a:endParaRPr lang="ru-RU"/>
          </a:p>
        </p:txBody>
      </p:sp>
    </p:spTree>
    <p:extLst>
      <p:ext uri="{BB962C8B-B14F-4D97-AF65-F5344CB8AC3E}">
        <p14:creationId xmlns:p14="http://schemas.microsoft.com/office/powerpoint/2010/main" val="47503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1225847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Implication</a:t>
            </a:r>
            <a:r>
              <a:rPr lang="fi-FI" baseline="0" dirty="0"/>
              <a:t> of the </a:t>
            </a:r>
            <a:r>
              <a:rPr lang="fi-FI" baseline="0" dirty="0" err="1"/>
              <a:t>ionization</a:t>
            </a:r>
            <a:r>
              <a:rPr lang="fi-FI" baseline="0" dirty="0"/>
              <a:t> / </a:t>
            </a:r>
            <a:r>
              <a:rPr lang="fi-FI" baseline="0" dirty="0" err="1"/>
              <a:t>charge</a:t>
            </a:r>
            <a:r>
              <a:rPr lang="fi-FI" baseline="0" dirty="0"/>
              <a:t> </a:t>
            </a:r>
            <a:r>
              <a:rPr lang="fi-FI" baseline="0" dirty="0" err="1"/>
              <a:t>exchange</a:t>
            </a:r>
            <a:r>
              <a:rPr lang="fi-FI" baseline="0" dirty="0"/>
              <a:t> </a:t>
            </a:r>
            <a:r>
              <a:rPr lang="fi-FI" baseline="0" dirty="0" err="1"/>
              <a:t>balance</a:t>
            </a:r>
            <a:r>
              <a:rPr lang="fi-FI" baseline="0" dirty="0"/>
              <a:t> on the </a:t>
            </a:r>
            <a:r>
              <a:rPr lang="fi-FI" baseline="0" dirty="0" err="1"/>
              <a:t>charge</a:t>
            </a:r>
            <a:r>
              <a:rPr lang="fi-FI" baseline="0" dirty="0"/>
              <a:t> </a:t>
            </a:r>
            <a:r>
              <a:rPr lang="fi-FI" baseline="0" dirty="0" err="1"/>
              <a:t>state</a:t>
            </a:r>
            <a:r>
              <a:rPr lang="fi-FI" baseline="0" dirty="0"/>
              <a:t> </a:t>
            </a:r>
            <a:r>
              <a:rPr lang="fi-FI" baseline="0" dirty="0" err="1"/>
              <a:t>distribution</a:t>
            </a:r>
            <a:endParaRPr lang="fi-FI" dirty="0"/>
          </a:p>
        </p:txBody>
      </p:sp>
      <p:sp>
        <p:nvSpPr>
          <p:cNvPr id="4" name="Slide Number Placeholder 3"/>
          <p:cNvSpPr>
            <a:spLocks noGrp="1"/>
          </p:cNvSpPr>
          <p:nvPr>
            <p:ph type="sldNum" sz="quarter" idx="10"/>
          </p:nvPr>
        </p:nvSpPr>
        <p:spPr/>
        <p:txBody>
          <a:bodyPr/>
          <a:lstStyle/>
          <a:p>
            <a:fld id="{1D11F71A-4787-45F6-BE7A-034800ABA7FC}" type="slidenum">
              <a:rPr lang="en-US" smtClean="0"/>
              <a:pPr/>
              <a:t>4</a:t>
            </a:fld>
            <a:endParaRPr lang="en-US"/>
          </a:p>
        </p:txBody>
      </p:sp>
    </p:spTree>
    <p:extLst>
      <p:ext uri="{BB962C8B-B14F-4D97-AF65-F5344CB8AC3E}">
        <p14:creationId xmlns:p14="http://schemas.microsoft.com/office/powerpoint/2010/main" val="195033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ECRIS</a:t>
            </a:r>
            <a:r>
              <a:rPr lang="fi-FI" baseline="0" dirty="0"/>
              <a:t> </a:t>
            </a:r>
            <a:r>
              <a:rPr lang="fi-FI" baseline="0" dirty="0" err="1"/>
              <a:t>development</a:t>
            </a:r>
            <a:r>
              <a:rPr lang="fi-FI" baseline="0" dirty="0"/>
              <a:t> </a:t>
            </a:r>
            <a:r>
              <a:rPr lang="fi-FI" baseline="0" dirty="0" err="1"/>
              <a:t>has</a:t>
            </a:r>
            <a:r>
              <a:rPr lang="fi-FI" baseline="0" dirty="0"/>
              <a:t> </a:t>
            </a:r>
            <a:r>
              <a:rPr lang="fi-FI" baseline="0" dirty="0" err="1"/>
              <a:t>lead</a:t>
            </a:r>
            <a:r>
              <a:rPr lang="fi-FI" baseline="0" dirty="0"/>
              <a:t> to </a:t>
            </a:r>
            <a:r>
              <a:rPr lang="fi-FI" baseline="0" dirty="0" err="1"/>
              <a:t>formulation</a:t>
            </a:r>
            <a:r>
              <a:rPr lang="fi-FI" baseline="0" dirty="0"/>
              <a:t> of </a:t>
            </a:r>
            <a:r>
              <a:rPr lang="fi-FI" baseline="0" dirty="0" err="1"/>
              <a:t>magnetic</a:t>
            </a:r>
            <a:r>
              <a:rPr lang="fi-FI" baseline="0" dirty="0"/>
              <a:t> </a:t>
            </a:r>
            <a:r>
              <a:rPr lang="fi-FI" baseline="0" dirty="0" err="1"/>
              <a:t>field</a:t>
            </a:r>
            <a:r>
              <a:rPr lang="fi-FI" baseline="0" dirty="0"/>
              <a:t> </a:t>
            </a:r>
            <a:r>
              <a:rPr lang="fi-FI" baseline="0" dirty="0" err="1"/>
              <a:t>scaling</a:t>
            </a:r>
            <a:r>
              <a:rPr lang="fi-FI" baseline="0" dirty="0"/>
              <a:t> </a:t>
            </a:r>
            <a:r>
              <a:rPr lang="fi-FI" baseline="0" dirty="0" err="1"/>
              <a:t>laws</a:t>
            </a:r>
            <a:r>
              <a:rPr lang="fi-FI" baseline="0" dirty="0"/>
              <a:t>.</a:t>
            </a:r>
            <a:endParaRPr lang="fi-FI" dirty="0"/>
          </a:p>
        </p:txBody>
      </p:sp>
      <p:sp>
        <p:nvSpPr>
          <p:cNvPr id="4" name="Slide Number Placeholder 3"/>
          <p:cNvSpPr>
            <a:spLocks noGrp="1"/>
          </p:cNvSpPr>
          <p:nvPr>
            <p:ph type="sldNum" sz="quarter" idx="10"/>
          </p:nvPr>
        </p:nvSpPr>
        <p:spPr/>
        <p:txBody>
          <a:bodyPr/>
          <a:lstStyle/>
          <a:p>
            <a:fld id="{1D11F71A-4787-45F6-BE7A-034800ABA7FC}" type="slidenum">
              <a:rPr lang="en-US" smtClean="0"/>
              <a:pPr/>
              <a:t>5</a:t>
            </a:fld>
            <a:endParaRPr lang="en-US"/>
          </a:p>
        </p:txBody>
      </p:sp>
    </p:spTree>
    <p:extLst>
      <p:ext uri="{BB962C8B-B14F-4D97-AF65-F5344CB8AC3E}">
        <p14:creationId xmlns:p14="http://schemas.microsoft.com/office/powerpoint/2010/main" val="353216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Frequency</a:t>
            </a:r>
            <a:r>
              <a:rPr lang="fi-FI" dirty="0"/>
              <a:t> </a:t>
            </a:r>
            <a:r>
              <a:rPr lang="fi-FI" dirty="0" err="1"/>
              <a:t>scaling</a:t>
            </a:r>
            <a:r>
              <a:rPr lang="fi-FI" dirty="0"/>
              <a:t> </a:t>
            </a:r>
            <a:r>
              <a:rPr lang="fi-FI" dirty="0" err="1"/>
              <a:t>from</a:t>
            </a:r>
            <a:r>
              <a:rPr lang="fi-FI" dirty="0"/>
              <a:t> </a:t>
            </a:r>
            <a:r>
              <a:rPr lang="fi-FI" dirty="0" err="1"/>
              <a:t>Berkeley</a:t>
            </a:r>
            <a:r>
              <a:rPr lang="fi-FI" dirty="0"/>
              <a:t> </a:t>
            </a:r>
            <a:r>
              <a:rPr lang="fi-FI" dirty="0" err="1"/>
              <a:t>showing</a:t>
            </a:r>
            <a:r>
              <a:rPr lang="fi-FI" dirty="0"/>
              <a:t> the </a:t>
            </a:r>
            <a:r>
              <a:rPr lang="fi-FI" dirty="0" err="1"/>
              <a:t>future</a:t>
            </a:r>
            <a:r>
              <a:rPr lang="fi-FI" dirty="0"/>
              <a:t> 56 </a:t>
            </a:r>
            <a:r>
              <a:rPr lang="fi-FI" dirty="0" err="1"/>
              <a:t>GHz</a:t>
            </a:r>
            <a:r>
              <a:rPr lang="fi-FI" dirty="0"/>
              <a:t> ECRIS as </a:t>
            </a:r>
            <a:r>
              <a:rPr lang="fi-FI" dirty="0" err="1"/>
              <a:t>well</a:t>
            </a:r>
            <a:r>
              <a:rPr lang="fi-FI" dirty="0"/>
              <a:t>.</a:t>
            </a:r>
          </a:p>
        </p:txBody>
      </p:sp>
      <p:sp>
        <p:nvSpPr>
          <p:cNvPr id="4" name="Slide Number Placeholder 3"/>
          <p:cNvSpPr>
            <a:spLocks noGrp="1"/>
          </p:cNvSpPr>
          <p:nvPr>
            <p:ph type="sldNum" sz="quarter" idx="10"/>
          </p:nvPr>
        </p:nvSpPr>
        <p:spPr/>
        <p:txBody>
          <a:bodyPr/>
          <a:lstStyle/>
          <a:p>
            <a:fld id="{1D11F71A-4787-45F6-BE7A-034800ABA7FC}" type="slidenum">
              <a:rPr lang="en-US" smtClean="0"/>
              <a:pPr/>
              <a:t>6</a:t>
            </a:fld>
            <a:endParaRPr lang="en-US"/>
          </a:p>
        </p:txBody>
      </p:sp>
    </p:spTree>
    <p:extLst>
      <p:ext uri="{BB962C8B-B14F-4D97-AF65-F5344CB8AC3E}">
        <p14:creationId xmlns:p14="http://schemas.microsoft.com/office/powerpoint/2010/main" val="224103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C0F3BA1D-A00F-DB41-84DA-BE26C4853B35}" type="slidenum">
              <a:rPr lang="en-US" smtClean="0"/>
              <a:t>7</a:t>
            </a:fld>
            <a:endParaRPr lang="en-US"/>
          </a:p>
        </p:txBody>
      </p:sp>
    </p:spTree>
    <p:extLst>
      <p:ext uri="{BB962C8B-B14F-4D97-AF65-F5344CB8AC3E}">
        <p14:creationId xmlns:p14="http://schemas.microsoft.com/office/powerpoint/2010/main" val="31979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8</a:t>
            </a:fld>
            <a:endParaRPr lang="en-US"/>
          </a:p>
        </p:txBody>
      </p:sp>
    </p:spTree>
    <p:extLst>
      <p:ext uri="{BB962C8B-B14F-4D97-AF65-F5344CB8AC3E}">
        <p14:creationId xmlns:p14="http://schemas.microsoft.com/office/powerpoint/2010/main" val="78227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C0F3BA1D-A00F-DB41-84DA-BE26C4853B35}" type="slidenum">
              <a:rPr lang="en-US" smtClean="0"/>
              <a:t>9</a:t>
            </a:fld>
            <a:endParaRPr lang="en-US"/>
          </a:p>
        </p:txBody>
      </p:sp>
    </p:spTree>
    <p:extLst>
      <p:ext uri="{BB962C8B-B14F-4D97-AF65-F5344CB8AC3E}">
        <p14:creationId xmlns:p14="http://schemas.microsoft.com/office/powerpoint/2010/main" val="359095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1D11F71A-4787-45F6-BE7A-034800ABA7FC}" type="slidenum">
              <a:rPr lang="en-US" smtClean="0"/>
              <a:pPr/>
              <a:t>14</a:t>
            </a:fld>
            <a:endParaRPr lang="en-US"/>
          </a:p>
        </p:txBody>
      </p:sp>
    </p:spTree>
    <p:extLst>
      <p:ext uri="{BB962C8B-B14F-4D97-AF65-F5344CB8AC3E}">
        <p14:creationId xmlns:p14="http://schemas.microsoft.com/office/powerpoint/2010/main" val="503934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bg>
      <p:bgPr>
        <a:gradFill flip="none" rotWithShape="1">
          <a:gsLst>
            <a:gs pos="0">
              <a:schemeClr val="tx1"/>
            </a:gs>
            <a:gs pos="50000">
              <a:schemeClr val="accent1">
                <a:tint val="44500"/>
                <a:satMod val="160000"/>
              </a:schemeClr>
            </a:gs>
            <a:gs pos="100000">
              <a:schemeClr val="bg2">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16" name="Прямоугольник 15"/>
          <p:cNvSpPr/>
          <p:nvPr/>
        </p:nvSpPr>
        <p:spPr>
          <a:xfrm>
            <a:off x="0" y="0"/>
            <a:ext cx="12192000" cy="620688"/>
          </a:xfrm>
          <a:prstGeom prst="rect">
            <a:avLst/>
          </a:prstGeom>
          <a:solidFill>
            <a:srgbClr val="315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5" name="Прямоугольник 4"/>
          <p:cNvSpPr/>
          <p:nvPr/>
        </p:nvSpPr>
        <p:spPr>
          <a:xfrm>
            <a:off x="0" y="692697"/>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1" name="Полилиния 10"/>
          <p:cNvSpPr/>
          <p:nvPr/>
        </p:nvSpPr>
        <p:spPr>
          <a:xfrm>
            <a:off x="1007435" y="620688"/>
            <a:ext cx="11184565" cy="6237312"/>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424" h="6237312">
                <a:moveTo>
                  <a:pt x="0" y="216024"/>
                </a:moveTo>
                <a:lnTo>
                  <a:pt x="2736304" y="6237312"/>
                </a:lnTo>
                <a:lnTo>
                  <a:pt x="8388424" y="6237312"/>
                </a:lnTo>
                <a:lnTo>
                  <a:pt x="0" y="0"/>
                </a:lnTo>
                <a:lnTo>
                  <a:pt x="0" y="216024"/>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2" name="Полилиния 11"/>
          <p:cNvSpPr/>
          <p:nvPr/>
        </p:nvSpPr>
        <p:spPr>
          <a:xfrm>
            <a:off x="911424" y="404664"/>
            <a:ext cx="5472608" cy="6453336"/>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 name="connsiteX0" fmla="*/ 0 w 6969846"/>
              <a:gd name="connsiteY0" fmla="*/ 266300 h 6287588"/>
              <a:gd name="connsiteX1" fmla="*/ 1997251 w 6969846"/>
              <a:gd name="connsiteY1" fmla="*/ 6287588 h 6287588"/>
              <a:gd name="connsiteX2" fmla="*/ 6969846 w 6969846"/>
              <a:gd name="connsiteY2" fmla="*/ 6287588 h 6287588"/>
              <a:gd name="connsiteX3" fmla="*/ 438417 w 6969846"/>
              <a:gd name="connsiteY3" fmla="*/ 0 h 6287588"/>
              <a:gd name="connsiteX4" fmla="*/ 0 w 6969846"/>
              <a:gd name="connsiteY4" fmla="*/ 266300 h 6287588"/>
              <a:gd name="connsiteX0" fmla="*/ 0 w 6969846"/>
              <a:gd name="connsiteY0" fmla="*/ 216024 h 6237312"/>
              <a:gd name="connsiteX1" fmla="*/ 1997251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6969846"/>
              <a:gd name="connsiteY0" fmla="*/ 216024 h 6237312"/>
              <a:gd name="connsiteX1" fmla="*/ 2736304 w 6969846"/>
              <a:gd name="connsiteY1" fmla="*/ 6237312 h 6237312"/>
              <a:gd name="connsiteX2" fmla="*/ 6969846 w 6969846"/>
              <a:gd name="connsiteY2" fmla="*/ 6237312 h 6237312"/>
              <a:gd name="connsiteX3" fmla="*/ 0 w 6969846"/>
              <a:gd name="connsiteY3" fmla="*/ 0 h 6237312"/>
              <a:gd name="connsiteX4" fmla="*/ 0 w 6969846"/>
              <a:gd name="connsiteY4" fmla="*/ 216024 h 6237312"/>
              <a:gd name="connsiteX0" fmla="*/ 0 w 8388424"/>
              <a:gd name="connsiteY0" fmla="*/ 216024 h 6237312"/>
              <a:gd name="connsiteX1" fmla="*/ 2736304 w 8388424"/>
              <a:gd name="connsiteY1" fmla="*/ 6237312 h 6237312"/>
              <a:gd name="connsiteX2" fmla="*/ 8388424 w 8388424"/>
              <a:gd name="connsiteY2" fmla="*/ 6237312 h 6237312"/>
              <a:gd name="connsiteX3" fmla="*/ 0 w 8388424"/>
              <a:gd name="connsiteY3" fmla="*/ 0 h 6237312"/>
              <a:gd name="connsiteX4" fmla="*/ 0 w 8388424"/>
              <a:gd name="connsiteY4" fmla="*/ 216024 h 6237312"/>
              <a:gd name="connsiteX0" fmla="*/ 440432 w 8828856"/>
              <a:gd name="connsiteY0" fmla="*/ 216024 h 6237312"/>
              <a:gd name="connsiteX1" fmla="*/ 0 w 8828856"/>
              <a:gd name="connsiteY1" fmla="*/ 6084912 h 6237312"/>
              <a:gd name="connsiteX2" fmla="*/ 8828856 w 8828856"/>
              <a:gd name="connsiteY2" fmla="*/ 6237312 h 6237312"/>
              <a:gd name="connsiteX3" fmla="*/ 440432 w 8828856"/>
              <a:gd name="connsiteY3" fmla="*/ 0 h 6237312"/>
              <a:gd name="connsiteX4" fmla="*/ 440432 w 8828856"/>
              <a:gd name="connsiteY4" fmla="*/ 216024 h 6237312"/>
              <a:gd name="connsiteX0" fmla="*/ 440432 w 3600400"/>
              <a:gd name="connsiteY0" fmla="*/ 216024 h 6084912"/>
              <a:gd name="connsiteX1" fmla="*/ 0 w 3600400"/>
              <a:gd name="connsiteY1" fmla="*/ 6084912 h 6084912"/>
              <a:gd name="connsiteX2" fmla="*/ 3600400 w 3600400"/>
              <a:gd name="connsiteY2" fmla="*/ 6084912 h 6084912"/>
              <a:gd name="connsiteX3" fmla="*/ 440432 w 3600400"/>
              <a:gd name="connsiteY3" fmla="*/ 0 h 6084912"/>
              <a:gd name="connsiteX4" fmla="*/ 440432 w 3600400"/>
              <a:gd name="connsiteY4" fmla="*/ 216024 h 6084912"/>
              <a:gd name="connsiteX0" fmla="*/ 440432 w 5184576"/>
              <a:gd name="connsiteY0" fmla="*/ 216024 h 6084912"/>
              <a:gd name="connsiteX1" fmla="*/ 0 w 5184576"/>
              <a:gd name="connsiteY1" fmla="*/ 6084912 h 6084912"/>
              <a:gd name="connsiteX2" fmla="*/ 5184576 w 5184576"/>
              <a:gd name="connsiteY2" fmla="*/ 6084912 h 6084912"/>
              <a:gd name="connsiteX3" fmla="*/ 440432 w 5184576"/>
              <a:gd name="connsiteY3" fmla="*/ 0 h 6084912"/>
              <a:gd name="connsiteX4" fmla="*/ 440432 w 5184576"/>
              <a:gd name="connsiteY4" fmla="*/ 216024 h 6084912"/>
              <a:gd name="connsiteX0" fmla="*/ 144016 w 5184576"/>
              <a:gd name="connsiteY0" fmla="*/ 0 h 6165304"/>
              <a:gd name="connsiteX1" fmla="*/ 0 w 5184576"/>
              <a:gd name="connsiteY1" fmla="*/ 6165304 h 6165304"/>
              <a:gd name="connsiteX2" fmla="*/ 5184576 w 5184576"/>
              <a:gd name="connsiteY2" fmla="*/ 6165304 h 6165304"/>
              <a:gd name="connsiteX3" fmla="*/ 440432 w 5184576"/>
              <a:gd name="connsiteY3" fmla="*/ 80392 h 6165304"/>
              <a:gd name="connsiteX4" fmla="*/ 144016 w 5184576"/>
              <a:gd name="connsiteY4" fmla="*/ 0 h 6165304"/>
              <a:gd name="connsiteX0" fmla="*/ 144016 w 5184576"/>
              <a:gd name="connsiteY0" fmla="*/ 144016 h 6309320"/>
              <a:gd name="connsiteX1" fmla="*/ 0 w 5184576"/>
              <a:gd name="connsiteY1" fmla="*/ 6309320 h 6309320"/>
              <a:gd name="connsiteX2" fmla="*/ 5184576 w 5184576"/>
              <a:gd name="connsiteY2" fmla="*/ 6309320 h 6309320"/>
              <a:gd name="connsiteX3" fmla="*/ 216024 w 5184576"/>
              <a:gd name="connsiteY3" fmla="*/ 0 h 6309320"/>
              <a:gd name="connsiteX4" fmla="*/ 144016 w 5184576"/>
              <a:gd name="connsiteY4" fmla="*/ 144016 h 6309320"/>
              <a:gd name="connsiteX0" fmla="*/ 72008 w 5184576"/>
              <a:gd name="connsiteY0" fmla="*/ 0 h 6453336"/>
              <a:gd name="connsiteX1" fmla="*/ 0 w 5184576"/>
              <a:gd name="connsiteY1" fmla="*/ 6453336 h 6453336"/>
              <a:gd name="connsiteX2" fmla="*/ 5184576 w 5184576"/>
              <a:gd name="connsiteY2" fmla="*/ 6453336 h 6453336"/>
              <a:gd name="connsiteX3" fmla="*/ 216024 w 5184576"/>
              <a:gd name="connsiteY3" fmla="*/ 144016 h 6453336"/>
              <a:gd name="connsiteX4" fmla="*/ 72008 w 5184576"/>
              <a:gd name="connsiteY4" fmla="*/ 0 h 6453336"/>
              <a:gd name="connsiteX0" fmla="*/ 72008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72008 w 4320480"/>
              <a:gd name="connsiteY4" fmla="*/ 0 h 6453336"/>
              <a:gd name="connsiteX0" fmla="*/ 216024 w 4320480"/>
              <a:gd name="connsiteY0" fmla="*/ 0 h 6453336"/>
              <a:gd name="connsiteX1" fmla="*/ 0 w 4320480"/>
              <a:gd name="connsiteY1" fmla="*/ 6453336 h 6453336"/>
              <a:gd name="connsiteX2" fmla="*/ 4320480 w 4320480"/>
              <a:gd name="connsiteY2" fmla="*/ 6453336 h 6453336"/>
              <a:gd name="connsiteX3" fmla="*/ 216024 w 4320480"/>
              <a:gd name="connsiteY3" fmla="*/ 144016 h 6453336"/>
              <a:gd name="connsiteX4" fmla="*/ 216024 w 4320480"/>
              <a:gd name="connsiteY4" fmla="*/ 0 h 6453336"/>
              <a:gd name="connsiteX0" fmla="*/ 0 w 4104456"/>
              <a:gd name="connsiteY0" fmla="*/ 0 h 6453336"/>
              <a:gd name="connsiteX1" fmla="*/ 504056 w 4104456"/>
              <a:gd name="connsiteY1" fmla="*/ 6453336 h 6453336"/>
              <a:gd name="connsiteX2" fmla="*/ 4104456 w 4104456"/>
              <a:gd name="connsiteY2" fmla="*/ 6453336 h 6453336"/>
              <a:gd name="connsiteX3" fmla="*/ 0 w 4104456"/>
              <a:gd name="connsiteY3" fmla="*/ 144016 h 6453336"/>
              <a:gd name="connsiteX4" fmla="*/ 0 w 4104456"/>
              <a:gd name="connsiteY4" fmla="*/ 0 h 645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456" h="6453336">
                <a:moveTo>
                  <a:pt x="0" y="0"/>
                </a:moveTo>
                <a:lnTo>
                  <a:pt x="504056" y="6453336"/>
                </a:lnTo>
                <a:lnTo>
                  <a:pt x="4104456" y="6453336"/>
                </a:lnTo>
                <a:lnTo>
                  <a:pt x="0" y="144016"/>
                </a:lnTo>
                <a:lnTo>
                  <a:pt x="0" y="0"/>
                </a:lnTo>
                <a:close/>
              </a:path>
            </a:pathLst>
          </a:custGeom>
          <a:gradFill>
            <a:gsLst>
              <a:gs pos="0">
                <a:schemeClr val="tx1">
                  <a:alpha val="0"/>
                </a:schemeClr>
              </a:gs>
              <a:gs pos="50000">
                <a:schemeClr val="accent1">
                  <a:tint val="44500"/>
                  <a:satMod val="160000"/>
                </a:schemeClr>
              </a:gs>
              <a:gs pos="100000">
                <a:schemeClr val="bg2">
                  <a:lumMod val="40000"/>
                  <a:lumOff val="60000"/>
                  <a:alpha val="2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4" name="Полилиния 13"/>
          <p:cNvSpPr/>
          <p:nvPr/>
        </p:nvSpPr>
        <p:spPr>
          <a:xfrm>
            <a:off x="911424" y="570412"/>
            <a:ext cx="8813075" cy="6287588"/>
          </a:xfrm>
          <a:custGeom>
            <a:avLst/>
            <a:gdLst>
              <a:gd name="connsiteX0" fmla="*/ 0 w 6609806"/>
              <a:gd name="connsiteY0" fmla="*/ 104503 h 6287588"/>
              <a:gd name="connsiteX1" fmla="*/ 1637211 w 6609806"/>
              <a:gd name="connsiteY1" fmla="*/ 6287588 h 6287588"/>
              <a:gd name="connsiteX2" fmla="*/ 6609806 w 6609806"/>
              <a:gd name="connsiteY2" fmla="*/ 6287588 h 6287588"/>
              <a:gd name="connsiteX3" fmla="*/ 78377 w 6609806"/>
              <a:gd name="connsiteY3" fmla="*/ 0 h 6287588"/>
              <a:gd name="connsiteX4" fmla="*/ 0 w 6609806"/>
              <a:gd name="connsiteY4" fmla="*/ 104503 h 628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806" h="6287588">
                <a:moveTo>
                  <a:pt x="0" y="104503"/>
                </a:moveTo>
                <a:lnTo>
                  <a:pt x="1637211" y="6287588"/>
                </a:lnTo>
                <a:lnTo>
                  <a:pt x="6609806" y="6287588"/>
                </a:lnTo>
                <a:lnTo>
                  <a:pt x="78377" y="0"/>
                </a:lnTo>
                <a:lnTo>
                  <a:pt x="0" y="104503"/>
                </a:lnTo>
                <a:close/>
              </a:path>
            </a:pathLst>
          </a:custGeom>
          <a:gradFill>
            <a:gsLst>
              <a:gs pos="0">
                <a:schemeClr val="tx1">
                  <a:alpha val="0"/>
                </a:schemeClr>
              </a:gs>
              <a:gs pos="50000">
                <a:schemeClr val="accent1">
                  <a:tint val="44500"/>
                  <a:satMod val="160000"/>
                </a:schemeClr>
              </a:gs>
              <a:gs pos="100000">
                <a:schemeClr val="bg2">
                  <a:lumMod val="40000"/>
                  <a:lumOff val="60000"/>
                  <a:alpha val="3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3" name="TextBox 12"/>
          <p:cNvSpPr txBox="1"/>
          <p:nvPr/>
        </p:nvSpPr>
        <p:spPr>
          <a:xfrm>
            <a:off x="239349" y="6628710"/>
            <a:ext cx="2688299" cy="184666"/>
          </a:xfrm>
          <a:prstGeom prst="rect">
            <a:avLst/>
          </a:prstGeom>
          <a:noFill/>
        </p:spPr>
        <p:txBody>
          <a:bodyPr wrap="square" rtlCol="0">
            <a:spAutoFit/>
          </a:bodyPr>
          <a:lstStyle/>
          <a:p>
            <a:r>
              <a:rPr lang="en-US" sz="600" dirty="0">
                <a:solidFill>
                  <a:srgbClr val="3156A7"/>
                </a:solidFill>
                <a:latin typeface="Arial" pitchFamily="34" charset="0"/>
                <a:cs typeface="Arial" pitchFamily="34" charset="0"/>
              </a:rPr>
              <a:t>46 </a:t>
            </a:r>
            <a:r>
              <a:rPr lang="en-US" sz="600" dirty="0" err="1">
                <a:solidFill>
                  <a:srgbClr val="3156A7"/>
                </a:solidFill>
                <a:latin typeface="Arial" pitchFamily="34" charset="0"/>
                <a:cs typeface="Arial" pitchFamily="34" charset="0"/>
              </a:rPr>
              <a:t>Ul'yanov</a:t>
            </a:r>
            <a:r>
              <a:rPr lang="en-US" sz="600" dirty="0">
                <a:solidFill>
                  <a:srgbClr val="3156A7"/>
                </a:solidFill>
                <a:latin typeface="Arial" pitchFamily="34" charset="0"/>
                <a:cs typeface="Arial" pitchFamily="34" charset="0"/>
              </a:rPr>
              <a:t> Street, 603950, Nizhny Novgorod, Russia</a:t>
            </a:r>
            <a:endParaRPr lang="ru-RU" sz="600" dirty="0">
              <a:solidFill>
                <a:srgbClr val="3156A7"/>
              </a:solidFill>
              <a:latin typeface="Arial" pitchFamily="34" charset="0"/>
              <a:cs typeface="Arial" pitchFamily="34" charset="0"/>
            </a:endParaRPr>
          </a:p>
        </p:txBody>
      </p:sp>
      <p:sp>
        <p:nvSpPr>
          <p:cNvPr id="20" name="Полилиния 19"/>
          <p:cNvSpPr/>
          <p:nvPr/>
        </p:nvSpPr>
        <p:spPr>
          <a:xfrm>
            <a:off x="1" y="0"/>
            <a:ext cx="2933700" cy="618330"/>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Lst>
            <a:ahLst/>
            <a:cxnLst>
              <a:cxn ang="0">
                <a:pos x="connsiteX0" y="connsiteY0"/>
              </a:cxn>
              <a:cxn ang="0">
                <a:pos x="connsiteX1" y="connsiteY1"/>
              </a:cxn>
              <a:cxn ang="0">
                <a:pos x="connsiteX2" y="connsiteY2"/>
              </a:cxn>
              <a:cxn ang="0">
                <a:pos x="connsiteX3" y="connsiteY3"/>
              </a:cxn>
            </a:cxnLst>
            <a:rect l="l" t="t" r="r" b="b"/>
            <a:pathLst>
              <a:path w="2200275" h="618330">
                <a:moveTo>
                  <a:pt x="0" y="0"/>
                </a:moveTo>
                <a:lnTo>
                  <a:pt x="9525" y="590550"/>
                </a:lnTo>
                <a:cubicBezTo>
                  <a:pt x="1282500" y="618330"/>
                  <a:pt x="2042244" y="284435"/>
                  <a:pt x="2200275" y="0"/>
                </a:cubicBezTo>
                <a:lnTo>
                  <a:pt x="0" y="0"/>
                </a:lnTo>
                <a:close/>
              </a:path>
            </a:pathLst>
          </a:cu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5" name="TextBox 14"/>
          <p:cNvSpPr txBox="1"/>
          <p:nvPr/>
        </p:nvSpPr>
        <p:spPr>
          <a:xfrm>
            <a:off x="1391477" y="188641"/>
            <a:ext cx="8928992" cy="276999"/>
          </a:xfrm>
          <a:prstGeom prst="rect">
            <a:avLst/>
          </a:prstGeom>
          <a:noFill/>
        </p:spPr>
        <p:txBody>
          <a:bodyPr wrap="square" rtlCol="0">
            <a:spAutoFit/>
          </a:bodyPr>
          <a:lstStyle/>
          <a:p>
            <a:r>
              <a:rPr lang="en-US" sz="1200" b="1" dirty="0">
                <a:latin typeface="Arial Narrow" pitchFamily="34" charset="0"/>
              </a:rPr>
              <a:t>Federal Research Center The Institute of Applied Physics of the Russian Academy of Sciences</a:t>
            </a:r>
            <a:endParaRPr lang="ru-RU" sz="1200" dirty="0">
              <a:latin typeface="Arial Narrow" pitchFamily="34" charset="0"/>
            </a:endParaRPr>
          </a:p>
        </p:txBody>
      </p:sp>
      <p:sp>
        <p:nvSpPr>
          <p:cNvPr id="21" name="Полилиния 20"/>
          <p:cNvSpPr/>
          <p:nvPr/>
        </p:nvSpPr>
        <p:spPr>
          <a:xfrm>
            <a:off x="0" y="-1"/>
            <a:ext cx="1871531" cy="597717"/>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Lst>
            <a:ahLst/>
            <a:cxnLst>
              <a:cxn ang="0">
                <a:pos x="connsiteX0" y="connsiteY0"/>
              </a:cxn>
              <a:cxn ang="0">
                <a:pos x="connsiteX1" y="connsiteY1"/>
              </a:cxn>
              <a:cxn ang="0">
                <a:pos x="connsiteX2" y="connsiteY2"/>
              </a:cxn>
              <a:cxn ang="0">
                <a:pos x="connsiteX3" y="connsiteY3"/>
              </a:cxn>
            </a:cxnLst>
            <a:rect l="l" t="t" r="r" b="b"/>
            <a:pathLst>
              <a:path w="1403648" h="597717">
                <a:moveTo>
                  <a:pt x="0" y="0"/>
                </a:moveTo>
                <a:lnTo>
                  <a:pt x="9525" y="590550"/>
                </a:lnTo>
                <a:cubicBezTo>
                  <a:pt x="661043" y="597717"/>
                  <a:pt x="1100410" y="300013"/>
                  <a:pt x="1403648" y="1"/>
                </a:cubicBezTo>
                <a:lnTo>
                  <a:pt x="0" y="0"/>
                </a:lnTo>
                <a:close/>
              </a:path>
            </a:pathLst>
          </a:cu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2" name="Полилиния 21"/>
          <p:cNvSpPr/>
          <p:nvPr/>
        </p:nvSpPr>
        <p:spPr>
          <a:xfrm>
            <a:off x="0" y="1"/>
            <a:ext cx="1103445" cy="605479"/>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827584"/>
              <a:gd name="connsiteY0" fmla="*/ 0 h 597717"/>
              <a:gd name="connsiteX1" fmla="*/ 9525 w 827584"/>
              <a:gd name="connsiteY1" fmla="*/ 590550 h 597717"/>
              <a:gd name="connsiteX2" fmla="*/ 827584 w 827584"/>
              <a:gd name="connsiteY2" fmla="*/ 0 h 597717"/>
              <a:gd name="connsiteX3" fmla="*/ 0 w 827584"/>
              <a:gd name="connsiteY3" fmla="*/ 0 h 597717"/>
              <a:gd name="connsiteX0" fmla="*/ 0 w 827584"/>
              <a:gd name="connsiteY0" fmla="*/ 0 h 597717"/>
              <a:gd name="connsiteX1" fmla="*/ 9525 w 827584"/>
              <a:gd name="connsiteY1" fmla="*/ 590550 h 597717"/>
              <a:gd name="connsiteX2" fmla="*/ 827584 w 827584"/>
              <a:gd name="connsiteY2" fmla="*/ 0 h 597717"/>
              <a:gd name="connsiteX3" fmla="*/ 0 w 827584"/>
              <a:gd name="connsiteY3" fmla="*/ 0 h 597717"/>
              <a:gd name="connsiteX0" fmla="*/ 0 w 827584"/>
              <a:gd name="connsiteY0" fmla="*/ 0 h 590550"/>
              <a:gd name="connsiteX1" fmla="*/ 9525 w 827584"/>
              <a:gd name="connsiteY1" fmla="*/ 590550 h 590550"/>
              <a:gd name="connsiteX2" fmla="*/ 827584 w 827584"/>
              <a:gd name="connsiteY2" fmla="*/ 0 h 590550"/>
              <a:gd name="connsiteX3" fmla="*/ 0 w 827584"/>
              <a:gd name="connsiteY3" fmla="*/ 0 h 590550"/>
              <a:gd name="connsiteX0" fmla="*/ 0 w 827584"/>
              <a:gd name="connsiteY0" fmla="*/ 0 h 620115"/>
              <a:gd name="connsiteX1" fmla="*/ 9525 w 827584"/>
              <a:gd name="connsiteY1" fmla="*/ 590550 h 620115"/>
              <a:gd name="connsiteX2" fmla="*/ 827584 w 827584"/>
              <a:gd name="connsiteY2" fmla="*/ 0 h 620115"/>
              <a:gd name="connsiteX3" fmla="*/ 0 w 827584"/>
              <a:gd name="connsiteY3" fmla="*/ 0 h 620115"/>
              <a:gd name="connsiteX0" fmla="*/ 0 w 827584"/>
              <a:gd name="connsiteY0" fmla="*/ 0 h 590550"/>
              <a:gd name="connsiteX1" fmla="*/ 9525 w 827584"/>
              <a:gd name="connsiteY1" fmla="*/ 590550 h 590550"/>
              <a:gd name="connsiteX2" fmla="*/ 827584 w 827584"/>
              <a:gd name="connsiteY2" fmla="*/ 0 h 590550"/>
              <a:gd name="connsiteX3" fmla="*/ 0 w 827584"/>
              <a:gd name="connsiteY3" fmla="*/ 0 h 590550"/>
              <a:gd name="connsiteX0" fmla="*/ 0 w 827584"/>
              <a:gd name="connsiteY0" fmla="*/ 0 h 622322"/>
              <a:gd name="connsiteX1" fmla="*/ 9525 w 827584"/>
              <a:gd name="connsiteY1" fmla="*/ 590550 h 622322"/>
              <a:gd name="connsiteX2" fmla="*/ 827584 w 827584"/>
              <a:gd name="connsiteY2" fmla="*/ 0 h 622322"/>
              <a:gd name="connsiteX3" fmla="*/ 0 w 827584"/>
              <a:gd name="connsiteY3" fmla="*/ 0 h 622322"/>
              <a:gd name="connsiteX0" fmla="*/ 0 w 827584"/>
              <a:gd name="connsiteY0" fmla="*/ 0 h 590550"/>
              <a:gd name="connsiteX1" fmla="*/ 9525 w 827584"/>
              <a:gd name="connsiteY1" fmla="*/ 590550 h 590550"/>
              <a:gd name="connsiteX2" fmla="*/ 827584 w 827584"/>
              <a:gd name="connsiteY2" fmla="*/ 0 h 590550"/>
              <a:gd name="connsiteX3" fmla="*/ 0 w 827584"/>
              <a:gd name="connsiteY3" fmla="*/ 0 h 590550"/>
              <a:gd name="connsiteX0" fmla="*/ 0 w 827584"/>
              <a:gd name="connsiteY0" fmla="*/ 0 h 605479"/>
              <a:gd name="connsiteX1" fmla="*/ 9525 w 827584"/>
              <a:gd name="connsiteY1" fmla="*/ 590550 h 605479"/>
              <a:gd name="connsiteX2" fmla="*/ 827584 w 827584"/>
              <a:gd name="connsiteY2" fmla="*/ 0 h 605479"/>
              <a:gd name="connsiteX3" fmla="*/ 0 w 827584"/>
              <a:gd name="connsiteY3" fmla="*/ 0 h 605479"/>
            </a:gdLst>
            <a:ahLst/>
            <a:cxnLst>
              <a:cxn ang="0">
                <a:pos x="connsiteX0" y="connsiteY0"/>
              </a:cxn>
              <a:cxn ang="0">
                <a:pos x="connsiteX1" y="connsiteY1"/>
              </a:cxn>
              <a:cxn ang="0">
                <a:pos x="connsiteX2" y="connsiteY2"/>
              </a:cxn>
              <a:cxn ang="0">
                <a:pos x="connsiteX3" y="connsiteY3"/>
              </a:cxn>
            </a:cxnLst>
            <a:rect l="l" t="t" r="r" b="b"/>
            <a:pathLst>
              <a:path w="827584" h="605479">
                <a:moveTo>
                  <a:pt x="0" y="0"/>
                </a:moveTo>
                <a:lnTo>
                  <a:pt x="9525" y="590550"/>
                </a:lnTo>
                <a:cubicBezTo>
                  <a:pt x="278552" y="605479"/>
                  <a:pt x="603919" y="334639"/>
                  <a:pt x="827584"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3" name="Полилиния 22"/>
          <p:cNvSpPr/>
          <p:nvPr/>
        </p:nvSpPr>
        <p:spPr>
          <a:xfrm>
            <a:off x="0" y="1"/>
            <a:ext cx="1103445" cy="609449"/>
          </a:xfrm>
          <a:custGeom>
            <a:avLst/>
            <a:gdLst>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1466131 w 2190750"/>
              <a:gd name="connsiteY2" fmla="*/ 423714 h 609600"/>
              <a:gd name="connsiteX3" fmla="*/ 2190750 w 2190750"/>
              <a:gd name="connsiteY3" fmla="*/ 19050 h 609600"/>
              <a:gd name="connsiteX4" fmla="*/ 0 w 2190750"/>
              <a:gd name="connsiteY4"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190750"/>
              <a:gd name="connsiteY0" fmla="*/ 0 h 609600"/>
              <a:gd name="connsiteX1" fmla="*/ 0 w 2190750"/>
              <a:gd name="connsiteY1" fmla="*/ 609600 h 609600"/>
              <a:gd name="connsiteX2" fmla="*/ 2190750 w 2190750"/>
              <a:gd name="connsiteY2" fmla="*/ 19050 h 609600"/>
              <a:gd name="connsiteX3" fmla="*/ 0 w 2190750"/>
              <a:gd name="connsiteY3" fmla="*/ 0 h 60960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590550"/>
              <a:gd name="connsiteX1" fmla="*/ 9525 w 2200275"/>
              <a:gd name="connsiteY1" fmla="*/ 590550 h 590550"/>
              <a:gd name="connsiteX2" fmla="*/ 2200275 w 2200275"/>
              <a:gd name="connsiteY2" fmla="*/ 0 h 590550"/>
              <a:gd name="connsiteX3" fmla="*/ 0 w 2200275"/>
              <a:gd name="connsiteY3" fmla="*/ 0 h 590550"/>
              <a:gd name="connsiteX0" fmla="*/ 0 w 2200275"/>
              <a:gd name="connsiteY0" fmla="*/ 0 h 618330"/>
              <a:gd name="connsiteX1" fmla="*/ 9525 w 2200275"/>
              <a:gd name="connsiteY1" fmla="*/ 590550 h 618330"/>
              <a:gd name="connsiteX2" fmla="*/ 2200275 w 2200275"/>
              <a:gd name="connsiteY2" fmla="*/ 0 h 618330"/>
              <a:gd name="connsiteX3" fmla="*/ 0 w 2200275"/>
              <a:gd name="connsiteY3" fmla="*/ 0 h 618330"/>
              <a:gd name="connsiteX0" fmla="*/ 0 w 1282500"/>
              <a:gd name="connsiteY0" fmla="*/ 0 h 618330"/>
              <a:gd name="connsiteX1" fmla="*/ 9525 w 1282500"/>
              <a:gd name="connsiteY1" fmla="*/ 590550 h 618330"/>
              <a:gd name="connsiteX2" fmla="*/ 1115616 w 1282500"/>
              <a:gd name="connsiteY2" fmla="*/ 0 h 618330"/>
              <a:gd name="connsiteX3" fmla="*/ 0 w 1282500"/>
              <a:gd name="connsiteY3" fmla="*/ 0 h 618330"/>
              <a:gd name="connsiteX0" fmla="*/ 0 w 1115616"/>
              <a:gd name="connsiteY0" fmla="*/ 0 h 597717"/>
              <a:gd name="connsiteX1" fmla="*/ 9525 w 1115616"/>
              <a:gd name="connsiteY1" fmla="*/ 590550 h 597717"/>
              <a:gd name="connsiteX2" fmla="*/ 1115616 w 1115616"/>
              <a:gd name="connsiteY2" fmla="*/ 0 h 597717"/>
              <a:gd name="connsiteX3" fmla="*/ 0 w 1115616"/>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1403648"/>
              <a:gd name="connsiteY0" fmla="*/ 0 h 597717"/>
              <a:gd name="connsiteX1" fmla="*/ 9525 w 1403648"/>
              <a:gd name="connsiteY1" fmla="*/ 590550 h 597717"/>
              <a:gd name="connsiteX2" fmla="*/ 1403648 w 1403648"/>
              <a:gd name="connsiteY2" fmla="*/ 1 h 597717"/>
              <a:gd name="connsiteX3" fmla="*/ 0 w 1403648"/>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7717"/>
              <a:gd name="connsiteX1" fmla="*/ 9525 w 948237"/>
              <a:gd name="connsiteY1" fmla="*/ 590550 h 597717"/>
              <a:gd name="connsiteX2" fmla="*/ 948237 w 948237"/>
              <a:gd name="connsiteY2" fmla="*/ 0 h 597717"/>
              <a:gd name="connsiteX3" fmla="*/ 0 w 948237"/>
              <a:gd name="connsiteY3" fmla="*/ 0 h 597717"/>
              <a:gd name="connsiteX0" fmla="*/ 0 w 948237"/>
              <a:gd name="connsiteY0" fmla="*/ 0 h 590550"/>
              <a:gd name="connsiteX1" fmla="*/ 9525 w 948237"/>
              <a:gd name="connsiteY1" fmla="*/ 590550 h 590550"/>
              <a:gd name="connsiteX2" fmla="*/ 948237 w 948237"/>
              <a:gd name="connsiteY2" fmla="*/ 0 h 590550"/>
              <a:gd name="connsiteX3" fmla="*/ 0 w 948237"/>
              <a:gd name="connsiteY3" fmla="*/ 0 h 590550"/>
              <a:gd name="connsiteX0" fmla="*/ 0 w 872335"/>
              <a:gd name="connsiteY0" fmla="*/ 0 h 590550"/>
              <a:gd name="connsiteX1" fmla="*/ 9525 w 872335"/>
              <a:gd name="connsiteY1" fmla="*/ 590550 h 590550"/>
              <a:gd name="connsiteX2" fmla="*/ 872335 w 872335"/>
              <a:gd name="connsiteY2" fmla="*/ 0 h 590550"/>
              <a:gd name="connsiteX3" fmla="*/ 0 w 872335"/>
              <a:gd name="connsiteY3" fmla="*/ 0 h 590550"/>
              <a:gd name="connsiteX0" fmla="*/ 0 w 872335"/>
              <a:gd name="connsiteY0" fmla="*/ 0 h 609449"/>
              <a:gd name="connsiteX1" fmla="*/ 9525 w 872335"/>
              <a:gd name="connsiteY1" fmla="*/ 590550 h 609449"/>
              <a:gd name="connsiteX2" fmla="*/ 872335 w 872335"/>
              <a:gd name="connsiteY2" fmla="*/ 0 h 609449"/>
              <a:gd name="connsiteX3" fmla="*/ 0 w 872335"/>
              <a:gd name="connsiteY3" fmla="*/ 0 h 609449"/>
            </a:gdLst>
            <a:ahLst/>
            <a:cxnLst>
              <a:cxn ang="0">
                <a:pos x="connsiteX0" y="connsiteY0"/>
              </a:cxn>
              <a:cxn ang="0">
                <a:pos x="connsiteX1" y="connsiteY1"/>
              </a:cxn>
              <a:cxn ang="0">
                <a:pos x="connsiteX2" y="connsiteY2"/>
              </a:cxn>
              <a:cxn ang="0">
                <a:pos x="connsiteX3" y="connsiteY3"/>
              </a:cxn>
            </a:cxnLst>
            <a:rect l="l" t="t" r="r" b="b"/>
            <a:pathLst>
              <a:path w="872335" h="609449">
                <a:moveTo>
                  <a:pt x="0" y="0"/>
                </a:moveTo>
                <a:lnTo>
                  <a:pt x="9525" y="590550"/>
                </a:lnTo>
                <a:cubicBezTo>
                  <a:pt x="401491" y="609449"/>
                  <a:pt x="747752" y="287014"/>
                  <a:pt x="872335" y="0"/>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4" name="TextBox 23"/>
          <p:cNvSpPr txBox="1"/>
          <p:nvPr/>
        </p:nvSpPr>
        <p:spPr>
          <a:xfrm>
            <a:off x="10896533" y="6628710"/>
            <a:ext cx="960107" cy="184666"/>
          </a:xfrm>
          <a:prstGeom prst="rect">
            <a:avLst/>
          </a:prstGeom>
          <a:noFill/>
        </p:spPr>
        <p:txBody>
          <a:bodyPr wrap="square" rtlCol="0">
            <a:spAutoFit/>
          </a:bodyPr>
          <a:lstStyle/>
          <a:p>
            <a:r>
              <a:rPr lang="en-US" sz="600" dirty="0">
                <a:solidFill>
                  <a:srgbClr val="3156A7"/>
                </a:solidFill>
                <a:latin typeface="Arial" pitchFamily="34" charset="0"/>
                <a:cs typeface="Arial" pitchFamily="34" charset="0"/>
              </a:rPr>
              <a:t>www.iapras.ru</a:t>
            </a:r>
            <a:endParaRPr lang="ru-RU" sz="600" dirty="0">
              <a:solidFill>
                <a:srgbClr val="3156A7"/>
              </a:solidFill>
              <a:latin typeface="Arial" pitchFamily="34" charset="0"/>
              <a:cs typeface="Arial" pitchFamily="34" charset="0"/>
            </a:endParaRPr>
          </a:p>
        </p:txBody>
      </p:sp>
      <p:pic>
        <p:nvPicPr>
          <p:cNvPr id="18" name="Рисунок 17" descr="logo_b_en.gif"/>
          <p:cNvPicPr>
            <a:picLocks noChangeAspect="1"/>
          </p:cNvPicPr>
          <p:nvPr/>
        </p:nvPicPr>
        <p:blipFill>
          <a:blip r:embed="rId2" cstate="print"/>
          <a:stretch>
            <a:fillRect/>
          </a:stretch>
        </p:blipFill>
        <p:spPr>
          <a:xfrm>
            <a:off x="431371" y="116632"/>
            <a:ext cx="768085" cy="383068"/>
          </a:xfrm>
          <a:prstGeom prst="rect">
            <a:avLst/>
          </a:prstGeom>
        </p:spPr>
      </p:pic>
    </p:spTree>
    <p:extLst>
      <p:ext uri="{BB962C8B-B14F-4D97-AF65-F5344CB8AC3E}">
        <p14:creationId xmlns:p14="http://schemas.microsoft.com/office/powerpoint/2010/main" val="263312330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C48423-5017-5945-A7C5-2522172937E2}" type="datetimeFigureOut">
              <a:rPr lang="ru-RU" smtClean="0"/>
              <a:t>27.06.2025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F5414A7-F972-0E42-9ECC-AABF6F48601C}" type="slidenum">
              <a:rPr lang="ru-RU" smtClean="0"/>
              <a:t>‹#›</a:t>
            </a:fld>
            <a:endParaRPr lang="ru-RU"/>
          </a:p>
        </p:txBody>
      </p:sp>
    </p:spTree>
    <p:extLst>
      <p:ext uri="{BB962C8B-B14F-4D97-AF65-F5344CB8AC3E}">
        <p14:creationId xmlns:p14="http://schemas.microsoft.com/office/powerpoint/2010/main" val="111506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7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D59595C-A53F-4F14-9050-FA7A8737F481}" type="datetimeFigureOut">
              <a:rPr lang="ru-RU" smtClean="0"/>
              <a:t>27.06.2025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4D96D5F-21EF-48CC-802F-283A41FFC212}" type="slidenum">
              <a:rPr lang="ru-RU" smtClean="0"/>
              <a:t>‹#›</a:t>
            </a:fld>
            <a:endParaRPr lang="ru-RU"/>
          </a:p>
        </p:txBody>
      </p:sp>
    </p:spTree>
    <p:extLst>
      <p:ext uri="{BB962C8B-B14F-4D97-AF65-F5344CB8AC3E}">
        <p14:creationId xmlns:p14="http://schemas.microsoft.com/office/powerpoint/2010/main" val="3898920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1EE79C-863E-4D3A-A1DD-1E9BCA85A8A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7DE219-4E81-40B5-A909-3C1DF5350A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64A909B-3C90-4535-B14B-BF1C4AECB1E6}"/>
              </a:ext>
            </a:extLst>
          </p:cNvPr>
          <p:cNvSpPr>
            <a:spLocks noGrp="1"/>
          </p:cNvSpPr>
          <p:nvPr>
            <p:ph type="dt" sz="half" idx="10"/>
          </p:nvPr>
        </p:nvSpPr>
        <p:spPr/>
        <p:txBody>
          <a:bodyPr/>
          <a:lstStyle/>
          <a:p>
            <a:fld id="{B8D73B4E-C04D-46F9-9E32-D8991CB93CFE}" type="datetimeFigureOut">
              <a:rPr lang="zh-CN" altLang="en-US" smtClean="0"/>
              <a:t>2025/6/27</a:t>
            </a:fld>
            <a:endParaRPr lang="zh-CN" altLang="en-US"/>
          </a:p>
        </p:txBody>
      </p:sp>
      <p:sp>
        <p:nvSpPr>
          <p:cNvPr id="5" name="页脚占位符 4">
            <a:extLst>
              <a:ext uri="{FF2B5EF4-FFF2-40B4-BE49-F238E27FC236}">
                <a16:creationId xmlns:a16="http://schemas.microsoft.com/office/drawing/2014/main" id="{F5143523-1DC4-427D-98C9-FA953E2FFF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879BFA6-89BE-40BC-86E8-B00C902CFE29}"/>
              </a:ext>
            </a:extLst>
          </p:cNvPr>
          <p:cNvSpPr>
            <a:spLocks noGrp="1"/>
          </p:cNvSpPr>
          <p:nvPr>
            <p:ph type="sldNum" sz="quarter" idx="12"/>
          </p:nvPr>
        </p:nvSpPr>
        <p:spPr/>
        <p:txBody>
          <a:bodyPr/>
          <a:lstStyle/>
          <a:p>
            <a:fld id="{0CC6E6A0-5BA4-4922-BA58-7E5E75F26C5F}" type="slidenum">
              <a:rPr lang="zh-CN" altLang="en-US" smtClean="0"/>
              <a:t>‹#›</a:t>
            </a:fld>
            <a:endParaRPr lang="zh-CN" altLang="en-US"/>
          </a:p>
        </p:txBody>
      </p:sp>
    </p:spTree>
    <p:extLst>
      <p:ext uri="{BB962C8B-B14F-4D97-AF65-F5344CB8AC3E}">
        <p14:creationId xmlns:p14="http://schemas.microsoft.com/office/powerpoint/2010/main" val="1927968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5058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 name="Дата 9"/>
          <p:cNvSpPr>
            <a:spLocks noGrp="1"/>
          </p:cNvSpPr>
          <p:nvPr>
            <p:ph type="dt" sz="half" idx="2"/>
          </p:nvPr>
        </p:nvSpPr>
        <p:spPr>
          <a:xfrm>
            <a:off x="609600" y="6356351"/>
            <a:ext cx="11055019" cy="365125"/>
          </a:xfrm>
          <a:prstGeom prst="rect">
            <a:avLst/>
          </a:prstGeom>
        </p:spPr>
        <p:txBody>
          <a:bodyPr vert="horz" lIns="0" tIns="0" rIns="0" bIns="0" anchor="b"/>
          <a:lstStyle>
            <a:lvl1pPr algn="l" eaLnBrk="1" latinLnBrk="0" hangingPunct="1">
              <a:defRPr kumimoji="0" sz="800">
                <a:solidFill>
                  <a:srgbClr val="223B74"/>
                </a:solidFill>
                <a:latin typeface="Arial" pitchFamily="34" charset="0"/>
                <a:cs typeface="Arial" pitchFamily="34" charset="0"/>
              </a:defRPr>
            </a:lvl1pPr>
          </a:lstStyle>
          <a:p>
            <a:fld id="{1AC48423-5017-5945-A7C5-2522172937E2}" type="datetimeFigureOut">
              <a:rPr lang="ru-RU" smtClean="0"/>
              <a:t>27.06.2025</a:t>
            </a:fld>
            <a:endParaRPr lang="ru-RU"/>
          </a:p>
        </p:txBody>
      </p:sp>
    </p:spTree>
    <p:extLst>
      <p:ext uri="{BB962C8B-B14F-4D97-AF65-F5344CB8AC3E}">
        <p14:creationId xmlns:p14="http://schemas.microsoft.com/office/powerpoint/2010/main" val="31823233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lgn="l" rtl="0" eaLnBrk="1" latinLnBrk="0" hangingPunct="1">
        <a:spcBef>
          <a:spcPct val="0"/>
        </a:spcBef>
        <a:buNone/>
        <a:defRPr kumimoji="0" sz="1200" b="0" kern="1200">
          <a:ln>
            <a:noFill/>
          </a:ln>
          <a:solidFill>
            <a:srgbClr val="223B74"/>
          </a:solidFill>
          <a:effectLst/>
          <a:latin typeface="Arial Narrow" pitchFamily="34" charset="0"/>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wmf"/><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485C6A-A435-3E44-8CF4-18F23F673041}"/>
              </a:ext>
            </a:extLst>
          </p:cNvPr>
          <p:cNvSpPr txBox="1"/>
          <p:nvPr/>
        </p:nvSpPr>
        <p:spPr>
          <a:xfrm>
            <a:off x="181897" y="772538"/>
            <a:ext cx="11828206" cy="2985433"/>
          </a:xfrm>
          <a:prstGeom prst="rect">
            <a:avLst/>
          </a:prstGeom>
          <a:noFill/>
        </p:spPr>
        <p:txBody>
          <a:bodyPr wrap="square" rtlCol="0">
            <a:spAutoFit/>
          </a:bodyPr>
          <a:lstStyle/>
          <a:p>
            <a:pPr algn="ctr"/>
            <a:r>
              <a:rPr lang="ru-RU" sz="2800" b="1" dirty="0">
                <a:solidFill>
                  <a:schemeClr val="bg2"/>
                </a:solidFill>
                <a:latin typeface="Times New Roman" panose="02020603050405020304" pitchFamily="18" charset="0"/>
                <a:cs typeface="Times New Roman" panose="02020603050405020304" pitchFamily="18" charset="0"/>
              </a:rPr>
              <a:t>Современные ЭЦР-источники многозарядных ионов: </a:t>
            </a:r>
          </a:p>
          <a:p>
            <a:pPr algn="ctr"/>
            <a:r>
              <a:rPr lang="ru-RU" sz="2800" b="1" dirty="0">
                <a:solidFill>
                  <a:schemeClr val="bg2"/>
                </a:solidFill>
                <a:latin typeface="Times New Roman" panose="02020603050405020304" pitchFamily="18" charset="0"/>
                <a:cs typeface="Times New Roman" panose="02020603050405020304" pitchFamily="18" charset="0"/>
              </a:rPr>
              <a:t>ограничения и перспективы повышения частоты и мощности нагрева</a:t>
            </a:r>
            <a:r>
              <a:rPr lang="ru-RU" sz="2800" dirty="0">
                <a:solidFill>
                  <a:schemeClr val="bg2"/>
                </a:solidFill>
                <a:latin typeface="Times New Roman" panose="02020603050405020304" pitchFamily="18" charset="0"/>
                <a:cs typeface="Times New Roman" panose="02020603050405020304" pitchFamily="18" charset="0"/>
              </a:rPr>
              <a:t> </a:t>
            </a:r>
            <a:endParaRPr lang="ru-RU" sz="2800" b="1" cap="all" dirty="0">
              <a:solidFill>
                <a:schemeClr val="bg2"/>
              </a:solidFill>
              <a:latin typeface="Times New Roman" panose="02020603050405020304" pitchFamily="18" charset="0"/>
              <a:cs typeface="Times New Roman" panose="02020603050405020304" pitchFamily="18" charset="0"/>
            </a:endParaRPr>
          </a:p>
          <a:p>
            <a:pPr algn="ctr"/>
            <a:endParaRPr lang="en-US" sz="2800" u="sng" dirty="0">
              <a:solidFill>
                <a:schemeClr val="bg2"/>
              </a:solidFill>
              <a:latin typeface="Times New Roman" panose="02020603050405020304" pitchFamily="18" charset="0"/>
              <a:cs typeface="Times New Roman" panose="02020603050405020304" pitchFamily="18" charset="0"/>
            </a:endParaRPr>
          </a:p>
          <a:p>
            <a:pPr algn="ctr"/>
            <a:r>
              <a:rPr lang="ru-RU" sz="2800" dirty="0">
                <a:solidFill>
                  <a:schemeClr val="bg2"/>
                </a:solidFill>
                <a:latin typeface="Times New Roman" panose="02020603050405020304" pitchFamily="18" charset="0"/>
                <a:cs typeface="Times New Roman" panose="02020603050405020304" pitchFamily="18" charset="0"/>
              </a:rPr>
              <a:t>В.А. Скалыга</a:t>
            </a:r>
            <a:endParaRPr lang="en-US" sz="2800" baseline="30000" dirty="0">
              <a:solidFill>
                <a:schemeClr val="bg2"/>
              </a:solidFill>
              <a:latin typeface="Times New Roman" panose="02020603050405020304" pitchFamily="18" charset="0"/>
              <a:cs typeface="Times New Roman" panose="02020603050405020304" pitchFamily="18" charset="0"/>
            </a:endParaRPr>
          </a:p>
          <a:p>
            <a:pPr algn="ctr"/>
            <a:endParaRPr lang="ru-RU" sz="2400" dirty="0">
              <a:solidFill>
                <a:schemeClr val="bg2"/>
              </a:solidFill>
              <a:latin typeface="Times New Roman" panose="02020603050405020304" pitchFamily="18" charset="0"/>
              <a:cs typeface="Times New Roman" panose="02020603050405020304" pitchFamily="18" charset="0"/>
            </a:endParaRPr>
          </a:p>
          <a:p>
            <a:pPr algn="ctr"/>
            <a:r>
              <a:rPr lang="ru-RU" sz="2400" dirty="0">
                <a:solidFill>
                  <a:schemeClr val="bg2"/>
                </a:solidFill>
                <a:latin typeface="Times New Roman" panose="02020603050405020304" pitchFamily="18" charset="0"/>
                <a:cs typeface="Times New Roman" panose="02020603050405020304" pitchFamily="18" charset="0"/>
              </a:rPr>
              <a:t>Институт прикладной физики им. А.В. Гапонова-</a:t>
            </a:r>
            <a:r>
              <a:rPr lang="ru-RU" sz="2400" dirty="0" err="1">
                <a:solidFill>
                  <a:schemeClr val="bg2"/>
                </a:solidFill>
                <a:latin typeface="Times New Roman" panose="02020603050405020304" pitchFamily="18" charset="0"/>
                <a:cs typeface="Times New Roman" panose="02020603050405020304" pitchFamily="18" charset="0"/>
              </a:rPr>
              <a:t>Грехова</a:t>
            </a:r>
            <a:r>
              <a:rPr lang="ru-RU" sz="2400" dirty="0">
                <a:solidFill>
                  <a:schemeClr val="bg2"/>
                </a:solidFill>
                <a:latin typeface="Times New Roman" panose="02020603050405020304" pitchFamily="18" charset="0"/>
                <a:cs typeface="Times New Roman" panose="02020603050405020304" pitchFamily="18" charset="0"/>
              </a:rPr>
              <a:t> Российской академии наук</a:t>
            </a:r>
          </a:p>
          <a:p>
            <a:pPr algn="ctr"/>
            <a:endParaRPr lang="ru-RU" sz="2800" dirty="0">
              <a:solidFill>
                <a:schemeClr val="bg2"/>
              </a:solidFill>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0F5CF47F-4CE5-B046-8AC1-96F66D16174B}"/>
              </a:ext>
            </a:extLst>
          </p:cNvPr>
          <p:cNvPicPr>
            <a:picLocks noChangeAspect="1"/>
          </p:cNvPicPr>
          <p:nvPr/>
        </p:nvPicPr>
        <p:blipFill rotWithShape="1">
          <a:blip r:embed="rId3"/>
          <a:srcRect t="21147" b="26726"/>
          <a:stretch/>
        </p:blipFill>
        <p:spPr>
          <a:xfrm>
            <a:off x="7798769" y="5019537"/>
            <a:ext cx="2600530" cy="1355599"/>
          </a:xfrm>
          <a:prstGeom prst="rect">
            <a:avLst/>
          </a:prstGeom>
        </p:spPr>
      </p:pic>
      <p:pic>
        <p:nvPicPr>
          <p:cNvPr id="14" name="Рисунок 13">
            <a:extLst>
              <a:ext uri="{FF2B5EF4-FFF2-40B4-BE49-F238E27FC236}">
                <a16:creationId xmlns:a16="http://schemas.microsoft.com/office/drawing/2014/main" id="{2D8CFC5E-04B3-214F-9219-53FAB70C5C94}"/>
              </a:ext>
            </a:extLst>
          </p:cNvPr>
          <p:cNvPicPr>
            <a:picLocks noChangeAspect="1"/>
          </p:cNvPicPr>
          <p:nvPr/>
        </p:nvPicPr>
        <p:blipFill rotWithShape="1">
          <a:blip r:embed="rId4">
            <a:extLst>
              <a:ext uri="{28A0092B-C50C-407E-A947-70E740481C1C}">
                <a14:useLocalDpi xmlns:a14="http://schemas.microsoft.com/office/drawing/2010/main" val="0"/>
              </a:ext>
            </a:extLst>
          </a:blip>
          <a:srcRect t="7110" b="18732"/>
          <a:stretch/>
        </p:blipFill>
        <p:spPr>
          <a:xfrm>
            <a:off x="4633672" y="3477918"/>
            <a:ext cx="2924656" cy="2891850"/>
          </a:xfrm>
          <a:prstGeom prst="rect">
            <a:avLst/>
          </a:prstGeom>
        </p:spPr>
      </p:pic>
      <p:pic>
        <p:nvPicPr>
          <p:cNvPr id="15" name="Рисунок 14">
            <a:extLst>
              <a:ext uri="{FF2B5EF4-FFF2-40B4-BE49-F238E27FC236}">
                <a16:creationId xmlns:a16="http://schemas.microsoft.com/office/drawing/2014/main" id="{D5F0CE3C-0640-F746-A031-3C75B2FF2822}"/>
              </a:ext>
            </a:extLst>
          </p:cNvPr>
          <p:cNvPicPr>
            <a:picLocks noChangeAspect="1"/>
          </p:cNvPicPr>
          <p:nvPr/>
        </p:nvPicPr>
        <p:blipFill rotWithShape="1">
          <a:blip r:embed="rId5"/>
          <a:srcRect t="6080" b="20430"/>
          <a:stretch/>
        </p:blipFill>
        <p:spPr>
          <a:xfrm>
            <a:off x="7798768" y="3477917"/>
            <a:ext cx="2600531" cy="1433341"/>
          </a:xfrm>
          <a:prstGeom prst="rect">
            <a:avLst/>
          </a:prstGeom>
        </p:spPr>
      </p:pic>
      <p:pic>
        <p:nvPicPr>
          <p:cNvPr id="16" name="Рисунок 15">
            <a:extLst>
              <a:ext uri="{FF2B5EF4-FFF2-40B4-BE49-F238E27FC236}">
                <a16:creationId xmlns:a16="http://schemas.microsoft.com/office/drawing/2014/main" id="{95E5EE03-D1F1-3543-A17B-A4AB74BCE08D}"/>
              </a:ext>
            </a:extLst>
          </p:cNvPr>
          <p:cNvPicPr>
            <a:picLocks noChangeAspect="1"/>
          </p:cNvPicPr>
          <p:nvPr/>
        </p:nvPicPr>
        <p:blipFill rotWithShape="1">
          <a:blip r:embed="rId6"/>
          <a:srcRect l="1658" r="5005" b="6774"/>
          <a:stretch/>
        </p:blipFill>
        <p:spPr>
          <a:xfrm>
            <a:off x="1792697" y="5022006"/>
            <a:ext cx="2600534" cy="1350660"/>
          </a:xfrm>
          <a:prstGeom prst="rect">
            <a:avLst/>
          </a:prstGeom>
        </p:spPr>
      </p:pic>
      <p:pic>
        <p:nvPicPr>
          <p:cNvPr id="17" name="Рисунок 16">
            <a:extLst>
              <a:ext uri="{FF2B5EF4-FFF2-40B4-BE49-F238E27FC236}">
                <a16:creationId xmlns:a16="http://schemas.microsoft.com/office/drawing/2014/main" id="{1046EB71-497A-FA42-BBF4-C41626078D55}"/>
              </a:ext>
            </a:extLst>
          </p:cNvPr>
          <p:cNvPicPr>
            <a:picLocks noChangeAspect="1"/>
          </p:cNvPicPr>
          <p:nvPr/>
        </p:nvPicPr>
        <p:blipFill rotWithShape="1">
          <a:blip r:embed="rId7">
            <a:extLst>
              <a:ext uri="{28A0092B-C50C-407E-A947-70E740481C1C}">
                <a14:useLocalDpi xmlns:a14="http://schemas.microsoft.com/office/drawing/2010/main" val="0"/>
              </a:ext>
            </a:extLst>
          </a:blip>
          <a:srcRect l="5706" t="13805" r="15657" b="21549"/>
          <a:stretch/>
        </p:blipFill>
        <p:spPr>
          <a:xfrm>
            <a:off x="1792701" y="3477917"/>
            <a:ext cx="2600532" cy="1425241"/>
          </a:xfrm>
          <a:prstGeom prst="rect">
            <a:avLst/>
          </a:prstGeom>
        </p:spPr>
      </p:pic>
    </p:spTree>
    <p:extLst>
      <p:ext uri="{BB962C8B-B14F-4D97-AF65-F5344CB8AC3E}">
        <p14:creationId xmlns:p14="http://schemas.microsoft.com/office/powerpoint/2010/main" val="1236752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21913C4-910B-5B4E-9F45-548FDB9CB95F}"/>
              </a:ext>
            </a:extLst>
          </p:cNvPr>
          <p:cNvPicPr>
            <a:picLocks noChangeAspect="1"/>
          </p:cNvPicPr>
          <p:nvPr/>
        </p:nvPicPr>
        <p:blipFill>
          <a:blip r:embed="rId2"/>
          <a:stretch>
            <a:fillRect/>
          </a:stretch>
        </p:blipFill>
        <p:spPr>
          <a:xfrm>
            <a:off x="569090" y="263161"/>
            <a:ext cx="10931247" cy="6093375"/>
          </a:xfrm>
          <a:prstGeom prst="rect">
            <a:avLst/>
          </a:prstGeom>
        </p:spPr>
      </p:pic>
      <p:sp>
        <p:nvSpPr>
          <p:cNvPr id="3" name="TextBox 2">
            <a:extLst>
              <a:ext uri="{FF2B5EF4-FFF2-40B4-BE49-F238E27FC236}">
                <a16:creationId xmlns:a16="http://schemas.microsoft.com/office/drawing/2014/main" id="{5203061C-3EDD-E34D-86D8-CF0F66FD9770}"/>
              </a:ext>
            </a:extLst>
          </p:cNvPr>
          <p:cNvSpPr txBox="1"/>
          <p:nvPr/>
        </p:nvSpPr>
        <p:spPr>
          <a:xfrm>
            <a:off x="4715641" y="6225506"/>
            <a:ext cx="5876160" cy="369332"/>
          </a:xfrm>
          <a:prstGeom prst="rect">
            <a:avLst/>
          </a:prstGeom>
          <a:noFill/>
        </p:spPr>
        <p:txBody>
          <a:bodyPr wrap="none" rtlCol="0">
            <a:spAutoFit/>
          </a:bodyPr>
          <a:lstStyle/>
          <a:p>
            <a:r>
              <a:rPr lang="en-GB" dirty="0"/>
              <a:t>Courtesy of Liangting Sun, Institute of Modern Physics, China</a:t>
            </a:r>
          </a:p>
        </p:txBody>
      </p:sp>
    </p:spTree>
    <p:extLst>
      <p:ext uri="{BB962C8B-B14F-4D97-AF65-F5344CB8AC3E}">
        <p14:creationId xmlns:p14="http://schemas.microsoft.com/office/powerpoint/2010/main" val="96551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B7347AC-B871-3E49-A8CC-99A9F9C401D0}"/>
              </a:ext>
            </a:extLst>
          </p:cNvPr>
          <p:cNvPicPr>
            <a:picLocks noChangeAspect="1"/>
          </p:cNvPicPr>
          <p:nvPr/>
        </p:nvPicPr>
        <p:blipFill>
          <a:blip r:embed="rId2"/>
          <a:stretch>
            <a:fillRect/>
          </a:stretch>
        </p:blipFill>
        <p:spPr>
          <a:xfrm>
            <a:off x="3898900" y="1104900"/>
            <a:ext cx="8293100" cy="4648200"/>
          </a:xfrm>
          <a:prstGeom prst="rect">
            <a:avLst/>
          </a:prstGeom>
        </p:spPr>
      </p:pic>
      <p:pic>
        <p:nvPicPr>
          <p:cNvPr id="3" name="Рисунок 2">
            <a:extLst>
              <a:ext uri="{FF2B5EF4-FFF2-40B4-BE49-F238E27FC236}">
                <a16:creationId xmlns:a16="http://schemas.microsoft.com/office/drawing/2014/main" id="{F0935783-2C41-C64C-9505-226C87AD81C5}"/>
              </a:ext>
            </a:extLst>
          </p:cNvPr>
          <p:cNvPicPr>
            <a:picLocks noChangeAspect="1"/>
          </p:cNvPicPr>
          <p:nvPr/>
        </p:nvPicPr>
        <p:blipFill rotWithShape="1">
          <a:blip r:embed="rId3"/>
          <a:srcRect t="31870" r="49807" b="9189"/>
          <a:stretch/>
        </p:blipFill>
        <p:spPr>
          <a:xfrm>
            <a:off x="-1" y="1957136"/>
            <a:ext cx="4876801" cy="3200005"/>
          </a:xfrm>
          <a:prstGeom prst="rect">
            <a:avLst/>
          </a:prstGeom>
        </p:spPr>
      </p:pic>
      <p:pic>
        <p:nvPicPr>
          <p:cNvPr id="4" name="Рисунок 3">
            <a:extLst>
              <a:ext uri="{FF2B5EF4-FFF2-40B4-BE49-F238E27FC236}">
                <a16:creationId xmlns:a16="http://schemas.microsoft.com/office/drawing/2014/main" id="{3FA2DF11-CB35-4446-ABA7-8A35D86C2EEC}"/>
              </a:ext>
            </a:extLst>
          </p:cNvPr>
          <p:cNvPicPr>
            <a:picLocks noChangeAspect="1"/>
          </p:cNvPicPr>
          <p:nvPr/>
        </p:nvPicPr>
        <p:blipFill rotWithShape="1">
          <a:blip r:embed="rId3"/>
          <a:srcRect l="3427" t="15746" r="43540" b="75626"/>
          <a:stretch/>
        </p:blipFill>
        <p:spPr>
          <a:xfrm>
            <a:off x="232609" y="1620251"/>
            <a:ext cx="4411579" cy="401053"/>
          </a:xfrm>
          <a:prstGeom prst="rect">
            <a:avLst/>
          </a:prstGeom>
        </p:spPr>
      </p:pic>
      <p:sp>
        <p:nvSpPr>
          <p:cNvPr id="5" name="TextBox 4">
            <a:extLst>
              <a:ext uri="{FF2B5EF4-FFF2-40B4-BE49-F238E27FC236}">
                <a16:creationId xmlns:a16="http://schemas.microsoft.com/office/drawing/2014/main" id="{87C2BC0D-6748-414C-BF5F-063DAE676019}"/>
              </a:ext>
            </a:extLst>
          </p:cNvPr>
          <p:cNvSpPr txBox="1"/>
          <p:nvPr/>
        </p:nvSpPr>
        <p:spPr>
          <a:xfrm>
            <a:off x="994610" y="5052685"/>
            <a:ext cx="2406428" cy="338554"/>
          </a:xfrm>
          <a:prstGeom prst="rect">
            <a:avLst/>
          </a:prstGeom>
          <a:noFill/>
        </p:spPr>
        <p:txBody>
          <a:bodyPr wrap="none" rtlCol="0">
            <a:spAutoFit/>
          </a:bodyPr>
          <a:lstStyle/>
          <a:p>
            <a:r>
              <a:rPr lang="ru-RU" sz="1600" b="1" dirty="0">
                <a:latin typeface="Arial" panose="020B0604020202020204" pitchFamily="34" charset="0"/>
                <a:cs typeface="Arial" panose="020B0604020202020204" pitchFamily="34" charset="0"/>
              </a:rPr>
              <a:t>28 </a:t>
            </a:r>
            <a:r>
              <a:rPr lang="ru-RU" sz="1600" b="1" dirty="0" err="1">
                <a:latin typeface="Arial" panose="020B0604020202020204" pitchFamily="34" charset="0"/>
                <a:cs typeface="Arial" panose="020B0604020202020204" pitchFamily="34" charset="0"/>
              </a:rPr>
              <a:t>G</a:t>
            </a:r>
            <a:r>
              <a:rPr lang="en-US" sz="1600" b="1" dirty="0">
                <a:latin typeface="Arial" panose="020B0604020202020204" pitchFamily="34" charset="0"/>
                <a:cs typeface="Arial" panose="020B0604020202020204" pitchFamily="34" charset="0"/>
              </a:rPr>
              <a:t>Hz +18 GHz / 8 kW</a:t>
            </a:r>
            <a:endParaRPr lang="ru-RU"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25091B8-8D84-0E43-A28C-C893C503A6FF}"/>
              </a:ext>
            </a:extLst>
          </p:cNvPr>
          <p:cNvSpPr txBox="1"/>
          <p:nvPr/>
        </p:nvSpPr>
        <p:spPr>
          <a:xfrm>
            <a:off x="5333569" y="5866884"/>
            <a:ext cx="5876160" cy="369332"/>
          </a:xfrm>
          <a:prstGeom prst="rect">
            <a:avLst/>
          </a:prstGeom>
          <a:noFill/>
        </p:spPr>
        <p:txBody>
          <a:bodyPr wrap="none" rtlCol="0">
            <a:spAutoFit/>
          </a:bodyPr>
          <a:lstStyle/>
          <a:p>
            <a:r>
              <a:rPr lang="en-GB" dirty="0"/>
              <a:t>Courtesy of Liangting Sun, Institute of Modern Physics, China</a:t>
            </a:r>
          </a:p>
        </p:txBody>
      </p:sp>
    </p:spTree>
    <p:extLst>
      <p:ext uri="{BB962C8B-B14F-4D97-AF65-F5344CB8AC3E}">
        <p14:creationId xmlns:p14="http://schemas.microsoft.com/office/powerpoint/2010/main" val="3568726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3496885-3EFE-4243-B96E-334AF0958151}"/>
              </a:ext>
            </a:extLst>
          </p:cNvPr>
          <p:cNvPicPr>
            <a:picLocks noChangeAspect="1"/>
          </p:cNvPicPr>
          <p:nvPr/>
        </p:nvPicPr>
        <p:blipFill>
          <a:blip r:embed="rId2"/>
          <a:stretch>
            <a:fillRect/>
          </a:stretch>
        </p:blipFill>
        <p:spPr>
          <a:xfrm>
            <a:off x="354930" y="357271"/>
            <a:ext cx="11580395" cy="6463064"/>
          </a:xfrm>
          <a:prstGeom prst="rect">
            <a:avLst/>
          </a:prstGeom>
        </p:spPr>
      </p:pic>
      <p:sp>
        <p:nvSpPr>
          <p:cNvPr id="3" name="TextBox 2">
            <a:extLst>
              <a:ext uri="{FF2B5EF4-FFF2-40B4-BE49-F238E27FC236}">
                <a16:creationId xmlns:a16="http://schemas.microsoft.com/office/drawing/2014/main" id="{DA23F8A0-8401-354D-A170-056E5FFB7592}"/>
              </a:ext>
            </a:extLst>
          </p:cNvPr>
          <p:cNvSpPr txBox="1"/>
          <p:nvPr/>
        </p:nvSpPr>
        <p:spPr>
          <a:xfrm>
            <a:off x="5253359" y="6316063"/>
            <a:ext cx="5876160" cy="369332"/>
          </a:xfrm>
          <a:prstGeom prst="rect">
            <a:avLst/>
          </a:prstGeom>
          <a:noFill/>
        </p:spPr>
        <p:txBody>
          <a:bodyPr wrap="none" rtlCol="0">
            <a:spAutoFit/>
          </a:bodyPr>
          <a:lstStyle/>
          <a:p>
            <a:r>
              <a:rPr lang="en-GB" dirty="0"/>
              <a:t>Courtesy of Liangting Sun, Institute of Modern Physics, China</a:t>
            </a:r>
          </a:p>
        </p:txBody>
      </p:sp>
    </p:spTree>
    <p:extLst>
      <p:ext uri="{BB962C8B-B14F-4D97-AF65-F5344CB8AC3E}">
        <p14:creationId xmlns:p14="http://schemas.microsoft.com/office/powerpoint/2010/main" val="41691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E615459-5A35-F44C-9E65-DD94813CA8D5}"/>
              </a:ext>
            </a:extLst>
          </p:cNvPr>
          <p:cNvPicPr>
            <a:picLocks noChangeAspect="1"/>
          </p:cNvPicPr>
          <p:nvPr/>
        </p:nvPicPr>
        <p:blipFill>
          <a:blip r:embed="rId2"/>
          <a:stretch>
            <a:fillRect/>
          </a:stretch>
        </p:blipFill>
        <p:spPr>
          <a:xfrm>
            <a:off x="772024" y="366962"/>
            <a:ext cx="10858500" cy="6076775"/>
          </a:xfrm>
          <a:prstGeom prst="rect">
            <a:avLst/>
          </a:prstGeom>
        </p:spPr>
      </p:pic>
      <p:sp>
        <p:nvSpPr>
          <p:cNvPr id="3" name="TextBox 2">
            <a:extLst>
              <a:ext uri="{FF2B5EF4-FFF2-40B4-BE49-F238E27FC236}">
                <a16:creationId xmlns:a16="http://schemas.microsoft.com/office/drawing/2014/main" id="{97E7211D-C9A8-4544-90AF-D8933ABDA4CD}"/>
              </a:ext>
            </a:extLst>
          </p:cNvPr>
          <p:cNvSpPr txBox="1"/>
          <p:nvPr/>
        </p:nvSpPr>
        <p:spPr>
          <a:xfrm>
            <a:off x="5542117" y="6278260"/>
            <a:ext cx="5876160" cy="369332"/>
          </a:xfrm>
          <a:prstGeom prst="rect">
            <a:avLst/>
          </a:prstGeom>
          <a:noFill/>
        </p:spPr>
        <p:txBody>
          <a:bodyPr wrap="none" rtlCol="0">
            <a:spAutoFit/>
          </a:bodyPr>
          <a:lstStyle/>
          <a:p>
            <a:r>
              <a:rPr lang="en-GB" dirty="0"/>
              <a:t>Courtesy of Liangting Sun, Institute of Modern Physics, China</a:t>
            </a:r>
          </a:p>
        </p:txBody>
      </p:sp>
    </p:spTree>
    <p:extLst>
      <p:ext uri="{BB962C8B-B14F-4D97-AF65-F5344CB8AC3E}">
        <p14:creationId xmlns:p14="http://schemas.microsoft.com/office/powerpoint/2010/main" val="2385236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U:\2008-2011\Conferences\ICIS15\current_above_thresh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728" y="2853256"/>
            <a:ext cx="4114286"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64906" y="999258"/>
            <a:ext cx="8280920" cy="954107"/>
          </a:xfrm>
          <a:prstGeom prst="rect">
            <a:avLst/>
          </a:prstGeom>
          <a:noFill/>
        </p:spPr>
        <p:txBody>
          <a:bodyPr wrap="square" rtlCol="0">
            <a:spAutoFit/>
          </a:bodyPr>
          <a:lstStyle/>
          <a:p>
            <a:r>
              <a:rPr lang="ru-RU" sz="2800" dirty="0">
                <a:solidFill>
                  <a:srgbClr val="002060"/>
                </a:solidFill>
              </a:rPr>
              <a:t>Анализ поведения тока пучка на источнике </a:t>
            </a:r>
          </a:p>
          <a:p>
            <a:r>
              <a:rPr lang="fi-FI" sz="2800" dirty="0">
                <a:solidFill>
                  <a:srgbClr val="002060"/>
                </a:solidFill>
              </a:rPr>
              <a:t>JYFL 14 GHz A-ECR</a:t>
            </a:r>
          </a:p>
        </p:txBody>
      </p:sp>
      <p:pic>
        <p:nvPicPr>
          <p:cNvPr id="7170" name="Picture 2" descr="U:\2008-2011\Conferences\ICIS15\current_below_thresho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256" y="2853256"/>
            <a:ext cx="4114286" cy="288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72278" y="2161940"/>
            <a:ext cx="3795995" cy="646331"/>
          </a:xfrm>
          <a:prstGeom prst="rect">
            <a:avLst/>
          </a:prstGeom>
          <a:noFill/>
        </p:spPr>
        <p:txBody>
          <a:bodyPr wrap="square" rtlCol="0">
            <a:spAutoFit/>
          </a:bodyPr>
          <a:lstStyle/>
          <a:p>
            <a:r>
              <a:rPr lang="ru-RU" dirty="0">
                <a:solidFill>
                  <a:srgbClr val="002060"/>
                </a:solidFill>
              </a:rPr>
              <a:t>При мощности нагрева или магнитном поле ниже оптимума</a:t>
            </a:r>
            <a:endParaRPr lang="fi-FI" dirty="0">
              <a:solidFill>
                <a:srgbClr val="002060"/>
              </a:solidFill>
            </a:endParaRPr>
          </a:p>
        </p:txBody>
      </p:sp>
      <p:sp>
        <p:nvSpPr>
          <p:cNvPr id="8" name="TextBox 7"/>
          <p:cNvSpPr txBox="1"/>
          <p:nvPr/>
        </p:nvSpPr>
        <p:spPr>
          <a:xfrm>
            <a:off x="6266390" y="2156062"/>
            <a:ext cx="4028962" cy="646331"/>
          </a:xfrm>
          <a:prstGeom prst="rect">
            <a:avLst/>
          </a:prstGeom>
          <a:noFill/>
        </p:spPr>
        <p:txBody>
          <a:bodyPr wrap="square" rtlCol="0">
            <a:spAutoFit/>
          </a:bodyPr>
          <a:lstStyle/>
          <a:p>
            <a:r>
              <a:rPr lang="ru-RU" dirty="0">
                <a:solidFill>
                  <a:srgbClr val="002060"/>
                </a:solidFill>
              </a:rPr>
              <a:t>При мощности нагрева или магнитном поле выше оптимума</a:t>
            </a:r>
            <a:endParaRPr lang="fi-FI" dirty="0">
              <a:solidFill>
                <a:srgbClr val="002060"/>
              </a:solidFill>
            </a:endParaRPr>
          </a:p>
        </p:txBody>
      </p:sp>
    </p:spTree>
    <p:extLst>
      <p:ext uri="{BB962C8B-B14F-4D97-AF65-F5344CB8AC3E}">
        <p14:creationId xmlns:p14="http://schemas.microsoft.com/office/powerpoint/2010/main" val="1811684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44;p27">
            <a:extLst>
              <a:ext uri="{FF2B5EF4-FFF2-40B4-BE49-F238E27FC236}">
                <a16:creationId xmlns:a16="http://schemas.microsoft.com/office/drawing/2014/main" id="{EB2F03D8-FAA1-4C43-91A0-FAAEF56DAB3B}"/>
              </a:ext>
            </a:extLst>
          </p:cNvPr>
          <p:cNvPicPr preferRelativeResize="0"/>
          <p:nvPr/>
        </p:nvPicPr>
        <p:blipFill rotWithShape="1">
          <a:blip r:embed="rId3">
            <a:alphaModFix/>
          </a:blip>
          <a:srcRect/>
          <a:stretch/>
        </p:blipFill>
        <p:spPr>
          <a:xfrm>
            <a:off x="2586180" y="1068344"/>
            <a:ext cx="7019640" cy="5200200"/>
          </a:xfrm>
          <a:prstGeom prst="rect">
            <a:avLst/>
          </a:prstGeom>
          <a:noFill/>
          <a:ln>
            <a:noFill/>
          </a:ln>
        </p:spPr>
      </p:pic>
    </p:spTree>
    <p:extLst>
      <p:ext uri="{BB962C8B-B14F-4D97-AF65-F5344CB8AC3E}">
        <p14:creationId xmlns:p14="http://schemas.microsoft.com/office/powerpoint/2010/main" val="1086575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61596" y="613177"/>
            <a:ext cx="8424862" cy="1143000"/>
          </a:xfrm>
        </p:spPr>
        <p:txBody>
          <a:bodyPr/>
          <a:lstStyle/>
          <a:p>
            <a:r>
              <a:rPr lang="ru-RU" sz="3500" dirty="0">
                <a:latin typeface="Times New Roman" panose="02020603050405020304" pitchFamily="18" charset="0"/>
                <a:cs typeface="Times New Roman" panose="02020603050405020304" pitchFamily="18" charset="0"/>
              </a:rPr>
              <a:t>Границы стабильной работы источника</a:t>
            </a:r>
            <a:endParaRPr lang="fi-FI" sz="35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877" y="1194703"/>
            <a:ext cx="7884527" cy="5519169"/>
          </a:xfrm>
          <a:prstGeom prst="rect">
            <a:avLst/>
          </a:prstGeom>
          <a:solidFill>
            <a:schemeClr val="tx1"/>
          </a:solidFill>
        </p:spPr>
      </p:pic>
    </p:spTree>
    <p:extLst>
      <p:ext uri="{BB962C8B-B14F-4D97-AF65-F5344CB8AC3E}">
        <p14:creationId xmlns:p14="http://schemas.microsoft.com/office/powerpoint/2010/main" val="182792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6D43B07-B2C8-8849-B1CF-B9C6972F79E0}"/>
              </a:ext>
            </a:extLst>
          </p:cNvPr>
          <p:cNvPicPr>
            <a:picLocks noChangeAspect="1"/>
          </p:cNvPicPr>
          <p:nvPr/>
        </p:nvPicPr>
        <p:blipFill rotWithShape="1">
          <a:blip r:embed="rId2"/>
          <a:srcRect t="13072" b="6624"/>
          <a:stretch/>
        </p:blipFill>
        <p:spPr>
          <a:xfrm>
            <a:off x="360564" y="1219199"/>
            <a:ext cx="10631179" cy="5309937"/>
          </a:xfrm>
          <a:prstGeom prst="rect">
            <a:avLst/>
          </a:prstGeom>
        </p:spPr>
      </p:pic>
      <p:sp>
        <p:nvSpPr>
          <p:cNvPr id="3" name="TextBox 2">
            <a:extLst>
              <a:ext uri="{FF2B5EF4-FFF2-40B4-BE49-F238E27FC236}">
                <a16:creationId xmlns:a16="http://schemas.microsoft.com/office/drawing/2014/main" id="{F49403FD-8B6E-6E47-BAA6-83E4F5E11A63}"/>
              </a:ext>
            </a:extLst>
          </p:cNvPr>
          <p:cNvSpPr txBox="1"/>
          <p:nvPr/>
        </p:nvSpPr>
        <p:spPr>
          <a:xfrm>
            <a:off x="228481" y="6285440"/>
            <a:ext cx="2988447" cy="369332"/>
          </a:xfrm>
          <a:prstGeom prst="rect">
            <a:avLst/>
          </a:prstGeom>
          <a:noFill/>
        </p:spPr>
        <p:txBody>
          <a:bodyPr wrap="none" rtlCol="0">
            <a:spAutoFit/>
          </a:bodyPr>
          <a:lstStyle/>
          <a:p>
            <a:r>
              <a:rPr lang="en-GB" dirty="0">
                <a:solidFill>
                  <a:srgbClr val="002060"/>
                </a:solidFill>
              </a:rPr>
              <a:t>Figure credit: Olli </a:t>
            </a:r>
            <a:r>
              <a:rPr lang="en-GB" dirty="0" err="1">
                <a:solidFill>
                  <a:srgbClr val="002060"/>
                </a:solidFill>
              </a:rPr>
              <a:t>Tarvainen</a:t>
            </a:r>
            <a:endParaRPr lang="en-GB" dirty="0">
              <a:solidFill>
                <a:srgbClr val="002060"/>
              </a:solidFill>
            </a:endParaRPr>
          </a:p>
        </p:txBody>
      </p:sp>
      <p:sp>
        <p:nvSpPr>
          <p:cNvPr id="2" name="TextBox 1">
            <a:extLst>
              <a:ext uri="{FF2B5EF4-FFF2-40B4-BE49-F238E27FC236}">
                <a16:creationId xmlns:a16="http://schemas.microsoft.com/office/drawing/2014/main" id="{E86E1145-5747-7342-AC85-148857437650}"/>
              </a:ext>
            </a:extLst>
          </p:cNvPr>
          <p:cNvSpPr txBox="1"/>
          <p:nvPr/>
        </p:nvSpPr>
        <p:spPr>
          <a:xfrm>
            <a:off x="1035049" y="893058"/>
            <a:ext cx="5566973" cy="523220"/>
          </a:xfrm>
          <a:prstGeom prst="rect">
            <a:avLst/>
          </a:prstGeom>
          <a:noFill/>
        </p:spPr>
        <p:txBody>
          <a:bodyPr wrap="none" rtlCol="0">
            <a:spAutoFit/>
          </a:bodyPr>
          <a:lstStyle/>
          <a:p>
            <a:r>
              <a:rPr lang="ru-RU" sz="2800" dirty="0">
                <a:solidFill>
                  <a:schemeClr val="bg2">
                    <a:lumMod val="75000"/>
                  </a:schemeClr>
                </a:solidFill>
              </a:rPr>
              <a:t>Какую плазму мы хотим создать?</a:t>
            </a:r>
          </a:p>
        </p:txBody>
      </p:sp>
    </p:spTree>
    <p:extLst>
      <p:ext uri="{BB962C8B-B14F-4D97-AF65-F5344CB8AC3E}">
        <p14:creationId xmlns:p14="http://schemas.microsoft.com/office/powerpoint/2010/main" val="227379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77807AF-4B98-4A42-B186-DCA6B9F3217E}"/>
              </a:ext>
            </a:extLst>
          </p:cNvPr>
          <p:cNvPicPr>
            <a:picLocks noChangeAspect="1"/>
          </p:cNvPicPr>
          <p:nvPr/>
        </p:nvPicPr>
        <p:blipFill rotWithShape="1">
          <a:blip r:embed="rId2"/>
          <a:srcRect l="24333" t="10179" r="13038"/>
          <a:stretch/>
        </p:blipFill>
        <p:spPr>
          <a:xfrm>
            <a:off x="4036919" y="1024624"/>
            <a:ext cx="7625692" cy="5680733"/>
          </a:xfrm>
          <a:prstGeom prst="rect">
            <a:avLst/>
          </a:prstGeom>
        </p:spPr>
      </p:pic>
      <p:sp>
        <p:nvSpPr>
          <p:cNvPr id="5" name="TextBox 4">
            <a:extLst>
              <a:ext uri="{FF2B5EF4-FFF2-40B4-BE49-F238E27FC236}">
                <a16:creationId xmlns:a16="http://schemas.microsoft.com/office/drawing/2014/main" id="{297B185E-DEFA-FC45-9E12-B0045D1E2155}"/>
              </a:ext>
            </a:extLst>
          </p:cNvPr>
          <p:cNvSpPr txBox="1"/>
          <p:nvPr/>
        </p:nvSpPr>
        <p:spPr>
          <a:xfrm>
            <a:off x="1091380" y="2187635"/>
            <a:ext cx="2790809" cy="1241365"/>
          </a:xfrm>
          <a:prstGeom prst="rect">
            <a:avLst/>
          </a:prstGeom>
          <a:noFill/>
          <a:ln>
            <a:solidFill>
              <a:schemeClr val="accent1">
                <a:shade val="50000"/>
              </a:schemeClr>
            </a:solidFill>
          </a:ln>
        </p:spPr>
        <p:txBody>
          <a:bodyPr wrap="square" rtlCol="0">
            <a:spAutoFit/>
          </a:bodyPr>
          <a:lstStyle/>
          <a:p>
            <a:r>
              <a:rPr lang="en-US" sz="2800" dirty="0">
                <a:solidFill>
                  <a:schemeClr val="bg2">
                    <a:lumMod val="75000"/>
                  </a:schemeClr>
                </a:solidFill>
              </a:rPr>
              <a:t>Ne = 10</a:t>
            </a:r>
            <a:r>
              <a:rPr lang="en-US" sz="2800" baseline="30000" dirty="0">
                <a:solidFill>
                  <a:schemeClr val="bg2">
                    <a:lumMod val="75000"/>
                  </a:schemeClr>
                </a:solidFill>
              </a:rPr>
              <a:t>13</a:t>
            </a:r>
            <a:r>
              <a:rPr lang="en-US" sz="2800" dirty="0">
                <a:solidFill>
                  <a:schemeClr val="bg2">
                    <a:lumMod val="75000"/>
                  </a:schemeClr>
                </a:solidFill>
              </a:rPr>
              <a:t> cm</a:t>
            </a:r>
            <a:r>
              <a:rPr lang="en-US" sz="2800" baseline="30000" dirty="0">
                <a:solidFill>
                  <a:schemeClr val="bg2">
                    <a:lumMod val="75000"/>
                  </a:schemeClr>
                </a:solidFill>
              </a:rPr>
              <a:t>-3</a:t>
            </a:r>
            <a:endParaRPr lang="en-US" sz="2800" dirty="0">
              <a:solidFill>
                <a:schemeClr val="bg2">
                  <a:lumMod val="75000"/>
                </a:schemeClr>
              </a:solidFill>
            </a:endParaRPr>
          </a:p>
          <a:p>
            <a:endParaRPr lang="en-US" sz="2800" baseline="30000" dirty="0">
              <a:solidFill>
                <a:schemeClr val="bg2">
                  <a:lumMod val="75000"/>
                </a:schemeClr>
              </a:solidFill>
            </a:endParaRPr>
          </a:p>
          <a:p>
            <a:r>
              <a:rPr lang="en-US" sz="2800" dirty="0">
                <a:solidFill>
                  <a:schemeClr val="bg2">
                    <a:lumMod val="75000"/>
                  </a:schemeClr>
                </a:solidFill>
              </a:rPr>
              <a:t>T = 10 keV</a:t>
            </a:r>
            <a:endParaRPr lang="ru-RU" sz="2800" dirty="0">
              <a:solidFill>
                <a:schemeClr val="bg2">
                  <a:lumMod val="75000"/>
                </a:schemeClr>
              </a:solidFill>
            </a:endParaRPr>
          </a:p>
        </p:txBody>
      </p:sp>
    </p:spTree>
    <p:extLst>
      <p:ext uri="{BB962C8B-B14F-4D97-AF65-F5344CB8AC3E}">
        <p14:creationId xmlns:p14="http://schemas.microsoft.com/office/powerpoint/2010/main" val="2955790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521729E6-BF53-9045-8832-ED39FA40B1CE}"/>
              </a:ext>
            </a:extLst>
          </p:cNvPr>
          <p:cNvSpPr/>
          <p:nvPr/>
        </p:nvSpPr>
        <p:spPr>
          <a:xfrm>
            <a:off x="78660" y="5798014"/>
            <a:ext cx="6365610" cy="8465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p:cNvPicPr>
            <a:picLocks noChangeAspect="1" noChangeArrowheads="1"/>
          </p:cNvPicPr>
          <p:nvPr/>
        </p:nvPicPr>
        <p:blipFill>
          <a:blip r:embed="rId2"/>
          <a:srcRect l="8482" t="17857" r="29018" b="15714"/>
          <a:stretch>
            <a:fillRect/>
          </a:stretch>
        </p:blipFill>
        <p:spPr bwMode="auto">
          <a:xfrm>
            <a:off x="78659" y="1630737"/>
            <a:ext cx="6125496" cy="4069078"/>
          </a:xfrm>
          <a:prstGeom prst="rect">
            <a:avLst/>
          </a:prstGeom>
          <a:noFill/>
          <a:ln w="9525">
            <a:noFill/>
            <a:miter lim="800000"/>
            <a:headEnd/>
            <a:tailEnd/>
          </a:ln>
          <a:effectLst/>
        </p:spPr>
      </p:pic>
      <p:sp>
        <p:nvSpPr>
          <p:cNvPr id="3" name="TextBox 2"/>
          <p:cNvSpPr txBox="1"/>
          <p:nvPr/>
        </p:nvSpPr>
        <p:spPr>
          <a:xfrm>
            <a:off x="6351515" y="1941601"/>
            <a:ext cx="6032742" cy="3581109"/>
          </a:xfrm>
          <a:prstGeom prst="rect">
            <a:avLst/>
          </a:prstGeom>
          <a:noFill/>
        </p:spPr>
        <p:txBody>
          <a:bodyPr wrap="none" rtlCol="0">
            <a:spAutoFit/>
          </a:bodyPr>
          <a:lstStyle/>
          <a:p>
            <a:pPr>
              <a:buFont typeface="Arial" pitchFamily="34" charset="0"/>
              <a:buChar char="•"/>
            </a:pPr>
            <a:r>
              <a:rPr lang="ru-RU" sz="2200" dirty="0">
                <a:solidFill>
                  <a:schemeClr val="bg2">
                    <a:lumMod val="75000"/>
                  </a:schemeClr>
                </a:solidFill>
              </a:rPr>
              <a:t>   </a:t>
            </a:r>
            <a:r>
              <a:rPr lang="en-US" sz="2200" dirty="0">
                <a:solidFill>
                  <a:schemeClr val="bg2">
                    <a:lumMod val="75000"/>
                  </a:schemeClr>
                </a:solidFill>
              </a:rPr>
              <a:t>In case of </a:t>
            </a:r>
            <a:r>
              <a:rPr lang="ru-RU" sz="2200" b="1" dirty="0">
                <a:solidFill>
                  <a:schemeClr val="bg2">
                    <a:lumMod val="75000"/>
                  </a:schemeClr>
                </a:solidFill>
              </a:rPr>
              <a:t>10</a:t>
            </a:r>
            <a:r>
              <a:rPr lang="en-US" sz="2200" b="1" baseline="30000" dirty="0">
                <a:solidFill>
                  <a:schemeClr val="bg2">
                    <a:lumMod val="75000"/>
                  </a:schemeClr>
                </a:solidFill>
              </a:rPr>
              <a:t>13</a:t>
            </a:r>
            <a:r>
              <a:rPr lang="ru-RU" sz="2200" b="1" dirty="0">
                <a:solidFill>
                  <a:schemeClr val="bg2">
                    <a:lumMod val="75000"/>
                  </a:schemeClr>
                </a:solidFill>
              </a:rPr>
              <a:t> </a:t>
            </a:r>
            <a:r>
              <a:rPr lang="en-US" sz="2200" b="1" dirty="0">
                <a:solidFill>
                  <a:schemeClr val="bg2">
                    <a:lumMod val="75000"/>
                  </a:schemeClr>
                </a:solidFill>
              </a:rPr>
              <a:t>cm</a:t>
            </a:r>
            <a:r>
              <a:rPr lang="en-US" sz="2200" b="1" baseline="30000" dirty="0">
                <a:solidFill>
                  <a:schemeClr val="bg2">
                    <a:lumMod val="75000"/>
                  </a:schemeClr>
                </a:solidFill>
              </a:rPr>
              <a:t>-3</a:t>
            </a:r>
            <a:r>
              <a:rPr lang="en-US" sz="2200" b="1" dirty="0">
                <a:solidFill>
                  <a:schemeClr val="bg2">
                    <a:lumMod val="75000"/>
                  </a:schemeClr>
                </a:solidFill>
              </a:rPr>
              <a:t> electron density</a:t>
            </a:r>
            <a:br>
              <a:rPr lang="ru-RU" sz="2200" dirty="0">
                <a:solidFill>
                  <a:schemeClr val="bg2">
                    <a:lumMod val="75000"/>
                  </a:schemeClr>
                </a:solidFill>
              </a:rPr>
            </a:br>
            <a:r>
              <a:rPr lang="en-US" sz="2200" dirty="0">
                <a:solidFill>
                  <a:schemeClr val="bg2">
                    <a:lumMod val="75000"/>
                  </a:schemeClr>
                </a:solidFill>
              </a:rPr>
              <a:t>multicharged plasma </a:t>
            </a:r>
          </a:p>
          <a:p>
            <a:r>
              <a:rPr lang="en-US" sz="2200" dirty="0">
                <a:solidFill>
                  <a:schemeClr val="bg2">
                    <a:lumMod val="75000"/>
                  </a:schemeClr>
                </a:solidFill>
              </a:rPr>
              <a:t>( </a:t>
            </a:r>
            <a:r>
              <a:rPr lang="ru-RU" sz="2200" dirty="0">
                <a:solidFill>
                  <a:schemeClr val="bg2">
                    <a:lumMod val="75000"/>
                  </a:schemeClr>
                </a:solidFill>
              </a:rPr>
              <a:t>50 </a:t>
            </a:r>
            <a:r>
              <a:rPr lang="en-US" sz="2200" dirty="0">
                <a:solidFill>
                  <a:schemeClr val="bg2">
                    <a:lumMod val="75000"/>
                  </a:schemeClr>
                </a:solidFill>
              </a:rPr>
              <a:t>cm length and 5 cm diameter</a:t>
            </a:r>
            <a:br>
              <a:rPr lang="ru-RU" sz="2200" dirty="0">
                <a:solidFill>
                  <a:schemeClr val="bg2">
                    <a:lumMod val="75000"/>
                  </a:schemeClr>
                </a:solidFill>
              </a:rPr>
            </a:br>
            <a:r>
              <a:rPr lang="en-US" sz="2200" b="1" dirty="0">
                <a:solidFill>
                  <a:schemeClr val="bg2">
                    <a:lumMod val="75000"/>
                  </a:schemeClr>
                </a:solidFill>
              </a:rPr>
              <a:t>emits</a:t>
            </a:r>
            <a:r>
              <a:rPr lang="ru-RU" sz="2200" b="1" dirty="0">
                <a:solidFill>
                  <a:schemeClr val="bg2">
                    <a:lumMod val="75000"/>
                  </a:schemeClr>
                </a:solidFill>
              </a:rPr>
              <a:t> 10 </a:t>
            </a:r>
            <a:r>
              <a:rPr lang="en-US" sz="2200" b="1" dirty="0">
                <a:solidFill>
                  <a:schemeClr val="bg2">
                    <a:lumMod val="75000"/>
                  </a:schemeClr>
                </a:solidFill>
              </a:rPr>
              <a:t>kW in UV range</a:t>
            </a:r>
            <a:r>
              <a:rPr lang="ru-RU" sz="2200" b="1" dirty="0">
                <a:solidFill>
                  <a:schemeClr val="bg2">
                    <a:lumMod val="75000"/>
                  </a:schemeClr>
                </a:solidFill>
              </a:rPr>
              <a:t>)</a:t>
            </a:r>
          </a:p>
          <a:p>
            <a:pPr>
              <a:buFont typeface="Arial" pitchFamily="34" charset="0"/>
              <a:buChar char="•"/>
            </a:pPr>
            <a:endParaRPr lang="ru-RU" sz="2200" dirty="0">
              <a:solidFill>
                <a:schemeClr val="bg2">
                  <a:lumMod val="75000"/>
                </a:schemeClr>
              </a:solidFill>
            </a:endParaRPr>
          </a:p>
          <a:p>
            <a:pPr>
              <a:buFont typeface="Arial" pitchFamily="34" charset="0"/>
              <a:buChar char="•"/>
            </a:pPr>
            <a:r>
              <a:rPr lang="ru-RU" sz="2200" dirty="0">
                <a:solidFill>
                  <a:schemeClr val="bg2">
                    <a:lumMod val="75000"/>
                  </a:schemeClr>
                </a:solidFill>
              </a:rPr>
              <a:t>   </a:t>
            </a:r>
            <a:r>
              <a:rPr lang="en-US" sz="2200" dirty="0">
                <a:solidFill>
                  <a:schemeClr val="bg2">
                    <a:lumMod val="75000"/>
                  </a:schemeClr>
                </a:solidFill>
              </a:rPr>
              <a:t> Due to low optical thickness EUV radiative </a:t>
            </a:r>
          </a:p>
          <a:p>
            <a:r>
              <a:rPr lang="en-US" sz="2200" dirty="0">
                <a:solidFill>
                  <a:schemeClr val="bg2">
                    <a:lumMod val="75000"/>
                  </a:schemeClr>
                </a:solidFill>
              </a:rPr>
              <a:t>losses are </a:t>
            </a:r>
            <a:r>
              <a:rPr lang="en-US" sz="2200" b="1" dirty="0">
                <a:solidFill>
                  <a:schemeClr val="bg2">
                    <a:lumMod val="75000"/>
                  </a:schemeClr>
                </a:solidFill>
              </a:rPr>
              <a:t>squared</a:t>
            </a:r>
            <a:r>
              <a:rPr lang="en-US" sz="2200" dirty="0">
                <a:solidFill>
                  <a:schemeClr val="bg2">
                    <a:lumMod val="75000"/>
                  </a:schemeClr>
                </a:solidFill>
              </a:rPr>
              <a:t> with ion density</a:t>
            </a:r>
            <a:br>
              <a:rPr lang="ru-RU" sz="2200" b="1" dirty="0">
                <a:solidFill>
                  <a:schemeClr val="bg2">
                    <a:lumMod val="75000"/>
                  </a:schemeClr>
                </a:solidFill>
              </a:rPr>
            </a:br>
            <a:endParaRPr lang="ru-RU" sz="2200" dirty="0">
              <a:solidFill>
                <a:schemeClr val="bg2">
                  <a:lumMod val="75000"/>
                </a:schemeClr>
              </a:solidFill>
            </a:endParaRPr>
          </a:p>
          <a:p>
            <a:pPr>
              <a:buFont typeface="Arial" pitchFamily="34" charset="0"/>
              <a:buChar char="•"/>
            </a:pPr>
            <a:r>
              <a:rPr lang="ru-RU" sz="2200" dirty="0">
                <a:solidFill>
                  <a:schemeClr val="bg2">
                    <a:lumMod val="75000"/>
                  </a:schemeClr>
                </a:solidFill>
              </a:rPr>
              <a:t>   </a:t>
            </a:r>
            <a:r>
              <a:rPr lang="en-US" sz="2200" dirty="0">
                <a:solidFill>
                  <a:schemeClr val="bg2">
                    <a:lumMod val="75000"/>
                  </a:schemeClr>
                </a:solidFill>
              </a:rPr>
              <a:t>At the density level of</a:t>
            </a:r>
            <a:r>
              <a:rPr lang="ru-RU" sz="2200" dirty="0">
                <a:solidFill>
                  <a:schemeClr val="bg2">
                    <a:lumMod val="75000"/>
                  </a:schemeClr>
                </a:solidFill>
              </a:rPr>
              <a:t> </a:t>
            </a:r>
            <a:r>
              <a:rPr lang="ru-RU" sz="2200" b="1" dirty="0">
                <a:solidFill>
                  <a:schemeClr val="bg2">
                    <a:lumMod val="75000"/>
                  </a:schemeClr>
                </a:solidFill>
              </a:rPr>
              <a:t>10</a:t>
            </a:r>
            <a:r>
              <a:rPr lang="en-US" sz="2200" b="1" baseline="30000" dirty="0">
                <a:solidFill>
                  <a:schemeClr val="bg2">
                    <a:lumMod val="75000"/>
                  </a:schemeClr>
                </a:solidFill>
              </a:rPr>
              <a:t>14</a:t>
            </a:r>
            <a:r>
              <a:rPr lang="ru-RU" sz="2200" b="1" dirty="0">
                <a:solidFill>
                  <a:schemeClr val="bg2">
                    <a:lumMod val="75000"/>
                  </a:schemeClr>
                </a:solidFill>
              </a:rPr>
              <a:t> </a:t>
            </a:r>
            <a:r>
              <a:rPr lang="en-US" sz="2200" b="1" dirty="0">
                <a:solidFill>
                  <a:schemeClr val="bg2">
                    <a:lumMod val="75000"/>
                  </a:schemeClr>
                </a:solidFill>
              </a:rPr>
              <a:t>cm</a:t>
            </a:r>
            <a:r>
              <a:rPr lang="en-US" sz="2200" b="1" baseline="30000" dirty="0">
                <a:solidFill>
                  <a:schemeClr val="bg2">
                    <a:lumMod val="75000"/>
                  </a:schemeClr>
                </a:solidFill>
              </a:rPr>
              <a:t>-3</a:t>
            </a:r>
            <a:br>
              <a:rPr lang="ru-RU" sz="2200" dirty="0">
                <a:solidFill>
                  <a:schemeClr val="bg2">
                    <a:lumMod val="75000"/>
                  </a:schemeClr>
                </a:solidFill>
              </a:rPr>
            </a:br>
            <a:r>
              <a:rPr lang="en-US" sz="2200" dirty="0">
                <a:solidFill>
                  <a:schemeClr val="bg2">
                    <a:lumMod val="75000"/>
                  </a:schemeClr>
                </a:solidFill>
              </a:rPr>
              <a:t>we need MW power level to sustain the plasma</a:t>
            </a:r>
            <a:endParaRPr lang="ru-RU" sz="2200" dirty="0">
              <a:solidFill>
                <a:schemeClr val="bg2">
                  <a:lumMod val="75000"/>
                </a:schemeClr>
              </a:solidFill>
            </a:endParaRPr>
          </a:p>
        </p:txBody>
      </p:sp>
      <p:sp>
        <p:nvSpPr>
          <p:cNvPr id="4" name="Прямоугольник 3"/>
          <p:cNvSpPr/>
          <p:nvPr/>
        </p:nvSpPr>
        <p:spPr>
          <a:xfrm>
            <a:off x="3032454" y="2037139"/>
            <a:ext cx="1206677" cy="441211"/>
          </a:xfrm>
          <a:prstGeom prst="rect">
            <a:avLst/>
          </a:prstGeom>
        </p:spPr>
        <p:txBody>
          <a:bodyPr wrap="none">
            <a:spAutoFit/>
          </a:bodyPr>
          <a:lstStyle/>
          <a:p>
            <a:r>
              <a:rPr lang="ru-RU" sz="2267" dirty="0">
                <a:solidFill>
                  <a:schemeClr val="bg2">
                    <a:lumMod val="75000"/>
                  </a:schemeClr>
                </a:solidFill>
              </a:rPr>
              <a:t>10</a:t>
            </a:r>
            <a:r>
              <a:rPr lang="en-US" sz="2267" baseline="30000" dirty="0">
                <a:solidFill>
                  <a:schemeClr val="bg2">
                    <a:lumMod val="75000"/>
                  </a:schemeClr>
                </a:solidFill>
              </a:rPr>
              <a:t>14</a:t>
            </a:r>
            <a:r>
              <a:rPr lang="ru-RU" sz="2267" dirty="0">
                <a:solidFill>
                  <a:schemeClr val="bg2">
                    <a:lumMod val="75000"/>
                  </a:schemeClr>
                </a:solidFill>
              </a:rPr>
              <a:t> </a:t>
            </a:r>
            <a:r>
              <a:rPr lang="en-US" sz="2267" dirty="0">
                <a:solidFill>
                  <a:schemeClr val="bg2">
                    <a:lumMod val="75000"/>
                  </a:schemeClr>
                </a:solidFill>
              </a:rPr>
              <a:t>cm</a:t>
            </a:r>
            <a:r>
              <a:rPr lang="en-US" sz="2267" baseline="30000" dirty="0">
                <a:solidFill>
                  <a:schemeClr val="bg2">
                    <a:lumMod val="75000"/>
                  </a:schemeClr>
                </a:solidFill>
              </a:rPr>
              <a:t>-3</a:t>
            </a:r>
            <a:endParaRPr lang="ru-RU" sz="2267" baseline="30000" dirty="0">
              <a:solidFill>
                <a:schemeClr val="bg2">
                  <a:lumMod val="75000"/>
                </a:schemeClr>
              </a:solidFill>
            </a:endParaRPr>
          </a:p>
        </p:txBody>
      </p:sp>
      <p:sp>
        <p:nvSpPr>
          <p:cNvPr id="8" name="Прямоугольник 7"/>
          <p:cNvSpPr/>
          <p:nvPr/>
        </p:nvSpPr>
        <p:spPr>
          <a:xfrm>
            <a:off x="55019" y="758639"/>
            <a:ext cx="7171322" cy="872098"/>
          </a:xfrm>
          <a:prstGeom prst="rect">
            <a:avLst/>
          </a:prstGeom>
        </p:spPr>
        <p:txBody>
          <a:bodyPr wrap="none">
            <a:spAutoFit/>
          </a:bodyPr>
          <a:lstStyle/>
          <a:p>
            <a:r>
              <a:rPr lang="en-US" sz="2667" b="1" dirty="0">
                <a:solidFill>
                  <a:schemeClr val="bg2">
                    <a:lumMod val="75000"/>
                  </a:schemeClr>
                </a:solidFill>
              </a:rPr>
              <a:t>UV/EUV emission of multicharged plasmas </a:t>
            </a:r>
          </a:p>
          <a:p>
            <a:r>
              <a:rPr lang="en-US" sz="2400" i="1" dirty="0">
                <a:solidFill>
                  <a:schemeClr val="bg2">
                    <a:lumMod val="75000"/>
                  </a:schemeClr>
                </a:solidFill>
              </a:rPr>
              <a:t>(I. Abramov, A. </a:t>
            </a:r>
            <a:r>
              <a:rPr lang="en-US" sz="2400" i="1" dirty="0" err="1">
                <a:solidFill>
                  <a:schemeClr val="bg2">
                    <a:lumMod val="75000"/>
                  </a:schemeClr>
                </a:solidFill>
              </a:rPr>
              <a:t>Shalashov</a:t>
            </a:r>
            <a:r>
              <a:rPr lang="en-US" sz="2400" i="1" dirty="0">
                <a:solidFill>
                  <a:schemeClr val="bg2">
                    <a:lumMod val="75000"/>
                  </a:schemeClr>
                </a:solidFill>
              </a:rPr>
              <a:t>, E. </a:t>
            </a:r>
            <a:r>
              <a:rPr lang="en-US" sz="2400" i="1" dirty="0" err="1">
                <a:solidFill>
                  <a:schemeClr val="bg2">
                    <a:lumMod val="75000"/>
                  </a:schemeClr>
                </a:solidFill>
              </a:rPr>
              <a:t>Gospodchikov</a:t>
            </a:r>
            <a:r>
              <a:rPr lang="en-US" sz="2400" i="1" dirty="0">
                <a:solidFill>
                  <a:schemeClr val="bg2">
                    <a:lumMod val="75000"/>
                  </a:schemeClr>
                </a:solidFill>
              </a:rPr>
              <a:t>)</a:t>
            </a:r>
            <a:endParaRPr lang="ru-RU" sz="2400" i="1" dirty="0">
              <a:solidFill>
                <a:schemeClr val="bg2">
                  <a:lumMod val="75000"/>
                </a:schemeClr>
              </a:solidFill>
            </a:endParaRPr>
          </a:p>
        </p:txBody>
      </p:sp>
      <p:sp>
        <p:nvSpPr>
          <p:cNvPr id="10" name="Прямоугольник 9">
            <a:extLst>
              <a:ext uri="{FF2B5EF4-FFF2-40B4-BE49-F238E27FC236}">
                <a16:creationId xmlns:a16="http://schemas.microsoft.com/office/drawing/2014/main" id="{168AC8EB-0968-5E42-97F8-C2B8F014F76B}"/>
              </a:ext>
            </a:extLst>
          </p:cNvPr>
          <p:cNvSpPr/>
          <p:nvPr/>
        </p:nvSpPr>
        <p:spPr>
          <a:xfrm>
            <a:off x="3231130" y="3104132"/>
            <a:ext cx="1190326" cy="441211"/>
          </a:xfrm>
          <a:prstGeom prst="rect">
            <a:avLst/>
          </a:prstGeom>
        </p:spPr>
        <p:txBody>
          <a:bodyPr wrap="none">
            <a:spAutoFit/>
          </a:bodyPr>
          <a:lstStyle/>
          <a:p>
            <a:r>
              <a:rPr lang="ru-RU" sz="2267" dirty="0">
                <a:solidFill>
                  <a:schemeClr val="bg2">
                    <a:lumMod val="75000"/>
                  </a:schemeClr>
                </a:solidFill>
              </a:rPr>
              <a:t>10</a:t>
            </a:r>
            <a:r>
              <a:rPr lang="en-US" sz="2267" baseline="30000" dirty="0">
                <a:solidFill>
                  <a:schemeClr val="bg2">
                    <a:lumMod val="75000"/>
                  </a:schemeClr>
                </a:solidFill>
              </a:rPr>
              <a:t>13</a:t>
            </a:r>
            <a:r>
              <a:rPr lang="ru-RU" sz="2267" dirty="0">
                <a:solidFill>
                  <a:schemeClr val="bg2">
                    <a:lumMod val="75000"/>
                  </a:schemeClr>
                </a:solidFill>
              </a:rPr>
              <a:t> </a:t>
            </a:r>
            <a:r>
              <a:rPr lang="en-US" sz="2267" dirty="0">
                <a:solidFill>
                  <a:schemeClr val="bg2">
                    <a:lumMod val="75000"/>
                  </a:schemeClr>
                </a:solidFill>
              </a:rPr>
              <a:t>cm</a:t>
            </a:r>
            <a:r>
              <a:rPr lang="en-US" sz="2267" baseline="30000" dirty="0">
                <a:solidFill>
                  <a:schemeClr val="bg2">
                    <a:lumMod val="75000"/>
                  </a:schemeClr>
                </a:solidFill>
              </a:rPr>
              <a:t>-3</a:t>
            </a:r>
            <a:endParaRPr lang="ru-RU" sz="2267" baseline="30000" dirty="0">
              <a:solidFill>
                <a:schemeClr val="bg2">
                  <a:lumMod val="75000"/>
                </a:schemeClr>
              </a:solidFill>
            </a:endParaRPr>
          </a:p>
        </p:txBody>
      </p:sp>
      <p:sp>
        <p:nvSpPr>
          <p:cNvPr id="12" name="Прямоугольник 11">
            <a:extLst>
              <a:ext uri="{FF2B5EF4-FFF2-40B4-BE49-F238E27FC236}">
                <a16:creationId xmlns:a16="http://schemas.microsoft.com/office/drawing/2014/main" id="{F6F7B578-1D90-5248-8D44-EB84B3C09B8A}"/>
              </a:ext>
            </a:extLst>
          </p:cNvPr>
          <p:cNvSpPr/>
          <p:nvPr/>
        </p:nvSpPr>
        <p:spPr>
          <a:xfrm>
            <a:off x="3461082" y="4171125"/>
            <a:ext cx="1198661" cy="441211"/>
          </a:xfrm>
          <a:prstGeom prst="rect">
            <a:avLst/>
          </a:prstGeom>
        </p:spPr>
        <p:txBody>
          <a:bodyPr wrap="none">
            <a:spAutoFit/>
          </a:bodyPr>
          <a:lstStyle/>
          <a:p>
            <a:r>
              <a:rPr lang="ru-RU" sz="2267" dirty="0">
                <a:solidFill>
                  <a:schemeClr val="bg2">
                    <a:lumMod val="75000"/>
                  </a:schemeClr>
                </a:solidFill>
              </a:rPr>
              <a:t>10</a:t>
            </a:r>
            <a:r>
              <a:rPr lang="en-US" sz="2267" baseline="30000" dirty="0">
                <a:solidFill>
                  <a:schemeClr val="bg2">
                    <a:lumMod val="75000"/>
                  </a:schemeClr>
                </a:solidFill>
              </a:rPr>
              <a:t>12</a:t>
            </a:r>
            <a:r>
              <a:rPr lang="ru-RU" sz="2267" dirty="0">
                <a:solidFill>
                  <a:schemeClr val="bg2">
                    <a:lumMod val="75000"/>
                  </a:schemeClr>
                </a:solidFill>
              </a:rPr>
              <a:t> </a:t>
            </a:r>
            <a:r>
              <a:rPr lang="en-US" sz="2267" dirty="0">
                <a:solidFill>
                  <a:schemeClr val="bg2">
                    <a:lumMod val="75000"/>
                  </a:schemeClr>
                </a:solidFill>
              </a:rPr>
              <a:t>cm</a:t>
            </a:r>
            <a:r>
              <a:rPr lang="en-US" sz="2267" baseline="30000" dirty="0">
                <a:solidFill>
                  <a:schemeClr val="bg2">
                    <a:lumMod val="75000"/>
                  </a:schemeClr>
                </a:solidFill>
              </a:rPr>
              <a:t>-3</a:t>
            </a:r>
            <a:endParaRPr lang="ru-RU" sz="2267" baseline="30000" dirty="0">
              <a:solidFill>
                <a:schemeClr val="bg2">
                  <a:lumMod val="75000"/>
                </a:schemeClr>
              </a:solidFill>
            </a:endParaRPr>
          </a:p>
        </p:txBody>
      </p:sp>
      <p:sp>
        <p:nvSpPr>
          <p:cNvPr id="13" name="TextBox 12">
            <a:extLst>
              <a:ext uri="{FF2B5EF4-FFF2-40B4-BE49-F238E27FC236}">
                <a16:creationId xmlns:a16="http://schemas.microsoft.com/office/drawing/2014/main" id="{F0F5EB94-0A83-7449-A33A-AC11B6D7AC3C}"/>
              </a:ext>
            </a:extLst>
          </p:cNvPr>
          <p:cNvSpPr txBox="1"/>
          <p:nvPr/>
        </p:nvSpPr>
        <p:spPr>
          <a:xfrm>
            <a:off x="15321" y="5721236"/>
            <a:ext cx="6593600" cy="923330"/>
          </a:xfrm>
          <a:prstGeom prst="rect">
            <a:avLst/>
          </a:prstGeom>
          <a:noFill/>
        </p:spPr>
        <p:txBody>
          <a:bodyPr wrap="none" rtlCol="0">
            <a:spAutoFit/>
          </a:bodyPr>
          <a:lstStyle/>
          <a:p>
            <a:r>
              <a:rPr lang="en" dirty="0">
                <a:solidFill>
                  <a:schemeClr val="bg2">
                    <a:lumMod val="75000"/>
                  </a:schemeClr>
                </a:solidFill>
              </a:rPr>
              <a:t>The radiation power of the xenon plasma is 50 cm long and 5 cm </a:t>
            </a:r>
          </a:p>
          <a:p>
            <a:r>
              <a:rPr lang="en" dirty="0">
                <a:solidFill>
                  <a:schemeClr val="bg2">
                    <a:lumMod val="75000"/>
                  </a:schemeClr>
                </a:solidFill>
              </a:rPr>
              <a:t>in diameter, depending on the ion charge at concentrations.</a:t>
            </a:r>
          </a:p>
          <a:p>
            <a:r>
              <a:rPr lang="en" dirty="0">
                <a:solidFill>
                  <a:schemeClr val="bg2">
                    <a:lumMod val="75000"/>
                  </a:schemeClr>
                </a:solidFill>
              </a:rPr>
              <a:t>Average electron energy is taken equal to 1 keV.</a:t>
            </a:r>
            <a:endParaRPr lang="ru-RU" dirty="0">
              <a:solidFill>
                <a:schemeClr val="bg2">
                  <a:lumMod val="75000"/>
                </a:schemeClr>
              </a:solidFill>
            </a:endParaRPr>
          </a:p>
        </p:txBody>
      </p:sp>
    </p:spTree>
    <p:extLst>
      <p:ext uri="{BB962C8B-B14F-4D97-AF65-F5344CB8AC3E}">
        <p14:creationId xmlns:p14="http://schemas.microsoft.com/office/powerpoint/2010/main" val="3067920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88EEE8-8A61-3849-B001-384E86F7DB73}"/>
              </a:ext>
            </a:extLst>
          </p:cNvPr>
          <p:cNvSpPr txBox="1"/>
          <p:nvPr/>
        </p:nvSpPr>
        <p:spPr>
          <a:xfrm>
            <a:off x="530131" y="1002323"/>
            <a:ext cx="11384527" cy="4051558"/>
          </a:xfrm>
          <a:prstGeom prst="rect">
            <a:avLst/>
          </a:prstGeom>
          <a:noFill/>
        </p:spPr>
        <p:txBody>
          <a:bodyPr wrap="none" rtlCol="0">
            <a:spAutoFit/>
          </a:bodyPr>
          <a:lstStyle/>
          <a:p>
            <a:pPr marL="342900" indent="-342900">
              <a:lnSpc>
                <a:spcPct val="200000"/>
              </a:lnSpc>
              <a:buFont typeface="Wingdings" pitchFamily="2" charset="2"/>
              <a:buChar char="v"/>
            </a:pPr>
            <a:r>
              <a:rPr lang="ru-RU" sz="2400" dirty="0">
                <a:solidFill>
                  <a:schemeClr val="bg2"/>
                </a:solidFill>
              </a:rPr>
              <a:t>Традиционные пути развития ЭЦР ионных источников</a:t>
            </a:r>
          </a:p>
          <a:p>
            <a:pPr marL="342900" indent="-342900">
              <a:lnSpc>
                <a:spcPct val="200000"/>
              </a:lnSpc>
              <a:buFont typeface="Wingdings" pitchFamily="2" charset="2"/>
              <a:buChar char="v"/>
            </a:pPr>
            <a:r>
              <a:rPr lang="ru-RU" sz="2400" dirty="0">
                <a:solidFill>
                  <a:schemeClr val="bg2"/>
                </a:solidFill>
              </a:rPr>
              <a:t>Последние результаты, </a:t>
            </a:r>
            <a:r>
              <a:rPr lang="en-US" sz="2400" dirty="0">
                <a:solidFill>
                  <a:schemeClr val="bg2"/>
                </a:solidFill>
              </a:rPr>
              <a:t>state of the art </a:t>
            </a:r>
            <a:r>
              <a:rPr lang="ru-RU" sz="2400" dirty="0">
                <a:solidFill>
                  <a:schemeClr val="bg2"/>
                </a:solidFill>
              </a:rPr>
              <a:t>системы</a:t>
            </a:r>
          </a:p>
          <a:p>
            <a:pPr marL="342900" indent="-342900">
              <a:lnSpc>
                <a:spcPct val="200000"/>
              </a:lnSpc>
              <a:buFont typeface="Wingdings" pitchFamily="2" charset="2"/>
              <a:buChar char="v"/>
            </a:pPr>
            <a:r>
              <a:rPr lang="ru-RU" sz="2400" dirty="0">
                <a:solidFill>
                  <a:schemeClr val="bg2"/>
                </a:solidFill>
              </a:rPr>
              <a:t>Проблемы традиционных подходов, фундаментальные ограничения</a:t>
            </a:r>
          </a:p>
          <a:p>
            <a:pPr marL="342900" indent="-342900">
              <a:lnSpc>
                <a:spcPct val="200000"/>
              </a:lnSpc>
              <a:buFont typeface="Wingdings" pitchFamily="2" charset="2"/>
              <a:buChar char="v"/>
            </a:pPr>
            <a:r>
              <a:rPr lang="ru-RU" sz="2400" dirty="0">
                <a:solidFill>
                  <a:schemeClr val="bg2"/>
                </a:solidFill>
              </a:rPr>
              <a:t>Альтернативные пути генерации интенсивных пучков многозарядных ионов </a:t>
            </a:r>
          </a:p>
          <a:p>
            <a:r>
              <a:rPr lang="ru-RU" sz="2400" dirty="0">
                <a:solidFill>
                  <a:schemeClr val="bg2"/>
                </a:solidFill>
              </a:rPr>
              <a:t>    с использованием плазмы ЭЦР разряда</a:t>
            </a:r>
          </a:p>
          <a:p>
            <a:pPr marL="342900" indent="-342900">
              <a:lnSpc>
                <a:spcPct val="200000"/>
              </a:lnSpc>
              <a:buFont typeface="Wingdings" pitchFamily="2" charset="2"/>
              <a:buChar char="v"/>
            </a:pPr>
            <a:endParaRPr lang="ru-RU" sz="2400" dirty="0">
              <a:solidFill>
                <a:schemeClr val="bg2"/>
              </a:solidFill>
            </a:endParaRPr>
          </a:p>
        </p:txBody>
      </p:sp>
    </p:spTree>
    <p:extLst>
      <p:ext uri="{BB962C8B-B14F-4D97-AF65-F5344CB8AC3E}">
        <p14:creationId xmlns:p14="http://schemas.microsoft.com/office/powerpoint/2010/main" val="1644684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23734" y="714641"/>
            <a:ext cx="7858125" cy="855663"/>
          </a:xfrm>
        </p:spPr>
        <p:txBody>
          <a:bodyPr/>
          <a:lstStyle/>
          <a:p>
            <a:r>
              <a:rPr lang="ru-RU" sz="2800" dirty="0">
                <a:latin typeface="Times New Roman" panose="02020603050405020304" pitchFamily="18" charset="0"/>
                <a:cs typeface="Times New Roman" panose="02020603050405020304" pitchFamily="18" charset="0"/>
              </a:rPr>
              <a:t>Как подавлять неустойчивости</a:t>
            </a:r>
            <a:r>
              <a:rPr lang="fi-FI" sz="2800" dirty="0">
                <a:latin typeface="Times New Roman" panose="02020603050405020304" pitchFamily="18" charset="0"/>
                <a:cs typeface="Times New Roman" panose="02020603050405020304" pitchFamily="18" charset="0"/>
              </a:rPr>
              <a:t>?</a:t>
            </a:r>
          </a:p>
        </p:txBody>
      </p:sp>
      <p:pic>
        <p:nvPicPr>
          <p:cNvPr id="13314" name="Picture 2" descr="U:\2008-2011\Conferences\ICIS15\fig_twta_stabilization_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57" y="699206"/>
            <a:ext cx="4052376" cy="6078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12259" y="1453594"/>
            <a:ext cx="3472516" cy="461665"/>
          </a:xfrm>
          <a:prstGeom prst="rect">
            <a:avLst/>
          </a:prstGeom>
          <a:noFill/>
        </p:spPr>
        <p:txBody>
          <a:bodyPr wrap="square" rtlCol="0">
            <a:spAutoFit/>
          </a:bodyPr>
          <a:lstStyle/>
          <a:p>
            <a:r>
              <a:rPr lang="ru-RU" sz="2400" dirty="0">
                <a:solidFill>
                  <a:srgbClr val="002060"/>
                </a:solidFill>
              </a:rPr>
              <a:t>Одночастотный нагрев</a:t>
            </a:r>
            <a:endParaRPr lang="fi-FI" sz="2400" dirty="0">
              <a:solidFill>
                <a:srgbClr val="002060"/>
              </a:solidFill>
            </a:endParaRPr>
          </a:p>
        </p:txBody>
      </p:sp>
      <p:sp>
        <p:nvSpPr>
          <p:cNvPr id="7" name="TextBox 6"/>
          <p:cNvSpPr txBox="1"/>
          <p:nvPr/>
        </p:nvSpPr>
        <p:spPr>
          <a:xfrm>
            <a:off x="6121333" y="3256952"/>
            <a:ext cx="4386804" cy="523220"/>
          </a:xfrm>
          <a:prstGeom prst="rect">
            <a:avLst/>
          </a:prstGeom>
          <a:noFill/>
        </p:spPr>
        <p:txBody>
          <a:bodyPr wrap="square" rtlCol="0">
            <a:spAutoFit/>
          </a:bodyPr>
          <a:lstStyle/>
          <a:p>
            <a:r>
              <a:rPr lang="ru-RU" sz="2800" dirty="0">
                <a:solidFill>
                  <a:srgbClr val="002060"/>
                </a:solidFill>
              </a:rPr>
              <a:t>Двухчастотный нагрев</a:t>
            </a:r>
            <a:endParaRPr lang="fi-FI" sz="2800" dirty="0">
              <a:solidFill>
                <a:srgbClr val="002060"/>
              </a:solidFill>
            </a:endParaRPr>
          </a:p>
        </p:txBody>
      </p:sp>
      <p:sp>
        <p:nvSpPr>
          <p:cNvPr id="5" name="TextBox 4"/>
          <p:cNvSpPr txBox="1"/>
          <p:nvPr/>
        </p:nvSpPr>
        <p:spPr>
          <a:xfrm>
            <a:off x="5683672" y="4869291"/>
            <a:ext cx="4914876" cy="1661993"/>
          </a:xfrm>
          <a:prstGeom prst="rect">
            <a:avLst/>
          </a:prstGeom>
          <a:noFill/>
        </p:spPr>
        <p:txBody>
          <a:bodyPr wrap="square" rtlCol="0">
            <a:spAutoFit/>
          </a:bodyPr>
          <a:lstStyle/>
          <a:p>
            <a:pPr algn="ctr"/>
            <a:r>
              <a:rPr lang="ru-RU" sz="2800" dirty="0">
                <a:solidFill>
                  <a:srgbClr val="002060"/>
                </a:solidFill>
                <a:latin typeface="Times New Roman" panose="02020603050405020304" pitchFamily="18" charset="0"/>
                <a:cs typeface="Times New Roman" panose="02020603050405020304" pitchFamily="18" charset="0"/>
              </a:rPr>
              <a:t>Двухчастотный нагрев может подавлять циклотронную неустойчивость</a:t>
            </a:r>
            <a:endParaRPr lang="fi-FI" sz="2800" dirty="0">
              <a:solidFill>
                <a:srgbClr val="002060"/>
              </a:solidFill>
              <a:latin typeface="Times New Roman" panose="02020603050405020304" pitchFamily="18" charset="0"/>
              <a:cs typeface="Times New Roman" panose="02020603050405020304" pitchFamily="18" charset="0"/>
            </a:endParaRPr>
          </a:p>
          <a:p>
            <a:endParaRPr lang="fi-FI" b="1" dirty="0">
              <a:solidFill>
                <a:srgbClr val="002060"/>
              </a:solidFill>
            </a:endParaRPr>
          </a:p>
        </p:txBody>
      </p:sp>
    </p:spTree>
    <p:extLst>
      <p:ext uri="{BB962C8B-B14F-4D97-AF65-F5344CB8AC3E}">
        <p14:creationId xmlns:p14="http://schemas.microsoft.com/office/powerpoint/2010/main" val="2178041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D78521-1BB8-2B4C-9F21-5BD71338C699}"/>
              </a:ext>
            </a:extLst>
          </p:cNvPr>
          <p:cNvSpPr txBox="1"/>
          <p:nvPr/>
        </p:nvSpPr>
        <p:spPr>
          <a:xfrm>
            <a:off x="284238" y="1148553"/>
            <a:ext cx="11997515" cy="4678204"/>
          </a:xfrm>
          <a:prstGeom prst="rect">
            <a:avLst/>
          </a:prstGeom>
          <a:noFill/>
        </p:spPr>
        <p:txBody>
          <a:bodyPr wrap="none" rtlCol="0">
            <a:spAutoFit/>
          </a:bodyPr>
          <a:lstStyle/>
          <a:p>
            <a:r>
              <a:rPr lang="ru-RU" sz="2800" dirty="0">
                <a:solidFill>
                  <a:schemeClr val="bg2"/>
                </a:solidFill>
                <a:latin typeface="Times New Roman" panose="02020603050405020304" pitchFamily="18" charset="0"/>
                <a:cs typeface="Times New Roman" panose="02020603050405020304" pitchFamily="18" charset="0"/>
              </a:rPr>
              <a:t>Выводы:</a:t>
            </a:r>
          </a:p>
          <a:p>
            <a:pPr marL="457200" indent="-457200">
              <a:lnSpc>
                <a:spcPct val="150000"/>
              </a:lnSpc>
              <a:buFont typeface="Wingdings" pitchFamily="2" charset="2"/>
              <a:buChar char="v"/>
            </a:pPr>
            <a:r>
              <a:rPr lang="ru-RU" sz="2800" dirty="0">
                <a:solidFill>
                  <a:schemeClr val="bg2"/>
                </a:solidFill>
                <a:latin typeface="Times New Roman" panose="02020603050405020304" pitchFamily="18" charset="0"/>
                <a:cs typeface="Times New Roman" panose="02020603050405020304" pitchFamily="18" charset="0"/>
              </a:rPr>
              <a:t>Повышение частоты себя скоро исчерпает</a:t>
            </a:r>
          </a:p>
          <a:p>
            <a:pPr marL="457200" indent="-457200">
              <a:lnSpc>
                <a:spcPct val="150000"/>
              </a:lnSpc>
              <a:buFont typeface="Wingdings" pitchFamily="2" charset="2"/>
              <a:buChar char="v"/>
            </a:pPr>
            <a:r>
              <a:rPr lang="ru-RU" sz="2800" dirty="0">
                <a:solidFill>
                  <a:schemeClr val="bg2"/>
                </a:solidFill>
                <a:latin typeface="Times New Roman" panose="02020603050405020304" pitchFamily="18" charset="0"/>
                <a:cs typeface="Times New Roman" panose="02020603050405020304" pitchFamily="18" charset="0"/>
              </a:rPr>
              <a:t>45 ГГц – возможно, последний шаг, который надо еще проверить</a:t>
            </a:r>
          </a:p>
          <a:p>
            <a:pPr marL="457200" indent="-457200">
              <a:lnSpc>
                <a:spcPct val="150000"/>
              </a:lnSpc>
              <a:buFont typeface="Wingdings" pitchFamily="2" charset="2"/>
              <a:buChar char="v"/>
            </a:pPr>
            <a:r>
              <a:rPr lang="ru-RU" sz="2800" dirty="0">
                <a:solidFill>
                  <a:schemeClr val="bg2"/>
                </a:solidFill>
                <a:latin typeface="Times New Roman" panose="02020603050405020304" pitchFamily="18" charset="0"/>
                <a:cs typeface="Times New Roman" panose="02020603050405020304" pitchFamily="18" charset="0"/>
              </a:rPr>
              <a:t>Нужно искать способы повысить энерговклад в стабильную плазму</a:t>
            </a:r>
          </a:p>
          <a:p>
            <a:pPr>
              <a:lnSpc>
                <a:spcPct val="150000"/>
              </a:lnSpc>
            </a:pPr>
            <a:r>
              <a:rPr lang="ru-RU" sz="2800" dirty="0">
                <a:solidFill>
                  <a:schemeClr val="bg2"/>
                </a:solidFill>
                <a:latin typeface="Times New Roman" panose="02020603050405020304" pitchFamily="18" charset="0"/>
                <a:cs typeface="Times New Roman" panose="02020603050405020304" pitchFamily="18" charset="0"/>
              </a:rPr>
              <a:t>     (Возможны ли эксперименты в ОИЯИ?)</a:t>
            </a:r>
          </a:p>
          <a:p>
            <a:pPr marL="457200" indent="-457200">
              <a:lnSpc>
                <a:spcPct val="150000"/>
              </a:lnSpc>
              <a:buFont typeface="Wingdings" pitchFamily="2" charset="2"/>
              <a:buChar char="v"/>
            </a:pPr>
            <a:r>
              <a:rPr lang="ru-RU" sz="2800" dirty="0">
                <a:solidFill>
                  <a:schemeClr val="bg2"/>
                </a:solidFill>
                <a:latin typeface="Times New Roman" panose="02020603050405020304" pitchFamily="18" charset="0"/>
                <a:cs typeface="Times New Roman" panose="02020603050405020304" pitchFamily="18" charset="0"/>
              </a:rPr>
              <a:t>Может быть 28ГГц с большой мощностью будет будет аналогично 45 ГГц</a:t>
            </a:r>
          </a:p>
          <a:p>
            <a:pPr marL="457200" indent="-457200">
              <a:lnSpc>
                <a:spcPct val="150000"/>
              </a:lnSpc>
              <a:buFont typeface="Wingdings" pitchFamily="2" charset="2"/>
              <a:buChar char="v"/>
            </a:pPr>
            <a:r>
              <a:rPr lang="ru-RU" sz="2800" dirty="0">
                <a:solidFill>
                  <a:schemeClr val="bg2"/>
                </a:solidFill>
                <a:latin typeface="Times New Roman" panose="02020603050405020304" pitchFamily="18" charset="0"/>
                <a:cs typeface="Times New Roman" panose="02020603050405020304" pitchFamily="18" charset="0"/>
              </a:rPr>
              <a:t>Гиротрон 28 ГГц / 25 кВт уже готов</a:t>
            </a:r>
          </a:p>
          <a:p>
            <a:endParaRPr lang="ru-RU" dirty="0">
              <a:solidFill>
                <a:schemeClr val="bg2"/>
              </a:solidFill>
            </a:endParaRPr>
          </a:p>
        </p:txBody>
      </p:sp>
    </p:spTree>
    <p:extLst>
      <p:ext uri="{BB962C8B-B14F-4D97-AF65-F5344CB8AC3E}">
        <p14:creationId xmlns:p14="http://schemas.microsoft.com/office/powerpoint/2010/main" val="4110116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EC68708-09FB-4711-ABE8-951E051F0F85}"/>
              </a:ext>
            </a:extLst>
          </p:cNvPr>
          <p:cNvSpPr txBox="1"/>
          <p:nvPr/>
        </p:nvSpPr>
        <p:spPr bwMode="auto">
          <a:xfrm>
            <a:off x="1794546" y="700292"/>
            <a:ext cx="830483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r>
              <a:rPr lang="en-US" altLang="zh-CN" sz="2800" b="1" u="sng" dirty="0">
                <a:solidFill>
                  <a:srgbClr val="C00000"/>
                </a:solidFill>
                <a:latin typeface="Times New Roman" panose="02020603050405020304" pitchFamily="18" charset="0"/>
                <a:cs typeface="Times New Roman" panose="02020603050405020304" pitchFamily="18" charset="0"/>
              </a:rPr>
              <a:t>H</a:t>
            </a:r>
            <a:r>
              <a:rPr lang="en-US" altLang="zh-CN" sz="2800" b="1" dirty="0">
                <a:solidFill>
                  <a:srgbClr val="002060"/>
                </a:solidFill>
                <a:latin typeface="Times New Roman" panose="02020603050405020304" pitchFamily="18" charset="0"/>
                <a:cs typeface="Times New Roman" panose="02020603050405020304" pitchFamily="18" charset="0"/>
              </a:rPr>
              <a:t>igh</a:t>
            </a:r>
            <a:r>
              <a:rPr lang="en-US" altLang="zh-CN" sz="28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800" b="1" u="sng" dirty="0">
                <a:solidFill>
                  <a:srgbClr val="C00000"/>
                </a:solidFill>
                <a:latin typeface="Times New Roman" panose="02020603050405020304" pitchFamily="18" charset="0"/>
                <a:cs typeface="Times New Roman" panose="02020603050405020304" pitchFamily="18" charset="0"/>
              </a:rPr>
              <a:t>I</a:t>
            </a:r>
            <a:r>
              <a:rPr lang="en-US" altLang="zh-CN" sz="2800" b="1" dirty="0">
                <a:solidFill>
                  <a:srgbClr val="002060"/>
                </a:solidFill>
                <a:latin typeface="Times New Roman" panose="02020603050405020304" pitchFamily="18" charset="0"/>
                <a:cs typeface="Times New Roman" panose="02020603050405020304" pitchFamily="18" charset="0"/>
              </a:rPr>
              <a:t>ntensity</a:t>
            </a:r>
            <a:r>
              <a:rPr lang="en-US" altLang="zh-CN" sz="28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800" b="1" dirty="0">
                <a:solidFill>
                  <a:srgbClr val="002060"/>
                </a:solidFill>
                <a:latin typeface="Times New Roman" panose="02020603050405020304" pitchFamily="18" charset="0"/>
                <a:cs typeface="Times New Roman" panose="02020603050405020304" pitchFamily="18" charset="0"/>
              </a:rPr>
              <a:t>heavy-ion </a:t>
            </a:r>
            <a:r>
              <a:rPr lang="en-US" altLang="zh-CN" sz="2800" b="1" u="sng" dirty="0">
                <a:solidFill>
                  <a:srgbClr val="C00000"/>
                </a:solidFill>
                <a:latin typeface="Times New Roman" panose="02020603050405020304" pitchFamily="18" charset="0"/>
                <a:cs typeface="Times New Roman" panose="02020603050405020304" pitchFamily="18" charset="0"/>
              </a:rPr>
              <a:t>A</a:t>
            </a:r>
            <a:r>
              <a:rPr lang="en-US" altLang="zh-CN" sz="2800" b="1" dirty="0">
                <a:solidFill>
                  <a:srgbClr val="002060"/>
                </a:solidFill>
                <a:latin typeface="Times New Roman" panose="02020603050405020304" pitchFamily="18" charset="0"/>
                <a:cs typeface="Times New Roman" panose="02020603050405020304" pitchFamily="18" charset="0"/>
              </a:rPr>
              <a:t>ccelerator</a:t>
            </a:r>
            <a:r>
              <a:rPr lang="en-US" altLang="zh-CN" sz="28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800" b="1" u="sng" dirty="0">
                <a:solidFill>
                  <a:srgbClr val="C00000"/>
                </a:solidFill>
                <a:latin typeface="Times New Roman" panose="02020603050405020304" pitchFamily="18" charset="0"/>
                <a:cs typeface="Times New Roman" panose="02020603050405020304" pitchFamily="18" charset="0"/>
              </a:rPr>
              <a:t>F</a:t>
            </a:r>
            <a:r>
              <a:rPr lang="en-US" altLang="zh-CN" sz="2800" b="1" dirty="0">
                <a:solidFill>
                  <a:srgbClr val="002060"/>
                </a:solidFill>
                <a:latin typeface="Times New Roman" panose="02020603050405020304" pitchFamily="18" charset="0"/>
                <a:cs typeface="Times New Roman" panose="02020603050405020304" pitchFamily="18" charset="0"/>
              </a:rPr>
              <a:t>acility</a:t>
            </a:r>
            <a:r>
              <a:rPr lang="en-US" altLang="zh-CN" sz="28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CN" sz="2800" b="1" dirty="0">
                <a:solidFill>
                  <a:srgbClr val="002060"/>
                </a:solidFill>
                <a:latin typeface="Times New Roman" panose="02020603050405020304" pitchFamily="18" charset="0"/>
                <a:cs typeface="Times New Roman" panose="02020603050405020304" pitchFamily="18" charset="0"/>
              </a:rPr>
              <a:t>(</a:t>
            </a:r>
            <a:r>
              <a:rPr lang="en-US" altLang="zh-CN" sz="2800" b="1" u="sng" dirty="0">
                <a:solidFill>
                  <a:srgbClr val="C00000"/>
                </a:solidFill>
                <a:latin typeface="Times New Roman" panose="02020603050405020304" pitchFamily="18" charset="0"/>
                <a:cs typeface="Times New Roman" panose="02020603050405020304" pitchFamily="18" charset="0"/>
              </a:rPr>
              <a:t>HIAF</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id="{D00BB04B-794C-4E1F-BC23-7E080D753A9C}"/>
              </a:ext>
            </a:extLst>
          </p:cNvPr>
          <p:cNvGrpSpPr/>
          <p:nvPr/>
        </p:nvGrpSpPr>
        <p:grpSpPr>
          <a:xfrm>
            <a:off x="3789324" y="1295400"/>
            <a:ext cx="8402676" cy="4387101"/>
            <a:chOff x="-4490" y="1201707"/>
            <a:chExt cx="9727371" cy="5248184"/>
          </a:xfrm>
        </p:grpSpPr>
        <p:pic>
          <p:nvPicPr>
            <p:cNvPr id="6" name="图片 5" descr="图片包含 链, 项链&#10;&#10;描述已自动生成">
              <a:extLst>
                <a:ext uri="{FF2B5EF4-FFF2-40B4-BE49-F238E27FC236}">
                  <a16:creationId xmlns:a16="http://schemas.microsoft.com/office/drawing/2014/main" id="{72CE60A3-79B3-4C48-BEA6-4D0B49F6DC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47" t="14300" r="4404" b="13251"/>
            <a:stretch/>
          </p:blipFill>
          <p:spPr>
            <a:xfrm>
              <a:off x="-4490" y="1260388"/>
              <a:ext cx="9727371" cy="5084762"/>
            </a:xfrm>
            <a:prstGeom prst="rect">
              <a:avLst/>
            </a:prstGeom>
          </p:spPr>
        </p:pic>
        <p:sp>
          <p:nvSpPr>
            <p:cNvPr id="7" name="Rectangle 4">
              <a:extLst>
                <a:ext uri="{FF2B5EF4-FFF2-40B4-BE49-F238E27FC236}">
                  <a16:creationId xmlns:a16="http://schemas.microsoft.com/office/drawing/2014/main" id="{8721C437-F80F-4175-8655-FACBAC2BE5F8}"/>
                </a:ext>
              </a:extLst>
            </p:cNvPr>
            <p:cNvSpPr>
              <a:spLocks noChangeArrowheads="1"/>
            </p:cNvSpPr>
            <p:nvPr/>
          </p:nvSpPr>
          <p:spPr bwMode="auto">
            <a:xfrm>
              <a:off x="5693124" y="6011328"/>
              <a:ext cx="594855" cy="337185"/>
            </a:xfrm>
            <a:prstGeom prst="rect">
              <a:avLst/>
            </a:prstGeom>
            <a:solidFill>
              <a:srgbClr val="0070C0"/>
            </a:solidFill>
            <a:ln w="9525">
              <a:noFill/>
              <a:miter lim="800000"/>
            </a:ln>
          </p:spPr>
          <p:txBody>
            <a:bodyPr wrap="square">
              <a:spAutoFit/>
            </a:bodyPr>
            <a:lstStyle/>
            <a:p>
              <a:pPr algn="ctr" fontAlgn="base">
                <a:spcBef>
                  <a:spcPct val="0"/>
                </a:spcBef>
                <a:spcAft>
                  <a:spcPct val="0"/>
                </a:spcAft>
                <a:defRPr/>
              </a:pPr>
              <a:r>
                <a:rPr lang="en-US" altLang="zh-CN" sz="1600" dirty="0">
                  <a:solidFill>
                    <a:srgbClr val="EEECE1"/>
                  </a:solidFill>
                  <a:latin typeface="Times New Roman" panose="02020503050405090304" pitchFamily="18" charset="0"/>
                  <a:ea typeface="黑体" panose="02010609060101010101" pitchFamily="49" charset="-122"/>
                  <a:cs typeface="Times New Roman" panose="02020503050405090304" pitchFamily="18" charset="0"/>
                </a:rPr>
                <a:t>T1</a:t>
              </a:r>
            </a:p>
          </p:txBody>
        </p:sp>
        <p:sp>
          <p:nvSpPr>
            <p:cNvPr id="8" name="矩形 7">
              <a:extLst>
                <a:ext uri="{FF2B5EF4-FFF2-40B4-BE49-F238E27FC236}">
                  <a16:creationId xmlns:a16="http://schemas.microsoft.com/office/drawing/2014/main" id="{E2EE3BCB-B89B-411B-8C12-E11B5B089193}"/>
                </a:ext>
              </a:extLst>
            </p:cNvPr>
            <p:cNvSpPr/>
            <p:nvPr/>
          </p:nvSpPr>
          <p:spPr>
            <a:xfrm>
              <a:off x="6703191" y="5401570"/>
              <a:ext cx="767080" cy="368300"/>
            </a:xfrm>
            <a:prstGeom prst="rect">
              <a:avLst/>
            </a:prstGeom>
          </p:spPr>
          <p:txBody>
            <a:bodyPr wrap="none">
              <a:spAutoFit/>
            </a:bodyPr>
            <a:lstStyle/>
            <a:p>
              <a:pPr>
                <a:defRPr/>
              </a:pPr>
              <a:r>
                <a:rPr lang="en-US" altLang="zh-CN" kern="0" dirty="0" err="1">
                  <a:solidFill>
                    <a:srgbClr val="0000FF"/>
                  </a:solidFill>
                  <a:latin typeface="Times New Roman" panose="02020503050405090304" pitchFamily="18" charset="0"/>
                  <a:ea typeface="MS PGothic" panose="020B0600070205080204" pitchFamily="34" charset="-128"/>
                  <a:cs typeface="Times New Roman" panose="02020503050405090304" pitchFamily="18" charset="0"/>
                </a:rPr>
                <a:t>iLinac</a:t>
              </a:r>
              <a:r>
                <a:rPr lang="en-US" altLang="zh-CN" kern="0" dirty="0">
                  <a:solidFill>
                    <a:srgbClr val="0000FF"/>
                  </a:solidFill>
                  <a:latin typeface="Times New Roman" panose="02020503050405090304" pitchFamily="18" charset="0"/>
                  <a:ea typeface="MS PGothic" panose="020B0600070205080204" pitchFamily="34" charset="-128"/>
                  <a:cs typeface="Times New Roman" panose="02020503050405090304" pitchFamily="18" charset="0"/>
                </a:rPr>
                <a:t> </a:t>
              </a:r>
              <a:endParaRPr lang="zh-CN" altLang="en-US" kern="0" dirty="0">
                <a:solidFill>
                  <a:srgbClr val="0000FF"/>
                </a:solidFill>
                <a:latin typeface="Arial" panose="020B0604020202090204" pitchFamily="34" charset="0"/>
              </a:endParaRPr>
            </a:p>
          </p:txBody>
        </p:sp>
        <p:sp>
          <p:nvSpPr>
            <p:cNvPr id="9" name="矩形 8">
              <a:extLst>
                <a:ext uri="{FF2B5EF4-FFF2-40B4-BE49-F238E27FC236}">
                  <a16:creationId xmlns:a16="http://schemas.microsoft.com/office/drawing/2014/main" id="{B8C0F2AD-FF02-448A-BC54-32F61F84EA3A}"/>
                </a:ext>
              </a:extLst>
            </p:cNvPr>
            <p:cNvSpPr/>
            <p:nvPr/>
          </p:nvSpPr>
          <p:spPr>
            <a:xfrm>
              <a:off x="8760296" y="5229311"/>
              <a:ext cx="867909" cy="404221"/>
            </a:xfrm>
            <a:prstGeom prst="rect">
              <a:avLst/>
            </a:prstGeom>
          </p:spPr>
          <p:txBody>
            <a:bodyPr wrap="none">
              <a:spAutoFit/>
            </a:bodyPr>
            <a:lstStyle/>
            <a:p>
              <a:pPr>
                <a:defRPr/>
              </a:pPr>
              <a:r>
                <a:rPr lang="en-US" altLang="zh-CN" kern="0" dirty="0">
                  <a:solidFill>
                    <a:srgbClr val="FF0000"/>
                  </a:solidFill>
                  <a:latin typeface="Times New Roman" panose="02020503050405090304" pitchFamily="18" charset="0"/>
                  <a:ea typeface="MS PGothic" panose="020B0600070205080204" pitchFamily="34" charset="-128"/>
                  <a:cs typeface="Times New Roman" panose="02020503050405090304" pitchFamily="18" charset="0"/>
                </a:rPr>
                <a:t>S</a:t>
              </a:r>
              <a:r>
                <a:rPr lang="en-US" altLang="zh-CN" kern="0" dirty="0">
                  <a:solidFill>
                    <a:srgbClr val="0000FF"/>
                  </a:solidFill>
                  <a:latin typeface="Times New Roman" panose="02020503050405090304" pitchFamily="18" charset="0"/>
                  <a:ea typeface="MS PGothic" panose="020B0600070205080204" pitchFamily="34" charset="-128"/>
                  <a:cs typeface="Times New Roman" panose="02020503050405090304" pitchFamily="18" charset="0"/>
                </a:rPr>
                <a:t>ECR </a:t>
              </a:r>
              <a:endParaRPr lang="zh-CN" altLang="en-US" kern="0" dirty="0">
                <a:solidFill>
                  <a:srgbClr val="0000FF"/>
                </a:solidFill>
                <a:latin typeface="Arial" panose="020B0604020202090204" pitchFamily="34" charset="0"/>
              </a:endParaRPr>
            </a:p>
          </p:txBody>
        </p:sp>
        <p:sp>
          <p:nvSpPr>
            <p:cNvPr id="10" name="矩形 9">
              <a:extLst>
                <a:ext uri="{FF2B5EF4-FFF2-40B4-BE49-F238E27FC236}">
                  <a16:creationId xmlns:a16="http://schemas.microsoft.com/office/drawing/2014/main" id="{4413D205-0843-4EE0-9839-C53ED83D60B2}"/>
                </a:ext>
              </a:extLst>
            </p:cNvPr>
            <p:cNvSpPr/>
            <p:nvPr/>
          </p:nvSpPr>
          <p:spPr>
            <a:xfrm>
              <a:off x="3009946" y="1789666"/>
              <a:ext cx="754380" cy="368300"/>
            </a:xfrm>
            <a:prstGeom prst="rect">
              <a:avLst/>
            </a:prstGeom>
          </p:spPr>
          <p:txBody>
            <a:bodyPr wrap="none">
              <a:spAutoFit/>
            </a:bodyPr>
            <a:lstStyle/>
            <a:p>
              <a:pPr>
                <a:defRPr/>
              </a:pPr>
              <a:r>
                <a:rPr lang="en-US" altLang="zh-CN" kern="0" dirty="0">
                  <a:solidFill>
                    <a:srgbClr val="0000FF"/>
                  </a:solidFill>
                  <a:latin typeface="Times New Roman" panose="02020503050405090304" pitchFamily="18" charset="0"/>
                  <a:ea typeface="MS PGothic" panose="020B0600070205080204" pitchFamily="34" charset="-128"/>
                  <a:cs typeface="Times New Roman" panose="02020503050405090304" pitchFamily="18" charset="0"/>
                </a:rPr>
                <a:t>HFRS </a:t>
              </a:r>
              <a:endParaRPr lang="zh-CN" altLang="en-US" kern="0" dirty="0">
                <a:solidFill>
                  <a:srgbClr val="0000FF"/>
                </a:solidFill>
                <a:latin typeface="Times New Roman" panose="02020503050405090304" pitchFamily="18" charset="0"/>
              </a:endParaRPr>
            </a:p>
          </p:txBody>
        </p:sp>
        <p:sp>
          <p:nvSpPr>
            <p:cNvPr id="11" name="矩形 10">
              <a:extLst>
                <a:ext uri="{FF2B5EF4-FFF2-40B4-BE49-F238E27FC236}">
                  <a16:creationId xmlns:a16="http://schemas.microsoft.com/office/drawing/2014/main" id="{0D5831FF-C7F2-4A50-8D9A-2CE7BFA1096F}"/>
                </a:ext>
              </a:extLst>
            </p:cNvPr>
            <p:cNvSpPr/>
            <p:nvPr/>
          </p:nvSpPr>
          <p:spPr>
            <a:xfrm>
              <a:off x="4795527" y="2028271"/>
              <a:ext cx="754380" cy="368300"/>
            </a:xfrm>
            <a:prstGeom prst="rect">
              <a:avLst/>
            </a:prstGeom>
          </p:spPr>
          <p:txBody>
            <a:bodyPr wrap="none">
              <a:spAutoFit/>
            </a:bodyPr>
            <a:lstStyle/>
            <a:p>
              <a:pPr>
                <a:defRPr/>
              </a:pPr>
              <a:r>
                <a:rPr lang="en-US" altLang="zh-CN" kern="0" dirty="0" err="1">
                  <a:solidFill>
                    <a:srgbClr val="0000FF"/>
                  </a:solidFill>
                  <a:latin typeface="Times New Roman" panose="02020503050405090304" pitchFamily="18" charset="0"/>
                  <a:ea typeface="MS PGothic" panose="020B0600070205080204" pitchFamily="34" charset="-128"/>
                  <a:cs typeface="Times New Roman" panose="02020503050405090304" pitchFamily="18" charset="0"/>
                </a:rPr>
                <a:t>S</a:t>
              </a:r>
              <a:r>
                <a:rPr lang="en-US" altLang="zh-CN" kern="0" dirty="0">
                  <a:solidFill>
                    <a:srgbClr val="0000FF"/>
                  </a:solidFill>
                  <a:latin typeface="Times New Roman" panose="02020503050405090304" pitchFamily="18" charset="0"/>
                  <a:ea typeface="MS PGothic" panose="020B0600070205080204" pitchFamily="34" charset="-128"/>
                  <a:cs typeface="Times New Roman" panose="02020503050405090304" pitchFamily="18" charset="0"/>
                </a:rPr>
                <a:t>Ring</a:t>
              </a:r>
              <a:r>
                <a:rPr lang="en-US" altLang="zh-CN" kern="0" dirty="0">
                  <a:solidFill>
                    <a:srgbClr val="FFFF00"/>
                  </a:solidFill>
                  <a:latin typeface="Times New Roman" panose="02020503050405090304" pitchFamily="18" charset="0"/>
                  <a:ea typeface="MS PGothic" panose="020B0600070205080204" pitchFamily="34" charset="-128"/>
                  <a:cs typeface="Times New Roman" panose="02020503050405090304" pitchFamily="18" charset="0"/>
                </a:rPr>
                <a:t> </a:t>
              </a:r>
              <a:endParaRPr lang="zh-CN" altLang="en-US" kern="0" dirty="0">
                <a:solidFill>
                  <a:srgbClr val="FFFF00"/>
                </a:solidFill>
                <a:latin typeface="Arial" panose="020B0604020202090204" pitchFamily="34" charset="0"/>
              </a:endParaRPr>
            </a:p>
          </p:txBody>
        </p:sp>
        <p:sp>
          <p:nvSpPr>
            <p:cNvPr id="12" name="Rectangle 4">
              <a:extLst>
                <a:ext uri="{FF2B5EF4-FFF2-40B4-BE49-F238E27FC236}">
                  <a16:creationId xmlns:a16="http://schemas.microsoft.com/office/drawing/2014/main" id="{258968A2-B0C4-4D75-9DE4-E03572CD4F4F}"/>
                </a:ext>
              </a:extLst>
            </p:cNvPr>
            <p:cNvSpPr>
              <a:spLocks noChangeArrowheads="1"/>
            </p:cNvSpPr>
            <p:nvPr/>
          </p:nvSpPr>
          <p:spPr bwMode="auto">
            <a:xfrm>
              <a:off x="2276708" y="1839657"/>
              <a:ext cx="433198" cy="337185"/>
            </a:xfrm>
            <a:prstGeom prst="rect">
              <a:avLst/>
            </a:prstGeom>
            <a:solidFill>
              <a:srgbClr val="0070C0"/>
            </a:solidFill>
            <a:ln w="9525">
              <a:noFill/>
              <a:miter lim="800000"/>
            </a:ln>
          </p:spPr>
          <p:txBody>
            <a:bodyPr wrap="square">
              <a:spAutoFit/>
            </a:bodyPr>
            <a:lstStyle/>
            <a:p>
              <a:pPr algn="ctr" fontAlgn="base">
                <a:spcBef>
                  <a:spcPct val="0"/>
                </a:spcBef>
                <a:spcAft>
                  <a:spcPct val="0"/>
                </a:spcAft>
                <a:defRPr/>
              </a:pPr>
              <a:r>
                <a:rPr lang="en-US" altLang="zh-CN" sz="1600" dirty="0">
                  <a:solidFill>
                    <a:srgbClr val="EEECE1"/>
                  </a:solidFill>
                  <a:latin typeface="Times New Roman" panose="02020503050405090304" pitchFamily="18" charset="0"/>
                  <a:ea typeface="黑体" panose="02010609060101010101" pitchFamily="49" charset="-122"/>
                  <a:cs typeface="Times New Roman" panose="02020503050405090304" pitchFamily="18" charset="0"/>
                </a:rPr>
                <a:t>T2</a:t>
              </a:r>
            </a:p>
          </p:txBody>
        </p:sp>
        <p:sp>
          <p:nvSpPr>
            <p:cNvPr id="13" name="Rectangle 4">
              <a:extLst>
                <a:ext uri="{FF2B5EF4-FFF2-40B4-BE49-F238E27FC236}">
                  <a16:creationId xmlns:a16="http://schemas.microsoft.com/office/drawing/2014/main" id="{5C58BD58-C712-4230-B194-727C1593C0E2}"/>
                </a:ext>
              </a:extLst>
            </p:cNvPr>
            <p:cNvSpPr>
              <a:spLocks noChangeArrowheads="1"/>
            </p:cNvSpPr>
            <p:nvPr/>
          </p:nvSpPr>
          <p:spPr bwMode="auto">
            <a:xfrm>
              <a:off x="3874557" y="1752364"/>
              <a:ext cx="499918" cy="337185"/>
            </a:xfrm>
            <a:prstGeom prst="rect">
              <a:avLst/>
            </a:prstGeom>
            <a:solidFill>
              <a:srgbClr val="0070C0"/>
            </a:solidFill>
            <a:ln w="9525">
              <a:noFill/>
              <a:miter lim="800000"/>
            </a:ln>
          </p:spPr>
          <p:txBody>
            <a:bodyPr wrap="square">
              <a:spAutoFit/>
            </a:bodyPr>
            <a:lstStyle/>
            <a:p>
              <a:pPr algn="ctr" fontAlgn="base">
                <a:spcBef>
                  <a:spcPct val="0"/>
                </a:spcBef>
                <a:spcAft>
                  <a:spcPct val="0"/>
                </a:spcAft>
                <a:defRPr/>
              </a:pPr>
              <a:r>
                <a:rPr lang="en-US" altLang="zh-CN" sz="1600" dirty="0">
                  <a:solidFill>
                    <a:srgbClr val="EEECE1"/>
                  </a:solidFill>
                  <a:latin typeface="Times New Roman" panose="02020503050405090304" pitchFamily="18" charset="0"/>
                  <a:ea typeface="黑体" panose="02010609060101010101" pitchFamily="49" charset="-122"/>
                  <a:cs typeface="Times New Roman" panose="02020503050405090304" pitchFamily="18" charset="0"/>
                </a:rPr>
                <a:t>T3</a:t>
              </a:r>
            </a:p>
          </p:txBody>
        </p:sp>
        <p:sp>
          <p:nvSpPr>
            <p:cNvPr id="14" name="Rectangle 4">
              <a:extLst>
                <a:ext uri="{FF2B5EF4-FFF2-40B4-BE49-F238E27FC236}">
                  <a16:creationId xmlns:a16="http://schemas.microsoft.com/office/drawing/2014/main" id="{38B95DBE-6F8D-49AF-AA80-36DE287E431E}"/>
                </a:ext>
              </a:extLst>
            </p:cNvPr>
            <p:cNvSpPr>
              <a:spLocks noChangeArrowheads="1"/>
            </p:cNvSpPr>
            <p:nvPr/>
          </p:nvSpPr>
          <p:spPr bwMode="auto">
            <a:xfrm>
              <a:off x="6926836" y="2028271"/>
              <a:ext cx="589475" cy="370536"/>
            </a:xfrm>
            <a:prstGeom prst="rect">
              <a:avLst/>
            </a:prstGeom>
            <a:solidFill>
              <a:srgbClr val="0070C0"/>
            </a:solidFill>
            <a:ln w="9525">
              <a:noFill/>
              <a:miter lim="800000"/>
            </a:ln>
          </p:spPr>
          <p:txBody>
            <a:bodyPr wrap="square">
              <a:spAutoFit/>
            </a:bodyPr>
            <a:lstStyle/>
            <a:p>
              <a:pPr algn="ctr" fontAlgn="base">
                <a:spcBef>
                  <a:spcPct val="0"/>
                </a:spcBef>
                <a:spcAft>
                  <a:spcPct val="0"/>
                </a:spcAft>
                <a:defRPr/>
              </a:pPr>
              <a:r>
                <a:rPr lang="en-US" altLang="zh-CN" sz="1600" dirty="0">
                  <a:solidFill>
                    <a:srgbClr val="EEECE1"/>
                  </a:solidFill>
                  <a:latin typeface="Times New Roman" panose="02020503050405090304" pitchFamily="18" charset="0"/>
                  <a:ea typeface="黑体" panose="02010609060101010101" pitchFamily="49" charset="-122"/>
                  <a:cs typeface="Times New Roman" panose="02020503050405090304" pitchFamily="18" charset="0"/>
                </a:rPr>
                <a:t>T4</a:t>
              </a:r>
            </a:p>
          </p:txBody>
        </p:sp>
        <p:sp>
          <p:nvSpPr>
            <p:cNvPr id="15" name="Rectangle 4">
              <a:extLst>
                <a:ext uri="{FF2B5EF4-FFF2-40B4-BE49-F238E27FC236}">
                  <a16:creationId xmlns:a16="http://schemas.microsoft.com/office/drawing/2014/main" id="{D232459C-5251-4066-AC11-56895B5247CB}"/>
                </a:ext>
              </a:extLst>
            </p:cNvPr>
            <p:cNvSpPr>
              <a:spLocks noChangeArrowheads="1"/>
            </p:cNvSpPr>
            <p:nvPr/>
          </p:nvSpPr>
          <p:spPr bwMode="auto">
            <a:xfrm>
              <a:off x="7151909" y="1201707"/>
              <a:ext cx="526437" cy="370536"/>
            </a:xfrm>
            <a:prstGeom prst="rect">
              <a:avLst/>
            </a:prstGeom>
            <a:solidFill>
              <a:srgbClr val="0070C0"/>
            </a:solidFill>
            <a:ln w="9525">
              <a:noFill/>
              <a:miter lim="800000"/>
            </a:ln>
          </p:spPr>
          <p:txBody>
            <a:bodyPr wrap="square">
              <a:spAutoFit/>
            </a:bodyPr>
            <a:lstStyle/>
            <a:p>
              <a:pPr algn="ctr" fontAlgn="base">
                <a:spcBef>
                  <a:spcPct val="0"/>
                </a:spcBef>
                <a:spcAft>
                  <a:spcPct val="0"/>
                </a:spcAft>
                <a:defRPr/>
              </a:pPr>
              <a:r>
                <a:rPr lang="en-US" altLang="zh-CN" sz="1600" dirty="0">
                  <a:solidFill>
                    <a:srgbClr val="EEECE1"/>
                  </a:solidFill>
                  <a:latin typeface="Times New Roman" panose="02020503050405090304" pitchFamily="18" charset="0"/>
                  <a:ea typeface="黑体" panose="02010609060101010101" pitchFamily="49" charset="-122"/>
                  <a:cs typeface="Times New Roman" panose="02020503050405090304" pitchFamily="18" charset="0"/>
                </a:rPr>
                <a:t>T5</a:t>
              </a:r>
            </a:p>
          </p:txBody>
        </p:sp>
        <p:sp>
          <p:nvSpPr>
            <p:cNvPr id="16" name="Rectangle 4">
              <a:extLst>
                <a:ext uri="{FF2B5EF4-FFF2-40B4-BE49-F238E27FC236}">
                  <a16:creationId xmlns:a16="http://schemas.microsoft.com/office/drawing/2014/main" id="{43103904-A7D6-4697-BAC0-82C0D675553E}"/>
                </a:ext>
              </a:extLst>
            </p:cNvPr>
            <p:cNvSpPr>
              <a:spLocks noChangeArrowheads="1"/>
            </p:cNvSpPr>
            <p:nvPr/>
          </p:nvSpPr>
          <p:spPr bwMode="auto">
            <a:xfrm>
              <a:off x="4814036" y="2782154"/>
              <a:ext cx="489707" cy="337185"/>
            </a:xfrm>
            <a:prstGeom prst="rect">
              <a:avLst/>
            </a:prstGeom>
            <a:solidFill>
              <a:srgbClr val="0070C0"/>
            </a:solidFill>
            <a:ln w="9525">
              <a:noFill/>
              <a:miter lim="800000"/>
            </a:ln>
          </p:spPr>
          <p:txBody>
            <a:bodyPr wrap="square">
              <a:spAutoFit/>
            </a:bodyPr>
            <a:lstStyle/>
            <a:p>
              <a:pPr algn="ctr" fontAlgn="base">
                <a:spcBef>
                  <a:spcPct val="0"/>
                </a:spcBef>
                <a:spcAft>
                  <a:spcPct val="0"/>
                </a:spcAft>
                <a:defRPr/>
              </a:pPr>
              <a:r>
                <a:rPr lang="en-US" altLang="zh-CN" sz="1600" dirty="0">
                  <a:solidFill>
                    <a:srgbClr val="EEECE1"/>
                  </a:solidFill>
                  <a:latin typeface="Times New Roman" panose="02020503050405090304" pitchFamily="18" charset="0"/>
                  <a:ea typeface="黑体" panose="02010609060101010101" pitchFamily="49" charset="-122"/>
                  <a:cs typeface="Times New Roman" panose="02020503050405090304" pitchFamily="18" charset="0"/>
                </a:rPr>
                <a:t>T6</a:t>
              </a:r>
            </a:p>
          </p:txBody>
        </p:sp>
        <p:sp>
          <p:nvSpPr>
            <p:cNvPr id="17" name="Text Box 211">
              <a:extLst>
                <a:ext uri="{FF2B5EF4-FFF2-40B4-BE49-F238E27FC236}">
                  <a16:creationId xmlns:a16="http://schemas.microsoft.com/office/drawing/2014/main" id="{3B4CD3DB-3CFD-4105-B3DE-58A521A933BD}"/>
                </a:ext>
              </a:extLst>
            </p:cNvPr>
            <p:cNvSpPr txBox="1">
              <a:spLocks noChangeArrowheads="1"/>
            </p:cNvSpPr>
            <p:nvPr/>
          </p:nvSpPr>
          <p:spPr bwMode="auto">
            <a:xfrm>
              <a:off x="1517615" y="3678811"/>
              <a:ext cx="2071470" cy="842127"/>
            </a:xfrm>
            <a:prstGeom prst="rect">
              <a:avLst/>
            </a:prstGeom>
            <a:solidFill>
              <a:schemeClr val="lt1">
                <a:alpha val="50000"/>
              </a:schemeClr>
            </a:solidFill>
            <a:ln w="3175">
              <a:noFill/>
            </a:ln>
          </p:spPr>
          <p:style>
            <a:lnRef idx="2">
              <a:schemeClr val="accent6"/>
            </a:lnRef>
            <a:fillRef idx="1">
              <a:schemeClr val="lt1"/>
            </a:fillRef>
            <a:effectRef idx="0">
              <a:schemeClr val="accent6"/>
            </a:effectRef>
            <a:fontRef idx="minor">
              <a:schemeClr val="dk1"/>
            </a:fontRef>
          </p:style>
          <p:txBody>
            <a:bodyPr wrap="square" anchor="ctr">
              <a:spAutoFit/>
            </a:bodyPr>
            <a:lstStyle/>
            <a:p>
              <a:r>
                <a:rPr lang="en-US" altLang="zh-CN" sz="1600" b="1" dirty="0">
                  <a:solidFill>
                    <a:srgbClr val="FF0000"/>
                  </a:solidFill>
                  <a:latin typeface="Arial Narrow" panose="020B0606020202030204" pitchFamily="34" charset="0"/>
                  <a:ea typeface="仿宋_GB2312" pitchFamily="49" charset="-122"/>
                  <a:cs typeface="Times New Roman" panose="02020503050405090304" pitchFamily="18" charset="0"/>
                </a:rPr>
                <a:t>BRing: </a:t>
              </a:r>
              <a:r>
                <a:rPr lang="en-US" altLang="zh-CN" sz="1600" b="1" dirty="0">
                  <a:solidFill>
                    <a:srgbClr val="003366"/>
                  </a:solidFill>
                  <a:latin typeface="Arial Narrow" panose="020B0606020202030204" pitchFamily="34" charset="0"/>
                  <a:ea typeface="仿宋_GB2312" pitchFamily="49" charset="-122"/>
                  <a:cs typeface="Times New Roman" panose="02020503050405090304" pitchFamily="18" charset="0"/>
                </a:rPr>
                <a:t>Booster Ring</a:t>
              </a:r>
              <a:endParaRPr lang="zh-CN" altLang="en-US" sz="1600" b="1" dirty="0">
                <a:solidFill>
                  <a:srgbClr val="003366"/>
                </a:solidFill>
                <a:latin typeface="Arial Narrow" panose="020B0606020202030204" pitchFamily="34" charset="0"/>
                <a:ea typeface="仿宋_GB2312" pitchFamily="49" charset="-122"/>
                <a:cs typeface="Times New Roman" panose="02020503050405090304" pitchFamily="18" charset="0"/>
              </a:endParaRPr>
            </a:p>
            <a:p>
              <a:r>
                <a:rPr lang="en-US" altLang="zh-CN" sz="1400" dirty="0">
                  <a:solidFill>
                    <a:srgbClr val="006600"/>
                  </a:solidFill>
                  <a:latin typeface="Arial" panose="020B0604020202090204" pitchFamily="34" charset="0"/>
                </a:rPr>
                <a:t>C: 569 m</a:t>
              </a:r>
            </a:p>
            <a:p>
              <a:r>
                <a:rPr lang="en-US" altLang="zh-CN" sz="1400" dirty="0">
                  <a:solidFill>
                    <a:srgbClr val="006600"/>
                  </a:solidFill>
                  <a:latin typeface="Arial" panose="020B0604020202090204" pitchFamily="34" charset="0"/>
                </a:rPr>
                <a:t>B</a:t>
              </a:r>
              <a:r>
                <a:rPr lang="el-GR" altLang="zh-CN" sz="1400" dirty="0">
                  <a:solidFill>
                    <a:srgbClr val="006600"/>
                  </a:solidFill>
                  <a:latin typeface="Calibri" panose="020F0502020204030204" pitchFamily="34" charset="0"/>
                </a:rPr>
                <a:t>ρ</a:t>
              </a:r>
              <a:r>
                <a:rPr lang="en-US" altLang="zh-CN" sz="1400" dirty="0">
                  <a:solidFill>
                    <a:srgbClr val="006600"/>
                  </a:solidFill>
                  <a:latin typeface="Arial" panose="020B0604020202090204" pitchFamily="34" charset="0"/>
                </a:rPr>
                <a:t>: 34 </a:t>
              </a:r>
              <a:r>
                <a:rPr lang="en-US" altLang="zh-CN" sz="1400" dirty="0" err="1">
                  <a:solidFill>
                    <a:srgbClr val="006600"/>
                  </a:solidFill>
                  <a:latin typeface="Arial" panose="020B0604020202090204" pitchFamily="34" charset="0"/>
                </a:rPr>
                <a:t>T.m</a:t>
              </a:r>
              <a:endParaRPr lang="en-US" altLang="zh-CN" sz="1400" b="1" dirty="0">
                <a:solidFill>
                  <a:srgbClr val="006600"/>
                </a:solidFill>
                <a:latin typeface="Arial" panose="020B0604020202090204" pitchFamily="34" charset="0"/>
              </a:endParaRPr>
            </a:p>
          </p:txBody>
        </p:sp>
        <p:sp>
          <p:nvSpPr>
            <p:cNvPr id="18" name="Text Box 211">
              <a:extLst>
                <a:ext uri="{FF2B5EF4-FFF2-40B4-BE49-F238E27FC236}">
                  <a16:creationId xmlns:a16="http://schemas.microsoft.com/office/drawing/2014/main" id="{D5554137-E26A-48A6-AED7-8186F1F49BF4}"/>
                </a:ext>
              </a:extLst>
            </p:cNvPr>
            <p:cNvSpPr txBox="1">
              <a:spLocks noChangeArrowheads="1"/>
            </p:cNvSpPr>
            <p:nvPr/>
          </p:nvSpPr>
          <p:spPr bwMode="auto">
            <a:xfrm>
              <a:off x="6537351" y="2782154"/>
              <a:ext cx="2593523" cy="842127"/>
            </a:xfrm>
            <a:prstGeom prst="rect">
              <a:avLst/>
            </a:prstGeom>
            <a:solidFill>
              <a:schemeClr val="lt1">
                <a:alpha val="50000"/>
              </a:schemeClr>
            </a:solidFill>
            <a:ln w="3175">
              <a:noFill/>
            </a:ln>
          </p:spPr>
          <p:style>
            <a:lnRef idx="2">
              <a:schemeClr val="accent6"/>
            </a:lnRef>
            <a:fillRef idx="1">
              <a:schemeClr val="lt1"/>
            </a:fillRef>
            <a:effectRef idx="0">
              <a:schemeClr val="accent6"/>
            </a:effectRef>
            <a:fontRef idx="minor">
              <a:schemeClr val="dk1"/>
            </a:fontRef>
          </p:style>
          <p:txBody>
            <a:bodyPr wrap="square" anchor="ctr">
              <a:spAutoFit/>
            </a:bodyPr>
            <a:lstStyle/>
            <a:p>
              <a:r>
                <a:rPr lang="en-US" altLang="zh-CN" sz="1600" b="1" dirty="0" err="1">
                  <a:solidFill>
                    <a:srgbClr val="FF0000"/>
                  </a:solidFill>
                  <a:latin typeface="Arial Narrow" panose="020B0606020202030204" pitchFamily="34" charset="0"/>
                  <a:ea typeface="仿宋_GB2312" pitchFamily="49" charset="-122"/>
                  <a:cs typeface="Times New Roman" panose="02020503050405090304" pitchFamily="18" charset="0"/>
                </a:rPr>
                <a:t>SRing</a:t>
              </a:r>
              <a:r>
                <a:rPr lang="en-US" altLang="zh-CN" sz="1600" b="1" dirty="0">
                  <a:solidFill>
                    <a:srgbClr val="FF0000"/>
                  </a:solidFill>
                  <a:latin typeface="Arial Narrow" panose="020B0606020202030204" pitchFamily="34" charset="0"/>
                  <a:ea typeface="仿宋_GB2312" pitchFamily="49" charset="-122"/>
                  <a:cs typeface="Times New Roman" panose="02020503050405090304" pitchFamily="18" charset="0"/>
                </a:rPr>
                <a:t>: </a:t>
              </a:r>
              <a:r>
                <a:rPr lang="en-US" altLang="zh-CN" sz="1600" b="1" dirty="0">
                  <a:solidFill>
                    <a:srgbClr val="003366"/>
                  </a:solidFill>
                  <a:latin typeface="Arial Narrow" panose="020B0606020202030204" pitchFamily="34" charset="0"/>
                  <a:ea typeface="仿宋_GB2312" pitchFamily="49" charset="-122"/>
                  <a:cs typeface="Times New Roman" panose="02020503050405090304" pitchFamily="18" charset="0"/>
                </a:rPr>
                <a:t>Spectrometer ring</a:t>
              </a:r>
            </a:p>
            <a:p>
              <a:r>
                <a:rPr lang="en-US" altLang="zh-CN" sz="1400" dirty="0">
                  <a:solidFill>
                    <a:srgbClr val="006600"/>
                  </a:solidFill>
                  <a:latin typeface="Arial" panose="020B0604020202090204" pitchFamily="34" charset="0"/>
                </a:rPr>
                <a:t>C: 278m</a:t>
              </a:r>
            </a:p>
            <a:p>
              <a:r>
                <a:rPr lang="en-US" altLang="zh-CN" sz="1400" dirty="0">
                  <a:solidFill>
                    <a:srgbClr val="006600"/>
                  </a:solidFill>
                  <a:latin typeface="Arial" panose="020B0604020202090204" pitchFamily="34" charset="0"/>
                </a:rPr>
                <a:t>B</a:t>
              </a:r>
              <a:r>
                <a:rPr lang="el-GR" altLang="zh-CN" sz="1400" dirty="0">
                  <a:solidFill>
                    <a:srgbClr val="006600"/>
                  </a:solidFill>
                  <a:latin typeface="Calibri" panose="020F0502020204030204" pitchFamily="34" charset="0"/>
                </a:rPr>
                <a:t>ρ</a:t>
              </a:r>
              <a:r>
                <a:rPr lang="en-US" altLang="zh-CN" sz="1400" dirty="0">
                  <a:solidFill>
                    <a:srgbClr val="006600"/>
                  </a:solidFill>
                  <a:latin typeface="Arial" panose="020B0604020202090204" pitchFamily="34" charset="0"/>
                </a:rPr>
                <a:t>: 15T.m</a:t>
              </a:r>
            </a:p>
          </p:txBody>
        </p:sp>
        <p:sp>
          <p:nvSpPr>
            <p:cNvPr id="19" name="Text Box 211">
              <a:extLst>
                <a:ext uri="{FF2B5EF4-FFF2-40B4-BE49-F238E27FC236}">
                  <a16:creationId xmlns:a16="http://schemas.microsoft.com/office/drawing/2014/main" id="{5E81E7E6-281A-4FBC-8BCF-72C3271B0645}"/>
                </a:ext>
              </a:extLst>
            </p:cNvPr>
            <p:cNvSpPr txBox="1">
              <a:spLocks noChangeArrowheads="1"/>
            </p:cNvSpPr>
            <p:nvPr/>
          </p:nvSpPr>
          <p:spPr bwMode="auto">
            <a:xfrm rot="21080950">
              <a:off x="5314716" y="4264002"/>
              <a:ext cx="2932409" cy="842127"/>
            </a:xfrm>
            <a:prstGeom prst="rect">
              <a:avLst/>
            </a:prstGeom>
            <a:ln w="3175">
              <a:noFill/>
            </a:ln>
          </p:spPr>
          <p:style>
            <a:lnRef idx="2">
              <a:schemeClr val="accent6"/>
            </a:lnRef>
            <a:fillRef idx="1">
              <a:schemeClr val="lt1"/>
            </a:fillRef>
            <a:effectRef idx="0">
              <a:schemeClr val="accent6"/>
            </a:effectRef>
            <a:fontRef idx="minor">
              <a:schemeClr val="dk1"/>
            </a:fontRef>
          </p:style>
          <p:txBody>
            <a:bodyPr wrap="square" anchor="ctr">
              <a:spAutoFit/>
            </a:bodyPr>
            <a:lstStyle/>
            <a:p>
              <a:pPr>
                <a:defRPr/>
              </a:pPr>
              <a:r>
                <a:rPr lang="en-US" altLang="zh-CN" sz="1600" b="1" dirty="0">
                  <a:solidFill>
                    <a:srgbClr val="FF0000"/>
                  </a:solidFill>
                  <a:latin typeface="Times New Roman" panose="02020503050405090304" pitchFamily="18" charset="0"/>
                  <a:ea typeface="黑体" panose="02010609060101010101" pitchFamily="49" charset="-122"/>
                  <a:cs typeface="Times New Roman" panose="02020503050405090304" pitchFamily="18" charset="0"/>
                </a:rPr>
                <a:t>iLinac:</a:t>
              </a:r>
              <a:r>
                <a:rPr lang="en-US" altLang="zh-CN" sz="1600" b="1" dirty="0">
                  <a:solidFill>
                    <a:srgbClr val="003366"/>
                  </a:solidFill>
                  <a:latin typeface="Arial Narrow" panose="020B0606020202030204" pitchFamily="34" charset="0"/>
                  <a:ea typeface="仿宋_GB2312" pitchFamily="49" charset="-122"/>
                  <a:cs typeface="Times New Roman" panose="02020503050405090304" pitchFamily="18" charset="0"/>
                </a:rPr>
                <a:t> Superconducting </a:t>
              </a:r>
              <a:r>
                <a:rPr lang="en-US" altLang="zh-CN" sz="1600" b="1" dirty="0" err="1">
                  <a:solidFill>
                    <a:srgbClr val="003366"/>
                  </a:solidFill>
                  <a:latin typeface="Arial Narrow" panose="020B0606020202030204" pitchFamily="34" charset="0"/>
                  <a:ea typeface="仿宋_GB2312" pitchFamily="49" charset="-122"/>
                  <a:cs typeface="Times New Roman" panose="02020503050405090304" pitchFamily="18" charset="0"/>
                </a:rPr>
                <a:t>linac</a:t>
              </a:r>
              <a:endParaRPr lang="en-US" altLang="zh-CN" sz="1600" b="1" dirty="0">
                <a:solidFill>
                  <a:srgbClr val="003366"/>
                </a:solidFill>
                <a:latin typeface="Times New Roman" panose="02020503050405090304" pitchFamily="18" charset="0"/>
                <a:ea typeface="黑体" panose="02010609060101010101" pitchFamily="49" charset="-122"/>
                <a:cs typeface="Times New Roman" panose="02020503050405090304" pitchFamily="18" charset="0"/>
              </a:endParaRPr>
            </a:p>
            <a:p>
              <a:r>
                <a:rPr lang="en-US" altLang="zh-CN" sz="1400" dirty="0">
                  <a:solidFill>
                    <a:srgbClr val="006600"/>
                  </a:solidFill>
                  <a:latin typeface="Arial" panose="020B0604020202090204" pitchFamily="34" charset="0"/>
                </a:rPr>
                <a:t>E: 17 MeV/u ( </a:t>
              </a:r>
              <a:r>
                <a:rPr lang="en-US" altLang="zh-CN" sz="1400" baseline="30000" dirty="0">
                  <a:solidFill>
                    <a:srgbClr val="006600"/>
                  </a:solidFill>
                  <a:latin typeface="Arial" panose="020B0604020202090204" pitchFamily="34" charset="0"/>
                </a:rPr>
                <a:t>238</a:t>
              </a:r>
              <a:r>
                <a:rPr lang="en-US" altLang="zh-CN" sz="1400" dirty="0">
                  <a:solidFill>
                    <a:srgbClr val="006600"/>
                  </a:solidFill>
                  <a:latin typeface="Arial" panose="020B0604020202090204" pitchFamily="34" charset="0"/>
                </a:rPr>
                <a:t>U</a:t>
              </a:r>
              <a:r>
                <a:rPr lang="en-US" altLang="zh-CN" sz="1400" baseline="30000" dirty="0">
                  <a:solidFill>
                    <a:srgbClr val="006600"/>
                  </a:solidFill>
                  <a:latin typeface="Arial" panose="020B0604020202090204" pitchFamily="34" charset="0"/>
                </a:rPr>
                <a:t>35+</a:t>
              </a:r>
              <a:r>
                <a:rPr lang="en-US" altLang="zh-CN" sz="1400" dirty="0">
                  <a:solidFill>
                    <a:srgbClr val="006600"/>
                  </a:solidFill>
                  <a:latin typeface="Arial" panose="020B0604020202090204" pitchFamily="34" charset="0"/>
                </a:rPr>
                <a:t>)</a:t>
              </a:r>
            </a:p>
            <a:p>
              <a:r>
                <a:rPr lang="en-US" altLang="zh-CN" sz="1400" dirty="0">
                  <a:solidFill>
                    <a:srgbClr val="006600"/>
                  </a:solidFill>
                  <a:latin typeface="Arial" panose="020B0604020202090204" pitchFamily="34" charset="0"/>
                </a:rPr>
                <a:t>I :  1 emA</a:t>
              </a:r>
            </a:p>
          </p:txBody>
        </p:sp>
        <p:sp>
          <p:nvSpPr>
            <p:cNvPr id="20" name="矩形 19">
              <a:extLst>
                <a:ext uri="{FF2B5EF4-FFF2-40B4-BE49-F238E27FC236}">
                  <a16:creationId xmlns:a16="http://schemas.microsoft.com/office/drawing/2014/main" id="{0289775A-56E7-4C78-9513-C576184D3C41}"/>
                </a:ext>
              </a:extLst>
            </p:cNvPr>
            <p:cNvSpPr/>
            <p:nvPr/>
          </p:nvSpPr>
          <p:spPr>
            <a:xfrm>
              <a:off x="3053547" y="5895893"/>
              <a:ext cx="1973140" cy="553998"/>
            </a:xfrm>
            <a:prstGeom prst="rect">
              <a:avLst/>
            </a:prstGeom>
          </p:spPr>
          <p:txBody>
            <a:bodyPr wrap="square">
              <a:spAutoFit/>
            </a:bodyPr>
            <a:lstStyle/>
            <a:p>
              <a:pPr algn="ctr">
                <a:defRPr/>
              </a:pPr>
              <a:r>
                <a:rPr lang="en-US" altLang="zh-CN" sz="1600" kern="0" dirty="0">
                  <a:solidFill>
                    <a:schemeClr val="bg2">
                      <a:lumMod val="75000"/>
                    </a:schemeClr>
                  </a:solidFill>
                  <a:latin typeface="Times New Roman" panose="02020503050405090304" pitchFamily="18" charset="0"/>
                  <a:ea typeface="MS PGothic" panose="020B0600070205080204" pitchFamily="34" charset="-128"/>
                  <a:cs typeface="Times New Roman" panose="02020503050405090304" pitchFamily="18" charset="0"/>
                </a:rPr>
                <a:t>iLinac-2 (reserved)</a:t>
              </a:r>
            </a:p>
            <a:p>
              <a:pPr algn="ctr">
                <a:defRPr/>
              </a:pPr>
              <a:r>
                <a:rPr lang="en-US" altLang="zh-CN" sz="1400" kern="0" dirty="0">
                  <a:solidFill>
                    <a:schemeClr val="bg2">
                      <a:lumMod val="75000"/>
                    </a:schemeClr>
                  </a:solidFill>
                  <a:latin typeface="Times New Roman" panose="02020503050405090304" pitchFamily="18" charset="0"/>
                  <a:ea typeface="MS PGothic" panose="020B0600070205080204" pitchFamily="34" charset="-128"/>
                  <a:cs typeface="Times New Roman" panose="02020503050405090304" pitchFamily="18" charset="0"/>
                </a:rPr>
                <a:t>E: 100 MeV/u U</a:t>
              </a:r>
              <a:r>
                <a:rPr lang="en-US" altLang="zh-CN" sz="1400" kern="0" baseline="30000" dirty="0">
                  <a:solidFill>
                    <a:schemeClr val="bg2">
                      <a:lumMod val="75000"/>
                    </a:schemeClr>
                  </a:solidFill>
                  <a:latin typeface="Times New Roman" panose="02020503050405090304" pitchFamily="18" charset="0"/>
                  <a:ea typeface="MS PGothic" panose="020B0600070205080204" pitchFamily="34" charset="-128"/>
                  <a:cs typeface="Times New Roman" panose="02020503050405090304" pitchFamily="18" charset="0"/>
                </a:rPr>
                <a:t>46+ </a:t>
              </a:r>
              <a:endParaRPr lang="zh-CN" altLang="en-US" sz="1400" kern="0" baseline="30000" dirty="0">
                <a:solidFill>
                  <a:schemeClr val="bg2">
                    <a:lumMod val="75000"/>
                  </a:schemeClr>
                </a:solidFill>
                <a:latin typeface="Arial" panose="020B0604020202090204" pitchFamily="34" charset="0"/>
              </a:endParaRPr>
            </a:p>
          </p:txBody>
        </p:sp>
      </p:grpSp>
      <p:sp>
        <p:nvSpPr>
          <p:cNvPr id="21" name="文本框 20">
            <a:extLst>
              <a:ext uri="{FF2B5EF4-FFF2-40B4-BE49-F238E27FC236}">
                <a16:creationId xmlns:a16="http://schemas.microsoft.com/office/drawing/2014/main" id="{C9AE94E3-6D4F-4C57-8BFE-CBF165EBB039}"/>
              </a:ext>
            </a:extLst>
          </p:cNvPr>
          <p:cNvSpPr txBox="1"/>
          <p:nvPr/>
        </p:nvSpPr>
        <p:spPr bwMode="auto">
          <a:xfrm>
            <a:off x="82256" y="1348039"/>
            <a:ext cx="3733633" cy="2427075"/>
          </a:xfrm>
          <a:prstGeom prst="rect">
            <a:avLst/>
          </a:prstGeom>
          <a:solidFill>
            <a:schemeClr val="bg2"/>
          </a:solidFill>
          <a:ln>
            <a:noFill/>
          </a:ln>
          <a:effectLst>
            <a:outerShdw blurRad="50800" dist="38100" dir="8100000" algn="tr"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eaLnBrk="1" hangingPunct="1"/>
            <a:r>
              <a:rPr lang="en-US" altLang="zh-CN" sz="2400" b="1" dirty="0">
                <a:latin typeface="Arial" pitchFamily="34" charset="0"/>
              </a:rPr>
              <a:t>Scientific significance</a:t>
            </a:r>
          </a:p>
          <a:p>
            <a:pPr marL="285750" indent="-285750" eaLnBrk="1" hangingPunct="1">
              <a:lnSpc>
                <a:spcPct val="120000"/>
              </a:lnSpc>
              <a:buFont typeface="Wingdings" panose="05000000000000000000" pitchFamily="2" charset="2"/>
              <a:buChar char="n"/>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Nature of nuclear force and the existence limitation of nuclei</a:t>
            </a:r>
          </a:p>
          <a:p>
            <a:pPr marL="285750" marR="0" lvl="0" indent="-285750" defTabSz="914400" rtl="0" eaLnBrk="1" fontAlgn="base" latinLnBrk="0" hangingPunct="1">
              <a:lnSpc>
                <a:spcPct val="120000"/>
              </a:lnSpc>
              <a:buClrTx/>
              <a:buSzTx/>
              <a:buFont typeface="Wingdings" panose="05000000000000000000" pitchFamily="2" charset="2"/>
              <a:buChar char="n"/>
              <a:tabLst/>
              <a:defRPr/>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Phase structure of nuclear matter, QED</a:t>
            </a:r>
          </a:p>
          <a:p>
            <a:pPr marL="285750" marR="0" lvl="0" indent="-285750" defTabSz="914400" rtl="0" eaLnBrk="1" fontAlgn="base" latinLnBrk="0" hangingPunct="1">
              <a:lnSpc>
                <a:spcPct val="120000"/>
              </a:lnSpc>
              <a:buClrTx/>
              <a:buSzTx/>
              <a:buFont typeface="Wingdings" panose="05000000000000000000" pitchFamily="2" charset="2"/>
              <a:buChar char="n"/>
              <a:tabLst/>
              <a:defRPr/>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Heavy-Ion driven High Energy Density Physics, HIF</a:t>
            </a:r>
          </a:p>
        </p:txBody>
      </p:sp>
      <p:graphicFrame>
        <p:nvGraphicFramePr>
          <p:cNvPr id="23" name="表格 23">
            <a:extLst>
              <a:ext uri="{FF2B5EF4-FFF2-40B4-BE49-F238E27FC236}">
                <a16:creationId xmlns:a16="http://schemas.microsoft.com/office/drawing/2014/main" id="{8EFF2A11-BC37-417A-8AD3-2CF16E7D1CF8}"/>
              </a:ext>
            </a:extLst>
          </p:cNvPr>
          <p:cNvGraphicFramePr>
            <a:graphicFrameLocks noGrp="1"/>
          </p:cNvGraphicFramePr>
          <p:nvPr/>
        </p:nvGraphicFramePr>
        <p:xfrm>
          <a:off x="183550" y="5334547"/>
          <a:ext cx="4799697" cy="1279764"/>
        </p:xfrm>
        <a:graphic>
          <a:graphicData uri="http://schemas.openxmlformats.org/drawingml/2006/table">
            <a:tbl>
              <a:tblPr firstRow="1" bandRow="1">
                <a:tableStyleId>{5C22544A-7EE6-4342-B048-85BDC9FD1C3A}</a:tableStyleId>
              </a:tblPr>
              <a:tblGrid>
                <a:gridCol w="1338528">
                  <a:extLst>
                    <a:ext uri="{9D8B030D-6E8A-4147-A177-3AD203B41FA5}">
                      <a16:colId xmlns:a16="http://schemas.microsoft.com/office/drawing/2014/main" val="2336533839"/>
                    </a:ext>
                  </a:extLst>
                </a:gridCol>
                <a:gridCol w="2118574">
                  <a:extLst>
                    <a:ext uri="{9D8B030D-6E8A-4147-A177-3AD203B41FA5}">
                      <a16:colId xmlns:a16="http://schemas.microsoft.com/office/drawing/2014/main" val="4105212076"/>
                    </a:ext>
                  </a:extLst>
                </a:gridCol>
                <a:gridCol w="1342595">
                  <a:extLst>
                    <a:ext uri="{9D8B030D-6E8A-4147-A177-3AD203B41FA5}">
                      <a16:colId xmlns:a16="http://schemas.microsoft.com/office/drawing/2014/main" val="4178829584"/>
                    </a:ext>
                  </a:extLst>
                </a:gridCol>
              </a:tblGrid>
              <a:tr h="426588">
                <a:tc>
                  <a:txBody>
                    <a:bodyPr/>
                    <a:lstStyle/>
                    <a:p>
                      <a:pPr algn="ctr"/>
                      <a:r>
                        <a:rPr lang="en-US" altLang="zh-CN" dirty="0"/>
                        <a:t>Ion</a:t>
                      </a:r>
                      <a:endParaRPr lang="zh-CN" altLang="en-US" dirty="0"/>
                    </a:p>
                  </a:txBody>
                  <a:tcPr/>
                </a:tc>
                <a:tc>
                  <a:txBody>
                    <a:bodyPr/>
                    <a:lstStyle/>
                    <a:p>
                      <a:pPr algn="ctr"/>
                      <a:r>
                        <a:rPr lang="en-US" altLang="zh-CN" dirty="0"/>
                        <a:t>State-of- the Art</a:t>
                      </a:r>
                      <a:endParaRPr lang="zh-CN" altLang="en-US" dirty="0"/>
                    </a:p>
                  </a:txBody>
                  <a:tcPr/>
                </a:tc>
                <a:tc>
                  <a:txBody>
                    <a:bodyPr/>
                    <a:lstStyle/>
                    <a:p>
                      <a:pPr algn="ctr"/>
                      <a:r>
                        <a:rPr lang="en-US" altLang="zh-CN" dirty="0"/>
                        <a:t>HIAF Goal</a:t>
                      </a:r>
                      <a:endParaRPr lang="zh-CN" altLang="en-US" dirty="0"/>
                    </a:p>
                  </a:txBody>
                  <a:tcPr/>
                </a:tc>
                <a:extLst>
                  <a:ext uri="{0D108BD9-81ED-4DB2-BD59-A6C34878D82A}">
                    <a16:rowId xmlns:a16="http://schemas.microsoft.com/office/drawing/2014/main" val="1140915382"/>
                  </a:ext>
                </a:extLst>
              </a:tr>
              <a:tr h="426588">
                <a:tc>
                  <a:txBody>
                    <a:bodyPr/>
                    <a:lstStyle/>
                    <a:p>
                      <a:pPr algn="ctr"/>
                      <a:r>
                        <a:rPr lang="en-US" altLang="zh-CN" dirty="0"/>
                        <a:t>CW U</a:t>
                      </a:r>
                      <a:r>
                        <a:rPr lang="en-US" altLang="zh-CN" baseline="30000" dirty="0"/>
                        <a:t>46+</a:t>
                      </a:r>
                      <a:endParaRPr lang="zh-CN" altLang="en-US" baseline="30000" dirty="0"/>
                    </a:p>
                  </a:txBody>
                  <a:tcPr/>
                </a:tc>
                <a:tc>
                  <a:txBody>
                    <a:bodyPr/>
                    <a:lstStyle/>
                    <a:p>
                      <a:pPr algn="ctr"/>
                      <a:r>
                        <a:rPr lang="en-US" altLang="zh-CN" dirty="0"/>
                        <a:t>100 e</a:t>
                      </a:r>
                      <a:r>
                        <a:rPr lang="el-GR" altLang="zh-CN" dirty="0"/>
                        <a:t>μ</a:t>
                      </a:r>
                      <a:r>
                        <a:rPr lang="en-US" altLang="zh-CN" dirty="0"/>
                        <a:t>A</a:t>
                      </a:r>
                      <a:endParaRPr lang="zh-CN" altLang="en-US" dirty="0"/>
                    </a:p>
                  </a:txBody>
                  <a:tcPr/>
                </a:tc>
                <a:tc>
                  <a:txBody>
                    <a:bodyPr/>
                    <a:lstStyle/>
                    <a:p>
                      <a:pPr algn="ctr"/>
                      <a:r>
                        <a:rPr lang="en-US" altLang="zh-CN" dirty="0"/>
                        <a:t>460 e</a:t>
                      </a:r>
                      <a:r>
                        <a:rPr lang="el-GR" altLang="zh-CN" dirty="0"/>
                        <a:t>μ</a:t>
                      </a:r>
                      <a:r>
                        <a:rPr lang="en-US" altLang="zh-CN" dirty="0"/>
                        <a:t>A</a:t>
                      </a:r>
                      <a:endParaRPr lang="zh-CN" altLang="en-US" dirty="0"/>
                    </a:p>
                  </a:txBody>
                  <a:tcPr/>
                </a:tc>
                <a:extLst>
                  <a:ext uri="{0D108BD9-81ED-4DB2-BD59-A6C34878D82A}">
                    <a16:rowId xmlns:a16="http://schemas.microsoft.com/office/drawing/2014/main" val="1937675828"/>
                  </a:ext>
                </a:extLst>
              </a:tr>
              <a:tr h="426588">
                <a:tc>
                  <a:txBody>
                    <a:bodyPr/>
                    <a:lstStyle/>
                    <a:p>
                      <a:r>
                        <a:rPr lang="en-US" altLang="zh-CN" dirty="0"/>
                        <a:t>Pulsed U</a:t>
                      </a:r>
                      <a:r>
                        <a:rPr lang="en-US" altLang="zh-CN" baseline="30000" dirty="0"/>
                        <a:t>35+</a:t>
                      </a:r>
                      <a:endParaRPr lang="zh-CN" altLang="en-US" baseline="30000" dirty="0"/>
                    </a:p>
                  </a:txBody>
                  <a:tcPr/>
                </a:tc>
                <a:tc>
                  <a:txBody>
                    <a:bodyPr/>
                    <a:lstStyle/>
                    <a:p>
                      <a:pPr algn="ctr"/>
                      <a:r>
                        <a:rPr lang="en-US" altLang="zh-CN" dirty="0"/>
                        <a:t>500 e</a:t>
                      </a:r>
                      <a:r>
                        <a:rPr lang="el-GR" altLang="zh-CN" dirty="0"/>
                        <a:t>μ</a:t>
                      </a:r>
                      <a:r>
                        <a:rPr lang="en-US" altLang="zh-CN" dirty="0"/>
                        <a:t>A</a:t>
                      </a:r>
                      <a:endParaRPr lang="zh-CN" altLang="en-US" dirty="0"/>
                    </a:p>
                  </a:txBody>
                  <a:tcPr/>
                </a:tc>
                <a:tc>
                  <a:txBody>
                    <a:bodyPr/>
                    <a:lstStyle/>
                    <a:p>
                      <a:pPr algn="ctr"/>
                      <a:r>
                        <a:rPr lang="en-US" altLang="zh-CN" dirty="0"/>
                        <a:t>1750 e</a:t>
                      </a:r>
                      <a:r>
                        <a:rPr lang="el-GR" altLang="zh-CN" dirty="0"/>
                        <a:t>μ</a:t>
                      </a:r>
                      <a:r>
                        <a:rPr lang="en-US" altLang="zh-CN" dirty="0"/>
                        <a:t>A</a:t>
                      </a:r>
                      <a:endParaRPr lang="zh-CN" altLang="en-US" dirty="0"/>
                    </a:p>
                  </a:txBody>
                  <a:tcPr/>
                </a:tc>
                <a:extLst>
                  <a:ext uri="{0D108BD9-81ED-4DB2-BD59-A6C34878D82A}">
                    <a16:rowId xmlns:a16="http://schemas.microsoft.com/office/drawing/2014/main" val="3956377820"/>
                  </a:ext>
                </a:extLst>
              </a:tr>
            </a:tbl>
          </a:graphicData>
        </a:graphic>
      </p:graphicFrame>
      <p:sp>
        <p:nvSpPr>
          <p:cNvPr id="25" name="对话气泡: 圆角矩形 24">
            <a:extLst>
              <a:ext uri="{FF2B5EF4-FFF2-40B4-BE49-F238E27FC236}">
                <a16:creationId xmlns:a16="http://schemas.microsoft.com/office/drawing/2014/main" id="{BAD35CBB-D5CD-4FDE-8A58-0CC95796515A}"/>
              </a:ext>
            </a:extLst>
          </p:cNvPr>
          <p:cNvSpPr/>
          <p:nvPr/>
        </p:nvSpPr>
        <p:spPr>
          <a:xfrm>
            <a:off x="9552052" y="5486400"/>
            <a:ext cx="2448732" cy="916701"/>
          </a:xfrm>
          <a:prstGeom prst="wedgeRoundRectCallout">
            <a:avLst>
              <a:gd name="adj1" fmla="val 38146"/>
              <a:gd name="adj2" fmla="val -114687"/>
              <a:gd name="adj3" fmla="val 16667"/>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High intensity CW or pulsed ion beams (1~5 Hz, 1~2 </a:t>
            </a:r>
            <a:r>
              <a:rPr lang="en-US" altLang="zh-CN" dirty="0" err="1"/>
              <a:t>ms</a:t>
            </a:r>
            <a:r>
              <a:rPr lang="en-US" altLang="zh-CN" dirty="0"/>
              <a:t>)</a:t>
            </a:r>
            <a:endParaRPr lang="zh-CN" altLang="en-US" dirty="0"/>
          </a:p>
        </p:txBody>
      </p:sp>
      <p:sp>
        <p:nvSpPr>
          <p:cNvPr id="26" name="文本框 25">
            <a:extLst>
              <a:ext uri="{FF2B5EF4-FFF2-40B4-BE49-F238E27FC236}">
                <a16:creationId xmlns:a16="http://schemas.microsoft.com/office/drawing/2014/main" id="{2C4F5F0F-5A60-425D-8A89-9326937C63BB}"/>
              </a:ext>
            </a:extLst>
          </p:cNvPr>
          <p:cNvSpPr txBox="1"/>
          <p:nvPr/>
        </p:nvSpPr>
        <p:spPr>
          <a:xfrm>
            <a:off x="99983" y="4035734"/>
            <a:ext cx="3371741" cy="1295739"/>
          </a:xfrm>
          <a:prstGeom prst="rect">
            <a:avLst/>
          </a:prstGeom>
          <a:noFill/>
        </p:spPr>
        <p:txBody>
          <a:bodyPr wrap="square" rtlCol="0">
            <a:spAutoFit/>
          </a:bodyPr>
          <a:lstStyle/>
          <a:p>
            <a:pPr>
              <a:lnSpc>
                <a:spcPct val="150000"/>
              </a:lnSpc>
            </a:pPr>
            <a:r>
              <a:rPr lang="en-US" altLang="zh-CN" b="1" dirty="0">
                <a:solidFill>
                  <a:srgbClr val="FF0000"/>
                </a:solidFill>
                <a:latin typeface="Arial Black" panose="020B0A04020102020204" pitchFamily="34" charset="0"/>
                <a:ea typeface="华文楷体" panose="02010600040101010101" pitchFamily="2" charset="-122"/>
                <a:cs typeface="Times New Roman" panose="02020603050405020304" pitchFamily="18" charset="0"/>
              </a:rPr>
              <a:t>Challenge: high intensity highly charged heavy ion beam production</a:t>
            </a:r>
            <a:endParaRPr lang="zh-CN" altLang="en-US" b="1" dirty="0">
              <a:solidFill>
                <a:srgbClr val="FF0000"/>
              </a:solidFill>
              <a:latin typeface="Arial Black" panose="020B0A04020102020204" pitchFamily="34" charset="0"/>
              <a:ea typeface="华文楷体" panose="0201060004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4DD6E31A-09C5-4AF3-9DBD-F4A6B80BD048}"/>
              </a:ext>
            </a:extLst>
          </p:cNvPr>
          <p:cNvSpPr txBox="1"/>
          <p:nvPr/>
        </p:nvSpPr>
        <p:spPr>
          <a:xfrm>
            <a:off x="4279082" y="4130507"/>
            <a:ext cx="2016899" cy="369332"/>
          </a:xfrm>
          <a:prstGeom prst="rect">
            <a:avLst/>
          </a:prstGeom>
          <a:noFill/>
        </p:spPr>
        <p:txBody>
          <a:bodyPr wrap="none" rtlCol="0">
            <a:spAutoFit/>
          </a:bodyPr>
          <a:lstStyle/>
          <a:p>
            <a:r>
              <a:rPr lang="en-US" altLang="zh-CN" dirty="0">
                <a:solidFill>
                  <a:srgbClr val="006600"/>
                </a:solidFill>
              </a:rPr>
              <a:t>U</a:t>
            </a:r>
            <a:r>
              <a:rPr lang="en-US" altLang="zh-CN" baseline="30000" dirty="0">
                <a:solidFill>
                  <a:srgbClr val="006600"/>
                </a:solidFill>
              </a:rPr>
              <a:t>35+</a:t>
            </a:r>
            <a:r>
              <a:rPr lang="en-US" altLang="zh-CN" dirty="0">
                <a:solidFill>
                  <a:srgbClr val="006600"/>
                </a:solidFill>
              </a:rPr>
              <a:t>: ~1×10</a:t>
            </a:r>
            <a:r>
              <a:rPr lang="en-US" altLang="zh-CN" baseline="30000" dirty="0">
                <a:solidFill>
                  <a:srgbClr val="006600"/>
                </a:solidFill>
              </a:rPr>
              <a:t>12</a:t>
            </a:r>
            <a:r>
              <a:rPr lang="en-US" altLang="zh-CN" dirty="0">
                <a:solidFill>
                  <a:srgbClr val="006600"/>
                </a:solidFill>
              </a:rPr>
              <a:t> </a:t>
            </a:r>
            <a:r>
              <a:rPr lang="en-US" altLang="zh-CN" dirty="0" err="1">
                <a:solidFill>
                  <a:srgbClr val="006600"/>
                </a:solidFill>
              </a:rPr>
              <a:t>ppp</a:t>
            </a:r>
            <a:endParaRPr lang="zh-CN" altLang="en-US" dirty="0">
              <a:solidFill>
                <a:srgbClr val="006600"/>
              </a:solidFill>
            </a:endParaRPr>
          </a:p>
        </p:txBody>
      </p:sp>
    </p:spTree>
    <p:extLst>
      <p:ext uri="{BB962C8B-B14F-4D97-AF65-F5344CB8AC3E}">
        <p14:creationId xmlns:p14="http://schemas.microsoft.com/office/powerpoint/2010/main" val="201273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A54DF07-1684-0442-A01B-8D86A9F2A334}"/>
              </a:ext>
            </a:extLst>
          </p:cNvPr>
          <p:cNvSpPr/>
          <p:nvPr/>
        </p:nvSpPr>
        <p:spPr>
          <a:xfrm>
            <a:off x="330200" y="2813849"/>
            <a:ext cx="2489200" cy="1230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High current ion source</a:t>
            </a:r>
          </a:p>
          <a:p>
            <a:pPr algn="ctr"/>
            <a:r>
              <a:rPr lang="en-US" sz="2400" dirty="0"/>
              <a:t>(10 </a:t>
            </a:r>
            <a:r>
              <a:rPr lang="en-US" sz="2400" dirty="0" err="1"/>
              <a:t>emA</a:t>
            </a:r>
            <a:r>
              <a:rPr lang="en-US" sz="2400" dirty="0"/>
              <a:t> of U</a:t>
            </a:r>
            <a:r>
              <a:rPr lang="en-US" sz="2400" baseline="30000" dirty="0"/>
              <a:t>10+</a:t>
            </a:r>
            <a:r>
              <a:rPr lang="en-US" sz="2400" dirty="0"/>
              <a:t>)</a:t>
            </a:r>
            <a:endParaRPr lang="ru-RU" sz="2400" dirty="0"/>
          </a:p>
        </p:txBody>
      </p:sp>
      <p:sp>
        <p:nvSpPr>
          <p:cNvPr id="5" name="Прямоугольник 4">
            <a:extLst>
              <a:ext uri="{FF2B5EF4-FFF2-40B4-BE49-F238E27FC236}">
                <a16:creationId xmlns:a16="http://schemas.microsoft.com/office/drawing/2014/main" id="{55FAFDEF-0F88-474A-962B-40BFAF22667A}"/>
              </a:ext>
            </a:extLst>
          </p:cNvPr>
          <p:cNvSpPr/>
          <p:nvPr/>
        </p:nvSpPr>
        <p:spPr>
          <a:xfrm>
            <a:off x="3124200" y="2667000"/>
            <a:ext cx="49149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Preliminary ion beam acceleration</a:t>
            </a:r>
          </a:p>
          <a:p>
            <a:pPr algn="ctr"/>
            <a:r>
              <a:rPr lang="en-US" sz="2400" dirty="0"/>
              <a:t>(1 MeV) </a:t>
            </a:r>
            <a:endParaRPr lang="ru-RU" sz="2400" dirty="0"/>
          </a:p>
        </p:txBody>
      </p:sp>
      <p:sp>
        <p:nvSpPr>
          <p:cNvPr id="6" name="Прямоугольник 5">
            <a:extLst>
              <a:ext uri="{FF2B5EF4-FFF2-40B4-BE49-F238E27FC236}">
                <a16:creationId xmlns:a16="http://schemas.microsoft.com/office/drawing/2014/main" id="{CE288DAC-365C-054E-AB56-850E4A75A8E5}"/>
              </a:ext>
            </a:extLst>
          </p:cNvPr>
          <p:cNvSpPr/>
          <p:nvPr/>
        </p:nvSpPr>
        <p:spPr>
          <a:xfrm>
            <a:off x="8356600" y="2936874"/>
            <a:ext cx="2222500" cy="819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Ion beam</a:t>
            </a:r>
          </a:p>
          <a:p>
            <a:pPr algn="ctr"/>
            <a:r>
              <a:rPr lang="en-US" sz="2400" dirty="0"/>
              <a:t>foil stripper</a:t>
            </a:r>
            <a:endParaRPr lang="ru-RU" sz="2400" dirty="0"/>
          </a:p>
        </p:txBody>
      </p:sp>
      <p:cxnSp>
        <p:nvCxnSpPr>
          <p:cNvPr id="8" name="Прямая со стрелкой 7">
            <a:extLst>
              <a:ext uri="{FF2B5EF4-FFF2-40B4-BE49-F238E27FC236}">
                <a16:creationId xmlns:a16="http://schemas.microsoft.com/office/drawing/2014/main" id="{D41FB047-A28F-4541-8F3C-B2E25FDD0F12}"/>
              </a:ext>
            </a:extLst>
          </p:cNvPr>
          <p:cNvCxnSpPr>
            <a:cxnSpLocks/>
            <a:endCxn id="5" idx="1"/>
          </p:cNvCxnSpPr>
          <p:nvPr/>
        </p:nvCxnSpPr>
        <p:spPr>
          <a:xfrm>
            <a:off x="2819400" y="3429000"/>
            <a:ext cx="3048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522CAEA3-3E03-2548-BAE7-5A6C313FEC12}"/>
              </a:ext>
            </a:extLst>
          </p:cNvPr>
          <p:cNvCxnSpPr/>
          <p:nvPr/>
        </p:nvCxnSpPr>
        <p:spPr>
          <a:xfrm>
            <a:off x="8039100" y="3346450"/>
            <a:ext cx="3175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0" name="Стрелка вправо 9">
            <a:extLst>
              <a:ext uri="{FF2B5EF4-FFF2-40B4-BE49-F238E27FC236}">
                <a16:creationId xmlns:a16="http://schemas.microsoft.com/office/drawing/2014/main" id="{469D9F58-9404-6F4C-8C88-F997003ADB29}"/>
              </a:ext>
            </a:extLst>
          </p:cNvPr>
          <p:cNvSpPr/>
          <p:nvPr/>
        </p:nvSpPr>
        <p:spPr>
          <a:xfrm>
            <a:off x="10718800" y="3175000"/>
            <a:ext cx="1295400" cy="342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46BF538F-5745-CC44-9222-F000315434C9}"/>
              </a:ext>
            </a:extLst>
          </p:cNvPr>
          <p:cNvSpPr txBox="1"/>
          <p:nvPr/>
        </p:nvSpPr>
        <p:spPr>
          <a:xfrm>
            <a:off x="10784738" y="2592397"/>
            <a:ext cx="1163525" cy="1508105"/>
          </a:xfrm>
          <a:prstGeom prst="rect">
            <a:avLst/>
          </a:prstGeom>
          <a:noFill/>
        </p:spPr>
        <p:txBody>
          <a:bodyPr wrap="none" rtlCol="0">
            <a:spAutoFit/>
          </a:bodyPr>
          <a:lstStyle/>
          <a:p>
            <a:pPr algn="ctr"/>
            <a:r>
              <a:rPr lang="en-US" sz="2800" b="1" dirty="0">
                <a:solidFill>
                  <a:srgbClr val="C00000"/>
                </a:solidFill>
              </a:rPr>
              <a:t>1 </a:t>
            </a:r>
            <a:r>
              <a:rPr lang="en-US" sz="2800" b="1" dirty="0" err="1">
                <a:solidFill>
                  <a:srgbClr val="C00000"/>
                </a:solidFill>
              </a:rPr>
              <a:t>emA</a:t>
            </a:r>
            <a:endParaRPr lang="en-US" sz="2800" b="1" dirty="0">
              <a:solidFill>
                <a:srgbClr val="C00000"/>
              </a:solidFill>
            </a:endParaRPr>
          </a:p>
          <a:p>
            <a:pPr algn="ctr"/>
            <a:endParaRPr lang="en-US" sz="800" b="1" dirty="0">
              <a:solidFill>
                <a:srgbClr val="C00000"/>
              </a:solidFill>
            </a:endParaRPr>
          </a:p>
          <a:p>
            <a:pPr algn="ctr"/>
            <a:endParaRPr lang="en-US" sz="2800" b="1" dirty="0">
              <a:solidFill>
                <a:srgbClr val="C00000"/>
              </a:solidFill>
            </a:endParaRPr>
          </a:p>
          <a:p>
            <a:pPr algn="ctr"/>
            <a:r>
              <a:rPr lang="en-US" sz="2800" b="1" dirty="0">
                <a:solidFill>
                  <a:srgbClr val="C00000"/>
                </a:solidFill>
              </a:rPr>
              <a:t>U</a:t>
            </a:r>
            <a:r>
              <a:rPr lang="en-US" sz="2800" b="1" baseline="30000" dirty="0">
                <a:solidFill>
                  <a:srgbClr val="C00000"/>
                </a:solidFill>
              </a:rPr>
              <a:t>40+</a:t>
            </a:r>
            <a:endParaRPr lang="ru-RU" sz="2800" b="1" baseline="30000" dirty="0">
              <a:solidFill>
                <a:srgbClr val="C00000"/>
              </a:solidFill>
            </a:endParaRPr>
          </a:p>
        </p:txBody>
      </p:sp>
      <p:sp>
        <p:nvSpPr>
          <p:cNvPr id="16" name="TextBox 15">
            <a:extLst>
              <a:ext uri="{FF2B5EF4-FFF2-40B4-BE49-F238E27FC236}">
                <a16:creationId xmlns:a16="http://schemas.microsoft.com/office/drawing/2014/main" id="{CB7A3F12-EDD8-784A-A03A-3121ADDD0D27}"/>
              </a:ext>
            </a:extLst>
          </p:cNvPr>
          <p:cNvSpPr txBox="1"/>
          <p:nvPr/>
        </p:nvSpPr>
        <p:spPr>
          <a:xfrm>
            <a:off x="56189" y="889000"/>
            <a:ext cx="12334402" cy="1077218"/>
          </a:xfrm>
          <a:prstGeom prst="rect">
            <a:avLst/>
          </a:prstGeom>
          <a:noFill/>
        </p:spPr>
        <p:txBody>
          <a:bodyPr wrap="none" rtlCol="0">
            <a:spAutoFit/>
          </a:bodyPr>
          <a:lstStyle/>
          <a:p>
            <a:r>
              <a:rPr lang="ru-RU" sz="3200" dirty="0">
                <a:solidFill>
                  <a:srgbClr val="002060"/>
                </a:solidFill>
                <a:latin typeface="Times New Roman" panose="02020603050405020304" pitchFamily="18" charset="0"/>
                <a:cs typeface="Times New Roman" panose="02020603050405020304" pitchFamily="18" charset="0"/>
              </a:rPr>
              <a:t>Альтернативный подход</a:t>
            </a:r>
            <a:r>
              <a:rPr lang="en-US" sz="3200" dirty="0">
                <a:solidFill>
                  <a:srgbClr val="002060"/>
                </a:solidFill>
                <a:latin typeface="Times New Roman" panose="02020603050405020304" pitchFamily="18" charset="0"/>
                <a:cs typeface="Times New Roman" panose="02020603050405020304" pitchFamily="18" charset="0"/>
              </a:rPr>
              <a:t> (high current / high charge) </a:t>
            </a:r>
            <a:r>
              <a:rPr lang="ru-RU" sz="3200" dirty="0">
                <a:solidFill>
                  <a:srgbClr val="002060"/>
                </a:solidFill>
                <a:latin typeface="Times New Roman" panose="02020603050405020304" pitchFamily="18" charset="0"/>
                <a:cs typeface="Times New Roman" panose="02020603050405020304" pitchFamily="18" charset="0"/>
              </a:rPr>
              <a:t>к генерации</a:t>
            </a:r>
          </a:p>
          <a:p>
            <a:r>
              <a:rPr lang="ru-RU" sz="3200" dirty="0">
                <a:solidFill>
                  <a:srgbClr val="002060"/>
                </a:solidFill>
                <a:latin typeface="Times New Roman" panose="02020603050405020304" pitchFamily="18" charset="0"/>
                <a:cs typeface="Times New Roman" panose="02020603050405020304" pitchFamily="18" charset="0"/>
              </a:rPr>
              <a:t>интенсивных пучков многозарядных ионов (ИПФ РАН</a:t>
            </a:r>
            <a:r>
              <a:rPr lang="en-US" sz="3200" dirty="0">
                <a:solidFill>
                  <a:srgbClr val="002060"/>
                </a:solidFill>
                <a:latin typeface="Times New Roman" panose="02020603050405020304" pitchFamily="18" charset="0"/>
                <a:cs typeface="Times New Roman" panose="02020603050405020304" pitchFamily="18" charset="0"/>
              </a:rPr>
              <a:t> </a:t>
            </a:r>
            <a:r>
              <a:rPr lang="ru-RU" sz="3200" dirty="0">
                <a:solidFill>
                  <a:srgbClr val="002060"/>
                </a:solidFill>
                <a:latin typeface="Times New Roman" panose="02020603050405020304" pitchFamily="18" charset="0"/>
                <a:cs typeface="Times New Roman" panose="02020603050405020304" pitchFamily="18" charset="0"/>
              </a:rPr>
              <a:t>и</a:t>
            </a:r>
            <a:r>
              <a:rPr lang="en-US" sz="3200" dirty="0">
                <a:solidFill>
                  <a:srgbClr val="002060"/>
                </a:solidFill>
                <a:latin typeface="Times New Roman" panose="02020603050405020304" pitchFamily="18" charset="0"/>
                <a:cs typeface="Times New Roman" panose="02020603050405020304" pitchFamily="18" charset="0"/>
              </a:rPr>
              <a:t> IMP CAS</a:t>
            </a:r>
            <a:r>
              <a:rPr lang="ru-RU"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1239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 name="Группа 23"/>
          <p:cNvGrpSpPr/>
          <p:nvPr/>
        </p:nvGrpSpPr>
        <p:grpSpPr>
          <a:xfrm>
            <a:off x="-456144" y="1174731"/>
            <a:ext cx="9624294" cy="5647045"/>
            <a:chOff x="1597320" y="1113480"/>
            <a:chExt cx="8862120" cy="5199840"/>
          </a:xfrm>
        </p:grpSpPr>
        <p:grpSp>
          <p:nvGrpSpPr>
            <p:cNvPr id="185" name="Группа 22"/>
            <p:cNvGrpSpPr/>
            <p:nvPr/>
          </p:nvGrpSpPr>
          <p:grpSpPr>
            <a:xfrm>
              <a:off x="1597320" y="1113480"/>
              <a:ext cx="8808120" cy="5199840"/>
              <a:chOff x="1597320" y="1113480"/>
              <a:chExt cx="8808120" cy="5199840"/>
            </a:xfrm>
          </p:grpSpPr>
          <p:pic>
            <p:nvPicPr>
              <p:cNvPr id="186" name="Рисунок 8" descr="full exp setup.jpg"/>
              <p:cNvPicPr/>
              <p:nvPr/>
            </p:nvPicPr>
            <p:blipFill>
              <a:blip r:embed="rId2"/>
              <a:srcRect l="394" t="12694"/>
              <a:stretch/>
            </p:blipFill>
            <p:spPr>
              <a:xfrm>
                <a:off x="1597320" y="1113480"/>
                <a:ext cx="8808120" cy="5199840"/>
              </a:xfrm>
              <a:prstGeom prst="rect">
                <a:avLst/>
              </a:prstGeom>
              <a:ln w="0">
                <a:noFill/>
              </a:ln>
            </p:spPr>
          </p:pic>
          <p:sp>
            <p:nvSpPr>
              <p:cNvPr id="187" name="Прямоугольник 20"/>
              <p:cNvSpPr/>
              <p:nvPr/>
            </p:nvSpPr>
            <p:spPr>
              <a:xfrm>
                <a:off x="1742040" y="3335400"/>
                <a:ext cx="264348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600" b="0" strike="noStrike" spc="-1">
                    <a:solidFill>
                      <a:srgbClr val="000000"/>
                    </a:solidFill>
                    <a:latin typeface="Times New Roman"/>
                    <a:ea typeface="DejaVu Sans"/>
                  </a:rPr>
                  <a:t>Frequency 37,5 or 75 GHz</a:t>
                </a:r>
                <a:endParaRPr lang="ru-RU" sz="1600" b="0" strike="noStrike" spc="-1">
                  <a:solidFill>
                    <a:srgbClr val="000000"/>
                  </a:solidFill>
                  <a:latin typeface="Arial"/>
                </a:endParaRPr>
              </a:p>
              <a:p>
                <a:pPr algn="ctr">
                  <a:lnSpc>
                    <a:spcPct val="100000"/>
                  </a:lnSpc>
                </a:pPr>
                <a:r>
                  <a:rPr lang="en-US" sz="1600" b="0" strike="noStrike" spc="-1">
                    <a:solidFill>
                      <a:srgbClr val="000000"/>
                    </a:solidFill>
                    <a:latin typeface="Times New Roman"/>
                    <a:ea typeface="DejaVu Sans"/>
                  </a:rPr>
                  <a:t>Power up to 100 kW</a:t>
                </a:r>
                <a:endParaRPr lang="ru-RU" sz="1600" b="0" strike="noStrike" spc="-1">
                  <a:solidFill>
                    <a:srgbClr val="000000"/>
                  </a:solidFill>
                  <a:latin typeface="Arial"/>
                </a:endParaRPr>
              </a:p>
              <a:p>
                <a:pPr algn="ctr">
                  <a:lnSpc>
                    <a:spcPct val="100000"/>
                  </a:lnSpc>
                </a:pPr>
                <a:r>
                  <a:rPr lang="en-US" sz="1600" b="0" strike="noStrike" spc="-1">
                    <a:solidFill>
                      <a:srgbClr val="000000"/>
                    </a:solidFill>
                    <a:latin typeface="Times New Roman"/>
                    <a:ea typeface="DejaVu Sans"/>
                  </a:rPr>
                  <a:t>Pulse duration 1 ms</a:t>
                </a:r>
                <a:endParaRPr lang="ru-RU" sz="1600" b="0" strike="noStrike" spc="-1">
                  <a:solidFill>
                    <a:srgbClr val="000000"/>
                  </a:solidFill>
                  <a:latin typeface="Arial"/>
                </a:endParaRPr>
              </a:p>
            </p:txBody>
          </p:sp>
        </p:grpSp>
        <p:sp>
          <p:nvSpPr>
            <p:cNvPr id="188" name="TextBox 3"/>
            <p:cNvSpPr/>
            <p:nvPr/>
          </p:nvSpPr>
          <p:spPr>
            <a:xfrm>
              <a:off x="2541600" y="2111400"/>
              <a:ext cx="10144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a:solidFill>
                    <a:srgbClr val="000000"/>
                  </a:solidFill>
                  <a:latin typeface="Calibri"/>
                  <a:ea typeface="DejaVu Sans"/>
                </a:rPr>
                <a:t>Gyrotron</a:t>
              </a:r>
              <a:endParaRPr lang="ru-RU" sz="1800" b="0" strike="noStrike" spc="-1">
                <a:solidFill>
                  <a:srgbClr val="000000"/>
                </a:solidFill>
                <a:latin typeface="Arial"/>
              </a:endParaRPr>
            </a:p>
          </p:txBody>
        </p:sp>
        <p:sp>
          <p:nvSpPr>
            <p:cNvPr id="189" name="TextBox 4"/>
            <p:cNvSpPr/>
            <p:nvPr/>
          </p:nvSpPr>
          <p:spPr>
            <a:xfrm>
              <a:off x="6496200" y="1484640"/>
              <a:ext cx="100368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en-US" sz="1800" b="0" strike="noStrike" spc="-1">
                  <a:solidFill>
                    <a:srgbClr val="000000"/>
                  </a:solidFill>
                  <a:latin typeface="Calibri"/>
                  <a:ea typeface="DejaVu Sans"/>
                </a:rPr>
                <a:t>Plasma </a:t>
              </a:r>
              <a:endParaRPr lang="ru-RU" sz="1800" b="0" strike="noStrike" spc="-1">
                <a:solidFill>
                  <a:srgbClr val="000000"/>
                </a:solidFill>
                <a:latin typeface="Arial"/>
              </a:endParaRPr>
            </a:p>
            <a:p>
              <a:pPr algn="ctr">
                <a:lnSpc>
                  <a:spcPct val="100000"/>
                </a:lnSpc>
              </a:pPr>
              <a:r>
                <a:rPr lang="en-US" sz="1800" b="0" strike="noStrike" spc="-1">
                  <a:solidFill>
                    <a:srgbClr val="000000"/>
                  </a:solidFill>
                  <a:latin typeface="Calibri"/>
                  <a:ea typeface="DejaVu Sans"/>
                </a:rPr>
                <a:t>chamber</a:t>
              </a:r>
              <a:endParaRPr lang="ru-RU" sz="1800" b="0" strike="noStrike" spc="-1">
                <a:solidFill>
                  <a:srgbClr val="000000"/>
                </a:solidFill>
                <a:latin typeface="Arial"/>
              </a:endParaRPr>
            </a:p>
          </p:txBody>
        </p:sp>
        <p:sp>
          <p:nvSpPr>
            <p:cNvPr id="190" name="TextBox 5"/>
            <p:cNvSpPr/>
            <p:nvPr/>
          </p:nvSpPr>
          <p:spPr>
            <a:xfrm>
              <a:off x="8442360" y="1469880"/>
              <a:ext cx="20170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a:solidFill>
                    <a:srgbClr val="000000"/>
                  </a:solidFill>
                  <a:latin typeface="Calibri"/>
                  <a:ea typeface="DejaVu Sans"/>
                </a:rPr>
                <a:t>Diagnostic chamber</a:t>
              </a:r>
              <a:endParaRPr lang="ru-RU" sz="1800" b="0" strike="noStrike" spc="-1">
                <a:solidFill>
                  <a:srgbClr val="000000"/>
                </a:solidFill>
                <a:latin typeface="Arial"/>
              </a:endParaRPr>
            </a:p>
          </p:txBody>
        </p:sp>
        <p:sp>
          <p:nvSpPr>
            <p:cNvPr id="191" name="TextBox 7"/>
            <p:cNvSpPr/>
            <p:nvPr/>
          </p:nvSpPr>
          <p:spPr>
            <a:xfrm>
              <a:off x="4302000" y="1763640"/>
              <a:ext cx="208116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a:solidFill>
                    <a:srgbClr val="000000"/>
                  </a:solidFill>
                  <a:latin typeface="Calibri"/>
                  <a:ea typeface="DejaVu Sans"/>
                </a:rPr>
                <a:t>microwave coupling </a:t>
              </a:r>
              <a:endParaRPr lang="ru-RU" sz="1800" b="0" strike="noStrike" spc="-1">
                <a:solidFill>
                  <a:srgbClr val="000000"/>
                </a:solidFill>
                <a:latin typeface="Arial"/>
              </a:endParaRPr>
            </a:p>
            <a:p>
              <a:pPr algn="ctr">
                <a:lnSpc>
                  <a:spcPct val="100000"/>
                </a:lnSpc>
              </a:pPr>
              <a:r>
                <a:rPr lang="en-US" sz="1800" b="0" strike="noStrike" spc="-1">
                  <a:solidFill>
                    <a:srgbClr val="000000"/>
                  </a:solidFill>
                  <a:latin typeface="Calibri"/>
                  <a:ea typeface="DejaVu Sans"/>
                </a:rPr>
                <a:t>system</a:t>
              </a:r>
              <a:endParaRPr lang="ru-RU" sz="1800" b="0" strike="noStrike" spc="-1">
                <a:solidFill>
                  <a:srgbClr val="000000"/>
                </a:solidFill>
                <a:latin typeface="Arial"/>
              </a:endParaRPr>
            </a:p>
          </p:txBody>
        </p:sp>
        <p:sp>
          <p:nvSpPr>
            <p:cNvPr id="192" name="TextBox 14"/>
            <p:cNvSpPr/>
            <p:nvPr/>
          </p:nvSpPr>
          <p:spPr>
            <a:xfrm>
              <a:off x="7079760" y="3022920"/>
              <a:ext cx="1050840" cy="638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en-US" sz="1800" b="0" strike="noStrike" spc="-1">
                  <a:solidFill>
                    <a:srgbClr val="000000"/>
                  </a:solidFill>
                  <a:latin typeface="Calibri"/>
                  <a:ea typeface="DejaVu Sans"/>
                </a:rPr>
                <a:t>Magnetic</a:t>
              </a:r>
              <a:endParaRPr lang="ru-RU" sz="1800" b="0" strike="noStrike" spc="-1">
                <a:solidFill>
                  <a:srgbClr val="000000"/>
                </a:solidFill>
                <a:latin typeface="Arial"/>
              </a:endParaRPr>
            </a:p>
            <a:p>
              <a:pPr algn="ctr">
                <a:lnSpc>
                  <a:spcPct val="100000"/>
                </a:lnSpc>
              </a:pPr>
              <a:r>
                <a:rPr lang="en-US" sz="1800" b="0" strike="noStrike" spc="-1">
                  <a:solidFill>
                    <a:srgbClr val="000000"/>
                  </a:solidFill>
                  <a:latin typeface="Calibri"/>
                  <a:ea typeface="DejaVu Sans"/>
                </a:rPr>
                <a:t>coils</a:t>
              </a:r>
              <a:endParaRPr lang="ru-RU" sz="1800" b="0" strike="noStrike" spc="-1">
                <a:solidFill>
                  <a:srgbClr val="000000"/>
                </a:solidFill>
                <a:latin typeface="Arial"/>
              </a:endParaRPr>
            </a:p>
          </p:txBody>
        </p:sp>
        <p:sp>
          <p:nvSpPr>
            <p:cNvPr id="193" name="TextBox 19"/>
            <p:cNvSpPr/>
            <p:nvPr/>
          </p:nvSpPr>
          <p:spPr>
            <a:xfrm>
              <a:off x="7212960" y="1157400"/>
              <a:ext cx="18144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en-US" sz="1800" b="0" strike="noStrike" spc="-1">
                  <a:solidFill>
                    <a:srgbClr val="000000"/>
                  </a:solidFill>
                  <a:latin typeface="Calibri"/>
                  <a:ea typeface="DejaVu Sans"/>
                </a:rPr>
                <a:t>Extraction system</a:t>
              </a:r>
              <a:endParaRPr lang="ru-RU" sz="1800" b="0" strike="noStrike" spc="-1">
                <a:solidFill>
                  <a:srgbClr val="000000"/>
                </a:solidFill>
                <a:latin typeface="Arial"/>
              </a:endParaRPr>
            </a:p>
          </p:txBody>
        </p:sp>
        <p:cxnSp>
          <p:nvCxnSpPr>
            <p:cNvPr id="194" name="Прямая со стрелкой 9"/>
            <p:cNvCxnSpPr/>
            <p:nvPr/>
          </p:nvCxnSpPr>
          <p:spPr>
            <a:xfrm>
              <a:off x="7908840" y="1484640"/>
              <a:ext cx="110160" cy="1052640"/>
            </a:xfrm>
            <a:prstGeom prst="straightConnector1">
              <a:avLst/>
            </a:prstGeom>
            <a:ln w="15875">
              <a:noFill/>
              <a:round/>
              <a:tailEnd type="triangle" w="med" len="med"/>
            </a:ln>
          </p:spPr>
        </p:cxnSp>
      </p:grpSp>
      <p:sp>
        <p:nvSpPr>
          <p:cNvPr id="195" name="PlaceHolder 1"/>
          <p:cNvSpPr>
            <a:spLocks noGrp="1"/>
          </p:cNvSpPr>
          <p:nvPr>
            <p:ph type="title" idx="4294967295"/>
          </p:nvPr>
        </p:nvSpPr>
        <p:spPr>
          <a:xfrm>
            <a:off x="248935" y="483429"/>
            <a:ext cx="7578725" cy="1058863"/>
          </a:xfrm>
          <a:prstGeom prst="rect">
            <a:avLst/>
          </a:prstGeom>
          <a:noFill/>
          <a:ln w="0">
            <a:noFill/>
          </a:ln>
        </p:spPr>
        <p:txBody>
          <a:bodyPr lIns="0" tIns="0" rIns="0" bIns="0" anchor="ctr">
            <a:normAutofit/>
          </a:bodyPr>
          <a:lstStyle/>
          <a:p>
            <a:pPr indent="0">
              <a:lnSpc>
                <a:spcPct val="90000"/>
              </a:lnSpc>
              <a:buNone/>
              <a:tabLst>
                <a:tab pos="0" algn="l"/>
              </a:tabLst>
            </a:pPr>
            <a:r>
              <a:rPr lang="en-US" sz="3600" b="0" strike="noStrike" spc="-1" dirty="0">
                <a:solidFill>
                  <a:schemeClr val="accent1">
                    <a:lumMod val="50000"/>
                  </a:schemeClr>
                </a:solidFill>
                <a:latin typeface="Times New Roman"/>
              </a:rPr>
              <a:t>SMIS 37 </a:t>
            </a:r>
            <a:r>
              <a:rPr lang="ru-RU" sz="3600" spc="-1" dirty="0">
                <a:solidFill>
                  <a:schemeClr val="accent1">
                    <a:lumMod val="50000"/>
                  </a:schemeClr>
                </a:solidFill>
                <a:latin typeface="Times New Roman"/>
              </a:rPr>
              <a:t>сильноточный ЭЦР источник </a:t>
            </a:r>
            <a:endParaRPr lang="ru-RU" sz="3600" b="0" strike="noStrike" spc="-1" dirty="0">
              <a:solidFill>
                <a:srgbClr val="000000"/>
              </a:solidFill>
              <a:latin typeface="Arial"/>
            </a:endParaRPr>
          </a:p>
        </p:txBody>
      </p:sp>
      <p:pic>
        <p:nvPicPr>
          <p:cNvPr id="196" name="Рисунок 21"/>
          <p:cNvPicPr/>
          <p:nvPr/>
        </p:nvPicPr>
        <p:blipFill rotWithShape="1">
          <a:blip r:embed="rId3"/>
          <a:srcRect t="19181"/>
          <a:stretch/>
        </p:blipFill>
        <p:spPr>
          <a:xfrm>
            <a:off x="7852956" y="1174731"/>
            <a:ext cx="4330800" cy="2624940"/>
          </a:xfrm>
          <a:prstGeom prst="rect">
            <a:avLst/>
          </a:prstGeom>
          <a:ln w="0">
            <a:noFill/>
          </a:ln>
        </p:spPr>
      </p:pic>
      <p:sp>
        <p:nvSpPr>
          <p:cNvPr id="197" name="TextBox 27"/>
          <p:cNvSpPr/>
          <p:nvPr/>
        </p:nvSpPr>
        <p:spPr>
          <a:xfrm>
            <a:off x="170349" y="5433506"/>
            <a:ext cx="4503240" cy="1186920"/>
          </a:xfrm>
          <a:prstGeom prst="rect">
            <a:avLst/>
          </a:prstGeom>
          <a:solidFill>
            <a:schemeClr val="tx2">
              <a:lumMod val="20000"/>
              <a:lumOff val="80000"/>
            </a:schemeClr>
          </a:solidFill>
          <a:ln w="0">
            <a:noFill/>
          </a:ln>
          <a:scene3d>
            <a:camera prst="orthographicFront"/>
            <a:lightRig rig="threePt" dir="t"/>
          </a:scene3d>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dirty="0">
                <a:solidFill>
                  <a:srgbClr val="000000"/>
                </a:solidFill>
                <a:latin typeface="Times New Roman"/>
                <a:ea typeface="DejaVu Sans"/>
              </a:rPr>
              <a:t>Ion beam current up to 500 mA (800 mA/cm</a:t>
            </a:r>
            <a:r>
              <a:rPr lang="en-US" sz="1800" b="0" strike="noStrike" spc="-1" baseline="30000" dirty="0">
                <a:solidFill>
                  <a:srgbClr val="000000"/>
                </a:solidFill>
                <a:latin typeface="Times New Roman"/>
                <a:ea typeface="DejaVu Sans"/>
              </a:rPr>
              <a:t>2</a:t>
            </a:r>
            <a:r>
              <a:rPr lang="en-US" sz="1800" b="0" strike="noStrike" spc="-1" dirty="0">
                <a:solidFill>
                  <a:srgbClr val="000000"/>
                </a:solidFill>
                <a:latin typeface="Times New Roman"/>
                <a:ea typeface="DejaVu Sans"/>
              </a:rPr>
              <a:t>)</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Times New Roman"/>
                <a:ea typeface="DejaVu Sans"/>
              </a:rPr>
              <a:t>Ion beam energy up to 100 keV</a:t>
            </a:r>
            <a:endParaRPr lang="ru-RU" sz="1800" b="0" strike="noStrike" spc="-1" dirty="0">
              <a:solidFill>
                <a:srgbClr val="000000"/>
              </a:solidFill>
              <a:latin typeface="Arial"/>
            </a:endParaRPr>
          </a:p>
          <a:p>
            <a:pPr>
              <a:lnSpc>
                <a:spcPct val="100000"/>
              </a:lnSpc>
            </a:pPr>
            <a:r>
              <a:rPr lang="en-US" sz="1800" b="0" strike="noStrike" spc="-1" dirty="0">
                <a:solidFill>
                  <a:srgbClr val="000000"/>
                </a:solidFill>
                <a:latin typeface="Times New Roman"/>
                <a:ea typeface="DejaVu Sans"/>
              </a:rPr>
              <a:t>Ion beams types: protons, deuterons, multicharged gaseous</a:t>
            </a:r>
            <a:r>
              <a:rPr lang="ru-RU" sz="1800" b="0" strike="noStrike" spc="-1" dirty="0">
                <a:solidFill>
                  <a:srgbClr val="000000"/>
                </a:solidFill>
                <a:latin typeface="Times New Roman"/>
                <a:ea typeface="DejaVu Sans"/>
              </a:rPr>
              <a:t> </a:t>
            </a:r>
            <a:r>
              <a:rPr lang="en-US" sz="1800" b="0" strike="noStrike" spc="-1" dirty="0">
                <a:solidFill>
                  <a:srgbClr val="000000"/>
                </a:solidFill>
                <a:latin typeface="Times New Roman"/>
                <a:ea typeface="DejaVu Sans"/>
              </a:rPr>
              <a:t>or metallic ions</a:t>
            </a:r>
            <a:endParaRPr lang="ru-RU" sz="1800" b="0" strike="noStrike" spc="-1" dirty="0">
              <a:solidFill>
                <a:srgbClr val="000000"/>
              </a:solidFill>
              <a:latin typeface="Arial"/>
            </a:endParaRPr>
          </a:p>
        </p:txBody>
      </p:sp>
      <p:pic>
        <p:nvPicPr>
          <p:cNvPr id="16" name="Рисунок 15">
            <a:extLst>
              <a:ext uri="{FF2B5EF4-FFF2-40B4-BE49-F238E27FC236}">
                <a16:creationId xmlns:a16="http://schemas.microsoft.com/office/drawing/2014/main" id="{053F1AC1-3B65-D742-9E20-6D342C7F8928}"/>
              </a:ext>
            </a:extLst>
          </p:cNvPr>
          <p:cNvPicPr>
            <a:picLocks noChangeAspect="1"/>
          </p:cNvPicPr>
          <p:nvPr/>
        </p:nvPicPr>
        <p:blipFill>
          <a:blip r:embed="rId4"/>
          <a:stretch>
            <a:fillRect/>
          </a:stretch>
        </p:blipFill>
        <p:spPr>
          <a:xfrm>
            <a:off x="6639021" y="3809416"/>
            <a:ext cx="5571752" cy="3002614"/>
          </a:xfrm>
          <a:prstGeom prst="rect">
            <a:avLst/>
          </a:prstGeom>
          <a:solidFill>
            <a:schemeClr val="tx1"/>
          </a:solidFill>
          <a:ln>
            <a:solidFill>
              <a:schemeClr val="accent1">
                <a:shade val="50000"/>
              </a:schemeClr>
            </a:solidFill>
          </a:ln>
        </p:spPr>
      </p:pic>
    </p:spTree>
    <p:extLst>
      <p:ext uri="{BB962C8B-B14F-4D97-AF65-F5344CB8AC3E}">
        <p14:creationId xmlns:p14="http://schemas.microsoft.com/office/powerpoint/2010/main" val="2410105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70" name="Group 54"/>
          <p:cNvGrpSpPr>
            <a:grpSpLocks/>
          </p:cNvGrpSpPr>
          <p:nvPr/>
        </p:nvGrpSpPr>
        <p:grpSpPr bwMode="auto">
          <a:xfrm>
            <a:off x="911592" y="3820845"/>
            <a:ext cx="4449219" cy="2781969"/>
            <a:chOff x="2928" y="768"/>
            <a:chExt cx="2303" cy="1440"/>
          </a:xfrm>
          <a:solidFill>
            <a:schemeClr val="tx1"/>
          </a:solidFill>
        </p:grpSpPr>
        <p:pic>
          <p:nvPicPr>
            <p:cNvPr id="9264" name="Picture 48"/>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 y="768"/>
              <a:ext cx="2303" cy="1440"/>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65" name="Text Box 49"/>
            <p:cNvSpPr txBox="1">
              <a:spLocks noChangeArrowheads="1"/>
            </p:cNvSpPr>
            <p:nvPr/>
          </p:nvSpPr>
          <p:spPr bwMode="auto">
            <a:xfrm>
              <a:off x="4497" y="864"/>
              <a:ext cx="254" cy="173"/>
            </a:xfrm>
            <a:prstGeom prst="rect">
              <a:avLst/>
            </a:prstGeom>
            <a:grpFill/>
            <a:ln w="9525">
              <a:noFill/>
              <a:miter lim="800000"/>
              <a:headEnd/>
              <a:tailEnd/>
            </a:ln>
          </p:spPr>
          <p:txBody>
            <a:bodyPr/>
            <a:lstStyle/>
            <a:p>
              <a:r>
                <a:rPr lang="en-US" altLang="ru-RU" sz="1200" dirty="0">
                  <a:solidFill>
                    <a:srgbClr val="002060"/>
                  </a:solidFill>
                </a:rPr>
                <a:t>Pt</a:t>
              </a:r>
              <a:r>
                <a:rPr lang="en-US" altLang="ru-RU" sz="1200" baseline="30000" dirty="0">
                  <a:solidFill>
                    <a:srgbClr val="002060"/>
                  </a:solidFill>
                </a:rPr>
                <a:t>+</a:t>
              </a:r>
              <a:endParaRPr lang="ru-RU" altLang="ru-RU" dirty="0">
                <a:solidFill>
                  <a:srgbClr val="002060"/>
                </a:solidFill>
              </a:endParaRPr>
            </a:p>
          </p:txBody>
        </p:sp>
        <p:sp>
          <p:nvSpPr>
            <p:cNvPr id="9267" name="Text Box 51"/>
            <p:cNvSpPr txBox="1">
              <a:spLocks noChangeArrowheads="1"/>
            </p:cNvSpPr>
            <p:nvPr/>
          </p:nvSpPr>
          <p:spPr bwMode="auto">
            <a:xfrm>
              <a:off x="4162" y="1459"/>
              <a:ext cx="302" cy="173"/>
            </a:xfrm>
            <a:prstGeom prst="rect">
              <a:avLst/>
            </a:prstGeom>
            <a:grpFill/>
            <a:ln w="9525">
              <a:noFill/>
              <a:miter lim="800000"/>
              <a:headEnd/>
              <a:tailEnd/>
            </a:ln>
          </p:spPr>
          <p:txBody>
            <a:bodyPr/>
            <a:lstStyle/>
            <a:p>
              <a:r>
                <a:rPr lang="en-US" altLang="ru-RU" sz="1200">
                  <a:solidFill>
                    <a:srgbClr val="002060"/>
                  </a:solidFill>
                </a:rPr>
                <a:t>Pt</a:t>
              </a:r>
              <a:r>
                <a:rPr lang="en-US" altLang="ru-RU" sz="1200" baseline="30000">
                  <a:solidFill>
                    <a:srgbClr val="002060"/>
                  </a:solidFill>
                </a:rPr>
                <a:t>++</a:t>
              </a:r>
              <a:endParaRPr lang="ru-RU" altLang="ru-RU">
                <a:solidFill>
                  <a:srgbClr val="002060"/>
                </a:solidFill>
              </a:endParaRPr>
            </a:p>
          </p:txBody>
        </p:sp>
        <p:sp>
          <p:nvSpPr>
            <p:cNvPr id="9268" name="Text Box 52"/>
            <p:cNvSpPr txBox="1">
              <a:spLocks noChangeArrowheads="1"/>
            </p:cNvSpPr>
            <p:nvPr/>
          </p:nvSpPr>
          <p:spPr bwMode="auto">
            <a:xfrm>
              <a:off x="3874" y="1536"/>
              <a:ext cx="302" cy="173"/>
            </a:xfrm>
            <a:prstGeom prst="rect">
              <a:avLst/>
            </a:prstGeom>
            <a:grpFill/>
            <a:ln w="9525">
              <a:noFill/>
              <a:miter lim="800000"/>
              <a:headEnd/>
              <a:tailEnd/>
            </a:ln>
          </p:spPr>
          <p:txBody>
            <a:bodyPr/>
            <a:lstStyle/>
            <a:p>
              <a:r>
                <a:rPr lang="en-US" altLang="ru-RU" sz="1200">
                  <a:solidFill>
                    <a:srgbClr val="002060"/>
                  </a:solidFill>
                </a:rPr>
                <a:t>Pt</a:t>
              </a:r>
              <a:r>
                <a:rPr lang="en-US" altLang="ru-RU" sz="1200" baseline="30000">
                  <a:solidFill>
                    <a:srgbClr val="002060"/>
                  </a:solidFill>
                </a:rPr>
                <a:t>3+</a:t>
              </a:r>
              <a:endParaRPr lang="ru-RU" altLang="ru-RU">
                <a:solidFill>
                  <a:srgbClr val="002060"/>
                </a:solidFill>
              </a:endParaRPr>
            </a:p>
          </p:txBody>
        </p:sp>
      </p:grpSp>
      <p:sp>
        <p:nvSpPr>
          <p:cNvPr id="9218" name="Rectangle 2"/>
          <p:cNvSpPr>
            <a:spLocks noGrp="1" noChangeArrowheads="1"/>
          </p:cNvSpPr>
          <p:nvPr>
            <p:ph type="title" idx="4294967295"/>
          </p:nvPr>
        </p:nvSpPr>
        <p:spPr>
          <a:xfrm>
            <a:off x="218328" y="625801"/>
            <a:ext cx="8770291" cy="609600"/>
          </a:xfrm>
          <a:solidFill>
            <a:schemeClr val="bg1"/>
          </a:solidFill>
          <a:ln>
            <a:noFill/>
            <a:miter lim="800000"/>
            <a:headEnd/>
            <a:tailEnd/>
          </a:ln>
        </p:spPr>
        <p:txBody>
          <a:bodyPr>
            <a:noAutofit/>
          </a:bodyPr>
          <a:lstStyle/>
          <a:p>
            <a:r>
              <a:rPr lang="ru-RU" altLang="ru-RU" sz="3600" dirty="0">
                <a:latin typeface="Times New Roman" panose="02020603050405020304" pitchFamily="18" charset="0"/>
                <a:cs typeface="Times New Roman" panose="02020603050405020304" pitchFamily="18" charset="0"/>
              </a:rPr>
              <a:t>Дополнительная обдирка ионов платины</a:t>
            </a:r>
            <a:br>
              <a:rPr lang="ru-RU" altLang="ru-RU" sz="3600" dirty="0">
                <a:latin typeface="Times New Roman" panose="02020603050405020304" pitchFamily="18" charset="0"/>
                <a:cs typeface="Times New Roman" panose="02020603050405020304" pitchFamily="18" charset="0"/>
              </a:rPr>
            </a:br>
            <a:r>
              <a:rPr lang="en-US" altLang="ru-RU" sz="1800" dirty="0">
                <a:latin typeface="Times New Roman" panose="02020603050405020304" pitchFamily="18" charset="0"/>
                <a:cs typeface="Times New Roman" panose="02020603050405020304" pitchFamily="18" charset="0"/>
              </a:rPr>
              <a:t>A.V. </a:t>
            </a:r>
            <a:r>
              <a:rPr lang="en-US" altLang="ru-RU" sz="1800" dirty="0" err="1">
                <a:latin typeface="Times New Roman" panose="02020603050405020304" pitchFamily="18" charset="0"/>
                <a:cs typeface="Times New Roman" panose="02020603050405020304" pitchFamily="18" charset="0"/>
              </a:rPr>
              <a:t>Vodopyanov</a:t>
            </a:r>
            <a:r>
              <a:rPr lang="en-US" altLang="ru-RU" sz="1800" dirty="0">
                <a:latin typeface="Times New Roman" panose="02020603050405020304" pitchFamily="18" charset="0"/>
                <a:cs typeface="Times New Roman" panose="02020603050405020304" pitchFamily="18" charset="0"/>
              </a:rPr>
              <a:t> </a:t>
            </a:r>
            <a:r>
              <a:rPr lang="en-US" altLang="ru-RU" sz="1800" dirty="0" err="1">
                <a:latin typeface="Times New Roman" panose="02020603050405020304" pitchFamily="18" charset="0"/>
                <a:cs typeface="Times New Roman" panose="02020603050405020304" pitchFamily="18" charset="0"/>
              </a:rPr>
              <a:t>et.el</a:t>
            </a:r>
            <a:endParaRPr lang="en-US" altLang="ru-RU" sz="1800" dirty="0">
              <a:latin typeface="Times New Roman" panose="02020603050405020304" pitchFamily="18" charset="0"/>
              <a:cs typeface="Times New Roman" panose="02020603050405020304" pitchFamily="18" charset="0"/>
            </a:endParaRPr>
          </a:p>
        </p:txBody>
      </p:sp>
      <p:grpSp>
        <p:nvGrpSpPr>
          <p:cNvPr id="9271" name="Group 55"/>
          <p:cNvGrpSpPr>
            <a:grpSpLocks/>
          </p:cNvGrpSpPr>
          <p:nvPr/>
        </p:nvGrpSpPr>
        <p:grpSpPr bwMode="auto">
          <a:xfrm>
            <a:off x="6610511" y="1604140"/>
            <a:ext cx="4835597" cy="3023561"/>
            <a:chOff x="2977" y="2448"/>
            <a:chExt cx="2303" cy="1440"/>
          </a:xfrm>
          <a:solidFill>
            <a:schemeClr val="tx1"/>
          </a:solidFill>
        </p:grpSpPr>
        <p:pic>
          <p:nvPicPr>
            <p:cNvPr id="9237" name="Picture 2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 y="2448"/>
              <a:ext cx="2303" cy="1440"/>
            </a:xfrm>
            <a:prstGeom prst="rect">
              <a:avLst/>
            </a:prstGeom>
            <a:grpFill/>
            <a:ln w="9525">
              <a:solidFill>
                <a:schemeClr val="tx1"/>
              </a:solidFill>
              <a:miter lim="800000"/>
              <a:headEnd/>
              <a:tailEnd/>
            </a:ln>
          </p:spPr>
        </p:pic>
        <p:sp>
          <p:nvSpPr>
            <p:cNvPr id="9239" name="Text Box 23"/>
            <p:cNvSpPr txBox="1">
              <a:spLocks noChangeArrowheads="1"/>
            </p:cNvSpPr>
            <p:nvPr/>
          </p:nvSpPr>
          <p:spPr bwMode="auto">
            <a:xfrm>
              <a:off x="4512" y="2928"/>
              <a:ext cx="284" cy="16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ru-RU" sz="1200">
                  <a:solidFill>
                    <a:srgbClr val="002060"/>
                  </a:solidFill>
                </a:rPr>
                <a:t>Pt</a:t>
              </a:r>
              <a:r>
                <a:rPr lang="en-US" altLang="ru-RU" sz="1200" baseline="30000">
                  <a:solidFill>
                    <a:srgbClr val="002060"/>
                  </a:solidFill>
                </a:rPr>
                <a:t>3+</a:t>
              </a:r>
              <a:endParaRPr lang="ru-RU" altLang="ru-RU">
                <a:solidFill>
                  <a:srgbClr val="002060"/>
                </a:solidFill>
              </a:endParaRPr>
            </a:p>
          </p:txBody>
        </p:sp>
        <p:sp>
          <p:nvSpPr>
            <p:cNvPr id="9240" name="Text Box 24"/>
            <p:cNvSpPr txBox="1">
              <a:spLocks noChangeArrowheads="1"/>
            </p:cNvSpPr>
            <p:nvPr/>
          </p:nvSpPr>
          <p:spPr bwMode="auto">
            <a:xfrm>
              <a:off x="3360" y="3120"/>
              <a:ext cx="271" cy="152"/>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ru-RU" sz="1200">
                  <a:solidFill>
                    <a:srgbClr val="002060"/>
                  </a:solidFill>
                </a:rPr>
                <a:t>Pt</a:t>
              </a:r>
              <a:r>
                <a:rPr lang="en-US" altLang="ru-RU" sz="1200" baseline="30000">
                  <a:solidFill>
                    <a:srgbClr val="002060"/>
                  </a:solidFill>
                </a:rPr>
                <a:t>6+</a:t>
              </a:r>
              <a:endParaRPr lang="ru-RU" altLang="ru-RU">
                <a:solidFill>
                  <a:srgbClr val="002060"/>
                </a:solidFill>
              </a:endParaRPr>
            </a:p>
          </p:txBody>
        </p:sp>
        <p:sp>
          <p:nvSpPr>
            <p:cNvPr id="9241" name="Text Box 25"/>
            <p:cNvSpPr txBox="1">
              <a:spLocks noChangeArrowheads="1"/>
            </p:cNvSpPr>
            <p:nvPr/>
          </p:nvSpPr>
          <p:spPr bwMode="auto">
            <a:xfrm>
              <a:off x="3600" y="2736"/>
              <a:ext cx="297" cy="19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ru-RU" sz="1200" dirty="0">
                  <a:solidFill>
                    <a:srgbClr val="002060"/>
                  </a:solidFill>
                </a:rPr>
                <a:t>Pt</a:t>
              </a:r>
              <a:r>
                <a:rPr lang="en-US" altLang="ru-RU" sz="1200" baseline="30000" dirty="0">
                  <a:solidFill>
                    <a:srgbClr val="002060"/>
                  </a:solidFill>
                </a:rPr>
                <a:t>5+</a:t>
              </a:r>
              <a:endParaRPr lang="ru-RU" altLang="ru-RU" dirty="0">
                <a:solidFill>
                  <a:srgbClr val="002060"/>
                </a:solidFill>
              </a:endParaRPr>
            </a:p>
          </p:txBody>
        </p:sp>
        <p:sp>
          <p:nvSpPr>
            <p:cNvPr id="9242" name="Text Box 26"/>
            <p:cNvSpPr txBox="1">
              <a:spLocks noChangeArrowheads="1"/>
            </p:cNvSpPr>
            <p:nvPr/>
          </p:nvSpPr>
          <p:spPr bwMode="auto">
            <a:xfrm>
              <a:off x="3984" y="2688"/>
              <a:ext cx="286" cy="16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ru-RU" sz="1200">
                  <a:solidFill>
                    <a:srgbClr val="002060"/>
                  </a:solidFill>
                </a:rPr>
                <a:t>Pt</a:t>
              </a:r>
              <a:r>
                <a:rPr lang="en-US" altLang="ru-RU" sz="1200" baseline="30000">
                  <a:solidFill>
                    <a:srgbClr val="002060"/>
                  </a:solidFill>
                </a:rPr>
                <a:t>4+</a:t>
              </a:r>
              <a:endParaRPr lang="ru-RU" altLang="ru-RU">
                <a:solidFill>
                  <a:srgbClr val="002060"/>
                </a:solidFill>
              </a:endParaRPr>
            </a:p>
          </p:txBody>
        </p:sp>
        <p:sp>
          <p:nvSpPr>
            <p:cNvPr id="9243" name="Text Box 27"/>
            <p:cNvSpPr txBox="1">
              <a:spLocks noChangeArrowheads="1"/>
            </p:cNvSpPr>
            <p:nvPr/>
          </p:nvSpPr>
          <p:spPr bwMode="auto">
            <a:xfrm>
              <a:off x="3230" y="2525"/>
              <a:ext cx="322" cy="211"/>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ru-RU" sz="1200">
                  <a:solidFill>
                    <a:srgbClr val="002060"/>
                  </a:solidFill>
                </a:rPr>
                <a:t>Fe</a:t>
              </a:r>
              <a:r>
                <a:rPr lang="en-US" altLang="ru-RU" sz="1200" baseline="30000">
                  <a:solidFill>
                    <a:srgbClr val="002060"/>
                  </a:solidFill>
                </a:rPr>
                <a:t>++</a:t>
              </a:r>
              <a:endParaRPr lang="ru-RU" altLang="ru-RU">
                <a:solidFill>
                  <a:srgbClr val="002060"/>
                </a:solidFill>
              </a:endParaRPr>
            </a:p>
          </p:txBody>
        </p:sp>
        <p:sp>
          <p:nvSpPr>
            <p:cNvPr id="9244" name="Line 28"/>
            <p:cNvSpPr>
              <a:spLocks noChangeShapeType="1"/>
            </p:cNvSpPr>
            <p:nvPr/>
          </p:nvSpPr>
          <p:spPr bwMode="auto">
            <a:xfrm>
              <a:off x="3324" y="2655"/>
              <a:ext cx="1" cy="103"/>
            </a:xfrm>
            <a:prstGeom prst="line">
              <a:avLst/>
            </a:prstGeom>
            <a:grpFill/>
            <a:ln w="12700">
              <a:solidFill>
                <a:schemeClr val="tx1"/>
              </a:solidFill>
              <a:round/>
              <a:headEnd/>
              <a:tailEnd type="triangle" w="sm" len="sm"/>
            </a:ln>
          </p:spPr>
          <p:txBody>
            <a:bodyPr/>
            <a:lstStyle/>
            <a:p>
              <a:endParaRPr lang="ru-RU">
                <a:solidFill>
                  <a:srgbClr val="002060"/>
                </a:solidFill>
              </a:endParaRPr>
            </a:p>
          </p:txBody>
        </p:sp>
      </p:grpSp>
      <p:sp>
        <p:nvSpPr>
          <p:cNvPr id="9250" name="Text Box 34"/>
          <p:cNvSpPr txBox="1">
            <a:spLocks noChangeArrowheads="1"/>
          </p:cNvSpPr>
          <p:nvPr/>
        </p:nvSpPr>
        <p:spPr bwMode="auto">
          <a:xfrm>
            <a:off x="2110620" y="4386405"/>
            <a:ext cx="1942519" cy="400110"/>
          </a:xfrm>
          <a:prstGeom prst="rect">
            <a:avLst/>
          </a:prstGeom>
          <a:noFill/>
          <a:ln w="9525">
            <a:solidFill>
              <a:schemeClr val="tx1"/>
            </a:solidFill>
            <a:miter lim="800000"/>
            <a:headEnd/>
            <a:tailEnd/>
          </a:ln>
          <a:effectLst/>
        </p:spPr>
        <p:txBody>
          <a:bodyPr wrap="none">
            <a:spAutoFit/>
          </a:bodyPr>
          <a:lstStyle/>
          <a:p>
            <a:r>
              <a:rPr lang="en-US" altLang="ru-RU" sz="2000" dirty="0">
                <a:solidFill>
                  <a:srgbClr val="FF0000"/>
                </a:solidFill>
              </a:rPr>
              <a:t>No ECR heating</a:t>
            </a:r>
            <a:endParaRPr lang="ru-RU" altLang="ru-RU" sz="2000" dirty="0">
              <a:solidFill>
                <a:srgbClr val="FF0000"/>
              </a:solidFill>
            </a:endParaRPr>
          </a:p>
        </p:txBody>
      </p:sp>
      <p:sp>
        <p:nvSpPr>
          <p:cNvPr id="9251" name="Text Box 35"/>
          <p:cNvSpPr txBox="1">
            <a:spLocks noChangeArrowheads="1"/>
          </p:cNvSpPr>
          <p:nvPr/>
        </p:nvSpPr>
        <p:spPr bwMode="auto">
          <a:xfrm>
            <a:off x="6470484" y="1173797"/>
            <a:ext cx="5709865" cy="406400"/>
          </a:xfrm>
          <a:prstGeom prst="rect">
            <a:avLst/>
          </a:prstGeom>
          <a:noFill/>
          <a:ln w="9525">
            <a:noFill/>
            <a:miter lim="800000"/>
            <a:headEnd/>
            <a:tailEnd/>
          </a:ln>
          <a:effectLst/>
        </p:spPr>
        <p:txBody>
          <a:bodyPr wrap="square">
            <a:spAutoFit/>
          </a:bodyPr>
          <a:lstStyle/>
          <a:p>
            <a:r>
              <a:rPr lang="en-US" altLang="ru-RU" sz="2000" b="1" dirty="0">
                <a:solidFill>
                  <a:srgbClr val="002060"/>
                </a:solidFill>
              </a:rPr>
              <a:t>Additional stripping with optimal parameters</a:t>
            </a:r>
            <a:endParaRPr lang="ru-RU" altLang="ru-RU" sz="2000" b="1" dirty="0">
              <a:solidFill>
                <a:srgbClr val="002060"/>
              </a:solidFill>
            </a:endParaRPr>
          </a:p>
        </p:txBody>
      </p:sp>
      <p:sp>
        <p:nvSpPr>
          <p:cNvPr id="9254" name="Text Box 38"/>
          <p:cNvSpPr txBox="1">
            <a:spLocks noChangeArrowheads="1"/>
          </p:cNvSpPr>
          <p:nvPr/>
        </p:nvSpPr>
        <p:spPr bwMode="auto">
          <a:xfrm>
            <a:off x="1994604" y="4025059"/>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dirty="0">
                <a:solidFill>
                  <a:srgbClr val="002060"/>
                </a:solidFill>
              </a:rPr>
              <a:t>Platinum</a:t>
            </a:r>
            <a:endParaRPr lang="ru-RU" altLang="ru-RU" dirty="0">
              <a:solidFill>
                <a:srgbClr val="002060"/>
              </a:solidFill>
            </a:endParaRPr>
          </a:p>
        </p:txBody>
      </p:sp>
      <p:pic>
        <p:nvPicPr>
          <p:cNvPr id="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512" y="4156158"/>
            <a:ext cx="4835598" cy="2655721"/>
          </a:xfrm>
          <a:prstGeom prst="rect">
            <a:avLst/>
          </a:prstGeom>
          <a:solidFill>
            <a:schemeClr val="tx1"/>
          </a:solidFill>
          <a:ln>
            <a:noFill/>
          </a:ln>
          <a:effectLst/>
        </p:spPr>
      </p:pic>
      <p:sp>
        <p:nvSpPr>
          <p:cNvPr id="2" name="TextBox 1"/>
          <p:cNvSpPr txBox="1"/>
          <p:nvPr/>
        </p:nvSpPr>
        <p:spPr>
          <a:xfrm>
            <a:off x="9297674" y="1981524"/>
            <a:ext cx="913392" cy="369332"/>
          </a:xfrm>
          <a:prstGeom prst="rect">
            <a:avLst/>
          </a:prstGeom>
          <a:noFill/>
        </p:spPr>
        <p:txBody>
          <a:bodyPr wrap="none" rtlCol="0">
            <a:spAutoFit/>
          </a:bodyPr>
          <a:lstStyle/>
          <a:p>
            <a:r>
              <a:rPr lang="en-US" dirty="0">
                <a:solidFill>
                  <a:srgbClr val="FF0000"/>
                </a:solidFill>
              </a:rPr>
              <a:t>37 GHz</a:t>
            </a:r>
            <a:endParaRPr lang="ru-RU" dirty="0">
              <a:solidFill>
                <a:srgbClr val="FF0000"/>
              </a:solidFill>
            </a:endParaRPr>
          </a:p>
        </p:txBody>
      </p:sp>
      <p:sp>
        <p:nvSpPr>
          <p:cNvPr id="3" name="TextBox 2"/>
          <p:cNvSpPr txBox="1"/>
          <p:nvPr/>
        </p:nvSpPr>
        <p:spPr>
          <a:xfrm>
            <a:off x="8073176" y="5591573"/>
            <a:ext cx="915443" cy="369332"/>
          </a:xfrm>
          <a:prstGeom prst="rect">
            <a:avLst/>
          </a:prstGeom>
          <a:noFill/>
        </p:spPr>
        <p:txBody>
          <a:bodyPr wrap="none" rtlCol="0">
            <a:spAutoFit/>
          </a:bodyPr>
          <a:lstStyle/>
          <a:p>
            <a:r>
              <a:rPr lang="en-US" dirty="0">
                <a:solidFill>
                  <a:srgbClr val="FF0000"/>
                </a:solidFill>
              </a:rPr>
              <a:t>75 GHz</a:t>
            </a:r>
            <a:endParaRPr lang="ru-RU" dirty="0">
              <a:solidFill>
                <a:srgbClr val="FF0000"/>
              </a:solidFill>
            </a:endParaRPr>
          </a:p>
        </p:txBody>
      </p:sp>
      <p:sp>
        <p:nvSpPr>
          <p:cNvPr id="9260" name="Rectangle 44"/>
          <p:cNvSpPr>
            <a:spLocks noChangeArrowheads="1"/>
          </p:cNvSpPr>
          <p:nvPr/>
        </p:nvSpPr>
        <p:spPr bwMode="auto">
          <a:xfrm>
            <a:off x="9018933" y="4327849"/>
            <a:ext cx="3276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600" dirty="0">
                <a:solidFill>
                  <a:srgbClr val="002060"/>
                </a:solidFill>
              </a:rPr>
              <a:t>Microwave power 60 kW</a:t>
            </a:r>
          </a:p>
          <a:p>
            <a:r>
              <a:rPr lang="en-US" altLang="ru-RU" sz="1600" dirty="0">
                <a:solidFill>
                  <a:srgbClr val="002060"/>
                </a:solidFill>
              </a:rPr>
              <a:t>Magnetic field in the plug 2.6 T</a:t>
            </a:r>
          </a:p>
          <a:p>
            <a:r>
              <a:rPr lang="en-US" altLang="ru-RU" sz="1600" dirty="0">
                <a:solidFill>
                  <a:srgbClr val="002060"/>
                </a:solidFill>
              </a:rPr>
              <a:t>Vacuum arc current 80 A</a:t>
            </a:r>
          </a:p>
        </p:txBody>
      </p:sp>
      <p:pic>
        <p:nvPicPr>
          <p:cNvPr id="26" name="Рисунок 25">
            <a:extLst>
              <a:ext uri="{FF2B5EF4-FFF2-40B4-BE49-F238E27FC236}">
                <a16:creationId xmlns:a16="http://schemas.microsoft.com/office/drawing/2014/main" id="{9D8EC145-8EAD-AD41-BDFB-516FC441E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29" y="1539973"/>
            <a:ext cx="6013938" cy="2224236"/>
          </a:xfrm>
          <a:prstGeom prst="rect">
            <a:avLst/>
          </a:prstGeom>
        </p:spPr>
      </p:pic>
    </p:spTree>
    <p:extLst>
      <p:ext uri="{BB962C8B-B14F-4D97-AF65-F5344CB8AC3E}">
        <p14:creationId xmlns:p14="http://schemas.microsoft.com/office/powerpoint/2010/main" val="1832228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1">
            <a:extLst>
              <a:ext uri="{FF2B5EF4-FFF2-40B4-BE49-F238E27FC236}">
                <a16:creationId xmlns:a16="http://schemas.microsoft.com/office/drawing/2014/main" id="{BCB6E7C2-BC86-B642-B0AC-650399F08C4A}"/>
              </a:ext>
            </a:extLst>
          </p:cNvPr>
          <p:cNvSpPr txBox="1">
            <a:spLocks/>
          </p:cNvSpPr>
          <p:nvPr/>
        </p:nvSpPr>
        <p:spPr>
          <a:xfrm>
            <a:off x="303799" y="702885"/>
            <a:ext cx="7578725" cy="1058863"/>
          </a:xfrm>
          <a:prstGeom prst="rect">
            <a:avLst/>
          </a:prstGeom>
          <a:noFill/>
          <a:ln w="0">
            <a:noFill/>
          </a:ln>
        </p:spPr>
        <p:txBody>
          <a:bodyPr lIns="0" tIns="0" rIns="0" bIns="0" anchor="ctr">
            <a:normAutofit/>
          </a:bodyPr>
          <a:lstStyle>
            <a:lvl1pPr algn="l" rtl="0" eaLnBrk="1" latinLnBrk="0" hangingPunct="1">
              <a:spcBef>
                <a:spcPct val="0"/>
              </a:spcBef>
              <a:buNone/>
              <a:defRPr kumimoji="0" sz="1200" b="0" kern="1200">
                <a:ln>
                  <a:noFill/>
                </a:ln>
                <a:solidFill>
                  <a:srgbClr val="223B74"/>
                </a:solidFill>
                <a:effectLst/>
                <a:latin typeface="Arial Narrow" pitchFamily="34" charset="0"/>
                <a:ea typeface="+mj-ea"/>
                <a:cs typeface="+mj-cs"/>
              </a:defRPr>
            </a:lvl1pPr>
          </a:lstStyle>
          <a:p>
            <a:pPr>
              <a:lnSpc>
                <a:spcPct val="90000"/>
              </a:lnSpc>
              <a:tabLst>
                <a:tab pos="0" algn="l"/>
              </a:tabLst>
            </a:pPr>
            <a:r>
              <a:rPr lang="ru-RU" sz="3600" spc="-1" dirty="0">
                <a:solidFill>
                  <a:schemeClr val="accent1">
                    <a:lumMod val="50000"/>
                  </a:schemeClr>
                </a:solidFill>
                <a:latin typeface="Times New Roman"/>
              </a:rPr>
              <a:t>Модернизация источника </a:t>
            </a:r>
            <a:r>
              <a:rPr lang="en-US" sz="3600" spc="-1" dirty="0">
                <a:solidFill>
                  <a:schemeClr val="accent1">
                    <a:lumMod val="50000"/>
                  </a:schemeClr>
                </a:solidFill>
                <a:latin typeface="Times New Roman"/>
              </a:rPr>
              <a:t>SMIS 37</a:t>
            </a:r>
            <a:endParaRPr lang="ru-RU" sz="3600" spc="-1" dirty="0">
              <a:solidFill>
                <a:srgbClr val="000000"/>
              </a:solidFill>
              <a:latin typeface="Arial"/>
            </a:endParaRPr>
          </a:p>
        </p:txBody>
      </p:sp>
      <p:pic>
        <p:nvPicPr>
          <p:cNvPr id="5" name="Рисунок 4">
            <a:extLst>
              <a:ext uri="{FF2B5EF4-FFF2-40B4-BE49-F238E27FC236}">
                <a16:creationId xmlns:a16="http://schemas.microsoft.com/office/drawing/2014/main" id="{BE114425-EBA6-E844-815F-DCD4DF085A61}"/>
              </a:ext>
            </a:extLst>
          </p:cNvPr>
          <p:cNvPicPr/>
          <p:nvPr/>
        </p:nvPicPr>
        <p:blipFill>
          <a:blip r:embed="rId2"/>
          <a:stretch>
            <a:fillRect/>
          </a:stretch>
        </p:blipFill>
        <p:spPr bwMode="auto">
          <a:xfrm>
            <a:off x="303799" y="1761748"/>
            <a:ext cx="4741545" cy="2785110"/>
          </a:xfrm>
          <a:prstGeom prst="rect">
            <a:avLst/>
          </a:prstGeom>
        </p:spPr>
      </p:pic>
      <p:pic>
        <p:nvPicPr>
          <p:cNvPr id="8" name="Рисунок 7">
            <a:extLst>
              <a:ext uri="{FF2B5EF4-FFF2-40B4-BE49-F238E27FC236}">
                <a16:creationId xmlns:a16="http://schemas.microsoft.com/office/drawing/2014/main" id="{0A925C75-5BA4-DA43-A6FF-5F53CC9A45AA}"/>
              </a:ext>
            </a:extLst>
          </p:cNvPr>
          <p:cNvPicPr/>
          <p:nvPr/>
        </p:nvPicPr>
        <p:blipFill>
          <a:blip r:embed="rId3"/>
          <a:stretch>
            <a:fillRect/>
          </a:stretch>
        </p:blipFill>
        <p:spPr bwMode="auto">
          <a:xfrm>
            <a:off x="7146656" y="1761748"/>
            <a:ext cx="4115231" cy="2785110"/>
          </a:xfrm>
          <a:prstGeom prst="rect">
            <a:avLst/>
          </a:prstGeom>
        </p:spPr>
      </p:pic>
      <p:pic>
        <p:nvPicPr>
          <p:cNvPr id="9" name="20241126_121101.jpg">
            <a:extLst>
              <a:ext uri="{FF2B5EF4-FFF2-40B4-BE49-F238E27FC236}">
                <a16:creationId xmlns:a16="http://schemas.microsoft.com/office/drawing/2014/main" id="{D8198E73-17DC-EE47-AAAE-FAD2F6F80DF5}"/>
              </a:ext>
            </a:extLst>
          </p:cNvPr>
          <p:cNvPicPr/>
          <p:nvPr/>
        </p:nvPicPr>
        <p:blipFill>
          <a:blip r:embed="rId4"/>
          <a:stretch/>
        </p:blipFill>
        <p:spPr>
          <a:xfrm rot="5400000">
            <a:off x="4703445" y="2370897"/>
            <a:ext cx="2785110" cy="1566812"/>
          </a:xfrm>
          <a:prstGeom prst="rect">
            <a:avLst/>
          </a:prstGeom>
          <a:ln w="0">
            <a:noFill/>
          </a:ln>
        </p:spPr>
      </p:pic>
      <p:sp>
        <p:nvSpPr>
          <p:cNvPr id="10" name="TextBox 9">
            <a:extLst>
              <a:ext uri="{FF2B5EF4-FFF2-40B4-BE49-F238E27FC236}">
                <a16:creationId xmlns:a16="http://schemas.microsoft.com/office/drawing/2014/main" id="{FAC91D26-B6E5-6349-A758-04D94C34376D}"/>
              </a:ext>
            </a:extLst>
          </p:cNvPr>
          <p:cNvSpPr txBox="1"/>
          <p:nvPr/>
        </p:nvSpPr>
        <p:spPr>
          <a:xfrm>
            <a:off x="303799" y="4846320"/>
            <a:ext cx="8299773" cy="1711366"/>
          </a:xfrm>
          <a:prstGeom prst="rect">
            <a:avLst/>
          </a:prstGeom>
          <a:noFill/>
        </p:spPr>
        <p:txBody>
          <a:bodyPr wrap="none" rtlCol="0">
            <a:spAutoFit/>
          </a:bodyPr>
          <a:lstStyle/>
          <a:p>
            <a:pPr marL="285750" indent="-285750">
              <a:lnSpc>
                <a:spcPct val="150000"/>
              </a:lnSpc>
              <a:buFont typeface="Wingdings" pitchFamily="2" charset="2"/>
              <a:buChar char="v"/>
            </a:pPr>
            <a:r>
              <a:rPr lang="en-US" dirty="0">
                <a:solidFill>
                  <a:schemeClr val="bg2">
                    <a:lumMod val="75000"/>
                  </a:schemeClr>
                </a:solidFill>
              </a:rPr>
              <a:t>Repetition rate increased from 0.1 to 5 Hz</a:t>
            </a:r>
          </a:p>
          <a:p>
            <a:pPr marL="285750" indent="-285750">
              <a:lnSpc>
                <a:spcPct val="150000"/>
              </a:lnSpc>
              <a:buFont typeface="Wingdings" pitchFamily="2" charset="2"/>
              <a:buChar char="v"/>
            </a:pPr>
            <a:r>
              <a:rPr lang="en-US" dirty="0">
                <a:solidFill>
                  <a:schemeClr val="bg2">
                    <a:lumMod val="75000"/>
                  </a:schemeClr>
                </a:solidFill>
              </a:rPr>
              <a:t>Maximum power increased from 100 to 150 kW (250 kW is under development)</a:t>
            </a:r>
          </a:p>
          <a:p>
            <a:pPr marL="285750" indent="-285750">
              <a:lnSpc>
                <a:spcPct val="150000"/>
              </a:lnSpc>
              <a:buFont typeface="Wingdings" pitchFamily="2" charset="2"/>
              <a:buChar char="v"/>
            </a:pPr>
            <a:r>
              <a:rPr lang="en-US" dirty="0">
                <a:solidFill>
                  <a:schemeClr val="bg2">
                    <a:lumMod val="75000"/>
                  </a:schemeClr>
                </a:solidFill>
              </a:rPr>
              <a:t>Cryogenic system for liquid helium recovery is installed</a:t>
            </a:r>
          </a:p>
          <a:p>
            <a:pPr marL="285750" indent="-285750">
              <a:lnSpc>
                <a:spcPct val="150000"/>
              </a:lnSpc>
              <a:buFont typeface="Wingdings" pitchFamily="2" charset="2"/>
              <a:buChar char="v"/>
            </a:pPr>
            <a:r>
              <a:rPr lang="en-US" dirty="0">
                <a:solidFill>
                  <a:schemeClr val="bg2">
                    <a:lumMod val="75000"/>
                  </a:schemeClr>
                </a:solidFill>
              </a:rPr>
              <a:t>Inductive oven for high flux operation with metal ions is developed  </a:t>
            </a:r>
            <a:endParaRPr lang="ru-RU" dirty="0">
              <a:solidFill>
                <a:schemeClr val="bg2">
                  <a:lumMod val="75000"/>
                </a:schemeClr>
              </a:solidFill>
            </a:endParaRPr>
          </a:p>
        </p:txBody>
      </p:sp>
    </p:spTree>
    <p:extLst>
      <p:ext uri="{BB962C8B-B14F-4D97-AF65-F5344CB8AC3E}">
        <p14:creationId xmlns:p14="http://schemas.microsoft.com/office/powerpoint/2010/main" val="1725346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5FA47F6-4674-8F46-96DE-93826586F40E}"/>
              </a:ext>
            </a:extLst>
          </p:cNvPr>
          <p:cNvPicPr>
            <a:picLocks noChangeAspect="1"/>
          </p:cNvPicPr>
          <p:nvPr/>
        </p:nvPicPr>
        <p:blipFill>
          <a:blip r:embed="rId2"/>
          <a:stretch>
            <a:fillRect/>
          </a:stretch>
        </p:blipFill>
        <p:spPr>
          <a:xfrm>
            <a:off x="6096000" y="1139027"/>
            <a:ext cx="4812632" cy="3931066"/>
          </a:xfrm>
          <a:prstGeom prst="rect">
            <a:avLst/>
          </a:prstGeom>
        </p:spPr>
      </p:pic>
      <p:sp>
        <p:nvSpPr>
          <p:cNvPr id="14" name="Прямоугольник 13">
            <a:extLst>
              <a:ext uri="{FF2B5EF4-FFF2-40B4-BE49-F238E27FC236}">
                <a16:creationId xmlns:a16="http://schemas.microsoft.com/office/drawing/2014/main" id="{82C11722-DDC2-2343-A823-01351BD38CD3}"/>
              </a:ext>
            </a:extLst>
          </p:cNvPr>
          <p:cNvSpPr/>
          <p:nvPr/>
        </p:nvSpPr>
        <p:spPr>
          <a:xfrm>
            <a:off x="904356" y="1633349"/>
            <a:ext cx="6096000" cy="2277547"/>
          </a:xfrm>
          <a:prstGeom prst="rect">
            <a:avLst/>
          </a:prstGeom>
        </p:spPr>
        <p:txBody>
          <a:bodyPr>
            <a:spAutoFit/>
          </a:bodyPr>
          <a:lstStyle/>
          <a:p>
            <a:r>
              <a:rPr lang="en-US" sz="2200" dirty="0">
                <a:solidFill>
                  <a:srgbClr val="002060"/>
                </a:solidFill>
                <a:latin typeface="Times New Roman" panose="02020603050405020304" pitchFamily="18" charset="0"/>
                <a:cs typeface="Times New Roman" panose="02020603050405020304" pitchFamily="18" charset="0"/>
              </a:rPr>
              <a:t>Prospects of multicharged ions formation </a:t>
            </a:r>
            <a:endParaRPr lang="ru-RU" sz="2200" dirty="0">
              <a:solidFill>
                <a:srgbClr val="002060"/>
              </a:solidFill>
              <a:latin typeface="Times New Roman" panose="02020603050405020304" pitchFamily="18" charset="0"/>
              <a:cs typeface="Times New Roman" panose="02020603050405020304" pitchFamily="18" charset="0"/>
            </a:endParaRPr>
          </a:p>
          <a:p>
            <a:r>
              <a:rPr lang="en-US" sz="2200" dirty="0">
                <a:solidFill>
                  <a:srgbClr val="002060"/>
                </a:solidFill>
                <a:latin typeface="Times New Roman" panose="02020603050405020304" pitchFamily="18" charset="0"/>
                <a:cs typeface="Times New Roman" panose="02020603050405020304" pitchFamily="18" charset="0"/>
              </a:rPr>
              <a:t>in a dense ECR plasma sustained </a:t>
            </a:r>
          </a:p>
          <a:p>
            <a:r>
              <a:rPr lang="en-US" sz="2200" dirty="0">
                <a:solidFill>
                  <a:srgbClr val="002060"/>
                </a:solidFill>
                <a:latin typeface="Times New Roman" panose="02020603050405020304" pitchFamily="18" charset="0"/>
                <a:cs typeface="Times New Roman" panose="02020603050405020304" pitchFamily="18" charset="0"/>
              </a:rPr>
              <a:t>by </a:t>
            </a:r>
            <a:r>
              <a:rPr lang="ru-RU" sz="2200" dirty="0">
                <a:solidFill>
                  <a:srgbClr val="002060"/>
                </a:solidFill>
                <a:latin typeface="Times New Roman" panose="02020603050405020304" pitchFamily="18" charset="0"/>
                <a:cs typeface="Times New Roman" panose="02020603050405020304" pitchFamily="18" charset="0"/>
              </a:rPr>
              <a:t>37 </a:t>
            </a:r>
            <a:r>
              <a:rPr lang="en-US" sz="2200" dirty="0">
                <a:solidFill>
                  <a:srgbClr val="002060"/>
                </a:solidFill>
                <a:latin typeface="Times New Roman" panose="02020603050405020304" pitchFamily="18" charset="0"/>
                <a:cs typeface="Times New Roman" panose="02020603050405020304" pitchFamily="18" charset="0"/>
              </a:rPr>
              <a:t>and 75 GHz gyrotrons</a:t>
            </a:r>
          </a:p>
          <a:p>
            <a:endParaRPr lang="en-US" sz="2200" dirty="0">
              <a:solidFill>
                <a:srgbClr val="002060"/>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	- Frequency growth</a:t>
            </a:r>
          </a:p>
          <a:p>
            <a:r>
              <a:rPr lang="en-US" dirty="0">
                <a:solidFill>
                  <a:srgbClr val="002060"/>
                </a:solidFill>
                <a:latin typeface="Times New Roman" panose="02020603050405020304" pitchFamily="18" charset="0"/>
                <a:cs typeface="Times New Roman" panose="02020603050405020304" pitchFamily="18" charset="0"/>
              </a:rPr>
              <a:t>	- Power increase</a:t>
            </a:r>
          </a:p>
          <a:p>
            <a:r>
              <a:rPr lang="en-US" dirty="0">
                <a:solidFill>
                  <a:srgbClr val="002060"/>
                </a:solidFill>
                <a:latin typeface="Times New Roman" panose="02020603050405020304" pitchFamily="18" charset="0"/>
                <a:cs typeface="Times New Roman" panose="02020603050405020304" pitchFamily="18" charset="0"/>
              </a:rPr>
              <a:t>	- Plasma volume reduction</a:t>
            </a:r>
            <a:endParaRPr lang="ru-RU" dirty="0"/>
          </a:p>
        </p:txBody>
      </p:sp>
      <p:sp>
        <p:nvSpPr>
          <p:cNvPr id="17" name="TextBox 16">
            <a:extLst>
              <a:ext uri="{FF2B5EF4-FFF2-40B4-BE49-F238E27FC236}">
                <a16:creationId xmlns:a16="http://schemas.microsoft.com/office/drawing/2014/main" id="{4E17F9FA-4053-3F41-8944-7A7F3D21AAF6}"/>
              </a:ext>
            </a:extLst>
          </p:cNvPr>
          <p:cNvSpPr txBox="1"/>
          <p:nvPr/>
        </p:nvSpPr>
        <p:spPr>
          <a:xfrm>
            <a:off x="8751455" y="3104560"/>
            <a:ext cx="1167499" cy="923330"/>
          </a:xfrm>
          <a:prstGeom prst="rect">
            <a:avLst/>
          </a:prstGeom>
          <a:noFill/>
        </p:spPr>
        <p:txBody>
          <a:bodyPr wrap="none" rtlCol="0">
            <a:spAutoFit/>
          </a:bodyPr>
          <a:lstStyle/>
          <a:p>
            <a:r>
              <a:rPr lang="en-US" dirty="0">
                <a:solidFill>
                  <a:srgbClr val="002060"/>
                </a:solidFill>
              </a:rPr>
              <a:t>75 GHz</a:t>
            </a:r>
          </a:p>
          <a:p>
            <a:r>
              <a:rPr lang="en-US" dirty="0">
                <a:solidFill>
                  <a:srgbClr val="002060"/>
                </a:solidFill>
              </a:rPr>
              <a:t>100 kW</a:t>
            </a:r>
          </a:p>
          <a:p>
            <a:r>
              <a:rPr lang="en-US" dirty="0">
                <a:solidFill>
                  <a:srgbClr val="002060"/>
                </a:solidFill>
              </a:rPr>
              <a:t>SMIS trap</a:t>
            </a:r>
            <a:endParaRPr lang="ru-RU" dirty="0">
              <a:solidFill>
                <a:srgbClr val="002060"/>
              </a:solidFill>
            </a:endParaRPr>
          </a:p>
        </p:txBody>
      </p:sp>
      <p:sp>
        <p:nvSpPr>
          <p:cNvPr id="22" name="TextBox 21">
            <a:extLst>
              <a:ext uri="{FF2B5EF4-FFF2-40B4-BE49-F238E27FC236}">
                <a16:creationId xmlns:a16="http://schemas.microsoft.com/office/drawing/2014/main" id="{1FF6FF98-7E3B-5146-9D93-CAFB5E6B6FF1}"/>
              </a:ext>
            </a:extLst>
          </p:cNvPr>
          <p:cNvSpPr txBox="1"/>
          <p:nvPr/>
        </p:nvSpPr>
        <p:spPr>
          <a:xfrm>
            <a:off x="6556195" y="1448683"/>
            <a:ext cx="444161" cy="369332"/>
          </a:xfrm>
          <a:prstGeom prst="rect">
            <a:avLst/>
          </a:prstGeom>
          <a:noFill/>
        </p:spPr>
        <p:txBody>
          <a:bodyPr wrap="none" rtlCol="0">
            <a:spAutoFit/>
          </a:bodyPr>
          <a:lstStyle/>
          <a:p>
            <a:r>
              <a:rPr lang="en-US" dirty="0" err="1">
                <a:solidFill>
                  <a:srgbClr val="002060"/>
                </a:solidFill>
              </a:rPr>
              <a:t>Xe</a:t>
            </a:r>
            <a:endParaRPr lang="ru-RU" dirty="0">
              <a:solidFill>
                <a:srgbClr val="002060"/>
              </a:solidFill>
            </a:endParaRPr>
          </a:p>
        </p:txBody>
      </p:sp>
    </p:spTree>
    <p:extLst>
      <p:ext uri="{BB962C8B-B14F-4D97-AF65-F5344CB8AC3E}">
        <p14:creationId xmlns:p14="http://schemas.microsoft.com/office/powerpoint/2010/main" val="4121868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673768" y="680265"/>
            <a:ext cx="10892590" cy="714375"/>
          </a:xfrm>
        </p:spPr>
        <p:txBody>
          <a:bodyPr>
            <a:noAutofit/>
          </a:bodyPr>
          <a:lstStyle/>
          <a:p>
            <a:r>
              <a:rPr lang="ru-RU" sz="3200" dirty="0" err="1">
                <a:latin typeface="Times New Roman" panose="02020603050405020304" pitchFamily="18" charset="0"/>
                <a:cs typeface="Times New Roman" panose="02020603050405020304" pitchFamily="18" charset="0"/>
              </a:rPr>
              <a:t>Гиротронный</a:t>
            </a:r>
            <a:r>
              <a:rPr lang="ru-RU" sz="3200" dirty="0">
                <a:latin typeface="Times New Roman" panose="02020603050405020304" pitchFamily="18" charset="0"/>
                <a:cs typeface="Times New Roman" panose="02020603050405020304" pitchFamily="18" charset="0"/>
              </a:rPr>
              <a:t> комплекс 14 ГГц для ЭЦР ионного источника</a:t>
            </a:r>
          </a:p>
        </p:txBody>
      </p:sp>
      <p:pic>
        <p:nvPicPr>
          <p:cNvPr id="7" name="Рисунок 6" descr="IMG_20250618_143957.jpg"/>
          <p:cNvPicPr>
            <a:picLocks noChangeAspect="1"/>
          </p:cNvPicPr>
          <p:nvPr/>
        </p:nvPicPr>
        <p:blipFill>
          <a:blip r:embed="rId2" cstate="print">
            <a:lum bright="14000" contrast="-9000"/>
          </a:blip>
          <a:srcRect t="4166" r="-194" b="14817"/>
          <a:stretch>
            <a:fillRect/>
          </a:stretch>
        </p:blipFill>
        <p:spPr>
          <a:xfrm>
            <a:off x="1842808" y="1545080"/>
            <a:ext cx="1143008" cy="1643074"/>
          </a:xfrm>
          <a:prstGeom prst="rect">
            <a:avLst/>
          </a:prstGeom>
        </p:spPr>
      </p:pic>
      <p:pic>
        <p:nvPicPr>
          <p:cNvPr id="13" name="Рисунок 12" descr="IMG_20250618_144348.jpg"/>
          <p:cNvPicPr>
            <a:picLocks noChangeAspect="1"/>
          </p:cNvPicPr>
          <p:nvPr/>
        </p:nvPicPr>
        <p:blipFill>
          <a:blip r:embed="rId3" cstate="print"/>
          <a:srcRect r="10767"/>
          <a:stretch>
            <a:fillRect/>
          </a:stretch>
        </p:blipFill>
        <p:spPr>
          <a:xfrm>
            <a:off x="1809720" y="3375148"/>
            <a:ext cx="5214974" cy="3294535"/>
          </a:xfrm>
          <a:prstGeom prst="rect">
            <a:avLst/>
          </a:prstGeom>
        </p:spPr>
      </p:pic>
      <p:pic>
        <p:nvPicPr>
          <p:cNvPr id="14" name="Рисунок 13" descr="IMG_20250618_143717.jpg"/>
          <p:cNvPicPr>
            <a:picLocks noChangeAspect="1"/>
          </p:cNvPicPr>
          <p:nvPr/>
        </p:nvPicPr>
        <p:blipFill>
          <a:blip r:embed="rId4" cstate="print"/>
          <a:srcRect t="11111" r="39062" b="20833"/>
          <a:stretch>
            <a:fillRect/>
          </a:stretch>
        </p:blipFill>
        <p:spPr>
          <a:xfrm>
            <a:off x="7919319" y="1394640"/>
            <a:ext cx="3081162" cy="1935602"/>
          </a:xfrm>
          <a:prstGeom prst="rect">
            <a:avLst/>
          </a:prstGeom>
        </p:spPr>
      </p:pic>
      <p:sp>
        <p:nvSpPr>
          <p:cNvPr id="15" name="Стрелка вниз 14"/>
          <p:cNvSpPr/>
          <p:nvPr/>
        </p:nvSpPr>
        <p:spPr>
          <a:xfrm rot="14995186">
            <a:off x="7838651" y="1282614"/>
            <a:ext cx="159971" cy="3779968"/>
          </a:xfrm>
          <a:prstGeom prst="downArrow">
            <a:avLst>
              <a:gd name="adj1" fmla="val 50000"/>
              <a:gd name="adj2" fmla="val 17512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p:cNvSpPr/>
          <p:nvPr/>
        </p:nvSpPr>
        <p:spPr>
          <a:xfrm rot="20095583">
            <a:off x="2847153" y="2678069"/>
            <a:ext cx="166758" cy="1898846"/>
          </a:xfrm>
          <a:prstGeom prst="downArrow">
            <a:avLst>
              <a:gd name="adj1" fmla="val 50000"/>
              <a:gd name="adj2" fmla="val 20213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descr="Линия передачи СВЧ с Гиротронным модулем 4-2.jpg"/>
          <p:cNvPicPr>
            <a:picLocks noChangeAspect="1"/>
          </p:cNvPicPr>
          <p:nvPr/>
        </p:nvPicPr>
        <p:blipFill>
          <a:blip r:embed="rId5" cstate="print"/>
          <a:srcRect l="25781" t="25390" r="32812" b="21875"/>
          <a:stretch>
            <a:fillRect/>
          </a:stretch>
        </p:blipFill>
        <p:spPr>
          <a:xfrm>
            <a:off x="7167571" y="3806682"/>
            <a:ext cx="3365523" cy="2857520"/>
          </a:xfrm>
          <a:prstGeom prst="rect">
            <a:avLst/>
          </a:prstGeom>
        </p:spPr>
      </p:pic>
      <p:pic>
        <p:nvPicPr>
          <p:cNvPr id="3" name="Рисунок 2">
            <a:extLst>
              <a:ext uri="{FF2B5EF4-FFF2-40B4-BE49-F238E27FC236}">
                <a16:creationId xmlns:a16="http://schemas.microsoft.com/office/drawing/2014/main" id="{4D3B6FA2-8DD7-9747-8EC5-341AFF1BDC3F}"/>
              </a:ext>
            </a:extLst>
          </p:cNvPr>
          <p:cNvPicPr>
            <a:picLocks noChangeAspect="1"/>
          </p:cNvPicPr>
          <p:nvPr/>
        </p:nvPicPr>
        <p:blipFill>
          <a:blip r:embed="rId6"/>
          <a:stretch>
            <a:fillRect/>
          </a:stretch>
        </p:blipFill>
        <p:spPr>
          <a:xfrm>
            <a:off x="3087864" y="1228245"/>
            <a:ext cx="4079707" cy="2073965"/>
          </a:xfrm>
          <a:prstGeom prst="rect">
            <a:avLst/>
          </a:prstGeom>
        </p:spPr>
      </p:pic>
    </p:spTree>
    <p:extLst>
      <p:ext uri="{BB962C8B-B14F-4D97-AF65-F5344CB8AC3E}">
        <p14:creationId xmlns:p14="http://schemas.microsoft.com/office/powerpoint/2010/main" val="1180398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D27C8BB-6091-9145-B2D0-4DCA6AF755EF}"/>
              </a:ext>
            </a:extLst>
          </p:cNvPr>
          <p:cNvPicPr>
            <a:picLocks noChangeAspect="1"/>
          </p:cNvPicPr>
          <p:nvPr/>
        </p:nvPicPr>
        <p:blipFill rotWithShape="1">
          <a:blip r:embed="rId3"/>
          <a:srcRect t="19140"/>
          <a:stretch/>
        </p:blipFill>
        <p:spPr>
          <a:xfrm>
            <a:off x="1308099" y="2095189"/>
            <a:ext cx="9575800" cy="3666111"/>
          </a:xfrm>
          <a:prstGeom prst="rect">
            <a:avLst/>
          </a:prstGeom>
        </p:spPr>
      </p:pic>
      <p:sp>
        <p:nvSpPr>
          <p:cNvPr id="4" name="TextBox 3">
            <a:extLst>
              <a:ext uri="{FF2B5EF4-FFF2-40B4-BE49-F238E27FC236}">
                <a16:creationId xmlns:a16="http://schemas.microsoft.com/office/drawing/2014/main" id="{3FCE4C5F-EEEF-A749-88C8-EA67B2036E8C}"/>
              </a:ext>
            </a:extLst>
          </p:cNvPr>
          <p:cNvSpPr txBox="1"/>
          <p:nvPr/>
        </p:nvSpPr>
        <p:spPr>
          <a:xfrm>
            <a:off x="2953953" y="1145250"/>
            <a:ext cx="5020605" cy="707886"/>
          </a:xfrm>
          <a:prstGeom prst="rect">
            <a:avLst/>
          </a:prstGeom>
          <a:noFill/>
        </p:spPr>
        <p:txBody>
          <a:bodyPr wrap="none" rtlCol="0">
            <a:spAutoFit/>
          </a:bodyPr>
          <a:lstStyle/>
          <a:p>
            <a:r>
              <a:rPr lang="ru-RU" sz="4000" dirty="0">
                <a:solidFill>
                  <a:schemeClr val="bg2">
                    <a:lumMod val="75000"/>
                  </a:schemeClr>
                </a:solidFill>
                <a:latin typeface="Times New Roman" panose="02020603050405020304" pitchFamily="18" charset="0"/>
                <a:cs typeface="Times New Roman" panose="02020603050405020304" pitchFamily="18" charset="0"/>
              </a:rPr>
              <a:t>Спасибо за внимание!</a:t>
            </a:r>
            <a:endParaRPr lang="en-US" sz="4000" dirty="0">
              <a:solidFill>
                <a:schemeClr val="bg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97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208367" y="777512"/>
            <a:ext cx="10757948" cy="646331"/>
          </a:xfrm>
          <a:prstGeom prst="rect">
            <a:avLst/>
          </a:prstGeom>
          <a:noFill/>
        </p:spPr>
        <p:txBody>
          <a:bodyPr wrap="square" rtlCol="0" anchor="t">
            <a:spAutoFit/>
          </a:bodyPr>
          <a:lstStyle/>
          <a:p>
            <a:r>
              <a:rPr lang="ru-RU" sz="3600" spc="-150" dirty="0">
                <a:solidFill>
                  <a:srgbClr val="002060"/>
                </a:solidFill>
                <a:latin typeface="Times New Roman" panose="02020603050405020304" pitchFamily="18" charset="0"/>
                <a:cs typeface="Times New Roman" panose="02020603050405020304" pitchFamily="18" charset="0"/>
              </a:rPr>
              <a:t>Классические ЭЦР источники многозарядных ионов</a:t>
            </a:r>
            <a:endParaRPr lang="en-US" sz="3600" spc="-15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4483828" y="1590370"/>
                <a:ext cx="3224344" cy="648126"/>
              </a:xfrm>
              <a:prstGeom prst="rect">
                <a:avLst/>
              </a:prstGeom>
              <a:noFill/>
              <a:ln w="3810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200" i="1" smtClean="0">
                              <a:solidFill>
                                <a:srgbClr val="002060"/>
                              </a:solidFill>
                              <a:latin typeface="Cambria Math" panose="02040503050406030204" pitchFamily="18" charset="0"/>
                            </a:rPr>
                          </m:ctrlPr>
                        </m:sSubPr>
                        <m:e>
                          <m:r>
                            <a:rPr lang="en-GB" sz="3200" b="0" i="1" smtClean="0">
                              <a:solidFill>
                                <a:srgbClr val="002060"/>
                              </a:solidFill>
                              <a:latin typeface="Cambria Math" panose="02040503050406030204" pitchFamily="18" charset="0"/>
                            </a:rPr>
                            <m:t>𝐼</m:t>
                          </m:r>
                        </m:e>
                        <m:sub>
                          <m:r>
                            <a:rPr lang="en-GB" sz="3200" b="0" i="1" smtClean="0">
                              <a:solidFill>
                                <a:srgbClr val="002060"/>
                              </a:solidFill>
                              <a:latin typeface="Cambria Math" panose="02040503050406030204" pitchFamily="18" charset="0"/>
                            </a:rPr>
                            <m:t>𝑝𝑒𝑎𝑘</m:t>
                          </m:r>
                        </m:sub>
                      </m:sSub>
                      <m:r>
                        <a:rPr lang="en-GB" sz="3200" i="1" smtClean="0">
                          <a:solidFill>
                            <a:srgbClr val="002060"/>
                          </a:solidFill>
                          <a:latin typeface="Cambria Math" panose="02040503050406030204" pitchFamily="18" charset="0"/>
                          <a:ea typeface="Cambria Math" panose="02040503050406030204" pitchFamily="18" charset="0"/>
                        </a:rPr>
                        <m:t>∝</m:t>
                      </m:r>
                      <m:sSubSup>
                        <m:sSubSupPr>
                          <m:ctrlPr>
                            <a:rPr lang="en-GB" sz="3200" i="1" smtClean="0">
                              <a:solidFill>
                                <a:srgbClr val="002060"/>
                              </a:solidFill>
                              <a:latin typeface="Cambria Math" panose="02040503050406030204" pitchFamily="18" charset="0"/>
                              <a:ea typeface="Cambria Math" panose="02040503050406030204" pitchFamily="18" charset="0"/>
                            </a:rPr>
                          </m:ctrlPr>
                        </m:sSubSupPr>
                        <m:e>
                          <m:r>
                            <a:rPr lang="en-GB" sz="3200" i="1" smtClean="0">
                              <a:solidFill>
                                <a:srgbClr val="002060"/>
                              </a:solidFill>
                              <a:latin typeface="Cambria Math" panose="02040503050406030204" pitchFamily="18" charset="0"/>
                              <a:ea typeface="Cambria Math" panose="02040503050406030204" pitchFamily="18" charset="0"/>
                            </a:rPr>
                            <m:t>𝜔</m:t>
                          </m:r>
                        </m:e>
                        <m:sub>
                          <m:r>
                            <a:rPr lang="en-GB" sz="3200" b="0" i="1" smtClean="0">
                              <a:solidFill>
                                <a:srgbClr val="002060"/>
                              </a:solidFill>
                              <a:latin typeface="Cambria Math" panose="02040503050406030204" pitchFamily="18" charset="0"/>
                              <a:ea typeface="Cambria Math" panose="02040503050406030204" pitchFamily="18" charset="0"/>
                            </a:rPr>
                            <m:t>𝑅𝐹</m:t>
                          </m:r>
                        </m:sub>
                        <m:sup>
                          <m:r>
                            <a:rPr lang="en-GB" sz="3200" b="0" i="1" smtClean="0">
                              <a:solidFill>
                                <a:srgbClr val="002060"/>
                              </a:solidFill>
                              <a:latin typeface="Cambria Math" panose="02040503050406030204" pitchFamily="18" charset="0"/>
                              <a:ea typeface="Cambria Math" panose="02040503050406030204" pitchFamily="18" charset="0"/>
                            </a:rPr>
                            <m:t>2</m:t>
                          </m:r>
                        </m:sup>
                      </m:sSubSup>
                      <m:sSubSup>
                        <m:sSubSupPr>
                          <m:ctrlPr>
                            <a:rPr lang="en-GB" sz="3200" i="1" smtClean="0">
                              <a:solidFill>
                                <a:srgbClr val="002060"/>
                              </a:solidFill>
                              <a:latin typeface="Cambria Math" panose="02040503050406030204" pitchFamily="18" charset="0"/>
                              <a:ea typeface="Cambria Math" panose="02040503050406030204" pitchFamily="18" charset="0"/>
                            </a:rPr>
                          </m:ctrlPr>
                        </m:sSubSupPr>
                        <m:e>
                          <m:r>
                            <a:rPr lang="en-GB" sz="3200" b="0" i="1" smtClean="0">
                              <a:solidFill>
                                <a:srgbClr val="002060"/>
                              </a:solidFill>
                              <a:latin typeface="Cambria Math" panose="02040503050406030204" pitchFamily="18" charset="0"/>
                              <a:ea typeface="Cambria Math" panose="02040503050406030204" pitchFamily="18" charset="0"/>
                            </a:rPr>
                            <m:t>𝑚</m:t>
                          </m:r>
                        </m:e>
                        <m:sub>
                          <m:r>
                            <a:rPr lang="en-GB" sz="3200" b="0" i="1" smtClean="0">
                              <a:solidFill>
                                <a:srgbClr val="002060"/>
                              </a:solidFill>
                              <a:latin typeface="Cambria Math" panose="02040503050406030204" pitchFamily="18" charset="0"/>
                              <a:ea typeface="Cambria Math" panose="02040503050406030204" pitchFamily="18" charset="0"/>
                            </a:rPr>
                            <m:t>𝑖𝑜𝑛</m:t>
                          </m:r>
                        </m:sub>
                        <m:sup>
                          <m:r>
                            <a:rPr lang="en-GB" sz="3200" b="0" i="1" smtClean="0">
                              <a:solidFill>
                                <a:srgbClr val="002060"/>
                              </a:solidFill>
                              <a:latin typeface="Cambria Math" panose="02040503050406030204" pitchFamily="18" charset="0"/>
                              <a:ea typeface="Cambria Math" panose="02040503050406030204" pitchFamily="18" charset="0"/>
                            </a:rPr>
                            <m:t>−1</m:t>
                          </m:r>
                        </m:sup>
                      </m:sSubSup>
                    </m:oMath>
                  </m:oMathPara>
                </a14:m>
                <a:endParaRPr lang="en-GB" sz="3200" dirty="0">
                  <a:solidFill>
                    <a:srgbClr val="00206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483828" y="1590370"/>
                <a:ext cx="3224344" cy="648126"/>
              </a:xfrm>
              <a:prstGeom prst="rect">
                <a:avLst/>
              </a:prstGeom>
              <a:blipFill>
                <a:blip r:embed="rId3"/>
                <a:stretch>
                  <a:fillRect b="-7273"/>
                </a:stretch>
              </a:blipFill>
              <a:ln w="38100">
                <a:solidFill>
                  <a:schemeClr val="tx1"/>
                </a:solidFill>
              </a:ln>
            </p:spPr>
            <p:txBody>
              <a:bodyPr/>
              <a:lstStyle/>
              <a:p>
                <a:r>
                  <a:rPr lang="ru-RU">
                    <a:noFill/>
                  </a:rPr>
                  <a:t> </a:t>
                </a:r>
              </a:p>
            </p:txBody>
          </p:sp>
        </mc:Fallback>
      </mc:AlternateContent>
      <p:pic>
        <p:nvPicPr>
          <p:cNvPr id="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5645" y="3120558"/>
            <a:ext cx="3741987" cy="25034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MiniMafi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67" y="2761458"/>
            <a:ext cx="4110585" cy="29960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5511" y="3120558"/>
            <a:ext cx="3718035" cy="250341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47479" y="2372031"/>
            <a:ext cx="3497048" cy="369332"/>
          </a:xfrm>
          <a:prstGeom prst="rect">
            <a:avLst/>
          </a:prstGeom>
          <a:noFill/>
        </p:spPr>
        <p:txBody>
          <a:bodyPr wrap="none" rtlCol="0">
            <a:spAutoFit/>
          </a:bodyPr>
          <a:lstStyle/>
          <a:p>
            <a:r>
              <a:rPr lang="en-GB" b="1" dirty="0" err="1">
                <a:solidFill>
                  <a:srgbClr val="002060"/>
                </a:solidFill>
              </a:rPr>
              <a:t>Minimafios</a:t>
            </a:r>
            <a:r>
              <a:rPr lang="en-GB" b="1" dirty="0">
                <a:solidFill>
                  <a:srgbClr val="002060"/>
                </a:solidFill>
              </a:rPr>
              <a:t> 1979, &lt; 10 </a:t>
            </a:r>
            <a:r>
              <a:rPr lang="en-GB" b="1" dirty="0" err="1">
                <a:solidFill>
                  <a:srgbClr val="002060"/>
                </a:solidFill>
              </a:rPr>
              <a:t>uA</a:t>
            </a:r>
            <a:r>
              <a:rPr lang="en-GB" b="1" dirty="0">
                <a:solidFill>
                  <a:srgbClr val="002060"/>
                </a:solidFill>
              </a:rPr>
              <a:t> of O</a:t>
            </a:r>
            <a:r>
              <a:rPr lang="en-GB" b="1" baseline="30000" dirty="0">
                <a:solidFill>
                  <a:srgbClr val="002060"/>
                </a:solidFill>
              </a:rPr>
              <a:t>6+</a:t>
            </a:r>
          </a:p>
        </p:txBody>
      </p:sp>
      <p:sp>
        <p:nvSpPr>
          <p:cNvPr id="41" name="TextBox 40"/>
          <p:cNvSpPr txBox="1"/>
          <p:nvPr/>
        </p:nvSpPr>
        <p:spPr>
          <a:xfrm>
            <a:off x="4574206" y="2372031"/>
            <a:ext cx="3524811" cy="369332"/>
          </a:xfrm>
          <a:prstGeom prst="rect">
            <a:avLst/>
          </a:prstGeom>
          <a:noFill/>
        </p:spPr>
        <p:txBody>
          <a:bodyPr wrap="none" rtlCol="0">
            <a:spAutoFit/>
          </a:bodyPr>
          <a:lstStyle/>
          <a:p>
            <a:r>
              <a:rPr lang="en-GB" b="1" dirty="0">
                <a:solidFill>
                  <a:srgbClr val="002060"/>
                </a:solidFill>
              </a:rPr>
              <a:t>A-ECR 1990-2000, 400 </a:t>
            </a:r>
            <a:r>
              <a:rPr lang="en-GB" b="1" dirty="0" err="1">
                <a:solidFill>
                  <a:srgbClr val="002060"/>
                </a:solidFill>
              </a:rPr>
              <a:t>uA</a:t>
            </a:r>
            <a:r>
              <a:rPr lang="en-GB" b="1" dirty="0">
                <a:solidFill>
                  <a:srgbClr val="002060"/>
                </a:solidFill>
              </a:rPr>
              <a:t> of O</a:t>
            </a:r>
            <a:r>
              <a:rPr lang="en-GB" b="1" baseline="30000" dirty="0">
                <a:solidFill>
                  <a:srgbClr val="002060"/>
                </a:solidFill>
              </a:rPr>
              <a:t>6+</a:t>
            </a:r>
          </a:p>
        </p:txBody>
      </p:sp>
      <p:sp>
        <p:nvSpPr>
          <p:cNvPr id="42" name="TextBox 41"/>
          <p:cNvSpPr txBox="1"/>
          <p:nvPr/>
        </p:nvSpPr>
        <p:spPr>
          <a:xfrm>
            <a:off x="8315122" y="2372031"/>
            <a:ext cx="3882025" cy="369332"/>
          </a:xfrm>
          <a:prstGeom prst="rect">
            <a:avLst/>
          </a:prstGeom>
          <a:noFill/>
        </p:spPr>
        <p:txBody>
          <a:bodyPr wrap="none" rtlCol="0">
            <a:spAutoFit/>
          </a:bodyPr>
          <a:lstStyle/>
          <a:p>
            <a:r>
              <a:rPr lang="en-GB" b="1" dirty="0">
                <a:solidFill>
                  <a:srgbClr val="002060"/>
                </a:solidFill>
              </a:rPr>
              <a:t>VENUS, 2010-2020 &gt; 2000 </a:t>
            </a:r>
            <a:r>
              <a:rPr lang="en-GB" b="1" dirty="0" err="1">
                <a:solidFill>
                  <a:srgbClr val="002060"/>
                </a:solidFill>
              </a:rPr>
              <a:t>uA</a:t>
            </a:r>
            <a:r>
              <a:rPr lang="en-GB" b="1" dirty="0">
                <a:solidFill>
                  <a:srgbClr val="002060"/>
                </a:solidFill>
              </a:rPr>
              <a:t> of O</a:t>
            </a:r>
            <a:r>
              <a:rPr lang="en-GB" b="1" baseline="30000" dirty="0">
                <a:solidFill>
                  <a:srgbClr val="002060"/>
                </a:solidFill>
              </a:rPr>
              <a:t>6+</a:t>
            </a:r>
          </a:p>
        </p:txBody>
      </p:sp>
      <p:sp>
        <p:nvSpPr>
          <p:cNvPr id="43" name="TextBox 42"/>
          <p:cNvSpPr txBox="1"/>
          <p:nvPr/>
        </p:nvSpPr>
        <p:spPr>
          <a:xfrm>
            <a:off x="1367384" y="5731584"/>
            <a:ext cx="1979516" cy="369332"/>
          </a:xfrm>
          <a:prstGeom prst="rect">
            <a:avLst/>
          </a:prstGeom>
          <a:noFill/>
        </p:spPr>
        <p:txBody>
          <a:bodyPr wrap="none" rtlCol="0">
            <a:spAutoFit/>
          </a:bodyPr>
          <a:lstStyle/>
          <a:p>
            <a:r>
              <a:rPr lang="en-GB" b="1" dirty="0">
                <a:solidFill>
                  <a:srgbClr val="002060"/>
                </a:solidFill>
              </a:rPr>
              <a:t>6.4 GHz (1</a:t>
            </a:r>
            <a:r>
              <a:rPr lang="en-GB" b="1" baseline="30000" dirty="0">
                <a:solidFill>
                  <a:srgbClr val="002060"/>
                </a:solidFill>
              </a:rPr>
              <a:t>st</a:t>
            </a:r>
            <a:r>
              <a:rPr lang="en-GB" b="1" dirty="0">
                <a:solidFill>
                  <a:srgbClr val="002060"/>
                </a:solidFill>
              </a:rPr>
              <a:t> gen.)</a:t>
            </a:r>
          </a:p>
        </p:txBody>
      </p:sp>
      <p:sp>
        <p:nvSpPr>
          <p:cNvPr id="44" name="TextBox 43"/>
          <p:cNvSpPr txBox="1"/>
          <p:nvPr/>
        </p:nvSpPr>
        <p:spPr>
          <a:xfrm>
            <a:off x="5279881" y="5757511"/>
            <a:ext cx="1967142" cy="369332"/>
          </a:xfrm>
          <a:prstGeom prst="rect">
            <a:avLst/>
          </a:prstGeom>
          <a:noFill/>
        </p:spPr>
        <p:txBody>
          <a:bodyPr wrap="none" rtlCol="0">
            <a:spAutoFit/>
          </a:bodyPr>
          <a:lstStyle/>
          <a:p>
            <a:r>
              <a:rPr lang="en-GB" b="1" dirty="0">
                <a:solidFill>
                  <a:srgbClr val="002060"/>
                </a:solidFill>
              </a:rPr>
              <a:t>14 GHz (2</a:t>
            </a:r>
            <a:r>
              <a:rPr lang="en-GB" b="1" baseline="30000" dirty="0">
                <a:solidFill>
                  <a:srgbClr val="002060"/>
                </a:solidFill>
              </a:rPr>
              <a:t>nd</a:t>
            </a:r>
            <a:r>
              <a:rPr lang="en-GB" b="1" dirty="0">
                <a:solidFill>
                  <a:srgbClr val="002060"/>
                </a:solidFill>
              </a:rPr>
              <a:t> gen.)</a:t>
            </a:r>
          </a:p>
        </p:txBody>
      </p:sp>
      <p:sp>
        <p:nvSpPr>
          <p:cNvPr id="45" name="TextBox 44"/>
          <p:cNvSpPr txBox="1"/>
          <p:nvPr/>
        </p:nvSpPr>
        <p:spPr>
          <a:xfrm>
            <a:off x="9223800" y="5731584"/>
            <a:ext cx="1958421" cy="369332"/>
          </a:xfrm>
          <a:prstGeom prst="rect">
            <a:avLst/>
          </a:prstGeom>
          <a:noFill/>
        </p:spPr>
        <p:txBody>
          <a:bodyPr wrap="none" rtlCol="0">
            <a:spAutoFit/>
          </a:bodyPr>
          <a:lstStyle/>
          <a:p>
            <a:r>
              <a:rPr lang="en-GB" b="1" dirty="0">
                <a:solidFill>
                  <a:srgbClr val="002060"/>
                </a:solidFill>
              </a:rPr>
              <a:t>28 GHz (3</a:t>
            </a:r>
            <a:r>
              <a:rPr lang="en-GB" b="1" baseline="30000" dirty="0">
                <a:solidFill>
                  <a:srgbClr val="002060"/>
                </a:solidFill>
              </a:rPr>
              <a:t>rd</a:t>
            </a:r>
            <a:r>
              <a:rPr lang="en-GB" b="1" dirty="0">
                <a:solidFill>
                  <a:srgbClr val="002060"/>
                </a:solidFill>
              </a:rPr>
              <a:t> gen.)</a:t>
            </a:r>
          </a:p>
        </p:txBody>
      </p:sp>
    </p:spTree>
    <p:extLst>
      <p:ext uri="{BB962C8B-B14F-4D97-AF65-F5344CB8AC3E}">
        <p14:creationId xmlns:p14="http://schemas.microsoft.com/office/powerpoint/2010/main" val="310041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i29_spect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119" y="1820009"/>
            <a:ext cx="5517027" cy="4336723"/>
          </a:xfrm>
          <a:prstGeom prst="rect">
            <a:avLst/>
          </a:prstGeom>
        </p:spPr>
      </p:pic>
      <p:sp>
        <p:nvSpPr>
          <p:cNvPr id="4" name="Rectangle 3"/>
          <p:cNvSpPr/>
          <p:nvPr/>
        </p:nvSpPr>
        <p:spPr>
          <a:xfrm>
            <a:off x="1698316" y="1600929"/>
            <a:ext cx="3645858" cy="1446550"/>
          </a:xfrm>
          <a:prstGeom prst="rect">
            <a:avLst/>
          </a:prstGeom>
          <a:solidFill>
            <a:srgbClr val="FFFF00"/>
          </a:solidFill>
          <a:ln>
            <a:solidFill>
              <a:schemeClr val="bg1"/>
            </a:solidFill>
          </a:ln>
        </p:spPr>
        <p:txBody>
          <a:bodyPr wrap="square">
            <a:spAutoFit/>
          </a:bodyPr>
          <a:lstStyle/>
          <a:p>
            <a:r>
              <a:rPr lang="ru-RU" sz="2000" dirty="0">
                <a:solidFill>
                  <a:srgbClr val="002060"/>
                </a:solidFill>
              </a:rPr>
              <a:t>Заряд в пике распределения по кратностям ионизации определяется температурой и  параметром удержания</a:t>
            </a:r>
            <a:r>
              <a:rPr lang="en-US" sz="2000" dirty="0">
                <a:solidFill>
                  <a:srgbClr val="002060"/>
                </a:solidFill>
              </a:rPr>
              <a:t> </a:t>
            </a:r>
            <a:r>
              <a:rPr lang="en-US" sz="2800" dirty="0" err="1">
                <a:solidFill>
                  <a:srgbClr val="002060"/>
                </a:solidFill>
              </a:rPr>
              <a:t>n</a:t>
            </a:r>
            <a:r>
              <a:rPr lang="en-US" sz="2800" baseline="-25000" dirty="0" err="1">
                <a:solidFill>
                  <a:srgbClr val="002060"/>
                </a:solidFill>
              </a:rPr>
              <a:t>e</a:t>
            </a:r>
            <a:r>
              <a:rPr lang="en-US" sz="2800" dirty="0" err="1">
                <a:solidFill>
                  <a:srgbClr val="002060"/>
                </a:solidFill>
                <a:latin typeface="Symbol" charset="2"/>
                <a:cs typeface="Symbol" charset="2"/>
              </a:rPr>
              <a:t>t</a:t>
            </a:r>
            <a:r>
              <a:rPr lang="en-US" sz="2800" baseline="-25000" dirty="0" err="1">
                <a:solidFill>
                  <a:srgbClr val="002060"/>
                </a:solidFill>
              </a:rPr>
              <a:t>i</a:t>
            </a:r>
            <a:r>
              <a:rPr lang="ru-RU" sz="2800" baseline="-25000" dirty="0">
                <a:solidFill>
                  <a:srgbClr val="002060"/>
                </a:solidFill>
              </a:rPr>
              <a:t> </a:t>
            </a:r>
            <a:endParaRPr lang="en-US" sz="2800" baseline="-25000" dirty="0">
              <a:solidFill>
                <a:srgbClr val="002060"/>
              </a:solidFill>
            </a:endParaRPr>
          </a:p>
        </p:txBody>
      </p:sp>
      <p:sp>
        <p:nvSpPr>
          <p:cNvPr id="5" name="TextBox 4"/>
          <p:cNvSpPr txBox="1"/>
          <p:nvPr/>
        </p:nvSpPr>
        <p:spPr>
          <a:xfrm>
            <a:off x="2117634" y="4634706"/>
            <a:ext cx="3304056" cy="1015663"/>
          </a:xfrm>
          <a:prstGeom prst="rect">
            <a:avLst/>
          </a:prstGeom>
          <a:solidFill>
            <a:srgbClr val="FFFF00"/>
          </a:solidFill>
          <a:ln>
            <a:solidFill>
              <a:srgbClr val="000000"/>
            </a:solidFill>
          </a:ln>
        </p:spPr>
        <p:txBody>
          <a:bodyPr wrap="square" rtlCol="0">
            <a:spAutoFit/>
          </a:bodyPr>
          <a:lstStyle/>
          <a:p>
            <a:r>
              <a:rPr lang="ru-RU" dirty="0">
                <a:solidFill>
                  <a:srgbClr val="002060"/>
                </a:solidFill>
              </a:rPr>
              <a:t>Максимальный заряд определяется плотностью нейтралов </a:t>
            </a:r>
            <a:r>
              <a:rPr lang="en-US" sz="2400" dirty="0">
                <a:solidFill>
                  <a:srgbClr val="002060"/>
                </a:solidFill>
              </a:rPr>
              <a:t>n</a:t>
            </a:r>
            <a:r>
              <a:rPr lang="en-US" sz="2400" baseline="-25000" dirty="0">
                <a:solidFill>
                  <a:srgbClr val="002060"/>
                </a:solidFill>
              </a:rPr>
              <a:t>0</a:t>
            </a:r>
            <a:r>
              <a:rPr lang="en-US" baseline="-25000" dirty="0">
                <a:solidFill>
                  <a:srgbClr val="002060"/>
                </a:solidFill>
              </a:rPr>
              <a:t> </a:t>
            </a:r>
            <a:r>
              <a:rPr lang="en-US" dirty="0">
                <a:solidFill>
                  <a:srgbClr val="002060"/>
                </a:solidFill>
              </a:rPr>
              <a:t>(</a:t>
            </a:r>
            <a:r>
              <a:rPr lang="ru-RU" dirty="0">
                <a:solidFill>
                  <a:srgbClr val="002060"/>
                </a:solidFill>
              </a:rPr>
              <a:t>перезарядкой</a:t>
            </a:r>
            <a:r>
              <a:rPr lang="en-US" dirty="0">
                <a:solidFill>
                  <a:srgbClr val="002060"/>
                </a:solidFill>
              </a:rPr>
              <a:t>)</a:t>
            </a:r>
          </a:p>
        </p:txBody>
      </p:sp>
      <p:sp>
        <p:nvSpPr>
          <p:cNvPr id="6" name="Oval 5"/>
          <p:cNvSpPr/>
          <p:nvPr/>
        </p:nvSpPr>
        <p:spPr>
          <a:xfrm>
            <a:off x="6998067" y="2466339"/>
            <a:ext cx="922421"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717329" y="4491789"/>
            <a:ext cx="561474" cy="97589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519937" y="2490097"/>
            <a:ext cx="1126605" cy="3572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endCxn id="7" idx="1"/>
          </p:cNvCxnSpPr>
          <p:nvPr/>
        </p:nvCxnSpPr>
        <p:spPr>
          <a:xfrm flipV="1">
            <a:off x="5519937" y="4634706"/>
            <a:ext cx="1279619" cy="3064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itle 1"/>
          <p:cNvSpPr>
            <a:spLocks noGrp="1"/>
          </p:cNvSpPr>
          <p:nvPr>
            <p:ph type="title" idx="4294967295"/>
          </p:nvPr>
        </p:nvSpPr>
        <p:spPr>
          <a:xfrm>
            <a:off x="2788267" y="735307"/>
            <a:ext cx="7858125" cy="1143000"/>
          </a:xfrm>
        </p:spPr>
        <p:txBody>
          <a:bodyPr/>
          <a:lstStyle/>
          <a:p>
            <a:r>
              <a:rPr lang="ru-RU" sz="3400" dirty="0">
                <a:latin typeface="Times New Roman" panose="02020603050405020304" pitchFamily="18" charset="0"/>
                <a:cs typeface="Times New Roman" panose="02020603050405020304" pitchFamily="18" charset="0"/>
              </a:rPr>
              <a:t>Генерация многозарядных ионов</a:t>
            </a:r>
            <a:endParaRPr lang="fi-FI" sz="3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646541" y="6237312"/>
            <a:ext cx="3528392" cy="369332"/>
          </a:xfrm>
          <a:prstGeom prst="rect">
            <a:avLst/>
          </a:prstGeom>
          <a:noFill/>
        </p:spPr>
        <p:txBody>
          <a:bodyPr wrap="square" rtlCol="0">
            <a:spAutoFit/>
          </a:bodyPr>
          <a:lstStyle/>
          <a:p>
            <a:r>
              <a:rPr lang="fi-FI" dirty="0" err="1">
                <a:solidFill>
                  <a:schemeClr val="bg2"/>
                </a:solidFill>
              </a:rPr>
              <a:t>Courtesy</a:t>
            </a:r>
            <a:r>
              <a:rPr lang="fi-FI" dirty="0">
                <a:solidFill>
                  <a:schemeClr val="bg2"/>
                </a:solidFill>
              </a:rPr>
              <a:t> of C. </a:t>
            </a:r>
            <a:r>
              <a:rPr lang="fi-FI" dirty="0" err="1">
                <a:solidFill>
                  <a:schemeClr val="bg2"/>
                </a:solidFill>
              </a:rPr>
              <a:t>Lyneis</a:t>
            </a:r>
            <a:endParaRPr lang="fi-FI" dirty="0">
              <a:solidFill>
                <a:schemeClr val="bg2"/>
              </a:solidFill>
            </a:endParaRPr>
          </a:p>
        </p:txBody>
      </p:sp>
      <p:sp>
        <p:nvSpPr>
          <p:cNvPr id="2" name="TextBox 1"/>
          <p:cNvSpPr txBox="1"/>
          <p:nvPr/>
        </p:nvSpPr>
        <p:spPr>
          <a:xfrm>
            <a:off x="8014793" y="2524173"/>
            <a:ext cx="2304256" cy="923330"/>
          </a:xfrm>
          <a:prstGeom prst="rect">
            <a:avLst/>
          </a:prstGeom>
          <a:noFill/>
        </p:spPr>
        <p:txBody>
          <a:bodyPr wrap="square" rtlCol="0">
            <a:spAutoFit/>
          </a:bodyPr>
          <a:lstStyle/>
          <a:p>
            <a:pPr algn="ctr"/>
            <a:r>
              <a:rPr lang="ru-RU" dirty="0">
                <a:solidFill>
                  <a:srgbClr val="002060"/>
                </a:solidFill>
              </a:rPr>
              <a:t>Потенциал ионизации несколько кэВ</a:t>
            </a:r>
            <a:endParaRPr lang="fi-FI" dirty="0">
              <a:solidFill>
                <a:srgbClr val="002060"/>
              </a:solidFill>
            </a:endParaRPr>
          </a:p>
        </p:txBody>
      </p:sp>
    </p:spTree>
    <p:extLst>
      <p:ext uri="{BB962C8B-B14F-4D97-AF65-F5344CB8AC3E}">
        <p14:creationId xmlns:p14="http://schemas.microsoft.com/office/powerpoint/2010/main" val="337522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5180" y="5384544"/>
            <a:ext cx="2132571" cy="122413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idx="4294967295"/>
          </p:nvPr>
        </p:nvSpPr>
        <p:spPr>
          <a:xfrm>
            <a:off x="1955800" y="645623"/>
            <a:ext cx="8280400" cy="1143000"/>
          </a:xfrm>
        </p:spPr>
        <p:txBody>
          <a:bodyPr/>
          <a:lstStyle/>
          <a:p>
            <a:r>
              <a:rPr lang="ru-RU" sz="3600" dirty="0">
                <a:latin typeface="Times New Roman" panose="02020603050405020304" pitchFamily="18" charset="0"/>
                <a:cs typeface="Times New Roman" panose="02020603050405020304" pitchFamily="18" charset="0"/>
              </a:rPr>
              <a:t>Законы подобия (</a:t>
            </a:r>
            <a:r>
              <a:rPr lang="ru-RU" sz="3600" dirty="0" err="1">
                <a:latin typeface="Times New Roman" panose="02020603050405020304" pitchFamily="18" charset="0"/>
                <a:cs typeface="Times New Roman" panose="02020603050405020304" pitchFamily="18" charset="0"/>
              </a:rPr>
              <a:t>скейлинг</a:t>
            </a:r>
            <a:r>
              <a:rPr lang="ru-RU" sz="3600" dirty="0">
                <a:latin typeface="Times New Roman" panose="02020603050405020304" pitchFamily="18" charset="0"/>
                <a:cs typeface="Times New Roman" panose="02020603050405020304" pitchFamily="18" charset="0"/>
              </a:rPr>
              <a:t>) для ЭЦР источников многозарядных ионов</a:t>
            </a:r>
            <a:endParaRPr lang="fi-FI"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168271" y="6151740"/>
            <a:ext cx="7848872" cy="830997"/>
          </a:xfrm>
          <a:prstGeom prst="rect">
            <a:avLst/>
          </a:prstGeom>
          <a:noFill/>
        </p:spPr>
        <p:txBody>
          <a:bodyPr wrap="square" rtlCol="0">
            <a:spAutoFit/>
          </a:bodyPr>
          <a:lstStyle/>
          <a:p>
            <a:r>
              <a:rPr lang="it-IT" sz="1600" dirty="0">
                <a:solidFill>
                  <a:srgbClr val="002060"/>
                </a:solidFill>
              </a:rPr>
              <a:t>D. </a:t>
            </a:r>
            <a:r>
              <a:rPr lang="it-IT" sz="1600" dirty="0" err="1">
                <a:solidFill>
                  <a:srgbClr val="002060"/>
                </a:solidFill>
              </a:rPr>
              <a:t>Hitz</a:t>
            </a:r>
            <a:r>
              <a:rPr lang="it-IT" sz="1600" dirty="0">
                <a:solidFill>
                  <a:srgbClr val="002060"/>
                </a:solidFill>
              </a:rPr>
              <a:t>, A. </a:t>
            </a:r>
            <a:r>
              <a:rPr lang="it-IT" sz="1600" dirty="0" err="1">
                <a:solidFill>
                  <a:srgbClr val="002060"/>
                </a:solidFill>
              </a:rPr>
              <a:t>Girard</a:t>
            </a:r>
            <a:r>
              <a:rPr lang="it-IT" sz="1600" dirty="0">
                <a:solidFill>
                  <a:srgbClr val="002060"/>
                </a:solidFill>
              </a:rPr>
              <a:t>, G. </a:t>
            </a:r>
            <a:r>
              <a:rPr lang="it-IT" sz="1600" dirty="0" err="1">
                <a:solidFill>
                  <a:srgbClr val="002060"/>
                </a:solidFill>
              </a:rPr>
              <a:t>Melin</a:t>
            </a:r>
            <a:r>
              <a:rPr lang="it-IT" sz="1600" dirty="0">
                <a:solidFill>
                  <a:srgbClr val="002060"/>
                </a:solidFill>
              </a:rPr>
              <a:t>, S. </a:t>
            </a:r>
            <a:r>
              <a:rPr lang="it-IT" sz="1600" dirty="0" err="1">
                <a:solidFill>
                  <a:srgbClr val="002060"/>
                </a:solidFill>
              </a:rPr>
              <a:t>Gammino</a:t>
            </a:r>
            <a:r>
              <a:rPr lang="it-IT" sz="1600" dirty="0">
                <a:solidFill>
                  <a:srgbClr val="002060"/>
                </a:solidFill>
              </a:rPr>
              <a:t>, G. </a:t>
            </a:r>
            <a:r>
              <a:rPr lang="it-IT" sz="1600" dirty="0" err="1">
                <a:solidFill>
                  <a:srgbClr val="002060"/>
                </a:solidFill>
              </a:rPr>
              <a:t>Ciavola</a:t>
            </a:r>
            <a:r>
              <a:rPr lang="it-IT" sz="1600" dirty="0">
                <a:solidFill>
                  <a:srgbClr val="002060"/>
                </a:solidFill>
              </a:rPr>
              <a:t>, L. Celona</a:t>
            </a:r>
          </a:p>
          <a:p>
            <a:r>
              <a:rPr lang="fi-FI" sz="1600" dirty="0" err="1">
                <a:solidFill>
                  <a:srgbClr val="002060"/>
                </a:solidFill>
              </a:rPr>
              <a:t>Rev</a:t>
            </a:r>
            <a:r>
              <a:rPr lang="fi-FI" sz="1600" dirty="0">
                <a:solidFill>
                  <a:srgbClr val="002060"/>
                </a:solidFill>
              </a:rPr>
              <a:t>. </a:t>
            </a:r>
            <a:r>
              <a:rPr lang="fi-FI" sz="1600" dirty="0" err="1">
                <a:solidFill>
                  <a:srgbClr val="002060"/>
                </a:solidFill>
              </a:rPr>
              <a:t>Sci</a:t>
            </a:r>
            <a:r>
              <a:rPr lang="fi-FI" sz="1600" dirty="0">
                <a:solidFill>
                  <a:srgbClr val="002060"/>
                </a:solidFill>
              </a:rPr>
              <a:t>. </a:t>
            </a:r>
            <a:r>
              <a:rPr lang="fi-FI" sz="1600" dirty="0" err="1">
                <a:solidFill>
                  <a:srgbClr val="002060"/>
                </a:solidFill>
              </a:rPr>
              <a:t>Instrum</a:t>
            </a:r>
            <a:r>
              <a:rPr lang="fi-FI" sz="1600" dirty="0">
                <a:solidFill>
                  <a:srgbClr val="002060"/>
                </a:solidFill>
              </a:rPr>
              <a:t>. 73, (2002), p. 509.</a:t>
            </a:r>
          </a:p>
          <a:p>
            <a:endParaRPr lang="fi-FI" sz="1600" dirty="0"/>
          </a:p>
        </p:txBody>
      </p:sp>
      <mc:AlternateContent xmlns:mc="http://schemas.openxmlformats.org/markup-compatibility/2006">
        <mc:Choice xmlns:a14="http://schemas.microsoft.com/office/drawing/2010/main" Requires="a14">
          <p:sp>
            <p:nvSpPr>
              <p:cNvPr id="3" name="TextBox 2"/>
              <p:cNvSpPr txBox="1"/>
              <p:nvPr/>
            </p:nvSpPr>
            <p:spPr>
              <a:xfrm>
                <a:off x="786098" y="1827500"/>
                <a:ext cx="2772308" cy="458170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fi-FI" sz="2400" i="1">
                              <a:solidFill>
                                <a:srgbClr val="002060"/>
                              </a:solidFill>
                              <a:latin typeface="Cambria Math" panose="02040503050406030204" pitchFamily="18" charset="0"/>
                            </a:rPr>
                          </m:ctrlPr>
                        </m:fPr>
                        <m:num>
                          <m:sSub>
                            <m:sSubPr>
                              <m:ctrlPr>
                                <a:rPr lang="fi-FI" sz="2400" i="1">
                                  <a:solidFill>
                                    <a:srgbClr val="002060"/>
                                  </a:solidFill>
                                  <a:latin typeface="Cambria Math" panose="02040503050406030204" pitchFamily="18" charset="0"/>
                                </a:rPr>
                              </m:ctrlPr>
                            </m:sSubPr>
                            <m:e>
                              <m:r>
                                <a:rPr lang="fi-FI" sz="2400" i="1">
                                  <a:solidFill>
                                    <a:srgbClr val="002060"/>
                                  </a:solidFill>
                                  <a:latin typeface="Cambria Math"/>
                                </a:rPr>
                                <m:t>𝐵</m:t>
                              </m:r>
                            </m:e>
                            <m:sub>
                              <m:r>
                                <a:rPr lang="fi-FI" sz="2400" i="1">
                                  <a:solidFill>
                                    <a:srgbClr val="002060"/>
                                  </a:solidFill>
                                  <a:latin typeface="Cambria Math"/>
                                </a:rPr>
                                <m:t>𝑖𝑛𝑗</m:t>
                              </m:r>
                            </m:sub>
                          </m:sSub>
                        </m:num>
                        <m:den>
                          <m:sSub>
                            <m:sSubPr>
                              <m:ctrlPr>
                                <a:rPr lang="fi-FI" sz="2400" i="1">
                                  <a:solidFill>
                                    <a:srgbClr val="002060"/>
                                  </a:solidFill>
                                  <a:latin typeface="Cambria Math" panose="02040503050406030204" pitchFamily="18" charset="0"/>
                                </a:rPr>
                              </m:ctrlPr>
                            </m:sSubPr>
                            <m:e>
                              <m:r>
                                <a:rPr lang="fi-FI" sz="2400" i="1">
                                  <a:solidFill>
                                    <a:srgbClr val="002060"/>
                                  </a:solidFill>
                                  <a:latin typeface="Cambria Math"/>
                                </a:rPr>
                                <m:t>𝐵</m:t>
                              </m:r>
                            </m:e>
                            <m:sub>
                              <m:r>
                                <a:rPr lang="fi-FI" sz="2400" i="1">
                                  <a:solidFill>
                                    <a:srgbClr val="002060"/>
                                  </a:solidFill>
                                  <a:latin typeface="Cambria Math"/>
                                </a:rPr>
                                <m:t>𝐸𝐶𝑅</m:t>
                              </m:r>
                            </m:sub>
                          </m:sSub>
                        </m:den>
                      </m:f>
                      <m:r>
                        <a:rPr lang="fi-FI" sz="2400" i="1">
                          <a:solidFill>
                            <a:srgbClr val="002060"/>
                          </a:solidFill>
                          <a:latin typeface="Cambria Math"/>
                          <a:ea typeface="Cambria Math"/>
                        </a:rPr>
                        <m:t>=4</m:t>
                      </m:r>
                    </m:oMath>
                  </m:oMathPara>
                </a14:m>
                <a:endParaRPr lang="fi-FI" sz="2400" dirty="0">
                  <a:solidFill>
                    <a:srgbClr val="002060"/>
                  </a:solidFill>
                  <a:ea typeface="Cambria Math"/>
                </a:endParaRPr>
              </a:p>
              <a:p>
                <a:endParaRPr lang="fi-FI" sz="2400" dirty="0">
                  <a:solidFill>
                    <a:srgbClr val="002060"/>
                  </a:solidFill>
                </a:endParaRPr>
              </a:p>
              <a:p>
                <a:pPr/>
                <a14:m>
                  <m:oMathPara xmlns:m="http://schemas.openxmlformats.org/officeDocument/2006/math">
                    <m:oMathParaPr>
                      <m:jc m:val="left"/>
                    </m:oMathParaPr>
                    <m:oMath xmlns:m="http://schemas.openxmlformats.org/officeDocument/2006/math">
                      <m:f>
                        <m:fPr>
                          <m:ctrlPr>
                            <a:rPr lang="fi-FI" sz="2400" i="1">
                              <a:solidFill>
                                <a:srgbClr val="002060"/>
                              </a:solidFill>
                              <a:latin typeface="Cambria Math" panose="02040503050406030204" pitchFamily="18" charset="0"/>
                            </a:rPr>
                          </m:ctrlPr>
                        </m:fPr>
                        <m:num>
                          <m:sSub>
                            <m:sSubPr>
                              <m:ctrlPr>
                                <a:rPr lang="fi-FI" sz="2400" i="1">
                                  <a:solidFill>
                                    <a:srgbClr val="002060"/>
                                  </a:solidFill>
                                  <a:latin typeface="Cambria Math" panose="02040503050406030204" pitchFamily="18" charset="0"/>
                                </a:rPr>
                              </m:ctrlPr>
                            </m:sSubPr>
                            <m:e>
                              <m:r>
                                <a:rPr lang="fi-FI" sz="2400" i="1">
                                  <a:solidFill>
                                    <a:srgbClr val="002060"/>
                                  </a:solidFill>
                                  <a:latin typeface="Cambria Math"/>
                                </a:rPr>
                                <m:t>𝐵</m:t>
                              </m:r>
                            </m:e>
                            <m:sub>
                              <m:r>
                                <a:rPr lang="fi-FI" sz="2400" i="1">
                                  <a:solidFill>
                                    <a:srgbClr val="002060"/>
                                  </a:solidFill>
                                  <a:latin typeface="Cambria Math"/>
                                </a:rPr>
                                <m:t>𝑟𝑎𝑑</m:t>
                              </m:r>
                            </m:sub>
                          </m:sSub>
                        </m:num>
                        <m:den>
                          <m:sSub>
                            <m:sSubPr>
                              <m:ctrlPr>
                                <a:rPr lang="fi-FI" sz="2400" i="1">
                                  <a:solidFill>
                                    <a:srgbClr val="002060"/>
                                  </a:solidFill>
                                  <a:latin typeface="Cambria Math" panose="02040503050406030204" pitchFamily="18" charset="0"/>
                                </a:rPr>
                              </m:ctrlPr>
                            </m:sSubPr>
                            <m:e>
                              <m:r>
                                <a:rPr lang="fi-FI" sz="2400" i="1">
                                  <a:solidFill>
                                    <a:srgbClr val="002060"/>
                                  </a:solidFill>
                                  <a:latin typeface="Cambria Math"/>
                                </a:rPr>
                                <m:t>𝐵</m:t>
                              </m:r>
                            </m:e>
                            <m:sub>
                              <m:r>
                                <a:rPr lang="fi-FI" sz="2400" i="1">
                                  <a:solidFill>
                                    <a:srgbClr val="002060"/>
                                  </a:solidFill>
                                  <a:latin typeface="Cambria Math"/>
                                </a:rPr>
                                <m:t>𝐸𝐶𝑅</m:t>
                              </m:r>
                            </m:sub>
                          </m:sSub>
                        </m:den>
                      </m:f>
                      <m:r>
                        <a:rPr lang="fi-FI" sz="2400" i="1">
                          <a:solidFill>
                            <a:srgbClr val="002060"/>
                          </a:solidFill>
                          <a:latin typeface="Cambria Math"/>
                          <a:ea typeface="Cambria Math"/>
                        </a:rPr>
                        <m:t>=</m:t>
                      </m:r>
                      <m:r>
                        <a:rPr lang="fi-FI" sz="2400" i="1">
                          <a:solidFill>
                            <a:srgbClr val="002060"/>
                          </a:solidFill>
                          <a:latin typeface="Cambria Math"/>
                          <a:ea typeface="Cambria Math"/>
                        </a:rPr>
                        <m:t>2</m:t>
                      </m:r>
                    </m:oMath>
                  </m:oMathPara>
                </a14:m>
                <a:endParaRPr lang="fi-FI" sz="2400" dirty="0">
                  <a:solidFill>
                    <a:srgbClr val="002060"/>
                  </a:solidFill>
                  <a:ea typeface="Cambria Math"/>
                </a:endParaRPr>
              </a:p>
              <a:p>
                <a:endParaRPr lang="fi-FI" sz="2400" dirty="0">
                  <a:solidFill>
                    <a:srgbClr val="002060"/>
                  </a:solidFill>
                </a:endParaRPr>
              </a:p>
              <a:p>
                <a:pPr/>
                <a14:m>
                  <m:oMathPara xmlns:m="http://schemas.openxmlformats.org/officeDocument/2006/math">
                    <m:oMathParaPr>
                      <m:jc m:val="left"/>
                    </m:oMathParaPr>
                    <m:oMath xmlns:m="http://schemas.openxmlformats.org/officeDocument/2006/math">
                      <m:sSub>
                        <m:sSubPr>
                          <m:ctrlPr>
                            <a:rPr lang="fi-FI" sz="2400" i="1">
                              <a:solidFill>
                                <a:srgbClr val="002060"/>
                              </a:solidFill>
                              <a:latin typeface="Cambria Math" panose="02040503050406030204" pitchFamily="18" charset="0"/>
                            </a:rPr>
                          </m:ctrlPr>
                        </m:sSubPr>
                        <m:e>
                          <m:r>
                            <a:rPr lang="fi-FI" sz="2400" i="1">
                              <a:solidFill>
                                <a:srgbClr val="002060"/>
                              </a:solidFill>
                              <a:latin typeface="Cambria Math"/>
                            </a:rPr>
                            <m:t>𝐵</m:t>
                          </m:r>
                        </m:e>
                        <m:sub>
                          <m:r>
                            <a:rPr lang="fi-FI" sz="2400" i="1">
                              <a:solidFill>
                                <a:srgbClr val="002060"/>
                              </a:solidFill>
                              <a:latin typeface="Cambria Math"/>
                            </a:rPr>
                            <m:t>𝑒𝑥𝑡</m:t>
                          </m:r>
                        </m:sub>
                      </m:sSub>
                      <m:r>
                        <a:rPr lang="fi-FI" sz="2400" i="1">
                          <a:solidFill>
                            <a:srgbClr val="002060"/>
                          </a:solidFill>
                          <a:latin typeface="Cambria Math"/>
                          <a:ea typeface="Cambria Math"/>
                        </a:rPr>
                        <m:t>≈0.9</m:t>
                      </m:r>
                      <m:sSub>
                        <m:sSubPr>
                          <m:ctrlPr>
                            <a:rPr lang="fi-FI" sz="2400" i="1">
                              <a:solidFill>
                                <a:srgbClr val="002060"/>
                              </a:solidFill>
                              <a:latin typeface="Cambria Math" panose="02040503050406030204" pitchFamily="18" charset="0"/>
                              <a:ea typeface="Cambria Math"/>
                            </a:rPr>
                          </m:ctrlPr>
                        </m:sSubPr>
                        <m:e>
                          <m:r>
                            <a:rPr lang="fi-FI" sz="2400" i="1">
                              <a:solidFill>
                                <a:srgbClr val="002060"/>
                              </a:solidFill>
                              <a:latin typeface="Cambria Math"/>
                              <a:ea typeface="Cambria Math"/>
                            </a:rPr>
                            <m:t>𝐵</m:t>
                          </m:r>
                        </m:e>
                        <m:sub>
                          <m:r>
                            <a:rPr lang="fi-FI" sz="2400" i="1">
                              <a:solidFill>
                                <a:srgbClr val="002060"/>
                              </a:solidFill>
                              <a:latin typeface="Cambria Math"/>
                              <a:ea typeface="Cambria Math"/>
                            </a:rPr>
                            <m:t>𝑟𝑎𝑑</m:t>
                          </m:r>
                        </m:sub>
                      </m:sSub>
                    </m:oMath>
                  </m:oMathPara>
                </a14:m>
                <a:endParaRPr lang="fi-FI" sz="2400" dirty="0">
                  <a:solidFill>
                    <a:srgbClr val="002060"/>
                  </a:solidFill>
                </a:endParaRPr>
              </a:p>
              <a:p>
                <a:endParaRPr lang="fi-FI" sz="2400" dirty="0">
                  <a:solidFill>
                    <a:srgbClr val="002060"/>
                  </a:solidFill>
                </a:endParaRPr>
              </a:p>
              <a:p>
                <a:pPr/>
                <a14:m>
                  <m:oMathPara xmlns:m="http://schemas.openxmlformats.org/officeDocument/2006/math">
                    <m:oMathParaPr>
                      <m:jc m:val="left"/>
                    </m:oMathParaPr>
                    <m:oMath xmlns:m="http://schemas.openxmlformats.org/officeDocument/2006/math">
                      <m:sSub>
                        <m:sSubPr>
                          <m:ctrlPr>
                            <a:rPr lang="fi-FI" sz="2400" i="1">
                              <a:solidFill>
                                <a:srgbClr val="002060"/>
                              </a:solidFill>
                              <a:latin typeface="Cambria Math" panose="02040503050406030204" pitchFamily="18" charset="0"/>
                            </a:rPr>
                          </m:ctrlPr>
                        </m:sSubPr>
                        <m:e>
                          <m:r>
                            <a:rPr lang="fi-FI" sz="2400" i="1">
                              <a:solidFill>
                                <a:srgbClr val="002060"/>
                              </a:solidFill>
                              <a:latin typeface="Cambria Math"/>
                            </a:rPr>
                            <m:t>𝐵</m:t>
                          </m:r>
                        </m:e>
                        <m:sub>
                          <m:r>
                            <a:rPr lang="fi-FI" sz="2400" i="1">
                              <a:solidFill>
                                <a:srgbClr val="002060"/>
                              </a:solidFill>
                              <a:latin typeface="Cambria Math"/>
                            </a:rPr>
                            <m:t>𝑚𝑖𝑛</m:t>
                          </m:r>
                        </m:sub>
                      </m:sSub>
                      <m:r>
                        <a:rPr lang="fi-FI" sz="2400" i="1">
                          <a:solidFill>
                            <a:srgbClr val="002060"/>
                          </a:solidFill>
                          <a:latin typeface="Cambria Math"/>
                          <a:ea typeface="Cambria Math"/>
                        </a:rPr>
                        <m:t>≈0.</m:t>
                      </m:r>
                      <m:r>
                        <a:rPr lang="fi-FI" sz="2400" i="1">
                          <a:solidFill>
                            <a:srgbClr val="002060"/>
                          </a:solidFill>
                          <a:latin typeface="Cambria Math"/>
                          <a:ea typeface="Cambria Math"/>
                        </a:rPr>
                        <m:t>4</m:t>
                      </m:r>
                      <m:sSub>
                        <m:sSubPr>
                          <m:ctrlPr>
                            <a:rPr lang="fi-FI" sz="2400" i="1">
                              <a:solidFill>
                                <a:srgbClr val="002060"/>
                              </a:solidFill>
                              <a:latin typeface="Cambria Math" panose="02040503050406030204" pitchFamily="18" charset="0"/>
                              <a:ea typeface="Cambria Math"/>
                            </a:rPr>
                          </m:ctrlPr>
                        </m:sSubPr>
                        <m:e>
                          <m:r>
                            <a:rPr lang="fi-FI" sz="2400" i="1">
                              <a:solidFill>
                                <a:srgbClr val="002060"/>
                              </a:solidFill>
                              <a:latin typeface="Cambria Math"/>
                              <a:ea typeface="Cambria Math"/>
                            </a:rPr>
                            <m:t>𝐵</m:t>
                          </m:r>
                        </m:e>
                        <m:sub>
                          <m:r>
                            <a:rPr lang="fi-FI" sz="2400" i="1">
                              <a:solidFill>
                                <a:srgbClr val="002060"/>
                              </a:solidFill>
                              <a:latin typeface="Cambria Math"/>
                              <a:ea typeface="Cambria Math"/>
                            </a:rPr>
                            <m:t>𝑟𝑎𝑑</m:t>
                          </m:r>
                        </m:sub>
                      </m:sSub>
                    </m:oMath>
                  </m:oMathPara>
                </a14:m>
                <a:endParaRPr lang="fi-FI" sz="2400" dirty="0">
                  <a:solidFill>
                    <a:srgbClr val="002060"/>
                  </a:solidFill>
                </a:endParaRPr>
              </a:p>
              <a:p>
                <a:endParaRPr lang="fi-FI" sz="2400" dirty="0">
                  <a:solidFill>
                    <a:srgbClr val="002060"/>
                  </a:solidFill>
                </a:endParaRPr>
              </a:p>
              <a:p>
                <a:pPr/>
                <a14:m>
                  <m:oMathPara xmlns:m="http://schemas.openxmlformats.org/officeDocument/2006/math">
                    <m:oMathParaPr>
                      <m:jc m:val="left"/>
                    </m:oMathParaPr>
                    <m:oMath xmlns:m="http://schemas.openxmlformats.org/officeDocument/2006/math">
                      <m:f>
                        <m:fPr>
                          <m:ctrlPr>
                            <a:rPr lang="fi-FI" sz="2400" i="1">
                              <a:solidFill>
                                <a:srgbClr val="002060"/>
                              </a:solidFill>
                              <a:latin typeface="Cambria Math" panose="02040503050406030204" pitchFamily="18" charset="0"/>
                            </a:rPr>
                          </m:ctrlPr>
                        </m:fPr>
                        <m:num>
                          <m:sSub>
                            <m:sSubPr>
                              <m:ctrlPr>
                                <a:rPr lang="fi-FI" sz="2400" i="1">
                                  <a:solidFill>
                                    <a:srgbClr val="002060"/>
                                  </a:solidFill>
                                  <a:latin typeface="Cambria Math" panose="02040503050406030204" pitchFamily="18" charset="0"/>
                                </a:rPr>
                              </m:ctrlPr>
                            </m:sSubPr>
                            <m:e>
                              <m:r>
                                <a:rPr lang="fi-FI" sz="2400" i="1">
                                  <a:solidFill>
                                    <a:srgbClr val="002060"/>
                                  </a:solidFill>
                                  <a:latin typeface="Cambria Math"/>
                                </a:rPr>
                                <m:t>𝐵</m:t>
                              </m:r>
                            </m:e>
                            <m:sub>
                              <m:r>
                                <a:rPr lang="fi-FI" sz="2400" i="1">
                                  <a:solidFill>
                                    <a:srgbClr val="002060"/>
                                  </a:solidFill>
                                  <a:latin typeface="Cambria Math"/>
                                </a:rPr>
                                <m:t>𝑚𝑖𝑛</m:t>
                              </m:r>
                            </m:sub>
                          </m:sSub>
                        </m:num>
                        <m:den>
                          <m:sSub>
                            <m:sSubPr>
                              <m:ctrlPr>
                                <a:rPr lang="fi-FI" sz="2400" i="1">
                                  <a:solidFill>
                                    <a:srgbClr val="002060"/>
                                  </a:solidFill>
                                  <a:latin typeface="Cambria Math" panose="02040503050406030204" pitchFamily="18" charset="0"/>
                                </a:rPr>
                              </m:ctrlPr>
                            </m:sSubPr>
                            <m:e>
                              <m:r>
                                <a:rPr lang="fi-FI" sz="2400" i="1">
                                  <a:solidFill>
                                    <a:srgbClr val="002060"/>
                                  </a:solidFill>
                                  <a:latin typeface="Cambria Math"/>
                                </a:rPr>
                                <m:t>𝐵</m:t>
                              </m:r>
                            </m:e>
                            <m:sub>
                              <m:r>
                                <a:rPr lang="fi-FI" sz="2400" i="1">
                                  <a:solidFill>
                                    <a:srgbClr val="002060"/>
                                  </a:solidFill>
                                  <a:latin typeface="Cambria Math"/>
                                </a:rPr>
                                <m:t>𝐸𝐶𝑅</m:t>
                              </m:r>
                            </m:sub>
                          </m:sSub>
                        </m:den>
                      </m:f>
                      <m:r>
                        <a:rPr lang="fi-FI" sz="2400" i="1">
                          <a:solidFill>
                            <a:srgbClr val="002060"/>
                          </a:solidFill>
                          <a:latin typeface="Cambria Math"/>
                          <a:ea typeface="Cambria Math"/>
                        </a:rPr>
                        <m:t>≈0.8</m:t>
                      </m:r>
                    </m:oMath>
                  </m:oMathPara>
                </a14:m>
                <a:endParaRPr lang="fi-FI" sz="2400" dirty="0">
                  <a:solidFill>
                    <a:srgbClr val="002060"/>
                  </a:solidFill>
                  <a:ea typeface="Cambria Math"/>
                </a:endParaRPr>
              </a:p>
            </p:txBody>
          </p:sp>
        </mc:Choice>
        <mc:Fallback>
          <p:sp>
            <p:nvSpPr>
              <p:cNvPr id="3" name="TextBox 2"/>
              <p:cNvSpPr txBox="1">
                <a:spLocks noRot="1" noChangeAspect="1" noMove="1" noResize="1" noEditPoints="1" noAdjustHandles="1" noChangeArrowheads="1" noChangeShapeType="1" noTextEdit="1"/>
              </p:cNvSpPr>
              <p:nvPr/>
            </p:nvSpPr>
            <p:spPr>
              <a:xfrm>
                <a:off x="786098" y="1827500"/>
                <a:ext cx="2772308" cy="4581703"/>
              </a:xfrm>
              <a:prstGeom prst="rect">
                <a:avLst/>
              </a:prstGeom>
              <a:blipFill>
                <a:blip r:embed="rId3"/>
                <a:stretch>
                  <a:fillRect l="-457"/>
                </a:stretch>
              </a:blipFill>
            </p:spPr>
            <p:txBody>
              <a:bodyPr/>
              <a:lstStyle/>
              <a:p>
                <a:r>
                  <a:rPr lang="ru-RU">
                    <a:noFill/>
                  </a:rPr>
                  <a:t> </a:t>
                </a:r>
              </a:p>
            </p:txBody>
          </p:sp>
        </mc:Fallback>
      </mc:AlternateContent>
      <p:sp>
        <p:nvSpPr>
          <p:cNvPr id="4" name="TextBox 3">
            <a:extLst>
              <a:ext uri="{FF2B5EF4-FFF2-40B4-BE49-F238E27FC236}">
                <a16:creationId xmlns:a16="http://schemas.microsoft.com/office/drawing/2014/main" id="{7B3163B7-852D-DC43-B9E2-4EF427E6439B}"/>
              </a:ext>
            </a:extLst>
          </p:cNvPr>
          <p:cNvSpPr txBox="1"/>
          <p:nvPr/>
        </p:nvSpPr>
        <p:spPr>
          <a:xfrm>
            <a:off x="7530751" y="2411844"/>
            <a:ext cx="4493666" cy="1815882"/>
          </a:xfrm>
          <a:prstGeom prst="rect">
            <a:avLst/>
          </a:prstGeom>
          <a:solidFill>
            <a:srgbClr val="FFFF00"/>
          </a:solidFill>
          <a:ln>
            <a:solidFill>
              <a:schemeClr val="bg1"/>
            </a:solidFill>
          </a:ln>
        </p:spPr>
        <p:txBody>
          <a:bodyPr wrap="none" rtlCol="0">
            <a:spAutoFit/>
          </a:bodyPr>
          <a:lstStyle/>
          <a:p>
            <a:r>
              <a:rPr lang="ru-RU" sz="2800" dirty="0">
                <a:solidFill>
                  <a:srgbClr val="002060"/>
                </a:solidFill>
              </a:rPr>
              <a:t>Нужно повышать:</a:t>
            </a:r>
          </a:p>
          <a:p>
            <a:r>
              <a:rPr lang="ru-RU" sz="2800" dirty="0">
                <a:solidFill>
                  <a:srgbClr val="002060"/>
                </a:solidFill>
              </a:rPr>
              <a:t>-Частоту нагрева</a:t>
            </a:r>
          </a:p>
          <a:p>
            <a:r>
              <a:rPr lang="ru-RU" sz="2800" dirty="0">
                <a:solidFill>
                  <a:srgbClr val="002060"/>
                </a:solidFill>
              </a:rPr>
              <a:t>-Магнитное поле ловушки</a:t>
            </a:r>
          </a:p>
          <a:p>
            <a:r>
              <a:rPr lang="ru-RU" sz="2800" dirty="0">
                <a:solidFill>
                  <a:srgbClr val="002060"/>
                </a:solidFill>
              </a:rPr>
              <a:t>-Мощность нагрева</a:t>
            </a:r>
          </a:p>
        </p:txBody>
      </p:sp>
      <p:pic>
        <p:nvPicPr>
          <p:cNvPr id="11" name="Picture 2">
            <a:extLst>
              <a:ext uri="{FF2B5EF4-FFF2-40B4-BE49-F238E27FC236}">
                <a16:creationId xmlns:a16="http://schemas.microsoft.com/office/drawing/2014/main" id="{073B4690-3966-C64B-8CC7-70594E171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773" y="1840274"/>
            <a:ext cx="3882061" cy="415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4">
            <a:extLst>
              <a:ext uri="{FF2B5EF4-FFF2-40B4-BE49-F238E27FC236}">
                <a16:creationId xmlns:a16="http://schemas.microsoft.com/office/drawing/2014/main" id="{8ABBF01F-6CF9-D34E-9D31-C6D2BD1CB683}"/>
              </a:ext>
            </a:extLst>
          </p:cNvPr>
          <p:cNvSpPr/>
          <p:nvPr/>
        </p:nvSpPr>
        <p:spPr>
          <a:xfrm>
            <a:off x="3168271" y="4556452"/>
            <a:ext cx="4300986" cy="1536681"/>
          </a:xfrm>
          <a:prstGeom prst="rect">
            <a:avLst/>
          </a:prstGeom>
          <a:solidFill>
            <a:schemeClr val="accent1">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291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300" y="834581"/>
            <a:ext cx="561340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21026" y="6130481"/>
            <a:ext cx="2952328" cy="369332"/>
          </a:xfrm>
          <a:prstGeom prst="rect">
            <a:avLst/>
          </a:prstGeom>
          <a:noFill/>
        </p:spPr>
        <p:txBody>
          <a:bodyPr wrap="square" rtlCol="0">
            <a:spAutoFit/>
          </a:bodyPr>
          <a:lstStyle/>
          <a:p>
            <a:r>
              <a:rPr lang="fi-FI" dirty="0" err="1">
                <a:solidFill>
                  <a:srgbClr val="002060"/>
                </a:solidFill>
              </a:rPr>
              <a:t>Courtesy</a:t>
            </a:r>
            <a:r>
              <a:rPr lang="fi-FI" dirty="0">
                <a:solidFill>
                  <a:srgbClr val="002060"/>
                </a:solidFill>
              </a:rPr>
              <a:t> of </a:t>
            </a:r>
            <a:r>
              <a:rPr lang="fi-FI" dirty="0" err="1">
                <a:solidFill>
                  <a:srgbClr val="002060"/>
                </a:solidFill>
              </a:rPr>
              <a:t>Daniela</a:t>
            </a:r>
            <a:r>
              <a:rPr lang="fi-FI" dirty="0">
                <a:solidFill>
                  <a:srgbClr val="002060"/>
                </a:solidFill>
              </a:rPr>
              <a:t> </a:t>
            </a:r>
            <a:r>
              <a:rPr lang="fi-FI" dirty="0" err="1">
                <a:solidFill>
                  <a:srgbClr val="002060"/>
                </a:solidFill>
              </a:rPr>
              <a:t>Leitner</a:t>
            </a:r>
            <a:endParaRPr lang="fi-FI" dirty="0">
              <a:solidFill>
                <a:srgbClr val="002060"/>
              </a:solidFill>
            </a:endParaRPr>
          </a:p>
        </p:txBody>
      </p:sp>
    </p:spTree>
    <p:extLst>
      <p:ext uri="{BB962C8B-B14F-4D97-AF65-F5344CB8AC3E}">
        <p14:creationId xmlns:p14="http://schemas.microsoft.com/office/powerpoint/2010/main" val="1102158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110522" y="728094"/>
            <a:ext cx="12192001" cy="646331"/>
          </a:xfrm>
          <a:prstGeom prst="rect">
            <a:avLst/>
          </a:prstGeom>
          <a:noFill/>
        </p:spPr>
        <p:txBody>
          <a:bodyPr wrap="square" rtlCol="0" anchor="t">
            <a:spAutoFit/>
          </a:bodyPr>
          <a:lstStyle/>
          <a:p>
            <a:pPr algn="ctr"/>
            <a:r>
              <a:rPr lang="ru-RU" sz="3600" spc="-150" dirty="0">
                <a:solidFill>
                  <a:srgbClr val="2E2D62"/>
                </a:solidFill>
                <a:latin typeface="Times New Roman" panose="02020603050405020304" pitchFamily="18" charset="0"/>
                <a:cs typeface="Times New Roman" panose="02020603050405020304" pitchFamily="18" charset="0"/>
              </a:rPr>
              <a:t>ЭЦР источники: мощность нагрева на разных частотах</a:t>
            </a:r>
            <a:endParaRPr lang="en-US" sz="3600" spc="-150" dirty="0">
              <a:solidFill>
                <a:srgbClr val="2E2D62"/>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011" y="1538493"/>
            <a:ext cx="7412038" cy="459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a:spLocks noChangeArrowheads="1"/>
          </p:cNvSpPr>
          <p:nvPr/>
        </p:nvSpPr>
        <p:spPr bwMode="auto">
          <a:xfrm>
            <a:off x="4155474" y="3219656"/>
            <a:ext cx="720725" cy="647700"/>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9" name="Oval 8"/>
          <p:cNvSpPr>
            <a:spLocks noChangeArrowheads="1"/>
          </p:cNvSpPr>
          <p:nvPr/>
        </p:nvSpPr>
        <p:spPr bwMode="auto">
          <a:xfrm>
            <a:off x="5668361" y="2321131"/>
            <a:ext cx="719138" cy="649287"/>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0" name="TextBox 9"/>
          <p:cNvSpPr txBox="1">
            <a:spLocks noChangeArrowheads="1"/>
          </p:cNvSpPr>
          <p:nvPr/>
        </p:nvSpPr>
        <p:spPr bwMode="auto">
          <a:xfrm>
            <a:off x="4515836" y="3873706"/>
            <a:ext cx="124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dirty="0">
                <a:solidFill>
                  <a:schemeClr val="bg2"/>
                </a:solidFill>
                <a:latin typeface="Lucida Grande" pitchFamily="84" charset="0"/>
                <a:cs typeface="ヒラギノ角ゴ Pro W3"/>
              </a:rPr>
              <a:t>2.5</a:t>
            </a:r>
            <a:r>
              <a:rPr lang="en-GB" altLang="en-US" dirty="0">
                <a:latin typeface="Lucida Grande" pitchFamily="84" charset="0"/>
                <a:cs typeface="ヒラギノ角ゴ Pro W3"/>
              </a:rPr>
              <a:t> </a:t>
            </a:r>
            <a:r>
              <a:rPr lang="en-GB" altLang="en-US" dirty="0">
                <a:solidFill>
                  <a:schemeClr val="bg2"/>
                </a:solidFill>
                <a:latin typeface="Lucida Grande" pitchFamily="84" charset="0"/>
                <a:cs typeface="ヒラギノ角ゴ Pro W3"/>
              </a:rPr>
              <a:t>kW</a:t>
            </a:r>
          </a:p>
        </p:txBody>
      </p:sp>
      <p:sp>
        <p:nvSpPr>
          <p:cNvPr id="11" name="TextBox 10"/>
          <p:cNvSpPr txBox="1">
            <a:spLocks noChangeArrowheads="1"/>
          </p:cNvSpPr>
          <p:nvPr/>
        </p:nvSpPr>
        <p:spPr bwMode="auto">
          <a:xfrm>
            <a:off x="5630261" y="2989468"/>
            <a:ext cx="115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dirty="0">
                <a:solidFill>
                  <a:schemeClr val="bg2"/>
                </a:solidFill>
                <a:latin typeface="Lucida Grande" pitchFamily="84" charset="0"/>
                <a:cs typeface="ヒラギノ角ゴ Pro W3"/>
              </a:rPr>
              <a:t>10 kW</a:t>
            </a:r>
          </a:p>
        </p:txBody>
      </p:sp>
      <p:sp>
        <p:nvSpPr>
          <p:cNvPr id="12" name="Oval 11"/>
          <p:cNvSpPr>
            <a:spLocks noChangeArrowheads="1"/>
          </p:cNvSpPr>
          <p:nvPr/>
        </p:nvSpPr>
        <p:spPr bwMode="auto">
          <a:xfrm>
            <a:off x="8548086" y="1554368"/>
            <a:ext cx="720725" cy="647700"/>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endParaRPr lang="en-US" altLang="en-US">
              <a:latin typeface="Lucida Grande" pitchFamily="84" charset="0"/>
              <a:cs typeface="ヒラギノ角ゴ Pro W3"/>
            </a:endParaRPr>
          </a:p>
        </p:txBody>
      </p:sp>
      <p:sp>
        <p:nvSpPr>
          <p:cNvPr id="13" name="TextBox 12"/>
          <p:cNvSpPr txBox="1">
            <a:spLocks noChangeArrowheads="1"/>
          </p:cNvSpPr>
          <p:nvPr/>
        </p:nvSpPr>
        <p:spPr bwMode="auto">
          <a:xfrm>
            <a:off x="8116286" y="2252868"/>
            <a:ext cx="1368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dirty="0">
                <a:solidFill>
                  <a:schemeClr val="bg2"/>
                </a:solidFill>
                <a:latin typeface="Lucida Grande" pitchFamily="84" charset="0"/>
                <a:cs typeface="ヒラギノ角ゴ Pro W3"/>
              </a:rPr>
              <a:t>40 kW</a:t>
            </a:r>
          </a:p>
          <a:p>
            <a:pPr eaLnBrk="1" hangingPunct="1">
              <a:spcBef>
                <a:spcPct val="0"/>
              </a:spcBef>
              <a:buFontTx/>
              <a:buNone/>
            </a:pPr>
            <a:r>
              <a:rPr lang="en-GB" altLang="en-US" dirty="0">
                <a:solidFill>
                  <a:schemeClr val="bg2"/>
                </a:solidFill>
                <a:latin typeface="Lucida Grande" pitchFamily="84" charset="0"/>
                <a:cs typeface="ヒラギノ角ゴ Pro W3"/>
              </a:rPr>
              <a:t>in CW!!!</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0249" y="3700668"/>
            <a:ext cx="2389187"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18622" y="6301549"/>
            <a:ext cx="8337753" cy="369332"/>
          </a:xfrm>
          <a:prstGeom prst="rect">
            <a:avLst/>
          </a:prstGeom>
        </p:spPr>
        <p:txBody>
          <a:bodyPr wrap="square">
            <a:spAutoFit/>
          </a:bodyPr>
          <a:lstStyle/>
          <a:p>
            <a:pPr algn="ctr"/>
            <a:r>
              <a:rPr lang="en-US" altLang="en-US" dirty="0">
                <a:solidFill>
                  <a:schemeClr val="bg2"/>
                </a:solidFill>
                <a:sym typeface="Symbol" panose="05050102010706020507" pitchFamily="18" charset="2"/>
              </a:rPr>
              <a:t>Power scaling: Claude </a:t>
            </a:r>
            <a:r>
              <a:rPr lang="en-US" altLang="en-US" dirty="0" err="1">
                <a:solidFill>
                  <a:schemeClr val="bg2"/>
                </a:solidFill>
                <a:sym typeface="Symbol" panose="05050102010706020507" pitchFamily="18" charset="2"/>
              </a:rPr>
              <a:t>Lyneis</a:t>
            </a:r>
            <a:r>
              <a:rPr lang="en-US" altLang="en-US" dirty="0">
                <a:solidFill>
                  <a:schemeClr val="bg2"/>
                </a:solidFill>
                <a:sym typeface="Symbol" panose="05050102010706020507" pitchFamily="18" charset="2"/>
              </a:rPr>
              <a:t>, MOA001 in Proc. ECRIS2016, Busan, Korea, jacow.org</a:t>
            </a:r>
          </a:p>
        </p:txBody>
      </p:sp>
    </p:spTree>
    <p:extLst>
      <p:ext uri="{BB962C8B-B14F-4D97-AF65-F5344CB8AC3E}">
        <p14:creationId xmlns:p14="http://schemas.microsoft.com/office/powerpoint/2010/main" val="1384403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253084" y="612036"/>
            <a:ext cx="12002946" cy="646331"/>
          </a:xfrm>
          <a:prstGeom prst="rect">
            <a:avLst/>
          </a:prstGeom>
          <a:noFill/>
        </p:spPr>
        <p:txBody>
          <a:bodyPr wrap="square" rtlCol="0" anchor="t">
            <a:spAutoFit/>
          </a:bodyPr>
          <a:lstStyle/>
          <a:p>
            <a:pPr algn="ctr"/>
            <a:r>
              <a:rPr lang="ru-RU" sz="3600" spc="-150" dirty="0">
                <a:solidFill>
                  <a:schemeClr val="bg2"/>
                </a:solidFill>
                <a:latin typeface="Times New Roman" panose="02020603050405020304" pitchFamily="18" charset="0"/>
                <a:cs typeface="Times New Roman" panose="02020603050405020304" pitchFamily="18" charset="0"/>
              </a:rPr>
              <a:t>ЭЦР источники: магнитное поле поле ловушки </a:t>
            </a:r>
            <a:endParaRPr lang="en-US" sz="3600" spc="-150" dirty="0">
              <a:solidFill>
                <a:schemeClr val="bg2"/>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517855" y="2842181"/>
            <a:ext cx="1333500" cy="1771650"/>
          </a:xfrm>
          <a:prstGeom prst="rect">
            <a:avLst/>
          </a:prstGeom>
        </p:spPr>
      </p:pic>
      <p:sp>
        <p:nvSpPr>
          <p:cNvPr id="3" name="TextBox 2"/>
          <p:cNvSpPr txBox="1"/>
          <p:nvPr/>
        </p:nvSpPr>
        <p:spPr>
          <a:xfrm>
            <a:off x="108030" y="2353725"/>
            <a:ext cx="3751733" cy="369332"/>
          </a:xfrm>
          <a:prstGeom prst="rect">
            <a:avLst/>
          </a:prstGeom>
          <a:noFill/>
        </p:spPr>
        <p:txBody>
          <a:bodyPr wrap="none" rtlCol="0">
            <a:spAutoFit/>
          </a:bodyPr>
          <a:lstStyle/>
          <a:p>
            <a:r>
              <a:rPr lang="en-GB" b="1" dirty="0">
                <a:solidFill>
                  <a:schemeClr val="bg2"/>
                </a:solidFill>
              </a:rPr>
              <a:t>Defines maximum solenoid field</a:t>
            </a:r>
          </a:p>
        </p:txBody>
      </p:sp>
      <p:sp>
        <p:nvSpPr>
          <p:cNvPr id="12" name="TextBox 11"/>
          <p:cNvSpPr txBox="1"/>
          <p:nvPr/>
        </p:nvSpPr>
        <p:spPr>
          <a:xfrm>
            <a:off x="49281" y="4799821"/>
            <a:ext cx="3863237" cy="369332"/>
          </a:xfrm>
          <a:prstGeom prst="rect">
            <a:avLst/>
          </a:prstGeom>
          <a:noFill/>
        </p:spPr>
        <p:txBody>
          <a:bodyPr wrap="none" rtlCol="0">
            <a:spAutoFit/>
          </a:bodyPr>
          <a:lstStyle/>
          <a:p>
            <a:r>
              <a:rPr lang="en-GB" b="1" dirty="0">
                <a:solidFill>
                  <a:schemeClr val="bg2"/>
                </a:solidFill>
              </a:rPr>
              <a:t>Defines maximum </a:t>
            </a:r>
            <a:r>
              <a:rPr lang="en-GB" b="1" dirty="0" err="1">
                <a:solidFill>
                  <a:schemeClr val="bg2"/>
                </a:solidFill>
              </a:rPr>
              <a:t>sextupole</a:t>
            </a:r>
            <a:r>
              <a:rPr lang="en-GB" b="1" dirty="0">
                <a:solidFill>
                  <a:schemeClr val="bg2"/>
                </a:solidFill>
              </a:rPr>
              <a:t> field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5633" y="1363877"/>
            <a:ext cx="8108337" cy="53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193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1" y="210408"/>
            <a:ext cx="12192001" cy="646331"/>
          </a:xfrm>
          <a:prstGeom prst="rect">
            <a:avLst/>
          </a:prstGeom>
          <a:noFill/>
        </p:spPr>
        <p:txBody>
          <a:bodyPr wrap="square" rtlCol="0" anchor="t">
            <a:spAutoFit/>
          </a:bodyPr>
          <a:lstStyle/>
          <a:p>
            <a:pPr algn="ctr"/>
            <a:r>
              <a:rPr lang="en-GB" sz="3600" b="1" dirty="0">
                <a:solidFill>
                  <a:schemeClr val="tx1">
                    <a:lumMod val="90000"/>
                    <a:lumOff val="10000"/>
                  </a:schemeClr>
                </a:solidFill>
                <a:latin typeface="Arial" panose="020B0604020202020204" pitchFamily="34" charset="0"/>
                <a:cs typeface="Arial" panose="020B0604020202020204" pitchFamily="34" charset="0"/>
              </a:rPr>
              <a:t>FECR – First 4</a:t>
            </a:r>
            <a:r>
              <a:rPr lang="en-GB" sz="3600" b="1" baseline="30000" dirty="0">
                <a:solidFill>
                  <a:schemeClr val="tx1">
                    <a:lumMod val="90000"/>
                    <a:lumOff val="10000"/>
                  </a:schemeClr>
                </a:solidFill>
                <a:latin typeface="Arial" panose="020B0604020202020204" pitchFamily="34" charset="0"/>
                <a:cs typeface="Arial" panose="020B0604020202020204" pitchFamily="34" charset="0"/>
              </a:rPr>
              <a:t>th</a:t>
            </a:r>
            <a:r>
              <a:rPr lang="en-GB" sz="3600" b="1" dirty="0">
                <a:solidFill>
                  <a:schemeClr val="tx1">
                    <a:lumMod val="90000"/>
                    <a:lumOff val="10000"/>
                  </a:schemeClr>
                </a:solidFill>
                <a:latin typeface="Arial" panose="020B0604020202020204" pitchFamily="34" charset="0"/>
                <a:cs typeface="Arial" panose="020B0604020202020204" pitchFamily="34" charset="0"/>
              </a:rPr>
              <a:t> generation ECR ion source</a:t>
            </a:r>
            <a:endParaRPr lang="en-US" sz="3600" b="1" spc="-150" baseline="-25000" dirty="0">
              <a:solidFill>
                <a:schemeClr val="tx1">
                  <a:lumMod val="90000"/>
                  <a:lumOff val="10000"/>
                </a:schemeClr>
              </a:solidFill>
              <a:latin typeface="Arial" panose="020B0604020202020204" pitchFamily="34" charset="0"/>
              <a:cs typeface="Arial" panose="020B0604020202020204" pitchFamily="34" charset="0"/>
            </a:endParaRPr>
          </a:p>
        </p:txBody>
      </p:sp>
      <p:graphicFrame>
        <p:nvGraphicFramePr>
          <p:cNvPr id="8" name="表格 3">
            <a:extLst>
              <a:ext uri="{FF2B5EF4-FFF2-40B4-BE49-F238E27FC236}">
                <a16:creationId xmlns:a16="http://schemas.microsoft.com/office/drawing/2014/main" id="{252EA798-6D0A-15E8-4D24-D32ECC428961}"/>
              </a:ext>
            </a:extLst>
          </p:cNvPr>
          <p:cNvGraphicFramePr>
            <a:graphicFrameLocks noGrp="1"/>
          </p:cNvGraphicFramePr>
          <p:nvPr/>
        </p:nvGraphicFramePr>
        <p:xfrm>
          <a:off x="152836" y="1240685"/>
          <a:ext cx="6497828" cy="4376627"/>
        </p:xfrm>
        <a:graphic>
          <a:graphicData uri="http://schemas.openxmlformats.org/drawingml/2006/table">
            <a:tbl>
              <a:tblPr firstRow="1" bandRow="1">
                <a:tableStyleId>{EB344D84-9AFB-497E-A393-DC336BA19D2E}</a:tableStyleId>
              </a:tblPr>
              <a:tblGrid>
                <a:gridCol w="2381493">
                  <a:extLst>
                    <a:ext uri="{9D8B030D-6E8A-4147-A177-3AD203B41FA5}">
                      <a16:colId xmlns:a16="http://schemas.microsoft.com/office/drawing/2014/main" val="20000"/>
                    </a:ext>
                  </a:extLst>
                </a:gridCol>
                <a:gridCol w="850996">
                  <a:extLst>
                    <a:ext uri="{9D8B030D-6E8A-4147-A177-3AD203B41FA5}">
                      <a16:colId xmlns:a16="http://schemas.microsoft.com/office/drawing/2014/main" val="20001"/>
                    </a:ext>
                  </a:extLst>
                </a:gridCol>
                <a:gridCol w="1898007">
                  <a:extLst>
                    <a:ext uri="{9D8B030D-6E8A-4147-A177-3AD203B41FA5}">
                      <a16:colId xmlns:a16="http://schemas.microsoft.com/office/drawing/2014/main" val="20002"/>
                    </a:ext>
                  </a:extLst>
                </a:gridCol>
                <a:gridCol w="1367332">
                  <a:extLst>
                    <a:ext uri="{9D8B030D-6E8A-4147-A177-3AD203B41FA5}">
                      <a16:colId xmlns:a16="http://schemas.microsoft.com/office/drawing/2014/main" val="20003"/>
                    </a:ext>
                  </a:extLst>
                </a:gridCol>
              </a:tblGrid>
              <a:tr h="709047">
                <a:tc>
                  <a:txBody>
                    <a:bodyPr/>
                    <a:lstStyle/>
                    <a:p>
                      <a:pPr algn="ctr"/>
                      <a:r>
                        <a:rPr lang="en-US" altLang="zh-CN" sz="2000" dirty="0"/>
                        <a:t>Specs.</a:t>
                      </a:r>
                      <a:endParaRPr lang="zh-CN" altLang="en-US" sz="2000" dirty="0"/>
                    </a:p>
                  </a:txBody>
                  <a:tcPr anchor="ctr" anchorCtr="1">
                    <a:solidFill>
                      <a:schemeClr val="tx2"/>
                    </a:solidFill>
                  </a:tcPr>
                </a:tc>
                <a:tc>
                  <a:txBody>
                    <a:bodyPr/>
                    <a:lstStyle/>
                    <a:p>
                      <a:pPr algn="ctr"/>
                      <a:r>
                        <a:rPr lang="en-US" altLang="zh-CN" sz="2000" dirty="0"/>
                        <a:t>Unit</a:t>
                      </a:r>
                      <a:endParaRPr lang="zh-CN" altLang="en-US" sz="2000" dirty="0"/>
                    </a:p>
                  </a:txBody>
                  <a:tcPr anchor="ctr" anchorCtr="1">
                    <a:solidFill>
                      <a:schemeClr val="tx2"/>
                    </a:solidFill>
                  </a:tcPr>
                </a:tc>
                <a:tc>
                  <a:txBody>
                    <a:bodyPr/>
                    <a:lstStyle/>
                    <a:p>
                      <a:pPr algn="ctr"/>
                      <a:r>
                        <a:rPr lang="en-US" altLang="zh-CN" sz="2000" dirty="0"/>
                        <a:t>3</a:t>
                      </a:r>
                      <a:r>
                        <a:rPr lang="en-US" altLang="zh-CN" sz="2000" baseline="30000" dirty="0"/>
                        <a:t>rd</a:t>
                      </a:r>
                      <a:r>
                        <a:rPr lang="en-US" altLang="zh-CN" sz="2000" dirty="0"/>
                        <a:t> G </a:t>
                      </a:r>
                      <a:r>
                        <a:rPr lang="en-US" altLang="zh-CN" sz="2000" baseline="0" dirty="0"/>
                        <a:t>ECRIS</a:t>
                      </a:r>
                      <a:endParaRPr lang="zh-CN" altLang="en-US" sz="2000" dirty="0"/>
                    </a:p>
                  </a:txBody>
                  <a:tcPr anchor="ctr" anchorCtr="1">
                    <a:solidFill>
                      <a:schemeClr val="tx2"/>
                    </a:solidFill>
                  </a:tcPr>
                </a:tc>
                <a:tc>
                  <a:txBody>
                    <a:bodyPr/>
                    <a:lstStyle/>
                    <a:p>
                      <a:pPr algn="ctr"/>
                      <a:r>
                        <a:rPr lang="en-US" altLang="zh-CN" sz="2000" dirty="0">
                          <a:solidFill>
                            <a:srgbClr val="FFFF00"/>
                          </a:solidFill>
                        </a:rPr>
                        <a:t>FECR</a:t>
                      </a:r>
                      <a:endParaRPr lang="zh-CN" altLang="en-US" sz="2000" dirty="0">
                        <a:solidFill>
                          <a:srgbClr val="FFFF00"/>
                        </a:solidFill>
                      </a:endParaRPr>
                    </a:p>
                  </a:txBody>
                  <a:tcPr anchor="ctr" anchorCtr="1">
                    <a:solidFill>
                      <a:schemeClr val="accent1">
                        <a:lumMod val="50000"/>
                      </a:schemeClr>
                    </a:solidFill>
                  </a:tcPr>
                </a:tc>
                <a:extLst>
                  <a:ext uri="{0D108BD9-81ED-4DB2-BD59-A6C34878D82A}">
                    <a16:rowId xmlns:a16="http://schemas.microsoft.com/office/drawing/2014/main" val="10000"/>
                  </a:ext>
                </a:extLst>
              </a:tr>
              <a:tr h="351948">
                <a:tc>
                  <a:txBody>
                    <a:bodyPr/>
                    <a:lstStyle/>
                    <a:p>
                      <a:pPr algn="ctr"/>
                      <a:r>
                        <a:rPr lang="en-US" altLang="zh-CN" sz="1800" dirty="0">
                          <a:latin typeface="Times New Roman"/>
                          <a:cs typeface="Times New Roman"/>
                        </a:rPr>
                        <a:t>frequency</a:t>
                      </a:r>
                      <a:endParaRPr lang="zh-CN" altLang="en-US" sz="1800" dirty="0">
                        <a:latin typeface="Times New Roman"/>
                        <a:cs typeface="Times New Roman"/>
                      </a:endParaRPr>
                    </a:p>
                  </a:txBody>
                  <a:tcPr/>
                </a:tc>
                <a:tc>
                  <a:txBody>
                    <a:bodyPr/>
                    <a:lstStyle/>
                    <a:p>
                      <a:pPr algn="ctr"/>
                      <a:r>
                        <a:rPr lang="en-US" altLang="zh-CN" sz="1800" dirty="0">
                          <a:latin typeface="Times New Roman"/>
                          <a:cs typeface="Times New Roman"/>
                        </a:rPr>
                        <a:t>GHz</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24-28</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45</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1"/>
                  </a:ext>
                </a:extLst>
              </a:tr>
              <a:tr h="351948">
                <a:tc>
                  <a:txBody>
                    <a:bodyPr/>
                    <a:lstStyle/>
                    <a:p>
                      <a:pPr algn="ctr"/>
                      <a:r>
                        <a:rPr lang="en-US" altLang="zh-CN" sz="1800" kern="1200" dirty="0">
                          <a:solidFill>
                            <a:schemeClr val="dk1"/>
                          </a:solidFill>
                          <a:latin typeface="Times New Roman"/>
                          <a:ea typeface="+mn-ea"/>
                          <a:cs typeface="Times New Roman"/>
                        </a:rPr>
                        <a:t>Operational RF Power</a:t>
                      </a:r>
                      <a:endParaRPr lang="zh-CN" altLang="en-US" sz="1800" kern="1200" dirty="0">
                        <a:solidFill>
                          <a:schemeClr val="dk1"/>
                        </a:solidFill>
                        <a:latin typeface="Times New Roman"/>
                        <a:ea typeface="+mn-ea"/>
                        <a:cs typeface="Times New Roman"/>
                      </a:endParaRPr>
                    </a:p>
                  </a:txBody>
                  <a:tcPr/>
                </a:tc>
                <a:tc>
                  <a:txBody>
                    <a:bodyPr/>
                    <a:lstStyle/>
                    <a:p>
                      <a:pPr algn="ctr"/>
                      <a:r>
                        <a:rPr lang="en-US" altLang="zh-CN" sz="1800" dirty="0">
                          <a:latin typeface="Times New Roman"/>
                          <a:cs typeface="Times New Roman"/>
                        </a:rPr>
                        <a:t>kW</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4~10</a:t>
                      </a:r>
                      <a:endParaRPr lang="zh-CN" altLang="en-US" sz="1800" dirty="0">
                        <a:latin typeface="Times New Roman"/>
                        <a:cs typeface="Times New Roman"/>
                      </a:endParaRPr>
                    </a:p>
                  </a:txBody>
                  <a:tcPr anchor="ctr" anchorCtr="1"/>
                </a:tc>
                <a:tc>
                  <a:txBody>
                    <a:bodyPr/>
                    <a:lstStyle/>
                    <a:p>
                      <a:r>
                        <a:rPr lang="zh-CN" altLang="en-US" sz="1800" dirty="0">
                          <a:latin typeface="Times New Roman"/>
                          <a:cs typeface="Times New Roman"/>
                        </a:rPr>
                        <a:t>≥</a:t>
                      </a:r>
                      <a:r>
                        <a:rPr lang="en-US" altLang="zh-CN" sz="1800" dirty="0">
                          <a:latin typeface="Times New Roman"/>
                          <a:cs typeface="Times New Roman"/>
                        </a:rPr>
                        <a:t>20</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984143394"/>
                  </a:ext>
                </a:extLst>
              </a:tr>
              <a:tr h="351948">
                <a:tc>
                  <a:txBody>
                    <a:bodyPr/>
                    <a:lstStyle/>
                    <a:p>
                      <a:pPr algn="ctr"/>
                      <a:r>
                        <a:rPr lang="en-US" altLang="zh-CN" sz="1800" dirty="0">
                          <a:latin typeface="Times New Roman"/>
                          <a:cs typeface="Times New Roman"/>
                        </a:rPr>
                        <a:t>B</a:t>
                      </a:r>
                      <a:r>
                        <a:rPr lang="en-US" altLang="zh-CN" sz="1800" baseline="-25000" dirty="0">
                          <a:latin typeface="Times New Roman"/>
                          <a:cs typeface="Times New Roman"/>
                        </a:rPr>
                        <a:t>ECR</a:t>
                      </a:r>
                      <a:endParaRPr lang="zh-CN" altLang="en-US" sz="1800" baseline="-25000" dirty="0">
                        <a:latin typeface="Times New Roman"/>
                        <a:cs typeface="Times New Roman"/>
                      </a:endParaRPr>
                    </a:p>
                  </a:txBody>
                  <a:tcPr/>
                </a:tc>
                <a:tc>
                  <a:txBody>
                    <a:bodyPr/>
                    <a:lstStyle/>
                    <a:p>
                      <a:pPr algn="ctr"/>
                      <a:r>
                        <a:rPr lang="en-US" altLang="zh-CN" sz="1800" dirty="0">
                          <a:latin typeface="Times New Roman"/>
                          <a:cs typeface="Times New Roman"/>
                        </a:rPr>
                        <a:t>T</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0.86~1.0</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1.6</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2"/>
                  </a:ext>
                </a:extLst>
              </a:tr>
              <a:tr h="351948">
                <a:tc>
                  <a:txBody>
                    <a:bodyPr/>
                    <a:lstStyle/>
                    <a:p>
                      <a:pPr algn="ctr"/>
                      <a:r>
                        <a:rPr lang="en-US" altLang="zh-CN" sz="1800" dirty="0">
                          <a:latin typeface="Times New Roman"/>
                          <a:cs typeface="Times New Roman"/>
                        </a:rPr>
                        <a:t>B</a:t>
                      </a:r>
                      <a:r>
                        <a:rPr lang="en-US" altLang="zh-CN" sz="1800" baseline="-25000" dirty="0">
                          <a:latin typeface="Times New Roman"/>
                          <a:cs typeface="Times New Roman"/>
                        </a:rPr>
                        <a:t>rad</a:t>
                      </a:r>
                      <a:endParaRPr lang="zh-CN" altLang="en-US" sz="1800" baseline="-25000" dirty="0">
                        <a:latin typeface="Times New Roman"/>
                        <a:cs typeface="Times New Roman"/>
                      </a:endParaRPr>
                    </a:p>
                  </a:txBody>
                  <a:tcPr/>
                </a:tc>
                <a:tc>
                  <a:txBody>
                    <a:bodyPr/>
                    <a:lstStyle/>
                    <a:p>
                      <a:pPr algn="ctr"/>
                      <a:r>
                        <a:rPr lang="en-US" altLang="zh-CN" sz="1800" dirty="0">
                          <a:latin typeface="Times New Roman"/>
                          <a:cs typeface="Times New Roman"/>
                        </a:rPr>
                        <a:t>T</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1.8~2.2</a:t>
                      </a:r>
                      <a:endParaRPr lang="zh-CN" altLang="en-US" sz="1800" dirty="0">
                        <a:latin typeface="Times New Roman"/>
                        <a:cs typeface="Times New Roman"/>
                      </a:endParaRPr>
                    </a:p>
                  </a:txBody>
                  <a:tcPr anchor="ctr" anchorCtr="1"/>
                </a:tc>
                <a:tc>
                  <a:txBody>
                    <a:bodyPr/>
                    <a:lstStyle/>
                    <a:p>
                      <a:r>
                        <a:rPr lang="zh-CN" altLang="en-US" sz="1800" dirty="0">
                          <a:latin typeface="Times New Roman"/>
                          <a:cs typeface="Times New Roman"/>
                        </a:rPr>
                        <a:t>≥</a:t>
                      </a:r>
                      <a:r>
                        <a:rPr lang="en-US" altLang="zh-CN" sz="1800" dirty="0">
                          <a:latin typeface="Times New Roman"/>
                          <a:cs typeface="Times New Roman"/>
                        </a:rPr>
                        <a:t>3.2</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3"/>
                  </a:ext>
                </a:extLst>
              </a:tr>
              <a:tr h="35194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800" dirty="0" err="1">
                          <a:latin typeface="Times New Roman"/>
                          <a:cs typeface="Times New Roman"/>
                        </a:rPr>
                        <a:t>B</a:t>
                      </a:r>
                      <a:r>
                        <a:rPr lang="en-US" altLang="zh-CN" sz="1800" baseline="-25000" dirty="0" err="1">
                          <a:latin typeface="Times New Roman"/>
                          <a:cs typeface="Times New Roman"/>
                        </a:rPr>
                        <a:t>inj</a:t>
                      </a:r>
                      <a:endParaRPr lang="zh-CN" altLang="en-US" sz="1800" baseline="-25000" dirty="0">
                        <a:latin typeface="Times New Roman"/>
                        <a:cs typeface="Times New Roman"/>
                      </a:endParaRPr>
                    </a:p>
                  </a:txBody>
                  <a:tcPr/>
                </a:tc>
                <a:tc>
                  <a:txBody>
                    <a:bodyPr/>
                    <a:lstStyle/>
                    <a:p>
                      <a:pPr algn="ctr"/>
                      <a:r>
                        <a:rPr lang="en-US" altLang="zh-CN" sz="1800" dirty="0">
                          <a:latin typeface="Times New Roman"/>
                          <a:cs typeface="Times New Roman"/>
                        </a:rPr>
                        <a:t>T</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3.4~4.0</a:t>
                      </a:r>
                      <a:endParaRPr lang="zh-CN" altLang="en-US" sz="1800" dirty="0">
                        <a:latin typeface="Times New Roman"/>
                        <a:cs typeface="Times New Roman"/>
                      </a:endParaRPr>
                    </a:p>
                  </a:txBody>
                  <a:tcPr anchor="ctr" anchorCtr="1"/>
                </a:tc>
                <a:tc>
                  <a:txBody>
                    <a:bodyPr/>
                    <a:lstStyle/>
                    <a:p>
                      <a:r>
                        <a:rPr lang="zh-CN" altLang="en-US" sz="1800" dirty="0">
                          <a:latin typeface="Times New Roman"/>
                          <a:cs typeface="Times New Roman"/>
                        </a:rPr>
                        <a:t>≥</a:t>
                      </a:r>
                      <a:r>
                        <a:rPr lang="en-US" altLang="zh-CN" sz="1800" dirty="0">
                          <a:latin typeface="Times New Roman"/>
                          <a:cs typeface="Times New Roman"/>
                        </a:rPr>
                        <a:t>6.4</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4"/>
                  </a:ext>
                </a:extLst>
              </a:tr>
              <a:tr h="351948">
                <a:tc>
                  <a:txBody>
                    <a:bodyPr/>
                    <a:lstStyle/>
                    <a:p>
                      <a:pPr algn="ctr"/>
                      <a:r>
                        <a:rPr lang="en-US" altLang="zh-CN" sz="1800" dirty="0" err="1">
                          <a:latin typeface="Times New Roman"/>
                          <a:cs typeface="Times New Roman"/>
                        </a:rPr>
                        <a:t>B</a:t>
                      </a:r>
                      <a:r>
                        <a:rPr lang="en-US" altLang="zh-CN" sz="1800" baseline="-25000" dirty="0" err="1">
                          <a:latin typeface="Times New Roman"/>
                          <a:cs typeface="Times New Roman"/>
                        </a:rPr>
                        <a:t>min</a:t>
                      </a:r>
                      <a:endParaRPr lang="zh-CN" altLang="en-US" sz="1800" baseline="-25000" dirty="0">
                        <a:latin typeface="Times New Roman"/>
                        <a:cs typeface="Times New Roman"/>
                      </a:endParaRPr>
                    </a:p>
                  </a:txBody>
                  <a:tcPr/>
                </a:tc>
                <a:tc>
                  <a:txBody>
                    <a:bodyPr/>
                    <a:lstStyle/>
                    <a:p>
                      <a:pPr algn="ctr"/>
                      <a:r>
                        <a:rPr lang="en-US" altLang="zh-CN" sz="1800" dirty="0">
                          <a:latin typeface="Times New Roman"/>
                          <a:cs typeface="Times New Roman"/>
                        </a:rPr>
                        <a:t>T</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0.5~0.7</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0.5~1.1</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5"/>
                  </a:ext>
                </a:extLst>
              </a:tr>
              <a:tr h="351948">
                <a:tc>
                  <a:txBody>
                    <a:bodyPr/>
                    <a:lstStyle/>
                    <a:p>
                      <a:pPr algn="ctr"/>
                      <a:r>
                        <a:rPr lang="en-US" altLang="zh-CN" sz="1800" dirty="0" err="1">
                          <a:latin typeface="Times New Roman"/>
                          <a:cs typeface="Times New Roman"/>
                        </a:rPr>
                        <a:t>B</a:t>
                      </a:r>
                      <a:r>
                        <a:rPr lang="en-US" altLang="zh-CN" sz="1800" baseline="-25000" dirty="0" err="1">
                          <a:latin typeface="Times New Roman"/>
                          <a:cs typeface="Times New Roman"/>
                        </a:rPr>
                        <a:t>ext</a:t>
                      </a:r>
                      <a:endParaRPr lang="zh-CN" altLang="en-US" sz="1800" baseline="-25000" dirty="0">
                        <a:latin typeface="Times New Roman"/>
                        <a:cs typeface="Times New Roman"/>
                      </a:endParaRPr>
                    </a:p>
                  </a:txBody>
                  <a:tcPr/>
                </a:tc>
                <a:tc>
                  <a:txBody>
                    <a:bodyPr/>
                    <a:lstStyle/>
                    <a:p>
                      <a:pPr algn="ctr"/>
                      <a:r>
                        <a:rPr lang="en-US" altLang="zh-CN" sz="1800" dirty="0">
                          <a:latin typeface="Times New Roman"/>
                          <a:cs typeface="Times New Roman"/>
                        </a:rPr>
                        <a:t>T</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1.8~2.2</a:t>
                      </a:r>
                      <a:endParaRPr lang="zh-CN" altLang="en-US" sz="1800" dirty="0">
                        <a:latin typeface="Times New Roman"/>
                        <a:cs typeface="Times New Roman"/>
                      </a:endParaRPr>
                    </a:p>
                  </a:txBody>
                  <a:tcPr anchor="ctr" anchorCtr="1"/>
                </a:tc>
                <a:tc>
                  <a:txBody>
                    <a:bodyPr/>
                    <a:lstStyle/>
                    <a:p>
                      <a:r>
                        <a:rPr lang="zh-CN" altLang="en-US" sz="1800" dirty="0">
                          <a:latin typeface="Times New Roman"/>
                          <a:cs typeface="Times New Roman"/>
                        </a:rPr>
                        <a:t>≥</a:t>
                      </a:r>
                      <a:r>
                        <a:rPr lang="en-US" altLang="zh-CN" sz="1800" dirty="0">
                          <a:latin typeface="Times New Roman"/>
                          <a:cs typeface="Times New Roman"/>
                        </a:rPr>
                        <a:t>3.4</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6"/>
                  </a:ext>
                </a:extLst>
              </a:tr>
              <a:tr h="351948">
                <a:tc>
                  <a:txBody>
                    <a:bodyPr/>
                    <a:lstStyle/>
                    <a:p>
                      <a:pPr algn="ctr"/>
                      <a:r>
                        <a:rPr lang="en-US" altLang="zh-CN" sz="1800" dirty="0">
                          <a:latin typeface="Times New Roman"/>
                          <a:cs typeface="Times New Roman"/>
                        </a:rPr>
                        <a:t>Plasma Chamber ID</a:t>
                      </a:r>
                      <a:endParaRPr lang="zh-CN" altLang="en-US" sz="1800" dirty="0">
                        <a:latin typeface="Times New Roman"/>
                        <a:cs typeface="Times New Roman"/>
                      </a:endParaRPr>
                    </a:p>
                  </a:txBody>
                  <a:tcPr/>
                </a:tc>
                <a:tc>
                  <a:txBody>
                    <a:bodyPr/>
                    <a:lstStyle/>
                    <a:p>
                      <a:pPr algn="ctr"/>
                      <a:r>
                        <a:rPr lang="en-US" altLang="zh-CN" sz="1800" dirty="0">
                          <a:latin typeface="Times New Roman"/>
                          <a:cs typeface="Times New Roman"/>
                        </a:rPr>
                        <a:t>mm</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100~150</a:t>
                      </a:r>
                      <a:endParaRPr lang="zh-CN" altLang="en-US" sz="1800" dirty="0">
                        <a:latin typeface="Times New Roman"/>
                        <a:cs typeface="Times New Roman"/>
                      </a:endParaRPr>
                    </a:p>
                  </a:txBody>
                  <a:tcPr anchor="ctr" anchorCtr="1"/>
                </a:tc>
                <a:tc>
                  <a:txBody>
                    <a:bodyPr/>
                    <a:lstStyle/>
                    <a:p>
                      <a:r>
                        <a:rPr lang="zh-CN" altLang="en-US" sz="1800" dirty="0">
                          <a:latin typeface="Times New Roman"/>
                          <a:cs typeface="Times New Roman"/>
                        </a:rPr>
                        <a:t>≥</a:t>
                      </a:r>
                      <a:r>
                        <a:rPr lang="en-US" altLang="zh-CN" sz="1800" dirty="0">
                          <a:latin typeface="Times New Roman"/>
                          <a:cs typeface="Times New Roman"/>
                        </a:rPr>
                        <a:t>140</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7"/>
                  </a:ext>
                </a:extLst>
              </a:tr>
              <a:tr h="351948">
                <a:tc>
                  <a:txBody>
                    <a:bodyPr/>
                    <a:lstStyle/>
                    <a:p>
                      <a:pPr algn="ctr"/>
                      <a:r>
                        <a:rPr lang="en-US" altLang="zh-CN" sz="1800" dirty="0">
                          <a:latin typeface="Times New Roman"/>
                          <a:cs typeface="Times New Roman"/>
                        </a:rPr>
                        <a:t>Mirror Length</a:t>
                      </a:r>
                      <a:endParaRPr lang="zh-CN" altLang="en-US" sz="1800" dirty="0">
                        <a:latin typeface="Times New Roman"/>
                        <a:cs typeface="Times New Roman"/>
                      </a:endParaRPr>
                    </a:p>
                  </a:txBody>
                  <a:tcPr/>
                </a:tc>
                <a:tc>
                  <a:txBody>
                    <a:bodyPr/>
                    <a:lstStyle/>
                    <a:p>
                      <a:pPr algn="ctr"/>
                      <a:r>
                        <a:rPr lang="en-US" altLang="zh-CN" sz="1800" dirty="0">
                          <a:latin typeface="Times New Roman"/>
                          <a:cs typeface="Times New Roman"/>
                        </a:rPr>
                        <a:t>mm</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420~500</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500</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8"/>
                  </a:ext>
                </a:extLst>
              </a:tr>
              <a:tr h="375740">
                <a:tc>
                  <a:txBody>
                    <a:bodyPr/>
                    <a:lstStyle/>
                    <a:p>
                      <a:pPr algn="ctr"/>
                      <a:r>
                        <a:rPr lang="en-US" altLang="zh-CN" sz="1600" dirty="0">
                          <a:latin typeface="Times New Roman"/>
                          <a:cs typeface="Times New Roman"/>
                        </a:rPr>
                        <a:t>Cooling</a:t>
                      </a:r>
                      <a:r>
                        <a:rPr lang="en-US" altLang="zh-CN" sz="1600" baseline="0" dirty="0">
                          <a:latin typeface="Times New Roman"/>
                          <a:cs typeface="Times New Roman"/>
                        </a:rPr>
                        <a:t> Capacity@4.2 K</a:t>
                      </a:r>
                      <a:endParaRPr lang="zh-CN" altLang="en-US" sz="1600" dirty="0">
                        <a:latin typeface="Times New Roman"/>
                        <a:cs typeface="Times New Roman"/>
                      </a:endParaRPr>
                    </a:p>
                  </a:txBody>
                  <a:tcPr/>
                </a:tc>
                <a:tc>
                  <a:txBody>
                    <a:bodyPr/>
                    <a:lstStyle/>
                    <a:p>
                      <a:pPr algn="ctr"/>
                      <a:r>
                        <a:rPr lang="en-US" altLang="zh-CN" sz="1800" dirty="0">
                          <a:latin typeface="Times New Roman"/>
                          <a:cs typeface="Times New Roman"/>
                        </a:rPr>
                        <a:t>W</a:t>
                      </a:r>
                      <a:endParaRPr lang="zh-CN" altLang="en-US" sz="1800" dirty="0">
                        <a:latin typeface="Times New Roman"/>
                        <a:cs typeface="Times New Roman"/>
                      </a:endParaRPr>
                    </a:p>
                  </a:txBody>
                  <a:tcPr anchor="ctr" anchorCtr="1"/>
                </a:tc>
                <a:tc>
                  <a:txBody>
                    <a:bodyPr/>
                    <a:lstStyle/>
                    <a:p>
                      <a:r>
                        <a:rPr lang="en-US" altLang="zh-CN" sz="1800" dirty="0">
                          <a:latin typeface="Times New Roman"/>
                          <a:cs typeface="Times New Roman"/>
                        </a:rPr>
                        <a:t>0~6.0</a:t>
                      </a:r>
                      <a:endParaRPr lang="zh-CN" altLang="en-US" sz="1800" dirty="0">
                        <a:latin typeface="Times New Roman"/>
                        <a:cs typeface="Times New Roman"/>
                      </a:endParaRPr>
                    </a:p>
                  </a:txBody>
                  <a:tcPr anchor="ctr" anchorCtr="1"/>
                </a:tc>
                <a:tc>
                  <a:txBody>
                    <a:bodyPr/>
                    <a:lstStyle/>
                    <a:p>
                      <a:r>
                        <a:rPr lang="zh-CN" altLang="en-US" sz="1800" dirty="0">
                          <a:latin typeface="Times New Roman"/>
                          <a:cs typeface="Times New Roman"/>
                        </a:rPr>
                        <a:t>≥</a:t>
                      </a:r>
                      <a:r>
                        <a:rPr lang="en-US" altLang="zh-CN" sz="1800" dirty="0">
                          <a:latin typeface="Times New Roman"/>
                          <a:cs typeface="Times New Roman"/>
                        </a:rPr>
                        <a:t>10.0</a:t>
                      </a:r>
                      <a:endParaRPr lang="zh-CN" altLang="en-US" sz="1800" dirty="0">
                        <a:latin typeface="Times New Roman"/>
                        <a:cs typeface="Times New Roman"/>
                      </a:endParaRPr>
                    </a:p>
                  </a:txBody>
                  <a:tcPr anchor="ctr" anchorCtr="1"/>
                </a:tc>
                <a:extLst>
                  <a:ext uri="{0D108BD9-81ED-4DB2-BD59-A6C34878D82A}">
                    <a16:rowId xmlns:a16="http://schemas.microsoft.com/office/drawing/2014/main" val="10009"/>
                  </a:ext>
                </a:extLst>
              </a:tr>
            </a:tbl>
          </a:graphicData>
        </a:graphic>
      </p:graphicFrame>
      <p:pic>
        <p:nvPicPr>
          <p:cNvPr id="9" name="图片 4" descr="图示&#10;&#10;描述已自动生成">
            <a:extLst>
              <a:ext uri="{FF2B5EF4-FFF2-40B4-BE49-F238E27FC236}">
                <a16:creationId xmlns:a16="http://schemas.microsoft.com/office/drawing/2014/main" id="{84B614ED-3C95-CB71-20F0-638DA5AA9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8332" y="1195841"/>
            <a:ext cx="5348608" cy="4376627"/>
          </a:xfrm>
          <a:prstGeom prst="rect">
            <a:avLst/>
          </a:prstGeom>
        </p:spPr>
      </p:pic>
      <p:sp>
        <p:nvSpPr>
          <p:cNvPr id="2" name="TextBox 1"/>
          <p:cNvSpPr txBox="1"/>
          <p:nvPr/>
        </p:nvSpPr>
        <p:spPr>
          <a:xfrm>
            <a:off x="5542117" y="6278260"/>
            <a:ext cx="5876160" cy="369332"/>
          </a:xfrm>
          <a:prstGeom prst="rect">
            <a:avLst/>
          </a:prstGeom>
          <a:noFill/>
        </p:spPr>
        <p:txBody>
          <a:bodyPr wrap="none" rtlCol="0">
            <a:spAutoFit/>
          </a:bodyPr>
          <a:lstStyle/>
          <a:p>
            <a:r>
              <a:rPr lang="en-GB" dirty="0"/>
              <a:t>Courtesy of Liangting Sun, Institute of Modern Physics, China</a:t>
            </a:r>
          </a:p>
        </p:txBody>
      </p:sp>
      <p:sp>
        <p:nvSpPr>
          <p:cNvPr id="3" name="TextBox 2"/>
          <p:cNvSpPr txBox="1"/>
          <p:nvPr/>
        </p:nvSpPr>
        <p:spPr>
          <a:xfrm>
            <a:off x="8239432" y="5617313"/>
            <a:ext cx="2848024" cy="369332"/>
          </a:xfrm>
          <a:prstGeom prst="rect">
            <a:avLst/>
          </a:prstGeom>
          <a:noFill/>
        </p:spPr>
        <p:txBody>
          <a:bodyPr wrap="none" rtlCol="0">
            <a:spAutoFit/>
          </a:bodyPr>
          <a:lstStyle/>
          <a:p>
            <a:r>
              <a:rPr lang="en-GB" dirty="0"/>
              <a:t>Nb</a:t>
            </a:r>
            <a:r>
              <a:rPr lang="en-GB" baseline="-25000" dirty="0"/>
              <a:t>3</a:t>
            </a:r>
            <a:r>
              <a:rPr lang="en-GB" dirty="0"/>
              <a:t>Sn superconducting coils</a:t>
            </a:r>
          </a:p>
        </p:txBody>
      </p:sp>
    </p:spTree>
    <p:extLst>
      <p:ext uri="{BB962C8B-B14F-4D97-AF65-F5344CB8AC3E}">
        <p14:creationId xmlns:p14="http://schemas.microsoft.com/office/powerpoint/2010/main" val="296200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pr2_en</Template>
  <TotalTime>24923</TotalTime>
  <Words>1262</Words>
  <Application>Microsoft Macintosh PowerPoint</Application>
  <PresentationFormat>Широкоэкранный</PresentationFormat>
  <Paragraphs>257</Paragraphs>
  <Slides>29</Slides>
  <Notes>14</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29</vt:i4>
      </vt:variant>
    </vt:vector>
  </HeadingPairs>
  <TitlesOfParts>
    <vt:vector size="41" baseType="lpstr">
      <vt:lpstr>Arial</vt:lpstr>
      <vt:lpstr>Arial Black</vt:lpstr>
      <vt:lpstr>Arial Narrow</vt:lpstr>
      <vt:lpstr>Calibri</vt:lpstr>
      <vt:lpstr>Cambria Math</vt:lpstr>
      <vt:lpstr>Constantia</vt:lpstr>
      <vt:lpstr>Lucida Grande</vt:lpstr>
      <vt:lpstr>Symbol</vt:lpstr>
      <vt:lpstr>Times New Roman</vt:lpstr>
      <vt:lpstr>Wingdings</vt:lpstr>
      <vt:lpstr>Wingdings 2</vt:lpstr>
      <vt:lpstr>Поток</vt:lpstr>
      <vt:lpstr>Презентация PowerPoint</vt:lpstr>
      <vt:lpstr>Презентация PowerPoint</vt:lpstr>
      <vt:lpstr>Презентация PowerPoint</vt:lpstr>
      <vt:lpstr>Генерация многозарядных ионов</vt:lpstr>
      <vt:lpstr>Законы подобия (скейлинг) для ЭЦР источников многозарядных ионов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Границы стабильной работы источника</vt:lpstr>
      <vt:lpstr>Презентация PowerPoint</vt:lpstr>
      <vt:lpstr>Презентация PowerPoint</vt:lpstr>
      <vt:lpstr>Презентация PowerPoint</vt:lpstr>
      <vt:lpstr>Как подавлять неустойчивости?</vt:lpstr>
      <vt:lpstr>Презентация PowerPoint</vt:lpstr>
      <vt:lpstr>Презентация PowerPoint</vt:lpstr>
      <vt:lpstr>Презентация PowerPoint</vt:lpstr>
      <vt:lpstr>SMIS 37 сильноточный ЭЦР источник </vt:lpstr>
      <vt:lpstr>Дополнительная обдирка ионов платины A.V. Vodopyanov et.el</vt:lpstr>
      <vt:lpstr>Презентация PowerPoint</vt:lpstr>
      <vt:lpstr>Презентация PowerPoint</vt:lpstr>
      <vt:lpstr>Гиротронный комплекс 14 ГГц для ЭЦР ионного источника</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Вадим Скалыга</dc:creator>
  <cp:lastModifiedBy>Вадим Скалыга</cp:lastModifiedBy>
  <cp:revision>80</cp:revision>
  <cp:lastPrinted>2024-05-31T12:49:25Z</cp:lastPrinted>
  <dcterms:created xsi:type="dcterms:W3CDTF">2023-03-14T13:42:34Z</dcterms:created>
  <dcterms:modified xsi:type="dcterms:W3CDTF">2025-06-30T07:23:11Z</dcterms:modified>
</cp:coreProperties>
</file>