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7" r:id="rId3"/>
    <p:sldMasterId id="2147483689" r:id="rId4"/>
  </p:sldMasterIdLst>
  <p:notesMasterIdLst>
    <p:notesMasterId r:id="rId41"/>
  </p:notesMasterIdLst>
  <p:sldIdLst>
    <p:sldId id="1322" r:id="rId5"/>
    <p:sldId id="1330" r:id="rId6"/>
    <p:sldId id="663" r:id="rId7"/>
    <p:sldId id="657" r:id="rId8"/>
    <p:sldId id="1370" r:id="rId9"/>
    <p:sldId id="647" r:id="rId10"/>
    <p:sldId id="645" r:id="rId11"/>
    <p:sldId id="266" r:id="rId12"/>
    <p:sldId id="1339" r:id="rId13"/>
    <p:sldId id="619" r:id="rId14"/>
    <p:sldId id="639" r:id="rId15"/>
    <p:sldId id="1361" r:id="rId16"/>
    <p:sldId id="634" r:id="rId17"/>
    <p:sldId id="1377" r:id="rId18"/>
    <p:sldId id="643" r:id="rId19"/>
    <p:sldId id="1374" r:id="rId20"/>
    <p:sldId id="1355" r:id="rId21"/>
    <p:sldId id="1359" r:id="rId22"/>
    <p:sldId id="1390" r:id="rId23"/>
    <p:sldId id="1396" r:id="rId24"/>
    <p:sldId id="1398" r:id="rId25"/>
    <p:sldId id="1358" r:id="rId26"/>
    <p:sldId id="1395" r:id="rId27"/>
    <p:sldId id="1399" r:id="rId28"/>
    <p:sldId id="272" r:id="rId29"/>
    <p:sldId id="1397" r:id="rId30"/>
    <p:sldId id="1393" r:id="rId31"/>
    <p:sldId id="256" r:id="rId32"/>
    <p:sldId id="1375" r:id="rId33"/>
    <p:sldId id="1372" r:id="rId34"/>
    <p:sldId id="628" r:id="rId35"/>
    <p:sldId id="642" r:id="rId36"/>
    <p:sldId id="1364" r:id="rId37"/>
    <p:sldId id="1381" r:id="rId38"/>
    <p:sldId id="262" r:id="rId39"/>
    <p:sldId id="640" r:id="rId40"/>
  </p:sldIdLst>
  <p:sldSz cx="12192000" cy="6858000"/>
  <p:notesSz cx="6797675" cy="9929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 Matveev" initials="VM" lastIdx="2" clrIdx="0">
    <p:extLst>
      <p:ext uri="{19B8F6BF-5375-455C-9EA6-DF929625EA0E}">
        <p15:presenceInfo xmlns:p15="http://schemas.microsoft.com/office/powerpoint/2012/main" userId="330e80bc655cf3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60"/>
  </p:normalViewPr>
  <p:slideViewPr>
    <p:cSldViewPr snapToGrid="0">
      <p:cViewPr varScale="1">
        <p:scale>
          <a:sx n="63" d="100"/>
          <a:sy n="63" d="100"/>
        </p:scale>
        <p:origin x="322" y="48"/>
      </p:cViewPr>
      <p:guideLst/>
    </p:cSldViewPr>
  </p:slideViewPr>
  <p:notesTextViewPr>
    <p:cViewPr>
      <p:scale>
        <a:sx n="3" d="2"/>
        <a:sy n="3" d="2"/>
      </p:scale>
      <p:origin x="0" y="0"/>
    </p:cViewPr>
  </p:notesTextViewPr>
  <p:sorterViewPr>
    <p:cViewPr varScale="1">
      <p:scale>
        <a:sx n="100" d="100"/>
        <a:sy n="100" d="100"/>
      </p:scale>
      <p:origin x="0" y="-166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62CC21C9-DC46-4E08-8ED5-6CBB6777179A}" type="datetimeFigureOut">
              <a:rPr lang="ru-RU" smtClean="0"/>
              <a:t>27.06.2025</a:t>
            </a:fld>
            <a:endParaRPr lang="ru-RU"/>
          </a:p>
        </p:txBody>
      </p:sp>
      <p:sp>
        <p:nvSpPr>
          <p:cNvPr id="4" name="Образ слайда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06ECB7DE-4648-4781-BE1E-88846FC6222D}" type="slidenum">
              <a:rPr lang="ru-RU" smtClean="0"/>
              <a:t>‹#›</a:t>
            </a:fld>
            <a:endParaRPr lang="ru-RU"/>
          </a:p>
        </p:txBody>
      </p:sp>
    </p:spTree>
    <p:extLst>
      <p:ext uri="{BB962C8B-B14F-4D97-AF65-F5344CB8AC3E}">
        <p14:creationId xmlns:p14="http://schemas.microsoft.com/office/powerpoint/2010/main" val="166472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F8CDF-6E8B-4D4D-A619-76FD3E24DB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62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FF167-E485-8829-2F62-B6B2DA21D4F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0889233-C581-167A-0B03-F3A511428CD8}"/>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87F7CFF-F513-B0AD-3D9C-E6BBA738EFDC}"/>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59BE6E1B-445B-9FC6-9B99-72F738BC46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F8CDF-6E8B-4D4D-A619-76FD3E24DBD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24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6CDF1-430B-EB25-04FB-908899EFBD9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248FB2E-AC53-761F-1C81-F4DC1ED30CE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10CC2547-3A22-AC36-E5C1-BAC4186BAA40}"/>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3C683B83-BFB5-DC27-AED7-4EA984511B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49B78-506A-4B78-9CA9-E658A50AFCB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0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ECB7DE-4648-4781-BE1E-88846FC6222D}" type="slidenum">
              <a:rPr lang="ru-RU" smtClean="0"/>
              <a:t>8</a:t>
            </a:fld>
            <a:endParaRPr lang="ru-RU"/>
          </a:p>
        </p:txBody>
      </p:sp>
    </p:spTree>
    <p:extLst>
      <p:ext uri="{BB962C8B-B14F-4D97-AF65-F5344CB8AC3E}">
        <p14:creationId xmlns:p14="http://schemas.microsoft.com/office/powerpoint/2010/main" val="3941512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682D8-85D0-714A-A5B4-3D87C63F77F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D20C70B-BB35-5245-2732-3E9130A0782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2BD90731-D944-6C7E-9D6B-FF37CD9762AD}"/>
              </a:ext>
            </a:extLst>
          </p:cNvPr>
          <p:cNvSpPr>
            <a:spLocks noGrp="1"/>
          </p:cNvSpPr>
          <p:nvPr>
            <p:ph type="body" idx="1"/>
          </p:nvPr>
        </p:nvSpPr>
        <p:spPr/>
        <p:txBody>
          <a:bodyPr/>
          <a:lstStyle/>
          <a:p>
            <a:r>
              <a:rPr lang="ru-RU" dirty="0" err="1"/>
              <a:t>ифп</a:t>
            </a:r>
            <a:endParaRPr lang="ru-RU" dirty="0"/>
          </a:p>
        </p:txBody>
      </p:sp>
      <p:sp>
        <p:nvSpPr>
          <p:cNvPr id="4" name="Номер слайда 3">
            <a:extLst>
              <a:ext uri="{FF2B5EF4-FFF2-40B4-BE49-F238E27FC236}">
                <a16:creationId xmlns:a16="http://schemas.microsoft.com/office/drawing/2014/main" id="{2EDD9ED6-4736-A95B-556A-28E363DE91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CB7DE-4648-4781-BE1E-88846FC62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ECB7DE-4648-4781-BE1E-88846FC6222D}" type="slidenum">
              <a:rPr lang="ru-RU" smtClean="0"/>
              <a:t>14</a:t>
            </a:fld>
            <a:endParaRPr lang="ru-RU"/>
          </a:p>
        </p:txBody>
      </p:sp>
    </p:spTree>
    <p:extLst>
      <p:ext uri="{BB962C8B-B14F-4D97-AF65-F5344CB8AC3E}">
        <p14:creationId xmlns:p14="http://schemas.microsoft.com/office/powerpoint/2010/main" val="110256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EAD2D-A97E-99C5-3AF5-76729368533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2A3D716-3CF4-BF1A-D693-70C32709E08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CCABCC4-B1E4-B9D0-C046-ADA8156E5194}"/>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7FF881BA-BC52-1D0B-4C04-329DFCEAEA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ECB7DE-4648-4781-BE1E-88846FC6222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805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2BFCA-9D85-6C8D-A407-792AF0B1CD65}"/>
            </a:ext>
          </a:extLst>
        </p:cNvPr>
        <p:cNvGrpSpPr/>
        <p:nvPr/>
      </p:nvGrpSpPr>
      <p:grpSpPr>
        <a:xfrm>
          <a:off x="0" y="0"/>
          <a:ext cx="0" cy="0"/>
          <a:chOff x="0" y="0"/>
          <a:chExt cx="0" cy="0"/>
        </a:xfrm>
      </p:grpSpPr>
      <p:sp>
        <p:nvSpPr>
          <p:cNvPr id="31746" name="Образ слайда 1">
            <a:extLst>
              <a:ext uri="{FF2B5EF4-FFF2-40B4-BE49-F238E27FC236}">
                <a16:creationId xmlns:a16="http://schemas.microsoft.com/office/drawing/2014/main" id="{C3E525BF-591A-6F19-65C1-91D1FB98307B}"/>
              </a:ext>
            </a:extLst>
          </p:cNvPr>
          <p:cNvSpPr>
            <a:spLocks noGrp="1" noRot="1" noChangeAspect="1" noChangeArrowheads="1" noTextEdit="1"/>
          </p:cNvSpPr>
          <p:nvPr>
            <p:ph type="sldImg"/>
          </p:nvPr>
        </p:nvSpPr>
        <p:spPr>
          <a:ln/>
        </p:spPr>
      </p:sp>
      <p:sp>
        <p:nvSpPr>
          <p:cNvPr id="31747" name="Заметки 2">
            <a:extLst>
              <a:ext uri="{FF2B5EF4-FFF2-40B4-BE49-F238E27FC236}">
                <a16:creationId xmlns:a16="http://schemas.microsoft.com/office/drawing/2014/main" id="{5B20B574-B9ED-7681-4384-30C711ED40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cs typeface="Arial" panose="020B0604020202020204" pitchFamily="34" charset="0"/>
            </a:endParaRPr>
          </a:p>
        </p:txBody>
      </p:sp>
      <p:sp>
        <p:nvSpPr>
          <p:cNvPr id="31748" name="Номер слайда 3">
            <a:extLst>
              <a:ext uri="{FF2B5EF4-FFF2-40B4-BE49-F238E27FC236}">
                <a16:creationId xmlns:a16="http://schemas.microsoft.com/office/drawing/2014/main" id="{17CF4E8E-EA4F-782C-B567-384F8DB919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A3390B9-5706-4801-86AF-DB604F0C1905}" type="slidenum">
              <a:rPr kumimoji="0" lang="pl-PL" altLang="ru-RU"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pl-PL" altLang="ru-RU"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831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6ECB7DE-4648-4781-BE1E-88846FC6222D}" type="slidenum">
              <a:rPr lang="ru-RU" smtClean="0"/>
              <a:t>35</a:t>
            </a:fld>
            <a:endParaRPr lang="ru-RU"/>
          </a:p>
        </p:txBody>
      </p:sp>
    </p:spTree>
    <p:extLst>
      <p:ext uri="{BB962C8B-B14F-4D97-AF65-F5344CB8AC3E}">
        <p14:creationId xmlns:p14="http://schemas.microsoft.com/office/powerpoint/2010/main" val="305938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2F8E3F-A946-2CE4-C923-299EB62F6A0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9D7EDA9-4411-42C6-5276-F458B9ED3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084606A-77F2-D2E6-30FB-C87FEC765803}"/>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5" name="Нижний колонтитул 4">
            <a:extLst>
              <a:ext uri="{FF2B5EF4-FFF2-40B4-BE49-F238E27FC236}">
                <a16:creationId xmlns:a16="http://schemas.microsoft.com/office/drawing/2014/main" id="{553BDCFB-F9A3-6717-0A22-9A15789ADFC3}"/>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4D396D96-21C7-F784-8407-30F41082BB5C}"/>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134302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BF2BCB-F1FC-BA2C-4FD3-06DCFEFE58A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EA87F20-DBC4-5186-9163-63B06721683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B0D5A72-B98E-1EB8-8388-F5454C5ECCF6}"/>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5" name="Нижний колонтитул 4">
            <a:extLst>
              <a:ext uri="{FF2B5EF4-FFF2-40B4-BE49-F238E27FC236}">
                <a16:creationId xmlns:a16="http://schemas.microsoft.com/office/drawing/2014/main" id="{CE7A0E15-ADD8-09CF-2E51-8659226302EE}"/>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2CCCE113-1B4A-A617-6FD6-0E32CCB74C06}"/>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98647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62A80CA-1AC4-89DC-5859-FFE077E230F8}"/>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1CA1746-F9CE-BA5A-E5F3-734BFAFB076D}"/>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C9BDE8F-677E-430A-3073-7502DAC600E7}"/>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5" name="Нижний колонтитул 4">
            <a:extLst>
              <a:ext uri="{FF2B5EF4-FFF2-40B4-BE49-F238E27FC236}">
                <a16:creationId xmlns:a16="http://schemas.microsoft.com/office/drawing/2014/main" id="{58948637-73E9-D538-2126-3F3EB592AD08}"/>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4056AAFB-1062-5F69-BF86-3CB27DAA302B}"/>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212519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85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AB1BF5-D0C7-A8B9-732A-811F42729AE3}"/>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DB27F695-C862-F6F5-193D-F6C11A2DD2A7}"/>
              </a:ext>
            </a:extLst>
          </p:cNvPr>
          <p:cNvSpPr>
            <a:spLocks noGrp="1" noChangeArrowheads="1"/>
          </p:cNvSpPr>
          <p:nvPr>
            <p:ph type="ftr" sz="quarter" idx="11"/>
          </p:nvPr>
        </p:nvSpPr>
        <p:spPr>
          <a:ln/>
        </p:spPr>
        <p:txBody>
          <a:bodyPr/>
          <a:lstStyle>
            <a:lvl1pPr>
              <a:defRPr/>
            </a:lvl1pPr>
          </a:lstStyle>
          <a:p>
            <a:pPr>
              <a:defRPr/>
            </a:pPr>
            <a:r>
              <a:rPr lang="en-GB"/>
              <a:t>V. Matveev CERN-JINR School 2018</a:t>
            </a:r>
            <a:endParaRPr lang="ru-RU"/>
          </a:p>
        </p:txBody>
      </p:sp>
      <p:sp>
        <p:nvSpPr>
          <p:cNvPr id="6" name="Rectangle 6">
            <a:extLst>
              <a:ext uri="{FF2B5EF4-FFF2-40B4-BE49-F238E27FC236}">
                <a16:creationId xmlns:a16="http://schemas.microsoft.com/office/drawing/2014/main" id="{55343369-1EF4-B541-B9B8-83C95BDE4F35}"/>
              </a:ext>
            </a:extLst>
          </p:cNvPr>
          <p:cNvSpPr>
            <a:spLocks noGrp="1" noChangeArrowheads="1"/>
          </p:cNvSpPr>
          <p:nvPr>
            <p:ph type="sldNum" sz="quarter" idx="12"/>
          </p:nvPr>
        </p:nvSpPr>
        <p:spPr>
          <a:ln/>
        </p:spPr>
        <p:txBody>
          <a:bodyPr/>
          <a:lstStyle>
            <a:lvl1pPr>
              <a:defRPr/>
            </a:lvl1pPr>
          </a:lstStyle>
          <a:p>
            <a:pPr>
              <a:defRPr/>
            </a:pPr>
            <a:fld id="{DB4D8667-EF78-44A8-8525-56EC957D2415}" type="slidenum">
              <a:rPr lang="ru-RU" altLang="ru-RU"/>
              <a:pPr>
                <a:defRPr/>
              </a:pPr>
              <a:t>‹#›</a:t>
            </a:fld>
            <a:endParaRPr lang="ru-RU" altLang="ru-RU"/>
          </a:p>
        </p:txBody>
      </p:sp>
    </p:spTree>
    <p:extLst>
      <p:ext uri="{BB962C8B-B14F-4D97-AF65-F5344CB8AC3E}">
        <p14:creationId xmlns:p14="http://schemas.microsoft.com/office/powerpoint/2010/main" val="3156909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0C8A29-36FC-E445-CAC5-F58EA53E6C80}"/>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4956E50E-5D68-E95F-A90D-9F3FD69EE185}"/>
              </a:ext>
            </a:extLst>
          </p:cNvPr>
          <p:cNvSpPr>
            <a:spLocks noGrp="1" noChangeArrowheads="1"/>
          </p:cNvSpPr>
          <p:nvPr>
            <p:ph type="ftr" sz="quarter" idx="11"/>
          </p:nvPr>
        </p:nvSpPr>
        <p:spPr>
          <a:ln/>
        </p:spPr>
        <p:txBody>
          <a:bodyPr/>
          <a:lstStyle>
            <a:lvl1pPr>
              <a:defRPr/>
            </a:lvl1pPr>
          </a:lstStyle>
          <a:p>
            <a:pPr>
              <a:defRPr/>
            </a:pPr>
            <a:r>
              <a:rPr lang="en-GB"/>
              <a:t>V. Matveev CERN-JINR School 2018</a:t>
            </a:r>
            <a:endParaRPr lang="ru-RU"/>
          </a:p>
        </p:txBody>
      </p:sp>
      <p:sp>
        <p:nvSpPr>
          <p:cNvPr id="6" name="Rectangle 6">
            <a:extLst>
              <a:ext uri="{FF2B5EF4-FFF2-40B4-BE49-F238E27FC236}">
                <a16:creationId xmlns:a16="http://schemas.microsoft.com/office/drawing/2014/main" id="{CFBAF602-0516-F8BF-D85A-9FEC7916B7D4}"/>
              </a:ext>
            </a:extLst>
          </p:cNvPr>
          <p:cNvSpPr>
            <a:spLocks noGrp="1" noChangeArrowheads="1"/>
          </p:cNvSpPr>
          <p:nvPr>
            <p:ph type="sldNum" sz="quarter" idx="12"/>
          </p:nvPr>
        </p:nvSpPr>
        <p:spPr>
          <a:ln/>
        </p:spPr>
        <p:txBody>
          <a:bodyPr/>
          <a:lstStyle>
            <a:lvl1pPr>
              <a:defRPr/>
            </a:lvl1pPr>
          </a:lstStyle>
          <a:p>
            <a:pPr>
              <a:defRPr/>
            </a:pPr>
            <a:fld id="{6A1F14EA-7B81-49BF-9A29-22B3E176F95F}" type="slidenum">
              <a:rPr lang="ru-RU" altLang="ru-RU"/>
              <a:pPr>
                <a:defRPr/>
              </a:pPr>
              <a:t>‹#›</a:t>
            </a:fld>
            <a:endParaRPr lang="ru-RU" altLang="ru-RU"/>
          </a:p>
        </p:txBody>
      </p:sp>
    </p:spTree>
    <p:extLst>
      <p:ext uri="{BB962C8B-B14F-4D97-AF65-F5344CB8AC3E}">
        <p14:creationId xmlns:p14="http://schemas.microsoft.com/office/powerpoint/2010/main" val="1359737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4409F7-059D-E601-C202-8FC86A7D6832}"/>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49B38A25-D237-2FB6-0370-B4ACB7170861}"/>
              </a:ext>
            </a:extLst>
          </p:cNvPr>
          <p:cNvSpPr>
            <a:spLocks noGrp="1" noChangeArrowheads="1"/>
          </p:cNvSpPr>
          <p:nvPr>
            <p:ph type="ftr" sz="quarter" idx="11"/>
          </p:nvPr>
        </p:nvSpPr>
        <p:spPr>
          <a:ln/>
        </p:spPr>
        <p:txBody>
          <a:bodyPr/>
          <a:lstStyle>
            <a:lvl1pPr>
              <a:defRPr/>
            </a:lvl1pPr>
          </a:lstStyle>
          <a:p>
            <a:pPr>
              <a:defRPr/>
            </a:pPr>
            <a:r>
              <a:rPr lang="en-GB"/>
              <a:t>V. Matveev CERN-JINR School 2018</a:t>
            </a:r>
            <a:endParaRPr lang="ru-RU"/>
          </a:p>
        </p:txBody>
      </p:sp>
      <p:sp>
        <p:nvSpPr>
          <p:cNvPr id="6" name="Rectangle 6">
            <a:extLst>
              <a:ext uri="{FF2B5EF4-FFF2-40B4-BE49-F238E27FC236}">
                <a16:creationId xmlns:a16="http://schemas.microsoft.com/office/drawing/2014/main" id="{999A5956-EA4D-C9E8-0D1D-9F942652A6D3}"/>
              </a:ext>
            </a:extLst>
          </p:cNvPr>
          <p:cNvSpPr>
            <a:spLocks noGrp="1" noChangeArrowheads="1"/>
          </p:cNvSpPr>
          <p:nvPr>
            <p:ph type="sldNum" sz="quarter" idx="12"/>
          </p:nvPr>
        </p:nvSpPr>
        <p:spPr>
          <a:ln/>
        </p:spPr>
        <p:txBody>
          <a:bodyPr/>
          <a:lstStyle>
            <a:lvl1pPr>
              <a:defRPr/>
            </a:lvl1pPr>
          </a:lstStyle>
          <a:p>
            <a:pPr>
              <a:defRPr/>
            </a:pPr>
            <a:fld id="{510A431B-AD2D-43E4-9595-1753797C24B0}" type="slidenum">
              <a:rPr lang="ru-RU" altLang="ru-RU"/>
              <a:pPr>
                <a:defRPr/>
              </a:pPr>
              <a:t>‹#›</a:t>
            </a:fld>
            <a:endParaRPr lang="ru-RU" altLang="ru-RU"/>
          </a:p>
        </p:txBody>
      </p:sp>
    </p:spTree>
    <p:extLst>
      <p:ext uri="{BB962C8B-B14F-4D97-AF65-F5344CB8AC3E}">
        <p14:creationId xmlns:p14="http://schemas.microsoft.com/office/powerpoint/2010/main" val="1139451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8F7ADD-F631-9CD3-4A01-FB9F9250ABC0}"/>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2A2EC8E2-B274-0BFC-D11A-6A3B1A9F40D2}"/>
              </a:ext>
            </a:extLst>
          </p:cNvPr>
          <p:cNvSpPr>
            <a:spLocks noGrp="1" noChangeArrowheads="1"/>
          </p:cNvSpPr>
          <p:nvPr>
            <p:ph type="ftr" sz="quarter" idx="11"/>
          </p:nvPr>
        </p:nvSpPr>
        <p:spPr>
          <a:ln/>
        </p:spPr>
        <p:txBody>
          <a:bodyPr/>
          <a:lstStyle>
            <a:lvl1pPr>
              <a:defRPr/>
            </a:lvl1pPr>
          </a:lstStyle>
          <a:p>
            <a:pPr>
              <a:defRPr/>
            </a:pPr>
            <a:r>
              <a:rPr lang="en-GB"/>
              <a:t>V. Matveev CERN-JINR School 2018</a:t>
            </a:r>
            <a:endParaRPr lang="ru-RU"/>
          </a:p>
        </p:txBody>
      </p:sp>
      <p:sp>
        <p:nvSpPr>
          <p:cNvPr id="7" name="Rectangle 6">
            <a:extLst>
              <a:ext uri="{FF2B5EF4-FFF2-40B4-BE49-F238E27FC236}">
                <a16:creationId xmlns:a16="http://schemas.microsoft.com/office/drawing/2014/main" id="{11AF7493-63F4-5767-18F7-EA23983FD03F}"/>
              </a:ext>
            </a:extLst>
          </p:cNvPr>
          <p:cNvSpPr>
            <a:spLocks noGrp="1" noChangeArrowheads="1"/>
          </p:cNvSpPr>
          <p:nvPr>
            <p:ph type="sldNum" sz="quarter" idx="12"/>
          </p:nvPr>
        </p:nvSpPr>
        <p:spPr>
          <a:ln/>
        </p:spPr>
        <p:txBody>
          <a:bodyPr/>
          <a:lstStyle>
            <a:lvl1pPr>
              <a:defRPr/>
            </a:lvl1pPr>
          </a:lstStyle>
          <a:p>
            <a:pPr>
              <a:defRPr/>
            </a:pPr>
            <a:fld id="{94BDF6C4-FA75-45A2-B4C9-809FFFBE6151}" type="slidenum">
              <a:rPr lang="ru-RU" altLang="ru-RU"/>
              <a:pPr>
                <a:defRPr/>
              </a:pPr>
              <a:t>‹#›</a:t>
            </a:fld>
            <a:endParaRPr lang="ru-RU" altLang="ru-RU"/>
          </a:p>
        </p:txBody>
      </p:sp>
    </p:spTree>
    <p:extLst>
      <p:ext uri="{BB962C8B-B14F-4D97-AF65-F5344CB8AC3E}">
        <p14:creationId xmlns:p14="http://schemas.microsoft.com/office/powerpoint/2010/main" val="3458587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BF787C-8684-49AD-4203-16DF5B4C0E66}"/>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a16="http://schemas.microsoft.com/office/drawing/2014/main" id="{DB5C61D1-1AB9-CC18-6589-96ED9AA6606C}"/>
              </a:ext>
            </a:extLst>
          </p:cNvPr>
          <p:cNvSpPr>
            <a:spLocks noGrp="1" noChangeArrowheads="1"/>
          </p:cNvSpPr>
          <p:nvPr>
            <p:ph type="ftr" sz="quarter" idx="11"/>
          </p:nvPr>
        </p:nvSpPr>
        <p:spPr>
          <a:ln/>
        </p:spPr>
        <p:txBody>
          <a:bodyPr/>
          <a:lstStyle>
            <a:lvl1pPr>
              <a:defRPr/>
            </a:lvl1pPr>
          </a:lstStyle>
          <a:p>
            <a:pPr>
              <a:defRPr/>
            </a:pPr>
            <a:r>
              <a:rPr lang="en-GB"/>
              <a:t>V. Matveev CERN-JINR School 2018</a:t>
            </a:r>
            <a:endParaRPr lang="ru-RU"/>
          </a:p>
        </p:txBody>
      </p:sp>
      <p:sp>
        <p:nvSpPr>
          <p:cNvPr id="9" name="Rectangle 6">
            <a:extLst>
              <a:ext uri="{FF2B5EF4-FFF2-40B4-BE49-F238E27FC236}">
                <a16:creationId xmlns:a16="http://schemas.microsoft.com/office/drawing/2014/main" id="{5C04A36D-8A4D-F879-CDA4-2B8C7DB0A4D8}"/>
              </a:ext>
            </a:extLst>
          </p:cNvPr>
          <p:cNvSpPr>
            <a:spLocks noGrp="1" noChangeArrowheads="1"/>
          </p:cNvSpPr>
          <p:nvPr>
            <p:ph type="sldNum" sz="quarter" idx="12"/>
          </p:nvPr>
        </p:nvSpPr>
        <p:spPr>
          <a:ln/>
        </p:spPr>
        <p:txBody>
          <a:bodyPr/>
          <a:lstStyle>
            <a:lvl1pPr>
              <a:defRPr/>
            </a:lvl1pPr>
          </a:lstStyle>
          <a:p>
            <a:pPr>
              <a:defRPr/>
            </a:pPr>
            <a:fld id="{18E0A03F-EFC3-4EB8-9038-69689DE3B6F4}" type="slidenum">
              <a:rPr lang="ru-RU" altLang="ru-RU"/>
              <a:pPr>
                <a:defRPr/>
              </a:pPr>
              <a:t>‹#›</a:t>
            </a:fld>
            <a:endParaRPr lang="ru-RU" altLang="ru-RU"/>
          </a:p>
        </p:txBody>
      </p:sp>
    </p:spTree>
    <p:extLst>
      <p:ext uri="{BB962C8B-B14F-4D97-AF65-F5344CB8AC3E}">
        <p14:creationId xmlns:p14="http://schemas.microsoft.com/office/powerpoint/2010/main" val="101916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2CE138-2C75-E584-C597-05B7C074CF73}"/>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A8EF766A-1A1B-2316-F6FC-3A4AFCACC46A}"/>
              </a:ext>
            </a:extLst>
          </p:cNvPr>
          <p:cNvSpPr>
            <a:spLocks noGrp="1" noChangeArrowheads="1"/>
          </p:cNvSpPr>
          <p:nvPr>
            <p:ph type="ftr" sz="quarter" idx="11"/>
          </p:nvPr>
        </p:nvSpPr>
        <p:spPr>
          <a:ln/>
        </p:spPr>
        <p:txBody>
          <a:bodyPr/>
          <a:lstStyle>
            <a:lvl1pPr>
              <a:defRPr/>
            </a:lvl1pPr>
          </a:lstStyle>
          <a:p>
            <a:pPr>
              <a:defRPr/>
            </a:pPr>
            <a:r>
              <a:rPr lang="en-GB"/>
              <a:t>V. Matveev CERN-JINR School 2018</a:t>
            </a:r>
            <a:endParaRPr lang="ru-RU"/>
          </a:p>
        </p:txBody>
      </p:sp>
      <p:sp>
        <p:nvSpPr>
          <p:cNvPr id="5" name="Rectangle 6">
            <a:extLst>
              <a:ext uri="{FF2B5EF4-FFF2-40B4-BE49-F238E27FC236}">
                <a16:creationId xmlns:a16="http://schemas.microsoft.com/office/drawing/2014/main" id="{62929E5B-C59D-67B9-C065-2A984F05C6FD}"/>
              </a:ext>
            </a:extLst>
          </p:cNvPr>
          <p:cNvSpPr>
            <a:spLocks noGrp="1" noChangeArrowheads="1"/>
          </p:cNvSpPr>
          <p:nvPr>
            <p:ph type="sldNum" sz="quarter" idx="12"/>
          </p:nvPr>
        </p:nvSpPr>
        <p:spPr>
          <a:ln/>
        </p:spPr>
        <p:txBody>
          <a:bodyPr/>
          <a:lstStyle>
            <a:lvl1pPr>
              <a:defRPr/>
            </a:lvl1pPr>
          </a:lstStyle>
          <a:p>
            <a:pPr>
              <a:defRPr/>
            </a:pPr>
            <a:fld id="{E4B815E2-121F-4EDB-A625-4241013C2449}" type="slidenum">
              <a:rPr lang="ru-RU" altLang="ru-RU"/>
              <a:pPr>
                <a:defRPr/>
              </a:pPr>
              <a:t>‹#›</a:t>
            </a:fld>
            <a:endParaRPr lang="ru-RU" altLang="ru-RU"/>
          </a:p>
        </p:txBody>
      </p:sp>
    </p:spTree>
    <p:extLst>
      <p:ext uri="{BB962C8B-B14F-4D97-AF65-F5344CB8AC3E}">
        <p14:creationId xmlns:p14="http://schemas.microsoft.com/office/powerpoint/2010/main" val="3024113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800446-ED26-CE8B-963A-DD7D06F9B1AA}"/>
              </a:ext>
            </a:extLst>
          </p:cNvPr>
          <p:cNvSpPr>
            <a:spLocks noGrp="1" noChangeArrowheads="1"/>
          </p:cNvSpPr>
          <p:nvPr>
            <p:ph type="dt" sz="half" idx="10"/>
          </p:nvPr>
        </p:nvSpPr>
        <p:spPr/>
        <p:txBody>
          <a:bodyPr/>
          <a:lstStyle>
            <a:lvl1pPr>
              <a:defRPr/>
            </a:lvl1pPr>
          </a:lstStyle>
          <a:p>
            <a:pPr>
              <a:defRPr/>
            </a:pPr>
            <a:endParaRPr lang="ru-RU"/>
          </a:p>
        </p:txBody>
      </p:sp>
      <p:sp>
        <p:nvSpPr>
          <p:cNvPr id="3" name="Rectangle 5">
            <a:extLst>
              <a:ext uri="{FF2B5EF4-FFF2-40B4-BE49-F238E27FC236}">
                <a16:creationId xmlns:a16="http://schemas.microsoft.com/office/drawing/2014/main" id="{7689A931-6708-E00B-15B3-0F07284628CC}"/>
              </a:ext>
            </a:extLst>
          </p:cNvPr>
          <p:cNvSpPr>
            <a:spLocks noGrp="1" noChangeArrowheads="1"/>
          </p:cNvSpPr>
          <p:nvPr>
            <p:ph type="ftr" sz="quarter" idx="11"/>
          </p:nvPr>
        </p:nvSpPr>
        <p:spPr/>
        <p:txBody>
          <a:bodyPr/>
          <a:lstStyle>
            <a:lvl1pPr>
              <a:defRPr/>
            </a:lvl1pPr>
          </a:lstStyle>
          <a:p>
            <a:pPr>
              <a:defRPr/>
            </a:pPr>
            <a:r>
              <a:rPr lang="en-US"/>
              <a:t>V. Matveev CERN-JINR School 2018</a:t>
            </a:r>
            <a:endParaRPr lang="ru-RU"/>
          </a:p>
        </p:txBody>
      </p:sp>
      <p:sp>
        <p:nvSpPr>
          <p:cNvPr id="4" name="Rectangle 6">
            <a:extLst>
              <a:ext uri="{FF2B5EF4-FFF2-40B4-BE49-F238E27FC236}">
                <a16:creationId xmlns:a16="http://schemas.microsoft.com/office/drawing/2014/main" id="{005E7532-6CF5-DC96-2F3B-5873C92E81ED}"/>
              </a:ext>
            </a:extLst>
          </p:cNvPr>
          <p:cNvSpPr>
            <a:spLocks noGrp="1" noChangeArrowheads="1"/>
          </p:cNvSpPr>
          <p:nvPr>
            <p:ph type="sldNum" sz="quarter" idx="12"/>
          </p:nvPr>
        </p:nvSpPr>
        <p:spPr/>
        <p:txBody>
          <a:bodyPr/>
          <a:lstStyle>
            <a:lvl1pPr>
              <a:defRPr smtClean="0"/>
            </a:lvl1pPr>
          </a:lstStyle>
          <a:p>
            <a:pPr>
              <a:defRPr/>
            </a:pPr>
            <a:fld id="{9ED23134-6D7A-4BFA-AF93-5A97EAA5FD02}" type="slidenum">
              <a:rPr lang="ru-RU" altLang="ru-RU"/>
              <a:pPr>
                <a:defRPr/>
              </a:pPr>
              <a:t>‹#›</a:t>
            </a:fld>
            <a:endParaRPr lang="ru-RU" altLang="ru-RU"/>
          </a:p>
        </p:txBody>
      </p:sp>
    </p:spTree>
    <p:extLst>
      <p:ext uri="{BB962C8B-B14F-4D97-AF65-F5344CB8AC3E}">
        <p14:creationId xmlns:p14="http://schemas.microsoft.com/office/powerpoint/2010/main" val="133349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5CBB8F-D30A-FA0D-D295-86BDFBD2140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731A837-CE68-19CA-BDAA-79FC067A1C2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548A19C-7F4F-34CE-3315-17C011B7CB7E}"/>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5" name="Нижний колонтитул 4">
            <a:extLst>
              <a:ext uri="{FF2B5EF4-FFF2-40B4-BE49-F238E27FC236}">
                <a16:creationId xmlns:a16="http://schemas.microsoft.com/office/drawing/2014/main" id="{865B46C0-F1C3-D0D1-322B-1B2E7C82FAFF}"/>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F8EB92E2-DA18-2FBD-E90A-A67EFC63BFDF}"/>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197719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FDA5AD92-480B-4F64-D245-87A69F4E0BAB}"/>
              </a:ext>
            </a:extLst>
          </p:cNvPr>
          <p:cNvSpPr>
            <a:spLocks noGrp="1" noChangeArrowheads="1"/>
          </p:cNvSpPr>
          <p:nvPr>
            <p:ph type="dt" sz="half" idx="10"/>
          </p:nvPr>
        </p:nvSpPr>
        <p:spPr/>
        <p:txBody>
          <a:bodyPr/>
          <a:lstStyle>
            <a:lvl1pPr>
              <a:defRPr/>
            </a:lvl1pPr>
          </a:lstStyle>
          <a:p>
            <a:pPr>
              <a:defRPr/>
            </a:pPr>
            <a:endParaRPr lang="ru-RU"/>
          </a:p>
        </p:txBody>
      </p:sp>
      <p:sp>
        <p:nvSpPr>
          <p:cNvPr id="6" name="Rectangle 7">
            <a:extLst>
              <a:ext uri="{FF2B5EF4-FFF2-40B4-BE49-F238E27FC236}">
                <a16:creationId xmlns:a16="http://schemas.microsoft.com/office/drawing/2014/main" id="{FB33C7F0-99C5-8F47-2AAA-B440980F9744}"/>
              </a:ext>
            </a:extLst>
          </p:cNvPr>
          <p:cNvSpPr>
            <a:spLocks noGrp="1" noChangeArrowheads="1"/>
          </p:cNvSpPr>
          <p:nvPr>
            <p:ph type="ftr" sz="quarter" idx="11"/>
          </p:nvPr>
        </p:nvSpPr>
        <p:spPr/>
        <p:txBody>
          <a:bodyPr/>
          <a:lstStyle>
            <a:lvl1pPr>
              <a:defRPr/>
            </a:lvl1pPr>
          </a:lstStyle>
          <a:p>
            <a:pPr>
              <a:defRPr/>
            </a:pPr>
            <a:r>
              <a:rPr lang="en-US"/>
              <a:t>V. Matveev CERN-JINR School 2018</a:t>
            </a:r>
            <a:endParaRPr lang="ru-RU"/>
          </a:p>
        </p:txBody>
      </p:sp>
      <p:sp>
        <p:nvSpPr>
          <p:cNvPr id="7" name="Rectangle 8">
            <a:extLst>
              <a:ext uri="{FF2B5EF4-FFF2-40B4-BE49-F238E27FC236}">
                <a16:creationId xmlns:a16="http://schemas.microsoft.com/office/drawing/2014/main" id="{D00A34E3-D01B-1D5A-9029-EEEEA52F3B7A}"/>
              </a:ext>
            </a:extLst>
          </p:cNvPr>
          <p:cNvSpPr>
            <a:spLocks noGrp="1" noChangeArrowheads="1"/>
          </p:cNvSpPr>
          <p:nvPr>
            <p:ph type="sldNum" sz="quarter" idx="12"/>
          </p:nvPr>
        </p:nvSpPr>
        <p:spPr/>
        <p:txBody>
          <a:bodyPr/>
          <a:lstStyle>
            <a:lvl1pPr>
              <a:defRPr smtClean="0"/>
            </a:lvl1pPr>
          </a:lstStyle>
          <a:p>
            <a:pPr>
              <a:defRPr/>
            </a:pPr>
            <a:fld id="{64D5981A-42EB-4FA9-80BB-5F887FE1C2D9}" type="slidenum">
              <a:rPr lang="ru-RU" altLang="ru-RU"/>
              <a:pPr>
                <a:defRPr/>
              </a:pPr>
              <a:t>‹#›</a:t>
            </a:fld>
            <a:endParaRPr lang="ru-RU" altLang="ru-RU"/>
          </a:p>
        </p:txBody>
      </p:sp>
    </p:spTree>
    <p:extLst>
      <p:ext uri="{BB962C8B-B14F-4D97-AF65-F5344CB8AC3E}">
        <p14:creationId xmlns:p14="http://schemas.microsoft.com/office/powerpoint/2010/main" val="1128841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492178-73F3-1255-5F5E-2424E432AEA6}"/>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a16="http://schemas.microsoft.com/office/drawing/2014/main" id="{B2A245BE-A705-145D-4BAC-C6FB0471F016}"/>
              </a:ext>
            </a:extLst>
          </p:cNvPr>
          <p:cNvSpPr>
            <a:spLocks noGrp="1" noChangeArrowheads="1"/>
          </p:cNvSpPr>
          <p:nvPr>
            <p:ph type="ftr" sz="quarter" idx="11"/>
          </p:nvPr>
        </p:nvSpPr>
        <p:spPr>
          <a:ln/>
        </p:spPr>
        <p:txBody>
          <a:bodyPr/>
          <a:lstStyle>
            <a:lvl1pPr>
              <a:defRPr/>
            </a:lvl1pPr>
          </a:lstStyle>
          <a:p>
            <a:pPr>
              <a:defRPr/>
            </a:pPr>
            <a:r>
              <a:rPr lang="en-GB"/>
              <a:t>V. Matveev CERN-JINR School 2018</a:t>
            </a:r>
            <a:endParaRPr lang="ru-RU"/>
          </a:p>
        </p:txBody>
      </p:sp>
      <p:sp>
        <p:nvSpPr>
          <p:cNvPr id="7" name="Rectangle 6">
            <a:extLst>
              <a:ext uri="{FF2B5EF4-FFF2-40B4-BE49-F238E27FC236}">
                <a16:creationId xmlns:a16="http://schemas.microsoft.com/office/drawing/2014/main" id="{7F65ABD4-15C9-F9F2-F48A-610AE5DF9419}"/>
              </a:ext>
            </a:extLst>
          </p:cNvPr>
          <p:cNvSpPr>
            <a:spLocks noGrp="1" noChangeArrowheads="1"/>
          </p:cNvSpPr>
          <p:nvPr>
            <p:ph type="sldNum" sz="quarter" idx="12"/>
          </p:nvPr>
        </p:nvSpPr>
        <p:spPr>
          <a:ln/>
        </p:spPr>
        <p:txBody>
          <a:bodyPr/>
          <a:lstStyle>
            <a:lvl1pPr>
              <a:defRPr/>
            </a:lvl1pPr>
          </a:lstStyle>
          <a:p>
            <a:pPr>
              <a:defRPr/>
            </a:pPr>
            <a:fld id="{3833472C-8E8A-43D0-8C47-58AFD9BA2662}" type="slidenum">
              <a:rPr lang="ru-RU" altLang="ru-RU"/>
              <a:pPr>
                <a:defRPr/>
              </a:pPr>
              <a:t>‹#›</a:t>
            </a:fld>
            <a:endParaRPr lang="ru-RU" altLang="ru-RU"/>
          </a:p>
        </p:txBody>
      </p:sp>
    </p:spTree>
    <p:extLst>
      <p:ext uri="{BB962C8B-B14F-4D97-AF65-F5344CB8AC3E}">
        <p14:creationId xmlns:p14="http://schemas.microsoft.com/office/powerpoint/2010/main" val="1155982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FA1E80-3F34-15B2-C62E-6F8B114B599D}"/>
              </a:ext>
            </a:extLst>
          </p:cNvPr>
          <p:cNvSpPr>
            <a:spLocks noGrp="1" noChangeArrowheads="1"/>
          </p:cNvSpPr>
          <p:nvPr>
            <p:ph type="dt" sz="half" idx="10"/>
          </p:nvPr>
        </p:nvSpPr>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1EEA8A47-FB01-8676-823E-B8B13F14898D}"/>
              </a:ext>
            </a:extLst>
          </p:cNvPr>
          <p:cNvSpPr>
            <a:spLocks noGrp="1" noChangeArrowheads="1"/>
          </p:cNvSpPr>
          <p:nvPr>
            <p:ph type="ftr" sz="quarter" idx="11"/>
          </p:nvPr>
        </p:nvSpPr>
        <p:spPr/>
        <p:txBody>
          <a:bodyPr/>
          <a:lstStyle>
            <a:lvl1pPr>
              <a:defRPr/>
            </a:lvl1pPr>
          </a:lstStyle>
          <a:p>
            <a:pPr>
              <a:defRPr/>
            </a:pPr>
            <a:r>
              <a:rPr lang="en-US"/>
              <a:t>V. Matveev CERN-JINR School 2018</a:t>
            </a:r>
            <a:endParaRPr lang="ru-RU"/>
          </a:p>
        </p:txBody>
      </p:sp>
      <p:sp>
        <p:nvSpPr>
          <p:cNvPr id="6" name="Rectangle 6">
            <a:extLst>
              <a:ext uri="{FF2B5EF4-FFF2-40B4-BE49-F238E27FC236}">
                <a16:creationId xmlns:a16="http://schemas.microsoft.com/office/drawing/2014/main" id="{1A2B1937-BC25-FA62-097B-277E5A418B87}"/>
              </a:ext>
            </a:extLst>
          </p:cNvPr>
          <p:cNvSpPr>
            <a:spLocks noGrp="1" noChangeArrowheads="1"/>
          </p:cNvSpPr>
          <p:nvPr>
            <p:ph type="sldNum" sz="quarter" idx="12"/>
          </p:nvPr>
        </p:nvSpPr>
        <p:spPr/>
        <p:txBody>
          <a:bodyPr/>
          <a:lstStyle>
            <a:lvl1pPr>
              <a:defRPr smtClean="0"/>
            </a:lvl1pPr>
          </a:lstStyle>
          <a:p>
            <a:pPr>
              <a:defRPr/>
            </a:pPr>
            <a:fld id="{ABB8D65C-0F30-4971-8B78-C109280EF722}" type="slidenum">
              <a:rPr lang="ru-RU" altLang="ru-RU"/>
              <a:pPr>
                <a:defRPr/>
              </a:pPr>
              <a:t>‹#›</a:t>
            </a:fld>
            <a:endParaRPr lang="ru-RU" altLang="ru-RU"/>
          </a:p>
        </p:txBody>
      </p:sp>
    </p:spTree>
    <p:extLst>
      <p:ext uri="{BB962C8B-B14F-4D97-AF65-F5344CB8AC3E}">
        <p14:creationId xmlns:p14="http://schemas.microsoft.com/office/powerpoint/2010/main" val="1185894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36C517-89CE-1F3C-8383-B664F3F18CD0}"/>
              </a:ext>
            </a:extLst>
          </p:cNvPr>
          <p:cNvSpPr>
            <a:spLocks noGrp="1" noChangeArrowheads="1"/>
          </p:cNvSpPr>
          <p:nvPr>
            <p:ph type="dt" sz="half" idx="10"/>
          </p:nvPr>
        </p:nvSpPr>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6B080181-6A7B-5529-81C9-75F9A2D20C31}"/>
              </a:ext>
            </a:extLst>
          </p:cNvPr>
          <p:cNvSpPr>
            <a:spLocks noGrp="1" noChangeArrowheads="1"/>
          </p:cNvSpPr>
          <p:nvPr>
            <p:ph type="ftr" sz="quarter" idx="11"/>
          </p:nvPr>
        </p:nvSpPr>
        <p:spPr/>
        <p:txBody>
          <a:bodyPr/>
          <a:lstStyle>
            <a:lvl1pPr>
              <a:defRPr/>
            </a:lvl1pPr>
          </a:lstStyle>
          <a:p>
            <a:pPr>
              <a:defRPr/>
            </a:pPr>
            <a:r>
              <a:rPr lang="en-US"/>
              <a:t>V. Matveev CERN-JINR School 2018</a:t>
            </a:r>
            <a:endParaRPr lang="ru-RU"/>
          </a:p>
        </p:txBody>
      </p:sp>
      <p:sp>
        <p:nvSpPr>
          <p:cNvPr id="6" name="Rectangle 6">
            <a:extLst>
              <a:ext uri="{FF2B5EF4-FFF2-40B4-BE49-F238E27FC236}">
                <a16:creationId xmlns:a16="http://schemas.microsoft.com/office/drawing/2014/main" id="{11E709D5-1C26-D954-3387-641DB3B69D18}"/>
              </a:ext>
            </a:extLst>
          </p:cNvPr>
          <p:cNvSpPr>
            <a:spLocks noGrp="1" noChangeArrowheads="1"/>
          </p:cNvSpPr>
          <p:nvPr>
            <p:ph type="sldNum" sz="quarter" idx="12"/>
          </p:nvPr>
        </p:nvSpPr>
        <p:spPr/>
        <p:txBody>
          <a:bodyPr/>
          <a:lstStyle>
            <a:lvl1pPr>
              <a:defRPr smtClean="0"/>
            </a:lvl1pPr>
          </a:lstStyle>
          <a:p>
            <a:pPr>
              <a:defRPr/>
            </a:pPr>
            <a:fld id="{DE251877-E729-4C91-90D7-740A6D5C1679}" type="slidenum">
              <a:rPr lang="ru-RU" altLang="ru-RU"/>
              <a:pPr>
                <a:defRPr/>
              </a:pPr>
              <a:t>‹#›</a:t>
            </a:fld>
            <a:endParaRPr lang="ru-RU" altLang="ru-RU"/>
          </a:p>
        </p:txBody>
      </p:sp>
    </p:spTree>
    <p:extLst>
      <p:ext uri="{BB962C8B-B14F-4D97-AF65-F5344CB8AC3E}">
        <p14:creationId xmlns:p14="http://schemas.microsoft.com/office/powerpoint/2010/main" val="1693706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3804206-081F-7002-3F12-C6FD0DD97B96}"/>
              </a:ext>
            </a:extLst>
          </p:cNvPr>
          <p:cNvSpPr>
            <a:spLocks noGrp="1" noChangeArrowheads="1"/>
          </p:cNvSpPr>
          <p:nvPr>
            <p:ph type="dt" sz="half" idx="10"/>
          </p:nvPr>
        </p:nvSpPr>
        <p:spPr/>
        <p:txBody>
          <a:bodyPr/>
          <a:lstStyle>
            <a:lvl1pPr>
              <a:defRPr/>
            </a:lvl1pPr>
          </a:lstStyle>
          <a:p>
            <a:pPr>
              <a:defRPr/>
            </a:pPr>
            <a:endParaRPr lang="ru-RU"/>
          </a:p>
        </p:txBody>
      </p:sp>
      <p:sp>
        <p:nvSpPr>
          <p:cNvPr id="5" name="Rectangle 5">
            <a:extLst>
              <a:ext uri="{FF2B5EF4-FFF2-40B4-BE49-F238E27FC236}">
                <a16:creationId xmlns:a16="http://schemas.microsoft.com/office/drawing/2014/main" id="{6CE3548C-36D1-FAC5-B367-CD8E407EFF17}"/>
              </a:ext>
            </a:extLst>
          </p:cNvPr>
          <p:cNvSpPr>
            <a:spLocks noGrp="1" noChangeArrowheads="1"/>
          </p:cNvSpPr>
          <p:nvPr>
            <p:ph type="ftr" sz="quarter" idx="11"/>
          </p:nvPr>
        </p:nvSpPr>
        <p:spPr/>
        <p:txBody>
          <a:bodyPr/>
          <a:lstStyle>
            <a:lvl1pPr>
              <a:defRPr/>
            </a:lvl1pPr>
          </a:lstStyle>
          <a:p>
            <a:pPr>
              <a:defRPr/>
            </a:pPr>
            <a:r>
              <a:rPr lang="en-US"/>
              <a:t>V. Matveev CERN-JINR School 2018</a:t>
            </a:r>
            <a:endParaRPr lang="ru-RU"/>
          </a:p>
        </p:txBody>
      </p:sp>
      <p:sp>
        <p:nvSpPr>
          <p:cNvPr id="6" name="Rectangle 6">
            <a:extLst>
              <a:ext uri="{FF2B5EF4-FFF2-40B4-BE49-F238E27FC236}">
                <a16:creationId xmlns:a16="http://schemas.microsoft.com/office/drawing/2014/main" id="{8A68A56C-3A7D-FD64-8B89-804350DDE484}"/>
              </a:ext>
            </a:extLst>
          </p:cNvPr>
          <p:cNvSpPr>
            <a:spLocks noGrp="1" noChangeArrowheads="1"/>
          </p:cNvSpPr>
          <p:nvPr>
            <p:ph type="sldNum" sz="quarter" idx="12"/>
          </p:nvPr>
        </p:nvSpPr>
        <p:spPr/>
        <p:txBody>
          <a:bodyPr/>
          <a:lstStyle>
            <a:lvl1pPr>
              <a:defRPr smtClean="0"/>
            </a:lvl1pPr>
          </a:lstStyle>
          <a:p>
            <a:pPr>
              <a:defRPr/>
            </a:pPr>
            <a:fld id="{1A1F2E14-CE42-4F06-A5B6-11120BF7F081}" type="slidenum">
              <a:rPr lang="ru-RU" altLang="ru-RU"/>
              <a:pPr>
                <a:defRPr/>
              </a:pPr>
              <a:t>‹#›</a:t>
            </a:fld>
            <a:endParaRPr lang="ru-RU" altLang="ru-RU"/>
          </a:p>
        </p:txBody>
      </p:sp>
    </p:spTree>
    <p:extLst>
      <p:ext uri="{BB962C8B-B14F-4D97-AF65-F5344CB8AC3E}">
        <p14:creationId xmlns:p14="http://schemas.microsoft.com/office/powerpoint/2010/main" val="1172323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60A8DDD-4924-C390-88F2-C4AA688781E8}"/>
              </a:ext>
            </a:extLst>
          </p:cNvPr>
          <p:cNvSpPr>
            <a:spLocks noGrp="1" noChangeArrowheads="1"/>
          </p:cNvSpPr>
          <p:nvPr>
            <p:ph type="dt" sz="half" idx="10"/>
          </p:nvPr>
        </p:nvSpPr>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7AC8742D-A3AD-B5FC-6AC5-94AE36AA3C3A}"/>
              </a:ext>
            </a:extLst>
          </p:cNvPr>
          <p:cNvSpPr>
            <a:spLocks noGrp="1" noChangeArrowheads="1"/>
          </p:cNvSpPr>
          <p:nvPr>
            <p:ph type="ftr" sz="quarter" idx="11"/>
          </p:nvPr>
        </p:nvSpPr>
        <p:spPr/>
        <p:txBody>
          <a:bodyPr/>
          <a:lstStyle>
            <a:lvl1pPr>
              <a:defRPr/>
            </a:lvl1pPr>
          </a:lstStyle>
          <a:p>
            <a:pPr>
              <a:defRPr/>
            </a:pPr>
            <a:r>
              <a:rPr lang="en-US"/>
              <a:t>V. Matveev CERN-JINR School 2018</a:t>
            </a:r>
            <a:endParaRPr lang="ru-RU"/>
          </a:p>
        </p:txBody>
      </p:sp>
      <p:sp>
        <p:nvSpPr>
          <p:cNvPr id="5" name="Rectangle 6">
            <a:extLst>
              <a:ext uri="{FF2B5EF4-FFF2-40B4-BE49-F238E27FC236}">
                <a16:creationId xmlns:a16="http://schemas.microsoft.com/office/drawing/2014/main" id="{25353BD2-21BB-57DD-75A9-5545A48F9599}"/>
              </a:ext>
            </a:extLst>
          </p:cNvPr>
          <p:cNvSpPr>
            <a:spLocks noGrp="1" noChangeArrowheads="1"/>
          </p:cNvSpPr>
          <p:nvPr>
            <p:ph type="sldNum" sz="quarter" idx="12"/>
          </p:nvPr>
        </p:nvSpPr>
        <p:spPr/>
        <p:txBody>
          <a:bodyPr/>
          <a:lstStyle>
            <a:lvl1pPr>
              <a:defRPr smtClean="0"/>
            </a:lvl1pPr>
          </a:lstStyle>
          <a:p>
            <a:pPr>
              <a:defRPr/>
            </a:pPr>
            <a:fld id="{A924C136-AAA1-4FC6-AAD7-75FD68F45370}" type="slidenum">
              <a:rPr lang="ru-RU" altLang="ru-RU"/>
              <a:pPr>
                <a:defRPr/>
              </a:pPr>
              <a:t>‹#›</a:t>
            </a:fld>
            <a:endParaRPr lang="ru-RU" altLang="ru-RU"/>
          </a:p>
        </p:txBody>
      </p:sp>
    </p:spTree>
    <p:extLst>
      <p:ext uri="{BB962C8B-B14F-4D97-AF65-F5344CB8AC3E}">
        <p14:creationId xmlns:p14="http://schemas.microsoft.com/office/powerpoint/2010/main" val="1828848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id="{EDEFD3BD-5B1F-8FD6-5C25-9E5C9957011F}"/>
              </a:ext>
            </a:extLst>
          </p:cNvPr>
          <p:cNvSpPr>
            <a:spLocks noGrp="1" noChangeArrowheads="1"/>
          </p:cNvSpPr>
          <p:nvPr>
            <p:ph type="dt" sz="half" idx="10"/>
          </p:nvPr>
        </p:nvSpPr>
        <p:spPr/>
        <p:txBody>
          <a:bodyPr/>
          <a:lstStyle>
            <a:lvl1pPr>
              <a:defRPr/>
            </a:lvl1pPr>
          </a:lstStyle>
          <a:p>
            <a:pPr>
              <a:defRPr/>
            </a:pPr>
            <a:endParaRPr lang="ru-RU"/>
          </a:p>
        </p:txBody>
      </p:sp>
      <p:sp>
        <p:nvSpPr>
          <p:cNvPr id="4" name="Rectangle 5">
            <a:extLst>
              <a:ext uri="{FF2B5EF4-FFF2-40B4-BE49-F238E27FC236}">
                <a16:creationId xmlns:a16="http://schemas.microsoft.com/office/drawing/2014/main" id="{1D12D53C-2581-8B2E-26B0-E6C834A05D08}"/>
              </a:ext>
            </a:extLst>
          </p:cNvPr>
          <p:cNvSpPr>
            <a:spLocks noGrp="1" noChangeArrowheads="1"/>
          </p:cNvSpPr>
          <p:nvPr>
            <p:ph type="ftr" sz="quarter" idx="11"/>
          </p:nvPr>
        </p:nvSpPr>
        <p:spPr/>
        <p:txBody>
          <a:bodyPr/>
          <a:lstStyle>
            <a:lvl1pPr>
              <a:defRPr/>
            </a:lvl1pPr>
          </a:lstStyle>
          <a:p>
            <a:pPr>
              <a:defRPr/>
            </a:pPr>
            <a:r>
              <a:rPr lang="en-US"/>
              <a:t>V. Matveev CERN-JINR School 2018</a:t>
            </a:r>
            <a:endParaRPr lang="ru-RU"/>
          </a:p>
        </p:txBody>
      </p:sp>
      <p:sp>
        <p:nvSpPr>
          <p:cNvPr id="5" name="Rectangle 6">
            <a:extLst>
              <a:ext uri="{FF2B5EF4-FFF2-40B4-BE49-F238E27FC236}">
                <a16:creationId xmlns:a16="http://schemas.microsoft.com/office/drawing/2014/main" id="{4B633B01-C6AB-CE2C-D2E5-8B10BE025269}"/>
              </a:ext>
            </a:extLst>
          </p:cNvPr>
          <p:cNvSpPr>
            <a:spLocks noGrp="1" noChangeArrowheads="1"/>
          </p:cNvSpPr>
          <p:nvPr>
            <p:ph type="sldNum" sz="quarter" idx="12"/>
          </p:nvPr>
        </p:nvSpPr>
        <p:spPr/>
        <p:txBody>
          <a:bodyPr/>
          <a:lstStyle>
            <a:lvl1pPr>
              <a:defRPr smtClean="0"/>
            </a:lvl1pPr>
          </a:lstStyle>
          <a:p>
            <a:pPr>
              <a:defRPr/>
            </a:pPr>
            <a:fld id="{71840003-26A3-4729-ABFA-AAAD6FE02688}" type="slidenum">
              <a:rPr lang="ru-RU" altLang="ru-RU"/>
              <a:pPr>
                <a:defRPr/>
              </a:pPr>
              <a:t>‹#›</a:t>
            </a:fld>
            <a:endParaRPr lang="ru-RU" altLang="ru-RU"/>
          </a:p>
        </p:txBody>
      </p:sp>
    </p:spTree>
    <p:extLst>
      <p:ext uri="{BB962C8B-B14F-4D97-AF65-F5344CB8AC3E}">
        <p14:creationId xmlns:p14="http://schemas.microsoft.com/office/powerpoint/2010/main" val="2260595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2" name="Номер слайда">
            <a:extLst>
              <a:ext uri="{FF2B5EF4-FFF2-40B4-BE49-F238E27FC236}">
                <a16:creationId xmlns:a16="http://schemas.microsoft.com/office/drawing/2014/main" id="{51BD11B6-C088-EFAA-566C-78C289D80776}"/>
              </a:ext>
            </a:extLst>
          </p:cNvPr>
          <p:cNvSpPr txBox="1">
            <a:spLocks noGrp="1"/>
          </p:cNvSpPr>
          <p:nvPr>
            <p:ph type="sldNum" sz="quarter" idx="10"/>
          </p:nvPr>
        </p:nvSpPr>
        <p:spPr/>
        <p:txBody>
          <a:bodyPr/>
          <a:lstStyle>
            <a:lvl1pPr>
              <a:defRPr smtClean="0"/>
            </a:lvl1pPr>
          </a:lstStyle>
          <a:p>
            <a:pPr>
              <a:defRPr/>
            </a:pPr>
            <a:fld id="{161E5C1F-1040-42AE-996D-A6D9F1899BF8}" type="slidenum">
              <a:rPr lang="ru-RU" altLang="ru-RU"/>
              <a:pPr>
                <a:defRPr/>
              </a:pPr>
              <a:t>‹#›</a:t>
            </a:fld>
            <a:endParaRPr lang="ru-RU" altLang="ru-RU"/>
          </a:p>
        </p:txBody>
      </p:sp>
    </p:spTree>
    <p:extLst>
      <p:ext uri="{BB962C8B-B14F-4D97-AF65-F5344CB8AC3E}">
        <p14:creationId xmlns:p14="http://schemas.microsoft.com/office/powerpoint/2010/main" val="27990761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A4FE10-94BD-74FE-9F2E-7ECD1EB3D16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22B9804-E7C5-3325-D4E5-817DE9AC83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4BF86ED5-17B8-C5A7-97E8-390D3E30A855}"/>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5" name="Нижний колонтитул 4">
            <a:extLst>
              <a:ext uri="{FF2B5EF4-FFF2-40B4-BE49-F238E27FC236}">
                <a16:creationId xmlns:a16="http://schemas.microsoft.com/office/drawing/2014/main" id="{79BBC884-041C-F7F3-6DA5-E2CF051AD32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7656456-3409-720A-70BC-011F1A9C7A1D}"/>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30721608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F9E495-85DD-327C-DF96-CE0CAE28090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1456ECA-38D6-38BF-DDF1-6EEDF37B8FE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0C91235-7EDA-DBC0-33E4-09D23EB66D19}"/>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5" name="Нижний колонтитул 4">
            <a:extLst>
              <a:ext uri="{FF2B5EF4-FFF2-40B4-BE49-F238E27FC236}">
                <a16:creationId xmlns:a16="http://schemas.microsoft.com/office/drawing/2014/main" id="{C1B6E7D3-D1FB-C456-378E-734EA8775C6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42070F-95E6-17B1-A1DD-109F7226CB36}"/>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197379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2424D2-D367-CEC4-25E8-FFCA7F2D889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558E558-AE38-EAAB-ABC5-97D8A661D3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01630C7-99E7-592A-9025-DC3BD6F664F0}"/>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5" name="Нижний колонтитул 4">
            <a:extLst>
              <a:ext uri="{FF2B5EF4-FFF2-40B4-BE49-F238E27FC236}">
                <a16:creationId xmlns:a16="http://schemas.microsoft.com/office/drawing/2014/main" id="{D5A29475-810A-49A9-59ED-E68A1F376C93}"/>
              </a:ext>
            </a:extLst>
          </p:cNvPr>
          <p:cNvSpPr>
            <a:spLocks noGrp="1"/>
          </p:cNvSpPr>
          <p:nvPr>
            <p:ph type="ftr" sz="quarter" idx="11"/>
          </p:nvPr>
        </p:nvSpPr>
        <p:spPr/>
        <p:txBody>
          <a:bodyPr/>
          <a:lstStyle/>
          <a:p>
            <a:endParaRPr lang="ru-RU" dirty="0"/>
          </a:p>
        </p:txBody>
      </p:sp>
      <p:sp>
        <p:nvSpPr>
          <p:cNvPr id="6" name="Номер слайда 5">
            <a:extLst>
              <a:ext uri="{FF2B5EF4-FFF2-40B4-BE49-F238E27FC236}">
                <a16:creationId xmlns:a16="http://schemas.microsoft.com/office/drawing/2014/main" id="{5EBF42C9-B155-01E1-20F3-8F90BBA9141E}"/>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19487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6864E2-C6D6-B00B-5B67-AA21A9D5B5D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37B34A2-7EFA-568A-E329-AD358C4297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D069BDF-B762-73FC-1F63-985DCC35713F}"/>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5" name="Нижний колонтитул 4">
            <a:extLst>
              <a:ext uri="{FF2B5EF4-FFF2-40B4-BE49-F238E27FC236}">
                <a16:creationId xmlns:a16="http://schemas.microsoft.com/office/drawing/2014/main" id="{67D3B49C-884D-7838-AC36-A7D66B5E752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5A5EE5F-2439-6C8B-D696-387CD0AD036F}"/>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1719581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508772-11CE-DF2E-6DAE-2D34DA0DD4E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A8703AF-0F42-F723-5364-4E0668D9A8A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B81DD9D-EB23-8C0D-4889-F4BC3DDD619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F2A4A79-DCFD-6C46-75E2-C273652DC5AF}"/>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6" name="Нижний колонтитул 5">
            <a:extLst>
              <a:ext uri="{FF2B5EF4-FFF2-40B4-BE49-F238E27FC236}">
                <a16:creationId xmlns:a16="http://schemas.microsoft.com/office/drawing/2014/main" id="{5DF9DD2C-85E8-AE16-E5D8-EA80D6D9A68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6266D99-9485-05EF-E39E-7CB3A2723826}"/>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955360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F5CE6B-5D7C-823E-2596-DC152971E1B5}"/>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BB6B5E7-333B-006B-0C59-CDFB48B8C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8AFFF48B-F42F-F69B-7EE2-E0268DC84C8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1A4A2C2-8560-E7EC-1BE6-29C2EC4AF1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B8FFC15-A5B1-4D51-AE62-AE02098DE0D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80BC0D2-EA9C-3E96-4D95-B8026508A7D0}"/>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8" name="Нижний колонтитул 7">
            <a:extLst>
              <a:ext uri="{FF2B5EF4-FFF2-40B4-BE49-F238E27FC236}">
                <a16:creationId xmlns:a16="http://schemas.microsoft.com/office/drawing/2014/main" id="{81956F13-4004-636D-2201-4532532F0E0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DED9731-18BB-CB25-C27E-728C6C39B88C}"/>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2616820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6C79BE-76CD-4AE9-126A-1A22D014D9D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5BE177A-BD9B-A9E0-BC24-A6EA45075249}"/>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4" name="Нижний колонтитул 3">
            <a:extLst>
              <a:ext uri="{FF2B5EF4-FFF2-40B4-BE49-F238E27FC236}">
                <a16:creationId xmlns:a16="http://schemas.microsoft.com/office/drawing/2014/main" id="{428C2E3F-F59E-ECA5-1AA2-0E3FFE87F9D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8AFCD7E9-CA50-02D2-F568-DBABF5C2FAF6}"/>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3316306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5CF985B-564D-FAFB-6E85-3133B5FC004F}"/>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3" name="Нижний колонтитул 2">
            <a:extLst>
              <a:ext uri="{FF2B5EF4-FFF2-40B4-BE49-F238E27FC236}">
                <a16:creationId xmlns:a16="http://schemas.microsoft.com/office/drawing/2014/main" id="{56D8FB52-0DC7-F600-102E-C3BB3231A80C}"/>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D5BF0D8-BB5C-8022-BA41-C82BDD0EE4CA}"/>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3333319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3E0ECD-C904-2EC7-5A84-1797D403866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C753C15-7101-9BBD-A513-FC918E79FF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A369D5F-B796-6D3F-4B63-E8B0DDB4D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D6F653E-9844-8A80-5A6D-250BF76D21A6}"/>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6" name="Нижний колонтитул 5">
            <a:extLst>
              <a:ext uri="{FF2B5EF4-FFF2-40B4-BE49-F238E27FC236}">
                <a16:creationId xmlns:a16="http://schemas.microsoft.com/office/drawing/2014/main" id="{B2914C9A-FF57-8003-B28E-D738B3003EF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843DD4C-47B4-7D98-6AF8-2A1646EC12F2}"/>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3138836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E7D55F-8445-9CA3-070F-A0EF1A31029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296E9F4-BBB0-DAD3-48C4-80221E9480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684F4DB-7DD7-0899-EE6C-BE2A0B472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DF4927C-0F2C-2F1C-ECB3-CB074034DCFF}"/>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6" name="Нижний колонтитул 5">
            <a:extLst>
              <a:ext uri="{FF2B5EF4-FFF2-40B4-BE49-F238E27FC236}">
                <a16:creationId xmlns:a16="http://schemas.microsoft.com/office/drawing/2014/main" id="{660D7346-4CEA-37E0-A629-427E062E5DC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4E36193-6C41-7F32-19F4-F1D09D591A7D}"/>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206991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525E87-0CD3-8194-C2CA-7BF75AF0B57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35BFA53-A1B4-179D-4932-6C745E3D27F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02A622-8E23-2B8D-54FF-B1D2EFF7767B}"/>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5" name="Нижний колонтитул 4">
            <a:extLst>
              <a:ext uri="{FF2B5EF4-FFF2-40B4-BE49-F238E27FC236}">
                <a16:creationId xmlns:a16="http://schemas.microsoft.com/office/drawing/2014/main" id="{C05B8347-1B4B-BD0B-F5CD-FAADBE29F5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AB4767C-FFC5-41DA-C123-4F363E18C2AB}"/>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2059733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3496A63-7E29-411F-A952-39343943120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6A75EB9-6A2C-8F58-D0EF-595AD0EAA08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2100B5A-567D-B8BC-6C58-5EC605AEEC2D}"/>
              </a:ext>
            </a:extLst>
          </p:cNvPr>
          <p:cNvSpPr>
            <a:spLocks noGrp="1"/>
          </p:cNvSpPr>
          <p:nvPr>
            <p:ph type="dt" sz="half" idx="10"/>
          </p:nvPr>
        </p:nvSpPr>
        <p:spPr/>
        <p:txBody>
          <a:bodyPr/>
          <a:lstStyle/>
          <a:p>
            <a:fld id="{BF13487A-D42D-49B9-970E-0748AEDF6EEC}" type="datetimeFigureOut">
              <a:rPr lang="ru-RU" smtClean="0"/>
              <a:t>27.06.2025</a:t>
            </a:fld>
            <a:endParaRPr lang="ru-RU"/>
          </a:p>
        </p:txBody>
      </p:sp>
      <p:sp>
        <p:nvSpPr>
          <p:cNvPr id="5" name="Нижний колонтитул 4">
            <a:extLst>
              <a:ext uri="{FF2B5EF4-FFF2-40B4-BE49-F238E27FC236}">
                <a16:creationId xmlns:a16="http://schemas.microsoft.com/office/drawing/2014/main" id="{96D15F1F-785B-019E-3361-C79A0DC9B2A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0101AC6-D3B2-8C24-E0C3-2E581530A31C}"/>
              </a:ext>
            </a:extLst>
          </p:cNvPr>
          <p:cNvSpPr>
            <a:spLocks noGrp="1"/>
          </p:cNvSpPr>
          <p:nvPr>
            <p:ph type="sldNum" sz="quarter" idx="12"/>
          </p:nvPr>
        </p:nvSpPr>
        <p:spPr/>
        <p:txBody>
          <a:bodyPr/>
          <a:lstStyle/>
          <a:p>
            <a:fld id="{47F99E3B-8BA4-4272-8DBE-83B43AE4279E}" type="slidenum">
              <a:rPr lang="ru-RU" smtClean="0"/>
              <a:t>‹#›</a:t>
            </a:fld>
            <a:endParaRPr lang="ru-RU"/>
          </a:p>
        </p:txBody>
      </p:sp>
    </p:spTree>
    <p:extLst>
      <p:ext uri="{BB962C8B-B14F-4D97-AF65-F5344CB8AC3E}">
        <p14:creationId xmlns:p14="http://schemas.microsoft.com/office/powerpoint/2010/main" val="778286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607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CF42BE-36E9-B946-CF19-997A418880C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BF0D3C6-A643-ED9F-1898-2BCCFB53547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E6B805B-F895-BB56-850E-DEB06607012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FDF4375-37B0-3566-E25F-79FDD536744D}"/>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6" name="Нижний колонтитул 5">
            <a:extLst>
              <a:ext uri="{FF2B5EF4-FFF2-40B4-BE49-F238E27FC236}">
                <a16:creationId xmlns:a16="http://schemas.microsoft.com/office/drawing/2014/main" id="{74528A6C-21C7-8024-4EF7-674B8742F872}"/>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80D85FBD-A145-A4FE-A467-F719DA410013}"/>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157702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DBDF36-7F0D-E64E-FE3F-5286A508856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91472F4-096C-CC36-4281-7323B09CF5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581AC14-F18A-4D6F-EB2D-5A57B791C72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4563CFF-D5EF-7367-D9CD-B1ECF0936F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4C0AF82-FCD5-FCBF-FC0D-6AF260CA90C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53D9EB0-9166-3752-2551-EE8F33368A40}"/>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8" name="Нижний колонтитул 7">
            <a:extLst>
              <a:ext uri="{FF2B5EF4-FFF2-40B4-BE49-F238E27FC236}">
                <a16:creationId xmlns:a16="http://schemas.microsoft.com/office/drawing/2014/main" id="{436A34DE-1307-94CF-8F8A-5FE728776362}"/>
              </a:ext>
            </a:extLst>
          </p:cNvPr>
          <p:cNvSpPr>
            <a:spLocks noGrp="1"/>
          </p:cNvSpPr>
          <p:nvPr>
            <p:ph type="ftr" sz="quarter" idx="11"/>
          </p:nvPr>
        </p:nvSpPr>
        <p:spPr/>
        <p:txBody>
          <a:bodyPr/>
          <a:lstStyle/>
          <a:p>
            <a:endParaRPr lang="ru-RU" dirty="0"/>
          </a:p>
        </p:txBody>
      </p:sp>
      <p:sp>
        <p:nvSpPr>
          <p:cNvPr id="9" name="Номер слайда 8">
            <a:extLst>
              <a:ext uri="{FF2B5EF4-FFF2-40B4-BE49-F238E27FC236}">
                <a16:creationId xmlns:a16="http://schemas.microsoft.com/office/drawing/2014/main" id="{982C2A95-9540-05C1-9601-6BE4887F20AF}"/>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189715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419C31-AE82-0A79-2096-F7BAC7BB4B2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844AA8B-5C93-2FC9-2FBC-C5BCB124A115}"/>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4" name="Нижний колонтитул 3">
            <a:extLst>
              <a:ext uri="{FF2B5EF4-FFF2-40B4-BE49-F238E27FC236}">
                <a16:creationId xmlns:a16="http://schemas.microsoft.com/office/drawing/2014/main" id="{331969F0-4E6E-392C-98A4-D28A94B55AD2}"/>
              </a:ext>
            </a:extLst>
          </p:cNvPr>
          <p:cNvSpPr>
            <a:spLocks noGrp="1"/>
          </p:cNvSpPr>
          <p:nvPr>
            <p:ph type="ftr" sz="quarter" idx="11"/>
          </p:nvPr>
        </p:nvSpPr>
        <p:spPr/>
        <p:txBody>
          <a:bodyPr/>
          <a:lstStyle/>
          <a:p>
            <a:endParaRPr lang="ru-RU" dirty="0"/>
          </a:p>
        </p:txBody>
      </p:sp>
      <p:sp>
        <p:nvSpPr>
          <p:cNvPr id="5" name="Номер слайда 4">
            <a:extLst>
              <a:ext uri="{FF2B5EF4-FFF2-40B4-BE49-F238E27FC236}">
                <a16:creationId xmlns:a16="http://schemas.microsoft.com/office/drawing/2014/main" id="{83DE8409-5536-BD35-C796-AA76FC29228D}"/>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382161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A8983A0-4AD6-FE00-C323-FFE44740E3E0}"/>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3" name="Нижний колонтитул 2">
            <a:extLst>
              <a:ext uri="{FF2B5EF4-FFF2-40B4-BE49-F238E27FC236}">
                <a16:creationId xmlns:a16="http://schemas.microsoft.com/office/drawing/2014/main" id="{E314ACF2-4423-1C68-1FAA-C7AA20A2CFC5}"/>
              </a:ext>
            </a:extLst>
          </p:cNvPr>
          <p:cNvSpPr>
            <a:spLocks noGrp="1"/>
          </p:cNvSpPr>
          <p:nvPr>
            <p:ph type="ftr" sz="quarter" idx="11"/>
          </p:nvPr>
        </p:nvSpPr>
        <p:spPr/>
        <p:txBody>
          <a:bodyPr/>
          <a:lstStyle/>
          <a:p>
            <a:endParaRPr lang="ru-RU" dirty="0"/>
          </a:p>
        </p:txBody>
      </p:sp>
      <p:sp>
        <p:nvSpPr>
          <p:cNvPr id="4" name="Номер слайда 3">
            <a:extLst>
              <a:ext uri="{FF2B5EF4-FFF2-40B4-BE49-F238E27FC236}">
                <a16:creationId xmlns:a16="http://schemas.microsoft.com/office/drawing/2014/main" id="{E107F9A5-03D8-4309-7D58-DB8726684B36}"/>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142993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300EC1-0A03-2972-D7B4-F961917FC88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C715889A-FF45-9703-F335-FBEDC1A10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F3BEC70-96BF-3B4D-ADFF-3FE91C4DE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B198271-8490-2AD6-9703-3693EAB41AF3}"/>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6" name="Нижний колонтитул 5">
            <a:extLst>
              <a:ext uri="{FF2B5EF4-FFF2-40B4-BE49-F238E27FC236}">
                <a16:creationId xmlns:a16="http://schemas.microsoft.com/office/drawing/2014/main" id="{CDDC54D1-A9DB-9FFE-E59D-D4C5019605D2}"/>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4836F214-73DC-AA3E-EF85-8F0FBFABECC3}"/>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128346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6AA74A-CB56-39F3-7ED4-AEA3B387AC3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A4018EF-48B1-8390-1884-6635FA364E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a:extLst>
              <a:ext uri="{FF2B5EF4-FFF2-40B4-BE49-F238E27FC236}">
                <a16:creationId xmlns:a16="http://schemas.microsoft.com/office/drawing/2014/main" id="{349D0F9B-1FCE-9D98-FE42-F988212C7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213FF37-3AC7-9A75-1C6C-26DDFE99E35E}"/>
              </a:ext>
            </a:extLst>
          </p:cNvPr>
          <p:cNvSpPr>
            <a:spLocks noGrp="1"/>
          </p:cNvSpPr>
          <p:nvPr>
            <p:ph type="dt" sz="half" idx="10"/>
          </p:nvPr>
        </p:nvSpPr>
        <p:spPr/>
        <p:txBody>
          <a:bodyPr/>
          <a:lstStyle/>
          <a:p>
            <a:fld id="{6F7B336E-ECEB-4BEF-AB19-D67C670648DA}" type="datetimeFigureOut">
              <a:rPr lang="ru-RU" smtClean="0"/>
              <a:t>27.06.2025</a:t>
            </a:fld>
            <a:endParaRPr lang="ru-RU" dirty="0"/>
          </a:p>
        </p:txBody>
      </p:sp>
      <p:sp>
        <p:nvSpPr>
          <p:cNvPr id="6" name="Нижний колонтитул 5">
            <a:extLst>
              <a:ext uri="{FF2B5EF4-FFF2-40B4-BE49-F238E27FC236}">
                <a16:creationId xmlns:a16="http://schemas.microsoft.com/office/drawing/2014/main" id="{6B3B0955-785A-D4B3-BBB4-C3E448E7837D}"/>
              </a:ext>
            </a:extLst>
          </p:cNvPr>
          <p:cNvSpPr>
            <a:spLocks noGrp="1"/>
          </p:cNvSpPr>
          <p:nvPr>
            <p:ph type="ftr" sz="quarter" idx="11"/>
          </p:nvPr>
        </p:nvSpPr>
        <p:spPr/>
        <p:txBody>
          <a:bodyPr/>
          <a:lstStyle/>
          <a:p>
            <a:endParaRPr lang="ru-RU" dirty="0"/>
          </a:p>
        </p:txBody>
      </p:sp>
      <p:sp>
        <p:nvSpPr>
          <p:cNvPr id="7" name="Номер слайда 6">
            <a:extLst>
              <a:ext uri="{FF2B5EF4-FFF2-40B4-BE49-F238E27FC236}">
                <a16:creationId xmlns:a16="http://schemas.microsoft.com/office/drawing/2014/main" id="{3DB099D2-5776-DB50-4970-7A27D87A7A62}"/>
              </a:ext>
            </a:extLst>
          </p:cNvPr>
          <p:cNvSpPr>
            <a:spLocks noGrp="1"/>
          </p:cNvSpPr>
          <p:nvPr>
            <p:ph type="sldNum" sz="quarter" idx="12"/>
          </p:nvPr>
        </p:nvSpPr>
        <p:spPr/>
        <p:txBody>
          <a:bodyPr/>
          <a:lstStyle/>
          <a:p>
            <a:fld id="{F44111B2-BF6B-426B-AB7F-A10A28B6E6B6}" type="slidenum">
              <a:rPr lang="ru-RU" smtClean="0"/>
              <a:t>‹#›</a:t>
            </a:fld>
            <a:endParaRPr lang="ru-RU" dirty="0"/>
          </a:p>
        </p:txBody>
      </p:sp>
    </p:spTree>
    <p:extLst>
      <p:ext uri="{BB962C8B-B14F-4D97-AF65-F5344CB8AC3E}">
        <p14:creationId xmlns:p14="http://schemas.microsoft.com/office/powerpoint/2010/main" val="141245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DF0978-AD62-CF77-02B2-31DCDC63B8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4073F33-7288-6EA8-3552-8C2F7C04DD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7A7E4F4-562F-0B27-D2AB-5CEB63E3E1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B336E-ECEB-4BEF-AB19-D67C670648DA}" type="datetimeFigureOut">
              <a:rPr lang="ru-RU" smtClean="0"/>
              <a:t>27.06.2025</a:t>
            </a:fld>
            <a:endParaRPr lang="ru-RU" dirty="0"/>
          </a:p>
        </p:txBody>
      </p:sp>
      <p:sp>
        <p:nvSpPr>
          <p:cNvPr id="5" name="Нижний колонтитул 4">
            <a:extLst>
              <a:ext uri="{FF2B5EF4-FFF2-40B4-BE49-F238E27FC236}">
                <a16:creationId xmlns:a16="http://schemas.microsoft.com/office/drawing/2014/main" id="{346135AE-7E00-B50C-9D1E-5412FA3C4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a:extLst>
              <a:ext uri="{FF2B5EF4-FFF2-40B4-BE49-F238E27FC236}">
                <a16:creationId xmlns:a16="http://schemas.microsoft.com/office/drawing/2014/main" id="{1C88D9E1-B7AA-1C3A-5BB4-41500EDC5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111B2-BF6B-426B-AB7F-A10A28B6E6B6}" type="slidenum">
              <a:rPr lang="ru-RU" smtClean="0"/>
              <a:t>‹#›</a:t>
            </a:fld>
            <a:endParaRPr lang="ru-RU" dirty="0"/>
          </a:p>
        </p:txBody>
      </p:sp>
    </p:spTree>
    <p:extLst>
      <p:ext uri="{BB962C8B-B14F-4D97-AF65-F5344CB8AC3E}">
        <p14:creationId xmlns:p14="http://schemas.microsoft.com/office/powerpoint/2010/main" val="149291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FC37AC4-0C69-A80E-19B9-C625A365DE6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a16="http://schemas.microsoft.com/office/drawing/2014/main" id="{6DCA8A36-3811-EF17-0849-1B4D1DE7B85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a16="http://schemas.microsoft.com/office/drawing/2014/main" id="{AA04A0E8-81DF-931B-D068-F5B742D7F66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ru-RU"/>
          </a:p>
        </p:txBody>
      </p:sp>
      <p:sp>
        <p:nvSpPr>
          <p:cNvPr id="1029" name="Rectangle 5">
            <a:extLst>
              <a:ext uri="{FF2B5EF4-FFF2-40B4-BE49-F238E27FC236}">
                <a16:creationId xmlns:a16="http://schemas.microsoft.com/office/drawing/2014/main" id="{4DD5D41C-8A33-57C2-0755-615469C1C0F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r>
              <a:rPr lang="en-GB"/>
              <a:t>V. Matveev CERN-JINR School 2018</a:t>
            </a:r>
            <a:endParaRPr lang="ru-RU"/>
          </a:p>
        </p:txBody>
      </p:sp>
      <p:sp>
        <p:nvSpPr>
          <p:cNvPr id="1030" name="Rectangle 6">
            <a:extLst>
              <a:ext uri="{FF2B5EF4-FFF2-40B4-BE49-F238E27FC236}">
                <a16:creationId xmlns:a16="http://schemas.microsoft.com/office/drawing/2014/main" id="{F1BD6020-2E83-49FF-32C2-30692AA477E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cs typeface="Arial" panose="020B0604020202020204" pitchFamily="34" charset="0"/>
              </a:defRPr>
            </a:lvl1pPr>
          </a:lstStyle>
          <a:p>
            <a:pPr>
              <a:defRPr/>
            </a:pPr>
            <a:fld id="{D82404B5-B01D-4A54-B9CA-86A44D83F061}" type="slidenum">
              <a:rPr lang="ru-RU" altLang="ru-RU"/>
              <a:pPr>
                <a:defRPr/>
              </a:pPr>
              <a:t>‹#›</a:t>
            </a:fld>
            <a:endParaRPr lang="ru-RU" altLang="ru-RU"/>
          </a:p>
        </p:txBody>
      </p:sp>
    </p:spTree>
    <p:extLst>
      <p:ext uri="{BB962C8B-B14F-4D97-AF65-F5344CB8AC3E}">
        <p14:creationId xmlns:p14="http://schemas.microsoft.com/office/powerpoint/2010/main" val="5798344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4AD3BA-4334-CA07-6AE2-DF70320F6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9A1B78A-651F-BBE2-E7CC-9624F8633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90A8B64-F740-5170-F039-9E4B24C8D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3487A-D42D-49B9-970E-0748AEDF6EEC}" type="datetimeFigureOut">
              <a:rPr lang="ru-RU" smtClean="0"/>
              <a:t>27.06.2025</a:t>
            </a:fld>
            <a:endParaRPr lang="ru-RU"/>
          </a:p>
        </p:txBody>
      </p:sp>
      <p:sp>
        <p:nvSpPr>
          <p:cNvPr id="5" name="Нижний колонтитул 4">
            <a:extLst>
              <a:ext uri="{FF2B5EF4-FFF2-40B4-BE49-F238E27FC236}">
                <a16:creationId xmlns:a16="http://schemas.microsoft.com/office/drawing/2014/main" id="{66F71450-3E8B-791B-6EE8-C64A8D49C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409ECE2-4FDD-C118-19BC-113DDB60BC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99E3B-8BA4-4272-8DBE-83B43AE4279E}" type="slidenum">
              <a:rPr lang="ru-RU" smtClean="0"/>
              <a:t>‹#›</a:t>
            </a:fld>
            <a:endParaRPr lang="ru-RU"/>
          </a:p>
        </p:txBody>
      </p:sp>
    </p:spTree>
    <p:extLst>
      <p:ext uri="{BB962C8B-B14F-4D97-AF65-F5344CB8AC3E}">
        <p14:creationId xmlns:p14="http://schemas.microsoft.com/office/powerpoint/2010/main" val="18349061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181291"/>
      </p:ext>
    </p:extLst>
  </p:cSld>
  <p:clrMap bg1="lt1" tx1="dk1" bg2="lt2" tx2="dk2" accent1="accent1" accent2="accent2" accent3="accent3" accent4="accent4" accent5="accent5" accent6="accent6" hlink="hlink" folHlink="folHlink"/>
  <p:sldLayoutIdLst>
    <p:sldLayoutId id="2147483690"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3.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F18FE-6510-61AA-D21D-C71FB2C618E1}"/>
            </a:ext>
          </a:extLst>
        </p:cNvPr>
        <p:cNvGrpSpPr/>
        <p:nvPr/>
      </p:nvGrpSpPr>
      <p:grpSpPr>
        <a:xfrm>
          <a:off x="0" y="0"/>
          <a:ext cx="0" cy="0"/>
          <a:chOff x="0" y="0"/>
          <a:chExt cx="0" cy="0"/>
        </a:xfrm>
      </p:grpSpPr>
      <p:pic>
        <p:nvPicPr>
          <p:cNvPr id="13317" name="Picture 2" descr="https://assets.regus.com/images/cities/russia/saintpetersburg.jpg">
            <a:extLst>
              <a:ext uri="{FF2B5EF4-FFF2-40B4-BE49-F238E27FC236}">
                <a16:creationId xmlns:a16="http://schemas.microsoft.com/office/drawing/2014/main" id="{CA5B8016-5560-4076-32DB-18B0B1CEE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1" y="117830"/>
            <a:ext cx="12063556" cy="673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Рисунок 7">
            <a:extLst>
              <a:ext uri="{FF2B5EF4-FFF2-40B4-BE49-F238E27FC236}">
                <a16:creationId xmlns:a16="http://schemas.microsoft.com/office/drawing/2014/main" id="{AFED8399-8719-CBA9-E0F4-E557C7DD79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856" y="222250"/>
            <a:ext cx="1622515" cy="1174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descr="Российская академия наук">
            <a:extLst>
              <a:ext uri="{FF2B5EF4-FFF2-40B4-BE49-F238E27FC236}">
                <a16:creationId xmlns:a16="http://schemas.microsoft.com/office/drawing/2014/main" id="{B92754A7-9236-8639-D1EC-1B5732AEC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5343" y="117830"/>
            <a:ext cx="1394475" cy="13124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7B7E1F-D345-7487-DCAD-6F32C6D9A0A5}"/>
              </a:ext>
            </a:extLst>
          </p:cNvPr>
          <p:cNvSpPr txBox="1"/>
          <p:nvPr/>
        </p:nvSpPr>
        <p:spPr>
          <a:xfrm>
            <a:off x="3440165" y="222250"/>
            <a:ext cx="61558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Arial"/>
                <a:ea typeface="+mn-ea"/>
                <a:cs typeface="+mn-cs"/>
              </a:rPr>
              <a:t>SCIENCE BRINGS NATIONS TOGETHER</a:t>
            </a:r>
          </a:p>
        </p:txBody>
      </p:sp>
      <p:sp>
        <p:nvSpPr>
          <p:cNvPr id="6" name="TextBox 5">
            <a:extLst>
              <a:ext uri="{FF2B5EF4-FFF2-40B4-BE49-F238E27FC236}">
                <a16:creationId xmlns:a16="http://schemas.microsoft.com/office/drawing/2014/main" id="{ECA815E6-8AB8-06AD-E8DA-4923222326E6}"/>
              </a:ext>
            </a:extLst>
          </p:cNvPr>
          <p:cNvSpPr txBox="1"/>
          <p:nvPr/>
        </p:nvSpPr>
        <p:spPr>
          <a:xfrm>
            <a:off x="1992086" y="633233"/>
            <a:ext cx="80880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Arial"/>
                <a:ea typeface="+mn-ea"/>
                <a:cs typeface="+mn-cs"/>
              </a:rPr>
              <a:t>           </a:t>
            </a:r>
            <a:r>
              <a:rPr kumimoji="0" lang="ru-RU" sz="2400" b="1" i="0" u="none" strike="noStrike" kern="1200" cap="none" spc="0" normalizeH="0" baseline="0" noProof="0" dirty="0">
                <a:ln>
                  <a:noFill/>
                </a:ln>
                <a:solidFill>
                  <a:srgbClr val="002060"/>
                </a:solidFill>
                <a:effectLst/>
                <a:uLnTx/>
                <a:uFillTx/>
                <a:latin typeface="Arial"/>
                <a:ea typeface="+mn-ea"/>
                <a:cs typeface="+mn-cs"/>
              </a:rPr>
              <a:t>Совещание по физике тяжелых ионов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uLnTx/>
                <a:uFillTx/>
                <a:latin typeface="Arial"/>
                <a:ea typeface="+mn-ea"/>
                <a:cs typeface="+mn-cs"/>
              </a:rPr>
              <a:t>                         Санкт-Петербург 2025</a:t>
            </a:r>
          </a:p>
        </p:txBody>
      </p:sp>
      <p:sp>
        <p:nvSpPr>
          <p:cNvPr id="8" name="TextBox 7">
            <a:extLst>
              <a:ext uri="{FF2B5EF4-FFF2-40B4-BE49-F238E27FC236}">
                <a16:creationId xmlns:a16="http://schemas.microsoft.com/office/drawing/2014/main" id="{EC77485B-B476-81E8-D664-878D0F5DDBC5}"/>
              </a:ext>
            </a:extLst>
          </p:cNvPr>
          <p:cNvSpPr txBox="1"/>
          <p:nvPr/>
        </p:nvSpPr>
        <p:spPr>
          <a:xfrm>
            <a:off x="443593" y="6394488"/>
            <a:ext cx="61558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chemeClr val="bg1"/>
                </a:solidFill>
                <a:effectLst/>
                <a:uLnTx/>
                <a:uFillTx/>
                <a:latin typeface="Roboto" panose="02000000000000000000" pitchFamily="2" charset="0"/>
                <a:ea typeface="+mn-ea"/>
                <a:cs typeface="+mn-cs"/>
              </a:rPr>
              <a:t>Совет РАН по физике тяжелых ионов</a:t>
            </a:r>
            <a:endParaRPr kumimoji="0" lang="ru-RU" sz="2000" b="0" i="0" u="none" strike="noStrike" kern="1200" cap="none" spc="0" normalizeH="0" baseline="0" noProof="0" dirty="0">
              <a:ln>
                <a:noFill/>
              </a:ln>
              <a:solidFill>
                <a:schemeClr val="bg1"/>
              </a:solidFill>
              <a:effectLst/>
              <a:uLnTx/>
              <a:uFillTx/>
              <a:latin typeface="Arial"/>
              <a:ea typeface="+mn-ea"/>
              <a:cs typeface="+mn-cs"/>
            </a:endParaRPr>
          </a:p>
        </p:txBody>
      </p:sp>
      <p:sp>
        <p:nvSpPr>
          <p:cNvPr id="10" name="TextBox 9">
            <a:extLst>
              <a:ext uri="{FF2B5EF4-FFF2-40B4-BE49-F238E27FC236}">
                <a16:creationId xmlns:a16="http://schemas.microsoft.com/office/drawing/2014/main" id="{8A504401-7D82-7508-A0EC-EDD1705AAA28}"/>
              </a:ext>
            </a:extLst>
          </p:cNvPr>
          <p:cNvSpPr txBox="1"/>
          <p:nvPr/>
        </p:nvSpPr>
        <p:spPr>
          <a:xfrm>
            <a:off x="8382001" y="6394488"/>
            <a:ext cx="3658144" cy="400110"/>
          </a:xfrm>
          <a:prstGeom prst="rect">
            <a:avLst/>
          </a:prstGeom>
          <a:noFill/>
        </p:spPr>
        <p:txBody>
          <a:bodyPr wrap="square">
            <a:spAutoFit/>
          </a:bodyPr>
          <a:lstStyle/>
          <a:p>
            <a:r>
              <a:rPr kumimoji="0" lang="ru-RU" sz="2000" b="1" i="0" u="none" strike="noStrike" kern="1200" cap="none" spc="0" normalizeH="0" baseline="0" noProof="0" dirty="0">
                <a:ln>
                  <a:noFill/>
                </a:ln>
                <a:solidFill>
                  <a:schemeClr val="bg1"/>
                </a:solidFill>
                <a:effectLst/>
                <a:uLnTx/>
                <a:uFillTx/>
                <a:latin typeface="Arial"/>
                <a:ea typeface="+mn-ea"/>
                <a:cs typeface="+mn-cs"/>
              </a:rPr>
              <a:t>27 июня -- 2 июля 2025 г</a:t>
            </a:r>
            <a:r>
              <a:rPr kumimoji="0" lang="ru-RU" sz="2000" b="0" i="0" u="none" strike="noStrike" kern="1200" cap="none" spc="0" normalizeH="0" baseline="0" noProof="0" dirty="0">
                <a:ln>
                  <a:noFill/>
                </a:ln>
                <a:solidFill>
                  <a:srgbClr val="000000"/>
                </a:solidFill>
                <a:effectLst/>
                <a:uLnTx/>
                <a:uFillTx/>
                <a:latin typeface="Arial"/>
                <a:ea typeface="+mn-ea"/>
                <a:cs typeface="+mn-cs"/>
              </a:rPr>
              <a:t>.</a:t>
            </a:r>
            <a:endParaRPr lang="ru-RU" sz="1600" dirty="0"/>
          </a:p>
        </p:txBody>
      </p:sp>
      <p:pic>
        <p:nvPicPr>
          <p:cNvPr id="16" name="Рисунок 15">
            <a:extLst>
              <a:ext uri="{FF2B5EF4-FFF2-40B4-BE49-F238E27FC236}">
                <a16:creationId xmlns:a16="http://schemas.microsoft.com/office/drawing/2014/main" id="{11560065-4DA4-DE2B-214A-69740E6D29EE}"/>
              </a:ext>
            </a:extLst>
          </p:cNvPr>
          <p:cNvPicPr>
            <a:picLocks noChangeAspect="1"/>
          </p:cNvPicPr>
          <p:nvPr/>
        </p:nvPicPr>
        <p:blipFill>
          <a:blip r:embed="rId6"/>
          <a:stretch>
            <a:fillRect/>
          </a:stretch>
        </p:blipFill>
        <p:spPr>
          <a:xfrm>
            <a:off x="1506162" y="1979633"/>
            <a:ext cx="10685838" cy="1554615"/>
          </a:xfrm>
          <a:prstGeom prst="rect">
            <a:avLst/>
          </a:prstGeom>
        </p:spPr>
      </p:pic>
    </p:spTree>
    <p:extLst>
      <p:ext uri="{BB962C8B-B14F-4D97-AF65-F5344CB8AC3E}">
        <p14:creationId xmlns:p14="http://schemas.microsoft.com/office/powerpoint/2010/main" val="3282847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E454-8452-66B1-8079-B06C35B15A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9F1BBD-7846-49FF-6BE1-24F330652E70}"/>
              </a:ext>
            </a:extLst>
          </p:cNvPr>
          <p:cNvSpPr txBox="1"/>
          <p:nvPr/>
        </p:nvSpPr>
        <p:spPr>
          <a:xfrm>
            <a:off x="5789655" y="1177101"/>
            <a:ext cx="5827225" cy="4503797"/>
          </a:xfrm>
          <a:prstGeom prst="rect">
            <a:avLst/>
          </a:prstGeom>
          <a:noFill/>
        </p:spPr>
        <p:txBody>
          <a:bodyPr wrap="square">
            <a:spAutoFit/>
          </a:bodyPr>
          <a:lstStyle/>
          <a:p>
            <a:pPr>
              <a:spcAft>
                <a:spcPts val="800"/>
              </a:spcAft>
            </a:pPr>
            <a:r>
              <a:rPr lang="en-US" sz="1600" b="1" dirty="0">
                <a:solidFill>
                  <a:schemeClr val="accent2">
                    <a:lumMod val="75000"/>
                  </a:schemeClr>
                </a:solidFill>
                <a:latin typeface="Arial" panose="020B0604020202020204" pitchFamily="34" charset="0"/>
                <a:cs typeface="Arial" panose="020B0604020202020204" pitchFamily="34" charset="0"/>
              </a:rPr>
              <a:t>                                          </a:t>
            </a:r>
            <a:r>
              <a:rPr lang="en-US" sz="2000" b="1" dirty="0">
                <a:solidFill>
                  <a:schemeClr val="accent2"/>
                </a:solidFill>
                <a:latin typeface="Arial" panose="020B0604020202020204" pitchFamily="34" charset="0"/>
                <a:cs typeface="Arial" panose="020B0604020202020204" pitchFamily="34" charset="0"/>
              </a:rPr>
              <a:t>1965</a:t>
            </a:r>
            <a:endParaRPr lang="en-US" sz="1600" b="1" dirty="0">
              <a:solidFill>
                <a:schemeClr val="accent2"/>
              </a:solidFill>
              <a:latin typeface="Arial" panose="020B0604020202020204" pitchFamily="34" charset="0"/>
              <a:cs typeface="Arial" panose="020B0604020202020204" pitchFamily="34" charset="0"/>
            </a:endParaRPr>
          </a:p>
          <a:p>
            <a:pPr algn="just"/>
            <a:r>
              <a:rPr lang="en-US" sz="2000" i="1" dirty="0" err="1">
                <a:latin typeface="Arial" panose="020B0604020202020204" pitchFamily="34" charset="0"/>
                <a:cs typeface="Arial" panose="020B0604020202020204" pitchFamily="34" charset="0"/>
              </a:rPr>
              <a:t>Bogoliubov</a:t>
            </a:r>
            <a:r>
              <a:rPr lang="en-US" sz="2000" i="1" dirty="0">
                <a:latin typeface="Arial" panose="020B0604020202020204" pitchFamily="34" charset="0"/>
                <a:cs typeface="Arial" panose="020B0604020202020204" pitchFamily="34" charset="0"/>
              </a:rPr>
              <a:t> N.N., </a:t>
            </a:r>
            <a:r>
              <a:rPr lang="en-US" sz="2000" i="1" dirty="0" err="1">
                <a:latin typeface="Arial" panose="020B0604020202020204" pitchFamily="34" charset="0"/>
                <a:cs typeface="Arial" panose="020B0604020202020204" pitchFamily="34" charset="0"/>
              </a:rPr>
              <a:t>Matveev</a:t>
            </a:r>
            <a:r>
              <a:rPr lang="en-US" sz="2000" i="1" dirty="0">
                <a:latin typeface="Arial" panose="020B0604020202020204" pitchFamily="34" charset="0"/>
                <a:cs typeface="Arial" panose="020B0604020202020204" pitchFamily="34" charset="0"/>
              </a:rPr>
              <a:t> V.A., Nguen Van </a:t>
            </a:r>
            <a:r>
              <a:rPr lang="en-US" sz="2000" i="1" dirty="0" err="1">
                <a:latin typeface="Arial" panose="020B0604020202020204" pitchFamily="34" charset="0"/>
                <a:cs typeface="Arial" panose="020B0604020202020204" pitchFamily="34" charset="0"/>
              </a:rPr>
              <a:t>Hieu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Stoyanov</a:t>
            </a:r>
            <a:r>
              <a:rPr lang="en-US" sz="2000" i="1" dirty="0">
                <a:latin typeface="Arial" panose="020B0604020202020204" pitchFamily="34" charset="0"/>
                <a:cs typeface="Arial" panose="020B0604020202020204" pitchFamily="34" charset="0"/>
              </a:rPr>
              <a:t> D.T., </a:t>
            </a:r>
            <a:r>
              <a:rPr lang="en-US" sz="2000" i="1" dirty="0" err="1">
                <a:latin typeface="Arial" panose="020B0604020202020204" pitchFamily="34" charset="0"/>
                <a:cs typeface="Arial" panose="020B0604020202020204" pitchFamily="34" charset="0"/>
              </a:rPr>
              <a:t>Struminsky</a:t>
            </a:r>
            <a:r>
              <a:rPr lang="en-US" sz="2000" i="1" dirty="0">
                <a:latin typeface="Arial" panose="020B0604020202020204" pitchFamily="34" charset="0"/>
                <a:cs typeface="Arial" panose="020B0604020202020204" pitchFamily="34" charset="0"/>
              </a:rPr>
              <a:t> B.V., </a:t>
            </a:r>
            <a:r>
              <a:rPr lang="en-US" sz="2000" i="1" dirty="0" err="1">
                <a:latin typeface="Arial" panose="020B0604020202020204" pitchFamily="34" charset="0"/>
                <a:cs typeface="Arial" panose="020B0604020202020204" pitchFamily="34" charset="0"/>
              </a:rPr>
              <a:t>Tavkhelidze</a:t>
            </a:r>
            <a:r>
              <a:rPr lang="en-US" sz="2000" i="1" dirty="0">
                <a:latin typeface="Arial" panose="020B0604020202020204" pitchFamily="34" charset="0"/>
                <a:cs typeface="Arial" panose="020B0604020202020204" pitchFamily="34" charset="0"/>
              </a:rPr>
              <a:t> A.N.,</a:t>
            </a:r>
          </a:p>
          <a:p>
            <a:pPr algn="just"/>
            <a:r>
              <a:rPr lang="en-US" sz="2000" i="1" dirty="0" err="1">
                <a:latin typeface="Arial" panose="020B0604020202020204" pitchFamily="34" charset="0"/>
                <a:cs typeface="Arial" panose="020B0604020202020204" pitchFamily="34" charset="0"/>
              </a:rPr>
              <a:t>Shelest</a:t>
            </a:r>
            <a:r>
              <a:rPr lang="en-US" sz="2000" i="1" dirty="0">
                <a:latin typeface="Arial" panose="020B0604020202020204" pitchFamily="34" charset="0"/>
                <a:cs typeface="Arial" panose="020B0604020202020204" pitchFamily="34" charset="0"/>
              </a:rPr>
              <a:t> V.P. </a:t>
            </a:r>
            <a:r>
              <a:rPr lang="en-US" sz="2000" dirty="0">
                <a:latin typeface="Arial" panose="020B0604020202020204" pitchFamily="34" charset="0"/>
                <a:cs typeface="Arial" panose="020B0604020202020204" pitchFamily="34" charset="0"/>
              </a:rPr>
              <a:t>// Problems of Elementary Particle Physics, Erevan Academy of Science of Armenia, p.</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406‒420. Preprint JINR P-2141, Dubna, 1965</a:t>
            </a:r>
            <a:r>
              <a:rPr lang="ru-RU"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lgn="just"/>
            <a:endParaRPr lang="ru-RU" sz="2000" i="1" dirty="0">
              <a:latin typeface="Arial" panose="020B0604020202020204" pitchFamily="34" charset="0"/>
              <a:cs typeface="Arial" panose="020B0604020202020204" pitchFamily="34" charset="0"/>
            </a:endParaRPr>
          </a:p>
          <a:p>
            <a:pPr algn="just"/>
            <a:r>
              <a:rPr lang="en-US" sz="2000" i="1" dirty="0">
                <a:latin typeface="Arial" panose="020B0604020202020204" pitchFamily="34" charset="0"/>
                <a:cs typeface="Arial" panose="020B0604020202020204" pitchFamily="34" charset="0"/>
              </a:rPr>
              <a:t>Matveev V.A., Struminsky B.V., Tavkhelidze A.N.</a:t>
            </a:r>
            <a:r>
              <a:rPr lang="ru-RU"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Preprint JINR P-2524,</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Dubna, 1965.</a:t>
            </a:r>
          </a:p>
          <a:p>
            <a:pPr algn="just"/>
            <a:endParaRPr lang="ru-RU" sz="2000" i="1" dirty="0">
              <a:latin typeface="Arial" panose="020B0604020202020204" pitchFamily="34" charset="0"/>
              <a:cs typeface="Arial" panose="020B0604020202020204" pitchFamily="34" charset="0"/>
            </a:endParaRPr>
          </a:p>
          <a:p>
            <a:pPr algn="just"/>
            <a:r>
              <a:rPr lang="en-US" sz="2000" i="1" dirty="0" err="1">
                <a:latin typeface="Arial" panose="020B0604020202020204" pitchFamily="34" charset="0"/>
                <a:cs typeface="Arial" panose="020B0604020202020204" pitchFamily="34" charset="0"/>
              </a:rPr>
              <a:t>Bogoliubov</a:t>
            </a:r>
            <a:r>
              <a:rPr lang="en-US" sz="2000" i="1" dirty="0">
                <a:latin typeface="Arial" panose="020B0604020202020204" pitchFamily="34" charset="0"/>
                <a:cs typeface="Arial" panose="020B0604020202020204" pitchFamily="34" charset="0"/>
              </a:rPr>
              <a:t> P</a:t>
            </a:r>
            <a:r>
              <a:rPr lang="ru-RU" sz="2000" i="1"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N.</a:t>
            </a:r>
            <a:r>
              <a:rPr lang="ru-RU"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Matveev</a:t>
            </a:r>
            <a:r>
              <a:rPr lang="en-US" sz="2000" i="1" dirty="0">
                <a:latin typeface="Arial" panose="020B0604020202020204" pitchFamily="34" charset="0"/>
                <a:cs typeface="Arial" panose="020B0604020202020204" pitchFamily="34" charset="0"/>
              </a:rPr>
              <a:t> V.A.</a:t>
            </a:r>
            <a:r>
              <a:rPr lang="ru-RU"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Struminsky</a:t>
            </a:r>
            <a:r>
              <a:rPr lang="en-US" sz="2000" i="1" dirty="0">
                <a:latin typeface="Arial" panose="020B0604020202020204" pitchFamily="34" charset="0"/>
                <a:cs typeface="Arial" panose="020B0604020202020204" pitchFamily="34" charset="0"/>
              </a:rPr>
              <a:t> B.V. </a:t>
            </a:r>
            <a:r>
              <a:rPr lang="en-US" sz="2000" dirty="0">
                <a:latin typeface="Arial" panose="020B0604020202020204" pitchFamily="34" charset="0"/>
                <a:cs typeface="Arial" panose="020B0604020202020204" pitchFamily="34" charset="0"/>
              </a:rPr>
              <a:t>// Relativistic Composite Model of Higher Meson and Baryon Resonances.</a:t>
            </a:r>
            <a:r>
              <a:rPr lang="ru-RU"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Preprint JINR P-2442, Dubna, 1965</a:t>
            </a:r>
            <a:r>
              <a:rPr lang="ru-RU"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12E1031B-410D-4F13-75A4-0EB4C7B9D8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887" y="666108"/>
            <a:ext cx="4519129" cy="5909311"/>
          </a:xfrm>
          <a:prstGeom prst="rect">
            <a:avLst/>
          </a:prstGeom>
        </p:spPr>
      </p:pic>
      <p:sp>
        <p:nvSpPr>
          <p:cNvPr id="4" name="TextBox 3">
            <a:extLst>
              <a:ext uri="{FF2B5EF4-FFF2-40B4-BE49-F238E27FC236}">
                <a16:creationId xmlns:a16="http://schemas.microsoft.com/office/drawing/2014/main" id="{1C72C4C0-C7A5-BF64-200A-62E6451E1F70}"/>
              </a:ext>
            </a:extLst>
          </p:cNvPr>
          <p:cNvSpPr txBox="1"/>
          <p:nvPr/>
        </p:nvSpPr>
        <p:spPr>
          <a:xfrm>
            <a:off x="529444" y="186221"/>
            <a:ext cx="11133113" cy="369332"/>
          </a:xfrm>
          <a:prstGeom prst="rect">
            <a:avLst/>
          </a:prstGeom>
          <a:noFill/>
        </p:spPr>
        <p:txBody>
          <a:bodyPr wrap="square" rtlCol="0">
            <a:spAutoFit/>
          </a:bodyPr>
          <a:lstStyle/>
          <a:p>
            <a:r>
              <a:rPr lang="ru-RU"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(My f</a:t>
            </a:r>
            <a:r>
              <a:rPr lang="en-US" dirty="0">
                <a:latin typeface="Arial" panose="020B0604020202020204" pitchFamily="34" charset="0"/>
                <a:cs typeface="Arial" panose="020B0604020202020204" pitchFamily="34" charset="0"/>
              </a:rPr>
              <a:t>irst publications on the Relativistic Composite Hadron Model based on the Hypothesis of Color Quarks) </a:t>
            </a:r>
            <a:endParaRPr lang="ru-RU"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EF95F55-277A-4F0F-B760-28D6E086481C}"/>
              </a:ext>
            </a:extLst>
          </p:cNvPr>
          <p:cNvSpPr txBox="1"/>
          <p:nvPr/>
        </p:nvSpPr>
        <p:spPr>
          <a:xfrm>
            <a:off x="683886" y="6236865"/>
            <a:ext cx="4519129" cy="338554"/>
          </a:xfrm>
          <a:prstGeom prst="rect">
            <a:avLst/>
          </a:prstGeom>
          <a:solidFill>
            <a:schemeClr val="tx1">
              <a:lumMod val="75000"/>
              <a:lumOff val="25000"/>
              <a:alpha val="60000"/>
            </a:schemeClr>
          </a:solid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N.N. </a:t>
            </a:r>
            <a:r>
              <a:rPr lang="en-US" sz="1600" dirty="0" err="1">
                <a:solidFill>
                  <a:schemeClr val="bg1"/>
                </a:solidFill>
                <a:latin typeface="Arial" panose="020B0604020202020204" pitchFamily="34" charset="0"/>
                <a:cs typeface="Arial" panose="020B0604020202020204" pitchFamily="34" charset="0"/>
              </a:rPr>
              <a:t>Bogoliubov</a:t>
            </a:r>
            <a:r>
              <a:rPr lang="en-US" sz="1600" dirty="0">
                <a:solidFill>
                  <a:schemeClr val="bg1"/>
                </a:solidFill>
                <a:latin typeface="Arial" panose="020B0604020202020204" pitchFamily="34" charset="0"/>
                <a:cs typeface="Arial" panose="020B0604020202020204" pitchFamily="34" charset="0"/>
              </a:rPr>
              <a:t>, V.A. </a:t>
            </a:r>
            <a:r>
              <a:rPr lang="en-US" sz="1600" dirty="0" err="1">
                <a:solidFill>
                  <a:schemeClr val="bg1"/>
                </a:solidFill>
                <a:latin typeface="Arial" panose="020B0604020202020204" pitchFamily="34" charset="0"/>
                <a:cs typeface="Arial" panose="020B0604020202020204" pitchFamily="34" charset="0"/>
              </a:rPr>
              <a:t>Matveev</a:t>
            </a:r>
            <a:r>
              <a:rPr lang="en-US" sz="1600" dirty="0">
                <a:solidFill>
                  <a:schemeClr val="bg1"/>
                </a:solidFill>
                <a:latin typeface="Arial" panose="020B0604020202020204" pitchFamily="34" charset="0"/>
                <a:cs typeface="Arial" panose="020B0604020202020204" pitchFamily="34" charset="0"/>
              </a:rPr>
              <a:t>, B.V. </a:t>
            </a:r>
            <a:r>
              <a:rPr lang="en-US" sz="1600" dirty="0" err="1">
                <a:solidFill>
                  <a:schemeClr val="bg1"/>
                </a:solidFill>
                <a:latin typeface="Arial" panose="020B0604020202020204" pitchFamily="34" charset="0"/>
                <a:cs typeface="Arial" panose="020B0604020202020204" pitchFamily="34" charset="0"/>
              </a:rPr>
              <a:t>Struminsky</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17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3EBBB-265E-F7DD-62AD-9B1671F5802B}"/>
            </a:ext>
          </a:extLst>
        </p:cNvPr>
        <p:cNvGrpSpPr/>
        <p:nvPr/>
      </p:nvGrpSpPr>
      <p:grpSpPr>
        <a:xfrm>
          <a:off x="0" y="0"/>
          <a:ext cx="0" cy="0"/>
          <a:chOff x="0" y="0"/>
          <a:chExt cx="0" cy="0"/>
        </a:xfrm>
      </p:grpSpPr>
      <p:pic>
        <p:nvPicPr>
          <p:cNvPr id="100" name="Picture 100">
            <a:extLst>
              <a:ext uri="{FF2B5EF4-FFF2-40B4-BE49-F238E27FC236}">
                <a16:creationId xmlns:a16="http://schemas.microsoft.com/office/drawing/2014/main" id="{C11E029B-B94E-2380-34A0-377B6E108356}"/>
              </a:ext>
            </a:extLst>
          </p:cNvPr>
          <p:cNvPicPr>
            <a:picLocks noChangeArrowheads="1"/>
          </p:cNvPicPr>
          <p:nvPr/>
        </p:nvPicPr>
        <p:blipFill rotWithShape="1">
          <a:blip r:embed="rId2" cstate="print">
            <a:extLst>
              <a:ext uri="{28A0092B-C50C-407E-A947-70E740481C1C}">
                <a14:useLocalDpi xmlns:a14="http://schemas.microsoft.com/office/drawing/2010/main"/>
              </a:ext>
            </a:extLst>
          </a:blip>
          <a:srcRect t="1948" r="8362"/>
          <a:stretch/>
        </p:blipFill>
        <p:spPr>
          <a:xfrm>
            <a:off x="5127056" y="1639802"/>
            <a:ext cx="6649307" cy="5015811"/>
          </a:xfrm>
          <a:prstGeom prst="rect">
            <a:avLst/>
          </a:prstGeom>
          <a:noFill/>
        </p:spPr>
      </p:pic>
      <p:sp>
        <p:nvSpPr>
          <p:cNvPr id="2" name="TextBox 1">
            <a:extLst>
              <a:ext uri="{FF2B5EF4-FFF2-40B4-BE49-F238E27FC236}">
                <a16:creationId xmlns:a16="http://schemas.microsoft.com/office/drawing/2014/main" id="{A91A5294-25F7-B197-A6DC-76E9B8728044}"/>
              </a:ext>
            </a:extLst>
          </p:cNvPr>
          <p:cNvSpPr txBox="1"/>
          <p:nvPr/>
        </p:nvSpPr>
        <p:spPr>
          <a:xfrm>
            <a:off x="8968509" y="6015258"/>
            <a:ext cx="1810327" cy="461665"/>
          </a:xfrm>
          <a:prstGeom prst="rect">
            <a:avLst/>
          </a:prstGeom>
          <a:solidFill>
            <a:schemeClr val="accent3">
              <a:lumMod val="20000"/>
              <a:lumOff val="80000"/>
            </a:schemeClr>
          </a:solidFill>
        </p:spPr>
        <p:txBody>
          <a:bodyPr wrap="square" rtlCol="0">
            <a:spAutoFit/>
          </a:bodyPr>
          <a:lstStyle/>
          <a:p>
            <a:pPr algn="ctr"/>
            <a:r>
              <a:rPr lang="ru-RU" sz="2400" b="1" dirty="0">
                <a:solidFill>
                  <a:srgbClr val="C00000"/>
                </a:solidFill>
                <a:latin typeface="Arial" panose="020B0604020202020204" pitchFamily="34" charset="0"/>
                <a:cs typeface="Arial" panose="020B0604020202020204" pitchFamily="34" charset="0"/>
              </a:rPr>
              <a:t>1965</a:t>
            </a:r>
            <a:endParaRPr lang="ru-RU" sz="1633" b="1" dirty="0">
              <a:solidFill>
                <a:srgbClr val="C00000"/>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1234FFE9-92A2-9BAE-2F62-493AB5D7CD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22809" y="853978"/>
            <a:ext cx="4319786" cy="5801636"/>
          </a:xfrm>
          <a:prstGeom prst="rect">
            <a:avLst/>
          </a:prstGeom>
        </p:spPr>
      </p:pic>
      <p:sp>
        <p:nvSpPr>
          <p:cNvPr id="5" name="TextBox 4">
            <a:extLst>
              <a:ext uri="{FF2B5EF4-FFF2-40B4-BE49-F238E27FC236}">
                <a16:creationId xmlns:a16="http://schemas.microsoft.com/office/drawing/2014/main" id="{C3A5D05B-8E69-1926-46CE-D386FC1AC6CD}"/>
              </a:ext>
            </a:extLst>
          </p:cNvPr>
          <p:cNvSpPr txBox="1"/>
          <p:nvPr/>
        </p:nvSpPr>
        <p:spPr>
          <a:xfrm>
            <a:off x="446739" y="5118961"/>
            <a:ext cx="263018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N.N. Bogoliubov</a:t>
            </a:r>
            <a:endParaRPr lang="ru-RU"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V.A. Matveev</a:t>
            </a:r>
          </a:p>
        </p:txBody>
      </p:sp>
      <p:sp>
        <p:nvSpPr>
          <p:cNvPr id="8" name="TextBox 7">
            <a:extLst>
              <a:ext uri="{FF2B5EF4-FFF2-40B4-BE49-F238E27FC236}">
                <a16:creationId xmlns:a16="http://schemas.microsoft.com/office/drawing/2014/main" id="{644E325F-F4F2-5595-0D82-E2CEC09D746A}"/>
              </a:ext>
            </a:extLst>
          </p:cNvPr>
          <p:cNvSpPr txBox="1"/>
          <p:nvPr/>
        </p:nvSpPr>
        <p:spPr>
          <a:xfrm>
            <a:off x="4063916" y="202387"/>
            <a:ext cx="4064168" cy="523220"/>
          </a:xfrm>
          <a:prstGeom prst="rect">
            <a:avLst/>
          </a:prstGeom>
          <a:noFill/>
        </p:spPr>
        <p:txBody>
          <a:bodyPr wrap="square" rtlCol="0">
            <a:spAutoFit/>
          </a:bodyPr>
          <a:lstStyle/>
          <a:p>
            <a:pPr algn="ctr"/>
            <a:r>
              <a:rPr lang="en-US" sz="2800" b="1" dirty="0">
                <a:solidFill>
                  <a:schemeClr val="accent2"/>
                </a:solidFill>
                <a:latin typeface="Arial" panose="020B0604020202020204" pitchFamily="34" charset="0"/>
                <a:cs typeface="Arial" panose="020B0604020202020204" pitchFamily="34" charset="0"/>
              </a:rPr>
              <a:t>March, 1965. Dubna</a:t>
            </a:r>
            <a:endParaRPr lang="ru-RU" sz="2800" b="1" dirty="0">
              <a:solidFill>
                <a:schemeClr val="accent2"/>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06B325E8-E763-411D-BAAA-DB9D5AFC57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739" y="853978"/>
            <a:ext cx="2711812" cy="4189097"/>
          </a:xfrm>
          <a:prstGeom prst="rect">
            <a:avLst/>
          </a:prstGeom>
        </p:spPr>
      </p:pic>
      <p:sp>
        <p:nvSpPr>
          <p:cNvPr id="7" name="TextBox 6">
            <a:extLst>
              <a:ext uri="{FF2B5EF4-FFF2-40B4-BE49-F238E27FC236}">
                <a16:creationId xmlns:a16="http://schemas.microsoft.com/office/drawing/2014/main" id="{CD4B071B-2ADF-63CF-EC2B-F9D1EC6748FA}"/>
              </a:ext>
            </a:extLst>
          </p:cNvPr>
          <p:cNvSpPr txBox="1"/>
          <p:nvPr/>
        </p:nvSpPr>
        <p:spPr>
          <a:xfrm>
            <a:off x="4478215" y="4980461"/>
            <a:ext cx="889866" cy="461665"/>
          </a:xfrm>
          <a:prstGeom prst="rect">
            <a:avLst/>
          </a:prstGeom>
          <a:solidFill>
            <a:schemeClr val="accent3">
              <a:lumMod val="40000"/>
              <a:lumOff val="60000"/>
            </a:schemeClr>
          </a:solidFill>
        </p:spPr>
        <p:txBody>
          <a:bodyPr wrap="square">
            <a:spAutoFit/>
          </a:bodyPr>
          <a:lstStyle/>
          <a:p>
            <a:pPr algn="ctr"/>
            <a:r>
              <a:rPr lang="ru-RU" sz="2400" b="1" dirty="0">
                <a:solidFill>
                  <a:srgbClr val="C00000"/>
                </a:solidFill>
                <a:latin typeface="Arial" panose="020B0604020202020204" pitchFamily="34" charset="0"/>
                <a:cs typeface="Arial" panose="020B0604020202020204" pitchFamily="34" charset="0"/>
              </a:rPr>
              <a:t>1965</a:t>
            </a:r>
            <a:endParaRPr lang="ru-RU"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57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36529F-25EB-889B-6380-21634395EFF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089CF9-BA25-BD29-B6A9-AABF1C3EFDAD}"/>
              </a:ext>
            </a:extLst>
          </p:cNvPr>
          <p:cNvSpPr>
            <a:spLocks noGrp="1"/>
          </p:cNvSpPr>
          <p:nvPr>
            <p:ph type="title"/>
          </p:nvPr>
        </p:nvSpPr>
        <p:spPr>
          <a:xfrm>
            <a:off x="443049" y="266317"/>
            <a:ext cx="11294862" cy="653143"/>
          </a:xfrm>
          <a:ln w="25400">
            <a:noFill/>
          </a:ln>
        </p:spPr>
        <p:txBody>
          <a:bodyPr>
            <a:normAutofit/>
          </a:bodyPr>
          <a:lstStyle/>
          <a:p>
            <a:pPr algn="ctr"/>
            <a:r>
              <a:rPr lang="en-US" sz="2800" b="1" dirty="0">
                <a:latin typeface="Arial" panose="020B0604020202020204" pitchFamily="34" charset="0"/>
                <a:cs typeface="Arial" panose="020B0604020202020204" pitchFamily="34" charset="0"/>
              </a:rPr>
              <a:t>Dynamic Composite Hadron Quark Model </a:t>
            </a:r>
            <a:r>
              <a:rPr lang="ru-RU" sz="2800" b="1"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Dubna, 1</a:t>
            </a:r>
            <a:r>
              <a:rPr lang="ru-RU" sz="2800" b="1" dirty="0">
                <a:latin typeface="Arial" panose="020B0604020202020204" pitchFamily="34" charset="0"/>
                <a:cs typeface="Arial" panose="020B0604020202020204" pitchFamily="34" charset="0"/>
              </a:rPr>
              <a:t>965) </a:t>
            </a:r>
          </a:p>
        </p:txBody>
      </p:sp>
      <p:sp>
        <p:nvSpPr>
          <p:cNvPr id="3" name="TextBox 2">
            <a:extLst>
              <a:ext uri="{FF2B5EF4-FFF2-40B4-BE49-F238E27FC236}">
                <a16:creationId xmlns:a16="http://schemas.microsoft.com/office/drawing/2014/main" id="{F8B8E4A3-F985-A637-A157-D84C8303C98E}"/>
              </a:ext>
            </a:extLst>
          </p:cNvPr>
          <p:cNvSpPr txBox="1"/>
          <p:nvPr/>
        </p:nvSpPr>
        <p:spPr>
          <a:xfrm>
            <a:off x="348343" y="1136847"/>
            <a:ext cx="11389568" cy="83099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Principle of permanent confinement of the color quarks bound in the hadron.</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Really observed hadron states are neutral with respect to the Color Charge. </a:t>
            </a: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5" name="TextBox 4">
            <a:extLst>
              <a:ext uri="{FF2B5EF4-FFF2-40B4-BE49-F238E27FC236}">
                <a16:creationId xmlns:a16="http://schemas.microsoft.com/office/drawing/2014/main" id="{5F581845-8693-C350-6EFD-E82FF7B480FC}"/>
              </a:ext>
            </a:extLst>
          </p:cNvPr>
          <p:cNvSpPr txBox="1"/>
          <p:nvPr/>
        </p:nvSpPr>
        <p:spPr>
          <a:xfrm>
            <a:off x="1097351" y="2174678"/>
            <a:ext cx="11294863" cy="461665"/>
          </a:xfrm>
          <a:prstGeom prst="rect">
            <a:avLst/>
          </a:prstGeom>
          <a:no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Quark Bag Model” Dubna (1965) </a:t>
            </a:r>
            <a:endParaRPr kumimoji="0" 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FC951F9-1EB3-6836-FF10-6DB7BC16884C}"/>
              </a:ext>
            </a:extLst>
          </p:cNvPr>
          <p:cNvSpPr txBox="1"/>
          <p:nvPr/>
        </p:nvSpPr>
        <p:spPr>
          <a:xfrm>
            <a:off x="4146052" y="2780907"/>
            <a:ext cx="7683147" cy="677108"/>
          </a:xfrm>
          <a:prstGeom prst="rect">
            <a:avLst/>
          </a:prstGeom>
          <a:noFill/>
          <a:ln w="158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Bogoliubov, B.V. Struminsky, A.N. Tavkhelidze,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 Matveev, P.N. Bogoliubov, V. Weisskopf et al. (MIT)  </a:t>
            </a:r>
            <a:endParaRPr kumimoji="0" lang="ru-RU"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82DA21EC-7D33-5455-5258-DB6CE78DFD67}"/>
              </a:ext>
            </a:extLst>
          </p:cNvPr>
          <p:cNvSpPr txBox="1"/>
          <p:nvPr/>
        </p:nvSpPr>
        <p:spPr>
          <a:xfrm>
            <a:off x="3665760" y="3517788"/>
            <a:ext cx="8398017" cy="1200329"/>
          </a:xfrm>
          <a:prstGeom prst="rect">
            <a:avLst/>
          </a:prstGeom>
          <a:noFill/>
          <a:ln w="158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Quarks inside the bag are quasiindependent at small distances (phenomenon of the asymptotic freedom of QCD)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strongly interacting with the</a:t>
            </a: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bag walls at large distances.</a:t>
            </a:r>
            <a:endPar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607D997-4317-CD6D-3F54-31EFBB5683F5}"/>
              </a:ext>
            </a:extLst>
          </p:cNvPr>
          <p:cNvSpPr txBox="1"/>
          <p:nvPr/>
        </p:nvSpPr>
        <p:spPr>
          <a:xfrm>
            <a:off x="3665760" y="5043947"/>
            <a:ext cx="7683147" cy="1200329"/>
          </a:xfrm>
          <a:prstGeom prst="rect">
            <a:avLst/>
          </a:prstGeom>
          <a:noFill/>
          <a:ln w="158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mass of quarks outside the bag walls is considered to be effectively very large, what make impossible to see free quarks. </a:t>
            </a:r>
            <a:endPar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Прямоугольник 8">
            <a:extLst>
              <a:ext uri="{FF2B5EF4-FFF2-40B4-BE49-F238E27FC236}">
                <a16:creationId xmlns:a16="http://schemas.microsoft.com/office/drawing/2014/main" id="{8205F47B-C94E-A8A4-A9C5-B281FD4FDC60}"/>
              </a:ext>
            </a:extLst>
          </p:cNvPr>
          <p:cNvSpPr/>
          <p:nvPr/>
        </p:nvSpPr>
        <p:spPr>
          <a:xfrm>
            <a:off x="1254031" y="2853432"/>
            <a:ext cx="1846220" cy="3211285"/>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0" name="Прямая соединительная линия 9">
            <a:extLst>
              <a:ext uri="{FF2B5EF4-FFF2-40B4-BE49-F238E27FC236}">
                <a16:creationId xmlns:a16="http://schemas.microsoft.com/office/drawing/2014/main" id="{892064D7-2FAB-6EB9-96CB-C04ADB14687D}"/>
              </a:ext>
            </a:extLst>
          </p:cNvPr>
          <p:cNvCxnSpPr>
            <a:cxnSpLocks/>
          </p:cNvCxnSpPr>
          <p:nvPr/>
        </p:nvCxnSpPr>
        <p:spPr>
          <a:xfrm>
            <a:off x="3133369" y="2853432"/>
            <a:ext cx="653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C8431329-B9C3-224E-FF06-45AC56A836EB}"/>
              </a:ext>
            </a:extLst>
          </p:cNvPr>
          <p:cNvCxnSpPr>
            <a:cxnSpLocks/>
          </p:cNvCxnSpPr>
          <p:nvPr/>
        </p:nvCxnSpPr>
        <p:spPr>
          <a:xfrm>
            <a:off x="600889" y="2853432"/>
            <a:ext cx="653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AECA7C29-DAAD-8FEE-1E90-593B48F53585}"/>
              </a:ext>
            </a:extLst>
          </p:cNvPr>
          <p:cNvCxnSpPr>
            <a:cxnSpLocks/>
          </p:cNvCxnSpPr>
          <p:nvPr/>
        </p:nvCxnSpPr>
        <p:spPr>
          <a:xfrm>
            <a:off x="1297576" y="5508041"/>
            <a:ext cx="1802675"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Блок-схема: узел 12">
            <a:extLst>
              <a:ext uri="{FF2B5EF4-FFF2-40B4-BE49-F238E27FC236}">
                <a16:creationId xmlns:a16="http://schemas.microsoft.com/office/drawing/2014/main" id="{7B8CEDB8-1089-0CDE-C348-BC963B8F7611}"/>
              </a:ext>
            </a:extLst>
          </p:cNvPr>
          <p:cNvSpPr/>
          <p:nvPr/>
        </p:nvSpPr>
        <p:spPr>
          <a:xfrm>
            <a:off x="1519641" y="5377076"/>
            <a:ext cx="274325" cy="272142"/>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Блок-схема: узел 13">
            <a:extLst>
              <a:ext uri="{FF2B5EF4-FFF2-40B4-BE49-F238E27FC236}">
                <a16:creationId xmlns:a16="http://schemas.microsoft.com/office/drawing/2014/main" id="{7F8157C7-6A53-AAD4-9848-AD298089AAC8}"/>
              </a:ext>
            </a:extLst>
          </p:cNvPr>
          <p:cNvSpPr/>
          <p:nvPr/>
        </p:nvSpPr>
        <p:spPr>
          <a:xfrm>
            <a:off x="1999933" y="5371970"/>
            <a:ext cx="274325" cy="272142"/>
          </a:xfrm>
          <a:prstGeom prst="flowChartConnector">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Блок-схема: узел 14">
            <a:extLst>
              <a:ext uri="{FF2B5EF4-FFF2-40B4-BE49-F238E27FC236}">
                <a16:creationId xmlns:a16="http://schemas.microsoft.com/office/drawing/2014/main" id="{BCD59D1C-FFF7-10B5-2554-7F1706289E12}"/>
              </a:ext>
            </a:extLst>
          </p:cNvPr>
          <p:cNvSpPr/>
          <p:nvPr/>
        </p:nvSpPr>
        <p:spPr>
          <a:xfrm>
            <a:off x="2480225" y="5371970"/>
            <a:ext cx="243838" cy="278673"/>
          </a:xfrm>
          <a:prstGeom prst="flowChartConnector">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6" name="Прямая соединительная линия 15">
            <a:extLst>
              <a:ext uri="{FF2B5EF4-FFF2-40B4-BE49-F238E27FC236}">
                <a16:creationId xmlns:a16="http://schemas.microsoft.com/office/drawing/2014/main" id="{66B1397E-565E-7B4A-6AEC-6D1F59F7F109}"/>
              </a:ext>
            </a:extLst>
          </p:cNvPr>
          <p:cNvCxnSpPr>
            <a:cxnSpLocks/>
          </p:cNvCxnSpPr>
          <p:nvPr/>
        </p:nvCxnSpPr>
        <p:spPr>
          <a:xfrm>
            <a:off x="522514" y="6064717"/>
            <a:ext cx="5428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3BC43F59-C0C3-7487-CFE8-16CE405C04BD}"/>
              </a:ext>
            </a:extLst>
          </p:cNvPr>
          <p:cNvCxnSpPr>
            <a:cxnSpLocks/>
          </p:cNvCxnSpPr>
          <p:nvPr/>
        </p:nvCxnSpPr>
        <p:spPr>
          <a:xfrm>
            <a:off x="793963" y="3034806"/>
            <a:ext cx="0" cy="2873829"/>
          </a:xfrm>
          <a:prstGeom prst="line">
            <a:avLst/>
          </a:prstGeom>
        </p:spPr>
        <p:style>
          <a:lnRef idx="1">
            <a:schemeClr val="accent1"/>
          </a:lnRef>
          <a:fillRef idx="0">
            <a:schemeClr val="accent1"/>
          </a:fillRef>
          <a:effectRef idx="0">
            <a:schemeClr val="accent1"/>
          </a:effectRef>
          <a:fontRef idx="minor">
            <a:schemeClr val="tx1"/>
          </a:fontRef>
        </p:style>
      </p:cxnSp>
      <p:sp>
        <p:nvSpPr>
          <p:cNvPr id="26" name="Стрелка: вниз 25">
            <a:extLst>
              <a:ext uri="{FF2B5EF4-FFF2-40B4-BE49-F238E27FC236}">
                <a16:creationId xmlns:a16="http://schemas.microsoft.com/office/drawing/2014/main" id="{0BA622EE-779C-03FD-3115-B79E58BEE573}"/>
              </a:ext>
            </a:extLst>
          </p:cNvPr>
          <p:cNvSpPr/>
          <p:nvPr/>
        </p:nvSpPr>
        <p:spPr>
          <a:xfrm flipV="1">
            <a:off x="737356" y="2893292"/>
            <a:ext cx="113213" cy="339635"/>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Стрелка: вниз 26">
            <a:extLst>
              <a:ext uri="{FF2B5EF4-FFF2-40B4-BE49-F238E27FC236}">
                <a16:creationId xmlns:a16="http://schemas.microsoft.com/office/drawing/2014/main" id="{5BFD25FC-B623-83EE-7CE1-D6E412064D2E}"/>
              </a:ext>
            </a:extLst>
          </p:cNvPr>
          <p:cNvSpPr/>
          <p:nvPr/>
        </p:nvSpPr>
        <p:spPr>
          <a:xfrm rot="10800000" flipV="1">
            <a:off x="736725" y="5650643"/>
            <a:ext cx="113213" cy="339635"/>
          </a:xfrm>
          <a:prstGeom prst="down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9" name="Прямая соединительная линия 18">
            <a:extLst>
              <a:ext uri="{FF2B5EF4-FFF2-40B4-BE49-F238E27FC236}">
                <a16:creationId xmlns:a16="http://schemas.microsoft.com/office/drawing/2014/main" id="{8C30A831-9678-85C9-813C-1A1393C9E44F}"/>
              </a:ext>
            </a:extLst>
          </p:cNvPr>
          <p:cNvCxnSpPr>
            <a:cxnSpLocks/>
          </p:cNvCxnSpPr>
          <p:nvPr/>
        </p:nvCxnSpPr>
        <p:spPr>
          <a:xfrm>
            <a:off x="1254031" y="2853432"/>
            <a:ext cx="0" cy="3136846"/>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6EC553D0-14E2-11D7-BB70-7DBAA9A31461}"/>
              </a:ext>
            </a:extLst>
          </p:cNvPr>
          <p:cNvSpPr txBox="1"/>
          <p:nvPr/>
        </p:nvSpPr>
        <p:spPr>
          <a:xfrm>
            <a:off x="85131" y="3888064"/>
            <a:ext cx="888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Знак ''минус'' 24">
            <a:extLst>
              <a:ext uri="{FF2B5EF4-FFF2-40B4-BE49-F238E27FC236}">
                <a16:creationId xmlns:a16="http://schemas.microsoft.com/office/drawing/2014/main" id="{C55676E9-7A64-0549-A990-9C27A74C2A03}"/>
              </a:ext>
            </a:extLst>
          </p:cNvPr>
          <p:cNvSpPr/>
          <p:nvPr/>
        </p:nvSpPr>
        <p:spPr>
          <a:xfrm rot="5400000">
            <a:off x="-871256" y="4239651"/>
            <a:ext cx="4376060" cy="43884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Знак ''минус'' 27">
            <a:extLst>
              <a:ext uri="{FF2B5EF4-FFF2-40B4-BE49-F238E27FC236}">
                <a16:creationId xmlns:a16="http://schemas.microsoft.com/office/drawing/2014/main" id="{0E4C91E2-99C1-8A1F-1565-46A2211550C7}"/>
              </a:ext>
            </a:extLst>
          </p:cNvPr>
          <p:cNvSpPr/>
          <p:nvPr/>
        </p:nvSpPr>
        <p:spPr>
          <a:xfrm rot="5400000">
            <a:off x="871160" y="4252297"/>
            <a:ext cx="4376060" cy="43884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Знак ''минус'' 28">
            <a:extLst>
              <a:ext uri="{FF2B5EF4-FFF2-40B4-BE49-F238E27FC236}">
                <a16:creationId xmlns:a16="http://schemas.microsoft.com/office/drawing/2014/main" id="{735F359B-BE71-E380-379D-0C98823FA286}"/>
              </a:ext>
            </a:extLst>
          </p:cNvPr>
          <p:cNvSpPr/>
          <p:nvPr/>
        </p:nvSpPr>
        <p:spPr>
          <a:xfrm rot="10800000">
            <a:off x="1040628" y="5731950"/>
            <a:ext cx="2273025" cy="53666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Знак ''минус'' 29">
            <a:extLst>
              <a:ext uri="{FF2B5EF4-FFF2-40B4-BE49-F238E27FC236}">
                <a16:creationId xmlns:a16="http://schemas.microsoft.com/office/drawing/2014/main" id="{D93B91C1-48F0-B2B8-1B36-AEFF1FF3D628}"/>
              </a:ext>
            </a:extLst>
          </p:cNvPr>
          <p:cNvSpPr/>
          <p:nvPr/>
        </p:nvSpPr>
        <p:spPr>
          <a:xfrm rot="10800000">
            <a:off x="443048" y="2539349"/>
            <a:ext cx="1077111" cy="48311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Знак ''минус'' 30">
            <a:extLst>
              <a:ext uri="{FF2B5EF4-FFF2-40B4-BE49-F238E27FC236}">
                <a16:creationId xmlns:a16="http://schemas.microsoft.com/office/drawing/2014/main" id="{1D0B997B-8E87-6677-4920-93627F607634}"/>
              </a:ext>
            </a:extLst>
          </p:cNvPr>
          <p:cNvSpPr/>
          <p:nvPr/>
        </p:nvSpPr>
        <p:spPr>
          <a:xfrm rot="10800000">
            <a:off x="2868031" y="2556635"/>
            <a:ext cx="1044910" cy="448544"/>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DB24D4F3-D0ED-1AE6-5517-C88E12D50FC9}"/>
              </a:ext>
            </a:extLst>
          </p:cNvPr>
          <p:cNvSpPr txBox="1"/>
          <p:nvPr/>
        </p:nvSpPr>
        <p:spPr>
          <a:xfrm>
            <a:off x="1473058" y="4272722"/>
            <a:ext cx="14987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Three quarks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 proton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inside the bag </a:t>
            </a:r>
            <a:endPar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Рисунок 16">
            <a:extLst>
              <a:ext uri="{FF2B5EF4-FFF2-40B4-BE49-F238E27FC236}">
                <a16:creationId xmlns:a16="http://schemas.microsoft.com/office/drawing/2014/main" id="{63D7AAEA-B95C-D451-F4A6-D1EF373C4ADB}"/>
              </a:ext>
            </a:extLst>
          </p:cNvPr>
          <p:cNvPicPr>
            <a:picLocks noChangeAspect="1"/>
          </p:cNvPicPr>
          <p:nvPr/>
        </p:nvPicPr>
        <p:blipFill>
          <a:blip r:embed="rId3"/>
          <a:stretch>
            <a:fillRect/>
          </a:stretch>
        </p:blipFill>
        <p:spPr>
          <a:xfrm>
            <a:off x="121993" y="989517"/>
            <a:ext cx="859611" cy="853514"/>
          </a:xfrm>
          <a:prstGeom prst="rect">
            <a:avLst/>
          </a:prstGeom>
        </p:spPr>
      </p:pic>
      <p:pic>
        <p:nvPicPr>
          <p:cNvPr id="20" name="Рисунок 19">
            <a:extLst>
              <a:ext uri="{FF2B5EF4-FFF2-40B4-BE49-F238E27FC236}">
                <a16:creationId xmlns:a16="http://schemas.microsoft.com/office/drawing/2014/main" id="{5E18F36C-90D2-120D-3BF4-5B9FD4C3511F}"/>
              </a:ext>
            </a:extLst>
          </p:cNvPr>
          <p:cNvPicPr>
            <a:picLocks noChangeAspect="1"/>
          </p:cNvPicPr>
          <p:nvPr/>
        </p:nvPicPr>
        <p:blipFill>
          <a:blip r:embed="rId3"/>
          <a:stretch>
            <a:fillRect/>
          </a:stretch>
        </p:blipFill>
        <p:spPr>
          <a:xfrm>
            <a:off x="146492" y="1400083"/>
            <a:ext cx="859611" cy="853514"/>
          </a:xfrm>
          <a:prstGeom prst="rect">
            <a:avLst/>
          </a:prstGeom>
        </p:spPr>
      </p:pic>
    </p:spTree>
    <p:extLst>
      <p:ext uri="{BB962C8B-B14F-4D97-AF65-F5344CB8AC3E}">
        <p14:creationId xmlns:p14="http://schemas.microsoft.com/office/powerpoint/2010/main" val="248353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CC338-1422-59BC-AAE7-2605B120A82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5DB65EC9-2EF7-B9D7-E6CF-700654E2432C}"/>
              </a:ext>
            </a:extLst>
          </p:cNvPr>
          <p:cNvPicPr>
            <a:picLocks noChangeAspect="1"/>
          </p:cNvPicPr>
          <p:nvPr/>
        </p:nvPicPr>
        <p:blipFill>
          <a:blip r:embed="rId2"/>
          <a:stretch>
            <a:fillRect/>
          </a:stretch>
        </p:blipFill>
        <p:spPr>
          <a:xfrm>
            <a:off x="9014999" y="391886"/>
            <a:ext cx="2758291" cy="3222303"/>
          </a:xfrm>
          <a:prstGeom prst="rect">
            <a:avLst/>
          </a:prstGeom>
        </p:spPr>
      </p:pic>
      <p:sp>
        <p:nvSpPr>
          <p:cNvPr id="4" name="TextBox 3">
            <a:extLst>
              <a:ext uri="{FF2B5EF4-FFF2-40B4-BE49-F238E27FC236}">
                <a16:creationId xmlns:a16="http://schemas.microsoft.com/office/drawing/2014/main" id="{E6C8653C-2223-91B4-1348-64506DCF036A}"/>
              </a:ext>
            </a:extLst>
          </p:cNvPr>
          <p:cNvSpPr txBox="1"/>
          <p:nvPr/>
        </p:nvSpPr>
        <p:spPr>
          <a:xfrm>
            <a:off x="9014998" y="3711197"/>
            <a:ext cx="2758291" cy="369332"/>
          </a:xfrm>
          <a:prstGeom prst="rect">
            <a:avLst/>
          </a:prstGeom>
          <a:noFill/>
        </p:spPr>
        <p:txBody>
          <a:bodyPr wrap="square">
            <a:spAutoFit/>
          </a:bodyPr>
          <a:lstStyle/>
          <a:p>
            <a:pPr algn="ctr"/>
            <a:r>
              <a:rPr lang="en-US" b="0" dirty="0" err="1">
                <a:effectLst/>
                <a:latin typeface="Arial" panose="020B0604020202020204" pitchFamily="34" charset="0"/>
                <a:cs typeface="Arial" panose="020B0604020202020204" pitchFamily="34" charset="0"/>
              </a:rPr>
              <a:t>Yoichiro</a:t>
            </a:r>
            <a:r>
              <a:rPr lang="en-US" b="0" dirty="0">
                <a:effectLst/>
                <a:latin typeface="Arial" panose="020B0604020202020204" pitchFamily="34" charset="0"/>
                <a:cs typeface="Arial" panose="020B0604020202020204" pitchFamily="34" charset="0"/>
              </a:rPr>
              <a:t> </a:t>
            </a:r>
            <a:r>
              <a:rPr lang="en-US" b="0" dirty="0" err="1">
                <a:effectLst/>
                <a:latin typeface="Arial" panose="020B0604020202020204" pitchFamily="34" charset="0"/>
                <a:cs typeface="Arial" panose="020B0604020202020204" pitchFamily="34" charset="0"/>
              </a:rPr>
              <a:t>Nambu</a:t>
            </a:r>
            <a:endParaRPr lang="ru-RU"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2705B9-7A1D-6E1A-130A-1DE865EA6ECC}"/>
              </a:ext>
            </a:extLst>
          </p:cNvPr>
          <p:cNvSpPr txBox="1"/>
          <p:nvPr/>
        </p:nvSpPr>
        <p:spPr>
          <a:xfrm flipV="1">
            <a:off x="9695355" y="4080529"/>
            <a:ext cx="1397575" cy="369332"/>
          </a:xfrm>
          <a:prstGeom prst="rect">
            <a:avLst/>
          </a:prstGeom>
          <a:noFill/>
        </p:spPr>
        <p:txBody>
          <a:bodyPr wrap="square">
            <a:spAutoFit/>
          </a:bodyPr>
          <a:lstStyle/>
          <a:p>
            <a:r>
              <a:rPr lang="ja-JP" altLang="en-US" dirty="0">
                <a:latin typeface="Arial" panose="020B0604020202020204" pitchFamily="34" charset="0"/>
                <a:cs typeface="Arial" panose="020B0604020202020204" pitchFamily="34" charset="0"/>
              </a:rPr>
              <a:t>南部 陽一郎</a:t>
            </a:r>
            <a:endParaRPr lang="ru-RU"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AC62059-BFF7-A116-1E38-AD6D155BA11A}"/>
              </a:ext>
            </a:extLst>
          </p:cNvPr>
          <p:cNvSpPr txBox="1"/>
          <p:nvPr/>
        </p:nvSpPr>
        <p:spPr>
          <a:xfrm>
            <a:off x="881742" y="2003037"/>
            <a:ext cx="7800439"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important step to the Dynamic theory of hadrons on the basis of hypothesis of colored quarks has been made by </a:t>
            </a:r>
            <a:r>
              <a:rPr lang="en-US" sz="2400" dirty="0" err="1">
                <a:latin typeface="Arial" panose="020B0604020202020204" pitchFamily="34" charset="0"/>
                <a:cs typeface="Arial" panose="020B0604020202020204" pitchFamily="34" charset="0"/>
              </a:rPr>
              <a:t>Yoichiro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Nambu</a:t>
            </a:r>
            <a:r>
              <a:rPr lang="en-US" sz="2400" dirty="0">
                <a:latin typeface="Arial" panose="020B0604020202020204" pitchFamily="34" charset="0"/>
                <a:cs typeface="Arial" panose="020B0604020202020204" pitchFamily="34" charset="0"/>
              </a:rPr>
              <a:t> who introduced </a:t>
            </a:r>
            <a:r>
              <a:rPr lang="en-US" sz="2400" b="1" dirty="0">
                <a:solidFill>
                  <a:schemeClr val="accent2"/>
                </a:solidFill>
                <a:latin typeface="Arial" panose="020B0604020202020204" pitchFamily="34" charset="0"/>
                <a:cs typeface="Arial" panose="020B0604020202020204" pitchFamily="34" charset="0"/>
              </a:rPr>
              <a:t>the idea of color interaction of hadrons and the vector gauge bosons named him gluons (1966)</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By the way, he based on the model of quarks with the integer electric charges what is possible only in the framework of spontaneously broken unitary color symmetry.</a:t>
            </a:r>
          </a:p>
          <a:p>
            <a:r>
              <a:rPr lang="en-US" sz="2400" i="1" dirty="0">
                <a:latin typeface="Arial" panose="020B0604020202020204" pitchFamily="34" charset="0"/>
                <a:cs typeface="Arial" panose="020B0604020202020204" pitchFamily="34" charset="0"/>
              </a:rPr>
              <a:t>(V.A. Matveev, B.V. Struminsky, A.N. Tavkhelidze, 1966)</a:t>
            </a:r>
            <a:endParaRPr lang="ru-RU" sz="2400"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3600AAA-A9E3-667B-7042-79D66AA7EFB8}"/>
              </a:ext>
            </a:extLst>
          </p:cNvPr>
          <p:cNvSpPr txBox="1"/>
          <p:nvPr/>
        </p:nvSpPr>
        <p:spPr>
          <a:xfrm>
            <a:off x="881742" y="391886"/>
            <a:ext cx="7800439" cy="1200329"/>
          </a:xfrm>
          <a:prstGeom prst="rect">
            <a:avLst/>
          </a:prstGeom>
          <a:noFill/>
          <a:ln w="19050">
            <a:noFill/>
          </a:ln>
        </p:spPr>
        <p:txBody>
          <a:bodyPr wrap="square" rtlCol="0">
            <a:spAutoFit/>
          </a:bodyPr>
          <a:lstStyle/>
          <a:p>
            <a:r>
              <a:rPr lang="en-US" sz="2400" dirty="0">
                <a:latin typeface="Arial" panose="020B0604020202020204" pitchFamily="34" charset="0"/>
                <a:cs typeface="Arial" panose="020B0604020202020204" pitchFamily="34" charset="0"/>
              </a:rPr>
              <a:t>Quantum Chromodynamics as the Dynamic Theory of Hadrons Based on the Hypothesis of Color Quarks (</a:t>
            </a:r>
            <a:r>
              <a:rPr lang="en-US" sz="2400" b="1" dirty="0">
                <a:solidFill>
                  <a:schemeClr val="accent2"/>
                </a:solidFill>
                <a:latin typeface="Arial" panose="020B0604020202020204" pitchFamily="34" charset="0"/>
                <a:cs typeface="Arial" panose="020B0604020202020204" pitchFamily="34" charset="0"/>
              </a:rPr>
              <a:t>1974</a:t>
            </a:r>
            <a:r>
              <a:rPr lang="en-US" sz="2400" dirty="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47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A0EFE-C8B0-E57D-239B-4FBA4C057A71}"/>
            </a:ext>
          </a:extLst>
        </p:cNvPr>
        <p:cNvGrpSpPr/>
        <p:nvPr/>
      </p:nvGrpSpPr>
      <p:grpSpPr>
        <a:xfrm>
          <a:off x="0" y="0"/>
          <a:ext cx="0" cy="0"/>
          <a:chOff x="0" y="0"/>
          <a:chExt cx="0" cy="0"/>
        </a:xfrm>
      </p:grpSpPr>
      <p:sp>
        <p:nvSpPr>
          <p:cNvPr id="196" name="Rectangle 196">
            <a:extLst>
              <a:ext uri="{FF2B5EF4-FFF2-40B4-BE49-F238E27FC236}">
                <a16:creationId xmlns:a16="http://schemas.microsoft.com/office/drawing/2014/main" id="{124EBE9D-6932-60FD-8B46-00DF364AD49B}"/>
              </a:ext>
            </a:extLst>
          </p:cNvPr>
          <p:cNvSpPr/>
          <p:nvPr/>
        </p:nvSpPr>
        <p:spPr>
          <a:xfrm>
            <a:off x="6097825" y="-354040"/>
            <a:ext cx="1128514" cy="44627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97" name="Rectangle 197">
            <a:extLst>
              <a:ext uri="{FF2B5EF4-FFF2-40B4-BE49-F238E27FC236}">
                <a16:creationId xmlns:a16="http://schemas.microsoft.com/office/drawing/2014/main" id="{301726B3-569B-3C1E-CA93-87A481DAFB30}"/>
              </a:ext>
            </a:extLst>
          </p:cNvPr>
          <p:cNvSpPr/>
          <p:nvPr/>
        </p:nvSpPr>
        <p:spPr>
          <a:xfrm>
            <a:off x="432311" y="138697"/>
            <a:ext cx="11433041" cy="446276"/>
          </a:xfrm>
          <a:prstGeom prst="rect">
            <a:avLst/>
          </a:prstGeom>
          <a:ln w="19050">
            <a:solidFill>
              <a:schemeClr val="accent1"/>
            </a:solid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Quarks as the Parafermions of the Order</a:t>
            </a:r>
            <a:r>
              <a:rPr kumimoji="0" lang="ru-RU" sz="28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 р=</a:t>
            </a:r>
            <a:r>
              <a:rPr kumimoji="0" lang="ru-RU" sz="2800" b="1" i="0" u="none" strike="noStrike" kern="1200" cap="none" spc="-656"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3</a:t>
            </a:r>
            <a:r>
              <a:rPr kumimoji="0" lang="ru-RU" sz="28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	  </a:t>
            </a:r>
          </a:p>
        </p:txBody>
      </p:sp>
      <p:sp>
        <p:nvSpPr>
          <p:cNvPr id="198" name="Rectangle 198">
            <a:extLst>
              <a:ext uri="{FF2B5EF4-FFF2-40B4-BE49-F238E27FC236}">
                <a16:creationId xmlns:a16="http://schemas.microsoft.com/office/drawing/2014/main" id="{660B3ABC-57B3-EB37-2BF5-8B2D96CC09BA}"/>
              </a:ext>
            </a:extLst>
          </p:cNvPr>
          <p:cNvSpPr/>
          <p:nvPr/>
        </p:nvSpPr>
        <p:spPr>
          <a:xfrm>
            <a:off x="6097825" y="522260"/>
            <a:ext cx="1128514" cy="44627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00" name="Rectangle 200">
            <a:extLst>
              <a:ext uri="{FF2B5EF4-FFF2-40B4-BE49-F238E27FC236}">
                <a16:creationId xmlns:a16="http://schemas.microsoft.com/office/drawing/2014/main" id="{93D470D4-4993-F38A-90FC-701C54A417B1}"/>
              </a:ext>
            </a:extLst>
          </p:cNvPr>
          <p:cNvSpPr/>
          <p:nvPr/>
        </p:nvSpPr>
        <p:spPr>
          <a:xfrm>
            <a:off x="5931577" y="1411260"/>
            <a:ext cx="1128514" cy="446276"/>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01" name="Rectangle 201">
            <a:extLst>
              <a:ext uri="{FF2B5EF4-FFF2-40B4-BE49-F238E27FC236}">
                <a16:creationId xmlns:a16="http://schemas.microsoft.com/office/drawing/2014/main" id="{10B60769-C21B-8634-2759-016FD2C4E2FA}"/>
              </a:ext>
            </a:extLst>
          </p:cNvPr>
          <p:cNvSpPr/>
          <p:nvPr/>
        </p:nvSpPr>
        <p:spPr>
          <a:xfrm>
            <a:off x="6285390" y="958780"/>
            <a:ext cx="4919687" cy="144655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t>
            </a:r>
            <a:r>
              <a:rPr kumimoji="0" lang="ru-RU" sz="1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enberg</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O.W.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64)</a:t>
            </a:r>
            <a:endPar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Green H.S. (1953)</a:t>
            </a:r>
            <a:endPar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Volkov D.V. (1959), Chernikov N.A. (1962)</a:t>
            </a:r>
            <a:endPar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Kamefuchi,</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Takahashi</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(1962)	  </a:t>
            </a:r>
            <a:r>
              <a:rPr kumimoji="0" 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02" name="Rectangle 202">
            <a:extLst>
              <a:ext uri="{FF2B5EF4-FFF2-40B4-BE49-F238E27FC236}">
                <a16:creationId xmlns:a16="http://schemas.microsoft.com/office/drawing/2014/main" id="{8D03B7D2-5303-18EA-7596-A3206EE5888F}"/>
              </a:ext>
            </a:extLst>
          </p:cNvPr>
          <p:cNvSpPr/>
          <p:nvPr/>
        </p:nvSpPr>
        <p:spPr>
          <a:xfrm>
            <a:off x="934528" y="1127560"/>
            <a:ext cx="3482405" cy="141577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tab pos="1893887" algn="l"/>
              </a:tabLst>
              <a:defRPr/>
            </a:pPr>
            <a:endParaRPr kumimoji="0" lang="ru-RU" sz="2400" b="0" i="0" u="none" strike="noStrike" kern="1200" cap="none" spc="20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tab pos="1893887" algn="l"/>
              </a:tabLst>
              <a:defRPr/>
            </a:pPr>
            <a:endParaRPr kumimoji="0" lang="ru-RU" sz="2400" b="0" i="0" u="none" strike="noStrike" kern="1200" cap="none" spc="20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tab pos="1893887" algn="l"/>
              </a:tabLst>
              <a:defRPr/>
            </a:pPr>
            <a:r>
              <a:rPr kumimoji="0" lang="ru-RU" sz="2400" b="0" i="0" u="none" strike="noStrike" kern="1200" cap="none" spc="20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ru-RU" sz="6600" b="0" i="0" u="none" strike="noStrike" kern="1200" cap="none" spc="285" normalizeH="0" baseline="-12077"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2400" b="0" i="1" u="none" strike="noStrike" kern="1200" cap="none" spc="5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ru-RU" sz="6600" b="0" i="0" u="none" strike="noStrike" kern="1200" cap="none" spc="673" normalizeH="0" baseline="-12077"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400" b="0" i="0" u="none" strike="noStrike" kern="1200" cap="none" spc="-23"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r>
              <a:rPr kumimoji="0" lang="ru-RU" sz="2000" b="0" i="1" u="none" strike="noStrike" kern="1200" cap="none" spc="988" normalizeH="0" baseline="-56886" noProof="0" dirty="0">
                <a:ln>
                  <a:noFill/>
                </a:ln>
                <a:solidFill>
                  <a:prstClr val="black"/>
                </a:solidFill>
                <a:effectLst/>
                <a:uLnTx/>
                <a:uFillTx/>
                <a:latin typeface="Arial" panose="020B0604020202020204" pitchFamily="34" charset="0"/>
                <a:ea typeface="+mn-ea"/>
                <a:cs typeface="Arial" panose="020B0604020202020204" pitchFamily="34" charset="0"/>
              </a:rPr>
              <a:t>i</a:t>
            </a:r>
            <a:r>
              <a:rPr kumimoji="0" lang="ru-RU" sz="6600" b="0" i="0" u="none" strike="noStrike" kern="1200" cap="none" spc="285" normalizeH="0" baseline="-12077"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2400" b="0" i="1" u="none" strike="noStrike" kern="1200" cap="none" spc="51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ru-RU" sz="6600" b="0" i="0" u="none" strike="noStrike" kern="1200" cap="none" spc="510" normalizeH="0" baseline="-12077"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03" name="Rectangle 203">
            <a:extLst>
              <a:ext uri="{FF2B5EF4-FFF2-40B4-BE49-F238E27FC236}">
                <a16:creationId xmlns:a16="http://schemas.microsoft.com/office/drawing/2014/main" id="{B294E8B0-4229-760D-B07B-CCB19C05D42A}"/>
              </a:ext>
            </a:extLst>
          </p:cNvPr>
          <p:cNvSpPr/>
          <p:nvPr/>
        </p:nvSpPr>
        <p:spPr>
          <a:xfrm>
            <a:off x="2193667" y="2516541"/>
            <a:ext cx="358431" cy="30777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382"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a:t>
            </a:r>
            <a:r>
              <a:rPr kumimoji="0" lang="ru-RU" sz="2000" b="0" i="0" u="none" strike="noStrike" kern="1200" cap="none" spc="-156"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04" name="Rectangle 204">
            <a:extLst>
              <a:ext uri="{FF2B5EF4-FFF2-40B4-BE49-F238E27FC236}">
                <a16:creationId xmlns:a16="http://schemas.microsoft.com/office/drawing/2014/main" id="{E2DC6245-3E90-4323-02B6-791F36D4D135}"/>
              </a:ext>
            </a:extLst>
          </p:cNvPr>
          <p:cNvSpPr/>
          <p:nvPr/>
        </p:nvSpPr>
        <p:spPr>
          <a:xfrm>
            <a:off x="2301548" y="1703981"/>
            <a:ext cx="142668" cy="307777"/>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sp>
        <p:nvSpPr>
          <p:cNvPr id="205" name="Rectangle 205">
            <a:extLst>
              <a:ext uri="{FF2B5EF4-FFF2-40B4-BE49-F238E27FC236}">
                <a16:creationId xmlns:a16="http://schemas.microsoft.com/office/drawing/2014/main" id="{344BD045-5441-3D40-0989-80A878B31C70}"/>
              </a:ext>
            </a:extLst>
          </p:cNvPr>
          <p:cNvSpPr/>
          <p:nvPr/>
        </p:nvSpPr>
        <p:spPr>
          <a:xfrm>
            <a:off x="2193667" y="1884280"/>
            <a:ext cx="363882" cy="738664"/>
          </a:xfrm>
          <a:prstGeom prst="rect">
            <a:avLst/>
          </a:prstGeom>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Symbol" panose="05050102010706020507" pitchFamily="18" charset="2"/>
              </a:rPr>
              <a:t></a:t>
            </a:r>
            <a:endParaRPr kumimoji="0" lang="ru-RU"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Рисунок 2">
            <a:extLst>
              <a:ext uri="{FF2B5EF4-FFF2-40B4-BE49-F238E27FC236}">
                <a16:creationId xmlns:a16="http://schemas.microsoft.com/office/drawing/2014/main" id="{76E9E41C-2410-6E51-0D1C-9EF1AF7F6D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311" y="2877139"/>
            <a:ext cx="5507364" cy="2903401"/>
          </a:xfrm>
          <a:prstGeom prst="rect">
            <a:avLst/>
          </a:prstGeom>
          <a:ln w="19050">
            <a:solidFill>
              <a:schemeClr val="bg2">
                <a:lumMod val="90000"/>
              </a:schemeClr>
            </a:solidFill>
          </a:ln>
        </p:spPr>
      </p:pic>
      <p:sp>
        <p:nvSpPr>
          <p:cNvPr id="6" name="TextBox 5">
            <a:extLst>
              <a:ext uri="{FF2B5EF4-FFF2-40B4-BE49-F238E27FC236}">
                <a16:creationId xmlns:a16="http://schemas.microsoft.com/office/drawing/2014/main" id="{B0A083A2-63C7-CF71-6982-151DA0B1D295}"/>
              </a:ext>
            </a:extLst>
          </p:cNvPr>
          <p:cNvSpPr txBox="1"/>
          <p:nvPr/>
        </p:nvSpPr>
        <p:spPr>
          <a:xfrm>
            <a:off x="6175304" y="2292364"/>
            <a:ext cx="53528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Greenberg, Messiah, A.B. Govorkov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1966</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Klein transformation to the normal canonical permutation relations for the fermions:</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Рисунок 7">
            <a:extLst>
              <a:ext uri="{FF2B5EF4-FFF2-40B4-BE49-F238E27FC236}">
                <a16:creationId xmlns:a16="http://schemas.microsoft.com/office/drawing/2014/main" id="{4E9C0918-938C-4F43-CB2A-EFA881239F89}"/>
              </a:ext>
            </a:extLst>
          </p:cNvPr>
          <p:cNvPicPr>
            <a:picLocks noChangeAspect="1"/>
          </p:cNvPicPr>
          <p:nvPr/>
        </p:nvPicPr>
        <p:blipFill>
          <a:blip r:embed="rId4"/>
          <a:stretch>
            <a:fillRect/>
          </a:stretch>
        </p:blipFill>
        <p:spPr>
          <a:xfrm>
            <a:off x="6175304" y="3332478"/>
            <a:ext cx="5690049" cy="910408"/>
          </a:xfrm>
          <a:prstGeom prst="rect">
            <a:avLst/>
          </a:prstGeom>
          <a:ln w="19050">
            <a:solidFill>
              <a:schemeClr val="bg2">
                <a:lumMod val="90000"/>
              </a:schemeClr>
            </a:solidFill>
          </a:ln>
        </p:spPr>
      </p:pic>
      <p:sp>
        <p:nvSpPr>
          <p:cNvPr id="9" name="TextBox 8">
            <a:extLst>
              <a:ext uri="{FF2B5EF4-FFF2-40B4-BE49-F238E27FC236}">
                <a16:creationId xmlns:a16="http://schemas.microsoft.com/office/drawing/2014/main" id="{75AC8F6F-CADC-AB10-2B07-2710F88D04F4}"/>
              </a:ext>
            </a:extLst>
          </p:cNvPr>
          <p:cNvSpPr txBox="1"/>
          <p:nvPr/>
        </p:nvSpPr>
        <p:spPr>
          <a:xfrm>
            <a:off x="331330" y="5736520"/>
            <a:ext cx="11534022" cy="92333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 the choice of the para-statistics for quark and gluon fields an alternative to existence of the additional quark degrees of freedom, corresponding to their SU(3) unitary equivalent states, whose group transformation generators play the role of the color charge of the chromodynamic interactions? </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2C02CC8C-A2BD-F970-123C-0CCEE5233F20}"/>
              </a:ext>
            </a:extLst>
          </p:cNvPr>
          <p:cNvSpPr txBox="1"/>
          <p:nvPr/>
        </p:nvSpPr>
        <p:spPr>
          <a:xfrm>
            <a:off x="6175304" y="4429627"/>
            <a:ext cx="5690048" cy="92333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orthogonal SO(3) degeneration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parastatistics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Untary SU(3) degeneration (color quarks and gluons)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 Govorkov, JINR, E2-7485, </a:t>
            </a:r>
            <a:r>
              <a:rPr kumimoji="0" lang="en-US" sz="1800" b="0" i="1"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1973</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ru-RU" sz="1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Рисунок 4">
            <a:extLst>
              <a:ext uri="{FF2B5EF4-FFF2-40B4-BE49-F238E27FC236}">
                <a16:creationId xmlns:a16="http://schemas.microsoft.com/office/drawing/2014/main" id="{9DBF9CBF-60AE-D117-5C8D-06A618DC78F1}"/>
              </a:ext>
            </a:extLst>
          </p:cNvPr>
          <p:cNvPicPr>
            <a:picLocks noChangeAspect="1"/>
          </p:cNvPicPr>
          <p:nvPr/>
        </p:nvPicPr>
        <p:blipFill>
          <a:blip r:embed="rId5"/>
          <a:stretch>
            <a:fillRect/>
          </a:stretch>
        </p:blipFill>
        <p:spPr>
          <a:xfrm>
            <a:off x="432311" y="522260"/>
            <a:ext cx="3368918" cy="836932"/>
          </a:xfrm>
          <a:prstGeom prst="rect">
            <a:avLst/>
          </a:prstGeom>
        </p:spPr>
      </p:pic>
      <p:pic>
        <p:nvPicPr>
          <p:cNvPr id="10" name="Рисунок 9">
            <a:extLst>
              <a:ext uri="{FF2B5EF4-FFF2-40B4-BE49-F238E27FC236}">
                <a16:creationId xmlns:a16="http://schemas.microsoft.com/office/drawing/2014/main" id="{59AC2376-24A7-1656-624E-A3678D0CD80C}"/>
              </a:ext>
            </a:extLst>
          </p:cNvPr>
          <p:cNvPicPr>
            <a:picLocks noChangeAspect="1"/>
          </p:cNvPicPr>
          <p:nvPr/>
        </p:nvPicPr>
        <p:blipFill>
          <a:blip r:embed="rId6"/>
          <a:stretch>
            <a:fillRect/>
          </a:stretch>
        </p:blipFill>
        <p:spPr>
          <a:xfrm>
            <a:off x="432311" y="1145486"/>
            <a:ext cx="5352872" cy="763315"/>
          </a:xfrm>
          <a:prstGeom prst="rect">
            <a:avLst/>
          </a:prstGeom>
        </p:spPr>
      </p:pic>
      <p:sp>
        <p:nvSpPr>
          <p:cNvPr id="4" name="TextBox 3">
            <a:extLst>
              <a:ext uri="{FF2B5EF4-FFF2-40B4-BE49-F238E27FC236}">
                <a16:creationId xmlns:a16="http://schemas.microsoft.com/office/drawing/2014/main" id="{ABB2DFC3-7766-9190-8132-E5A6F084AD91}"/>
              </a:ext>
            </a:extLst>
          </p:cNvPr>
          <p:cNvSpPr txBox="1"/>
          <p:nvPr/>
        </p:nvSpPr>
        <p:spPr>
          <a:xfrm>
            <a:off x="1030621" y="4291441"/>
            <a:ext cx="4310743" cy="369332"/>
          </a:xfrm>
          <a:prstGeom prst="rect">
            <a:avLst/>
          </a:prstGeom>
          <a:noFill/>
        </p:spPr>
        <p:txBody>
          <a:bodyPr wrap="square" rtlCol="0">
            <a:spAutoFit/>
          </a:bodyPr>
          <a:lstStyle/>
          <a:p>
            <a:r>
              <a:rPr lang="ru-RU" dirty="0"/>
              <a:t> </a:t>
            </a:r>
            <a:r>
              <a:rPr lang="en-US" dirty="0">
                <a:solidFill>
                  <a:schemeClr val="accent2">
                    <a:lumMod val="75000"/>
                  </a:schemeClr>
                </a:solidFill>
              </a:rPr>
              <a:t>Mesons            Baryons</a:t>
            </a:r>
            <a:endParaRPr lang="ru-RU" dirty="0">
              <a:solidFill>
                <a:schemeClr val="accent2">
                  <a:lumMod val="75000"/>
                </a:schemeClr>
              </a:solidFill>
            </a:endParaRPr>
          </a:p>
        </p:txBody>
      </p:sp>
      <p:sp>
        <p:nvSpPr>
          <p:cNvPr id="7" name="TextBox 6">
            <a:extLst>
              <a:ext uri="{FF2B5EF4-FFF2-40B4-BE49-F238E27FC236}">
                <a16:creationId xmlns:a16="http://schemas.microsoft.com/office/drawing/2014/main" id="{A005F6BD-DAA3-8AF8-8D8A-1AC531D1ADBD}"/>
              </a:ext>
            </a:extLst>
          </p:cNvPr>
          <p:cNvSpPr txBox="1"/>
          <p:nvPr/>
        </p:nvSpPr>
        <p:spPr>
          <a:xfrm>
            <a:off x="1031004" y="4968169"/>
            <a:ext cx="5254386" cy="369332"/>
          </a:xfrm>
          <a:prstGeom prst="rect">
            <a:avLst/>
          </a:prstGeom>
          <a:noFill/>
        </p:spPr>
        <p:txBody>
          <a:bodyPr wrap="square" rtlCol="0">
            <a:spAutoFit/>
          </a:bodyPr>
          <a:lstStyle/>
          <a:p>
            <a:r>
              <a:rPr lang="en-US" dirty="0"/>
              <a:t> </a:t>
            </a:r>
            <a:r>
              <a:rPr lang="en-US" dirty="0">
                <a:solidFill>
                  <a:srgbClr val="C00000"/>
                </a:solidFill>
              </a:rPr>
              <a:t>Di-quarks ?!                       Quark-mesons ?!</a:t>
            </a:r>
            <a:endParaRPr lang="ru-RU" dirty="0">
              <a:solidFill>
                <a:srgbClr val="C00000"/>
              </a:solidFill>
            </a:endParaRPr>
          </a:p>
        </p:txBody>
      </p:sp>
      <p:sp>
        <p:nvSpPr>
          <p:cNvPr id="12" name="TextBox 11">
            <a:extLst>
              <a:ext uri="{FF2B5EF4-FFF2-40B4-BE49-F238E27FC236}">
                <a16:creationId xmlns:a16="http://schemas.microsoft.com/office/drawing/2014/main" id="{1F0DA451-D40A-F62A-1915-92673D413488}"/>
              </a:ext>
            </a:extLst>
          </p:cNvPr>
          <p:cNvSpPr txBox="1"/>
          <p:nvPr/>
        </p:nvSpPr>
        <p:spPr>
          <a:xfrm>
            <a:off x="3768154" y="2172124"/>
            <a:ext cx="4276913" cy="400110"/>
          </a:xfrm>
          <a:prstGeom prst="rect">
            <a:avLst/>
          </a:prstGeom>
          <a:noFill/>
        </p:spPr>
        <p:txBody>
          <a:bodyPr wrap="square" rtlCol="0">
            <a:spAutoFit/>
          </a:bodyPr>
          <a:lstStyle/>
          <a:p>
            <a:r>
              <a:rPr lang="en-US" dirty="0"/>
              <a:t> </a:t>
            </a:r>
            <a:r>
              <a:rPr lang="en-US" b="1" dirty="0"/>
              <a:t>( </a:t>
            </a:r>
            <a:r>
              <a:rPr lang="en-US" sz="2000" b="1" dirty="0"/>
              <a:t>H.S. Green anzats </a:t>
            </a:r>
            <a:r>
              <a:rPr lang="en-US" b="1" dirty="0"/>
              <a:t>)</a:t>
            </a:r>
            <a:endParaRPr lang="ru-RU" b="1" dirty="0"/>
          </a:p>
        </p:txBody>
      </p:sp>
    </p:spTree>
    <p:extLst>
      <p:ext uri="{BB962C8B-B14F-4D97-AF65-F5344CB8AC3E}">
        <p14:creationId xmlns:p14="http://schemas.microsoft.com/office/powerpoint/2010/main" val="110531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5071-B353-B291-3E47-A44D1186C4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38B546-0F8E-2975-C4F6-4445EFF70972}"/>
              </a:ext>
            </a:extLst>
          </p:cNvPr>
          <p:cNvSpPr txBox="1"/>
          <p:nvPr/>
        </p:nvSpPr>
        <p:spPr>
          <a:xfrm>
            <a:off x="621320" y="481904"/>
            <a:ext cx="10937631" cy="830997"/>
          </a:xfrm>
          <a:prstGeom prst="rect">
            <a:avLst/>
          </a:prstGeom>
          <a:noFill/>
          <a:ln w="25400">
            <a:noFill/>
          </a:ln>
        </p:spPr>
        <p:txBody>
          <a:bodyPr wrap="square" rtlCol="0">
            <a:spAutoFit/>
          </a:bodyPr>
          <a:lstStyle/>
          <a:p>
            <a:pPr algn="ctr"/>
            <a:r>
              <a:rPr lang="en-US" sz="2400" b="1" dirty="0">
                <a:solidFill>
                  <a:schemeClr val="accent2"/>
                </a:solidFill>
                <a:latin typeface="Arial" panose="020B0604020202020204" pitchFamily="34" charset="0"/>
                <a:cs typeface="Arial" panose="020B0604020202020204" pitchFamily="34" charset="0"/>
              </a:rPr>
              <a:t>The concept of Color Quarks as the Real Physical Objects lie at the base of a Number of Principally Important Physical Phenomena</a:t>
            </a:r>
          </a:p>
        </p:txBody>
      </p:sp>
      <p:sp>
        <p:nvSpPr>
          <p:cNvPr id="3" name="TextBox 2">
            <a:extLst>
              <a:ext uri="{FF2B5EF4-FFF2-40B4-BE49-F238E27FC236}">
                <a16:creationId xmlns:a16="http://schemas.microsoft.com/office/drawing/2014/main" id="{00948F6C-3253-3F31-AEC4-6C4D8F2B2FBA}"/>
              </a:ext>
            </a:extLst>
          </p:cNvPr>
          <p:cNvSpPr txBox="1"/>
          <p:nvPr/>
        </p:nvSpPr>
        <p:spPr>
          <a:xfrm>
            <a:off x="621320" y="1656284"/>
            <a:ext cx="10937631" cy="1200329"/>
          </a:xfrm>
          <a:prstGeom prst="rect">
            <a:avLst/>
          </a:prstGeom>
          <a:noFill/>
          <a:ln w="22225">
            <a:noFill/>
          </a:ln>
        </p:spPr>
        <p:txBody>
          <a:bodyPr wrap="square" rtlCol="0">
            <a:spAutoFit/>
          </a:bodyPr>
          <a:lstStyle/>
          <a:p>
            <a:r>
              <a:rPr lang="en-US" sz="2400" dirty="0">
                <a:latin typeface="Arial" panose="020B0604020202020204" pitchFamily="34" charset="0"/>
                <a:cs typeface="Arial" panose="020B0604020202020204" pitchFamily="34" charset="0"/>
              </a:rPr>
              <a:t>Point-like character of the total cross-sections of the lepton-hadron interactions                                 at high energies and large transferred momenta what indicates the point-like Nucleon Structure. </a:t>
            </a:r>
            <a:r>
              <a:rPr lang="en-US" sz="2400" i="1" dirty="0">
                <a:latin typeface="Arial" panose="020B0604020202020204" pitchFamily="34" charset="0"/>
                <a:cs typeface="Arial" panose="020B0604020202020204" pitchFamily="34" charset="0"/>
              </a:rPr>
              <a:t>M.A. Markov, </a:t>
            </a:r>
            <a:r>
              <a:rPr lang="en-US" sz="2400" i="1" dirty="0">
                <a:solidFill>
                  <a:schemeClr val="accent2"/>
                </a:solidFill>
                <a:latin typeface="Arial" panose="020B0604020202020204" pitchFamily="34" charset="0"/>
                <a:cs typeface="Arial" panose="020B0604020202020204" pitchFamily="34" charset="0"/>
              </a:rPr>
              <a:t>1964</a:t>
            </a:r>
            <a:r>
              <a:rPr lang="en-US" sz="2400" i="1" dirty="0">
                <a:latin typeface="Arial" panose="020B0604020202020204" pitchFamily="34" charset="0"/>
                <a:cs typeface="Arial" panose="020B0604020202020204" pitchFamily="34" charset="0"/>
              </a:rPr>
              <a:t>.</a:t>
            </a:r>
            <a:endParaRPr lang="ru-RU" sz="2400" i="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EBCF63-2864-67AE-F6C8-A85B5AEF8F78}"/>
              </a:ext>
            </a:extLst>
          </p:cNvPr>
          <p:cNvSpPr txBox="1"/>
          <p:nvPr/>
        </p:nvSpPr>
        <p:spPr>
          <a:xfrm>
            <a:off x="621319" y="3001141"/>
            <a:ext cx="10937631" cy="3416320"/>
          </a:xfrm>
          <a:prstGeom prst="rect">
            <a:avLst/>
          </a:prstGeom>
          <a:noFill/>
          <a:ln w="22225">
            <a:noFill/>
          </a:ln>
        </p:spPr>
        <p:txBody>
          <a:bodyPr wrap="square" rtlCol="0">
            <a:spAutoFit/>
          </a:bodyPr>
          <a:lstStyle/>
          <a:p>
            <a:r>
              <a:rPr lang="en-US" sz="2400" dirty="0">
                <a:latin typeface="Arial" panose="020B0604020202020204" pitchFamily="34" charset="0"/>
                <a:cs typeface="Arial" panose="020B0604020202020204" pitchFamily="34" charset="0"/>
              </a:rPr>
              <a:t>Automodelity Principle and Power Scaling Laws in Particle and Nuclear Physics (MMT);</a:t>
            </a:r>
          </a:p>
          <a:p>
            <a:r>
              <a:rPr lang="en-US" sz="2400" dirty="0">
                <a:latin typeface="Arial" panose="020B0604020202020204" pitchFamily="34" charset="0"/>
                <a:cs typeface="Arial" panose="020B0604020202020204" pitchFamily="34" charset="0"/>
              </a:rPr>
              <a:t>Di-muon Production in High Energy Hadron Collision (</a:t>
            </a:r>
            <a:r>
              <a:rPr lang="en-US" sz="2400" dirty="0">
                <a:solidFill>
                  <a:schemeClr val="accent2"/>
                </a:solidFill>
                <a:latin typeface="Arial" panose="020B0604020202020204" pitchFamily="34" charset="0"/>
                <a:cs typeface="Arial" panose="020B0604020202020204" pitchFamily="34" charset="0"/>
              </a:rPr>
              <a:t>1969</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Quark Counting Rules (MMT, </a:t>
            </a:r>
            <a:r>
              <a:rPr lang="en-US" sz="2400" dirty="0">
                <a:solidFill>
                  <a:schemeClr val="accent2"/>
                </a:solidFill>
                <a:latin typeface="Arial" panose="020B0604020202020204" pitchFamily="34" charset="0"/>
                <a:cs typeface="Arial" panose="020B0604020202020204" pitchFamily="34" charset="0"/>
              </a:rPr>
              <a:t>1974</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Quark Degrees of Freedom in Nuclei (</a:t>
            </a:r>
            <a:r>
              <a:rPr lang="en-US" sz="2400" dirty="0">
                <a:solidFill>
                  <a:schemeClr val="accent2"/>
                </a:solidFill>
                <a:latin typeface="Arial" panose="020B0604020202020204" pitchFamily="34" charset="0"/>
                <a:cs typeface="Arial" panose="020B0604020202020204" pitchFamily="34" charset="0"/>
              </a:rPr>
              <a:t>1975</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Deutron as the 6-quark System (</a:t>
            </a:r>
            <a:r>
              <a:rPr lang="en-US" sz="2400" dirty="0">
                <a:solidFill>
                  <a:schemeClr val="accent2"/>
                </a:solidFill>
                <a:latin typeface="Arial" panose="020B0604020202020204" pitchFamily="34" charset="0"/>
                <a:cs typeface="Arial" panose="020B0604020202020204" pitchFamily="34" charset="0"/>
              </a:rPr>
              <a:t>1977</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Hidden Color in Hadrons (</a:t>
            </a:r>
            <a:r>
              <a:rPr lang="en-US" sz="2400" dirty="0">
                <a:solidFill>
                  <a:schemeClr val="accent2"/>
                </a:solidFill>
                <a:latin typeface="Arial" panose="020B0604020202020204" pitchFamily="34" charset="0"/>
                <a:cs typeface="Arial" panose="020B0604020202020204" pitchFamily="34" charset="0"/>
              </a:rPr>
              <a:t>1977</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Physics of Multi-quarks Systems;</a:t>
            </a:r>
          </a:p>
          <a:p>
            <a:r>
              <a:rPr lang="en-US" sz="2400" dirty="0">
                <a:latin typeface="Arial" panose="020B0604020202020204" pitchFamily="34" charset="0"/>
                <a:cs typeface="Arial" panose="020B0604020202020204" pitchFamily="34" charset="0"/>
              </a:rPr>
              <a:t>Chromo-hydro-dynamics Approach to the Physics of Nuclear Matter (</a:t>
            </a:r>
            <a:r>
              <a:rPr lang="en-US" sz="2400" dirty="0">
                <a:solidFill>
                  <a:schemeClr val="accent2"/>
                </a:solidFill>
                <a:latin typeface="Arial" panose="020B0604020202020204" pitchFamily="34" charset="0"/>
                <a:cs typeface="Arial" panose="020B0604020202020204" pitchFamily="34" charset="0"/>
              </a:rPr>
              <a:t>1977</a:t>
            </a:r>
            <a:r>
              <a:rPr lang="en-US" sz="24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69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809BB-1314-2272-5CC4-7F3125909E1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2F03C0C2-D84F-5A6F-DF37-5A37894C55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056" y="819302"/>
            <a:ext cx="7853370" cy="5533080"/>
          </a:xfrm>
          <a:prstGeom prst="rect">
            <a:avLst/>
          </a:prstGeom>
          <a:ln>
            <a:noFill/>
          </a:ln>
        </p:spPr>
      </p:pic>
      <p:sp>
        <p:nvSpPr>
          <p:cNvPr id="4" name="TextBox 3">
            <a:extLst>
              <a:ext uri="{FF2B5EF4-FFF2-40B4-BE49-F238E27FC236}">
                <a16:creationId xmlns:a16="http://schemas.microsoft.com/office/drawing/2014/main" id="{549C99C0-30E7-4623-3666-50F64B0F9017}"/>
              </a:ext>
            </a:extLst>
          </p:cNvPr>
          <p:cNvSpPr txBox="1"/>
          <p:nvPr/>
        </p:nvSpPr>
        <p:spPr>
          <a:xfrm>
            <a:off x="190055" y="228480"/>
            <a:ext cx="11793415" cy="461665"/>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Доклад Н.Н. Боголюбова на Общем Собрании Академии наук СССР  (1985)</a:t>
            </a:r>
            <a:endPar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Рисунок 4">
            <a:extLst>
              <a:ext uri="{FF2B5EF4-FFF2-40B4-BE49-F238E27FC236}">
                <a16:creationId xmlns:a16="http://schemas.microsoft.com/office/drawing/2014/main" id="{2B97E1A5-1F81-A64B-CD2C-40312F68CC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20364" y="1235722"/>
            <a:ext cx="3763108" cy="2193278"/>
          </a:xfrm>
          <a:prstGeom prst="rect">
            <a:avLst/>
          </a:prstGeom>
          <a:ln>
            <a:noFill/>
          </a:ln>
          <a:effectLst/>
        </p:spPr>
      </p:pic>
      <p:sp>
        <p:nvSpPr>
          <p:cNvPr id="6" name="TextBox 5">
            <a:extLst>
              <a:ext uri="{FF2B5EF4-FFF2-40B4-BE49-F238E27FC236}">
                <a16:creationId xmlns:a16="http://schemas.microsoft.com/office/drawing/2014/main" id="{BA71BC12-77EE-A516-433C-BCF7472EAF18}"/>
              </a:ext>
            </a:extLst>
          </p:cNvPr>
          <p:cNvSpPr txBox="1"/>
          <p:nvPr/>
        </p:nvSpPr>
        <p:spPr>
          <a:xfrm>
            <a:off x="8220364" y="3585842"/>
            <a:ext cx="2395384" cy="181588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В.А. Матвеев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a:solidFill>
                  <a:prstClr val="black"/>
                </a:solidFill>
                <a:latin typeface="Arial" panose="020B0604020202020204" pitchFamily="34" charset="0"/>
                <a:cs typeface="Arial" panose="020B0604020202020204" pitchFamily="34" charset="0"/>
              </a:rPr>
              <a:t>Р.М. Мурадян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А.Н. Тавхелидзе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1974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6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9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4E4E8-B6CC-23B6-D131-DDD089EC0415}"/>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874F8094-42F4-AC71-6F3D-DA2B5ACB6283}"/>
              </a:ext>
            </a:extLst>
          </p:cNvPr>
          <p:cNvSpPr>
            <a:spLocks noGrp="1"/>
          </p:cNvSpPr>
          <p:nvPr>
            <p:ph type="title"/>
          </p:nvPr>
        </p:nvSpPr>
        <p:spPr>
          <a:xfrm>
            <a:off x="252549" y="104504"/>
            <a:ext cx="11765280" cy="975360"/>
          </a:xfrm>
          <a:ln>
            <a:solidFill>
              <a:schemeClr val="accent1"/>
            </a:solidFill>
          </a:ln>
        </p:spPr>
        <p:txBody>
          <a:bodyPr>
            <a:normAutofit fontScale="90000"/>
          </a:bodyPr>
          <a:lstStyle/>
          <a:p>
            <a:r>
              <a:rPr lang="en-US" sz="4900" dirty="0"/>
              <a:t>                 </a:t>
            </a:r>
            <a:r>
              <a:rPr lang="en-US" sz="3100" dirty="0">
                <a:latin typeface="Arial" panose="020B0604020202020204" pitchFamily="34" charset="0"/>
                <a:cs typeface="Arial" panose="020B0604020202020204" pitchFamily="34" charset="0"/>
              </a:rPr>
              <a:t>Power </a:t>
            </a:r>
            <a:r>
              <a:rPr lang="en-US" sz="2700" dirty="0">
                <a:latin typeface="Arial" panose="020B0604020202020204" pitchFamily="34" charset="0"/>
                <a:cs typeface="Arial" panose="020B0604020202020204" pitchFamily="34" charset="0"/>
              </a:rPr>
              <a:t>Laws in Particle and Nuclear Physics</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r>
              <a:rPr kumimoji="0" lang="en-US" sz="3100" i="0" u="none" strike="noStrike" kern="1200" cap="none" spc="0" normalizeH="0" baseline="0" noProof="0" dirty="0">
                <a:ln>
                  <a:noFill/>
                </a:ln>
                <a:solidFill>
                  <a:prstClr val="black"/>
                </a:solidFill>
                <a:effectLst/>
                <a:uLnTx/>
                <a:uFillTx/>
                <a:latin typeface="Calibri" panose="020F0502020204030204"/>
                <a:ea typeface="+mn-ea"/>
                <a:cs typeface="+mn-cs"/>
              </a:rPr>
              <a:t>Quark Counting Rules</a:t>
            </a:r>
            <a:endParaRPr lang="ru-RU" dirty="0">
              <a:latin typeface="Arial" panose="020B0604020202020204" pitchFamily="34" charset="0"/>
              <a:cs typeface="Arial" panose="020B0604020202020204" pitchFamily="34" charset="0"/>
            </a:endParaRPr>
          </a:p>
        </p:txBody>
      </p:sp>
      <p:sp>
        <p:nvSpPr>
          <p:cNvPr id="5" name="Объект 4">
            <a:extLst>
              <a:ext uri="{FF2B5EF4-FFF2-40B4-BE49-F238E27FC236}">
                <a16:creationId xmlns:a16="http://schemas.microsoft.com/office/drawing/2014/main" id="{4CECE246-BE5A-3FBC-B7CA-7D1959F24594}"/>
              </a:ext>
            </a:extLst>
          </p:cNvPr>
          <p:cNvSpPr>
            <a:spLocks noGrp="1"/>
          </p:cNvSpPr>
          <p:nvPr>
            <p:ph idx="1"/>
          </p:nvPr>
        </p:nvSpPr>
        <p:spPr>
          <a:xfrm>
            <a:off x="252549" y="1227909"/>
            <a:ext cx="11765280" cy="5403666"/>
          </a:xfrm>
          <a:ln>
            <a:solidFill>
              <a:schemeClr val="tx1"/>
            </a:solidFill>
          </a:ln>
        </p:spPr>
        <p:txBody>
          <a:bodyPr>
            <a:normAutofit fontScale="62500" lnSpcReduction="20000"/>
          </a:bodyPr>
          <a:lstStyle/>
          <a:p>
            <a:pPr marL="0" indent="0">
              <a:buNone/>
            </a:pPr>
            <a:r>
              <a:rPr lang="en-US" dirty="0"/>
              <a:t>                           </a:t>
            </a:r>
          </a:p>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                     </a:t>
            </a:r>
            <a:r>
              <a:rPr lang="en-US" sz="4400" dirty="0"/>
              <a:t>(1)   Hadron Form Factors: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400" b="1"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4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F(t)</a:t>
            </a:r>
            <a:r>
              <a:rPr kumimoji="0" lang="en-US" sz="34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a:t>
            </a:r>
            <a:r>
              <a:rPr kumimoji="0" lang="en-US" sz="44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r>
              <a:rPr kumimoji="0" lang="ru-RU" sz="44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en-US" sz="51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t</a:t>
            </a:r>
            <a:r>
              <a:rPr kumimoji="0" lang="ru-RU" sz="44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en-US" sz="44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a:t>
            </a:r>
            <a:r>
              <a:rPr kumimoji="0" lang="en-US" sz="51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n</a:t>
            </a:r>
            <a:r>
              <a:rPr kumimoji="0" lang="en-US" sz="44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a-1) </a:t>
            </a:r>
            <a:endParaRPr lang="en-US" sz="3600" dirty="0"/>
          </a:p>
          <a:p>
            <a:pPr marL="0" indent="0">
              <a:buNone/>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4400" dirty="0"/>
              <a:t>(</a:t>
            </a:r>
            <a:r>
              <a:rPr lang="en-US" sz="4500" dirty="0"/>
              <a:t>2)  Large Angle Hadron Scattering: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10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l-GR" sz="51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σ</a:t>
            </a:r>
            <a:r>
              <a:rPr kumimoji="0" lang="en-US" sz="5100" i="0" u="none" strike="noStrike" kern="1200" cap="none" spc="0" normalizeH="0" baseline="0" noProof="0" dirty="0">
                <a:ln>
                  <a:noFill/>
                </a:ln>
                <a:solidFill>
                  <a:prstClr val="black"/>
                </a:solidFill>
                <a:effectLst/>
                <a:uLnTx/>
                <a:uFillTx/>
                <a:latin typeface="Calibri" panose="020F0502020204030204"/>
                <a:ea typeface="+mn-ea"/>
                <a:cs typeface="+mn-cs"/>
              </a:rPr>
              <a:t>/dt) </a:t>
            </a:r>
            <a:r>
              <a:rPr kumimoji="0" lang="en-US" sz="2900" i="0" u="none" strike="noStrike" kern="1200" cap="none" spc="0" normalizeH="0" baseline="0" noProof="0" dirty="0">
                <a:ln>
                  <a:noFill/>
                </a:ln>
                <a:solidFill>
                  <a:prstClr val="black"/>
                </a:solidFill>
                <a:effectLst/>
                <a:uLnTx/>
                <a:uFillTx/>
                <a:latin typeface="Calibri" panose="020F0502020204030204"/>
                <a:ea typeface="+mn-ea"/>
                <a:cs typeface="+mn-cs"/>
              </a:rPr>
              <a:t>ab</a:t>
            </a:r>
            <a:r>
              <a:rPr kumimoji="0" lang="ru-RU" sz="320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a:t>
            </a:r>
            <a:r>
              <a:rPr kumimoji="0" lang="en-US" sz="2900" i="0" u="none" strike="noStrike" kern="1200" cap="none" spc="0" normalizeH="0" baseline="0" noProof="0" dirty="0">
                <a:ln>
                  <a:noFill/>
                </a:ln>
                <a:solidFill>
                  <a:prstClr val="black"/>
                </a:solidFill>
                <a:effectLst/>
                <a:uLnTx/>
                <a:uFillTx/>
                <a:latin typeface="Calibri" panose="020F0502020204030204"/>
                <a:ea typeface="+mn-ea"/>
                <a:cs typeface="+mn-cs"/>
              </a:rPr>
              <a:t>cd </a:t>
            </a:r>
            <a:r>
              <a:rPr kumimoji="0" lang="en-US" sz="510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45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en-US" sz="45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S</a:t>
            </a:r>
            <a:r>
              <a:rPr kumimoji="0" lang="ru-RU" sz="450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en-US" sz="51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a:t>
            </a:r>
            <a:r>
              <a:rPr kumimoji="0" lang="en-US" sz="45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a:t>
            </a:r>
            <a:r>
              <a:rPr kumimoji="0" lang="en-US" sz="51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n</a:t>
            </a:r>
            <a:r>
              <a:rPr kumimoji="0" lang="en-US" sz="45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a+</a:t>
            </a:r>
            <a:r>
              <a:rPr kumimoji="0" lang="en-US" sz="51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n</a:t>
            </a:r>
            <a:r>
              <a:rPr kumimoji="0" lang="en-US" sz="45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b+</a:t>
            </a:r>
            <a:r>
              <a:rPr kumimoji="0" lang="en-US" sz="51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n</a:t>
            </a:r>
            <a:r>
              <a:rPr kumimoji="0" lang="en-US" sz="45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c-</a:t>
            </a:r>
            <a:r>
              <a:rPr kumimoji="0" lang="en-US" sz="51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n</a:t>
            </a:r>
            <a:r>
              <a:rPr kumimoji="0" lang="en-US" sz="450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d-2)</a:t>
            </a:r>
            <a:endParaRPr kumimoji="0" lang="ru-RU" sz="45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5800" dirty="0"/>
              <a:t>                  </a:t>
            </a:r>
            <a:r>
              <a:rPr lang="en-US" sz="5800" dirty="0" err="1"/>
              <a:t>n</a:t>
            </a:r>
            <a:r>
              <a:rPr lang="en-US" sz="3300" b="1" dirty="0" err="1"/>
              <a:t>i</a:t>
            </a:r>
            <a:r>
              <a:rPr lang="en-US" sz="2500" b="1" dirty="0"/>
              <a:t> </a:t>
            </a:r>
            <a:r>
              <a:rPr lang="en-US" sz="3600" dirty="0"/>
              <a:t> - number of point-like constituents of hadrons,  </a:t>
            </a:r>
            <a:r>
              <a:rPr lang="en-US" sz="3600" b="1" dirty="0" err="1"/>
              <a:t>i</a:t>
            </a:r>
            <a:r>
              <a:rPr lang="en-US" sz="3600" dirty="0"/>
              <a:t> – a, b, c, d.</a:t>
            </a:r>
          </a:p>
          <a:p>
            <a:pPr marL="0" indent="0">
              <a:buNone/>
            </a:pPr>
            <a:r>
              <a:rPr lang="en-US" sz="3600" dirty="0"/>
              <a:t>                 </a:t>
            </a:r>
            <a:r>
              <a:rPr lang="en-US" sz="4400" dirty="0"/>
              <a:t>(3)  Application  to the light nucleus form factors, e.g.</a:t>
            </a:r>
          </a:p>
          <a:p>
            <a:pPr marL="0" indent="0">
              <a:buNone/>
            </a:pPr>
            <a:endParaRPr lang="en-US" sz="3600" dirty="0"/>
          </a:p>
          <a:p>
            <a:pPr marL="0" indent="0">
              <a:buNone/>
            </a:pPr>
            <a:r>
              <a:rPr kumimoji="0" lang="en-US" sz="45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F(t)</a:t>
            </a:r>
            <a:r>
              <a:rPr kumimoji="0" lang="en-US" sz="33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6q</a:t>
            </a:r>
            <a:r>
              <a:rPr kumimoji="0" lang="en-US" sz="45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ru-RU" sz="45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en-US" sz="51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t</a:t>
            </a:r>
            <a:r>
              <a:rPr kumimoji="0" lang="ru-RU" sz="45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en-US" sz="45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-5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Deuteron -  6 quark system? </a:t>
            </a:r>
            <a:endParaRPr lang="en-US" sz="3600" dirty="0"/>
          </a:p>
        </p:txBody>
      </p:sp>
      <p:sp>
        <p:nvSpPr>
          <p:cNvPr id="2" name="TextBox 1">
            <a:extLst>
              <a:ext uri="{FF2B5EF4-FFF2-40B4-BE49-F238E27FC236}">
                <a16:creationId xmlns:a16="http://schemas.microsoft.com/office/drawing/2014/main" id="{21631ABD-B426-BC53-F4D6-9DD826797DA9}"/>
              </a:ext>
            </a:extLst>
          </p:cNvPr>
          <p:cNvSpPr txBox="1"/>
          <p:nvPr/>
        </p:nvSpPr>
        <p:spPr>
          <a:xfrm>
            <a:off x="10521538" y="1397675"/>
            <a:ext cx="1294410" cy="203132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1973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Matveev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Muradyan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Tavkhelidze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Brodsky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Farrar</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704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FB3B2-B3E9-E16A-8F34-4A9B7EFB1D59}"/>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C5DC78F8-E608-23FF-2468-901F76619D27}"/>
              </a:ext>
            </a:extLst>
          </p:cNvPr>
          <p:cNvSpPr>
            <a:spLocks noGrp="1"/>
          </p:cNvSpPr>
          <p:nvPr>
            <p:ph type="title" idx="4294967295"/>
          </p:nvPr>
        </p:nvSpPr>
        <p:spPr>
          <a:xfrm>
            <a:off x="426721" y="109538"/>
            <a:ext cx="11088337" cy="800100"/>
          </a:xfrm>
          <a:ln w="22225">
            <a:solidFill>
              <a:schemeClr val="tx1"/>
            </a:solidFill>
          </a:ln>
        </p:spPr>
        <p:txBody>
          <a:bodyPr>
            <a:normAutofit fontScale="90000"/>
          </a:bodyPr>
          <a:lstStyle/>
          <a:p>
            <a:r>
              <a:rPr lang="en-US" sz="2800" dirty="0">
                <a:latin typeface="Arial" panose="020B0604020202020204" pitchFamily="34" charset="0"/>
                <a:cs typeface="Arial" panose="020B0604020202020204" pitchFamily="34" charset="0"/>
              </a:rPr>
              <a:t>                                        </a:t>
            </a:r>
            <a:r>
              <a:rPr lang="en-US" sz="3100" dirty="0">
                <a:latin typeface="Arial" panose="020B0604020202020204" pitchFamily="34" charset="0"/>
                <a:cs typeface="Arial" panose="020B0604020202020204" pitchFamily="34" charset="0"/>
              </a:rPr>
              <a:t>Deuteron form factor squared</a:t>
            </a:r>
            <a:br>
              <a:rPr lang="en-US" sz="2800" dirty="0">
                <a:latin typeface="Arial" panose="020B0604020202020204" pitchFamily="34" charset="0"/>
                <a:cs typeface="Arial" panose="020B0604020202020204" pitchFamily="34" charset="0"/>
              </a:rPr>
            </a:br>
            <a:r>
              <a:rPr lang="en-US" sz="2800" dirty="0"/>
              <a:t>                                             </a:t>
            </a:r>
            <a:r>
              <a:rPr lang="ru-RU" sz="2800" dirty="0"/>
              <a:t>         </a:t>
            </a:r>
            <a:r>
              <a:rPr lang="ru-RU" sz="2700" dirty="0"/>
              <a:t>( </a:t>
            </a:r>
            <a:r>
              <a:rPr lang="en-US" sz="2200" dirty="0">
                <a:latin typeface="Arial" panose="020B0604020202020204" pitchFamily="34" charset="0"/>
                <a:cs typeface="Arial" panose="020B0604020202020204" pitchFamily="34" charset="0"/>
              </a:rPr>
              <a:t>SLAC  data, R. Arnold et al (1975)</a:t>
            </a:r>
            <a:r>
              <a:rPr lang="ru-RU" sz="2200" dirty="0">
                <a:latin typeface="Arial" panose="020B0604020202020204" pitchFamily="34" charset="0"/>
                <a:cs typeface="Arial" panose="020B0604020202020204" pitchFamily="34" charset="0"/>
              </a:rPr>
              <a:t> )</a:t>
            </a:r>
            <a:endParaRPr lang="ru-RU" sz="2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BFF912-54F8-26AB-8E7B-A5312F1EDE2D}"/>
              </a:ext>
            </a:extLst>
          </p:cNvPr>
          <p:cNvSpPr txBox="1"/>
          <p:nvPr/>
        </p:nvSpPr>
        <p:spPr>
          <a:xfrm>
            <a:off x="9957575" y="1995346"/>
            <a:ext cx="155748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Goloskokov               Kuleshov                        Koudinov                       Smondyrev</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(1976)</a:t>
            </a:r>
          </a:p>
        </p:txBody>
      </p:sp>
      <p:sp>
        <p:nvSpPr>
          <p:cNvPr id="3" name="TextBox 2">
            <a:extLst>
              <a:ext uri="{FF2B5EF4-FFF2-40B4-BE49-F238E27FC236}">
                <a16:creationId xmlns:a16="http://schemas.microsoft.com/office/drawing/2014/main" id="{3CBF89C2-AC91-06D7-EAE6-66CB9E40E014}"/>
              </a:ext>
            </a:extLst>
          </p:cNvPr>
          <p:cNvSpPr txBox="1"/>
          <p:nvPr/>
        </p:nvSpPr>
        <p:spPr>
          <a:xfrm>
            <a:off x="511865" y="4791707"/>
            <a:ext cx="22062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Soft or the external                   shape part</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88B5694-1367-8450-0AD3-D9DDB69AB389}"/>
              </a:ext>
            </a:extLst>
          </p:cNvPr>
          <p:cNvSpPr txBox="1"/>
          <p:nvPr/>
        </p:nvSpPr>
        <p:spPr>
          <a:xfrm>
            <a:off x="9328821" y="4995522"/>
            <a:ext cx="23513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 probability of the 6-quark component inside the deuteron</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DBCC53E-249D-5387-253B-4584C24939FE}"/>
              </a:ext>
            </a:extLst>
          </p:cNvPr>
          <p:cNvSpPr txBox="1"/>
          <p:nvPr/>
        </p:nvSpPr>
        <p:spPr>
          <a:xfrm>
            <a:off x="3223516" y="4791707"/>
            <a:ext cx="1554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Quark core   part</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Прямоугольник 4">
            <a:extLst>
              <a:ext uri="{FF2B5EF4-FFF2-40B4-BE49-F238E27FC236}">
                <a16:creationId xmlns:a16="http://schemas.microsoft.com/office/drawing/2014/main" id="{7652F224-CD2B-23BD-0642-AA8F81358BF2}"/>
              </a:ext>
            </a:extLst>
          </p:cNvPr>
          <p:cNvSpPr/>
          <p:nvPr/>
        </p:nvSpPr>
        <p:spPr>
          <a:xfrm>
            <a:off x="4335996" y="1431472"/>
            <a:ext cx="726917" cy="8001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003BDA0-3493-CAB3-B0D3-76CBA75619C8}"/>
              </a:ext>
            </a:extLst>
          </p:cNvPr>
          <p:cNvSpPr txBox="1"/>
          <p:nvPr/>
        </p:nvSpPr>
        <p:spPr>
          <a:xfrm>
            <a:off x="4335996" y="1400813"/>
            <a:ext cx="72691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10</a:t>
            </a:r>
            <a:endPar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Рисунок 15">
            <a:extLst>
              <a:ext uri="{FF2B5EF4-FFF2-40B4-BE49-F238E27FC236}">
                <a16:creationId xmlns:a16="http://schemas.microsoft.com/office/drawing/2014/main" id="{E49CDDAB-74C4-C1A2-7DD3-836DD5EE64B1}"/>
              </a:ext>
            </a:extLst>
          </p:cNvPr>
          <p:cNvPicPr>
            <a:picLocks noChangeAspect="1"/>
          </p:cNvPicPr>
          <p:nvPr/>
        </p:nvPicPr>
        <p:blipFill>
          <a:blip r:embed="rId2"/>
          <a:stretch>
            <a:fillRect/>
          </a:stretch>
        </p:blipFill>
        <p:spPr>
          <a:xfrm>
            <a:off x="4419503" y="1001486"/>
            <a:ext cx="4476845" cy="5811609"/>
          </a:xfrm>
          <a:prstGeom prst="rect">
            <a:avLst/>
          </a:prstGeom>
        </p:spPr>
      </p:pic>
      <p:sp>
        <p:nvSpPr>
          <p:cNvPr id="18" name="Стрелка: вправо 17">
            <a:extLst>
              <a:ext uri="{FF2B5EF4-FFF2-40B4-BE49-F238E27FC236}">
                <a16:creationId xmlns:a16="http://schemas.microsoft.com/office/drawing/2014/main" id="{D1731686-0790-660B-4A0A-97452C0A0B7B}"/>
              </a:ext>
            </a:extLst>
          </p:cNvPr>
          <p:cNvSpPr/>
          <p:nvPr/>
        </p:nvSpPr>
        <p:spPr>
          <a:xfrm>
            <a:off x="4288792" y="2385862"/>
            <a:ext cx="978408" cy="87086"/>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E2B0336-3B47-4628-37C4-35AC743798E3}"/>
              </a:ext>
            </a:extLst>
          </p:cNvPr>
          <p:cNvSpPr txBox="1"/>
          <p:nvPr/>
        </p:nvSpPr>
        <p:spPr>
          <a:xfrm>
            <a:off x="577779" y="2690336"/>
            <a:ext cx="34075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A7B7DA6-96F8-3FA1-4FB5-6302003E1A5E}"/>
              </a:ext>
            </a:extLst>
          </p:cNvPr>
          <p:cNvSpPr txBox="1"/>
          <p:nvPr/>
        </p:nvSpPr>
        <p:spPr>
          <a:xfrm>
            <a:off x="494030" y="2385862"/>
            <a:ext cx="3506726"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Extrapolation of the power asymptotics of the Deuteron electromagnetic Form Factor         to the zero transfer momenta gives the value less than </a:t>
            </a:r>
            <a:r>
              <a:rPr lang="en-US" sz="2000" dirty="0">
                <a:solidFill>
                  <a:prstClr val="black"/>
                </a:solidFill>
                <a:latin typeface="Calibri" panose="020F0502020204030204"/>
              </a:rPr>
              <a:t>1</a:t>
            </a:r>
            <a:r>
              <a:rPr lang="en-US" dirty="0">
                <a:solidFill>
                  <a:prstClr val="black"/>
                </a:solidFill>
                <a:latin typeface="Calibri" panose="020F0502020204030204"/>
              </a:rPr>
              <a:t>.</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8D1D5C6-EF85-D117-C7FF-083944160E28}"/>
              </a:ext>
            </a:extLst>
          </p:cNvPr>
          <p:cNvSpPr txBox="1"/>
          <p:nvPr/>
        </p:nvSpPr>
        <p:spPr>
          <a:xfrm>
            <a:off x="577779" y="1349015"/>
            <a:ext cx="2589965" cy="646331"/>
          </a:xfrm>
          <a:prstGeom prst="rect">
            <a:avLst/>
          </a:prstGeom>
          <a:no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Puzzle of the        Deuteron electric charge</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6CA8565-D2C3-D5BB-6D7B-F0D257CE31E8}"/>
              </a:ext>
            </a:extLst>
          </p:cNvPr>
          <p:cNvSpPr txBox="1"/>
          <p:nvPr/>
        </p:nvSpPr>
        <p:spPr>
          <a:xfrm>
            <a:off x="577779" y="4059942"/>
            <a:ext cx="3793753" cy="584775"/>
          </a:xfrm>
          <a:prstGeom prst="rect">
            <a:avLst/>
          </a:prstGeom>
          <a:noFill/>
        </p:spPr>
        <p:txBody>
          <a:bodyPr wrap="square" rtlCol="0">
            <a:spAutoFit/>
          </a:bodyPr>
          <a:lstStyle/>
          <a:p>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α</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exp(bt)+</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α</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6q</a:t>
            </a:r>
            <a:endParaRPr lang="ru-RU" b="1" dirty="0"/>
          </a:p>
        </p:txBody>
      </p:sp>
      <p:sp>
        <p:nvSpPr>
          <p:cNvPr id="10" name="TextBox 9">
            <a:extLst>
              <a:ext uri="{FF2B5EF4-FFF2-40B4-BE49-F238E27FC236}">
                <a16:creationId xmlns:a16="http://schemas.microsoft.com/office/drawing/2014/main" id="{510C61BA-A53C-177D-67A3-47663096D80D}"/>
              </a:ext>
            </a:extLst>
          </p:cNvPr>
          <p:cNvSpPr txBox="1"/>
          <p:nvPr/>
        </p:nvSpPr>
        <p:spPr>
          <a:xfrm>
            <a:off x="439861" y="5457187"/>
            <a:ext cx="3979642" cy="523220"/>
          </a:xfrm>
          <a:prstGeom prst="rect">
            <a:avLst/>
          </a:prstGeom>
          <a:noFill/>
        </p:spPr>
        <p:txBody>
          <a:bodyPr wrap="square" rtlCol="0">
            <a:spAutoFit/>
          </a:bodyPr>
          <a:lstStyle/>
          <a:p>
            <a:r>
              <a:rPr kumimoji="0" lang="en-US" sz="28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r>
              <a:rPr kumimoji="0" lang="en-US" sz="24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b</a:t>
            </a:r>
            <a:r>
              <a:rPr kumimoji="0" lang="en-US"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1/6</a:t>
            </a:r>
            <a:r>
              <a:rPr kumimoji="0" lang="ru-RU" sz="2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r</a:t>
            </a:r>
            <a:r>
              <a:rPr kumimoji="0" lang="en-US" sz="20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ru-RU" sz="2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5(GeV</a:t>
            </a:r>
            <a:r>
              <a:rPr kumimoji="0" lang="ru-RU"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en-US" sz="20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a:t>
            </a:r>
            <a:endParaRPr lang="ru-RU" sz="1400" dirty="0"/>
          </a:p>
        </p:txBody>
      </p:sp>
      <p:sp>
        <p:nvSpPr>
          <p:cNvPr id="13" name="TextBox 12">
            <a:extLst>
              <a:ext uri="{FF2B5EF4-FFF2-40B4-BE49-F238E27FC236}">
                <a16:creationId xmlns:a16="http://schemas.microsoft.com/office/drawing/2014/main" id="{64FA45C0-AC92-02C8-477A-1AE30B117B96}"/>
              </a:ext>
            </a:extLst>
          </p:cNvPr>
          <p:cNvSpPr txBox="1"/>
          <p:nvPr/>
        </p:nvSpPr>
        <p:spPr>
          <a:xfrm>
            <a:off x="409133" y="5929458"/>
            <a:ext cx="3842871" cy="461665"/>
          </a:xfrm>
          <a:prstGeom prst="rect">
            <a:avLst/>
          </a:prstGeom>
          <a:noFill/>
        </p:spPr>
        <p:txBody>
          <a:bodyPr wrap="square">
            <a:spAutoFit/>
          </a:bodyPr>
          <a:lstStyle/>
          <a:p>
            <a:r>
              <a:rPr kumimoji="0" lang="ru-RU" sz="2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a:t>
            </a:r>
            <a:r>
              <a:rPr kumimoji="0" lang="en-US"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r>
              <a:rPr kumimoji="0" lang="en-US" sz="24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r</a:t>
            </a:r>
            <a:r>
              <a:rPr kumimoji="0" lang="en-US" sz="24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ru-RU" sz="24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r>
              <a:rPr kumimoji="0" lang="en-US" sz="24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1.2f</a:t>
            </a:r>
            <a:r>
              <a:rPr kumimoji="0" lang="en-US"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a:t>
            </a:r>
            <a:r>
              <a:rPr kumimoji="0" lang="ru-RU"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a:t>
            </a:r>
            <a:r>
              <a:rPr kumimoji="0" lang="en-US" sz="24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a:t>
            </a:r>
            <a:endParaRPr lang="ru-RU" sz="1400" dirty="0"/>
          </a:p>
        </p:txBody>
      </p:sp>
      <p:cxnSp>
        <p:nvCxnSpPr>
          <p:cNvPr id="15" name="Прямая соединительная линия 14">
            <a:extLst>
              <a:ext uri="{FF2B5EF4-FFF2-40B4-BE49-F238E27FC236}">
                <a16:creationId xmlns:a16="http://schemas.microsoft.com/office/drawing/2014/main" id="{61044DDF-A147-1D47-F8C5-D72F77B84864}"/>
              </a:ext>
            </a:extLst>
          </p:cNvPr>
          <p:cNvCxnSpPr>
            <a:cxnSpLocks/>
          </p:cNvCxnSpPr>
          <p:nvPr/>
        </p:nvCxnSpPr>
        <p:spPr>
          <a:xfrm>
            <a:off x="3441538" y="4528143"/>
            <a:ext cx="112040" cy="3219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48E7A732-7F03-CDA1-7C04-34510A4E571F}"/>
              </a:ext>
            </a:extLst>
          </p:cNvPr>
          <p:cNvCxnSpPr>
            <a:cxnSpLocks/>
          </p:cNvCxnSpPr>
          <p:nvPr/>
        </p:nvCxnSpPr>
        <p:spPr>
          <a:xfrm flipH="1">
            <a:off x="1144908" y="4570706"/>
            <a:ext cx="470104" cy="295013"/>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107A90D-0ACE-A8F4-9137-5C678D060DDC}"/>
              </a:ext>
            </a:extLst>
          </p:cNvPr>
          <p:cNvSpPr txBox="1"/>
          <p:nvPr/>
        </p:nvSpPr>
        <p:spPr>
          <a:xfrm>
            <a:off x="9431553" y="4217572"/>
            <a:ext cx="2180285" cy="461665"/>
          </a:xfrm>
          <a:prstGeom prst="rect">
            <a:avLst/>
          </a:prstGeom>
          <a:noFill/>
        </p:spPr>
        <p:txBody>
          <a:bodyPr wrap="square">
            <a:spAutoFit/>
          </a:bodyPr>
          <a:lstStyle/>
          <a:p>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mn-ea"/>
                <a:cs typeface="+mn-cs"/>
              </a:rPr>
              <a:t>α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7x</a:t>
            </a:r>
            <a:r>
              <a:rPr kumimoji="0" lang="en-US" sz="20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10</a:t>
            </a:r>
            <a:r>
              <a:rPr kumimoji="0" lang="en-US" sz="24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a:t>
            </a:r>
            <a:r>
              <a:rPr kumimoji="0" lang="en-US" sz="20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ru-RU" sz="1400" dirty="0"/>
          </a:p>
        </p:txBody>
      </p:sp>
    </p:spTree>
    <p:extLst>
      <p:ext uri="{BB962C8B-B14F-4D97-AF65-F5344CB8AC3E}">
        <p14:creationId xmlns:p14="http://schemas.microsoft.com/office/powerpoint/2010/main" val="3749833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10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rot="16200000">
            <a:off x="1759461" y="-2582855"/>
            <a:ext cx="8524287" cy="117745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6242-61BB-7E0E-EFCE-90985985C1BB}"/>
            </a:ext>
          </a:extLst>
        </p:cNvPr>
        <p:cNvGrpSpPr/>
        <p:nvPr/>
      </p:nvGrpSpPr>
      <p:grpSpPr>
        <a:xfrm>
          <a:off x="0" y="0"/>
          <a:ext cx="0" cy="0"/>
          <a:chOff x="0" y="0"/>
          <a:chExt cx="0" cy="0"/>
        </a:xfrm>
      </p:grpSpPr>
      <p:pic>
        <p:nvPicPr>
          <p:cNvPr id="13317" name="Picture 2" descr="https://assets.regus.com/images/cities/russia/saintpetersburg.jpg">
            <a:extLst>
              <a:ext uri="{FF2B5EF4-FFF2-40B4-BE49-F238E27FC236}">
                <a16:creationId xmlns:a16="http://schemas.microsoft.com/office/drawing/2014/main" id="{0523ABC8-39B3-B8E9-73EB-B4FFB20B3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2" y="63401"/>
            <a:ext cx="12063556" cy="673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Прямоугольник 8">
            <a:extLst>
              <a:ext uri="{FF2B5EF4-FFF2-40B4-BE49-F238E27FC236}">
                <a16:creationId xmlns:a16="http://schemas.microsoft.com/office/drawing/2014/main" id="{C12A52A9-2C6F-3F75-7611-FED1589BDF6B}"/>
              </a:ext>
            </a:extLst>
          </p:cNvPr>
          <p:cNvSpPr>
            <a:spLocks noChangeArrowheads="1"/>
          </p:cNvSpPr>
          <p:nvPr/>
        </p:nvSpPr>
        <p:spPr bwMode="auto">
          <a:xfrm>
            <a:off x="3768725" y="1181101"/>
            <a:ext cx="4572000" cy="40011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2000" b="1" i="0" u="none" strike="noStrike" kern="1200" cap="none" spc="0" normalizeH="0" baseline="0" noProof="0" dirty="0">
              <a:ln>
                <a:noFill/>
              </a:ln>
              <a:solidFill>
                <a:srgbClr val="2D2D8A">
                  <a:lumMod val="60000"/>
                  <a:lumOff val="40000"/>
                </a:srgbClr>
              </a:solidFill>
              <a:effectLst/>
              <a:uLnTx/>
              <a:uFillTx/>
              <a:latin typeface="Arial" panose="020B0604020202020204" pitchFamily="34" charset="0"/>
              <a:ea typeface="MS PGothic" pitchFamily="34" charset="-128"/>
              <a:cs typeface="+mn-cs"/>
            </a:endParaRPr>
          </a:p>
        </p:txBody>
      </p:sp>
      <p:pic>
        <p:nvPicPr>
          <p:cNvPr id="13319" name="Рисунок 7">
            <a:extLst>
              <a:ext uri="{FF2B5EF4-FFF2-40B4-BE49-F238E27FC236}">
                <a16:creationId xmlns:a16="http://schemas.microsoft.com/office/drawing/2014/main" id="{5CD9862C-E72A-335A-F25A-8175CB0DDF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90" y="222251"/>
            <a:ext cx="1324661" cy="958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descr="Российская академия наук">
            <a:extLst>
              <a:ext uri="{FF2B5EF4-FFF2-40B4-BE49-F238E27FC236}">
                <a16:creationId xmlns:a16="http://schemas.microsoft.com/office/drawing/2014/main" id="{B1FE9B80-0843-A020-9E9F-63CBEBA538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1345" y="222250"/>
            <a:ext cx="1188799" cy="111886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CA7726B4-A2AB-C037-4E3C-407FF901225F}"/>
              </a:ext>
            </a:extLst>
          </p:cNvPr>
          <p:cNvPicPr>
            <a:picLocks noChangeAspect="1"/>
          </p:cNvPicPr>
          <p:nvPr/>
        </p:nvPicPr>
        <p:blipFill>
          <a:blip r:embed="rId6"/>
          <a:stretch>
            <a:fillRect/>
          </a:stretch>
        </p:blipFill>
        <p:spPr>
          <a:xfrm>
            <a:off x="151856" y="1699915"/>
            <a:ext cx="1424395" cy="1366165"/>
          </a:xfrm>
          <a:prstGeom prst="rect">
            <a:avLst/>
          </a:prstGeom>
        </p:spPr>
      </p:pic>
      <p:pic>
        <p:nvPicPr>
          <p:cNvPr id="5" name="Picture 2" descr="Протон как структура из двух u-кварков и одного d-кварка">
            <a:extLst>
              <a:ext uri="{FF2B5EF4-FFF2-40B4-BE49-F238E27FC236}">
                <a16:creationId xmlns:a16="http://schemas.microsoft.com/office/drawing/2014/main" id="{6B4CAC23-952D-1486-CD83-6BD32EF2174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26615" y="1796678"/>
            <a:ext cx="1313529" cy="1313529"/>
          </a:xfrm>
          <a:prstGeom prst="rect">
            <a:avLst/>
          </a:prstGeom>
          <a:solidFill>
            <a:schemeClr val="bg1"/>
          </a:solidFill>
        </p:spPr>
      </p:pic>
      <p:sp>
        <p:nvSpPr>
          <p:cNvPr id="10" name="TextBox 9">
            <a:extLst>
              <a:ext uri="{FF2B5EF4-FFF2-40B4-BE49-F238E27FC236}">
                <a16:creationId xmlns:a16="http://schemas.microsoft.com/office/drawing/2014/main" id="{0EA22ED1-DE12-12E1-0D1F-B42F793F63F8}"/>
              </a:ext>
            </a:extLst>
          </p:cNvPr>
          <p:cNvSpPr txBox="1"/>
          <p:nvPr/>
        </p:nvSpPr>
        <p:spPr>
          <a:xfrm>
            <a:off x="2473234" y="341581"/>
            <a:ext cx="7402285" cy="427912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sz="3200" dirty="0">
                <a:solidFill>
                  <a:srgbClr val="002060"/>
                </a:solidFill>
                <a:latin typeface="Calibri" panose="020F0502020204030204"/>
              </a:rPr>
              <a:t>Рождение</a:t>
            </a:r>
            <a:r>
              <a:rPr kumimoji="0" lang="ru-RU" sz="3200" b="0" i="0" u="none" strike="noStrike" kern="1200" cap="none" spc="0" normalizeH="0" baseline="0" noProof="0" dirty="0">
                <a:ln>
                  <a:noFill/>
                </a:ln>
                <a:solidFill>
                  <a:srgbClr val="002060"/>
                </a:solidFill>
                <a:effectLst/>
                <a:uLnTx/>
                <a:uFillTx/>
                <a:latin typeface="Calibri" panose="020F0502020204030204"/>
                <a:ea typeface="+mn-ea"/>
                <a:cs typeface="+mn-cs"/>
              </a:rPr>
              <a:t> гипотезы Цветных Кварков</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3200" b="0" i="0" u="none" strike="noStrike" kern="1200" cap="none" spc="0" normalizeH="0" baseline="0" noProof="0" dirty="0">
                <a:ln>
                  <a:noFill/>
                </a:ln>
                <a:solidFill>
                  <a:srgbClr val="002060"/>
                </a:solidFill>
                <a:effectLst/>
                <a:uLnTx/>
                <a:uFillTx/>
                <a:latin typeface="Calibri" panose="020F0502020204030204"/>
                <a:ea typeface="+mn-ea"/>
                <a:cs typeface="+mn-cs"/>
              </a:rPr>
              <a:t>Дубненская модель кваркового мешка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3200" b="0" i="0" u="none" strike="noStrike" kern="1200" cap="none" spc="0" normalizeH="0" baseline="0" noProof="0" dirty="0">
                <a:ln>
                  <a:noFill/>
                </a:ln>
                <a:solidFill>
                  <a:srgbClr val="002060"/>
                </a:solidFill>
                <a:effectLst/>
                <a:uLnTx/>
                <a:uFillTx/>
                <a:latin typeface="Calibri" panose="020F0502020204030204"/>
                <a:ea typeface="+mn-ea"/>
                <a:cs typeface="+mn-cs"/>
              </a:rPr>
              <a:t>Формулы кваркового счета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3200" b="0" i="0" u="none" strike="noStrike" kern="1200" cap="none" spc="0" normalizeH="0" baseline="0" noProof="0" dirty="0">
                <a:ln>
                  <a:noFill/>
                </a:ln>
                <a:solidFill>
                  <a:srgbClr val="002060"/>
                </a:solidFill>
                <a:effectLst/>
                <a:uLnTx/>
                <a:uFillTx/>
                <a:latin typeface="Calibri" panose="020F0502020204030204"/>
                <a:ea typeface="+mn-ea"/>
                <a:cs typeface="+mn-cs"/>
              </a:rPr>
              <a:t>Мульти-кварковые системы и явление скрытого цвета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3200" b="0" i="0" u="none" strike="noStrike" kern="1200" cap="none" spc="0" normalizeH="0" baseline="0" noProof="0" dirty="0">
                <a:ln>
                  <a:noFill/>
                </a:ln>
                <a:solidFill>
                  <a:srgbClr val="002060"/>
                </a:solidFill>
                <a:effectLst/>
                <a:uLnTx/>
                <a:uFillTx/>
                <a:latin typeface="Calibri" panose="020F0502020204030204"/>
                <a:ea typeface="+mn-ea"/>
                <a:cs typeface="+mn-cs"/>
              </a:rPr>
              <a:t>Роль кварковых степеней свободы в ядерной физике</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3200" b="0" i="0" u="none" strike="noStrike" kern="1200" cap="none" spc="0" normalizeH="0" baseline="0" noProof="0" dirty="0">
                <a:ln>
                  <a:noFill/>
                </a:ln>
                <a:solidFill>
                  <a:srgbClr val="002060"/>
                </a:solidFill>
                <a:effectLst/>
                <a:uLnTx/>
                <a:uFillTx/>
                <a:latin typeface="Calibri" panose="020F0502020204030204"/>
                <a:ea typeface="+mn-ea"/>
                <a:cs typeface="+mn-cs"/>
              </a:rPr>
              <a:t>Заключение</a:t>
            </a:r>
            <a:endParaRPr kumimoji="0" lang="ru-RU"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6" name="Рисунок 5">
            <a:extLst>
              <a:ext uri="{FF2B5EF4-FFF2-40B4-BE49-F238E27FC236}">
                <a16:creationId xmlns:a16="http://schemas.microsoft.com/office/drawing/2014/main" id="{7A7C5F36-E9EB-60FA-6CD9-EEEF75FD529E}"/>
              </a:ext>
            </a:extLst>
          </p:cNvPr>
          <p:cNvPicPr>
            <a:picLocks noChangeAspect="1"/>
          </p:cNvPicPr>
          <p:nvPr/>
        </p:nvPicPr>
        <p:blipFill>
          <a:blip r:embed="rId8"/>
          <a:stretch>
            <a:fillRect/>
          </a:stretch>
        </p:blipFill>
        <p:spPr>
          <a:xfrm>
            <a:off x="64222" y="6321506"/>
            <a:ext cx="4871126" cy="536494"/>
          </a:xfrm>
          <a:prstGeom prst="rect">
            <a:avLst/>
          </a:prstGeom>
        </p:spPr>
      </p:pic>
      <p:pic>
        <p:nvPicPr>
          <p:cNvPr id="8" name="Рисунок 7">
            <a:extLst>
              <a:ext uri="{FF2B5EF4-FFF2-40B4-BE49-F238E27FC236}">
                <a16:creationId xmlns:a16="http://schemas.microsoft.com/office/drawing/2014/main" id="{E7B373C6-9A2D-C141-3EBC-6640AFA5085C}"/>
              </a:ext>
            </a:extLst>
          </p:cNvPr>
          <p:cNvPicPr>
            <a:picLocks noChangeAspect="1"/>
          </p:cNvPicPr>
          <p:nvPr/>
        </p:nvPicPr>
        <p:blipFill>
          <a:blip r:embed="rId9"/>
          <a:stretch>
            <a:fillRect/>
          </a:stretch>
        </p:blipFill>
        <p:spPr>
          <a:xfrm>
            <a:off x="8723633" y="6258104"/>
            <a:ext cx="3316511" cy="536494"/>
          </a:xfrm>
          <a:prstGeom prst="rect">
            <a:avLst/>
          </a:prstGeom>
        </p:spPr>
      </p:pic>
    </p:spTree>
    <p:extLst>
      <p:ext uri="{BB962C8B-B14F-4D97-AF65-F5344CB8AC3E}">
        <p14:creationId xmlns:p14="http://schemas.microsoft.com/office/powerpoint/2010/main" val="144738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94048-E5AE-4BFA-1BF1-B68C8D140AAC}"/>
            </a:ext>
          </a:extLst>
        </p:cNvPr>
        <p:cNvGrpSpPr/>
        <p:nvPr/>
      </p:nvGrpSpPr>
      <p:grpSpPr>
        <a:xfrm>
          <a:off x="0" y="0"/>
          <a:ext cx="0" cy="0"/>
          <a:chOff x="0" y="0"/>
          <a:chExt cx="0" cy="0"/>
        </a:xfrm>
      </p:grpSpPr>
      <p:pic>
        <p:nvPicPr>
          <p:cNvPr id="100" name="Picture 100">
            <a:extLst>
              <a:ext uri="{FF2B5EF4-FFF2-40B4-BE49-F238E27FC236}">
                <a16:creationId xmlns:a16="http://schemas.microsoft.com/office/drawing/2014/main" id="{AA5F5BDD-3A02-945A-8A56-1B461E99D4F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rot="16200000">
            <a:off x="2033453" y="-2602674"/>
            <a:ext cx="8229600" cy="11773989"/>
          </a:xfrm>
          <a:prstGeom prst="rect">
            <a:avLst/>
          </a:prstGeom>
          <a:noFill/>
        </p:spPr>
      </p:pic>
      <p:sp>
        <p:nvSpPr>
          <p:cNvPr id="2" name="TextBox 1">
            <a:extLst>
              <a:ext uri="{FF2B5EF4-FFF2-40B4-BE49-F238E27FC236}">
                <a16:creationId xmlns:a16="http://schemas.microsoft.com/office/drawing/2014/main" id="{F2453183-6DEE-12B4-9C06-453242DA69CE}"/>
              </a:ext>
            </a:extLst>
          </p:cNvPr>
          <p:cNvSpPr txBox="1"/>
          <p:nvPr/>
        </p:nvSpPr>
        <p:spPr>
          <a:xfrm>
            <a:off x="8229601" y="3059668"/>
            <a:ext cx="380564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50</a:t>
            </a:r>
            <a:r>
              <a:rPr kumimoji="0" lang="en-US" sz="1800" b="0" i="0" u="none" strike="noStrike" kern="1200" cap="none" spc="0" normalizeH="0" baseline="0" noProof="0" dirty="0">
                <a:ln>
                  <a:noFill/>
                </a:ln>
                <a:solidFill>
                  <a:prstClr val="black"/>
                </a:solidFill>
                <a:effectLst/>
                <a:uLnTx/>
                <a:uFillTx/>
                <a:latin typeface="Calibri"/>
                <a:ea typeface="+mn-ea"/>
                <a:cs typeface="+mn-cs"/>
              </a:rPr>
              <a:t> = </a:t>
            </a:r>
            <a:r>
              <a:rPr lang="en-US" dirty="0">
                <a:solidFill>
                  <a:prstClr val="black"/>
                </a:solidFill>
                <a:latin typeface="Calibri"/>
              </a:rPr>
              <a:t>(1,</a:t>
            </a:r>
            <a:r>
              <a:rPr kumimoji="0" lang="en-US" sz="1800" b="0" i="0" strike="noStrike" kern="1200" cap="none" spc="0" normalizeH="0" baseline="0" noProof="0" dirty="0">
                <a:ln>
                  <a:noFill/>
                </a:ln>
                <a:solidFill>
                  <a:prstClr val="black"/>
                </a:solidFill>
                <a:effectLst/>
                <a:uLnTx/>
                <a:uFillTx/>
                <a:latin typeface="Calibri"/>
                <a:ea typeface="+mn-ea"/>
                <a:cs typeface="+mn-cs"/>
              </a:rPr>
              <a:t>20) X (1,20) + (</a:t>
            </a:r>
            <a:r>
              <a:rPr kumimoji="0" lang="en-US" sz="1800" b="0" i="0" strike="noStrike" kern="1200" cap="none" spc="0" normalizeH="0" baseline="0" noProof="0" dirty="0">
                <a:ln>
                  <a:noFill/>
                </a:ln>
                <a:solidFill>
                  <a:srgbClr val="FF0000"/>
                </a:solidFill>
                <a:effectLst/>
                <a:uLnTx/>
                <a:uFillTx/>
                <a:latin typeface="Calibri"/>
                <a:ea typeface="+mn-ea"/>
                <a:cs typeface="+mn-cs"/>
              </a:rPr>
              <a:t>8,20`) X (8,20`)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Calibri"/>
              </a:rPr>
              <a:t>                                                 </a:t>
            </a:r>
            <a:endParaRPr kumimoji="0" lang="en-US" sz="1800" b="0" i="0" strike="noStrike" kern="1200" cap="none" spc="0" normalizeH="0" baseline="0" noProof="0" dirty="0">
              <a:ln>
                <a:noFill/>
              </a:ln>
              <a:solidFill>
                <a:srgbClr val="C0504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20</a:t>
            </a:r>
            <a:r>
              <a:rPr kumimoji="0" lang="en-US" sz="1800" b="0" i="0" u="none" strike="noStrike" kern="1200" cap="none" spc="0" normalizeH="0" baseline="0" noProof="0" dirty="0">
                <a:ln>
                  <a:noFill/>
                </a:ln>
                <a:solidFill>
                  <a:prstClr val="black"/>
                </a:solidFill>
                <a:effectLst/>
                <a:uLnTx/>
                <a:uFillTx/>
                <a:latin typeface="Calibri"/>
                <a:ea typeface="+mn-ea"/>
                <a:cs typeface="+mn-cs"/>
              </a:rPr>
              <a:t> =(2,2) + (4,4)           (2J+1, 2I+1)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sng" strike="noStrike" kern="1200" cap="none" spc="0" normalizeH="0" baseline="0" noProof="0" dirty="0">
                <a:ln>
                  <a:noFill/>
                </a:ln>
                <a:solidFill>
                  <a:prstClr val="black"/>
                </a:solidFill>
                <a:effectLst/>
                <a:uLnTx/>
                <a:uFillTx/>
                <a:latin typeface="Calibri"/>
                <a:ea typeface="+mn-ea"/>
                <a:cs typeface="+mn-cs"/>
              </a:rPr>
              <a:t>n</a:t>
            </a:r>
            <a:r>
              <a:rPr kumimoji="0" lang="en-US" sz="1800" b="0" i="0" u="sng" strike="noStrike" kern="1200" cap="none" spc="0" normalizeH="0" baseline="0" noProof="0" dirty="0" err="1">
                <a:ln>
                  <a:noFill/>
                </a:ln>
                <a:solidFill>
                  <a:prstClr val="black"/>
                </a:solidFill>
                <a:effectLst/>
                <a:uLnTx/>
                <a:uFillTx/>
                <a:latin typeface="Calibri"/>
                <a:ea typeface="+mn-ea"/>
                <a:cs typeface="+mn-cs"/>
              </a:rPr>
              <a:t>ucleon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sng" strike="noStrike" kern="1200" cap="none" spc="0" normalizeH="0" baseline="0" noProof="0" dirty="0">
                <a:ln>
                  <a:noFill/>
                </a:ln>
                <a:solidFill>
                  <a:prstClr val="black"/>
                </a:solidFill>
                <a:effectLst/>
                <a:uLnTx/>
                <a:uFillTx/>
                <a:latin typeface="Calibri"/>
                <a:ea typeface="+mn-ea"/>
                <a:cs typeface="+mn-cs"/>
              </a:rPr>
              <a:t>isobar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50</a:t>
            </a:r>
            <a:r>
              <a:rPr kumimoji="0" lang="en-US" sz="1800" b="0" i="0" u="none" strike="noStrike" kern="1200" cap="none" spc="0" normalizeH="0" baseline="0" noProof="0" dirty="0">
                <a:ln>
                  <a:noFill/>
                </a:ln>
                <a:solidFill>
                  <a:prstClr val="black"/>
                </a:solidFill>
                <a:effectLst/>
                <a:uLnTx/>
                <a:uFillTx/>
                <a:latin typeface="Calibri"/>
                <a:ea typeface="+mn-ea"/>
                <a:cs typeface="+mn-cs"/>
              </a:rPr>
              <a:t> = (3,1) + (1,3) + (5,3) + (3,5)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 (7,1) + (1,7)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d –like sate    </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 name="Прямая со стрелкой 3">
            <a:extLst>
              <a:ext uri="{FF2B5EF4-FFF2-40B4-BE49-F238E27FC236}">
                <a16:creationId xmlns:a16="http://schemas.microsoft.com/office/drawing/2014/main" id="{25BDCEC5-97C8-27AD-F2FC-30381EBB4B0F}"/>
              </a:ext>
            </a:extLst>
          </p:cNvPr>
          <p:cNvCxnSpPr>
            <a:cxnSpLocks/>
          </p:cNvCxnSpPr>
          <p:nvPr/>
        </p:nvCxnSpPr>
        <p:spPr>
          <a:xfrm flipH="1">
            <a:off x="8626542" y="4264367"/>
            <a:ext cx="230779" cy="558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a:extLst>
              <a:ext uri="{FF2B5EF4-FFF2-40B4-BE49-F238E27FC236}">
                <a16:creationId xmlns:a16="http://schemas.microsoft.com/office/drawing/2014/main" id="{19CF38FF-41BC-08D8-3DB3-34F36846B2DF}"/>
              </a:ext>
            </a:extLst>
          </p:cNvPr>
          <p:cNvCxnSpPr>
            <a:cxnSpLocks/>
          </p:cNvCxnSpPr>
          <p:nvPr/>
        </p:nvCxnSpPr>
        <p:spPr>
          <a:xfrm>
            <a:off x="9614264" y="4298253"/>
            <a:ext cx="87083" cy="490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D5B9EC96-A93B-3FC4-F359-8C3097BE10CF}"/>
              </a:ext>
            </a:extLst>
          </p:cNvPr>
          <p:cNvPicPr>
            <a:picLocks noChangeAspect="1"/>
          </p:cNvPicPr>
          <p:nvPr/>
        </p:nvPicPr>
        <p:blipFill>
          <a:blip r:embed="rId4"/>
          <a:stretch>
            <a:fillRect/>
          </a:stretch>
        </p:blipFill>
        <p:spPr>
          <a:xfrm rot="848807">
            <a:off x="8492967" y="5604770"/>
            <a:ext cx="317019" cy="646232"/>
          </a:xfrm>
          <a:prstGeom prst="rect">
            <a:avLst/>
          </a:prstGeom>
        </p:spPr>
      </p:pic>
    </p:spTree>
    <p:extLst>
      <p:ext uri="{BB962C8B-B14F-4D97-AF65-F5344CB8AC3E}">
        <p14:creationId xmlns:p14="http://schemas.microsoft.com/office/powerpoint/2010/main" val="3863133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0CC0E188-7A53-4022-29CE-45C76A164AE8}"/>
            </a:ext>
          </a:extLst>
        </p:cNvPr>
        <p:cNvGrpSpPr/>
        <p:nvPr/>
      </p:nvGrpSpPr>
      <p:grpSpPr>
        <a:xfrm>
          <a:off x="0" y="0"/>
          <a:ext cx="0" cy="0"/>
          <a:chOff x="0" y="0"/>
          <a:chExt cx="0" cy="0"/>
        </a:xfrm>
      </p:grpSpPr>
      <p:sp>
        <p:nvSpPr>
          <p:cNvPr id="9" name="Блок-схема: узел 8">
            <a:extLst>
              <a:ext uri="{FF2B5EF4-FFF2-40B4-BE49-F238E27FC236}">
                <a16:creationId xmlns:a16="http://schemas.microsoft.com/office/drawing/2014/main" id="{E59362B5-9FED-71C1-4808-4343DC6DD8DB}"/>
              </a:ext>
            </a:extLst>
          </p:cNvPr>
          <p:cNvSpPr/>
          <p:nvPr/>
        </p:nvSpPr>
        <p:spPr>
          <a:xfrm>
            <a:off x="4608784" y="1271195"/>
            <a:ext cx="2732691" cy="2525158"/>
          </a:xfrm>
          <a:prstGeom prst="flowChartConnector">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Прямая соединительная линия 11">
            <a:extLst>
              <a:ext uri="{FF2B5EF4-FFF2-40B4-BE49-F238E27FC236}">
                <a16:creationId xmlns:a16="http://schemas.microsoft.com/office/drawing/2014/main" id="{FA3B74F1-D5F8-8D5D-2449-314C6F67093F}"/>
              </a:ext>
            </a:extLst>
          </p:cNvPr>
          <p:cNvCxnSpPr/>
          <p:nvPr/>
        </p:nvCxnSpPr>
        <p:spPr>
          <a:xfrm>
            <a:off x="9348952" y="465082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Заголовок 14">
            <a:extLst>
              <a:ext uri="{FF2B5EF4-FFF2-40B4-BE49-F238E27FC236}">
                <a16:creationId xmlns:a16="http://schemas.microsoft.com/office/drawing/2014/main" id="{FF2D31F1-8E72-3171-1B89-4E1CB752282C}"/>
              </a:ext>
            </a:extLst>
          </p:cNvPr>
          <p:cNvSpPr>
            <a:spLocks noGrp="1"/>
          </p:cNvSpPr>
          <p:nvPr>
            <p:ph type="title"/>
          </p:nvPr>
        </p:nvSpPr>
        <p:spPr>
          <a:xfrm>
            <a:off x="588579" y="84083"/>
            <a:ext cx="11088414" cy="1008436"/>
          </a:xfrm>
          <a:ln w="25400">
            <a:solidFill>
              <a:schemeClr val="tx1"/>
            </a:solidFill>
          </a:ln>
        </p:spPr>
        <p:txBody>
          <a:bodyPr>
            <a:normAutofit fontScale="90000"/>
          </a:bodyPr>
          <a:lstStyle/>
          <a:p>
            <a:r>
              <a:rPr lang="en-US" dirty="0"/>
              <a:t>         </a:t>
            </a:r>
            <a:r>
              <a:rPr lang="en-US" sz="3100" b="1" dirty="0">
                <a:latin typeface="Aptos Narrow" panose="020B0004020202020204" pitchFamily="34" charset="0"/>
              </a:rPr>
              <a:t>Content of the static (spherical symmetric) 6-quark bag with                                                              </a:t>
            </a:r>
            <a:br>
              <a:rPr lang="en-US" sz="3100" b="1" dirty="0">
                <a:latin typeface="Aptos Narrow" panose="020B0004020202020204" pitchFamily="34" charset="0"/>
              </a:rPr>
            </a:br>
            <a:r>
              <a:rPr lang="en-US" sz="3100" b="1" dirty="0">
                <a:latin typeface="Aptos Narrow" panose="020B0004020202020204" pitchFamily="34" charset="0"/>
              </a:rPr>
              <a:t>                                            the quantum numbers of the Deuteron</a:t>
            </a:r>
            <a:endParaRPr lang="ru-RU" b="1" dirty="0">
              <a:latin typeface="Aptos Narrow" panose="020B0004020202020204" pitchFamily="34" charset="0"/>
            </a:endParaRPr>
          </a:p>
        </p:txBody>
      </p:sp>
      <p:cxnSp>
        <p:nvCxnSpPr>
          <p:cNvPr id="17" name="Прямая соединительная линия 16">
            <a:extLst>
              <a:ext uri="{FF2B5EF4-FFF2-40B4-BE49-F238E27FC236}">
                <a16:creationId xmlns:a16="http://schemas.microsoft.com/office/drawing/2014/main" id="{9220782B-1F7D-FC91-B0A0-1F5DF445DE33}"/>
              </a:ext>
            </a:extLst>
          </p:cNvPr>
          <p:cNvCxnSpPr>
            <a:cxnSpLocks/>
          </p:cNvCxnSpPr>
          <p:nvPr/>
        </p:nvCxnSpPr>
        <p:spPr>
          <a:xfrm flipV="1">
            <a:off x="5262916" y="2533774"/>
            <a:ext cx="712213" cy="100899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C5108C4C-E3CA-F0C4-E95C-1C5EDAEA62A0}"/>
              </a:ext>
            </a:extLst>
          </p:cNvPr>
          <p:cNvCxnSpPr>
            <a:cxnSpLocks/>
          </p:cNvCxnSpPr>
          <p:nvPr/>
        </p:nvCxnSpPr>
        <p:spPr>
          <a:xfrm>
            <a:off x="5975129" y="2533774"/>
            <a:ext cx="0" cy="131113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818580AE-9D08-98FC-63AF-8424F5FD4723}"/>
              </a:ext>
            </a:extLst>
          </p:cNvPr>
          <p:cNvCxnSpPr>
            <a:cxnSpLocks/>
          </p:cNvCxnSpPr>
          <p:nvPr/>
        </p:nvCxnSpPr>
        <p:spPr>
          <a:xfrm>
            <a:off x="5975129" y="2571619"/>
            <a:ext cx="378372" cy="11224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Стрелка: изогнутая 28">
            <a:extLst>
              <a:ext uri="{FF2B5EF4-FFF2-40B4-BE49-F238E27FC236}">
                <a16:creationId xmlns:a16="http://schemas.microsoft.com/office/drawing/2014/main" id="{5D3542B0-39D3-6845-FA47-508F98DBC1B7}"/>
              </a:ext>
            </a:extLst>
          </p:cNvPr>
          <p:cNvSpPr/>
          <p:nvPr/>
        </p:nvSpPr>
        <p:spPr>
          <a:xfrm rot="10800000">
            <a:off x="4987155" y="3531767"/>
            <a:ext cx="677917" cy="680513"/>
          </a:xfrm>
          <a:prstGeom prst="bentArrow">
            <a:avLst>
              <a:gd name="adj1" fmla="val 6395"/>
              <a:gd name="adj2" fmla="val 25000"/>
              <a:gd name="adj3" fmla="val 25000"/>
              <a:gd name="adj4" fmla="val 29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Рисунок 32">
            <a:extLst>
              <a:ext uri="{FF2B5EF4-FFF2-40B4-BE49-F238E27FC236}">
                <a16:creationId xmlns:a16="http://schemas.microsoft.com/office/drawing/2014/main" id="{64B67EE5-A773-C87B-C6AD-76B07FA6A3C0}"/>
              </a:ext>
            </a:extLst>
          </p:cNvPr>
          <p:cNvPicPr>
            <a:picLocks noChangeAspect="1"/>
          </p:cNvPicPr>
          <p:nvPr/>
        </p:nvPicPr>
        <p:blipFill>
          <a:blip r:embed="rId2"/>
          <a:stretch>
            <a:fillRect/>
          </a:stretch>
        </p:blipFill>
        <p:spPr>
          <a:xfrm rot="10574269" flipV="1">
            <a:off x="6115484" y="3569855"/>
            <a:ext cx="846063" cy="621691"/>
          </a:xfrm>
          <a:prstGeom prst="rect">
            <a:avLst/>
          </a:prstGeom>
        </p:spPr>
      </p:pic>
      <p:sp>
        <p:nvSpPr>
          <p:cNvPr id="34" name="TextBox 33">
            <a:extLst>
              <a:ext uri="{FF2B5EF4-FFF2-40B4-BE49-F238E27FC236}">
                <a16:creationId xmlns:a16="http://schemas.microsoft.com/office/drawing/2014/main" id="{A39FDA49-8BCF-F6D4-389B-4F908AFB932A}"/>
              </a:ext>
            </a:extLst>
          </p:cNvPr>
          <p:cNvSpPr txBox="1"/>
          <p:nvPr/>
        </p:nvSpPr>
        <p:spPr>
          <a:xfrm>
            <a:off x="6981032" y="3694107"/>
            <a:ext cx="4225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isobar component  </a:t>
            </a: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9%</a:t>
            </a:r>
            <a:endParaRPr kumimoji="0" lang="ru-RU"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E3AEB00-4365-75B0-4B72-B09E95986130}"/>
              </a:ext>
            </a:extLst>
          </p:cNvPr>
          <p:cNvSpPr txBox="1"/>
          <p:nvPr/>
        </p:nvSpPr>
        <p:spPr>
          <a:xfrm>
            <a:off x="2170396" y="3796353"/>
            <a:ext cx="4356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proton-neutron </a:t>
            </a: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11%</a:t>
            </a:r>
            <a:endParaRPr kumimoji="0" lang="ru-RU"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8" name="Стрелка: изогнутая вверх 37">
            <a:extLst>
              <a:ext uri="{FF2B5EF4-FFF2-40B4-BE49-F238E27FC236}">
                <a16:creationId xmlns:a16="http://schemas.microsoft.com/office/drawing/2014/main" id="{545B4A0E-B8ED-E495-288C-77FBB41D1462}"/>
              </a:ext>
            </a:extLst>
          </p:cNvPr>
          <p:cNvSpPr/>
          <p:nvPr/>
        </p:nvSpPr>
        <p:spPr>
          <a:xfrm flipV="1">
            <a:off x="5975129" y="1794668"/>
            <a:ext cx="2732691" cy="240453"/>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30D630AB-0E22-FFEC-7717-C3589E7A451D}"/>
              </a:ext>
            </a:extLst>
          </p:cNvPr>
          <p:cNvSpPr txBox="1"/>
          <p:nvPr/>
        </p:nvSpPr>
        <p:spPr>
          <a:xfrm>
            <a:off x="7457091" y="1981475"/>
            <a:ext cx="55923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hidden color component  </a:t>
            </a: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80%</a:t>
            </a:r>
            <a:endParaRPr kumimoji="0" lang="ru-RU"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9426E647-CFEC-F7E1-649D-E73A2368CDD8}"/>
              </a:ext>
            </a:extLst>
          </p:cNvPr>
          <p:cNvSpPr txBox="1"/>
          <p:nvPr/>
        </p:nvSpPr>
        <p:spPr>
          <a:xfrm>
            <a:off x="304676" y="5758254"/>
            <a:ext cx="1426326" cy="101566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 Sorba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 Matveev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1977</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30B1C13-7424-C742-E461-00F83023D46B}"/>
              </a:ext>
            </a:extLst>
          </p:cNvPr>
          <p:cNvSpPr txBox="1"/>
          <p:nvPr/>
        </p:nvSpPr>
        <p:spPr>
          <a:xfrm>
            <a:off x="928192" y="4640993"/>
            <a:ext cx="108782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[6q]</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B=2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[3q]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B=1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[3q]</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B=1</a:t>
            </a:r>
            <a:endParaRPr kumimoji="0" lang="ru-R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Стрелка: вправо 45">
            <a:extLst>
              <a:ext uri="{FF2B5EF4-FFF2-40B4-BE49-F238E27FC236}">
                <a16:creationId xmlns:a16="http://schemas.microsoft.com/office/drawing/2014/main" id="{1DAC5C1F-034F-6494-EA57-A43D62DAA60D}"/>
              </a:ext>
            </a:extLst>
          </p:cNvPr>
          <p:cNvSpPr/>
          <p:nvPr/>
        </p:nvSpPr>
        <p:spPr>
          <a:xfrm>
            <a:off x="3704897" y="4954565"/>
            <a:ext cx="515952" cy="132213"/>
          </a:xfrm>
          <a:prstGeom prst="rightArrow">
            <a:avLst/>
          </a:prstGeom>
          <a:solidFill>
            <a:schemeClr val="tx1"/>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95BD9F0C-25E1-CF69-293C-B5659C07262E}"/>
              </a:ext>
            </a:extLst>
          </p:cNvPr>
          <p:cNvSpPr txBox="1"/>
          <p:nvPr/>
        </p:nvSpPr>
        <p:spPr>
          <a:xfrm>
            <a:off x="178677" y="5364613"/>
            <a:ext cx="111995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(1,20)              X               (1,20)</a:t>
            </a:r>
            <a:r>
              <a:rPr kumimoji="0" lang="ru-RU"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1</a:t>
            </a:r>
            <a:r>
              <a:rPr kumimoji="0" lang="en-US"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/5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(1,50)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(8,20`)            X                (8,20`)                       </a:t>
            </a:r>
            <a:r>
              <a:rPr kumimoji="0" lang="en-US" sz="2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4/5 (80%)</a:t>
            </a:r>
            <a:endParaRPr kumimoji="0" lang="ru-RU"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48" name="Рисунок 47">
            <a:extLst>
              <a:ext uri="{FF2B5EF4-FFF2-40B4-BE49-F238E27FC236}">
                <a16:creationId xmlns:a16="http://schemas.microsoft.com/office/drawing/2014/main" id="{EAC016B5-D24A-2CF6-95A7-3ED018119DBE}"/>
              </a:ext>
            </a:extLst>
          </p:cNvPr>
          <p:cNvPicPr>
            <a:picLocks noChangeAspect="1"/>
          </p:cNvPicPr>
          <p:nvPr/>
        </p:nvPicPr>
        <p:blipFill>
          <a:blip r:embed="rId3"/>
          <a:stretch>
            <a:fillRect/>
          </a:stretch>
        </p:blipFill>
        <p:spPr>
          <a:xfrm>
            <a:off x="3707814" y="5459135"/>
            <a:ext cx="542591" cy="188992"/>
          </a:xfrm>
          <a:prstGeom prst="rect">
            <a:avLst/>
          </a:prstGeom>
        </p:spPr>
      </p:pic>
      <p:pic>
        <p:nvPicPr>
          <p:cNvPr id="49" name="Рисунок 48">
            <a:extLst>
              <a:ext uri="{FF2B5EF4-FFF2-40B4-BE49-F238E27FC236}">
                <a16:creationId xmlns:a16="http://schemas.microsoft.com/office/drawing/2014/main" id="{AB49779D-1AB4-0D99-56CE-4AEC40F4A519}"/>
              </a:ext>
            </a:extLst>
          </p:cNvPr>
          <p:cNvPicPr>
            <a:picLocks noChangeAspect="1"/>
          </p:cNvPicPr>
          <p:nvPr/>
        </p:nvPicPr>
        <p:blipFill>
          <a:blip r:embed="rId3"/>
          <a:stretch>
            <a:fillRect/>
          </a:stretch>
        </p:blipFill>
        <p:spPr>
          <a:xfrm>
            <a:off x="3707814" y="6011000"/>
            <a:ext cx="542591" cy="188992"/>
          </a:xfrm>
          <a:prstGeom prst="rect">
            <a:avLst/>
          </a:prstGeom>
        </p:spPr>
      </p:pic>
      <p:sp>
        <p:nvSpPr>
          <p:cNvPr id="50" name="TextBox 49">
            <a:extLst>
              <a:ext uri="{FF2B5EF4-FFF2-40B4-BE49-F238E27FC236}">
                <a16:creationId xmlns:a16="http://schemas.microsoft.com/office/drawing/2014/main" id="{56F97C33-ED4F-2D36-6B0F-8B11E756C5C7}"/>
              </a:ext>
            </a:extLst>
          </p:cNvPr>
          <p:cNvSpPr txBox="1"/>
          <p:nvPr/>
        </p:nvSpPr>
        <p:spPr>
          <a:xfrm>
            <a:off x="1857564" y="6431413"/>
            <a:ext cx="6981636" cy="369332"/>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decomposition in terms of  SU(3) color  X   SU(2x2) spin-isospin </a:t>
            </a:r>
            <a:endPar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AFADDF-0332-0719-B4A0-6C58578C1452}"/>
              </a:ext>
            </a:extLst>
          </p:cNvPr>
          <p:cNvSpPr txBox="1"/>
          <p:nvPr/>
        </p:nvSpPr>
        <p:spPr>
          <a:xfrm>
            <a:off x="6858000" y="2994212"/>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353DA49-E181-0E7F-F41F-A20F92E3CF27}"/>
              </a:ext>
            </a:extLst>
          </p:cNvPr>
          <p:cNvSpPr txBox="1"/>
          <p:nvPr/>
        </p:nvSpPr>
        <p:spPr>
          <a:xfrm>
            <a:off x="588579" y="1365922"/>
            <a:ext cx="2109797" cy="163121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Deuteron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uud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ddu</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(C=0)</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SUc(3) X SUsi(4)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1,50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8F87A8-BED3-80BD-A314-026A81CA093E}"/>
              </a:ext>
            </a:extLst>
          </p:cNvPr>
          <p:cNvSpPr txBox="1"/>
          <p:nvPr/>
        </p:nvSpPr>
        <p:spPr>
          <a:xfrm>
            <a:off x="5095940" y="2043029"/>
            <a:ext cx="1640665" cy="400110"/>
          </a:xfrm>
          <a:prstGeom prst="rect">
            <a:avLst/>
          </a:prstGeom>
          <a:noFill/>
        </p:spPr>
        <p:txBody>
          <a:bodyPr wrap="square" rtlCol="0">
            <a:spAutoFit/>
          </a:bodyPr>
          <a:lstStyle/>
          <a:p>
            <a:r>
              <a:rPr lang="en-US" dirty="0"/>
              <a:t> </a:t>
            </a:r>
            <a:r>
              <a:rPr lang="en-US" sz="2000" b="1" dirty="0"/>
              <a:t>6q quark bag</a:t>
            </a:r>
            <a:endParaRPr lang="ru-RU" b="1" dirty="0"/>
          </a:p>
        </p:txBody>
      </p:sp>
    </p:spTree>
    <p:extLst>
      <p:ext uri="{BB962C8B-B14F-4D97-AF65-F5344CB8AC3E}">
        <p14:creationId xmlns:p14="http://schemas.microsoft.com/office/powerpoint/2010/main" val="18219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8E1EB-6A16-F8EC-5900-AB977B28226E}"/>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5A2C9679-0E91-76AF-CBA6-1E169ECF00F6}"/>
              </a:ext>
            </a:extLst>
          </p:cNvPr>
          <p:cNvSpPr>
            <a:spLocks noGrp="1"/>
          </p:cNvSpPr>
          <p:nvPr>
            <p:ph type="title"/>
          </p:nvPr>
        </p:nvSpPr>
        <p:spPr>
          <a:xfrm>
            <a:off x="304800" y="222739"/>
            <a:ext cx="11605846" cy="621323"/>
          </a:xfrm>
          <a:ln w="19050">
            <a:solidFill>
              <a:schemeClr val="tx1"/>
            </a:solidFill>
          </a:ln>
        </p:spPr>
        <p:txBody>
          <a:bodyPr/>
          <a:lstStyle/>
          <a:p>
            <a:r>
              <a:rPr kumimoji="0" 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t>                          Exotic content of the real Deuteron</a:t>
            </a:r>
            <a:endParaRPr lang="ru-RU" dirty="0"/>
          </a:p>
        </p:txBody>
      </p:sp>
      <p:sp>
        <p:nvSpPr>
          <p:cNvPr id="5" name="Объект 4">
            <a:extLst>
              <a:ext uri="{FF2B5EF4-FFF2-40B4-BE49-F238E27FC236}">
                <a16:creationId xmlns:a16="http://schemas.microsoft.com/office/drawing/2014/main" id="{2A7C1F1F-60E1-BEFD-8594-1416E9B1A318}"/>
              </a:ext>
            </a:extLst>
          </p:cNvPr>
          <p:cNvSpPr>
            <a:spLocks noGrp="1"/>
          </p:cNvSpPr>
          <p:nvPr>
            <p:ph idx="1"/>
          </p:nvPr>
        </p:nvSpPr>
        <p:spPr>
          <a:xfrm>
            <a:off x="293077" y="996462"/>
            <a:ext cx="11605846" cy="5638799"/>
          </a:xfrm>
        </p:spPr>
        <p:txBody>
          <a:bodyPr>
            <a:normAutofit/>
          </a:bodyPr>
          <a:lstStyle/>
          <a:p>
            <a:pPr marL="0" indent="0">
              <a:buNone/>
            </a:pPr>
            <a:r>
              <a:rPr lang="en-US" dirty="0"/>
              <a:t>               Data on the power asymptotics of the Deuteron Form Factors                                     </a:t>
            </a:r>
          </a:p>
          <a:p>
            <a:pPr marL="0" indent="0">
              <a:buNone/>
            </a:pPr>
            <a:r>
              <a:rPr lang="en-US" dirty="0"/>
              <a:t>                    gives as a crude estimation for the Deuteron composition:</a:t>
            </a:r>
          </a:p>
          <a:p>
            <a:pPr marL="0" indent="0">
              <a:buNone/>
            </a:pPr>
            <a:r>
              <a:rPr lang="en-US" noProof="0" dirty="0"/>
              <a:t>                                       </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pn</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b</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6q</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dirty="0"/>
          </a:p>
        </p:txBody>
      </p:sp>
      <p:sp>
        <p:nvSpPr>
          <p:cNvPr id="6" name="TextBox 5">
            <a:extLst>
              <a:ext uri="{FF2B5EF4-FFF2-40B4-BE49-F238E27FC236}">
                <a16:creationId xmlns:a16="http://schemas.microsoft.com/office/drawing/2014/main" id="{8DB92C6D-DCF8-C749-EF13-DE8C1F784EB3}"/>
              </a:ext>
            </a:extLst>
          </p:cNvPr>
          <p:cNvSpPr txBox="1"/>
          <p:nvPr/>
        </p:nvSpPr>
        <p:spPr>
          <a:xfrm>
            <a:off x="2509223" y="2725281"/>
            <a:ext cx="23023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loosely bound  state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FCB8870-C62E-A109-CAD4-4C60D0F636E3}"/>
              </a:ext>
            </a:extLst>
          </p:cNvPr>
          <p:cNvSpPr txBox="1"/>
          <p:nvPr/>
        </p:nvSpPr>
        <p:spPr>
          <a:xfrm>
            <a:off x="6377353" y="2971800"/>
            <a:ext cx="2403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2520463-7088-4294-27F4-5C9A9CAF53B6}"/>
              </a:ext>
            </a:extLst>
          </p:cNvPr>
          <p:cNvSpPr txBox="1"/>
          <p:nvPr/>
        </p:nvSpPr>
        <p:spPr>
          <a:xfrm>
            <a:off x="7279546" y="2725281"/>
            <a:ext cx="24032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d-like  6-quark state</a:t>
            </a:r>
            <a:endPar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C2A8E20-01D1-ADFA-EF74-3EC622F10A0A}"/>
              </a:ext>
            </a:extLst>
          </p:cNvPr>
          <p:cNvSpPr txBox="1"/>
          <p:nvPr/>
        </p:nvSpPr>
        <p:spPr>
          <a:xfrm>
            <a:off x="2983523" y="3950732"/>
            <a:ext cx="624840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 the real Deuteron has the following composition including admixture of the exotic components: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C9C4515-7E47-840E-CBBE-262EB10B1E11}"/>
              </a:ext>
            </a:extLst>
          </p:cNvPr>
          <p:cNvSpPr txBox="1"/>
          <p:nvPr/>
        </p:nvSpPr>
        <p:spPr>
          <a:xfrm>
            <a:off x="2785738" y="6173524"/>
            <a:ext cx="7901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Conclusion: The ordinary or the orthodox theory of the nuclear matter                                                   which does not taking  into account the quark degrees of freedom is incomplete.</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EDE3E75-4AD8-C6B1-A0C0-8E0BF67A3A2C}"/>
              </a:ext>
            </a:extLst>
          </p:cNvPr>
          <p:cNvSpPr txBox="1"/>
          <p:nvPr/>
        </p:nvSpPr>
        <p:spPr>
          <a:xfrm>
            <a:off x="2983523" y="4887189"/>
            <a:ext cx="6550520" cy="1077218"/>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PN – component                            93.7 %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srgbClr val="001D35"/>
                </a:solidFill>
                <a:effectLst/>
                <a:uLnTx/>
                <a:uFillTx/>
                <a:latin typeface="Google Sans"/>
                <a:ea typeface="+mn-ea"/>
                <a:cs typeface="+mn-cs"/>
              </a:rPr>
              <a:t>ΔΔ</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component                              0.6 %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Hidden color component               5.7 %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Стрелка: изогнутая 1">
            <a:extLst>
              <a:ext uri="{FF2B5EF4-FFF2-40B4-BE49-F238E27FC236}">
                <a16:creationId xmlns:a16="http://schemas.microsoft.com/office/drawing/2014/main" id="{CA420219-3CB9-5568-151E-342D6A55641E}"/>
              </a:ext>
            </a:extLst>
          </p:cNvPr>
          <p:cNvSpPr/>
          <p:nvPr/>
        </p:nvSpPr>
        <p:spPr>
          <a:xfrm rot="16200000">
            <a:off x="6921018" y="2615953"/>
            <a:ext cx="440025" cy="271956"/>
          </a:xfrm>
          <a:prstGeom prst="bentArrow">
            <a:avLst>
              <a:gd name="adj1" fmla="val 25000"/>
              <a:gd name="adj2" fmla="val 25000"/>
              <a:gd name="adj3" fmla="val 25000"/>
              <a:gd name="adj4" fmla="val 34223"/>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Рисунок 2">
            <a:extLst>
              <a:ext uri="{FF2B5EF4-FFF2-40B4-BE49-F238E27FC236}">
                <a16:creationId xmlns:a16="http://schemas.microsoft.com/office/drawing/2014/main" id="{AA14D728-D423-3973-B628-698094DED7E9}"/>
              </a:ext>
            </a:extLst>
          </p:cNvPr>
          <p:cNvPicPr>
            <a:picLocks noChangeAspect="1"/>
          </p:cNvPicPr>
          <p:nvPr/>
        </p:nvPicPr>
        <p:blipFill>
          <a:blip r:embed="rId2"/>
          <a:stretch>
            <a:fillRect/>
          </a:stretch>
        </p:blipFill>
        <p:spPr>
          <a:xfrm rot="16200000" flipV="1">
            <a:off x="4682458" y="2626734"/>
            <a:ext cx="463328" cy="273698"/>
          </a:xfrm>
          <a:prstGeom prst="rect">
            <a:avLst/>
          </a:prstGeom>
        </p:spPr>
      </p:pic>
      <p:sp>
        <p:nvSpPr>
          <p:cNvPr id="9" name="TextBox 8">
            <a:extLst>
              <a:ext uri="{FF2B5EF4-FFF2-40B4-BE49-F238E27FC236}">
                <a16:creationId xmlns:a16="http://schemas.microsoft.com/office/drawing/2014/main" id="{2F255679-1747-BB76-D01D-64B67381DC38}"/>
              </a:ext>
            </a:extLst>
          </p:cNvPr>
          <p:cNvSpPr txBox="1"/>
          <p:nvPr/>
        </p:nvSpPr>
        <p:spPr>
          <a:xfrm>
            <a:off x="3490946" y="3252458"/>
            <a:ext cx="6939661"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ru-RU" sz="28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ru-RU" sz="28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1, </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ru-RU" sz="28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3200" b="0" i="0" u="none" strike="noStrike" kern="1200" cap="none" spc="0" normalizeH="0" baseline="0" noProof="0" dirty="0">
                <a:ln>
                  <a:noFill/>
                </a:ln>
                <a:solidFill>
                  <a:prstClr val="black"/>
                </a:solidFill>
                <a:effectLst/>
                <a:uLnTx/>
                <a:uFillTx/>
                <a:latin typeface="Calibri" panose="020F0502020204030204"/>
                <a:ea typeface="+mn-ea"/>
                <a:cs typeface="+mn-cs"/>
              </a:rPr>
              <a:t>α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7x</a:t>
            </a:r>
            <a:r>
              <a:rPr kumimoji="0" lang="en-US" sz="2800" b="0" i="0" u="none" strike="noStrike" kern="1200" cap="none" spc="0" normalizeH="0" baseline="0" noProof="0" dirty="0">
                <a:ln>
                  <a:noFill/>
                </a:ln>
                <a:solidFill>
                  <a:srgbClr val="323232"/>
                </a:solidFill>
                <a:effectLst/>
                <a:uLnTx/>
                <a:uFillTx/>
                <a:latin typeface="Roboto" panose="02000000000000000000" pitchFamily="2" charset="0"/>
                <a:ea typeface="+mn-ea"/>
                <a:cs typeface="+mn-cs"/>
              </a:rPr>
              <a:t> 10</a:t>
            </a:r>
            <a:r>
              <a:rPr kumimoji="0" lang="en-US" sz="32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a:t>
            </a:r>
            <a:r>
              <a:rPr kumimoji="0" lang="en-US" sz="2800" b="0" i="0" u="none" strike="noStrike" kern="1200" cap="none" spc="0" normalizeH="0" baseline="30000" noProof="0" dirty="0">
                <a:ln>
                  <a:noFill/>
                </a:ln>
                <a:solidFill>
                  <a:srgbClr val="323232"/>
                </a:solidFill>
                <a:effectLst/>
                <a:uLnTx/>
                <a:uFillTx/>
                <a:latin typeface="Roboto" panose="02000000000000000000" pitchFamily="2" charset="0"/>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32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0032D-2FEF-F2A1-53D0-D5CE5A74C695}"/>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73A64554-0715-4E5B-B53E-20595A9F8C29}"/>
              </a:ext>
            </a:extLst>
          </p:cNvPr>
          <p:cNvSpPr>
            <a:spLocks noGrp="1"/>
          </p:cNvSpPr>
          <p:nvPr>
            <p:ph type="title"/>
          </p:nvPr>
        </p:nvSpPr>
        <p:spPr>
          <a:xfrm>
            <a:off x="838200" y="182882"/>
            <a:ext cx="10515600" cy="498156"/>
          </a:xfrm>
          <a:ln w="19050">
            <a:solidFill>
              <a:schemeClr val="tx1"/>
            </a:solidFill>
          </a:ln>
        </p:spPr>
        <p:txBody>
          <a:bodyPr>
            <a:normAutofit/>
          </a:bodyPr>
          <a:lstStyle/>
          <a:p>
            <a:r>
              <a:rPr lang="en-US" sz="2800" b="1" dirty="0"/>
              <a:t>      </a:t>
            </a:r>
            <a:r>
              <a:rPr lang="en-US" sz="2800" b="1" dirty="0" err="1"/>
              <a:t>Colour</a:t>
            </a:r>
            <a:r>
              <a:rPr lang="en-US" sz="2800" b="1" dirty="0"/>
              <a:t> analysis of multibaryonic states: SU(3)  x  SU(2x2)  &lt; SU(12)</a:t>
            </a:r>
            <a:endParaRPr lang="ru-RU" sz="2800" b="1" dirty="0"/>
          </a:p>
        </p:txBody>
      </p:sp>
      <p:sp>
        <p:nvSpPr>
          <p:cNvPr id="5" name="Объект 4">
            <a:extLst>
              <a:ext uri="{FF2B5EF4-FFF2-40B4-BE49-F238E27FC236}">
                <a16:creationId xmlns:a16="http://schemas.microsoft.com/office/drawing/2014/main" id="{ED534C73-5958-7CE5-A00E-53D1341D1012}"/>
              </a:ext>
            </a:extLst>
          </p:cNvPr>
          <p:cNvSpPr>
            <a:spLocks noGrp="1"/>
          </p:cNvSpPr>
          <p:nvPr>
            <p:ph idx="1"/>
          </p:nvPr>
        </p:nvSpPr>
        <p:spPr>
          <a:xfrm>
            <a:off x="838200" y="818606"/>
            <a:ext cx="10515600" cy="5358357"/>
          </a:xfrm>
          <a:ln w="19050">
            <a:solidFill>
              <a:schemeClr val="tx1"/>
            </a:solidFill>
          </a:ln>
        </p:spPr>
        <p:txBody>
          <a:bodyPr/>
          <a:lstStyle/>
          <a:p>
            <a:pPr marL="0" indent="0">
              <a:buNone/>
            </a:pPr>
            <a:r>
              <a:rPr lang="en-US" dirty="0"/>
              <a:t>      </a:t>
            </a:r>
            <a:r>
              <a:rPr lang="ru-RU" dirty="0"/>
              <a:t>2</a:t>
            </a:r>
            <a:r>
              <a:rPr lang="en-US" dirty="0"/>
              <a:t>H                    Dibaryonic states    (1,50) &lt; 220 :             (6q)   </a:t>
            </a:r>
          </a:p>
          <a:p>
            <a:pPr marL="0" indent="0">
              <a:buNone/>
            </a:pPr>
            <a:r>
              <a:rPr lang="en-US" dirty="0"/>
              <a:t>                         1-baryonic state  x  1-baryonic state          (3q) + (3q)                                        </a:t>
            </a:r>
          </a:p>
          <a:p>
            <a:pPr marL="0" indent="0">
              <a:buNone/>
            </a:pPr>
            <a:r>
              <a:rPr lang="en-US" dirty="0"/>
              <a:t>                                           (1,20)   x   (1,20)                                </a:t>
            </a:r>
            <a:r>
              <a:rPr lang="en-US" dirty="0">
                <a:solidFill>
                  <a:srgbClr val="C00000"/>
                </a:solidFill>
              </a:rPr>
              <a:t>1/5</a:t>
            </a:r>
          </a:p>
          <a:p>
            <a:pPr marL="0" indent="0">
              <a:buNone/>
            </a:pPr>
            <a:r>
              <a:rPr lang="en-US" dirty="0"/>
              <a:t>                                          (8,20`)   x   (8,20`)                              4/5</a:t>
            </a:r>
          </a:p>
          <a:p>
            <a:pPr marL="0" indent="0">
              <a:buNone/>
            </a:pPr>
            <a:r>
              <a:rPr lang="en-US" dirty="0"/>
              <a:t> -------------------------------------------------------------------------------------------- </a:t>
            </a:r>
          </a:p>
          <a:p>
            <a:pPr marL="0" indent="0">
              <a:buNone/>
            </a:pPr>
            <a:r>
              <a:rPr lang="en-US" dirty="0"/>
              <a:t>   3H, 3He                Tribaryonic states   (1,20*) &lt; 220*             (9q)</a:t>
            </a:r>
          </a:p>
          <a:p>
            <a:pPr marL="0" indent="0">
              <a:buNone/>
            </a:pPr>
            <a:r>
              <a:rPr lang="en-US" dirty="0"/>
              <a:t>                          1-baryonic state  x   2-baryonic state          (3q) + (6q)</a:t>
            </a:r>
          </a:p>
          <a:p>
            <a:pPr marL="0" indent="0">
              <a:buNone/>
            </a:pPr>
            <a:r>
              <a:rPr lang="en-US" dirty="0"/>
              <a:t>                                           (1,20)   x    (1,50)                               </a:t>
            </a:r>
            <a:r>
              <a:rPr lang="en-US" dirty="0">
                <a:solidFill>
                  <a:srgbClr val="C00000"/>
                </a:solidFill>
              </a:rPr>
              <a:t>5/42</a:t>
            </a:r>
          </a:p>
          <a:p>
            <a:pPr marL="0" indent="0">
              <a:buNone/>
            </a:pPr>
            <a:r>
              <a:rPr lang="en-US" dirty="0"/>
              <a:t>                                         (10,4*)   x   (10*,10)                            </a:t>
            </a:r>
            <a:r>
              <a:rPr kumimoji="0" lang="en-US" sz="2800" b="0" i="0" u="none" strike="noStrike" kern="1200" cap="none" spc="0" normalizeH="0" baseline="0" noProof="0" dirty="0">
                <a:ln>
                  <a:noFill/>
                </a:ln>
                <a:effectLst/>
                <a:uLnTx/>
                <a:uFillTx/>
                <a:latin typeface="Calibri" panose="020F0502020204030204"/>
                <a:ea typeface="+mn-ea"/>
                <a:cs typeface="+mn-cs"/>
              </a:rPr>
              <a:t>5/42 </a:t>
            </a:r>
            <a:endParaRPr lang="en-US" dirty="0"/>
          </a:p>
          <a:p>
            <a:pPr marL="0" indent="0">
              <a:buNone/>
            </a:pPr>
            <a:r>
              <a:rPr kumimoji="0" lang="en-US" sz="2800" b="0" i="0" u="none" strike="noStrike" kern="1200" cap="none" spc="0" normalizeH="0" baseline="0" noProof="0" dirty="0">
                <a:ln>
                  <a:noFill/>
                </a:ln>
                <a:effectLst/>
                <a:uLnTx/>
                <a:uFillTx/>
                <a:latin typeface="Calibri" panose="020F0502020204030204"/>
                <a:ea typeface="+mn-ea"/>
                <a:cs typeface="+mn-cs"/>
              </a:rPr>
              <a:t>                                         (8,20*)   x   (8,64)                               32/42 </a:t>
            </a:r>
            <a:endParaRPr lang="ru-RU" dirty="0"/>
          </a:p>
        </p:txBody>
      </p:sp>
      <p:sp>
        <p:nvSpPr>
          <p:cNvPr id="2" name="TextBox 1">
            <a:extLst>
              <a:ext uri="{FF2B5EF4-FFF2-40B4-BE49-F238E27FC236}">
                <a16:creationId xmlns:a16="http://schemas.microsoft.com/office/drawing/2014/main" id="{40485444-7D8E-F609-846B-D196E0E61AEC}"/>
              </a:ext>
            </a:extLst>
          </p:cNvPr>
          <p:cNvSpPr txBox="1"/>
          <p:nvPr/>
        </p:nvSpPr>
        <p:spPr>
          <a:xfrm>
            <a:off x="8278906" y="6314531"/>
            <a:ext cx="3074894" cy="369332"/>
          </a:xfrm>
          <a:prstGeom prst="rect">
            <a:avLst/>
          </a:prstGeom>
          <a:noFill/>
          <a:ln>
            <a:solidFill>
              <a:schemeClr val="tx1"/>
            </a:solidFill>
          </a:ln>
        </p:spPr>
        <p:txBody>
          <a:bodyPr wrap="square" rtlCol="0">
            <a:spAutoFit/>
          </a:bodyPr>
          <a:lstStyle/>
          <a:p>
            <a:r>
              <a:rPr lang="en-US" dirty="0"/>
              <a:t> A.P. Isaev, V.A. Matveev (2025)</a:t>
            </a:r>
            <a:endParaRPr lang="ru-RU" dirty="0"/>
          </a:p>
        </p:txBody>
      </p:sp>
    </p:spTree>
    <p:extLst>
      <p:ext uri="{BB962C8B-B14F-4D97-AF65-F5344CB8AC3E}">
        <p14:creationId xmlns:p14="http://schemas.microsoft.com/office/powerpoint/2010/main" val="493901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1A6C3-86F6-7207-60B1-EDB27478108C}"/>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AA24CE71-CA9F-1997-F9EB-F71208759148}"/>
              </a:ext>
            </a:extLst>
          </p:cNvPr>
          <p:cNvSpPr>
            <a:spLocks noGrp="1"/>
          </p:cNvSpPr>
          <p:nvPr>
            <p:ph type="title"/>
          </p:nvPr>
        </p:nvSpPr>
        <p:spPr>
          <a:xfrm>
            <a:off x="838200" y="80682"/>
            <a:ext cx="10515600" cy="537883"/>
          </a:xfrm>
          <a:ln w="19050">
            <a:solidFill>
              <a:schemeClr val="tx1"/>
            </a:solidFill>
          </a:ln>
        </p:spPr>
        <p:txBody>
          <a:bodyPr>
            <a:normAutofit/>
          </a:bodyPr>
          <a:lstStyle/>
          <a:p>
            <a:r>
              <a:rPr lang="en-US" sz="2800" b="1" dirty="0"/>
              <a:t>      </a:t>
            </a:r>
            <a:r>
              <a:rPr lang="en-US" sz="2800" b="1" dirty="0" err="1"/>
              <a:t>Colour</a:t>
            </a:r>
            <a:r>
              <a:rPr lang="en-US" sz="2800" b="1" dirty="0"/>
              <a:t> analysis of multibaryonic states: SU(3)  x  SU(2x2)  &lt; SU(12)</a:t>
            </a:r>
            <a:endParaRPr lang="ru-RU" sz="2800" b="1" dirty="0"/>
          </a:p>
        </p:txBody>
      </p:sp>
      <p:sp>
        <p:nvSpPr>
          <p:cNvPr id="5" name="Объект 4">
            <a:extLst>
              <a:ext uri="{FF2B5EF4-FFF2-40B4-BE49-F238E27FC236}">
                <a16:creationId xmlns:a16="http://schemas.microsoft.com/office/drawing/2014/main" id="{AE7AAE73-F775-270E-A909-E0F53FEED036}"/>
              </a:ext>
            </a:extLst>
          </p:cNvPr>
          <p:cNvSpPr>
            <a:spLocks noGrp="1"/>
          </p:cNvSpPr>
          <p:nvPr>
            <p:ph idx="1"/>
          </p:nvPr>
        </p:nvSpPr>
        <p:spPr>
          <a:xfrm>
            <a:off x="838200" y="735106"/>
            <a:ext cx="10515600" cy="6042212"/>
          </a:xfrm>
          <a:ln w="19050">
            <a:solidFill>
              <a:schemeClr val="tx1"/>
            </a:solidFill>
          </a:ln>
        </p:spPr>
        <p:txBody>
          <a:bodyPr>
            <a:normAutofit fontScale="40000" lnSpcReduction="20000"/>
          </a:bodyPr>
          <a:lstStyle/>
          <a:p>
            <a:pPr marL="0" indent="0">
              <a:buNone/>
            </a:pPr>
            <a:r>
              <a:rPr lang="en-US" dirty="0"/>
              <a:t>                               </a:t>
            </a:r>
          </a:p>
          <a:p>
            <a:pPr marL="0" indent="0">
              <a:buNone/>
            </a:pPr>
            <a:r>
              <a:rPr lang="en-US" sz="7000" dirty="0"/>
              <a:t>   4He                      Tetrabaryonic states    (1,1) &lt; 1 :             (12q)   </a:t>
            </a:r>
          </a:p>
          <a:p>
            <a:pPr marL="0" indent="0">
              <a:buNone/>
            </a:pPr>
            <a:r>
              <a:rPr lang="en-US" sz="7000" dirty="0"/>
              <a:t>                       </a:t>
            </a:r>
          </a:p>
          <a:p>
            <a:pPr marL="0" indent="0">
              <a:buNone/>
            </a:pPr>
            <a:r>
              <a:rPr lang="en-US" sz="7000" dirty="0"/>
              <a:t>                         1-baryonic state  x  3-baryonic state          (3q) + (9q)                                        </a:t>
            </a:r>
          </a:p>
          <a:p>
            <a:pPr marL="0" indent="0">
              <a:buNone/>
            </a:pPr>
            <a:r>
              <a:rPr lang="en-US" sz="7000" dirty="0"/>
              <a:t>                                           (1,20)   x   (1,20*)                              </a:t>
            </a:r>
            <a:r>
              <a:rPr lang="en-US" sz="7000" dirty="0">
                <a:solidFill>
                  <a:srgbClr val="C00000"/>
                </a:solidFill>
              </a:rPr>
              <a:t>1/11</a:t>
            </a:r>
            <a:r>
              <a:rPr lang="en-US" sz="7000" dirty="0"/>
              <a:t>                                              </a:t>
            </a:r>
            <a:endParaRPr lang="en-US" sz="7000" dirty="0">
              <a:solidFill>
                <a:srgbClr val="C00000"/>
              </a:solidFill>
            </a:endParaRPr>
          </a:p>
          <a:p>
            <a:pPr marL="0" indent="0">
              <a:buNone/>
            </a:pPr>
            <a:r>
              <a:rPr lang="en-US" sz="7000" dirty="0"/>
              <a:t>                                          (8,20`)   x   (8,20`)                               8/11</a:t>
            </a:r>
          </a:p>
          <a:p>
            <a:pPr marL="0" indent="0">
              <a:buNone/>
            </a:pPr>
            <a:r>
              <a:rPr lang="en-US" sz="7000" dirty="0"/>
              <a:t>                                          (10,4*)  x   (10,4*)                              2/11</a:t>
            </a:r>
          </a:p>
          <a:p>
            <a:pPr marL="0" indent="0">
              <a:buNone/>
            </a:pPr>
            <a:r>
              <a:rPr lang="en-US" sz="7000" dirty="0"/>
              <a:t>                         </a:t>
            </a:r>
          </a:p>
          <a:p>
            <a:pPr marL="0" indent="0">
              <a:buNone/>
            </a:pPr>
            <a:r>
              <a:rPr lang="en-US" sz="7000" dirty="0"/>
              <a:t>                          2-baryonic state  x  2-baryonic state          (6q) + (6q)</a:t>
            </a:r>
          </a:p>
          <a:p>
            <a:pPr marL="0" indent="0">
              <a:buNone/>
            </a:pPr>
            <a:r>
              <a:rPr lang="en-US" sz="7000" dirty="0"/>
              <a:t>                                           </a:t>
            </a:r>
            <a:endParaRPr lang="en-US" sz="7000" dirty="0">
              <a:solidFill>
                <a:srgbClr val="C00000"/>
              </a:solidFill>
            </a:endParaRPr>
          </a:p>
          <a:p>
            <a:pPr marL="0" indent="0">
              <a:buNone/>
            </a:pPr>
            <a:r>
              <a:rPr lang="en-US" sz="7000" dirty="0"/>
              <a:t>                                           (27,6)   x   (27,6)                               81/462</a:t>
            </a:r>
          </a:p>
          <a:p>
            <a:pPr marL="0" indent="0">
              <a:buNone/>
            </a:pPr>
            <a:r>
              <a:rPr lang="en-US" sz="7000" dirty="0"/>
              <a:t>                                          (10,10)  x   (10*,10*)                        50/462</a:t>
            </a:r>
          </a:p>
          <a:p>
            <a:pPr marL="0" indent="0">
              <a:buNone/>
            </a:pPr>
            <a:r>
              <a:rPr lang="en-US" sz="7000" dirty="0"/>
              <a:t>                                       (10*,10*) x   (10,10)                            50/462</a:t>
            </a:r>
          </a:p>
          <a:p>
            <a:pPr marL="0" indent="0">
              <a:buNone/>
            </a:pPr>
            <a:r>
              <a:rPr lang="en-US" sz="8000" dirty="0"/>
              <a:t> </a:t>
            </a:r>
            <a:r>
              <a:rPr lang="en-US" sz="2000" dirty="0">
                <a:solidFill>
                  <a:prstClr val="black"/>
                </a:solidFill>
                <a:latin typeface="Calibri" panose="020F0502020204030204"/>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7000" dirty="0"/>
              <a:t>                                      (8,64)    x    (8,64)                            256/462</a:t>
            </a:r>
          </a:p>
        </p:txBody>
      </p:sp>
      <p:pic>
        <p:nvPicPr>
          <p:cNvPr id="7" name="Рисунок 6">
            <a:extLst>
              <a:ext uri="{FF2B5EF4-FFF2-40B4-BE49-F238E27FC236}">
                <a16:creationId xmlns:a16="http://schemas.microsoft.com/office/drawing/2014/main" id="{CB10D4BD-73B9-2DBA-B66F-1DCBB524FA9B}"/>
              </a:ext>
            </a:extLst>
          </p:cNvPr>
          <p:cNvPicPr>
            <a:picLocks noChangeAspect="1"/>
          </p:cNvPicPr>
          <p:nvPr/>
        </p:nvPicPr>
        <p:blipFill>
          <a:blip r:embed="rId2"/>
          <a:stretch>
            <a:fillRect/>
          </a:stretch>
        </p:blipFill>
        <p:spPr>
          <a:xfrm>
            <a:off x="4296517" y="4190738"/>
            <a:ext cx="6127011" cy="749873"/>
          </a:xfrm>
          <a:prstGeom prst="rect">
            <a:avLst/>
          </a:prstGeom>
        </p:spPr>
      </p:pic>
    </p:spTree>
    <p:extLst>
      <p:ext uri="{BB962C8B-B14F-4D97-AF65-F5344CB8AC3E}">
        <p14:creationId xmlns:p14="http://schemas.microsoft.com/office/powerpoint/2010/main" val="339259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E764-386E-E444-C79B-56D27FB9B536}"/>
            </a:ext>
          </a:extLst>
        </p:cNvPr>
        <p:cNvGrpSpPr/>
        <p:nvPr/>
      </p:nvGrpSpPr>
      <p:grpSpPr>
        <a:xfrm>
          <a:off x="0" y="0"/>
          <a:ext cx="0" cy="0"/>
          <a:chOff x="0" y="0"/>
          <a:chExt cx="0" cy="0"/>
        </a:xfrm>
      </p:grpSpPr>
      <p:sp>
        <p:nvSpPr>
          <p:cNvPr id="4" name="Блок-схема: узел 3">
            <a:extLst>
              <a:ext uri="{FF2B5EF4-FFF2-40B4-BE49-F238E27FC236}">
                <a16:creationId xmlns:a16="http://schemas.microsoft.com/office/drawing/2014/main" id="{2F882B4D-6BD5-9386-0E67-50AD6F1AF3C4}"/>
              </a:ext>
            </a:extLst>
          </p:cNvPr>
          <p:cNvSpPr/>
          <p:nvPr/>
        </p:nvSpPr>
        <p:spPr>
          <a:xfrm>
            <a:off x="975359" y="2399779"/>
            <a:ext cx="1593669" cy="1532709"/>
          </a:xfrm>
          <a:prstGeom prst="flowChart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Рисунок 4">
            <a:extLst>
              <a:ext uri="{FF2B5EF4-FFF2-40B4-BE49-F238E27FC236}">
                <a16:creationId xmlns:a16="http://schemas.microsoft.com/office/drawing/2014/main" id="{7429513A-63BC-A330-1943-27662BDEEB32}"/>
              </a:ext>
            </a:extLst>
          </p:cNvPr>
          <p:cNvPicPr>
            <a:picLocks noChangeAspect="1"/>
          </p:cNvPicPr>
          <p:nvPr/>
        </p:nvPicPr>
        <p:blipFill>
          <a:blip r:embed="rId2"/>
          <a:stretch>
            <a:fillRect/>
          </a:stretch>
        </p:blipFill>
        <p:spPr>
          <a:xfrm>
            <a:off x="3777917" y="1625520"/>
            <a:ext cx="1683366" cy="1625760"/>
          </a:xfrm>
          <a:prstGeom prst="rect">
            <a:avLst/>
          </a:prstGeom>
          <a:noFill/>
        </p:spPr>
      </p:pic>
      <p:pic>
        <p:nvPicPr>
          <p:cNvPr id="6" name="Рисунок 5">
            <a:extLst>
              <a:ext uri="{FF2B5EF4-FFF2-40B4-BE49-F238E27FC236}">
                <a16:creationId xmlns:a16="http://schemas.microsoft.com/office/drawing/2014/main" id="{2AED74A7-B187-7476-EA89-ED0103665B18}"/>
              </a:ext>
            </a:extLst>
          </p:cNvPr>
          <p:cNvPicPr>
            <a:picLocks noChangeAspect="1"/>
          </p:cNvPicPr>
          <p:nvPr/>
        </p:nvPicPr>
        <p:blipFill>
          <a:blip r:embed="rId2"/>
          <a:stretch>
            <a:fillRect/>
          </a:stretch>
        </p:blipFill>
        <p:spPr>
          <a:xfrm>
            <a:off x="4538575" y="2832462"/>
            <a:ext cx="1603387" cy="1548518"/>
          </a:xfrm>
          <a:prstGeom prst="rect">
            <a:avLst/>
          </a:prstGeom>
          <a:noFill/>
        </p:spPr>
      </p:pic>
      <p:pic>
        <p:nvPicPr>
          <p:cNvPr id="7" name="Рисунок 6">
            <a:extLst>
              <a:ext uri="{FF2B5EF4-FFF2-40B4-BE49-F238E27FC236}">
                <a16:creationId xmlns:a16="http://schemas.microsoft.com/office/drawing/2014/main" id="{4D333BC5-A20E-3E77-A110-2F6BD85B9B58}"/>
              </a:ext>
            </a:extLst>
          </p:cNvPr>
          <p:cNvPicPr>
            <a:picLocks noChangeAspect="1"/>
          </p:cNvPicPr>
          <p:nvPr/>
        </p:nvPicPr>
        <p:blipFill>
          <a:blip r:embed="rId2"/>
          <a:stretch>
            <a:fillRect/>
          </a:stretch>
        </p:blipFill>
        <p:spPr>
          <a:xfrm>
            <a:off x="7708093" y="1139450"/>
            <a:ext cx="1603387" cy="1548518"/>
          </a:xfrm>
          <a:prstGeom prst="rect">
            <a:avLst/>
          </a:prstGeom>
          <a:noFill/>
        </p:spPr>
      </p:pic>
      <p:pic>
        <p:nvPicPr>
          <p:cNvPr id="8" name="Рисунок 7">
            <a:extLst>
              <a:ext uri="{FF2B5EF4-FFF2-40B4-BE49-F238E27FC236}">
                <a16:creationId xmlns:a16="http://schemas.microsoft.com/office/drawing/2014/main" id="{334AACDE-A3F1-013C-1E53-F19871C5C456}"/>
              </a:ext>
            </a:extLst>
          </p:cNvPr>
          <p:cNvPicPr>
            <a:picLocks noChangeAspect="1"/>
          </p:cNvPicPr>
          <p:nvPr/>
        </p:nvPicPr>
        <p:blipFill>
          <a:blip r:embed="rId2"/>
          <a:stretch>
            <a:fillRect/>
          </a:stretch>
        </p:blipFill>
        <p:spPr>
          <a:xfrm>
            <a:off x="7847429" y="3132104"/>
            <a:ext cx="1603387" cy="1548518"/>
          </a:xfrm>
          <a:prstGeom prst="rect">
            <a:avLst/>
          </a:prstGeom>
          <a:noFill/>
        </p:spPr>
      </p:pic>
      <p:sp>
        <p:nvSpPr>
          <p:cNvPr id="11" name="Дуга 10">
            <a:extLst>
              <a:ext uri="{FF2B5EF4-FFF2-40B4-BE49-F238E27FC236}">
                <a16:creationId xmlns:a16="http://schemas.microsoft.com/office/drawing/2014/main" id="{44047DDB-2B26-D514-6BD6-EC9DB0E2C3FC}"/>
              </a:ext>
            </a:extLst>
          </p:cNvPr>
          <p:cNvSpPr/>
          <p:nvPr/>
        </p:nvSpPr>
        <p:spPr>
          <a:xfrm rot="775106">
            <a:off x="3951688" y="3019039"/>
            <a:ext cx="703811" cy="593766"/>
          </a:xfrm>
          <a:prstGeom prst="arc">
            <a:avLst/>
          </a:prstGeom>
          <a:ln w="1143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Дуга 12">
            <a:extLst>
              <a:ext uri="{FF2B5EF4-FFF2-40B4-BE49-F238E27FC236}">
                <a16:creationId xmlns:a16="http://schemas.microsoft.com/office/drawing/2014/main" id="{A1C98F84-63D7-9C36-9445-520A7AFA872B}"/>
              </a:ext>
            </a:extLst>
          </p:cNvPr>
          <p:cNvSpPr/>
          <p:nvPr/>
        </p:nvSpPr>
        <p:spPr>
          <a:xfrm rot="11022104">
            <a:off x="5368738" y="2362799"/>
            <a:ext cx="453450" cy="571039"/>
          </a:xfrm>
          <a:prstGeom prst="arc">
            <a:avLst/>
          </a:prstGeom>
          <a:ln w="889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Рисунок 13">
            <a:extLst>
              <a:ext uri="{FF2B5EF4-FFF2-40B4-BE49-F238E27FC236}">
                <a16:creationId xmlns:a16="http://schemas.microsoft.com/office/drawing/2014/main" id="{F037B9F6-CEA0-2BFD-3C94-C588DCA66576}"/>
              </a:ext>
            </a:extLst>
          </p:cNvPr>
          <p:cNvPicPr>
            <a:picLocks noChangeAspect="1"/>
          </p:cNvPicPr>
          <p:nvPr/>
        </p:nvPicPr>
        <p:blipFill>
          <a:blip r:embed="rId3"/>
          <a:stretch>
            <a:fillRect/>
          </a:stretch>
        </p:blipFill>
        <p:spPr>
          <a:xfrm>
            <a:off x="7710512" y="1139450"/>
            <a:ext cx="1603387" cy="1542422"/>
          </a:xfrm>
          <a:prstGeom prst="rect">
            <a:avLst/>
          </a:prstGeom>
        </p:spPr>
      </p:pic>
      <p:pic>
        <p:nvPicPr>
          <p:cNvPr id="15" name="Рисунок 14">
            <a:extLst>
              <a:ext uri="{FF2B5EF4-FFF2-40B4-BE49-F238E27FC236}">
                <a16:creationId xmlns:a16="http://schemas.microsoft.com/office/drawing/2014/main" id="{F015A8DA-1D87-75C5-A024-B332A68D9627}"/>
              </a:ext>
            </a:extLst>
          </p:cNvPr>
          <p:cNvPicPr>
            <a:picLocks noChangeAspect="1"/>
          </p:cNvPicPr>
          <p:nvPr/>
        </p:nvPicPr>
        <p:blipFill>
          <a:blip r:embed="rId3"/>
          <a:stretch>
            <a:fillRect/>
          </a:stretch>
        </p:blipFill>
        <p:spPr>
          <a:xfrm>
            <a:off x="7866358" y="3126008"/>
            <a:ext cx="1603387" cy="1542422"/>
          </a:xfrm>
          <a:prstGeom prst="rect">
            <a:avLst/>
          </a:prstGeom>
        </p:spPr>
      </p:pic>
      <p:pic>
        <p:nvPicPr>
          <p:cNvPr id="16" name="Рисунок 15">
            <a:extLst>
              <a:ext uri="{FF2B5EF4-FFF2-40B4-BE49-F238E27FC236}">
                <a16:creationId xmlns:a16="http://schemas.microsoft.com/office/drawing/2014/main" id="{60967CE7-6C24-C6F0-CAD8-E87ACCBB76BE}"/>
              </a:ext>
            </a:extLst>
          </p:cNvPr>
          <p:cNvPicPr>
            <a:picLocks noChangeAspect="1"/>
          </p:cNvPicPr>
          <p:nvPr/>
        </p:nvPicPr>
        <p:blipFill>
          <a:blip r:embed="rId3"/>
          <a:stretch>
            <a:fillRect/>
          </a:stretch>
        </p:blipFill>
        <p:spPr>
          <a:xfrm>
            <a:off x="4538574" y="2786410"/>
            <a:ext cx="1654428" cy="1591522"/>
          </a:xfrm>
          <a:prstGeom prst="rect">
            <a:avLst/>
          </a:prstGeom>
        </p:spPr>
      </p:pic>
      <p:pic>
        <p:nvPicPr>
          <p:cNvPr id="17" name="Рисунок 16">
            <a:extLst>
              <a:ext uri="{FF2B5EF4-FFF2-40B4-BE49-F238E27FC236}">
                <a16:creationId xmlns:a16="http://schemas.microsoft.com/office/drawing/2014/main" id="{96760AA6-E798-9044-14FF-5071835874F3}"/>
              </a:ext>
            </a:extLst>
          </p:cNvPr>
          <p:cNvPicPr>
            <a:picLocks noChangeAspect="1"/>
          </p:cNvPicPr>
          <p:nvPr/>
        </p:nvPicPr>
        <p:blipFill>
          <a:blip r:embed="rId3"/>
          <a:stretch>
            <a:fillRect/>
          </a:stretch>
        </p:blipFill>
        <p:spPr>
          <a:xfrm>
            <a:off x="3778988" y="1626483"/>
            <a:ext cx="1690019" cy="1625760"/>
          </a:xfrm>
          <a:prstGeom prst="rect">
            <a:avLst/>
          </a:prstGeom>
        </p:spPr>
      </p:pic>
      <p:sp>
        <p:nvSpPr>
          <p:cNvPr id="19" name="Стрелка: штриховая вправо 18">
            <a:extLst>
              <a:ext uri="{FF2B5EF4-FFF2-40B4-BE49-F238E27FC236}">
                <a16:creationId xmlns:a16="http://schemas.microsoft.com/office/drawing/2014/main" id="{C05136E6-270F-A22B-2EBD-D071E0C30992}"/>
              </a:ext>
            </a:extLst>
          </p:cNvPr>
          <p:cNvSpPr/>
          <p:nvPr/>
        </p:nvSpPr>
        <p:spPr>
          <a:xfrm>
            <a:off x="2806016" y="3133008"/>
            <a:ext cx="955020" cy="237507"/>
          </a:xfrm>
          <a:prstGeom prst="stripedRightArrow">
            <a:avLst>
              <a:gd name="adj1" fmla="val 50000"/>
              <a:gd name="adj2" fmla="val 51639"/>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Рисунок 19">
            <a:extLst>
              <a:ext uri="{FF2B5EF4-FFF2-40B4-BE49-F238E27FC236}">
                <a16:creationId xmlns:a16="http://schemas.microsoft.com/office/drawing/2014/main" id="{8B6F962F-68D0-D867-D9D6-A726326C10FF}"/>
              </a:ext>
            </a:extLst>
          </p:cNvPr>
          <p:cNvPicPr>
            <a:picLocks noChangeAspect="1"/>
          </p:cNvPicPr>
          <p:nvPr/>
        </p:nvPicPr>
        <p:blipFill>
          <a:blip r:embed="rId4"/>
          <a:stretch>
            <a:fillRect/>
          </a:stretch>
        </p:blipFill>
        <p:spPr>
          <a:xfrm>
            <a:off x="6228594" y="3070343"/>
            <a:ext cx="969348" cy="274344"/>
          </a:xfrm>
          <a:prstGeom prst="rect">
            <a:avLst/>
          </a:prstGeom>
        </p:spPr>
      </p:pic>
      <p:sp>
        <p:nvSpPr>
          <p:cNvPr id="21" name="Блок-схема: узел 20">
            <a:extLst>
              <a:ext uri="{FF2B5EF4-FFF2-40B4-BE49-F238E27FC236}">
                <a16:creationId xmlns:a16="http://schemas.microsoft.com/office/drawing/2014/main" id="{3A5E598F-58A8-E73B-F916-98DCE4C69DC6}"/>
              </a:ext>
            </a:extLst>
          </p:cNvPr>
          <p:cNvSpPr/>
          <p:nvPr/>
        </p:nvSpPr>
        <p:spPr>
          <a:xfrm>
            <a:off x="7598046" y="3097876"/>
            <a:ext cx="249382" cy="231569"/>
          </a:xfrm>
          <a:prstGeom prst="flowChart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Рисунок 21">
            <a:extLst>
              <a:ext uri="{FF2B5EF4-FFF2-40B4-BE49-F238E27FC236}">
                <a16:creationId xmlns:a16="http://schemas.microsoft.com/office/drawing/2014/main" id="{EA7FA6A9-4FD8-2371-544F-5F01E9D6DB1F}"/>
              </a:ext>
            </a:extLst>
          </p:cNvPr>
          <p:cNvPicPr>
            <a:picLocks noChangeAspect="1"/>
          </p:cNvPicPr>
          <p:nvPr/>
        </p:nvPicPr>
        <p:blipFill>
          <a:blip r:embed="rId5"/>
          <a:stretch>
            <a:fillRect/>
          </a:stretch>
        </p:blipFill>
        <p:spPr>
          <a:xfrm>
            <a:off x="7293979" y="3085584"/>
            <a:ext cx="262151" cy="243861"/>
          </a:xfrm>
          <a:prstGeom prst="rect">
            <a:avLst/>
          </a:prstGeom>
        </p:spPr>
      </p:pic>
      <p:sp>
        <p:nvSpPr>
          <p:cNvPr id="23" name="TextBox 22">
            <a:extLst>
              <a:ext uri="{FF2B5EF4-FFF2-40B4-BE49-F238E27FC236}">
                <a16:creationId xmlns:a16="http://schemas.microsoft.com/office/drawing/2014/main" id="{17BA2210-108D-643E-D924-C556CAF33A3F}"/>
              </a:ext>
            </a:extLst>
          </p:cNvPr>
          <p:cNvSpPr txBox="1"/>
          <p:nvPr/>
        </p:nvSpPr>
        <p:spPr>
          <a:xfrm>
            <a:off x="27893" y="2786208"/>
            <a:ext cx="10626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QB</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9653D7C-FEFE-9B24-8BDF-CF3C8314A6B7}"/>
              </a:ext>
            </a:extLst>
          </p:cNvPr>
          <p:cNvSpPr txBox="1"/>
          <p:nvPr/>
        </p:nvSpPr>
        <p:spPr>
          <a:xfrm>
            <a:off x="9420082" y="1525940"/>
            <a:ext cx="88366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ru-RU"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8FB8BDA-DF9D-DAFF-F9DD-42DA7BA4C4D3}"/>
              </a:ext>
            </a:extLst>
          </p:cNvPr>
          <p:cNvSpPr txBox="1"/>
          <p:nvPr/>
        </p:nvSpPr>
        <p:spPr>
          <a:xfrm>
            <a:off x="9420082" y="3429000"/>
            <a:ext cx="7956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ru-RU"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Стрелка: влево-вправо 34">
            <a:extLst>
              <a:ext uri="{FF2B5EF4-FFF2-40B4-BE49-F238E27FC236}">
                <a16:creationId xmlns:a16="http://schemas.microsoft.com/office/drawing/2014/main" id="{1326CB9F-CC46-ABC3-E6CC-49F1F6B983CC}"/>
              </a:ext>
            </a:extLst>
          </p:cNvPr>
          <p:cNvSpPr/>
          <p:nvPr/>
        </p:nvSpPr>
        <p:spPr>
          <a:xfrm rot="3241426">
            <a:off x="4311534" y="2959650"/>
            <a:ext cx="1364527" cy="207296"/>
          </a:xfrm>
          <a:prstGeom prst="leftRightArrow">
            <a:avLst/>
          </a:prstGeom>
          <a:blipFill>
            <a:blip r:embed="rId6"/>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432AC22-32C0-2111-97A6-1B608661D410}"/>
              </a:ext>
            </a:extLst>
          </p:cNvPr>
          <p:cNvSpPr txBox="1"/>
          <p:nvPr/>
        </p:nvSpPr>
        <p:spPr>
          <a:xfrm>
            <a:off x="0" y="3420904"/>
            <a:ext cx="18390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C=0)</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530F3301-4DA6-793E-39BC-E06927ADF2A5}"/>
              </a:ext>
            </a:extLst>
          </p:cNvPr>
          <p:cNvSpPr txBox="1"/>
          <p:nvPr/>
        </p:nvSpPr>
        <p:spPr>
          <a:xfrm>
            <a:off x="10167291" y="3490555"/>
            <a:ext cx="16033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(C=0)</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4803D20-D9E6-4DF9-0FE3-AC6F70F42BA1}"/>
              </a:ext>
            </a:extLst>
          </p:cNvPr>
          <p:cNvSpPr txBox="1"/>
          <p:nvPr/>
        </p:nvSpPr>
        <p:spPr>
          <a:xfrm>
            <a:off x="10167291" y="1618272"/>
            <a:ext cx="11576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(C=0)</a:t>
            </a:r>
            <a:endParaRPr kumimoji="0" lang="ru-R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193A968-D8E7-9899-F690-7F672B39C87B}"/>
              </a:ext>
            </a:extLst>
          </p:cNvPr>
          <p:cNvSpPr txBox="1"/>
          <p:nvPr/>
        </p:nvSpPr>
        <p:spPr>
          <a:xfrm>
            <a:off x="5002306" y="4421674"/>
            <a:ext cx="1093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ru-RU"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C845827F-B021-8693-91CD-7E70988D3097}"/>
              </a:ext>
            </a:extLst>
          </p:cNvPr>
          <p:cNvSpPr txBox="1"/>
          <p:nvPr/>
        </p:nvSpPr>
        <p:spPr>
          <a:xfrm>
            <a:off x="3564087" y="1018874"/>
            <a:ext cx="17866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ru-RU"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1D232AB-D3E1-3FB4-7C63-FBD8831A1979}"/>
              </a:ext>
            </a:extLst>
          </p:cNvPr>
          <p:cNvSpPr txBox="1"/>
          <p:nvPr/>
        </p:nvSpPr>
        <p:spPr>
          <a:xfrm>
            <a:off x="253293" y="92813"/>
            <a:ext cx="11390668" cy="830997"/>
          </a:xfrm>
          <a:prstGeom prst="rect">
            <a:avLst/>
          </a:prstGeom>
          <a:noFill/>
          <a:ln w="22225">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Quantum evolution of the multiquark bag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by the continuous deformation of the bag surface and consequent fission. </a:t>
            </a:r>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D12146-5A51-8183-9ED1-8314C7E4113A}"/>
              </a:ext>
            </a:extLst>
          </p:cNvPr>
          <p:cNvSpPr txBox="1"/>
          <p:nvPr/>
        </p:nvSpPr>
        <p:spPr>
          <a:xfrm>
            <a:off x="253293" y="5499057"/>
            <a:ext cx="11390667" cy="1231106"/>
          </a:xfrm>
          <a:prstGeom prst="rect">
            <a:avLst/>
          </a:prstGeom>
          <a:no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There are different channels of Quark Bag fission having the different ratings: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X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X 1;   8 X 8;   10 X 10*;  27 X 27;  64 X 64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etc</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222097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09E66-8D99-2D5C-916A-42AE794CBC73}"/>
            </a:ext>
          </a:extLst>
        </p:cNvPr>
        <p:cNvGrpSpPr/>
        <p:nvPr/>
      </p:nvGrpSpPr>
      <p:grpSpPr>
        <a:xfrm>
          <a:off x="0" y="0"/>
          <a:ext cx="0" cy="0"/>
          <a:chOff x="0" y="0"/>
          <a:chExt cx="0" cy="0"/>
        </a:xfrm>
      </p:grpSpPr>
      <p:sp>
        <p:nvSpPr>
          <p:cNvPr id="5" name="Блок-схема: узел 4">
            <a:extLst>
              <a:ext uri="{FF2B5EF4-FFF2-40B4-BE49-F238E27FC236}">
                <a16:creationId xmlns:a16="http://schemas.microsoft.com/office/drawing/2014/main" id="{CA6C67BE-9A31-CEE8-FD10-BB83B4E93B6A}"/>
              </a:ext>
            </a:extLst>
          </p:cNvPr>
          <p:cNvSpPr/>
          <p:nvPr/>
        </p:nvSpPr>
        <p:spPr>
          <a:xfrm>
            <a:off x="4702629" y="1412521"/>
            <a:ext cx="2307772" cy="2198915"/>
          </a:xfrm>
          <a:prstGeom prst="flowChartConnector">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Прямоугольник 5">
            <a:extLst>
              <a:ext uri="{FF2B5EF4-FFF2-40B4-BE49-F238E27FC236}">
                <a16:creationId xmlns:a16="http://schemas.microsoft.com/office/drawing/2014/main" id="{8850B0AD-8480-A3DD-246F-705F9C69E78E}"/>
              </a:ext>
            </a:extLst>
          </p:cNvPr>
          <p:cNvSpPr/>
          <p:nvPr/>
        </p:nvSpPr>
        <p:spPr>
          <a:xfrm>
            <a:off x="4702629" y="4082144"/>
            <a:ext cx="2307772" cy="261257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Прямоугольник 6">
            <a:extLst>
              <a:ext uri="{FF2B5EF4-FFF2-40B4-BE49-F238E27FC236}">
                <a16:creationId xmlns:a16="http://schemas.microsoft.com/office/drawing/2014/main" id="{E7794FAC-7655-C7D5-D3A6-08DE06565DB5}"/>
              </a:ext>
            </a:extLst>
          </p:cNvPr>
          <p:cNvSpPr/>
          <p:nvPr/>
        </p:nvSpPr>
        <p:spPr>
          <a:xfrm>
            <a:off x="206829" y="4876800"/>
            <a:ext cx="4397828" cy="1817914"/>
          </a:xfrm>
          <a:prstGeom prst="rect">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Прямоугольник 7">
            <a:extLst>
              <a:ext uri="{FF2B5EF4-FFF2-40B4-BE49-F238E27FC236}">
                <a16:creationId xmlns:a16="http://schemas.microsoft.com/office/drawing/2014/main" id="{D5D8B0A5-FE52-7AAC-0541-61AF77881063}"/>
              </a:ext>
            </a:extLst>
          </p:cNvPr>
          <p:cNvSpPr/>
          <p:nvPr/>
        </p:nvSpPr>
        <p:spPr>
          <a:xfrm>
            <a:off x="7147561" y="4861505"/>
            <a:ext cx="4397828" cy="1817914"/>
          </a:xfrm>
          <a:prstGeom prst="rect">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vac(conf.ph</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 = E</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1</a:t>
            </a:r>
            <a:endParaRPr kumimoji="0" lang="ru-RU"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338E0F0-8B55-0E6E-31B0-81106DF67053}"/>
              </a:ext>
            </a:extLst>
          </p:cNvPr>
          <p:cNvSpPr txBox="1"/>
          <p:nvPr/>
        </p:nvSpPr>
        <p:spPr>
          <a:xfrm>
            <a:off x="797170" y="4988319"/>
            <a:ext cx="3012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Vacuum of conf. phase</a:t>
            </a:r>
            <a:endParaRPr kumimoji="0" lang="ru-RU"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FEFE0F7-9264-7ECE-FF4A-E810E79B8CDC}"/>
              </a:ext>
            </a:extLst>
          </p:cNvPr>
          <p:cNvSpPr txBox="1"/>
          <p:nvPr/>
        </p:nvSpPr>
        <p:spPr>
          <a:xfrm>
            <a:off x="4741817" y="4275942"/>
            <a:ext cx="22206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Vacuum  of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000" dirty="0">
                <a:solidFill>
                  <a:srgbClr val="4472C4">
                    <a:lumMod val="75000"/>
                  </a:srgbClr>
                </a:solidFill>
                <a:latin typeface="Arial" panose="020B0604020202020204" pitchFamily="34" charset="0"/>
                <a:cs typeface="Arial" panose="020B0604020202020204" pitchFamily="34" charset="0"/>
              </a:rPr>
              <a:t>  </a:t>
            </a:r>
            <a:r>
              <a:rPr lang="en-US" sz="2000" dirty="0">
                <a:solidFill>
                  <a:srgbClr val="4472C4">
                    <a:lumMod val="75000"/>
                  </a:srgbClr>
                </a:solidFill>
                <a:latin typeface="Arial" panose="020B0604020202020204" pitchFamily="34" charset="0"/>
                <a:cs typeface="Arial" panose="020B0604020202020204" pitchFamily="34" charset="0"/>
              </a:rPr>
              <a:t>d</a:t>
            </a:r>
            <a:r>
              <a:rPr kumimoji="0" lang="en-US" sz="2000" b="0"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econf</a:t>
            </a:r>
            <a:r>
              <a:rPr lang="en-US" sz="2000" dirty="0" err="1">
                <a:solidFill>
                  <a:srgbClr val="4472C4">
                    <a:lumMod val="75000"/>
                  </a:srgbClr>
                </a:solidFill>
                <a:latin typeface="Arial" panose="020B0604020202020204" pitchFamily="34" charset="0"/>
                <a:cs typeface="Arial" panose="020B0604020202020204" pitchFamily="34" charset="0"/>
              </a:rPr>
              <a:t>inement</a:t>
            </a:r>
            <a:r>
              <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75000"/>
                  </a:srgbClr>
                </a:solidFill>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phase</a:t>
            </a:r>
            <a:endParaRPr kumimoji="0" lang="ru-RU"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191E69C-6A87-9D86-E425-8910CD1EA5DC}"/>
              </a:ext>
            </a:extLst>
          </p:cNvPr>
          <p:cNvSpPr txBox="1"/>
          <p:nvPr/>
        </p:nvSpPr>
        <p:spPr>
          <a:xfrm>
            <a:off x="7737231" y="4990144"/>
            <a:ext cx="30128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Vacuum of conf. phase</a:t>
            </a:r>
            <a:endParaRPr kumimoji="0" lang="ru-RU" sz="1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72F31DED-B3E9-D82C-9CD6-8BA0D640271E}"/>
              </a:ext>
            </a:extLst>
          </p:cNvPr>
          <p:cNvSpPr txBox="1"/>
          <p:nvPr/>
        </p:nvSpPr>
        <p:spPr>
          <a:xfrm>
            <a:off x="1067805" y="5518351"/>
            <a:ext cx="2345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E</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vac(conf.ph</a:t>
            </a: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 = E</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1</a:t>
            </a:r>
            <a:endParaRPr kumimoji="0" lang="ru-RU" sz="20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FDE610B-C497-DAEB-2218-06517A4FF8E8}"/>
              </a:ext>
            </a:extLst>
          </p:cNvPr>
          <p:cNvSpPr txBox="1"/>
          <p:nvPr/>
        </p:nvSpPr>
        <p:spPr>
          <a:xfrm>
            <a:off x="4887687" y="5564517"/>
            <a:ext cx="20748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E</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vac(deconf.ph.)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             = </a:t>
            </a: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2</a:t>
            </a:r>
            <a:endParaRPr kumimoji="0" lang="ru-RU"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555FB09-F7F0-ED0C-2280-BD45F7E3363D}"/>
              </a:ext>
            </a:extLst>
          </p:cNvPr>
          <p:cNvSpPr txBox="1"/>
          <p:nvPr/>
        </p:nvSpPr>
        <p:spPr>
          <a:xfrm>
            <a:off x="1067805" y="4162102"/>
            <a:ext cx="2076827" cy="461665"/>
          </a:xfrm>
          <a:prstGeom prst="rect">
            <a:avLst/>
          </a:prstGeom>
          <a:noFill/>
          <a:ln w="12700">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 &gt; 0</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83D8EB8-7D1B-9FED-1769-70E2B5124DFC}"/>
                  </a:ext>
                </a:extLst>
              </p:cNvPr>
              <p:cNvSpPr txBox="1"/>
              <p:nvPr/>
            </p:nvSpPr>
            <p:spPr>
              <a:xfrm>
                <a:off x="7573108" y="4230671"/>
                <a:ext cx="3551087" cy="369332"/>
              </a:xfrm>
              <a:prstGeom prst="rect">
                <a:avLst/>
              </a:prstGeom>
              <a:noFill/>
              <a:ln w="12700">
                <a:solidFill>
                  <a:schemeClr val="accent1">
                    <a:shade val="15000"/>
                  </a:schemeClr>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𝑞𝑢𝑎𝑟𝑘</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𝑏𝑎𝑔</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ru-RU"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𝐵𝑉</m:t>
                      </m:r>
                    </m:oMath>
                  </m:oMathPara>
                </a14:m>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566D8AE5-A299-1CDE-0177-24D37CF1DC34}"/>
                  </a:ext>
                </a:extLst>
              </p:cNvPr>
              <p:cNvSpPr txBox="1">
                <a:spLocks noRot="1" noChangeAspect="1" noMove="1" noResize="1" noEditPoints="1" noAdjustHandles="1" noChangeArrowheads="1" noChangeShapeType="1" noTextEdit="1"/>
              </p:cNvSpPr>
              <p:nvPr/>
            </p:nvSpPr>
            <p:spPr>
              <a:xfrm>
                <a:off x="7573108" y="4230671"/>
                <a:ext cx="3551087" cy="369332"/>
              </a:xfrm>
              <a:prstGeom prst="rect">
                <a:avLst/>
              </a:prstGeom>
              <a:blipFill>
                <a:blip r:embed="rId2"/>
                <a:stretch>
                  <a:fillRect b="-31746"/>
                </a:stretch>
              </a:blipFill>
              <a:ln w="12700">
                <a:solidFill>
                  <a:schemeClr val="accent1">
                    <a:shade val="15000"/>
                  </a:schemeClr>
                </a:solidFill>
              </a:ln>
            </p:spPr>
            <p:txBody>
              <a:bodyPr/>
              <a:lstStyle/>
              <a:p>
                <a:r>
                  <a:rPr lang="ru-RU">
                    <a:noFill/>
                  </a:rPr>
                  <a:t> </a:t>
                </a:r>
              </a:p>
            </p:txBody>
          </p:sp>
        </mc:Fallback>
      </mc:AlternateContent>
      <p:sp>
        <p:nvSpPr>
          <p:cNvPr id="20" name="Блок-схема: узел 19">
            <a:extLst>
              <a:ext uri="{FF2B5EF4-FFF2-40B4-BE49-F238E27FC236}">
                <a16:creationId xmlns:a16="http://schemas.microsoft.com/office/drawing/2014/main" id="{C2C682A4-38D8-4411-95B6-D24216B3D323}"/>
              </a:ext>
            </a:extLst>
          </p:cNvPr>
          <p:cNvSpPr/>
          <p:nvPr/>
        </p:nvSpPr>
        <p:spPr>
          <a:xfrm>
            <a:off x="6145226" y="2097825"/>
            <a:ext cx="668215" cy="642630"/>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F11A94-E2EA-105B-7CFA-FD974BF313D8}"/>
              </a:ext>
            </a:extLst>
          </p:cNvPr>
          <p:cNvSpPr txBox="1"/>
          <p:nvPr/>
        </p:nvSpPr>
        <p:spPr>
          <a:xfrm>
            <a:off x="5308962" y="1302540"/>
            <a:ext cx="16285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U</a:t>
            </a:r>
            <a:endParaRPr kumimoji="0" lang="ru-RU"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AF53F77-65FF-2133-D261-490AF5359BA6}"/>
              </a:ext>
            </a:extLst>
          </p:cNvPr>
          <p:cNvSpPr txBox="1"/>
          <p:nvPr/>
        </p:nvSpPr>
        <p:spPr>
          <a:xfrm>
            <a:off x="6123214" y="2077027"/>
            <a:ext cx="144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U</a:t>
            </a:r>
            <a:endParaRPr kumimoji="0" lang="ru-RU" sz="4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Блок-схема: узел 9">
            <a:extLst>
              <a:ext uri="{FF2B5EF4-FFF2-40B4-BE49-F238E27FC236}">
                <a16:creationId xmlns:a16="http://schemas.microsoft.com/office/drawing/2014/main" id="{14317B67-45E2-EF28-C4D8-2F723BB9ADFE}"/>
              </a:ext>
            </a:extLst>
          </p:cNvPr>
          <p:cNvSpPr/>
          <p:nvPr/>
        </p:nvSpPr>
        <p:spPr>
          <a:xfrm>
            <a:off x="5078814" y="2497797"/>
            <a:ext cx="668215" cy="642932"/>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Блок-схема: узел 10">
            <a:extLst>
              <a:ext uri="{FF2B5EF4-FFF2-40B4-BE49-F238E27FC236}">
                <a16:creationId xmlns:a16="http://schemas.microsoft.com/office/drawing/2014/main" id="{FCB537EB-2D82-9714-DF04-CFADDD10EFE0}"/>
              </a:ext>
            </a:extLst>
          </p:cNvPr>
          <p:cNvSpPr/>
          <p:nvPr/>
        </p:nvSpPr>
        <p:spPr>
          <a:xfrm>
            <a:off x="5206973" y="1673409"/>
            <a:ext cx="718122" cy="693627"/>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0830865-70FA-6177-9474-B13BB3AEC908}"/>
              </a:ext>
            </a:extLst>
          </p:cNvPr>
          <p:cNvSpPr txBox="1"/>
          <p:nvPr/>
        </p:nvSpPr>
        <p:spPr>
          <a:xfrm>
            <a:off x="5078814" y="2338412"/>
            <a:ext cx="14235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a:ln>
                  <a:noFill/>
                </a:ln>
                <a:solidFill>
                  <a:srgbClr val="FFFF00"/>
                </a:solidFill>
                <a:effectLst/>
                <a:uLnTx/>
                <a:uFillTx/>
                <a:latin typeface="Calibri" panose="020F0502020204030204"/>
                <a:ea typeface="+mn-ea"/>
                <a:cs typeface="+mn-cs"/>
              </a:rPr>
              <a:t>d</a:t>
            </a:r>
            <a:endParaRPr kumimoji="0" lang="ru-RU"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800C350-81D1-E123-79B5-AB5BA12BF244}"/>
              </a:ext>
            </a:extLst>
          </p:cNvPr>
          <p:cNvSpPr txBox="1"/>
          <p:nvPr/>
        </p:nvSpPr>
        <p:spPr>
          <a:xfrm>
            <a:off x="7147561" y="2577918"/>
            <a:ext cx="37821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D985063-F9F1-80BE-5F1B-8FDB6F9283B7}"/>
              </a:ext>
            </a:extLst>
          </p:cNvPr>
          <p:cNvSpPr txBox="1"/>
          <p:nvPr/>
        </p:nvSpPr>
        <p:spPr>
          <a:xfrm>
            <a:off x="206830" y="78683"/>
            <a:ext cx="11338560" cy="954107"/>
          </a:xfrm>
          <a:prstGeom prst="rect">
            <a:avLst/>
          </a:prstGeom>
          <a:noFill/>
          <a:ln w="2222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Surface</a:t>
            </a:r>
            <a:r>
              <a:rPr lang="en-US" sz="2800" dirty="0">
                <a:solidFill>
                  <a:prstClr val="black"/>
                </a:solidFill>
                <a:latin typeface="Calibri" panose="020F0502020204030204"/>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the quark bag </a:t>
            </a:r>
            <a:r>
              <a:rPr lang="en-US" sz="2800" dirty="0">
                <a:solidFill>
                  <a:prstClr val="black"/>
                </a:solidFill>
                <a:latin typeface="Calibri" panose="020F0502020204030204"/>
              </a:rPr>
              <a:t>as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boarder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prstClr val="black"/>
                </a:solidFill>
                <a:latin typeface="Calibri" panose="020F0502020204030204"/>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separating confinement </a:t>
            </a:r>
            <a:r>
              <a:rPr lang="en-US" sz="2800" dirty="0">
                <a:solidFill>
                  <a:prstClr val="black"/>
                </a:solidFill>
                <a:latin typeface="Calibri" panose="020F0502020204030204"/>
              </a:rPr>
              <a:t>a</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deconfinement phases? </a:t>
            </a:r>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B4826CA-E72F-A48B-D413-96437081D0F0}"/>
              </a:ext>
            </a:extLst>
          </p:cNvPr>
          <p:cNvSpPr txBox="1"/>
          <p:nvPr/>
        </p:nvSpPr>
        <p:spPr>
          <a:xfrm>
            <a:off x="8245847" y="1457427"/>
            <a:ext cx="3299542" cy="1200329"/>
          </a:xfrm>
          <a:prstGeom prst="rect">
            <a:avLst/>
          </a:prstGeom>
          <a:noFill/>
        </p:spPr>
        <p:txBody>
          <a:bodyPr wrap="square" rtlCol="0">
            <a:spAutoFit/>
          </a:bodyPr>
          <a:lstStyle/>
          <a:p>
            <a:r>
              <a:rPr lang="en-US" sz="2400" dirty="0"/>
              <a:t>Quasi-independent quarks and gluon zone,</a:t>
            </a:r>
          </a:p>
          <a:p>
            <a:r>
              <a:rPr lang="en-US" sz="2400" dirty="0"/>
              <a:t> Deconfinement phase </a:t>
            </a:r>
            <a:endParaRPr lang="ru-RU" sz="2400" dirty="0"/>
          </a:p>
        </p:txBody>
      </p:sp>
      <p:sp>
        <p:nvSpPr>
          <p:cNvPr id="22" name="TextBox 21">
            <a:extLst>
              <a:ext uri="{FF2B5EF4-FFF2-40B4-BE49-F238E27FC236}">
                <a16:creationId xmlns:a16="http://schemas.microsoft.com/office/drawing/2014/main" id="{81176C5D-5417-717D-288B-BF8D6BE9E2ED}"/>
              </a:ext>
            </a:extLst>
          </p:cNvPr>
          <p:cNvSpPr txBox="1"/>
          <p:nvPr/>
        </p:nvSpPr>
        <p:spPr>
          <a:xfrm>
            <a:off x="353665" y="1634641"/>
            <a:ext cx="3296194" cy="1200329"/>
          </a:xfrm>
          <a:prstGeom prst="rect">
            <a:avLst/>
          </a:prstGeom>
          <a:noFill/>
        </p:spPr>
        <p:txBody>
          <a:bodyPr wrap="square" rtlCol="0">
            <a:spAutoFit/>
          </a:bodyPr>
          <a:lstStyle/>
          <a:p>
            <a:r>
              <a:rPr lang="en-US" sz="2400" dirty="0"/>
              <a:t>Composite strongly interacting hadron zone,</a:t>
            </a:r>
          </a:p>
          <a:p>
            <a:r>
              <a:rPr lang="en-US" sz="2400" dirty="0"/>
              <a:t> Confinement phase</a:t>
            </a:r>
            <a:endParaRPr lang="ru-RU" sz="2400" dirty="0"/>
          </a:p>
        </p:txBody>
      </p:sp>
      <p:sp>
        <p:nvSpPr>
          <p:cNvPr id="26" name="Стрелка: изогнутая влево 25">
            <a:extLst>
              <a:ext uri="{FF2B5EF4-FFF2-40B4-BE49-F238E27FC236}">
                <a16:creationId xmlns:a16="http://schemas.microsoft.com/office/drawing/2014/main" id="{2C4306F7-6260-D43B-2A07-4D045BF22E6E}"/>
              </a:ext>
            </a:extLst>
          </p:cNvPr>
          <p:cNvSpPr/>
          <p:nvPr/>
        </p:nvSpPr>
        <p:spPr>
          <a:xfrm rot="4735874">
            <a:off x="7846119" y="1774555"/>
            <a:ext cx="805355" cy="3113199"/>
          </a:xfrm>
          <a:prstGeom prst="curvedLeftArrow">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163107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3F4B3-DB3F-37F6-ED42-9AEC9483D66F}"/>
            </a:ext>
          </a:extLst>
        </p:cNvPr>
        <p:cNvGrpSpPr/>
        <p:nvPr/>
      </p:nvGrpSpPr>
      <p:grpSpPr>
        <a:xfrm>
          <a:off x="0" y="0"/>
          <a:ext cx="0" cy="0"/>
          <a:chOff x="0" y="0"/>
          <a:chExt cx="0" cy="0"/>
        </a:xfrm>
      </p:grpSpPr>
      <p:pic>
        <p:nvPicPr>
          <p:cNvPr id="100" name="Picture 100">
            <a:extLst>
              <a:ext uri="{FF2B5EF4-FFF2-40B4-BE49-F238E27FC236}">
                <a16:creationId xmlns:a16="http://schemas.microsoft.com/office/drawing/2014/main" id="{408F67BE-E407-6768-1C37-1E463AB70161}"/>
              </a:ext>
            </a:extLst>
          </p:cNvPr>
          <p:cNvPicPr>
            <a:picLocks noChangeArrowheads="1"/>
          </p:cNvPicPr>
          <p:nvPr/>
        </p:nvPicPr>
        <p:blipFill rotWithShape="1">
          <a:blip r:embed="rId2">
            <a:extLst>
              <a:ext uri="{28A0092B-C50C-407E-A947-70E740481C1C}">
                <a14:useLocalDpi xmlns:a14="http://schemas.microsoft.com/office/drawing/2010/main" val="0"/>
              </a:ext>
            </a:extLst>
          </a:blip>
          <a:srcRect b="3335"/>
          <a:stretch/>
        </p:blipFill>
        <p:spPr>
          <a:xfrm rot="16200000">
            <a:off x="1907177" y="-2340428"/>
            <a:ext cx="8377646" cy="11538856"/>
          </a:xfrm>
          <a:prstGeom prst="rect">
            <a:avLst/>
          </a:prstGeom>
          <a:noFill/>
        </p:spPr>
      </p:pic>
      <p:sp>
        <p:nvSpPr>
          <p:cNvPr id="2" name="TextBox 1">
            <a:extLst>
              <a:ext uri="{FF2B5EF4-FFF2-40B4-BE49-F238E27FC236}">
                <a16:creationId xmlns:a16="http://schemas.microsoft.com/office/drawing/2014/main" id="{957DE4E8-904B-1E96-690A-FE8EDC26927F}"/>
              </a:ext>
            </a:extLst>
          </p:cNvPr>
          <p:cNvSpPr txBox="1"/>
          <p:nvPr/>
        </p:nvSpPr>
        <p:spPr>
          <a:xfrm>
            <a:off x="10014858" y="5259977"/>
            <a:ext cx="1985554" cy="1323439"/>
          </a:xfrm>
          <a:prstGeom prst="rect">
            <a:avLst/>
          </a:prstGeom>
          <a:noFill/>
        </p:spPr>
        <p:txBody>
          <a:bodyPr wrap="square" rtlCol="0">
            <a:spAutoFit/>
          </a:bodyPr>
          <a:lstStyle/>
          <a:p>
            <a:r>
              <a:rPr lang="en-US" sz="1600" dirty="0"/>
              <a:t>CERN-JINR SCHOOL of PHYSICS of 1981,</a:t>
            </a:r>
          </a:p>
          <a:p>
            <a:r>
              <a:rPr lang="en-US" sz="1600" dirty="0"/>
              <a:t>Hanko, Finland,</a:t>
            </a:r>
          </a:p>
          <a:p>
            <a:r>
              <a:rPr lang="en-US" sz="1600" dirty="0"/>
              <a:t>Proc., pp.305-326</a:t>
            </a:r>
          </a:p>
          <a:p>
            <a:r>
              <a:rPr lang="en-US" sz="1600" dirty="0"/>
              <a:t>V.A. Matveev</a:t>
            </a:r>
            <a:endParaRPr lang="ru-RU" sz="1600" dirty="0"/>
          </a:p>
        </p:txBody>
      </p:sp>
    </p:spTree>
    <p:extLst>
      <p:ext uri="{BB962C8B-B14F-4D97-AF65-F5344CB8AC3E}">
        <p14:creationId xmlns:p14="http://schemas.microsoft.com/office/powerpoint/2010/main" val="1732138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10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rot="16200000">
            <a:off x="2226461" y="-1759855"/>
            <a:ext cx="7739078" cy="1003808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10820-FA5A-7703-05C7-7F6E0233C72F}"/>
            </a:ext>
          </a:extLst>
        </p:cNvPr>
        <p:cNvGrpSpPr/>
        <p:nvPr/>
      </p:nvGrpSpPr>
      <p:grpSpPr>
        <a:xfrm>
          <a:off x="0" y="0"/>
          <a:ext cx="0" cy="0"/>
          <a:chOff x="0" y="0"/>
          <a:chExt cx="0" cy="0"/>
        </a:xfrm>
      </p:grpSpPr>
      <p:sp>
        <p:nvSpPr>
          <p:cNvPr id="30726" name="Прямоугольник 1">
            <a:extLst>
              <a:ext uri="{FF2B5EF4-FFF2-40B4-BE49-F238E27FC236}">
                <a16:creationId xmlns:a16="http://schemas.microsoft.com/office/drawing/2014/main" id="{B540E42B-9FE5-125C-D3CE-9FCFCEDA940E}"/>
              </a:ext>
            </a:extLst>
          </p:cNvPr>
          <p:cNvSpPr>
            <a:spLocks noChangeArrowheads="1"/>
          </p:cNvSpPr>
          <p:nvPr/>
        </p:nvSpPr>
        <p:spPr bwMode="auto">
          <a:xfrm>
            <a:off x="644435" y="139867"/>
            <a:ext cx="109031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000" b="1" i="0" u="none" strike="noStrike" kern="1200" cap="none" spc="0" normalizeH="0" baseline="0" noProof="0" dirty="0">
                <a:ln>
                  <a:noFill/>
                </a:ln>
                <a:solidFill>
                  <a:srgbClr val="0086CB"/>
                </a:solidFill>
                <a:effectLst/>
                <a:uLnTx/>
                <a:uFillTx/>
                <a:latin typeface="Arial" panose="020B0604020202020204" pitchFamily="34" charset="0"/>
                <a:ea typeface="MS PGothic" panose="020B0600070205080204" pitchFamily="34" charset="-128"/>
                <a:cs typeface="+mn-cs"/>
              </a:rPr>
              <a:t>                                     Н.Н. Боголюбов с коллегами и учениками </a:t>
            </a:r>
          </a:p>
        </p:txBody>
      </p:sp>
      <p:pic>
        <p:nvPicPr>
          <p:cNvPr id="30727" name="Рисунок 6">
            <a:extLst>
              <a:ext uri="{FF2B5EF4-FFF2-40B4-BE49-F238E27FC236}">
                <a16:creationId xmlns:a16="http://schemas.microsoft.com/office/drawing/2014/main" id="{63BD7A88-E1C7-6BA3-15EF-62FF498BF2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219" y="623101"/>
            <a:ext cx="3721100" cy="185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3B2CD74-76BF-6ED6-B61F-5AE3629D427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147127" y="3071908"/>
            <a:ext cx="8044873" cy="378609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F82B26C4-4359-BE51-E790-224C44A4A3F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53400" y="623101"/>
            <a:ext cx="3822656" cy="2279323"/>
          </a:xfrm>
          <a:prstGeom prst="rect">
            <a:avLst/>
          </a:prstGeom>
        </p:spPr>
      </p:pic>
      <p:pic>
        <p:nvPicPr>
          <p:cNvPr id="5" name="Рисунок 4">
            <a:extLst>
              <a:ext uri="{FF2B5EF4-FFF2-40B4-BE49-F238E27FC236}">
                <a16:creationId xmlns:a16="http://schemas.microsoft.com/office/drawing/2014/main" id="{4736DEC5-72FF-535C-0FA3-37E1FC72AB4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5219" y="2565329"/>
            <a:ext cx="3723382" cy="4292671"/>
          </a:xfrm>
          <a:prstGeom prst="rect">
            <a:avLst/>
          </a:prstGeom>
        </p:spPr>
      </p:pic>
      <p:pic>
        <p:nvPicPr>
          <p:cNvPr id="8" name="Рисунок 7">
            <a:extLst>
              <a:ext uri="{FF2B5EF4-FFF2-40B4-BE49-F238E27FC236}">
                <a16:creationId xmlns:a16="http://schemas.microsoft.com/office/drawing/2014/main" id="{A43C2E97-8F30-E5FB-6840-A089FDBBEE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47127" y="623101"/>
            <a:ext cx="3721100" cy="2272352"/>
          </a:xfrm>
          <a:prstGeom prst="rect">
            <a:avLst/>
          </a:prstGeom>
        </p:spPr>
      </p:pic>
    </p:spTree>
    <p:extLst>
      <p:ext uri="{BB962C8B-B14F-4D97-AF65-F5344CB8AC3E}">
        <p14:creationId xmlns:p14="http://schemas.microsoft.com/office/powerpoint/2010/main" val="299157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713FC-A449-D078-C3DF-1622F5E6B8E2}"/>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6BA0AB22-B0BC-62D7-8D65-C93FD356E06F}"/>
              </a:ext>
            </a:extLst>
          </p:cNvPr>
          <p:cNvSpPr>
            <a:spLocks noGrp="1"/>
          </p:cNvSpPr>
          <p:nvPr>
            <p:ph type="title"/>
          </p:nvPr>
        </p:nvSpPr>
        <p:spPr>
          <a:xfrm>
            <a:off x="259862" y="112207"/>
            <a:ext cx="11758246" cy="636395"/>
          </a:xfrm>
          <a:ln w="22225">
            <a:solidFill>
              <a:schemeClr val="tx1"/>
            </a:solidFill>
          </a:ln>
        </p:spPr>
        <p:txBody>
          <a:bodyPr>
            <a:noAutofit/>
          </a:bodyPr>
          <a:lstStyle/>
          <a:p>
            <a:r>
              <a:rPr lang="en-US" sz="2000" b="1" dirty="0">
                <a:solidFill>
                  <a:srgbClr val="C00000"/>
                </a:solidFill>
                <a:latin typeface="Arial" panose="020B0604020202020204" pitchFamily="34" charset="0"/>
                <a:cs typeface="Arial" panose="020B0604020202020204" pitchFamily="34" charset="0"/>
              </a:rPr>
              <a:t>     </a:t>
            </a:r>
            <a:r>
              <a:rPr lang="en-US" sz="2000" b="1" dirty="0">
                <a:solidFill>
                  <a:schemeClr val="accent1">
                    <a:lumMod val="60000"/>
                    <a:lumOff val="40000"/>
                  </a:schemeClr>
                </a:solidFill>
                <a:latin typeface="Arial" panose="020B0604020202020204" pitchFamily="34" charset="0"/>
                <a:cs typeface="Arial" panose="020B0604020202020204" pitchFamily="34" charset="0"/>
              </a:rPr>
              <a:t>Some Important Contributions of JINR Scientists in Particle and Nuclear Physics </a:t>
            </a:r>
            <a:r>
              <a:rPr lang="en-US" sz="2000" b="1" dirty="0">
                <a:solidFill>
                  <a:srgbClr val="C00000"/>
                </a:solidFill>
                <a:latin typeface="Arial" panose="020B0604020202020204" pitchFamily="34" charset="0"/>
                <a:cs typeface="Arial" panose="020B0604020202020204" pitchFamily="34" charset="0"/>
              </a:rPr>
              <a:t>(1956-2025)</a:t>
            </a:r>
            <a:endParaRPr lang="ru-RU" sz="2000" b="1" dirty="0">
              <a:solidFill>
                <a:srgbClr val="C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A4C52C9-F1A6-FF4D-39FE-FCE341F6E7B0}"/>
              </a:ext>
            </a:extLst>
          </p:cNvPr>
          <p:cNvSpPr txBox="1"/>
          <p:nvPr/>
        </p:nvSpPr>
        <p:spPr>
          <a:xfrm>
            <a:off x="259862" y="748602"/>
            <a:ext cx="11844215" cy="6709529"/>
          </a:xfrm>
          <a:prstGeom prst="rect">
            <a:avLst/>
          </a:prstGeom>
          <a:noFill/>
          <a:ln w="19050">
            <a:noFill/>
          </a:ln>
        </p:spPr>
        <p:txBody>
          <a:bodyPr wrap="square" rtlCol="0">
            <a:spAutoFit/>
          </a:bodyPr>
          <a:lstStyle/>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Principle of Renormalizability and Microcausality in construction of S-matrix of the local Quantum Field Theory.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N.N. Bogolubov, D.V. Shirkov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 of the principles and methods of Spontaneous Symmetry Breaking from Condense matter physics into the  Particle and Nuclear Physics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N.N. Bogolubov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Introduction in Particle Physics and Theory of Strong Interactions the principally new quantum number –         the  Quark Color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N.N. Bogolubov, B.V. Struminsky, A.N. Tavkhelidze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Renormalization Group invariance as the basis of the Asymptotic Freedom phenomenon of the Quantum Chromodynamics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N.N. Bogolubov, A.A. Logunov, D.V. Shirkov, I. Todorov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Hypothesis and theory of Neutrino Oscillation phenomenon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B.M. Pontecorvo, S. Bilenky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Scale invariance and the Automodel asymptotic behavior in the local field theory and the Quark Counting Rules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N.N. Bogolubov, V.A. Matveev, R.M. Muradyan, A.N. Tavkhelidze</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Ideas and methods of the artificial synthesis of the new Superheavy Elements and the extension of the frames of the Mendeleev table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G.N. Flerov, </a:t>
            </a:r>
            <a:r>
              <a:rPr kumimoji="0" 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Yu.Ts</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Oganessian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Ideas and methods of the Relativistic Nuclear Physics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V.I. Veksler, A.M. Baldin, D.I. </a:t>
            </a:r>
            <a:r>
              <a:rPr kumimoji="0" 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Blokhintsev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Supersymmetry in Quantum Field Theory and Particle Physics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V.I. Ogievetsky, E.A. Ivanov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Theory of Superfluidity of Nuclear Matter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V.G. Soloviev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Duality in hadron physics and the Dispersion Sum Rules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L.D. Soloviev, A.N. Tavkhelidze, D. Stoyanov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Methods of the Analytic Calculations in the perturbative field theory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D.V. Shirkov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Principle of the point-like behavior of the high energy deep-inelastic lepton-hadron processes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M.A. Markov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Original Construction of the Impulse Neutron Reactor IBR and research with the cold and ultracold neutrons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I.M. Frank, F.L. Shapiro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Principles and methods of the Nonlinear Field Theory (</a:t>
            </a: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G.V. Efimov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many other…</a:t>
            </a:r>
          </a:p>
          <a:p>
            <a:pPr marL="92075"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250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Стрелка: вправо 1">
            <a:extLst>
              <a:ext uri="{FF2B5EF4-FFF2-40B4-BE49-F238E27FC236}">
                <a16:creationId xmlns:a16="http://schemas.microsoft.com/office/drawing/2014/main" id="{08B7421E-5EA4-5A11-70A5-8E0A863F4564}"/>
              </a:ext>
            </a:extLst>
          </p:cNvPr>
          <p:cNvSpPr/>
          <p:nvPr/>
        </p:nvSpPr>
        <p:spPr>
          <a:xfrm>
            <a:off x="138779" y="1942011"/>
            <a:ext cx="512968" cy="165463"/>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29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8BE7-94D8-582C-5C2A-E130D12C2AA4}"/>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CC1AF53-E2C7-E57C-A75A-513B27A4E4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8118" y="1054836"/>
            <a:ext cx="8737711" cy="5756397"/>
          </a:xfrm>
          <a:prstGeom prst="rect">
            <a:avLst/>
          </a:prstGeom>
        </p:spPr>
      </p:pic>
      <p:sp>
        <p:nvSpPr>
          <p:cNvPr id="2" name="TextBox 1">
            <a:extLst>
              <a:ext uri="{FF2B5EF4-FFF2-40B4-BE49-F238E27FC236}">
                <a16:creationId xmlns:a16="http://schemas.microsoft.com/office/drawing/2014/main" id="{DEA36F62-DF2D-76F8-31CD-5A7FDAF0A1AC}"/>
              </a:ext>
            </a:extLst>
          </p:cNvPr>
          <p:cNvSpPr txBox="1"/>
          <p:nvPr/>
        </p:nvSpPr>
        <p:spPr>
          <a:xfrm>
            <a:off x="381000" y="12021"/>
            <a:ext cx="114300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rPr>
              <a:t>Церемония награждения лауреатов Ленинской Премии 1988 года за цикл работ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000" dirty="0">
                <a:solidFill>
                  <a:prstClr val="black"/>
                </a:solidFill>
                <a:latin typeface="Calibri" panose="020F0502020204030204"/>
              </a:rPr>
              <a:t>                       </a:t>
            </a:r>
            <a:r>
              <a:rPr kumimoji="0" lang="ru-RU" sz="2000" b="0" i="0" u="none" strike="noStrike" kern="1200" cap="none" spc="0" normalizeH="0" baseline="0" noProof="0" dirty="0">
                <a:ln>
                  <a:noFill/>
                </a:ln>
                <a:solidFill>
                  <a:prstClr val="black"/>
                </a:solidFill>
                <a:effectLst/>
                <a:uLnTx/>
                <a:uFillTx/>
                <a:latin typeface="Calibri" panose="020F0502020204030204"/>
                <a:ea typeface="+mn-ea"/>
                <a:cs typeface="+mn-cs"/>
              </a:rPr>
              <a:t>«Новое квантовое число – цвет и установление динамических закономерностей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2000" dirty="0">
                <a:solidFill>
                  <a:prstClr val="black"/>
                </a:solidFill>
                <a:latin typeface="Calibri" panose="020F0502020204030204"/>
              </a:rPr>
              <a:t>                                                      кварковой структуры адронов и атомных ядер»</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836728A-7945-4283-A63F-650336D0ABEE}"/>
              </a:ext>
            </a:extLst>
          </p:cNvPr>
          <p:cNvSpPr txBox="1"/>
          <p:nvPr/>
        </p:nvSpPr>
        <p:spPr>
          <a:xfrm>
            <a:off x="610881" y="12021"/>
            <a:ext cx="7946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1988</a:t>
            </a:r>
            <a:endParaRPr kumimoji="0" lang="ru-RU"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4929C83-5E15-44CD-DB56-93629F29D4E0}"/>
              </a:ext>
            </a:extLst>
          </p:cNvPr>
          <p:cNvSpPr txBox="1"/>
          <p:nvPr/>
        </p:nvSpPr>
        <p:spPr>
          <a:xfrm>
            <a:off x="10580915" y="12021"/>
            <a:ext cx="12300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Moc</a:t>
            </a:r>
            <a:r>
              <a:rPr kumimoji="0" lang="ru-RU" sz="2000" b="0" i="0" u="none" strike="noStrike" kern="1200" cap="none" spc="0" normalizeH="0" baseline="0" noProof="0" dirty="0">
                <a:ln>
                  <a:noFill/>
                </a:ln>
                <a:solidFill>
                  <a:srgbClr val="0070C0"/>
                </a:solidFill>
                <a:effectLst/>
                <a:uLnTx/>
                <a:uFillTx/>
                <a:latin typeface="Calibri" panose="020F0502020204030204"/>
                <a:ea typeface="+mn-ea"/>
                <a:cs typeface="+mn-cs"/>
              </a:rPr>
              <a:t>ква</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070C0"/>
                </a:solidFill>
                <a:effectLst/>
                <a:uLnTx/>
                <a:uFillTx/>
                <a:latin typeface="Calibri" panose="020F0502020204030204"/>
                <a:ea typeface="+mn-ea"/>
                <a:cs typeface="+mn-cs"/>
              </a:rPr>
              <a:t>Кремль   </a:t>
            </a:r>
            <a:endParaRPr kumimoji="0" lang="ru-RU"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89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DEF04-0BC1-DEA3-ECCF-C90F964A0A2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B43BC0-6ECA-D1BA-C7EB-809F9A13694B}"/>
              </a:ext>
            </a:extLst>
          </p:cNvPr>
          <p:cNvSpPr>
            <a:spLocks noGrp="1"/>
          </p:cNvSpPr>
          <p:nvPr>
            <p:ph type="ctrTitle"/>
          </p:nvPr>
        </p:nvSpPr>
        <p:spPr>
          <a:xfrm>
            <a:off x="351692" y="219931"/>
            <a:ext cx="11488616" cy="647578"/>
          </a:xfrm>
          <a:ln w="25400">
            <a:noFill/>
          </a:ln>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1965–2025</a:t>
            </a:r>
            <a:r>
              <a:rPr lang="en-US" sz="3200" b="1" dirty="0">
                <a:latin typeface="Arial" panose="020B0604020202020204" pitchFamily="34" charset="0"/>
                <a:cs typeface="Arial" panose="020B0604020202020204" pitchFamily="34" charset="0"/>
              </a:rPr>
              <a:t>: What Do We Have After 60 Years?</a:t>
            </a:r>
            <a:endParaRPr lang="ru-RU" sz="3200" b="1" dirty="0">
              <a:latin typeface="Arial" panose="020B0604020202020204" pitchFamily="34" charset="0"/>
              <a:cs typeface="Arial" panose="020B0604020202020204" pitchFamily="34" charset="0"/>
            </a:endParaRPr>
          </a:p>
        </p:txBody>
      </p:sp>
      <p:sp>
        <p:nvSpPr>
          <p:cNvPr id="4" name="Подзаголовок 3">
            <a:extLst>
              <a:ext uri="{FF2B5EF4-FFF2-40B4-BE49-F238E27FC236}">
                <a16:creationId xmlns:a16="http://schemas.microsoft.com/office/drawing/2014/main" id="{E616D343-19D4-5807-080D-2C2D2F7D0B1F}"/>
              </a:ext>
            </a:extLst>
          </p:cNvPr>
          <p:cNvSpPr>
            <a:spLocks noGrp="1"/>
          </p:cNvSpPr>
          <p:nvPr>
            <p:ph type="subTitle" idx="1"/>
          </p:nvPr>
        </p:nvSpPr>
        <p:spPr>
          <a:xfrm>
            <a:off x="351692" y="1246909"/>
            <a:ext cx="11488616" cy="5391160"/>
          </a:xfrm>
          <a:ln w="22225">
            <a:noFill/>
          </a:ln>
        </p:spPr>
        <p:txBody>
          <a:bodyPr>
            <a:normAutofit/>
          </a:bodyPr>
          <a:lstStyle/>
          <a:p>
            <a:pPr>
              <a:lnSpc>
                <a:spcPct val="100000"/>
              </a:lnSpc>
              <a:spcBef>
                <a:spcPts val="0"/>
              </a:spcBef>
              <a:spcAft>
                <a:spcPts val="800"/>
              </a:spcAft>
            </a:pPr>
            <a:r>
              <a:rPr lang="en-US" dirty="0">
                <a:latin typeface="Arial" panose="020B0604020202020204" pitchFamily="34" charset="0"/>
                <a:cs typeface="Arial" panose="020B0604020202020204" pitchFamily="34" charset="0"/>
              </a:rPr>
              <a:t>Triumph of the Standard Model of Particle Physics (SM).</a:t>
            </a:r>
          </a:p>
          <a:p>
            <a:pPr>
              <a:lnSpc>
                <a:spcPct val="100000"/>
              </a:lnSpc>
              <a:spcBef>
                <a:spcPts val="0"/>
              </a:spcBef>
              <a:spcAft>
                <a:spcPts val="800"/>
              </a:spcAft>
            </a:pPr>
            <a:r>
              <a:rPr lang="en-US" dirty="0">
                <a:latin typeface="Arial" panose="020B0604020202020204" pitchFamily="34" charset="0"/>
                <a:cs typeface="Arial" panose="020B0604020202020204" pitchFamily="34" charset="0"/>
              </a:rPr>
              <a:t>Hypothesis of Color Quarks and concept of color charge is a cornerstone of Quantum Chromodynamics (QCD).</a:t>
            </a:r>
          </a:p>
          <a:p>
            <a:pPr>
              <a:lnSpc>
                <a:spcPct val="100000"/>
              </a:lnSpc>
              <a:spcBef>
                <a:spcPts val="0"/>
              </a:spcBef>
              <a:spcAft>
                <a:spcPts val="800"/>
              </a:spcAft>
            </a:pPr>
            <a:r>
              <a:rPr lang="en-US" dirty="0">
                <a:latin typeface="Arial" panose="020B0604020202020204" pitchFamily="34" charset="0"/>
                <a:cs typeface="Arial" panose="020B0604020202020204" pitchFamily="34" charset="0"/>
              </a:rPr>
              <a:t>Open Problems:</a:t>
            </a:r>
          </a:p>
          <a:p>
            <a:pPr>
              <a:lnSpc>
                <a:spcPct val="100000"/>
              </a:lnSpc>
              <a:spcBef>
                <a:spcPts val="0"/>
              </a:spcBef>
            </a:pPr>
            <a:r>
              <a:rPr lang="en-US" dirty="0">
                <a:latin typeface="Arial" panose="020B0604020202020204" pitchFamily="34" charset="0"/>
                <a:cs typeface="Arial" panose="020B0604020202020204" pitchFamily="34" charset="0"/>
              </a:rPr>
              <a:t>The QCD describes successfully strong interaction at short distances</a:t>
            </a:r>
          </a:p>
          <a:p>
            <a:pPr>
              <a:lnSpc>
                <a:spcPct val="100000"/>
              </a:lnSpc>
              <a:spcBef>
                <a:spcPts val="0"/>
              </a:spcBef>
              <a:spcAft>
                <a:spcPts val="800"/>
              </a:spcAft>
            </a:pPr>
            <a:r>
              <a:rPr lang="en-US" dirty="0">
                <a:latin typeface="Arial" panose="020B0604020202020204" pitchFamily="34" charset="0"/>
                <a:cs typeface="Arial" panose="020B0604020202020204" pitchFamily="34" charset="0"/>
              </a:rPr>
              <a:t>(the perturbative theory approach);</a:t>
            </a:r>
          </a:p>
          <a:p>
            <a:pPr>
              <a:lnSpc>
                <a:spcPct val="100000"/>
              </a:lnSpc>
              <a:spcBef>
                <a:spcPts val="0"/>
              </a:spcBef>
            </a:pPr>
            <a:r>
              <a:rPr lang="en-US" dirty="0">
                <a:latin typeface="Arial" panose="020B0604020202020204" pitchFamily="34" charset="0"/>
                <a:cs typeface="Arial" panose="020B0604020202020204" pitchFamily="34" charset="0"/>
              </a:rPr>
              <a:t>Still faces problems in description of interactions at large distances</a:t>
            </a:r>
          </a:p>
          <a:p>
            <a:pPr>
              <a:lnSpc>
                <a:spcPct val="100000"/>
              </a:lnSpc>
              <a:spcBef>
                <a:spcPts val="0"/>
              </a:spcBef>
              <a:spcAft>
                <a:spcPts val="800"/>
              </a:spcAft>
            </a:pPr>
            <a:r>
              <a:rPr lang="en-US" dirty="0">
                <a:latin typeface="Arial" panose="020B0604020202020204" pitchFamily="34" charset="0"/>
                <a:cs typeface="Arial" panose="020B0604020202020204" pitchFamily="34" charset="0"/>
              </a:rPr>
              <a:t>(the strong coupling problem).</a:t>
            </a:r>
          </a:p>
          <a:p>
            <a:pPr>
              <a:lnSpc>
                <a:spcPct val="100000"/>
              </a:lnSpc>
            </a:pPr>
            <a:r>
              <a:rPr lang="en-US" dirty="0">
                <a:latin typeface="Arial" panose="020B0604020202020204" pitchFamily="34" charset="0"/>
                <a:cs typeface="Arial" panose="020B0604020202020204" pitchFamily="34" charset="0"/>
              </a:rPr>
              <a:t>We need to study the physics of the dense and hot nuclear matter,</a:t>
            </a:r>
          </a:p>
          <a:p>
            <a:pPr>
              <a:lnSpc>
                <a:spcPct val="100000"/>
              </a:lnSpc>
              <a:spcBef>
                <a:spcPts val="0"/>
              </a:spcBef>
            </a:pPr>
            <a:r>
              <a:rPr lang="en-US" dirty="0">
                <a:latin typeface="Arial" panose="020B0604020202020204" pitchFamily="34" charset="0"/>
                <a:cs typeface="Arial" panose="020B0604020202020204" pitchFamily="34" charset="0"/>
              </a:rPr>
              <a:t>in interplay at short and large distances,</a:t>
            </a:r>
          </a:p>
          <a:p>
            <a:pPr>
              <a:lnSpc>
                <a:spcPct val="100000"/>
              </a:lnSpc>
              <a:spcBef>
                <a:spcPts val="0"/>
              </a:spcBef>
            </a:pPr>
            <a:r>
              <a:rPr lang="en-US" dirty="0">
                <a:latin typeface="Arial" panose="020B0604020202020204" pitchFamily="34" charset="0"/>
                <a:cs typeface="Arial" panose="020B0604020202020204" pitchFamily="34" charset="0"/>
              </a:rPr>
              <a:t>the role of quark and gluon degrees of freedom,</a:t>
            </a:r>
          </a:p>
          <a:p>
            <a:pPr>
              <a:lnSpc>
                <a:spcPct val="100000"/>
              </a:lnSpc>
              <a:spcBef>
                <a:spcPts val="0"/>
              </a:spcBef>
            </a:pPr>
            <a:r>
              <a:rPr lang="en-US" dirty="0">
                <a:solidFill>
                  <a:schemeClr val="accent2">
                    <a:lumMod val="75000"/>
                  </a:schemeClr>
                </a:solidFill>
                <a:latin typeface="Arial" panose="020B0604020202020204" pitchFamily="34" charset="0"/>
                <a:cs typeface="Arial" panose="020B0604020202020204" pitchFamily="34" charset="0"/>
              </a:rPr>
              <a:t> </a:t>
            </a:r>
            <a:r>
              <a:rPr lang="en-US" b="1" dirty="0">
                <a:solidFill>
                  <a:schemeClr val="accent2"/>
                </a:solidFill>
                <a:latin typeface="Arial" panose="020B0604020202020204" pitchFamily="34" charset="0"/>
                <a:cs typeface="Arial" panose="020B0604020202020204" pitchFamily="34" charset="0"/>
              </a:rPr>
              <a:t>the nature of the quark confinement and deconfinement phenomenon</a:t>
            </a:r>
            <a:r>
              <a:rPr lang="en-US" dirty="0">
                <a:latin typeface="Arial" panose="020B0604020202020204" pitchFamily="34" charset="0"/>
                <a:cs typeface="Arial" panose="020B0604020202020204" pitchFamily="34" charset="0"/>
              </a:rPr>
              <a:t>.</a:t>
            </a:r>
          </a:p>
        </p:txBody>
      </p:sp>
      <p:sp>
        <p:nvSpPr>
          <p:cNvPr id="3" name="Стрелка: вправо 2">
            <a:extLst>
              <a:ext uri="{FF2B5EF4-FFF2-40B4-BE49-F238E27FC236}">
                <a16:creationId xmlns:a16="http://schemas.microsoft.com/office/drawing/2014/main" id="{E200F74E-3910-1F4B-3C2D-4F3ABB6FB2B4}"/>
              </a:ext>
            </a:extLst>
          </p:cNvPr>
          <p:cNvSpPr/>
          <p:nvPr/>
        </p:nvSpPr>
        <p:spPr>
          <a:xfrm>
            <a:off x="4275409" y="2644930"/>
            <a:ext cx="673608" cy="26125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600" dirty="0">
              <a:latin typeface="Arial" panose="020B0604020202020204" pitchFamily="34" charset="0"/>
              <a:cs typeface="Arial" panose="020B0604020202020204" pitchFamily="34" charset="0"/>
            </a:endParaRPr>
          </a:p>
        </p:txBody>
      </p:sp>
      <p:sp>
        <p:nvSpPr>
          <p:cNvPr id="5" name="Стрелка: вправо 4">
            <a:extLst>
              <a:ext uri="{FF2B5EF4-FFF2-40B4-BE49-F238E27FC236}">
                <a16:creationId xmlns:a16="http://schemas.microsoft.com/office/drawing/2014/main" id="{3D2ABB6C-35B0-E157-B32C-5D9009EE00BA}"/>
              </a:ext>
            </a:extLst>
          </p:cNvPr>
          <p:cNvSpPr/>
          <p:nvPr/>
        </p:nvSpPr>
        <p:spPr>
          <a:xfrm>
            <a:off x="776427" y="4941314"/>
            <a:ext cx="673608" cy="26125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72874-918C-6A1C-5A29-A0A3AEB96C2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AFA0DD-4A73-79A6-9D2B-06AF66FF1B28}"/>
              </a:ext>
            </a:extLst>
          </p:cNvPr>
          <p:cNvSpPr>
            <a:spLocks noGrp="1"/>
          </p:cNvSpPr>
          <p:nvPr>
            <p:ph type="ctrTitle"/>
          </p:nvPr>
        </p:nvSpPr>
        <p:spPr>
          <a:xfrm>
            <a:off x="351692" y="219931"/>
            <a:ext cx="11488616" cy="647578"/>
          </a:xfrm>
          <a:ln w="25400">
            <a:noFill/>
          </a:ln>
        </p:spPr>
        <p:txBody>
          <a:bodyPr>
            <a:normAutofit/>
          </a:bodyPr>
          <a:lstStyle/>
          <a:p>
            <a:r>
              <a:rPr lang="en-US" sz="3200" b="1" dirty="0">
                <a:solidFill>
                  <a:schemeClr val="accent2"/>
                </a:solidFill>
                <a:latin typeface="Arial" panose="020B0604020202020204" pitchFamily="34" charset="0"/>
                <a:cs typeface="Arial" panose="020B0604020202020204" pitchFamily="34" charset="0"/>
              </a:rPr>
              <a:t>1965–2025</a:t>
            </a:r>
            <a:r>
              <a:rPr lang="en-US" sz="3200" b="1" dirty="0">
                <a:latin typeface="Arial" panose="020B0604020202020204" pitchFamily="34" charset="0"/>
                <a:cs typeface="Arial" panose="020B0604020202020204" pitchFamily="34" charset="0"/>
              </a:rPr>
              <a:t>: What Do We Have After 60 Years?</a:t>
            </a:r>
            <a:endParaRPr lang="ru-RU" sz="3200" b="1" dirty="0">
              <a:latin typeface="Arial" panose="020B0604020202020204" pitchFamily="34" charset="0"/>
              <a:cs typeface="Arial" panose="020B0604020202020204" pitchFamily="34" charset="0"/>
            </a:endParaRPr>
          </a:p>
        </p:txBody>
      </p:sp>
      <p:sp>
        <p:nvSpPr>
          <p:cNvPr id="4" name="Подзаголовок 3">
            <a:extLst>
              <a:ext uri="{FF2B5EF4-FFF2-40B4-BE49-F238E27FC236}">
                <a16:creationId xmlns:a16="http://schemas.microsoft.com/office/drawing/2014/main" id="{3EB7C1ED-3C0F-DDBA-2D3C-00F096B37EA1}"/>
              </a:ext>
            </a:extLst>
          </p:cNvPr>
          <p:cNvSpPr>
            <a:spLocks noGrp="1"/>
          </p:cNvSpPr>
          <p:nvPr>
            <p:ph type="subTitle" idx="1"/>
          </p:nvPr>
        </p:nvSpPr>
        <p:spPr>
          <a:xfrm>
            <a:off x="351692" y="1246909"/>
            <a:ext cx="11488616" cy="5391160"/>
          </a:xfrm>
          <a:ln w="22225">
            <a:noFill/>
          </a:ln>
        </p:spPr>
        <p:txBody>
          <a:bodyPr>
            <a:normAutofit/>
          </a:bodyPr>
          <a:lstStyle/>
          <a:p>
            <a:pPr>
              <a:lnSpc>
                <a:spcPct val="100000"/>
              </a:lnSpc>
              <a:spcBef>
                <a:spcPts val="0"/>
              </a:spcBef>
              <a:spcAft>
                <a:spcPts val="800"/>
              </a:spcAft>
            </a:pPr>
            <a:r>
              <a:rPr lang="en-US" dirty="0">
                <a:latin typeface="Arial" panose="020B0604020202020204" pitchFamily="34" charset="0"/>
                <a:cs typeface="Arial" panose="020B0604020202020204" pitchFamily="34" charset="0"/>
              </a:rPr>
              <a:t>Triumph of the Standard Model of Particle Physics (SM).</a:t>
            </a:r>
          </a:p>
          <a:p>
            <a:pPr>
              <a:lnSpc>
                <a:spcPct val="100000"/>
              </a:lnSpc>
              <a:spcBef>
                <a:spcPts val="0"/>
              </a:spcBef>
              <a:spcAft>
                <a:spcPts val="800"/>
              </a:spcAft>
            </a:pPr>
            <a:r>
              <a:rPr lang="en-US" dirty="0">
                <a:latin typeface="Arial" panose="020B0604020202020204" pitchFamily="34" charset="0"/>
                <a:cs typeface="Arial" panose="020B0604020202020204" pitchFamily="34" charset="0"/>
              </a:rPr>
              <a:t>Hypothesis of Color Quarks and concept of color charge is a cornerstone of Quantum Chromodynamics (QCD).</a:t>
            </a:r>
          </a:p>
          <a:p>
            <a:pPr>
              <a:lnSpc>
                <a:spcPct val="100000"/>
              </a:lnSpc>
              <a:spcBef>
                <a:spcPts val="0"/>
              </a:spcBef>
              <a:spcAft>
                <a:spcPts val="800"/>
              </a:spcAft>
            </a:pPr>
            <a:r>
              <a:rPr lang="en-US" dirty="0">
                <a:latin typeface="Arial" panose="020B0604020202020204" pitchFamily="34" charset="0"/>
                <a:cs typeface="Arial" panose="020B0604020202020204" pitchFamily="34" charset="0"/>
              </a:rPr>
              <a:t>Open Problems:</a:t>
            </a:r>
          </a:p>
          <a:p>
            <a:pPr>
              <a:lnSpc>
                <a:spcPct val="100000"/>
              </a:lnSpc>
              <a:spcBef>
                <a:spcPts val="0"/>
              </a:spcBef>
            </a:pPr>
            <a:r>
              <a:rPr lang="en-US" dirty="0">
                <a:latin typeface="Arial" panose="020B0604020202020204" pitchFamily="34" charset="0"/>
                <a:cs typeface="Arial" panose="020B0604020202020204" pitchFamily="34" charset="0"/>
              </a:rPr>
              <a:t>The QCD describes successfully strong interaction at short distances</a:t>
            </a:r>
          </a:p>
          <a:p>
            <a:pPr>
              <a:lnSpc>
                <a:spcPct val="100000"/>
              </a:lnSpc>
              <a:spcBef>
                <a:spcPts val="0"/>
              </a:spcBef>
              <a:spcAft>
                <a:spcPts val="800"/>
              </a:spcAft>
            </a:pPr>
            <a:r>
              <a:rPr lang="en-US" dirty="0">
                <a:latin typeface="Arial" panose="020B0604020202020204" pitchFamily="34" charset="0"/>
                <a:cs typeface="Arial" panose="020B0604020202020204" pitchFamily="34" charset="0"/>
              </a:rPr>
              <a:t>(the perturbative theory approach);</a:t>
            </a:r>
          </a:p>
          <a:p>
            <a:pPr>
              <a:lnSpc>
                <a:spcPct val="100000"/>
              </a:lnSpc>
              <a:spcBef>
                <a:spcPts val="0"/>
              </a:spcBef>
            </a:pPr>
            <a:r>
              <a:rPr lang="en-US" dirty="0">
                <a:latin typeface="Arial" panose="020B0604020202020204" pitchFamily="34" charset="0"/>
                <a:cs typeface="Arial" panose="020B0604020202020204" pitchFamily="34" charset="0"/>
              </a:rPr>
              <a:t>Still faces problems in description of interactions at large distances</a:t>
            </a:r>
          </a:p>
          <a:p>
            <a:pPr>
              <a:lnSpc>
                <a:spcPct val="100000"/>
              </a:lnSpc>
              <a:spcBef>
                <a:spcPts val="0"/>
              </a:spcBef>
              <a:spcAft>
                <a:spcPts val="800"/>
              </a:spcAft>
            </a:pPr>
            <a:r>
              <a:rPr lang="en-US" dirty="0">
                <a:latin typeface="Arial" panose="020B0604020202020204" pitchFamily="34" charset="0"/>
                <a:cs typeface="Arial" panose="020B0604020202020204" pitchFamily="34" charset="0"/>
              </a:rPr>
              <a:t>(the strong coupling problem).</a:t>
            </a:r>
          </a:p>
          <a:p>
            <a:pPr>
              <a:lnSpc>
                <a:spcPct val="100000"/>
              </a:lnSpc>
            </a:pPr>
            <a:r>
              <a:rPr lang="en-US" dirty="0">
                <a:latin typeface="Arial" panose="020B0604020202020204" pitchFamily="34" charset="0"/>
                <a:cs typeface="Arial" panose="020B0604020202020204" pitchFamily="34" charset="0"/>
              </a:rPr>
              <a:t>We need to study the physics of the dense and hot nuclear matter,</a:t>
            </a:r>
          </a:p>
          <a:p>
            <a:pPr>
              <a:lnSpc>
                <a:spcPct val="100000"/>
              </a:lnSpc>
              <a:spcBef>
                <a:spcPts val="0"/>
              </a:spcBef>
            </a:pPr>
            <a:r>
              <a:rPr lang="en-US" dirty="0">
                <a:latin typeface="Arial" panose="020B0604020202020204" pitchFamily="34" charset="0"/>
                <a:cs typeface="Arial" panose="020B0604020202020204" pitchFamily="34" charset="0"/>
              </a:rPr>
              <a:t>in interplay at short and large distances,</a:t>
            </a:r>
          </a:p>
          <a:p>
            <a:pPr>
              <a:lnSpc>
                <a:spcPct val="100000"/>
              </a:lnSpc>
              <a:spcBef>
                <a:spcPts val="0"/>
              </a:spcBef>
            </a:pPr>
            <a:r>
              <a:rPr lang="en-US" dirty="0">
                <a:latin typeface="Arial" panose="020B0604020202020204" pitchFamily="34" charset="0"/>
                <a:cs typeface="Arial" panose="020B0604020202020204" pitchFamily="34" charset="0"/>
              </a:rPr>
              <a:t>the role of quark and gluon degrees of freedom,</a:t>
            </a:r>
          </a:p>
          <a:p>
            <a:pPr>
              <a:lnSpc>
                <a:spcPct val="100000"/>
              </a:lnSpc>
              <a:spcBef>
                <a:spcPts val="0"/>
              </a:spcBef>
            </a:pPr>
            <a:r>
              <a:rPr lang="en-US" dirty="0">
                <a:solidFill>
                  <a:schemeClr val="accent2">
                    <a:lumMod val="75000"/>
                  </a:schemeClr>
                </a:solidFill>
                <a:latin typeface="Arial" panose="020B0604020202020204" pitchFamily="34" charset="0"/>
                <a:cs typeface="Arial" panose="020B0604020202020204" pitchFamily="34" charset="0"/>
              </a:rPr>
              <a:t> </a:t>
            </a:r>
            <a:r>
              <a:rPr lang="en-US" b="1" dirty="0">
                <a:solidFill>
                  <a:schemeClr val="accent2"/>
                </a:solidFill>
                <a:latin typeface="Arial" panose="020B0604020202020204" pitchFamily="34" charset="0"/>
                <a:cs typeface="Arial" panose="020B0604020202020204" pitchFamily="34" charset="0"/>
              </a:rPr>
              <a:t>the nature of the quark confinement and deconfinement phenomenon</a:t>
            </a:r>
            <a:r>
              <a:rPr lang="en-US" dirty="0">
                <a:latin typeface="Arial" panose="020B0604020202020204" pitchFamily="34" charset="0"/>
                <a:cs typeface="Arial" panose="020B0604020202020204" pitchFamily="34" charset="0"/>
              </a:rPr>
              <a:t>.</a:t>
            </a:r>
          </a:p>
        </p:txBody>
      </p:sp>
      <p:sp>
        <p:nvSpPr>
          <p:cNvPr id="3" name="Стрелка: вправо 2">
            <a:extLst>
              <a:ext uri="{FF2B5EF4-FFF2-40B4-BE49-F238E27FC236}">
                <a16:creationId xmlns:a16="http://schemas.microsoft.com/office/drawing/2014/main" id="{E00C6797-AA91-E7B3-957B-48764F065E64}"/>
              </a:ext>
            </a:extLst>
          </p:cNvPr>
          <p:cNvSpPr/>
          <p:nvPr/>
        </p:nvSpPr>
        <p:spPr>
          <a:xfrm>
            <a:off x="4275409" y="2644930"/>
            <a:ext cx="673608" cy="26125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600" dirty="0">
              <a:latin typeface="Arial" panose="020B0604020202020204" pitchFamily="34" charset="0"/>
              <a:cs typeface="Arial" panose="020B0604020202020204" pitchFamily="34" charset="0"/>
            </a:endParaRPr>
          </a:p>
        </p:txBody>
      </p:sp>
      <p:sp>
        <p:nvSpPr>
          <p:cNvPr id="5" name="Стрелка: вправо 4">
            <a:extLst>
              <a:ext uri="{FF2B5EF4-FFF2-40B4-BE49-F238E27FC236}">
                <a16:creationId xmlns:a16="http://schemas.microsoft.com/office/drawing/2014/main" id="{A2225708-CF1C-0BAE-7F8E-EBAC2E182B0C}"/>
              </a:ext>
            </a:extLst>
          </p:cNvPr>
          <p:cNvSpPr/>
          <p:nvPr/>
        </p:nvSpPr>
        <p:spPr>
          <a:xfrm>
            <a:off x="776427" y="4941314"/>
            <a:ext cx="673608" cy="261257"/>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160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AA2BEEB7-5A2F-3E1B-9F55-A9CEE1BDAAE5}"/>
              </a:ext>
            </a:extLst>
          </p:cNvPr>
          <p:cNvPicPr>
            <a:picLocks noChangeAspect="1"/>
          </p:cNvPicPr>
          <p:nvPr/>
        </p:nvPicPr>
        <p:blipFill>
          <a:blip r:embed="rId2"/>
          <a:stretch>
            <a:fillRect/>
          </a:stretch>
        </p:blipFill>
        <p:spPr>
          <a:xfrm>
            <a:off x="0" y="4941314"/>
            <a:ext cx="2256623" cy="1506140"/>
          </a:xfrm>
          <a:prstGeom prst="rect">
            <a:avLst/>
          </a:prstGeom>
          <a:ln>
            <a:noFill/>
          </a:ln>
        </p:spPr>
      </p:pic>
      <p:pic>
        <p:nvPicPr>
          <p:cNvPr id="7" name="Рисунок 6">
            <a:extLst>
              <a:ext uri="{FF2B5EF4-FFF2-40B4-BE49-F238E27FC236}">
                <a16:creationId xmlns:a16="http://schemas.microsoft.com/office/drawing/2014/main" id="{60711FD8-196E-0DA0-756A-8F428B72827F}"/>
              </a:ext>
            </a:extLst>
          </p:cNvPr>
          <p:cNvPicPr>
            <a:picLocks noChangeAspect="1"/>
          </p:cNvPicPr>
          <p:nvPr/>
        </p:nvPicPr>
        <p:blipFill>
          <a:blip r:embed="rId3"/>
          <a:stretch>
            <a:fillRect/>
          </a:stretch>
        </p:blipFill>
        <p:spPr>
          <a:xfrm>
            <a:off x="10020016" y="4841469"/>
            <a:ext cx="2573398" cy="1705829"/>
          </a:xfrm>
          <a:prstGeom prst="rect">
            <a:avLst/>
          </a:prstGeom>
          <a:ln>
            <a:noFill/>
          </a:ln>
        </p:spPr>
      </p:pic>
    </p:spTree>
    <p:extLst>
      <p:ext uri="{BB962C8B-B14F-4D97-AF65-F5344CB8AC3E}">
        <p14:creationId xmlns:p14="http://schemas.microsoft.com/office/powerpoint/2010/main" val="271983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C1A787-3E81-423E-4F6D-7CF2C0A19A44}"/>
              </a:ext>
            </a:extLst>
          </p:cNvPr>
          <p:cNvSpPr txBox="1"/>
          <p:nvPr/>
        </p:nvSpPr>
        <p:spPr>
          <a:xfrm>
            <a:off x="278674" y="870857"/>
            <a:ext cx="11599817" cy="5915017"/>
          </a:xfrm>
          <a:prstGeom prst="rect">
            <a:avLst/>
          </a:prstGeom>
          <a:noFill/>
        </p:spPr>
        <p:txBody>
          <a:bodyPr wrap="square">
            <a:spAutoFit/>
          </a:bodyPr>
          <a:lstStyle/>
          <a:p>
            <a:pPr marL="342900" lvl="0" indent="-342900" algn="just">
              <a:lnSpc>
                <a:spcPct val="107000"/>
              </a:lnSpc>
              <a:spcAft>
                <a:spcPts val="800"/>
              </a:spcAft>
              <a:buFont typeface="+mj-lt"/>
              <a:buAutoNum type="arabicPeriod"/>
            </a:pPr>
            <a:r>
              <a:rPr lang="ru-RU" sz="2400" kern="100" dirty="0">
                <a:effectLst/>
                <a:latin typeface="Calibri" panose="020F0502020204030204" pitchFamily="34" charset="0"/>
                <a:ea typeface="Calibri" panose="020F0502020204030204" pitchFamily="34" charset="0"/>
                <a:cs typeface="Times New Roman" panose="02020603050405020304" pitchFamily="18" charset="0"/>
              </a:rPr>
              <a:t>Дибарионы и другие многокварковые системы, предсказываемые моделью кварковых мешков классически нестабильны, по крайней мере в приближении сферической симметрии образования. Судьба этих состояний определяется длиннодействующей составляющей ядерных сил и ролью скрытого цвета.</a:t>
            </a:r>
          </a:p>
          <a:p>
            <a:pPr marL="342900" lvl="0" indent="-342900" algn="just">
              <a:lnSpc>
                <a:spcPct val="107000"/>
              </a:lnSpc>
              <a:spcAft>
                <a:spcPts val="800"/>
              </a:spcAft>
              <a:buFont typeface="+mj-lt"/>
              <a:buAutoNum type="arabicPeriod"/>
            </a:pPr>
            <a:r>
              <a:rPr lang="ru-RU" sz="2400" kern="100" dirty="0">
                <a:effectLst/>
                <a:latin typeface="Calibri" panose="020F0502020204030204" pitchFamily="34" charset="0"/>
                <a:ea typeface="Calibri" panose="020F0502020204030204" pitchFamily="34" charset="0"/>
                <a:cs typeface="Times New Roman" panose="02020603050405020304" pitchFamily="18" charset="0"/>
              </a:rPr>
              <a:t>Поиск компоненты скрытого цвета в легких ядрах крайне важен для понимания природы ядерных сил. Теория ядерной материи без учета цветовых степеней свободы кварков и глюонов неполна.</a:t>
            </a:r>
          </a:p>
          <a:p>
            <a:pPr marL="342900" lvl="0" indent="-342900" algn="just">
              <a:lnSpc>
                <a:spcPct val="107000"/>
              </a:lnSpc>
              <a:spcAft>
                <a:spcPts val="800"/>
              </a:spcAft>
              <a:buFont typeface="+mj-lt"/>
              <a:buAutoNum type="arabicPeriod"/>
            </a:pPr>
            <a:r>
              <a:rPr lang="ru-RU" sz="2400" kern="100" dirty="0">
                <a:effectLst/>
                <a:latin typeface="Calibri" panose="020F0502020204030204" pitchFamily="34" charset="0"/>
                <a:ea typeface="Calibri" panose="020F0502020204030204" pitchFamily="34" charset="0"/>
                <a:cs typeface="Times New Roman" panose="02020603050405020304" pitchFamily="18" charset="0"/>
              </a:rPr>
              <a:t>Изучение структуры ядерной материи на малых расстояниях и масштабах времени, в частности в процессах взаимодействия с большими передачами импульса и энергии, позволяющее наблюдать короткодействующие корреляции и дать информацию об отталкивающем потенциале ядер, крайне важно. </a:t>
            </a:r>
          </a:p>
          <a:p>
            <a:pPr marL="342900" lvl="0" indent="-342900" algn="just">
              <a:lnSpc>
                <a:spcPct val="107000"/>
              </a:lnSpc>
              <a:spcAft>
                <a:spcPts val="800"/>
              </a:spcAft>
              <a:buFont typeface="+mj-lt"/>
              <a:buAutoNum type="arabicPeriod"/>
            </a:pPr>
            <a:r>
              <a:rPr lang="ru-RU" sz="2400" kern="100" dirty="0">
                <a:effectLst/>
                <a:latin typeface="Calibri" panose="020F0502020204030204" pitchFamily="34" charset="0"/>
                <a:ea typeface="Calibri" panose="020F0502020204030204" pitchFamily="34" charset="0"/>
                <a:cs typeface="Times New Roman" panose="02020603050405020304" pitchFamily="18" charset="0"/>
              </a:rPr>
              <a:t>Было бы крайне интересно вскрыть возможную роль кварковых степеней свободы в процессах коллективного возбуждения ядерной материи и в динамике образования кварк-глюонной плазмы при столкновении тяжелых ядер.</a:t>
            </a:r>
          </a:p>
        </p:txBody>
      </p:sp>
      <p:sp>
        <p:nvSpPr>
          <p:cNvPr id="6" name="Куб 5">
            <a:extLst>
              <a:ext uri="{FF2B5EF4-FFF2-40B4-BE49-F238E27FC236}">
                <a16:creationId xmlns:a16="http://schemas.microsoft.com/office/drawing/2014/main" id="{EA5546B1-C916-F198-D3D8-1CFD0FDA470D}"/>
              </a:ext>
            </a:extLst>
          </p:cNvPr>
          <p:cNvSpPr/>
          <p:nvPr/>
        </p:nvSpPr>
        <p:spPr>
          <a:xfrm>
            <a:off x="393466" y="3966739"/>
            <a:ext cx="209006" cy="214666"/>
          </a:xfrm>
          <a:prstGeom prst="cube">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9695E8E3-529C-B249-6F50-D0B7ADA0E2BA}"/>
              </a:ext>
            </a:extLst>
          </p:cNvPr>
          <p:cNvPicPr>
            <a:picLocks noChangeAspect="1"/>
          </p:cNvPicPr>
          <p:nvPr/>
        </p:nvPicPr>
        <p:blipFill>
          <a:blip r:embed="rId2"/>
          <a:stretch>
            <a:fillRect/>
          </a:stretch>
        </p:blipFill>
        <p:spPr>
          <a:xfrm>
            <a:off x="404859" y="991817"/>
            <a:ext cx="219475" cy="225572"/>
          </a:xfrm>
          <a:prstGeom prst="rect">
            <a:avLst/>
          </a:prstGeom>
        </p:spPr>
      </p:pic>
      <p:pic>
        <p:nvPicPr>
          <p:cNvPr id="8" name="Рисунок 7">
            <a:extLst>
              <a:ext uri="{FF2B5EF4-FFF2-40B4-BE49-F238E27FC236}">
                <a16:creationId xmlns:a16="http://schemas.microsoft.com/office/drawing/2014/main" id="{8580BABA-A66F-406A-A408-C6D83B008A80}"/>
              </a:ext>
            </a:extLst>
          </p:cNvPr>
          <p:cNvPicPr>
            <a:picLocks noChangeAspect="1"/>
          </p:cNvPicPr>
          <p:nvPr/>
        </p:nvPicPr>
        <p:blipFill>
          <a:blip r:embed="rId2"/>
          <a:stretch>
            <a:fillRect/>
          </a:stretch>
        </p:blipFill>
        <p:spPr>
          <a:xfrm>
            <a:off x="365580" y="2649218"/>
            <a:ext cx="219475" cy="225572"/>
          </a:xfrm>
          <a:prstGeom prst="rect">
            <a:avLst/>
          </a:prstGeom>
        </p:spPr>
      </p:pic>
      <p:pic>
        <p:nvPicPr>
          <p:cNvPr id="9" name="Рисунок 8">
            <a:extLst>
              <a:ext uri="{FF2B5EF4-FFF2-40B4-BE49-F238E27FC236}">
                <a16:creationId xmlns:a16="http://schemas.microsoft.com/office/drawing/2014/main" id="{0B68BA61-5DB1-BF87-836F-CD078BC58722}"/>
              </a:ext>
            </a:extLst>
          </p:cNvPr>
          <p:cNvPicPr>
            <a:picLocks noChangeAspect="1"/>
          </p:cNvPicPr>
          <p:nvPr/>
        </p:nvPicPr>
        <p:blipFill>
          <a:blip r:embed="rId2"/>
          <a:stretch>
            <a:fillRect/>
          </a:stretch>
        </p:blipFill>
        <p:spPr>
          <a:xfrm>
            <a:off x="349133" y="5647723"/>
            <a:ext cx="219475" cy="225572"/>
          </a:xfrm>
          <a:prstGeom prst="rect">
            <a:avLst/>
          </a:prstGeom>
        </p:spPr>
      </p:pic>
      <p:sp>
        <p:nvSpPr>
          <p:cNvPr id="10" name="TextBox 9">
            <a:extLst>
              <a:ext uri="{FF2B5EF4-FFF2-40B4-BE49-F238E27FC236}">
                <a16:creationId xmlns:a16="http://schemas.microsoft.com/office/drawing/2014/main" id="{3E0DEF76-C23B-94AE-C1CE-762392E50DB5}"/>
              </a:ext>
            </a:extLst>
          </p:cNvPr>
          <p:cNvSpPr txBox="1"/>
          <p:nvPr/>
        </p:nvSpPr>
        <p:spPr>
          <a:xfrm>
            <a:off x="1972401" y="212546"/>
            <a:ext cx="8288494" cy="529568"/>
          </a:xfrm>
          <a:prstGeom prst="rect">
            <a:avLst/>
          </a:prstGeom>
          <a:noFill/>
        </p:spPr>
        <p:txBody>
          <a:bodyPr wrap="square" rtlCol="0">
            <a:spAutoFit/>
          </a:bodyPr>
          <a:lstStyle/>
          <a:p>
            <a:r>
              <a:rPr lang="ru-RU" sz="2800" dirty="0"/>
              <a:t>         Кратко подытоживая сказанное выше:</a:t>
            </a:r>
          </a:p>
        </p:txBody>
      </p:sp>
    </p:spTree>
    <p:extLst>
      <p:ext uri="{BB962C8B-B14F-4D97-AF65-F5344CB8AC3E}">
        <p14:creationId xmlns:p14="http://schemas.microsoft.com/office/powerpoint/2010/main" val="1295631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9A42D-3649-62A1-A0D6-5587B1C0FB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978FE6-AA4F-1DE7-22C3-C9B597E72B76}"/>
              </a:ext>
            </a:extLst>
          </p:cNvPr>
          <p:cNvSpPr txBox="1"/>
          <p:nvPr/>
        </p:nvSpPr>
        <p:spPr>
          <a:xfrm>
            <a:off x="1207226" y="815149"/>
            <a:ext cx="9916885" cy="5324535"/>
          </a:xfrm>
          <a:prstGeom prst="rect">
            <a:avLst/>
          </a:prstGeom>
          <a:noFill/>
          <a:ln w="254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Theoretical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Relativistic hydrodynamics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Quantum statistics approach</a:t>
            </a:r>
            <a:endParaRPr kumimoji="0" lang="ru-RU"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Nonperturbative Quantum Chromodynamics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QCD Lattice calculations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the JINR supercomputer and others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Arial" panose="020B0604020202020204" pitchFamily="34" charset="0"/>
                <a:cs typeface="Arial" panose="020B0604020202020204" pitchFamily="34" charset="0"/>
              </a:rPr>
              <a:t>Theory </a:t>
            </a:r>
            <a:r>
              <a:rPr lang="en-US" sz="3600">
                <a:solidFill>
                  <a:prstClr val="black"/>
                </a:solidFill>
                <a:latin typeface="Arial" panose="020B0604020202020204" pitchFamily="34" charset="0"/>
                <a:cs typeface="Arial" panose="020B0604020202020204" pitchFamily="34" charset="0"/>
              </a:rPr>
              <a:t>of the quantum </a:t>
            </a:r>
            <a:r>
              <a:rPr lang="en-US" sz="3600" dirty="0">
                <a:solidFill>
                  <a:prstClr val="black"/>
                </a:solidFill>
                <a:latin typeface="Arial" panose="020B0604020202020204" pitchFamily="34" charset="0"/>
                <a:cs typeface="Arial" panose="020B0604020202020204" pitchFamily="34" charset="0"/>
              </a:rPr>
              <a:t>strings and surfaces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1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84575-2153-7B1A-9E06-48DED9A8DB89}"/>
            </a:ext>
          </a:extLst>
        </p:cNvPr>
        <p:cNvGrpSpPr/>
        <p:nvPr/>
      </p:nvGrpSpPr>
      <p:grpSpPr>
        <a:xfrm>
          <a:off x="0" y="0"/>
          <a:ext cx="0" cy="0"/>
          <a:chOff x="0" y="0"/>
          <a:chExt cx="0" cy="0"/>
        </a:xfrm>
      </p:grpSpPr>
      <p:pic>
        <p:nvPicPr>
          <p:cNvPr id="3074" name="Picture 2" descr="Египетские сфинксы в Санкт-Петербурге">
            <a:extLst>
              <a:ext uri="{FF2B5EF4-FFF2-40B4-BE49-F238E27FC236}">
                <a16:creationId xmlns:a16="http://schemas.microsoft.com/office/drawing/2014/main" id="{E2D9E913-6275-AF2B-E747-27EBB76E5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848" y="89747"/>
            <a:ext cx="9958454" cy="65858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265725-B6E5-BE7B-8276-295B2B1542CD}"/>
              </a:ext>
            </a:extLst>
          </p:cNvPr>
          <p:cNvSpPr txBox="1"/>
          <p:nvPr/>
        </p:nvSpPr>
        <p:spPr>
          <a:xfrm>
            <a:off x="6096000" y="1290076"/>
            <a:ext cx="468085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3200" b="1" i="0" u="none" strike="noStrike" kern="1200" cap="none" spc="0" normalizeH="0" baseline="0" noProof="0" dirty="0">
                <a:ln>
                  <a:noFill/>
                </a:ln>
                <a:solidFill>
                  <a:srgbClr val="C00000"/>
                </a:solidFill>
                <a:effectLst/>
                <a:uLnTx/>
                <a:uFillTx/>
                <a:latin typeface="Aptos Narrow" panose="020B0004020202020204" pitchFamily="34" charset="0"/>
                <a:ea typeface="+mn-ea"/>
                <a:cs typeface="Arial" panose="020B0604020202020204" pitchFamily="34" charset="0"/>
              </a:rPr>
              <a:t>БОЛЬШОЕ СПАСИБО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C00000"/>
                </a:solidFill>
                <a:effectLst/>
                <a:uLnTx/>
                <a:uFillTx/>
                <a:latin typeface="Aptos Narrow" panose="020B0004020202020204" pitchFamily="34" charset="0"/>
                <a:ea typeface="+mn-ea"/>
                <a:cs typeface="Arial" panose="020B0604020202020204" pitchFamily="34" charset="0"/>
              </a:rPr>
              <a:t>ЗА ВАШЕ ВНИМАНИЕ!</a:t>
            </a:r>
            <a:endParaRPr kumimoji="0" lang="ru-RU" sz="3600" b="1" i="0" u="none" strike="noStrike" kern="1200" cap="none" spc="0" normalizeH="0" baseline="0" noProof="0" dirty="0">
              <a:ln>
                <a:noFill/>
              </a:ln>
              <a:solidFill>
                <a:srgbClr val="C00000"/>
              </a:solidFill>
              <a:effectLst/>
              <a:uLnTx/>
              <a:uFillTx/>
              <a:latin typeface="Aptos Narrow" panose="020B00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FD22654-3344-B08B-4438-9A697C14F71A}"/>
              </a:ext>
            </a:extLst>
          </p:cNvPr>
          <p:cNvSpPr txBox="1"/>
          <p:nvPr/>
        </p:nvSpPr>
        <p:spPr>
          <a:xfrm>
            <a:off x="993848" y="6321819"/>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Roboto" panose="02000000000000000000" pitchFamily="2" charset="0"/>
                <a:ea typeface="+mn-ea"/>
                <a:cs typeface="+mn-cs"/>
              </a:rPr>
              <a:t>Совет РАН по физике тяжелых ионов</a:t>
            </a:r>
            <a:endParaRPr kumimoji="0" lang="ru-RU"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90915E2D-C90B-B0D1-BA5B-2D616A396FBB}"/>
              </a:ext>
            </a:extLst>
          </p:cNvPr>
          <p:cNvSpPr txBox="1"/>
          <p:nvPr/>
        </p:nvSpPr>
        <p:spPr>
          <a:xfrm>
            <a:off x="7677677" y="6298657"/>
            <a:ext cx="376320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Arial"/>
                <a:ea typeface="+mn-ea"/>
                <a:cs typeface="+mn-cs"/>
              </a:rPr>
              <a:t>27 июня -- 2 июля 2025 г</a:t>
            </a:r>
            <a:r>
              <a:rPr kumimoji="0" lang="ru-RU" sz="2000" b="0" i="0" u="none" strike="noStrike" kern="1200" cap="none" spc="0" normalizeH="0" baseline="0" noProof="0" dirty="0">
                <a:ln>
                  <a:noFill/>
                </a:ln>
                <a:solidFill>
                  <a:srgbClr val="000000"/>
                </a:solidFill>
                <a:effectLst/>
                <a:uLnTx/>
                <a:uFillTx/>
                <a:latin typeface="Arial"/>
                <a:ea typeface="+mn-ea"/>
                <a:cs typeface="+mn-cs"/>
              </a:rPr>
              <a:t>.</a:t>
            </a:r>
            <a:endParaRPr kumimoji="0" lang="ru-RU"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Рисунок 7">
            <a:extLst>
              <a:ext uri="{FF2B5EF4-FFF2-40B4-BE49-F238E27FC236}">
                <a16:creationId xmlns:a16="http://schemas.microsoft.com/office/drawing/2014/main" id="{2F916264-439D-5580-D309-45BF63320C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65142" y="182395"/>
            <a:ext cx="1196619" cy="86616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Российская академия наук">
            <a:extLst>
              <a:ext uri="{FF2B5EF4-FFF2-40B4-BE49-F238E27FC236}">
                <a16:creationId xmlns:a16="http://schemas.microsoft.com/office/drawing/2014/main" id="{3B3F963C-9838-E524-CFDD-BDF790D9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195" y="182395"/>
            <a:ext cx="1009077" cy="94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521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531DBF9-4931-094E-8E03-7148353682B0}"/>
              </a:ext>
            </a:extLst>
          </p:cNvPr>
          <p:cNvSpPr/>
          <p:nvPr/>
        </p:nvSpPr>
        <p:spPr>
          <a:xfrm>
            <a:off x="604603" y="1421246"/>
            <a:ext cx="10982793" cy="4801314"/>
          </a:xfrm>
          <a:prstGeom prst="rect">
            <a:avLst/>
          </a:prstGeom>
        </p:spPr>
        <p:txBody>
          <a:bodyPr wrap="square">
            <a:spAutoFit/>
          </a:bodyPr>
          <a:lstStyle/>
          <a:p>
            <a:pPr algn="just"/>
            <a:r>
              <a:rPr lang="en-US" sz="2400" dirty="0">
                <a:solidFill>
                  <a:schemeClr val="accent2"/>
                </a:solidFill>
                <a:latin typeface="Arial" panose="020B0604020202020204" pitchFamily="34" charset="0"/>
                <a:cs typeface="Arial" panose="020B0604020202020204" pitchFamily="34" charset="0"/>
              </a:rPr>
              <a:t>On 27–29 September 2007 </a:t>
            </a:r>
            <a:r>
              <a:rPr lang="en-US" sz="2400" b="1" i="1" dirty="0">
                <a:solidFill>
                  <a:schemeClr val="accent2"/>
                </a:solidFill>
                <a:latin typeface="Arial" panose="020B0604020202020204" pitchFamily="34" charset="0"/>
                <a:cs typeface="Arial" panose="020B0604020202020204" pitchFamily="34" charset="0"/>
              </a:rPr>
              <a:t>Murray Gell-Mann </a:t>
            </a:r>
            <a:r>
              <a:rPr lang="en-US" sz="2400" dirty="0">
                <a:solidFill>
                  <a:schemeClr val="accent2"/>
                </a:solidFill>
                <a:latin typeface="Arial" panose="020B0604020202020204" pitchFamily="34" charset="0"/>
                <a:cs typeface="Arial" panose="020B0604020202020204" pitchFamily="34" charset="0"/>
              </a:rPr>
              <a:t>visited the Joint Institute for Nuclear Research on the invitation of the JINR Directorate </a:t>
            </a:r>
            <a:r>
              <a:rPr lang="en-US" sz="2400" dirty="0">
                <a:latin typeface="Arial" panose="020B0604020202020204" pitchFamily="34" charset="0"/>
                <a:cs typeface="Arial" panose="020B0604020202020204" pitchFamily="34" charset="0"/>
              </a:rPr>
              <a:t>(1969, Professor    M. Gell-Mann was awarded the Nobel Prize in physics for the discoveries connected to the elementary particles classification and their interactions). </a:t>
            </a:r>
          </a:p>
          <a:p>
            <a:pPr algn="just"/>
            <a:r>
              <a:rPr lang="en-US" sz="2400" dirty="0">
                <a:latin typeface="Arial" panose="020B0604020202020204" pitchFamily="34" charset="0"/>
                <a:cs typeface="Arial" panose="020B0604020202020204" pitchFamily="34" charset="0"/>
              </a:rPr>
              <a:t>At JINR, the author of the “quark model” took the floor at the session of the international Scientific Council and spoke to its members about his scientific results and plans, including those on cooperation with the multidisciplinary institute established by him in Santa Fe (USA), where one of the main research domains is complex adaptable systems. </a:t>
            </a:r>
          </a:p>
          <a:p>
            <a:pPr algn="just"/>
            <a:endParaRPr lang="en-US" sz="2400" dirty="0">
              <a:latin typeface="Arial" panose="020B0604020202020204" pitchFamily="34" charset="0"/>
              <a:cs typeface="Arial" panose="020B0604020202020204" pitchFamily="34" charset="0"/>
            </a:endParaRPr>
          </a:p>
          <a:p>
            <a:pPr algn="just"/>
            <a:r>
              <a:rPr lang="en-US" sz="2400" b="1" i="1" dirty="0">
                <a:solidFill>
                  <a:schemeClr val="accent2"/>
                </a:solidFill>
                <a:latin typeface="Arial" panose="020B0604020202020204" pitchFamily="34" charset="0"/>
                <a:cs typeface="Arial" panose="020B0604020202020204" pitchFamily="34" charset="0"/>
              </a:rPr>
              <a:t>At the SC session, on 28 September, the title “Honorary Doctor of JINR” was conferred on M. Gell-Mann.</a:t>
            </a:r>
          </a:p>
          <a:p>
            <a:endParaRPr lang="en-US"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6B8D28F0-0B91-4DA8-9066-75DAD8423B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4603" y="286755"/>
            <a:ext cx="1526320" cy="858555"/>
          </a:xfrm>
          <a:prstGeom prst="rect">
            <a:avLst/>
          </a:prstGeom>
        </p:spPr>
      </p:pic>
    </p:spTree>
    <p:extLst>
      <p:ext uri="{BB962C8B-B14F-4D97-AF65-F5344CB8AC3E}">
        <p14:creationId xmlns:p14="http://schemas.microsoft.com/office/powerpoint/2010/main" val="85471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A492-D23B-BA23-D51E-7701A747FAA3}"/>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1C0AA0D8-7CE5-C8DC-D08F-6E6570EC899E}"/>
              </a:ext>
            </a:extLst>
          </p:cNvPr>
          <p:cNvSpPr>
            <a:spLocks noGrp="1"/>
          </p:cNvSpPr>
          <p:nvPr>
            <p:ph type="title"/>
          </p:nvPr>
        </p:nvSpPr>
        <p:spPr>
          <a:xfrm>
            <a:off x="642594" y="188720"/>
            <a:ext cx="10906812" cy="6606442"/>
          </a:xfrm>
        </p:spPr>
        <p:txBody>
          <a:bodyPr>
            <a:normAutofit fontScale="90000"/>
          </a:bodyPr>
          <a:lstStyle/>
          <a:p>
            <a:pPr algn="ctr">
              <a:spcAft>
                <a:spcPts val="1800"/>
              </a:spcAft>
            </a:pPr>
            <a:br>
              <a:rPr lang="ru-RU"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br>
              <a:rPr lang="ru-RU"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br>
              <a:rPr lang="ru-RU"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What is colored quarks?</a:t>
            </a:r>
            <a:br>
              <a:rPr lang="ru-RU"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Why they are so important?</a:t>
            </a:r>
            <a:br>
              <a:rPr lang="ru-RU"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What is the principally new in the idea of colored</a:t>
            </a:r>
            <a:r>
              <a:rPr lang="ru-RU"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quarks as the fundamental constituents</a:t>
            </a:r>
            <a:r>
              <a:rPr lang="ru-RU"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of elementary particles?</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What the role the colored quarks are playing in understanding properties of the nuclear matter and the phenomena of phase transition between the hadron and the quark-gluon phases.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(confinement - deconfinement transitions)</a:t>
            </a:r>
            <a:endParaRPr lang="ru-RU" sz="3600"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A659C81D-9F74-C600-04B0-98D3771150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0447" y="188720"/>
            <a:ext cx="3005826" cy="3240280"/>
          </a:xfrm>
          <a:prstGeom prst="rect">
            <a:avLst/>
          </a:prstGeom>
        </p:spPr>
      </p:pic>
      <p:pic>
        <p:nvPicPr>
          <p:cNvPr id="8" name="Рисунок 7">
            <a:extLst>
              <a:ext uri="{FF2B5EF4-FFF2-40B4-BE49-F238E27FC236}">
                <a16:creationId xmlns:a16="http://schemas.microsoft.com/office/drawing/2014/main" id="{BA70E142-1FBB-13BD-3E30-462F0FFFFD9E}"/>
              </a:ext>
            </a:extLst>
          </p:cNvPr>
          <p:cNvPicPr>
            <a:picLocks noChangeAspect="1"/>
          </p:cNvPicPr>
          <p:nvPr/>
        </p:nvPicPr>
        <p:blipFill>
          <a:blip r:embed="rId3"/>
          <a:stretch>
            <a:fillRect/>
          </a:stretch>
        </p:blipFill>
        <p:spPr>
          <a:xfrm>
            <a:off x="4324982" y="242591"/>
            <a:ext cx="6028106" cy="2843302"/>
          </a:xfrm>
          <a:prstGeom prst="rect">
            <a:avLst/>
          </a:prstGeom>
        </p:spPr>
      </p:pic>
      <p:pic>
        <p:nvPicPr>
          <p:cNvPr id="2" name="Рисунок 1">
            <a:extLst>
              <a:ext uri="{FF2B5EF4-FFF2-40B4-BE49-F238E27FC236}">
                <a16:creationId xmlns:a16="http://schemas.microsoft.com/office/drawing/2014/main" id="{578E1DAC-17D7-AB33-EE10-6F2E47C3CEFF}"/>
              </a:ext>
            </a:extLst>
          </p:cNvPr>
          <p:cNvPicPr>
            <a:picLocks noChangeAspect="1"/>
          </p:cNvPicPr>
          <p:nvPr/>
        </p:nvPicPr>
        <p:blipFill>
          <a:blip r:embed="rId4"/>
          <a:stretch>
            <a:fillRect/>
          </a:stretch>
        </p:blipFill>
        <p:spPr>
          <a:xfrm>
            <a:off x="9254382" y="71840"/>
            <a:ext cx="1249788" cy="1121761"/>
          </a:xfrm>
          <a:prstGeom prst="rect">
            <a:avLst/>
          </a:prstGeom>
        </p:spPr>
      </p:pic>
    </p:spTree>
    <p:extLst>
      <p:ext uri="{BB962C8B-B14F-4D97-AF65-F5344CB8AC3E}">
        <p14:creationId xmlns:p14="http://schemas.microsoft.com/office/powerpoint/2010/main" val="342485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824D1-4545-44E8-3D9C-E4F8DD72CD2A}"/>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45664D65-9D3D-D2CF-3F78-AFEAC958ECC4}"/>
              </a:ext>
            </a:extLst>
          </p:cNvPr>
          <p:cNvSpPr>
            <a:spLocks noGrp="1"/>
          </p:cNvSpPr>
          <p:nvPr>
            <p:ph type="title"/>
          </p:nvPr>
        </p:nvSpPr>
        <p:spPr>
          <a:xfrm>
            <a:off x="478971" y="89715"/>
            <a:ext cx="11234057" cy="1924396"/>
          </a:xfrm>
          <a:ln w="22225">
            <a:solidFill>
              <a:schemeClr val="tx1"/>
            </a:solidFill>
          </a:ln>
        </p:spPr>
        <p:txBody>
          <a:bodyPr>
            <a:normAutofit fontScale="90000"/>
          </a:bodyPr>
          <a:lstStyle/>
          <a:p>
            <a:pPr algn="ctr">
              <a:lnSpc>
                <a:spcPct val="100000"/>
              </a:lnSpc>
            </a:pPr>
            <a:r>
              <a:rPr lang="en-US" sz="4000" b="1" dirty="0">
                <a:solidFill>
                  <a:schemeClr val="accent2"/>
                </a:solidFill>
                <a:latin typeface="Arial" panose="020B0604020202020204" pitchFamily="34" charset="0"/>
                <a:cs typeface="Arial" panose="020B0604020202020204" pitchFamily="34" charset="0"/>
              </a:rPr>
              <a:t>XX</a:t>
            </a:r>
            <a:r>
              <a:rPr lang="en-US" sz="4000" b="1" dirty="0">
                <a:solidFill>
                  <a:schemeClr val="accent2">
                    <a:lumMod val="50000"/>
                  </a:schemeClr>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              Fundamental Problem of Particle Physics:               </a:t>
            </a:r>
            <a:r>
              <a:rPr lang="en-US" sz="4000" b="1" dirty="0">
                <a:solidFill>
                  <a:schemeClr val="accent2"/>
                </a:solidFill>
                <a:latin typeface="Arial" panose="020B0604020202020204" pitchFamily="34" charset="0"/>
                <a:cs typeface="Arial" panose="020B0604020202020204" pitchFamily="34" charset="0"/>
              </a:rPr>
              <a:t>XXI</a:t>
            </a:r>
            <a:br>
              <a:rPr lang="en-US" sz="2800" b="1" dirty="0">
                <a:solidFill>
                  <a:schemeClr val="accent2"/>
                </a:solidFill>
                <a:latin typeface="Arial" panose="020B0604020202020204" pitchFamily="34" charset="0"/>
                <a:cs typeface="Arial" panose="020B0604020202020204" pitchFamily="34" charset="0"/>
              </a:rPr>
            </a:br>
            <a:br>
              <a:rPr lang="ru-RU" sz="2800" b="1" dirty="0">
                <a:solidFill>
                  <a:schemeClr val="accent2"/>
                </a:solidFill>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The</a:t>
            </a:r>
            <a:r>
              <a:rPr lang="en-US" sz="2700" b="1" dirty="0">
                <a:solidFill>
                  <a:schemeClr val="accent2"/>
                </a:solidFill>
                <a:latin typeface="Arial" panose="020B0604020202020204" pitchFamily="34" charset="0"/>
                <a:cs typeface="Arial" panose="020B0604020202020204" pitchFamily="34" charset="0"/>
              </a:rPr>
              <a:t> </a:t>
            </a:r>
            <a:r>
              <a:rPr lang="en-US" sz="2700" b="1" dirty="0">
                <a:latin typeface="Arial" panose="020B0604020202020204" pitchFamily="34" charset="0"/>
                <a:cs typeface="Arial" panose="020B0604020202020204" pitchFamily="34" charset="0"/>
              </a:rPr>
              <a:t>Dynamics of the Strong Interactions and</a:t>
            </a:r>
            <a:br>
              <a:rPr lang="en-US" sz="27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the Systematics of Hadrons (mesons and baryons)</a:t>
            </a:r>
            <a:endParaRPr lang="ru-RU"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4484BD0-4EA6-D0A7-FD1D-B8836DDE9271}"/>
              </a:ext>
            </a:extLst>
          </p:cNvPr>
          <p:cNvSpPr txBox="1"/>
          <p:nvPr/>
        </p:nvSpPr>
        <p:spPr>
          <a:xfrm>
            <a:off x="337360" y="2893000"/>
            <a:ext cx="10809511" cy="461665"/>
          </a:xfrm>
          <a:prstGeom prst="rect">
            <a:avLst/>
          </a:prstGeom>
          <a:noFill/>
          <a:ln w="2222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Fermi-Yang (</a:t>
            </a:r>
            <a:r>
              <a:rPr kumimoji="0" lang="en-US" sz="2400" b="1" i="0" u="none" strike="noStrike" kern="1200" cap="none" spc="0" normalizeH="0" baseline="0" noProof="0" dirty="0">
                <a:ln>
                  <a:noFill/>
                </a:ln>
                <a:solidFill>
                  <a:srgbClr val="0086CB">
                    <a:lumMod val="75000"/>
                  </a:srgbClr>
                </a:solidFill>
                <a:effectLst/>
                <a:uLnTx/>
                <a:uFillTx/>
                <a:latin typeface="Arial" panose="020B0604020202020204" pitchFamily="34" charset="0"/>
                <a:ea typeface="+mn-ea"/>
                <a:cs typeface="Arial" panose="020B0604020202020204" pitchFamily="34" charset="0"/>
              </a:rPr>
              <a:t>1949</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&gt;&gt; </a:t>
            </a: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Mesons as the bound states of baryons. </a:t>
            </a:r>
            <a:endParaRPr kumimoji="0" lang="ru-RU"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83C0920-EAD1-64A5-2707-80D2FA1470EE}"/>
              </a:ext>
            </a:extLst>
          </p:cNvPr>
          <p:cNvSpPr txBox="1"/>
          <p:nvPr/>
        </p:nvSpPr>
        <p:spPr>
          <a:xfrm>
            <a:off x="478971" y="3525868"/>
            <a:ext cx="11086009" cy="461665"/>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Sakata, Markov</a:t>
            </a:r>
            <a:r>
              <a:rPr kumimoji="0" 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400" b="1" i="0" u="none" strike="noStrike" kern="1200" cap="none" spc="0" normalizeH="0" baseline="0" noProof="0" dirty="0">
                <a:ln>
                  <a:noFill/>
                </a:ln>
                <a:solidFill>
                  <a:srgbClr val="0086CB">
                    <a:lumMod val="75000"/>
                  </a:srgbClr>
                </a:solidFill>
                <a:effectLst/>
                <a:uLnTx/>
                <a:uFillTx/>
                <a:latin typeface="Arial" panose="020B0604020202020204" pitchFamily="34" charset="0"/>
                <a:ea typeface="+mn-ea"/>
                <a:cs typeface="Arial" panose="020B0604020202020204" pitchFamily="34" charset="0"/>
              </a:rPr>
              <a:t>1955</a:t>
            </a:r>
            <a:r>
              <a:rPr kumimoji="0" 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&gt;&gt;</a:t>
            </a:r>
            <a:r>
              <a:rPr kumimoji="0" lang="ru-RU"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Composite models of elementary particles.</a:t>
            </a:r>
            <a:endParaRPr kumimoji="0" lang="ru-RU"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7F5F84E-6EFC-3F9A-47B5-CE588F282527}"/>
              </a:ext>
            </a:extLst>
          </p:cNvPr>
          <p:cNvSpPr txBox="1"/>
          <p:nvPr/>
        </p:nvSpPr>
        <p:spPr>
          <a:xfrm>
            <a:off x="461552" y="4329938"/>
            <a:ext cx="11234057" cy="2308324"/>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Necessity </a:t>
            </a:r>
            <a:r>
              <a:rPr lang="en-US" sz="2400" b="1" dirty="0">
                <a:solidFill>
                  <a:prstClr val="black"/>
                </a:solidFill>
                <a:latin typeface="Arial" panose="020B0604020202020204" pitchFamily="34" charset="0"/>
                <a:cs typeface="Arial" panose="020B0604020202020204" pitchFamily="34" charset="0"/>
              </a:rPr>
              <a:t>of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choosing the paradigm: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Monogeneity</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principle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hadrons consist of others as their bound states;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Hierarchia</a:t>
            </a:r>
            <a:r>
              <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principle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e</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xistence</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the basic most elementary constituents      of all hadrons. </a:t>
            </a:r>
            <a:endParaRPr kumimoji="0" lang="ru-RU"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9E166529-EB27-4CD1-D570-FCB8F72069A3}"/>
              </a:ext>
            </a:extLst>
          </p:cNvPr>
          <p:cNvSpPr txBox="1"/>
          <p:nvPr/>
        </p:nvSpPr>
        <p:spPr>
          <a:xfrm>
            <a:off x="478971" y="2222723"/>
            <a:ext cx="11234057"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i="1" u="none" strike="noStrike" kern="1200" cap="none" spc="0" normalizeH="0" baseline="0" noProof="0" dirty="0">
                <a:ln>
                  <a:noFill/>
                </a:ln>
                <a:solidFill>
                  <a:prstClr val="black"/>
                </a:solidFill>
                <a:effectLst/>
                <a:uLnTx/>
                <a:uFillTx/>
                <a:latin typeface="Calibri" panose="020F0502020204030204"/>
                <a:ea typeface="+mn-ea"/>
                <a:cs typeface="+mn-cs"/>
              </a:rPr>
              <a:t>Major trends in attempts to understand the general principle of Physics of Hadrons:</a:t>
            </a:r>
            <a:endParaRPr kumimoji="0" lang="ru-RU" sz="1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68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9D44A7-6205-FC63-0E78-87726FF09232}"/>
              </a:ext>
            </a:extLst>
          </p:cNvPr>
          <p:cNvSpPr>
            <a:spLocks noGrp="1"/>
          </p:cNvSpPr>
          <p:nvPr>
            <p:ph type="title"/>
          </p:nvPr>
        </p:nvSpPr>
        <p:spPr>
          <a:xfrm>
            <a:off x="0" y="97971"/>
            <a:ext cx="11887199" cy="1077686"/>
          </a:xfrm>
        </p:spPr>
        <p:txBody>
          <a:bodyPr>
            <a:normAutofit fontScale="90000"/>
          </a:bodyPr>
          <a:lstStyle/>
          <a:p>
            <a:pPr>
              <a:spcAft>
                <a:spcPts val="800"/>
              </a:spcAft>
            </a:pPr>
            <a:br>
              <a:rPr lang="ru-RU" sz="3100" b="1" dirty="0">
                <a:solidFill>
                  <a:schemeClr val="accent2"/>
                </a:solidFill>
                <a:latin typeface="Arial" panose="020B0604020202020204" pitchFamily="34" charset="0"/>
                <a:cs typeface="Arial" panose="020B0604020202020204" pitchFamily="34" charset="0"/>
              </a:rPr>
            </a:br>
            <a:r>
              <a:rPr lang="en-US" sz="3100" b="1" dirty="0">
                <a:solidFill>
                  <a:schemeClr val="accent2"/>
                </a:solidFill>
                <a:latin typeface="Arial" panose="020B0604020202020204" pitchFamily="34" charset="0"/>
                <a:cs typeface="Arial" panose="020B0604020202020204" pitchFamily="34" charset="0"/>
              </a:rPr>
              <a:t> </a:t>
            </a:r>
            <a:r>
              <a:rPr lang="en-US" sz="3600" b="1" dirty="0">
                <a:solidFill>
                  <a:schemeClr val="accent2"/>
                </a:solidFill>
                <a:latin typeface="Arial" panose="020B0604020202020204" pitchFamily="34" charset="0"/>
                <a:cs typeface="Arial" panose="020B0604020202020204" pitchFamily="34" charset="0"/>
              </a:rPr>
              <a:t> </a:t>
            </a:r>
            <a:r>
              <a:rPr lang="ru-RU" sz="3100" b="1" dirty="0">
                <a:solidFill>
                  <a:srgbClr val="0070C0"/>
                </a:solidFill>
                <a:latin typeface="Arial" panose="020B0604020202020204" pitchFamily="34" charset="0"/>
                <a:cs typeface="Arial" panose="020B0604020202020204" pitchFamily="34" charset="0"/>
              </a:rPr>
              <a:t>1964</a:t>
            </a:r>
            <a:r>
              <a:rPr lang="en-US" sz="3600" b="1" dirty="0">
                <a:solidFill>
                  <a:srgbClr val="0070C0"/>
                </a:solidFill>
                <a:latin typeface="Arial" panose="020B0604020202020204" pitchFamily="34" charset="0"/>
                <a:cs typeface="Arial" panose="020B0604020202020204" pitchFamily="34" charset="0"/>
              </a:rPr>
              <a:t> </a:t>
            </a:r>
            <a:r>
              <a:rPr lang="en-US" sz="3600" b="1" dirty="0">
                <a:solidFill>
                  <a:schemeClr val="accent2"/>
                </a:solidFill>
                <a:latin typeface="Arial" panose="020B0604020202020204" pitchFamily="34" charset="0"/>
                <a:cs typeface="Arial" panose="020B0604020202020204" pitchFamily="34" charset="0"/>
              </a:rPr>
              <a:t>                      </a:t>
            </a:r>
            <a:r>
              <a:rPr lang="en-US" sz="3100" b="0" i="0" dirty="0">
                <a:effectLst/>
                <a:latin typeface="Arial" panose="020B0604020202020204" pitchFamily="34" charset="0"/>
                <a:cs typeface="Arial" panose="020B0604020202020204" pitchFamily="34" charset="0"/>
              </a:rPr>
              <a:t>M. Gell-Mann, </a:t>
            </a:r>
            <a:r>
              <a:rPr lang="en-GB" sz="3100" b="0" i="0" dirty="0">
                <a:effectLst/>
                <a:latin typeface="Arial" panose="020B0604020202020204" pitchFamily="34" charset="0"/>
                <a:cs typeface="Arial" panose="020B0604020202020204" pitchFamily="34" charset="0"/>
              </a:rPr>
              <a:t>G. </a:t>
            </a:r>
            <a:r>
              <a:rPr lang="en-GB" sz="3100" dirty="0">
                <a:latin typeface="Arial" panose="020B0604020202020204" pitchFamily="34" charset="0"/>
                <a:cs typeface="Arial" panose="020B0604020202020204" pitchFamily="34" charset="0"/>
              </a:rPr>
              <a:t>Zweig</a:t>
            </a:r>
            <a:br>
              <a:rPr lang="en-GB" sz="3100" dirty="0">
                <a:latin typeface="Arial" panose="020B0604020202020204" pitchFamily="34" charset="0"/>
                <a:cs typeface="Arial" panose="020B0604020202020204" pitchFamily="34" charset="0"/>
              </a:rPr>
            </a:br>
            <a:r>
              <a:rPr lang="en-GB" sz="3100" dirty="0">
                <a:latin typeface="Arial" panose="020B0604020202020204" pitchFamily="34" charset="0"/>
                <a:cs typeface="Arial" panose="020B0604020202020204" pitchFamily="34" charset="0"/>
              </a:rPr>
              <a:t>              </a:t>
            </a:r>
            <a:r>
              <a:rPr lang="en-US" sz="3100" b="1" dirty="0">
                <a:solidFill>
                  <a:srgbClr val="0070C0"/>
                </a:solidFill>
                <a:latin typeface="Arial" panose="020B0604020202020204" pitchFamily="34" charset="0"/>
                <a:cs typeface="Arial" panose="020B0604020202020204" pitchFamily="34" charset="0"/>
              </a:rPr>
              <a:t>Model of Quarks as hypothetical hadron</a:t>
            </a:r>
            <a:r>
              <a:rPr lang="ru-RU" sz="3100" b="1" dirty="0">
                <a:solidFill>
                  <a:srgbClr val="0070C0"/>
                </a:solidFill>
                <a:latin typeface="Arial" panose="020B0604020202020204" pitchFamily="34" charset="0"/>
                <a:cs typeface="Arial" panose="020B0604020202020204" pitchFamily="34" charset="0"/>
              </a:rPr>
              <a:t> </a:t>
            </a:r>
            <a:r>
              <a:rPr lang="en-US" sz="3100" b="1" dirty="0">
                <a:solidFill>
                  <a:srgbClr val="0070C0"/>
                </a:solidFill>
                <a:latin typeface="Arial" panose="020B0604020202020204" pitchFamily="34" charset="0"/>
                <a:cs typeface="Arial" panose="020B0604020202020204" pitchFamily="34" charset="0"/>
              </a:rPr>
              <a:t>constituents</a:t>
            </a:r>
            <a:br>
              <a:rPr lang="ru-RU" sz="4400" b="1" dirty="0">
                <a:solidFill>
                  <a:srgbClr val="C00000"/>
                </a:solidFill>
                <a:latin typeface="Arial" panose="020B0604020202020204" pitchFamily="34" charset="0"/>
                <a:cs typeface="Arial" panose="020B0604020202020204" pitchFamily="34" charset="0"/>
              </a:rPr>
            </a:br>
            <a:endParaRPr lang="ru-RU" b="1" dirty="0"/>
          </a:p>
        </p:txBody>
      </p:sp>
      <p:pic>
        <p:nvPicPr>
          <p:cNvPr id="4" name="Объект 3">
            <a:extLst>
              <a:ext uri="{FF2B5EF4-FFF2-40B4-BE49-F238E27FC236}">
                <a16:creationId xmlns:a16="http://schemas.microsoft.com/office/drawing/2014/main" id="{C4F0771B-7967-EB2A-1C65-6D264139EC23}"/>
              </a:ext>
            </a:extLst>
          </p:cNvPr>
          <p:cNvPicPr>
            <a:picLocks noGrp="1" noChangeAspect="1"/>
          </p:cNvPicPr>
          <p:nvPr>
            <p:ph idx="1"/>
          </p:nvPr>
        </p:nvPicPr>
        <p:blipFill>
          <a:blip r:embed="rId2"/>
          <a:stretch>
            <a:fillRect/>
          </a:stretch>
        </p:blipFill>
        <p:spPr>
          <a:xfrm>
            <a:off x="1632856" y="1077998"/>
            <a:ext cx="2859140" cy="4282183"/>
          </a:xfrm>
          <a:prstGeom prst="rect">
            <a:avLst/>
          </a:prstGeom>
        </p:spPr>
      </p:pic>
      <p:pic>
        <p:nvPicPr>
          <p:cNvPr id="5" name="Рисунок 4">
            <a:extLst>
              <a:ext uri="{FF2B5EF4-FFF2-40B4-BE49-F238E27FC236}">
                <a16:creationId xmlns:a16="http://schemas.microsoft.com/office/drawing/2014/main" id="{A41E2D96-3B00-A3D2-CD94-F25B84282429}"/>
              </a:ext>
            </a:extLst>
          </p:cNvPr>
          <p:cNvPicPr>
            <a:picLocks noChangeAspect="1"/>
          </p:cNvPicPr>
          <p:nvPr/>
        </p:nvPicPr>
        <p:blipFill>
          <a:blip r:embed="rId3"/>
          <a:stretch>
            <a:fillRect/>
          </a:stretch>
        </p:blipFill>
        <p:spPr>
          <a:xfrm>
            <a:off x="5138056" y="1077997"/>
            <a:ext cx="5735649" cy="4282183"/>
          </a:xfrm>
          <a:prstGeom prst="rect">
            <a:avLst/>
          </a:prstGeom>
        </p:spPr>
      </p:pic>
      <p:pic>
        <p:nvPicPr>
          <p:cNvPr id="7" name="Рисунок 6">
            <a:extLst>
              <a:ext uri="{FF2B5EF4-FFF2-40B4-BE49-F238E27FC236}">
                <a16:creationId xmlns:a16="http://schemas.microsoft.com/office/drawing/2014/main" id="{1CF8D688-E9BE-EB27-9873-8B7529DEAD01}"/>
              </a:ext>
            </a:extLst>
          </p:cNvPr>
          <p:cNvPicPr>
            <a:picLocks noChangeAspect="1"/>
          </p:cNvPicPr>
          <p:nvPr/>
        </p:nvPicPr>
        <p:blipFill>
          <a:blip r:embed="rId4"/>
          <a:stretch>
            <a:fillRect/>
          </a:stretch>
        </p:blipFill>
        <p:spPr>
          <a:xfrm>
            <a:off x="553727" y="5849523"/>
            <a:ext cx="11302964" cy="536494"/>
          </a:xfrm>
          <a:prstGeom prst="rect">
            <a:avLst/>
          </a:prstGeom>
        </p:spPr>
      </p:pic>
      <p:pic>
        <p:nvPicPr>
          <p:cNvPr id="9" name="Рисунок 8">
            <a:extLst>
              <a:ext uri="{FF2B5EF4-FFF2-40B4-BE49-F238E27FC236}">
                <a16:creationId xmlns:a16="http://schemas.microsoft.com/office/drawing/2014/main" id="{F86ABA72-3655-5164-B452-F983CC5D2B95}"/>
              </a:ext>
            </a:extLst>
          </p:cNvPr>
          <p:cNvPicPr>
            <a:picLocks noChangeAspect="1"/>
          </p:cNvPicPr>
          <p:nvPr/>
        </p:nvPicPr>
        <p:blipFill>
          <a:blip r:embed="rId5"/>
          <a:stretch>
            <a:fillRect/>
          </a:stretch>
        </p:blipFill>
        <p:spPr>
          <a:xfrm>
            <a:off x="553727" y="6234378"/>
            <a:ext cx="11638273" cy="536494"/>
          </a:xfrm>
          <a:prstGeom prst="rect">
            <a:avLst/>
          </a:prstGeom>
        </p:spPr>
      </p:pic>
      <p:pic>
        <p:nvPicPr>
          <p:cNvPr id="10" name="Рисунок 9">
            <a:extLst>
              <a:ext uri="{FF2B5EF4-FFF2-40B4-BE49-F238E27FC236}">
                <a16:creationId xmlns:a16="http://schemas.microsoft.com/office/drawing/2014/main" id="{CF8A8996-E6E3-2F4B-F3A9-E608924741D0}"/>
              </a:ext>
            </a:extLst>
          </p:cNvPr>
          <p:cNvPicPr>
            <a:picLocks noChangeAspect="1"/>
          </p:cNvPicPr>
          <p:nvPr/>
        </p:nvPicPr>
        <p:blipFill>
          <a:blip r:embed="rId6"/>
          <a:stretch>
            <a:fillRect/>
          </a:stretch>
        </p:blipFill>
        <p:spPr>
          <a:xfrm>
            <a:off x="1821717" y="5349608"/>
            <a:ext cx="2670279" cy="499915"/>
          </a:xfrm>
          <a:prstGeom prst="rect">
            <a:avLst/>
          </a:prstGeom>
        </p:spPr>
      </p:pic>
      <p:pic>
        <p:nvPicPr>
          <p:cNvPr id="12" name="Рисунок 11">
            <a:extLst>
              <a:ext uri="{FF2B5EF4-FFF2-40B4-BE49-F238E27FC236}">
                <a16:creationId xmlns:a16="http://schemas.microsoft.com/office/drawing/2014/main" id="{E30B91FF-2D67-AFCB-4FD8-8AEC6F6CB19C}"/>
              </a:ext>
            </a:extLst>
          </p:cNvPr>
          <p:cNvPicPr>
            <a:picLocks noChangeAspect="1"/>
          </p:cNvPicPr>
          <p:nvPr/>
        </p:nvPicPr>
        <p:blipFill>
          <a:blip r:embed="rId7"/>
          <a:stretch>
            <a:fillRect/>
          </a:stretch>
        </p:blipFill>
        <p:spPr>
          <a:xfrm>
            <a:off x="6926724" y="5366276"/>
            <a:ext cx="1713124" cy="493819"/>
          </a:xfrm>
          <a:prstGeom prst="rect">
            <a:avLst/>
          </a:prstGeom>
        </p:spPr>
      </p:pic>
    </p:spTree>
    <p:extLst>
      <p:ext uri="{BB962C8B-B14F-4D97-AF65-F5344CB8AC3E}">
        <p14:creationId xmlns:p14="http://schemas.microsoft.com/office/powerpoint/2010/main" val="26475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4B25B-84E3-BEFE-F0F9-9CFE085CE6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AEAA1BF-ACD5-5626-6B84-A79FF43E133F}"/>
              </a:ext>
            </a:extLst>
          </p:cNvPr>
          <p:cNvSpPr txBox="1"/>
          <p:nvPr/>
        </p:nvSpPr>
        <p:spPr>
          <a:xfrm>
            <a:off x="403412" y="384577"/>
            <a:ext cx="11385176" cy="6088846"/>
          </a:xfrm>
          <a:prstGeom prst="rect">
            <a:avLst/>
          </a:prstGeom>
          <a:noFill/>
        </p:spPr>
        <p:txBody>
          <a:bodyPr wrap="square">
            <a:spAutoFit/>
          </a:bodyPr>
          <a:lstStyle/>
          <a:p>
            <a:pPr algn="ctr">
              <a:spcAft>
                <a:spcPts val="1800"/>
              </a:spcAft>
            </a:pPr>
            <a:endParaRPr lang="ru-RU" sz="2400" b="1" dirty="0">
              <a:solidFill>
                <a:srgbClr val="C00000"/>
              </a:solidFill>
              <a:latin typeface="Arial" panose="020B0604020202020204" pitchFamily="34" charset="0"/>
              <a:cs typeface="Arial" panose="020B0604020202020204" pitchFamily="34" charset="0"/>
            </a:endParaRPr>
          </a:p>
          <a:p>
            <a:pPr algn="ctr">
              <a:spcAft>
                <a:spcPts val="800"/>
              </a:spcAft>
            </a:pPr>
            <a:r>
              <a:rPr lang="ru-RU" sz="2800" b="1" dirty="0">
                <a:solidFill>
                  <a:schemeClr val="accent2"/>
                </a:solidFill>
                <a:latin typeface="Arial" panose="020B0604020202020204" pitchFamily="34" charset="0"/>
                <a:cs typeface="Arial" panose="020B0604020202020204" pitchFamily="34" charset="0"/>
              </a:rPr>
              <a:t>1965</a:t>
            </a:r>
          </a:p>
          <a:p>
            <a:pPr algn="ctr"/>
            <a:r>
              <a:rPr lang="en-GB" sz="2800" dirty="0">
                <a:latin typeface="Arial" panose="020B0604020202020204" pitchFamily="34" charset="0"/>
                <a:cs typeface="Arial" panose="020B0604020202020204" pitchFamily="34" charset="0"/>
              </a:rPr>
              <a:t>N.N. Bogoliubov, B.V. Struminsky, A.N. Tavkhelidze</a:t>
            </a:r>
          </a:p>
          <a:p>
            <a:pPr algn="ctr"/>
            <a:endParaRPr lang="en-US" sz="2400" dirty="0">
              <a:latin typeface="Arial" panose="020B0604020202020204" pitchFamily="34" charset="0"/>
              <a:cs typeface="Arial" panose="020B0604020202020204" pitchFamily="34" charset="0"/>
            </a:endParaRPr>
          </a:p>
          <a:p>
            <a:pPr algn="ctr"/>
            <a:r>
              <a:rPr lang="ru-RU" sz="2400" dirty="0">
                <a:latin typeface="Arial" panose="020B0604020202020204" pitchFamily="34" charset="0"/>
                <a:cs typeface="Arial" panose="020B0604020202020204" pitchFamily="34" charset="0"/>
              </a:rPr>
              <a:t>Han M.-Y., Nambu Y.,</a:t>
            </a:r>
          </a:p>
          <a:p>
            <a:pPr algn="ctr"/>
            <a:r>
              <a:rPr lang="ru-RU" sz="2400" dirty="0">
                <a:latin typeface="Arial" panose="020B0604020202020204" pitchFamily="34" charset="0"/>
                <a:cs typeface="Arial" panose="020B0604020202020204" pitchFamily="34" charset="0"/>
              </a:rPr>
              <a:t>Miyamoto Y.</a:t>
            </a:r>
          </a:p>
          <a:p>
            <a:pPr algn="ctr"/>
            <a:endParaRPr lang="en-US" sz="24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Introduction of a New Quantum Number of Quarks</a:t>
            </a:r>
            <a:endParaRPr lang="ru-RU" sz="2800" dirty="0">
              <a:latin typeface="Arial" panose="020B0604020202020204" pitchFamily="34" charset="0"/>
              <a:cs typeface="Arial" panose="020B0604020202020204" pitchFamily="34" charset="0"/>
            </a:endParaRPr>
          </a:p>
          <a:p>
            <a:pPr algn="ctr"/>
            <a:r>
              <a:rPr lang="en-US" sz="2800" b="1" dirty="0">
                <a:solidFill>
                  <a:schemeClr val="accent2"/>
                </a:solidFill>
                <a:latin typeface="Arial" panose="020B0604020202020204" pitchFamily="34" charset="0"/>
                <a:cs typeface="Arial" panose="020B0604020202020204" pitchFamily="34" charset="0"/>
              </a:rPr>
              <a:t>Hypothesis of Quarks</a:t>
            </a:r>
            <a:r>
              <a:rPr lang="ru-RU" sz="2800" b="1" dirty="0">
                <a:solidFill>
                  <a:schemeClr val="accent2"/>
                </a:solidFill>
                <a:latin typeface="Arial" panose="020B0604020202020204" pitchFamily="34" charset="0"/>
                <a:cs typeface="Arial" panose="020B0604020202020204" pitchFamily="34" charset="0"/>
              </a:rPr>
              <a:t> </a:t>
            </a:r>
            <a:r>
              <a:rPr lang="en-US" sz="2800" b="1" dirty="0">
                <a:solidFill>
                  <a:schemeClr val="accent2"/>
                </a:solidFill>
                <a:latin typeface="Arial" panose="020B0604020202020204" pitchFamily="34" charset="0"/>
                <a:cs typeface="Arial" panose="020B0604020202020204" pitchFamily="34" charset="0"/>
              </a:rPr>
              <a:t>Color</a:t>
            </a:r>
            <a:endParaRPr lang="ru-RU" sz="2800" b="1" dirty="0">
              <a:solidFill>
                <a:schemeClr val="accent2"/>
              </a:solidFill>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A way to resolve the contradiction of the naive quark model</a:t>
            </a:r>
          </a:p>
          <a:p>
            <a:pPr algn="ctr"/>
            <a:r>
              <a:rPr lang="en-US" sz="2800" dirty="0">
                <a:latin typeface="Arial" panose="020B0604020202020204" pitchFamily="34" charset="0"/>
                <a:cs typeface="Arial" panose="020B0604020202020204" pitchFamily="34" charset="0"/>
              </a:rPr>
              <a:t>to the fundamental Pauli principle of the relationship between the spin of particles and their statistics.                                                      Quarks as fundamental spin one-half fermions.</a:t>
            </a:r>
            <a:endParaRPr lang="ru-R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67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45661-BF4D-F4FD-1432-0BF316DC7D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AE75E6-0370-2D4F-64D8-24815FF2A85E}"/>
              </a:ext>
            </a:extLst>
          </p:cNvPr>
          <p:cNvSpPr txBox="1"/>
          <p:nvPr/>
        </p:nvSpPr>
        <p:spPr>
          <a:xfrm>
            <a:off x="418891" y="5541820"/>
            <a:ext cx="11332490" cy="523220"/>
          </a:xfrm>
          <a:prstGeom prst="rect">
            <a:avLst/>
          </a:prstGeom>
          <a:noFill/>
        </p:spPr>
        <p:txBody>
          <a:bodyPr wrap="square">
            <a:spAutoFit/>
          </a:bodyPr>
          <a:lstStyle/>
          <a:p>
            <a:r>
              <a:rPr lang="en-US" sz="1400" i="1" dirty="0" err="1">
                <a:latin typeface="Arial" panose="020B0604020202020204" pitchFamily="34" charset="0"/>
                <a:cs typeface="Arial" panose="020B0604020202020204" pitchFamily="34" charset="0"/>
              </a:rPr>
              <a:t>Bogoliubov</a:t>
            </a:r>
            <a:r>
              <a:rPr lang="en-US" sz="1400" i="1" dirty="0">
                <a:latin typeface="Arial" panose="020B0604020202020204" pitchFamily="34" charset="0"/>
                <a:cs typeface="Arial" panose="020B0604020202020204" pitchFamily="34" charset="0"/>
              </a:rPr>
              <a:t> N.N., </a:t>
            </a:r>
            <a:r>
              <a:rPr lang="en-US" sz="1400" i="1" dirty="0" err="1">
                <a:latin typeface="Arial" panose="020B0604020202020204" pitchFamily="34" charset="0"/>
                <a:cs typeface="Arial" panose="020B0604020202020204" pitchFamily="34" charset="0"/>
              </a:rPr>
              <a:t>Struminsky</a:t>
            </a:r>
            <a:r>
              <a:rPr lang="en-US" sz="1400" i="1" dirty="0">
                <a:latin typeface="Arial" panose="020B0604020202020204" pitchFamily="34" charset="0"/>
                <a:cs typeface="Arial" panose="020B0604020202020204" pitchFamily="34" charset="0"/>
              </a:rPr>
              <a:t> B.V., </a:t>
            </a:r>
            <a:r>
              <a:rPr lang="en-US" sz="1400" i="1" dirty="0" err="1">
                <a:latin typeface="Arial" panose="020B0604020202020204" pitchFamily="34" charset="0"/>
                <a:cs typeface="Arial" panose="020B0604020202020204" pitchFamily="34" charset="0"/>
              </a:rPr>
              <a:t>Tavkhelidze</a:t>
            </a:r>
            <a:r>
              <a:rPr lang="en-US" sz="1400" i="1" dirty="0">
                <a:latin typeface="Arial" panose="020B0604020202020204" pitchFamily="34" charset="0"/>
                <a:cs typeface="Arial" panose="020B0604020202020204" pitchFamily="34" charset="0"/>
              </a:rPr>
              <a:t> A.N. </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b="0" u="none" strike="noStrike" dirty="0">
                <a:effectLst/>
                <a:latin typeface="Arial" panose="020B0604020202020204" pitchFamily="34" charset="0"/>
                <a:cs typeface="Arial" panose="020B0604020202020204" pitchFamily="34" charset="0"/>
              </a:rPr>
              <a:t>JINR</a:t>
            </a:r>
            <a:r>
              <a:rPr lang="en-US" sz="1400" b="0" dirty="0">
                <a:effectLst/>
                <a:latin typeface="Arial" panose="020B0604020202020204" pitchFamily="34" charset="0"/>
                <a:cs typeface="Arial" panose="020B0604020202020204" pitchFamily="34" charset="0"/>
              </a:rPr>
              <a:t> Preprint D-1968, </a:t>
            </a:r>
            <a:r>
              <a:rPr lang="en-US" sz="1400" b="0" strike="noStrike" dirty="0">
                <a:effectLst/>
                <a:latin typeface="Arial" panose="020B0604020202020204" pitchFamily="34" charset="0"/>
                <a:cs typeface="Arial" panose="020B0604020202020204" pitchFamily="34" charset="0"/>
              </a:rPr>
              <a:t>Dubna,</a:t>
            </a:r>
            <a:r>
              <a:rPr lang="en-US" sz="1400" b="0" dirty="0">
                <a:effectLst/>
                <a:latin typeface="Arial" panose="020B0604020202020204" pitchFamily="34" charset="0"/>
                <a:cs typeface="Arial" panose="020B0604020202020204" pitchFamily="34" charset="0"/>
              </a:rPr>
              <a:t> </a:t>
            </a:r>
            <a:r>
              <a:rPr lang="en-US" sz="1400" b="0" dirty="0">
                <a:solidFill>
                  <a:schemeClr val="accent2"/>
                </a:solidFill>
                <a:effectLst/>
                <a:latin typeface="Arial" panose="020B0604020202020204" pitchFamily="34" charset="0"/>
                <a:cs typeface="Arial" panose="020B0604020202020204" pitchFamily="34" charset="0"/>
              </a:rPr>
              <a:t>1965</a:t>
            </a:r>
            <a:r>
              <a:rPr lang="en-US" sz="1400" b="0" dirty="0">
                <a:solidFill>
                  <a:schemeClr val="accent2">
                    <a:lumMod val="75000"/>
                  </a:schemeClr>
                </a:solidFill>
                <a:effectLst/>
                <a:latin typeface="Arial" panose="020B0604020202020204" pitchFamily="34" charset="0"/>
                <a:cs typeface="Arial" panose="020B0604020202020204" pitchFamily="34" charset="0"/>
              </a:rPr>
              <a:t>.</a:t>
            </a:r>
            <a:r>
              <a:rPr lang="ru-RU" sz="1400" b="0" dirty="0">
                <a:solidFill>
                  <a:srgbClr val="202122"/>
                </a:solidFill>
                <a:effectLst/>
                <a:latin typeface="Arial" panose="020B0604020202020204" pitchFamily="34" charset="0"/>
                <a:cs typeface="Arial" panose="020B0604020202020204" pitchFamily="34" charset="0"/>
              </a:rPr>
              <a:t> </a:t>
            </a:r>
          </a:p>
          <a:p>
            <a:r>
              <a:rPr lang="en-US" sz="1400" i="1" dirty="0" err="1">
                <a:latin typeface="Arial" panose="020B0604020202020204" pitchFamily="34" charset="0"/>
                <a:cs typeface="Arial" panose="020B0604020202020204" pitchFamily="34" charset="0"/>
              </a:rPr>
              <a:t>Struminsky</a:t>
            </a:r>
            <a:r>
              <a:rPr lang="en-US" sz="1400" i="1" dirty="0">
                <a:latin typeface="Arial" panose="020B0604020202020204" pitchFamily="34" charset="0"/>
                <a:cs typeface="Arial" panose="020B0604020202020204" pitchFamily="34" charset="0"/>
              </a:rPr>
              <a:t> B.V. </a:t>
            </a:r>
            <a:r>
              <a:rPr lang="en-US" sz="1400" b="0" dirty="0">
                <a:effectLst/>
                <a:latin typeface="Arial" panose="020B0604020202020204" pitchFamily="34" charset="0"/>
                <a:cs typeface="Arial" panose="020B0604020202020204" pitchFamily="34" charset="0"/>
              </a:rPr>
              <a:t>Magnetic Moments of </a:t>
            </a:r>
            <a:r>
              <a:rPr lang="en-US" sz="1400" b="0" dirty="0" err="1">
                <a:effectLst/>
                <a:latin typeface="Arial" panose="020B0604020202020204" pitchFamily="34" charset="0"/>
                <a:cs typeface="Arial" panose="020B0604020202020204" pitchFamily="34" charset="0"/>
              </a:rPr>
              <a:t>Barions</a:t>
            </a:r>
            <a:r>
              <a:rPr lang="en-US" sz="1400" b="0" dirty="0">
                <a:effectLst/>
                <a:latin typeface="Arial" panose="020B0604020202020204" pitchFamily="34" charset="0"/>
                <a:cs typeface="Arial" panose="020B0604020202020204" pitchFamily="34" charset="0"/>
              </a:rPr>
              <a:t> in the Quark Model</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t>
            </a:r>
            <a:r>
              <a:rPr lang="ru-RU" sz="1400" b="0" i="1" dirty="0">
                <a:effectLst/>
                <a:latin typeface="Arial" panose="020B0604020202020204" pitchFamily="34" charset="0"/>
                <a:cs typeface="Arial" panose="020B0604020202020204" pitchFamily="34" charset="0"/>
              </a:rPr>
              <a:t> </a:t>
            </a:r>
            <a:r>
              <a:rPr lang="en-US" sz="1400" b="0" u="none" strike="noStrike" dirty="0">
                <a:effectLst/>
                <a:latin typeface="Arial" panose="020B0604020202020204" pitchFamily="34" charset="0"/>
                <a:cs typeface="Arial" panose="020B0604020202020204" pitchFamily="34" charset="0"/>
              </a:rPr>
              <a:t>JINR</a:t>
            </a:r>
            <a:r>
              <a:rPr lang="en-US" sz="1400" b="0" dirty="0">
                <a:effectLst/>
                <a:latin typeface="Arial" panose="020B0604020202020204" pitchFamily="34" charset="0"/>
                <a:cs typeface="Arial" panose="020B0604020202020204" pitchFamily="34" charset="0"/>
              </a:rPr>
              <a:t> Preprint</a:t>
            </a:r>
            <a:r>
              <a:rPr lang="ru-RU" sz="1400" b="0" dirty="0">
                <a:effectLst/>
                <a:latin typeface="Arial" panose="020B0604020202020204" pitchFamily="34" charset="0"/>
                <a:cs typeface="Arial" panose="020B0604020202020204" pitchFamily="34" charset="0"/>
              </a:rPr>
              <a:t> </a:t>
            </a:r>
            <a:r>
              <a:rPr lang="en-US" sz="1400" b="0" dirty="0">
                <a:effectLst/>
                <a:latin typeface="Arial" panose="020B0604020202020204" pitchFamily="34" charset="0"/>
                <a:cs typeface="Arial" panose="020B0604020202020204" pitchFamily="34" charset="0"/>
              </a:rPr>
              <a:t>P-1939,</a:t>
            </a:r>
            <a:r>
              <a:rPr lang="en-US" sz="1400" b="0" dirty="0">
                <a:solidFill>
                  <a:srgbClr val="202122"/>
                </a:solidFill>
                <a:effectLst/>
                <a:latin typeface="Arial" panose="020B0604020202020204" pitchFamily="34" charset="0"/>
                <a:cs typeface="Arial" panose="020B0604020202020204" pitchFamily="34" charset="0"/>
              </a:rPr>
              <a:t> </a:t>
            </a:r>
            <a:r>
              <a:rPr lang="en-US" sz="1400" b="0" dirty="0">
                <a:solidFill>
                  <a:schemeClr val="accent2"/>
                </a:solidFill>
                <a:effectLst/>
                <a:latin typeface="Arial" panose="020B0604020202020204" pitchFamily="34" charset="0"/>
                <a:cs typeface="Arial" panose="020B0604020202020204" pitchFamily="34" charset="0"/>
              </a:rPr>
              <a:t>1965</a:t>
            </a:r>
            <a:r>
              <a:rPr lang="en-US" sz="1400" b="0" i="1" dirty="0">
                <a:solidFill>
                  <a:srgbClr val="202122"/>
                </a:solidFill>
                <a:effectLst/>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E60FF0F4-6CB4-9C3A-68E8-0604E5013575}"/>
              </a:ext>
            </a:extLst>
          </p:cNvPr>
          <p:cNvSpPr txBox="1"/>
          <p:nvPr/>
        </p:nvSpPr>
        <p:spPr>
          <a:xfrm>
            <a:off x="418891" y="6169218"/>
            <a:ext cx="11332490" cy="523220"/>
          </a:xfrm>
          <a:prstGeom prst="rect">
            <a:avLst/>
          </a:prstGeom>
          <a:noFill/>
        </p:spPr>
        <p:txBody>
          <a:bodyPr wrap="square">
            <a:spAutoFit/>
          </a:bodyPr>
          <a:lstStyle/>
          <a:p>
            <a:r>
              <a:rPr lang="en-US" sz="1400" i="1" dirty="0" err="1">
                <a:latin typeface="Arial" panose="020B0604020202020204" pitchFamily="34" charset="0"/>
                <a:cs typeface="Arial" panose="020B0604020202020204" pitchFamily="34" charset="0"/>
              </a:rPr>
              <a:t>Tavkhelidze</a:t>
            </a:r>
            <a:r>
              <a:rPr lang="en-US" sz="1400" i="1" dirty="0">
                <a:latin typeface="Arial" panose="020B0604020202020204" pitchFamily="34" charset="0"/>
                <a:cs typeface="Arial" panose="020B0604020202020204" pitchFamily="34" charset="0"/>
              </a:rPr>
              <a:t> A.N. </a:t>
            </a:r>
            <a:r>
              <a:rPr lang="en-US" sz="1400" b="0" dirty="0">
                <a:effectLst/>
                <a:latin typeface="Arial" panose="020B0604020202020204" pitchFamily="34" charset="0"/>
                <a:cs typeface="Arial" panose="020B0604020202020204" pitchFamily="34" charset="0"/>
              </a:rPr>
              <a:t>Proc.</a:t>
            </a:r>
            <a:r>
              <a:rPr lang="en-US" sz="1400" b="0" i="1" dirty="0">
                <a:effectLst/>
                <a:latin typeface="Arial" panose="020B0604020202020204" pitchFamily="34" charset="0"/>
                <a:cs typeface="Arial" panose="020B0604020202020204" pitchFamily="34" charset="0"/>
              </a:rPr>
              <a:t> </a:t>
            </a:r>
            <a:r>
              <a:rPr lang="en-US" sz="1400" b="0" dirty="0">
                <a:effectLst/>
                <a:latin typeface="Arial" panose="020B0604020202020204" pitchFamily="34" charset="0"/>
                <a:cs typeface="Arial" panose="020B0604020202020204" pitchFamily="34" charset="0"/>
              </a:rPr>
              <a:t>Seminar on High Energy Physics and Elementary </a:t>
            </a:r>
            <a:r>
              <a:rPr lang="en-US" sz="1400" dirty="0">
                <a:latin typeface="Arial" panose="020B0604020202020204" pitchFamily="34" charset="0"/>
                <a:cs typeface="Arial" panose="020B0604020202020204" pitchFamily="34" charset="0"/>
              </a:rPr>
              <a:t>Particles</a:t>
            </a:r>
            <a:r>
              <a:rPr lang="en-US" sz="1400" b="0" dirty="0">
                <a:effectLst/>
                <a:latin typeface="Arial" panose="020B0604020202020204" pitchFamily="34" charset="0"/>
                <a:cs typeface="Arial" panose="020B0604020202020204" pitchFamily="34" charset="0"/>
              </a:rPr>
              <a:t>. Trieste, Vienna IAEA, </a:t>
            </a:r>
            <a:r>
              <a:rPr lang="en-US" sz="1400" b="0" dirty="0">
                <a:solidFill>
                  <a:schemeClr val="accent2"/>
                </a:solidFill>
                <a:effectLst/>
                <a:latin typeface="Arial" panose="020B0604020202020204" pitchFamily="34" charset="0"/>
                <a:cs typeface="Arial" panose="020B0604020202020204" pitchFamily="34" charset="0"/>
              </a:rPr>
              <a:t>1965</a:t>
            </a:r>
            <a:r>
              <a:rPr lang="en-US" sz="1400" b="0" dirty="0">
                <a:effectLst/>
                <a:latin typeface="Arial" panose="020B0604020202020204" pitchFamily="34" charset="0"/>
                <a:cs typeface="Arial" panose="020B0604020202020204" pitchFamily="34" charset="0"/>
              </a:rPr>
              <a:t>, p. 763.</a:t>
            </a:r>
            <a:endParaRPr lang="ru-RU" sz="1400" b="0" dirty="0">
              <a:effectLst/>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Han M. Y. </a:t>
            </a:r>
            <a:r>
              <a:rPr lang="en-US" sz="1400" b="0" i="1" dirty="0">
                <a:effectLst/>
                <a:latin typeface="Arial" panose="020B0604020202020204" pitchFamily="34" charset="0"/>
                <a:cs typeface="Arial" panose="020B0604020202020204" pitchFamily="34" charset="0"/>
              </a:rPr>
              <a:t>and </a:t>
            </a:r>
            <a:r>
              <a:rPr lang="en-US" sz="1400" i="1" dirty="0" err="1">
                <a:latin typeface="Arial" panose="020B0604020202020204" pitchFamily="34" charset="0"/>
                <a:cs typeface="Arial" panose="020B0604020202020204" pitchFamily="34" charset="0"/>
              </a:rPr>
              <a:t>Nambu</a:t>
            </a:r>
            <a:r>
              <a:rPr lang="en-US" sz="1400" i="1" dirty="0">
                <a:latin typeface="Arial" panose="020B0604020202020204" pitchFamily="34" charset="0"/>
                <a:cs typeface="Arial" panose="020B0604020202020204" pitchFamily="34" charset="0"/>
              </a:rPr>
              <a:t> Y. </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b="0" dirty="0">
                <a:effectLst/>
                <a:latin typeface="Arial" panose="020B0604020202020204" pitchFamily="34" charset="0"/>
                <a:cs typeface="Arial" panose="020B0604020202020204" pitchFamily="34" charset="0"/>
              </a:rPr>
              <a:t>Phys. Rev. 139, B1006</a:t>
            </a:r>
            <a:r>
              <a:rPr lang="ru-RU" sz="1400" b="0" dirty="0">
                <a:effectLst/>
                <a:latin typeface="Arial" panose="020B0604020202020204" pitchFamily="34" charset="0"/>
                <a:cs typeface="Arial" panose="020B0604020202020204" pitchFamily="34" charset="0"/>
              </a:rPr>
              <a:t>.</a:t>
            </a:r>
            <a:r>
              <a:rPr lang="en-US" sz="1400" b="0" dirty="0">
                <a:effectLst/>
                <a:latin typeface="Arial" panose="020B0604020202020204" pitchFamily="34" charset="0"/>
                <a:cs typeface="Arial" panose="020B0604020202020204" pitchFamily="34" charset="0"/>
              </a:rPr>
              <a:t> </a:t>
            </a:r>
            <a:r>
              <a:rPr lang="en-US" sz="1400" b="0" dirty="0">
                <a:solidFill>
                  <a:schemeClr val="accent2"/>
                </a:solidFill>
                <a:effectLst/>
                <a:latin typeface="Arial" panose="020B0604020202020204" pitchFamily="34" charset="0"/>
                <a:cs typeface="Arial" panose="020B0604020202020204" pitchFamily="34" charset="0"/>
              </a:rPr>
              <a:t>1965</a:t>
            </a:r>
            <a:r>
              <a:rPr lang="en-US" sz="1400" b="0" dirty="0">
                <a:solidFill>
                  <a:srgbClr val="202122"/>
                </a:solidFill>
                <a:effectLst/>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EE539484-4EFE-B81D-EC20-95903A8579C5}"/>
              </a:ext>
            </a:extLst>
          </p:cNvPr>
          <p:cNvSpPr txBox="1"/>
          <p:nvPr/>
        </p:nvSpPr>
        <p:spPr>
          <a:xfrm>
            <a:off x="418891" y="5068310"/>
            <a:ext cx="3649916"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N.N. </a:t>
            </a:r>
            <a:r>
              <a:rPr lang="en-US" dirty="0" err="1">
                <a:latin typeface="Arial" panose="020B0604020202020204" pitchFamily="34" charset="0"/>
                <a:cs typeface="Arial" panose="020B0604020202020204" pitchFamily="34" charset="0"/>
              </a:rPr>
              <a:t>Bogoliubov</a:t>
            </a:r>
            <a:endParaRPr lang="ru-RU"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2006432-25E8-4D7E-AD4C-EA0B19E2BB7C}"/>
              </a:ext>
            </a:extLst>
          </p:cNvPr>
          <p:cNvSpPr txBox="1"/>
          <p:nvPr/>
        </p:nvSpPr>
        <p:spPr>
          <a:xfrm>
            <a:off x="4255476" y="5068310"/>
            <a:ext cx="3768133"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B.V. </a:t>
            </a:r>
            <a:r>
              <a:rPr lang="en-US" dirty="0" err="1">
                <a:latin typeface="Arial" panose="020B0604020202020204" pitchFamily="34" charset="0"/>
                <a:cs typeface="Arial" panose="020B0604020202020204" pitchFamily="34" charset="0"/>
              </a:rPr>
              <a:t>Struminsky</a:t>
            </a:r>
            <a:endParaRPr lang="ru-RU" dirty="0"/>
          </a:p>
        </p:txBody>
      </p:sp>
      <p:sp>
        <p:nvSpPr>
          <p:cNvPr id="12" name="TextBox 11">
            <a:extLst>
              <a:ext uri="{FF2B5EF4-FFF2-40B4-BE49-F238E27FC236}">
                <a16:creationId xmlns:a16="http://schemas.microsoft.com/office/drawing/2014/main" id="{FF1F4B23-A20F-4F33-B58A-4BE7E51A6148}"/>
              </a:ext>
            </a:extLst>
          </p:cNvPr>
          <p:cNvSpPr txBox="1"/>
          <p:nvPr/>
        </p:nvSpPr>
        <p:spPr>
          <a:xfrm>
            <a:off x="8210278" y="5068310"/>
            <a:ext cx="3541103"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A.N. </a:t>
            </a:r>
            <a:r>
              <a:rPr lang="en-US" dirty="0" err="1">
                <a:latin typeface="Arial" panose="020B0604020202020204" pitchFamily="34" charset="0"/>
                <a:cs typeface="Arial" panose="020B0604020202020204" pitchFamily="34" charset="0"/>
              </a:rPr>
              <a:t>Tavkhelidze</a:t>
            </a:r>
            <a:endParaRPr lang="ru-RU" dirty="0"/>
          </a:p>
        </p:txBody>
      </p:sp>
      <p:pic>
        <p:nvPicPr>
          <p:cNvPr id="9" name="Рисунок 8">
            <a:extLst>
              <a:ext uri="{FF2B5EF4-FFF2-40B4-BE49-F238E27FC236}">
                <a16:creationId xmlns:a16="http://schemas.microsoft.com/office/drawing/2014/main" id="{DB1E9443-8038-4E81-83A2-3DCD399401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891" y="237959"/>
            <a:ext cx="3649916" cy="4783764"/>
          </a:xfrm>
          <a:prstGeom prst="rect">
            <a:avLst/>
          </a:prstGeom>
        </p:spPr>
      </p:pic>
      <p:pic>
        <p:nvPicPr>
          <p:cNvPr id="4" name="Рисунок 3">
            <a:extLst>
              <a:ext uri="{FF2B5EF4-FFF2-40B4-BE49-F238E27FC236}">
                <a16:creationId xmlns:a16="http://schemas.microsoft.com/office/drawing/2014/main" id="{091ABF06-A5CC-4A6F-B220-3ACC143299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8210278" y="237961"/>
            <a:ext cx="3541103" cy="4783762"/>
          </a:xfrm>
          <a:prstGeom prst="rect">
            <a:avLst/>
          </a:prstGeom>
        </p:spPr>
      </p:pic>
      <p:pic>
        <p:nvPicPr>
          <p:cNvPr id="7" name="Рисунок 6">
            <a:extLst>
              <a:ext uri="{FF2B5EF4-FFF2-40B4-BE49-F238E27FC236}">
                <a16:creationId xmlns:a16="http://schemas.microsoft.com/office/drawing/2014/main" id="{198516E4-6CF6-437B-A25B-AB4BDBFFC40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2830" y="239411"/>
            <a:ext cx="3773424" cy="4782312"/>
          </a:xfrm>
          <a:prstGeom prst="rect">
            <a:avLst/>
          </a:prstGeom>
        </p:spPr>
      </p:pic>
    </p:spTree>
    <p:extLst>
      <p:ext uri="{BB962C8B-B14F-4D97-AF65-F5344CB8AC3E}">
        <p14:creationId xmlns:p14="http://schemas.microsoft.com/office/powerpoint/2010/main" val="27113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405B36-A879-BAEF-6037-E09480775F7F}"/>
              </a:ext>
            </a:extLst>
          </p:cNvPr>
          <p:cNvSpPr>
            <a:spLocks noGrp="1"/>
          </p:cNvSpPr>
          <p:nvPr>
            <p:ph type="title"/>
          </p:nvPr>
        </p:nvSpPr>
        <p:spPr>
          <a:xfrm>
            <a:off x="586838" y="279812"/>
            <a:ext cx="11036796" cy="1126218"/>
          </a:xfrm>
          <a:ln w="25400">
            <a:noFill/>
          </a:ln>
        </p:spPr>
        <p:txBody>
          <a:bodyPr>
            <a:normAutofit/>
          </a:bodyPr>
          <a:lstStyle/>
          <a:p>
            <a:pPr algn="ctr"/>
            <a:r>
              <a:rPr lang="en-US" sz="2800" b="1" dirty="0">
                <a:latin typeface="Arial" panose="020B0604020202020204" pitchFamily="34" charset="0"/>
                <a:cs typeface="Arial" panose="020B0604020202020204" pitchFamily="34" charset="0"/>
              </a:rPr>
              <a:t>Quark Model of Hadrons – </a:t>
            </a:r>
            <a:br>
              <a:rPr lang="en-US" sz="2800" b="1" dirty="0">
                <a:latin typeface="Arial" panose="020B0604020202020204" pitchFamily="34" charset="0"/>
                <a:cs typeface="Arial" panose="020B0604020202020204" pitchFamily="34" charset="0"/>
              </a:rPr>
            </a:br>
            <a:r>
              <a:rPr lang="en-US" sz="2800" b="1" dirty="0">
                <a:solidFill>
                  <a:schemeClr val="accent2"/>
                </a:solidFill>
                <a:latin typeface="Arial" panose="020B0604020202020204" pitchFamily="34" charset="0"/>
                <a:cs typeface="Arial" panose="020B0604020202020204" pitchFamily="34" charset="0"/>
              </a:rPr>
              <a:t>Challenge to Ideas and Notions of Particle Physics</a:t>
            </a:r>
            <a:endParaRPr lang="ru-RU" sz="2800" b="1" dirty="0">
              <a:solidFill>
                <a:schemeClr val="accent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BEE2D37-3137-639F-FB3D-6371DB5652A8}"/>
              </a:ext>
            </a:extLst>
          </p:cNvPr>
          <p:cNvSpPr txBox="1"/>
          <p:nvPr/>
        </p:nvSpPr>
        <p:spPr>
          <a:xfrm>
            <a:off x="586838" y="1577171"/>
            <a:ext cx="11036796" cy="1200329"/>
          </a:xfrm>
          <a:prstGeom prst="rect">
            <a:avLst/>
          </a:prstGeom>
          <a:noFill/>
          <a:ln w="190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  Fractional electric chargies (e/3);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II. Contradiction to the Pauli Principle;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III. </a:t>
            </a:r>
            <a:r>
              <a:rPr lang="en-US" sz="2400" dirty="0">
                <a:solidFill>
                  <a:prstClr val="black"/>
                </a:solidFill>
                <a:latin typeface="Arial" panose="020B0604020202020204" pitchFamily="34" charset="0"/>
                <a:cs typeface="Arial" panose="020B0604020202020204" pitchFamily="34" charset="0"/>
              </a:rPr>
              <a:t>Absence of the reason not to be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seen in experiments.</a:t>
            </a:r>
          </a:p>
        </p:txBody>
      </p:sp>
      <p:sp>
        <p:nvSpPr>
          <p:cNvPr id="8" name="TextBox 7">
            <a:extLst>
              <a:ext uri="{FF2B5EF4-FFF2-40B4-BE49-F238E27FC236}">
                <a16:creationId xmlns:a16="http://schemas.microsoft.com/office/drawing/2014/main" id="{0BA7099B-8FB0-C740-E8CC-2921275D1061}"/>
              </a:ext>
            </a:extLst>
          </p:cNvPr>
          <p:cNvSpPr txBox="1"/>
          <p:nvPr/>
        </p:nvSpPr>
        <p:spPr>
          <a:xfrm>
            <a:off x="586839" y="3064219"/>
            <a:ext cx="11370030" cy="1569660"/>
          </a:xfrm>
          <a:prstGeom prst="rect">
            <a:avLst/>
          </a:prstGeom>
          <a:noFill/>
          <a:ln w="1905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the quarks: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Hypothetical composites of hadron (“ases” or group theory elements)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or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Real physical objects – fundamental composites of hadrons. </a:t>
            </a:r>
          </a:p>
        </p:txBody>
      </p:sp>
      <p:sp>
        <p:nvSpPr>
          <p:cNvPr id="9" name="TextBox 8">
            <a:extLst>
              <a:ext uri="{FF2B5EF4-FFF2-40B4-BE49-F238E27FC236}">
                <a16:creationId xmlns:a16="http://schemas.microsoft.com/office/drawing/2014/main" id="{480EEED4-D870-9586-E7B5-CEAB5BFEC122}"/>
              </a:ext>
            </a:extLst>
          </p:cNvPr>
          <p:cNvSpPr txBox="1"/>
          <p:nvPr/>
        </p:nvSpPr>
        <p:spPr>
          <a:xfrm>
            <a:off x="488867" y="3549128"/>
            <a:ext cx="1184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ru-RU"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18843168-4D95-7519-0E94-8C8233EFE742}"/>
              </a:ext>
            </a:extLst>
          </p:cNvPr>
          <p:cNvSpPr txBox="1"/>
          <p:nvPr/>
        </p:nvSpPr>
        <p:spPr>
          <a:xfrm>
            <a:off x="577602" y="4920598"/>
            <a:ext cx="11036796" cy="1569660"/>
          </a:xfrm>
          <a:prstGeom prst="rect">
            <a:avLst/>
          </a:prstGeom>
          <a:noFill/>
          <a:ln w="254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Dubna approach to the Quark Hadron Model (</a:t>
            </a:r>
            <a:r>
              <a:rPr kumimoji="0" lang="en-US" sz="24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N.N. Bogoliubov et al</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Quarks </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are real </a:t>
            </a:r>
            <a:r>
              <a:rPr kumimoji="0" lang="en-US" sz="24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physical objects – the point-like fundamental constituents of hadrons being fermions due to the existence of the new additional quantum number</a:t>
            </a:r>
            <a:r>
              <a:rPr kumimoji="0" lang="ru-RU" sz="24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rPr>
              <a:t>distinguishing three the unitary equivalent quark states.</a:t>
            </a:r>
            <a:endParaRPr kumimoji="0" lang="ru-RU" sz="1600" b="1" i="0" u="none" strike="noStrike" kern="1200" cap="none" spc="0" normalizeH="0" baseline="0" noProof="0" dirty="0">
              <a:ln>
                <a:noFill/>
              </a:ln>
              <a:solidFill>
                <a:srgbClr val="0086CB"/>
              </a:solidFill>
              <a:effectLst/>
              <a:uLnTx/>
              <a:uFillTx/>
              <a:latin typeface="Arial" panose="020B0604020202020204" pitchFamily="34" charset="0"/>
              <a:ea typeface="+mn-ea"/>
              <a:cs typeface="Arial" panose="020B0604020202020204" pitchFamily="34" charset="0"/>
            </a:endParaRPr>
          </a:p>
        </p:txBody>
      </p:sp>
      <p:pic>
        <p:nvPicPr>
          <p:cNvPr id="5" name="Рисунок 4">
            <a:extLst>
              <a:ext uri="{FF2B5EF4-FFF2-40B4-BE49-F238E27FC236}">
                <a16:creationId xmlns:a16="http://schemas.microsoft.com/office/drawing/2014/main" id="{66D5452B-3843-5115-B0FC-6094E2419951}"/>
              </a:ext>
            </a:extLst>
          </p:cNvPr>
          <p:cNvPicPr>
            <a:picLocks noChangeAspect="1"/>
          </p:cNvPicPr>
          <p:nvPr/>
        </p:nvPicPr>
        <p:blipFill>
          <a:blip r:embed="rId2"/>
          <a:stretch>
            <a:fillRect/>
          </a:stretch>
        </p:blipFill>
        <p:spPr>
          <a:xfrm>
            <a:off x="10615633" y="3386299"/>
            <a:ext cx="1341236" cy="1603387"/>
          </a:xfrm>
          <a:prstGeom prst="rect">
            <a:avLst/>
          </a:prstGeom>
        </p:spPr>
      </p:pic>
    </p:spTree>
    <p:extLst>
      <p:ext uri="{BB962C8B-B14F-4D97-AF65-F5344CB8AC3E}">
        <p14:creationId xmlns:p14="http://schemas.microsoft.com/office/powerpoint/2010/main" val="405545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Тема Office">
  <a:themeElements>
    <a:clrScheme name="JINR">
      <a:dk1>
        <a:sysClr val="windowText" lastClr="000000"/>
      </a:dk1>
      <a:lt1>
        <a:sysClr val="window" lastClr="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majorFont>
      <a:minorFont>
        <a:latin typeface="Calibri"/>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24399</TotalTime>
  <Words>3485</Words>
  <Application>Microsoft Office PowerPoint</Application>
  <PresentationFormat>Широкоэкранный</PresentationFormat>
  <Paragraphs>347</Paragraphs>
  <Slides>36</Slides>
  <Notes>9</Notes>
  <HiddenSlides>1</HiddenSlides>
  <MMClips>0</MMClips>
  <ScaleCrop>false</ScaleCrop>
  <HeadingPairs>
    <vt:vector size="6" baseType="variant">
      <vt:variant>
        <vt:lpstr>Использованные шрифты</vt:lpstr>
      </vt:variant>
      <vt:variant>
        <vt:i4>8</vt:i4>
      </vt:variant>
      <vt:variant>
        <vt:lpstr>Тема</vt:lpstr>
      </vt:variant>
      <vt:variant>
        <vt:i4>4</vt:i4>
      </vt:variant>
      <vt:variant>
        <vt:lpstr>Заголовки слайдов</vt:lpstr>
      </vt:variant>
      <vt:variant>
        <vt:i4>36</vt:i4>
      </vt:variant>
    </vt:vector>
  </HeadingPairs>
  <TitlesOfParts>
    <vt:vector size="48" baseType="lpstr">
      <vt:lpstr>Aptos Narrow</vt:lpstr>
      <vt:lpstr>Arial</vt:lpstr>
      <vt:lpstr>Calibri</vt:lpstr>
      <vt:lpstr>Calibri Light</vt:lpstr>
      <vt:lpstr>Cambria Math</vt:lpstr>
      <vt:lpstr>Google Sans</vt:lpstr>
      <vt:lpstr>Roboto</vt:lpstr>
      <vt:lpstr>Times New Roman</vt:lpstr>
      <vt:lpstr>Тема Office</vt:lpstr>
      <vt:lpstr>Оформление по умолчанию</vt:lpstr>
      <vt:lpstr>1_Тема Office</vt:lpstr>
      <vt:lpstr>Office Theme</vt:lpstr>
      <vt:lpstr>Презентация PowerPoint</vt:lpstr>
      <vt:lpstr>Презентация PowerPoint</vt:lpstr>
      <vt:lpstr>     Some Important Contributions of JINR Scientists in Particle and Nuclear Physics (1956-2025)</vt:lpstr>
      <vt:lpstr>       What is colored quarks? Why they are so important?  What is the principally new in the idea of colored quarks as the fundamental constituents of elementary particles?  What the role the colored quarks are playing in understanding properties of the nuclear matter and the phenomena of phase transition between the hadron and the quark-gluon phases.      (confinement - deconfinement transitions)</vt:lpstr>
      <vt:lpstr>XX               Fundamental Problem of Particle Physics:               XXI  The Dynamics of the Strong Interactions and the Systematics of Hadrons (mesons and baryons)</vt:lpstr>
      <vt:lpstr>   1964                       M. Gell-Mann, G. Zweig               Model of Quarks as hypothetical hadron constituents </vt:lpstr>
      <vt:lpstr>Презентация PowerPoint</vt:lpstr>
      <vt:lpstr>Презентация PowerPoint</vt:lpstr>
      <vt:lpstr>Quark Model of Hadrons –  Challenge to Ideas and Notions of Particle Physics</vt:lpstr>
      <vt:lpstr>Презентация PowerPoint</vt:lpstr>
      <vt:lpstr>Презентация PowerPoint</vt:lpstr>
      <vt:lpstr>Dynamic Composite Hadron Quark Model (Dubna, 1965) </vt:lpstr>
      <vt:lpstr>Презентация PowerPoint</vt:lpstr>
      <vt:lpstr>Презентация PowerPoint</vt:lpstr>
      <vt:lpstr>Презентация PowerPoint</vt:lpstr>
      <vt:lpstr>Презентация PowerPoint</vt:lpstr>
      <vt:lpstr>                 Power Laws in Particle and Nuclear Physics                                          Quark Counting Rules</vt:lpstr>
      <vt:lpstr>                                        Deuteron form factor squared                                                       ( SLAC  data, R. Arnold et al (1975) )</vt:lpstr>
      <vt:lpstr>Презентация PowerPoint</vt:lpstr>
      <vt:lpstr>Презентация PowerPoint</vt:lpstr>
      <vt:lpstr>         Content of the static (spherical symmetric) 6-quark bag with                                                                                                           the quantum numbers of the Deuteron</vt:lpstr>
      <vt:lpstr>                          Exotic content of the real Deuteron</vt:lpstr>
      <vt:lpstr>      Colour analysis of multibaryonic states: SU(3)  x  SU(2x2)  &lt; SU(12)</vt:lpstr>
      <vt:lpstr>      Colour analysis of multibaryonic states: SU(3)  x  SU(2x2)  &lt; SU(12)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1965–2025: What Do We Have After 60 Years?</vt:lpstr>
      <vt:lpstr>1965–2025: What Do We Have After 60 Years?</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the 60th Anniversary of the Hypothesis of Colored  Quarks and the Dubna Model of Hadrons”</dc:title>
  <dc:creator>Victor Matveev</dc:creator>
  <cp:lastModifiedBy>Victor Matveev</cp:lastModifiedBy>
  <cp:revision>166</cp:revision>
  <cp:lastPrinted>2025-06-25T08:34:02Z</cp:lastPrinted>
  <dcterms:created xsi:type="dcterms:W3CDTF">2025-03-11T14:52:19Z</dcterms:created>
  <dcterms:modified xsi:type="dcterms:W3CDTF">2025-06-27T05:32:38Z</dcterms:modified>
</cp:coreProperties>
</file>