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50" r:id="rId1"/>
    <p:sldMasterId id="2147483652" r:id="rId2"/>
    <p:sldMasterId id="2147483654" r:id="rId3"/>
    <p:sldMasterId id="2147483659" r:id="rId4"/>
    <p:sldMasterId id="2147483661" r:id="rId5"/>
    <p:sldMasterId id="2147483663" r:id="rId6"/>
    <p:sldMasterId id="2147483657" r:id="rId7"/>
    <p:sldMasterId id="2147483665" r:id="rId8"/>
  </p:sldMasterIdLst>
  <p:notesMasterIdLst>
    <p:notesMasterId r:id="rId34"/>
  </p:notesMasterIdLst>
  <p:handoutMasterIdLst>
    <p:handoutMasterId r:id="rId35"/>
  </p:handoutMasterIdLst>
  <p:sldIdLst>
    <p:sldId id="256" r:id="rId9"/>
    <p:sldId id="446" r:id="rId10"/>
    <p:sldId id="447" r:id="rId11"/>
    <p:sldId id="448" r:id="rId12"/>
    <p:sldId id="401" r:id="rId13"/>
    <p:sldId id="397" r:id="rId14"/>
    <p:sldId id="404" r:id="rId15"/>
    <p:sldId id="398" r:id="rId16"/>
    <p:sldId id="257" r:id="rId17"/>
    <p:sldId id="392" r:id="rId18"/>
    <p:sldId id="411" r:id="rId19"/>
    <p:sldId id="412" r:id="rId20"/>
    <p:sldId id="413" r:id="rId21"/>
    <p:sldId id="414" r:id="rId22"/>
    <p:sldId id="441" r:id="rId23"/>
    <p:sldId id="442" r:id="rId24"/>
    <p:sldId id="443" r:id="rId25"/>
    <p:sldId id="444" r:id="rId26"/>
    <p:sldId id="445" r:id="rId27"/>
    <p:sldId id="425" r:id="rId28"/>
    <p:sldId id="439" r:id="rId29"/>
    <p:sldId id="426" r:id="rId30"/>
    <p:sldId id="427" r:id="rId31"/>
    <p:sldId id="430" r:id="rId32"/>
    <p:sldId id="302" r:id="rId33"/>
  </p:sldIdLst>
  <p:sldSz cx="12192000" cy="6858000"/>
  <p:notesSz cx="6794500" cy="9906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orient="horz" pos="981" userDrawn="1">
          <p15:clr>
            <a:srgbClr val="A4A3A4"/>
          </p15:clr>
        </p15:guide>
        <p15:guide id="3" orient="horz" pos="3521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pos="55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6239" userDrawn="1">
          <p15:clr>
            <a:srgbClr val="A4A3A4"/>
          </p15:clr>
        </p15:guide>
        <p15:guide id="2" pos="353" userDrawn="1">
          <p15:clr>
            <a:srgbClr val="A4A3A4"/>
          </p15:clr>
        </p15:guide>
        <p15:guide id="3" pos="41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434345"/>
    <a:srgbClr val="85E1F8"/>
    <a:srgbClr val="4834B7"/>
    <a:srgbClr val="75BAFF"/>
    <a:srgbClr val="000080"/>
    <a:srgbClr val="A5A5A5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0" autoAdjust="0"/>
    <p:restoredTop sz="95475" autoAdjust="0"/>
  </p:normalViewPr>
  <p:slideViewPr>
    <p:cSldViewPr>
      <p:cViewPr varScale="1">
        <p:scale>
          <a:sx n="110" d="100"/>
          <a:sy n="110" d="100"/>
        </p:scale>
        <p:origin x="372" y="102"/>
      </p:cViewPr>
      <p:guideLst>
        <p:guide orient="horz" pos="3838"/>
        <p:guide orient="horz" pos="981"/>
        <p:guide orient="horz" pos="3521"/>
        <p:guide pos="7287"/>
        <p:guide pos="393"/>
        <p:guide pos="55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12" y="-108"/>
      </p:cViewPr>
      <p:guideLst>
        <p:guide orient="horz" pos="6239"/>
        <p:guide pos="353"/>
        <p:guide pos="4129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emf"/><Relationship Id="rId9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11" Type="http://schemas.openxmlformats.org/officeDocument/2006/relationships/image" Target="../media/image79.e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90.e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image" Target="../media/image93.wmf"/><Relationship Id="rId7" Type="http://schemas.openxmlformats.org/officeDocument/2006/relationships/image" Target="../media/image97.e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64.wmf"/><Relationship Id="rId6" Type="http://schemas.openxmlformats.org/officeDocument/2006/relationships/image" Target="../media/image66.wmf"/><Relationship Id="rId5" Type="http://schemas.openxmlformats.org/officeDocument/2006/relationships/image" Target="../media/image54.wmf"/><Relationship Id="rId4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3438" cy="49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34" tIns="46115" rIns="92234" bIns="4611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76" y="2"/>
            <a:ext cx="2943438" cy="49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34" tIns="46115" rIns="92234" bIns="461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564"/>
            <a:ext cx="2943438" cy="4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34" tIns="46115" rIns="92234" bIns="4611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9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76" y="9408564"/>
            <a:ext cx="2943438" cy="4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34" tIns="46115" rIns="92234" bIns="461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0912C90-C77D-4F5C-A339-4D43DD79E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25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theme" Target="../theme/theme9.xml"/><Relationship Id="rId4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377825" y="941388"/>
            <a:ext cx="7872413" cy="4427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2"/>
          <p:cNvSpPr>
            <a:spLocks noChangeArrowheads="1"/>
          </p:cNvSpPr>
          <p:nvPr/>
        </p:nvSpPr>
        <p:spPr bwMode="auto">
          <a:xfrm>
            <a:off x="542672" y="5733219"/>
            <a:ext cx="6007468" cy="277234"/>
          </a:xfrm>
          <a:prstGeom prst="rect">
            <a:avLst/>
          </a:prstGeom>
          <a:solidFill>
            <a:srgbClr val="CEE3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301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201" name="Rectangle 3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99795" y="5769655"/>
            <a:ext cx="5872594" cy="362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Образец текста</a:t>
            </a:r>
          </a:p>
          <a:p>
            <a:pPr lvl="2"/>
            <a:r>
              <a:rPr lang="ru-RU" noProof="0" smtClean="0"/>
              <a:t>Второй уровень</a:t>
            </a:r>
          </a:p>
        </p:txBody>
      </p:sp>
      <p:sp>
        <p:nvSpPr>
          <p:cNvPr id="78853" name="Line 34"/>
          <p:cNvSpPr>
            <a:spLocks noChangeShapeType="1"/>
          </p:cNvSpPr>
          <p:nvPr/>
        </p:nvSpPr>
        <p:spPr bwMode="auto">
          <a:xfrm>
            <a:off x="0" y="9476681"/>
            <a:ext cx="67945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296" tIns="46148" rIns="92296" bIns="46148"/>
          <a:lstStyle/>
          <a:p>
            <a:endParaRPr lang="ru-RU"/>
          </a:p>
        </p:txBody>
      </p:sp>
      <p:sp>
        <p:nvSpPr>
          <p:cNvPr id="78854" name="Line 35"/>
          <p:cNvSpPr>
            <a:spLocks noChangeShapeType="1"/>
          </p:cNvSpPr>
          <p:nvPr/>
        </p:nvSpPr>
        <p:spPr bwMode="auto">
          <a:xfrm>
            <a:off x="6223267" y="9476682"/>
            <a:ext cx="0" cy="429319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296" tIns="46148" rIns="92296" bIns="46148"/>
          <a:lstStyle/>
          <a:p>
            <a:endParaRPr lang="ru-RU"/>
          </a:p>
        </p:txBody>
      </p:sp>
      <p:sp>
        <p:nvSpPr>
          <p:cNvPr id="7204" name="Rectangle 3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38440" y="9337272"/>
            <a:ext cx="2945024" cy="49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34" tIns="46115" rIns="92234" bIns="46115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fld id="{E15D3A63-AF00-4190-B9C8-3C634D264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8856" name="Picture 38" descr="о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9" y="-3168"/>
            <a:ext cx="6283564" cy="56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421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1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192088" indent="-90488" algn="l" rtl="0" eaLnBrk="0" fontAlgn="base" hangingPunct="0">
      <a:lnSpc>
        <a:spcPct val="110000"/>
      </a:lnSpc>
      <a:spcBef>
        <a:spcPct val="10000"/>
      </a:spcBef>
      <a:spcAft>
        <a:spcPct val="0"/>
      </a:spcAft>
      <a:buBlip>
        <a:blip r:embed="rId3"/>
      </a:buBlip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274638" indent="-80963" algn="l" rtl="0" eaLnBrk="0" fontAlgn="base" hangingPunct="0">
      <a:spcBef>
        <a:spcPct val="0"/>
      </a:spcBef>
      <a:spcAft>
        <a:spcPct val="0"/>
      </a:spcAft>
      <a:buBlip>
        <a:blip r:embed="rId4"/>
      </a:buBlip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.png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110000"/>
              </a:lnSpc>
              <a:spcBef>
                <a:spcPct val="1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41674" indent="-285259" algn="l" eaLnBrk="0" hangingPunct="0">
              <a:lnSpc>
                <a:spcPct val="110000"/>
              </a:lnSpc>
              <a:spcBef>
                <a:spcPct val="10000"/>
              </a:spcBef>
              <a:buBlip>
                <a:blip r:embed="rId3"/>
              </a:buBlip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1038" indent="-228207" algn="l" eaLnBrk="0" hangingPunct="0">
              <a:buBlip>
                <a:blip r:embed="rId4"/>
              </a:buBlip>
              <a:defRPr sz="1000">
                <a:solidFill>
                  <a:schemeClr val="tx1"/>
                </a:solidFill>
                <a:latin typeface="Arial" charset="0"/>
              </a:defRPr>
            </a:lvl3pPr>
            <a:lvl4pPr marL="1597453" indent="-22979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868" indent="-228207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282" indent="-228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696" indent="-228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3113" indent="-228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527" indent="-2282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D508430A-B1B1-4113-86E4-A0194093C3F0}" type="slidenum">
              <a:rPr lang="ru-RU" altLang="ru-RU" smtClean="0">
                <a:solidFill>
                  <a:schemeClr val="accent2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ru-RU" altLang="ru-RU" smtClean="0">
              <a:solidFill>
                <a:schemeClr val="accent2"/>
              </a:solidFill>
            </a:endParaRPr>
          </a:p>
        </p:txBody>
      </p:sp>
      <p:sp>
        <p:nvSpPr>
          <p:cNvPr id="7987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77825" y="941388"/>
            <a:ext cx="7872413" cy="4427537"/>
          </a:xfrm>
          <a:ln/>
        </p:spPr>
      </p:sp>
      <p:sp>
        <p:nvSpPr>
          <p:cNvPr id="7987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22943-78E2-4B73-983C-92A35BDF45F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171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22943-78E2-4B73-983C-92A35BDF45F0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77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22943-78E2-4B73-983C-92A35BDF45F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594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22943-78E2-4B73-983C-92A35BDF45F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85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 userDrawn="1"/>
        </p:nvSpPr>
        <p:spPr bwMode="auto">
          <a:xfrm>
            <a:off x="7579785" y="1076328"/>
            <a:ext cx="48048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5" name="Oval 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111067" y="1076328"/>
            <a:ext cx="480484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Oval 8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644467" y="1076328"/>
            <a:ext cx="480484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Oval 10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175752" y="1076328"/>
            <a:ext cx="48048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Oval 1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709152" y="1076328"/>
            <a:ext cx="48048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Oval 1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242552" y="1076328"/>
            <a:ext cx="48048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0" name="Picture 13" descr="ujkm,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9" y="511175"/>
            <a:ext cx="1856316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817033" y="5554663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9" y="2455863"/>
            <a:ext cx="10297583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919" y="4652963"/>
            <a:ext cx="10297583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56739220"/>
      </p:ext>
    </p:extLst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BA232-8AA1-4F33-AD7C-7CA8819F9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27483"/>
      </p:ext>
    </p:extLst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19" y="77791"/>
            <a:ext cx="10943167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4419" y="1557341"/>
            <a:ext cx="5369983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24419" y="3897316"/>
            <a:ext cx="5369983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557338"/>
            <a:ext cx="5369984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12294-599F-42F8-AF31-5ACDF3943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061934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BBCE3-5170-4293-A131-5889A3C77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714344"/>
      </p:ext>
    </p:extLst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24419" y="77791"/>
            <a:ext cx="10943167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4419" y="1557341"/>
            <a:ext cx="5369983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557341"/>
            <a:ext cx="5369984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24419" y="3897316"/>
            <a:ext cx="5369983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897316"/>
            <a:ext cx="5369984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AAB0D-7BE0-4C4F-969A-52ED4356B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83920"/>
      </p:ext>
    </p:extLst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19" y="77791"/>
            <a:ext cx="10943167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4419" y="1557341"/>
            <a:ext cx="10943167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4419" y="3897316"/>
            <a:ext cx="10943167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9BD1B-CA6B-4953-AFDA-8BAB187B3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29668"/>
      </p:ext>
    </p:extLst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24419" y="77788"/>
            <a:ext cx="10943167" cy="600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615F9-8878-4326-A523-4F8D877C7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70678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2852" y="77788"/>
            <a:ext cx="2734733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20" y="77788"/>
            <a:ext cx="8005233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FE6B7-A563-442D-9BF3-1F76D2078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48240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24419" y="77791"/>
            <a:ext cx="10943167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4419" y="1557341"/>
            <a:ext cx="5369983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557341"/>
            <a:ext cx="5369984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24419" y="3897316"/>
            <a:ext cx="5369983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897316"/>
            <a:ext cx="5369984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B4DF-7B62-4F72-AAB6-89F6CE369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9255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579785" y="1076328"/>
            <a:ext cx="48048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Oval 14"/>
          <p:cNvSpPr>
            <a:spLocks noChangeArrowheads="1"/>
          </p:cNvSpPr>
          <p:nvPr userDrawn="1"/>
        </p:nvSpPr>
        <p:spPr bwMode="auto">
          <a:xfrm>
            <a:off x="8111067" y="1076328"/>
            <a:ext cx="480484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6" name="Oval 1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644467" y="1076328"/>
            <a:ext cx="480484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Oval 1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175752" y="1076328"/>
            <a:ext cx="48048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Oval 1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709152" y="1076328"/>
            <a:ext cx="48048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Oval 1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242552" y="1076328"/>
            <a:ext cx="48048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0" name="Picture 21" descr="ujkm,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9" y="511175"/>
            <a:ext cx="1856316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2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817033" y="5554663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  <p:sp>
        <p:nvSpPr>
          <p:cNvPr id="113684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814919" y="2455863"/>
            <a:ext cx="10297583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367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814919" y="4652963"/>
            <a:ext cx="10297583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50812908"/>
      </p:ext>
    </p:extLst>
  </p:cSld>
  <p:clrMapOvr>
    <a:masterClrMapping/>
  </p:clrMapOvr>
  <p:transition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9D471-863C-4BD1-9573-98040C4EA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96594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19279-2909-4784-9E26-E3F46517D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13327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9" y="1557338"/>
            <a:ext cx="536998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557338"/>
            <a:ext cx="5369984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AE42E-AF7C-42EB-BBED-797F0EBAE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82532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FE5D9-1E95-42A7-88E6-153A9E7D9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9397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10D8-A5A2-4A0F-981B-E06751738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951261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8E440-6039-4EF6-B3EA-C1D67991E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77087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63267-7868-460C-AD73-78CA46A73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82648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13086-2C9D-4601-A24F-07240E19A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5529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94AA6-E5D1-491B-A57E-5364BC826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5342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3E53-62C3-43F7-8595-0BFCBE00B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8571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2852" y="77788"/>
            <a:ext cx="2734733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20" y="77788"/>
            <a:ext cx="8005233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A6ED8-A72C-49EC-8700-3866F4755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44391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579785" y="1076328"/>
            <a:ext cx="48048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Oval 1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111067" y="1076328"/>
            <a:ext cx="480484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Oval 15"/>
          <p:cNvSpPr>
            <a:spLocks noChangeArrowheads="1"/>
          </p:cNvSpPr>
          <p:nvPr userDrawn="1"/>
        </p:nvSpPr>
        <p:spPr bwMode="auto">
          <a:xfrm>
            <a:off x="8644467" y="1076328"/>
            <a:ext cx="480484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7" name="Oval 1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175752" y="1076328"/>
            <a:ext cx="48048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Oval 1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709152" y="1076328"/>
            <a:ext cx="48048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Oval 1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242552" y="1076328"/>
            <a:ext cx="48048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0" name="Picture 21" descr="ujkm,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9" y="511175"/>
            <a:ext cx="1856316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2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817033" y="5554663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  <p:sp>
        <p:nvSpPr>
          <p:cNvPr id="115732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814919" y="2455863"/>
            <a:ext cx="10297583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572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814919" y="4652963"/>
            <a:ext cx="10297583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36237431"/>
      </p:ext>
    </p:extLst>
  </p:cSld>
  <p:clrMapOvr>
    <a:masterClrMapping/>
  </p:clrMapOvr>
  <p:transition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61B50-4173-41BD-BAA7-8108725C6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91243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2B768-5DDB-40F1-B2A1-18139F558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621584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9" y="1557338"/>
            <a:ext cx="536998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557338"/>
            <a:ext cx="5369984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F78A4-0291-4FAD-8F16-7F7118B25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66564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D4A3E-C0E5-43F5-953B-A391FD078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847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97640-C148-48D4-8584-27F3B8700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73470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299EB-DBFD-4949-A83A-1EE84466C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11996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F8439-C027-405F-B93A-3FABBF576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694120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E9E9F-A872-4B7C-B834-1ADB250E0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02321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F1F0D-6E43-4F15-BEF3-4BE6DB8F1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437682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C27C3-E757-4343-B02A-9DEB4F654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207267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2852" y="77788"/>
            <a:ext cx="2734733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20" y="77788"/>
            <a:ext cx="8005233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4F235-1F31-4051-9537-33D06EC9F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952266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19" y="77791"/>
            <a:ext cx="10943167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4419" y="1557338"/>
            <a:ext cx="5369983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557338"/>
            <a:ext cx="5369984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2ED58-A98F-44CE-B747-544577126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539817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19" y="77791"/>
            <a:ext cx="10943167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4419" y="1557341"/>
            <a:ext cx="5369983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24419" y="3897316"/>
            <a:ext cx="5369983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557338"/>
            <a:ext cx="5369984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2E16A-4E20-4842-B493-68FDD64BC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98386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19" y="77791"/>
            <a:ext cx="10943167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4419" y="1557341"/>
            <a:ext cx="10943167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4419" y="3897316"/>
            <a:ext cx="10943167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7D5B-F8AB-4F14-8F1D-C00410EE5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75672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19" y="77791"/>
            <a:ext cx="10943167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4419" y="1557341"/>
            <a:ext cx="5369983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24419" y="3897316"/>
            <a:ext cx="5369983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6197600" y="1557338"/>
            <a:ext cx="5369984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680F1-D3A3-4012-B3CF-7165121A4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03582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24419" y="77791"/>
            <a:ext cx="10943167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4419" y="1557341"/>
            <a:ext cx="5369983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557341"/>
            <a:ext cx="5369984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24419" y="3897316"/>
            <a:ext cx="5369983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897316"/>
            <a:ext cx="5369984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2C6BF-6337-4AE0-8FB1-FF157D0DA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1511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9" y="1557338"/>
            <a:ext cx="536998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557338"/>
            <a:ext cx="5369984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9D992-0D9F-4466-9B7A-662C62AAC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35497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19" y="77791"/>
            <a:ext cx="10943167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4419" y="1557341"/>
            <a:ext cx="5369983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557341"/>
            <a:ext cx="5369984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24419" y="3897316"/>
            <a:ext cx="10943167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4CA3-6D08-4905-81B0-528AD7D2F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16738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579785" y="1076328"/>
            <a:ext cx="48048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Oval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111067" y="1076328"/>
            <a:ext cx="480484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Oval 1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644467" y="1076328"/>
            <a:ext cx="480484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Oval 15"/>
          <p:cNvSpPr>
            <a:spLocks noChangeArrowheads="1"/>
          </p:cNvSpPr>
          <p:nvPr userDrawn="1"/>
        </p:nvSpPr>
        <p:spPr bwMode="auto">
          <a:xfrm>
            <a:off x="9175752" y="1076328"/>
            <a:ext cx="48048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8" name="Oval 1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709152" y="1076328"/>
            <a:ext cx="48048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Oval 18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242552" y="1076328"/>
            <a:ext cx="48048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0" name="Picture 20" descr="ujkm,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9" y="511175"/>
            <a:ext cx="1856316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1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817033" y="5554663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  <p:sp>
        <p:nvSpPr>
          <p:cNvPr id="2754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814919" y="2455863"/>
            <a:ext cx="10297583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54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14919" y="4652963"/>
            <a:ext cx="10297583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30406547"/>
      </p:ext>
    </p:extLst>
  </p:cSld>
  <p:clrMapOvr>
    <a:masterClrMapping/>
  </p:clrMapOvr>
  <p:transition>
    <p:spli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E6AA1-99C4-4167-9776-0B77295E2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636722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6AAA-9552-47F1-B6D9-0843F61F4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98519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9" y="1557338"/>
            <a:ext cx="536998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557338"/>
            <a:ext cx="5369984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5CC20-A272-4C84-BE7C-5891E29ED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74741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05808-21AA-43BE-A4BC-26E7934B5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48551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D7D1A-33DE-49FD-970E-EF306B362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51101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F6A15-AB4C-48E2-899B-A7F535BC0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03098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CA09A-5673-4161-A93B-F025761A3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7713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9345-F481-4245-B10A-2D8219940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218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32AA2-A607-4208-92B9-80F0ECBB2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276274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F4F0B-B0DE-494F-B0B2-6408C4C61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428200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2852" y="77788"/>
            <a:ext cx="2734733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20" y="77788"/>
            <a:ext cx="8005233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86962-8150-4337-BC5D-35EBA6AFC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09829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579785" y="1076328"/>
            <a:ext cx="48048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Oval 1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111067" y="1076328"/>
            <a:ext cx="480484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Oval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644467" y="1076328"/>
            <a:ext cx="480484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Oval 1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175752" y="1076328"/>
            <a:ext cx="48048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Oval 15"/>
          <p:cNvSpPr>
            <a:spLocks noChangeArrowheads="1"/>
          </p:cNvSpPr>
          <p:nvPr userDrawn="1"/>
        </p:nvSpPr>
        <p:spPr bwMode="auto">
          <a:xfrm>
            <a:off x="9709152" y="1076328"/>
            <a:ext cx="48048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9" name="Oval 1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242552" y="1076328"/>
            <a:ext cx="48048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0" name="Picture 19" descr="ujkm,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9" y="511175"/>
            <a:ext cx="1856316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0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817033" y="5554663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  <p:sp>
        <p:nvSpPr>
          <p:cNvPr id="32769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814919" y="2455863"/>
            <a:ext cx="10297583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14919" y="4652963"/>
            <a:ext cx="10297583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47470830"/>
      </p:ext>
    </p:extLst>
  </p:cSld>
  <p:clrMapOvr>
    <a:masterClrMapping/>
  </p:clrMapOvr>
  <p:transition>
    <p:split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760D4-975A-4B9B-8687-096D91969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82818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DA1FF-6C56-42B0-817E-84EC6D50E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10986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9" y="1557338"/>
            <a:ext cx="536998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557338"/>
            <a:ext cx="5369984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D001B-358B-4F82-813C-14D6DC1DB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561957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6E3E7-C543-4305-953F-638EA3172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9561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D03FA-0C4C-4C35-B93D-88CF81D42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57373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F254-7D4A-43D9-ADCB-B40480B98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56222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F281B-8DCC-484E-8A0A-F59BF1B80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8846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7BA45-9883-4049-B331-92B168AB6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691691"/>
      </p:ext>
    </p:extLst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12ABE-B576-48D7-99CC-77068CAB6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81763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64B7B-33F9-448E-A3B7-C6835E161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661621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2852" y="77788"/>
            <a:ext cx="2734733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20" y="77788"/>
            <a:ext cx="8005233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254A-CDAD-454B-88B4-9C65EE857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92604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19" y="77791"/>
            <a:ext cx="10943167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4419" y="1557338"/>
            <a:ext cx="5369983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557338"/>
            <a:ext cx="5369984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12BA7-23AC-4D4D-A115-FE209252F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87476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24419" y="77791"/>
            <a:ext cx="10943167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4419" y="1557341"/>
            <a:ext cx="5369983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557341"/>
            <a:ext cx="5369984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24419" y="3897316"/>
            <a:ext cx="5369983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897316"/>
            <a:ext cx="5369984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1C539-EEDE-41A0-A7A7-2351CDC4F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1242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579785" y="1076328"/>
            <a:ext cx="48048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Oval 1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111067" y="1076328"/>
            <a:ext cx="480484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Oval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644467" y="1076328"/>
            <a:ext cx="480484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Oval 1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175752" y="1076328"/>
            <a:ext cx="48048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Oval 1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709152" y="1076328"/>
            <a:ext cx="48048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Oval 17"/>
          <p:cNvSpPr>
            <a:spLocks noChangeArrowheads="1"/>
          </p:cNvSpPr>
          <p:nvPr userDrawn="1"/>
        </p:nvSpPr>
        <p:spPr bwMode="auto">
          <a:xfrm>
            <a:off x="10242552" y="1076328"/>
            <a:ext cx="48048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smtClean="0">
                <a:solidFill>
                  <a:schemeClr val="hlink"/>
                </a:solidFill>
              </a:rPr>
              <a:t>6</a:t>
            </a:r>
          </a:p>
        </p:txBody>
      </p:sp>
      <p:pic>
        <p:nvPicPr>
          <p:cNvPr id="10" name="Picture 19" descr="ujkm,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9" y="511175"/>
            <a:ext cx="1856316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0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817033" y="5554663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  <p:sp>
        <p:nvSpPr>
          <p:cNvPr id="35022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814919" y="2455863"/>
            <a:ext cx="10297583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02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14919" y="4652963"/>
            <a:ext cx="10297583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65270394"/>
      </p:ext>
    </p:extLst>
  </p:cSld>
  <p:clrMapOvr>
    <a:masterClrMapping/>
  </p:clrMapOvr>
  <p:transition>
    <p:split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BAE43-6373-4F06-889C-337E95549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40579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3D4AF-76FE-4841-839D-DBEEFF8ED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33200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9" y="1557338"/>
            <a:ext cx="536998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557338"/>
            <a:ext cx="5369984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1920D-BC07-4546-A9C9-E5194D3E4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44290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1DEF6-1B7D-425C-B311-C9A489A1D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8324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85012-41B6-4130-965B-BB2EB802B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50801"/>
      </p:ext>
    </p:extLst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F9AE4-1544-4100-8A1E-DC0F0891B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569484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8BDE9-B461-4A8E-934C-92E72047D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327901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D3186-02E9-4E2A-BDB3-B5E2FE409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16729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7CCF4-86BA-4DA0-B10B-FA1246368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7695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BE8E2-10A1-4556-8B1F-13D187E06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30766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2852" y="77788"/>
            <a:ext cx="2734733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20" y="77788"/>
            <a:ext cx="8005233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3DEA7-34D5-4175-9397-1164FD165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98165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2" y="293691"/>
            <a:ext cx="2233084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6817" y="2181228"/>
            <a:ext cx="10488083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6819" y="3789363"/>
            <a:ext cx="8870949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42139775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4459B-109B-4065-8D19-8EB7A2643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91588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7E5B3-9C7D-4A5B-82D3-A665DB6ED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07247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9" y="1557338"/>
            <a:ext cx="536998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557338"/>
            <a:ext cx="5369984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5A78E-C0E0-4564-93D4-9E9AAF4C9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9151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A8A70-1FBF-49E1-B1E4-7C1E55C4A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597879"/>
      </p:ext>
    </p:extLst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7026-4F89-466C-B0FE-B8B7613A8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342526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85154-E59B-448A-8E41-25B3266A4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54152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92C4-BD0C-4301-BB89-5AEDA7154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89646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FBAEB-73B8-49C6-BA2C-67AAC8500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09264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AA21-5659-45F6-B3E4-CE16594CE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29329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AD794-67D8-4FB3-B466-692D53A59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353147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2852" y="77788"/>
            <a:ext cx="2734733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20" y="77788"/>
            <a:ext cx="8005233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BE36C-1237-42C5-819C-DD092BA7D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70838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80960" y="2214578"/>
            <a:ext cx="9537740" cy="5539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600" b="1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Название доклада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380960" y="5204667"/>
            <a:ext cx="5334000" cy="276999"/>
          </a:xfrm>
        </p:spPr>
        <p:txBody>
          <a:bodyPr lIns="0" tIns="0" rIns="0" bIns="0">
            <a:spAutoFit/>
          </a:bodyPr>
          <a:lstStyle>
            <a:lvl1pPr>
              <a:buNone/>
              <a:defRPr sz="1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Докладчик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380960" y="5767418"/>
            <a:ext cx="5334000" cy="276999"/>
          </a:xfrm>
        </p:spPr>
        <p:txBody>
          <a:bodyPr lIns="0" tIns="0" rIns="0" bIns="0">
            <a:spAutoFit/>
          </a:bodyPr>
          <a:lstStyle>
            <a:lvl1pPr>
              <a:buNone/>
              <a:defRPr sz="1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 доклада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13439" y="296094"/>
            <a:ext cx="259228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0" y="294297"/>
            <a:ext cx="2144368" cy="7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4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jkm,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2" y="293691"/>
            <a:ext cx="2233084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6817" y="2181228"/>
            <a:ext cx="10488083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6819" y="3644903"/>
            <a:ext cx="8917516" cy="1008063"/>
          </a:xfr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74021701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0F9EB-12FC-4A83-A2A6-D7FC693D5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08517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7B27B-33AF-4D99-B20C-A4FE7D8F8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5956"/>
      </p:ext>
    </p:extLst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4FEC9-6ECC-4C98-A73C-8D575EBAC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30129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9" y="1557338"/>
            <a:ext cx="536998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557338"/>
            <a:ext cx="5369984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25C10-1065-49D6-B447-BF9EA3D3B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61275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B5E65-007B-4FCC-B84A-0538A0E3B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5402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1B0E0-C775-4B86-AF58-044B8B40C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36380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1B98C-92A1-44B5-B162-91F53853E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61892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9F0A5-2B38-40C8-AF63-D753A53A0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06113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20B7-55B5-4040-A094-298860E48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54833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05D3D-E009-4A6A-9833-3874B209D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648025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2852" y="77788"/>
            <a:ext cx="2734733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20" y="77788"/>
            <a:ext cx="8005233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16A5F-5D32-46E0-8DED-79AD1A2D0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50336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19" y="77791"/>
            <a:ext cx="10943167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4419" y="1557338"/>
            <a:ext cx="5369983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557338"/>
            <a:ext cx="5369984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3EC7-E160-4684-87E1-EB3B9B89B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65820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rosatom.ru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hyperlink" Target="http://www.rosatom.ru/" TargetMode="Externa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hyperlink" Target="http://www.rosatom.ru/" TargetMode="Externa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hyperlink" Target="http://www.rosatom.ru/" TargetMode="Externa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hyperlink" Target="http://www.rosatom.ru/" TargetMode="Externa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hyperlink" Target="http://www.rosatom.ru/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hyperlink" Target="http://www.rosatom.ru/" TargetMode="Externa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77791"/>
            <a:ext cx="10943167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44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10384" y="6448428"/>
            <a:ext cx="1081616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6AA1F226-7A67-457F-AA4C-EDE0B06F6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557338"/>
            <a:ext cx="10943167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9" name="Oval 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854019" y="1022350"/>
            <a:ext cx="383116" cy="2873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30" name="Oval 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370486" y="1022350"/>
            <a:ext cx="383116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smtClean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031" name="Oval 8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889068" y="1022350"/>
            <a:ext cx="38311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smtClean="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032" name="Oval 20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407651" y="1022350"/>
            <a:ext cx="383116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b="1" smtClean="0">
                <a:solidFill>
                  <a:schemeClr val="hlink"/>
                </a:solidFill>
              </a:rPr>
              <a:t>4</a:t>
            </a:r>
            <a:endParaRPr lang="ru-RU" altLang="ru-RU" b="1" smtClean="0">
              <a:solidFill>
                <a:schemeClr val="hlink"/>
              </a:solidFill>
            </a:endParaRPr>
          </a:p>
        </p:txBody>
      </p:sp>
      <p:sp>
        <p:nvSpPr>
          <p:cNvPr id="1033" name="Oval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926235" y="1022350"/>
            <a:ext cx="38311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b="1" smtClean="0">
                <a:solidFill>
                  <a:schemeClr val="hlink"/>
                </a:solidFill>
              </a:rPr>
              <a:t>5</a:t>
            </a:r>
            <a:endParaRPr lang="ru-RU" altLang="ru-RU" b="1" smtClean="0">
              <a:solidFill>
                <a:schemeClr val="hlink"/>
              </a:solidFill>
            </a:endParaRPr>
          </a:p>
        </p:txBody>
      </p:sp>
      <p:sp>
        <p:nvSpPr>
          <p:cNvPr id="1034" name="Oval 2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1444819" y="1022350"/>
            <a:ext cx="383116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b="1" smtClean="0">
                <a:solidFill>
                  <a:schemeClr val="hlink"/>
                </a:solidFill>
              </a:rPr>
              <a:t>6</a:t>
            </a:r>
            <a:endParaRPr lang="ru-RU" altLang="ru-RU" b="1" smtClean="0">
              <a:solidFill>
                <a:schemeClr val="hlink"/>
              </a:solidFill>
            </a:endParaRPr>
          </a:p>
        </p:txBody>
      </p:sp>
      <p:sp>
        <p:nvSpPr>
          <p:cNvPr id="1035" name="Text Box 23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624417" y="6529388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5" r:id="rId1"/>
    <p:sldLayoutId id="2147486251" r:id="rId2"/>
    <p:sldLayoutId id="2147486252" r:id="rId3"/>
    <p:sldLayoutId id="2147486253" r:id="rId4"/>
    <p:sldLayoutId id="2147486254" r:id="rId5"/>
    <p:sldLayoutId id="2147486255" r:id="rId6"/>
    <p:sldLayoutId id="2147486256" r:id="rId7"/>
    <p:sldLayoutId id="2147486257" r:id="rId8"/>
    <p:sldLayoutId id="2147486258" r:id="rId9"/>
    <p:sldLayoutId id="2147486259" r:id="rId10"/>
    <p:sldLayoutId id="2147486260" r:id="rId11"/>
    <p:sldLayoutId id="2147486261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10384" y="6448428"/>
            <a:ext cx="1081616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8A493A0D-BBEB-4709-9177-7CC055BC0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557338"/>
            <a:ext cx="10943167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2052" name="Oval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854019" y="1022350"/>
            <a:ext cx="383116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smtClean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2053" name="Oval 2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370486" y="1022350"/>
            <a:ext cx="383116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54" name="Oval 2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889068" y="1022350"/>
            <a:ext cx="38311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smtClean="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2055" name="Oval 2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407651" y="1022350"/>
            <a:ext cx="383116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b="1" smtClean="0">
                <a:solidFill>
                  <a:schemeClr val="hlink"/>
                </a:solidFill>
              </a:rPr>
              <a:t>4</a:t>
            </a:r>
            <a:endParaRPr lang="ru-RU" altLang="ru-RU" b="1" smtClean="0">
              <a:solidFill>
                <a:schemeClr val="hlink"/>
              </a:solidFill>
            </a:endParaRPr>
          </a:p>
        </p:txBody>
      </p:sp>
      <p:sp>
        <p:nvSpPr>
          <p:cNvPr id="2056" name="Oval 2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926235" y="1022350"/>
            <a:ext cx="38311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b="1" smtClean="0">
                <a:solidFill>
                  <a:schemeClr val="hlink"/>
                </a:solidFill>
              </a:rPr>
              <a:t>5</a:t>
            </a:r>
            <a:endParaRPr lang="ru-RU" altLang="ru-RU" b="1" smtClean="0">
              <a:solidFill>
                <a:schemeClr val="hlink"/>
              </a:solidFill>
            </a:endParaRPr>
          </a:p>
        </p:txBody>
      </p:sp>
      <p:sp>
        <p:nvSpPr>
          <p:cNvPr id="2057" name="Oval 2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1444819" y="1022350"/>
            <a:ext cx="383116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b="1" smtClean="0">
                <a:solidFill>
                  <a:schemeClr val="hlink"/>
                </a:solidFill>
              </a:rPr>
              <a:t>6</a:t>
            </a:r>
            <a:endParaRPr lang="ru-RU" altLang="ru-RU" b="1" smtClean="0">
              <a:solidFill>
                <a:schemeClr val="hlink"/>
              </a:solidFill>
            </a:endParaRPr>
          </a:p>
        </p:txBody>
      </p:sp>
      <p:sp>
        <p:nvSpPr>
          <p:cNvPr id="205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77791"/>
            <a:ext cx="10943167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9" name="Text Box 30">
            <a:hlinkClick r:id="rId13"/>
          </p:cNvPr>
          <p:cNvSpPr txBox="1">
            <a:spLocks noChangeArrowheads="1"/>
          </p:cNvSpPr>
          <p:nvPr userDrawn="1"/>
        </p:nvSpPr>
        <p:spPr bwMode="auto">
          <a:xfrm>
            <a:off x="624417" y="6529388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6" r:id="rId1"/>
    <p:sldLayoutId id="2147486262" r:id="rId2"/>
    <p:sldLayoutId id="2147486263" r:id="rId3"/>
    <p:sldLayoutId id="2147486264" r:id="rId4"/>
    <p:sldLayoutId id="2147486265" r:id="rId5"/>
    <p:sldLayoutId id="2147486266" r:id="rId6"/>
    <p:sldLayoutId id="2147486267" r:id="rId7"/>
    <p:sldLayoutId id="2147486268" r:id="rId8"/>
    <p:sldLayoutId id="2147486269" r:id="rId9"/>
    <p:sldLayoutId id="2147486270" r:id="rId10"/>
    <p:sldLayoutId id="2147486271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10384" y="6448428"/>
            <a:ext cx="1081616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FE35D492-31D1-4DD6-A123-AB1CDCE77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557338"/>
            <a:ext cx="10943167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6" name="Oval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854019" y="1022350"/>
            <a:ext cx="383116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smtClean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3077" name="Oval 2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370486" y="1022350"/>
            <a:ext cx="383116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smtClean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3078" name="Oval 2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889068" y="1022350"/>
            <a:ext cx="38311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79" name="Oval 2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407651" y="1022350"/>
            <a:ext cx="383116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b="1" smtClean="0">
                <a:solidFill>
                  <a:schemeClr val="hlink"/>
                </a:solidFill>
              </a:rPr>
              <a:t>4</a:t>
            </a:r>
            <a:endParaRPr lang="ru-RU" altLang="ru-RU" b="1" smtClean="0">
              <a:solidFill>
                <a:schemeClr val="hlink"/>
              </a:solidFill>
            </a:endParaRPr>
          </a:p>
        </p:txBody>
      </p:sp>
      <p:sp>
        <p:nvSpPr>
          <p:cNvPr id="3080" name="Oval 2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926235" y="1022350"/>
            <a:ext cx="38311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b="1" smtClean="0">
                <a:solidFill>
                  <a:schemeClr val="hlink"/>
                </a:solidFill>
              </a:rPr>
              <a:t>5</a:t>
            </a:r>
            <a:endParaRPr lang="ru-RU" altLang="ru-RU" b="1" smtClean="0">
              <a:solidFill>
                <a:schemeClr val="hlink"/>
              </a:solidFill>
            </a:endParaRPr>
          </a:p>
        </p:txBody>
      </p:sp>
      <p:sp>
        <p:nvSpPr>
          <p:cNvPr id="3081" name="Oval 2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1444819" y="1022350"/>
            <a:ext cx="383116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b="1" smtClean="0">
                <a:solidFill>
                  <a:schemeClr val="hlink"/>
                </a:solidFill>
              </a:rPr>
              <a:t>6</a:t>
            </a:r>
            <a:endParaRPr lang="ru-RU" altLang="ru-RU" b="1" smtClean="0">
              <a:solidFill>
                <a:schemeClr val="hlink"/>
              </a:solidFill>
            </a:endParaRPr>
          </a:p>
        </p:txBody>
      </p:sp>
      <p:sp>
        <p:nvSpPr>
          <p:cNvPr id="308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77791"/>
            <a:ext cx="10943167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83" name="Text Box 29">
            <a:hlinkClick r:id="rId19"/>
          </p:cNvPr>
          <p:cNvSpPr txBox="1">
            <a:spLocks noChangeArrowheads="1"/>
          </p:cNvSpPr>
          <p:nvPr userDrawn="1"/>
        </p:nvSpPr>
        <p:spPr bwMode="auto">
          <a:xfrm>
            <a:off x="624417" y="6529388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7" r:id="rId1"/>
    <p:sldLayoutId id="2147486272" r:id="rId2"/>
    <p:sldLayoutId id="2147486273" r:id="rId3"/>
    <p:sldLayoutId id="2147486274" r:id="rId4"/>
    <p:sldLayoutId id="2147486275" r:id="rId5"/>
    <p:sldLayoutId id="2147486276" r:id="rId6"/>
    <p:sldLayoutId id="2147486277" r:id="rId7"/>
    <p:sldLayoutId id="2147486278" r:id="rId8"/>
    <p:sldLayoutId id="2147486279" r:id="rId9"/>
    <p:sldLayoutId id="2147486280" r:id="rId10"/>
    <p:sldLayoutId id="2147486281" r:id="rId11"/>
    <p:sldLayoutId id="2147486282" r:id="rId12"/>
    <p:sldLayoutId id="2147486283" r:id="rId13"/>
    <p:sldLayoutId id="2147486284" r:id="rId14"/>
    <p:sldLayoutId id="2147486285" r:id="rId15"/>
    <p:sldLayoutId id="2147486286" r:id="rId16"/>
    <p:sldLayoutId id="2147486287" r:id="rId17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20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21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10384" y="6448428"/>
            <a:ext cx="1081616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7C5FA326-47D4-41E9-BBF4-C53A3F9FF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557338"/>
            <a:ext cx="10943167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4100" name="Oval 18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854019" y="1022350"/>
            <a:ext cx="383116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smtClean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4101" name="Oval 1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370486" y="1022350"/>
            <a:ext cx="383116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smtClean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4102" name="Oval 20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889068" y="1022350"/>
            <a:ext cx="38311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smtClean="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4103" name="Oval 2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407651" y="1022350"/>
            <a:ext cx="383116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b="1" smtClean="0">
                <a:solidFill>
                  <a:schemeClr val="bg1"/>
                </a:solidFill>
              </a:rPr>
              <a:t>4</a:t>
            </a:r>
            <a:endParaRPr lang="ru-RU" altLang="ru-RU" b="1" smtClean="0">
              <a:solidFill>
                <a:schemeClr val="bg1"/>
              </a:solidFill>
            </a:endParaRPr>
          </a:p>
        </p:txBody>
      </p:sp>
      <p:sp>
        <p:nvSpPr>
          <p:cNvPr id="4104" name="Oval 2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926235" y="1022350"/>
            <a:ext cx="38311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b="1" smtClean="0">
                <a:solidFill>
                  <a:schemeClr val="hlink"/>
                </a:solidFill>
              </a:rPr>
              <a:t>5</a:t>
            </a:r>
            <a:endParaRPr lang="ru-RU" altLang="ru-RU" b="1" smtClean="0">
              <a:solidFill>
                <a:schemeClr val="hlink"/>
              </a:solidFill>
            </a:endParaRPr>
          </a:p>
        </p:txBody>
      </p:sp>
      <p:sp>
        <p:nvSpPr>
          <p:cNvPr id="4105" name="Oval 2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1444819" y="1022350"/>
            <a:ext cx="383116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b="1" smtClean="0">
                <a:solidFill>
                  <a:schemeClr val="hlink"/>
                </a:solidFill>
              </a:rPr>
              <a:t>6</a:t>
            </a:r>
            <a:endParaRPr lang="ru-RU" altLang="ru-RU" b="1" smtClean="0">
              <a:solidFill>
                <a:schemeClr val="hlink"/>
              </a:solidFill>
            </a:endParaRPr>
          </a:p>
        </p:txBody>
      </p:sp>
      <p:sp>
        <p:nvSpPr>
          <p:cNvPr id="4106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77791"/>
            <a:ext cx="10943167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7" name="Text Box 26">
            <a:hlinkClick r:id="rId13"/>
          </p:cNvPr>
          <p:cNvSpPr txBox="1">
            <a:spLocks noChangeArrowheads="1"/>
          </p:cNvSpPr>
          <p:nvPr userDrawn="1"/>
        </p:nvSpPr>
        <p:spPr bwMode="auto">
          <a:xfrm>
            <a:off x="624417" y="6529388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8" r:id="rId1"/>
    <p:sldLayoutId id="2147486288" r:id="rId2"/>
    <p:sldLayoutId id="2147486289" r:id="rId3"/>
    <p:sldLayoutId id="2147486290" r:id="rId4"/>
    <p:sldLayoutId id="2147486291" r:id="rId5"/>
    <p:sldLayoutId id="2147486292" r:id="rId6"/>
    <p:sldLayoutId id="2147486293" r:id="rId7"/>
    <p:sldLayoutId id="2147486294" r:id="rId8"/>
    <p:sldLayoutId id="2147486295" r:id="rId9"/>
    <p:sldLayoutId id="2147486296" r:id="rId10"/>
    <p:sldLayoutId id="214748629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10384" y="6448428"/>
            <a:ext cx="1081616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B5457E6E-0357-48FB-A6A4-BA7C79FBF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557338"/>
            <a:ext cx="10943167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5124" name="Oval 1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854019" y="1022350"/>
            <a:ext cx="383116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smtClean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5125" name="Oval 1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370486" y="1022350"/>
            <a:ext cx="383116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smtClean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5126" name="Oval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889068" y="1022350"/>
            <a:ext cx="38311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smtClean="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5127" name="Oval 1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407651" y="1022350"/>
            <a:ext cx="383116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b="1" smtClean="0">
                <a:solidFill>
                  <a:schemeClr val="hlink"/>
                </a:solidFill>
              </a:rPr>
              <a:t>4</a:t>
            </a:r>
            <a:endParaRPr lang="ru-RU" altLang="ru-RU" b="1" smtClean="0">
              <a:solidFill>
                <a:schemeClr val="hlink"/>
              </a:solidFill>
            </a:endParaRPr>
          </a:p>
        </p:txBody>
      </p:sp>
      <p:sp>
        <p:nvSpPr>
          <p:cNvPr id="5128" name="Oval 1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926235" y="1022350"/>
            <a:ext cx="38311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b="1" smtClean="0">
                <a:solidFill>
                  <a:schemeClr val="bg1"/>
                </a:solidFill>
              </a:rPr>
              <a:t>5</a:t>
            </a:r>
            <a:endParaRPr lang="ru-RU" altLang="ru-RU" b="1" smtClean="0">
              <a:solidFill>
                <a:schemeClr val="bg1"/>
              </a:solidFill>
            </a:endParaRPr>
          </a:p>
        </p:txBody>
      </p:sp>
      <p:sp>
        <p:nvSpPr>
          <p:cNvPr id="5129" name="Oval 1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1444819" y="1022350"/>
            <a:ext cx="383116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b="1" smtClean="0">
                <a:solidFill>
                  <a:schemeClr val="hlink"/>
                </a:solidFill>
              </a:rPr>
              <a:t>6</a:t>
            </a:r>
            <a:endParaRPr lang="ru-RU" altLang="ru-RU" b="1" smtClean="0">
              <a:solidFill>
                <a:schemeClr val="hlink"/>
              </a:solidFill>
            </a:endParaRPr>
          </a:p>
        </p:txBody>
      </p:sp>
      <p:sp>
        <p:nvSpPr>
          <p:cNvPr id="51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77791"/>
            <a:ext cx="10943167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31" name="Text Box 19">
            <a:hlinkClick r:id="rId15"/>
          </p:cNvPr>
          <p:cNvSpPr txBox="1">
            <a:spLocks noChangeArrowheads="1"/>
          </p:cNvSpPr>
          <p:nvPr userDrawn="1"/>
        </p:nvSpPr>
        <p:spPr bwMode="auto">
          <a:xfrm>
            <a:off x="624417" y="6529388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9" r:id="rId1"/>
    <p:sldLayoutId id="2147486298" r:id="rId2"/>
    <p:sldLayoutId id="2147486299" r:id="rId3"/>
    <p:sldLayoutId id="2147486300" r:id="rId4"/>
    <p:sldLayoutId id="2147486301" r:id="rId5"/>
    <p:sldLayoutId id="2147486302" r:id="rId6"/>
    <p:sldLayoutId id="2147486303" r:id="rId7"/>
    <p:sldLayoutId id="2147486304" r:id="rId8"/>
    <p:sldLayoutId id="2147486305" r:id="rId9"/>
    <p:sldLayoutId id="2147486306" r:id="rId10"/>
    <p:sldLayoutId id="2147486307" r:id="rId11"/>
    <p:sldLayoutId id="2147486308" r:id="rId12"/>
    <p:sldLayoutId id="2147486309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10384" y="6448428"/>
            <a:ext cx="1081616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74BAACF3-DB19-4312-AF06-CC49D8CBF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557338"/>
            <a:ext cx="10943167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6148" name="Oval 1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854019" y="1022350"/>
            <a:ext cx="383116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smtClean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6149" name="Oval 1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370486" y="1022350"/>
            <a:ext cx="383116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smtClean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6150" name="Oval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889068" y="1022350"/>
            <a:ext cx="38311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smtClean="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6151" name="Oval 1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407651" y="1022350"/>
            <a:ext cx="383116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b="1" smtClean="0">
                <a:solidFill>
                  <a:schemeClr val="hlink"/>
                </a:solidFill>
              </a:rPr>
              <a:t>4</a:t>
            </a:r>
            <a:endParaRPr lang="ru-RU" altLang="ru-RU" b="1" smtClean="0">
              <a:solidFill>
                <a:schemeClr val="hlink"/>
              </a:solidFill>
            </a:endParaRPr>
          </a:p>
        </p:txBody>
      </p:sp>
      <p:sp>
        <p:nvSpPr>
          <p:cNvPr id="6152" name="Oval 1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926235" y="1022350"/>
            <a:ext cx="38311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b="1" smtClean="0">
                <a:solidFill>
                  <a:schemeClr val="hlink"/>
                </a:solidFill>
              </a:rPr>
              <a:t>5</a:t>
            </a:r>
            <a:endParaRPr lang="ru-RU" altLang="ru-RU" b="1" smtClean="0">
              <a:solidFill>
                <a:schemeClr val="hlink"/>
              </a:solidFill>
            </a:endParaRPr>
          </a:p>
        </p:txBody>
      </p:sp>
      <p:sp>
        <p:nvSpPr>
          <p:cNvPr id="6153" name="Oval 1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1444819" y="1022350"/>
            <a:ext cx="383116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b="1" smtClean="0">
                <a:solidFill>
                  <a:schemeClr val="bg1"/>
                </a:solidFill>
              </a:rPr>
              <a:t>6</a:t>
            </a:r>
            <a:endParaRPr lang="ru-RU" altLang="ru-RU" b="1" smtClean="0">
              <a:solidFill>
                <a:schemeClr val="bg1"/>
              </a:solidFill>
            </a:endParaRPr>
          </a:p>
        </p:txBody>
      </p:sp>
      <p:sp>
        <p:nvSpPr>
          <p:cNvPr id="61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77791"/>
            <a:ext cx="10943167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55" name="Text Box 19">
            <a:hlinkClick r:id="rId13"/>
          </p:cNvPr>
          <p:cNvSpPr txBox="1">
            <a:spLocks noChangeArrowheads="1"/>
          </p:cNvSpPr>
          <p:nvPr userDrawn="1"/>
        </p:nvSpPr>
        <p:spPr bwMode="auto">
          <a:xfrm>
            <a:off x="624417" y="6529388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0" r:id="rId1"/>
    <p:sldLayoutId id="2147486310" r:id="rId2"/>
    <p:sldLayoutId id="2147486311" r:id="rId3"/>
    <p:sldLayoutId id="2147486312" r:id="rId4"/>
    <p:sldLayoutId id="2147486313" r:id="rId5"/>
    <p:sldLayoutId id="2147486314" r:id="rId6"/>
    <p:sldLayoutId id="2147486315" r:id="rId7"/>
    <p:sldLayoutId id="2147486316" r:id="rId8"/>
    <p:sldLayoutId id="2147486317" r:id="rId9"/>
    <p:sldLayoutId id="2147486318" r:id="rId10"/>
    <p:sldLayoutId id="214748631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557338"/>
            <a:ext cx="10943167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10384" y="6448428"/>
            <a:ext cx="1081616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FF6EDD57-AD98-4CCD-B6B5-5070E6099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77791"/>
            <a:ext cx="10943167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3" name="Text Box 7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624417" y="6529388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1" r:id="rId1"/>
    <p:sldLayoutId id="2147486320" r:id="rId2"/>
    <p:sldLayoutId id="2147486321" r:id="rId3"/>
    <p:sldLayoutId id="2147486322" r:id="rId4"/>
    <p:sldLayoutId id="2147486323" r:id="rId5"/>
    <p:sldLayoutId id="2147486324" r:id="rId6"/>
    <p:sldLayoutId id="2147486325" r:id="rId7"/>
    <p:sldLayoutId id="2147486326" r:id="rId8"/>
    <p:sldLayoutId id="2147486327" r:id="rId9"/>
    <p:sldLayoutId id="2147486328" r:id="rId10"/>
    <p:sldLayoutId id="2147486329" r:id="rId11"/>
    <p:sldLayoutId id="2147486354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557338"/>
            <a:ext cx="10943167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6809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10384" y="6448428"/>
            <a:ext cx="1081616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D5A4C4CF-DC74-4CD7-A236-3B311C7D6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77791"/>
            <a:ext cx="10943167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7" name="Text Box 7">
            <a:hlinkClick r:id="rId19"/>
          </p:cNvPr>
          <p:cNvSpPr txBox="1">
            <a:spLocks noChangeArrowheads="1"/>
          </p:cNvSpPr>
          <p:nvPr userDrawn="1"/>
        </p:nvSpPr>
        <p:spPr bwMode="auto">
          <a:xfrm>
            <a:off x="624417" y="6529388"/>
            <a:ext cx="11571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www.vniief.ru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2" r:id="rId1"/>
    <p:sldLayoutId id="2147486330" r:id="rId2"/>
    <p:sldLayoutId id="2147486331" r:id="rId3"/>
    <p:sldLayoutId id="2147486332" r:id="rId4"/>
    <p:sldLayoutId id="2147486333" r:id="rId5"/>
    <p:sldLayoutId id="2147486334" r:id="rId6"/>
    <p:sldLayoutId id="2147486335" r:id="rId7"/>
    <p:sldLayoutId id="2147486336" r:id="rId8"/>
    <p:sldLayoutId id="2147486337" r:id="rId9"/>
    <p:sldLayoutId id="2147486338" r:id="rId10"/>
    <p:sldLayoutId id="2147486339" r:id="rId11"/>
    <p:sldLayoutId id="2147486340" r:id="rId12"/>
    <p:sldLayoutId id="2147486353" r:id="rId13"/>
    <p:sldLayoutId id="2147486341" r:id="rId14"/>
    <p:sldLayoutId id="2147486342" r:id="rId15"/>
    <p:sldLayoutId id="2147486343" r:id="rId16"/>
    <p:sldLayoutId id="2147486344" r:id="rId17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20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21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8.wmf"/><Relationship Id="rId3" Type="http://schemas.openxmlformats.org/officeDocument/2006/relationships/image" Target="../media/image1.png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6.wmf"/><Relationship Id="rId22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37.wmf"/><Relationship Id="rId3" Type="http://schemas.openxmlformats.org/officeDocument/2006/relationships/image" Target="../media/image1.png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40.wmf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47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4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7.xml"/><Relationship Id="rId16" Type="http://schemas.openxmlformats.org/officeDocument/2006/relationships/image" Target="../media/image1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4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53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.png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87.xml"/><Relationship Id="rId16" Type="http://schemas.openxmlformats.org/officeDocument/2006/relationships/oleObject" Target="../embeddings/oleObject52.bin"/><Relationship Id="rId20" Type="http://schemas.openxmlformats.org/officeDocument/2006/relationships/image" Target="../media/image1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63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5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4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7.xml"/><Relationship Id="rId16" Type="http://schemas.openxmlformats.org/officeDocument/2006/relationships/image" Target="../media/image1.pn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65.wmf"/><Relationship Id="rId5" Type="http://schemas.openxmlformats.org/officeDocument/2006/relationships/image" Target="../media/image64.wmf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5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pn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75.wmf"/><Relationship Id="rId26" Type="http://schemas.openxmlformats.org/officeDocument/2006/relationships/image" Target="../media/image79.emf"/><Relationship Id="rId3" Type="http://schemas.openxmlformats.org/officeDocument/2006/relationships/image" Target="../media/image1.png"/><Relationship Id="rId21" Type="http://schemas.openxmlformats.org/officeDocument/2006/relationships/oleObject" Target="../embeddings/oleObject69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67.bin"/><Relationship Id="rId25" Type="http://schemas.openxmlformats.org/officeDocument/2006/relationships/oleObject" Target="../embeddings/oleObject71.bin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29" Type="http://schemas.openxmlformats.org/officeDocument/2006/relationships/oleObject" Target="../embeddings/oleObject73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64.bin"/><Relationship Id="rId24" Type="http://schemas.openxmlformats.org/officeDocument/2006/relationships/image" Target="../media/image78.wmf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23" Type="http://schemas.openxmlformats.org/officeDocument/2006/relationships/oleObject" Target="../embeddings/oleObject70.bin"/><Relationship Id="rId28" Type="http://schemas.openxmlformats.org/officeDocument/2006/relationships/image" Target="../media/image80.wmf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68.bin"/><Relationship Id="rId31" Type="http://schemas.openxmlformats.org/officeDocument/2006/relationships/image" Target="../media/image82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73.wmf"/><Relationship Id="rId22" Type="http://schemas.openxmlformats.org/officeDocument/2006/relationships/image" Target="../media/image77.wmf"/><Relationship Id="rId27" Type="http://schemas.openxmlformats.org/officeDocument/2006/relationships/oleObject" Target="../embeddings/oleObject72.bin"/><Relationship Id="rId30" Type="http://schemas.openxmlformats.org/officeDocument/2006/relationships/image" Target="../media/image8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90.e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87.emf"/><Relationship Id="rId17" Type="http://schemas.openxmlformats.org/officeDocument/2006/relationships/oleObject" Target="../embeddings/oleObject80.bin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89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86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8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97.e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87.bin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96.wmf"/><Relationship Id="rId20" Type="http://schemas.openxmlformats.org/officeDocument/2006/relationships/image" Target="../media/image98.e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93.wmf"/><Relationship Id="rId19" Type="http://schemas.openxmlformats.org/officeDocument/2006/relationships/oleObject" Target="../embeddings/oleObject88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9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7.wmf"/><Relationship Id="rId3" Type="http://schemas.openxmlformats.org/officeDocument/2006/relationships/image" Target="../media/image1.png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4.e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4790855" y="4149080"/>
            <a:ext cx="2250251" cy="58506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sz="2400" i="1" u="sng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В.П.Незнамов</a:t>
            </a:r>
            <a:r>
              <a:rPr lang="ru-RU" altLang="ru-RU" sz="24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altLang="ru-RU" sz="24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455" y="233645"/>
            <a:ext cx="15716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2"/>
          <p:cNvSpPr txBox="1">
            <a:spLocks noGrp="1" noChangeArrowheads="1"/>
          </p:cNvSpPr>
          <p:nvPr>
            <p:ph type="ctrTitle"/>
          </p:nvPr>
        </p:nvSpPr>
        <p:spPr>
          <a:xfrm>
            <a:off x="605390" y="2092444"/>
            <a:ext cx="10783284" cy="1223963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/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Проблема определения структуры </a:t>
            </a:r>
            <a:r>
              <a:rPr lang="ru-RU" sz="3200" i="1" dirty="0" err="1" smtClean="0">
                <a:solidFill>
                  <a:schemeClr val="accent6">
                    <a:lumMod val="50000"/>
                  </a:schemeClr>
                </a:solidFill>
              </a:rPr>
              <a:t>фермионного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 вакуума в квантовой электродинамике. Потенциальные эксперименты со столкновениями тяжелых ионов.</a:t>
            </a:r>
            <a:endParaRPr lang="ru-RU" altLang="ru-RU" sz="32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23"/>
          <p:cNvSpPr txBox="1">
            <a:spLocks noChangeArrowheads="1"/>
          </p:cNvSpPr>
          <p:nvPr/>
        </p:nvSpPr>
        <p:spPr bwMode="auto">
          <a:xfrm>
            <a:off x="857504" y="5589240"/>
            <a:ext cx="9960084" cy="58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40000"/>
              </a:spcBef>
              <a:spcAft>
                <a:spcPct val="20000"/>
              </a:spcAft>
              <a:buFontTx/>
              <a:buNone/>
              <a:defRPr sz="26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22300" indent="-261938" algn="l" rtl="0" eaLnBrk="0" fontAlgn="base" hangingPunct="0"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892175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3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300" i="1" kern="0" dirty="0" smtClean="0">
                <a:solidFill>
                  <a:schemeClr val="accent6">
                    <a:lumMod val="75000"/>
                  </a:schemeClr>
                </a:solidFill>
              </a:rPr>
              <a:t>сессия </a:t>
            </a:r>
            <a:r>
              <a:rPr lang="ru-RU" altLang="ru-RU" sz="2300" i="1" kern="0" dirty="0">
                <a:solidFill>
                  <a:schemeClr val="accent6">
                    <a:lumMod val="75000"/>
                  </a:schemeClr>
                </a:solidFill>
              </a:rPr>
              <a:t>Совета ОФН </a:t>
            </a:r>
            <a:r>
              <a:rPr lang="ru-RU" altLang="ru-RU" sz="2300" i="1" kern="0" dirty="0" smtClean="0">
                <a:solidFill>
                  <a:schemeClr val="accent6">
                    <a:lumMod val="75000"/>
                  </a:schemeClr>
                </a:solidFill>
              </a:rPr>
              <a:t>РАН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300" i="1" kern="0" dirty="0" smtClean="0">
                <a:solidFill>
                  <a:schemeClr val="accent6">
                    <a:lumMod val="75000"/>
                  </a:schemeClr>
                </a:solidFill>
              </a:rPr>
              <a:t>«Релятивистская </a:t>
            </a:r>
            <a:r>
              <a:rPr lang="ru-RU" altLang="ru-RU" sz="2300" i="1" kern="0" dirty="0">
                <a:solidFill>
                  <a:schemeClr val="accent6">
                    <a:lumMod val="75000"/>
                  </a:schemeClr>
                </a:solidFill>
              </a:rPr>
              <a:t>ядерная физика и физика тяжелых </a:t>
            </a:r>
            <a:r>
              <a:rPr lang="ru-RU" altLang="ru-RU" sz="2300" i="1" kern="0" dirty="0" smtClean="0">
                <a:solidFill>
                  <a:schemeClr val="accent6">
                    <a:lumMod val="75000"/>
                  </a:schemeClr>
                </a:solidFill>
              </a:rPr>
              <a:t>ионов»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300" i="1" kern="0" dirty="0" smtClean="0">
                <a:solidFill>
                  <a:schemeClr val="accent6">
                    <a:lumMod val="75000"/>
                  </a:schemeClr>
                </a:solidFill>
              </a:rPr>
              <a:t>(28 июня – 01 июля 2025г., </a:t>
            </a:r>
            <a:r>
              <a:rPr lang="ru-RU" altLang="ru-RU" sz="2300" i="1" kern="0" dirty="0" err="1" smtClean="0">
                <a:solidFill>
                  <a:schemeClr val="accent6">
                    <a:lumMod val="75000"/>
                  </a:schemeClr>
                </a:solidFill>
              </a:rPr>
              <a:t>г.Санкт</a:t>
            </a:r>
            <a:r>
              <a:rPr lang="ru-RU" altLang="ru-RU" sz="2300" i="1" kern="0" dirty="0" smtClean="0">
                <a:solidFill>
                  <a:schemeClr val="accent6">
                    <a:lumMod val="75000"/>
                  </a:schemeClr>
                </a:solidFill>
              </a:rPr>
              <a:t>-Петербург </a:t>
            </a:r>
            <a:r>
              <a:rPr lang="ru-RU" altLang="ru-RU" sz="2300" i="1" kern="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7"/>
          <p:cNvSpPr txBox="1">
            <a:spLocks noChangeArrowheads="1"/>
          </p:cNvSpPr>
          <p:nvPr/>
        </p:nvSpPr>
        <p:spPr bwMode="auto">
          <a:xfrm>
            <a:off x="11460163" y="6400800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D43DB2FC-84A3-49D7-AE72-CFD81B6B1A04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ru-RU" altLang="ru-RU" sz="2400" dirty="0">
              <a:solidFill>
                <a:srgbClr val="FF0101"/>
              </a:solidFill>
              <a:latin typeface="Arial Black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23" y="1257892"/>
            <a:ext cx="5625942" cy="39604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35460" y="608106"/>
            <a:ext cx="35270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Стандартная КЭД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11135" y="608106"/>
            <a:ext cx="35270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Новые версии КЭД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355" y="5998789"/>
            <a:ext cx="117844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Рис. 2. Низколежащие уровни энергии водородоподобного иона как функции атомного номера Z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-15349"/>
            <a:ext cx="12192000" cy="477054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500" b="1" i="1" dirty="0" err="1">
                <a:solidFill>
                  <a:schemeClr val="bg1"/>
                </a:solidFill>
              </a:rPr>
              <a:t>Непертурбативная</a:t>
            </a:r>
            <a:r>
              <a:rPr lang="ru-RU" sz="2500" b="1" i="1" dirty="0">
                <a:solidFill>
                  <a:schemeClr val="bg1"/>
                </a:solidFill>
              </a:rPr>
              <a:t> КЭД в сильных электрических полях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69" y="1271012"/>
            <a:ext cx="5442343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15" y="3663271"/>
            <a:ext cx="5479486" cy="2162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929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7"/>
          <p:cNvSpPr txBox="1">
            <a:spLocks noChangeArrowheads="1"/>
          </p:cNvSpPr>
          <p:nvPr/>
        </p:nvSpPr>
        <p:spPr bwMode="auto">
          <a:xfrm>
            <a:off x="11460163" y="6400800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D43DB2FC-84A3-49D7-AE72-CFD81B6B1A04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ru-RU" altLang="ru-RU" sz="2400" dirty="0">
              <a:solidFill>
                <a:srgbClr val="FF0101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57976" y="5953303"/>
            <a:ext cx="12178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[1] В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. П. Незнамов. Преобразование </a:t>
            </a:r>
            <a:r>
              <a:rPr lang="ru-RU" sz="1600" i="1" dirty="0" err="1">
                <a:solidFill>
                  <a:schemeClr val="accent6">
                    <a:lumMod val="50000"/>
                  </a:schemeClr>
                </a:solidFill>
              </a:rPr>
              <a:t>Фолди-Ваутхайзена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 с матрицами Дирака в </a:t>
            </a:r>
            <a:r>
              <a:rPr lang="ru-RU" sz="1600" i="1" dirty="0" err="1">
                <a:solidFill>
                  <a:schemeClr val="accent6">
                    <a:lumMod val="50000"/>
                  </a:schemeClr>
                </a:solidFill>
              </a:rPr>
              <a:t>киральном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 представлении: замкнутые выражения для операторов энергии фермионов, движущихся в статических электромагнитных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полях. </a:t>
            </a:r>
            <a:r>
              <a:rPr lang="ru-RU" sz="1600" i="1" dirty="0" err="1">
                <a:solidFill>
                  <a:schemeClr val="accent6">
                    <a:lumMod val="50000"/>
                  </a:schemeClr>
                </a:solidFill>
              </a:rPr>
              <a:t>Int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. J. </a:t>
            </a:r>
            <a:r>
              <a:rPr lang="ru-RU" sz="1600" i="1" dirty="0" err="1">
                <a:solidFill>
                  <a:schemeClr val="accent6">
                    <a:lumMod val="50000"/>
                  </a:schemeClr>
                </a:solidFill>
              </a:rPr>
              <a:t>Mod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600" i="1" dirty="0" err="1">
                <a:solidFill>
                  <a:schemeClr val="accent6">
                    <a:lumMod val="50000"/>
                  </a:schemeClr>
                </a:solidFill>
              </a:rPr>
              <a:t>Phys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. A, DOI: 10.1142/S0217751X25500496.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-15349"/>
            <a:ext cx="12192000" cy="861774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</a:rPr>
              <a:t>Уравнения </a:t>
            </a:r>
            <a:r>
              <a:rPr lang="ru-RU" sz="2500" b="1" i="1" dirty="0" err="1">
                <a:solidFill>
                  <a:schemeClr val="bg1"/>
                </a:solidFill>
              </a:rPr>
              <a:t>непертурбативной</a:t>
            </a:r>
            <a:r>
              <a:rPr lang="ru-RU" sz="2500" b="1" i="1" dirty="0">
                <a:solidFill>
                  <a:schemeClr val="bg1"/>
                </a:solidFill>
              </a:rPr>
              <a:t> КЭД в </a:t>
            </a:r>
            <a:r>
              <a:rPr lang="ru-RU" sz="2500" b="1" i="1" dirty="0" smtClean="0">
                <a:solidFill>
                  <a:schemeClr val="bg1"/>
                </a:solidFill>
              </a:rPr>
              <a:t>представлениях</a:t>
            </a:r>
          </a:p>
          <a:p>
            <a:r>
              <a:rPr lang="ru-RU" sz="2500" b="1" i="1" dirty="0" smtClean="0">
                <a:solidFill>
                  <a:schemeClr val="bg1"/>
                </a:solidFill>
              </a:rPr>
              <a:t>Фейнмана-</a:t>
            </a:r>
            <a:r>
              <a:rPr lang="ru-RU" sz="2500" b="1" i="1" dirty="0" err="1" smtClean="0">
                <a:solidFill>
                  <a:schemeClr val="bg1"/>
                </a:solidFill>
              </a:rPr>
              <a:t>Гелл</a:t>
            </a:r>
            <a:r>
              <a:rPr lang="ru-RU" sz="2500" b="1" i="1" dirty="0" smtClean="0">
                <a:solidFill>
                  <a:schemeClr val="bg1"/>
                </a:solidFill>
              </a:rPr>
              <a:t>-Манна </a:t>
            </a:r>
            <a:r>
              <a:rPr lang="ru-RU" sz="2500" b="1" i="1" dirty="0">
                <a:solidFill>
                  <a:schemeClr val="bg1"/>
                </a:solidFill>
              </a:rPr>
              <a:t>и </a:t>
            </a:r>
            <a:r>
              <a:rPr lang="ru-RU" sz="2500" b="1" i="1" dirty="0" err="1">
                <a:solidFill>
                  <a:schemeClr val="bg1"/>
                </a:solidFill>
              </a:rPr>
              <a:t>Фолди-Ваутхайзена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3898" y="773705"/>
            <a:ext cx="12034354" cy="5250412"/>
            <a:chOff x="113959" y="940720"/>
            <a:chExt cx="12034354" cy="52504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3959" y="940720"/>
              <a:ext cx="12034354" cy="5250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В недавней работе 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[1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], в представлениях FW и FG мы получили уравнения с замкнутыми выражениями оператора энергии в присутствии кулоновского поля </a:t>
              </a:r>
              <a:endParaRPr lang="en-US" sz="21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just">
                <a:lnSpc>
                  <a:spcPct val="115000"/>
                </a:lnSpc>
              </a:pPr>
              <a:r>
                <a:rPr lang="en-US" sz="2100" b="1" i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           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Ниже 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мы будем рассматривать в качестве кулоновского потенциала   </a:t>
              </a:r>
              <a:endParaRPr lang="en-US" sz="21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just">
                <a:lnSpc>
                  <a:spcPct val="115000"/>
                </a:lnSpc>
              </a:pP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потенциал 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ионизированных ядер  </a:t>
              </a:r>
            </a:p>
            <a:p>
              <a:pPr algn="just">
                <a:lnSpc>
                  <a:spcPct val="115000"/>
                </a:lnSpc>
              </a:pP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Запишем в соответствии с 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[1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] некоторые уравнения для электронов и позитронов.</a:t>
              </a:r>
            </a:p>
            <a:p>
              <a:pPr algn="just">
                <a:lnSpc>
                  <a:spcPct val="115000"/>
                </a:lnSpc>
              </a:pP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1. Уравнение 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для электронов с положительными энергиями </a:t>
              </a:r>
              <a:endParaRPr lang="ru-RU" sz="21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457200" indent="-457200" algn="just">
                <a:lnSpc>
                  <a:spcPct val="115000"/>
                </a:lnSpc>
                <a:buAutoNum type="arabicPeriod"/>
              </a:pPr>
              <a:endParaRPr lang="ru-RU" sz="2100" b="1" i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457200" indent="-457200" algn="just">
                <a:lnSpc>
                  <a:spcPct val="115000"/>
                </a:lnSpc>
                <a:buAutoNum type="arabicPeriod"/>
              </a:pPr>
              <a:endParaRPr lang="ru-RU" sz="21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just">
                <a:lnSpc>
                  <a:spcPct val="115000"/>
                </a:lnSpc>
              </a:pP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2. Уравнение 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для электронов с отрицательными 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энергиями</a:t>
              </a:r>
            </a:p>
            <a:p>
              <a:pPr algn="just">
                <a:lnSpc>
                  <a:spcPct val="115000"/>
                </a:lnSpc>
              </a:pPr>
              <a:endParaRPr lang="ru-RU" sz="2100" b="1" i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just">
                <a:lnSpc>
                  <a:spcPct val="115000"/>
                </a:lnSpc>
              </a:pPr>
              <a:endParaRPr lang="ru-RU" sz="21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just">
                <a:lnSpc>
                  <a:spcPct val="115000"/>
                </a:lnSpc>
              </a:pP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3.Уравнение 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для позитронов с положительными энергиями </a:t>
              </a:r>
            </a:p>
            <a:p>
              <a:pPr algn="just">
                <a:lnSpc>
                  <a:spcPct val="115000"/>
                </a:lnSpc>
              </a:pP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</a:p>
            <a:p>
              <a:pPr algn="just">
                <a:lnSpc>
                  <a:spcPct val="115000"/>
                </a:lnSpc>
              </a:pP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	 </a:t>
              </a:r>
            </a:p>
          </p:txBody>
        </p:sp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139914"/>
                </p:ext>
              </p:extLst>
            </p:nvPr>
          </p:nvGraphicFramePr>
          <p:xfrm>
            <a:off x="3285210" y="3254776"/>
            <a:ext cx="488950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92" name="Equation" r:id="rId5" imgW="4889160" imgH="622080" progId="Equation.DSMT4">
                    <p:embed/>
                  </p:oleObj>
                </mc:Choice>
                <mc:Fallback>
                  <p:oleObj name="Equation" r:id="rId5" imgW="4889160" imgH="622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85210" y="3254776"/>
                          <a:ext cx="4889500" cy="622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6618390"/>
                </p:ext>
              </p:extLst>
            </p:nvPr>
          </p:nvGraphicFramePr>
          <p:xfrm>
            <a:off x="8581326" y="2830930"/>
            <a:ext cx="27559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93" name="Equation" r:id="rId7" imgW="2755800" imgH="444240" progId="Equation.DSMT4">
                    <p:embed/>
                  </p:oleObj>
                </mc:Choice>
                <mc:Fallback>
                  <p:oleObj name="Equation" r:id="rId7" imgW="2755800" imgH="444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581326" y="2830930"/>
                          <a:ext cx="27559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4303669"/>
                </p:ext>
              </p:extLst>
            </p:nvPr>
          </p:nvGraphicFramePr>
          <p:xfrm>
            <a:off x="8604094" y="3877076"/>
            <a:ext cx="29337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94" name="Equation" r:id="rId9" imgW="2933640" imgH="444240" progId="Equation.DSMT4">
                    <p:embed/>
                  </p:oleObj>
                </mc:Choice>
                <mc:Fallback>
                  <p:oleObj name="Equation" r:id="rId9" imgW="2933640" imgH="444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604094" y="3877076"/>
                          <a:ext cx="29337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Объект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0138375"/>
                </p:ext>
              </p:extLst>
            </p:nvPr>
          </p:nvGraphicFramePr>
          <p:xfrm>
            <a:off x="3285210" y="4354980"/>
            <a:ext cx="491490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95" name="Equation" r:id="rId11" imgW="4914720" imgH="622080" progId="Equation.DSMT4">
                    <p:embed/>
                  </p:oleObj>
                </mc:Choice>
                <mc:Fallback>
                  <p:oleObj name="Equation" r:id="rId11" imgW="4914720" imgH="622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285210" y="4354980"/>
                          <a:ext cx="4914900" cy="622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794892"/>
              </p:ext>
            </p:extLst>
          </p:nvPr>
        </p:nvGraphicFramePr>
        <p:xfrm>
          <a:off x="8481265" y="4850019"/>
          <a:ext cx="2565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6" name="Equation" r:id="rId13" imgW="2565360" imgH="444240" progId="Equation.DSMT4">
                  <p:embed/>
                </p:oleObj>
              </mc:Choice>
              <mc:Fallback>
                <p:oleObj name="Equation" r:id="rId13" imgW="2565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81265" y="4850019"/>
                        <a:ext cx="2565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349605"/>
              </p:ext>
            </p:extLst>
          </p:nvPr>
        </p:nvGraphicFramePr>
        <p:xfrm>
          <a:off x="3210549" y="5372332"/>
          <a:ext cx="4889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7" name="Equation" r:id="rId15" imgW="4889160" imgH="622080" progId="Equation.DSMT4">
                  <p:embed/>
                </p:oleObj>
              </mc:Choice>
              <mc:Fallback>
                <p:oleObj name="Equation" r:id="rId15" imgW="48891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10549" y="5372332"/>
                        <a:ext cx="48895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870989"/>
              </p:ext>
            </p:extLst>
          </p:nvPr>
        </p:nvGraphicFramePr>
        <p:xfrm>
          <a:off x="4790855" y="1907595"/>
          <a:ext cx="1460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8" name="Equation" r:id="rId17" imgW="1460160" imgH="406080" progId="Equation.DSMT4">
                  <p:embed/>
                </p:oleObj>
              </mc:Choice>
              <mc:Fallback>
                <p:oleObj name="Equation" r:id="rId17" imgW="14601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90855" y="1907595"/>
                        <a:ext cx="1460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37394"/>
              </p:ext>
            </p:extLst>
          </p:nvPr>
        </p:nvGraphicFramePr>
        <p:xfrm>
          <a:off x="143750" y="1540776"/>
          <a:ext cx="876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9" name="Equation" r:id="rId19" imgW="876240" imgH="406080" progId="Equation.DSMT4">
                  <p:embed/>
                </p:oleObj>
              </mc:Choice>
              <mc:Fallback>
                <p:oleObj name="Equation" r:id="rId19" imgW="8762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43750" y="1540776"/>
                        <a:ext cx="8763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188991"/>
              </p:ext>
            </p:extLst>
          </p:nvPr>
        </p:nvGraphicFramePr>
        <p:xfrm>
          <a:off x="10795885" y="1539314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0" name="Equation" r:id="rId21" imgW="711000" imgH="406080" progId="Equation.DSMT4">
                  <p:embed/>
                </p:oleObj>
              </mc:Choice>
              <mc:Fallback>
                <p:oleObj name="Equation" r:id="rId21" imgW="7110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795885" y="1539314"/>
                        <a:ext cx="7112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328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7"/>
          <p:cNvSpPr txBox="1">
            <a:spLocks noChangeArrowheads="1"/>
          </p:cNvSpPr>
          <p:nvPr/>
        </p:nvSpPr>
        <p:spPr bwMode="auto">
          <a:xfrm>
            <a:off x="11460163" y="6400800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D43DB2FC-84A3-49D7-AE72-CFD81B6B1A04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ru-RU" altLang="ru-RU" sz="2400" dirty="0">
              <a:solidFill>
                <a:srgbClr val="FF0101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-15349"/>
            <a:ext cx="12192000" cy="861774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</a:rPr>
              <a:t>Уравнения </a:t>
            </a:r>
            <a:r>
              <a:rPr lang="ru-RU" sz="2500" b="1" i="1" dirty="0" err="1">
                <a:solidFill>
                  <a:schemeClr val="bg1"/>
                </a:solidFill>
              </a:rPr>
              <a:t>непертурбативной</a:t>
            </a:r>
            <a:r>
              <a:rPr lang="ru-RU" sz="2500" b="1" i="1" dirty="0">
                <a:solidFill>
                  <a:schemeClr val="bg1"/>
                </a:solidFill>
              </a:rPr>
              <a:t> КЭД в представлениях</a:t>
            </a:r>
          </a:p>
          <a:p>
            <a:r>
              <a:rPr lang="ru-RU" sz="2500" b="1" i="1" dirty="0">
                <a:solidFill>
                  <a:schemeClr val="bg1"/>
                </a:solidFill>
              </a:rPr>
              <a:t>Фейнмана-</a:t>
            </a:r>
            <a:r>
              <a:rPr lang="ru-RU" sz="2500" b="1" i="1" dirty="0" err="1">
                <a:solidFill>
                  <a:schemeClr val="bg1"/>
                </a:solidFill>
              </a:rPr>
              <a:t>Гелл</a:t>
            </a:r>
            <a:r>
              <a:rPr lang="ru-RU" sz="2500" b="1" i="1" dirty="0">
                <a:solidFill>
                  <a:schemeClr val="bg1"/>
                </a:solidFill>
              </a:rPr>
              <a:t>-Манна и </a:t>
            </a:r>
            <a:r>
              <a:rPr lang="ru-RU" sz="2500" b="1" i="1" dirty="0" err="1">
                <a:solidFill>
                  <a:schemeClr val="bg1"/>
                </a:solidFill>
              </a:rPr>
              <a:t>Фолди-Ваутхайзена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" y="883269"/>
            <a:ext cx="11949507" cy="4666631"/>
            <a:chOff x="1" y="883269"/>
            <a:chExt cx="11949507" cy="466663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" y="883269"/>
              <a:ext cx="11949507" cy="398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15000"/>
                </a:lnSpc>
              </a:pPr>
              <a:r>
                <a:rPr lang="ru-RU" sz="2200" b="1" i="1" dirty="0">
                  <a:solidFill>
                    <a:schemeClr val="accent6">
                      <a:lumMod val="50000"/>
                    </a:schemeClr>
                  </a:solidFill>
                </a:rPr>
                <a:t>С</a:t>
              </a:r>
              <a:r>
                <a:rPr lang="ru-RU" sz="22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пинор             в </a:t>
              </a:r>
              <a:r>
                <a:rPr lang="ru-RU" sz="2200" b="1" i="1" dirty="0">
                  <a:solidFill>
                    <a:schemeClr val="accent6">
                      <a:lumMod val="50000"/>
                    </a:schemeClr>
                  </a:solidFill>
                </a:rPr>
                <a:t>представлении Фейнмана-</a:t>
              </a:r>
              <a:r>
                <a:rPr lang="ru-RU" sz="2200" b="1" i="1" dirty="0" err="1">
                  <a:solidFill>
                    <a:schemeClr val="accent6">
                      <a:lumMod val="50000"/>
                    </a:schemeClr>
                  </a:solidFill>
                </a:rPr>
                <a:t>Гелл</a:t>
              </a:r>
              <a:r>
                <a:rPr lang="ru-RU" sz="2200" b="1" i="1" dirty="0">
                  <a:solidFill>
                    <a:schemeClr val="accent6">
                      <a:lumMod val="50000"/>
                    </a:schemeClr>
                  </a:solidFill>
                </a:rPr>
                <a:t>-Манна пропорционален верхнему спинору   </a:t>
              </a:r>
              <a:r>
                <a:rPr lang="ru-RU" sz="22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        в </a:t>
              </a:r>
              <a:r>
                <a:rPr lang="ru-RU" sz="2200" b="1" i="1" dirty="0">
                  <a:solidFill>
                    <a:schemeClr val="accent6">
                      <a:lumMod val="50000"/>
                    </a:schemeClr>
                  </a:solidFill>
                </a:rPr>
                <a:t>представлении </a:t>
              </a:r>
              <a:r>
                <a:rPr lang="ru-RU" sz="2200" b="1" i="1" dirty="0" err="1">
                  <a:solidFill>
                    <a:schemeClr val="accent6">
                      <a:lumMod val="50000"/>
                    </a:schemeClr>
                  </a:solidFill>
                </a:rPr>
                <a:t>Фолди-Ваутхайзена</a:t>
              </a:r>
              <a:r>
                <a:rPr lang="ru-RU" sz="2200" b="1" i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ru-RU" sz="22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l">
                <a:lnSpc>
                  <a:spcPct val="115000"/>
                </a:lnSpc>
              </a:pPr>
              <a:endParaRPr lang="ru-RU" sz="2200" b="1" i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l">
                <a:lnSpc>
                  <a:spcPct val="115000"/>
                </a:lnSpc>
              </a:pPr>
              <a:endParaRPr lang="ru-RU" sz="2200" b="1" i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l">
                <a:lnSpc>
                  <a:spcPct val="115000"/>
                </a:lnSpc>
              </a:pPr>
              <a:r>
                <a:rPr lang="ru-RU" sz="2200" b="1" i="1" dirty="0">
                  <a:solidFill>
                    <a:schemeClr val="accent6">
                      <a:lumMod val="50000"/>
                    </a:schemeClr>
                  </a:solidFill>
                </a:rPr>
                <a:t>С</a:t>
              </a:r>
              <a:r>
                <a:rPr lang="ru-RU" sz="22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пинор             в </a:t>
              </a:r>
              <a:r>
                <a:rPr lang="ru-RU" sz="2200" b="1" i="1" dirty="0">
                  <a:solidFill>
                    <a:schemeClr val="accent6">
                      <a:lumMod val="50000"/>
                    </a:schemeClr>
                  </a:solidFill>
                </a:rPr>
                <a:t>представлении Фейнмана-</a:t>
              </a:r>
              <a:r>
                <a:rPr lang="ru-RU" sz="2200" b="1" i="1" dirty="0" err="1">
                  <a:solidFill>
                    <a:schemeClr val="accent6">
                      <a:lumMod val="50000"/>
                    </a:schemeClr>
                  </a:solidFill>
                </a:rPr>
                <a:t>Гелл</a:t>
              </a:r>
              <a:r>
                <a:rPr lang="ru-RU" sz="2200" b="1" i="1" dirty="0">
                  <a:solidFill>
                    <a:schemeClr val="accent6">
                      <a:lumMod val="50000"/>
                    </a:schemeClr>
                  </a:solidFill>
                </a:rPr>
                <a:t>-Манна пропорционален нижнему спинору   </a:t>
              </a:r>
              <a:r>
                <a:rPr lang="ru-RU" sz="22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        в </a:t>
              </a:r>
              <a:r>
                <a:rPr lang="ru-RU" sz="2200" b="1" i="1" dirty="0">
                  <a:solidFill>
                    <a:schemeClr val="accent6">
                      <a:lumMod val="50000"/>
                    </a:schemeClr>
                  </a:solidFill>
                </a:rPr>
                <a:t>представлении </a:t>
              </a:r>
              <a:r>
                <a:rPr lang="ru-RU" sz="2200" b="1" i="1" dirty="0" err="1" smtClean="0">
                  <a:solidFill>
                    <a:schemeClr val="accent6">
                      <a:lumMod val="50000"/>
                    </a:schemeClr>
                  </a:solidFill>
                </a:rPr>
                <a:t>Фолди-Ваутхайзена</a:t>
              </a:r>
              <a:endParaRPr lang="ru-RU" sz="22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l">
                <a:lnSpc>
                  <a:spcPct val="115000"/>
                </a:lnSpc>
              </a:pPr>
              <a:endParaRPr lang="ru-RU" sz="2200" b="1" i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l">
                <a:lnSpc>
                  <a:spcPct val="115000"/>
                </a:lnSpc>
              </a:pPr>
              <a:endParaRPr lang="ru-RU" sz="22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l">
                <a:lnSpc>
                  <a:spcPct val="115000"/>
                </a:lnSpc>
              </a:pPr>
              <a:r>
                <a:rPr lang="ru-RU" sz="22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Спинор             в </a:t>
              </a:r>
              <a:r>
                <a:rPr lang="ru-RU" sz="2200" b="1" i="1" dirty="0">
                  <a:solidFill>
                    <a:schemeClr val="accent6">
                      <a:lumMod val="50000"/>
                    </a:schemeClr>
                  </a:solidFill>
                </a:rPr>
                <a:t>представлении Фейнмана-</a:t>
              </a:r>
              <a:r>
                <a:rPr lang="ru-RU" sz="2200" b="1" i="1" dirty="0" err="1">
                  <a:solidFill>
                    <a:schemeClr val="accent6">
                      <a:lumMod val="50000"/>
                    </a:schemeClr>
                  </a:solidFill>
                </a:rPr>
                <a:t>Гелл</a:t>
              </a:r>
              <a:r>
                <a:rPr lang="ru-RU" sz="2200" b="1" i="1" dirty="0">
                  <a:solidFill>
                    <a:schemeClr val="accent6">
                      <a:lumMod val="50000"/>
                    </a:schemeClr>
                  </a:solidFill>
                </a:rPr>
                <a:t>-Манна пропорционален верхнему спинору   </a:t>
              </a:r>
              <a:r>
                <a:rPr lang="ru-RU" sz="22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        в </a:t>
              </a:r>
              <a:r>
                <a:rPr lang="ru-RU" sz="2200" b="1" i="1" dirty="0">
                  <a:solidFill>
                    <a:schemeClr val="accent6">
                      <a:lumMod val="50000"/>
                    </a:schemeClr>
                  </a:solidFill>
                </a:rPr>
                <a:t>представлении </a:t>
              </a:r>
              <a:r>
                <a:rPr lang="ru-RU" sz="2200" b="1" i="1" dirty="0" err="1" smtClean="0">
                  <a:solidFill>
                    <a:schemeClr val="accent6">
                      <a:lumMod val="50000"/>
                    </a:schemeClr>
                  </a:solidFill>
                </a:rPr>
                <a:t>Фолди-Ваутхайзена</a:t>
              </a:r>
              <a:endParaRPr lang="ru-RU" sz="2200" b="1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1852388"/>
                </p:ext>
              </p:extLst>
            </p:nvPr>
          </p:nvGraphicFramePr>
          <p:xfrm>
            <a:off x="1255771" y="892076"/>
            <a:ext cx="8382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102" name="Equation" r:id="rId5" imgW="838080" imgH="406080" progId="Equation.DSMT4">
                    <p:embed/>
                  </p:oleObj>
                </mc:Choice>
                <mc:Fallback>
                  <p:oleObj name="Equation" r:id="rId5" imgW="83808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255771" y="892076"/>
                          <a:ext cx="8382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4338544"/>
                </p:ext>
              </p:extLst>
            </p:nvPr>
          </p:nvGraphicFramePr>
          <p:xfrm>
            <a:off x="1395471" y="1312863"/>
            <a:ext cx="6985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103" name="Equation" r:id="rId7" imgW="698400" imgH="406080" progId="Equation.DSMT4">
                    <p:embed/>
                  </p:oleObj>
                </mc:Choice>
                <mc:Fallback>
                  <p:oleObj name="Equation" r:id="rId7" imgW="69840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395471" y="1312863"/>
                          <a:ext cx="6985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1106432"/>
                </p:ext>
              </p:extLst>
            </p:nvPr>
          </p:nvGraphicFramePr>
          <p:xfrm>
            <a:off x="3068638" y="1604963"/>
            <a:ext cx="51308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104" name="Equation" r:id="rId9" imgW="5130720" imgH="825480" progId="Equation.DSMT4">
                    <p:embed/>
                  </p:oleObj>
                </mc:Choice>
                <mc:Fallback>
                  <p:oleObj name="Equation" r:id="rId9" imgW="5130720" imgH="825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68638" y="1604963"/>
                          <a:ext cx="5130800" cy="825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0478151"/>
                </p:ext>
              </p:extLst>
            </p:nvPr>
          </p:nvGraphicFramePr>
          <p:xfrm>
            <a:off x="1230371" y="2445360"/>
            <a:ext cx="8636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105" name="Equation" r:id="rId11" imgW="863280" imgH="406080" progId="Equation.DSMT4">
                    <p:embed/>
                  </p:oleObj>
                </mc:Choice>
                <mc:Fallback>
                  <p:oleObj name="Equation" r:id="rId11" imgW="86328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230371" y="2445360"/>
                          <a:ext cx="8636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0192827"/>
                </p:ext>
              </p:extLst>
            </p:nvPr>
          </p:nvGraphicFramePr>
          <p:xfrm>
            <a:off x="1370071" y="2851760"/>
            <a:ext cx="7239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106" name="Equation" r:id="rId13" imgW="723600" imgH="406080" progId="Equation.DSMT4">
                    <p:embed/>
                  </p:oleObj>
                </mc:Choice>
                <mc:Fallback>
                  <p:oleObj name="Equation" r:id="rId13" imgW="72360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370071" y="2851760"/>
                          <a:ext cx="7239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7624012"/>
                </p:ext>
              </p:extLst>
            </p:nvPr>
          </p:nvGraphicFramePr>
          <p:xfrm>
            <a:off x="3036888" y="3132138"/>
            <a:ext cx="51943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107" name="Equation" r:id="rId15" imgW="5194080" imgH="825480" progId="Equation.DSMT4">
                    <p:embed/>
                  </p:oleObj>
                </mc:Choice>
                <mc:Fallback>
                  <p:oleObj name="Equation" r:id="rId15" imgW="5194080" imgH="825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036888" y="3132138"/>
                          <a:ext cx="5194300" cy="825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6425960"/>
                </p:ext>
              </p:extLst>
            </p:nvPr>
          </p:nvGraphicFramePr>
          <p:xfrm>
            <a:off x="1262121" y="3978780"/>
            <a:ext cx="8382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108" name="Equation" r:id="rId17" imgW="838080" imgH="406080" progId="Equation.DSMT4">
                    <p:embed/>
                  </p:oleObj>
                </mc:Choice>
                <mc:Fallback>
                  <p:oleObj name="Equation" r:id="rId17" imgW="83808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262121" y="3978780"/>
                          <a:ext cx="8382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3562730"/>
                </p:ext>
              </p:extLst>
            </p:nvPr>
          </p:nvGraphicFramePr>
          <p:xfrm>
            <a:off x="1395471" y="4385180"/>
            <a:ext cx="7366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109" name="Equation" r:id="rId19" imgW="736560" imgH="406080" progId="Equation.DSMT4">
                    <p:embed/>
                  </p:oleObj>
                </mc:Choice>
                <mc:Fallback>
                  <p:oleObj name="Equation" r:id="rId19" imgW="73656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395471" y="4385180"/>
                          <a:ext cx="7366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6898026"/>
                </p:ext>
              </p:extLst>
            </p:nvPr>
          </p:nvGraphicFramePr>
          <p:xfrm>
            <a:off x="3036888" y="4724400"/>
            <a:ext cx="52324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110" name="Equation" r:id="rId21" imgW="5232240" imgH="825480" progId="Equation.DSMT4">
                    <p:embed/>
                  </p:oleObj>
                </mc:Choice>
                <mc:Fallback>
                  <p:oleObj name="Equation" r:id="rId21" imgW="5232240" imgH="825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036888" y="4724400"/>
                          <a:ext cx="5232400" cy="825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008813"/>
              </p:ext>
            </p:extLst>
          </p:nvPr>
        </p:nvGraphicFramePr>
        <p:xfrm>
          <a:off x="266103" y="5517677"/>
          <a:ext cx="1141730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11" name="Equation" r:id="rId23" imgW="11417040" imgH="1143000" progId="Equation.DSMT4">
                  <p:embed/>
                </p:oleObj>
              </mc:Choice>
              <mc:Fallback>
                <p:oleObj name="Equation" r:id="rId23" imgW="1141704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66103" y="5517677"/>
                        <a:ext cx="11417301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8431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7"/>
          <p:cNvSpPr txBox="1">
            <a:spLocks noChangeArrowheads="1"/>
          </p:cNvSpPr>
          <p:nvPr/>
        </p:nvSpPr>
        <p:spPr bwMode="auto">
          <a:xfrm>
            <a:off x="11460163" y="6400800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D43DB2FC-84A3-49D7-AE72-CFD81B6B1A04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ru-RU" altLang="ru-RU" sz="2400" dirty="0">
              <a:solidFill>
                <a:srgbClr val="FF010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833" y="908100"/>
            <a:ext cx="12016335" cy="5509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В результате мы видим, что уравнение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позитронов с положительными энергиями  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      совпадает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с уравнением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электронов с отрицательными энергиями  </a:t>
            </a:r>
          </a:p>
          <a:p>
            <a:pPr algn="l">
              <a:lnSpc>
                <a:spcPct val="115000"/>
              </a:lnSpc>
            </a:pP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В нашем случае позитроны находятся в отталкивающем кулоновском поле ионизованных ядер. Для них существует верхний континуум с непрерывным энергетическим спектром 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          В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этом случае отсутствуют стационарные связанные состояния с  </a:t>
            </a:r>
          </a:p>
          <a:p>
            <a:pPr algn="l">
              <a:lnSpc>
                <a:spcPct val="115000"/>
              </a:lnSpc>
            </a:pP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Равенство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этих уравнений подразумевает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, что для электронов с отрицательными энергиями и позитронов с положительными энергиями существует эквивалентный (с точностью до знака энергии) непрерывный энергетический спектр с одинаковыми стационарными волновым функциями. Но в спектре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уравнения для электронов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в интервале 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содержится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отрицательно энергетический уровень 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     , а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в интервале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содержится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отрицательно энергетический уровень  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     (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см. рис.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1).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-15349"/>
            <a:ext cx="12192000" cy="861774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</a:rPr>
              <a:t>Уравнения </a:t>
            </a:r>
            <a:r>
              <a:rPr lang="ru-RU" sz="2500" b="1" i="1" dirty="0" err="1">
                <a:solidFill>
                  <a:schemeClr val="bg1"/>
                </a:solidFill>
              </a:rPr>
              <a:t>непертурбативной</a:t>
            </a:r>
            <a:r>
              <a:rPr lang="ru-RU" sz="2500" b="1" i="1" dirty="0">
                <a:solidFill>
                  <a:schemeClr val="bg1"/>
                </a:solidFill>
              </a:rPr>
              <a:t> КЭД в представлениях</a:t>
            </a:r>
          </a:p>
          <a:p>
            <a:r>
              <a:rPr lang="ru-RU" sz="2500" b="1" i="1" dirty="0">
                <a:solidFill>
                  <a:schemeClr val="bg1"/>
                </a:solidFill>
              </a:rPr>
              <a:t>Фейнмана-</a:t>
            </a:r>
            <a:r>
              <a:rPr lang="ru-RU" sz="2500" b="1" i="1" dirty="0" err="1">
                <a:solidFill>
                  <a:schemeClr val="bg1"/>
                </a:solidFill>
              </a:rPr>
              <a:t>Гелл</a:t>
            </a:r>
            <a:r>
              <a:rPr lang="ru-RU" sz="2500" b="1" i="1" dirty="0">
                <a:solidFill>
                  <a:schemeClr val="bg1"/>
                </a:solidFill>
              </a:rPr>
              <a:t>-Манна и </a:t>
            </a:r>
            <a:r>
              <a:rPr lang="ru-RU" sz="2500" b="1" i="1" dirty="0" err="1">
                <a:solidFill>
                  <a:schemeClr val="bg1"/>
                </a:solidFill>
              </a:rPr>
              <a:t>Фолди-Ваутхайзена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975683"/>
              </p:ext>
            </p:extLst>
          </p:nvPr>
        </p:nvGraphicFramePr>
        <p:xfrm>
          <a:off x="1820525" y="1403775"/>
          <a:ext cx="596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3" name="Equation" r:id="rId5" imgW="596880" imgH="266400" progId="Equation.DSMT4">
                  <p:embed/>
                </p:oleObj>
              </mc:Choice>
              <mc:Fallback>
                <p:oleObj name="Equation" r:id="rId5" imgW="5968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0525" y="1403775"/>
                        <a:ext cx="5969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970707"/>
              </p:ext>
            </p:extLst>
          </p:nvPr>
        </p:nvGraphicFramePr>
        <p:xfrm>
          <a:off x="1753540" y="1757122"/>
          <a:ext cx="647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4" name="Equation" r:id="rId7" imgW="647640" imgH="266400" progId="Equation.DSMT4">
                  <p:embed/>
                </p:oleObj>
              </mc:Choice>
              <mc:Fallback>
                <p:oleObj name="Equation" r:id="rId7" imgW="6476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3540" y="1757122"/>
                        <a:ext cx="647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670646"/>
              </p:ext>
            </p:extLst>
          </p:nvPr>
        </p:nvGraphicFramePr>
        <p:xfrm>
          <a:off x="4250795" y="2978950"/>
          <a:ext cx="711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5" name="Equation" r:id="rId9" imgW="711000" imgH="203040" progId="Equation.DSMT4">
                  <p:embed/>
                </p:oleObj>
              </mc:Choice>
              <mc:Fallback>
                <p:oleObj name="Equation" r:id="rId9" imgW="711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50795" y="2978950"/>
                        <a:ext cx="711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411048"/>
              </p:ext>
            </p:extLst>
          </p:nvPr>
        </p:nvGraphicFramePr>
        <p:xfrm>
          <a:off x="3665730" y="3420412"/>
          <a:ext cx="711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6" name="Equation" r:id="rId11" imgW="711000" imgH="203040" progId="Equation.DSMT4">
                  <p:embed/>
                </p:oleObj>
              </mc:Choice>
              <mc:Fallback>
                <p:oleObj name="Equation" r:id="rId11" imgW="711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65730" y="3420412"/>
                        <a:ext cx="711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310909"/>
              </p:ext>
            </p:extLst>
          </p:nvPr>
        </p:nvGraphicFramePr>
        <p:xfrm>
          <a:off x="7986210" y="5262418"/>
          <a:ext cx="163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7" name="Equation" r:id="rId13" imgW="1638000" imgH="342720" progId="Equation.DSMT4">
                  <p:embed/>
                </p:oleObj>
              </mc:Choice>
              <mc:Fallback>
                <p:oleObj name="Equation" r:id="rId13" imgW="16380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86210" y="5262418"/>
                        <a:ext cx="1638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813663"/>
              </p:ext>
            </p:extLst>
          </p:nvPr>
        </p:nvGraphicFramePr>
        <p:xfrm>
          <a:off x="6096000" y="5626740"/>
          <a:ext cx="482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8" name="Equation" r:id="rId15" imgW="482400" imgH="380880" progId="Equation.DSMT4">
                  <p:embed/>
                </p:oleObj>
              </mc:Choice>
              <mc:Fallback>
                <p:oleObj name="Equation" r:id="rId15" imgW="4824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96000" y="5626740"/>
                        <a:ext cx="482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749229"/>
              </p:ext>
            </p:extLst>
          </p:nvPr>
        </p:nvGraphicFramePr>
        <p:xfrm>
          <a:off x="8886310" y="5644790"/>
          <a:ext cx="1625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9" name="Equation" r:id="rId17" imgW="1625400" imgH="342720" progId="Equation.DSMT4">
                  <p:embed/>
                </p:oleObj>
              </mc:Choice>
              <mc:Fallback>
                <p:oleObj name="Equation" r:id="rId17" imgW="16254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886310" y="5644790"/>
                        <a:ext cx="1625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159031"/>
              </p:ext>
            </p:extLst>
          </p:nvPr>
        </p:nvGraphicFramePr>
        <p:xfrm>
          <a:off x="7941205" y="6012195"/>
          <a:ext cx="495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60" name="Equation" r:id="rId19" imgW="495000" imgH="380880" progId="Equation.DSMT4">
                  <p:embed/>
                </p:oleObj>
              </mc:Choice>
              <mc:Fallback>
                <p:oleObj name="Equation" r:id="rId19" imgW="4950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41205" y="6012195"/>
                        <a:ext cx="495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 bwMode="auto">
          <a:xfrm>
            <a:off x="200345" y="1313765"/>
            <a:ext cx="11116235" cy="0"/>
          </a:xfrm>
          <a:prstGeom prst="line">
            <a:avLst/>
          </a:prstGeom>
          <a:solidFill>
            <a:srgbClr val="C1DCF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200345" y="1757122"/>
            <a:ext cx="11116235" cy="0"/>
          </a:xfrm>
          <a:prstGeom prst="line">
            <a:avLst/>
          </a:prstGeom>
          <a:solidFill>
            <a:srgbClr val="C1DCF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200345" y="2123855"/>
            <a:ext cx="2200895" cy="0"/>
          </a:xfrm>
          <a:prstGeom prst="line">
            <a:avLst/>
          </a:prstGeom>
          <a:solidFill>
            <a:srgbClr val="C1DCF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81034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7"/>
          <p:cNvSpPr txBox="1">
            <a:spLocks noChangeArrowheads="1"/>
          </p:cNvSpPr>
          <p:nvPr/>
        </p:nvSpPr>
        <p:spPr bwMode="auto">
          <a:xfrm>
            <a:off x="11460163" y="6400800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D43DB2FC-84A3-49D7-AE72-CFD81B6B1A04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ru-RU" altLang="ru-RU" sz="2400" dirty="0">
              <a:solidFill>
                <a:srgbClr val="FF010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340" y="960584"/>
            <a:ext cx="12036660" cy="5510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В уравнении для позитронов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существование таких связанных состояний невозможно из простых физических соображений. Следовательно, существование связанных состояний с отрицательными энергиями является математическим артефактом.</a:t>
            </a:r>
          </a:p>
          <a:p>
            <a:pPr algn="l">
              <a:lnSpc>
                <a:spcPct val="130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Поскольку уравнения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для электронов и позитронов получены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унитарными преобразованиями уравнения Дирака, заключение об отсутствии стационарных связанных состояний с отрицательными энергиями справедливо и для спектра исходного уравнения Дирака.</a:t>
            </a:r>
          </a:p>
          <a:p>
            <a:pPr algn="l">
              <a:lnSpc>
                <a:spcPct val="130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Заметим, что уравнение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для позитронов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с измененным знаком перед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          (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движение позитрона в притягивающем кулоновском поле) совпадает с уравнением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электронов. Как и должно быть, дискретные и непрерывные энергетические спектры электронов и позитронов, движущихся в притягивающем кулоновском поле, совпадают друг с другом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1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-15349"/>
            <a:ext cx="12192000" cy="861774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</a:rPr>
              <a:t>Уравнения </a:t>
            </a:r>
            <a:r>
              <a:rPr lang="ru-RU" sz="2500" b="1" i="1" dirty="0" err="1">
                <a:solidFill>
                  <a:schemeClr val="bg1"/>
                </a:solidFill>
              </a:rPr>
              <a:t>непертурбативной</a:t>
            </a:r>
            <a:r>
              <a:rPr lang="ru-RU" sz="2500" b="1" i="1" dirty="0">
                <a:solidFill>
                  <a:schemeClr val="bg1"/>
                </a:solidFill>
              </a:rPr>
              <a:t> КЭД в представлениях</a:t>
            </a:r>
          </a:p>
          <a:p>
            <a:r>
              <a:rPr lang="ru-RU" sz="2500" b="1" i="1" dirty="0">
                <a:solidFill>
                  <a:schemeClr val="bg1"/>
                </a:solidFill>
              </a:rPr>
              <a:t>Фейнмана-</a:t>
            </a:r>
            <a:r>
              <a:rPr lang="ru-RU" sz="2500" b="1" i="1" dirty="0" err="1">
                <a:solidFill>
                  <a:schemeClr val="bg1"/>
                </a:solidFill>
              </a:rPr>
              <a:t>Гелл</a:t>
            </a:r>
            <a:r>
              <a:rPr lang="ru-RU" sz="2500" b="1" i="1" dirty="0">
                <a:solidFill>
                  <a:schemeClr val="bg1"/>
                </a:solidFill>
              </a:rPr>
              <a:t>-Манна и </a:t>
            </a:r>
            <a:r>
              <a:rPr lang="ru-RU" sz="2500" b="1" i="1" dirty="0" err="1">
                <a:solidFill>
                  <a:schemeClr val="bg1"/>
                </a:solidFill>
              </a:rPr>
              <a:t>Фолди-Ваутхайзена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331335"/>
              </p:ext>
            </p:extLst>
          </p:nvPr>
        </p:nvGraphicFramePr>
        <p:xfrm>
          <a:off x="9988010" y="4399706"/>
          <a:ext cx="698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8" name="Equation" r:id="rId5" imgW="698400" imgH="393480" progId="Equation.DSMT4">
                  <p:embed/>
                </p:oleObj>
              </mc:Choice>
              <mc:Fallback>
                <p:oleObj name="Equation" r:id="rId5" imgW="698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88010" y="4399706"/>
                        <a:ext cx="698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 bwMode="auto">
          <a:xfrm>
            <a:off x="245350" y="1403775"/>
            <a:ext cx="10306145" cy="0"/>
          </a:xfrm>
          <a:prstGeom prst="line">
            <a:avLst/>
          </a:prstGeom>
          <a:solidFill>
            <a:srgbClr val="C1DCF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245350" y="1808820"/>
            <a:ext cx="11521280" cy="0"/>
          </a:xfrm>
          <a:prstGeom prst="line">
            <a:avLst/>
          </a:prstGeom>
          <a:solidFill>
            <a:srgbClr val="C1DCF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245350" y="2213865"/>
            <a:ext cx="11214813" cy="0"/>
          </a:xfrm>
          <a:prstGeom prst="line">
            <a:avLst/>
          </a:prstGeom>
          <a:solidFill>
            <a:srgbClr val="C1DCF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245350" y="2618910"/>
            <a:ext cx="1890210" cy="0"/>
          </a:xfrm>
          <a:prstGeom prst="line">
            <a:avLst/>
          </a:prstGeom>
          <a:solidFill>
            <a:srgbClr val="C1DCF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85535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270" y="529783"/>
            <a:ext cx="12060625" cy="6434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1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КЭД со </a:t>
            </a:r>
            <a:r>
              <a:rPr lang="ru-RU" sz="2100" b="1" i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спинорными</a:t>
            </a:r>
            <a:r>
              <a:rPr lang="ru-RU" sz="21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уравнениями типа Клейна-Гордона</a:t>
            </a:r>
            <a:endParaRPr lang="en-US" sz="2100" b="1" i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Запишем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самосопряженные уравнения для электронов и позитронов со </a:t>
            </a:r>
            <a:r>
              <a:rPr lang="ru-RU" sz="2100" b="1" i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спинорными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волновыми функциями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присутствии электростатических полей в следующем виде.</a:t>
            </a:r>
          </a:p>
          <a:p>
            <a:pPr algn="just">
              <a:lnSpc>
                <a:spcPct val="130000"/>
              </a:lnSpc>
              <a:spcAft>
                <a:spcPts val="1200"/>
              </a:spcAft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Уравнение для электронов с положительными энергиями  </a:t>
            </a:r>
          </a:p>
          <a:p>
            <a:pPr algn="just">
              <a:lnSpc>
                <a:spcPct val="130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algn="just">
              <a:lnSpc>
                <a:spcPct val="130000"/>
              </a:lnSpc>
              <a:spcBef>
                <a:spcPts val="1800"/>
              </a:spcBef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Уравнение для электронов с отрицательными энергиями</a:t>
            </a:r>
          </a:p>
          <a:p>
            <a:pPr algn="just">
              <a:lnSpc>
                <a:spcPct val="130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algn="just">
              <a:lnSpc>
                <a:spcPct val="130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Уравнение для позитронов с положительными энергиями  </a:t>
            </a:r>
          </a:p>
          <a:p>
            <a:pPr algn="just">
              <a:lnSpc>
                <a:spcPct val="130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algn="just">
              <a:lnSpc>
                <a:spcPct val="114000"/>
              </a:lnSpc>
              <a:spcBef>
                <a:spcPts val="3000"/>
              </a:spcBef>
            </a:pP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этих уравнений показывает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существование связанных состояний с отрицательными энергиями в спектре </a:t>
            </a:r>
            <a:r>
              <a:rPr lang="ru-RU" sz="21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водородопдобных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ионов является математическим артефактом.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1301750" y="2481110"/>
          <a:ext cx="932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4" name="Equation" r:id="rId4" imgW="9321480" imgH="838080" progId="Equation.DSMT4">
                  <p:embed/>
                </p:oleObj>
              </mc:Choice>
              <mc:Fallback>
                <p:oleObj name="Equation" r:id="rId4" imgW="9321480" imgH="838080" progId="Equation.DSMT4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1750" y="2481110"/>
                        <a:ext cx="9321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/>
          </p:nvPr>
        </p:nvGraphicFramePr>
        <p:xfrm>
          <a:off x="8516597" y="2103530"/>
          <a:ext cx="2654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5" name="Equation" r:id="rId6" imgW="2654280" imgH="419040" progId="Equation.DSMT4">
                  <p:embed/>
                </p:oleObj>
              </mc:Choice>
              <mc:Fallback>
                <p:oleObj name="Equation" r:id="rId6" imgW="2654280" imgH="419040" progId="Equation.DSMT4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16597" y="2103530"/>
                        <a:ext cx="2654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/>
          </p:nvPr>
        </p:nvGraphicFramePr>
        <p:xfrm>
          <a:off x="8564563" y="3309050"/>
          <a:ext cx="2819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6" name="Equation" r:id="rId8" imgW="2819160" imgH="419040" progId="Equation.DSMT4">
                  <p:embed/>
                </p:oleObj>
              </mc:Choice>
              <mc:Fallback>
                <p:oleObj name="Equation" r:id="rId8" imgW="2819160" imgH="419040" progId="Equation.DSMT4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64563" y="3309050"/>
                        <a:ext cx="2819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/>
          </p:nvPr>
        </p:nvGraphicFramePr>
        <p:xfrm>
          <a:off x="1301750" y="3720990"/>
          <a:ext cx="929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7" name="Equation" r:id="rId10" imgW="9296280" imgH="838080" progId="Equation.DSMT4">
                  <p:embed/>
                </p:oleObj>
              </mc:Choice>
              <mc:Fallback>
                <p:oleObj name="Equation" r:id="rId10" imgW="9296280" imgH="838080" progId="Equation.DSMT4">
                  <p:embed/>
                  <p:pic>
                    <p:nvPicPr>
                      <p:cNvPr id="15" name="Объект 1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01750" y="3720990"/>
                        <a:ext cx="9296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/>
          </p:nvPr>
        </p:nvGraphicFramePr>
        <p:xfrm>
          <a:off x="8516597" y="4554732"/>
          <a:ext cx="2476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8" name="Equation" r:id="rId12" imgW="2476440" imgH="419040" progId="Equation.DSMT4">
                  <p:embed/>
                </p:oleObj>
              </mc:Choice>
              <mc:Fallback>
                <p:oleObj name="Equation" r:id="rId12" imgW="2476440" imgH="419040" progId="Equation.DSMT4">
                  <p:embed/>
                  <p:pic>
                    <p:nvPicPr>
                      <p:cNvPr id="16" name="Объект 1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516597" y="4554732"/>
                        <a:ext cx="24765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/>
          </p:nvPr>
        </p:nvGraphicFramePr>
        <p:xfrm>
          <a:off x="1285707" y="4969373"/>
          <a:ext cx="929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9" name="Equation" r:id="rId14" imgW="9296280" imgH="838080" progId="Equation.DSMT4">
                  <p:embed/>
                </p:oleObj>
              </mc:Choice>
              <mc:Fallback>
                <p:oleObj name="Equation" r:id="rId14" imgW="9296280" imgH="838080" progId="Equation.DSMT4">
                  <p:embed/>
                  <p:pic>
                    <p:nvPicPr>
                      <p:cNvPr id="17" name="Объект 1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85707" y="4969373"/>
                        <a:ext cx="9296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7"/>
          <p:cNvSpPr txBox="1">
            <a:spLocks noChangeArrowheads="1"/>
          </p:cNvSpPr>
          <p:nvPr/>
        </p:nvSpPr>
        <p:spPr bwMode="auto">
          <a:xfrm>
            <a:off x="11418171" y="6400800"/>
            <a:ext cx="731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16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17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17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52AF103C-30A7-47CE-BA57-5F1F0829E3AD}" type="slidenum">
              <a:rPr lang="ru-RU" altLang="ru-RU" sz="2000">
                <a:solidFill>
                  <a:schemeClr val="tx2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ru-RU" altLang="ru-RU" sz="20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" y="-15349"/>
            <a:ext cx="12192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Непертурбативная</a:t>
            </a: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КЭД и представления уравнения Дирака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11460163" y="6400800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16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17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17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D43DB2FC-84A3-49D7-AE72-CFD81B6B1A04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ru-RU" altLang="ru-RU" sz="2400" dirty="0">
              <a:solidFill>
                <a:srgbClr val="FF010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46316"/>
            <a:ext cx="12060625" cy="610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1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Уравнение Дирака с нерелятивистским гамильтонианом в представлении </a:t>
            </a:r>
            <a:r>
              <a:rPr lang="ru-RU" sz="2100" b="1" i="1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Фолди-Ваутхайзена</a:t>
            </a:r>
            <a:endParaRPr lang="en-US" sz="2100" b="1" i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выводы подтверждаются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анализом нерелятивистского гамильтониана в FW-представлении, полученным еще в первой статье, посвященной преобразованию </a:t>
            </a:r>
            <a:r>
              <a:rPr lang="ru-RU" sz="2100" b="1" i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Фолди-Ваутхайзена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1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Рассмотрим нерелятивистское движение электронов и позитронов во внешнем электростатическом поле 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Нерелятивистский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гамильтониан   имеет вид</a:t>
            </a:r>
          </a:p>
          <a:p>
            <a:pPr algn="just">
              <a:lnSpc>
                <a:spcPct val="114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</a:t>
            </a:r>
          </a:p>
          <a:p>
            <a:pPr algn="just">
              <a:lnSpc>
                <a:spcPct val="114000"/>
              </a:lnSpc>
            </a:pPr>
            <a:endParaRPr lang="ru-RU" sz="2100" b="1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                -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электрическое поле.</a:t>
            </a:r>
          </a:p>
          <a:p>
            <a:pPr algn="just">
              <a:lnSpc>
                <a:spcPct val="114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Уравнение Дирака с гамильтонианом  </a:t>
            </a:r>
            <a:r>
              <a:rPr lang="en-US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100" b="1" i="1" baseline="-25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FW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записываем в виде</a:t>
            </a:r>
          </a:p>
          <a:p>
            <a:pPr algn="just">
              <a:lnSpc>
                <a:spcPct val="114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</a:t>
            </a:r>
          </a:p>
          <a:p>
            <a:pPr algn="just">
              <a:lnSpc>
                <a:spcPct val="114000"/>
              </a:lnSpc>
            </a:pPr>
            <a:endParaRPr lang="ru-RU" sz="2100" b="1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1200"/>
              </a:spcBef>
            </a:pP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  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при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этом  </a:t>
            </a:r>
          </a:p>
          <a:p>
            <a:pPr algn="just">
              <a:lnSpc>
                <a:spcPct val="114000"/>
              </a:lnSpc>
              <a:spcBef>
                <a:spcPts val="1800"/>
              </a:spcBef>
            </a:pP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                                                     при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этом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131182"/>
              </p:ext>
            </p:extLst>
          </p:nvPr>
        </p:nvGraphicFramePr>
        <p:xfrm>
          <a:off x="2461612" y="3103911"/>
          <a:ext cx="713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58" name="Equation" r:id="rId4" imgW="7137360" imgH="787320" progId="Equation.DSMT4">
                  <p:embed/>
                </p:oleObj>
              </mc:Choice>
              <mc:Fallback>
                <p:oleObj name="Equation" r:id="rId4" imgW="7137360" imgH="787320" progId="Equation.DSMT4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1612" y="3103911"/>
                        <a:ext cx="71374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328198"/>
              </p:ext>
            </p:extLst>
          </p:nvPr>
        </p:nvGraphicFramePr>
        <p:xfrm>
          <a:off x="3939634" y="2763153"/>
          <a:ext cx="889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59" name="Equation" r:id="rId6" imgW="888840" imgH="406080" progId="Equation.DSMT4">
                  <p:embed/>
                </p:oleObj>
              </mc:Choice>
              <mc:Fallback>
                <p:oleObj name="Equation" r:id="rId6" imgW="888840" imgH="406080" progId="Equation.DSMT4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39634" y="2763153"/>
                        <a:ext cx="889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985038"/>
              </p:ext>
            </p:extLst>
          </p:nvPr>
        </p:nvGraphicFramePr>
        <p:xfrm>
          <a:off x="979907" y="3834045"/>
          <a:ext cx="1117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0" name="Equation" r:id="rId8" imgW="1117440" imgH="330120" progId="Equation.DSMT4">
                  <p:embed/>
                </p:oleObj>
              </mc:Choice>
              <mc:Fallback>
                <p:oleObj name="Equation" r:id="rId8" imgW="1117440" imgH="330120" progId="Equation.DSMT4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9907" y="3834045"/>
                        <a:ext cx="1117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276730"/>
              </p:ext>
            </p:extLst>
          </p:nvPr>
        </p:nvGraphicFramePr>
        <p:xfrm>
          <a:off x="3148089" y="4534778"/>
          <a:ext cx="8636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1" name="Equation" r:id="rId10" imgW="8635680" imgH="825480" progId="Equation.DSMT4">
                  <p:embed/>
                </p:oleObj>
              </mc:Choice>
              <mc:Fallback>
                <p:oleObj name="Equation" r:id="rId10" imgW="8635680" imgH="825480" progId="Equation.DSMT4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48089" y="4534778"/>
                        <a:ext cx="86360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70096"/>
              </p:ext>
            </p:extLst>
          </p:nvPr>
        </p:nvGraphicFramePr>
        <p:xfrm>
          <a:off x="1538707" y="5301425"/>
          <a:ext cx="3746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2" name="Equation" r:id="rId12" imgW="3746160" imgH="825480" progId="Equation.DSMT4">
                  <p:embed/>
                </p:oleObj>
              </mc:Choice>
              <mc:Fallback>
                <p:oleObj name="Equation" r:id="rId12" imgW="3746160" imgH="825480" progId="Equation.DSMT4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38707" y="5301425"/>
                        <a:ext cx="37465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448595"/>
              </p:ext>
            </p:extLst>
          </p:nvPr>
        </p:nvGraphicFramePr>
        <p:xfrm>
          <a:off x="6810419" y="5457793"/>
          <a:ext cx="2705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3" name="Equation" r:id="rId14" imgW="2705040" imgH="431640" progId="Equation.DSMT4">
                  <p:embed/>
                </p:oleObj>
              </mc:Choice>
              <mc:Fallback>
                <p:oleObj name="Equation" r:id="rId14" imgW="2705040" imgH="431640" progId="Equation.DSMT4">
                  <p:embed/>
                  <p:pic>
                    <p:nvPicPr>
                      <p:cNvPr id="8" name="Объект 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10419" y="5457793"/>
                        <a:ext cx="2705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667455"/>
              </p:ext>
            </p:extLst>
          </p:nvPr>
        </p:nvGraphicFramePr>
        <p:xfrm>
          <a:off x="740405" y="5873377"/>
          <a:ext cx="37592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4" name="Equation" r:id="rId16" imgW="3759120" imgH="850680" progId="Equation.DSMT4">
                  <p:embed/>
                </p:oleObj>
              </mc:Choice>
              <mc:Fallback>
                <p:oleObj name="Equation" r:id="rId16" imgW="3759120" imgH="850680" progId="Equation.DSMT4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40405" y="5873377"/>
                        <a:ext cx="37592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847316"/>
              </p:ext>
            </p:extLst>
          </p:nvPr>
        </p:nvGraphicFramePr>
        <p:xfrm>
          <a:off x="6028884" y="6059496"/>
          <a:ext cx="284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5" name="Equation" r:id="rId18" imgW="2844720" imgH="431640" progId="Equation.DSMT4">
                  <p:embed/>
                </p:oleObj>
              </mc:Choice>
              <mc:Fallback>
                <p:oleObj name="Equation" r:id="rId18" imgW="2844720" imgH="431640" progId="Equation.DSMT4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028884" y="6059496"/>
                        <a:ext cx="2844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11418171" y="6400800"/>
            <a:ext cx="731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20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21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21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52AF103C-30A7-47CE-BA57-5F1F0829E3AD}" type="slidenum">
              <a:rPr lang="ru-RU" altLang="ru-RU" sz="2000">
                <a:solidFill>
                  <a:schemeClr val="tx2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ru-RU" altLang="ru-RU" sz="20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" y="-15349"/>
            <a:ext cx="12192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Непертурбативная</a:t>
            </a: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КЭД и представления уравнения Дирака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11460163" y="6400800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20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21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21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D43DB2FC-84A3-49D7-AE72-CFD81B6B1A04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ru-RU" altLang="ru-RU" sz="2400" dirty="0">
              <a:solidFill>
                <a:srgbClr val="FF010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9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1375" y="670521"/>
            <a:ext cx="12060625" cy="6033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Рассмотрим уравнение Дирака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электронов и позитронов:</a:t>
            </a:r>
          </a:p>
          <a:p>
            <a:pPr algn="just">
              <a:lnSpc>
                <a:spcPct val="130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Уравнение для электронов с положительными энергиями</a:t>
            </a:r>
          </a:p>
          <a:p>
            <a:pPr algn="just">
              <a:lnSpc>
                <a:spcPct val="130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</a:t>
            </a:r>
          </a:p>
          <a:p>
            <a:pPr algn="just">
              <a:lnSpc>
                <a:spcPct val="130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Уравнение для электронов с отрицательными энергиями</a:t>
            </a:r>
          </a:p>
          <a:p>
            <a:pPr algn="just">
              <a:lnSpc>
                <a:spcPct val="130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</a:t>
            </a:r>
          </a:p>
          <a:p>
            <a:pPr algn="just">
              <a:lnSpc>
                <a:spcPct val="130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Уравнение для позитронов с положительными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энергиями</a:t>
            </a:r>
          </a:p>
          <a:p>
            <a:pPr algn="just">
              <a:lnSpc>
                <a:spcPct val="130000"/>
              </a:lnSpc>
            </a:pPr>
            <a:endParaRPr lang="ru-RU" sz="21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ru-RU" sz="2100" b="1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ru-RU" sz="2100" b="1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Видно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уравнения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(2)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совпадают друг с другом. то есть как и в предыдущих разделах в кулоновском поле атомных ядер, уравнение для позитронов с </a:t>
            </a:r>
            <a:r>
              <a:rPr lang="en-US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 &gt; 0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совпадает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уравнением для электронов с </a:t>
            </a:r>
            <a:r>
              <a:rPr lang="en-US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 &lt; </a:t>
            </a:r>
            <a:r>
              <a:rPr lang="en-US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1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98400"/>
              </p:ext>
            </p:extLst>
          </p:nvPr>
        </p:nvGraphicFramePr>
        <p:xfrm>
          <a:off x="1366838" y="1576388"/>
          <a:ext cx="8420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8" name="Equation" r:id="rId4" imgW="8420040" imgH="825480" progId="Equation.DSMT4">
                  <p:embed/>
                </p:oleObj>
              </mc:Choice>
              <mc:Fallback>
                <p:oleObj name="Equation" r:id="rId4" imgW="8420040" imgH="825480" progId="Equation.DSMT4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6838" y="1576388"/>
                        <a:ext cx="84201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372354"/>
              </p:ext>
            </p:extLst>
          </p:nvPr>
        </p:nvGraphicFramePr>
        <p:xfrm>
          <a:off x="8647113" y="1176984"/>
          <a:ext cx="2654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9" name="Equation" r:id="rId6" imgW="2654280" imgH="419040" progId="Equation.DSMT4">
                  <p:embed/>
                </p:oleObj>
              </mc:Choice>
              <mc:Fallback>
                <p:oleObj name="Equation" r:id="rId6" imgW="2654280" imgH="419040" progId="Equation.DSMT4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47113" y="1176984"/>
                        <a:ext cx="2654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044634"/>
              </p:ext>
            </p:extLst>
          </p:nvPr>
        </p:nvGraphicFramePr>
        <p:xfrm>
          <a:off x="8647113" y="2401888"/>
          <a:ext cx="2819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0" name="Equation" r:id="rId8" imgW="2819160" imgH="419040" progId="Equation.DSMT4">
                  <p:embed/>
                </p:oleObj>
              </mc:Choice>
              <mc:Fallback>
                <p:oleObj name="Equation" r:id="rId8" imgW="2819160" imgH="419040" progId="Equation.DSMT4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47113" y="2401888"/>
                        <a:ext cx="2819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240910"/>
              </p:ext>
            </p:extLst>
          </p:nvPr>
        </p:nvGraphicFramePr>
        <p:xfrm>
          <a:off x="1366838" y="2856010"/>
          <a:ext cx="845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1" name="Equation" r:id="rId10" imgW="8458200" imgH="825480" progId="Equation.DSMT4">
                  <p:embed/>
                </p:oleObj>
              </mc:Choice>
              <mc:Fallback>
                <p:oleObj name="Equation" r:id="rId10" imgW="8458200" imgH="825480" progId="Equation.DSMT4">
                  <p:embed/>
                  <p:pic>
                    <p:nvPicPr>
                      <p:cNvPr id="15" name="Объект 1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66838" y="2856010"/>
                        <a:ext cx="84582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834675"/>
              </p:ext>
            </p:extLst>
          </p:nvPr>
        </p:nvGraphicFramePr>
        <p:xfrm>
          <a:off x="8647113" y="3659958"/>
          <a:ext cx="2476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2" name="Equation" r:id="rId12" imgW="2476440" imgH="419040" progId="Equation.DSMT4">
                  <p:embed/>
                </p:oleObj>
              </mc:Choice>
              <mc:Fallback>
                <p:oleObj name="Equation" r:id="rId12" imgW="2476440" imgH="419040" progId="Equation.DSMT4">
                  <p:embed/>
                  <p:pic>
                    <p:nvPicPr>
                      <p:cNvPr id="16" name="Объект 1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647113" y="3659958"/>
                        <a:ext cx="24765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170459"/>
              </p:ext>
            </p:extLst>
          </p:nvPr>
        </p:nvGraphicFramePr>
        <p:xfrm>
          <a:off x="1779588" y="4165600"/>
          <a:ext cx="8470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3" name="Equation" r:id="rId14" imgW="8470800" imgH="825480" progId="Equation.DSMT4">
                  <p:embed/>
                </p:oleObj>
              </mc:Choice>
              <mc:Fallback>
                <p:oleObj name="Equation" r:id="rId14" imgW="8470800" imgH="825480" progId="Equation.DSMT4">
                  <p:embed/>
                  <p:pic>
                    <p:nvPicPr>
                      <p:cNvPr id="17" name="Объект 1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79588" y="4165600"/>
                        <a:ext cx="84709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498303" y="3016904"/>
            <a:ext cx="5102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ru-RU" sz="21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53444" y="4271372"/>
            <a:ext cx="5102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ru-RU" sz="21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" y="-15349"/>
            <a:ext cx="12192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Непертурбативная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КЭД и представления уравнения Дирака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11460163" y="6345239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16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17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17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D43DB2FC-84A3-49D7-AE72-CFD81B6B1A04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ru-RU" altLang="ru-RU" sz="2400" dirty="0">
              <a:solidFill>
                <a:srgbClr val="FF010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559539"/>
            <a:ext cx="120606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>
              <a:lnSpc>
                <a:spcPct val="150000"/>
              </a:lnSpc>
            </a:pP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нерелятивистском случае с  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равенство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уравнений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электронов и позитронов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приводит к противоречиям с физической реальностью. Действительно, в этом случае в уравнении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электронов с отрицательными энергиями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отсутствуют дискретные уровни с отрицательными энергиями (см. рис. 1).</a:t>
            </a:r>
          </a:p>
          <a:p>
            <a:pPr indent="432000" algn="just">
              <a:lnSpc>
                <a:spcPct val="150000"/>
              </a:lnSpc>
            </a:pP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Такие уровни математически появляются в области сильных электростатических полей с </a:t>
            </a:r>
            <a:r>
              <a:rPr lang="en-US" sz="2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&gt;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146.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противоречит ясным физическим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аргументам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отсутствии дискретных уровней с отрицательными энергиями.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034202"/>
              </p:ext>
            </p:extLst>
          </p:nvPr>
        </p:nvGraphicFramePr>
        <p:xfrm>
          <a:off x="6411035" y="1718810"/>
          <a:ext cx="1181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2" name="Equation" r:id="rId4" imgW="1180800" imgH="380880" progId="Equation.DSMT4">
                  <p:embed/>
                </p:oleObj>
              </mc:Choice>
              <mc:Fallback>
                <p:oleObj name="Equation" r:id="rId4" imgW="1180800" imgH="380880" progId="Equation.DSMT4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1035" y="1718810"/>
                        <a:ext cx="1181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11418171" y="6400800"/>
            <a:ext cx="731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6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7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7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52AF103C-30A7-47CE-BA57-5F1F0829E3AD}" type="slidenum">
              <a:rPr lang="ru-RU" altLang="ru-RU" sz="2000">
                <a:solidFill>
                  <a:schemeClr val="tx2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ru-RU" altLang="ru-RU" sz="20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-15349"/>
            <a:ext cx="12192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Непертурбативная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КЭД и представления уравнения Дирака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11460163" y="6400800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6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7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7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D43DB2FC-84A3-49D7-AE72-CFD81B6B1A04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ru-RU" altLang="ru-RU" sz="2400" dirty="0">
              <a:solidFill>
                <a:srgbClr val="FF010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7"/>
          <p:cNvSpPr txBox="1">
            <a:spLocks noChangeArrowheads="1"/>
          </p:cNvSpPr>
          <p:nvPr/>
        </p:nvSpPr>
        <p:spPr bwMode="auto">
          <a:xfrm>
            <a:off x="11460163" y="6400800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D43DB2FC-84A3-49D7-AE72-CFD81B6B1A04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ru-RU" altLang="ru-RU" sz="2400" dirty="0">
              <a:solidFill>
                <a:srgbClr val="FF010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55940" y="1698641"/>
            <a:ext cx="6445640" cy="3873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версий КЭД с пустым </a:t>
            </a:r>
            <a:r>
              <a:rPr lang="ru-RU" sz="2100" b="1" i="1" dirty="0" err="1">
                <a:solidFill>
                  <a:schemeClr val="accent6">
                    <a:lumMod val="50000"/>
                  </a:schemeClr>
                </a:solidFill>
              </a:rPr>
              <a:t>фермионным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 вакуумом отрицательно энергетические состояния не учитываются. Положительно энергетические зависимости  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        в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этом случае приведены на рис.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Разница зависимостей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для стандартной КЭД и для новых версий КЭД приводит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к заметному изменению числа реально рождающихся электрон-позитронных пар.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-15349"/>
            <a:ext cx="12192000" cy="861774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</a:rPr>
              <a:t>Уравнения </a:t>
            </a:r>
            <a:r>
              <a:rPr lang="ru-RU" sz="2500" b="1" i="1" dirty="0" err="1">
                <a:solidFill>
                  <a:schemeClr val="bg1"/>
                </a:solidFill>
              </a:rPr>
              <a:t>непертурбативной</a:t>
            </a:r>
            <a:r>
              <a:rPr lang="ru-RU" sz="2500" b="1" i="1" dirty="0">
                <a:solidFill>
                  <a:schemeClr val="bg1"/>
                </a:solidFill>
              </a:rPr>
              <a:t> КЭД в представлениях</a:t>
            </a:r>
          </a:p>
          <a:p>
            <a:r>
              <a:rPr lang="ru-RU" sz="2500" b="1" i="1" dirty="0">
                <a:solidFill>
                  <a:schemeClr val="bg1"/>
                </a:solidFill>
              </a:rPr>
              <a:t>Фейнмана-</a:t>
            </a:r>
            <a:r>
              <a:rPr lang="ru-RU" sz="2500" b="1" i="1" dirty="0" err="1">
                <a:solidFill>
                  <a:schemeClr val="bg1"/>
                </a:solidFill>
              </a:rPr>
              <a:t>Гелл</a:t>
            </a:r>
            <a:r>
              <a:rPr lang="ru-RU" sz="2500" b="1" i="1" dirty="0">
                <a:solidFill>
                  <a:schemeClr val="bg1"/>
                </a:solidFill>
              </a:rPr>
              <a:t>-Манна и </a:t>
            </a:r>
            <a:r>
              <a:rPr lang="ru-RU" sz="2500" b="1" i="1" dirty="0" err="1">
                <a:solidFill>
                  <a:schemeClr val="bg1"/>
                </a:solidFill>
              </a:rPr>
              <a:t>Фолди-Ваутхайзена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5" y="1300155"/>
            <a:ext cx="5265585" cy="37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00340" y="5588402"/>
            <a:ext cx="535559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Рис.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Низколежащие энергетические уровни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квазимолекулы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как функция времени.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360585" y="3248980"/>
            <a:ext cx="1215135" cy="1620180"/>
            <a:chOff x="2360585" y="3248980"/>
            <a:chExt cx="1215135" cy="1620180"/>
          </a:xfrm>
        </p:grpSpPr>
        <p:sp>
          <p:nvSpPr>
            <p:cNvPr id="3" name="Овал 2"/>
            <p:cNvSpPr/>
            <p:nvPr/>
          </p:nvSpPr>
          <p:spPr bwMode="auto">
            <a:xfrm>
              <a:off x="2360585" y="3248980"/>
              <a:ext cx="315035" cy="162018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Овал 9"/>
            <p:cNvSpPr/>
            <p:nvPr/>
          </p:nvSpPr>
          <p:spPr bwMode="auto">
            <a:xfrm>
              <a:off x="2720624" y="3383995"/>
              <a:ext cx="225025" cy="81009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Овал 11"/>
            <p:cNvSpPr/>
            <p:nvPr/>
          </p:nvSpPr>
          <p:spPr bwMode="auto">
            <a:xfrm>
              <a:off x="3260685" y="3293985"/>
              <a:ext cx="315035" cy="99011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745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7"/>
          <p:cNvSpPr txBox="1">
            <a:spLocks noChangeArrowheads="1"/>
          </p:cNvSpPr>
          <p:nvPr/>
        </p:nvSpPr>
        <p:spPr bwMode="auto">
          <a:xfrm>
            <a:off x="11418171" y="6400800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52AF103C-30A7-47CE-BA57-5F1F0829E3AD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ru-RU" altLang="ru-RU" sz="2400">
              <a:solidFill>
                <a:srgbClr val="FF0101"/>
              </a:solidFill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635" y="1323515"/>
            <a:ext cx="5939154" cy="41809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8353" y="5743093"/>
            <a:ext cx="11991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Рис. 1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 Низколежащие уровни энергии водородоподобного иона как функции атомного номера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0775" y="938919"/>
            <a:ext cx="35270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Стандартная КЭД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353" y="6400800"/>
            <a:ext cx="10978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[1]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1600" i="1" dirty="0" err="1" smtClean="0">
                <a:solidFill>
                  <a:schemeClr val="accent6">
                    <a:lumMod val="50000"/>
                  </a:schemeClr>
                </a:solidFill>
              </a:rPr>
              <a:t>W.Greiner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en-US" sz="1600" i="1" dirty="0" err="1" smtClean="0">
                <a:solidFill>
                  <a:schemeClr val="accent6">
                    <a:lumMod val="50000"/>
                  </a:schemeClr>
                </a:solidFill>
              </a:rPr>
              <a:t>J.Reinhart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. Quantum Electrodynamics. 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Springer-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</a:rPr>
              <a:t>Verlag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 Berlin Heidelberg New York, 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2003.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" y="-15349"/>
            <a:ext cx="12192000" cy="477054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500" b="1" i="1" dirty="0" err="1" smtClean="0">
                <a:solidFill>
                  <a:schemeClr val="bg1"/>
                </a:solidFill>
              </a:rPr>
              <a:t>Непертурбативная</a:t>
            </a:r>
            <a:r>
              <a:rPr lang="ru-RU" sz="2500" b="1" i="1" dirty="0" smtClean="0">
                <a:solidFill>
                  <a:schemeClr val="bg1"/>
                </a:solidFill>
              </a:rPr>
              <a:t> КЭД в сильных электрических полях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460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7"/>
          <p:cNvSpPr txBox="1">
            <a:spLocks noChangeArrowheads="1"/>
          </p:cNvSpPr>
          <p:nvPr/>
        </p:nvSpPr>
        <p:spPr bwMode="auto">
          <a:xfrm>
            <a:off x="11460163" y="6400800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D43DB2FC-84A3-49D7-AE72-CFD81B6B1A04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ru-RU" altLang="ru-RU" sz="2400" dirty="0">
              <a:solidFill>
                <a:srgbClr val="FF0101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-15349"/>
            <a:ext cx="12192000" cy="861774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</a:rPr>
              <a:t>Рождение электрон-позитронных пар в </a:t>
            </a:r>
            <a:r>
              <a:rPr lang="ru-RU" sz="2500" b="1" i="1" dirty="0" err="1">
                <a:solidFill>
                  <a:schemeClr val="bg1"/>
                </a:solidFill>
              </a:rPr>
              <a:t>непертурбативной</a:t>
            </a:r>
            <a:r>
              <a:rPr lang="ru-RU" sz="2500" b="1" i="1" dirty="0">
                <a:solidFill>
                  <a:schemeClr val="bg1"/>
                </a:solidFill>
              </a:rPr>
              <a:t> КЭД в представлениях Фейнмана-</a:t>
            </a:r>
            <a:r>
              <a:rPr lang="ru-RU" sz="2500" b="1" i="1" dirty="0" err="1">
                <a:solidFill>
                  <a:schemeClr val="bg1"/>
                </a:solidFill>
              </a:rPr>
              <a:t>Гелл</a:t>
            </a:r>
            <a:r>
              <a:rPr lang="ru-RU" sz="2500" b="1" i="1" dirty="0">
                <a:solidFill>
                  <a:schemeClr val="bg1"/>
                </a:solidFill>
              </a:rPr>
              <a:t>-Манна и </a:t>
            </a:r>
            <a:r>
              <a:rPr lang="ru-RU" sz="2500" b="1" i="1" dirty="0" err="1">
                <a:solidFill>
                  <a:schemeClr val="bg1"/>
                </a:solidFill>
              </a:rPr>
              <a:t>Фолди-Ваутхайзена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63342" y="794929"/>
            <a:ext cx="12036660" cy="2192908"/>
            <a:chOff x="155340" y="921097"/>
            <a:chExt cx="12036660" cy="219290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55340" y="921097"/>
              <a:ext cx="12036660" cy="2192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spcBef>
                  <a:spcPts val="600"/>
                </a:spcBef>
              </a:pP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В версиях (КЭД)</a:t>
              </a:r>
              <a:r>
                <a:rPr lang="ru-RU" sz="2100" b="1" i="1" baseline="-25000" dirty="0">
                  <a:solidFill>
                    <a:schemeClr val="accent6">
                      <a:lumMod val="50000"/>
                    </a:schemeClr>
                  </a:solidFill>
                </a:rPr>
                <a:t>FG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 и (КЭД)</a:t>
              </a:r>
              <a:r>
                <a:rPr lang="ru-RU" sz="2100" b="1" i="1" baseline="-25000" dirty="0">
                  <a:solidFill>
                    <a:schemeClr val="accent6">
                      <a:lumMod val="50000"/>
                    </a:schemeClr>
                  </a:solidFill>
                </a:rPr>
                <a:t>FW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 мы должны исключить из суммирования вклад дискретных состояний с отрицательными энергиями. В результате полное число электрон-позитронных пар 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равно                                         Здесь     - 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вклад отрицательно-энергетических состояний   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    при                     ;       - 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вклад отрицательно-энергетических состояний   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    при</a:t>
              </a:r>
              <a:endParaRPr lang="ru-RU" sz="2100" b="1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8425846"/>
                </p:ext>
              </p:extLst>
            </p:nvPr>
          </p:nvGraphicFramePr>
          <p:xfrm>
            <a:off x="5060885" y="1803920"/>
            <a:ext cx="28448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31" name="Equation" r:id="rId5" imgW="2844720" imgH="533160" progId="Equation.DSMT4">
                    <p:embed/>
                  </p:oleObj>
                </mc:Choice>
                <mc:Fallback>
                  <p:oleObj name="Equation" r:id="rId5" imgW="2844720" imgH="533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060885" y="1803920"/>
                          <a:ext cx="2844800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8818822"/>
                </p:ext>
              </p:extLst>
            </p:nvPr>
          </p:nvGraphicFramePr>
          <p:xfrm>
            <a:off x="8869515" y="1853872"/>
            <a:ext cx="2667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32" name="Equation" r:id="rId7" imgW="266400" imgH="330120" progId="Equation.DSMT4">
                    <p:embed/>
                  </p:oleObj>
                </mc:Choice>
                <mc:Fallback>
                  <p:oleObj name="Equation" r:id="rId7" imgW="26640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869515" y="1853872"/>
                          <a:ext cx="2667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5487336"/>
                </p:ext>
              </p:extLst>
            </p:nvPr>
          </p:nvGraphicFramePr>
          <p:xfrm>
            <a:off x="6305530" y="2337320"/>
            <a:ext cx="4445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33" name="Equation" r:id="rId9" imgW="444240" imgH="355320" progId="Equation.DSMT4">
                    <p:embed/>
                  </p:oleObj>
                </mc:Choice>
                <mc:Fallback>
                  <p:oleObj name="Equation" r:id="rId9" imgW="444240" imgH="3553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305530" y="2337320"/>
                          <a:ext cx="44450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5493588"/>
                </p:ext>
              </p:extLst>
            </p:nvPr>
          </p:nvGraphicFramePr>
          <p:xfrm>
            <a:off x="7367731" y="2351428"/>
            <a:ext cx="1409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34" name="Equation" r:id="rId11" imgW="1409400" imgH="241200" progId="Equation.DSMT4">
                    <p:embed/>
                  </p:oleObj>
                </mc:Choice>
                <mc:Fallback>
                  <p:oleObj name="Equation" r:id="rId11" imgW="14094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367731" y="2351428"/>
                          <a:ext cx="14097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6560848"/>
                </p:ext>
              </p:extLst>
            </p:nvPr>
          </p:nvGraphicFramePr>
          <p:xfrm>
            <a:off x="9103032" y="2287177"/>
            <a:ext cx="2921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35" name="Equation" r:id="rId13" imgW="291960" imgH="330120" progId="Equation.DSMT4">
                    <p:embed/>
                  </p:oleObj>
                </mc:Choice>
                <mc:Fallback>
                  <p:oleObj name="Equation" r:id="rId13" imgW="2919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9103032" y="2287177"/>
                          <a:ext cx="2921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3315316"/>
                </p:ext>
              </p:extLst>
            </p:nvPr>
          </p:nvGraphicFramePr>
          <p:xfrm>
            <a:off x="6267430" y="2695884"/>
            <a:ext cx="4826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36" name="Equation" r:id="rId15" imgW="482400" imgH="355320" progId="Equation.DSMT4">
                    <p:embed/>
                  </p:oleObj>
                </mc:Choice>
                <mc:Fallback>
                  <p:oleObj name="Equation" r:id="rId15" imgW="482400" imgH="3553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267430" y="2695884"/>
                          <a:ext cx="48260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7760211"/>
                </p:ext>
              </p:extLst>
            </p:nvPr>
          </p:nvGraphicFramePr>
          <p:xfrm>
            <a:off x="7369056" y="2721489"/>
            <a:ext cx="14859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37" name="Equation" r:id="rId17" imgW="1485720" imgH="241200" progId="Equation.DSMT4">
                    <p:embed/>
                  </p:oleObj>
                </mc:Choice>
                <mc:Fallback>
                  <p:oleObj name="Equation" r:id="rId17" imgW="14857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369056" y="2721489"/>
                          <a:ext cx="14859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Прямоугольник 19"/>
          <p:cNvSpPr/>
          <p:nvPr/>
        </p:nvSpPr>
        <p:spPr>
          <a:xfrm>
            <a:off x="-272308" y="6131232"/>
            <a:ext cx="5355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Рис. 4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 Вероятности рождения пар в зависимости от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474979"/>
              </p:ext>
            </p:extLst>
          </p:nvPr>
        </p:nvGraphicFramePr>
        <p:xfrm>
          <a:off x="3395700" y="6498478"/>
          <a:ext cx="355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8" name="Equation" r:id="rId19" imgW="355320" imgH="330120" progId="Equation.DSMT4">
                  <p:embed/>
                </p:oleObj>
              </mc:Choice>
              <mc:Fallback>
                <p:oleObj name="Equation" r:id="rId19" imgW="355320" imgH="330120" progId="Equation.DSMT4">
                  <p:embed/>
                  <p:pic>
                    <p:nvPicPr>
                      <p:cNvPr id="19" name="Объект 1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95700" y="6498478"/>
                        <a:ext cx="355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Группа 35"/>
          <p:cNvGrpSpPr/>
          <p:nvPr/>
        </p:nvGrpSpPr>
        <p:grpSpPr>
          <a:xfrm>
            <a:off x="5093867" y="2965620"/>
            <a:ext cx="6885765" cy="3777124"/>
            <a:chOff x="5150895" y="2855702"/>
            <a:chExt cx="6885765" cy="377712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150895" y="2855702"/>
              <a:ext cx="6885765" cy="3777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15000"/>
                </a:lnSpc>
              </a:pP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В 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таблице 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и на рис. 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4 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для интервала   приведены вероятности рождения пар  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         , 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рассчитанные с учетом и без вклада  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   . 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Видно, что зависимость  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            носит 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ступенчатый характер и в разы отличается от зависимости </a:t>
              </a:r>
              <a:endParaRPr lang="ru-RU" sz="21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l">
                <a:lnSpc>
                  <a:spcPct val="115000"/>
                </a:lnSpc>
              </a:pP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           Очевидно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, такое различие может быть зафиксировано в экспериментах по столкновению ионизированных ядер с прецизионными измерениями числа рожденных электрон-позитронных пар.</a:t>
              </a:r>
            </a:p>
          </p:txBody>
        </p:sp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5530536"/>
                </p:ext>
              </p:extLst>
            </p:nvPr>
          </p:nvGraphicFramePr>
          <p:xfrm>
            <a:off x="10337716" y="2961877"/>
            <a:ext cx="14986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39" name="Equation" r:id="rId21" imgW="1498320" imgH="330120" progId="Equation.DSMT4">
                    <p:embed/>
                  </p:oleObj>
                </mc:Choice>
                <mc:Fallback>
                  <p:oleObj name="Equation" r:id="rId21" imgW="149832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0337716" y="2961877"/>
                          <a:ext cx="14986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Объект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1569607"/>
                </p:ext>
              </p:extLst>
            </p:nvPr>
          </p:nvGraphicFramePr>
          <p:xfrm>
            <a:off x="10748963" y="3296203"/>
            <a:ext cx="7112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40" name="Equation" r:id="rId23" imgW="711000" imgH="380880" progId="Equation.DSMT4">
                    <p:embed/>
                  </p:oleObj>
                </mc:Choice>
                <mc:Fallback>
                  <p:oleObj name="Equation" r:id="rId23" imgW="71100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0748963" y="3296203"/>
                          <a:ext cx="7112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Объект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7335081"/>
                </p:ext>
              </p:extLst>
            </p:nvPr>
          </p:nvGraphicFramePr>
          <p:xfrm>
            <a:off x="10460273" y="3656570"/>
            <a:ext cx="2667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41" name="Equation" r:id="rId25" imgW="266780" imgH="329412" progId="Equation.DSMT4">
                    <p:embed/>
                  </p:oleObj>
                </mc:Choice>
                <mc:Fallback>
                  <p:oleObj name="Equation" r:id="rId25" imgW="266780" imgH="32941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0460273" y="3656570"/>
                          <a:ext cx="2667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Объект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9225461"/>
                </p:ext>
              </p:extLst>
            </p:nvPr>
          </p:nvGraphicFramePr>
          <p:xfrm>
            <a:off x="7806190" y="4024956"/>
            <a:ext cx="9271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42" name="Equation" r:id="rId27" imgW="927000" imgH="380880" progId="Equation.DSMT4">
                    <p:embed/>
                  </p:oleObj>
                </mc:Choice>
                <mc:Fallback>
                  <p:oleObj name="Equation" r:id="rId27" imgW="92700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7806190" y="4024956"/>
                          <a:ext cx="9271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Объект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8026440"/>
                </p:ext>
              </p:extLst>
            </p:nvPr>
          </p:nvGraphicFramePr>
          <p:xfrm>
            <a:off x="5318072" y="4806614"/>
            <a:ext cx="8636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43" name="Equation" r:id="rId29" imgW="863280" imgH="380880" progId="Equation.DSMT4">
                    <p:embed/>
                  </p:oleObj>
                </mc:Choice>
                <mc:Fallback>
                  <p:oleObj name="Equation" r:id="rId29" imgW="86328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5318072" y="4806614"/>
                          <a:ext cx="8636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73615" y="2867898"/>
            <a:ext cx="4692130" cy="32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90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7"/>
          <p:cNvSpPr txBox="1">
            <a:spLocks noChangeArrowheads="1"/>
          </p:cNvSpPr>
          <p:nvPr/>
        </p:nvSpPr>
        <p:spPr bwMode="auto">
          <a:xfrm>
            <a:off x="11460163" y="6400800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D43DB2FC-84A3-49D7-AE72-CFD81B6B1A04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ru-RU" altLang="ru-RU" sz="2400" dirty="0">
              <a:solidFill>
                <a:srgbClr val="FF0101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15" y="98630"/>
            <a:ext cx="10171130" cy="66961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2900645" y="3654025"/>
            <a:ext cx="7650850" cy="6750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920425" y="4329100"/>
            <a:ext cx="990110" cy="6750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20425" y="5954325"/>
            <a:ext cx="1845205" cy="6750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31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7"/>
          <p:cNvSpPr txBox="1">
            <a:spLocks noChangeArrowheads="1"/>
          </p:cNvSpPr>
          <p:nvPr/>
        </p:nvSpPr>
        <p:spPr bwMode="auto">
          <a:xfrm>
            <a:off x="11460163" y="6400800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D43DB2FC-84A3-49D7-AE72-CFD81B6B1A04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ru-RU" altLang="ru-RU" sz="2400" dirty="0">
              <a:solidFill>
                <a:srgbClr val="FF0101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-15349"/>
            <a:ext cx="12192000" cy="124649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</a:rPr>
              <a:t>Определение структуры </a:t>
            </a:r>
            <a:r>
              <a:rPr lang="ru-RU" sz="2500" b="1" i="1" dirty="0" err="1">
                <a:solidFill>
                  <a:schemeClr val="bg1"/>
                </a:solidFill>
              </a:rPr>
              <a:t>фермионного</a:t>
            </a:r>
            <a:r>
              <a:rPr lang="ru-RU" sz="2500" b="1" i="1" dirty="0">
                <a:solidFill>
                  <a:schemeClr val="bg1"/>
                </a:solidFill>
              </a:rPr>
              <a:t> вакуума в квантовой электродинамике по результатам экспериментов со столкновениями тяжелых ионов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" y="1583795"/>
            <a:ext cx="12036660" cy="4293483"/>
            <a:chOff x="77671" y="1403775"/>
            <a:chExt cx="12036660" cy="429348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7671" y="1403775"/>
              <a:ext cx="12036660" cy="4293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В 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итоге предлагается 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провести серию экспериментов со столкновениями тяжелых ионов с суммарным   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               в 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интервале 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146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  <a:sym typeface="Symbol" panose="05050102010706020507" pitchFamily="18" charset="2"/>
                </a:rPr>
                <a:t>184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. 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Целью экспериментов являются измерения числа испускаемых электрон-позитронных пар   </a:t>
              </a:r>
              <a:r>
                <a:rPr lang="en-US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       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в 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зависимости от  </a:t>
              </a:r>
              <a:endParaRPr lang="en-US" sz="21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l">
                <a:lnSpc>
                  <a:spcPct val="130000"/>
                </a:lnSpc>
              </a:pP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Для 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стандартной квантовой электродинамики 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с 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непустым </a:t>
              </a:r>
              <a:r>
                <a:rPr lang="ru-RU" sz="2100" b="1" i="1" dirty="0" err="1">
                  <a:solidFill>
                    <a:schemeClr val="accent6">
                      <a:lumMod val="50000"/>
                    </a:schemeClr>
                  </a:solidFill>
                </a:rPr>
                <a:t>фермионным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 вакуумом зависимость   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       является 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гладкой непрерывной функцией. Для версий КЭД с пустым </a:t>
              </a:r>
              <a:r>
                <a:rPr lang="ru-RU" sz="2100" b="1" i="1" dirty="0" err="1">
                  <a:solidFill>
                    <a:schemeClr val="accent6">
                      <a:lumMod val="50000"/>
                    </a:schemeClr>
                  </a:solidFill>
                </a:rPr>
                <a:t>фермионным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 вакуумом числа   </a:t>
              </a:r>
              <a:r>
                <a:rPr lang="en-US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        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становятся 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меньшими; зависимость   </a:t>
              </a:r>
              <a:endParaRPr lang="en-US" sz="21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l">
                <a:lnSpc>
                  <a:spcPct val="130000"/>
                </a:lnSpc>
              </a:pPr>
              <a:r>
                <a:rPr lang="en-US" sz="2100" b="1" i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        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является 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ступенчатой функцией. Причинами такого поведения зависимостей   </a:t>
              </a:r>
              <a:endParaRPr lang="en-US" sz="21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l">
                <a:lnSpc>
                  <a:spcPct val="130000"/>
                </a:lnSpc>
              </a:pPr>
              <a:r>
                <a:rPr lang="en-US" sz="2100" b="1" i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        </a:t>
              </a:r>
              <a:r>
                <a:rPr lang="ru-RU" sz="21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являются </a:t>
              </a:r>
              <a:r>
                <a:rPr lang="ru-RU" sz="2100" b="1" i="1" dirty="0">
                  <a:solidFill>
                    <a:schemeClr val="accent6">
                      <a:lumMod val="50000"/>
                    </a:schemeClr>
                  </a:solidFill>
                </a:rPr>
                <a:t>отличия во вкладах отрицательно-энергетических уровней, возникающих при движении электрона во внешних статических электрических полях.</a:t>
              </a:r>
            </a:p>
          </p:txBody>
        </p:sp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3293956"/>
                </p:ext>
              </p:extLst>
            </p:nvPr>
          </p:nvGraphicFramePr>
          <p:xfrm>
            <a:off x="2945650" y="1943835"/>
            <a:ext cx="12700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20" name="Equation" r:id="rId5" imgW="1269720" imgH="330120" progId="Equation.DSMT4">
                    <p:embed/>
                  </p:oleObj>
                </mc:Choice>
                <mc:Fallback>
                  <p:oleObj name="Equation" r:id="rId5" imgW="126972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45650" y="1943835"/>
                          <a:ext cx="12700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4000769"/>
                </p:ext>
              </p:extLst>
            </p:nvPr>
          </p:nvGraphicFramePr>
          <p:xfrm>
            <a:off x="11648281" y="2351871"/>
            <a:ext cx="3556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21" name="Equation" r:id="rId7" imgW="355320" imgH="330120" progId="Equation.DSMT4">
                    <p:embed/>
                  </p:oleObj>
                </mc:Choice>
                <mc:Fallback>
                  <p:oleObj name="Equation" r:id="rId7" imgW="35532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648281" y="2351871"/>
                          <a:ext cx="3556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4414897"/>
                </p:ext>
              </p:extLst>
            </p:nvPr>
          </p:nvGraphicFramePr>
          <p:xfrm>
            <a:off x="2045550" y="3169516"/>
            <a:ext cx="7112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22" name="Equation" r:id="rId9" imgW="711000" imgH="380880" progId="Equation.DSMT4">
                    <p:embed/>
                  </p:oleObj>
                </mc:Choice>
                <mc:Fallback>
                  <p:oleObj name="Equation" r:id="rId9" imgW="71100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045550" y="3169516"/>
                          <a:ext cx="7112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2055504"/>
                </p:ext>
              </p:extLst>
            </p:nvPr>
          </p:nvGraphicFramePr>
          <p:xfrm>
            <a:off x="155340" y="4421183"/>
            <a:ext cx="7112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23" name="Equation" r:id="rId11" imgW="711773" imgH="381254" progId="Equation.DSMT4">
                    <p:embed/>
                  </p:oleObj>
                </mc:Choice>
                <mc:Fallback>
                  <p:oleObj name="Equation" r:id="rId11" imgW="711773" imgH="381254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55340" y="4421183"/>
                          <a:ext cx="7112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2933022"/>
                </p:ext>
              </p:extLst>
            </p:nvPr>
          </p:nvGraphicFramePr>
          <p:xfrm>
            <a:off x="155340" y="4007461"/>
            <a:ext cx="7112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24" name="Equation" r:id="rId13" imgW="711773" imgH="381254" progId="Equation.DSMT4">
                    <p:embed/>
                  </p:oleObj>
                </mc:Choice>
                <mc:Fallback>
                  <p:oleObj name="Equation" r:id="rId13" imgW="711773" imgH="381254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55340" y="4007461"/>
                          <a:ext cx="7112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2205694"/>
                </p:ext>
              </p:extLst>
            </p:nvPr>
          </p:nvGraphicFramePr>
          <p:xfrm>
            <a:off x="5510935" y="3584263"/>
            <a:ext cx="7112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25" name="Equation" r:id="rId15" imgW="711773" imgH="381254" progId="Equation.DSMT4">
                    <p:embed/>
                  </p:oleObj>
                </mc:Choice>
                <mc:Fallback>
                  <p:oleObj name="Equation" r:id="rId15" imgW="711773" imgH="381254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510935" y="3584263"/>
                          <a:ext cx="7112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5219962"/>
                </p:ext>
              </p:extLst>
            </p:nvPr>
          </p:nvGraphicFramePr>
          <p:xfrm>
            <a:off x="8301245" y="2351871"/>
            <a:ext cx="7112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26" name="Equation" r:id="rId17" imgW="711773" imgH="381254" progId="Equation.DSMT4">
                    <p:embed/>
                  </p:oleObj>
                </mc:Choice>
                <mc:Fallback>
                  <p:oleObj name="Equation" r:id="rId17" imgW="711773" imgH="381254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8301245" y="2351871"/>
                          <a:ext cx="7112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73840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7"/>
          <p:cNvSpPr txBox="1">
            <a:spLocks noChangeArrowheads="1"/>
          </p:cNvSpPr>
          <p:nvPr/>
        </p:nvSpPr>
        <p:spPr bwMode="auto">
          <a:xfrm>
            <a:off x="11460163" y="6400800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D43DB2FC-84A3-49D7-AE72-CFD81B6B1A04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ru-RU" altLang="ru-RU" sz="2400" dirty="0">
              <a:solidFill>
                <a:srgbClr val="FF0101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-15349"/>
            <a:ext cx="12192000" cy="124649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</a:rPr>
              <a:t>Определение структуры </a:t>
            </a:r>
            <a:r>
              <a:rPr lang="ru-RU" sz="2500" b="1" i="1" dirty="0" err="1">
                <a:solidFill>
                  <a:schemeClr val="bg1"/>
                </a:solidFill>
              </a:rPr>
              <a:t>фермионного</a:t>
            </a:r>
            <a:r>
              <a:rPr lang="ru-RU" sz="2500" b="1" i="1" dirty="0">
                <a:solidFill>
                  <a:schemeClr val="bg1"/>
                </a:solidFill>
              </a:rPr>
              <a:t> вакуума в квантовой электродинамике по результатам экспериментов со столкновениями тяжелых ионов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71" y="1369646"/>
            <a:ext cx="12036660" cy="5089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Для стандартной КЭД в интервале   </a:t>
            </a:r>
            <a:r>
              <a:rPr lang="en-US" sz="21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  существует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отрицательно энергетический уровень  </a:t>
            </a:r>
            <a:r>
              <a:rPr lang="en-US" sz="2100" b="1" i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  ,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а в интервале   </a:t>
            </a:r>
            <a:r>
              <a:rPr lang="en-US" sz="21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   существует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отрицательно энергетический уровень </a:t>
            </a:r>
            <a:r>
              <a:rPr lang="en-US" sz="2100" b="1" i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   .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Для версий КЭД с пустым </a:t>
            </a:r>
            <a:r>
              <a:rPr lang="ru-RU" sz="2100" b="1" i="1" dirty="0" err="1">
                <a:solidFill>
                  <a:schemeClr val="accent6">
                    <a:lumMod val="50000"/>
                  </a:schemeClr>
                </a:solidFill>
              </a:rPr>
              <a:t>фермионным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 вакуумом (среди них (КЭД)</a:t>
            </a:r>
            <a:r>
              <a:rPr lang="ru-RU" sz="2100" b="1" i="1" baseline="-25000" dirty="0">
                <a:solidFill>
                  <a:schemeClr val="accent6">
                    <a:lumMod val="50000"/>
                  </a:schemeClr>
                </a:solidFill>
              </a:rPr>
              <a:t>FG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, (КЭД)</a:t>
            </a:r>
            <a:r>
              <a:rPr lang="ru-RU" sz="2100" b="1" i="1" baseline="-25000" dirty="0">
                <a:solidFill>
                  <a:schemeClr val="accent6">
                    <a:lumMod val="50000"/>
                  </a:schemeClr>
                </a:solidFill>
              </a:rPr>
              <a:t>FW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) мы имеем дело только с положительными энергиями и вклад вышеуказанных уровней  </a:t>
            </a:r>
            <a:r>
              <a:rPr lang="en-US" sz="2100" b="1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    и </a:t>
            </a:r>
            <a:r>
              <a:rPr lang="en-US" sz="2100" b="1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     отсутствует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. Это приводит к заметному уменьшению числа испущенных электрон-позитронных пар в интервале </a:t>
            </a:r>
            <a:r>
              <a:rPr lang="en-US" sz="2100" b="1" i="1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         </a:t>
            </a:r>
          </a:p>
          <a:p>
            <a:pPr algn="l">
              <a:lnSpc>
                <a:spcPct val="130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к ступенчатому характеру зависимости  </a:t>
            </a:r>
          </a:p>
          <a:p>
            <a:pPr algn="l">
              <a:lnSpc>
                <a:spcPct val="130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Очевидно такое различие может быть зафиксировано в экспериментах по столкновению ионизированных ядер с прецизионными измерениями числа рожденных электрон-позитронных пар.</a:t>
            </a:r>
          </a:p>
          <a:p>
            <a:pPr algn="l">
              <a:lnSpc>
                <a:spcPct val="130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Отсутствие физического вклада отрицательно энергетических уровней в версиях (КЭД)</a:t>
            </a:r>
            <a:r>
              <a:rPr lang="ru-RU" sz="2100" b="1" i="1" baseline="-25000" dirty="0">
                <a:solidFill>
                  <a:schemeClr val="accent6">
                    <a:lumMod val="50000"/>
                  </a:schemeClr>
                </a:solidFill>
              </a:rPr>
              <a:t>FG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(КЭД)</a:t>
            </a:r>
            <a:r>
              <a:rPr lang="ru-RU" sz="2100" b="1" i="1" baseline="-25000" dirty="0">
                <a:solidFill>
                  <a:schemeClr val="accent6">
                    <a:lumMod val="50000"/>
                  </a:schemeClr>
                </a:solidFill>
              </a:rPr>
              <a:t>FW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строго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показано анализом уравнений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для электронов и позитронов.</a:t>
            </a:r>
            <a:endParaRPr lang="ru-RU" sz="21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64246"/>
              </p:ext>
            </p:extLst>
          </p:nvPr>
        </p:nvGraphicFramePr>
        <p:xfrm>
          <a:off x="5222888" y="1510938"/>
          <a:ext cx="149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68" name="Equation" r:id="rId5" imgW="1498320" imgH="330120" progId="Equation.DSMT4">
                  <p:embed/>
                </p:oleObj>
              </mc:Choice>
              <mc:Fallback>
                <p:oleObj name="Equation" r:id="rId5" imgW="1498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22888" y="1510938"/>
                        <a:ext cx="1498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819819"/>
              </p:ext>
            </p:extLst>
          </p:nvPr>
        </p:nvGraphicFramePr>
        <p:xfrm>
          <a:off x="3678846" y="1912399"/>
          <a:ext cx="444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69" name="Equation" r:id="rId7" imgW="444240" imgH="355320" progId="Equation.DSMT4">
                  <p:embed/>
                </p:oleObj>
              </mc:Choice>
              <mc:Fallback>
                <p:oleObj name="Equation" r:id="rId7" imgW="4442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78846" y="1912399"/>
                        <a:ext cx="444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115311"/>
              </p:ext>
            </p:extLst>
          </p:nvPr>
        </p:nvGraphicFramePr>
        <p:xfrm>
          <a:off x="6321025" y="1917424"/>
          <a:ext cx="1485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70" name="Equation" r:id="rId9" imgW="1485720" imgH="330120" progId="Equation.DSMT4">
                  <p:embed/>
                </p:oleObj>
              </mc:Choice>
              <mc:Fallback>
                <p:oleObj name="Equation" r:id="rId9" imgW="14857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21025" y="1917424"/>
                        <a:ext cx="14859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325877"/>
              </p:ext>
            </p:extLst>
          </p:nvPr>
        </p:nvGraphicFramePr>
        <p:xfrm>
          <a:off x="3642734" y="2331015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71" name="Equation" r:id="rId11" imgW="482400" imgH="355320" progId="Equation.DSMT4">
                  <p:embed/>
                </p:oleObj>
              </mc:Choice>
              <mc:Fallback>
                <p:oleObj name="Equation" r:id="rId11" imgW="4824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42734" y="2331015"/>
                        <a:ext cx="4826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961554"/>
              </p:ext>
            </p:extLst>
          </p:nvPr>
        </p:nvGraphicFramePr>
        <p:xfrm>
          <a:off x="10327481" y="3584437"/>
          <a:ext cx="149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72" name="Equation" r:id="rId13" imgW="1498320" imgH="330120" progId="Equation.DSMT4">
                  <p:embed/>
                </p:oleObj>
              </mc:Choice>
              <mc:Fallback>
                <p:oleObj name="Equation" r:id="rId13" imgW="1498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27481" y="3584437"/>
                        <a:ext cx="1498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298789"/>
              </p:ext>
            </p:extLst>
          </p:nvPr>
        </p:nvGraphicFramePr>
        <p:xfrm>
          <a:off x="6104518" y="3972626"/>
          <a:ext cx="774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73" name="Equation" r:id="rId15" imgW="774360" imgH="380880" progId="Equation.DSMT4">
                  <p:embed/>
                </p:oleObj>
              </mc:Choice>
              <mc:Fallback>
                <p:oleObj name="Equation" r:id="rId15" imgW="7743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04518" y="3972626"/>
                        <a:ext cx="7747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658462"/>
              </p:ext>
            </p:extLst>
          </p:nvPr>
        </p:nvGraphicFramePr>
        <p:xfrm>
          <a:off x="4507139" y="3146097"/>
          <a:ext cx="444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74" name="Equation" r:id="rId17" imgW="444993" imgH="355333" progId="Equation.DSMT4">
                  <p:embed/>
                </p:oleObj>
              </mc:Choice>
              <mc:Fallback>
                <p:oleObj name="Equation" r:id="rId17" imgW="444993" imgH="35533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07139" y="3146097"/>
                        <a:ext cx="444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285945"/>
              </p:ext>
            </p:extLst>
          </p:nvPr>
        </p:nvGraphicFramePr>
        <p:xfrm>
          <a:off x="5223503" y="317795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75" name="Equation" r:id="rId19" imgW="483156" imgH="355333" progId="Equation.DSMT4">
                  <p:embed/>
                </p:oleObj>
              </mc:Choice>
              <mc:Fallback>
                <p:oleObj name="Equation" r:id="rId19" imgW="483156" imgH="35533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23503" y="3177950"/>
                        <a:ext cx="4826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168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7"/>
          <p:cNvSpPr txBox="1">
            <a:spLocks noChangeArrowheads="1"/>
          </p:cNvSpPr>
          <p:nvPr/>
        </p:nvSpPr>
        <p:spPr bwMode="auto">
          <a:xfrm>
            <a:off x="11460163" y="6400800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D43DB2FC-84A3-49D7-AE72-CFD81B6B1A04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24</a:t>
            </a:fld>
            <a:endParaRPr lang="ru-RU" altLang="ru-RU" sz="2400" dirty="0">
              <a:solidFill>
                <a:srgbClr val="FF0101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-15349"/>
            <a:ext cx="12192000" cy="124649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</a:rPr>
              <a:t>Определение структуры </a:t>
            </a:r>
            <a:r>
              <a:rPr lang="ru-RU" sz="2500" b="1" i="1" dirty="0" err="1">
                <a:solidFill>
                  <a:schemeClr val="bg1"/>
                </a:solidFill>
              </a:rPr>
              <a:t>фермионного</a:t>
            </a:r>
            <a:r>
              <a:rPr lang="ru-RU" sz="2500" b="1" i="1" dirty="0">
                <a:solidFill>
                  <a:schemeClr val="bg1"/>
                </a:solidFill>
              </a:rPr>
              <a:t> вакуума в квантовой электродинамике по результатам экспериментов со столкновениями тяжелых ионов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71" y="1738481"/>
            <a:ext cx="12036660" cy="471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Результаты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предложенных экспериментов по своей сути носят фундаментальный характер и важны для дальнейшего развития квантовой теории поля.</a:t>
            </a:r>
          </a:p>
          <a:p>
            <a:pPr algn="l">
              <a:lnSpc>
                <a:spcPct val="130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В случае экспериментального подтверждения кривой 2 на рис.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4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вакуум КЭД является пустым; в КЭД отсутствуют процессы вакуумного рождения пар; в КЭД отсутствует эффект </a:t>
            </a:r>
            <a:r>
              <a:rPr lang="ru-RU" sz="2100" b="1" i="1" dirty="0" err="1">
                <a:solidFill>
                  <a:schemeClr val="accent6">
                    <a:lumMod val="50000"/>
                  </a:schemeClr>
                </a:solidFill>
              </a:rPr>
              <a:t>Швингера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 и т.д.</a:t>
            </a:r>
          </a:p>
          <a:p>
            <a:pPr algn="l">
              <a:lnSpc>
                <a:spcPct val="130000"/>
              </a:lnSpc>
            </a:pP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В случае экспериментального подтверждения кривой 1 на рис.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4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вакуум стандартной КЭД - непустой; в КЭД присутствуют процессы вакуумного рождения пар и эффект </a:t>
            </a:r>
            <a:r>
              <a:rPr lang="ru-RU" sz="2100" b="1" i="1" dirty="0" err="1">
                <a:solidFill>
                  <a:schemeClr val="accent6">
                    <a:lumMod val="50000"/>
                  </a:schemeClr>
                </a:solidFill>
              </a:rPr>
              <a:t>Швингера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 в сильном электрическом поле. Реализация кривой 1 в экспериментах будет являться надежным фундаментом для экспериментального подтверждения при  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             распада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нейтрального вакуума с испусканием двух позитронов.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822543"/>
              </p:ext>
            </p:extLst>
          </p:nvPr>
        </p:nvGraphicFramePr>
        <p:xfrm>
          <a:off x="3035660" y="5589240"/>
          <a:ext cx="965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2" name="Equation" r:id="rId5" imgW="965160" imgH="355320" progId="Equation.DSMT4">
                  <p:embed/>
                </p:oleObj>
              </mc:Choice>
              <mc:Fallback>
                <p:oleObj name="Equation" r:id="rId5" imgW="9651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35660" y="5589240"/>
                        <a:ext cx="965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835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3287716" y="3068638"/>
            <a:ext cx="561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3600" b="1" i="1" baseline="-25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Спасибо за внимание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6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7"/>
          <p:cNvSpPr txBox="1">
            <a:spLocks noChangeArrowheads="1"/>
          </p:cNvSpPr>
          <p:nvPr/>
        </p:nvSpPr>
        <p:spPr bwMode="auto">
          <a:xfrm>
            <a:off x="11460163" y="6400800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D43DB2FC-84A3-49D7-AE72-CFD81B6B1A04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ru-RU" altLang="ru-RU" sz="2400" dirty="0">
              <a:solidFill>
                <a:srgbClr val="FF0101"/>
              </a:solidFill>
              <a:latin typeface="Arial Black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23" y="1257892"/>
            <a:ext cx="5625942" cy="39604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35460" y="608106"/>
            <a:ext cx="35270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Стандартная КЭД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11135" y="608106"/>
            <a:ext cx="35270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Новые версии КЭД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355" y="5998789"/>
            <a:ext cx="117844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Рис. 2. Низколежащие уровни энергии водородоподобного иона как функции атомного номера Z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-15349"/>
            <a:ext cx="12192000" cy="477054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500" b="1" i="1" dirty="0" err="1">
                <a:solidFill>
                  <a:schemeClr val="bg1"/>
                </a:solidFill>
              </a:rPr>
              <a:t>Непертурбативная</a:t>
            </a:r>
            <a:r>
              <a:rPr lang="ru-RU" sz="2500" b="1" i="1" dirty="0">
                <a:solidFill>
                  <a:schemeClr val="bg1"/>
                </a:solidFill>
              </a:rPr>
              <a:t> КЭД в сильных электрических полях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69" y="1271012"/>
            <a:ext cx="5442343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15" y="3663271"/>
            <a:ext cx="5479486" cy="2162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550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7"/>
          <p:cNvSpPr txBox="1">
            <a:spLocks noChangeArrowheads="1"/>
          </p:cNvSpPr>
          <p:nvPr/>
        </p:nvSpPr>
        <p:spPr bwMode="auto">
          <a:xfrm>
            <a:off x="11460163" y="6400800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D43DB2FC-84A3-49D7-AE72-CFD81B6B1A04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ru-RU" altLang="ru-RU" sz="2400" dirty="0">
              <a:solidFill>
                <a:srgbClr val="FF010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350" y="548680"/>
            <a:ext cx="113862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. П. Незнамов. Преобразование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Фолди-Ваутхайзена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 с матрицами Дирака в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киральном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 представлении: замкнутые выражения для операторов энергии фермионов, движущихся в электростатических полях.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Int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. J.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Mod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Phys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. A, DOI: 10.1142/S0217751X25500496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. П. Незнамов. Замкнутые преобразования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Фолди-Ваутхайзена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 для фермионов, движущихся с калибровочно-инвариантных полях, зависящих от времени.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Int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. J.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Mod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Phys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. A. DOI: 10.1142/S0217751X25500745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. П. Незнамов. Возможность экспериментального определения структуры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фермионного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 вакуума в квантовой электродинамике. (2025). Принято в печать в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Int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. J.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Mod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Phys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. A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. П. Незнамов.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Математические парадоксы представлений уравнения Дирака (в печати).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-15349"/>
            <a:ext cx="12192000" cy="477054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500" b="1" i="1" dirty="0" err="1">
                <a:solidFill>
                  <a:schemeClr val="bg1"/>
                </a:solidFill>
              </a:rPr>
              <a:t>Непертурбативная</a:t>
            </a:r>
            <a:r>
              <a:rPr lang="ru-RU" sz="2500" b="1" i="1" dirty="0">
                <a:solidFill>
                  <a:schemeClr val="bg1"/>
                </a:solidFill>
              </a:rPr>
              <a:t> КЭД в сильных электрических полях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167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79103" y="720090"/>
            <a:ext cx="1163379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Краткий обзор существующих версий квантовой электродинамики.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ru-RU" sz="2100" b="1" i="1" dirty="0" err="1" smtClean="0">
                <a:solidFill>
                  <a:schemeClr val="accent6">
                    <a:lumMod val="50000"/>
                  </a:schemeClr>
                </a:solidFill>
              </a:rPr>
              <a:t>Фермионный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 вакуум в версиях КЭД</a:t>
            </a:r>
            <a:r>
              <a:rPr lang="en-US" sz="21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1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ru-RU" sz="2100" b="1" i="1" dirty="0" err="1" smtClean="0">
                <a:solidFill>
                  <a:schemeClr val="accent6">
                    <a:lumMod val="50000"/>
                  </a:schemeClr>
                </a:solidFill>
              </a:rPr>
              <a:t>Непертурбативная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 КЭД в сильных электрических полях.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Преобразование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Фейнмана-</a:t>
            </a:r>
            <a:r>
              <a:rPr lang="ru-RU" sz="2100" b="1" i="1" dirty="0" err="1">
                <a:solidFill>
                  <a:schemeClr val="accent6">
                    <a:lumMod val="50000"/>
                  </a:schemeClr>
                </a:solidFill>
              </a:rPr>
              <a:t>Гелл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</a:rPr>
              <a:t>-Манна и 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его связь с представлением </a:t>
            </a:r>
            <a:r>
              <a:rPr lang="ru-RU" sz="2100" b="1" i="1" dirty="0" err="1" smtClean="0">
                <a:solidFill>
                  <a:schemeClr val="accent6">
                    <a:lumMod val="50000"/>
                  </a:schemeClr>
                </a:solidFill>
              </a:rPr>
              <a:t>Фолди-Ваутхайзена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Уравнения </a:t>
            </a:r>
            <a:r>
              <a:rPr lang="ru-RU" sz="2100" b="1" i="1" dirty="0" err="1" smtClean="0">
                <a:solidFill>
                  <a:schemeClr val="accent6">
                    <a:lumMod val="50000"/>
                  </a:schemeClr>
                </a:solidFill>
              </a:rPr>
              <a:t>непертурбативной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 КЭД в представлениях Фейнмана-</a:t>
            </a:r>
            <a:r>
              <a:rPr lang="ru-RU" sz="2100" b="1" i="1" dirty="0" err="1" smtClean="0">
                <a:solidFill>
                  <a:schemeClr val="accent6">
                    <a:lumMod val="50000"/>
                  </a:schemeClr>
                </a:solidFill>
              </a:rPr>
              <a:t>Гелл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-Манна и </a:t>
            </a:r>
            <a:r>
              <a:rPr lang="ru-RU" sz="2100" b="1" i="1" dirty="0" err="1" smtClean="0">
                <a:solidFill>
                  <a:schemeClr val="accent6">
                    <a:lumMod val="50000"/>
                  </a:schemeClr>
                </a:solidFill>
              </a:rPr>
              <a:t>Фолди-Ваутхайзена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Рождение электрон-позитронных пар в </a:t>
            </a:r>
            <a:r>
              <a:rPr lang="ru-RU" sz="2100" b="1" i="1" dirty="0" err="1" smtClean="0">
                <a:solidFill>
                  <a:schemeClr val="accent6">
                    <a:lumMod val="50000"/>
                  </a:schemeClr>
                </a:solidFill>
              </a:rPr>
              <a:t>непертурбативной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 стандартной КЭД.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Рождение электрон-позитронных пар в </a:t>
            </a:r>
            <a:r>
              <a:rPr lang="ru-RU" sz="2100" b="1" i="1" dirty="0" err="1" smtClean="0">
                <a:solidFill>
                  <a:schemeClr val="accent6">
                    <a:lumMod val="50000"/>
                  </a:schemeClr>
                </a:solidFill>
              </a:rPr>
              <a:t>непертурбативной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 КЭД в представлениях Фейнмана-</a:t>
            </a:r>
            <a:r>
              <a:rPr lang="ru-RU" sz="2100" b="1" i="1" dirty="0" err="1" smtClean="0">
                <a:solidFill>
                  <a:schemeClr val="accent6">
                    <a:lumMod val="50000"/>
                  </a:schemeClr>
                </a:solidFill>
              </a:rPr>
              <a:t>Гелл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-Манна и </a:t>
            </a:r>
            <a:r>
              <a:rPr lang="ru-RU" sz="2100" b="1" i="1" dirty="0" err="1" smtClean="0">
                <a:solidFill>
                  <a:schemeClr val="accent6">
                    <a:lumMod val="50000"/>
                  </a:schemeClr>
                </a:solidFill>
              </a:rPr>
              <a:t>Фолди-Ваутхайзена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Определение структуры </a:t>
            </a:r>
            <a:r>
              <a:rPr lang="ru-RU" sz="2100" b="1" i="1" dirty="0" err="1" smtClean="0">
                <a:solidFill>
                  <a:schemeClr val="accent6">
                    <a:lumMod val="50000"/>
                  </a:schemeClr>
                </a:solidFill>
              </a:rPr>
              <a:t>фермионного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 вакуума в квантовой электродинамике по результатам экспериментов со столкновениями тяжелых ионов.</a:t>
            </a:r>
          </a:p>
        </p:txBody>
      </p:sp>
      <p:sp>
        <p:nvSpPr>
          <p:cNvPr id="19458" name="Text Box 57"/>
          <p:cNvSpPr txBox="1">
            <a:spLocks noChangeArrowheads="1"/>
          </p:cNvSpPr>
          <p:nvPr/>
        </p:nvSpPr>
        <p:spPr bwMode="auto">
          <a:xfrm>
            <a:off x="11418171" y="6400800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52AF103C-30A7-47CE-BA57-5F1F0829E3AD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ru-RU" altLang="ru-RU" sz="2400">
              <a:solidFill>
                <a:srgbClr val="FF0101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-1"/>
            <a:ext cx="12192000" cy="59368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5690" y="25315"/>
            <a:ext cx="4905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СОДЕРЖАНИЕ 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0364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58129" y="6150114"/>
            <a:ext cx="5853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Здесь                              - двумерные матрицы Паули.  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458" name="Text Box 57"/>
          <p:cNvSpPr txBox="1">
            <a:spLocks noChangeArrowheads="1"/>
          </p:cNvSpPr>
          <p:nvPr/>
        </p:nvSpPr>
        <p:spPr bwMode="auto">
          <a:xfrm>
            <a:off x="11418171" y="6400800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52AF103C-30A7-47CE-BA57-5F1F0829E3AD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ru-RU" altLang="ru-RU" sz="2400">
              <a:solidFill>
                <a:srgbClr val="FF010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5510" y="466801"/>
            <a:ext cx="8145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Уравнение Дирака в версиях КЭД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5757" y="916194"/>
            <a:ext cx="4275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Стандартная КЭД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24" y="2885506"/>
            <a:ext cx="5995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В свободном случае уравнение Дирака имеет следующие решения с положительными и отрицательными энергиями: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4462" y="3595321"/>
            <a:ext cx="574185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</a:rPr>
              <a:t>В свободном случае</a:t>
            </a:r>
            <a:endParaRPr lang="ru-RU" sz="21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5613019" y="1187037"/>
            <a:ext cx="22797" cy="5572333"/>
          </a:xfrm>
          <a:prstGeom prst="line">
            <a:avLst/>
          </a:prstGeom>
          <a:solidFill>
            <a:srgbClr val="C1DCF1"/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Прямоугольник 1"/>
          <p:cNvSpPr/>
          <p:nvPr/>
        </p:nvSpPr>
        <p:spPr>
          <a:xfrm>
            <a:off x="0" y="-14484"/>
            <a:ext cx="12203210" cy="4924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Краткий обзор существующих версий квантовой электродинамики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11796" y="865797"/>
            <a:ext cx="55486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Представление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Фолди-Ваутхайзена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05921"/>
              </p:ext>
            </p:extLst>
          </p:nvPr>
        </p:nvGraphicFramePr>
        <p:xfrm>
          <a:off x="247650" y="1293813"/>
          <a:ext cx="4483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2" name="Equation" r:id="rId5" imgW="4483080" imgH="888840" progId="Equation.DSMT4">
                  <p:embed/>
                </p:oleObj>
              </mc:Choice>
              <mc:Fallback>
                <p:oleObj name="Equation" r:id="rId5" imgW="44830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650" y="1293813"/>
                        <a:ext cx="44831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997865"/>
              </p:ext>
            </p:extLst>
          </p:nvPr>
        </p:nvGraphicFramePr>
        <p:xfrm>
          <a:off x="1685510" y="2151562"/>
          <a:ext cx="388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3" name="Equation" r:id="rId7" imgW="3886200" imgH="787320" progId="Equation.DSMT4">
                  <p:embed/>
                </p:oleObj>
              </mc:Choice>
              <mc:Fallback>
                <p:oleObj name="Equation" r:id="rId7" imgW="388620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85510" y="2151562"/>
                        <a:ext cx="3886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108210"/>
              </p:ext>
            </p:extLst>
          </p:nvPr>
        </p:nvGraphicFramePr>
        <p:xfrm>
          <a:off x="307975" y="3935413"/>
          <a:ext cx="53086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4" name="Equation" r:id="rId9" imgW="5308560" imgH="2158920" progId="Equation.DSMT4">
                  <p:embed/>
                </p:oleObj>
              </mc:Choice>
              <mc:Fallback>
                <p:oleObj name="Equation" r:id="rId9" imgW="5308560" imgH="2158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7975" y="3935413"/>
                        <a:ext cx="5308600" cy="215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460768"/>
              </p:ext>
            </p:extLst>
          </p:nvPr>
        </p:nvGraphicFramePr>
        <p:xfrm>
          <a:off x="1073465" y="6113243"/>
          <a:ext cx="2044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5" name="Equation" r:id="rId11" imgW="2045313" imgH="457216" progId="Equation.DSMT4">
                  <p:embed/>
                </p:oleObj>
              </mc:Choice>
              <mc:Fallback>
                <p:oleObj name="Equation" r:id="rId11" imgW="2045313" imgH="4572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73465" y="6113243"/>
                        <a:ext cx="20447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885609"/>
              </p:ext>
            </p:extLst>
          </p:nvPr>
        </p:nvGraphicFramePr>
        <p:xfrm>
          <a:off x="6797675" y="1382713"/>
          <a:ext cx="3530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6" name="Equation" r:id="rId13" imgW="3530520" imgH="431640" progId="Equation.DSMT4">
                  <p:embed/>
                </p:oleObj>
              </mc:Choice>
              <mc:Fallback>
                <p:oleObj name="Equation" r:id="rId13" imgW="3530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97675" y="1382713"/>
                        <a:ext cx="3530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534001"/>
              </p:ext>
            </p:extLst>
          </p:nvPr>
        </p:nvGraphicFramePr>
        <p:xfrm>
          <a:off x="8062913" y="1814513"/>
          <a:ext cx="1447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7" name="Equation" r:id="rId15" imgW="1447560" imgH="330120" progId="Equation.DSMT4">
                  <p:embed/>
                </p:oleObj>
              </mc:Choice>
              <mc:Fallback>
                <p:oleObj name="Equation" r:id="rId15" imgW="1447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062913" y="1814513"/>
                        <a:ext cx="1447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136908"/>
              </p:ext>
            </p:extLst>
          </p:nvPr>
        </p:nvGraphicFramePr>
        <p:xfrm>
          <a:off x="6145213" y="2338388"/>
          <a:ext cx="5727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8" name="Equation" r:id="rId17" imgW="5727600" imgH="1066680" progId="Equation.DSMT4">
                  <p:embed/>
                </p:oleObj>
              </mc:Choice>
              <mc:Fallback>
                <p:oleObj name="Equation" r:id="rId17" imgW="572760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45213" y="2338388"/>
                        <a:ext cx="57277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94120"/>
              </p:ext>
            </p:extLst>
          </p:nvPr>
        </p:nvGraphicFramePr>
        <p:xfrm>
          <a:off x="7615238" y="4130675"/>
          <a:ext cx="2425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9" name="Equation" r:id="rId19" imgW="2425680" imgH="393480" progId="Equation.DSMT4">
                  <p:embed/>
                </p:oleObj>
              </mc:Choice>
              <mc:Fallback>
                <p:oleObj name="Equation" r:id="rId19" imgW="2425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15238" y="4130675"/>
                        <a:ext cx="2425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432037"/>
              </p:ext>
            </p:extLst>
          </p:nvPr>
        </p:nvGraphicFramePr>
        <p:xfrm>
          <a:off x="6430963" y="4575175"/>
          <a:ext cx="5156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0" name="Equation" r:id="rId21" imgW="5155920" imgH="799920" progId="Equation.DSMT4">
                  <p:embed/>
                </p:oleObj>
              </mc:Choice>
              <mc:Fallback>
                <p:oleObj name="Equation" r:id="rId21" imgW="5155920" imgH="799920" progId="Equation.DSMT4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30963" y="4575175"/>
                        <a:ext cx="51562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951957"/>
              </p:ext>
            </p:extLst>
          </p:nvPr>
        </p:nvGraphicFramePr>
        <p:xfrm>
          <a:off x="6564313" y="5508625"/>
          <a:ext cx="5054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1" name="Equation" r:id="rId23" imgW="5054400" imgH="787320" progId="Equation.DSMT4">
                  <p:embed/>
                </p:oleObj>
              </mc:Choice>
              <mc:Fallback>
                <p:oleObj name="Equation" r:id="rId23" imgW="5054400" imgH="787320" progId="Equation.DSMT4">
                  <p:embed/>
                  <p:pic>
                    <p:nvPicPr>
                      <p:cNvPr id="17" name="Объект 1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564313" y="5508625"/>
                        <a:ext cx="50546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3113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7"/>
          <p:cNvSpPr txBox="1">
            <a:spLocks noChangeArrowheads="1"/>
          </p:cNvSpPr>
          <p:nvPr/>
        </p:nvSpPr>
        <p:spPr bwMode="auto">
          <a:xfrm>
            <a:off x="11418171" y="6400800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52AF103C-30A7-47CE-BA57-5F1F0829E3AD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ru-RU" altLang="ru-RU" sz="2400">
              <a:solidFill>
                <a:srgbClr val="FF010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0415" y="653397"/>
            <a:ext cx="4275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Стандартная КЭД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15353" y="623518"/>
            <a:ext cx="4275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Новые версии КЭД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[1-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]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1740" y="1116466"/>
            <a:ext cx="58472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Фермионный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вакуум непустой (в нем допускается виртуальное рождение и аннигиляция частиц и античастиц)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64493" y="1105115"/>
            <a:ext cx="5130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Фермионный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вакуум пустой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6789" y="2236069"/>
            <a:ext cx="58472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. В теории используются как состояния с положительными, так и с отрицательными энергиями частиц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64493" y="2116543"/>
            <a:ext cx="60648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. В теории в амплитудах перехода используются только состояния с положительными энергиями. Это относится как к реальным, так и к виртуальным состояниям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2040" y="3771578"/>
            <a:ext cx="60276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2.1 В теории позитронов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Штюкельберга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-Фейнмана позитроны представляют собой электроны с отрицательными энергиями, движущиеся в обратном направлении в пространстве-времени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89681" y="3747759"/>
            <a:ext cx="57418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2.1 Позитроны описываются решениями уравнения Дирака с измененными знаками электрического заряда и массы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6101351" y="872797"/>
            <a:ext cx="45593" cy="4407606"/>
          </a:xfrm>
          <a:prstGeom prst="line">
            <a:avLst/>
          </a:prstGeom>
          <a:solidFill>
            <a:srgbClr val="C1DCF1"/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Прямоугольник 15"/>
          <p:cNvSpPr/>
          <p:nvPr/>
        </p:nvSpPr>
        <p:spPr>
          <a:xfrm>
            <a:off x="65330" y="5488624"/>
            <a:ext cx="11458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[1]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. П. Незнамов, ЭЧАЯ 37, 152 (2006),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</a:rPr>
              <a:t>arxiv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1600" i="1" dirty="0" err="1" smtClean="0">
                <a:solidFill>
                  <a:schemeClr val="accent6">
                    <a:lumMod val="50000"/>
                  </a:schemeClr>
                </a:solidFill>
              </a:rPr>
              <a:t>hep-th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/0411050.</a:t>
            </a:r>
          </a:p>
          <a:p>
            <a:pPr algn="l"/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[2]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. П. Незнамов, ЭЧАЯ 43, 70 (2012),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</a:rPr>
              <a:t>arxiv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: 1107.0693 (physics. gen-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</a:rPr>
              <a:t>ph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3]. 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. P.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</a:rPr>
              <a:t>Neznamov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 and V. E.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</a:rPr>
              <a:t>Shemarulin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, Int. J. Mod. Phys. A 36, 2150086 (2021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  <a:p>
            <a:pPr algn="l"/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4]. 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. P.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</a:rPr>
              <a:t>Neznamov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, Int. J. Mod. Phys. A, 2150173 (2021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ru-RU" sz="16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[5]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600" i="1" dirty="0" err="1" smtClean="0">
                <a:solidFill>
                  <a:schemeClr val="accent6">
                    <a:lumMod val="50000"/>
                  </a:schemeClr>
                </a:solidFill>
              </a:rPr>
              <a:t>В.П.Незнамов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, Физмат, том 2, №2, 94 (2024).</a:t>
            </a:r>
            <a:endParaRPr lang="ru-RU" sz="1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-15349"/>
            <a:ext cx="12192000" cy="492443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Фермионнный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вакуум в версиях КЭД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7784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7"/>
          <p:cNvSpPr txBox="1">
            <a:spLocks noChangeArrowheads="1"/>
          </p:cNvSpPr>
          <p:nvPr/>
        </p:nvSpPr>
        <p:spPr bwMode="auto">
          <a:xfrm>
            <a:off x="11418171" y="6400800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52AF103C-30A7-47CE-BA57-5F1F0829E3AD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ru-RU" altLang="ru-RU" sz="2400">
              <a:solidFill>
                <a:srgbClr val="FF0101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6117" y="675892"/>
            <a:ext cx="59398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2.2 В теории Дирака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фермионный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вакуум описывается на языке полностью заполненных состояний с отрицательными энергиями (море Дирака). Дырки в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оре Дирака интерпретируются как наличие античастиц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93226" y="2989782"/>
            <a:ext cx="5648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3. Эффект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Швингера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отсутст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ует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33037" y="5841357"/>
            <a:ext cx="8505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4. В остальном конечные результаты расчетов эффектов КЭД полностью совпадают друг с другом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46117" y="2989782"/>
            <a:ext cx="5939893" cy="2246769"/>
            <a:chOff x="272138" y="3046035"/>
            <a:chExt cx="5822010" cy="224676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72138" y="3046035"/>
              <a:ext cx="582201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 sz="20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3. В сильных электромагнитных полях возможно вакуумное рождение реальных электрон-позитронных пар. Эффект </a:t>
              </a:r>
              <a:r>
                <a:rPr lang="ru-RU" sz="2000" b="1" i="1" dirty="0" err="1" smtClean="0">
                  <a:solidFill>
                    <a:schemeClr val="accent6">
                      <a:lumMod val="50000"/>
                    </a:schemeClr>
                  </a:solidFill>
                </a:rPr>
                <a:t>Швингера</a:t>
              </a:r>
              <a:r>
                <a:rPr lang="ru-RU" sz="20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: вакуумное рождение реальных пар в сильном однородном электрическом поле, интенсивность критического поля равна</a:t>
              </a:r>
              <a:r>
                <a:rPr lang="en-US" sz="20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20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ru-RU" sz="2000" b="1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aphicFrame>
          <p:nvGraphicFramePr>
            <p:cNvPr id="2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9587221"/>
                </p:ext>
              </p:extLst>
            </p:nvPr>
          </p:nvGraphicFramePr>
          <p:xfrm>
            <a:off x="1241847" y="4911804"/>
            <a:ext cx="18542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0" name="Equation" r:id="rId5" imgW="1854000" imgH="380880" progId="Equation.DSMT4">
                    <p:embed/>
                  </p:oleObj>
                </mc:Choice>
                <mc:Fallback>
                  <p:oleObj name="Equation" r:id="rId5" imgW="185400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241847" y="4911804"/>
                          <a:ext cx="18542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6" name="Прямая соединительная линия 15"/>
          <p:cNvCxnSpPr/>
          <p:nvPr/>
        </p:nvCxnSpPr>
        <p:spPr bwMode="auto">
          <a:xfrm>
            <a:off x="6278563" y="585057"/>
            <a:ext cx="34064" cy="4809450"/>
          </a:xfrm>
          <a:prstGeom prst="line">
            <a:avLst/>
          </a:prstGeom>
          <a:solidFill>
            <a:srgbClr val="C1DCF1"/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Прямоугольник 10"/>
          <p:cNvSpPr/>
          <p:nvPr/>
        </p:nvSpPr>
        <p:spPr>
          <a:xfrm>
            <a:off x="1" y="-15349"/>
            <a:ext cx="12192000" cy="492443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Фермионнный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вакуум в версиях КЭД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3651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7"/>
          <p:cNvSpPr txBox="1">
            <a:spLocks noChangeArrowheads="1"/>
          </p:cNvSpPr>
          <p:nvPr/>
        </p:nvSpPr>
        <p:spPr bwMode="auto">
          <a:xfrm>
            <a:off x="11418171" y="6400800"/>
            <a:ext cx="73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fld id="{52AF103C-30A7-47CE-BA57-5F1F0829E3AD}" type="slidenum">
              <a:rPr lang="ru-RU" altLang="ru-RU" sz="2400">
                <a:solidFill>
                  <a:srgbClr val="FF010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ru-RU" altLang="ru-RU" sz="2400">
              <a:solidFill>
                <a:srgbClr val="FF0101"/>
              </a:solidFill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635" y="1323515"/>
            <a:ext cx="5939154" cy="41809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8353" y="5743093"/>
            <a:ext cx="11991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Рис. 1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 Низколежащие уровни энергии водородоподобного иона как функции атомного номера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0775" y="938919"/>
            <a:ext cx="35270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Стандартная КЭД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353" y="6400800"/>
            <a:ext cx="10978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[1]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1600" i="1" dirty="0" err="1" smtClean="0">
                <a:solidFill>
                  <a:schemeClr val="accent6">
                    <a:lumMod val="50000"/>
                  </a:schemeClr>
                </a:solidFill>
              </a:rPr>
              <a:t>W.Greiner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en-US" sz="1600" i="1" dirty="0" err="1" smtClean="0">
                <a:solidFill>
                  <a:schemeClr val="accent6">
                    <a:lumMod val="50000"/>
                  </a:schemeClr>
                </a:solidFill>
              </a:rPr>
              <a:t>J.Reinhart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. Quantum Electrodynamics. 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Springer-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</a:rPr>
              <a:t>Verlag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 Berlin Heidelberg New York, 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2003.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" y="-15349"/>
            <a:ext cx="12192000" cy="477054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500" b="1" i="1" dirty="0" err="1" smtClean="0">
                <a:solidFill>
                  <a:schemeClr val="bg1"/>
                </a:solidFill>
              </a:rPr>
              <a:t>Непертурбативная</a:t>
            </a:r>
            <a:r>
              <a:rPr lang="ru-RU" sz="2500" b="1" i="1" dirty="0" smtClean="0">
                <a:solidFill>
                  <a:schemeClr val="bg1"/>
                </a:solidFill>
              </a:rPr>
              <a:t> КЭД в сильных электрических полях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ие по умолчанию">
  <a:themeElements>
    <a:clrScheme name="2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3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Оформление по умолчанию">
  <a:themeElements>
    <a:clrScheme name="4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Оформление по умолчанию">
  <a:themeElements>
    <a:clrScheme name="5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Оформление по умолчанию">
  <a:themeElements>
    <a:clrScheme name="6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Оформление по умолчанию">
  <a:themeElements>
    <a:clrScheme name="7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6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9E5"/>
      </a:accent5>
      <a:accent6>
        <a:srgbClr val="002C68"/>
      </a:accent6>
      <a:hlink>
        <a:srgbClr val="025EA1"/>
      </a:hlink>
      <a:folHlink>
        <a:srgbClr val="6CAED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37314</TotalTime>
  <Words>1997</Words>
  <Application>Microsoft Office PowerPoint</Application>
  <PresentationFormat>Широкоэкранный</PresentationFormat>
  <Paragraphs>193</Paragraphs>
  <Slides>25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Arial</vt:lpstr>
      <vt:lpstr>Arial Black</vt:lpstr>
      <vt:lpstr>Symbol</vt:lpstr>
      <vt:lpstr>Wingdings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Оформление по умолчанию</vt:lpstr>
      <vt:lpstr>7_Оформление по умолчанию</vt:lpstr>
      <vt:lpstr>Equation</vt:lpstr>
      <vt:lpstr>Проблема определения структуры фермионного вакуума в квантовой электродинамике. Потенциальные эксперименты со столкновениями тяжелых ионов.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слайдов</dc:title>
  <dc:creator>НБ</dc:creator>
  <cp:lastModifiedBy>Новоселова Альбина Львовна</cp:lastModifiedBy>
  <cp:revision>3175</cp:revision>
  <cp:lastPrinted>2025-06-06T06:35:41Z</cp:lastPrinted>
  <dcterms:created xsi:type="dcterms:W3CDTF">2008-04-07T06:18:02Z</dcterms:created>
  <dcterms:modified xsi:type="dcterms:W3CDTF">2025-06-20T08:35:11Z</dcterms:modified>
</cp:coreProperties>
</file>