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713" r:id="rId3"/>
    <p:sldMasterId id="2147483726" r:id="rId4"/>
    <p:sldMasterId id="2147483746" r:id="rId5"/>
  </p:sldMasterIdLst>
  <p:notesMasterIdLst>
    <p:notesMasterId r:id="rId27"/>
  </p:notesMasterIdLst>
  <p:handoutMasterIdLst>
    <p:handoutMasterId r:id="rId28"/>
  </p:handoutMasterIdLst>
  <p:sldIdLst>
    <p:sldId id="256" r:id="rId6"/>
    <p:sldId id="537" r:id="rId7"/>
    <p:sldId id="618" r:id="rId8"/>
    <p:sldId id="619" r:id="rId9"/>
    <p:sldId id="642" r:id="rId10"/>
    <p:sldId id="612" r:id="rId11"/>
    <p:sldId id="646" r:id="rId12"/>
    <p:sldId id="647" r:id="rId13"/>
    <p:sldId id="644" r:id="rId14"/>
    <p:sldId id="645" r:id="rId15"/>
    <p:sldId id="651" r:id="rId16"/>
    <p:sldId id="555" r:id="rId17"/>
    <p:sldId id="630" r:id="rId18"/>
    <p:sldId id="631" r:id="rId19"/>
    <p:sldId id="636" r:id="rId20"/>
    <p:sldId id="639" r:id="rId21"/>
    <p:sldId id="611" r:id="rId22"/>
    <p:sldId id="293" r:id="rId23"/>
    <p:sldId id="640" r:id="rId24"/>
    <p:sldId id="649" r:id="rId25"/>
    <p:sldId id="638" r:id="rId2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2F"/>
    <a:srgbClr val="A2D668"/>
    <a:srgbClr val="D9FFEA"/>
    <a:srgbClr val="F0EA00"/>
    <a:srgbClr val="E5EB03"/>
    <a:srgbClr val="CEE20C"/>
    <a:srgbClr val="F2E214"/>
    <a:srgbClr val="948A54"/>
    <a:srgbClr val="40D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94906" autoAdjust="0"/>
  </p:normalViewPr>
  <p:slideViewPr>
    <p:cSldViewPr>
      <p:cViewPr>
        <p:scale>
          <a:sx n="100" d="100"/>
          <a:sy n="100" d="100"/>
        </p:scale>
        <p:origin x="-930" y="-3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5;&#1088;&#1086;&#1090;&#1086;&#1082;&#1086;&#1083;&#1099;\&#1076;&#1072;&#1074;&#1083;&#1077;&#1085;&#1080;&#1103;%20&#1087;&#1072;&#1088;&#1086;&#1074;%20&#1083;&#1072;&#1085;&#1090;&#1072;&#1085;&#1086;&#1080;&#1076;&#1086;&#1074;%20&#1080;%20&#1072;&#1082;&#1090;&#1080;&#1085;&#1086;&#1080;&#1076;&#1086;&#107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279659243584904"/>
          <c:y val="2.7399633674672321E-2"/>
          <c:w val="0.70331320294211397"/>
          <c:h val="0.83481542174326306"/>
        </c:manualLayout>
      </c:layout>
      <c:scatterChart>
        <c:scatterStyle val="lineMarker"/>
        <c:varyColors val="0"/>
        <c:ser>
          <c:idx val="6"/>
          <c:order val="0"/>
          <c:tx>
            <c:v>Cf </c:v>
          </c:tx>
          <c:spPr>
            <a:ln>
              <a:solidFill>
                <a:schemeClr val="tx1"/>
              </a:solidFill>
            </a:ln>
          </c:spPr>
          <c:marker>
            <c:symbol val="triangle"/>
            <c:size val="1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'акт и лан'!$S$115:$S$139</c:f>
              <c:numCache>
                <c:formatCode>General</c:formatCode>
                <c:ptCount val="25"/>
                <c:pt idx="0">
                  <c:v>-173</c:v>
                </c:pt>
                <c:pt idx="1">
                  <c:v>-73</c:v>
                </c:pt>
                <c:pt idx="2">
                  <c:v>27</c:v>
                </c:pt>
                <c:pt idx="3">
                  <c:v>127</c:v>
                </c:pt>
                <c:pt idx="4">
                  <c:v>227</c:v>
                </c:pt>
                <c:pt idx="5">
                  <c:v>327</c:v>
                </c:pt>
                <c:pt idx="6">
                  <c:v>427</c:v>
                </c:pt>
                <c:pt idx="7">
                  <c:v>527</c:v>
                </c:pt>
                <c:pt idx="8">
                  <c:v>627</c:v>
                </c:pt>
                <c:pt idx="9">
                  <c:v>727</c:v>
                </c:pt>
                <c:pt idx="10">
                  <c:v>827</c:v>
                </c:pt>
                <c:pt idx="11">
                  <c:v>927</c:v>
                </c:pt>
                <c:pt idx="12">
                  <c:v>1027</c:v>
                </c:pt>
                <c:pt idx="13">
                  <c:v>1127</c:v>
                </c:pt>
                <c:pt idx="14">
                  <c:v>1227</c:v>
                </c:pt>
                <c:pt idx="15">
                  <c:v>1327</c:v>
                </c:pt>
                <c:pt idx="16">
                  <c:v>1427</c:v>
                </c:pt>
                <c:pt idx="17">
                  <c:v>1527</c:v>
                </c:pt>
                <c:pt idx="18">
                  <c:v>1627</c:v>
                </c:pt>
                <c:pt idx="19">
                  <c:v>1727</c:v>
                </c:pt>
                <c:pt idx="20">
                  <c:v>1927</c:v>
                </c:pt>
                <c:pt idx="21">
                  <c:v>2127</c:v>
                </c:pt>
                <c:pt idx="22">
                  <c:v>2327</c:v>
                </c:pt>
                <c:pt idx="23">
                  <c:v>2527</c:v>
                </c:pt>
                <c:pt idx="24">
                  <c:v>2727</c:v>
                </c:pt>
              </c:numCache>
            </c:numRef>
          </c:xVal>
          <c:yVal>
            <c:numRef>
              <c:f>'акт и лан'!$F$115:$F$139</c:f>
              <c:numCache>
                <c:formatCode>General</c:formatCode>
                <c:ptCount val="25"/>
                <c:pt idx="0">
                  <c:v>5.3791866311703143E-89</c:v>
                </c:pt>
                <c:pt idx="1">
                  <c:v>1.6058930272611877E-39</c:v>
                </c:pt>
                <c:pt idx="2">
                  <c:v>4.9817654812270012E-23</c:v>
                </c:pt>
                <c:pt idx="3">
                  <c:v>8.774383506445839E-15</c:v>
                </c:pt>
                <c:pt idx="4">
                  <c:v>7.7752902909586297E-10</c:v>
                </c:pt>
                <c:pt idx="5">
                  <c:v>1.5454321607131594E-6</c:v>
                </c:pt>
                <c:pt idx="6">
                  <c:v>3.5075375308391823E-4</c:v>
                </c:pt>
                <c:pt idx="7">
                  <c:v>2.0510044961362869E-2</c:v>
                </c:pt>
                <c:pt idx="8">
                  <c:v>0.48559272088413424</c:v>
                </c:pt>
                <c:pt idx="9">
                  <c:v>6.1054350058984266</c:v>
                </c:pt>
                <c:pt idx="10">
                  <c:v>48.446462059780444</c:v>
                </c:pt>
                <c:pt idx="11">
                  <c:v>272.19696536081437</c:v>
                </c:pt>
                <c:pt idx="12">
                  <c:v>1172.6763075730803</c:v>
                </c:pt>
                <c:pt idx="13">
                  <c:v>4100.713892607323</c:v>
                </c:pt>
                <c:pt idx="14">
                  <c:v>12135.284034644123</c:v>
                </c:pt>
                <c:pt idx="15">
                  <c:v>31357.513102854417</c:v>
                </c:pt>
                <c:pt idx="16">
                  <c:v>72465.013444892698</c:v>
                </c:pt>
                <c:pt idx="17">
                  <c:v>152578.86859740494</c:v>
                </c:pt>
                <c:pt idx="18">
                  <c:v>297044.74627729418</c:v>
                </c:pt>
                <c:pt idx="19">
                  <c:v>541024.10144903453</c:v>
                </c:pt>
                <c:pt idx="20">
                  <c:v>1524015.3444322429</c:v>
                </c:pt>
                <c:pt idx="21">
                  <c:v>3612434.2043720731</c:v>
                </c:pt>
                <c:pt idx="22">
                  <c:v>7498033.5897286925</c:v>
                </c:pt>
                <c:pt idx="23">
                  <c:v>14021292.232334664</c:v>
                </c:pt>
                <c:pt idx="24">
                  <c:v>24120331.877944272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D89-4530-87A5-17C151C84D43}"/>
            </c:ext>
          </c:extLst>
        </c:ser>
        <c:ser>
          <c:idx val="7"/>
          <c:order val="1"/>
          <c:tx>
            <c:v>Sm </c:v>
          </c:tx>
          <c:spPr>
            <a:ln w="38100">
              <a:solidFill>
                <a:schemeClr val="tx1"/>
              </a:solidFill>
            </a:ln>
          </c:spPr>
          <c:marker>
            <c:symbol val="diamond"/>
            <c:size val="12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'акт и лан'!$S$120:$S$132</c:f>
              <c:numCache>
                <c:formatCode>General</c:formatCode>
                <c:ptCount val="13"/>
                <c:pt idx="0">
                  <c:v>327</c:v>
                </c:pt>
                <c:pt idx="1">
                  <c:v>427</c:v>
                </c:pt>
                <c:pt idx="2">
                  <c:v>527</c:v>
                </c:pt>
                <c:pt idx="3">
                  <c:v>627</c:v>
                </c:pt>
                <c:pt idx="4">
                  <c:v>727</c:v>
                </c:pt>
                <c:pt idx="5">
                  <c:v>827</c:v>
                </c:pt>
                <c:pt idx="6">
                  <c:v>927</c:v>
                </c:pt>
                <c:pt idx="7">
                  <c:v>1027</c:v>
                </c:pt>
                <c:pt idx="8">
                  <c:v>1127</c:v>
                </c:pt>
                <c:pt idx="9">
                  <c:v>1227</c:v>
                </c:pt>
                <c:pt idx="10">
                  <c:v>1327</c:v>
                </c:pt>
                <c:pt idx="11">
                  <c:v>1427</c:v>
                </c:pt>
                <c:pt idx="12">
                  <c:v>1527</c:v>
                </c:pt>
              </c:numCache>
            </c:numRef>
          </c:xVal>
          <c:yVal>
            <c:numRef>
              <c:f>'акт и лан'!$Q$120:$Q$132</c:f>
              <c:numCache>
                <c:formatCode>General</c:formatCode>
                <c:ptCount val="13"/>
                <c:pt idx="0">
                  <c:v>6.532778000000001E-8</c:v>
                </c:pt>
                <c:pt idx="1">
                  <c:v>2.6664399999999998E-5</c:v>
                </c:pt>
                <c:pt idx="2">
                  <c:v>2.3731316000000003E-3</c:v>
                </c:pt>
                <c:pt idx="3">
                  <c:v>7.8393335999999994E-2</c:v>
                </c:pt>
                <c:pt idx="4">
                  <c:v>1.2932234</c:v>
                </c:pt>
                <c:pt idx="5">
                  <c:v>12.558932400000002</c:v>
                </c:pt>
                <c:pt idx="6">
                  <c:v>83.726216000000022</c:v>
                </c:pt>
                <c:pt idx="7">
                  <c:v>409.29854</c:v>
                </c:pt>
                <c:pt idx="8">
                  <c:v>1506.5386000000001</c:v>
                </c:pt>
                <c:pt idx="9">
                  <c:v>4612.9412000000002</c:v>
                </c:pt>
                <c:pt idx="10">
                  <c:v>12118.969800000001</c:v>
                </c:pt>
                <c:pt idx="11">
                  <c:v>29064.196</c:v>
                </c:pt>
                <c:pt idx="12">
                  <c:v>88792.452000000005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D89-4530-87A5-17C151C84D43}"/>
            </c:ext>
          </c:extLst>
        </c:ser>
        <c:ser>
          <c:idx val="4"/>
          <c:order val="2"/>
          <c:tx>
            <c:strRef>
              <c:f>'акт и лан'!$J$113</c:f>
              <c:strCache>
                <c:ptCount val="1"/>
                <c:pt idx="0">
                  <c:v>Eu</c:v>
                </c:pt>
              </c:strCache>
            </c:strRef>
          </c:tx>
          <c:xVal>
            <c:numRef>
              <c:f>'акт и лан'!$A$115:$A$139</c:f>
              <c:numCache>
                <c:formatCode>General</c:formatCode>
                <c:ptCount val="25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2200</c:v>
                </c:pt>
                <c:pt idx="21">
                  <c:v>2400</c:v>
                </c:pt>
                <c:pt idx="22">
                  <c:v>2600</c:v>
                </c:pt>
                <c:pt idx="23">
                  <c:v>2800</c:v>
                </c:pt>
                <c:pt idx="24">
                  <c:v>3000</c:v>
                </c:pt>
              </c:numCache>
            </c:numRef>
          </c:xVal>
          <c:yVal>
            <c:numRef>
              <c:f>'акт и лан'!$J$115:$J$139</c:f>
              <c:numCache>
                <c:formatCode>General</c:formatCode>
                <c:ptCount val="25"/>
                <c:pt idx="0">
                  <c:v>2.9167675522819765E-80</c:v>
                </c:pt>
                <c:pt idx="1">
                  <c:v>2.3708376750520828E-35</c:v>
                </c:pt>
                <c:pt idx="2">
                  <c:v>2.2125944567338932E-20</c:v>
                </c:pt>
                <c:pt idx="3">
                  <c:v>6.759301520860025E-13</c:v>
                </c:pt>
                <c:pt idx="4">
                  <c:v>2.093639097993583E-8</c:v>
                </c:pt>
                <c:pt idx="5">
                  <c:v>2.0649132926664933E-5</c:v>
                </c:pt>
                <c:pt idx="6">
                  <c:v>2.8410131805073234E-3</c:v>
                </c:pt>
                <c:pt idx="7">
                  <c:v>0.11413052630994666</c:v>
                </c:pt>
                <c:pt idx="8">
                  <c:v>2.017910127640119</c:v>
                </c:pt>
                <c:pt idx="9">
                  <c:v>20.086386727814915</c:v>
                </c:pt>
                <c:pt idx="10">
                  <c:v>131.65800638445</c:v>
                </c:pt>
                <c:pt idx="11">
                  <c:v>630.81472147262491</c:v>
                </c:pt>
                <c:pt idx="12">
                  <c:v>2375.0406696185187</c:v>
                </c:pt>
                <c:pt idx="13">
                  <c:v>7399.2471569083709</c:v>
                </c:pt>
                <c:pt idx="14">
                  <c:v>19810.791170098841</c:v>
                </c:pt>
                <c:pt idx="15">
                  <c:v>46897.729786761869</c:v>
                </c:pt>
                <c:pt idx="16">
                  <c:v>100316.50851011925</c:v>
                </c:pt>
                <c:pt idx="17">
                  <c:v>197197.68852736193</c:v>
                </c:pt>
                <c:pt idx="18">
                  <c:v>361021.77651503147</c:v>
                </c:pt>
                <c:pt idx="19">
                  <c:v>622159.61902261677</c:v>
                </c:pt>
                <c:pt idx="20">
                  <c:v>1592848.7802221014</c:v>
                </c:pt>
                <c:pt idx="21">
                  <c:v>3486597.5448665484</c:v>
                </c:pt>
                <c:pt idx="22">
                  <c:v>6765290.2749797544</c:v>
                </c:pt>
                <c:pt idx="23">
                  <c:v>11941109.398518719</c:v>
                </c:pt>
                <c:pt idx="24">
                  <c:v>19538976.925192427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D89-4530-87A5-17C151C84D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581952"/>
        <c:axId val="111582528"/>
      </c:scatterChart>
      <c:valAx>
        <c:axId val="111581952"/>
        <c:scaling>
          <c:orientation val="minMax"/>
          <c:max val="2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 b="1"/>
                </a:pPr>
                <a:r>
                  <a:rPr lang="ru-RU" sz="1600" b="1" dirty="0">
                    <a:latin typeface="+mn-lt"/>
                    <a:cs typeface="Times New Roman" panose="02020603050405020304" pitchFamily="18" charset="0"/>
                  </a:rPr>
                  <a:t>Температура,</a:t>
                </a:r>
                <a:r>
                  <a:rPr lang="ru-RU" sz="1600" b="1" baseline="0" dirty="0">
                    <a:latin typeface="+mn-lt"/>
                    <a:cs typeface="Times New Roman" panose="02020603050405020304" pitchFamily="18" charset="0"/>
                  </a:rPr>
                  <a:t> °С</a:t>
                </a:r>
                <a:endParaRPr lang="ru-RU" sz="1600" b="1" dirty="0">
                  <a:latin typeface="+mn-lt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40248746902703325"/>
              <c:y val="0.92028274636151552"/>
            </c:manualLayout>
          </c:layout>
          <c:overlay val="0"/>
        </c:title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111582528"/>
        <c:crossesAt val="1.0000000000000002E-3"/>
        <c:crossBetween val="midCat"/>
        <c:majorUnit val="300"/>
        <c:minorUnit val="50"/>
      </c:valAx>
      <c:valAx>
        <c:axId val="111582528"/>
        <c:scaling>
          <c:logBase val="10"/>
          <c:orientation val="minMax"/>
          <c:min val="9.999999999999985E-4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700" b="1"/>
                </a:pPr>
                <a:r>
                  <a:rPr lang="ru-RU" sz="1600" b="1" dirty="0">
                    <a:latin typeface="+mn-lt"/>
                    <a:cs typeface="Times New Roman" panose="02020603050405020304" pitchFamily="18" charset="0"/>
                  </a:rPr>
                  <a:t>Давление</a:t>
                </a:r>
                <a:r>
                  <a:rPr lang="ru-RU" sz="1600" b="1" baseline="0" dirty="0">
                    <a:latin typeface="+mn-lt"/>
                    <a:cs typeface="Times New Roman" panose="02020603050405020304" pitchFamily="18" charset="0"/>
                  </a:rPr>
                  <a:t> пара, Па</a:t>
                </a:r>
                <a:endParaRPr lang="ru-RU" sz="1600" b="1" dirty="0">
                  <a:latin typeface="+mn-lt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3.4760595841952652E-3"/>
              <c:y val="0.27560305799355628"/>
            </c:manualLayout>
          </c:layout>
          <c:overlay val="0"/>
        </c:title>
        <c:numFmt formatCode="0.E+00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111581952"/>
        <c:crossesAt val="1.0000000000000002E-3"/>
        <c:crossBetween val="midCat"/>
      </c:valAx>
    </c:plotArea>
    <c:legend>
      <c:legendPos val="r"/>
      <c:layout>
        <c:manualLayout>
          <c:xMode val="edge"/>
          <c:yMode val="edge"/>
          <c:x val="0.30295646520084685"/>
          <c:y val="5.9886051093862067E-2"/>
          <c:w val="0.23942107232314253"/>
          <c:h val="0.39261312149452032"/>
        </c:manualLayout>
      </c:layout>
      <c:overlay val="1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9FBA3-5599-4F32-B7F6-3DD25CB8F712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C94F4-3609-40B2-B379-69641E2A6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629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414142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4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24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24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24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7C6F57A-36D8-4242-B49F-A8276B4CDD40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16108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7C6F57A-36D8-4242-B49F-A8276B4CDD40}" type="slidenum">
              <a:rPr lang="ru-RU" sz="1400" b="0" strike="noStrike" spc="-1" smtClean="0">
                <a:latin typeface="Times New Roman"/>
              </a:rPr>
              <a:t>1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8992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827088" y="661988"/>
            <a:ext cx="8740776" cy="49180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30EEEE-83C6-4789-80CE-AAED4BED35D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169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827088" y="661988"/>
            <a:ext cx="8740776" cy="49180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30EEEE-83C6-4789-80CE-AAED4BED35D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169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827088" y="661988"/>
            <a:ext cx="8740776" cy="49180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30EEEE-83C6-4789-80CE-AAED4BED35D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169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827088" y="661988"/>
            <a:ext cx="8740776" cy="49180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30EEEE-83C6-4789-80CE-AAED4BED35DF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169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827088" y="661988"/>
            <a:ext cx="8740776" cy="49180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30EEEE-83C6-4789-80CE-AAED4BED35D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169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827088" y="661988"/>
            <a:ext cx="8740776" cy="49180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30EEEE-83C6-4789-80CE-AAED4BED35DF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169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827088" y="661988"/>
            <a:ext cx="8740776" cy="49180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30EEEE-83C6-4789-80CE-AAED4BED35DF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169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827088" y="661988"/>
            <a:ext cx="8740776" cy="49180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30EEEE-83C6-4789-80CE-AAED4BED35D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302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827088" y="661988"/>
            <a:ext cx="8740776" cy="49180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30EEEE-83C6-4789-80CE-AAED4BED35D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302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827088" y="661988"/>
            <a:ext cx="8740776" cy="49180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30EEEE-83C6-4789-80CE-AAED4BED35D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169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827088" y="661988"/>
            <a:ext cx="8740776" cy="49180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30EEEE-83C6-4789-80CE-AAED4BED35D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169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827088" y="661988"/>
            <a:ext cx="8740776" cy="49180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30EEEE-83C6-4789-80CE-AAED4BED35D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169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7C6F57A-36D8-4242-B49F-A8276B4CDD40}" type="slidenum">
              <a:rPr lang="ru-RU" sz="1400" b="0" strike="noStrike" spc="-1" smtClean="0">
                <a:latin typeface="Times New Roman"/>
              </a:rPr>
              <a:t>8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0691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7C6F57A-36D8-4242-B49F-A8276B4CDD40}" type="slidenum">
              <a:rPr lang="ru-RU" sz="1400" b="0" strike="noStrike" spc="-1" smtClean="0">
                <a:latin typeface="Times New Roman"/>
              </a:rPr>
              <a:t>9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8575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827088" y="661988"/>
            <a:ext cx="8740776" cy="49180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30EEEE-83C6-4789-80CE-AAED4BED35D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169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90440" y="-158400"/>
            <a:ext cx="10163520" cy="1236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90440" y="-158400"/>
            <a:ext cx="10163520" cy="1236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90440" y="-158400"/>
            <a:ext cx="10163520" cy="1236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63000"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63000"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63000"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63000"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63000"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63000"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90440" y="-158400"/>
            <a:ext cx="10163520" cy="1236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90440" y="-158400"/>
            <a:ext cx="10163520" cy="1236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90440" y="-158400"/>
            <a:ext cx="10163520" cy="1236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90440" y="-158400"/>
            <a:ext cx="10163520" cy="1236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414142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90440" y="-158400"/>
            <a:ext cx="10163520" cy="5733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90440" y="-158400"/>
            <a:ext cx="10163520" cy="1236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90440" y="-158400"/>
            <a:ext cx="10163520" cy="1236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90440" y="-158400"/>
            <a:ext cx="10163520" cy="1236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90440" y="-158400"/>
            <a:ext cx="10163520" cy="1236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90440" y="-158400"/>
            <a:ext cx="10163520" cy="1236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90440" y="-158400"/>
            <a:ext cx="10163520" cy="1236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90440" y="-158400"/>
            <a:ext cx="10163520" cy="1236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63000"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63000"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63000"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63000"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63000"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63000"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1049000" y="6473825"/>
            <a:ext cx="1083733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59E59E8-04AE-4FDF-884F-3764439E82DD}" type="slidenum">
              <a:rPr lang="ru-RU" altLang="ru-RU" sz="1600" b="1">
                <a:solidFill>
                  <a:schemeClr val="tx2"/>
                </a:solidFill>
              </a:rPr>
              <a:pPr algn="r" eaLnBrk="1" hangingPunct="1"/>
              <a:t>‹#›</a:t>
            </a:fld>
            <a:endParaRPr lang="ru-RU" altLang="ru-RU" sz="1600" b="1">
              <a:solidFill>
                <a:schemeClr val="tx2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90459" y="221914"/>
            <a:ext cx="9810819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1794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190440" y="-158400"/>
            <a:ext cx="10163520" cy="1236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190440" y="-158400"/>
            <a:ext cx="10163520" cy="1236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190440" y="-158400"/>
            <a:ext cx="10163520" cy="1236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90440" y="-158400"/>
            <a:ext cx="10163520" cy="1236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190440" y="-158400"/>
            <a:ext cx="10163520" cy="1236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414142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subTitle"/>
          </p:nvPr>
        </p:nvSpPr>
        <p:spPr>
          <a:xfrm>
            <a:off x="190440" y="-158400"/>
            <a:ext cx="10163520" cy="5733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190440" y="-158400"/>
            <a:ext cx="10163520" cy="1236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190440" y="-158400"/>
            <a:ext cx="10163520" cy="1236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190440" y="-158400"/>
            <a:ext cx="10163520" cy="1236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190440" y="-158400"/>
            <a:ext cx="10163520" cy="1236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190440" y="-158400"/>
            <a:ext cx="10163520" cy="1236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23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190440" y="-158400"/>
            <a:ext cx="10163520" cy="1236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63000"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63000"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63000"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2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63000"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24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63000"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24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63000"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ctr"/>
          <a:lstStyle>
            <a:lvl1pPr algn="l">
              <a:defRPr sz="3100" b="1">
                <a:solidFill>
                  <a:srgbClr val="404040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894249"/>
            <a:ext cx="5582411" cy="3453188"/>
          </a:xfrm>
          <a:prstGeom prst="rect">
            <a:avLst/>
          </a:prstGeom>
        </p:spPr>
        <p:txBody>
          <a:bodyPr lIns="121871" tIns="60936" rIns="121871" bIns="60936"/>
          <a:lstStyle>
            <a:lvl1pPr marL="0" indent="0">
              <a:buNone/>
              <a:defRPr sz="1600"/>
            </a:lvl1pPr>
            <a:lvl2pPr marL="471829" indent="-412586">
              <a:defRPr sz="1600"/>
            </a:lvl2pPr>
            <a:lvl3pPr marL="837865" indent="-330068">
              <a:defRPr sz="1600"/>
            </a:lvl3pPr>
            <a:lvl4pPr marL="1195439" indent="-330068">
              <a:defRPr sz="1600"/>
            </a:lvl4pPr>
            <a:lvl5pPr marL="1555128" indent="-330068"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969830" y="6227419"/>
            <a:ext cx="1934005" cy="365125"/>
          </a:xfrm>
          <a:prstGeom prst="rect">
            <a:avLst/>
          </a:prstGeom>
        </p:spPr>
        <p:txBody>
          <a:bodyPr lIns="121871" tIns="60936" rIns="121871" bIns="60936"/>
          <a:lstStyle>
            <a:lvl1pPr algn="r">
              <a:defRPr sz="9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607717" y="6161305"/>
            <a:ext cx="7103764" cy="287600"/>
          </a:xfrm>
          <a:prstGeom prst="rect">
            <a:avLst/>
          </a:prstGeom>
        </p:spPr>
        <p:txBody>
          <a:bodyPr lIns="121871" tIns="60936" rIns="121871" bIns="60936"/>
          <a:lstStyle>
            <a:lvl1pPr marL="0" indent="0">
              <a:buNone/>
              <a:defRPr sz="900"/>
            </a:lvl1pPr>
          </a:lstStyle>
          <a:p>
            <a:pPr lvl="0"/>
            <a:r>
              <a:rPr lang="ru-RU" dirty="0"/>
              <a:t>Место для указания источников и сносок</a:t>
            </a:r>
          </a:p>
        </p:txBody>
      </p:sp>
    </p:spTree>
    <p:extLst>
      <p:ext uri="{BB962C8B-B14F-4D97-AF65-F5344CB8AC3E}">
        <p14:creationId xmlns:p14="http://schemas.microsoft.com/office/powerpoint/2010/main" val="319784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ctr"/>
          <a:lstStyle>
            <a:lvl1pPr algn="l">
              <a:defRPr sz="2700" b="1">
                <a:solidFill>
                  <a:srgbClr val="40404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2" y="1894250"/>
            <a:ext cx="5582411" cy="3453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15175" indent="-363045">
              <a:defRPr sz="1400"/>
            </a:lvl2pPr>
            <a:lvl3pPr marL="737261" indent="-290436">
              <a:defRPr sz="1400"/>
            </a:lvl3pPr>
            <a:lvl4pPr marL="1051900" indent="-290436">
              <a:defRPr sz="1400"/>
            </a:lvl4pPr>
            <a:lvl5pPr marL="1368400" indent="-290436"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607718" y="6161305"/>
            <a:ext cx="7103764" cy="28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9969500" y="6227818"/>
            <a:ext cx="1934634" cy="363731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cs typeface="+mn-cs"/>
              </a:defRPr>
            </a:lvl1pPr>
          </a:lstStyle>
          <a:p>
            <a:pPr>
              <a:defRPr/>
            </a:pPr>
            <a:fld id="{60D72371-184B-4AE4-8FA5-F602A6D1CD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30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90440" y="-158400"/>
            <a:ext cx="10163520" cy="1236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7" y="2562325"/>
            <a:ext cx="11144328" cy="67710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buNone/>
              <a:defRPr sz="4000" b="1" baseline="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Название доклада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419577" y="4613413"/>
            <a:ext cx="5334000" cy="3216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buNone/>
              <a:defRPr sz="19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Докладчик</a:t>
            </a:r>
            <a:endParaRPr lang="ru-RU" dirty="0"/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2" hasCustomPrompt="1"/>
          </p:nvPr>
        </p:nvSpPr>
        <p:spPr>
          <a:xfrm>
            <a:off x="419577" y="5176229"/>
            <a:ext cx="5334000" cy="3216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buNone/>
              <a:defRPr sz="19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Дата доклада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2927843" y="1485141"/>
            <a:ext cx="9264351" cy="288000"/>
          </a:xfrm>
          <a:prstGeom prst="rect">
            <a:avLst/>
          </a:prstGeom>
          <a:gradFill flip="none" rotWithShape="1">
            <a:gsLst>
              <a:gs pos="0">
                <a:srgbClr val="374F95"/>
              </a:gs>
              <a:gs pos="100000">
                <a:srgbClr val="5591C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30" tIns="45378" rIns="90130" bIns="45378" rtlCol="0" anchor="ctr"/>
          <a:lstStyle/>
          <a:p>
            <a:pPr marL="87610" defTabSz="900529"/>
            <a:r>
              <a:rPr lang="ru-RU" sz="1500" dirty="0">
                <a:solidFill>
                  <a:srgbClr val="FFFFFF"/>
                </a:solidFill>
              </a:rPr>
              <a:t>ГОСУДАРСТВЕННАЯ КОРПОРАЦИЯ ПО АТОМНОЙ ЭНЕРГИИ «РОСАТОМ»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086" y="311377"/>
            <a:ext cx="1401404" cy="874499"/>
          </a:xfrm>
          <a:prstGeom prst="rect">
            <a:avLst/>
          </a:prstGeom>
        </p:spPr>
      </p:pic>
      <p:pic>
        <p:nvPicPr>
          <p:cNvPr id="9" name="navigation8" descr="ujkm,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8" r="11501" b="19073"/>
          <a:stretch/>
        </p:blipFill>
        <p:spPr bwMode="auto">
          <a:xfrm>
            <a:off x="246039" y="303013"/>
            <a:ext cx="1168713" cy="99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821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2183777"/>
            <a:ext cx="12192000" cy="2490539"/>
          </a:xfrm>
          <a:prstGeom prst="rect">
            <a:avLst/>
          </a:prstGeom>
          <a:solidFill>
            <a:srgbClr val="004583"/>
          </a:solidFill>
          <a:ln>
            <a:solidFill>
              <a:schemeClr val="bg2"/>
            </a:solidFill>
          </a:ln>
        </p:spPr>
        <p:txBody>
          <a:bodyPr wrap="square" lIns="90383" tIns="45426" rIns="90383" bIns="45426" rtlCol="0" anchor="ctr">
            <a:noAutofit/>
          </a:bodyPr>
          <a:lstStyle/>
          <a:p>
            <a:pPr algn="ctr" defTabSz="902927"/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1600200" y="2953545"/>
            <a:ext cx="9107488" cy="950912"/>
          </a:xfrm>
          <a:prstGeom prst="rect">
            <a:avLst/>
          </a:prstGeom>
        </p:spPr>
        <p:txBody>
          <a:bodyPr lIns="90383" tIns="45426" rIns="90383" bIns="45426" anchor="ctr"/>
          <a:lstStyle>
            <a:lvl1pPr algn="ctr">
              <a:defRPr sz="4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Раздел: Заголовок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802" y="23538"/>
            <a:ext cx="1274004" cy="79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907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Пустой слайд с эмбле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0786445" y="6437796"/>
            <a:ext cx="1084291" cy="419931"/>
          </a:xfrm>
          <a:prstGeom prst="rect">
            <a:avLst/>
          </a:prstGeom>
          <a:noFill/>
        </p:spPr>
        <p:txBody>
          <a:bodyPr wrap="square" lIns="90027" tIns="45374" rIns="90027" bIns="45374" rtlCol="0">
            <a:spAutoFit/>
          </a:bodyPr>
          <a:lstStyle/>
          <a:p>
            <a:pPr algn="r" defTabSz="899344"/>
            <a:fld id="{191128F2-2C4C-45A4-9EAB-65E193005EF4}" type="slidenum">
              <a:rPr lang="ru-RU" sz="2100" b="1">
                <a:solidFill>
                  <a:srgbClr val="003274"/>
                </a:solidFill>
              </a:rPr>
              <a:pPr algn="r" defTabSz="899344"/>
              <a:t>‹#›</a:t>
            </a:fld>
            <a:endParaRPr lang="ru-RU" sz="2100" b="1" dirty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90493" y="222034"/>
            <a:ext cx="9810819" cy="420036"/>
          </a:xfrm>
          <a:prstGeom prst="rect">
            <a:avLst/>
          </a:prstGeom>
        </p:spPr>
        <p:txBody>
          <a:bodyPr wrap="square" lIns="90334" tIns="45426" rIns="90334" bIns="45426">
            <a:spAutoFit/>
          </a:bodyPr>
          <a:lstStyle>
            <a:lvl1pPr algn="l">
              <a:defRPr sz="2100" b="1" kern="1200" baseline="0">
                <a:solidFill>
                  <a:srgbClr val="003274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10608501" y="68651"/>
            <a:ext cx="1440160" cy="768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27" tIns="45374" rIns="90027" bIns="45374" rtlCol="0" anchor="ctr"/>
          <a:lstStyle/>
          <a:p>
            <a:pPr algn="ctr" defTabSz="899344"/>
            <a:endParaRPr lang="ru-RU" sz="1900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802" y="23538"/>
            <a:ext cx="1274004" cy="794999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>
            <a:off x="0" y="836720"/>
            <a:ext cx="12192000" cy="0"/>
          </a:xfrm>
          <a:prstGeom prst="line">
            <a:avLst/>
          </a:prstGeom>
          <a:ln>
            <a:solidFill>
              <a:srgbClr val="0054C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0" y="6449509"/>
            <a:ext cx="12192000" cy="0"/>
          </a:xfrm>
          <a:prstGeom prst="line">
            <a:avLst/>
          </a:prstGeom>
          <a:ln w="19050">
            <a:solidFill>
              <a:srgbClr val="0054C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Таблица 17"/>
          <p:cNvSpPr>
            <a:spLocks noGrp="1"/>
          </p:cNvSpPr>
          <p:nvPr>
            <p:ph type="tbl" sz="quarter" idx="10"/>
          </p:nvPr>
        </p:nvSpPr>
        <p:spPr>
          <a:xfrm>
            <a:off x="539202" y="966840"/>
            <a:ext cx="11113604" cy="4016029"/>
          </a:xfrm>
          <a:prstGeom prst="rect">
            <a:avLst/>
          </a:prstGeom>
        </p:spPr>
        <p:txBody>
          <a:bodyPr lIns="90383" tIns="45426" rIns="90383" bIns="45426"/>
          <a:lstStyle/>
          <a:p>
            <a:endParaRPr lang="ru-RU"/>
          </a:p>
        </p:txBody>
      </p:sp>
      <p:sp>
        <p:nvSpPr>
          <p:cNvPr id="19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5616985"/>
            <a:ext cx="12192000" cy="761771"/>
          </a:xfrm>
          <a:prstGeom prst="rect">
            <a:avLst/>
          </a:prstGeom>
        </p:spPr>
        <p:txBody>
          <a:bodyPr lIns="355819" tIns="46394" rIns="355819" bIns="45426"/>
          <a:lstStyle>
            <a:lvl1pPr>
              <a:defRPr/>
            </a:lvl1pPr>
          </a:lstStyle>
          <a:p>
            <a:pPr lvl="0"/>
            <a:r>
              <a:rPr lang="ru-RU" dirty="0" smtClean="0"/>
              <a:t>Выводы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48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Пустой слайд с эмбле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0786445" y="6437796"/>
            <a:ext cx="1084291" cy="419931"/>
          </a:xfrm>
          <a:prstGeom prst="rect">
            <a:avLst/>
          </a:prstGeom>
          <a:noFill/>
        </p:spPr>
        <p:txBody>
          <a:bodyPr wrap="square" lIns="90027" tIns="45374" rIns="90027" bIns="45374" rtlCol="0">
            <a:spAutoFit/>
          </a:bodyPr>
          <a:lstStyle/>
          <a:p>
            <a:pPr algn="r" defTabSz="899344"/>
            <a:fld id="{191128F2-2C4C-45A4-9EAB-65E193005EF4}" type="slidenum">
              <a:rPr lang="ru-RU" sz="2100" b="1">
                <a:solidFill>
                  <a:srgbClr val="003274"/>
                </a:solidFill>
              </a:rPr>
              <a:pPr algn="r" defTabSz="899344"/>
              <a:t>‹#›</a:t>
            </a:fld>
            <a:endParaRPr lang="ru-RU" sz="2100" b="1" dirty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90493" y="222034"/>
            <a:ext cx="9810819" cy="420036"/>
          </a:xfrm>
          <a:prstGeom prst="rect">
            <a:avLst/>
          </a:prstGeom>
        </p:spPr>
        <p:txBody>
          <a:bodyPr wrap="square" lIns="90334" tIns="45426" rIns="90334" bIns="45426">
            <a:spAutoFit/>
          </a:bodyPr>
          <a:lstStyle>
            <a:lvl1pPr algn="l">
              <a:defRPr sz="2100" b="1" kern="1200" baseline="0">
                <a:solidFill>
                  <a:srgbClr val="003274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10608501" y="68651"/>
            <a:ext cx="1440160" cy="768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27" tIns="45374" rIns="90027" bIns="45374" rtlCol="0" anchor="ctr"/>
          <a:lstStyle/>
          <a:p>
            <a:pPr algn="ctr" defTabSz="899344"/>
            <a:endParaRPr lang="ru-RU" sz="1900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802" y="23538"/>
            <a:ext cx="1274004" cy="794999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>
            <a:off x="0" y="836720"/>
            <a:ext cx="12192000" cy="0"/>
          </a:xfrm>
          <a:prstGeom prst="line">
            <a:avLst/>
          </a:prstGeom>
          <a:ln>
            <a:solidFill>
              <a:srgbClr val="0054C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0" y="6449509"/>
            <a:ext cx="12192000" cy="0"/>
          </a:xfrm>
          <a:prstGeom prst="line">
            <a:avLst/>
          </a:prstGeom>
          <a:ln w="19050">
            <a:solidFill>
              <a:srgbClr val="0054C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462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Пустой слайд с эмбле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0786445" y="6437796"/>
            <a:ext cx="1084291" cy="419931"/>
          </a:xfrm>
          <a:prstGeom prst="rect">
            <a:avLst/>
          </a:prstGeom>
          <a:noFill/>
        </p:spPr>
        <p:txBody>
          <a:bodyPr wrap="square" lIns="90027" tIns="45374" rIns="90027" bIns="45374" rtlCol="0">
            <a:spAutoFit/>
          </a:bodyPr>
          <a:lstStyle/>
          <a:p>
            <a:pPr algn="r" defTabSz="899344"/>
            <a:fld id="{191128F2-2C4C-45A4-9EAB-65E193005EF4}" type="slidenum">
              <a:rPr lang="ru-RU" sz="2100" b="1">
                <a:solidFill>
                  <a:srgbClr val="003274"/>
                </a:solidFill>
              </a:rPr>
              <a:pPr algn="r" defTabSz="899344"/>
              <a:t>‹#›</a:t>
            </a:fld>
            <a:endParaRPr lang="ru-RU" sz="2100" b="1" dirty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90493" y="222034"/>
            <a:ext cx="9810819" cy="420036"/>
          </a:xfrm>
          <a:prstGeom prst="rect">
            <a:avLst/>
          </a:prstGeom>
        </p:spPr>
        <p:txBody>
          <a:bodyPr wrap="square" lIns="90334" tIns="45426" rIns="90334" bIns="45426">
            <a:spAutoFit/>
          </a:bodyPr>
          <a:lstStyle>
            <a:lvl1pPr algn="l">
              <a:defRPr sz="2100" b="1" kern="1200" baseline="0">
                <a:solidFill>
                  <a:srgbClr val="003274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10608501" y="68651"/>
            <a:ext cx="1440160" cy="768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27" tIns="45374" rIns="90027" bIns="45374" rtlCol="0" anchor="ctr"/>
          <a:lstStyle/>
          <a:p>
            <a:pPr algn="ctr" defTabSz="899344"/>
            <a:endParaRPr lang="ru-RU" sz="1900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802" y="23538"/>
            <a:ext cx="1274004" cy="794999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>
            <a:off x="0" y="836720"/>
            <a:ext cx="12192000" cy="0"/>
          </a:xfrm>
          <a:prstGeom prst="line">
            <a:avLst/>
          </a:prstGeom>
          <a:ln w="28575">
            <a:solidFill>
              <a:srgbClr val="0054C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0" y="6449509"/>
            <a:ext cx="12192000" cy="0"/>
          </a:xfrm>
          <a:prstGeom prst="line">
            <a:avLst/>
          </a:prstGeom>
          <a:ln w="19050">
            <a:solidFill>
              <a:srgbClr val="0054C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825689"/>
            <a:ext cx="12192000" cy="1419227"/>
          </a:xfrm>
          <a:prstGeom prst="rect">
            <a:avLst/>
          </a:prstGeom>
        </p:spPr>
        <p:txBody>
          <a:bodyPr lIns="90383" tIns="45426" rIns="90383" bIns="45426"/>
          <a:lstStyle>
            <a:lvl1pPr>
              <a:defRPr/>
            </a:lvl1pPr>
          </a:lstStyle>
          <a:p>
            <a:pPr lvl="0"/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20" name="Рисунок 19"/>
          <p:cNvSpPr>
            <a:spLocks noGrp="1"/>
          </p:cNvSpPr>
          <p:nvPr>
            <p:ph type="pic" sz="quarter" idx="13"/>
          </p:nvPr>
        </p:nvSpPr>
        <p:spPr>
          <a:xfrm>
            <a:off x="10001281" y="993788"/>
            <a:ext cx="1870075" cy="16033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lIns="90383" tIns="45426" rIns="90383" bIns="45426"/>
          <a:lstStyle/>
          <a:p>
            <a:endParaRPr lang="ru-RU"/>
          </a:p>
        </p:txBody>
      </p:sp>
      <p:sp>
        <p:nvSpPr>
          <p:cNvPr id="24" name="Объект 23"/>
          <p:cNvSpPr>
            <a:spLocks noGrp="1"/>
          </p:cNvSpPr>
          <p:nvPr>
            <p:ph sz="quarter" idx="14" hasCustomPrompt="1"/>
          </p:nvPr>
        </p:nvSpPr>
        <p:spPr>
          <a:xfrm>
            <a:off x="190501" y="993788"/>
            <a:ext cx="9431339" cy="1603375"/>
          </a:xfrm>
          <a:prstGeom prst="rect">
            <a:avLst/>
          </a:prstGeom>
        </p:spPr>
        <p:txBody>
          <a:bodyPr lIns="90383" tIns="45426" rIns="90383" bIns="45426"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ЦИТАТА – ЛОЗУНГ - ТЕЗИС</a:t>
            </a:r>
            <a:endParaRPr lang="ru-RU" dirty="0"/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5" hasCustomPrompt="1"/>
          </p:nvPr>
        </p:nvSpPr>
        <p:spPr>
          <a:xfrm>
            <a:off x="190694" y="2754207"/>
            <a:ext cx="11680825" cy="1805096"/>
          </a:xfrm>
          <a:prstGeom prst="rect">
            <a:avLst/>
          </a:prstGeom>
        </p:spPr>
        <p:txBody>
          <a:bodyPr lIns="90383" tIns="45426" rIns="90383" bIns="45426"/>
          <a:lstStyle>
            <a:lvl1pPr>
              <a:defRPr/>
            </a:lvl1pPr>
          </a:lstStyle>
          <a:p>
            <a:pPr lvl="0"/>
            <a:r>
              <a:rPr lang="ru-RU" dirty="0" smtClean="0"/>
              <a:t>ОПИСАНИЕ, ПАРАМЕТРЫ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058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48" y="201"/>
            <a:ext cx="10176933" cy="962027"/>
          </a:xfrm>
          <a:prstGeom prst="rect">
            <a:avLst/>
          </a:prstGeom>
        </p:spPr>
        <p:txBody>
          <a:bodyPr lIns="90383" tIns="45426" rIns="90383" bIns="4542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4420" y="1125650"/>
            <a:ext cx="11233149" cy="5148263"/>
          </a:xfrm>
          <a:prstGeom prst="rect">
            <a:avLst/>
          </a:prstGeom>
        </p:spPr>
        <p:txBody>
          <a:bodyPr lIns="90383" tIns="45426" rIns="90383" bIns="45426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FAF69-F49D-4112-A665-3234072B7C5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19050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5098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90440" y="-158400"/>
            <a:ext cx="10163520" cy="1236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07964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90440" y="-158400"/>
            <a:ext cx="10163520" cy="1236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24664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90440" y="-158400"/>
            <a:ext cx="10163520" cy="1236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650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90440" y="-158400"/>
            <a:ext cx="10163520" cy="1236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414142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90440" y="-158400"/>
            <a:ext cx="10163520" cy="1236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41414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03546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90440" y="-158400"/>
            <a:ext cx="10163520" cy="5733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73519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90440" y="-158400"/>
            <a:ext cx="10163520" cy="1236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07478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90440" y="-158400"/>
            <a:ext cx="10163520" cy="1236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82156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90440" y="-158400"/>
            <a:ext cx="10163520" cy="1236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6353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90440" y="-158400"/>
            <a:ext cx="10163520" cy="1236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84471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90440" y="-158400"/>
            <a:ext cx="10163520" cy="1236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74840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90440" y="-158400"/>
            <a:ext cx="10163520" cy="1236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63000"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63000"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63000"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63000"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63000"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63000"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75701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1049000" y="6473825"/>
            <a:ext cx="1083733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59E59E8-04AE-4FDF-884F-3764439E82DD}" type="slidenum">
              <a:rPr lang="ru-RU" altLang="ru-RU" sz="1600" b="1">
                <a:solidFill>
                  <a:srgbClr val="1F497D"/>
                </a:solidFill>
              </a:rPr>
              <a:pPr algn="r" eaLnBrk="1" hangingPunct="1"/>
              <a:t>‹#›</a:t>
            </a:fld>
            <a:endParaRPr lang="ru-RU" altLang="ru-RU" sz="1600" b="1">
              <a:solidFill>
                <a:srgbClr val="1F497D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90459" y="221914"/>
            <a:ext cx="9810819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6499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ctr"/>
          <a:lstStyle>
            <a:lvl1pPr algn="l">
              <a:defRPr sz="2700" b="1">
                <a:solidFill>
                  <a:srgbClr val="40404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2" y="1894250"/>
            <a:ext cx="5582411" cy="3453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15175" indent="-363045">
              <a:defRPr sz="1400"/>
            </a:lvl2pPr>
            <a:lvl3pPr marL="737261" indent="-290436">
              <a:defRPr sz="1400"/>
            </a:lvl3pPr>
            <a:lvl4pPr marL="1051900" indent="-290436">
              <a:defRPr sz="1400"/>
            </a:lvl4pPr>
            <a:lvl5pPr marL="1368400" indent="-290436"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607718" y="6161305"/>
            <a:ext cx="7103764" cy="28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9969500" y="6227818"/>
            <a:ext cx="1934634" cy="363731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cs typeface="+mn-cs"/>
              </a:defRPr>
            </a:lvl1pPr>
          </a:lstStyle>
          <a:p>
            <a:pPr>
              <a:defRPr/>
            </a:pPr>
            <a:fld id="{60D72371-184B-4AE4-8FA5-F602A6D1CD4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47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190440" y="-158400"/>
            <a:ext cx="10163520" cy="5733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ctr"/>
          <a:lstStyle>
            <a:lvl1pPr algn="l">
              <a:defRPr sz="2700" b="1">
                <a:solidFill>
                  <a:srgbClr val="40404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2" y="1894250"/>
            <a:ext cx="5582411" cy="3453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15175" indent="-363045">
              <a:defRPr sz="1400"/>
            </a:lvl2pPr>
            <a:lvl3pPr marL="737261" indent="-290436">
              <a:defRPr sz="1400"/>
            </a:lvl3pPr>
            <a:lvl4pPr marL="1051900" indent="-290436">
              <a:defRPr sz="1400"/>
            </a:lvl4pPr>
            <a:lvl5pPr marL="1368400" indent="-290436"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607718" y="6161305"/>
            <a:ext cx="7103764" cy="28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9969500" y="6227818"/>
            <a:ext cx="1934634" cy="363731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cs typeface="+mn-cs"/>
              </a:defRPr>
            </a:lvl1pPr>
          </a:lstStyle>
          <a:p>
            <a:pPr>
              <a:defRPr/>
            </a:pPr>
            <a:fld id="{60D72371-184B-4AE4-8FA5-F602A6D1CD4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1688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ctr"/>
          <a:lstStyle>
            <a:lvl1pPr algn="l">
              <a:defRPr sz="2700" b="1">
                <a:solidFill>
                  <a:srgbClr val="40404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2" y="1894250"/>
            <a:ext cx="5582411" cy="3453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15175" indent="-363045">
              <a:defRPr sz="1400"/>
            </a:lvl2pPr>
            <a:lvl3pPr marL="737261" indent="-290436">
              <a:defRPr sz="1400"/>
            </a:lvl3pPr>
            <a:lvl4pPr marL="1051900" indent="-290436">
              <a:defRPr sz="1400"/>
            </a:lvl4pPr>
            <a:lvl5pPr marL="1368400" indent="-290436"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607718" y="6161305"/>
            <a:ext cx="7103764" cy="28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9969500" y="6227818"/>
            <a:ext cx="1934634" cy="363731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cs typeface="+mn-cs"/>
              </a:defRPr>
            </a:lvl1pPr>
          </a:lstStyle>
          <a:p>
            <a:pPr>
              <a:defRPr/>
            </a:pPr>
            <a:fld id="{60D72371-184B-4AE4-8FA5-F602A6D1CD4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084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ctr"/>
          <a:lstStyle>
            <a:lvl1pPr algn="l">
              <a:defRPr sz="2700" b="1">
                <a:solidFill>
                  <a:srgbClr val="40404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2" y="1894250"/>
            <a:ext cx="5582411" cy="3453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15175" indent="-363045">
              <a:defRPr sz="1400"/>
            </a:lvl2pPr>
            <a:lvl3pPr marL="737261" indent="-290436">
              <a:defRPr sz="1400"/>
            </a:lvl3pPr>
            <a:lvl4pPr marL="1051900" indent="-290436">
              <a:defRPr sz="1400"/>
            </a:lvl4pPr>
            <a:lvl5pPr marL="1368400" indent="-290436"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607718" y="6161305"/>
            <a:ext cx="7103764" cy="28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9969500" y="6227818"/>
            <a:ext cx="1934634" cy="363731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cs typeface="+mn-cs"/>
              </a:defRPr>
            </a:lvl1pPr>
          </a:lstStyle>
          <a:p>
            <a:pPr>
              <a:defRPr/>
            </a:pPr>
            <a:fld id="{60D72371-184B-4AE4-8FA5-F602A6D1CD4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5133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276878"/>
            <a:ext cx="5486400" cy="3849291"/>
          </a:xfrm>
          <a:prstGeom prst="rect">
            <a:avLst/>
          </a:prstGeom>
        </p:spPr>
        <p:txBody>
          <a:bodyPr lIns="106920" tIns="53441" rIns="106920" bIns="53441"/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  <a:lvl2pPr marL="419530" indent="-413941">
              <a:defRPr sz="1400">
                <a:solidFill>
                  <a:srgbClr val="404040"/>
                </a:solidFill>
              </a:defRPr>
            </a:lvl2pPr>
            <a:lvl3pPr marL="837184" indent="-330419">
              <a:defRPr sz="1400">
                <a:solidFill>
                  <a:srgbClr val="404040"/>
                </a:solidFill>
              </a:defRPr>
            </a:lvl3pPr>
            <a:lvl4pPr marL="1252993" indent="-330419">
              <a:defRPr sz="1400">
                <a:solidFill>
                  <a:srgbClr val="404040"/>
                </a:solidFill>
              </a:defRPr>
            </a:lvl4pPr>
            <a:lvl5pPr marL="1676213" indent="-330419">
              <a:defRPr sz="1400">
                <a:solidFill>
                  <a:srgbClr val="40404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24450" y="6309325"/>
            <a:ext cx="7401950" cy="365125"/>
          </a:xfrm>
          <a:prstGeom prst="rect">
            <a:avLst/>
          </a:prstGeom>
        </p:spPr>
        <p:txBody>
          <a:bodyPr lIns="106920" tIns="53441" rIns="106920" bIns="53441"/>
          <a:lstStyle>
            <a:lvl1pPr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Место для указания источников и сносок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940800" y="6525344"/>
            <a:ext cx="2844800" cy="332656"/>
          </a:xfrm>
          <a:prstGeom prst="rect">
            <a:avLst/>
          </a:prstGeom>
        </p:spPr>
        <p:txBody>
          <a:bodyPr lIns="106920" tIns="53441" rIns="106920" bIns="53441"/>
          <a:lstStyle>
            <a:lvl1pPr algn="r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mtClean="0">
                <a:solidFill>
                  <a:srgbClr val="0000FF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title" hasCustomPrompt="1"/>
          </p:nvPr>
        </p:nvSpPr>
        <p:spPr>
          <a:xfrm>
            <a:off x="584201" y="0"/>
            <a:ext cx="10972800" cy="1340768"/>
          </a:xfrm>
          <a:prstGeom prst="rect">
            <a:avLst/>
          </a:prstGeom>
        </p:spPr>
        <p:txBody>
          <a:bodyPr lIns="106920" tIns="53441" rIns="106920" bIns="53441" anchor="ctr"/>
          <a:lstStyle>
            <a:lvl1pPr algn="l">
              <a:defRPr sz="3800" b="1">
                <a:solidFill>
                  <a:srgbClr val="404040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5111145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276878"/>
            <a:ext cx="5486400" cy="3849291"/>
          </a:xfrm>
          <a:prstGeom prst="rect">
            <a:avLst/>
          </a:prstGeom>
        </p:spPr>
        <p:txBody>
          <a:bodyPr lIns="106920" tIns="53441" rIns="106920" bIns="53441"/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  <a:lvl2pPr marL="419530" indent="-413941">
              <a:defRPr sz="1400">
                <a:solidFill>
                  <a:srgbClr val="404040"/>
                </a:solidFill>
              </a:defRPr>
            </a:lvl2pPr>
            <a:lvl3pPr marL="837184" indent="-330419">
              <a:defRPr sz="1400">
                <a:solidFill>
                  <a:srgbClr val="404040"/>
                </a:solidFill>
              </a:defRPr>
            </a:lvl3pPr>
            <a:lvl4pPr marL="1252993" indent="-330419">
              <a:defRPr sz="1400">
                <a:solidFill>
                  <a:srgbClr val="404040"/>
                </a:solidFill>
              </a:defRPr>
            </a:lvl4pPr>
            <a:lvl5pPr marL="1676213" indent="-330419">
              <a:defRPr sz="1400">
                <a:solidFill>
                  <a:srgbClr val="40404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24450" y="6309325"/>
            <a:ext cx="7401950" cy="365125"/>
          </a:xfrm>
          <a:prstGeom prst="rect">
            <a:avLst/>
          </a:prstGeom>
        </p:spPr>
        <p:txBody>
          <a:bodyPr lIns="106920" tIns="53441" rIns="106920" bIns="53441"/>
          <a:lstStyle>
            <a:lvl1pPr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Место для указания источников и сносок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940800" y="6525344"/>
            <a:ext cx="2844800" cy="332656"/>
          </a:xfrm>
          <a:prstGeom prst="rect">
            <a:avLst/>
          </a:prstGeom>
        </p:spPr>
        <p:txBody>
          <a:bodyPr lIns="106920" tIns="53441" rIns="106920" bIns="53441"/>
          <a:lstStyle>
            <a:lvl1pPr algn="r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mtClean="0">
                <a:solidFill>
                  <a:srgbClr val="0000FF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title" hasCustomPrompt="1"/>
          </p:nvPr>
        </p:nvSpPr>
        <p:spPr>
          <a:xfrm>
            <a:off x="584201" y="0"/>
            <a:ext cx="10972800" cy="1340768"/>
          </a:xfrm>
          <a:prstGeom prst="rect">
            <a:avLst/>
          </a:prstGeom>
        </p:spPr>
        <p:txBody>
          <a:bodyPr lIns="106920" tIns="53441" rIns="106920" bIns="53441" anchor="ctr"/>
          <a:lstStyle>
            <a:lvl1pPr algn="l">
              <a:defRPr sz="3800" b="1">
                <a:solidFill>
                  <a:srgbClr val="404040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5988794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293" y="163514"/>
            <a:ext cx="11031417" cy="8318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79976" y="1509714"/>
            <a:ext cx="11032068" cy="4613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8303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276878"/>
            <a:ext cx="5486400" cy="3849291"/>
          </a:xfrm>
          <a:prstGeom prst="rect">
            <a:avLst/>
          </a:prstGeom>
        </p:spPr>
        <p:txBody>
          <a:bodyPr lIns="106920" tIns="53441" rIns="106920" bIns="53441"/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  <a:lvl2pPr marL="419530" indent="-413941">
              <a:defRPr sz="1400">
                <a:solidFill>
                  <a:srgbClr val="404040"/>
                </a:solidFill>
              </a:defRPr>
            </a:lvl2pPr>
            <a:lvl3pPr marL="837184" indent="-330419">
              <a:defRPr sz="1400">
                <a:solidFill>
                  <a:srgbClr val="404040"/>
                </a:solidFill>
              </a:defRPr>
            </a:lvl3pPr>
            <a:lvl4pPr marL="1252993" indent="-330419">
              <a:defRPr sz="1400">
                <a:solidFill>
                  <a:srgbClr val="404040"/>
                </a:solidFill>
              </a:defRPr>
            </a:lvl4pPr>
            <a:lvl5pPr marL="1676213" indent="-330419">
              <a:defRPr sz="1400">
                <a:solidFill>
                  <a:srgbClr val="40404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24450" y="6309325"/>
            <a:ext cx="7401950" cy="365125"/>
          </a:xfrm>
          <a:prstGeom prst="rect">
            <a:avLst/>
          </a:prstGeom>
        </p:spPr>
        <p:txBody>
          <a:bodyPr lIns="106920" tIns="53441" rIns="106920" bIns="53441"/>
          <a:lstStyle>
            <a:lvl1pPr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Место для указания источников и сносок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940800" y="6525344"/>
            <a:ext cx="2844800" cy="332656"/>
          </a:xfrm>
          <a:prstGeom prst="rect">
            <a:avLst/>
          </a:prstGeom>
        </p:spPr>
        <p:txBody>
          <a:bodyPr lIns="106920" tIns="53441" rIns="106920" bIns="53441"/>
          <a:lstStyle>
            <a:lvl1pPr algn="r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mtClean="0">
                <a:solidFill>
                  <a:srgbClr val="0000FF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title" hasCustomPrompt="1"/>
          </p:nvPr>
        </p:nvSpPr>
        <p:spPr>
          <a:xfrm>
            <a:off x="584201" y="0"/>
            <a:ext cx="10972800" cy="1340768"/>
          </a:xfrm>
          <a:prstGeom prst="rect">
            <a:avLst/>
          </a:prstGeom>
        </p:spPr>
        <p:txBody>
          <a:bodyPr lIns="106920" tIns="53441" rIns="106920" bIns="53441" anchor="ctr"/>
          <a:lstStyle>
            <a:lvl1pPr algn="l">
              <a:defRPr sz="3800" b="1">
                <a:solidFill>
                  <a:srgbClr val="404040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2526725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еребивоч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623436" y="2060860"/>
            <a:ext cx="9888074" cy="2952303"/>
          </a:xfrm>
          <a:prstGeom prst="rect">
            <a:avLst/>
          </a:prstGeom>
        </p:spPr>
        <p:txBody>
          <a:bodyPr lIns="106908" tIns="53434" rIns="106908" bIns="53434" anchor="ctr"/>
          <a:lstStyle>
            <a:lvl1pPr marL="0" indent="0">
              <a:spcBef>
                <a:spcPts val="0"/>
              </a:spcBef>
              <a:buNone/>
              <a:defRPr sz="54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 err="1"/>
              <a:t>Перебивочный</a:t>
            </a:r>
            <a:endParaRPr lang="ru-RU" dirty="0"/>
          </a:p>
          <a:p>
            <a:pPr lvl="0"/>
            <a:r>
              <a:rPr lang="ru-RU" dirty="0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358024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90440" y="-158400"/>
            <a:ext cx="10163520" cy="1236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90440" y="-158400"/>
            <a:ext cx="10163520" cy="1236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90440" y="-158400"/>
            <a:ext cx="10163520" cy="1236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414142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9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image" Target="../media/image3.jpeg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body"/>
          </p:nvPr>
        </p:nvSpPr>
        <p:spPr>
          <a:xfrm>
            <a:off x="380880" y="2214720"/>
            <a:ext cx="9537480" cy="39776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720"/>
              </a:spcBef>
            </a:pPr>
            <a:r>
              <a:rPr lang="ru-RU" sz="3600" b="1" strike="noStrike" spc="-1">
                <a:solidFill>
                  <a:srgbClr val="003274"/>
                </a:solidFill>
                <a:latin typeface="Arial"/>
              </a:rPr>
              <a:t>Название доклада</a:t>
            </a:r>
            <a:endParaRPr lang="ru-RU" sz="360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80880" y="5204520"/>
            <a:ext cx="5333760" cy="3977640"/>
          </a:xfrm>
          <a:prstGeom prst="rect">
            <a:avLst/>
          </a:prstGeom>
        </p:spPr>
        <p:txBody>
          <a:bodyPr lIns="0" tIns="0" rIns="0" bIns="0"/>
          <a:lstStyle/>
          <a:p>
            <a:pPr marL="457200" indent="-456840">
              <a:lnSpc>
                <a:spcPct val="100000"/>
              </a:lnSpc>
              <a:spcBef>
                <a:spcPts val="360"/>
              </a:spcBef>
            </a:pPr>
            <a:r>
              <a:rPr lang="ru-RU" sz="1800" b="0" strike="noStrike" spc="-1">
                <a:solidFill>
                  <a:srgbClr val="808080"/>
                </a:solidFill>
                <a:latin typeface="Arial"/>
              </a:rPr>
              <a:t>Докладчик</a:t>
            </a:r>
            <a:endParaRPr lang="ru-RU" sz="180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380880" y="5767560"/>
            <a:ext cx="5333760" cy="3977640"/>
          </a:xfrm>
          <a:prstGeom prst="rect">
            <a:avLst/>
          </a:prstGeom>
        </p:spPr>
        <p:txBody>
          <a:bodyPr lIns="0" tIns="0" rIns="0" bIns="0"/>
          <a:lstStyle/>
          <a:p>
            <a:pPr marL="457200" indent="-456840">
              <a:lnSpc>
                <a:spcPct val="100000"/>
              </a:lnSpc>
              <a:spcBef>
                <a:spcPts val="360"/>
              </a:spcBef>
            </a:pPr>
            <a:r>
              <a:rPr lang="ru-RU" sz="1800" b="0" strike="noStrike" spc="-1">
                <a:solidFill>
                  <a:srgbClr val="808080"/>
                </a:solidFill>
                <a:latin typeface="Arial"/>
              </a:rPr>
              <a:t>Дата доклада</a:t>
            </a:r>
            <a:endParaRPr lang="ru-RU" sz="180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3" name="CustomShape 4"/>
          <p:cNvSpPr/>
          <p:nvPr/>
        </p:nvSpPr>
        <p:spPr>
          <a:xfrm>
            <a:off x="213480" y="295920"/>
            <a:ext cx="2592000" cy="1151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" name="Рисунок 7"/>
          <p:cNvPicPr/>
          <p:nvPr/>
        </p:nvPicPr>
        <p:blipFill>
          <a:blip r:embed="rId15"/>
          <a:stretch/>
        </p:blipFill>
        <p:spPr>
          <a:xfrm>
            <a:off x="380880" y="295920"/>
            <a:ext cx="1694160" cy="793440"/>
          </a:xfrm>
          <a:prstGeom prst="rect">
            <a:avLst/>
          </a:prstGeom>
          <a:ln>
            <a:noFill/>
          </a:ln>
        </p:spPr>
      </p:pic>
      <p:sp>
        <p:nvSpPr>
          <p:cNvPr id="5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414142"/>
                </a:solidFill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3100" b="1" strike="noStrike" spc="-1">
                <a:solidFill>
                  <a:srgbClr val="404040"/>
                </a:solidFill>
                <a:latin typeface="Arial"/>
              </a:rPr>
              <a:t>Заголовок</a:t>
            </a:r>
            <a:endParaRPr lang="ru-RU" sz="310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894320"/>
            <a:ext cx="5582160" cy="34527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ru-RU" sz="1600" b="0" strike="noStrike" spc="-1">
                <a:solidFill>
                  <a:srgbClr val="414142"/>
                </a:solidFill>
                <a:latin typeface="Arial"/>
              </a:rPr>
              <a:t>Образец текста</a:t>
            </a:r>
          </a:p>
          <a:p>
            <a:pPr marL="471960" lvl="1" indent="-412200">
              <a:lnSpc>
                <a:spcPct val="100000"/>
              </a:lnSpc>
              <a:spcBef>
                <a:spcPts val="320"/>
              </a:spcBef>
              <a:buClr>
                <a:srgbClr val="414142"/>
              </a:buClr>
              <a:buFont typeface="Arial"/>
              <a:buChar char="–"/>
            </a:pPr>
            <a:r>
              <a:rPr lang="ru-RU" sz="1600" b="0" strike="noStrike" spc="-1">
                <a:solidFill>
                  <a:srgbClr val="414142"/>
                </a:solidFill>
                <a:latin typeface="Arial"/>
              </a:rPr>
              <a:t>Второй уровень</a:t>
            </a:r>
          </a:p>
          <a:p>
            <a:pPr marL="837720" lvl="2" indent="-329760">
              <a:lnSpc>
                <a:spcPct val="100000"/>
              </a:lnSpc>
              <a:spcBef>
                <a:spcPts val="320"/>
              </a:spcBef>
              <a:buClr>
                <a:srgbClr val="414142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414142"/>
                </a:solidFill>
                <a:latin typeface="Arial"/>
              </a:rPr>
              <a:t>Третий уровень</a:t>
            </a:r>
          </a:p>
          <a:p>
            <a:pPr marL="1195560" lvl="3" indent="-329760">
              <a:lnSpc>
                <a:spcPct val="100000"/>
              </a:lnSpc>
              <a:spcBef>
                <a:spcPts val="320"/>
              </a:spcBef>
              <a:buClr>
                <a:srgbClr val="414142"/>
              </a:buClr>
              <a:buFont typeface="Arial"/>
              <a:buChar char="–"/>
            </a:pPr>
            <a:r>
              <a:rPr lang="ru-RU" sz="1600" b="0" strike="noStrike" spc="-1">
                <a:solidFill>
                  <a:srgbClr val="414142"/>
                </a:solidFill>
                <a:latin typeface="Arial"/>
              </a:rPr>
              <a:t>Четвертый уровень</a:t>
            </a:r>
          </a:p>
          <a:p>
            <a:pPr marL="1555200" lvl="4" indent="-329760">
              <a:lnSpc>
                <a:spcPct val="100000"/>
              </a:lnSpc>
              <a:spcBef>
                <a:spcPts val="320"/>
              </a:spcBef>
              <a:buClr>
                <a:srgbClr val="414142"/>
              </a:buClr>
              <a:buFont typeface="Arial"/>
              <a:buChar char="»"/>
            </a:pPr>
            <a:r>
              <a:rPr lang="ru-RU" sz="1600" b="0" strike="noStrike" spc="-1">
                <a:solidFill>
                  <a:srgbClr val="414142"/>
                </a:solidFill>
                <a:latin typeface="Arial"/>
              </a:rPr>
              <a:t>Пятый уровень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sldNum"/>
          </p:nvPr>
        </p:nvSpPr>
        <p:spPr>
          <a:xfrm>
            <a:off x="9969840" y="6227280"/>
            <a:ext cx="19335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EF863F2A-2C7E-4549-9EA7-F3D07A75BA75}" type="slidenum">
              <a:rPr lang="ru-RU" sz="900" b="0" strike="noStrike" spc="-1">
                <a:solidFill>
                  <a:srgbClr val="939393"/>
                </a:solidFill>
                <a:latin typeface="Arial"/>
              </a:rPr>
              <a:t>‹#›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07680" y="6161400"/>
            <a:ext cx="7103520" cy="2872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181"/>
              </a:spcBef>
            </a:pPr>
            <a:r>
              <a:rPr lang="ru-RU" sz="900" b="0" strike="noStrike" spc="-1">
                <a:solidFill>
                  <a:srgbClr val="414142"/>
                </a:solidFill>
                <a:latin typeface="Arial"/>
              </a:rPr>
              <a:t>Место для указания источников и сносок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35" r:id="rId13"/>
  </p:sldLayoutIdLst>
  <p:hf sldNum="0" hdr="0" ftr="0"/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body"/>
          </p:nvPr>
        </p:nvSpPr>
        <p:spPr>
          <a:xfrm>
            <a:off x="623520" y="1510560"/>
            <a:ext cx="6912720" cy="3548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ru-RU" sz="5500" b="1" strike="noStrike" spc="-1">
                <a:solidFill>
                  <a:srgbClr val="404040"/>
                </a:solidFill>
                <a:latin typeface="Arial"/>
              </a:rPr>
              <a:t>Перебивочный</a:t>
            </a:r>
            <a:r>
              <a:t/>
            </a:r>
            <a:br/>
            <a:r>
              <a:rPr lang="ru-RU" sz="5500" b="1" strike="noStrike" spc="-1">
                <a:solidFill>
                  <a:srgbClr val="404040"/>
                </a:solidFill>
                <a:latin typeface="Arial"/>
              </a:rPr>
              <a:t>слайд</a:t>
            </a:r>
            <a:endParaRPr lang="ru-RU" sz="550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414142"/>
                </a:solidFill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71" r:id="rId13"/>
    <p:sldLayoutId id="2147483772" r:id="rId14"/>
  </p:sldLayoutIdLst>
  <p:hf sldNum="0" hdr="0" ftr="0"/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10969243" y="6493216"/>
            <a:ext cx="960104" cy="365125"/>
          </a:xfrm>
          <a:prstGeom prst="rect">
            <a:avLst/>
          </a:prstGeom>
        </p:spPr>
        <p:txBody>
          <a:bodyPr vert="horz" lIns="102484" tIns="51256" rIns="102484" bIns="51256" rtlCol="0" anchor="ctr"/>
          <a:lstStyle>
            <a:lvl1pPr algn="r">
              <a:defRPr sz="1900">
                <a:solidFill>
                  <a:schemeClr val="tx1"/>
                </a:solidFill>
              </a:defRPr>
            </a:lvl1pPr>
          </a:lstStyle>
          <a:p>
            <a:pPr defTabSz="1202979"/>
            <a:fld id="{02AC156C-0ECE-462C-9770-E8BCC4ECB65E}" type="slidenum">
              <a:rPr lang="ru-RU" smtClean="0">
                <a:solidFill>
                  <a:srgbClr val="414142"/>
                </a:solidFill>
              </a:rPr>
              <a:pPr defTabSz="1202979"/>
              <a:t>‹#›</a:t>
            </a:fld>
            <a:endParaRPr lang="ru-RU">
              <a:solidFill>
                <a:srgbClr val="414142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802" y="23538"/>
            <a:ext cx="1274004" cy="79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1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hlink"/>
          </a:solidFill>
          <a:latin typeface="Arial" charset="0"/>
          <a:cs typeface="Arial" charset="0"/>
        </a:defRPr>
      </a:lvl5pPr>
      <a:lvl6pPr marL="512805" algn="l" rtl="0" fontAlgn="base">
        <a:spcBef>
          <a:spcPct val="0"/>
        </a:spcBef>
        <a:spcAft>
          <a:spcPct val="0"/>
        </a:spcAft>
        <a:defRPr sz="2300" b="1">
          <a:solidFill>
            <a:schemeClr val="hlink"/>
          </a:solidFill>
          <a:latin typeface="Arial" charset="0"/>
          <a:cs typeface="Arial" charset="0"/>
        </a:defRPr>
      </a:lvl6pPr>
      <a:lvl7pPr marL="1025133" algn="l" rtl="0" fontAlgn="base">
        <a:spcBef>
          <a:spcPct val="0"/>
        </a:spcBef>
        <a:spcAft>
          <a:spcPct val="0"/>
        </a:spcAft>
        <a:defRPr sz="2300" b="1">
          <a:solidFill>
            <a:schemeClr val="hlink"/>
          </a:solidFill>
          <a:latin typeface="Arial" charset="0"/>
          <a:cs typeface="Arial" charset="0"/>
        </a:defRPr>
      </a:lvl7pPr>
      <a:lvl8pPr marL="1537684" algn="l" rtl="0" fontAlgn="base">
        <a:spcBef>
          <a:spcPct val="0"/>
        </a:spcBef>
        <a:spcAft>
          <a:spcPct val="0"/>
        </a:spcAft>
        <a:defRPr sz="2300" b="1">
          <a:solidFill>
            <a:schemeClr val="hlink"/>
          </a:solidFill>
          <a:latin typeface="Arial" charset="0"/>
          <a:cs typeface="Arial" charset="0"/>
        </a:defRPr>
      </a:lvl8pPr>
      <a:lvl9pPr marL="2050130" algn="l" rtl="0" fontAlgn="base">
        <a:spcBef>
          <a:spcPct val="0"/>
        </a:spcBef>
        <a:spcAft>
          <a:spcPct val="0"/>
        </a:spcAft>
        <a:defRPr sz="23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0" indent="0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None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404031" indent="-199586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9"/>
        </a:buBlip>
        <a:defRPr sz="1500">
          <a:solidFill>
            <a:schemeClr val="tx1"/>
          </a:solidFill>
          <a:latin typeface="+mn-lt"/>
          <a:cs typeface="+mn-cs"/>
        </a:defRPr>
      </a:lvl2pPr>
      <a:lvl3pPr marL="1302958" indent="-300640" algn="l" rtl="0" eaLnBrk="0" fontAlgn="base" hangingPunct="0">
        <a:spcBef>
          <a:spcPct val="0"/>
        </a:spcBef>
        <a:spcAft>
          <a:spcPct val="30000"/>
        </a:spcAft>
        <a:buBlip>
          <a:blip r:embed="rId9"/>
        </a:buBlip>
        <a:defRPr sz="2700">
          <a:solidFill>
            <a:schemeClr val="tx1"/>
          </a:solidFill>
          <a:latin typeface="+mn-lt"/>
          <a:cs typeface="+mn-cs"/>
        </a:defRPr>
      </a:lvl3pPr>
      <a:lvl4pPr marL="1866888" indent="-256403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4pPr>
      <a:lvl5pPr marL="2324277" indent="-256403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5pPr>
      <a:lvl6pPr marL="2836696" indent="-256403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6pPr>
      <a:lvl7pPr marL="3349499" indent="-256403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7pPr>
      <a:lvl8pPr marL="3861989" indent="-256403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8pPr>
      <a:lvl9pPr marL="4374505" indent="-256403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251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805" algn="l" defTabSz="10251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5133" algn="l" defTabSz="10251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37684" algn="l" defTabSz="10251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0130" algn="l" defTabSz="10251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62925" algn="l" defTabSz="10251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5347" algn="l" defTabSz="10251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87864" algn="l" defTabSz="10251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0300" algn="l" defTabSz="10251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3100" b="1" strike="noStrike" spc="-1">
                <a:solidFill>
                  <a:srgbClr val="404040"/>
                </a:solidFill>
                <a:latin typeface="Arial"/>
              </a:rPr>
              <a:t>Заголовок</a:t>
            </a:r>
            <a:endParaRPr lang="ru-RU" sz="3100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894320"/>
            <a:ext cx="5582160" cy="34527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ru-RU" sz="1600" b="0" strike="noStrike" spc="-1">
                <a:solidFill>
                  <a:srgbClr val="414142"/>
                </a:solidFill>
                <a:latin typeface="Arial"/>
              </a:rPr>
              <a:t>Образец текста</a:t>
            </a:r>
          </a:p>
          <a:p>
            <a:pPr marL="471960" lvl="1" indent="-412200">
              <a:lnSpc>
                <a:spcPct val="100000"/>
              </a:lnSpc>
              <a:spcBef>
                <a:spcPts val="320"/>
              </a:spcBef>
              <a:buClr>
                <a:srgbClr val="414142"/>
              </a:buClr>
              <a:buFont typeface="Arial"/>
              <a:buChar char="–"/>
            </a:pPr>
            <a:r>
              <a:rPr lang="ru-RU" sz="1600" b="0" strike="noStrike" spc="-1">
                <a:solidFill>
                  <a:srgbClr val="414142"/>
                </a:solidFill>
                <a:latin typeface="Arial"/>
              </a:rPr>
              <a:t>Второй уровень</a:t>
            </a:r>
          </a:p>
          <a:p>
            <a:pPr marL="837720" lvl="2" indent="-329760">
              <a:lnSpc>
                <a:spcPct val="100000"/>
              </a:lnSpc>
              <a:spcBef>
                <a:spcPts val="320"/>
              </a:spcBef>
              <a:buClr>
                <a:srgbClr val="414142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414142"/>
                </a:solidFill>
                <a:latin typeface="Arial"/>
              </a:rPr>
              <a:t>Третий уровень</a:t>
            </a:r>
          </a:p>
          <a:p>
            <a:pPr marL="1195560" lvl="3" indent="-329760">
              <a:lnSpc>
                <a:spcPct val="100000"/>
              </a:lnSpc>
              <a:spcBef>
                <a:spcPts val="320"/>
              </a:spcBef>
              <a:buClr>
                <a:srgbClr val="414142"/>
              </a:buClr>
              <a:buFont typeface="Arial"/>
              <a:buChar char="–"/>
            </a:pPr>
            <a:r>
              <a:rPr lang="ru-RU" sz="1600" b="0" strike="noStrike" spc="-1">
                <a:solidFill>
                  <a:srgbClr val="414142"/>
                </a:solidFill>
                <a:latin typeface="Arial"/>
              </a:rPr>
              <a:t>Четвертый уровень</a:t>
            </a:r>
          </a:p>
          <a:p>
            <a:pPr marL="1555200" lvl="4" indent="-329760">
              <a:lnSpc>
                <a:spcPct val="100000"/>
              </a:lnSpc>
              <a:spcBef>
                <a:spcPts val="320"/>
              </a:spcBef>
              <a:buClr>
                <a:srgbClr val="414142"/>
              </a:buClr>
              <a:buFont typeface="Arial"/>
              <a:buChar char="»"/>
            </a:pPr>
            <a:r>
              <a:rPr lang="ru-RU" sz="1600" b="0" strike="noStrike" spc="-1">
                <a:solidFill>
                  <a:srgbClr val="414142"/>
                </a:solidFill>
                <a:latin typeface="Arial"/>
              </a:rPr>
              <a:t>Пятый уровень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sldNum"/>
          </p:nvPr>
        </p:nvSpPr>
        <p:spPr>
          <a:xfrm>
            <a:off x="9969840" y="6227280"/>
            <a:ext cx="1933560" cy="364680"/>
          </a:xfrm>
          <a:prstGeom prst="rect">
            <a:avLst/>
          </a:prstGeom>
        </p:spPr>
        <p:txBody>
          <a:bodyPr anchor="ctr"/>
          <a:lstStyle/>
          <a:p>
            <a:pPr algn="r"/>
            <a:fld id="{EF863F2A-2C7E-4549-9EA7-F3D07A75BA75}" type="slidenum">
              <a:rPr lang="ru-RU" sz="900" spc="-1">
                <a:solidFill>
                  <a:srgbClr val="939393"/>
                </a:solidFill>
              </a:rPr>
              <a:pPr algn="r"/>
              <a:t>‹#›</a:t>
            </a:fld>
            <a:endParaRPr lang="ru-RU" sz="9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07680" y="6161400"/>
            <a:ext cx="7103520" cy="2872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181"/>
              </a:spcBef>
            </a:pPr>
            <a:r>
              <a:rPr lang="ru-RU" sz="900" b="0" strike="noStrike" spc="-1">
                <a:solidFill>
                  <a:srgbClr val="414142"/>
                </a:solidFill>
                <a:latin typeface="Arial"/>
              </a:rPr>
              <a:t>Место для указания источников и сносок</a:t>
            </a:r>
          </a:p>
        </p:txBody>
      </p:sp>
    </p:spTree>
    <p:extLst>
      <p:ext uri="{BB962C8B-B14F-4D97-AF65-F5344CB8AC3E}">
        <p14:creationId xmlns:p14="http://schemas.microsoft.com/office/powerpoint/2010/main" val="278195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  <p:sldLayoutId id="2147483768" r:id="rId21"/>
    <p:sldLayoutId id="2147483769" r:id="rId22"/>
  </p:sldLayoutIdLst>
  <p:hf sldNum="0" hdr="0" ftr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png"/><Relationship Id="rId5" Type="http://schemas.openxmlformats.org/officeDocument/2006/relationships/image" Target="../media/image42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4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0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6.jpeg"/><Relationship Id="rId5" Type="http://schemas.openxmlformats.org/officeDocument/2006/relationships/image" Target="../media/image25.tiff"/><Relationship Id="rId4" Type="http://schemas.openxmlformats.org/officeDocument/2006/relationships/image" Target="../media/image7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4"/>
          <p:cNvSpPr/>
          <p:nvPr/>
        </p:nvSpPr>
        <p:spPr>
          <a:xfrm>
            <a:off x="429097" y="2492896"/>
            <a:ext cx="8784976" cy="15121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kern="0" dirty="0">
                <a:solidFill>
                  <a:srgbClr val="002060"/>
                </a:solidFill>
              </a:rPr>
              <a:t>Испытания масс-сепаратора </a:t>
            </a:r>
            <a:r>
              <a:rPr lang="ru-RU" sz="2800" b="1" kern="0" dirty="0" err="1">
                <a:solidFill>
                  <a:srgbClr val="002060"/>
                </a:solidFill>
              </a:rPr>
              <a:t>трансплутониевых</a:t>
            </a:r>
            <a:r>
              <a:rPr lang="ru-RU" sz="2800" b="1" kern="0" dirty="0">
                <a:solidFill>
                  <a:srgbClr val="002060"/>
                </a:solidFill>
              </a:rPr>
              <a:t> элементов и оптимизация режимов электромагнитного разделения изотопов</a:t>
            </a: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429097" y="5732462"/>
            <a:ext cx="3168352" cy="93610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4000"/>
              </a:lnSpc>
            </a:pPr>
            <a:r>
              <a:rPr lang="ru-RU" u="sng" kern="0" dirty="0" smtClean="0">
                <a:solidFill>
                  <a:srgbClr val="002060"/>
                </a:solidFill>
              </a:rPr>
              <a:t>Докладчик – Рычков Ю.В.</a:t>
            </a:r>
          </a:p>
          <a:p>
            <a:pPr>
              <a:lnSpc>
                <a:spcPct val="114000"/>
              </a:lnSpc>
            </a:pPr>
            <a:r>
              <a:rPr lang="ru-RU" kern="0" dirty="0" smtClean="0">
                <a:solidFill>
                  <a:srgbClr val="002060"/>
                </a:solidFill>
              </a:rPr>
              <a:t>30.06.2025</a:t>
            </a:r>
          </a:p>
          <a:p>
            <a:pPr>
              <a:lnSpc>
                <a:spcPct val="114000"/>
              </a:lnSpc>
            </a:pPr>
            <a:endParaRPr lang="ru-RU" u="sng" kern="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9097" y="4251176"/>
            <a:ext cx="9990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kern="0" dirty="0" smtClean="0">
                <a:solidFill>
                  <a:srgbClr val="002060"/>
                </a:solidFill>
              </a:rPr>
              <a:t>Сессия </a:t>
            </a:r>
            <a:r>
              <a:rPr lang="ru-RU" sz="2000" kern="0" dirty="0">
                <a:solidFill>
                  <a:srgbClr val="002060"/>
                </a:solidFill>
              </a:rPr>
              <a:t>Совета ОФН РАН «Релятивистская ядерная </a:t>
            </a:r>
            <a:r>
              <a:rPr lang="ru-RU" sz="2000" kern="0" dirty="0" smtClean="0">
                <a:solidFill>
                  <a:srgbClr val="002060"/>
                </a:solidFill>
              </a:rPr>
              <a:t>физика </a:t>
            </a:r>
          </a:p>
          <a:p>
            <a:r>
              <a:rPr lang="ru-RU" sz="2000" kern="0" dirty="0" smtClean="0">
                <a:solidFill>
                  <a:srgbClr val="002060"/>
                </a:solidFill>
              </a:rPr>
              <a:t>и </a:t>
            </a:r>
            <a:r>
              <a:rPr lang="ru-RU" sz="2000" kern="0" dirty="0">
                <a:solidFill>
                  <a:srgbClr val="002060"/>
                </a:solidFill>
              </a:rPr>
              <a:t>физика тяжелых ионов</a:t>
            </a:r>
            <a:r>
              <a:rPr lang="ru-RU" sz="2000" kern="0" dirty="0" smtClean="0">
                <a:solidFill>
                  <a:srgbClr val="002060"/>
                </a:solidFill>
              </a:rPr>
              <a:t>»</a:t>
            </a:r>
            <a:endParaRPr lang="ru-RU" sz="2000" kern="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2" y="1064364"/>
            <a:ext cx="9834133" cy="5590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1182835" y="6090997"/>
            <a:ext cx="9738289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8" name="TextShape 1"/>
          <p:cNvSpPr txBox="1"/>
          <p:nvPr/>
        </p:nvSpPr>
        <p:spPr>
          <a:xfrm>
            <a:off x="263352" y="188640"/>
            <a:ext cx="11089232" cy="666720"/>
          </a:xfrm>
          <a:prstGeom prst="rect">
            <a:avLst/>
          </a:prstGeom>
          <a:noFill/>
          <a:ln>
            <a:noFill/>
          </a:ln>
        </p:spPr>
        <p:txBody>
          <a:bodyPr lIns="91430" tIns="45718" rIns="91430" bIns="45718" anchor="ctr">
            <a:noAutofit/>
          </a:bodyPr>
          <a:lstStyle/>
          <a:p>
            <a:r>
              <a:rPr lang="ru-RU" sz="2000" b="1" spc="-1" dirty="0" smtClean="0">
                <a:solidFill>
                  <a:srgbClr val="002060"/>
                </a:solidFill>
              </a:rPr>
              <a:t>Монтаж оборудования</a:t>
            </a:r>
            <a:endParaRPr lang="ru-RU" sz="2000" b="1" spc="-1" dirty="0">
              <a:solidFill>
                <a:srgbClr val="00206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069490" y="1484784"/>
            <a:ext cx="3626909" cy="1944216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169495" y="2021939"/>
            <a:ext cx="2084069" cy="923330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chemeClr val="tx2"/>
                </a:solidFill>
              </a:defRPr>
            </a:lvl1pPr>
          </a:lstStyle>
          <a:p>
            <a:pPr algn="ctr"/>
            <a:r>
              <a:rPr lang="ru-RU" alt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Испытательный стенд</a:t>
            </a:r>
          </a:p>
          <a:p>
            <a:pPr algn="ctr"/>
            <a:r>
              <a:rPr lang="ru-RU" alt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</a:t>
            </a:r>
            <a:r>
              <a:rPr lang="ru-RU" alt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сточника ионов</a:t>
            </a:r>
          </a:p>
        </p:txBody>
      </p:sp>
      <p:cxnSp>
        <p:nvCxnSpPr>
          <p:cNvPr id="6" name="Прямая со стрелкой 5"/>
          <p:cNvCxnSpPr>
            <a:endCxn id="4" idx="6"/>
          </p:cNvCxnSpPr>
          <p:nvPr/>
        </p:nvCxnSpPr>
        <p:spPr>
          <a:xfrm flipH="1">
            <a:off x="9696399" y="2456892"/>
            <a:ext cx="864097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479376" y="2456893"/>
            <a:ext cx="6768752" cy="3924436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>
            <a:endCxn id="15" idx="6"/>
          </p:cNvCxnSpPr>
          <p:nvPr/>
        </p:nvCxnSpPr>
        <p:spPr>
          <a:xfrm flipH="1">
            <a:off x="7248128" y="4419111"/>
            <a:ext cx="3312368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391149" y="4219056"/>
            <a:ext cx="1681515" cy="707886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chemeClr val="tx2"/>
                </a:solidFill>
              </a:defRPr>
            </a:lvl1pPr>
          </a:lstStyle>
          <a:p>
            <a:pPr algn="ctr"/>
            <a:r>
              <a:rPr lang="ru-RU" altLang="ru-RU" sz="2000" dirty="0" smtClean="0">
                <a:solidFill>
                  <a:srgbClr val="00B050"/>
                </a:solidFill>
              </a:rPr>
              <a:t>ЭО масс-сепаратора</a:t>
            </a:r>
            <a:endParaRPr lang="ru-RU" altLang="ru-RU" sz="2000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32400" y="6453342"/>
            <a:ext cx="412272" cy="338550"/>
          </a:xfrm>
          <a:prstGeom prst="rect">
            <a:avLst/>
          </a:prstGeom>
          <a:noFill/>
        </p:spPr>
        <p:txBody>
          <a:bodyPr wrap="none" lIns="91430" tIns="45718" rIns="91430" bIns="45718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10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97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529308" y="1124744"/>
            <a:ext cx="7150868" cy="1608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107237" tIns="53619" rIns="107237" bIns="53619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  <a:defRPr/>
            </a:pPr>
            <a:r>
              <a:rPr lang="ru-RU" altLang="ru-RU" sz="1800" dirty="0" smtClean="0">
                <a:solidFill>
                  <a:schemeClr val="tx2"/>
                </a:solidFill>
              </a:rPr>
              <a:t>Перед проведением испытаний была проведена оценка возможности </a:t>
            </a:r>
            <a:r>
              <a:rPr lang="ru-RU" altLang="ru-RU" sz="1800" dirty="0">
                <a:solidFill>
                  <a:schemeClr val="tx2"/>
                </a:solidFill>
              </a:rPr>
              <a:t>применения самария и </a:t>
            </a:r>
            <a:r>
              <a:rPr lang="ru-RU" altLang="ru-RU" sz="1800" dirty="0" smtClean="0">
                <a:solidFill>
                  <a:schemeClr val="tx2"/>
                </a:solidFill>
              </a:rPr>
              <a:t>свинца </a:t>
            </a:r>
            <a:r>
              <a:rPr lang="ru-RU" altLang="ru-RU" sz="1800" dirty="0">
                <a:solidFill>
                  <a:schemeClr val="tx2"/>
                </a:solidFill>
              </a:rPr>
              <a:t>в качестве имитаторов </a:t>
            </a:r>
            <a:r>
              <a:rPr lang="ru-RU" altLang="ru-RU" sz="1800" dirty="0" smtClean="0">
                <a:solidFill>
                  <a:schemeClr val="tx2"/>
                </a:solidFill>
              </a:rPr>
              <a:t>поведения </a:t>
            </a:r>
            <a:r>
              <a:rPr lang="ru-RU" altLang="ru-RU" sz="1800" dirty="0" err="1" smtClean="0">
                <a:solidFill>
                  <a:schemeClr val="tx2"/>
                </a:solidFill>
              </a:rPr>
              <a:t>трансплутониевых</a:t>
            </a:r>
            <a:r>
              <a:rPr lang="ru-RU" altLang="ru-RU" sz="1800" dirty="0" smtClean="0">
                <a:solidFill>
                  <a:schemeClr val="tx2"/>
                </a:solidFill>
              </a:rPr>
              <a:t> элементов на различных стадиях технологического процесса электромагнитного разделения.</a:t>
            </a:r>
          </a:p>
        </p:txBody>
      </p:sp>
      <p:sp>
        <p:nvSpPr>
          <p:cNvPr id="29" name="TextShape 1"/>
          <p:cNvSpPr txBox="1"/>
          <p:nvPr/>
        </p:nvSpPr>
        <p:spPr>
          <a:xfrm>
            <a:off x="263352" y="188640"/>
            <a:ext cx="11089232" cy="666720"/>
          </a:xfrm>
          <a:prstGeom prst="rect">
            <a:avLst/>
          </a:prstGeom>
          <a:noFill/>
          <a:ln>
            <a:noFill/>
          </a:ln>
        </p:spPr>
        <p:txBody>
          <a:bodyPr lIns="91430" tIns="45718" rIns="91430" bIns="45718" anchor="ctr">
            <a:noAutofit/>
          </a:bodyPr>
          <a:lstStyle/>
          <a:p>
            <a:r>
              <a:rPr lang="ru-RU" sz="2000" b="1" spc="-1" dirty="0" smtClean="0">
                <a:solidFill>
                  <a:srgbClr val="002060"/>
                </a:solidFill>
              </a:rPr>
              <a:t>Применение имитаторов ТПЭ для проведения испытаний</a:t>
            </a:r>
            <a:endParaRPr lang="ru-RU" sz="2000" b="1" spc="-1" dirty="0">
              <a:solidFill>
                <a:srgbClr val="002060"/>
              </a:solidFill>
            </a:endParaRPr>
          </a:p>
        </p:txBody>
      </p:sp>
      <p:graphicFrame>
        <p:nvGraphicFramePr>
          <p:cNvPr id="30" name="Диаграмма 29">
            <a:extLst>
              <a:ext uri="{FF2B5EF4-FFF2-40B4-BE49-F238E27FC236}">
                <a16:creationId xmlns="" xmlns:a16="http://schemas.microsoft.com/office/drawing/2014/main" id="{554093D9-382C-228E-7846-BD6B9B0F67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433160"/>
              </p:ext>
            </p:extLst>
          </p:nvPr>
        </p:nvGraphicFramePr>
        <p:xfrm>
          <a:off x="8059425" y="1203274"/>
          <a:ext cx="409066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551384" y="3068960"/>
            <a:ext cx="7416824" cy="2911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altLang="ru-RU" dirty="0">
                <a:solidFill>
                  <a:schemeClr val="tx2"/>
                </a:solidFill>
              </a:rPr>
              <a:t>Приняты решения:</a:t>
            </a:r>
          </a:p>
          <a:p>
            <a:pPr marL="285750" indent="-28575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altLang="ru-RU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 smtClean="0">
                <a:solidFill>
                  <a:schemeClr val="tx2"/>
                </a:solidFill>
              </a:rPr>
              <a:t>в качестве стабильного  </a:t>
            </a:r>
            <a:r>
              <a:rPr lang="ru-RU" altLang="ru-RU" b="1" dirty="0" smtClean="0">
                <a:solidFill>
                  <a:schemeClr val="tx2"/>
                </a:solidFill>
              </a:rPr>
              <a:t>имитатора массы </a:t>
            </a:r>
            <a:r>
              <a:rPr lang="ru-RU" altLang="ru-RU" dirty="0" smtClean="0">
                <a:solidFill>
                  <a:schemeClr val="tx2"/>
                </a:solidFill>
              </a:rPr>
              <a:t>калифорния в ходе процесса разделения использовать в качестве стартового вещества </a:t>
            </a:r>
            <a:r>
              <a:rPr lang="ru-RU" altLang="ru-RU" b="1" dirty="0" smtClean="0">
                <a:solidFill>
                  <a:schemeClr val="tx2"/>
                </a:solidFill>
              </a:rPr>
              <a:t>металлический свинец</a:t>
            </a:r>
            <a:r>
              <a:rPr lang="ru-RU" altLang="ru-RU" dirty="0" smtClean="0">
                <a:solidFill>
                  <a:schemeClr val="tx2"/>
                </a:solidFill>
              </a:rPr>
              <a:t>;</a:t>
            </a:r>
          </a:p>
          <a:p>
            <a:pPr>
              <a:lnSpc>
                <a:spcPct val="110000"/>
              </a:lnSpc>
              <a:spcAft>
                <a:spcPts val="0"/>
              </a:spcAft>
              <a:defRPr/>
            </a:pPr>
            <a:endParaRPr lang="ru-RU" altLang="ru-RU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 smtClean="0">
                <a:solidFill>
                  <a:schemeClr val="tx2"/>
                </a:solidFill>
              </a:rPr>
              <a:t>в качестве </a:t>
            </a:r>
            <a:r>
              <a:rPr lang="ru-RU" altLang="ru-RU" b="1" dirty="0" smtClean="0">
                <a:solidFill>
                  <a:schemeClr val="tx2"/>
                </a:solidFill>
              </a:rPr>
              <a:t>имитатора химического поведения</a:t>
            </a:r>
            <a:r>
              <a:rPr lang="ru-RU" altLang="ru-RU" dirty="0" smtClean="0">
                <a:solidFill>
                  <a:schemeClr val="tx2"/>
                </a:solidFill>
              </a:rPr>
              <a:t> хлорида калифорния в ходе отработки радиохимических технологий использовать </a:t>
            </a:r>
            <a:r>
              <a:rPr lang="ru-RU" altLang="ru-RU" b="1" dirty="0" smtClean="0">
                <a:solidFill>
                  <a:schemeClr val="tx2"/>
                </a:solidFill>
              </a:rPr>
              <a:t>хлорид самария (</a:t>
            </a:r>
            <a:r>
              <a:rPr lang="en-US" altLang="ru-RU" b="1" dirty="0" smtClean="0">
                <a:solidFill>
                  <a:schemeClr val="tx2"/>
                </a:solidFill>
              </a:rPr>
              <a:t>III</a:t>
            </a:r>
            <a:r>
              <a:rPr lang="ru-RU" altLang="ru-RU" b="1" dirty="0" smtClean="0">
                <a:solidFill>
                  <a:schemeClr val="tx2"/>
                </a:solidFill>
              </a:rPr>
              <a:t>)</a:t>
            </a:r>
            <a:r>
              <a:rPr lang="en-US" altLang="ru-RU" dirty="0" smtClean="0">
                <a:solidFill>
                  <a:schemeClr val="tx2"/>
                </a:solidFill>
              </a:rPr>
              <a:t>.</a:t>
            </a:r>
            <a:endParaRPr lang="ru-RU" altLang="ru-RU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32400" y="6453342"/>
            <a:ext cx="397012" cy="338550"/>
          </a:xfrm>
          <a:prstGeom prst="rect">
            <a:avLst/>
          </a:prstGeom>
          <a:noFill/>
        </p:spPr>
        <p:txBody>
          <a:bodyPr wrap="none" lIns="91430" tIns="45718" rIns="91430" bIns="45718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11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2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Изображение4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8400256" y="3140968"/>
            <a:ext cx="2853909" cy="3312373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320897"/>
              </p:ext>
            </p:extLst>
          </p:nvPr>
        </p:nvGraphicFramePr>
        <p:xfrm>
          <a:off x="8061101" y="1392560"/>
          <a:ext cx="3579515" cy="167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5687"/>
                <a:gridCol w="2133828"/>
              </a:tblGrid>
              <a:tr h="20241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Тип ионов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Доля в пучке, %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41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Pb</a:t>
                      </a:r>
                      <a:r>
                        <a:rPr lang="en-US" sz="1600" b="1" baseline="30000" dirty="0" smtClean="0">
                          <a:solidFill>
                            <a:schemeClr val="tx2"/>
                          </a:solidFill>
                        </a:rPr>
                        <a:t>1+</a:t>
                      </a:r>
                      <a:endParaRPr lang="ru-RU" sz="1600" b="1" baseline="30000" dirty="0">
                        <a:solidFill>
                          <a:schemeClr val="tx2"/>
                        </a:solidFill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94,55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4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Pb</a:t>
                      </a:r>
                      <a:r>
                        <a:rPr lang="en-US" sz="1600" b="1" baseline="30000" dirty="0" smtClean="0">
                          <a:solidFill>
                            <a:schemeClr val="tx2"/>
                          </a:solidFill>
                        </a:rPr>
                        <a:t>2+</a:t>
                      </a:r>
                      <a:endParaRPr lang="ru-RU" sz="1600" b="1" baseline="300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5,35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4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Pb</a:t>
                      </a:r>
                      <a:r>
                        <a:rPr lang="en-US" sz="1600" b="1" baseline="30000" dirty="0" smtClean="0">
                          <a:solidFill>
                            <a:schemeClr val="tx2"/>
                          </a:solidFill>
                        </a:rPr>
                        <a:t>3+</a:t>
                      </a:r>
                      <a:endParaRPr lang="ru-RU" sz="1600" b="1" baseline="300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0,03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4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Pb</a:t>
                      </a:r>
                      <a:r>
                        <a:rPr lang="en-US" sz="1600" b="1" baseline="30000" dirty="0" smtClean="0">
                          <a:solidFill>
                            <a:schemeClr val="tx2"/>
                          </a:solidFill>
                        </a:rPr>
                        <a:t>4+</a:t>
                      </a:r>
                      <a:endParaRPr lang="ru-RU" sz="1600" b="1" baseline="300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0,06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315994" y="1071384"/>
            <a:ext cx="3108598" cy="33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600" dirty="0">
                <a:solidFill>
                  <a:schemeClr val="tx2"/>
                </a:solidFill>
              </a:rPr>
              <a:t>Зарядовый</a:t>
            </a:r>
            <a:r>
              <a:rPr lang="ru-RU" altLang="ru-RU" sz="1400" dirty="0">
                <a:solidFill>
                  <a:schemeClr val="tx2"/>
                </a:solidFill>
              </a:rPr>
              <a:t> состав </a:t>
            </a:r>
            <a:r>
              <a:rPr lang="ru-RU" altLang="ru-RU" sz="1400" dirty="0" smtClean="0">
                <a:solidFill>
                  <a:schemeClr val="tx2"/>
                </a:solidFill>
              </a:rPr>
              <a:t>пучка ионов:</a:t>
            </a:r>
            <a:endParaRPr lang="ru-RU" altLang="ru-RU" sz="1400" dirty="0">
              <a:solidFill>
                <a:schemeClr val="tx2"/>
              </a:solidFill>
            </a:endParaRPr>
          </a:p>
        </p:txBody>
      </p:sp>
      <p:sp>
        <p:nvSpPr>
          <p:cNvPr id="11" name="TextShape 1"/>
          <p:cNvSpPr txBox="1"/>
          <p:nvPr/>
        </p:nvSpPr>
        <p:spPr>
          <a:xfrm>
            <a:off x="263352" y="188640"/>
            <a:ext cx="11089232" cy="666720"/>
          </a:xfrm>
          <a:prstGeom prst="rect">
            <a:avLst/>
          </a:prstGeom>
          <a:noFill/>
          <a:ln>
            <a:noFill/>
          </a:ln>
        </p:spPr>
        <p:txBody>
          <a:bodyPr lIns="91430" tIns="45718" rIns="91430" bIns="45718" anchor="ctr">
            <a:noAutofit/>
          </a:bodyPr>
          <a:lstStyle/>
          <a:p>
            <a:r>
              <a:rPr lang="ru-RU" sz="2000" b="1" spc="-1" dirty="0">
                <a:solidFill>
                  <a:srgbClr val="002060"/>
                </a:solidFill>
              </a:rPr>
              <a:t>Пусконаладочные работы по подсистемам ЭО МС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68664" y="988522"/>
            <a:ext cx="7627535" cy="5752846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5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defTabSz="994168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1500" b="1" dirty="0" smtClean="0">
                <a:solidFill>
                  <a:schemeClr val="tx2"/>
                </a:solidFill>
              </a:rPr>
              <a:t>В соответствии с программой ПНР выполнена наладка и испытание:</a:t>
            </a:r>
          </a:p>
          <a:p>
            <a:pPr defTabSz="99416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 smtClean="0">
                <a:solidFill>
                  <a:schemeClr val="tx2"/>
                </a:solidFill>
              </a:rPr>
              <a:t>Вакуумной камеры на герметичность </a:t>
            </a:r>
          </a:p>
          <a:p>
            <a:pPr defTabSz="99416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 smtClean="0">
                <a:solidFill>
                  <a:schemeClr val="tx2"/>
                </a:solidFill>
              </a:rPr>
              <a:t>Систем </a:t>
            </a:r>
            <a:r>
              <a:rPr lang="ru-RU" sz="1500" dirty="0" err="1" smtClean="0">
                <a:solidFill>
                  <a:schemeClr val="tx2"/>
                </a:solidFill>
              </a:rPr>
              <a:t>газонаполнения</a:t>
            </a:r>
            <a:r>
              <a:rPr lang="ru-RU" sz="1500" dirty="0" smtClean="0">
                <a:solidFill>
                  <a:schemeClr val="tx2"/>
                </a:solidFill>
              </a:rPr>
              <a:t>, водяного охлаждения, подачи сжатого воздуха</a:t>
            </a:r>
          </a:p>
          <a:p>
            <a:pPr defTabSz="99416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 smtClean="0">
                <a:solidFill>
                  <a:schemeClr val="tx2"/>
                </a:solidFill>
              </a:rPr>
              <a:t>Системы контроля и управления</a:t>
            </a:r>
          </a:p>
          <a:p>
            <a:pPr defTabSz="99416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 smtClean="0">
                <a:solidFill>
                  <a:schemeClr val="tx2"/>
                </a:solidFill>
              </a:rPr>
              <a:t>Высоковольтного и низковольтного питания источника ионов</a:t>
            </a:r>
          </a:p>
          <a:p>
            <a:pPr defTabSz="99416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 smtClean="0">
                <a:solidFill>
                  <a:schemeClr val="tx2"/>
                </a:solidFill>
              </a:rPr>
              <a:t>Приемника изотопов</a:t>
            </a:r>
          </a:p>
          <a:p>
            <a:pPr defTabSz="99416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 smtClean="0">
                <a:solidFill>
                  <a:schemeClr val="tx2"/>
                </a:solidFill>
              </a:rPr>
              <a:t>Подключение и проверка полярности </a:t>
            </a:r>
            <a:r>
              <a:rPr lang="ru-RU" sz="1500" dirty="0" err="1">
                <a:solidFill>
                  <a:schemeClr val="tx2"/>
                </a:solidFill>
              </a:rPr>
              <a:t>д</a:t>
            </a:r>
            <a:r>
              <a:rPr lang="ru-RU" sz="1500" dirty="0" err="1" smtClean="0">
                <a:solidFill>
                  <a:schemeClr val="tx2"/>
                </a:solidFill>
              </a:rPr>
              <a:t>испергирующего</a:t>
            </a:r>
            <a:r>
              <a:rPr lang="ru-RU" sz="1500" dirty="0" smtClean="0">
                <a:solidFill>
                  <a:schemeClr val="tx2"/>
                </a:solidFill>
              </a:rPr>
              <a:t> электромагнита</a:t>
            </a:r>
          </a:p>
          <a:p>
            <a:pPr marL="0" indent="0">
              <a:buNone/>
            </a:pPr>
            <a:r>
              <a:rPr lang="ru-RU" sz="1500" b="1" dirty="0">
                <a:solidFill>
                  <a:schemeClr val="tx2"/>
                </a:solidFill>
              </a:rPr>
              <a:t>П</a:t>
            </a:r>
            <a:r>
              <a:rPr lang="ru-RU" sz="1500" b="1" dirty="0" smtClean="0">
                <a:solidFill>
                  <a:schemeClr val="tx2"/>
                </a:solidFill>
              </a:rPr>
              <a:t>роведен </a:t>
            </a:r>
            <a:r>
              <a:rPr lang="ru-RU" sz="1500" b="1" dirty="0">
                <a:solidFill>
                  <a:schemeClr val="tx2"/>
                </a:solidFill>
              </a:rPr>
              <a:t>тестовый запуск </a:t>
            </a:r>
            <a:r>
              <a:rPr lang="ru-RU" sz="1500" b="1" dirty="0" smtClean="0">
                <a:solidFill>
                  <a:schemeClr val="tx2"/>
                </a:solidFill>
              </a:rPr>
              <a:t>на металлическом свинце:</a:t>
            </a:r>
            <a:endParaRPr lang="ru-RU" sz="1500" b="1" dirty="0">
              <a:solidFill>
                <a:schemeClr val="tx2"/>
              </a:solidFill>
            </a:endParaRPr>
          </a:p>
          <a:p>
            <a:pPr defTabSz="99416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 smtClean="0">
                <a:solidFill>
                  <a:schemeClr val="tx2"/>
                </a:solidFill>
              </a:rPr>
              <a:t>Включены все системы одновременно</a:t>
            </a:r>
            <a:endParaRPr lang="ru-RU" sz="15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2"/>
                </a:solidFill>
              </a:rPr>
              <a:t>Получен </a:t>
            </a:r>
            <a:r>
              <a:rPr lang="ru-RU" sz="1500" dirty="0">
                <a:solidFill>
                  <a:schemeClr val="tx2"/>
                </a:solidFill>
              </a:rPr>
              <a:t>пучок ионов свинца и определены его </a:t>
            </a:r>
            <a:r>
              <a:rPr lang="ru-RU" sz="1500" dirty="0" smtClean="0">
                <a:solidFill>
                  <a:schemeClr val="tx2"/>
                </a:solidFill>
              </a:rPr>
              <a:t>характеристики</a:t>
            </a:r>
            <a:endParaRPr lang="ru-RU" sz="15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2"/>
                </a:solidFill>
              </a:rPr>
              <a:t>Зарегистрированы </a:t>
            </a:r>
            <a:r>
              <a:rPr lang="ru-RU" sz="1500" dirty="0">
                <a:solidFill>
                  <a:schemeClr val="tx2"/>
                </a:solidFill>
              </a:rPr>
              <a:t>ионные токи на приемнике </a:t>
            </a:r>
            <a:r>
              <a:rPr lang="ru-RU" sz="1500" dirty="0" smtClean="0">
                <a:solidFill>
                  <a:schemeClr val="tx2"/>
                </a:solidFill>
              </a:rPr>
              <a:t>изотопов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2"/>
                </a:solidFill>
              </a:rPr>
              <a:t>Определен зарядовый состав пучка</a:t>
            </a:r>
            <a:endParaRPr lang="ru-RU" sz="15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2"/>
                </a:solidFill>
              </a:rPr>
              <a:t>Получен </a:t>
            </a:r>
            <a:r>
              <a:rPr lang="ru-RU" sz="1500" dirty="0">
                <a:solidFill>
                  <a:schemeClr val="tx2"/>
                </a:solidFill>
              </a:rPr>
              <a:t>спектр масс изотопов свинца путем сканирования пучка разверткой по ускоряющему </a:t>
            </a:r>
            <a:r>
              <a:rPr lang="ru-RU" sz="1500" dirty="0" smtClean="0">
                <a:solidFill>
                  <a:schemeClr val="tx2"/>
                </a:solidFill>
              </a:rPr>
              <a:t>напряжению</a:t>
            </a:r>
            <a:endParaRPr lang="ru-RU" sz="15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2"/>
                </a:solidFill>
              </a:rPr>
              <a:t>Определено </a:t>
            </a:r>
            <a:r>
              <a:rPr lang="ru-RU" sz="1500" dirty="0">
                <a:solidFill>
                  <a:schemeClr val="tx2"/>
                </a:solidFill>
              </a:rPr>
              <a:t>разрешение по массам в спектре: на 50% высоте пика свинца-208 разрешение составило R</a:t>
            </a:r>
            <a:r>
              <a:rPr lang="ru-RU" sz="1500" baseline="-25000" dirty="0">
                <a:solidFill>
                  <a:schemeClr val="tx2"/>
                </a:solidFill>
              </a:rPr>
              <a:t>50%</a:t>
            </a:r>
            <a:r>
              <a:rPr lang="ru-RU" sz="1500" dirty="0">
                <a:solidFill>
                  <a:schemeClr val="tx2"/>
                </a:solidFill>
              </a:rPr>
              <a:t> = </a:t>
            </a:r>
            <a:r>
              <a:rPr lang="ru-RU" sz="1500" dirty="0" smtClean="0">
                <a:solidFill>
                  <a:schemeClr val="tx2"/>
                </a:solidFill>
              </a:rPr>
              <a:t>433 </a:t>
            </a:r>
            <a:r>
              <a:rPr lang="ru-RU" sz="1500" dirty="0" err="1" smtClean="0">
                <a:solidFill>
                  <a:schemeClr val="tx2"/>
                </a:solidFill>
              </a:rPr>
              <a:t>отн</a:t>
            </a:r>
            <a:r>
              <a:rPr lang="ru-RU" sz="1500" dirty="0" smtClean="0">
                <a:solidFill>
                  <a:schemeClr val="tx2"/>
                </a:solidFill>
              </a:rPr>
              <a:t>. ед.</a:t>
            </a:r>
            <a:endParaRPr lang="ru-RU" sz="15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2"/>
                </a:solidFill>
              </a:rPr>
              <a:t>Определена </a:t>
            </a:r>
            <a:r>
              <a:rPr lang="ru-RU" sz="1500" dirty="0">
                <a:solidFill>
                  <a:schemeClr val="tx2"/>
                </a:solidFill>
              </a:rPr>
              <a:t>дисперсия масс-сепаратора на 1% относительной </a:t>
            </a:r>
            <a:r>
              <a:rPr lang="ru-RU" sz="1500" dirty="0" smtClean="0">
                <a:solidFill>
                  <a:schemeClr val="tx2"/>
                </a:solidFill>
              </a:rPr>
              <a:t/>
            </a:r>
            <a:br>
              <a:rPr lang="ru-RU" sz="1500" dirty="0" smtClean="0">
                <a:solidFill>
                  <a:schemeClr val="tx2"/>
                </a:solidFill>
              </a:rPr>
            </a:br>
            <a:r>
              <a:rPr lang="ru-RU" sz="1500" dirty="0" smtClean="0">
                <a:solidFill>
                  <a:schemeClr val="tx2"/>
                </a:solidFill>
              </a:rPr>
              <a:t>разности </a:t>
            </a:r>
            <a:r>
              <a:rPr lang="ru-RU" sz="1500" dirty="0" err="1" smtClean="0">
                <a:solidFill>
                  <a:schemeClr val="tx2"/>
                </a:solidFill>
              </a:rPr>
              <a:t>мacc</a:t>
            </a:r>
            <a:r>
              <a:rPr lang="ru-RU" sz="1500" dirty="0" smtClean="0">
                <a:solidFill>
                  <a:schemeClr val="tx2"/>
                </a:solidFill>
              </a:rPr>
              <a:t> D</a:t>
            </a:r>
            <a:r>
              <a:rPr lang="ru-RU" sz="1500" baseline="-25000" dirty="0" smtClean="0">
                <a:solidFill>
                  <a:schemeClr val="tx2"/>
                </a:solidFill>
              </a:rPr>
              <a:t>1%</a:t>
            </a:r>
            <a:r>
              <a:rPr lang="ru-RU" sz="1500" dirty="0" smtClean="0">
                <a:solidFill>
                  <a:schemeClr val="tx2"/>
                </a:solidFill>
              </a:rPr>
              <a:t>= </a:t>
            </a:r>
            <a:r>
              <a:rPr lang="ru-RU" sz="1500" dirty="0">
                <a:solidFill>
                  <a:schemeClr val="tx2"/>
                </a:solidFill>
              </a:rPr>
              <a:t>29,98 </a:t>
            </a:r>
            <a:r>
              <a:rPr lang="ru-RU" sz="1500" dirty="0" smtClean="0">
                <a:solidFill>
                  <a:schemeClr val="tx2"/>
                </a:solidFill>
              </a:rPr>
              <a:t>мм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500" b="1" dirty="0" smtClean="0">
                <a:solidFill>
                  <a:schemeClr val="tx2"/>
                </a:solidFill>
              </a:rPr>
              <a:t>Установлено, что ЭО МС готов к проведению испытаний</a:t>
            </a:r>
            <a:endParaRPr lang="ru-RU" sz="1500" b="1" dirty="0">
              <a:solidFill>
                <a:schemeClr val="tx2"/>
              </a:solidFill>
            </a:endParaRPr>
          </a:p>
          <a:p>
            <a:pPr defTabSz="99416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ru-RU" sz="1500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342404" y="6361583"/>
            <a:ext cx="30557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dirty="0" smtClean="0">
                <a:solidFill>
                  <a:schemeClr val="tx2"/>
                </a:solidFill>
              </a:rPr>
              <a:t>Спектр масс изотопов свинца</a:t>
            </a:r>
            <a:endParaRPr lang="ru-RU" altLang="ru-RU" sz="1400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784632" y="6453342"/>
            <a:ext cx="415577" cy="338550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12</a:t>
            </a:r>
            <a:endParaRPr lang="ru-RU" sz="16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50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2"/>
              <p:cNvSpPr txBox="1">
                <a:spLocks/>
              </p:cNvSpPr>
              <p:nvPr/>
            </p:nvSpPr>
            <p:spPr>
              <a:xfrm>
                <a:off x="200869" y="4653136"/>
                <a:ext cx="7550377" cy="2160240"/>
              </a:xfrm>
              <a:prstGeom prst="rect">
                <a:avLst/>
              </a:prstGeom>
            </p:spPr>
            <p:txBody>
              <a:bodyPr lIns="91429" tIns="45715" rIns="91429" bIns="45715"/>
              <a:lstStyle>
                <a:lvl1pPr marL="180975" indent="-180975" algn="l" rtl="0" eaLnBrk="0" fontAlgn="base" hangingPunct="0">
                  <a:lnSpc>
                    <a:spcPct val="110000"/>
                  </a:lnSpc>
                  <a:spcBef>
                    <a:spcPct val="40000"/>
                  </a:spcBef>
                  <a:spcAft>
                    <a:spcPct val="20000"/>
                  </a:spcAft>
                  <a:buBlip>
                    <a:blip r:embed="rId3"/>
                  </a:buBlip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60363" indent="-1778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20000"/>
                  </a:spcAft>
                  <a:buBlip>
                    <a:blip r:embed="rId4"/>
                  </a:buBlip>
                  <a:defRPr sz="14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62050" indent="-268288" algn="l" rtl="0" eaLnBrk="0" fontAlgn="base" hangingPunct="0">
                  <a:spcBef>
                    <a:spcPct val="0"/>
                  </a:spcBef>
                  <a:spcAft>
                    <a:spcPct val="30000"/>
                  </a:spcAft>
                  <a:buBlip>
                    <a:blip r:embed="rId4"/>
                  </a:buBlip>
                  <a:defRPr sz="22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65288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73275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30475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87675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44875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902075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0" defTabSz="994055" eaLnBrk="1" fontAlgn="auto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None/>
                  <a:defRPr/>
                </a:pPr>
                <a:r>
                  <a:rPr lang="ru-RU" dirty="0" smtClean="0">
                    <a:solidFill>
                      <a:schemeClr val="tx2"/>
                    </a:solidFill>
                  </a:rPr>
                  <a:t>Масса </a:t>
                </a:r>
                <a:r>
                  <a:rPr lang="ru-RU" dirty="0">
                    <a:solidFill>
                      <a:schemeClr val="tx2"/>
                    </a:solidFill>
                  </a:rPr>
                  <a:t>целевого изотопа в приёмной </a:t>
                </a:r>
                <a:r>
                  <a:rPr lang="ru-RU" dirty="0" smtClean="0">
                    <a:solidFill>
                      <a:schemeClr val="tx2"/>
                    </a:solidFill>
                  </a:rPr>
                  <a:t>коробке:</a:t>
                </a:r>
                <a:endParaRPr lang="ru-RU" dirty="0">
                  <a:solidFill>
                    <a:schemeClr val="tx2"/>
                  </a:solidFill>
                </a:endParaRPr>
              </a:p>
              <a:p>
                <a:pPr marL="0" indent="0" defTabSz="994055"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ru-RU" sz="2000" b="1" dirty="0" smtClean="0">
                    <a:solidFill>
                      <a:schemeClr val="tx2"/>
                    </a:solidFill>
                    <a:latin typeface="+mj-lt"/>
                  </a:rPr>
                  <a:t>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ru-RU" sz="20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ru-RU" sz="20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о</m:t>
                        </m:r>
                      </m:sub>
                      <m:sup>
                        <m:r>
                          <a:rPr lang="ru-RU" sz="20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обогащ</m:t>
                        </m:r>
                      </m:sup>
                    </m:sSubSup>
                    <m:r>
                      <a:rPr lang="ru-RU" sz="2000" b="1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0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𝑴</m:t>
                        </m:r>
                      </m:num>
                      <m:den>
                        <m:r>
                          <a:rPr lang="ru-RU" sz="20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𝒏𝑭</m:t>
                        </m:r>
                      </m:den>
                    </m:f>
                    <m:nary>
                      <m:naryPr>
                        <m:ctrlPr>
                          <a:rPr lang="ru-RU" sz="20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ru-RU" sz="20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0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lang="ru-RU" sz="20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ru-RU" sz="20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0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lang="ru-RU" sz="20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ru-RU" sz="20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0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ru-RU" sz="20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о</m:t>
                            </m:r>
                          </m:sub>
                        </m:sSub>
                        <m:d>
                          <m:dPr>
                            <m:ctrlPr>
                              <a:rPr lang="ru-RU" sz="20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0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</m:d>
                        <m:r>
                          <a:rPr lang="ru-RU" sz="20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𝒅𝒕</m:t>
                        </m:r>
                      </m:e>
                    </m:nary>
                    <m:r>
                      <a:rPr lang="ru-RU" sz="2000" b="1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0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𝑴</m:t>
                        </m:r>
                      </m:num>
                      <m:den>
                        <m:r>
                          <a:rPr lang="ru-RU" sz="20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𝒏𝑭</m:t>
                        </m:r>
                      </m:den>
                    </m:f>
                    <m:r>
                      <a:rPr lang="ru-RU" sz="2000" b="1" i="1">
                        <a:solidFill>
                          <a:schemeClr val="tx2"/>
                        </a:solidFill>
                        <a:latin typeface="Cambria Math"/>
                      </a:rPr>
                      <m:t>𝑰</m:t>
                    </m:r>
                    <m:r>
                      <a:rPr lang="ru-RU" sz="2000" b="1" i="1" baseline="-25000" smtClean="0">
                        <a:solidFill>
                          <a:schemeClr val="tx2"/>
                        </a:solidFill>
                        <a:latin typeface="Cambria Math"/>
                      </a:rPr>
                      <m:t>𝟐𝟎𝟖</m:t>
                    </m:r>
                    <m:r>
                      <a:rPr lang="ru-RU" sz="2000" b="1" i="1" smtClean="0">
                        <a:solidFill>
                          <a:schemeClr val="tx2"/>
                        </a:solidFill>
                        <a:latin typeface="Cambria Math"/>
                      </a:rPr>
                      <m:t>∙</m:t>
                    </m:r>
                    <m:r>
                      <a:rPr lang="en-US" sz="2000" b="1" i="1">
                        <a:solidFill>
                          <a:schemeClr val="tx2"/>
                        </a:solidFill>
                        <a:latin typeface="Cambria Math"/>
                      </a:rPr>
                      <m:t>𝒕</m:t>
                    </m:r>
                    <m:r>
                      <a:rPr lang="ru-RU" sz="2000" b="1" i="1">
                        <a:solidFill>
                          <a:schemeClr val="tx2"/>
                        </a:solidFill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ru-RU" sz="20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ru-RU" sz="20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ru-RU" sz="20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К</m:t>
                            </m:r>
                          </m:e>
                          <m:sub>
                            <m:r>
                              <a:rPr lang="ru-RU" sz="20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з</m:t>
                            </m:r>
                          </m:sub>
                          <m:sup>
                            <m:r>
                              <a:rPr lang="ru-RU" sz="20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𝟎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ru-RU" sz="20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0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К</m:t>
                            </m:r>
                          </m:e>
                          <m:sub>
                            <m:r>
                              <a:rPr lang="ru-RU" sz="20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з</m:t>
                            </m:r>
                          </m:sub>
                        </m:sSub>
                      </m:den>
                    </m:f>
                    <m:r>
                      <a:rPr lang="ru-RU" sz="2000" b="1" i="1">
                        <a:solidFill>
                          <a:schemeClr val="tx2"/>
                        </a:solidFill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ru-RU" sz="20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ru-RU" sz="20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ru-RU" sz="20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К</m:t>
                            </m:r>
                          </m:e>
                          <m:sub>
                            <m:r>
                              <a:rPr lang="ru-RU" sz="20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пр</m:t>
                            </m:r>
                          </m:sub>
                          <m:sup>
                            <m:r>
                              <a:rPr lang="ru-RU" sz="20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𝟎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ru-RU" sz="20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0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К</m:t>
                            </m:r>
                          </m:e>
                          <m:sub>
                            <m:r>
                              <a:rPr lang="ru-RU" sz="20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пр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2000" b="1" i="1" dirty="0" smtClean="0">
                    <a:solidFill>
                      <a:schemeClr val="tx2"/>
                    </a:solidFill>
                    <a:latin typeface="+mj-lt"/>
                  </a:rPr>
                  <a:t> = 0, 013 г</a:t>
                </a:r>
                <a:endParaRPr lang="ru-RU" sz="2000" b="1" i="1" dirty="0">
                  <a:solidFill>
                    <a:schemeClr val="tx2"/>
                  </a:solidFill>
                  <a:latin typeface="+mj-lt"/>
                </a:endParaRPr>
              </a:p>
              <a:p>
                <a:pPr marL="0" indent="0" defTabSz="994168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ru-RU" dirty="0" smtClean="0">
                    <a:solidFill>
                      <a:schemeClr val="tx2"/>
                    </a:solidFill>
                  </a:rPr>
                  <a:t>КПД разделения 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chemeClr val="tx2"/>
                        </a:solidFill>
                        <a:latin typeface="Cambria Math"/>
                      </a:rPr>
                      <m:t>𝜼</m:t>
                    </m:r>
                    <m:r>
                      <a:rPr lang="ru-RU" sz="2000" b="1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0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ru-RU" sz="20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ru-RU" sz="20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ru-RU" sz="20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о</m:t>
                            </m:r>
                          </m:sub>
                          <m:sup>
                            <m:r>
                              <a:rPr lang="ru-RU" sz="20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обогащ</m:t>
                            </m:r>
                          </m:sup>
                        </m:sSubSup>
                      </m:num>
                      <m:den>
                        <m:r>
                          <a:rPr lang="el-GR" sz="20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𝜟</m:t>
                        </m:r>
                        <m:r>
                          <a:rPr lang="en-US" sz="20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𝒎</m:t>
                        </m:r>
                        <m:sSub>
                          <m:sSubPr>
                            <m:ctrlPr>
                              <a:rPr lang="ru-RU" sz="20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0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∙</m:t>
                            </m:r>
                            <m:r>
                              <a:rPr lang="ru-RU" sz="20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𝑪</m:t>
                            </m:r>
                          </m:e>
                          <m:sub>
                            <m:r>
                              <a:rPr lang="ru-RU" sz="20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ru-RU" sz="2000" b="1" i="1">
                        <a:solidFill>
                          <a:schemeClr val="tx2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ru-RU" sz="2000" b="1" i="1" dirty="0" smtClean="0">
                    <a:solidFill>
                      <a:schemeClr val="tx2"/>
                    </a:solidFill>
                  </a:rPr>
                  <a:t>= 21,2 %</a:t>
                </a:r>
                <a:r>
                  <a:rPr lang="ru-RU" dirty="0">
                    <a:solidFill>
                      <a:schemeClr val="tx2"/>
                    </a:solidFill>
                  </a:rPr>
                  <a:t>	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dirty="0" smtClean="0">
                    <a:solidFill>
                      <a:schemeClr val="tx2"/>
                    </a:solidFill>
                  </a:rPr>
                  <a:t>где   </a:t>
                </a:r>
                <a:r>
                  <a:rPr lang="ru-RU" b="1" dirty="0">
                    <a:solidFill>
                      <a:schemeClr val="tx2"/>
                    </a:solidFill>
                  </a:rPr>
                  <a:t>С</a:t>
                </a:r>
                <a:r>
                  <a:rPr lang="ru-RU" b="1" baseline="-25000" dirty="0">
                    <a:solidFill>
                      <a:schemeClr val="tx2"/>
                    </a:solidFill>
                  </a:rPr>
                  <a:t>0</a:t>
                </a:r>
                <a:r>
                  <a:rPr lang="ru-RU" b="1" dirty="0">
                    <a:solidFill>
                      <a:schemeClr val="tx2"/>
                    </a:solidFill>
                  </a:rPr>
                  <a:t> = 0,524 </a:t>
                </a:r>
                <a:r>
                  <a:rPr lang="ru-RU" dirty="0">
                    <a:solidFill>
                      <a:schemeClr val="tx2"/>
                    </a:solidFill>
                  </a:rPr>
                  <a:t>– массовая доля изотопа </a:t>
                </a:r>
                <a:r>
                  <a:rPr lang="en-US" dirty="0" err="1">
                    <a:solidFill>
                      <a:schemeClr val="tx2"/>
                    </a:solidFill>
                  </a:rPr>
                  <a:t>Pb</a:t>
                </a:r>
                <a:r>
                  <a:rPr lang="ru-RU" dirty="0">
                    <a:solidFill>
                      <a:schemeClr val="tx2"/>
                    </a:solidFill>
                  </a:rPr>
                  <a:t>-208 </a:t>
                </a:r>
                <a:r>
                  <a:rPr lang="ru-RU" dirty="0" smtClean="0">
                    <a:solidFill>
                      <a:schemeClr val="tx2"/>
                    </a:solidFill>
                  </a:rPr>
                  <a:t>в исходном </a:t>
                </a:r>
                <a:r>
                  <a:rPr lang="ru-RU" dirty="0">
                    <a:solidFill>
                      <a:schemeClr val="tx2"/>
                    </a:solidFill>
                  </a:rPr>
                  <a:t>свинце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dirty="0">
                    <a:solidFill>
                      <a:schemeClr val="tx2"/>
                    </a:solidFill>
                  </a:rPr>
                  <a:t>     </a:t>
                </a:r>
                <a:r>
                  <a:rPr lang="ru-RU" dirty="0" smtClean="0">
                    <a:solidFill>
                      <a:schemeClr val="tx2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l-GR" b="1" i="1">
                        <a:solidFill>
                          <a:schemeClr val="tx2"/>
                        </a:solidFill>
                        <a:latin typeface="Cambria Math"/>
                      </a:rPr>
                      <m:t>𝚫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𝐦</m:t>
                    </m:r>
                  </m:oMath>
                </a14:m>
                <a:r>
                  <a:rPr lang="ru-RU" b="1" dirty="0">
                    <a:solidFill>
                      <a:schemeClr val="tx2"/>
                    </a:solidFill>
                  </a:rPr>
                  <a:t> = 0,117 г </a:t>
                </a:r>
                <a:r>
                  <a:rPr lang="ru-RU" dirty="0">
                    <a:solidFill>
                      <a:schemeClr val="tx2"/>
                    </a:solidFill>
                  </a:rPr>
                  <a:t>– масса свинца, израсходованная из тигля</a:t>
                </a:r>
              </a:p>
              <a:p>
                <a:pPr marL="0" indent="0" defTabSz="994055"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ru-RU" dirty="0">
                  <a:solidFill>
                    <a:schemeClr val="tx2"/>
                  </a:solidFill>
                </a:endParaRPr>
              </a:p>
              <a:p>
                <a:pPr marL="0" indent="0" defTabSz="994055"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ru-RU" dirty="0">
                  <a:solidFill>
                    <a:schemeClr val="tx2"/>
                  </a:solidFill>
                </a:endParaRPr>
              </a:p>
              <a:p>
                <a:pPr marL="0" indent="0" defTabSz="994055"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ru-RU" dirty="0">
                  <a:solidFill>
                    <a:schemeClr val="tx2"/>
                  </a:solidFill>
                </a:endParaRPr>
              </a:p>
              <a:p>
                <a:pPr marL="0" indent="0" defTabSz="994055"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ru-RU" dirty="0">
                  <a:solidFill>
                    <a:schemeClr val="tx2"/>
                  </a:solidFill>
                </a:endParaRPr>
              </a:p>
              <a:p>
                <a:pPr marL="0" indent="0" defTabSz="994055"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ru-RU" dirty="0" smtClean="0">
                  <a:solidFill>
                    <a:schemeClr val="tx2"/>
                  </a:solidFill>
                </a:endParaRPr>
              </a:p>
              <a:p>
                <a:pPr marL="0" indent="0" defTabSz="994055"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ru-RU" dirty="0" smtClean="0">
                  <a:solidFill>
                    <a:schemeClr val="tx2"/>
                  </a:solidFill>
                </a:endParaRPr>
              </a:p>
              <a:p>
                <a:pPr marL="0" indent="0" defTabSz="994055"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ru-RU" sz="1400" b="1" dirty="0">
                  <a:solidFill>
                    <a:schemeClr val="tx2"/>
                  </a:solidFill>
                </a:endParaRPr>
              </a:p>
              <a:p>
                <a:pPr defTabSz="994055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endParaRPr lang="ru-RU" sz="1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69" y="4653136"/>
                <a:ext cx="7550377" cy="2160240"/>
              </a:xfrm>
              <a:prstGeom prst="rect">
                <a:avLst/>
              </a:prstGeom>
              <a:blipFill rotWithShape="1">
                <a:blip r:embed="rId5"/>
                <a:stretch>
                  <a:fillRect l="-484" t="-845" b="-16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239908"/>
              </p:ext>
            </p:extLst>
          </p:nvPr>
        </p:nvGraphicFramePr>
        <p:xfrm>
          <a:off x="200869" y="836712"/>
          <a:ext cx="6687220" cy="369859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19067"/>
                <a:gridCol w="1368153"/>
              </a:tblGrid>
              <a:tr h="345797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Основные параметры процесса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Значение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Рабочее вещество </a:t>
                      </a:r>
                      <a:endParaRPr lang="ru-RU" sz="1600" b="0" dirty="0">
                        <a:solidFill>
                          <a:schemeClr val="tx2"/>
                        </a:solidFill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solidFill>
                            <a:schemeClr val="tx2"/>
                          </a:solidFill>
                        </a:rPr>
                        <a:t>Pb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Длительность разделения </a:t>
                      </a:r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t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ru-RU" sz="1600" b="0" dirty="0">
                        <a:solidFill>
                          <a:schemeClr val="tx2"/>
                        </a:solidFill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4,07 ч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Средний ток ионов </a:t>
                      </a:r>
                      <a:r>
                        <a:rPr lang="en-US" sz="1600" dirty="0" err="1" smtClean="0">
                          <a:solidFill>
                            <a:schemeClr val="tx2"/>
                          </a:solidFill>
                        </a:rPr>
                        <a:t>Pb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-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208 в приёмной коробке </a:t>
                      </a:r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I</a:t>
                      </a:r>
                      <a:r>
                        <a:rPr lang="en-US" sz="1600" b="1" baseline="-25000" dirty="0" smtClean="0">
                          <a:solidFill>
                            <a:schemeClr val="tx2"/>
                          </a:solidFill>
                        </a:rPr>
                        <a:t>208</a:t>
                      </a:r>
                      <a:r>
                        <a:rPr lang="ru-RU" sz="1600" b="1" baseline="-250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ru-RU" sz="1600" b="0" dirty="0">
                        <a:solidFill>
                          <a:schemeClr val="tx2"/>
                        </a:solidFill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13,1 мкА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Доля однозарядных ионов в пучке 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n</a:t>
                      </a:r>
                      <a:r>
                        <a:rPr lang="ru-RU" sz="1600" b="1" baseline="30000" dirty="0" smtClean="0">
                          <a:solidFill>
                            <a:schemeClr val="tx2"/>
                          </a:solidFill>
                        </a:rPr>
                        <a:t>1+</a:t>
                      </a:r>
                      <a:endParaRPr lang="ru-RU" sz="1600" b="0" dirty="0">
                        <a:solidFill>
                          <a:schemeClr val="tx2"/>
                        </a:solidFill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93,3%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2"/>
                          </a:solidFill>
                        </a:rPr>
                        <a:t>Давление в вакуумной камере </a:t>
                      </a:r>
                      <a:endParaRPr lang="ru-RU" sz="1600" b="0" dirty="0">
                        <a:solidFill>
                          <a:schemeClr val="tx2"/>
                        </a:solidFill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5,0·10</a:t>
                      </a:r>
                      <a:r>
                        <a:rPr lang="ru-RU" sz="1600" b="1" baseline="30000" dirty="0" smtClean="0">
                          <a:solidFill>
                            <a:schemeClr val="tx2"/>
                          </a:solidFill>
                        </a:rPr>
                        <a:t>-4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 Па 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2"/>
                          </a:solidFill>
                        </a:rPr>
                        <a:t>Температура тигля </a:t>
                      </a:r>
                      <a:endParaRPr lang="ru-RU" sz="1600" b="0" dirty="0">
                        <a:solidFill>
                          <a:schemeClr val="tx2"/>
                        </a:solidFill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745 °С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2"/>
                          </a:solidFill>
                        </a:rPr>
                        <a:t>Энергия ионов </a:t>
                      </a:r>
                      <a:endParaRPr lang="ru-RU" sz="1600" b="0" dirty="0">
                        <a:solidFill>
                          <a:schemeClr val="tx2"/>
                        </a:solidFill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29,7 кэВ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2"/>
                          </a:solidFill>
                        </a:rPr>
                        <a:t>Ток </a:t>
                      </a:r>
                      <a:r>
                        <a:rPr lang="ru-RU" sz="1600" b="0" dirty="0" err="1" smtClean="0">
                          <a:solidFill>
                            <a:schemeClr val="tx2"/>
                          </a:solidFill>
                        </a:rPr>
                        <a:t>диспергирующего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</a:rPr>
                        <a:t> электромагнита </a:t>
                      </a:r>
                      <a:endParaRPr lang="ru-RU" sz="1600" b="0" dirty="0">
                        <a:solidFill>
                          <a:schemeClr val="tx2"/>
                        </a:solidFill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145 А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2"/>
                          </a:solidFill>
                        </a:rPr>
                        <a:t>Ток пучка из источника ионов </a:t>
                      </a:r>
                      <a:endParaRPr lang="ru-RU" sz="1600" b="0" dirty="0">
                        <a:solidFill>
                          <a:schemeClr val="tx2"/>
                        </a:solidFill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,</a:t>
                      </a:r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5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 мА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2"/>
                          </a:solidFill>
                        </a:rPr>
                        <a:t>Суммарный ток на приемнике изотопов</a:t>
                      </a:r>
                      <a:endParaRPr lang="ru-RU" sz="1600" b="0" dirty="0">
                        <a:solidFill>
                          <a:schemeClr val="tx2"/>
                        </a:solidFill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190 мкА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Shape 1"/>
          <p:cNvSpPr txBox="1"/>
          <p:nvPr/>
        </p:nvSpPr>
        <p:spPr>
          <a:xfrm>
            <a:off x="263352" y="169992"/>
            <a:ext cx="11089232" cy="666720"/>
          </a:xfrm>
          <a:prstGeom prst="rect">
            <a:avLst/>
          </a:prstGeom>
          <a:noFill/>
          <a:ln>
            <a:noFill/>
          </a:ln>
        </p:spPr>
        <p:txBody>
          <a:bodyPr lIns="91430" tIns="45718" rIns="91430" bIns="45718" anchor="ctr">
            <a:noAutofit/>
          </a:bodyPr>
          <a:lstStyle/>
          <a:p>
            <a:r>
              <a:rPr lang="ru-RU" sz="2000" b="1" spc="-1" dirty="0">
                <a:solidFill>
                  <a:srgbClr val="002060"/>
                </a:solidFill>
              </a:rPr>
              <a:t>Проведение испытаний ЭО </a:t>
            </a:r>
            <a:r>
              <a:rPr lang="ru-RU" sz="2000" b="1" spc="-1" dirty="0" smtClean="0">
                <a:solidFill>
                  <a:srgbClr val="002060"/>
                </a:solidFill>
              </a:rPr>
              <a:t>МС (1) </a:t>
            </a:r>
            <a:endParaRPr lang="ru-RU" sz="2000" b="1" spc="-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84632" y="6453342"/>
            <a:ext cx="415577" cy="338550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13</a:t>
            </a:r>
            <a:endParaRPr lang="ru-RU" sz="1600" dirty="0" smtClean="0">
              <a:solidFill>
                <a:schemeClr val="tx2"/>
              </a:solidFill>
            </a:endParaRPr>
          </a:p>
        </p:txBody>
      </p:sp>
      <p:pic>
        <p:nvPicPr>
          <p:cNvPr id="9" name="Изображение5"/>
          <p:cNvPicPr/>
          <p:nvPr/>
        </p:nvPicPr>
        <p:blipFill>
          <a:blip r:embed="rId6"/>
          <a:stretch>
            <a:fillRect/>
          </a:stretch>
        </p:blipFill>
        <p:spPr bwMode="auto">
          <a:xfrm>
            <a:off x="6960096" y="1071384"/>
            <a:ext cx="5159898" cy="2481898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751246" y="3553282"/>
            <a:ext cx="4033236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defPPr>
              <a:defRPr lang="ru-RU"/>
            </a:defPPr>
            <a:lvl1pPr algn="ctr"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dirty="0"/>
              <a:t>График тока </a:t>
            </a:r>
            <a:r>
              <a:rPr lang="ru-RU" altLang="ru-RU" dirty="0" smtClean="0"/>
              <a:t>пучка </a:t>
            </a:r>
            <a:r>
              <a:rPr lang="ru-RU" altLang="ru-RU" dirty="0"/>
              <a:t>из источника ионов</a:t>
            </a:r>
          </a:p>
        </p:txBody>
      </p:sp>
      <p:pic>
        <p:nvPicPr>
          <p:cNvPr id="12" name="Изображение6"/>
          <p:cNvPicPr/>
          <p:nvPr/>
        </p:nvPicPr>
        <p:blipFill>
          <a:blip r:embed="rId7"/>
          <a:stretch>
            <a:fillRect/>
          </a:stretch>
        </p:blipFill>
        <p:spPr bwMode="auto">
          <a:xfrm>
            <a:off x="7104112" y="3861048"/>
            <a:ext cx="4968552" cy="2590784"/>
          </a:xfrm>
          <a:prstGeom prst="rect">
            <a:avLst/>
          </a:prstGeom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223897" y="6451832"/>
            <a:ext cx="4728303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solidFill>
                  <a:schemeClr val="tx2"/>
                </a:solidFill>
              </a:rPr>
              <a:t>Графики тока пучка в коробке </a:t>
            </a:r>
            <a:r>
              <a:rPr lang="ru-RU" altLang="ru-RU" sz="1400" dirty="0" smtClean="0">
                <a:solidFill>
                  <a:schemeClr val="tx2"/>
                </a:solidFill>
              </a:rPr>
              <a:t>208 и </a:t>
            </a:r>
            <a:r>
              <a:rPr lang="ru-RU" altLang="ru-RU" sz="1400" dirty="0">
                <a:solidFill>
                  <a:schemeClr val="tx2"/>
                </a:solidFill>
              </a:rPr>
              <a:t>на диафрагме</a:t>
            </a:r>
          </a:p>
        </p:txBody>
      </p:sp>
    </p:spTree>
    <p:extLst>
      <p:ext uri="{BB962C8B-B14F-4D97-AF65-F5344CB8AC3E}">
        <p14:creationId xmlns:p14="http://schemas.microsoft.com/office/powerpoint/2010/main" val="35405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Shape 1"/>
          <p:cNvSpPr txBox="1"/>
          <p:nvPr/>
        </p:nvSpPr>
        <p:spPr>
          <a:xfrm>
            <a:off x="263352" y="188640"/>
            <a:ext cx="11089232" cy="666720"/>
          </a:xfrm>
          <a:prstGeom prst="rect">
            <a:avLst/>
          </a:prstGeom>
          <a:noFill/>
          <a:ln>
            <a:noFill/>
          </a:ln>
        </p:spPr>
        <p:txBody>
          <a:bodyPr lIns="91430" tIns="45718" rIns="91430" bIns="45718" anchor="ctr">
            <a:noAutofit/>
          </a:bodyPr>
          <a:lstStyle/>
          <a:p>
            <a:r>
              <a:rPr lang="ru-RU" sz="2000" b="1" spc="-1" dirty="0">
                <a:solidFill>
                  <a:srgbClr val="002060"/>
                </a:solidFill>
              </a:rPr>
              <a:t>Проведение испытаний ЭО </a:t>
            </a:r>
            <a:r>
              <a:rPr lang="ru-RU" sz="2000" b="1" spc="-1" dirty="0" smtClean="0">
                <a:solidFill>
                  <a:srgbClr val="002060"/>
                </a:solidFill>
              </a:rPr>
              <a:t>МС (</a:t>
            </a:r>
            <a:r>
              <a:rPr lang="ru-RU" sz="2000" b="1" spc="-1" dirty="0">
                <a:solidFill>
                  <a:srgbClr val="002060"/>
                </a:solidFill>
              </a:rPr>
              <a:t>2</a:t>
            </a:r>
            <a:r>
              <a:rPr lang="ru-RU" sz="2000" b="1" spc="-1" dirty="0" smtClean="0">
                <a:solidFill>
                  <a:srgbClr val="002060"/>
                </a:solidFill>
              </a:rPr>
              <a:t>)</a:t>
            </a:r>
            <a:endParaRPr lang="ru-RU" sz="2000" b="1" spc="-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84632" y="6453342"/>
            <a:ext cx="415577" cy="338550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14</a:t>
            </a:r>
            <a:endParaRPr lang="ru-RU" sz="1600" dirty="0" smtClean="0">
              <a:solidFill>
                <a:schemeClr val="tx2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341009" y="1484784"/>
            <a:ext cx="3411175" cy="2946838"/>
            <a:chOff x="3791587" y="1645900"/>
            <a:chExt cx="2677698" cy="3449485"/>
          </a:xfrm>
        </p:grpSpPr>
        <p:pic>
          <p:nvPicPr>
            <p:cNvPr id="9" name="Рисунок 8" descr="D:\Новый сепаратор\2023\Расчеты\Расчет ИИ по КД НИИЭФА\25.06.23\phase2-200.pn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24" t="3930" r="19351" b="6944"/>
            <a:stretch/>
          </p:blipFill>
          <p:spPr bwMode="auto">
            <a:xfrm>
              <a:off x="3791587" y="1645900"/>
              <a:ext cx="2677698" cy="34494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Овал 9"/>
            <p:cNvSpPr/>
            <p:nvPr/>
          </p:nvSpPr>
          <p:spPr>
            <a:xfrm rot="540000">
              <a:off x="4245679" y="3299869"/>
              <a:ext cx="1819275" cy="163447"/>
            </a:xfrm>
            <a:prstGeom prst="ellipse">
              <a:avLst/>
            </a:prstGeom>
            <a:noFill/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719736" y="4489966"/>
            <a:ext cx="2600400" cy="52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defPPr>
              <a:defRPr lang="ru-RU"/>
            </a:defPPr>
            <a:lvl1pPr algn="ctr"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dirty="0" smtClean="0"/>
              <a:t>Фазовый портрет пучка</a:t>
            </a:r>
            <a:br>
              <a:rPr lang="ru-RU" altLang="ru-RU" dirty="0" smtClean="0"/>
            </a:br>
            <a:r>
              <a:rPr lang="ru-RU" altLang="ru-RU" dirty="0" smtClean="0"/>
              <a:t> в </a:t>
            </a:r>
            <a:r>
              <a:rPr lang="ru-RU" altLang="ru-RU" dirty="0"/>
              <a:t>плоскости </a:t>
            </a:r>
            <a:r>
              <a:rPr lang="en-US" altLang="ru-RU" dirty="0" smtClean="0"/>
              <a:t>y-y'</a:t>
            </a:r>
            <a:endParaRPr lang="ru-RU" alt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7259" y="4902259"/>
            <a:ext cx="4972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94168">
              <a:spcAft>
                <a:spcPts val="600"/>
              </a:spcAft>
              <a:defRPr/>
            </a:pPr>
            <a:r>
              <a:rPr lang="ru-RU" b="1" dirty="0" smtClean="0">
                <a:solidFill>
                  <a:schemeClr val="tx2"/>
                </a:solidFill>
              </a:rPr>
              <a:t>Требуется </a:t>
            </a:r>
            <a:r>
              <a:rPr lang="ru-RU" b="1" dirty="0">
                <a:solidFill>
                  <a:schemeClr val="tx2"/>
                </a:solidFill>
              </a:rPr>
              <a:t>оптимизация электрических  </a:t>
            </a:r>
            <a:r>
              <a:rPr lang="ru-RU" b="1" dirty="0" smtClean="0">
                <a:solidFill>
                  <a:schemeClr val="tx2"/>
                </a:solidFill>
              </a:rPr>
              <a:t>потенциалов, </a:t>
            </a:r>
            <a:r>
              <a:rPr lang="ru-RU" b="1" dirty="0">
                <a:solidFill>
                  <a:schemeClr val="tx2"/>
                </a:solidFill>
              </a:rPr>
              <a:t>подаваемых </a:t>
            </a:r>
            <a:r>
              <a:rPr lang="ru-RU" b="1" dirty="0" smtClean="0">
                <a:solidFill>
                  <a:schemeClr val="tx2"/>
                </a:solidFill>
              </a:rPr>
              <a:t>на электроды источника ионов и их геометрии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48872" y="4267542"/>
            <a:ext cx="451182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94168">
              <a:spcAft>
                <a:spcPts val="600"/>
              </a:spcAft>
              <a:defRPr/>
            </a:pPr>
            <a:endParaRPr lang="ru-RU" sz="1600" dirty="0">
              <a:solidFill>
                <a:schemeClr val="tx2"/>
              </a:solidFill>
            </a:endParaRPr>
          </a:p>
          <a:p>
            <a:pPr defTabSz="994168"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</a:rPr>
              <a:t>Требуется </a:t>
            </a:r>
            <a:r>
              <a:rPr lang="ru-RU" sz="1600" b="1" dirty="0">
                <a:solidFill>
                  <a:schemeClr val="tx2"/>
                </a:solidFill>
              </a:rPr>
              <a:t>оптимизация </a:t>
            </a:r>
            <a:r>
              <a:rPr lang="ru-RU" sz="1600" b="1" dirty="0" smtClean="0">
                <a:solidFill>
                  <a:schemeClr val="tx2"/>
                </a:solidFill>
              </a:rPr>
              <a:t>режимов работы электромагнита (финишная обработка торцевых полюсных наконечников) </a:t>
            </a:r>
            <a:br>
              <a:rPr lang="ru-RU" sz="1600" b="1" dirty="0" smtClean="0">
                <a:solidFill>
                  <a:schemeClr val="tx2"/>
                </a:solidFill>
              </a:rPr>
            </a:br>
            <a:r>
              <a:rPr lang="ru-RU" sz="1600" b="1" dirty="0" smtClean="0">
                <a:solidFill>
                  <a:schemeClr val="tx2"/>
                </a:solidFill>
              </a:rPr>
              <a:t>и/или корректировка длины </a:t>
            </a:r>
            <a:br>
              <a:rPr lang="ru-RU" sz="1600" b="1" dirty="0" smtClean="0">
                <a:solidFill>
                  <a:schemeClr val="tx2"/>
                </a:solidFill>
              </a:rPr>
            </a:br>
            <a:r>
              <a:rPr lang="ru-RU" sz="1600" b="1" dirty="0" smtClean="0">
                <a:solidFill>
                  <a:schemeClr val="tx2"/>
                </a:solidFill>
              </a:rPr>
              <a:t>выходного плеча вакуумной камеры</a:t>
            </a:r>
            <a:endParaRPr lang="ru-RU" sz="1600" b="1" dirty="0">
              <a:solidFill>
                <a:schemeClr val="tx2"/>
              </a:solidFill>
            </a:endParaRPr>
          </a:p>
          <a:p>
            <a:pPr defTabSz="994168">
              <a:spcAft>
                <a:spcPts val="600"/>
              </a:spcAft>
              <a:defRPr/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9336360" y="3080247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2135560" y="3140968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35360" y="5949280"/>
                <a:ext cx="11593288" cy="749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94168">
                  <a:spcAft>
                    <a:spcPts val="600"/>
                  </a:spcAft>
                  <a:defRPr/>
                </a:pPr>
                <a:r>
                  <a:rPr lang="ru-RU" sz="2000" b="1" dirty="0">
                    <a:solidFill>
                      <a:schemeClr val="tx2"/>
                    </a:solidFill>
                  </a:rPr>
                  <a:t>При достижении оптимальных режимов работы </a:t>
                </a:r>
                <a:r>
                  <a:rPr lang="ru-RU" sz="2000" b="1" dirty="0" smtClean="0">
                    <a:solidFill>
                      <a:schemeClr val="tx2"/>
                    </a:solidFill>
                  </a:rPr>
                  <a:t>будут </a:t>
                </a:r>
                <a:r>
                  <a:rPr lang="ru-RU" sz="2000" b="1" dirty="0">
                    <a:solidFill>
                      <a:schemeClr val="tx2"/>
                    </a:solidFill>
                  </a:rPr>
                  <a:t>обеспечены </a:t>
                </a:r>
                <a:r>
                  <a:rPr lang="ru-RU" sz="2000" b="1" dirty="0" smtClean="0">
                    <a:solidFill>
                      <a:schemeClr val="tx2"/>
                    </a:solidFill>
                  </a:rPr>
                  <a:t/>
                </a:r>
                <a:br>
                  <a:rPr lang="ru-RU" sz="2000" b="1" dirty="0" smtClean="0">
                    <a:solidFill>
                      <a:schemeClr val="tx2"/>
                    </a:solidFill>
                  </a:rPr>
                </a:br>
                <a:r>
                  <a:rPr lang="ru-RU" sz="2000" b="1" dirty="0" smtClean="0">
                    <a:solidFill>
                      <a:schemeClr val="tx2"/>
                    </a:solidFill>
                  </a:rPr>
                  <a:t>целевые значения </a:t>
                </a:r>
                <a:r>
                  <a:rPr lang="ru-RU" sz="2000" b="1" dirty="0">
                    <a:solidFill>
                      <a:schemeClr val="tx2"/>
                    </a:solidFill>
                  </a:rPr>
                  <a:t>коэффициентов </a:t>
                </a:r>
                <a:r>
                  <a:rPr lang="ru-RU" sz="2000" b="1" dirty="0" smtClean="0">
                    <a:solidFill>
                      <a:schemeClr val="tx2"/>
                    </a:solidFill>
                  </a:rPr>
                  <a:t>прохождения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ru-RU" sz="20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К</m:t>
                        </m:r>
                      </m:e>
                      <m:sub>
                        <m:r>
                          <a:rPr lang="ru-RU" sz="20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пр</m:t>
                        </m:r>
                      </m:sub>
                      <m:sup>
                        <m:r>
                          <a:rPr lang="ru-RU" sz="20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ru-RU" sz="2000" b="1" dirty="0" smtClean="0">
                    <a:solidFill>
                      <a:schemeClr val="tx2"/>
                    </a:solidFill>
                  </a:rPr>
                  <a:t>= 90%) и захождения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ru-RU" sz="20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К</m:t>
                        </m:r>
                      </m:e>
                      <m:sub>
                        <m:r>
                          <a:rPr lang="ru-RU" sz="20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з</m:t>
                        </m:r>
                      </m:sub>
                      <m:sup>
                        <m:r>
                          <a:rPr lang="ru-RU" sz="20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ru-RU" sz="2000" b="1" dirty="0" smtClean="0">
                    <a:solidFill>
                      <a:schemeClr val="tx2"/>
                    </a:solidFill>
                  </a:rPr>
                  <a:t> = 90%)</a:t>
                </a:r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5949280"/>
                <a:ext cx="11593288" cy="749501"/>
              </a:xfrm>
              <a:prstGeom prst="rect">
                <a:avLst/>
              </a:prstGeom>
              <a:blipFill rotWithShape="1">
                <a:blip r:embed="rId4"/>
                <a:stretch>
                  <a:fillRect t="-3252" b="-97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7832428" y="1038276"/>
                <a:ext cx="4024212" cy="20067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94055">
                  <a:spcAft>
                    <a:spcPts val="600"/>
                  </a:spcAft>
                  <a:defRPr/>
                </a:pPr>
                <a:r>
                  <a:rPr lang="ru-RU" b="1" i="1" dirty="0">
                    <a:solidFill>
                      <a:schemeClr val="tx2"/>
                    </a:solidFill>
                  </a:rPr>
                  <a:t>Коэффициент </a:t>
                </a:r>
                <a:r>
                  <a:rPr lang="ru-RU" b="1" i="1" dirty="0" smtClean="0">
                    <a:solidFill>
                      <a:schemeClr val="tx2"/>
                    </a:solidFill>
                  </a:rPr>
                  <a:t>захождения</a:t>
                </a:r>
                <a:br>
                  <a:rPr lang="ru-RU" b="1" i="1" dirty="0" smtClean="0">
                    <a:solidFill>
                      <a:schemeClr val="tx2"/>
                    </a:solidFill>
                  </a:rPr>
                </a:br>
                <a:r>
                  <a:rPr lang="ru-RU" b="1" i="1" dirty="0" smtClean="0">
                    <a:solidFill>
                      <a:schemeClr val="tx2"/>
                    </a:solidFill>
                  </a:rPr>
                  <a:t>в </a:t>
                </a:r>
                <a:r>
                  <a:rPr lang="ru-RU" b="1" i="1" dirty="0">
                    <a:solidFill>
                      <a:schemeClr val="tx2"/>
                    </a:solidFill>
                  </a:rPr>
                  <a:t>приемные коробки:</a:t>
                </a:r>
              </a:p>
              <a:p>
                <a:pPr algn="ctr" defTabSz="994055"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К</m:t>
                        </m:r>
                      </m:e>
                      <m:sub>
                        <m:r>
                          <a:rPr lang="ru-RU" sz="24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з</m:t>
                        </m:r>
                      </m:sub>
                    </m:sSub>
                    <m:r>
                      <a:rPr lang="ru-RU" sz="2400" b="1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ru-RU" sz="24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ru-RU" sz="2400" b="1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ru-RU" sz="2400" b="1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num>
                      <m:den>
                        <m:sSubSup>
                          <m:sSubSupPr>
                            <m:ctrlPr>
                              <a:rPr lang="ru-RU" sz="24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ru-RU" sz="24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ПрИ</m:t>
                            </m:r>
                          </m:sub>
                          <m:sup/>
                        </m:sSubSup>
                      </m:den>
                    </m:f>
                  </m:oMath>
                </a14:m>
                <a:r>
                  <a:rPr lang="ru-RU" sz="2400" b="1" dirty="0">
                    <a:solidFill>
                      <a:schemeClr val="tx2"/>
                    </a:solidFill>
                  </a:rPr>
                  <a:t> </a:t>
                </a:r>
                <a:r>
                  <a:rPr lang="ru-RU" sz="2400" dirty="0">
                    <a:solidFill>
                      <a:schemeClr val="tx2"/>
                    </a:solidFill>
                  </a:rPr>
                  <a:t>= 23,3%</a:t>
                </a:r>
              </a:p>
              <a:p>
                <a:pPr defTabSz="994055">
                  <a:spcAft>
                    <a:spcPts val="600"/>
                  </a:spcAft>
                  <a:defRPr/>
                </a:pPr>
                <a:r>
                  <a:rPr lang="ru-RU" dirty="0">
                    <a:solidFill>
                      <a:schemeClr val="tx2"/>
                    </a:solidFill>
                  </a:rPr>
                  <a:t>где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ru-RU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ru-RU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ru-RU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lang="ru-RU" i="1" dirty="0">
                    <a:solidFill>
                      <a:schemeClr val="tx2"/>
                    </a:solidFill>
                  </a:rPr>
                  <a:t> – </a:t>
                </a:r>
                <a:r>
                  <a:rPr lang="ru-RU" dirty="0">
                    <a:solidFill>
                      <a:schemeClr val="tx2"/>
                    </a:solidFill>
                  </a:rPr>
                  <a:t>сумма ионных токов </a:t>
                </a:r>
                <a:r>
                  <a:rPr lang="ru-RU" dirty="0" smtClean="0">
                    <a:solidFill>
                      <a:schemeClr val="tx2"/>
                    </a:solidFill>
                  </a:rPr>
                  <a:t/>
                </a:r>
                <a:br>
                  <a:rPr lang="ru-RU" dirty="0" smtClean="0">
                    <a:solidFill>
                      <a:schemeClr val="tx2"/>
                    </a:solidFill>
                  </a:rPr>
                </a:br>
                <a:r>
                  <a:rPr lang="ru-RU" dirty="0" smtClean="0">
                    <a:solidFill>
                      <a:schemeClr val="tx2"/>
                    </a:solidFill>
                  </a:rPr>
                  <a:t>                  в </a:t>
                </a:r>
                <a:r>
                  <a:rPr lang="ru-RU" dirty="0">
                    <a:solidFill>
                      <a:schemeClr val="tx2"/>
                    </a:solidFill>
                  </a:rPr>
                  <a:t>приёмных коробках</a:t>
                </a: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428" y="1038276"/>
                <a:ext cx="4024212" cy="2006703"/>
              </a:xfrm>
              <a:prstGeom prst="rect">
                <a:avLst/>
              </a:prstGeom>
              <a:blipFill rotWithShape="1">
                <a:blip r:embed="rId5"/>
                <a:stretch>
                  <a:fillRect l="-1364" t="-1515" b="-196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7824192" y="3335587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94168">
              <a:spcAft>
                <a:spcPts val="600"/>
              </a:spcAft>
              <a:defRPr/>
            </a:pPr>
            <a:r>
              <a:rPr lang="ru-RU" dirty="0">
                <a:solidFill>
                  <a:schemeClr val="tx2"/>
                </a:solidFill>
              </a:rPr>
              <a:t>Фокусировка </a:t>
            </a:r>
            <a:r>
              <a:rPr lang="ru-RU" dirty="0" smtClean="0">
                <a:solidFill>
                  <a:schemeClr val="tx2"/>
                </a:solidFill>
              </a:rPr>
              <a:t>ионного пучка </a:t>
            </a:r>
            <a:r>
              <a:rPr lang="ru-RU" dirty="0">
                <a:solidFill>
                  <a:schemeClr val="tx2"/>
                </a:solidFill>
              </a:rPr>
              <a:t>осуществлялась за фокальной плоскостью приемника изотопов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31676" y="3513782"/>
            <a:ext cx="4496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94168">
              <a:spcAft>
                <a:spcPts val="600"/>
              </a:spcAft>
              <a:defRPr/>
            </a:pPr>
            <a:r>
              <a:rPr lang="ru-RU" dirty="0">
                <a:solidFill>
                  <a:schemeClr val="tx2"/>
                </a:solidFill>
              </a:rPr>
              <a:t>Сходимость ионного пучка 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в </a:t>
            </a:r>
            <a:r>
              <a:rPr lang="ru-RU" dirty="0">
                <a:solidFill>
                  <a:schemeClr val="tx2"/>
                </a:solidFill>
              </a:rPr>
              <a:t>вертикальном направлении 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превышала </a:t>
            </a:r>
            <a:r>
              <a:rPr lang="ru-RU" dirty="0">
                <a:solidFill>
                  <a:schemeClr val="tx2"/>
                </a:solidFill>
              </a:rPr>
              <a:t>требуемое </a:t>
            </a:r>
            <a:r>
              <a:rPr lang="ru-RU" dirty="0" smtClean="0">
                <a:solidFill>
                  <a:schemeClr val="tx2"/>
                </a:solidFill>
              </a:rPr>
              <a:t>значение (0,5°)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9358213" y="4293096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2157413" y="4581128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2"/>
              <p:cNvSpPr txBox="1">
                <a:spLocks/>
              </p:cNvSpPr>
              <p:nvPr/>
            </p:nvSpPr>
            <p:spPr>
              <a:xfrm>
                <a:off x="191344" y="1052736"/>
                <a:ext cx="6984776" cy="1900004"/>
              </a:xfrm>
              <a:prstGeom prst="rect">
                <a:avLst/>
              </a:prstGeom>
            </p:spPr>
            <p:txBody>
              <a:bodyPr lIns="91429" tIns="45715" rIns="91429" bIns="45715"/>
              <a:lstStyle>
                <a:lvl1pPr marL="180975" indent="-180975" algn="l" rtl="0" eaLnBrk="0" fontAlgn="base" hangingPunct="0">
                  <a:lnSpc>
                    <a:spcPct val="110000"/>
                  </a:lnSpc>
                  <a:spcBef>
                    <a:spcPct val="40000"/>
                  </a:spcBef>
                  <a:spcAft>
                    <a:spcPct val="20000"/>
                  </a:spcAft>
                  <a:buBlip>
                    <a:blip r:embed="rId6"/>
                  </a:buBlip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60363" indent="-177800"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20000"/>
                  </a:spcAft>
                  <a:buBlip>
                    <a:blip r:embed="rId7"/>
                  </a:buBlip>
                  <a:defRPr sz="14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62050" indent="-268288" algn="l" rtl="0" eaLnBrk="0" fontAlgn="base" hangingPunct="0">
                  <a:spcBef>
                    <a:spcPct val="0"/>
                  </a:spcBef>
                  <a:spcAft>
                    <a:spcPct val="30000"/>
                  </a:spcAft>
                  <a:buBlip>
                    <a:blip r:embed="rId7"/>
                  </a:buBlip>
                  <a:defRPr sz="22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65288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73275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30475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87675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44875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902075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0" algn="ctr" defTabSz="994055"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ru-RU" sz="1800" b="1" i="1" dirty="0" smtClean="0">
                    <a:solidFill>
                      <a:schemeClr val="tx2"/>
                    </a:solidFill>
                  </a:rPr>
                  <a:t>Коэффициент прохождения ионного пучка по камере:</a:t>
                </a:r>
                <a:endParaRPr lang="ru-RU" sz="1800" b="1" i="1" dirty="0">
                  <a:solidFill>
                    <a:schemeClr val="tx2"/>
                  </a:solidFill>
                </a:endParaRPr>
              </a:p>
              <a:p>
                <a:pPr marL="0" indent="0" defTabSz="994055"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ru-RU" sz="2400" b="1" dirty="0" smtClean="0">
                    <a:solidFill>
                      <a:schemeClr val="tx2"/>
                    </a:solidFill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К</m:t>
                        </m:r>
                      </m:e>
                      <m:sub>
                        <m:r>
                          <a:rPr lang="ru-RU" sz="24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пр</m:t>
                        </m:r>
                      </m:sub>
                    </m:sSub>
                    <m:r>
                      <a:rPr lang="ru-RU" sz="2400" b="1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ru-RU" sz="24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ru-RU" sz="24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ПрИ</m:t>
                            </m:r>
                          </m:sub>
                          <m:sup/>
                        </m:sSubSup>
                      </m:num>
                      <m:den>
                        <m:sSub>
                          <m:sSubPr>
                            <m:ctrlPr>
                              <a:rPr lang="ru-RU" sz="24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ru-RU" sz="24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ИИ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2400" b="1" dirty="0">
                    <a:solidFill>
                      <a:schemeClr val="tx2"/>
                    </a:solidFill>
                  </a:rPr>
                  <a:t> </a:t>
                </a:r>
                <a:r>
                  <a:rPr lang="ru-RU" sz="2400" dirty="0">
                    <a:solidFill>
                      <a:schemeClr val="tx2"/>
                    </a:solidFill>
                  </a:rPr>
                  <a:t>= </a:t>
                </a:r>
                <a:r>
                  <a:rPr lang="ru-RU" sz="2400" dirty="0" smtClean="0">
                    <a:solidFill>
                      <a:schemeClr val="tx2"/>
                    </a:solidFill>
                  </a:rPr>
                  <a:t>11,1%</a:t>
                </a:r>
                <a:endParaRPr lang="ru-RU" sz="2400" dirty="0">
                  <a:solidFill>
                    <a:schemeClr val="tx2"/>
                  </a:solidFill>
                </a:endParaRPr>
              </a:p>
              <a:p>
                <a:pPr marL="0" indent="0" defTabSz="994055"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ru-RU" sz="18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г</a:t>
                </a:r>
                <a:r>
                  <a:rPr lang="ru-RU" sz="1800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де </a:t>
                </a:r>
                <a:r>
                  <a:rPr lang="en-US" sz="1800" b="1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ru-RU" sz="1800" b="1" baseline="-250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ИИ</a:t>
                </a:r>
                <a:r>
                  <a:rPr lang="en-US" sz="1800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1800" b="1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ru-RU" sz="1800" b="1" baseline="-25000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ПрИ</a:t>
                </a:r>
                <a:r>
                  <a:rPr lang="ru-RU" sz="1800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800" dirty="0">
                    <a:solidFill>
                      <a:schemeClr val="tx2"/>
                    </a:solidFill>
                  </a:rPr>
                  <a:t>– ток однозарядных </a:t>
                </a:r>
                <a:r>
                  <a:rPr lang="ru-RU" sz="1800" dirty="0" smtClean="0">
                    <a:solidFill>
                      <a:schemeClr val="tx2"/>
                    </a:solidFill>
                  </a:rPr>
                  <a:t>ионов </a:t>
                </a:r>
                <a:br>
                  <a:rPr lang="ru-RU" sz="1800" dirty="0" smtClean="0">
                    <a:solidFill>
                      <a:schemeClr val="tx2"/>
                    </a:solidFill>
                  </a:rPr>
                </a:br>
                <a:r>
                  <a:rPr lang="ru-RU" sz="1800" dirty="0" smtClean="0">
                    <a:solidFill>
                      <a:schemeClr val="tx2"/>
                    </a:solidFill>
                  </a:rPr>
                  <a:t>                   </a:t>
                </a:r>
                <a:r>
                  <a:rPr lang="ru-RU" dirty="0" smtClean="0">
                    <a:solidFill>
                      <a:schemeClr val="tx2"/>
                    </a:solidFill>
                  </a:rPr>
                  <a:t> 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 </a:t>
                </a:r>
                <a:r>
                  <a:rPr lang="ru-RU" sz="1800" dirty="0" smtClean="0">
                    <a:solidFill>
                      <a:schemeClr val="tx2"/>
                    </a:solidFill>
                  </a:rPr>
                  <a:t> из </a:t>
                </a:r>
                <a:r>
                  <a:rPr lang="ru-RU" sz="1800" dirty="0">
                    <a:solidFill>
                      <a:schemeClr val="tx2"/>
                    </a:solidFill>
                  </a:rPr>
                  <a:t>источника </a:t>
                </a:r>
                <a:r>
                  <a:rPr lang="ru-RU" sz="1800" dirty="0" smtClean="0">
                    <a:solidFill>
                      <a:schemeClr val="tx2"/>
                    </a:solidFill>
                  </a:rPr>
                  <a:t>ионов</a:t>
                </a:r>
                <a:r>
                  <a:rPr lang="en-US" sz="1800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1800" dirty="0" smtClean="0">
                    <a:solidFill>
                      <a:schemeClr val="tx2"/>
                    </a:solidFill>
                  </a:rPr>
                  <a:t/>
                </a:r>
                <a:br>
                  <a:rPr lang="ru-RU" sz="1800" dirty="0" smtClean="0">
                    <a:solidFill>
                      <a:schemeClr val="tx2"/>
                    </a:solidFill>
                  </a:rPr>
                </a:br>
                <a:r>
                  <a:rPr lang="ru-RU" sz="1800" dirty="0" smtClean="0">
                    <a:solidFill>
                      <a:schemeClr val="tx2"/>
                    </a:solidFill>
                  </a:rPr>
                  <a:t>                 </a:t>
                </a:r>
                <a:r>
                  <a:rPr lang="ru-RU" dirty="0" smtClean="0">
                    <a:solidFill>
                      <a:schemeClr val="tx2"/>
                    </a:solidFill>
                  </a:rPr>
                  <a:t>    </a:t>
                </a:r>
                <a:r>
                  <a:rPr lang="en-US" sz="1800" dirty="0" smtClean="0">
                    <a:solidFill>
                      <a:schemeClr val="tx2"/>
                    </a:solidFill>
                  </a:rPr>
                  <a:t>  </a:t>
                </a:r>
                <a:r>
                  <a:rPr lang="ru-RU" sz="1800" dirty="0" smtClean="0">
                    <a:solidFill>
                      <a:schemeClr val="tx2"/>
                    </a:solidFill>
                  </a:rPr>
                  <a:t> и на приемнике</a:t>
                </a:r>
                <a:endParaRPr lang="en-US" sz="1800" dirty="0">
                  <a:solidFill>
                    <a:schemeClr val="tx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1052736"/>
                <a:ext cx="6984776" cy="1900004"/>
              </a:xfrm>
              <a:prstGeom prst="rect">
                <a:avLst/>
              </a:prstGeom>
              <a:blipFill rotWithShape="1">
                <a:blip r:embed="rId8"/>
                <a:stretch>
                  <a:fillRect l="-698" t="-1608" b="-80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294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/>
          <p:cNvSpPr txBox="1"/>
          <p:nvPr/>
        </p:nvSpPr>
        <p:spPr>
          <a:xfrm>
            <a:off x="263352" y="332656"/>
            <a:ext cx="11089232" cy="666720"/>
          </a:xfrm>
          <a:prstGeom prst="rect">
            <a:avLst/>
          </a:prstGeom>
          <a:noFill/>
          <a:ln>
            <a:noFill/>
          </a:ln>
        </p:spPr>
        <p:txBody>
          <a:bodyPr lIns="91430" tIns="45718" rIns="91430" bIns="45718" anchor="ctr">
            <a:noAutofit/>
          </a:bodyPr>
          <a:lstStyle/>
          <a:p>
            <a:r>
              <a:rPr lang="ru-RU" sz="2000" b="1" spc="-1" dirty="0">
                <a:solidFill>
                  <a:srgbClr val="002060"/>
                </a:solidFill>
              </a:rPr>
              <a:t>Оптимизация режимов работы масс-сепаратора</a:t>
            </a:r>
            <a:br>
              <a:rPr lang="ru-RU" sz="2000" b="1" spc="-1" dirty="0">
                <a:solidFill>
                  <a:srgbClr val="002060"/>
                </a:solidFill>
              </a:rPr>
            </a:br>
            <a:r>
              <a:rPr lang="ru-RU" sz="2000" b="1" spc="-1" dirty="0">
                <a:solidFill>
                  <a:srgbClr val="002060"/>
                </a:solidFill>
              </a:rPr>
              <a:t>Источник ионов (1)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1344" y="1958637"/>
            <a:ext cx="4752528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94168">
              <a:spcAft>
                <a:spcPts val="600"/>
              </a:spcAft>
              <a:defRPr/>
            </a:pPr>
            <a:r>
              <a:rPr lang="ru-RU" b="1" dirty="0" smtClean="0">
                <a:solidFill>
                  <a:schemeClr val="tx2"/>
                </a:solidFill>
              </a:rPr>
              <a:t>Оптимизация </a:t>
            </a:r>
            <a:r>
              <a:rPr lang="ru-RU" b="1" dirty="0">
                <a:solidFill>
                  <a:schemeClr val="tx2"/>
                </a:solidFill>
              </a:rPr>
              <a:t>система отбора </a:t>
            </a:r>
            <a:r>
              <a:rPr lang="ru-RU" b="1" dirty="0" smtClean="0">
                <a:solidFill>
                  <a:schemeClr val="tx2"/>
                </a:solidFill>
              </a:rPr>
              <a:t>пучка:     </a:t>
            </a:r>
            <a:endParaRPr lang="ru-RU" b="1" dirty="0">
              <a:solidFill>
                <a:schemeClr val="tx2"/>
              </a:solidFill>
            </a:endParaRPr>
          </a:p>
          <a:p>
            <a:pPr defTabSz="994168">
              <a:spcAft>
                <a:spcPts val="600"/>
              </a:spcAft>
              <a:defRPr/>
            </a:pPr>
            <a:r>
              <a:rPr lang="ru-RU" dirty="0" smtClean="0">
                <a:solidFill>
                  <a:schemeClr val="tx2"/>
                </a:solidFill>
              </a:rPr>
              <a:t>    - распределение электрического поля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      ионной оптики – оптимизация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      потенциалов и при необходимости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      </a:t>
            </a:r>
            <a:r>
              <a:rPr lang="ru-RU" dirty="0">
                <a:solidFill>
                  <a:schemeClr val="tx2"/>
                </a:solidFill>
              </a:rPr>
              <a:t>геометрии </a:t>
            </a:r>
            <a:r>
              <a:rPr lang="ru-RU" dirty="0" smtClean="0">
                <a:solidFill>
                  <a:schemeClr val="tx2"/>
                </a:solidFill>
              </a:rPr>
              <a:t>электродов</a:t>
            </a:r>
            <a:endParaRPr lang="ru-RU" dirty="0">
              <a:solidFill>
                <a:schemeClr val="tx2"/>
              </a:solidFill>
            </a:endParaRPr>
          </a:p>
          <a:p>
            <a:pPr defTabSz="994168">
              <a:spcAft>
                <a:spcPts val="600"/>
              </a:spcAft>
              <a:defRPr/>
            </a:pPr>
            <a:r>
              <a:rPr lang="ru-RU" dirty="0">
                <a:solidFill>
                  <a:schemeClr val="tx2"/>
                </a:solidFill>
              </a:rPr>
              <a:t>    - повышение точности </a:t>
            </a:r>
            <a:r>
              <a:rPr lang="ru-RU" dirty="0" smtClean="0">
                <a:solidFill>
                  <a:schemeClr val="tx2"/>
                </a:solidFill>
              </a:rPr>
              <a:t>установки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      </a:t>
            </a:r>
            <a:r>
              <a:rPr lang="ru-RU" dirty="0">
                <a:solidFill>
                  <a:schemeClr val="tx2"/>
                </a:solidFill>
              </a:rPr>
              <a:t>электродов – применение 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      специального </a:t>
            </a:r>
            <a:r>
              <a:rPr lang="ru-RU" dirty="0" err="1">
                <a:solidFill>
                  <a:schemeClr val="tx2"/>
                </a:solidFill>
              </a:rPr>
              <a:t>юстировочного</a:t>
            </a:r>
            <a:r>
              <a:rPr lang="ru-RU" dirty="0">
                <a:solidFill>
                  <a:schemeClr val="tx2"/>
                </a:solidFill>
              </a:rPr>
              <a:t> шаблона</a:t>
            </a:r>
            <a:endParaRPr lang="en-US" dirty="0">
              <a:solidFill>
                <a:schemeClr val="tx2"/>
              </a:solidFill>
            </a:endParaRPr>
          </a:p>
          <a:p>
            <a:pPr defTabSz="994168">
              <a:spcAft>
                <a:spcPts val="600"/>
              </a:spcAft>
              <a:defRPr/>
            </a:pPr>
            <a:r>
              <a:rPr lang="ru-RU" b="1" dirty="0">
                <a:solidFill>
                  <a:schemeClr val="tx2"/>
                </a:solidFill>
              </a:rPr>
              <a:t>    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</a:p>
          <a:p>
            <a:pPr defTabSz="994168">
              <a:spcAft>
                <a:spcPts val="600"/>
              </a:spcAft>
              <a:defRPr/>
            </a:pP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     </a:t>
            </a:r>
            <a:r>
              <a:rPr lang="ru-RU" b="1" dirty="0" smtClean="0">
                <a:solidFill>
                  <a:srgbClr val="008000"/>
                </a:solidFill>
              </a:rPr>
              <a:t>Проводка </a:t>
            </a:r>
            <a:r>
              <a:rPr lang="ru-RU" b="1" dirty="0">
                <a:solidFill>
                  <a:srgbClr val="008000"/>
                </a:solidFill>
              </a:rPr>
              <a:t>пучка без  потерь </a:t>
            </a:r>
            <a:r>
              <a:rPr lang="ru-RU" b="1" dirty="0" smtClean="0">
                <a:solidFill>
                  <a:srgbClr val="008000"/>
                </a:solidFill>
              </a:rPr>
              <a:t/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      на </a:t>
            </a:r>
            <a:r>
              <a:rPr lang="ru-RU" b="1" dirty="0">
                <a:solidFill>
                  <a:srgbClr val="008000"/>
                </a:solidFill>
              </a:rPr>
              <a:t>стенках вакуумной </a:t>
            </a:r>
            <a:r>
              <a:rPr lang="ru-RU" b="1" dirty="0" smtClean="0">
                <a:solidFill>
                  <a:srgbClr val="008000"/>
                </a:solidFill>
              </a:rPr>
              <a:t>камеры</a:t>
            </a:r>
            <a:endParaRPr lang="ru-RU" b="1" dirty="0">
              <a:solidFill>
                <a:srgbClr val="008000"/>
              </a:solidFill>
            </a:endParaRPr>
          </a:p>
          <a:p>
            <a:pPr defTabSz="994168">
              <a:spcAft>
                <a:spcPts val="600"/>
              </a:spcAft>
              <a:defRPr/>
            </a:pPr>
            <a:endParaRPr lang="ru-RU" sz="1600" dirty="0">
              <a:solidFill>
                <a:schemeClr val="tx2"/>
              </a:solidFill>
            </a:endParaRPr>
          </a:p>
          <a:p>
            <a:pPr defTabSz="994168">
              <a:spcAft>
                <a:spcPts val="600"/>
              </a:spcAft>
              <a:defRPr/>
            </a:pPr>
            <a:endParaRPr lang="ru-RU" sz="1600" dirty="0">
              <a:solidFill>
                <a:srgbClr val="008000"/>
              </a:solidFill>
            </a:endParaRPr>
          </a:p>
          <a:p>
            <a:pPr defTabSz="994168">
              <a:spcAft>
                <a:spcPts val="600"/>
              </a:spcAft>
              <a:defRPr/>
            </a:pPr>
            <a:endParaRPr lang="ru-RU" sz="1600" dirty="0">
              <a:solidFill>
                <a:srgbClr val="008000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3" cstate="print"/>
          <a:srcRect l="50000" t="33934" b="3506"/>
          <a:stretch/>
        </p:blipFill>
        <p:spPr bwMode="auto">
          <a:xfrm>
            <a:off x="4943872" y="1305460"/>
            <a:ext cx="4379674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 rotWithShape="1">
          <a:blip r:embed="rId4" cstate="print"/>
          <a:srcRect t="31751" r="54964" b="42327"/>
          <a:stretch/>
        </p:blipFill>
        <p:spPr bwMode="auto">
          <a:xfrm>
            <a:off x="8933939" y="1484785"/>
            <a:ext cx="320176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 rotWithShape="1">
          <a:blip r:embed="rId4" cstate="print"/>
          <a:srcRect l="49989" t="31750" r="8212" b="42329"/>
          <a:stretch/>
        </p:blipFill>
        <p:spPr bwMode="auto">
          <a:xfrm>
            <a:off x="9107523" y="3677284"/>
            <a:ext cx="2952414" cy="23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91944" y="6093296"/>
            <a:ext cx="619268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chemeClr val="tx2"/>
                </a:solidFill>
              </a:rPr>
              <a:t>Один из вариантов расчет</a:t>
            </a:r>
            <a:r>
              <a:rPr lang="ru-RU" altLang="ru-RU" sz="1600" b="1" dirty="0">
                <a:solidFill>
                  <a:schemeClr val="tx2"/>
                </a:solidFill>
              </a:rPr>
              <a:t>а</a:t>
            </a:r>
            <a:r>
              <a:rPr lang="ru-RU" altLang="ru-RU" sz="1600" b="1" dirty="0" smtClean="0">
                <a:solidFill>
                  <a:schemeClr val="tx2"/>
                </a:solidFill>
              </a:rPr>
              <a:t> траекторий ионного пучка </a:t>
            </a:r>
            <a:br>
              <a:rPr lang="ru-RU" altLang="ru-RU" sz="1600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U</a:t>
            </a:r>
            <a:r>
              <a:rPr lang="en-US" sz="2000" b="1" baseline="-25000" dirty="0" smtClean="0">
                <a:solidFill>
                  <a:schemeClr val="tx2"/>
                </a:solidFill>
              </a:rPr>
              <a:t>EXT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= 50 </a:t>
            </a:r>
            <a:r>
              <a:rPr lang="ru-RU" b="1" dirty="0" err="1" smtClean="0">
                <a:solidFill>
                  <a:schemeClr val="tx2"/>
                </a:solidFill>
              </a:rPr>
              <a:t>кВ</a:t>
            </a:r>
            <a:r>
              <a:rPr lang="ru-RU" b="1" dirty="0">
                <a:solidFill>
                  <a:schemeClr val="tx2"/>
                </a:solidFill>
              </a:rPr>
              <a:t>,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U</a:t>
            </a:r>
            <a:r>
              <a:rPr lang="en-US" sz="2000" b="1" baseline="-25000" dirty="0" smtClean="0">
                <a:solidFill>
                  <a:schemeClr val="tx2"/>
                </a:solidFill>
              </a:rPr>
              <a:t>PULL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= 49 </a:t>
            </a:r>
            <a:r>
              <a:rPr lang="ru-RU" b="1" dirty="0" err="1" smtClean="0">
                <a:solidFill>
                  <a:schemeClr val="tx2"/>
                </a:solidFill>
              </a:rPr>
              <a:t>кВ</a:t>
            </a:r>
            <a:r>
              <a:rPr lang="ru-RU" b="1" dirty="0">
                <a:solidFill>
                  <a:schemeClr val="tx2"/>
                </a:solidFill>
              </a:rPr>
              <a:t>,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U</a:t>
            </a:r>
            <a:r>
              <a:rPr lang="en-US" sz="2000" b="1" baseline="-25000" dirty="0" smtClean="0">
                <a:solidFill>
                  <a:schemeClr val="tx2"/>
                </a:solidFill>
              </a:rPr>
              <a:t>FOC</a:t>
            </a:r>
            <a:r>
              <a:rPr lang="en-US" b="1" dirty="0" smtClean="0">
                <a:solidFill>
                  <a:schemeClr val="tx2"/>
                </a:solidFill>
              </a:rPr>
              <a:t> = </a:t>
            </a:r>
            <a:r>
              <a:rPr lang="en-US" b="1" dirty="0">
                <a:solidFill>
                  <a:schemeClr val="tx2"/>
                </a:solidFill>
              </a:rPr>
              <a:t>35 </a:t>
            </a:r>
            <a:r>
              <a:rPr lang="ru-RU" b="1" dirty="0" err="1" smtClean="0">
                <a:solidFill>
                  <a:schemeClr val="tx2"/>
                </a:solidFill>
              </a:rPr>
              <a:t>кВ</a:t>
            </a:r>
            <a:r>
              <a:rPr lang="ru-RU" b="1" dirty="0">
                <a:solidFill>
                  <a:schemeClr val="tx2"/>
                </a:solidFill>
              </a:rPr>
              <a:t>,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I</a:t>
            </a:r>
            <a:r>
              <a:rPr lang="en-US" b="1" baseline="30000" dirty="0">
                <a:solidFill>
                  <a:schemeClr val="tx2"/>
                </a:solidFill>
              </a:rPr>
              <a:t>+</a:t>
            </a:r>
            <a:r>
              <a:rPr lang="en-US" b="1" dirty="0">
                <a:solidFill>
                  <a:schemeClr val="tx2"/>
                </a:solidFill>
              </a:rPr>
              <a:t> = 176 </a:t>
            </a:r>
            <a:r>
              <a:rPr lang="ru-RU" b="1" dirty="0" smtClean="0">
                <a:solidFill>
                  <a:schemeClr val="tx2"/>
                </a:solidFill>
              </a:rPr>
              <a:t>мкА</a:t>
            </a:r>
            <a:endParaRPr lang="ru-RU" altLang="ru-RU" b="1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18023" y="5694787"/>
            <a:ext cx="6696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defTabSz="994168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784632" y="6453342"/>
            <a:ext cx="415577" cy="338550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15</a:t>
            </a:r>
            <a:endParaRPr lang="ru-RU" sz="1600" dirty="0" smtClean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75920" y="1218238"/>
            <a:ext cx="37316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1600" b="1" dirty="0" smtClean="0">
                <a:solidFill>
                  <a:schemeClr val="tx2"/>
                </a:solidFill>
              </a:rPr>
              <a:t>EXT     PULL      FOC      GND</a:t>
            </a:r>
            <a:endParaRPr lang="ru-RU" altLang="ru-RU" sz="16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88488" y="3893816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dirty="0"/>
              <a:t>y-y'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488488" y="1606446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dirty="0" smtClean="0"/>
              <a:t>x-x'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26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/>
          <p:cNvSpPr txBox="1"/>
          <p:nvPr/>
        </p:nvSpPr>
        <p:spPr>
          <a:xfrm>
            <a:off x="263352" y="332656"/>
            <a:ext cx="11089232" cy="666720"/>
          </a:xfrm>
          <a:prstGeom prst="rect">
            <a:avLst/>
          </a:prstGeom>
          <a:noFill/>
          <a:ln>
            <a:noFill/>
          </a:ln>
        </p:spPr>
        <p:txBody>
          <a:bodyPr lIns="91430" tIns="45718" rIns="91430" bIns="45718" anchor="ctr">
            <a:noAutofit/>
          </a:bodyPr>
          <a:lstStyle/>
          <a:p>
            <a:r>
              <a:rPr lang="ru-RU" sz="2000" b="1" spc="-1" dirty="0">
                <a:solidFill>
                  <a:srgbClr val="002060"/>
                </a:solidFill>
              </a:rPr>
              <a:t>Оптимизация режимов работы масс-сепаратора</a:t>
            </a:r>
            <a:br>
              <a:rPr lang="ru-RU" sz="2000" b="1" spc="-1" dirty="0">
                <a:solidFill>
                  <a:srgbClr val="002060"/>
                </a:solidFill>
              </a:rPr>
            </a:br>
            <a:r>
              <a:rPr lang="ru-RU" sz="2000" b="1" spc="-1" dirty="0">
                <a:solidFill>
                  <a:srgbClr val="002060"/>
                </a:solidFill>
              </a:rPr>
              <a:t>Источник ионов (2)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392144" y="6165304"/>
            <a:ext cx="32157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chemeClr val="tx2"/>
                </a:solidFill>
              </a:rPr>
              <a:t>Источник ионов</a:t>
            </a:r>
            <a:endParaRPr lang="ru-RU" altLang="ru-RU" sz="1600" b="1" dirty="0">
              <a:solidFill>
                <a:schemeClr val="tx2"/>
              </a:solidFill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304528" y="1700808"/>
            <a:ext cx="8167736" cy="5400600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defTabSz="994168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1800" b="1" dirty="0" smtClean="0">
                <a:solidFill>
                  <a:schemeClr val="tx2"/>
                </a:solidFill>
              </a:rPr>
              <a:t>Оптимизация физического узла, </a:t>
            </a:r>
            <a:br>
              <a:rPr lang="ru-RU" sz="1800" b="1" dirty="0" smtClean="0">
                <a:solidFill>
                  <a:schemeClr val="tx2"/>
                </a:solidFill>
              </a:rPr>
            </a:br>
            <a:r>
              <a:rPr lang="ru-RU" sz="1800" b="1" dirty="0" smtClean="0">
                <a:solidFill>
                  <a:schemeClr val="tx2"/>
                </a:solidFill>
              </a:rPr>
              <a:t>генерирующего ионы:</a:t>
            </a:r>
          </a:p>
          <a:p>
            <a:pPr marL="0" indent="0" defTabSz="994168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1800" dirty="0" smtClean="0">
                <a:solidFill>
                  <a:schemeClr val="tx2"/>
                </a:solidFill>
              </a:rPr>
              <a:t>    - величина </a:t>
            </a:r>
            <a:r>
              <a:rPr lang="ru-RU" sz="1800" dirty="0">
                <a:solidFill>
                  <a:schemeClr val="tx2"/>
                </a:solidFill>
              </a:rPr>
              <a:t>и </a:t>
            </a:r>
            <a:r>
              <a:rPr lang="ru-RU" sz="1800" dirty="0" smtClean="0">
                <a:solidFill>
                  <a:schemeClr val="tx2"/>
                </a:solidFill>
              </a:rPr>
              <a:t>конфигурация</a:t>
            </a:r>
            <a:br>
              <a:rPr lang="ru-RU" sz="1800" dirty="0" smtClean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</a:rPr>
              <a:t>      внешнего магнитного поля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smtClean="0">
                <a:solidFill>
                  <a:schemeClr val="tx2"/>
                </a:solidFill>
              </a:rPr>
              <a:t>ИИ</a:t>
            </a:r>
            <a:r>
              <a:rPr lang="ru-RU" sz="1800" dirty="0">
                <a:solidFill>
                  <a:schemeClr val="tx2"/>
                </a:solidFill>
              </a:rPr>
              <a:t/>
            </a:r>
            <a:br>
              <a:rPr lang="ru-RU" sz="1800" dirty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</a:rPr>
              <a:t>    - положение отражателей электронов</a:t>
            </a:r>
          </a:p>
          <a:p>
            <a:pPr marL="0" indent="0" defTabSz="994168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1800" dirty="0" smtClean="0">
                <a:solidFill>
                  <a:schemeClr val="tx2"/>
                </a:solidFill>
              </a:rPr>
              <a:t>    - режим испарения и транспортировка </a:t>
            </a:r>
            <a:br>
              <a:rPr lang="ru-RU" sz="1800" dirty="0" smtClean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</a:rPr>
              <a:t>      паров рабочего вещества в разрядную камеру</a:t>
            </a:r>
          </a:p>
          <a:p>
            <a:pPr marL="0" indent="0" defTabSz="994168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1800" dirty="0" smtClean="0">
                <a:solidFill>
                  <a:schemeClr val="tx2"/>
                </a:solidFill>
              </a:rPr>
              <a:t>    - режим работы </a:t>
            </a:r>
            <a:r>
              <a:rPr lang="ru-RU" sz="1800" dirty="0" err="1" smtClean="0">
                <a:solidFill>
                  <a:schemeClr val="tx2"/>
                </a:solidFill>
              </a:rPr>
              <a:t>термокатода</a:t>
            </a:r>
            <a:endParaRPr lang="ru-RU" sz="1800" dirty="0" smtClean="0">
              <a:solidFill>
                <a:schemeClr val="tx2"/>
              </a:solidFill>
            </a:endParaRPr>
          </a:p>
          <a:p>
            <a:pPr marL="0" indent="0" defTabSz="994168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smtClean="0">
                <a:solidFill>
                  <a:schemeClr val="tx2"/>
                </a:solidFill>
              </a:rPr>
              <a:t>   - зарядовый состав при работе </a:t>
            </a:r>
            <a:br>
              <a:rPr lang="ru-RU" sz="1800" dirty="0" smtClean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</a:rPr>
              <a:t>      на хлоридах металлов</a:t>
            </a:r>
          </a:p>
          <a:p>
            <a:pPr marL="0" indent="0" defTabSz="994168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1800" dirty="0" smtClean="0">
                <a:solidFill>
                  <a:srgbClr val="008000"/>
                </a:solidFill>
              </a:rPr>
              <a:t>      </a:t>
            </a:r>
          </a:p>
          <a:p>
            <a:pPr marL="0" indent="0" defTabSz="994168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1800" b="1" dirty="0" smtClean="0">
                <a:solidFill>
                  <a:srgbClr val="008000"/>
                </a:solidFill>
              </a:rPr>
              <a:t>      Повышение эффективности </a:t>
            </a:r>
            <a:br>
              <a:rPr lang="ru-RU" sz="1800" b="1" dirty="0" smtClean="0">
                <a:solidFill>
                  <a:srgbClr val="008000"/>
                </a:solidFill>
              </a:rPr>
            </a:br>
            <a:r>
              <a:rPr lang="ru-RU" sz="1800" b="1" dirty="0" smtClean="0">
                <a:solidFill>
                  <a:srgbClr val="008000"/>
                </a:solidFill>
              </a:rPr>
              <a:t>      использования вещества</a:t>
            </a:r>
          </a:p>
          <a:p>
            <a:pPr marL="0" indent="0" defTabSz="994168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</a:p>
          <a:p>
            <a:pPr marL="0" indent="0" defTabSz="994168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784632" y="6453342"/>
            <a:ext cx="415577" cy="338550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16</a:t>
            </a:r>
            <a:endParaRPr lang="ru-RU" sz="1600" dirty="0" smtClean="0">
              <a:solidFill>
                <a:schemeClr val="tx2"/>
              </a:solidFill>
            </a:endParaRPr>
          </a:p>
        </p:txBody>
      </p:sp>
      <p:pic>
        <p:nvPicPr>
          <p:cNvPr id="1026" name="Picture 2" descr="C:\Users\yuvrychkov\Desktop\СБ Источник ионов NEW 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8" r="14726"/>
          <a:stretch/>
        </p:blipFill>
        <p:spPr bwMode="auto">
          <a:xfrm>
            <a:off x="6023992" y="1588239"/>
            <a:ext cx="5968428" cy="4539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75000"/>
              </a:schemeClr>
            </a:solidFill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77475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Shape 1"/>
          <p:cNvSpPr txBox="1"/>
          <p:nvPr/>
        </p:nvSpPr>
        <p:spPr>
          <a:xfrm>
            <a:off x="479376" y="260648"/>
            <a:ext cx="10081120" cy="666720"/>
          </a:xfrm>
          <a:prstGeom prst="rect">
            <a:avLst/>
          </a:prstGeom>
          <a:noFill/>
          <a:ln>
            <a:noFill/>
          </a:ln>
        </p:spPr>
        <p:txBody>
          <a:bodyPr lIns="91430" tIns="45718" rIns="91430" bIns="45718" anchor="ctr">
            <a:noAutofit/>
          </a:bodyPr>
          <a:lstStyle/>
          <a:p>
            <a:r>
              <a:rPr lang="ru-RU" sz="2800" b="1" spc="-1" dirty="0" smtClean="0">
                <a:solidFill>
                  <a:srgbClr val="002060"/>
                </a:solidFill>
              </a:rPr>
              <a:t>Заключение</a:t>
            </a:r>
            <a:endParaRPr lang="ru-RU" sz="2800" b="1" spc="-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9376" y="1553592"/>
            <a:ext cx="1044116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94168">
              <a:spcBef>
                <a:spcPts val="1200"/>
              </a:spcBef>
              <a:spcAft>
                <a:spcPts val="600"/>
              </a:spcAft>
              <a:buAutoNum type="arabicPeriod"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Разработан и создан </a:t>
            </a:r>
            <a:r>
              <a:rPr lang="ru-RU" sz="2400" dirty="0">
                <a:solidFill>
                  <a:schemeClr val="tx2"/>
                </a:solidFill>
              </a:rPr>
              <a:t>экспериментальный образец </a:t>
            </a:r>
            <a:r>
              <a:rPr lang="ru-RU" sz="2400" dirty="0" smtClean="0">
                <a:solidFill>
                  <a:schemeClr val="tx2"/>
                </a:solidFill>
              </a:rPr>
              <a:t>масс-сепаратора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  <a:p>
            <a:pPr marL="342900" indent="-342900" defTabSz="994168">
              <a:spcBef>
                <a:spcPts val="1200"/>
              </a:spcBef>
              <a:spcAft>
                <a:spcPts val="600"/>
              </a:spcAft>
              <a:buAutoNum type="arabicPeriod"/>
              <a:defRPr/>
            </a:pPr>
            <a:r>
              <a:rPr lang="ru-RU" sz="2400" dirty="0">
                <a:solidFill>
                  <a:schemeClr val="tx2"/>
                </a:solidFill>
              </a:rPr>
              <a:t>Проведены испытания экспериментального образца </a:t>
            </a:r>
            <a:r>
              <a:rPr lang="ru-RU" sz="2400" dirty="0" smtClean="0">
                <a:solidFill>
                  <a:schemeClr val="tx2"/>
                </a:solidFill>
              </a:rPr>
              <a:t/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масс-сепаратора </a:t>
            </a:r>
            <a:r>
              <a:rPr lang="ru-RU" sz="2400" dirty="0">
                <a:solidFill>
                  <a:schemeClr val="tx2"/>
                </a:solidFill>
              </a:rPr>
              <a:t>на стабильных </a:t>
            </a:r>
            <a:r>
              <a:rPr lang="ru-RU" sz="2400" dirty="0" smtClean="0">
                <a:solidFill>
                  <a:schemeClr val="tx2"/>
                </a:solidFill>
              </a:rPr>
              <a:t>имитаторах и определены подходы по достижению оптимальных режимов разделения изотопов. </a:t>
            </a:r>
          </a:p>
          <a:p>
            <a:pPr marL="342900" indent="-342900" defTabSz="994168">
              <a:spcBef>
                <a:spcPts val="1200"/>
              </a:spcBef>
              <a:spcAft>
                <a:spcPts val="600"/>
              </a:spcAft>
              <a:buAutoNum type="arabicPeriod"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Оптимизация режимов разделения изотопов и экстраполяция характеристик масс-сепаратора, полученных на стабильных имитаторах, на ТПЭ обеспечит КПД </a:t>
            </a:r>
            <a:r>
              <a:rPr lang="ru-RU" sz="2400" dirty="0">
                <a:solidFill>
                  <a:schemeClr val="tx2"/>
                </a:solidFill>
              </a:rPr>
              <a:t>одного </a:t>
            </a:r>
            <a:r>
              <a:rPr lang="ru-RU" sz="2400" dirty="0" smtClean="0">
                <a:solidFill>
                  <a:schemeClr val="tx2"/>
                </a:solidFill>
              </a:rPr>
              <a:t>разделения </a:t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не менее 20%, а с применением технологии регенерации коэффициент переработки вещества составит более </a:t>
            </a:r>
            <a:r>
              <a:rPr lang="ru-RU" sz="2400" dirty="0">
                <a:solidFill>
                  <a:schemeClr val="tx2"/>
                </a:solidFill>
              </a:rPr>
              <a:t>4</a:t>
            </a:r>
            <a:r>
              <a:rPr lang="ru-RU" sz="2400" dirty="0" smtClean="0">
                <a:solidFill>
                  <a:schemeClr val="tx2"/>
                </a:solidFill>
              </a:rPr>
              <a:t>0%.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84632" y="6453342"/>
            <a:ext cx="415577" cy="338550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17</a:t>
            </a:r>
            <a:endParaRPr lang="ru-RU" sz="16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9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CustomShape 1"/>
          <p:cNvSpPr/>
          <p:nvPr/>
        </p:nvSpPr>
        <p:spPr>
          <a:xfrm>
            <a:off x="574560" y="1768680"/>
            <a:ext cx="5906160" cy="132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2480" tIns="66240" rIns="132480" bIns="66240" anchor="ctr"/>
          <a:lstStyle/>
          <a:p>
            <a:pPr>
              <a:lnSpc>
                <a:spcPts val="5037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ts val="5037"/>
              </a:lnSpc>
            </a:pPr>
            <a:r>
              <a:rPr lang="ru-RU" sz="4400" b="1" strike="noStrike" spc="-1" dirty="0">
                <a:solidFill>
                  <a:srgbClr val="002060"/>
                </a:solidFill>
                <a:latin typeface="Arial"/>
                <a:ea typeface="Rosatom Light"/>
              </a:rPr>
              <a:t>Спасибо </a:t>
            </a:r>
            <a:endParaRPr lang="ru-RU" sz="4400" b="0" strike="noStrike" spc="-1" dirty="0">
              <a:latin typeface="Arial"/>
            </a:endParaRPr>
          </a:p>
          <a:p>
            <a:pPr>
              <a:lnSpc>
                <a:spcPts val="5037"/>
              </a:lnSpc>
            </a:pPr>
            <a:r>
              <a:rPr lang="ru-RU" sz="4400" b="1" strike="noStrike" spc="-1" dirty="0">
                <a:solidFill>
                  <a:srgbClr val="002060"/>
                </a:solidFill>
                <a:latin typeface="Arial"/>
                <a:ea typeface="Rosatom Light"/>
              </a:rPr>
              <a:t>за внимание</a:t>
            </a:r>
            <a:endParaRPr lang="ru-RU" sz="4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/>
          <p:cNvSpPr txBox="1"/>
          <p:nvPr/>
        </p:nvSpPr>
        <p:spPr>
          <a:xfrm>
            <a:off x="263352" y="332656"/>
            <a:ext cx="11089232" cy="666720"/>
          </a:xfrm>
          <a:prstGeom prst="rect">
            <a:avLst/>
          </a:prstGeom>
          <a:noFill/>
          <a:ln>
            <a:noFill/>
          </a:ln>
        </p:spPr>
        <p:txBody>
          <a:bodyPr lIns="91430" tIns="45718" rIns="91430" bIns="45718" anchor="ctr">
            <a:noAutofit/>
          </a:bodyPr>
          <a:lstStyle/>
          <a:p>
            <a:r>
              <a:rPr lang="ru-RU" sz="2000" b="1" spc="-1" dirty="0">
                <a:solidFill>
                  <a:srgbClr val="002060"/>
                </a:solidFill>
              </a:rPr>
              <a:t>Оптимизация режимов работы масс-сепаратора</a:t>
            </a:r>
            <a:br>
              <a:rPr lang="ru-RU" sz="2000" b="1" spc="-1" dirty="0">
                <a:solidFill>
                  <a:srgbClr val="002060"/>
                </a:solidFill>
              </a:rPr>
            </a:br>
            <a:r>
              <a:rPr lang="ru-RU" sz="2000" b="1" spc="-1" dirty="0" err="1">
                <a:solidFill>
                  <a:srgbClr val="002060"/>
                </a:solidFill>
              </a:rPr>
              <a:t>Диспергирующий</a:t>
            </a:r>
            <a:r>
              <a:rPr lang="ru-RU" sz="2000" b="1" spc="-1" dirty="0">
                <a:solidFill>
                  <a:srgbClr val="002060"/>
                </a:solidFill>
              </a:rPr>
              <a:t> электромагнит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35360" y="1146463"/>
            <a:ext cx="11299111" cy="1202417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defTabSz="994168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1800" dirty="0" smtClean="0">
                <a:solidFill>
                  <a:schemeClr val="tx2"/>
                </a:solidFill>
              </a:rPr>
              <a:t>1. Дополнительная юстировка полюсов </a:t>
            </a:r>
            <a:r>
              <a:rPr lang="en-US" sz="1800" dirty="0" smtClean="0">
                <a:solidFill>
                  <a:schemeClr val="tx2"/>
                </a:solidFill>
              </a:rPr>
              <a:t>– </a:t>
            </a:r>
            <a:r>
              <a:rPr lang="ru-RU" sz="1800" dirty="0" smtClean="0">
                <a:solidFill>
                  <a:srgbClr val="008000"/>
                </a:solidFill>
              </a:rPr>
              <a:t>выполнено</a:t>
            </a:r>
            <a:endParaRPr lang="ru-RU" sz="1800" dirty="0" smtClean="0">
              <a:solidFill>
                <a:schemeClr val="tx2"/>
              </a:solidFill>
            </a:endParaRPr>
          </a:p>
          <a:p>
            <a:pPr marL="0" indent="0" defTabSz="994168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1800" dirty="0" smtClean="0">
                <a:solidFill>
                  <a:schemeClr val="tx2"/>
                </a:solidFill>
              </a:rPr>
              <a:t>2. Проведение финишной обработки концевых полюсных наконечников и магнитных экранов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4007768" y="6474822"/>
            <a:ext cx="41764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chemeClr val="tx2"/>
                </a:solidFill>
              </a:rPr>
              <a:t>Юстировка  полюсов  магнита</a:t>
            </a:r>
            <a:endParaRPr lang="ru-RU" altLang="ru-RU" sz="1600" b="1" dirty="0">
              <a:solidFill>
                <a:schemeClr val="tx2"/>
              </a:solidFill>
            </a:endParaRPr>
          </a:p>
        </p:txBody>
      </p:sp>
      <p:pic>
        <p:nvPicPr>
          <p:cNvPr id="9" name="Picture 2" descr="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675" y="2001247"/>
            <a:ext cx="4110238" cy="4241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49" y="1988840"/>
            <a:ext cx="4152107" cy="4253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14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59" y="44624"/>
            <a:ext cx="6264695" cy="995112"/>
          </a:xfrm>
        </p:spPr>
        <p:txBody>
          <a:bodyPr/>
          <a:lstStyle/>
          <a:p>
            <a:r>
              <a:rPr lang="ru-RU" sz="2000" b="1" kern="1200" dirty="0" smtClean="0">
                <a:solidFill>
                  <a:srgbClr val="002060"/>
                </a:solidFill>
                <a:latin typeface="+mn-lt"/>
              </a:rPr>
              <a:t>Комплекс разделения изотопов</a:t>
            </a:r>
            <a:endParaRPr lang="ru-RU" sz="2000" b="1" dirty="0">
              <a:latin typeface="+mn-lt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824682"/>
              </p:ext>
            </p:extLst>
          </p:nvPr>
        </p:nvGraphicFramePr>
        <p:xfrm>
          <a:off x="335360" y="3098568"/>
          <a:ext cx="5112568" cy="148256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278142"/>
                <a:gridCol w="1278142"/>
                <a:gridCol w="1278142"/>
                <a:gridCol w="1278142"/>
              </a:tblGrid>
              <a:tr h="439050">
                <a:tc gridSpan="4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/>
                          </a:solidFill>
                          <a:effectLst/>
                        </a:rPr>
                        <a:t>Массовая доля, </a:t>
                      </a: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</a:rPr>
                        <a:t>%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4406" marR="8440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175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 baseline="0" dirty="0">
                          <a:solidFill>
                            <a:schemeClr val="tx2"/>
                          </a:solidFill>
                          <a:effectLst/>
                        </a:rPr>
                        <a:t>Cf-249</a:t>
                      </a:r>
                      <a:endParaRPr lang="ru-RU" sz="2000" b="1" baseline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4406" marR="8440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 baseline="0" dirty="0">
                          <a:solidFill>
                            <a:schemeClr val="tx2"/>
                          </a:solidFill>
                          <a:effectLst/>
                        </a:rPr>
                        <a:t>Cf-250</a:t>
                      </a:r>
                      <a:endParaRPr lang="ru-RU" sz="2000" b="1" baseline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4406" marR="8440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 baseline="0" dirty="0">
                          <a:solidFill>
                            <a:schemeClr val="tx2"/>
                          </a:solidFill>
                          <a:effectLst/>
                        </a:rPr>
                        <a:t>Cf-251</a:t>
                      </a:r>
                      <a:endParaRPr lang="ru-RU" sz="2000" b="1" baseline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4406" marR="8440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 baseline="0" dirty="0">
                          <a:solidFill>
                            <a:schemeClr val="tx2"/>
                          </a:solidFill>
                          <a:effectLst/>
                        </a:rPr>
                        <a:t>Cf-252</a:t>
                      </a:r>
                      <a:endParaRPr lang="ru-RU" sz="2000" b="1" baseline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4406" marR="8440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175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/>
                          </a:solidFill>
                          <a:effectLst/>
                        </a:rPr>
                        <a:t>~42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4406" marR="8440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/>
                          </a:solidFill>
                          <a:effectLst/>
                        </a:rPr>
                        <a:t>~21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4406" marR="8440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/>
                          </a:solidFill>
                          <a:effectLst/>
                        </a:rPr>
                        <a:t>~28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4406" marR="8440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/>
                          </a:solidFill>
                          <a:effectLst/>
                        </a:rPr>
                        <a:t>~9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4406" marR="8440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119336" y="2276872"/>
            <a:ext cx="5472608" cy="707876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 defTabSz="994055">
              <a:defRPr/>
            </a:pPr>
            <a:r>
              <a:rPr lang="ru-RU" sz="2000" spc="-1" dirty="0" smtClean="0">
                <a:solidFill>
                  <a:srgbClr val="002060"/>
                </a:solidFill>
              </a:rPr>
              <a:t>Ожидаемый состав исходной смеси </a:t>
            </a:r>
          </a:p>
          <a:p>
            <a:pPr algn="ctr" defTabSz="994055">
              <a:defRPr/>
            </a:pPr>
            <a:r>
              <a:rPr lang="ru-RU" sz="2000" spc="-1" dirty="0" smtClean="0">
                <a:solidFill>
                  <a:srgbClr val="002060"/>
                </a:solidFill>
              </a:rPr>
              <a:t>изотопов </a:t>
            </a:r>
            <a:r>
              <a:rPr lang="en-US" sz="2000" spc="-1" dirty="0" err="1" smtClean="0">
                <a:solidFill>
                  <a:srgbClr val="002060"/>
                </a:solidFill>
              </a:rPr>
              <a:t>Cf</a:t>
            </a:r>
            <a:r>
              <a:rPr lang="ru-RU" sz="2000" spc="-1" dirty="0" smtClean="0">
                <a:solidFill>
                  <a:srgbClr val="002060"/>
                </a:solidFill>
              </a:rPr>
              <a:t> после облучения:</a:t>
            </a:r>
            <a:endParaRPr lang="ru-RU" sz="2000" spc="-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5194" y="5520134"/>
            <a:ext cx="4968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25" algn="ctr" defTabSz="994055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pc="-1" dirty="0">
                <a:solidFill>
                  <a:srgbClr val="002060"/>
                </a:solidFill>
              </a:rPr>
              <a:t>Требования к мишенному материалу:</a:t>
            </a:r>
          </a:p>
          <a:p>
            <a:pPr indent="447625" algn="ctr" defTabSz="994055">
              <a:spcAft>
                <a:spcPts val="600"/>
              </a:spcAft>
              <a:defRPr/>
            </a:pPr>
            <a:r>
              <a:rPr lang="ru-RU" spc="-1" dirty="0">
                <a:solidFill>
                  <a:srgbClr val="002060"/>
                </a:solidFill>
              </a:rPr>
              <a:t>Масса </a:t>
            </a:r>
            <a:r>
              <a:rPr lang="ru-RU" spc="-1" dirty="0" err="1">
                <a:solidFill>
                  <a:srgbClr val="002060"/>
                </a:solidFill>
              </a:rPr>
              <a:t>Cf</a:t>
            </a:r>
            <a:r>
              <a:rPr lang="en-US" spc="-1" dirty="0">
                <a:solidFill>
                  <a:srgbClr val="002060"/>
                </a:solidFill>
              </a:rPr>
              <a:t>-251</a:t>
            </a:r>
            <a:r>
              <a:rPr lang="ru-RU" spc="-1" dirty="0">
                <a:solidFill>
                  <a:srgbClr val="002060"/>
                </a:solidFill>
              </a:rPr>
              <a:t> – не менее 25 мг</a:t>
            </a:r>
          </a:p>
          <a:p>
            <a:pPr indent="447625" algn="ctr" defTabSz="994055">
              <a:spcAft>
                <a:spcPts val="600"/>
              </a:spcAft>
              <a:defRPr/>
            </a:pPr>
            <a:r>
              <a:rPr lang="ru-RU" spc="-1" dirty="0">
                <a:solidFill>
                  <a:srgbClr val="002060"/>
                </a:solidFill>
              </a:rPr>
              <a:t>Масса </a:t>
            </a:r>
            <a:r>
              <a:rPr lang="ru-RU" spc="-1" dirty="0" err="1">
                <a:solidFill>
                  <a:srgbClr val="002060"/>
                </a:solidFill>
              </a:rPr>
              <a:t>Cf</a:t>
            </a:r>
            <a:r>
              <a:rPr lang="en-US" spc="-1" dirty="0">
                <a:solidFill>
                  <a:srgbClr val="002060"/>
                </a:solidFill>
              </a:rPr>
              <a:t>-252</a:t>
            </a:r>
            <a:r>
              <a:rPr lang="ru-RU" spc="-1" dirty="0">
                <a:solidFill>
                  <a:srgbClr val="002060"/>
                </a:solidFill>
              </a:rPr>
              <a:t> – </a:t>
            </a:r>
            <a:r>
              <a:rPr lang="ru-RU" b="1" spc="-1" dirty="0">
                <a:solidFill>
                  <a:srgbClr val="002060"/>
                </a:solidFill>
              </a:rPr>
              <a:t>не более 10 мкг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22735" y="6453342"/>
            <a:ext cx="298459" cy="338550"/>
          </a:xfrm>
          <a:prstGeom prst="rect">
            <a:avLst/>
          </a:prstGeom>
          <a:noFill/>
        </p:spPr>
        <p:txBody>
          <a:bodyPr wrap="none" lIns="91430" tIns="45718" rIns="91430" bIns="45718" rtlCol="0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35360" y="4655458"/>
            <a:ext cx="49685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25" algn="ctr" defTabSz="994055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000" b="1" spc="-1" dirty="0" smtClean="0">
                <a:solidFill>
                  <a:schemeClr val="accent5">
                    <a:lumMod val="50000"/>
                  </a:schemeClr>
                </a:solidFill>
              </a:rPr>
              <a:t>Высокий нейтронный поток:</a:t>
            </a:r>
          </a:p>
          <a:p>
            <a:pPr indent="447625" algn="ctr" defTabSz="994055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000" b="1" spc="-1" dirty="0" smtClean="0">
                <a:solidFill>
                  <a:schemeClr val="accent5">
                    <a:lumMod val="50000"/>
                  </a:schemeClr>
                </a:solidFill>
              </a:rPr>
              <a:t>1мг </a:t>
            </a:r>
            <a:r>
              <a:rPr lang="ru-RU" sz="2000" b="1" spc="-1" dirty="0">
                <a:solidFill>
                  <a:schemeClr val="accent5">
                    <a:lumMod val="50000"/>
                  </a:schemeClr>
                </a:solidFill>
              </a:rPr>
              <a:t>С</a:t>
            </a:r>
            <a:r>
              <a:rPr lang="en-US" sz="2000" b="1" spc="-1" dirty="0" smtClean="0">
                <a:solidFill>
                  <a:schemeClr val="accent5">
                    <a:lumMod val="50000"/>
                  </a:schemeClr>
                </a:solidFill>
              </a:rPr>
              <a:t>f</a:t>
            </a:r>
            <a:r>
              <a:rPr lang="ru-RU" sz="2000" b="1" spc="-1" dirty="0" smtClean="0">
                <a:solidFill>
                  <a:schemeClr val="accent5">
                    <a:lumMod val="50000"/>
                  </a:schemeClr>
                </a:solidFill>
              </a:rPr>
              <a:t>-252 – 2,3 ∙</a:t>
            </a:r>
            <a:r>
              <a:rPr lang="en-US" sz="2000" b="1" spc="-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spc="-1" dirty="0" smtClean="0">
                <a:solidFill>
                  <a:schemeClr val="accent5">
                    <a:lumMod val="50000"/>
                  </a:schemeClr>
                </a:solidFill>
              </a:rPr>
              <a:t>10</a:t>
            </a:r>
            <a:r>
              <a:rPr lang="ru-RU" sz="2000" b="1" spc="-1" baseline="30000" dirty="0" smtClean="0">
                <a:solidFill>
                  <a:schemeClr val="accent5">
                    <a:lumMod val="50000"/>
                  </a:schemeClr>
                </a:solidFill>
              </a:rPr>
              <a:t>9</a:t>
            </a:r>
            <a:r>
              <a:rPr lang="ru-RU" sz="2000" b="1" spc="-1" dirty="0" smtClean="0">
                <a:solidFill>
                  <a:schemeClr val="accent5">
                    <a:lumMod val="50000"/>
                  </a:schemeClr>
                </a:solidFill>
              </a:rPr>
              <a:t> с</a:t>
            </a:r>
            <a:r>
              <a:rPr lang="ru-RU" sz="2000" b="1" spc="-1" baseline="30000" dirty="0" smtClean="0">
                <a:solidFill>
                  <a:schemeClr val="accent5">
                    <a:lumMod val="50000"/>
                  </a:schemeClr>
                </a:solidFill>
              </a:rPr>
              <a:t>-1</a:t>
            </a:r>
            <a:endParaRPr lang="ru-RU" sz="2000" b="1" spc="-1" baseline="30000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8256240" y="4369679"/>
                <a:ext cx="3347151" cy="819445"/>
              </a:xfrm>
              <a:prstGeom prst="rect">
                <a:avLst/>
              </a:prstGeom>
            </p:spPr>
            <p:txBody>
              <a:bodyPr wrap="square" lIns="91429" tIns="45715" rIns="91429" bIns="45715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𝛂</m:t>
                    </m:r>
                    <m:r>
                      <a:rPr lang="ru-RU" sz="2800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ru-RU" sz="2800" b="1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/(</m:t>
                        </m:r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ru-RU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𝑪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𝑪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tx2"/>
                    </a:solidFill>
                    <a:latin typeface="Cambria Math"/>
                    <a:ea typeface="Cambria Math"/>
                  </a:rPr>
                  <a:t> &gt; 700</a:t>
                </a:r>
                <a:endParaRPr lang="ru-RU" sz="2800" b="1" dirty="0">
                  <a:solidFill>
                    <a:schemeClr val="tx2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240" y="4369679"/>
                <a:ext cx="3347151" cy="819445"/>
              </a:xfrm>
              <a:prstGeom prst="rect">
                <a:avLst/>
              </a:prstGeom>
              <a:blipFill rotWithShape="1">
                <a:blip r:embed="rId5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7032104" y="5373216"/>
                <a:ext cx="5112568" cy="1200318"/>
              </a:xfrm>
              <a:prstGeom prst="rect">
                <a:avLst/>
              </a:prstGeom>
            </p:spPr>
            <p:txBody>
              <a:bodyPr wrap="square" lIns="91429" tIns="45715" rIns="91429" bIns="45715">
                <a:spAutoFit/>
              </a:bodyPr>
              <a:lstStyle/>
              <a:p>
                <a:pPr algn="ctr"/>
                <a:r>
                  <a:rPr lang="ru-RU" spc="-1" dirty="0" smtClean="0">
                    <a:solidFill>
                      <a:srgbClr val="002060"/>
                    </a:solidFill>
                  </a:rPr>
                  <a:t>где </a:t>
                </a:r>
                <a14:m>
                  <m:oMath xmlns:m="http://schemas.openxmlformats.org/officeDocument/2006/math">
                    <m:r>
                      <a:rPr lang="ru-RU" spc="-1" smtClean="0">
                        <a:solidFill>
                          <a:srgbClr val="002060"/>
                        </a:solidFill>
                        <a:latin typeface="Cambria Math"/>
                      </a:rPr>
                      <m:t>𝑪</m:t>
                    </m:r>
                    <m:r>
                      <a:rPr lang="ru-RU" spc="-1" smtClean="0">
                        <a:solidFill>
                          <a:srgbClr val="00206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pc="-1" dirty="0">
                    <a:solidFill>
                      <a:srgbClr val="002060"/>
                    </a:solidFill>
                  </a:rPr>
                  <a:t> </a:t>
                </a:r>
                <a:r>
                  <a:rPr lang="ru-RU" spc="-1" dirty="0">
                    <a:solidFill>
                      <a:srgbClr val="002060"/>
                    </a:solidFill>
                  </a:rPr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pc="-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pc="-1">
                            <a:solidFill>
                              <a:srgbClr val="002060"/>
                            </a:solidFill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ru-RU" spc="-1">
                            <a:solidFill>
                              <a:srgbClr val="00206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ru-RU" spc="-1">
                        <a:solidFill>
                          <a:srgbClr val="002060"/>
                        </a:solidFill>
                        <a:latin typeface="Cambria Math"/>
                      </a:rPr>
                      <m:t> −</m:t>
                    </m:r>
                  </m:oMath>
                </a14:m>
                <a:r>
                  <a:rPr lang="ru-RU" spc="-1" dirty="0">
                    <a:solidFill>
                      <a:srgbClr val="002060"/>
                    </a:solidFill>
                  </a:rPr>
                  <a:t> абсолютные изотопные концентрации целевого изотопа </a:t>
                </a:r>
                <a:endParaRPr lang="en-US" spc="-1" dirty="0" smtClean="0">
                  <a:solidFill>
                    <a:srgbClr val="002060"/>
                  </a:solidFill>
                </a:endParaRPr>
              </a:p>
              <a:p>
                <a:pPr algn="ctr"/>
                <a:r>
                  <a:rPr lang="ru-RU" spc="-1" dirty="0" smtClean="0">
                    <a:solidFill>
                      <a:srgbClr val="002060"/>
                    </a:solidFill>
                  </a:rPr>
                  <a:t>в </a:t>
                </a:r>
                <a:r>
                  <a:rPr lang="ru-RU" spc="-1" dirty="0">
                    <a:solidFill>
                      <a:srgbClr val="002060"/>
                    </a:solidFill>
                  </a:rPr>
                  <a:t>обогащенном продукте и исходной </a:t>
                </a:r>
                <a:endParaRPr lang="en-US" spc="-1" dirty="0" smtClean="0">
                  <a:solidFill>
                    <a:srgbClr val="002060"/>
                  </a:solidFill>
                </a:endParaRPr>
              </a:p>
              <a:p>
                <a:pPr algn="ctr"/>
                <a:r>
                  <a:rPr lang="ru-RU" spc="-1" dirty="0" smtClean="0">
                    <a:solidFill>
                      <a:srgbClr val="002060"/>
                    </a:solidFill>
                  </a:rPr>
                  <a:t>смеси </a:t>
                </a:r>
                <a:r>
                  <a:rPr lang="ru-RU" spc="-1" dirty="0">
                    <a:solidFill>
                      <a:srgbClr val="002060"/>
                    </a:solidFill>
                  </a:rPr>
                  <a:t>соответственно</a:t>
                </a: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104" y="5373216"/>
                <a:ext cx="5112568" cy="1200318"/>
              </a:xfrm>
              <a:prstGeom prst="rect">
                <a:avLst/>
              </a:prstGeom>
              <a:blipFill rotWithShape="1">
                <a:blip r:embed="rId6"/>
                <a:stretch>
                  <a:fillRect t="-2538" b="-71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7727805" y="3933056"/>
            <a:ext cx="4094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pc="-1" dirty="0" smtClean="0">
                <a:solidFill>
                  <a:srgbClr val="002060"/>
                </a:solidFill>
              </a:rPr>
              <a:t>Коэффициент разделения </a:t>
            </a:r>
            <a:r>
              <a:rPr lang="el-GR" b="1" i="1" dirty="0">
                <a:solidFill>
                  <a:schemeClr val="tx2"/>
                </a:solidFill>
                <a:latin typeface="Cambria Math"/>
                <a:ea typeface="Cambria Math"/>
              </a:rPr>
              <a:t>α</a:t>
            </a:r>
            <a:r>
              <a:rPr lang="en-US" b="1" spc="-1" dirty="0" smtClean="0">
                <a:solidFill>
                  <a:srgbClr val="002060"/>
                </a:solidFill>
              </a:rPr>
              <a:t> </a:t>
            </a:r>
            <a:r>
              <a:rPr lang="ru-RU" b="1" spc="-1" dirty="0" smtClean="0">
                <a:solidFill>
                  <a:srgbClr val="002060"/>
                </a:solidFill>
              </a:rPr>
              <a:t>:</a:t>
            </a:r>
            <a:endParaRPr lang="ru-RU" b="1" spc="-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40" y="1137518"/>
            <a:ext cx="11677983" cy="923330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just" defTabSz="994055"/>
            <a:r>
              <a:rPr lang="ru-RU" b="1" spc="-1" dirty="0">
                <a:solidFill>
                  <a:srgbClr val="002060"/>
                </a:solidFill>
              </a:rPr>
              <a:t>Назначение комплекса – получение высокообогащенных изотопов </a:t>
            </a:r>
            <a:r>
              <a:rPr lang="ru-RU" b="1" spc="-1" dirty="0" err="1">
                <a:solidFill>
                  <a:srgbClr val="002060"/>
                </a:solidFill>
              </a:rPr>
              <a:t>трансплутониевых</a:t>
            </a:r>
            <a:r>
              <a:rPr lang="ru-RU" b="1" spc="-1" dirty="0">
                <a:solidFill>
                  <a:srgbClr val="002060"/>
                </a:solidFill>
              </a:rPr>
              <a:t> элементов для проведения ядерно-физических исследований, в том числе для проведения экспериментов по синтезу новых </a:t>
            </a:r>
            <a:r>
              <a:rPr lang="ru-RU" b="1" spc="-1" dirty="0" err="1">
                <a:solidFill>
                  <a:srgbClr val="002060"/>
                </a:solidFill>
              </a:rPr>
              <a:t>свертяжелых</a:t>
            </a:r>
            <a:r>
              <a:rPr lang="ru-RU" b="1" spc="-1" dirty="0">
                <a:solidFill>
                  <a:srgbClr val="002060"/>
                </a:solidFill>
              </a:rPr>
              <a:t> элементов.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5591944" y="2454734"/>
            <a:ext cx="2112122" cy="2774466"/>
          </a:xfrm>
          <a:prstGeom prst="rightArrow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590894" y="3246822"/>
            <a:ext cx="1657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-1" dirty="0" smtClean="0">
                <a:solidFill>
                  <a:srgbClr val="002060"/>
                </a:solidFill>
              </a:rPr>
              <a:t>Необходимо изменить изотопный состав </a:t>
            </a:r>
            <a:endParaRPr lang="ru-RU" b="1" spc="-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704066" y="2178730"/>
                <a:ext cx="444060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spc="-1" dirty="0">
                    <a:solidFill>
                      <a:srgbClr val="002060"/>
                    </a:solidFill>
                  </a:rPr>
                  <a:t>Технология электромагнитного разделения способна обеспечить: </a:t>
                </a:r>
              </a:p>
              <a:p>
                <a:pPr marL="342900" indent="-342900">
                  <a:buAutoNum type="arabicPeriod"/>
                </a:pPr>
                <a:r>
                  <a:rPr lang="ru-RU" b="1" spc="-1" dirty="0">
                    <a:solidFill>
                      <a:srgbClr val="002060"/>
                    </a:solidFill>
                  </a:rPr>
                  <a:t>Высокий коэффициент </a:t>
                </a:r>
              </a:p>
              <a:p>
                <a:r>
                  <a:rPr lang="ru-RU" b="1" spc="-1" dirty="0">
                    <a:solidFill>
                      <a:srgbClr val="002060"/>
                    </a:solidFill>
                  </a:rPr>
                  <a:t>     разделения </a:t>
                </a:r>
                <a14:m>
                  <m:oMath xmlns:m="http://schemas.openxmlformats.org/officeDocument/2006/math">
                    <m:r>
                      <a:rPr lang="ru-RU" b="1" i="1" spc="-1">
                        <a:solidFill>
                          <a:srgbClr val="002060"/>
                        </a:solidFill>
                        <a:latin typeface="Cambria Math"/>
                      </a:rPr>
                      <m:t>𝛂</m:t>
                    </m:r>
                  </m:oMath>
                </a14:m>
                <a:endParaRPr lang="ru-RU" b="1" spc="-1" dirty="0">
                  <a:solidFill>
                    <a:srgbClr val="002060"/>
                  </a:solidFill>
                </a:endParaRPr>
              </a:p>
              <a:p>
                <a:r>
                  <a:rPr lang="ru-RU" b="1" spc="-1" dirty="0">
                    <a:solidFill>
                      <a:srgbClr val="002060"/>
                    </a:solidFill>
                  </a:rPr>
                  <a:t>2. Возможность обращения </a:t>
                </a:r>
              </a:p>
              <a:p>
                <a:r>
                  <a:rPr lang="ru-RU" b="1" spc="-1" dirty="0">
                    <a:solidFill>
                      <a:srgbClr val="002060"/>
                    </a:solidFill>
                  </a:rPr>
                  <a:t>    с малыми количествами вещества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066" y="2178730"/>
                <a:ext cx="4440606" cy="1754326"/>
              </a:xfrm>
              <a:prstGeom prst="rect">
                <a:avLst/>
              </a:prstGeom>
              <a:blipFill rotWithShape="1">
                <a:blip r:embed="rId7"/>
                <a:stretch>
                  <a:fillRect l="-1236" t="-1736" r="-1374" b="-45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1501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1">
            <a:extLst>
              <a:ext uri="{FF2B5EF4-FFF2-40B4-BE49-F238E27FC236}">
                <a16:creationId xmlns="" xmlns:a16="http://schemas.microsoft.com/office/drawing/2014/main" id="{E240798C-50FD-4E98-8CAD-BBAB15D9BC5C}"/>
              </a:ext>
            </a:extLst>
          </p:cNvPr>
          <p:cNvSpPr txBox="1">
            <a:spLocks/>
          </p:cNvSpPr>
          <p:nvPr/>
        </p:nvSpPr>
        <p:spPr>
          <a:xfrm>
            <a:off x="173476" y="167657"/>
            <a:ext cx="6913033" cy="1151062"/>
          </a:xfrm>
          <a:prstGeom prst="rect">
            <a:avLst/>
          </a:prstGeom>
        </p:spPr>
        <p:txBody>
          <a:bodyPr lIns="121871" tIns="60936" rIns="121871" bIns="60936"/>
          <a:lstStyle>
            <a:lvl1pPr marL="372812" indent="-372812" algn="l" defTabSz="9941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7761" indent="-310677" algn="l" defTabSz="99416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2710" indent="-248543" algn="l" defTabSz="9941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9795" indent="-248543" algn="l" defTabSz="99416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6880" indent="-248543" algn="l" defTabSz="99416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3965" indent="-248543" algn="l" defTabSz="9941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1050" indent="-248543" algn="l" defTabSz="9941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28133" indent="-248543" algn="l" defTabSz="9941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25217" indent="-248543" algn="l" defTabSz="9941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kern="0" spc="-1" dirty="0" smtClean="0">
                <a:solidFill>
                  <a:srgbClr val="002060"/>
                </a:solidFill>
                <a:latin typeface="+mj-lt"/>
              </a:rPr>
              <a:t>Аппаратное исполнение СКУ</a:t>
            </a:r>
            <a:endParaRPr lang="ru-RU" sz="2000" b="1" kern="0" spc="-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9" name="Рисунок 28"/>
          <p:cNvPicPr/>
          <p:nvPr/>
        </p:nvPicPr>
        <p:blipFill rotWithShape="1">
          <a:blip r:embed="rId2"/>
          <a:srcRect l="1276" t="3640" r="928"/>
          <a:stretch/>
        </p:blipFill>
        <p:spPr bwMode="auto">
          <a:xfrm>
            <a:off x="1199456" y="908720"/>
            <a:ext cx="9217024" cy="57811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2" name="Прямая со стрелкой 41"/>
          <p:cNvCxnSpPr/>
          <p:nvPr/>
        </p:nvCxnSpPr>
        <p:spPr>
          <a:xfrm flipV="1">
            <a:off x="5480762" y="2235645"/>
            <a:ext cx="288031" cy="64807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7521613" y="3356780"/>
            <a:ext cx="551437" cy="10300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 flipV="1">
            <a:off x="7424979" y="1693714"/>
            <a:ext cx="648071" cy="607123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8793130" y="2624873"/>
            <a:ext cx="0" cy="47486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23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/>
          <p:cNvSpPr txBox="1"/>
          <p:nvPr/>
        </p:nvSpPr>
        <p:spPr>
          <a:xfrm>
            <a:off x="263352" y="332656"/>
            <a:ext cx="11089232" cy="666720"/>
          </a:xfrm>
          <a:prstGeom prst="rect">
            <a:avLst/>
          </a:prstGeom>
          <a:noFill/>
          <a:ln>
            <a:noFill/>
          </a:ln>
        </p:spPr>
        <p:txBody>
          <a:bodyPr lIns="91430" tIns="45718" rIns="91430" bIns="45718" anchor="ctr">
            <a:noAutofit/>
          </a:bodyPr>
          <a:lstStyle/>
          <a:p>
            <a:r>
              <a:rPr lang="ru-RU" sz="2000" b="1" spc="-1" dirty="0">
                <a:solidFill>
                  <a:srgbClr val="002060"/>
                </a:solidFill>
              </a:rPr>
              <a:t>Оптимизация режимов работы масс-сепаратора</a:t>
            </a:r>
            <a:br>
              <a:rPr lang="ru-RU" sz="2000" b="1" spc="-1" dirty="0">
                <a:solidFill>
                  <a:srgbClr val="002060"/>
                </a:solidFill>
              </a:rPr>
            </a:br>
            <a:r>
              <a:rPr lang="ru-RU" sz="2000" b="1" spc="-1" dirty="0">
                <a:solidFill>
                  <a:srgbClr val="002060"/>
                </a:solidFill>
              </a:rPr>
              <a:t>Вспомогательные системы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12408" y="1124744"/>
            <a:ext cx="9328008" cy="5419898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defTabSz="994168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b="1" dirty="0" smtClean="0">
                <a:solidFill>
                  <a:schemeClr val="tx2"/>
                </a:solidFill>
              </a:rPr>
              <a:t>Вакуумная система</a:t>
            </a:r>
          </a:p>
          <a:p>
            <a:pPr marL="0" indent="0" defTabSz="994168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dirty="0" smtClean="0">
                <a:solidFill>
                  <a:schemeClr val="tx2"/>
                </a:solidFill>
              </a:rPr>
              <a:t>    - установка дополнительной секции вакуумной камеры со стороны приемника</a:t>
            </a:r>
          </a:p>
          <a:p>
            <a:pPr marL="0" indent="0" defTabSz="994168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dirty="0" smtClean="0">
                <a:solidFill>
                  <a:schemeClr val="tx2"/>
                </a:solidFill>
              </a:rPr>
              <a:t>      (для обеспечения наведения приемных коробок на фокальную плоскость)</a:t>
            </a:r>
            <a:endParaRPr lang="ru-RU" dirty="0">
              <a:solidFill>
                <a:schemeClr val="tx2"/>
              </a:solidFill>
            </a:endParaRPr>
          </a:p>
          <a:p>
            <a:pPr marL="0" indent="0" defTabSz="994168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b="1" dirty="0" smtClean="0">
                <a:solidFill>
                  <a:schemeClr val="tx2"/>
                </a:solidFill>
              </a:rPr>
              <a:t>Система охлаждения</a:t>
            </a:r>
          </a:p>
          <a:p>
            <a:pPr marL="0" indent="0" defTabSz="994168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   - установка дополнительных датчиков расхода и температуры</a:t>
            </a:r>
          </a:p>
          <a:p>
            <a:pPr marL="0" indent="0" defTabSz="994168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b="1" dirty="0" smtClean="0">
                <a:solidFill>
                  <a:schemeClr val="tx2"/>
                </a:solidFill>
              </a:rPr>
              <a:t>Система контроля и управления</a:t>
            </a:r>
          </a:p>
          <a:p>
            <a:pPr marL="0" indent="0" defTabSz="994168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dirty="0" smtClean="0">
                <a:solidFill>
                  <a:schemeClr val="tx2"/>
                </a:solidFill>
              </a:rPr>
              <a:t>    - реализация дополнительных блокировок от неверного состояния оборудования</a:t>
            </a:r>
          </a:p>
          <a:p>
            <a:pPr marL="0" indent="0" defTabSz="994168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   - повышение стабильности и улучшение эргономичности ПО оператора</a:t>
            </a:r>
            <a:endParaRPr lang="ru-RU" dirty="0">
              <a:solidFill>
                <a:schemeClr val="tx2"/>
              </a:solidFill>
            </a:endParaRPr>
          </a:p>
          <a:p>
            <a:pPr marL="0" indent="0" defTabSz="994168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dirty="0" smtClean="0">
                <a:solidFill>
                  <a:schemeClr val="tx2"/>
                </a:solidFill>
              </a:rPr>
              <a:t>    </a:t>
            </a:r>
          </a:p>
          <a:p>
            <a:pPr marL="0" indent="0" defTabSz="994168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ru-RU" dirty="0" smtClean="0">
              <a:solidFill>
                <a:schemeClr val="tx2"/>
              </a:solidFill>
            </a:endParaRPr>
          </a:p>
          <a:p>
            <a:pPr marL="0" indent="0" defTabSz="994168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ru-RU" dirty="0">
              <a:solidFill>
                <a:schemeClr val="tx2"/>
              </a:solidFill>
            </a:endParaRPr>
          </a:p>
          <a:p>
            <a:pPr marL="0" indent="0" defTabSz="994168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2" name="Picture 2" descr="D:\Новый сепаратор\2025\СКУ скрины\csi_pics\csi_isor_rbox_pos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21" y="3789040"/>
            <a:ext cx="3761379" cy="264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Новый сепаратор\2025\СКУ скрины\csi_pics\csi_isor_rbo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536" y="3789040"/>
            <a:ext cx="3049906" cy="265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Новый сепаратор\2025\СКУ скрины\csi_pics\csi_dma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3789040"/>
            <a:ext cx="3761378" cy="264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3935760" y="6471363"/>
            <a:ext cx="41764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chemeClr val="tx2"/>
                </a:solidFill>
              </a:rPr>
              <a:t>Мнемосхемы системы управления</a:t>
            </a:r>
            <a:endParaRPr lang="ru-RU" altLang="ru-RU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7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59" y="44624"/>
            <a:ext cx="8784977" cy="995112"/>
          </a:xfrm>
        </p:spPr>
        <p:txBody>
          <a:bodyPr/>
          <a:lstStyle/>
          <a:p>
            <a:r>
              <a:rPr lang="ru-RU" sz="2000" b="1" kern="1200" dirty="0" smtClean="0">
                <a:solidFill>
                  <a:srgbClr val="002060"/>
                </a:solidFill>
                <a:latin typeface="+mn-lt"/>
              </a:rPr>
              <a:t>Электромагнитные изотопные масс-сепараторы РФЯЦ-ВНИИЭФ</a:t>
            </a:r>
            <a:endParaRPr lang="ru-RU" sz="2000" b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22735" y="6453342"/>
            <a:ext cx="298459" cy="338550"/>
          </a:xfrm>
          <a:prstGeom prst="rect">
            <a:avLst/>
          </a:prstGeom>
          <a:noFill/>
        </p:spPr>
        <p:txBody>
          <a:bodyPr wrap="none" lIns="91430" tIns="45718" rIns="91430" bIns="45718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3</a:t>
            </a:r>
            <a:endParaRPr lang="ru-RU" sz="1600" dirty="0">
              <a:solidFill>
                <a:schemeClr val="tx2"/>
              </a:solidFill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146731"/>
              </p:ext>
            </p:extLst>
          </p:nvPr>
        </p:nvGraphicFramePr>
        <p:xfrm>
          <a:off x="335360" y="1098409"/>
          <a:ext cx="11161240" cy="4475430"/>
        </p:xfrm>
        <a:graphic>
          <a:graphicData uri="http://schemas.openxmlformats.org/drawingml/2006/table">
            <a:tbl>
              <a:tblPr firstRow="1" firstCol="1" bandRow="1"/>
              <a:tblGrid>
                <a:gridCol w="2592288"/>
                <a:gridCol w="2304256"/>
                <a:gridCol w="2304256"/>
                <a:gridCol w="792088"/>
                <a:gridCol w="3168352"/>
              </a:tblGrid>
              <a:tr h="576450">
                <a:tc>
                  <a:txBody>
                    <a:bodyPr/>
                    <a:lstStyle>
                      <a:lvl1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</a:rPr>
                        <a:t>С-2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3930" marR="439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С-3</a:t>
                      </a:r>
                    </a:p>
                  </a:txBody>
                  <a:tcPr marL="43930" marR="439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3930" marR="439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6997">
                <a:tc>
                  <a:txBody>
                    <a:bodyPr/>
                    <a:lstStyle>
                      <a:lvl1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Тип поля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0" marR="439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1/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0" marR="439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1/</a:t>
                      </a:r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R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0" marR="439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   Оптимальное распределение поля</a:t>
                      </a:r>
                      <a:b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</a:b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   для разделения тяжелых изотопов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930" marR="439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6997">
                <a:tc>
                  <a:txBody>
                    <a:bodyPr/>
                    <a:lstStyle>
                      <a:lvl1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Дисперсия на 1%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Δm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0" marR="439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20 мм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0" marR="439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35</a:t>
                      </a: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мм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0" marR="439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   Высокая изотопная чистота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930" marR="439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6997">
                <a:tc>
                  <a:txBody>
                    <a:bodyPr/>
                    <a:lstStyle>
                      <a:lvl1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Коэффициент разделения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0" marR="439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200-500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0" marR="439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Не менее 700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0" marR="439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930" marR="439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499">
                <a:tc rowSpan="2">
                  <a:txBody>
                    <a:bodyPr/>
                    <a:lstStyle>
                      <a:lvl1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Производительность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0" marR="439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до 20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мг/ч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0" marR="439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1* мг/ч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20* мг/ч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930" marR="439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← </a:t>
                      </a:r>
                      <a:r>
                        <a:rPr lang="en-US" sz="16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</a:t>
                      </a:r>
                      <a:endParaRPr lang="ru-RU" sz="1600" b="1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930" marR="439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* Зависит от активности</a:t>
                      </a:r>
                    </a:p>
                  </a:txBody>
                  <a:tcPr marL="43930" marR="4393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← ТУЭ</a:t>
                      </a:r>
                      <a:endParaRPr lang="ru-RU" sz="1600" b="1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930" marR="439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6997">
                <a:tc>
                  <a:txBody>
                    <a:bodyPr/>
                    <a:lstStyle>
                      <a:lvl1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</a:rPr>
                        <a:t>КПД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</a:rPr>
                        <a:t>одного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разделения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930" marR="439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7%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930" marR="439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en-US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%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930" marR="439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Низкие потери вещества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3930" marR="439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6997">
                <a:tc>
                  <a:txBody>
                    <a:bodyPr/>
                    <a:lstStyle>
                      <a:lvl1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Тип радиационной защиты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0" marR="439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Перчаточные боксы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0" marR="439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Горячие камеры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0" marR="439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   Работа с высокоактивными </a:t>
                      </a:r>
                      <a:b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</a:b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   элементами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930" marR="439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6997">
                <a:tc>
                  <a:txBody>
                    <a:bodyPr/>
                    <a:lstStyle>
                      <a:lvl1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>
                        <a:defRPr b="1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Статус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0" marR="439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Действует 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с 1967 г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0" marR="439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Экспериментальный</a:t>
                      </a:r>
                      <a:r>
                        <a:rPr lang="ru-RU" sz="16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образец (2024 г.)</a:t>
                      </a:r>
                      <a:endParaRPr lang="ru-RU" sz="16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930" marR="439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 </a:t>
                      </a:r>
                    </a:p>
                  </a:txBody>
                  <a:tcPr marL="43930" marR="439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6021" y="6021288"/>
            <a:ext cx="1185262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94168">
              <a:defRPr/>
            </a:pPr>
            <a:r>
              <a:rPr lang="ru-RU" sz="1900" b="1" dirty="0" smtClean="0">
                <a:solidFill>
                  <a:schemeClr val="tx2"/>
                </a:solidFill>
              </a:rPr>
              <a:t>Единственный в мире сепаратор </a:t>
            </a:r>
            <a:r>
              <a:rPr lang="en-US" sz="1900" b="1" dirty="0" smtClean="0">
                <a:solidFill>
                  <a:schemeClr val="tx2"/>
                </a:solidFill>
              </a:rPr>
              <a:t>c </a:t>
            </a:r>
            <a:r>
              <a:rPr lang="ru-RU" sz="1900" b="1" dirty="0" smtClean="0">
                <a:solidFill>
                  <a:schemeClr val="tx2"/>
                </a:solidFill>
              </a:rPr>
              <a:t>радиационной защитой и автоматизированным дистанционным управлением, который позволит разделять изотопы высокоактивных ТПЭ</a:t>
            </a:r>
            <a:endParaRPr lang="ru-RU" sz="1900" b="1" dirty="0">
              <a:solidFill>
                <a:schemeClr val="tx2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6168008" y="5733256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7608168" y="2276872"/>
            <a:ext cx="144016" cy="1008112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15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789074" y="5733256"/>
            <a:ext cx="4034355" cy="83098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1600" kern="0" dirty="0" smtClean="0">
                <a:solidFill>
                  <a:schemeClr val="tx2"/>
                </a:solidFill>
                <a:ea typeface="Rosatom Light" pitchFamily="34" charset="-52"/>
              </a:rPr>
              <a:t>1 ─ </a:t>
            </a:r>
            <a:r>
              <a:rPr lang="ru-RU" sz="1600" kern="0" dirty="0">
                <a:solidFill>
                  <a:schemeClr val="tx2"/>
                </a:solidFill>
                <a:ea typeface="Rosatom Light" pitchFamily="34" charset="-52"/>
              </a:rPr>
              <a:t>г</a:t>
            </a:r>
            <a:r>
              <a:rPr lang="ru-RU" sz="1600" kern="0" dirty="0" smtClean="0">
                <a:solidFill>
                  <a:schemeClr val="tx2"/>
                </a:solidFill>
                <a:ea typeface="Rosatom Light" pitchFamily="34" charset="-52"/>
              </a:rPr>
              <a:t>орячие </a:t>
            </a:r>
            <a:r>
              <a:rPr lang="ru-RU" sz="1600" kern="0" dirty="0">
                <a:solidFill>
                  <a:schemeClr val="tx2"/>
                </a:solidFill>
                <a:ea typeface="Rosatom Light" pitchFamily="34" charset="-52"/>
              </a:rPr>
              <a:t>камеры для размещения </a:t>
            </a:r>
            <a:r>
              <a:rPr lang="ru-RU" sz="1600" kern="0" dirty="0" smtClean="0">
                <a:solidFill>
                  <a:schemeClr val="tx2"/>
                </a:solidFill>
                <a:ea typeface="Rosatom Light" pitchFamily="34" charset="-52"/>
              </a:rPr>
              <a:t>оборудования технологического участка</a:t>
            </a:r>
          </a:p>
          <a:p>
            <a:r>
              <a:rPr lang="ru-RU" sz="1600" kern="0" dirty="0" smtClean="0">
                <a:solidFill>
                  <a:schemeClr val="tx2"/>
                </a:solidFill>
                <a:ea typeface="Rosatom Light" pitchFamily="34" charset="-52"/>
              </a:rPr>
              <a:t>2 ─ электромагнитный масс-сепаратор</a:t>
            </a:r>
            <a:endParaRPr lang="ru-RU" sz="1600" kern="0" dirty="0">
              <a:solidFill>
                <a:schemeClr val="tx2"/>
              </a:solidFill>
              <a:ea typeface="Rosatom Light" pitchFamily="34" charset="-52"/>
            </a:endParaRPr>
          </a:p>
        </p:txBody>
      </p:sp>
      <p:sp>
        <p:nvSpPr>
          <p:cNvPr id="11" name="TextShape 1"/>
          <p:cNvSpPr txBox="1"/>
          <p:nvPr/>
        </p:nvSpPr>
        <p:spPr>
          <a:xfrm>
            <a:off x="244302" y="188640"/>
            <a:ext cx="11089232" cy="666720"/>
          </a:xfrm>
          <a:prstGeom prst="rect">
            <a:avLst/>
          </a:prstGeom>
          <a:noFill/>
          <a:ln>
            <a:noFill/>
          </a:ln>
        </p:spPr>
        <p:txBody>
          <a:bodyPr lIns="91430" tIns="45718" rIns="91430" bIns="45718" anchor="ctr">
            <a:noAutofit/>
          </a:bodyPr>
          <a:lstStyle/>
          <a:p>
            <a:r>
              <a:rPr lang="ru-RU" sz="2000" b="1" spc="-1" dirty="0">
                <a:solidFill>
                  <a:srgbClr val="002060"/>
                </a:solidFill>
              </a:rPr>
              <a:t>Состав комплекса разделения изотопов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822735" y="6453342"/>
            <a:ext cx="298459" cy="338550"/>
          </a:xfrm>
          <a:prstGeom prst="rect">
            <a:avLst/>
          </a:prstGeom>
          <a:noFill/>
        </p:spPr>
        <p:txBody>
          <a:bodyPr wrap="none" lIns="91430" tIns="45718" rIns="91430" bIns="45718" rtlCol="0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4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47328" y="1144884"/>
            <a:ext cx="7236504" cy="5329127"/>
            <a:chOff x="997054" y="1389885"/>
            <a:chExt cx="7812651" cy="5196321"/>
          </a:xfrm>
        </p:grpSpPr>
        <p:pic>
          <p:nvPicPr>
            <p:cNvPr id="20" name="Picture 2" descr="D:\Контракты\Калифорний\Организационные вопросы\Презентации\2022-12-01 Совещание в Дубне\Доп информация\2022-11-25 Планировки ГСПИ еще новее\План 2 этажа без осей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" b="5878"/>
            <a:stretch/>
          </p:blipFill>
          <p:spPr bwMode="auto">
            <a:xfrm>
              <a:off x="997054" y="1389885"/>
              <a:ext cx="7812651" cy="5196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Восьмиугольник 2"/>
            <p:cNvSpPr/>
            <p:nvPr/>
          </p:nvSpPr>
          <p:spPr>
            <a:xfrm>
              <a:off x="2502384" y="2470150"/>
              <a:ext cx="4203217" cy="2227572"/>
            </a:xfrm>
            <a:custGeom>
              <a:avLst/>
              <a:gdLst>
                <a:gd name="connsiteX0" fmla="*/ 0 w 825500"/>
                <a:gd name="connsiteY0" fmla="*/ 260833 h 875022"/>
                <a:gd name="connsiteX1" fmla="*/ 260833 w 825500"/>
                <a:gd name="connsiteY1" fmla="*/ 0 h 875022"/>
                <a:gd name="connsiteX2" fmla="*/ 564667 w 825500"/>
                <a:gd name="connsiteY2" fmla="*/ 0 h 875022"/>
                <a:gd name="connsiteX3" fmla="*/ 825500 w 825500"/>
                <a:gd name="connsiteY3" fmla="*/ 260833 h 875022"/>
                <a:gd name="connsiteX4" fmla="*/ 825500 w 825500"/>
                <a:gd name="connsiteY4" fmla="*/ 614189 h 875022"/>
                <a:gd name="connsiteX5" fmla="*/ 564667 w 825500"/>
                <a:gd name="connsiteY5" fmla="*/ 875022 h 875022"/>
                <a:gd name="connsiteX6" fmla="*/ 260833 w 825500"/>
                <a:gd name="connsiteY6" fmla="*/ 875022 h 875022"/>
                <a:gd name="connsiteX7" fmla="*/ 0 w 825500"/>
                <a:gd name="connsiteY7" fmla="*/ 614189 h 875022"/>
                <a:gd name="connsiteX8" fmla="*/ 0 w 825500"/>
                <a:gd name="connsiteY8" fmla="*/ 260833 h 875022"/>
                <a:gd name="connsiteX0" fmla="*/ 279400 w 825500"/>
                <a:gd name="connsiteY0" fmla="*/ 406883 h 875022"/>
                <a:gd name="connsiteX1" fmla="*/ 260833 w 825500"/>
                <a:gd name="connsiteY1" fmla="*/ 0 h 875022"/>
                <a:gd name="connsiteX2" fmla="*/ 564667 w 825500"/>
                <a:gd name="connsiteY2" fmla="*/ 0 h 875022"/>
                <a:gd name="connsiteX3" fmla="*/ 825500 w 825500"/>
                <a:gd name="connsiteY3" fmla="*/ 260833 h 875022"/>
                <a:gd name="connsiteX4" fmla="*/ 825500 w 825500"/>
                <a:gd name="connsiteY4" fmla="*/ 614189 h 875022"/>
                <a:gd name="connsiteX5" fmla="*/ 564667 w 825500"/>
                <a:gd name="connsiteY5" fmla="*/ 875022 h 875022"/>
                <a:gd name="connsiteX6" fmla="*/ 260833 w 825500"/>
                <a:gd name="connsiteY6" fmla="*/ 875022 h 875022"/>
                <a:gd name="connsiteX7" fmla="*/ 0 w 825500"/>
                <a:gd name="connsiteY7" fmla="*/ 614189 h 875022"/>
                <a:gd name="connsiteX8" fmla="*/ 279400 w 825500"/>
                <a:gd name="connsiteY8" fmla="*/ 406883 h 875022"/>
                <a:gd name="connsiteX0" fmla="*/ 3638067 w 4184167"/>
                <a:gd name="connsiteY0" fmla="*/ 787883 h 1256022"/>
                <a:gd name="connsiteX1" fmla="*/ 0 w 4184167"/>
                <a:gd name="connsiteY1" fmla="*/ 0 h 1256022"/>
                <a:gd name="connsiteX2" fmla="*/ 3923334 w 4184167"/>
                <a:gd name="connsiteY2" fmla="*/ 381000 h 1256022"/>
                <a:gd name="connsiteX3" fmla="*/ 4184167 w 4184167"/>
                <a:gd name="connsiteY3" fmla="*/ 641833 h 1256022"/>
                <a:gd name="connsiteX4" fmla="*/ 4184167 w 4184167"/>
                <a:gd name="connsiteY4" fmla="*/ 995189 h 1256022"/>
                <a:gd name="connsiteX5" fmla="*/ 3923334 w 4184167"/>
                <a:gd name="connsiteY5" fmla="*/ 1256022 h 1256022"/>
                <a:gd name="connsiteX6" fmla="*/ 3619500 w 4184167"/>
                <a:gd name="connsiteY6" fmla="*/ 1256022 h 1256022"/>
                <a:gd name="connsiteX7" fmla="*/ 3358667 w 4184167"/>
                <a:gd name="connsiteY7" fmla="*/ 995189 h 1256022"/>
                <a:gd name="connsiteX8" fmla="*/ 3638067 w 4184167"/>
                <a:gd name="connsiteY8" fmla="*/ 787883 h 1256022"/>
                <a:gd name="connsiteX0" fmla="*/ 12217 w 4184167"/>
                <a:gd name="connsiteY0" fmla="*/ 806933 h 1256022"/>
                <a:gd name="connsiteX1" fmla="*/ 0 w 4184167"/>
                <a:gd name="connsiteY1" fmla="*/ 0 h 1256022"/>
                <a:gd name="connsiteX2" fmla="*/ 3923334 w 4184167"/>
                <a:gd name="connsiteY2" fmla="*/ 381000 h 1256022"/>
                <a:gd name="connsiteX3" fmla="*/ 4184167 w 4184167"/>
                <a:gd name="connsiteY3" fmla="*/ 641833 h 1256022"/>
                <a:gd name="connsiteX4" fmla="*/ 4184167 w 4184167"/>
                <a:gd name="connsiteY4" fmla="*/ 995189 h 1256022"/>
                <a:gd name="connsiteX5" fmla="*/ 3923334 w 4184167"/>
                <a:gd name="connsiteY5" fmla="*/ 1256022 h 1256022"/>
                <a:gd name="connsiteX6" fmla="*/ 3619500 w 4184167"/>
                <a:gd name="connsiteY6" fmla="*/ 1256022 h 1256022"/>
                <a:gd name="connsiteX7" fmla="*/ 3358667 w 4184167"/>
                <a:gd name="connsiteY7" fmla="*/ 995189 h 1256022"/>
                <a:gd name="connsiteX8" fmla="*/ 12217 w 4184167"/>
                <a:gd name="connsiteY8" fmla="*/ 806933 h 1256022"/>
                <a:gd name="connsiteX0" fmla="*/ 12217 w 4184167"/>
                <a:gd name="connsiteY0" fmla="*/ 806933 h 1256022"/>
                <a:gd name="connsiteX1" fmla="*/ 0 w 4184167"/>
                <a:gd name="connsiteY1" fmla="*/ 0 h 1256022"/>
                <a:gd name="connsiteX2" fmla="*/ 3923334 w 4184167"/>
                <a:gd name="connsiteY2" fmla="*/ 381000 h 1256022"/>
                <a:gd name="connsiteX3" fmla="*/ 4184167 w 4184167"/>
                <a:gd name="connsiteY3" fmla="*/ 641833 h 1256022"/>
                <a:gd name="connsiteX4" fmla="*/ 4184167 w 4184167"/>
                <a:gd name="connsiteY4" fmla="*/ 995189 h 1256022"/>
                <a:gd name="connsiteX5" fmla="*/ 3923334 w 4184167"/>
                <a:gd name="connsiteY5" fmla="*/ 1256022 h 1256022"/>
                <a:gd name="connsiteX6" fmla="*/ 3619500 w 4184167"/>
                <a:gd name="connsiteY6" fmla="*/ 1256022 h 1256022"/>
                <a:gd name="connsiteX7" fmla="*/ 609117 w 4184167"/>
                <a:gd name="connsiteY7" fmla="*/ 779289 h 1256022"/>
                <a:gd name="connsiteX8" fmla="*/ 12217 w 4184167"/>
                <a:gd name="connsiteY8" fmla="*/ 806933 h 1256022"/>
                <a:gd name="connsiteX0" fmla="*/ 12217 w 4184167"/>
                <a:gd name="connsiteY0" fmla="*/ 806933 h 2202172"/>
                <a:gd name="connsiteX1" fmla="*/ 0 w 4184167"/>
                <a:gd name="connsiteY1" fmla="*/ 0 h 2202172"/>
                <a:gd name="connsiteX2" fmla="*/ 3923334 w 4184167"/>
                <a:gd name="connsiteY2" fmla="*/ 381000 h 2202172"/>
                <a:gd name="connsiteX3" fmla="*/ 4184167 w 4184167"/>
                <a:gd name="connsiteY3" fmla="*/ 641833 h 2202172"/>
                <a:gd name="connsiteX4" fmla="*/ 4184167 w 4184167"/>
                <a:gd name="connsiteY4" fmla="*/ 995189 h 2202172"/>
                <a:gd name="connsiteX5" fmla="*/ 3923334 w 4184167"/>
                <a:gd name="connsiteY5" fmla="*/ 1256022 h 2202172"/>
                <a:gd name="connsiteX6" fmla="*/ 641350 w 4184167"/>
                <a:gd name="connsiteY6" fmla="*/ 2202172 h 2202172"/>
                <a:gd name="connsiteX7" fmla="*/ 609117 w 4184167"/>
                <a:gd name="connsiteY7" fmla="*/ 779289 h 2202172"/>
                <a:gd name="connsiteX8" fmla="*/ 12217 w 4184167"/>
                <a:gd name="connsiteY8" fmla="*/ 806933 h 2202172"/>
                <a:gd name="connsiteX0" fmla="*/ 12217 w 4184167"/>
                <a:gd name="connsiteY0" fmla="*/ 806933 h 2214872"/>
                <a:gd name="connsiteX1" fmla="*/ 0 w 4184167"/>
                <a:gd name="connsiteY1" fmla="*/ 0 h 2214872"/>
                <a:gd name="connsiteX2" fmla="*/ 3923334 w 4184167"/>
                <a:gd name="connsiteY2" fmla="*/ 381000 h 2214872"/>
                <a:gd name="connsiteX3" fmla="*/ 4184167 w 4184167"/>
                <a:gd name="connsiteY3" fmla="*/ 641833 h 2214872"/>
                <a:gd name="connsiteX4" fmla="*/ 4184167 w 4184167"/>
                <a:gd name="connsiteY4" fmla="*/ 995189 h 2214872"/>
                <a:gd name="connsiteX5" fmla="*/ 3002584 w 4184167"/>
                <a:gd name="connsiteY5" fmla="*/ 2214872 h 2214872"/>
                <a:gd name="connsiteX6" fmla="*/ 641350 w 4184167"/>
                <a:gd name="connsiteY6" fmla="*/ 2202172 h 2214872"/>
                <a:gd name="connsiteX7" fmla="*/ 609117 w 4184167"/>
                <a:gd name="connsiteY7" fmla="*/ 779289 h 2214872"/>
                <a:gd name="connsiteX8" fmla="*/ 12217 w 4184167"/>
                <a:gd name="connsiteY8" fmla="*/ 806933 h 2214872"/>
                <a:gd name="connsiteX0" fmla="*/ 12217 w 4184167"/>
                <a:gd name="connsiteY0" fmla="*/ 806933 h 2214872"/>
                <a:gd name="connsiteX1" fmla="*/ 0 w 4184167"/>
                <a:gd name="connsiteY1" fmla="*/ 0 h 2214872"/>
                <a:gd name="connsiteX2" fmla="*/ 3923334 w 4184167"/>
                <a:gd name="connsiteY2" fmla="*/ 381000 h 2214872"/>
                <a:gd name="connsiteX3" fmla="*/ 4184167 w 4184167"/>
                <a:gd name="connsiteY3" fmla="*/ 641833 h 2214872"/>
                <a:gd name="connsiteX4" fmla="*/ 3060217 w 4184167"/>
                <a:gd name="connsiteY4" fmla="*/ 1007889 h 2214872"/>
                <a:gd name="connsiteX5" fmla="*/ 3002584 w 4184167"/>
                <a:gd name="connsiteY5" fmla="*/ 2214872 h 2214872"/>
                <a:gd name="connsiteX6" fmla="*/ 641350 w 4184167"/>
                <a:gd name="connsiteY6" fmla="*/ 2202172 h 2214872"/>
                <a:gd name="connsiteX7" fmla="*/ 609117 w 4184167"/>
                <a:gd name="connsiteY7" fmla="*/ 779289 h 2214872"/>
                <a:gd name="connsiteX8" fmla="*/ 12217 w 4184167"/>
                <a:gd name="connsiteY8" fmla="*/ 806933 h 2214872"/>
                <a:gd name="connsiteX0" fmla="*/ 12217 w 4203217"/>
                <a:gd name="connsiteY0" fmla="*/ 806933 h 2214872"/>
                <a:gd name="connsiteX1" fmla="*/ 0 w 4203217"/>
                <a:gd name="connsiteY1" fmla="*/ 0 h 2214872"/>
                <a:gd name="connsiteX2" fmla="*/ 3923334 w 4203217"/>
                <a:gd name="connsiteY2" fmla="*/ 381000 h 2214872"/>
                <a:gd name="connsiteX3" fmla="*/ 4203217 w 4203217"/>
                <a:gd name="connsiteY3" fmla="*/ 902183 h 2214872"/>
                <a:gd name="connsiteX4" fmla="*/ 3060217 w 4203217"/>
                <a:gd name="connsiteY4" fmla="*/ 1007889 h 2214872"/>
                <a:gd name="connsiteX5" fmla="*/ 3002584 w 4203217"/>
                <a:gd name="connsiteY5" fmla="*/ 2214872 h 2214872"/>
                <a:gd name="connsiteX6" fmla="*/ 641350 w 4203217"/>
                <a:gd name="connsiteY6" fmla="*/ 2202172 h 2214872"/>
                <a:gd name="connsiteX7" fmla="*/ 609117 w 4203217"/>
                <a:gd name="connsiteY7" fmla="*/ 779289 h 2214872"/>
                <a:gd name="connsiteX8" fmla="*/ 12217 w 4203217"/>
                <a:gd name="connsiteY8" fmla="*/ 806933 h 2214872"/>
                <a:gd name="connsiteX0" fmla="*/ 12217 w 4203217"/>
                <a:gd name="connsiteY0" fmla="*/ 813283 h 2221222"/>
                <a:gd name="connsiteX1" fmla="*/ 0 w 4203217"/>
                <a:gd name="connsiteY1" fmla="*/ 6350 h 2221222"/>
                <a:gd name="connsiteX2" fmla="*/ 4177334 w 4203217"/>
                <a:gd name="connsiteY2" fmla="*/ 0 h 2221222"/>
                <a:gd name="connsiteX3" fmla="*/ 4203217 w 4203217"/>
                <a:gd name="connsiteY3" fmla="*/ 908533 h 2221222"/>
                <a:gd name="connsiteX4" fmla="*/ 3060217 w 4203217"/>
                <a:gd name="connsiteY4" fmla="*/ 1014239 h 2221222"/>
                <a:gd name="connsiteX5" fmla="*/ 3002584 w 4203217"/>
                <a:gd name="connsiteY5" fmla="*/ 2221222 h 2221222"/>
                <a:gd name="connsiteX6" fmla="*/ 641350 w 4203217"/>
                <a:gd name="connsiteY6" fmla="*/ 2208522 h 2221222"/>
                <a:gd name="connsiteX7" fmla="*/ 609117 w 4203217"/>
                <a:gd name="connsiteY7" fmla="*/ 785639 h 2221222"/>
                <a:gd name="connsiteX8" fmla="*/ 12217 w 4203217"/>
                <a:gd name="connsiteY8" fmla="*/ 813283 h 2221222"/>
                <a:gd name="connsiteX0" fmla="*/ 12217 w 4203217"/>
                <a:gd name="connsiteY0" fmla="*/ 813283 h 2221222"/>
                <a:gd name="connsiteX1" fmla="*/ 0 w 4203217"/>
                <a:gd name="connsiteY1" fmla="*/ 6350 h 2221222"/>
                <a:gd name="connsiteX2" fmla="*/ 4177334 w 4203217"/>
                <a:gd name="connsiteY2" fmla="*/ 0 h 2221222"/>
                <a:gd name="connsiteX3" fmla="*/ 4203217 w 4203217"/>
                <a:gd name="connsiteY3" fmla="*/ 908533 h 2221222"/>
                <a:gd name="connsiteX4" fmla="*/ 3034817 w 4203217"/>
                <a:gd name="connsiteY4" fmla="*/ 906289 h 2221222"/>
                <a:gd name="connsiteX5" fmla="*/ 3002584 w 4203217"/>
                <a:gd name="connsiteY5" fmla="*/ 2221222 h 2221222"/>
                <a:gd name="connsiteX6" fmla="*/ 641350 w 4203217"/>
                <a:gd name="connsiteY6" fmla="*/ 2208522 h 2221222"/>
                <a:gd name="connsiteX7" fmla="*/ 609117 w 4203217"/>
                <a:gd name="connsiteY7" fmla="*/ 785639 h 2221222"/>
                <a:gd name="connsiteX8" fmla="*/ 12217 w 4203217"/>
                <a:gd name="connsiteY8" fmla="*/ 813283 h 2221222"/>
                <a:gd name="connsiteX0" fmla="*/ 12217 w 4203217"/>
                <a:gd name="connsiteY0" fmla="*/ 813283 h 2221222"/>
                <a:gd name="connsiteX1" fmla="*/ 0 w 4203217"/>
                <a:gd name="connsiteY1" fmla="*/ 6350 h 2221222"/>
                <a:gd name="connsiteX2" fmla="*/ 4177334 w 4203217"/>
                <a:gd name="connsiteY2" fmla="*/ 0 h 2221222"/>
                <a:gd name="connsiteX3" fmla="*/ 4203217 w 4203217"/>
                <a:gd name="connsiteY3" fmla="*/ 908533 h 2221222"/>
                <a:gd name="connsiteX4" fmla="*/ 3034817 w 4203217"/>
                <a:gd name="connsiteY4" fmla="*/ 906289 h 2221222"/>
                <a:gd name="connsiteX5" fmla="*/ 3047034 w 4203217"/>
                <a:gd name="connsiteY5" fmla="*/ 2221222 h 2221222"/>
                <a:gd name="connsiteX6" fmla="*/ 641350 w 4203217"/>
                <a:gd name="connsiteY6" fmla="*/ 2208522 h 2221222"/>
                <a:gd name="connsiteX7" fmla="*/ 609117 w 4203217"/>
                <a:gd name="connsiteY7" fmla="*/ 785639 h 2221222"/>
                <a:gd name="connsiteX8" fmla="*/ 12217 w 4203217"/>
                <a:gd name="connsiteY8" fmla="*/ 813283 h 2221222"/>
                <a:gd name="connsiteX0" fmla="*/ 12217 w 4203217"/>
                <a:gd name="connsiteY0" fmla="*/ 813283 h 2221222"/>
                <a:gd name="connsiteX1" fmla="*/ 0 w 4203217"/>
                <a:gd name="connsiteY1" fmla="*/ 6350 h 2221222"/>
                <a:gd name="connsiteX2" fmla="*/ 4177334 w 4203217"/>
                <a:gd name="connsiteY2" fmla="*/ 0 h 2221222"/>
                <a:gd name="connsiteX3" fmla="*/ 4203217 w 4203217"/>
                <a:gd name="connsiteY3" fmla="*/ 908533 h 2221222"/>
                <a:gd name="connsiteX4" fmla="*/ 3034817 w 4203217"/>
                <a:gd name="connsiteY4" fmla="*/ 906289 h 2221222"/>
                <a:gd name="connsiteX5" fmla="*/ 3047034 w 4203217"/>
                <a:gd name="connsiteY5" fmla="*/ 2221222 h 2221222"/>
                <a:gd name="connsiteX6" fmla="*/ 641350 w 4203217"/>
                <a:gd name="connsiteY6" fmla="*/ 2208522 h 2221222"/>
                <a:gd name="connsiteX7" fmla="*/ 609117 w 4203217"/>
                <a:gd name="connsiteY7" fmla="*/ 817389 h 2221222"/>
                <a:gd name="connsiteX8" fmla="*/ 12217 w 4203217"/>
                <a:gd name="connsiteY8" fmla="*/ 813283 h 2221222"/>
                <a:gd name="connsiteX0" fmla="*/ 12217 w 4203217"/>
                <a:gd name="connsiteY0" fmla="*/ 813283 h 2227572"/>
                <a:gd name="connsiteX1" fmla="*/ 0 w 4203217"/>
                <a:gd name="connsiteY1" fmla="*/ 6350 h 2227572"/>
                <a:gd name="connsiteX2" fmla="*/ 4177334 w 4203217"/>
                <a:gd name="connsiteY2" fmla="*/ 0 h 2227572"/>
                <a:gd name="connsiteX3" fmla="*/ 4203217 w 4203217"/>
                <a:gd name="connsiteY3" fmla="*/ 908533 h 2227572"/>
                <a:gd name="connsiteX4" fmla="*/ 3034817 w 4203217"/>
                <a:gd name="connsiteY4" fmla="*/ 906289 h 2227572"/>
                <a:gd name="connsiteX5" fmla="*/ 3047034 w 4203217"/>
                <a:gd name="connsiteY5" fmla="*/ 2221222 h 2227572"/>
                <a:gd name="connsiteX6" fmla="*/ 641350 w 4203217"/>
                <a:gd name="connsiteY6" fmla="*/ 2227572 h 2227572"/>
                <a:gd name="connsiteX7" fmla="*/ 609117 w 4203217"/>
                <a:gd name="connsiteY7" fmla="*/ 817389 h 2227572"/>
                <a:gd name="connsiteX8" fmla="*/ 12217 w 4203217"/>
                <a:gd name="connsiteY8" fmla="*/ 813283 h 222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03217" h="2227572">
                  <a:moveTo>
                    <a:pt x="12217" y="813283"/>
                  </a:moveTo>
                  <a:lnTo>
                    <a:pt x="0" y="6350"/>
                  </a:lnTo>
                  <a:lnTo>
                    <a:pt x="4177334" y="0"/>
                  </a:lnTo>
                  <a:lnTo>
                    <a:pt x="4203217" y="908533"/>
                  </a:lnTo>
                  <a:lnTo>
                    <a:pt x="3034817" y="906289"/>
                  </a:lnTo>
                  <a:lnTo>
                    <a:pt x="3047034" y="2221222"/>
                  </a:lnTo>
                  <a:lnTo>
                    <a:pt x="641350" y="2227572"/>
                  </a:lnTo>
                  <a:lnTo>
                    <a:pt x="609117" y="817389"/>
                  </a:lnTo>
                  <a:lnTo>
                    <a:pt x="12217" y="813283"/>
                  </a:lnTo>
                  <a:close/>
                </a:path>
              </a:pathLst>
            </a:custGeom>
            <a:solidFill>
              <a:schemeClr val="accent6">
                <a:alpha val="56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2" rIns="91426" bIns="45712" rtlCol="0" anchor="ctr"/>
            <a:lstStyle/>
            <a:p>
              <a:pPr algn="ctr"/>
              <a:endParaRPr lang="ru-RU" sz="120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238250" y="2470151"/>
              <a:ext cx="1264132" cy="3986216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2" rIns="0" bIns="45712"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</a:endParaRPr>
            </a:p>
            <a:p>
              <a:pPr algn="ctr"/>
              <a:endParaRPr lang="ru-RU" sz="1200" dirty="0">
                <a:solidFill>
                  <a:schemeClr val="tx1"/>
                </a:solidFill>
              </a:endParaRPr>
            </a:p>
            <a:p>
              <a:pPr algn="ctr"/>
              <a:endParaRPr lang="ru-RU" sz="1200" dirty="0">
                <a:solidFill>
                  <a:schemeClr val="tx1"/>
                </a:solidFill>
              </a:endParaRPr>
            </a:p>
            <a:p>
              <a:pPr algn="ctr"/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331013" y="4011832"/>
              <a:ext cx="1171369" cy="93585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12" rIns="0" bIns="45712" rtlCol="0" anchor="ctr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Зона разгрузки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409952" y="3214558"/>
              <a:ext cx="1898651" cy="93585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12" rIns="0" bIns="45712" rtlCol="0" anchor="ctr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Технологический участок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193344" y="1560300"/>
              <a:ext cx="3493206" cy="875686"/>
            </a:xfrm>
            <a:prstGeom prst="rect">
              <a:avLst/>
            </a:prstGeom>
            <a:solidFill>
              <a:schemeClr val="accent3">
                <a:alpha val="3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2" rIns="0" bIns="45712"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</a:endParaRPr>
            </a:p>
            <a:p>
              <a:pPr algn="ctr"/>
              <a:endParaRPr lang="ru-RU" sz="1200" dirty="0">
                <a:solidFill>
                  <a:schemeClr val="tx1"/>
                </a:solidFill>
              </a:endParaRPr>
            </a:p>
            <a:p>
              <a:pPr algn="ctr"/>
              <a:endParaRPr lang="ru-RU" sz="1200" dirty="0">
                <a:solidFill>
                  <a:schemeClr val="tx1"/>
                </a:solidFill>
              </a:endParaRPr>
            </a:p>
            <a:p>
              <a:pPr algn="ctr"/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968140" y="1545677"/>
              <a:ext cx="1651818" cy="9358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2" rIns="0" bIns="45712" rtlCol="0" anchor="ctr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Операторский зал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776818" y="5530851"/>
              <a:ext cx="4776633" cy="925516"/>
            </a:xfrm>
            <a:prstGeom prst="rect">
              <a:avLst/>
            </a:prstGeom>
            <a:solidFill>
              <a:srgbClr val="00B0F0">
                <a:alpha val="3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2" rIns="0" bIns="45712"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</a:endParaRPr>
            </a:p>
            <a:p>
              <a:pPr algn="ctr"/>
              <a:endParaRPr lang="ru-RU" sz="1200" dirty="0">
                <a:solidFill>
                  <a:schemeClr val="tx1"/>
                </a:solidFill>
              </a:endParaRPr>
            </a:p>
            <a:p>
              <a:pPr algn="ctr"/>
              <a:endParaRPr lang="ru-RU" sz="1200" dirty="0">
                <a:solidFill>
                  <a:schemeClr val="tx1"/>
                </a:solidFill>
              </a:endParaRPr>
            </a:p>
            <a:p>
              <a:pPr algn="ctr"/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595817" y="5550602"/>
              <a:ext cx="2429277" cy="93585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2" rIns="0" bIns="45712" rtlCol="0" anchor="ctr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Аналитическая лаборатория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7059565" y="2098562"/>
              <a:ext cx="1436739" cy="3051288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2" rIns="0" bIns="45712"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</a:endParaRPr>
            </a:p>
            <a:p>
              <a:pPr algn="ctr"/>
              <a:endParaRPr lang="ru-RU" sz="1200" dirty="0">
                <a:solidFill>
                  <a:schemeClr val="tx1"/>
                </a:solidFill>
              </a:endParaRPr>
            </a:p>
            <a:p>
              <a:pPr algn="ctr"/>
              <a:endParaRPr lang="ru-RU" sz="1200" dirty="0">
                <a:solidFill>
                  <a:schemeClr val="tx1"/>
                </a:solidFill>
              </a:endParaRPr>
            </a:p>
            <a:p>
              <a:pPr algn="ctr"/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7131901" y="3451773"/>
              <a:ext cx="1364402" cy="56149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2" rIns="0" bIns="45712" rtlCol="0" anchor="ctr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Вентиляция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403616" y="6402824"/>
            <a:ext cx="4530385" cy="338544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ru-RU" sz="1600" kern="0" dirty="0" smtClean="0">
                <a:solidFill>
                  <a:schemeClr val="tx2"/>
                </a:solidFill>
                <a:ea typeface="Rosatom Light" pitchFamily="34" charset="-52"/>
              </a:rPr>
              <a:t>Планировка Комплекса разделения изотопов</a:t>
            </a:r>
            <a:endParaRPr lang="ru-RU" sz="1600" kern="0" dirty="0">
              <a:solidFill>
                <a:schemeClr val="tx2"/>
              </a:solidFill>
              <a:ea typeface="Rosatom Light" pitchFamily="34" charset="-5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82669" y="5004475"/>
            <a:ext cx="4140760" cy="58476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ru-RU" sz="1600" kern="0" dirty="0" smtClean="0">
                <a:solidFill>
                  <a:schemeClr val="tx2"/>
                </a:solidFill>
                <a:ea typeface="Rosatom Light" pitchFamily="34" charset="-52"/>
              </a:rPr>
              <a:t>Размещение основного оборудования </a:t>
            </a:r>
          </a:p>
          <a:p>
            <a:pPr algn="ctr"/>
            <a:r>
              <a:rPr lang="ru-RU" sz="1600" kern="0" dirty="0" smtClean="0">
                <a:solidFill>
                  <a:schemeClr val="tx2"/>
                </a:solidFill>
                <a:ea typeface="Rosatom Light" pitchFamily="34" charset="-52"/>
              </a:rPr>
              <a:t>технологического участка</a:t>
            </a:r>
            <a:endParaRPr lang="ru-RU" sz="1600" kern="0" dirty="0">
              <a:solidFill>
                <a:schemeClr val="tx2"/>
              </a:solidFill>
              <a:ea typeface="Rosatom Light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39048" y="3127152"/>
            <a:ext cx="288032" cy="32445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375521" y="2297611"/>
            <a:ext cx="288032" cy="32445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503505" y="2635047"/>
            <a:ext cx="288032" cy="32445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028213" y="1701684"/>
            <a:ext cx="288032" cy="32445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862170" y="1284922"/>
            <a:ext cx="288032" cy="32445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299911" y="4134578"/>
            <a:ext cx="288032" cy="32445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2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5" name="Picture 3" descr="D:\Новый сепаратор\2022\Презентация для заседеания совета РАН (3-9 июля 2022, Санкт-Петербург)\КРИ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738" y="1280892"/>
            <a:ext cx="4772918" cy="3655071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20579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292043" y="1052738"/>
            <a:ext cx="11852629" cy="811990"/>
          </a:xfrm>
          <a:prstGeom prst="rect">
            <a:avLst/>
          </a:prstGeom>
        </p:spPr>
        <p:txBody>
          <a:bodyPr lIns="91429" tIns="45715" rIns="91429" bIns="45715"/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defTabSz="994055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1800" b="1" dirty="0" smtClean="0">
                <a:solidFill>
                  <a:schemeClr val="tx2"/>
                </a:solidFill>
              </a:rPr>
              <a:t>Проведены расчетные и экспериментальные исследования, </a:t>
            </a:r>
            <a:br>
              <a:rPr lang="ru-RU" sz="1800" b="1" dirty="0" smtClean="0">
                <a:solidFill>
                  <a:schemeClr val="tx2"/>
                </a:solidFill>
              </a:rPr>
            </a:br>
            <a:r>
              <a:rPr lang="ru-RU" sz="1800" b="1" dirty="0" smtClean="0">
                <a:solidFill>
                  <a:schemeClr val="tx2"/>
                </a:solidFill>
              </a:rPr>
              <a:t>определены основные технические характеристики масс-сепаратора:</a:t>
            </a:r>
          </a:p>
          <a:p>
            <a:pPr marL="0" indent="0" defTabSz="994055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ru-RU" sz="1700" b="1" dirty="0" smtClean="0">
              <a:solidFill>
                <a:schemeClr val="tx2"/>
              </a:solidFill>
            </a:endParaRPr>
          </a:p>
          <a:p>
            <a:pPr marL="0" indent="0" defTabSz="994055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ru-RU" sz="1400" dirty="0" smtClean="0">
              <a:solidFill>
                <a:schemeClr val="tx2"/>
              </a:solidFill>
            </a:endParaRPr>
          </a:p>
          <a:p>
            <a:pPr defTabSz="994055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ru-RU" sz="1400" dirty="0" smtClean="0">
              <a:solidFill>
                <a:schemeClr val="tx2"/>
              </a:solidFill>
            </a:endParaRPr>
          </a:p>
          <a:p>
            <a:pPr marL="0" indent="0" defTabSz="994055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/>
            </a:r>
            <a:br>
              <a:rPr lang="ru-RU" sz="1400" dirty="0" smtClean="0">
                <a:solidFill>
                  <a:schemeClr val="tx2"/>
                </a:solidFill>
              </a:rPr>
            </a:b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3" name="TextShape 1"/>
          <p:cNvSpPr txBox="1"/>
          <p:nvPr/>
        </p:nvSpPr>
        <p:spPr>
          <a:xfrm>
            <a:off x="263352" y="188640"/>
            <a:ext cx="11089232" cy="666720"/>
          </a:xfrm>
          <a:prstGeom prst="rect">
            <a:avLst/>
          </a:prstGeom>
          <a:noFill/>
          <a:ln>
            <a:noFill/>
          </a:ln>
        </p:spPr>
        <p:txBody>
          <a:bodyPr lIns="91430" tIns="45718" rIns="91430" bIns="45718" anchor="ctr">
            <a:noAutofit/>
          </a:bodyPr>
          <a:lstStyle/>
          <a:p>
            <a:r>
              <a:rPr lang="ru-RU" sz="2000" b="1" spc="-1" dirty="0" smtClean="0">
                <a:solidFill>
                  <a:srgbClr val="002060"/>
                </a:solidFill>
              </a:rPr>
              <a:t>Определение характеристик нового масс-сепаратора</a:t>
            </a:r>
            <a:endParaRPr lang="ru-RU" sz="2000" b="1" spc="-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846213" y="6453336"/>
            <a:ext cx="298459" cy="338550"/>
          </a:xfrm>
          <a:prstGeom prst="rect">
            <a:avLst/>
          </a:prstGeom>
          <a:noFill/>
        </p:spPr>
        <p:txBody>
          <a:bodyPr wrap="none" lIns="91430" tIns="45718" rIns="91430" bIns="45718" rtlCol="0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67408" y="5456426"/>
            <a:ext cx="3935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94168">
              <a:defRPr/>
            </a:pPr>
            <a:r>
              <a:rPr lang="ru-RU" sz="1600" dirty="0">
                <a:solidFill>
                  <a:schemeClr val="tx2"/>
                </a:solidFill>
              </a:rPr>
              <a:t>Расходимость ионного пучка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ru-RU" sz="1600" dirty="0">
                <a:solidFill>
                  <a:schemeClr val="tx2"/>
                </a:solidFill>
              </a:rPr>
              <a:t>– </a:t>
            </a:r>
            <a:r>
              <a:rPr lang="ru-RU" sz="1600" dirty="0" smtClean="0">
                <a:solidFill>
                  <a:schemeClr val="tx2"/>
                </a:solidFill>
              </a:rPr>
              <a:t>до 7°</a:t>
            </a:r>
          </a:p>
          <a:p>
            <a:pPr defTabSz="994168">
              <a:defRPr/>
            </a:pPr>
            <a:r>
              <a:rPr lang="ru-RU" sz="1600" dirty="0">
                <a:solidFill>
                  <a:schemeClr val="tx2"/>
                </a:solidFill>
              </a:rPr>
              <a:t>Угол </a:t>
            </a:r>
            <a:r>
              <a:rPr lang="ru-RU" sz="1600" dirty="0" smtClean="0">
                <a:solidFill>
                  <a:schemeClr val="tx2"/>
                </a:solidFill>
              </a:rPr>
              <a:t>вертикальной </a:t>
            </a:r>
            <a:r>
              <a:rPr lang="ru-RU" sz="1600" dirty="0">
                <a:solidFill>
                  <a:schemeClr val="tx2"/>
                </a:solidFill>
              </a:rPr>
              <a:t>сходимости – </a:t>
            </a:r>
            <a:r>
              <a:rPr lang="ru-RU" sz="1600" dirty="0" smtClean="0">
                <a:solidFill>
                  <a:schemeClr val="tx2"/>
                </a:solidFill>
              </a:rPr>
              <a:t>0,5°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506687" y="2936146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479375" y="1785055"/>
                <a:ext cx="4608513" cy="3559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994055"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ru-RU" sz="1600" dirty="0" smtClean="0">
                    <a:solidFill>
                      <a:schemeClr val="tx2"/>
                    </a:solidFill>
                  </a:rPr>
                  <a:t>Магнитное поле неоднородное</a:t>
                </a:r>
                <a:r>
                  <a:rPr lang="en-US" sz="1600" dirty="0" smtClean="0">
                    <a:solidFill>
                      <a:schemeClr val="tx2"/>
                    </a:solidFill>
                  </a:rPr>
                  <a:t> c</a:t>
                </a:r>
                <a:r>
                  <a:rPr lang="ru-RU" sz="1600" dirty="0" smtClean="0">
                    <a:solidFill>
                      <a:schemeClr val="tx2"/>
                    </a:solidFill>
                  </a:rPr>
                  <a:t> показателем спада </a:t>
                </a:r>
                <a:r>
                  <a:rPr lang="en-US" sz="1600" dirty="0" smtClean="0">
                    <a:solidFill>
                      <a:schemeClr val="tx2"/>
                    </a:solidFill>
                  </a:rPr>
                  <a:t>n=1</a:t>
                </a:r>
                <a:r>
                  <a:rPr lang="ru-RU" sz="1600" dirty="0" smtClean="0">
                    <a:solidFill>
                      <a:schemeClr val="tx2"/>
                    </a:solidFill>
                  </a:rPr>
                  <a:t>: </a:t>
                </a:r>
                <a:endParaRPr lang="ru-RU" sz="1600" dirty="0">
                  <a:solidFill>
                    <a:schemeClr val="tx2"/>
                  </a:solidFill>
                </a:endParaRPr>
              </a:p>
              <a:p>
                <a:pPr algn="just" defTabSz="994055">
                  <a:spcBef>
                    <a:spcPts val="600"/>
                  </a:spcBef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solidFill>
                            <a:schemeClr val="tx2"/>
                          </a:solidFill>
                          <a:latin typeface="Cambria Math"/>
                        </a:rPr>
                        <m:t>𝑩</m:t>
                      </m:r>
                      <m:d>
                        <m:dPr>
                          <m:ctrlPr>
                            <a:rPr lang="en-US" sz="16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</m:d>
                      <m:r>
                        <a:rPr lang="en-US" sz="1600" b="1" i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1600" b="1" i="1">
                          <a:solidFill>
                            <a:schemeClr val="tx2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ru-RU" sz="16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sSup>
                        <m:sSupPr>
                          <m:ctrlPr>
                            <a:rPr lang="en-US" sz="16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1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𝟎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600" b="1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1600" dirty="0" smtClean="0">
                  <a:solidFill>
                    <a:schemeClr val="tx2"/>
                  </a:solidFill>
                </a:endParaRPr>
              </a:p>
              <a:p>
                <a:pPr algn="just" defTabSz="994055">
                  <a:spcBef>
                    <a:spcPts val="600"/>
                  </a:spcBef>
                  <a:spcAft>
                    <a:spcPts val="600"/>
                  </a:spcAft>
                  <a:defRPr/>
                </a:pPr>
                <a:endParaRPr lang="ru-RU" sz="1600" i="1" dirty="0" smtClean="0"/>
              </a:p>
              <a:p>
                <a:pPr marL="285750" indent="-285750" algn="just" defTabSz="994055">
                  <a:buFont typeface="Arial" pitchFamily="34" charset="0"/>
                  <a:buChar char="•"/>
                  <a:defRPr/>
                </a:pPr>
                <a:r>
                  <a:rPr lang="ru-RU" sz="1600" dirty="0">
                    <a:solidFill>
                      <a:schemeClr val="tx2"/>
                    </a:solidFill>
                  </a:rPr>
                  <a:t>при угле отклонения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tx2"/>
                        </a:solidFill>
                        <a:latin typeface="Cambria Math"/>
                      </a:rPr>
                      <m:t>𝝍</m:t>
                    </m:r>
                    <m:r>
                      <a:rPr lang="ru-RU" sz="1600" b="1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l-GR" sz="1600" b="1" i="1" smtClean="0">
                        <a:solidFill>
                          <a:schemeClr val="tx2"/>
                        </a:solidFill>
                        <a:latin typeface="Cambria Math"/>
                      </a:rPr>
                      <m:t>𝝅</m:t>
                    </m:r>
                    <m:r>
                      <a:rPr lang="ru-RU" sz="1600" b="1" i="1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1600" dirty="0" smtClean="0">
                    <a:solidFill>
                      <a:schemeClr val="tx2"/>
                    </a:solidFill>
                  </a:rPr>
                  <a:t>изображение </a:t>
                </a:r>
                <a:r>
                  <a:rPr lang="ru-RU" sz="1600" dirty="0">
                    <a:solidFill>
                      <a:schemeClr val="tx2"/>
                    </a:solidFill>
                  </a:rPr>
                  <a:t>в фокальной плоскости прямолинейно и не зависит от соотношения </a:t>
                </a:r>
                <a:r>
                  <a:rPr lang="ru-RU" sz="1600" dirty="0" smtClean="0">
                    <a:solidFill>
                      <a:schemeClr val="tx2"/>
                    </a:solidFill>
                  </a:rPr>
                  <a:t>плеч</a:t>
                </a:r>
              </a:p>
              <a:p>
                <a:pPr marL="285750" indent="-285750" algn="just" defTabSz="994055">
                  <a:buFont typeface="Arial" pitchFamily="34" charset="0"/>
                  <a:buChar char="•"/>
                  <a:defRPr/>
                </a:pPr>
                <a:r>
                  <a:rPr lang="ru-RU" sz="1600" dirty="0" smtClean="0">
                    <a:solidFill>
                      <a:schemeClr val="tx2"/>
                    </a:solidFill>
                  </a:rPr>
                  <a:t>фокусировка </a:t>
                </a:r>
                <a:r>
                  <a:rPr lang="ru-RU" sz="1600" dirty="0">
                    <a:solidFill>
                      <a:schemeClr val="tx2"/>
                    </a:solidFill>
                  </a:rPr>
                  <a:t>пучка – входной и выходной границами</a:t>
                </a:r>
              </a:p>
              <a:p>
                <a:pPr marL="285750" indent="-285750" algn="just" defTabSz="994055">
                  <a:buFont typeface="Arial" pitchFamily="34" charset="0"/>
                  <a:buChar char="•"/>
                  <a:defRPr/>
                </a:pPr>
                <a:r>
                  <a:rPr lang="ru-RU" sz="1600" spc="-1" dirty="0">
                    <a:solidFill>
                      <a:schemeClr val="tx2"/>
                    </a:solidFill>
                  </a:rPr>
                  <a:t>позволяет использовать широкоугольные пучки</a:t>
                </a:r>
              </a:p>
              <a:p>
                <a:pPr algn="just" defTabSz="994055">
                  <a:defRPr/>
                </a:pPr>
                <a:endParaRPr lang="ru-RU" sz="1600" spc="-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5" y="1785055"/>
                <a:ext cx="4608513" cy="3559821"/>
              </a:xfrm>
              <a:prstGeom prst="rect">
                <a:avLst/>
              </a:prstGeom>
              <a:blipFill rotWithShape="1">
                <a:blip r:embed="rId5"/>
                <a:stretch>
                  <a:fillRect l="-794" t="-514" r="-6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6412723" y="1772816"/>
                <a:ext cx="5155885" cy="1892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994055">
                  <a:spcAft>
                    <a:spcPts val="600"/>
                  </a:spcAft>
                  <a:defRPr/>
                </a:pPr>
                <a:r>
                  <a:rPr lang="ru-RU" sz="1600" spc="-1" dirty="0" smtClean="0">
                    <a:solidFill>
                      <a:schemeClr val="tx2"/>
                    </a:solidFill>
                  </a:rPr>
                  <a:t>Дисперсия в таком поле определяется формулой:</a:t>
                </a:r>
              </a:p>
              <a:p>
                <a:pPr algn="just" defTabSz="994055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1" i="1">
                          <a:solidFill>
                            <a:schemeClr val="tx2"/>
                          </a:solidFill>
                          <a:latin typeface="Cambria Math"/>
                        </a:rPr>
                        <m:t>𝑫</m:t>
                      </m:r>
                      <m:r>
                        <a:rPr lang="ru-RU" sz="1600" b="1" i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6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6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16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sSub>
                        <m:sSubPr>
                          <m:ctrlPr>
                            <a:rPr lang="ru-RU" sz="16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ru-RU" sz="16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1600" b="1" i="1">
                          <a:solidFill>
                            <a:schemeClr val="tx2"/>
                          </a:solidFill>
                          <a:latin typeface="Cambria Math"/>
                        </a:rPr>
                        <m:t>𝝍</m:t>
                      </m:r>
                      <m:sSub>
                        <m:sSubPr>
                          <m:ctrlPr>
                            <a:rPr lang="ru-RU" sz="16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𝝀</m:t>
                          </m:r>
                        </m:e>
                        <m:sub>
                          <m:r>
                            <a:rPr lang="ru-RU" sz="16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f>
                        <m:fPr>
                          <m:ctrlPr>
                            <a:rPr lang="ru-RU" sz="16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6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en-US" sz="16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𝒎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ru-RU" sz="1600" b="1" i="1" dirty="0" smtClean="0">
                  <a:solidFill>
                    <a:schemeClr val="tx2"/>
                  </a:solidFill>
                  <a:latin typeface="Cambria Math"/>
                </a:endParaRPr>
              </a:p>
              <a:p>
                <a:pPr algn="just" defTabSz="994055">
                  <a:spcBef>
                    <a:spcPts val="600"/>
                  </a:spcBef>
                  <a:defRPr/>
                </a:pPr>
                <a:r>
                  <a:rPr lang="ru-RU" sz="1600" spc="-1" dirty="0" smtClean="0">
                    <a:solidFill>
                      <a:schemeClr val="tx2"/>
                    </a:solidFill>
                  </a:rPr>
                  <a:t>где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∆</m:t>
                        </m:r>
                        <m:r>
                          <a:rPr lang="en-US" sz="20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𝒎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𝒎</m:t>
                        </m:r>
                      </m:den>
                    </m:f>
                  </m:oMath>
                </a14:m>
                <a:r>
                  <a:rPr lang="ru-RU" sz="2000" spc="-1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1600" dirty="0">
                    <a:solidFill>
                      <a:schemeClr val="tx2"/>
                    </a:solidFill>
                  </a:rPr>
                  <a:t>–</a:t>
                </a:r>
                <a:r>
                  <a:rPr lang="ru-RU" sz="1600" spc="-1" dirty="0" smtClean="0">
                    <a:solidFill>
                      <a:schemeClr val="tx2"/>
                    </a:solidFill>
                  </a:rPr>
                  <a:t> относительная разность масс,</a:t>
                </a:r>
                <a:endParaRPr lang="en-US" sz="1600" spc="-1" dirty="0" smtClean="0">
                  <a:solidFill>
                    <a:schemeClr val="tx2"/>
                  </a:solidFill>
                </a:endParaRPr>
              </a:p>
              <a:p>
                <a:pPr algn="just" defTabSz="994055">
                  <a:defRPr/>
                </a:pPr>
                <a:r>
                  <a:rPr lang="en-US" sz="1600" spc="-1" dirty="0">
                    <a:solidFill>
                      <a:schemeClr val="tx2"/>
                    </a:solidFill>
                  </a:rPr>
                  <a:t> </a:t>
                </a:r>
                <a:r>
                  <a:rPr lang="en-US" sz="1600" spc="-1" dirty="0" smtClean="0">
                    <a:solidFill>
                      <a:schemeClr val="tx2"/>
                    </a:solidFill>
                  </a:rPr>
                  <a:t>         </a:t>
                </a:r>
                <a:r>
                  <a:rPr lang="en-US" sz="1600" b="1" i="1" spc="-1" dirty="0" smtClean="0">
                    <a:solidFill>
                      <a:schemeClr val="tx2"/>
                    </a:solidFill>
                  </a:rPr>
                  <a:t>r</a:t>
                </a:r>
                <a:r>
                  <a:rPr lang="en-US" sz="1600" b="1" i="1" spc="-1" baseline="-25000" dirty="0" smtClean="0">
                    <a:solidFill>
                      <a:schemeClr val="tx2"/>
                    </a:solidFill>
                  </a:rPr>
                  <a:t>0</a:t>
                </a:r>
                <a:r>
                  <a:rPr lang="ru-RU" sz="1600" b="1" i="1" spc="-1" baseline="-25000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1600" b="1" i="1" spc="-1" dirty="0" smtClean="0">
                    <a:solidFill>
                      <a:schemeClr val="tx2"/>
                    </a:solidFill>
                  </a:rPr>
                  <a:t>= 700 мм</a:t>
                </a:r>
                <a:r>
                  <a:rPr lang="en-US" sz="1600" spc="-1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1600" dirty="0">
                    <a:solidFill>
                      <a:schemeClr val="tx2"/>
                    </a:solidFill>
                  </a:rPr>
                  <a:t>–</a:t>
                </a:r>
                <a:r>
                  <a:rPr lang="en-US" sz="1600" spc="-1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1600" spc="-1" dirty="0" smtClean="0">
                    <a:solidFill>
                      <a:schemeClr val="tx2"/>
                    </a:solidFill>
                  </a:rPr>
                  <a:t>радиус средней траектории,</a:t>
                </a:r>
              </a:p>
              <a:p>
                <a:pPr algn="just" defTabSz="994055">
                  <a:defRPr/>
                </a:pPr>
                <a:r>
                  <a:rPr lang="ru-RU" sz="1600" spc="-1" dirty="0">
                    <a:solidFill>
                      <a:schemeClr val="tx2"/>
                    </a:solidFill>
                  </a:rPr>
                  <a:t> </a:t>
                </a:r>
                <a:r>
                  <a:rPr lang="ru-RU" sz="1600" spc="-1" dirty="0" smtClean="0">
                    <a:solidFill>
                      <a:schemeClr val="tx2"/>
                    </a:solidFill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𝝀</m:t>
                        </m:r>
                      </m:e>
                      <m:sub>
                        <m:r>
                          <a:rPr lang="ru-RU" sz="16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1600" spc="-1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1600" dirty="0" smtClean="0">
                    <a:solidFill>
                      <a:schemeClr val="tx2"/>
                    </a:solidFill>
                  </a:rPr>
                  <a:t>– длина выходной плеча в единицах </a:t>
                </a:r>
                <a:r>
                  <a:rPr lang="en-US" sz="1600" b="1" i="1" dirty="0" smtClean="0">
                    <a:solidFill>
                      <a:schemeClr val="tx2"/>
                    </a:solidFill>
                  </a:rPr>
                  <a:t>r</a:t>
                </a:r>
                <a:r>
                  <a:rPr lang="en-US" sz="1600" b="1" i="1" baseline="-25000" dirty="0" smtClean="0">
                    <a:solidFill>
                      <a:schemeClr val="tx2"/>
                    </a:solidFill>
                  </a:rPr>
                  <a:t>0</a:t>
                </a:r>
                <a:endParaRPr lang="ru-RU" sz="1600" spc="-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723" y="1772816"/>
                <a:ext cx="5155885" cy="1892121"/>
              </a:xfrm>
              <a:prstGeom prst="rect">
                <a:avLst/>
              </a:prstGeom>
              <a:blipFill rotWithShape="1">
                <a:blip r:embed="rId6"/>
                <a:stretch>
                  <a:fillRect l="-709" t="-968" b="-35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Стрелка вниз 15"/>
          <p:cNvSpPr/>
          <p:nvPr/>
        </p:nvSpPr>
        <p:spPr>
          <a:xfrm>
            <a:off x="2515071" y="5024378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7488832" y="4274100"/>
                <a:ext cx="39357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94168">
                  <a:defRPr/>
                </a:pPr>
                <a:r>
                  <a:rPr lang="ru-RU" sz="1600" dirty="0" smtClean="0">
                    <a:solidFill>
                      <a:schemeClr val="tx2"/>
                    </a:solidFill>
                  </a:rPr>
                  <a:t>Входное плечо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𝝀</m:t>
                        </m:r>
                      </m:e>
                      <m:sub>
                        <m:r>
                          <a:rPr lang="ru-RU" sz="16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sz="1600" b="1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ru-RU" sz="1600" b="1" i="1" smtClean="0">
                        <a:solidFill>
                          <a:schemeClr val="tx2"/>
                        </a:solidFill>
                        <a:latin typeface="Cambria Math"/>
                      </a:rPr>
                      <m:t>𝟐</m:t>
                    </m:r>
                    <m:r>
                      <a:rPr lang="en-US" sz="1600" b="1" i="1" smtClean="0">
                        <a:solidFill>
                          <a:schemeClr val="tx2"/>
                        </a:solidFill>
                        <a:latin typeface="Cambria Math"/>
                      </a:rPr>
                      <m:t>𝒓</m:t>
                    </m:r>
                    <m:r>
                      <a:rPr lang="en-US" sz="1600" b="1" i="1" baseline="-25000" smtClean="0">
                        <a:solidFill>
                          <a:schemeClr val="tx2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ru-RU" sz="1600" i="1" dirty="0" smtClean="0">
                  <a:solidFill>
                    <a:schemeClr val="tx2"/>
                  </a:solidFill>
                </a:endParaRPr>
              </a:p>
              <a:p>
                <a:pPr defTabSz="994168">
                  <a:defRPr/>
                </a:pPr>
                <a:r>
                  <a:rPr lang="ru-RU" sz="1600" dirty="0" smtClean="0">
                    <a:solidFill>
                      <a:schemeClr val="tx2"/>
                    </a:solidFill>
                  </a:rPr>
                  <a:t>Выходное </a:t>
                </a:r>
                <a:r>
                  <a:rPr lang="ru-RU" sz="1600" dirty="0">
                    <a:solidFill>
                      <a:schemeClr val="tx2"/>
                    </a:solidFill>
                  </a:rPr>
                  <a:t>плечо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𝝀</m:t>
                        </m:r>
                      </m:e>
                      <m:sub>
                        <m:r>
                          <a:rPr lang="ru-RU" sz="16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ru-RU" sz="1600" b="1" i="1" smtClean="0">
                        <a:solidFill>
                          <a:schemeClr val="tx2"/>
                        </a:solidFill>
                        <a:latin typeface="Cambria Math"/>
                      </a:rPr>
                      <m:t>≃</m:t>
                    </m:r>
                    <m:r>
                      <a:rPr lang="ru-RU" sz="1600" b="1" i="1" smtClean="0">
                        <a:solidFill>
                          <a:schemeClr val="tx2"/>
                        </a:solidFill>
                        <a:latin typeface="Cambria Math"/>
                      </a:rPr>
                      <m:t>𝟑</m:t>
                    </m:r>
                    <m:r>
                      <a:rPr lang="en-US" sz="1600" b="1" i="1">
                        <a:solidFill>
                          <a:schemeClr val="tx2"/>
                        </a:solidFill>
                        <a:latin typeface="Cambria Math"/>
                      </a:rPr>
                      <m:t>𝒓</m:t>
                    </m:r>
                    <m:r>
                      <a:rPr lang="en-US" sz="1600" b="1" i="1" baseline="-25000">
                        <a:solidFill>
                          <a:schemeClr val="tx2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ru-RU" sz="1600" i="1" dirty="0">
                  <a:solidFill>
                    <a:schemeClr val="tx2"/>
                  </a:solidFill>
                </a:endParaRPr>
              </a:p>
              <a:p>
                <a:pPr defTabSz="994168">
                  <a:defRPr/>
                </a:pPr>
                <a:r>
                  <a:rPr lang="ru-RU" sz="1600" dirty="0" smtClean="0">
                    <a:solidFill>
                      <a:schemeClr val="tx2"/>
                    </a:solidFill>
                  </a:rPr>
                  <a:t> </a:t>
                </a:r>
                <a:endParaRPr lang="ru-RU" sz="1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832" y="4274100"/>
                <a:ext cx="3935760" cy="830997"/>
              </a:xfrm>
              <a:prstGeom prst="rect">
                <a:avLst/>
              </a:prstGeom>
              <a:blipFill rotWithShape="1">
                <a:blip r:embed="rId7"/>
                <a:stretch>
                  <a:fillRect l="-774" t="-22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Стрелка вниз 18"/>
          <p:cNvSpPr/>
          <p:nvPr/>
        </p:nvSpPr>
        <p:spPr>
          <a:xfrm>
            <a:off x="8563743" y="3880961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8566794" y="5036974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600056" y="5456426"/>
            <a:ext cx="489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94168">
              <a:defRPr/>
            </a:pPr>
            <a:r>
              <a:rPr lang="ru-RU" sz="1600" dirty="0" smtClean="0">
                <a:solidFill>
                  <a:schemeClr val="tx2"/>
                </a:solidFill>
              </a:rPr>
              <a:t>Дисперсия на 1% относительной разности масс</a:t>
            </a:r>
          </a:p>
          <a:p>
            <a:pPr algn="ctr" defTabSz="994168">
              <a:defRPr/>
            </a:pPr>
            <a:r>
              <a:rPr lang="en-US" sz="1600" b="1" i="1" dirty="0" smtClean="0">
                <a:solidFill>
                  <a:schemeClr val="tx2"/>
                </a:solidFill>
              </a:rPr>
              <a:t>D</a:t>
            </a:r>
            <a:r>
              <a:rPr lang="en-US" sz="1600" b="1" i="1" baseline="-25000" dirty="0" smtClean="0">
                <a:solidFill>
                  <a:schemeClr val="tx2"/>
                </a:solidFill>
              </a:rPr>
              <a:t>1%</a:t>
            </a:r>
            <a:r>
              <a:rPr lang="ru-RU" sz="1600" b="1" i="1" dirty="0">
                <a:solidFill>
                  <a:schemeClr val="tx2"/>
                </a:solidFill>
              </a:rPr>
              <a:t> </a:t>
            </a:r>
            <a:r>
              <a:rPr lang="ru-RU" sz="1600" b="1" i="1" dirty="0" smtClean="0">
                <a:solidFill>
                  <a:schemeClr val="tx2"/>
                </a:solidFill>
              </a:rPr>
              <a:t>=</a:t>
            </a:r>
            <a:r>
              <a:rPr lang="en-US" sz="1600" b="1" i="1" dirty="0" smtClean="0">
                <a:solidFill>
                  <a:schemeClr val="tx2"/>
                </a:solidFill>
              </a:rPr>
              <a:t> 35 </a:t>
            </a:r>
            <a:r>
              <a:rPr lang="ru-RU" sz="1600" b="1" i="1" dirty="0" smtClean="0">
                <a:solidFill>
                  <a:schemeClr val="tx2"/>
                </a:solidFill>
              </a:rPr>
              <a:t>мм</a:t>
            </a:r>
            <a:endParaRPr lang="ru-RU" sz="1600" b="1" i="1" dirty="0">
              <a:solidFill>
                <a:schemeClr val="tx2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83431" y="6381328"/>
            <a:ext cx="102251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94168">
              <a:defRPr/>
            </a:pPr>
            <a:r>
              <a:rPr lang="ru-RU" sz="2000" dirty="0" smtClean="0">
                <a:solidFill>
                  <a:schemeClr val="tx2"/>
                </a:solidFill>
              </a:rPr>
              <a:t>При таких характеристиках возможно получение коэффициента разделения </a:t>
            </a:r>
            <a:r>
              <a:rPr lang="en-US" sz="2000" dirty="0" smtClean="0">
                <a:solidFill>
                  <a:schemeClr val="tx2"/>
                </a:solidFill>
              </a:rPr>
              <a:t>α ≥ 700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2495600" y="6093296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8616280" y="6093296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53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Shape 1"/>
          <p:cNvSpPr txBox="1"/>
          <p:nvPr/>
        </p:nvSpPr>
        <p:spPr>
          <a:xfrm>
            <a:off x="263352" y="188640"/>
            <a:ext cx="11089232" cy="666720"/>
          </a:xfrm>
          <a:prstGeom prst="rect">
            <a:avLst/>
          </a:prstGeom>
          <a:noFill/>
          <a:ln>
            <a:noFill/>
          </a:ln>
        </p:spPr>
        <p:txBody>
          <a:bodyPr lIns="91430" tIns="45718" rIns="91430" bIns="45718" anchor="ctr">
            <a:noAutofit/>
          </a:bodyPr>
          <a:lstStyle/>
          <a:p>
            <a:r>
              <a:rPr lang="ru-RU" sz="2000" b="1" spc="-1" dirty="0">
                <a:solidFill>
                  <a:srgbClr val="002060"/>
                </a:solidFill>
              </a:rPr>
              <a:t>Расчетные траектории ионных пучков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822735" y="6453342"/>
            <a:ext cx="298459" cy="338550"/>
          </a:xfrm>
          <a:prstGeom prst="rect">
            <a:avLst/>
          </a:prstGeom>
          <a:noFill/>
        </p:spPr>
        <p:txBody>
          <a:bodyPr wrap="none" lIns="91430" tIns="45718" rIns="91430" bIns="45718" rtlCol="0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119337" y="6453336"/>
            <a:ext cx="48994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tx2"/>
                </a:solidFill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400" dirty="0"/>
              <a:t>Траектории ионных </a:t>
            </a:r>
            <a:r>
              <a:rPr lang="ru-RU" altLang="ru-RU" sz="1400" dirty="0" smtClean="0"/>
              <a:t>пучков </a:t>
            </a:r>
            <a:r>
              <a:rPr lang="en-US" altLang="ru-RU" sz="1400" dirty="0" smtClean="0"/>
              <a:t>(</a:t>
            </a:r>
            <a:r>
              <a:rPr lang="ru-RU" altLang="ru-RU" sz="1400" dirty="0"/>
              <a:t>рабочее вещество</a:t>
            </a:r>
            <a:r>
              <a:rPr lang="en-US" altLang="ru-RU" sz="1400" dirty="0"/>
              <a:t> –</a:t>
            </a:r>
            <a:r>
              <a:rPr lang="ru-RU" altLang="ru-RU" sz="1400" dirty="0"/>
              <a:t> </a:t>
            </a:r>
            <a:r>
              <a:rPr lang="en-US" altLang="ru-RU" sz="1400" dirty="0" smtClean="0"/>
              <a:t>CfCl</a:t>
            </a:r>
            <a:r>
              <a:rPr lang="en-US" altLang="ru-RU" sz="1400" baseline="-25000" dirty="0" smtClean="0"/>
              <a:t>3</a:t>
            </a:r>
            <a:r>
              <a:rPr lang="en-US" altLang="ru-RU" sz="1400" dirty="0" smtClean="0"/>
              <a:t>)</a:t>
            </a:r>
            <a:endParaRPr lang="ru-RU" altLang="ru-RU" sz="1400" dirty="0"/>
          </a:p>
        </p:txBody>
      </p:sp>
      <p:pic>
        <p:nvPicPr>
          <p:cNvPr id="26" name="Picture 2" descr="D:\Новый сепаратор\2022\Презентация для заседеания совета РАН (3-9 июля 2022, Санкт-Петербург)\К расчету магнита с МЭ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50" y="980728"/>
            <a:ext cx="4467654" cy="271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353621" y="3501008"/>
            <a:ext cx="35821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dirty="0" smtClean="0">
                <a:solidFill>
                  <a:schemeClr val="tx2"/>
                </a:solidFill>
                <a:latin typeface="+mn-lt"/>
                <a:cs typeface="+mn-cs"/>
              </a:rPr>
              <a:t>Схема фокусировки пучка ионов</a:t>
            </a:r>
            <a:endParaRPr lang="ru-RU" altLang="ru-RU" sz="14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30" name="TextBox 8"/>
          <p:cNvSpPr txBox="1">
            <a:spLocks noChangeArrowheads="1"/>
          </p:cNvSpPr>
          <p:nvPr/>
        </p:nvSpPr>
        <p:spPr bwMode="auto">
          <a:xfrm>
            <a:off x="920993" y="1052736"/>
            <a:ext cx="9985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E87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источник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E87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ионов</a:t>
            </a:r>
            <a:endParaRPr kumimoji="0" lang="ru-RU" altLang="ru-RU" sz="1400" b="1" i="0" u="none" strike="noStrike" kern="0" cap="none" spc="0" normalizeH="0" baseline="0" noProof="0" dirty="0">
              <a:ln>
                <a:noFill/>
              </a:ln>
              <a:solidFill>
                <a:srgbClr val="3E87BD">
                  <a:lumMod val="50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8"/>
          <p:cNvSpPr txBox="1">
            <a:spLocks noChangeArrowheads="1"/>
          </p:cNvSpPr>
          <p:nvPr/>
        </p:nvSpPr>
        <p:spPr bwMode="auto">
          <a:xfrm>
            <a:off x="216367" y="2564904"/>
            <a:ext cx="10550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E87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приёмник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E87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изотопов</a:t>
            </a:r>
            <a:endParaRPr kumimoji="0" lang="ru-RU" altLang="ru-RU" sz="1400" b="1" i="0" u="none" strike="noStrike" kern="0" cap="none" spc="0" normalizeH="0" baseline="0" noProof="0" dirty="0">
              <a:ln>
                <a:noFill/>
              </a:ln>
              <a:solidFill>
                <a:srgbClr val="3E87BD">
                  <a:lumMod val="50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16"/>
          <p:cNvSpPr txBox="1">
            <a:spLocks noChangeArrowheads="1"/>
          </p:cNvSpPr>
          <p:nvPr/>
        </p:nvSpPr>
        <p:spPr bwMode="auto">
          <a:xfrm>
            <a:off x="7320136" y="4777988"/>
            <a:ext cx="5246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solidFill>
                  <a:schemeClr val="tx2"/>
                </a:solidFill>
                <a:latin typeface="+mn-lt"/>
                <a:cs typeface="+mn-cs"/>
              </a:rPr>
              <a:t>Расчетный спектр </a:t>
            </a:r>
            <a:r>
              <a:rPr lang="ru-RU" altLang="ru-RU" sz="1400" dirty="0" smtClean="0">
                <a:solidFill>
                  <a:schemeClr val="tx2"/>
                </a:solidFill>
                <a:latin typeface="+mn-lt"/>
                <a:cs typeface="+mn-cs"/>
              </a:rPr>
              <a:t>масс</a:t>
            </a:r>
            <a:r>
              <a:rPr lang="en-US" altLang="ru-RU" sz="1400" dirty="0" smtClean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altLang="ru-RU" sz="1400" dirty="0" smtClean="0">
                <a:solidFill>
                  <a:schemeClr val="tx2"/>
                </a:solidFill>
                <a:latin typeface="+mn-lt"/>
                <a:cs typeface="+mn-cs"/>
              </a:rPr>
              <a:t>изотопов </a:t>
            </a:r>
            <a:r>
              <a:rPr lang="ru-RU" altLang="ru-RU" sz="1400" dirty="0">
                <a:solidFill>
                  <a:schemeClr val="tx2"/>
                </a:solidFill>
                <a:latin typeface="+mn-lt"/>
                <a:cs typeface="+mn-cs"/>
              </a:rPr>
              <a:t>калифорния </a:t>
            </a:r>
            <a:endParaRPr lang="en-US" altLang="ru-RU" sz="1400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algn="ctr" eaLnBrk="1" hangingPunct="1"/>
            <a:r>
              <a:rPr lang="ru-RU" altLang="ru-RU" sz="1400" dirty="0" smtClean="0">
                <a:solidFill>
                  <a:schemeClr val="tx2"/>
                </a:solidFill>
                <a:latin typeface="+mn-lt"/>
                <a:cs typeface="+mn-cs"/>
              </a:rPr>
              <a:t>и </a:t>
            </a:r>
            <a:r>
              <a:rPr lang="ru-RU" altLang="ru-RU" sz="1400" dirty="0">
                <a:solidFill>
                  <a:schemeClr val="tx2"/>
                </a:solidFill>
                <a:latin typeface="+mn-lt"/>
                <a:cs typeface="+mn-cs"/>
              </a:rPr>
              <a:t>положение входных щелей </a:t>
            </a:r>
            <a:r>
              <a:rPr lang="ru-RU" altLang="ru-RU" sz="1400" dirty="0" smtClean="0">
                <a:solidFill>
                  <a:schemeClr val="tx2"/>
                </a:solidFill>
                <a:latin typeface="+mn-lt"/>
                <a:cs typeface="+mn-cs"/>
              </a:rPr>
              <a:t>приемных </a:t>
            </a:r>
            <a:r>
              <a:rPr lang="ru-RU" altLang="ru-RU" sz="1400" dirty="0">
                <a:solidFill>
                  <a:schemeClr val="tx2"/>
                </a:solidFill>
                <a:latin typeface="+mn-lt"/>
                <a:cs typeface="+mn-cs"/>
              </a:rPr>
              <a:t>коробок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7774589" y="1424659"/>
            <a:ext cx="3933482" cy="3316509"/>
            <a:chOff x="5580112" y="1263079"/>
            <a:chExt cx="3540165" cy="2651696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5580112" y="1263079"/>
              <a:ext cx="3540165" cy="2651696"/>
              <a:chOff x="5580112" y="1263079"/>
              <a:chExt cx="3540165" cy="2651696"/>
            </a:xfrm>
          </p:grpSpPr>
          <p:grpSp>
            <p:nvGrpSpPr>
              <p:cNvPr id="43" name="Группа 42"/>
              <p:cNvGrpSpPr/>
              <p:nvPr/>
            </p:nvGrpSpPr>
            <p:grpSpPr>
              <a:xfrm>
                <a:off x="5580112" y="1263079"/>
                <a:ext cx="3540165" cy="2651696"/>
                <a:chOff x="5580112" y="1263079"/>
                <a:chExt cx="3540165" cy="2651696"/>
              </a:xfrm>
            </p:grpSpPr>
            <p:pic>
              <p:nvPicPr>
                <p:cNvPr id="56" name="Picture 4" descr="D:\Новый сепаратор\2022\Презентация для заседеания совета РАН (3-9 июля 2022, Санкт-Петербург)\v0.523\Spectre.pn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04" r="1" b="6234"/>
                <a:stretch/>
              </p:blipFill>
              <p:spPr bwMode="auto">
                <a:xfrm>
                  <a:off x="5998369" y="1334570"/>
                  <a:ext cx="3121908" cy="25802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0" name="TextBox 59"/>
                <p:cNvSpPr txBox="1"/>
                <p:nvPr/>
              </p:nvSpPr>
              <p:spPr>
                <a:xfrm>
                  <a:off x="5592850" y="1263079"/>
                  <a:ext cx="270677" cy="1875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400" b="1" dirty="0" smtClean="0">
                      <a:solidFill>
                        <a:schemeClr val="tx2"/>
                      </a:solidFill>
                    </a:rPr>
                    <a:t>10</a:t>
                  </a:r>
                  <a:r>
                    <a:rPr lang="ru-RU" sz="1400" b="1" baseline="30000" dirty="0" smtClean="0">
                      <a:solidFill>
                        <a:schemeClr val="tx2"/>
                      </a:solidFill>
                    </a:rPr>
                    <a:t>5</a:t>
                  </a:r>
                  <a:endParaRPr lang="ru-RU" sz="1400" b="1" baseline="300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5593774" y="1762298"/>
                  <a:ext cx="270677" cy="1875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400" b="1" dirty="0" smtClean="0">
                      <a:solidFill>
                        <a:schemeClr val="tx2"/>
                      </a:solidFill>
                    </a:rPr>
                    <a:t>10</a:t>
                  </a:r>
                  <a:r>
                    <a:rPr lang="ru-RU" sz="1400" b="1" baseline="30000" dirty="0">
                      <a:solidFill>
                        <a:schemeClr val="tx2"/>
                      </a:solidFill>
                    </a:rPr>
                    <a:t>4</a:t>
                  </a: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5589525" y="2214091"/>
                  <a:ext cx="270677" cy="1875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400" b="1" dirty="0" smtClean="0">
                      <a:solidFill>
                        <a:schemeClr val="tx2"/>
                      </a:solidFill>
                    </a:rPr>
                    <a:t>10</a:t>
                  </a:r>
                  <a:r>
                    <a:rPr lang="ru-RU" sz="1400" b="1" baseline="30000" dirty="0">
                      <a:solidFill>
                        <a:schemeClr val="tx2"/>
                      </a:solidFill>
                    </a:rPr>
                    <a:t>3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5585230" y="2718147"/>
                  <a:ext cx="270677" cy="1875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400" b="1" dirty="0" smtClean="0">
                      <a:solidFill>
                        <a:schemeClr val="tx2"/>
                      </a:solidFill>
                    </a:rPr>
                    <a:t>10</a:t>
                  </a:r>
                  <a:r>
                    <a:rPr lang="ru-RU" sz="1400" b="1" baseline="30000" dirty="0">
                      <a:solidFill>
                        <a:schemeClr val="tx2"/>
                      </a:solidFill>
                    </a:rPr>
                    <a:t>2</a:t>
                  </a: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5587732" y="3202458"/>
                  <a:ext cx="270677" cy="1875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400" b="1" dirty="0" smtClean="0">
                      <a:solidFill>
                        <a:schemeClr val="tx2"/>
                      </a:solidFill>
                    </a:rPr>
                    <a:t>10</a:t>
                  </a:r>
                  <a:r>
                    <a:rPr lang="ru-RU" sz="1400" b="1" baseline="30000" dirty="0">
                      <a:solidFill>
                        <a:schemeClr val="tx2"/>
                      </a:solidFill>
                    </a:rPr>
                    <a:t>1</a:t>
                  </a: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5580112" y="3698734"/>
                  <a:ext cx="270677" cy="1875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400" b="1" dirty="0" smtClean="0">
                      <a:solidFill>
                        <a:schemeClr val="tx2"/>
                      </a:solidFill>
                    </a:rPr>
                    <a:t>10</a:t>
                  </a:r>
                  <a:r>
                    <a:rPr lang="ru-RU" sz="1400" b="1" baseline="30000" dirty="0">
                      <a:solidFill>
                        <a:schemeClr val="tx2"/>
                      </a:solidFill>
                    </a:rPr>
                    <a:t>0</a:t>
                  </a:r>
                </a:p>
              </p:txBody>
            </p:sp>
          </p:grpSp>
          <p:grpSp>
            <p:nvGrpSpPr>
              <p:cNvPr id="44" name="Группа 43"/>
              <p:cNvGrpSpPr/>
              <p:nvPr/>
            </p:nvGrpSpPr>
            <p:grpSpPr>
              <a:xfrm>
                <a:off x="7848000" y="1760400"/>
                <a:ext cx="144000" cy="1749835"/>
                <a:chOff x="7848000" y="1760400"/>
                <a:chExt cx="144000" cy="1749835"/>
              </a:xfrm>
            </p:grpSpPr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>
                  <a:off x="7848000" y="1762298"/>
                  <a:ext cx="0" cy="1747937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>
                <a:xfrm>
                  <a:off x="7992000" y="1760400"/>
                  <a:ext cx="0" cy="1747937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Группа 44"/>
              <p:cNvGrpSpPr/>
              <p:nvPr/>
            </p:nvGrpSpPr>
            <p:grpSpPr>
              <a:xfrm>
                <a:off x="8496000" y="1782043"/>
                <a:ext cx="144000" cy="1757224"/>
                <a:chOff x="7848000" y="1753011"/>
                <a:chExt cx="144000" cy="1757224"/>
              </a:xfrm>
            </p:grpSpPr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>
                  <a:off x="7848000" y="1762298"/>
                  <a:ext cx="0" cy="1747937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Прямая соединительная линия 52"/>
                <p:cNvCxnSpPr/>
                <p:nvPr/>
              </p:nvCxnSpPr>
              <p:spPr>
                <a:xfrm>
                  <a:off x="7992000" y="1753011"/>
                  <a:ext cx="0" cy="1747937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Группа 45"/>
              <p:cNvGrpSpPr/>
              <p:nvPr/>
            </p:nvGrpSpPr>
            <p:grpSpPr>
              <a:xfrm>
                <a:off x="7207200" y="1773893"/>
                <a:ext cx="144000" cy="1748844"/>
                <a:chOff x="7848000" y="1762298"/>
                <a:chExt cx="144000" cy="1748844"/>
              </a:xfrm>
            </p:grpSpPr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>
                  <a:off x="7848000" y="1762298"/>
                  <a:ext cx="0" cy="1747937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Прямая соединительная линия 50"/>
                <p:cNvCxnSpPr/>
                <p:nvPr/>
              </p:nvCxnSpPr>
              <p:spPr>
                <a:xfrm>
                  <a:off x="7992000" y="1763205"/>
                  <a:ext cx="0" cy="1747937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Группа 46"/>
              <p:cNvGrpSpPr/>
              <p:nvPr/>
            </p:nvGrpSpPr>
            <p:grpSpPr>
              <a:xfrm>
                <a:off x="6552000" y="1785532"/>
                <a:ext cx="144000" cy="1747937"/>
                <a:chOff x="7848000" y="1762298"/>
                <a:chExt cx="144000" cy="1747937"/>
              </a:xfrm>
            </p:grpSpPr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>
                  <a:off x="7848000" y="1762298"/>
                  <a:ext cx="0" cy="1747937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Прямая соединительная линия 48"/>
                <p:cNvCxnSpPr/>
                <p:nvPr/>
              </p:nvCxnSpPr>
              <p:spPr>
                <a:xfrm>
                  <a:off x="7992000" y="1762298"/>
                  <a:ext cx="0" cy="174600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5" name="Прямая соединительная линия 34"/>
            <p:cNvCxnSpPr/>
            <p:nvPr/>
          </p:nvCxnSpPr>
          <p:spPr>
            <a:xfrm>
              <a:off x="6552000" y="1785532"/>
              <a:ext cx="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7207200" y="1773893"/>
              <a:ext cx="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7848000" y="1762298"/>
              <a:ext cx="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8496000" y="1786978"/>
              <a:ext cx="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6552000" y="3536023"/>
              <a:ext cx="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7207200" y="3522737"/>
              <a:ext cx="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7848000" y="3510235"/>
              <a:ext cx="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8496000" y="3536023"/>
              <a:ext cx="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7953910" y="923343"/>
            <a:ext cx="37444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chemeClr val="tx2"/>
                </a:solidFill>
              </a:rPr>
              <a:t>x, </a:t>
            </a:r>
            <a:r>
              <a:rPr lang="ru-RU" sz="1600" b="1" dirty="0">
                <a:solidFill>
                  <a:schemeClr val="tx2"/>
                </a:solidFill>
              </a:rPr>
              <a:t>мм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ru-RU" sz="1200" dirty="0" smtClean="0">
                <a:solidFill>
                  <a:schemeClr val="tx2"/>
                </a:solidFill>
              </a:rPr>
              <a:t>   </a:t>
            </a:r>
            <a:r>
              <a:rPr lang="ru-RU" sz="1200" dirty="0">
                <a:solidFill>
                  <a:schemeClr val="tx2"/>
                </a:solidFill>
              </a:rPr>
              <a:t>660     </a:t>
            </a:r>
            <a:r>
              <a:rPr lang="ru-RU" sz="1200" dirty="0" smtClean="0">
                <a:solidFill>
                  <a:schemeClr val="tx2"/>
                </a:solidFill>
              </a:rPr>
              <a:t> </a:t>
            </a:r>
            <a:r>
              <a:rPr lang="ru-RU" sz="1200" dirty="0">
                <a:solidFill>
                  <a:schemeClr val="tx2"/>
                </a:solidFill>
              </a:rPr>
              <a:t>670   </a:t>
            </a:r>
            <a:r>
              <a:rPr lang="ru-RU" sz="1200" dirty="0" smtClean="0">
                <a:solidFill>
                  <a:schemeClr val="tx2"/>
                </a:solidFill>
              </a:rPr>
              <a:t>   </a:t>
            </a:r>
            <a:r>
              <a:rPr lang="ru-RU" sz="1200" dirty="0">
                <a:solidFill>
                  <a:schemeClr val="tx2"/>
                </a:solidFill>
              </a:rPr>
              <a:t>680 </a:t>
            </a:r>
            <a:r>
              <a:rPr lang="ru-RU" sz="1200" dirty="0" smtClean="0">
                <a:solidFill>
                  <a:schemeClr val="tx2"/>
                </a:solidFill>
              </a:rPr>
              <a:t>     </a:t>
            </a:r>
            <a:r>
              <a:rPr lang="ru-RU" sz="1200" dirty="0">
                <a:solidFill>
                  <a:schemeClr val="tx2"/>
                </a:solidFill>
              </a:rPr>
              <a:t>690 </a:t>
            </a:r>
            <a:r>
              <a:rPr lang="ru-RU" sz="1200" dirty="0" smtClean="0">
                <a:solidFill>
                  <a:schemeClr val="tx2"/>
                </a:solidFill>
              </a:rPr>
              <a:t>    </a:t>
            </a:r>
            <a:r>
              <a:rPr lang="ru-RU" sz="1200" dirty="0">
                <a:solidFill>
                  <a:schemeClr val="tx2"/>
                </a:solidFill>
              </a:rPr>
              <a:t>700 </a:t>
            </a:r>
            <a:r>
              <a:rPr lang="ru-RU" sz="1200" dirty="0" smtClean="0">
                <a:solidFill>
                  <a:schemeClr val="tx2"/>
                </a:solidFill>
              </a:rPr>
              <a:t>      </a:t>
            </a:r>
            <a:r>
              <a:rPr lang="ru-RU" sz="1200" dirty="0">
                <a:solidFill>
                  <a:schemeClr val="tx2"/>
                </a:solidFill>
              </a:rPr>
              <a:t>710  </a:t>
            </a:r>
            <a:r>
              <a:rPr lang="ru-RU" sz="1200" dirty="0" smtClean="0">
                <a:solidFill>
                  <a:schemeClr val="tx2"/>
                </a:solidFill>
              </a:rPr>
              <a:t>   </a:t>
            </a:r>
            <a:r>
              <a:rPr lang="ru-RU" sz="1200" dirty="0">
                <a:solidFill>
                  <a:schemeClr val="tx2"/>
                </a:solidFill>
              </a:rPr>
              <a:t>720</a:t>
            </a:r>
          </a:p>
        </p:txBody>
      </p:sp>
      <p:grpSp>
        <p:nvGrpSpPr>
          <p:cNvPr id="57" name="Группа 56"/>
          <p:cNvGrpSpPr/>
          <p:nvPr/>
        </p:nvGrpSpPr>
        <p:grpSpPr>
          <a:xfrm>
            <a:off x="5323165" y="1082824"/>
            <a:ext cx="2088233" cy="2684041"/>
            <a:chOff x="6472240" y="1302738"/>
            <a:chExt cx="3653778" cy="3523541"/>
          </a:xfrm>
        </p:grpSpPr>
        <p:pic>
          <p:nvPicPr>
            <p:cNvPr id="58" name="Picture 2" descr="D:\Новый сепаратор\2022\Презентация для заседеания совета РАН (3-9 июля 2022, Санкт-Петербург)\v0.523\Magnetic_field_pp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2240" y="1302738"/>
              <a:ext cx="3251633" cy="319614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/>
          </p:spPr>
        </p:pic>
        <p:pic>
          <p:nvPicPr>
            <p:cNvPr id="59" name="Picture 3" descr="D:\Новый сепаратор\2022\Презентация для заседеания совета РАН (3-9 июля 2022, Санкт-Петербург)\v0.523\Magnetic_field_legend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2241" y="4537994"/>
              <a:ext cx="3653777" cy="288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6" name="Прямоугольник 65"/>
          <p:cNvSpPr/>
          <p:nvPr/>
        </p:nvSpPr>
        <p:spPr>
          <a:xfrm>
            <a:off x="5088859" y="3779768"/>
            <a:ext cx="2456148" cy="73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/>
            <a: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Напряжённость магнитного </a:t>
            </a:r>
            <a:endParaRPr lang="ru-RU" sz="1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поля </a:t>
            </a:r>
            <a: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межполюсном </a:t>
            </a:r>
            <a:endParaRPr lang="ru-RU" sz="1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зазоре</a:t>
            </a:r>
            <a: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А/м</a:t>
            </a:r>
          </a:p>
        </p:txBody>
      </p:sp>
      <p:pic>
        <p:nvPicPr>
          <p:cNvPr id="17" name="Picture 2" descr="D:\Новый сепаратор\2022\Презентация для заседеания совета РАН (3-9 июля 2022, Санкт-Петербург)\v0.523\Trajectories_color_p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48" y="3907124"/>
            <a:ext cx="4808748" cy="263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Прямоугольник 68"/>
          <p:cNvSpPr/>
          <p:nvPr/>
        </p:nvSpPr>
        <p:spPr>
          <a:xfrm>
            <a:off x="5482061" y="5589240"/>
            <a:ext cx="60145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94168">
              <a:defRPr/>
            </a:pPr>
            <a:r>
              <a:rPr lang="ru-RU" sz="2000" dirty="0" smtClean="0">
                <a:solidFill>
                  <a:schemeClr val="tx2"/>
                </a:solidFill>
              </a:rPr>
              <a:t>Результаты компьютерного моделирования подтвердили правильность выбранных основных характеристик масс-сепаратора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26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263352" y="1340768"/>
            <a:ext cx="7128792" cy="5112568"/>
          </a:xfrm>
          <a:prstGeom prst="rect">
            <a:avLst/>
          </a:prstGeom>
        </p:spPr>
        <p:txBody>
          <a:bodyPr lIns="91429" tIns="45715" rIns="91429" bIns="45715"/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defTabSz="994055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1800" b="1" dirty="0" smtClean="0">
                <a:solidFill>
                  <a:schemeClr val="tx2"/>
                </a:solidFill>
              </a:rPr>
              <a:t>На основании расчетов и опыта эксплуатации масс-сепаратора С-2, определены основные технические требования к новому сепаратору:</a:t>
            </a:r>
          </a:p>
          <a:p>
            <a:pPr defTabSz="994055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smtClean="0">
                <a:solidFill>
                  <a:schemeClr val="tx2"/>
                </a:solidFill>
              </a:rPr>
              <a:t>Рабочее вещество – хлориды металлов</a:t>
            </a:r>
          </a:p>
          <a:p>
            <a:pPr defTabSz="994055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smtClean="0">
                <a:solidFill>
                  <a:schemeClr val="tx2"/>
                </a:solidFill>
              </a:rPr>
              <a:t>Ионы – однозарядные, одноатомные с М = 200 ÷ 260</a:t>
            </a:r>
            <a:r>
              <a:rPr lang="ru-RU" sz="1800" dirty="0">
                <a:solidFill>
                  <a:schemeClr val="tx2"/>
                </a:solidFill>
              </a:rPr>
              <a:t> </a:t>
            </a:r>
            <a:r>
              <a:rPr lang="ru-RU" sz="1800" dirty="0" err="1">
                <a:solidFill>
                  <a:schemeClr val="tx2"/>
                </a:solidFill>
              </a:rPr>
              <a:t>а.е.м</a:t>
            </a:r>
            <a:r>
              <a:rPr lang="ru-RU" sz="1800" dirty="0" smtClean="0">
                <a:solidFill>
                  <a:schemeClr val="tx2"/>
                </a:solidFill>
              </a:rPr>
              <a:t>.</a:t>
            </a:r>
          </a:p>
          <a:p>
            <a:pPr defTabSz="994168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smtClean="0">
                <a:solidFill>
                  <a:schemeClr val="tx2"/>
                </a:solidFill>
              </a:rPr>
              <a:t>Энергия </a:t>
            </a:r>
            <a:r>
              <a:rPr lang="ru-RU" sz="1800" dirty="0">
                <a:solidFill>
                  <a:schemeClr val="tx2"/>
                </a:solidFill>
              </a:rPr>
              <a:t>ионов – до 50 </a:t>
            </a:r>
            <a:r>
              <a:rPr lang="ru-RU" sz="1800" dirty="0" smtClean="0">
                <a:solidFill>
                  <a:schemeClr val="tx2"/>
                </a:solidFill>
              </a:rPr>
              <a:t>кэВ</a:t>
            </a:r>
          </a:p>
          <a:p>
            <a:pPr defTabSz="994168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smtClean="0">
                <a:solidFill>
                  <a:schemeClr val="tx2"/>
                </a:solidFill>
              </a:rPr>
              <a:t>Сила </a:t>
            </a:r>
            <a:r>
              <a:rPr lang="ru-RU" sz="1800" dirty="0">
                <a:solidFill>
                  <a:schemeClr val="tx2"/>
                </a:solidFill>
              </a:rPr>
              <a:t>тока пучка ионов – до 0,5 </a:t>
            </a:r>
            <a:r>
              <a:rPr lang="ru-RU" sz="1800" dirty="0" smtClean="0">
                <a:solidFill>
                  <a:schemeClr val="tx2"/>
                </a:solidFill>
              </a:rPr>
              <a:t>мА</a:t>
            </a:r>
            <a:endParaRPr lang="ru-RU" sz="1800" dirty="0">
              <a:solidFill>
                <a:schemeClr val="tx2"/>
              </a:solidFill>
            </a:endParaRPr>
          </a:p>
          <a:p>
            <a:pPr defTabSz="994055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smtClean="0">
                <a:solidFill>
                  <a:schemeClr val="tx2"/>
                </a:solidFill>
              </a:rPr>
              <a:t>Магнитная </a:t>
            </a:r>
            <a:r>
              <a:rPr lang="ru-RU" sz="1800" dirty="0">
                <a:solidFill>
                  <a:schemeClr val="tx2"/>
                </a:solidFill>
              </a:rPr>
              <a:t>индукция на средней траектории </a:t>
            </a:r>
            <a:r>
              <a:rPr lang="en-US" sz="1800" dirty="0" smtClean="0">
                <a:solidFill>
                  <a:schemeClr val="tx2"/>
                </a:solidFill>
              </a:rPr>
              <a:t>B</a:t>
            </a:r>
            <a:r>
              <a:rPr lang="en-US" sz="1800" baseline="-25000" dirty="0" smtClean="0">
                <a:solidFill>
                  <a:schemeClr val="tx2"/>
                </a:solidFill>
              </a:rPr>
              <a:t>0</a:t>
            </a:r>
            <a:r>
              <a:rPr lang="ru-RU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– </a:t>
            </a:r>
            <a:r>
              <a:rPr lang="ru-RU" sz="1800" dirty="0">
                <a:solidFill>
                  <a:schemeClr val="tx2"/>
                </a:solidFill>
              </a:rPr>
              <a:t>до 0,8 Тл</a:t>
            </a:r>
            <a:endParaRPr lang="en-US" sz="1800" dirty="0">
              <a:solidFill>
                <a:schemeClr val="tx2"/>
              </a:solidFill>
            </a:endParaRPr>
          </a:p>
          <a:p>
            <a:pPr defTabSz="994168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smtClean="0">
                <a:solidFill>
                  <a:schemeClr val="tx2"/>
                </a:solidFill>
              </a:rPr>
              <a:t>Входное </a:t>
            </a:r>
            <a:r>
              <a:rPr lang="ru-RU" sz="1800" dirty="0">
                <a:solidFill>
                  <a:schemeClr val="tx2"/>
                </a:solidFill>
              </a:rPr>
              <a:t>плечо магнита – 1400 мм</a:t>
            </a:r>
          </a:p>
          <a:p>
            <a:pPr defTabSz="994168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chemeClr val="tx2"/>
                </a:solidFill>
              </a:rPr>
              <a:t>Выходное плечо магнита – </a:t>
            </a:r>
            <a:r>
              <a:rPr lang="ru-RU" sz="1800" dirty="0" smtClean="0">
                <a:solidFill>
                  <a:schemeClr val="tx2"/>
                </a:solidFill>
              </a:rPr>
              <a:t>2200±</a:t>
            </a:r>
            <a:r>
              <a:rPr lang="en-US" sz="1800" dirty="0" smtClean="0">
                <a:solidFill>
                  <a:schemeClr val="tx2"/>
                </a:solidFill>
              </a:rPr>
              <a:t>150</a:t>
            </a:r>
            <a:r>
              <a:rPr lang="ru-RU" sz="1800" dirty="0" smtClean="0">
                <a:solidFill>
                  <a:schemeClr val="tx2"/>
                </a:solidFill>
              </a:rPr>
              <a:t> мм</a:t>
            </a:r>
          </a:p>
          <a:p>
            <a:pPr defTabSz="994055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chemeClr val="tx2"/>
                </a:solidFill>
              </a:rPr>
              <a:t>Рабочее давление в вакуумной камере – 2,7∙10</a:t>
            </a:r>
            <a:r>
              <a:rPr lang="ru-RU" sz="1800" baseline="30000" dirty="0">
                <a:solidFill>
                  <a:schemeClr val="tx2"/>
                </a:solidFill>
              </a:rPr>
              <a:t>-4</a:t>
            </a:r>
            <a:r>
              <a:rPr lang="ru-RU" sz="1800" dirty="0">
                <a:solidFill>
                  <a:schemeClr val="tx2"/>
                </a:solidFill>
              </a:rPr>
              <a:t> Па</a:t>
            </a:r>
          </a:p>
          <a:p>
            <a:pPr defTabSz="994055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chemeClr val="tx2"/>
                </a:solidFill>
              </a:rPr>
              <a:t>Размеры входной щели приемных коробок – 40×3 мм</a:t>
            </a:r>
            <a:r>
              <a:rPr lang="en-US" sz="1800" baseline="30000" dirty="0">
                <a:solidFill>
                  <a:schemeClr val="tx2"/>
                </a:solidFill>
              </a:rPr>
              <a:t>2</a:t>
            </a:r>
            <a:endParaRPr lang="ru-RU" sz="1800" baseline="30000" dirty="0">
              <a:solidFill>
                <a:schemeClr val="tx2"/>
              </a:solidFill>
            </a:endParaRPr>
          </a:p>
          <a:p>
            <a:pPr defTabSz="994055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smtClean="0">
                <a:solidFill>
                  <a:schemeClr val="tx2"/>
                </a:solidFill>
              </a:rPr>
              <a:t>Дистанционное автоматизированное управление технологическим </a:t>
            </a:r>
            <a:r>
              <a:rPr lang="ru-RU" sz="1800" dirty="0">
                <a:solidFill>
                  <a:schemeClr val="tx2"/>
                </a:solidFill>
              </a:rPr>
              <a:t>процессом</a:t>
            </a:r>
          </a:p>
          <a:p>
            <a:pPr marL="0" indent="0" defTabSz="994055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ru-RU" sz="1400" dirty="0">
                <a:solidFill>
                  <a:schemeClr val="tx2"/>
                </a:solidFill>
              </a:rPr>
              <a:t/>
            </a:r>
            <a:br>
              <a:rPr lang="ru-RU" sz="1400" dirty="0">
                <a:solidFill>
                  <a:schemeClr val="tx2"/>
                </a:solidFill>
              </a:rPr>
            </a:b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3" name="TextShape 1"/>
          <p:cNvSpPr txBox="1"/>
          <p:nvPr/>
        </p:nvSpPr>
        <p:spPr>
          <a:xfrm>
            <a:off x="263352" y="188640"/>
            <a:ext cx="11089232" cy="666720"/>
          </a:xfrm>
          <a:prstGeom prst="rect">
            <a:avLst/>
          </a:prstGeom>
          <a:noFill/>
          <a:ln>
            <a:noFill/>
          </a:ln>
        </p:spPr>
        <p:txBody>
          <a:bodyPr lIns="91430" tIns="45718" rIns="91430" bIns="45718" anchor="ctr">
            <a:noAutofit/>
          </a:bodyPr>
          <a:lstStyle/>
          <a:p>
            <a:r>
              <a:rPr lang="ru-RU" sz="2000" b="1" spc="-1" dirty="0" smtClean="0">
                <a:solidFill>
                  <a:srgbClr val="002060"/>
                </a:solidFill>
              </a:rPr>
              <a:t>Характеристики масс-сепаратора</a:t>
            </a:r>
            <a:endParaRPr lang="ru-RU" sz="2000" b="1" spc="-1" dirty="0">
              <a:solidFill>
                <a:srgbClr val="002060"/>
              </a:solidFill>
            </a:endParaRPr>
          </a:p>
        </p:txBody>
      </p:sp>
      <p:pic>
        <p:nvPicPr>
          <p:cNvPr id="15" name="Picture 2" descr="D:\Новый сепаратор\2023\Приемка 5 этапа\Для презентации\E.367.123СБ_V1L_цвет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04" y="1412775"/>
            <a:ext cx="2582896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7315484" y="3252983"/>
            <a:ext cx="21789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dirty="0" smtClean="0">
                <a:solidFill>
                  <a:schemeClr val="tx2"/>
                </a:solidFill>
                <a:latin typeface="+mn-lt"/>
                <a:cs typeface="+mn-cs"/>
              </a:rPr>
              <a:t>Источник ионов</a:t>
            </a:r>
            <a:endParaRPr lang="ru-RU" altLang="ru-RU" sz="14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822735" y="6453342"/>
            <a:ext cx="298459" cy="338550"/>
          </a:xfrm>
          <a:prstGeom prst="rect">
            <a:avLst/>
          </a:prstGeom>
          <a:noFill/>
        </p:spPr>
        <p:txBody>
          <a:bodyPr wrap="none" lIns="91430" tIns="45718" rIns="91430" bIns="45718" rtlCol="0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7</a:t>
            </a:r>
          </a:p>
        </p:txBody>
      </p:sp>
      <p:pic>
        <p:nvPicPr>
          <p:cNvPr id="9" name="Picture 2" descr="D:\Новый сепаратор\2022\Презентация для заседеания совета РАН (3-9 июля 2022, Санкт-Петербург)\Приемник изотопов 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16" y="1587552"/>
            <a:ext cx="2232248" cy="162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9715095" y="3284984"/>
            <a:ext cx="23042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dirty="0" smtClean="0">
                <a:solidFill>
                  <a:schemeClr val="tx2"/>
                </a:solidFill>
                <a:latin typeface="+mn-lt"/>
                <a:cs typeface="+mn-cs"/>
              </a:rPr>
              <a:t>Приёмник изотопов</a:t>
            </a:r>
            <a:endParaRPr lang="ru-RU" altLang="ru-RU" sz="14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pic>
        <p:nvPicPr>
          <p:cNvPr id="14" name="Picture 2" descr="D:\Новый сепаратор\2022\от НИИЭФА\Материалы презентации\Магнит 3Д\3 - 90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01" r="9877"/>
          <a:stretch/>
        </p:blipFill>
        <p:spPr bwMode="auto">
          <a:xfrm>
            <a:off x="7294085" y="3789040"/>
            <a:ext cx="2221732" cy="216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7032104" y="6002714"/>
            <a:ext cx="2483713" cy="52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dirty="0" err="1" smtClean="0">
                <a:solidFill>
                  <a:schemeClr val="tx2"/>
                </a:solidFill>
              </a:rPr>
              <a:t>Диспергирующий</a:t>
            </a:r>
            <a:endParaRPr lang="ru-RU" altLang="ru-RU" sz="1400" dirty="0" smtClean="0">
              <a:solidFill>
                <a:schemeClr val="tx2"/>
              </a:solidFill>
            </a:endParaRPr>
          </a:p>
          <a:p>
            <a:pPr algn="ctr" eaLnBrk="1" hangingPunct="1"/>
            <a:r>
              <a:rPr lang="ru-RU" altLang="ru-RU" sz="1400" dirty="0" smtClean="0">
                <a:solidFill>
                  <a:schemeClr val="tx2"/>
                </a:solidFill>
              </a:rPr>
              <a:t>электромагнит</a:t>
            </a:r>
            <a:endParaRPr lang="ru-RU" altLang="ru-RU" sz="1400" dirty="0">
              <a:solidFill>
                <a:schemeClr val="tx2"/>
              </a:solidFill>
            </a:endParaRPr>
          </a:p>
        </p:txBody>
      </p:sp>
      <p:pic>
        <p:nvPicPr>
          <p:cNvPr id="25" name="Рисунок 24" descr="\\iyarf-s-lt-01\0445\_Темы\КРИ\csi_snapshots\csi_snapshots\Снимок1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187" y="4005064"/>
            <a:ext cx="2388776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9480376" y="6002123"/>
            <a:ext cx="2628163" cy="523220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chemeClr val="tx2"/>
                </a:solidFill>
              </a:defRPr>
            </a:lvl1pPr>
          </a:lstStyle>
          <a:p>
            <a:pPr algn="ctr"/>
            <a:r>
              <a:rPr lang="ru-RU" altLang="ru-RU" sz="1400" dirty="0" smtClean="0"/>
              <a:t>Мнемосхема управления</a:t>
            </a:r>
          </a:p>
          <a:p>
            <a:pPr algn="ctr"/>
            <a:r>
              <a:rPr lang="ru-RU" altLang="ru-RU" sz="1400" dirty="0" smtClean="0"/>
              <a:t>вакуумной системой</a:t>
            </a:r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79867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335360" y="980728"/>
            <a:ext cx="5184576" cy="517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107250" tIns="53625" rIns="107250" bIns="53625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hlink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210404" indent="-210404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chemeClr val="tx2"/>
                </a:solidFill>
              </a:rPr>
              <a:t>а</a:t>
            </a:r>
            <a:r>
              <a:rPr lang="ru-RU" altLang="ru-RU" dirty="0" smtClean="0">
                <a:solidFill>
                  <a:schemeClr val="tx2"/>
                </a:solidFill>
              </a:rPr>
              <a:t>втоматизированное дистанционное </a:t>
            </a:r>
            <a:r>
              <a:rPr lang="ru-RU" altLang="ru-RU" dirty="0">
                <a:solidFill>
                  <a:schemeClr val="tx2"/>
                </a:solidFill>
              </a:rPr>
              <a:t>управление всеми составными </a:t>
            </a:r>
            <a:r>
              <a:rPr lang="ru-RU" altLang="ru-RU" dirty="0" smtClean="0">
                <a:solidFill>
                  <a:schemeClr val="tx2"/>
                </a:solidFill>
              </a:rPr>
              <a:t>частями </a:t>
            </a:r>
            <a:r>
              <a:rPr lang="ru-RU" altLang="ru-RU" dirty="0">
                <a:solidFill>
                  <a:schemeClr val="tx2"/>
                </a:solidFill>
              </a:rPr>
              <a:t>электромагнитного масс-сепаратора как единой системой</a:t>
            </a:r>
          </a:p>
          <a:p>
            <a:pPr marL="210404" indent="-210404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chemeClr val="tx2"/>
                </a:solidFill>
              </a:rPr>
              <a:t>построение спектра масс разверткой </a:t>
            </a:r>
            <a:r>
              <a:rPr lang="ru-RU" altLang="ru-RU" dirty="0" smtClean="0">
                <a:solidFill>
                  <a:schemeClr val="tx2"/>
                </a:solidFill>
              </a:rPr>
              <a:t>пучка </a:t>
            </a:r>
            <a:r>
              <a:rPr lang="ru-RU" altLang="ru-RU" dirty="0">
                <a:solidFill>
                  <a:schemeClr val="tx2"/>
                </a:solidFill>
              </a:rPr>
              <a:t>как по ускоряющему напряжению, </a:t>
            </a:r>
            <a:r>
              <a:rPr lang="ru-RU" altLang="ru-RU" dirty="0" smtClean="0">
                <a:solidFill>
                  <a:schemeClr val="tx2"/>
                </a:solidFill>
              </a:rPr>
              <a:t/>
            </a:r>
            <a:br>
              <a:rPr lang="ru-RU" altLang="ru-RU" dirty="0" smtClean="0">
                <a:solidFill>
                  <a:schemeClr val="tx2"/>
                </a:solidFill>
              </a:rPr>
            </a:br>
            <a:r>
              <a:rPr lang="ru-RU" altLang="ru-RU" dirty="0" smtClean="0">
                <a:solidFill>
                  <a:schemeClr val="tx2"/>
                </a:solidFill>
              </a:rPr>
              <a:t>так </a:t>
            </a:r>
            <a:r>
              <a:rPr lang="ru-RU" altLang="ru-RU" dirty="0">
                <a:solidFill>
                  <a:schemeClr val="tx2"/>
                </a:solidFill>
              </a:rPr>
              <a:t>и по магнитному полю</a:t>
            </a:r>
          </a:p>
          <a:p>
            <a:pPr marL="210404" indent="-210404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chemeClr val="tx2"/>
                </a:solidFill>
              </a:rPr>
              <a:t>наведение и удержание фокуса ионных пучков на входных щелях приемных коробок приемника </a:t>
            </a:r>
            <a:r>
              <a:rPr lang="ru-RU" altLang="ru-RU" dirty="0" smtClean="0">
                <a:solidFill>
                  <a:schemeClr val="tx2"/>
                </a:solidFill>
              </a:rPr>
              <a:t>изотопов</a:t>
            </a:r>
          </a:p>
          <a:p>
            <a:pPr marL="210404" indent="-210404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 smtClean="0">
                <a:solidFill>
                  <a:schemeClr val="tx2"/>
                </a:solidFill>
              </a:rPr>
              <a:t>дистанционный контроль </a:t>
            </a:r>
            <a:r>
              <a:rPr lang="ru-RU" altLang="ru-RU" dirty="0">
                <a:solidFill>
                  <a:schemeClr val="tx2"/>
                </a:solidFill>
              </a:rPr>
              <a:t>процесса </a:t>
            </a:r>
            <a:r>
              <a:rPr lang="ru-RU" altLang="ru-RU" dirty="0" smtClean="0">
                <a:solidFill>
                  <a:schemeClr val="tx2"/>
                </a:solidFill>
              </a:rPr>
              <a:t>разделения </a:t>
            </a:r>
            <a:r>
              <a:rPr lang="ru-RU" altLang="ru-RU" dirty="0">
                <a:solidFill>
                  <a:schemeClr val="tx2"/>
                </a:solidFill>
              </a:rPr>
              <a:t>изотопов</a:t>
            </a:r>
          </a:p>
          <a:p>
            <a:pPr marL="210404" indent="-210404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chemeClr val="tx2"/>
                </a:solidFill>
              </a:rPr>
              <a:t>сбор, хранение и обработка экспериментальных </a:t>
            </a:r>
            <a:r>
              <a:rPr lang="ru-RU" altLang="ru-RU" dirty="0" smtClean="0">
                <a:solidFill>
                  <a:schemeClr val="tx2"/>
                </a:solidFill>
              </a:rPr>
              <a:t>данных</a:t>
            </a:r>
          </a:p>
          <a:p>
            <a:pPr marL="210404" indent="-210404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 smtClean="0">
                <a:solidFill>
                  <a:schemeClr val="tx2"/>
                </a:solidFill>
              </a:rPr>
              <a:t>обеспечение </a:t>
            </a:r>
            <a:r>
              <a:rPr lang="ru-RU" altLang="ru-RU" dirty="0">
                <a:solidFill>
                  <a:schemeClr val="tx2"/>
                </a:solidFill>
              </a:rPr>
              <a:t>безопасных режимов работы оборудования и защита от заведомо неверных действий оператора</a:t>
            </a:r>
          </a:p>
          <a:p>
            <a:pPr marL="210404" indent="-210404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ru-RU" altLang="ru-RU" dirty="0">
              <a:solidFill>
                <a:schemeClr val="tx2"/>
              </a:solidFill>
            </a:endParaRP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6960097" y="5425479"/>
            <a:ext cx="37444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Схема системы контроля и управления</a:t>
            </a:r>
            <a:endParaRPr lang="ru-RU" alt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386" y="5887077"/>
            <a:ext cx="11559246" cy="278227"/>
          </a:xfrm>
          <a:prstGeom prst="rect">
            <a:avLst/>
          </a:prstGeom>
        </p:spPr>
        <p:txBody>
          <a:bodyPr wrap="square" lIns="41795" tIns="20897" rIns="41795" bIns="20897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800" dirty="0" smtClean="0">
                <a:solidFill>
                  <a:srgbClr val="003274"/>
                </a:solidFill>
              </a:rPr>
              <a:t>Система контроля и управления построена по классической трехуровневой иерархической схеме и содержит элементы, работающие на разных аппаратных и программных платформах, для их объединения в единую информационную систему выбрана сетевая технология </a:t>
            </a:r>
            <a:r>
              <a:rPr lang="en-US" sz="1800" dirty="0" smtClean="0">
                <a:solidFill>
                  <a:srgbClr val="003274"/>
                </a:solidFill>
              </a:rPr>
              <a:t>DIM</a:t>
            </a:r>
            <a:r>
              <a:rPr lang="ru-RU" sz="1800" dirty="0" smtClean="0">
                <a:solidFill>
                  <a:srgbClr val="003274"/>
                </a:solidFill>
              </a:rPr>
              <a:t>.</a:t>
            </a:r>
            <a:endParaRPr lang="ru-RU" sz="1800" b="1" dirty="0">
              <a:solidFill>
                <a:srgbClr val="003274"/>
              </a:solidFill>
              <a:ea typeface="Rosatom Light" pitchFamily="34" charset="-52"/>
            </a:endParaRPr>
          </a:p>
        </p:txBody>
      </p:sp>
      <p:pic>
        <p:nvPicPr>
          <p:cNvPr id="6" name="Рисунок 5" descr="C:\Users\msefremov\Documents\АСУ КРИ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7" y="1209478"/>
            <a:ext cx="5904657" cy="42004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Shape 1"/>
          <p:cNvSpPr txBox="1">
            <a:spLocks noGrp="1"/>
          </p:cNvSpPr>
          <p:nvPr>
            <p:ph type="title"/>
          </p:nvPr>
        </p:nvSpPr>
        <p:spPr>
          <a:xfrm>
            <a:off x="263352" y="-99392"/>
            <a:ext cx="10163520" cy="1236600"/>
          </a:xfrm>
          <a:prstGeom prst="rect">
            <a:avLst/>
          </a:prstGeom>
          <a:noFill/>
          <a:ln>
            <a:noFill/>
          </a:ln>
        </p:spPr>
        <p:txBody>
          <a:bodyPr lIns="91430" tIns="45718" rIns="91430" bIns="45718" anchor="ctr">
            <a:noAutofit/>
          </a:bodyPr>
          <a:lstStyle/>
          <a:p>
            <a:r>
              <a:rPr lang="ru-RU" sz="2000" b="1" spc="-1" dirty="0" smtClean="0">
                <a:solidFill>
                  <a:srgbClr val="002060"/>
                </a:solidFill>
              </a:rPr>
              <a:t>Система контроля и управления</a:t>
            </a:r>
            <a:endParaRPr lang="ru-RU" sz="2000" b="1" spc="-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22735" y="6453342"/>
            <a:ext cx="298459" cy="338550"/>
          </a:xfrm>
          <a:prstGeom prst="rect">
            <a:avLst/>
          </a:prstGeom>
          <a:noFill/>
        </p:spPr>
        <p:txBody>
          <a:bodyPr wrap="none" lIns="91430" tIns="45718" rIns="91430" bIns="45718" rtlCol="0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45693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593964" y="6505729"/>
            <a:ext cx="1173697" cy="307766"/>
          </a:xfrm>
          <a:prstGeom prst="rect">
            <a:avLst/>
          </a:prstGeom>
        </p:spPr>
        <p:txBody>
          <a:bodyPr wrap="none" lIns="91429" tIns="45715" rIns="91429" bIns="45715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</a:rPr>
              <a:t>Стойки </a:t>
            </a:r>
            <a:r>
              <a:rPr lang="ru-RU" sz="1400" dirty="0" smtClean="0">
                <a:solidFill>
                  <a:schemeClr val="tx2"/>
                </a:solidFill>
              </a:rPr>
              <a:t>СКУ</a:t>
            </a:r>
            <a:endParaRPr lang="ru-RU" sz="1400" dirty="0">
              <a:solidFill>
                <a:schemeClr val="tx2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1074538"/>
            <a:ext cx="3221536" cy="2568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Рисунок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2" r="10209"/>
          <a:stretch/>
        </p:blipFill>
        <p:spPr bwMode="auto">
          <a:xfrm>
            <a:off x="4847991" y="1074537"/>
            <a:ext cx="2765098" cy="2508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4775983" y="3594250"/>
            <a:ext cx="29041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err="1" smtClean="0">
                <a:solidFill>
                  <a:schemeClr val="tx2"/>
                </a:solidFill>
              </a:rPr>
              <a:t>Диспергирующий</a:t>
            </a:r>
            <a:r>
              <a:rPr lang="ru-RU" sz="1400" dirty="0" smtClean="0">
                <a:solidFill>
                  <a:schemeClr val="tx2"/>
                </a:solidFill>
              </a:rPr>
              <a:t> электромагнит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081683" y="3625290"/>
            <a:ext cx="2486925" cy="307766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</a:rPr>
              <a:t>Приёмник изотопов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5" name="TextShape 1"/>
          <p:cNvSpPr txBox="1"/>
          <p:nvPr/>
        </p:nvSpPr>
        <p:spPr>
          <a:xfrm>
            <a:off x="263352" y="188640"/>
            <a:ext cx="11089232" cy="666720"/>
          </a:xfrm>
          <a:prstGeom prst="rect">
            <a:avLst/>
          </a:prstGeom>
          <a:noFill/>
          <a:ln>
            <a:noFill/>
          </a:ln>
        </p:spPr>
        <p:txBody>
          <a:bodyPr lIns="91430" tIns="45718" rIns="91430" bIns="45718" anchor="ctr">
            <a:noAutofit/>
          </a:bodyPr>
          <a:lstStyle/>
          <a:p>
            <a:r>
              <a:rPr lang="ru-RU" sz="2000" b="1" spc="-1" dirty="0">
                <a:solidFill>
                  <a:srgbClr val="002060"/>
                </a:solidFill>
              </a:rPr>
              <a:t>Изготовление </a:t>
            </a:r>
            <a:r>
              <a:rPr lang="ru-RU" sz="2000" b="1" spc="-1" dirty="0" smtClean="0">
                <a:solidFill>
                  <a:srgbClr val="002060"/>
                </a:solidFill>
              </a:rPr>
              <a:t>оборудования</a:t>
            </a:r>
          </a:p>
        </p:txBody>
      </p:sp>
      <p:pic>
        <p:nvPicPr>
          <p:cNvPr id="17" name="Рисунок 1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7" t="11330" r="29681" b="31767"/>
          <a:stretch/>
        </p:blipFill>
        <p:spPr>
          <a:xfrm flipH="1">
            <a:off x="512638" y="1074538"/>
            <a:ext cx="3639145" cy="2210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191344" y="3304391"/>
            <a:ext cx="4248472" cy="307777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chemeClr val="tx2"/>
                </a:solidFill>
              </a:defRPr>
            </a:lvl1pPr>
          </a:lstStyle>
          <a:p>
            <a:pPr algn="ctr"/>
            <a:r>
              <a:rPr lang="ru-RU" altLang="ru-RU" sz="1400" dirty="0"/>
              <a:t>Источник </a:t>
            </a:r>
            <a:r>
              <a:rPr lang="ru-RU" altLang="ru-RU" sz="1400" dirty="0" smtClean="0"/>
              <a:t>ионов</a:t>
            </a:r>
            <a:endParaRPr lang="ru-RU" altLang="ru-RU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449" y="4038754"/>
            <a:ext cx="2752725" cy="2466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1822735" y="6453342"/>
            <a:ext cx="298459" cy="338550"/>
          </a:xfrm>
          <a:prstGeom prst="rect">
            <a:avLst/>
          </a:prstGeom>
          <a:noFill/>
        </p:spPr>
        <p:txBody>
          <a:bodyPr wrap="none" lIns="91430" tIns="45718" rIns="91430" bIns="45718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9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8388311" y="6237312"/>
            <a:ext cx="3096344" cy="584775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chemeClr val="tx2"/>
                </a:solidFill>
              </a:defRPr>
            </a:lvl1pPr>
          </a:lstStyle>
          <a:p>
            <a:pPr algn="ctr"/>
            <a:r>
              <a:rPr lang="ru-RU" altLang="ru-RU" dirty="0" smtClean="0"/>
              <a:t>Блок коробок </a:t>
            </a:r>
            <a:br>
              <a:rPr lang="ru-RU" altLang="ru-RU" dirty="0" smtClean="0"/>
            </a:br>
            <a:r>
              <a:rPr lang="ru-RU" altLang="ru-RU" dirty="0" smtClean="0"/>
              <a:t>приёмника изотопов</a:t>
            </a:r>
            <a:endParaRPr lang="ru-RU" altLang="ru-RU" dirty="0"/>
          </a:p>
        </p:txBody>
      </p:sp>
      <p:pic>
        <p:nvPicPr>
          <p:cNvPr id="22" name="Picture 4" descr="D:\Новый сепаратор\2022\Фото\ПрИ\IMG_065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4" t="13089" r="22086" b="15598"/>
          <a:stretch/>
        </p:blipFill>
        <p:spPr bwMode="auto">
          <a:xfrm>
            <a:off x="8752575" y="3952322"/>
            <a:ext cx="2458842" cy="2356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25" name="TextBox 24"/>
          <p:cNvSpPr txBox="1"/>
          <p:nvPr/>
        </p:nvSpPr>
        <p:spPr>
          <a:xfrm>
            <a:off x="407368" y="6513974"/>
            <a:ext cx="3753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Испытания вакуумной системы</a:t>
            </a: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26" name="Picture 3" descr="D:\Новый сепаратор\2022\Фото\ВС\IMG_061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33"/>
          <a:stretch/>
        </p:blipFill>
        <p:spPr bwMode="auto">
          <a:xfrm>
            <a:off x="469465" y="3641929"/>
            <a:ext cx="3691749" cy="2863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10639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4_b-default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>
          <a:solidFill>
            <a:schemeClr val="bg2"/>
          </a:solidFill>
        </a:ln>
      </a:spPr>
      <a:bodyPr wrap="square" rtlCol="0" anchor="ctr">
        <a:noAutofit/>
      </a:bodyPr>
      <a:lstStyle>
        <a:defPPr algn="ctr">
          <a:defRPr sz="1400" dirty="0" smtClean="0"/>
        </a:defPPr>
      </a:lstStyle>
    </a:spDef>
    <a:txDef>
      <a:spPr>
        <a:noFill/>
      </a:spPr>
      <a:bodyPr wrap="square" lIns="0" tIns="0" rIns="0" bIns="0" rtlCol="0" anchor="ctr">
        <a:noAutofit/>
      </a:bodyPr>
      <a:lstStyle>
        <a:defPPr algn="ctr">
          <a:defRPr sz="1600" b="1" dirty="0" smtClean="0"/>
        </a:defPPr>
      </a:lstStyle>
    </a:txDef>
  </a:objectDefaul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!!!ШАБЛОН презентации (новый стиль 2019)</Template>
  <TotalTime>21978</TotalTime>
  <Words>1392</Words>
  <Application>Microsoft Office PowerPoint</Application>
  <PresentationFormat>Произвольный</PresentationFormat>
  <Paragraphs>345</Paragraphs>
  <Slides>21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Office Theme</vt:lpstr>
      <vt:lpstr>Office Theme</vt:lpstr>
      <vt:lpstr>Office Theme</vt:lpstr>
      <vt:lpstr>54_b-default</vt:lpstr>
      <vt:lpstr>1_Office Theme</vt:lpstr>
      <vt:lpstr>Презентация PowerPoint</vt:lpstr>
      <vt:lpstr>Комплекс разделения изотопов</vt:lpstr>
      <vt:lpstr>Электромагнитные изотопные масс-сепараторы РФЯЦ-ВНИИЭФ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контроля и управления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Рычков Юрий Владимирович</cp:lastModifiedBy>
  <cp:revision>1890</cp:revision>
  <cp:lastPrinted>2020-05-15T08:16:57Z</cp:lastPrinted>
  <dcterms:created xsi:type="dcterms:W3CDTF">2019-11-28T10:33:44Z</dcterms:created>
  <dcterms:modified xsi:type="dcterms:W3CDTF">2025-06-26T07:16:00Z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8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52</vt:i4>
  </property>
</Properties>
</file>