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8" r:id="rId2"/>
    <p:sldMasterId id="2147483694" r:id="rId3"/>
    <p:sldMasterId id="2147483732" r:id="rId4"/>
    <p:sldMasterId id="2147483744" r:id="rId5"/>
    <p:sldMasterId id="2147483764" r:id="rId6"/>
    <p:sldMasterId id="2147483784" r:id="rId7"/>
  </p:sldMasterIdLst>
  <p:notesMasterIdLst>
    <p:notesMasterId r:id="rId25"/>
  </p:notesMasterIdLst>
  <p:handoutMasterIdLst>
    <p:handoutMasterId r:id="rId26"/>
  </p:handoutMasterIdLst>
  <p:sldIdLst>
    <p:sldId id="257" r:id="rId8"/>
    <p:sldId id="386" r:id="rId9"/>
    <p:sldId id="351" r:id="rId10"/>
    <p:sldId id="352" r:id="rId11"/>
    <p:sldId id="387" r:id="rId12"/>
    <p:sldId id="354" r:id="rId13"/>
    <p:sldId id="366" r:id="rId14"/>
    <p:sldId id="371" r:id="rId15"/>
    <p:sldId id="355" r:id="rId16"/>
    <p:sldId id="368" r:id="rId17"/>
    <p:sldId id="356" r:id="rId18"/>
    <p:sldId id="369" r:id="rId19"/>
    <p:sldId id="359" r:id="rId20"/>
    <p:sldId id="360" r:id="rId21"/>
    <p:sldId id="361" r:id="rId22"/>
    <p:sldId id="336" r:id="rId23"/>
    <p:sldId id="273" r:id="rId24"/>
  </p:sldIdLst>
  <p:sldSz cx="9144000" cy="5143500" type="screen16x9"/>
  <p:notesSz cx="6858000" cy="9144000"/>
  <p:defaultTextStyle>
    <a:defPPr>
      <a:defRPr lang="ru-RU"/>
    </a:defPPr>
    <a:lvl1pPr marL="0" algn="l" defTabSz="91138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5693" algn="l" defTabSz="91138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1384" algn="l" defTabSz="91138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7080" algn="l" defTabSz="91138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2777" algn="l" defTabSz="91138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78473" algn="l" defTabSz="91138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4164" algn="l" defTabSz="91138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89862" algn="l" defTabSz="91138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45558" algn="l" defTabSz="91138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81628" autoAdjust="0"/>
  </p:normalViewPr>
  <p:slideViewPr>
    <p:cSldViewPr>
      <p:cViewPr varScale="1">
        <p:scale>
          <a:sx n="124" d="100"/>
          <a:sy n="124" d="100"/>
        </p:scale>
        <p:origin x="1260" y="102"/>
      </p:cViewPr>
      <p:guideLst>
        <p:guide orient="horz" pos="162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944208854246758E-2"/>
          <c:y val="6.6276803118908378E-2"/>
          <c:w val="0.87054507504940859"/>
          <c:h val="0.80709551656920075"/>
        </c:manualLayout>
      </c:layout>
      <c:scatterChart>
        <c:scatterStyle val="smoothMarker"/>
        <c:varyColors val="0"/>
        <c:ser>
          <c:idx val="0"/>
          <c:order val="0"/>
          <c:tx>
            <c:strRef>
              <c:f>Лист1!$B$6</c:f>
              <c:strCache>
                <c:ptCount val="1"/>
                <c:pt idx="0">
                  <c:v>Время хлорирования, ч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Лист1!$D$6:$F$6</c:f>
              <c:numCache>
                <c:formatCode>General</c:formatCode>
                <c:ptCount val="3"/>
                <c:pt idx="0">
                  <c:v>3</c:v>
                </c:pt>
                <c:pt idx="1">
                  <c:v>4</c:v>
                </c:pt>
                <c:pt idx="2">
                  <c:v>5</c:v>
                </c:pt>
              </c:numCache>
            </c:numRef>
          </c:xVal>
          <c:yVal>
            <c:numRef>
              <c:f>Лист1!$D$8:$F$8</c:f>
              <c:numCache>
                <c:formatCode>0.0%</c:formatCode>
                <c:ptCount val="3"/>
                <c:pt idx="0">
                  <c:v>0.67981438515081205</c:v>
                </c:pt>
                <c:pt idx="1">
                  <c:v>0.77494199535962871</c:v>
                </c:pt>
                <c:pt idx="2">
                  <c:v>0.82598607888631093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8C6-44E9-8D75-4AA1B602D9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5507456"/>
        <c:axId val="155508032"/>
      </c:scatterChart>
      <c:valAx>
        <c:axId val="155507456"/>
        <c:scaling>
          <c:orientation val="minMax"/>
          <c:min val="2.5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Время хлорирования (</a:t>
                </a:r>
                <a:r>
                  <a:rPr lang="en-US"/>
                  <a:t>T=540</a:t>
                </a:r>
                <a:r>
                  <a:rPr lang="en-US" baseline="0"/>
                  <a:t> </a:t>
                </a:r>
                <a:r>
                  <a:rPr lang="ru-RU" baseline="30000"/>
                  <a:t>о</a:t>
                </a:r>
                <a:r>
                  <a:rPr lang="ru-RU" baseline="0"/>
                  <a:t>С)</a:t>
                </a:r>
                <a:r>
                  <a:rPr lang="ru-RU"/>
                  <a:t>, ч</a:t>
                </a:r>
              </a:p>
            </c:rich>
          </c:tx>
          <c:layout>
            <c:manualLayout>
              <c:xMode val="edge"/>
              <c:yMode val="edge"/>
              <c:x val="0.32852808426305646"/>
              <c:y val="0.920077972709551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5508032"/>
        <c:crosses val="autoZero"/>
        <c:crossBetween val="midCat"/>
      </c:valAx>
      <c:valAx>
        <c:axId val="155508032"/>
        <c:scaling>
          <c:orientation val="minMax"/>
          <c:min val="0.65000000000000013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155507456"/>
        <c:crosses val="autoZero"/>
        <c:crossBetween val="midCat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48403324584426"/>
          <c:y val="4.8703780448496568E-2"/>
          <c:w val="0.82984930008748903"/>
          <c:h val="0.80840605452158465"/>
        </c:manualLayout>
      </c:layout>
      <c:scatterChart>
        <c:scatterStyle val="lineMarker"/>
        <c:varyColors val="0"/>
        <c:ser>
          <c:idx val="0"/>
          <c:order val="0"/>
          <c:tx>
            <c:strRef>
              <c:f>Лист1!$B$14</c:f>
              <c:strCache>
                <c:ptCount val="1"/>
                <c:pt idx="0">
                  <c:v>Темп. хлорирования, °С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Лист1!$D$14:$H$14</c:f>
              <c:numCache>
                <c:formatCode>General</c:formatCode>
                <c:ptCount val="5"/>
                <c:pt idx="0">
                  <c:v>340</c:v>
                </c:pt>
                <c:pt idx="1">
                  <c:v>440</c:v>
                </c:pt>
                <c:pt idx="2">
                  <c:v>540</c:v>
                </c:pt>
                <c:pt idx="3">
                  <c:v>640</c:v>
                </c:pt>
                <c:pt idx="4">
                  <c:v>740</c:v>
                </c:pt>
              </c:numCache>
            </c:numRef>
          </c:xVal>
          <c:yVal>
            <c:numRef>
              <c:f>Лист1!$D$16:$H$16</c:f>
              <c:numCache>
                <c:formatCode>0.0%</c:formatCode>
                <c:ptCount val="5"/>
                <c:pt idx="0">
                  <c:v>0.26450116009280744</c:v>
                </c:pt>
                <c:pt idx="1">
                  <c:v>0.3387470997679814</c:v>
                </c:pt>
                <c:pt idx="2">
                  <c:v>0.77494199535962871</c:v>
                </c:pt>
                <c:pt idx="3">
                  <c:v>0.7192575406032482</c:v>
                </c:pt>
                <c:pt idx="4">
                  <c:v>9.7447795823665889E-2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29B-4462-A4E7-A1132DAB7E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5600000"/>
        <c:axId val="155600576"/>
      </c:scatterChart>
      <c:valAx>
        <c:axId val="155600000"/>
        <c:scaling>
          <c:orientation val="minMax"/>
          <c:max val="750"/>
          <c:min val="31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Температура хлорирования</a:t>
                </a:r>
                <a:r>
                  <a:rPr lang="en-US"/>
                  <a:t> (t</a:t>
                </a:r>
                <a:r>
                  <a:rPr lang="ru-RU"/>
                  <a:t>=</a:t>
                </a:r>
                <a:r>
                  <a:rPr lang="ru-RU" baseline="0"/>
                  <a:t> 4 ч.)</a:t>
                </a:r>
                <a:r>
                  <a:rPr lang="ru-RU"/>
                  <a:t>, </a:t>
                </a:r>
                <a:r>
                  <a:rPr lang="ru-RU" baseline="30000"/>
                  <a:t>о</a:t>
                </a:r>
                <a:r>
                  <a:rPr lang="ru-RU"/>
                  <a:t>С</a:t>
                </a:r>
              </a:p>
            </c:rich>
          </c:tx>
          <c:layout>
            <c:manualLayout>
              <c:xMode val="edge"/>
              <c:yMode val="edge"/>
              <c:x val="0.3284225721784777"/>
              <c:y val="0.9216072521192607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5600576"/>
        <c:crosses val="autoZero"/>
        <c:crossBetween val="midCat"/>
      </c:valAx>
      <c:valAx>
        <c:axId val="155600576"/>
        <c:scaling>
          <c:orientation val="minMax"/>
          <c:max val="0.85000000000000009"/>
          <c:min val="5.000000000000001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Доля</a:t>
                </a:r>
                <a:r>
                  <a:rPr lang="ru-RU" baseline="0" dirty="0"/>
                  <a:t> самария </a:t>
                </a:r>
                <a:r>
                  <a:rPr lang="ru-RU" baseline="0" dirty="0" smtClean="0"/>
                  <a:t>от исходного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2.7777777777777779E-3"/>
              <c:y val="0.241845251799665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5600000"/>
        <c:crosses val="autoZero"/>
        <c:crossBetween val="midCat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0.2572</cdr:x>
      <cdr:y>0.73215</cdr:y>
    </cdr:from>
    <cdr:to>
      <cdr:x>0.40467</cdr:x>
      <cdr:y>0.81246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27267" y="2385025"/>
          <a:ext cx="646331" cy="2616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r>
            <a:rPr lang="ru-RU" sz="1100" dirty="0" smtClean="0"/>
            <a:t>29,3 мг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0.37221</cdr:x>
      <cdr:y>0.29005</cdr:y>
    </cdr:from>
    <cdr:to>
      <cdr:x>0.51967</cdr:x>
      <cdr:y>0.37036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631323" y="944865"/>
          <a:ext cx="646331" cy="2616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r>
            <a:rPr lang="ru-RU" sz="1100" dirty="0" smtClean="0"/>
            <a:t>33,4 мг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0.68901</cdr:x>
      <cdr:y>0.069</cdr:y>
    </cdr:from>
    <cdr:to>
      <cdr:x>0.83647</cdr:x>
      <cdr:y>0.14931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019807" y="224785"/>
          <a:ext cx="646331" cy="2616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r>
            <a:rPr lang="ru-RU" sz="1100" dirty="0" smtClean="0"/>
            <a:t>35,6 мг</a:t>
          </a:r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CA470-9B5B-4287-A0C6-BB01012A9B81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317E4D-3968-47D1-883B-B92AA8D85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558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713408-9D11-4BBF-A3ED-43251A28B28E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8E2BFA-2C8D-4A11-B7A4-997574F3AE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820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138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93" algn="l" defTabSz="91138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1384" algn="l" defTabSz="91138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7080" algn="l" defTabSz="91138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2777" algn="l" defTabSz="91138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78473" algn="l" defTabSz="91138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4164" algn="l" defTabSz="91138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89862" algn="l" defTabSz="91138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5558" algn="l" defTabSz="91138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E2BFA-2C8D-4A11-B7A4-997574F3AE7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420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E2BFA-2C8D-4A11-B7A4-997574F3AE7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57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E2BFA-2C8D-4A11-B7A4-997574F3AE7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131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Заметки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ru-RU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600" b="0" i="1" smtClean="0">
                                  <a:latin typeface="Cambria Math" panose="02040503050406030204" pitchFamily="18" charset="0"/>
                                </a:rPr>
                                <m:t>К</m:t>
                              </m:r>
                            </m:e>
                            <m:sub>
                              <m:r>
                                <a:rPr lang="ru-RU" sz="1600" b="0" i="1" smtClean="0">
                                  <a:latin typeface="Cambria Math" panose="02040503050406030204" pitchFamily="18" charset="0"/>
                                </a:rPr>
                                <m:t>оч.</m:t>
                              </m:r>
                            </m:sub>
                            <m:sup>
                              <m:r>
                                <a:rPr lang="ru-RU" sz="1600" b="0" i="1" smtClean="0"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</m:sup>
                          </m:sSubSup>
                        </m:e>
                        <m:sub/>
                      </m:sSub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type m:val="skw"/>
                              <m:ctrlPr>
                                <a:rPr lang="ru-RU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ru-RU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ru-RU" sz="1600" b="0" i="1" smtClean="0">
                                      <a:latin typeface="Cambria Math" panose="02040503050406030204" pitchFamily="18" charset="0"/>
                                    </a:rPr>
                                    <m:t>кон.</m:t>
                                  </m:r>
                                </m:sub>
                                <m:sup>
                                  <m:r>
                                    <a:rPr lang="ru-RU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ru-RU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ru-RU" sz="1600" b="0" i="1" smtClean="0">
                                      <a:latin typeface="Cambria Math" panose="02040503050406030204" pitchFamily="18" charset="0"/>
                                    </a:rPr>
                                    <m:t>кон.</m:t>
                                  </m:r>
                                </m:sub>
                                <m:sup>
                                  <m:r>
                                    <a:rPr lang="ru-RU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num>
                        <m:den>
                          <m:f>
                            <m:fPr>
                              <m:type m:val="skw"/>
                              <m:ctrlPr>
                                <a:rPr lang="ru-RU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ru-RU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ru-RU" sz="1600" b="0" i="1" smtClean="0">
                                      <a:latin typeface="Cambria Math" panose="02040503050406030204" pitchFamily="18" charset="0"/>
                                    </a:rPr>
                                    <m:t>исх.</m:t>
                                  </m:r>
                                </m:sub>
                                <m:sup>
                                  <m:r>
                                    <a:rPr lang="ru-RU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ru-RU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ru-RU" sz="1600" b="0" i="1" smtClean="0">
                                      <a:latin typeface="Cambria Math" panose="02040503050406030204" pitchFamily="18" charset="0"/>
                                    </a:rPr>
                                    <m:t>исх.</m:t>
                                  </m:r>
                                </m:sub>
                                <m:sup>
                                  <m:r>
                                    <a:rPr lang="ru-RU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den>
                      </m:f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3" name="Заметки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ru-RU" sz="1600" i="0" smtClean="0">
                    <a:latin typeface="Cambria Math" panose="02040503050406030204" pitchFamily="18" charset="0"/>
                  </a:rPr>
                  <a:t>〖</a:t>
                </a:r>
                <a:r>
                  <a:rPr lang="ru-RU" sz="1600" b="0" i="0" smtClean="0">
                    <a:latin typeface="Cambria Math" panose="02040503050406030204" pitchFamily="18" charset="0"/>
                  </a:rPr>
                  <a:t>К_(оч.)^(1/2)〗_ =((</a:t>
                </a:r>
                <a:r>
                  <a:rPr lang="en-US" sz="1600" b="0" i="0" smtClean="0">
                    <a:latin typeface="Cambria Math" panose="02040503050406030204" pitchFamily="18" charset="0"/>
                  </a:rPr>
                  <a:t>𝑚</a:t>
                </a:r>
                <a:r>
                  <a:rPr lang="ru-RU" sz="1600" b="0" i="0" smtClean="0">
                    <a:latin typeface="Cambria Math" panose="02040503050406030204" pitchFamily="18" charset="0"/>
                  </a:rPr>
                  <a:t>_(кон.)^1)⁄(</a:t>
                </a:r>
                <a:r>
                  <a:rPr lang="en-US" sz="1600" b="0" i="0" smtClean="0">
                    <a:latin typeface="Cambria Math" panose="02040503050406030204" pitchFamily="18" charset="0"/>
                  </a:rPr>
                  <a:t>𝑚</a:t>
                </a:r>
                <a:r>
                  <a:rPr lang="ru-RU" sz="1600" b="0" i="0" smtClean="0">
                    <a:latin typeface="Cambria Math" panose="02040503050406030204" pitchFamily="18" charset="0"/>
                  </a:rPr>
                  <a:t>_(кон.)^2 ))/((</a:t>
                </a:r>
                <a:r>
                  <a:rPr lang="en-US" sz="1600" b="0" i="0" smtClean="0">
                    <a:latin typeface="Cambria Math" panose="02040503050406030204" pitchFamily="18" charset="0"/>
                  </a:rPr>
                  <a:t>𝑚</a:t>
                </a:r>
                <a:r>
                  <a:rPr lang="ru-RU" sz="1600" b="0" i="0" smtClean="0">
                    <a:latin typeface="Cambria Math" panose="02040503050406030204" pitchFamily="18" charset="0"/>
                  </a:rPr>
                  <a:t>_(</a:t>
                </a:r>
                <a:r>
                  <a:rPr lang="ru-RU" sz="1600" b="0" i="0" smtClean="0">
                    <a:latin typeface="Cambria Math" panose="02040503050406030204" pitchFamily="18" charset="0"/>
                  </a:rPr>
                  <a:t>исх</a:t>
                </a:r>
                <a:r>
                  <a:rPr lang="ru-RU" sz="1600" b="0" i="0" smtClean="0">
                    <a:latin typeface="Cambria Math" panose="02040503050406030204" pitchFamily="18" charset="0"/>
                  </a:rPr>
                  <a:t>.)^1</a:t>
                </a:r>
                <a:r>
                  <a:rPr lang="ru-RU" sz="1600" b="0" i="0" smtClean="0">
                    <a:latin typeface="Cambria Math" panose="02040503050406030204" pitchFamily="18" charset="0"/>
                  </a:rPr>
                  <a:t>)⁄(</a:t>
                </a:r>
                <a:r>
                  <a:rPr lang="en-US" sz="1600" b="0" i="0" smtClean="0">
                    <a:latin typeface="Cambria Math" panose="02040503050406030204" pitchFamily="18" charset="0"/>
                  </a:rPr>
                  <a:t>𝑚</a:t>
                </a:r>
                <a:r>
                  <a:rPr lang="ru-RU" sz="1600" b="0" i="0" smtClean="0">
                    <a:latin typeface="Cambria Math" panose="02040503050406030204" pitchFamily="18" charset="0"/>
                  </a:rPr>
                  <a:t>_(</a:t>
                </a:r>
                <a:r>
                  <a:rPr lang="ru-RU" sz="1600" b="0" i="0" smtClean="0">
                    <a:latin typeface="Cambria Math" panose="02040503050406030204" pitchFamily="18" charset="0"/>
                  </a:rPr>
                  <a:t>исх</a:t>
                </a:r>
                <a:r>
                  <a:rPr lang="ru-RU" sz="1600" b="0" i="0" smtClean="0">
                    <a:latin typeface="Cambria Math" panose="02040503050406030204" pitchFamily="18" charset="0"/>
                  </a:rPr>
                  <a:t>.)^2 </a:t>
                </a:r>
                <a:r>
                  <a:rPr lang="ru-RU" sz="1600" b="0" i="0" smtClean="0">
                    <a:latin typeface="Cambria Math" panose="02040503050406030204" pitchFamily="18" charset="0"/>
                  </a:rPr>
                  <a:t>))</a:t>
                </a:r>
                <a:endParaRPr lang="ru-RU" sz="1600" dirty="0"/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E2BFA-2C8D-4A11-B7A4-997574F3AE7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409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E2BFA-2C8D-4A11-B7A4-997574F3AE7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855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E2BFA-2C8D-4A11-B7A4-997574F3AE7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004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Заметки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138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200" dirty="0" smtClean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РХТ-1	</a:t>
                </a:r>
                <a14:m>
                  <m:oMath xmlns:m="http://schemas.openxmlformats.org/officeDocument/2006/math">
                    <m:r>
                      <a:rPr lang="ru-RU" sz="12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𝜔</m:t>
                    </m:r>
                    <m:r>
                      <a:rPr lang="ru-RU" sz="12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ru-RU" sz="1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ru-RU" sz="1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ru-RU" sz="1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ru-RU" sz="1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проб</m:t>
                            </m:r>
                          </m:sub>
                          <m:sup>
                            <m:r>
                              <a:rPr lang="en-US" sz="12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𝑆𝑚</m:t>
                            </m:r>
                          </m:sup>
                        </m:sSubSup>
                        <m:sSubSup>
                          <m:sSubSupPr>
                            <m:ctrlPr>
                              <a:rPr lang="ru-RU" sz="1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ru-RU" sz="1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×</m:t>
                            </m:r>
                            <m:r>
                              <a:rPr lang="ru-RU" sz="1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ru-RU" sz="1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старт</m:t>
                            </m:r>
                          </m:sub>
                          <m:sup>
                            <m:r>
                              <a:rPr lang="en-US" sz="1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𝑆𝑚𝐶𝑙</m:t>
                            </m:r>
                            <m:r>
                              <a:rPr lang="en-US" sz="1200" i="1" baseline="-250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ru-RU" sz="1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ru-RU" sz="1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ru-RU" sz="1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исх</m:t>
                            </m:r>
                          </m:sub>
                          <m:sup>
                            <m:r>
                              <a:rPr lang="en-US" sz="12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𝑆𝑚</m:t>
                            </m:r>
                          </m:sup>
                        </m:sSubSup>
                        <m:r>
                          <a:rPr lang="ru-RU" sz="1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×</m:t>
                        </m:r>
                        <m:sSubSup>
                          <m:sSubSupPr>
                            <m:ctrlPr>
                              <a:rPr lang="ru-RU" sz="1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ru-RU" sz="1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ru-RU" sz="1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проб</m:t>
                            </m:r>
                          </m:sub>
                          <m:sup>
                            <m:r>
                              <a:rPr lang="en-US" sz="1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𝑆𝑚𝐶𝑙</m:t>
                            </m:r>
                            <m:r>
                              <a:rPr lang="en-US" sz="1200" i="1" baseline="-250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bSup>
                      </m:den>
                    </m:f>
                    <m:r>
                      <a:rPr lang="ru-RU" sz="1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×100%</m:t>
                    </m:r>
                  </m:oMath>
                </a14:m>
                <a:endParaRPr lang="ru-RU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138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200" dirty="0" smtClean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РХТ-3	</a:t>
                </a:r>
                <a14:m>
                  <m:oMath xmlns:m="http://schemas.openxmlformats.org/officeDocument/2006/math">
                    <m:r>
                      <a:rPr lang="ru-RU" sz="12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ru-RU" sz="12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1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ru-RU" sz="1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рег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ru-RU" sz="1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ru-RU" sz="1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ru-RU" sz="1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ru-RU" sz="1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тиг</m:t>
                            </m:r>
                          </m:sub>
                          <m:sup>
                            <m:r>
                              <a:rPr lang="ru-RU" sz="1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после</m:t>
                            </m:r>
                          </m:sup>
                        </m:sSubSup>
                        <m: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ru-RU" sz="1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ru-RU" sz="1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ru-RU" sz="1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тиг</m:t>
                            </m:r>
                          </m:sub>
                          <m:sup>
                            <m:r>
                              <a:rPr lang="ru-RU" sz="1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до</m:t>
                            </m:r>
                          </m:sup>
                        </m:sSubSup>
                        <m: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)×</m:t>
                        </m:r>
                        <m:f>
                          <m:fPr>
                            <m:ctrlPr>
                              <a:rPr lang="ru-RU" sz="1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sz="1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ru-RU" sz="1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мет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ru-RU" sz="1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ru-RU" sz="1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хлор</m:t>
                                </m:r>
                              </m:sub>
                            </m:sSub>
                          </m:den>
                        </m:f>
                        <m:r>
                          <a:rPr lang="ru-RU" sz="12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nary>
                          <m:naryPr>
                            <m:chr m:val="∑"/>
                            <m:limLoc m:val="undOvr"/>
                            <m:subHide m:val="on"/>
                            <m:supHide m:val="on"/>
                            <m:ctrlPr>
                              <a:rPr lang="ru-RU" sz="1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Sup>
                              <m:sSubSupPr>
                                <m:ctrlPr>
                                  <a:rPr lang="ru-RU" sz="1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ru-RU" sz="1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обогащ</m:t>
                                </m:r>
                              </m:sub>
                              <m:sup/>
                            </m:sSubSup>
                          </m:e>
                        </m:nary>
                      </m:den>
                    </m:f>
                  </m:oMath>
                </a14:m>
                <a:r>
                  <a:rPr lang="ru-RU" sz="12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1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×100 %</m:t>
                    </m:r>
                  </m:oMath>
                </a14:m>
                <a:endParaRPr lang="ru-RU" sz="12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dirty="0" smtClean="0"/>
                  <a:t>Сумма	</a:t>
                </a:r>
                <a14:m>
                  <m:oMath xmlns:m="http://schemas.openxmlformats.org/officeDocument/2006/math">
                    <m:r>
                      <a:rPr lang="ru-RU" sz="120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Arial"/>
                      </a:rPr>
                      <m:t>К</m:t>
                    </m:r>
                    <m:r>
                      <a:rPr lang="ru-RU" sz="12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Arial"/>
                      </a:rPr>
                      <m:t>И</m:t>
                    </m:r>
                    <m:r>
                      <a:rPr lang="ru-RU" sz="1200" i="1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Arial"/>
                      </a:rPr>
                      <m:t>В=</m:t>
                    </m:r>
                    <m:r>
                      <a:rPr lang="ru-RU" sz="1200" i="1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Arial"/>
                      </a:rPr>
                      <m:t>𝜔</m:t>
                    </m:r>
                    <m:r>
                      <a:rPr lang="ru-RU" sz="1200" i="1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Arial"/>
                      </a:rPr>
                      <m:t>∙</m:t>
                    </m:r>
                    <m:r>
                      <a:rPr lang="en-US" sz="1200" i="1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Arial"/>
                      </a:rPr>
                      <m:t>𝜂</m:t>
                    </m:r>
                    <m:r>
                      <a:rPr lang="ru-RU" sz="1200" i="1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Arial"/>
                      </a:rPr>
                      <m:t>∙</m:t>
                    </m:r>
                    <m:nary>
                      <m:naryPr>
                        <m:chr m:val="∑"/>
                        <m:ctrlPr>
                          <a:rPr lang="ru-RU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/>
                          </a:rPr>
                        </m:ctrlPr>
                      </m:naryPr>
                      <m:sub>
                        <m:r>
                          <a:rPr lang="en-US" sz="12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Arial"/>
                          </a:rPr>
                          <m:t>𝑖</m:t>
                        </m:r>
                        <m:r>
                          <a:rPr lang="ru-RU" sz="12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Arial"/>
                          </a:rPr>
                          <m:t>=1</m:t>
                        </m:r>
                      </m:sub>
                      <m:sup>
                        <m:r>
                          <a:rPr lang="en-US" sz="12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Arial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ru-RU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Arial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ru-RU" sz="1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  <a:cs typeface="Arial"/>
                                  </a:rPr>
                                </m:ctrlPr>
                              </m:dPr>
                              <m:e>
                                <m:r>
                                  <a:rPr lang="en-US" sz="12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mbria Math"/>
                                    <a:cs typeface="Arial"/>
                                  </a:rPr>
                                  <m:t>𝑅</m:t>
                                </m:r>
                                <m:r>
                                  <a:rPr lang="ru-RU" sz="12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mbria Math"/>
                                    <a:cs typeface="Arial"/>
                                  </a:rPr>
                                  <m:t>∙</m:t>
                                </m:r>
                                <m:d>
                                  <m:dPr>
                                    <m:ctrlPr>
                                      <a:rPr lang="ru-RU" sz="1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  <a:cs typeface="Arial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12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Cambria Math"/>
                                        <a:cs typeface="Arial"/>
                                      </a:rPr>
                                      <m:t>1−</m:t>
                                    </m:r>
                                    <m:r>
                                      <a:rPr lang="ru-RU" sz="12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Cambria Math"/>
                                        <a:cs typeface="Arial"/>
                                      </a:rPr>
                                      <m:t>𝜔</m:t>
                                    </m:r>
                                    <m:r>
                                      <a:rPr lang="ru-RU" sz="12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Cambria Math"/>
                                        <a:cs typeface="Arial"/>
                                      </a:rPr>
                                      <m:t>∙</m:t>
                                    </m:r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Cambria Math"/>
                                        <a:cs typeface="Arial"/>
                                      </a:rPr>
                                      <m:t>𝜂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  <a:cs typeface="Arial"/>
                              </a:rPr>
                              <m:t>𝑖</m:t>
                            </m:r>
                            <m:r>
                              <a:rPr lang="ru-RU" sz="12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  <a:cs typeface="Arial"/>
                              </a:rPr>
                              <m:t>−1</m:t>
                            </m:r>
                          </m:sup>
                        </m:sSup>
                      </m:e>
                    </m:nary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" name="Заметки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138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200" dirty="0" smtClean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РХТ-1	</a:t>
                </a:r>
                <a:r>
                  <a:rPr lang="ru-RU" sz="1200" i="0" smtClean="0"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𝜔= </a:t>
                </a:r>
                <a:r>
                  <a:rPr lang="ru-RU" sz="1200" i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ru-RU" sz="1200" i="0"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𝑚_проб^</a:t>
                </a:r>
                <a:r>
                  <a:rPr lang="en-US" sz="1200" b="0" i="0" smtClean="0"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𝑆𝑚</a:t>
                </a:r>
                <a:r>
                  <a:rPr lang="ru-RU" sz="1200" b="0" i="0"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〖</a:t>
                </a:r>
                <a:r>
                  <a:rPr lang="ru-RU" sz="1200" i="0"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×𝑚〗_старт^</a:t>
                </a:r>
                <a:r>
                  <a:rPr lang="en-US" sz="1200" i="0"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𝑆𝑚𝐶𝑙</a:t>
                </a:r>
                <a:r>
                  <a:rPr lang="en-US" sz="1200" i="0" baseline="-25000"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ru-RU" sz="1200" i="0" baseline="-25000"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)/(</a:t>
                </a:r>
                <a:r>
                  <a:rPr lang="ru-RU" sz="1200" i="0"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𝑚_исх^</a:t>
                </a:r>
                <a:r>
                  <a:rPr lang="en-US" sz="1200" b="0" i="0" smtClean="0"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𝑆𝑚</a:t>
                </a:r>
                <a:r>
                  <a:rPr lang="ru-RU" sz="1200" b="0" i="0"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1200" i="0"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×𝑚_проб^</a:t>
                </a:r>
                <a:r>
                  <a:rPr lang="en-US" sz="1200" i="0"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𝑆𝑚𝐶𝑙</a:t>
                </a:r>
                <a:r>
                  <a:rPr lang="en-US" sz="1200" i="0" baseline="-25000"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 </a:t>
                </a:r>
                <a:r>
                  <a:rPr lang="ru-RU" sz="1200" i="0" baseline="-25000"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r>
                  <a:rPr lang="ru-RU" sz="1200" i="0"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×100%</a:t>
                </a:r>
                <a:endParaRPr lang="ru-RU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138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200" smtClean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РХТ-3</a:t>
                </a:r>
                <a:r>
                  <a:rPr lang="ru-RU" sz="1200" dirty="0" smtClean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1200" i="0" smtClean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𝑅</a:t>
                </a:r>
                <a:r>
                  <a:rPr lang="ru-RU" sz="12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ru-RU" sz="1200" i="0">
                    <a:effectLst/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𝑚</a:t>
                </a:r>
                <a:r>
                  <a:rPr lang="ru-RU" sz="12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_рег/(〖(𝑚〗_тиг^после−𝑚_тиг^до)×</a:t>
                </a:r>
                <a:r>
                  <a:rPr lang="en-US" sz="1200" i="0"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𝑀</a:t>
                </a:r>
                <a:r>
                  <a:rPr lang="ru-RU" sz="1200" i="0"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_мет/</a:t>
                </a:r>
                <a:r>
                  <a:rPr lang="en-US" sz="1200" i="0"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𝑀</a:t>
                </a:r>
                <a:r>
                  <a:rPr lang="ru-RU" sz="1200" i="0"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_хлор </a:t>
                </a:r>
                <a:r>
                  <a:rPr lang="ru-RU" sz="1200" b="0" i="0" smtClean="0"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12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−∑1▒</a:t>
                </a:r>
                <a:r>
                  <a:rPr lang="en-US" sz="12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𝑚</a:t>
                </a:r>
                <a:r>
                  <a:rPr lang="ru-RU" sz="12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_обогащ^  )</a:t>
                </a:r>
                <a:r>
                  <a:rPr lang="ru-RU" sz="12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ru-RU" sz="1200" i="0"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×100 %</a:t>
                </a:r>
                <a:endParaRPr lang="ru-RU" sz="12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:r>
                  <a:rPr lang="ru-RU" dirty="0" smtClean="0"/>
                  <a:t>Сумма	</a:t>
                </a:r>
                <a:r>
                  <a:rPr lang="ru-RU" sz="1200" i="0" smtClean="0">
                    <a:solidFill>
                      <a:srgbClr val="000000"/>
                    </a:solidFill>
                    <a:latin typeface="Cambria Math"/>
                    <a:ea typeface="Cambria Math"/>
                    <a:cs typeface="Arial"/>
                  </a:rPr>
                  <a:t>К</a:t>
                </a:r>
                <a:r>
                  <a:rPr lang="ru-RU" sz="1200" b="0" i="0" smtClean="0">
                    <a:solidFill>
                      <a:srgbClr val="000000"/>
                    </a:solidFill>
                    <a:latin typeface="Cambria Math"/>
                    <a:ea typeface="Cambria Math"/>
                    <a:cs typeface="Arial"/>
                  </a:rPr>
                  <a:t>И</a:t>
                </a:r>
                <a:r>
                  <a:rPr lang="ru-RU" sz="1200" i="0">
                    <a:solidFill>
                      <a:srgbClr val="000000"/>
                    </a:solidFill>
                    <a:latin typeface="Cambria Math"/>
                    <a:ea typeface="Cambria Math"/>
                    <a:cs typeface="Arial"/>
                  </a:rPr>
                  <a:t>В=𝜔∙</a:t>
                </a:r>
                <a:r>
                  <a:rPr lang="en-US" sz="1200" i="0">
                    <a:solidFill>
                      <a:srgbClr val="000000"/>
                    </a:solidFill>
                    <a:latin typeface="Cambria Math"/>
                    <a:ea typeface="Cambria Math"/>
                    <a:cs typeface="Arial"/>
                  </a:rPr>
                  <a:t>𝜂</a:t>
                </a:r>
                <a:r>
                  <a:rPr lang="ru-RU" sz="1200" i="0">
                    <a:solidFill>
                      <a:srgbClr val="000000"/>
                    </a:solidFill>
                    <a:latin typeface="Cambria Math"/>
                    <a:ea typeface="Cambria Math"/>
                    <a:cs typeface="Arial"/>
                  </a:rPr>
                  <a:t>∙</a:t>
                </a:r>
                <a:r>
                  <a:rPr lang="ru-RU" sz="1200" i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/>
                    <a:cs typeface="Arial"/>
                  </a:rPr>
                  <a:t>∑_(</a:t>
                </a:r>
                <a:r>
                  <a:rPr lang="en-US" sz="1200" i="0">
                    <a:solidFill>
                      <a:srgbClr val="000000"/>
                    </a:solidFill>
                    <a:latin typeface="Cambria Math"/>
                    <a:ea typeface="Cambria Math"/>
                    <a:cs typeface="Arial"/>
                  </a:rPr>
                  <a:t>𝑖</a:t>
                </a:r>
                <a:r>
                  <a:rPr lang="ru-RU" sz="1200" i="0">
                    <a:solidFill>
                      <a:srgbClr val="000000"/>
                    </a:solidFill>
                    <a:latin typeface="Cambria Math"/>
                    <a:ea typeface="Cambria Math"/>
                    <a:cs typeface="Arial"/>
                  </a:rPr>
                  <a:t>=1</a:t>
                </a:r>
                <a:r>
                  <a:rPr lang="ru-RU" sz="1200" i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/>
                    <a:cs typeface="Arial"/>
                  </a:rPr>
                  <a:t>)</a:t>
                </a:r>
                <a:r>
                  <a:rPr lang="en-US" sz="1200" i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/>
                    <a:cs typeface="Arial"/>
                  </a:rPr>
                  <a:t>^</a:t>
                </a:r>
                <a:r>
                  <a:rPr lang="en-US" sz="1200" i="0">
                    <a:solidFill>
                      <a:srgbClr val="000000"/>
                    </a:solidFill>
                    <a:latin typeface="Cambria Math"/>
                    <a:ea typeface="Cambria Math"/>
                    <a:cs typeface="Arial"/>
                  </a:rPr>
                  <a:t>𝑛</a:t>
                </a:r>
                <a:r>
                  <a:rPr lang="ru-RU" sz="1200" i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/>
                    <a:cs typeface="Arial"/>
                  </a:rPr>
                  <a:t>▒[</a:t>
                </a:r>
                <a:r>
                  <a:rPr lang="en-US" sz="1200" i="0">
                    <a:solidFill>
                      <a:srgbClr val="000000"/>
                    </a:solidFill>
                    <a:latin typeface="Cambria Math"/>
                    <a:ea typeface="Cambria Math"/>
                    <a:cs typeface="Arial"/>
                  </a:rPr>
                  <a:t>𝑅</a:t>
                </a:r>
                <a:r>
                  <a:rPr lang="ru-RU" sz="1200" i="0">
                    <a:solidFill>
                      <a:srgbClr val="000000"/>
                    </a:solidFill>
                    <a:latin typeface="Cambria Math"/>
                    <a:ea typeface="Cambria Math"/>
                    <a:cs typeface="Arial"/>
                  </a:rPr>
                  <a:t>∙</a:t>
                </a:r>
                <a:r>
                  <a:rPr lang="ru-RU" sz="1200" i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/>
                    <a:cs typeface="Arial"/>
                  </a:rPr>
                  <a:t>(</a:t>
                </a:r>
                <a:r>
                  <a:rPr lang="ru-RU" sz="1200" i="0">
                    <a:solidFill>
                      <a:srgbClr val="000000"/>
                    </a:solidFill>
                    <a:latin typeface="Cambria Math"/>
                    <a:ea typeface="Cambria Math"/>
                    <a:cs typeface="Arial"/>
                  </a:rPr>
                  <a:t>1−𝜔∙</a:t>
                </a:r>
                <a:r>
                  <a:rPr lang="en-US" sz="1200" i="0">
                    <a:solidFill>
                      <a:srgbClr val="000000"/>
                    </a:solidFill>
                    <a:latin typeface="Cambria Math"/>
                    <a:ea typeface="Cambria Math"/>
                    <a:cs typeface="Arial"/>
                  </a:rPr>
                  <a:t>𝜂</a:t>
                </a:r>
                <a:r>
                  <a:rPr lang="en-US" sz="1200" i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/>
                    <a:cs typeface="Arial"/>
                  </a:rPr>
                  <a:t>)]</a:t>
                </a:r>
                <a:r>
                  <a:rPr lang="ru-RU" sz="1200" i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/>
                    <a:cs typeface="Arial"/>
                  </a:rPr>
                  <a:t>^(</a:t>
                </a:r>
                <a:r>
                  <a:rPr lang="en-US" sz="1200" b="0" i="0" smtClean="0">
                    <a:solidFill>
                      <a:srgbClr val="000000"/>
                    </a:solidFill>
                    <a:latin typeface="Cambria Math"/>
                    <a:ea typeface="Cambria Math"/>
                    <a:cs typeface="Arial"/>
                  </a:rPr>
                  <a:t>𝑖</a:t>
                </a:r>
                <a:r>
                  <a:rPr lang="ru-RU" sz="1200" i="0">
                    <a:solidFill>
                      <a:srgbClr val="000000"/>
                    </a:solidFill>
                    <a:latin typeface="Cambria Math"/>
                    <a:ea typeface="Cambria Math"/>
                    <a:cs typeface="Arial"/>
                  </a:rPr>
                  <a:t>−1</a:t>
                </a:r>
                <a:r>
                  <a:rPr lang="ru-RU" sz="1200" i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/>
                    <a:cs typeface="Arial"/>
                  </a:rPr>
                  <a:t>) </a:t>
                </a:r>
                <a:endParaRPr lang="ru-RU" dirty="0"/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E2BFA-2C8D-4A11-B7A4-997574F3AE7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622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E2BFA-2C8D-4A11-B7A4-997574F3AE7E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022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480965" y="1777770"/>
            <a:ext cx="4595131" cy="1439572"/>
          </a:xfrm>
          <a:prstGeom prst="rect">
            <a:avLst/>
          </a:prstGeom>
        </p:spPr>
        <p:txBody>
          <a:bodyPr lIns="91139" tIns="45553" rIns="91139" bIns="45553" anchor="ctr"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2700" b="1">
                <a:solidFill>
                  <a:srgbClr val="404040"/>
                </a:solidFill>
              </a:defRPr>
            </a:lvl1pPr>
          </a:lstStyle>
          <a:p>
            <a:pPr lvl="0"/>
            <a:r>
              <a:rPr lang="ru-RU" dirty="0"/>
              <a:t>Тема </a:t>
            </a:r>
            <a:br>
              <a:rPr lang="ru-RU" dirty="0"/>
            </a:br>
            <a:r>
              <a:rPr lang="ru-RU" dirty="0"/>
              <a:t>презентации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1" hasCustomPrompt="1"/>
          </p:nvPr>
        </p:nvSpPr>
        <p:spPr>
          <a:xfrm>
            <a:off x="468322" y="3778212"/>
            <a:ext cx="5903887" cy="360030"/>
          </a:xfrm>
          <a:prstGeom prst="rect">
            <a:avLst/>
          </a:prstGeom>
        </p:spPr>
        <p:txBody>
          <a:bodyPr lIns="91139" tIns="45553" rIns="91139" bIns="45553"/>
          <a:lstStyle>
            <a:lvl1pPr marL="0" indent="0">
              <a:buNone/>
              <a:defRPr sz="1400">
                <a:solidFill>
                  <a:srgbClr val="404040"/>
                </a:solidFill>
              </a:defRPr>
            </a:lvl1pPr>
          </a:lstStyle>
          <a:p>
            <a:pPr lvl="0"/>
            <a:r>
              <a:rPr lang="ru-RU" dirty="0"/>
              <a:t>Наименование мероприятия / название площадки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2" hasCustomPrompt="1"/>
          </p:nvPr>
        </p:nvSpPr>
        <p:spPr>
          <a:xfrm>
            <a:off x="468346" y="4194912"/>
            <a:ext cx="5903887" cy="750916"/>
          </a:xfrm>
          <a:prstGeom prst="rect">
            <a:avLst/>
          </a:prstGeom>
        </p:spPr>
        <p:txBody>
          <a:bodyPr lIns="91139" tIns="45553" rIns="91139" bIns="45553"/>
          <a:lstStyle>
            <a:lvl1pPr marL="0" indent="0">
              <a:buNone/>
              <a:defRPr sz="1400" b="1">
                <a:solidFill>
                  <a:srgbClr val="404040"/>
                </a:solidFill>
              </a:defRPr>
            </a:lvl1pPr>
          </a:lstStyle>
          <a:p>
            <a:pPr lvl="0"/>
            <a:r>
              <a:rPr lang="ru-RU" dirty="0"/>
              <a:t>Фамилия Имя Отчество</a:t>
            </a:r>
            <a:br>
              <a:rPr lang="ru-RU" dirty="0"/>
            </a:br>
            <a:r>
              <a:rPr lang="ru-RU" dirty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2452759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693" indent="0">
              <a:buNone/>
              <a:defRPr sz="2000" b="1"/>
            </a:lvl2pPr>
            <a:lvl3pPr marL="911384" indent="0">
              <a:buNone/>
              <a:defRPr sz="1800" b="1"/>
            </a:lvl3pPr>
            <a:lvl4pPr marL="1367080" indent="0">
              <a:buNone/>
              <a:defRPr sz="1600" b="1"/>
            </a:lvl4pPr>
            <a:lvl5pPr marL="1822777" indent="0">
              <a:buNone/>
              <a:defRPr sz="1600" b="1"/>
            </a:lvl5pPr>
            <a:lvl6pPr marL="2278473" indent="0">
              <a:buNone/>
              <a:defRPr sz="1600" b="1"/>
            </a:lvl6pPr>
            <a:lvl7pPr marL="2734164" indent="0">
              <a:buNone/>
              <a:defRPr sz="1600" b="1"/>
            </a:lvl7pPr>
            <a:lvl8pPr marL="3189862" indent="0">
              <a:buNone/>
              <a:defRPr sz="1600" b="1"/>
            </a:lvl8pPr>
            <a:lvl9pPr marL="364555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693" indent="0">
              <a:buNone/>
              <a:defRPr sz="2000" b="1"/>
            </a:lvl2pPr>
            <a:lvl3pPr marL="911384" indent="0">
              <a:buNone/>
              <a:defRPr sz="1800" b="1"/>
            </a:lvl3pPr>
            <a:lvl4pPr marL="1367080" indent="0">
              <a:buNone/>
              <a:defRPr sz="1600" b="1"/>
            </a:lvl4pPr>
            <a:lvl5pPr marL="1822777" indent="0">
              <a:buNone/>
              <a:defRPr sz="1600" b="1"/>
            </a:lvl5pPr>
            <a:lvl6pPr marL="2278473" indent="0">
              <a:buNone/>
              <a:defRPr sz="1600" b="1"/>
            </a:lvl6pPr>
            <a:lvl7pPr marL="2734164" indent="0">
              <a:buNone/>
              <a:defRPr sz="1600" b="1"/>
            </a:lvl7pPr>
            <a:lvl8pPr marL="3189862" indent="0">
              <a:buNone/>
              <a:defRPr sz="1600" b="1"/>
            </a:lvl8pPr>
            <a:lvl9pPr marL="364555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A81412E1-1C95-4A34-9C10-CC9CC0B704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264978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4BED844D-7D6A-410A-8E52-D00D03E2D85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64524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93747D04-94BD-4F6B-A7C6-18031B0C19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535958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0483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5693" indent="0">
              <a:buNone/>
              <a:defRPr sz="1200"/>
            </a:lvl2pPr>
            <a:lvl3pPr marL="911384" indent="0">
              <a:buNone/>
              <a:defRPr sz="1000"/>
            </a:lvl3pPr>
            <a:lvl4pPr marL="1367080" indent="0">
              <a:buNone/>
              <a:defRPr sz="900"/>
            </a:lvl4pPr>
            <a:lvl5pPr marL="1822777" indent="0">
              <a:buNone/>
              <a:defRPr sz="900"/>
            </a:lvl5pPr>
            <a:lvl6pPr marL="2278473" indent="0">
              <a:buNone/>
              <a:defRPr sz="900"/>
            </a:lvl6pPr>
            <a:lvl7pPr marL="2734164" indent="0">
              <a:buNone/>
              <a:defRPr sz="900"/>
            </a:lvl7pPr>
            <a:lvl8pPr marL="3189862" indent="0">
              <a:buNone/>
              <a:defRPr sz="900"/>
            </a:lvl8pPr>
            <a:lvl9pPr marL="364555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8CF2284C-DECC-47BB-A90B-0064C043AFC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040830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5693" indent="0">
              <a:buNone/>
              <a:defRPr sz="2800"/>
            </a:lvl2pPr>
            <a:lvl3pPr marL="911384" indent="0">
              <a:buNone/>
              <a:defRPr sz="2400"/>
            </a:lvl3pPr>
            <a:lvl4pPr marL="1367080" indent="0">
              <a:buNone/>
              <a:defRPr sz="2000"/>
            </a:lvl4pPr>
            <a:lvl5pPr marL="1822777" indent="0">
              <a:buNone/>
              <a:defRPr sz="2000"/>
            </a:lvl5pPr>
            <a:lvl6pPr marL="2278473" indent="0">
              <a:buNone/>
              <a:defRPr sz="2000"/>
            </a:lvl6pPr>
            <a:lvl7pPr marL="2734164" indent="0">
              <a:buNone/>
              <a:defRPr sz="2000"/>
            </a:lvl7pPr>
            <a:lvl8pPr marL="3189862" indent="0">
              <a:buNone/>
              <a:defRPr sz="2000"/>
            </a:lvl8pPr>
            <a:lvl9pPr marL="3645558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32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5693" indent="0">
              <a:buNone/>
              <a:defRPr sz="1200"/>
            </a:lvl2pPr>
            <a:lvl3pPr marL="911384" indent="0">
              <a:buNone/>
              <a:defRPr sz="1000"/>
            </a:lvl3pPr>
            <a:lvl4pPr marL="1367080" indent="0">
              <a:buNone/>
              <a:defRPr sz="900"/>
            </a:lvl4pPr>
            <a:lvl5pPr marL="1822777" indent="0">
              <a:buNone/>
              <a:defRPr sz="900"/>
            </a:lvl5pPr>
            <a:lvl6pPr marL="2278473" indent="0">
              <a:buNone/>
              <a:defRPr sz="900"/>
            </a:lvl6pPr>
            <a:lvl7pPr marL="2734164" indent="0">
              <a:buNone/>
              <a:defRPr sz="900"/>
            </a:lvl7pPr>
            <a:lvl8pPr marL="3189862" indent="0">
              <a:buNone/>
              <a:defRPr sz="900"/>
            </a:lvl8pPr>
            <a:lvl9pPr marL="364555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CDF81024-335B-41EE-B0FF-F8FCF48287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252160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50DDBA6C-1386-4B11-B669-FBD8C5A89D0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751843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7" y="0"/>
            <a:ext cx="2105025" cy="47053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9" y="0"/>
            <a:ext cx="6167437" cy="47053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910FA6C7-F294-44FE-8D38-E5D78634DB8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697632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220" y="122635"/>
            <a:ext cx="8273562" cy="6238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35019" y="1132286"/>
            <a:ext cx="8274051" cy="34599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7941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22343" y="1761492"/>
            <a:ext cx="4246563" cy="1782366"/>
          </a:xfrm>
          <a:prstGeom prst="rect">
            <a:avLst/>
          </a:prstGeom>
        </p:spPr>
        <p:txBody>
          <a:bodyPr lIns="91139" tIns="45553" rIns="91139" bIns="45553" anchor="ctr"/>
          <a:lstStyle>
            <a:lvl1pPr marL="0" indent="0">
              <a:lnSpc>
                <a:spcPct val="75000"/>
              </a:lnSpc>
              <a:spcBef>
                <a:spcPts val="0"/>
              </a:spcBef>
              <a:buNone/>
              <a:defRPr sz="4000" b="1">
                <a:solidFill>
                  <a:srgbClr val="404040"/>
                </a:solidFill>
              </a:defRPr>
            </a:lvl1pPr>
          </a:lstStyle>
          <a:p>
            <a:pPr lvl="0"/>
            <a:r>
              <a:rPr lang="ru-RU" dirty="0"/>
              <a:t>Тема презентации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420688" y="4099836"/>
            <a:ext cx="5976912" cy="1000966"/>
          </a:xfrm>
          <a:prstGeom prst="rect">
            <a:avLst/>
          </a:prstGeom>
        </p:spPr>
        <p:txBody>
          <a:bodyPr lIns="91139" tIns="45553" rIns="91139" bIns="45553" anchor="ctr"/>
          <a:lstStyle>
            <a:lvl1pPr marL="0" indent="0">
              <a:buNone/>
              <a:defRPr sz="1600" b="1">
                <a:solidFill>
                  <a:srgbClr val="404040"/>
                </a:solidFill>
              </a:defRPr>
            </a:lvl1pPr>
          </a:lstStyle>
          <a:p>
            <a:pPr lvl="0"/>
            <a:r>
              <a:rPr lang="ru-RU" dirty="0"/>
              <a:t>Фамилия Имя Отчество</a:t>
            </a:r>
            <a:br>
              <a:rPr lang="ru-RU" dirty="0"/>
            </a:br>
            <a:r>
              <a:rPr lang="ru-RU" dirty="0"/>
              <a:t>Должность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 hasCustomPrompt="1"/>
          </p:nvPr>
        </p:nvSpPr>
        <p:spPr>
          <a:xfrm>
            <a:off x="420733" y="3550260"/>
            <a:ext cx="5976937" cy="540209"/>
          </a:xfrm>
          <a:prstGeom prst="rect">
            <a:avLst/>
          </a:prstGeom>
        </p:spPr>
        <p:txBody>
          <a:bodyPr lIns="91139" tIns="45553" rIns="91139" bIns="45553" anchor="ctr"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Наименование мероприятия / название площадки</a:t>
            </a:r>
          </a:p>
        </p:txBody>
      </p:sp>
    </p:spTree>
    <p:extLst>
      <p:ext uri="{BB962C8B-B14F-4D97-AF65-F5344CB8AC3E}">
        <p14:creationId xmlns:p14="http://schemas.microsoft.com/office/powerpoint/2010/main" val="34264798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еребивоч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467577" y="1545645"/>
            <a:ext cx="7416055" cy="2214227"/>
          </a:xfrm>
          <a:prstGeom prst="rect">
            <a:avLst/>
          </a:prstGeom>
        </p:spPr>
        <p:txBody>
          <a:bodyPr lIns="91139" tIns="45553" rIns="91139" bIns="45553" anchor="ctr"/>
          <a:lstStyle>
            <a:lvl1pPr marL="0" indent="0">
              <a:spcBef>
                <a:spcPts val="0"/>
              </a:spcBef>
              <a:buNone/>
              <a:defRPr sz="4600" b="1">
                <a:solidFill>
                  <a:srgbClr val="404040"/>
                </a:solidFill>
              </a:defRPr>
            </a:lvl1pPr>
          </a:lstStyle>
          <a:p>
            <a:pPr lvl="0"/>
            <a:r>
              <a:rPr lang="ru-RU" dirty="0" err="1"/>
              <a:t>Перебивочный</a:t>
            </a:r>
            <a:endParaRPr lang="ru-RU" dirty="0"/>
          </a:p>
          <a:p>
            <a:pPr lvl="0"/>
            <a:r>
              <a:rPr lang="ru-RU" dirty="0"/>
              <a:t>слайд</a:t>
            </a:r>
          </a:p>
        </p:txBody>
      </p:sp>
    </p:spTree>
    <p:extLst>
      <p:ext uri="{BB962C8B-B14F-4D97-AF65-F5344CB8AC3E}">
        <p14:creationId xmlns:p14="http://schemas.microsoft.com/office/powerpoint/2010/main" val="175272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еребивочный слайд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5" y="1132964"/>
            <a:ext cx="5184775" cy="2661361"/>
          </a:xfrm>
          <a:prstGeom prst="rect">
            <a:avLst/>
          </a:prstGeom>
        </p:spPr>
        <p:txBody>
          <a:bodyPr lIns="91139" tIns="45553" rIns="91139" bIns="45553" anchor="ctr"/>
          <a:lstStyle>
            <a:lvl1pPr marL="0" indent="0">
              <a:buNone/>
              <a:defRPr sz="4100" b="1">
                <a:solidFill>
                  <a:srgbClr val="404040"/>
                </a:solidFill>
              </a:defRPr>
            </a:lvl1pPr>
          </a:lstStyle>
          <a:p>
            <a:pPr lvl="0"/>
            <a:r>
              <a:rPr lang="ru-RU" dirty="0" err="1"/>
              <a:t>Перебивочный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слайд</a:t>
            </a:r>
          </a:p>
        </p:txBody>
      </p:sp>
    </p:spTree>
    <p:extLst>
      <p:ext uri="{BB962C8B-B14F-4D97-AF65-F5344CB8AC3E}">
        <p14:creationId xmlns:p14="http://schemas.microsoft.com/office/powerpoint/2010/main" val="32976436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7667"/>
            <a:ext cx="4114800" cy="2886968"/>
          </a:xfrm>
          <a:prstGeom prst="rect">
            <a:avLst/>
          </a:prstGeom>
        </p:spPr>
        <p:txBody>
          <a:bodyPr lIns="91139" tIns="45553" rIns="91139" bIns="45553"/>
          <a:lstStyle>
            <a:lvl1pPr marL="0" indent="0">
              <a:buNone/>
              <a:defRPr sz="1200">
                <a:solidFill>
                  <a:srgbClr val="404040"/>
                </a:solidFill>
              </a:defRPr>
            </a:lvl1pPr>
            <a:lvl2pPr marL="357604" indent="-352841">
              <a:defRPr sz="1200">
                <a:solidFill>
                  <a:srgbClr val="404040"/>
                </a:solidFill>
              </a:defRPr>
            </a:lvl2pPr>
            <a:lvl3pPr marL="713610" indent="-281647">
              <a:defRPr sz="1200">
                <a:solidFill>
                  <a:srgbClr val="404040"/>
                </a:solidFill>
              </a:defRPr>
            </a:lvl3pPr>
            <a:lvl4pPr marL="1068044" indent="-281647">
              <a:defRPr sz="1200">
                <a:solidFill>
                  <a:srgbClr val="404040"/>
                </a:solidFill>
              </a:defRPr>
            </a:lvl4pPr>
            <a:lvl5pPr marL="1428794" indent="-281647">
              <a:defRPr sz="1200">
                <a:solidFill>
                  <a:srgbClr val="404040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68338" y="4732002"/>
            <a:ext cx="5551462" cy="273844"/>
          </a:xfrm>
          <a:prstGeom prst="rect">
            <a:avLst/>
          </a:prstGeom>
        </p:spPr>
        <p:txBody>
          <a:bodyPr lIns="91139" tIns="45553" rIns="91139" bIns="45553"/>
          <a:lstStyle>
            <a:lvl1pPr>
              <a:defRPr sz="7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>
                  <a:lumMod val="65000"/>
                  <a:lumOff val="35000"/>
                </a:prstClr>
              </a:solidFill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05600" y="4894008"/>
            <a:ext cx="2133600" cy="249492"/>
          </a:xfrm>
          <a:prstGeom prst="rect">
            <a:avLst/>
          </a:prstGeom>
        </p:spPr>
        <p:txBody>
          <a:bodyPr lIns="91139" tIns="45553" rIns="91139" bIns="45553"/>
          <a:lstStyle>
            <a:lvl1pPr algn="r">
              <a:defRPr sz="7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9B0651-EE4F-4900-A07F-96A6BFA9D0F0}" type="slidenum">
              <a:rPr lang="ru-RU" smtClean="0">
                <a:solidFill>
                  <a:srgbClr val="0000FF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21" name="Заголовок 20"/>
          <p:cNvSpPr>
            <a:spLocks noGrp="1"/>
          </p:cNvSpPr>
          <p:nvPr>
            <p:ph type="title" hasCustomPrompt="1"/>
          </p:nvPr>
        </p:nvSpPr>
        <p:spPr>
          <a:xfrm>
            <a:off x="438150" y="0"/>
            <a:ext cx="8229600" cy="1005576"/>
          </a:xfrm>
          <a:prstGeom prst="rect">
            <a:avLst/>
          </a:prstGeom>
        </p:spPr>
        <p:txBody>
          <a:bodyPr lIns="91139" tIns="45553" rIns="91139" bIns="45553" anchor="ctr"/>
          <a:lstStyle>
            <a:lvl1pPr algn="l">
              <a:defRPr sz="3200" b="1">
                <a:solidFill>
                  <a:srgbClr val="404040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8405759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80968" y="1777809"/>
            <a:ext cx="4595131" cy="1439573"/>
          </a:xfrm>
          <a:prstGeom prst="rect">
            <a:avLst/>
          </a:prstGeom>
        </p:spPr>
        <p:txBody>
          <a:bodyPr lIns="91139" tIns="45553" rIns="91139" bIns="45553" anchor="ctr"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3200" b="1">
                <a:solidFill>
                  <a:srgbClr val="40404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1"/>
          </p:nvPr>
        </p:nvSpPr>
        <p:spPr>
          <a:xfrm>
            <a:off x="468339" y="3778299"/>
            <a:ext cx="5903886" cy="360029"/>
          </a:xfrm>
          <a:prstGeom prst="rect">
            <a:avLst/>
          </a:prstGeom>
        </p:spPr>
        <p:txBody>
          <a:bodyPr lIns="91139" tIns="45553" rIns="91139" bIns="45553"/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2"/>
          </p:nvPr>
        </p:nvSpPr>
        <p:spPr>
          <a:xfrm>
            <a:off x="468363" y="4194945"/>
            <a:ext cx="5903886" cy="750916"/>
          </a:xfrm>
          <a:prstGeom prst="rect">
            <a:avLst/>
          </a:prstGeom>
        </p:spPr>
        <p:txBody>
          <a:bodyPr lIns="91139" tIns="45553" rIns="91139" bIns="45553"/>
          <a:lstStyle>
            <a:lvl1pPr marL="0" indent="0">
              <a:buNone/>
              <a:defRPr sz="1600" b="1">
                <a:solidFill>
                  <a:srgbClr val="40404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968756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958" y="50"/>
            <a:ext cx="7631723" cy="721519"/>
          </a:xfrm>
          <a:prstGeom prst="rect">
            <a:avLst/>
          </a:prstGeom>
        </p:spPr>
        <p:txBody>
          <a:bodyPr lIns="91139" tIns="45553" rIns="91139" bIns="45553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260409" y="4836404"/>
            <a:ext cx="627185" cy="283369"/>
          </a:xfrm>
          <a:prstGeom prst="rect">
            <a:avLst/>
          </a:prstGeom>
        </p:spPr>
        <p:txBody>
          <a:bodyPr lIns="91139" tIns="45553" rIns="91139" bIns="45553"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 fontAlgn="base">
              <a:defRPr/>
            </a:pPr>
            <a:fld id="{4BED844D-7D6A-410A-8E52-D00D03E2D85A}" type="slidenum">
              <a:rPr lang="ru-RU" sz="1600">
                <a:solidFill>
                  <a:srgbClr val="0000FF"/>
                </a:solidFill>
                <a:cs typeface="Arial" pitchFamily="34" charset="0"/>
              </a:rPr>
              <a:pPr fontAlgn="base">
                <a:defRPr/>
              </a:pPr>
              <a:t>‹#›</a:t>
            </a:fld>
            <a:endParaRPr lang="ru-RU" sz="1600" dirty="0">
              <a:solidFill>
                <a:srgbClr val="0000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67895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260409" y="4836404"/>
            <a:ext cx="627185" cy="283369"/>
          </a:xfrm>
          <a:prstGeom prst="rect">
            <a:avLst/>
          </a:prstGeom>
        </p:spPr>
        <p:txBody>
          <a:bodyPr lIns="91139" tIns="45553" rIns="91139" bIns="45553"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 fontAlgn="base">
              <a:defRPr/>
            </a:pPr>
            <a:fld id="{93747D04-94BD-4F6B-A7C6-18031B0C19E6}" type="slidenum">
              <a:rPr lang="ru-RU" sz="1600">
                <a:solidFill>
                  <a:srgbClr val="0000FF"/>
                </a:solidFill>
                <a:cs typeface="Arial" pitchFamily="34" charset="0"/>
              </a:rPr>
              <a:pPr fontAlgn="base">
                <a:defRPr/>
              </a:pPr>
              <a:t>‹#›</a:t>
            </a:fld>
            <a:endParaRPr lang="ru-RU" sz="1600" dirty="0">
              <a:solidFill>
                <a:srgbClr val="0000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749876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139" tIns="45553" rIns="91139" bIns="45553" anchor="ctr"/>
          <a:lstStyle>
            <a:lvl1pPr algn="l">
              <a:defRPr sz="2700" b="1">
                <a:solidFill>
                  <a:srgbClr val="404040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26" y="1420691"/>
            <a:ext cx="4186808" cy="2589891"/>
          </a:xfrm>
          <a:prstGeom prst="rect">
            <a:avLst/>
          </a:prstGeom>
        </p:spPr>
        <p:txBody>
          <a:bodyPr lIns="91139" tIns="45553" rIns="91139" bIns="45553"/>
          <a:lstStyle>
            <a:lvl1pPr marL="0" indent="0">
              <a:buNone/>
              <a:defRPr sz="1500"/>
            </a:lvl1pPr>
            <a:lvl2pPr marL="413623" indent="-361691">
              <a:defRPr sz="1500"/>
            </a:lvl2pPr>
            <a:lvl3pPr marL="734506" indent="-289350">
              <a:defRPr sz="1500"/>
            </a:lvl3pPr>
            <a:lvl4pPr marL="1047967" indent="-289350">
              <a:defRPr sz="1500"/>
            </a:lvl4pPr>
            <a:lvl5pPr marL="1363278" indent="-289350">
              <a:defRPr sz="15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455792" y="4620980"/>
            <a:ext cx="5327823" cy="215700"/>
          </a:xfrm>
          <a:prstGeom prst="rect">
            <a:avLst/>
          </a:prstGeom>
        </p:spPr>
        <p:txBody>
          <a:bodyPr lIns="91139" tIns="45553" rIns="91139" bIns="45553"/>
          <a:lstStyle>
            <a:lvl1pPr marL="0" indent="0">
              <a:buNone/>
              <a:defRPr sz="8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7477155" y="4670875"/>
            <a:ext cx="1450974" cy="272798"/>
          </a:xfrm>
          <a:prstGeom prst="rect">
            <a:avLst/>
          </a:prstGeom>
        </p:spPr>
        <p:txBody>
          <a:bodyPr lIns="91139" tIns="45553" rIns="91139" bIns="45553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latin typeface="+mn-lt"/>
                <a:cs typeface="+mn-cs"/>
              </a:defRPr>
            </a:lvl1pPr>
          </a:lstStyle>
          <a:p>
            <a:pPr>
              <a:defRPr/>
            </a:pPr>
            <a:fld id="{60D72371-184B-4AE4-8FA5-F602A6D1CD41}" type="slidenum">
              <a:rPr lang="ru-RU">
                <a:solidFill>
                  <a:srgbClr val="0000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8233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958" y="50"/>
            <a:ext cx="7631723" cy="721519"/>
          </a:xfrm>
          <a:prstGeom prst="rect">
            <a:avLst/>
          </a:prstGeom>
        </p:spPr>
        <p:txBody>
          <a:bodyPr lIns="91139" tIns="45553" rIns="91139" bIns="45553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942" y="844203"/>
            <a:ext cx="8424497" cy="3861197"/>
          </a:xfrm>
          <a:prstGeom prst="rect">
            <a:avLst/>
          </a:prstGeom>
        </p:spPr>
        <p:txBody>
          <a:bodyPr lIns="91139" tIns="45553" rIns="91139" bIns="45553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260409" y="4836404"/>
            <a:ext cx="627185" cy="283369"/>
          </a:xfrm>
          <a:prstGeom prst="rect">
            <a:avLst/>
          </a:prstGeom>
        </p:spPr>
        <p:txBody>
          <a:bodyPr lIns="91139" tIns="45553" rIns="91139" bIns="45553"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 fontAlgn="base">
              <a:defRPr/>
            </a:pPr>
            <a:fld id="{FECE2EFA-98EE-4EFA-9B14-D0C38D65B8D9}" type="slidenum">
              <a:rPr lang="ru-RU" sz="1600">
                <a:solidFill>
                  <a:srgbClr val="0000FF"/>
                </a:solidFill>
                <a:cs typeface="Arial" pitchFamily="34" charset="0"/>
              </a:rPr>
              <a:pPr fontAlgn="base">
                <a:defRPr/>
              </a:pPr>
              <a:t>‹#›</a:t>
            </a:fld>
            <a:endParaRPr lang="ru-RU" sz="1600" dirty="0">
              <a:solidFill>
                <a:srgbClr val="0000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462484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221" y="122644"/>
            <a:ext cx="8273562" cy="623888"/>
          </a:xfrm>
          <a:prstGeom prst="rect">
            <a:avLst/>
          </a:prstGeom>
        </p:spPr>
        <p:txBody>
          <a:bodyPr lIns="91139" tIns="45553" rIns="91139" bIns="45553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35022" y="1132294"/>
            <a:ext cx="8274051" cy="3459956"/>
          </a:xfrm>
          <a:prstGeom prst="rect">
            <a:avLst/>
          </a:prstGeom>
        </p:spPr>
        <p:txBody>
          <a:bodyPr lIns="91139" tIns="45553" rIns="91139" bIns="45553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07609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221" y="122635"/>
            <a:ext cx="8273562" cy="623888"/>
          </a:xfrm>
          <a:prstGeom prst="rect">
            <a:avLst/>
          </a:prstGeom>
        </p:spPr>
        <p:txBody>
          <a:bodyPr lIns="91139" tIns="45553" rIns="91139" bIns="45553"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35024" y="1132294"/>
            <a:ext cx="8274051" cy="3459956"/>
          </a:xfrm>
          <a:prstGeom prst="rect">
            <a:avLst/>
          </a:prstGeom>
        </p:spPr>
        <p:txBody>
          <a:bodyPr lIns="91139" tIns="45553" rIns="91139" bIns="4555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50125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22338" y="1761492"/>
            <a:ext cx="4246563" cy="1782366"/>
          </a:xfrm>
          <a:prstGeom prst="rect">
            <a:avLst/>
          </a:prstGeom>
        </p:spPr>
        <p:txBody>
          <a:bodyPr lIns="91139" tIns="45553" rIns="91139" bIns="45553" anchor="ctr"/>
          <a:lstStyle>
            <a:lvl1pPr marL="0" indent="0">
              <a:lnSpc>
                <a:spcPct val="75000"/>
              </a:lnSpc>
              <a:spcBef>
                <a:spcPts val="0"/>
              </a:spcBef>
              <a:buNone/>
              <a:defRPr sz="4000" b="1">
                <a:solidFill>
                  <a:srgbClr val="404040"/>
                </a:solidFill>
              </a:defRPr>
            </a:lvl1pPr>
          </a:lstStyle>
          <a:p>
            <a:pPr lvl="0"/>
            <a:r>
              <a:rPr lang="ru-RU" dirty="0"/>
              <a:t>Тема презентации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420688" y="4099827"/>
            <a:ext cx="5976912" cy="1000966"/>
          </a:xfrm>
          <a:prstGeom prst="rect">
            <a:avLst/>
          </a:prstGeom>
        </p:spPr>
        <p:txBody>
          <a:bodyPr lIns="91139" tIns="45553" rIns="91139" bIns="45553" anchor="ctr"/>
          <a:lstStyle>
            <a:lvl1pPr marL="0" indent="0">
              <a:buNone/>
              <a:defRPr sz="1600" b="1">
                <a:solidFill>
                  <a:srgbClr val="404040"/>
                </a:solidFill>
              </a:defRPr>
            </a:lvl1pPr>
          </a:lstStyle>
          <a:p>
            <a:pPr lvl="0"/>
            <a:r>
              <a:rPr lang="ru-RU" dirty="0"/>
              <a:t>Фамилия Имя Отчество</a:t>
            </a:r>
            <a:br>
              <a:rPr lang="ru-RU" dirty="0"/>
            </a:br>
            <a:r>
              <a:rPr lang="ru-RU" dirty="0"/>
              <a:t>Должность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 hasCustomPrompt="1"/>
          </p:nvPr>
        </p:nvSpPr>
        <p:spPr>
          <a:xfrm>
            <a:off x="420727" y="3550253"/>
            <a:ext cx="5976937" cy="540209"/>
          </a:xfrm>
          <a:prstGeom prst="rect">
            <a:avLst/>
          </a:prstGeom>
        </p:spPr>
        <p:txBody>
          <a:bodyPr lIns="91139" tIns="45553" rIns="91139" bIns="45553" anchor="ctr"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Наименование мероприятия / название площадки</a:t>
            </a:r>
          </a:p>
        </p:txBody>
      </p:sp>
    </p:spTree>
    <p:extLst>
      <p:ext uri="{BB962C8B-B14F-4D97-AF65-F5344CB8AC3E}">
        <p14:creationId xmlns:p14="http://schemas.microsoft.com/office/powerpoint/2010/main" val="4132914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еребивоч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467577" y="1545645"/>
            <a:ext cx="7416055" cy="2214227"/>
          </a:xfrm>
          <a:prstGeom prst="rect">
            <a:avLst/>
          </a:prstGeom>
        </p:spPr>
        <p:txBody>
          <a:bodyPr lIns="91139" tIns="45553" rIns="91139" bIns="45553" anchor="ctr"/>
          <a:lstStyle>
            <a:lvl1pPr marL="0" indent="0">
              <a:spcBef>
                <a:spcPts val="0"/>
              </a:spcBef>
              <a:buNone/>
              <a:defRPr sz="4600" b="1">
                <a:solidFill>
                  <a:srgbClr val="404040"/>
                </a:solidFill>
              </a:defRPr>
            </a:lvl1pPr>
          </a:lstStyle>
          <a:p>
            <a:pPr lvl="0"/>
            <a:r>
              <a:rPr lang="ru-RU" dirty="0" err="1"/>
              <a:t>Перебивочный</a:t>
            </a:r>
            <a:endParaRPr lang="ru-RU" dirty="0"/>
          </a:p>
          <a:p>
            <a:pPr lvl="0"/>
            <a:r>
              <a:rPr lang="ru-RU" dirty="0"/>
              <a:t>слайд</a:t>
            </a:r>
          </a:p>
        </p:txBody>
      </p:sp>
    </p:spTree>
    <p:extLst>
      <p:ext uri="{BB962C8B-B14F-4D97-AF65-F5344CB8AC3E}">
        <p14:creationId xmlns:p14="http://schemas.microsoft.com/office/powerpoint/2010/main" val="3051633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260409" y="4836409"/>
            <a:ext cx="627185" cy="283369"/>
          </a:xfrm>
          <a:prstGeom prst="rect">
            <a:avLst/>
          </a:prstGeom>
        </p:spPr>
        <p:txBody>
          <a:bodyPr lIns="91139" tIns="45553" rIns="91139" bIns="45553"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 fontAlgn="base">
              <a:defRPr/>
            </a:pPr>
            <a:fld id="{93747D04-94BD-4F6B-A7C6-18031B0C19E6}" type="slidenum">
              <a:rPr lang="ru-RU" sz="1600">
                <a:solidFill>
                  <a:srgbClr val="0000FF"/>
                </a:solidFill>
                <a:cs typeface="Arial" pitchFamily="34" charset="0"/>
              </a:rPr>
              <a:pPr fontAlgn="base">
                <a:defRPr/>
              </a:pPr>
              <a:t>‹#›</a:t>
            </a:fld>
            <a:endParaRPr lang="ru-RU" sz="1600" dirty="0">
              <a:solidFill>
                <a:srgbClr val="0000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065244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7658"/>
            <a:ext cx="4114800" cy="2886968"/>
          </a:xfrm>
          <a:prstGeom prst="rect">
            <a:avLst/>
          </a:prstGeom>
        </p:spPr>
        <p:txBody>
          <a:bodyPr lIns="91139" tIns="45553" rIns="91139" bIns="45553"/>
          <a:lstStyle>
            <a:lvl1pPr marL="0" indent="0">
              <a:buNone/>
              <a:defRPr sz="1200">
                <a:solidFill>
                  <a:srgbClr val="404040"/>
                </a:solidFill>
              </a:defRPr>
            </a:lvl1pPr>
            <a:lvl2pPr marL="357604" indent="-352841">
              <a:defRPr sz="1200">
                <a:solidFill>
                  <a:srgbClr val="404040"/>
                </a:solidFill>
              </a:defRPr>
            </a:lvl2pPr>
            <a:lvl3pPr marL="713610" indent="-281647">
              <a:defRPr sz="1200">
                <a:solidFill>
                  <a:srgbClr val="404040"/>
                </a:solidFill>
              </a:defRPr>
            </a:lvl3pPr>
            <a:lvl4pPr marL="1068044" indent="-281647">
              <a:defRPr sz="1200">
                <a:solidFill>
                  <a:srgbClr val="404040"/>
                </a:solidFill>
              </a:defRPr>
            </a:lvl4pPr>
            <a:lvl5pPr marL="1428794" indent="-281647">
              <a:defRPr sz="1200">
                <a:solidFill>
                  <a:srgbClr val="404040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68338" y="4731993"/>
            <a:ext cx="5551462" cy="273844"/>
          </a:xfrm>
          <a:prstGeom prst="rect">
            <a:avLst/>
          </a:prstGeom>
        </p:spPr>
        <p:txBody>
          <a:bodyPr lIns="91139" tIns="45553" rIns="91139" bIns="45553"/>
          <a:lstStyle>
            <a:lvl1pPr>
              <a:defRPr sz="7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>
                  <a:lumMod val="65000"/>
                  <a:lumOff val="35000"/>
                </a:prstClr>
              </a:solidFill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05600" y="4894008"/>
            <a:ext cx="2133600" cy="249492"/>
          </a:xfrm>
          <a:prstGeom prst="rect">
            <a:avLst/>
          </a:prstGeom>
        </p:spPr>
        <p:txBody>
          <a:bodyPr lIns="91139" tIns="45553" rIns="91139" bIns="45553"/>
          <a:lstStyle>
            <a:lvl1pPr algn="r">
              <a:defRPr sz="7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9B0651-EE4F-4900-A07F-96A6BFA9D0F0}" type="slidenum">
              <a:rPr lang="ru-RU" smtClean="0">
                <a:solidFill>
                  <a:srgbClr val="0000FF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21" name="Заголовок 20"/>
          <p:cNvSpPr>
            <a:spLocks noGrp="1"/>
          </p:cNvSpPr>
          <p:nvPr>
            <p:ph type="title" hasCustomPrompt="1"/>
          </p:nvPr>
        </p:nvSpPr>
        <p:spPr>
          <a:xfrm>
            <a:off x="438150" y="0"/>
            <a:ext cx="8229600" cy="1005576"/>
          </a:xfrm>
          <a:prstGeom prst="rect">
            <a:avLst/>
          </a:prstGeom>
        </p:spPr>
        <p:txBody>
          <a:bodyPr lIns="91139" tIns="45553" rIns="91139" bIns="45553" anchor="ctr"/>
          <a:lstStyle>
            <a:lvl1pPr algn="l">
              <a:defRPr sz="3200" b="1">
                <a:solidFill>
                  <a:srgbClr val="404040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3158335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80962" y="1777802"/>
            <a:ext cx="4595131" cy="1439573"/>
          </a:xfrm>
          <a:prstGeom prst="rect">
            <a:avLst/>
          </a:prstGeom>
        </p:spPr>
        <p:txBody>
          <a:bodyPr lIns="91139" tIns="45553" rIns="91139" bIns="45553" anchor="ctr"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3200" b="1">
                <a:solidFill>
                  <a:srgbClr val="40404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1"/>
          </p:nvPr>
        </p:nvSpPr>
        <p:spPr>
          <a:xfrm>
            <a:off x="468339" y="3778292"/>
            <a:ext cx="5903886" cy="360029"/>
          </a:xfrm>
          <a:prstGeom prst="rect">
            <a:avLst/>
          </a:prstGeom>
        </p:spPr>
        <p:txBody>
          <a:bodyPr lIns="91139" tIns="45553" rIns="91139" bIns="45553"/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2"/>
          </p:nvPr>
        </p:nvSpPr>
        <p:spPr>
          <a:xfrm>
            <a:off x="468363" y="4194936"/>
            <a:ext cx="5903886" cy="750916"/>
          </a:xfrm>
          <a:prstGeom prst="rect">
            <a:avLst/>
          </a:prstGeom>
        </p:spPr>
        <p:txBody>
          <a:bodyPr lIns="91139" tIns="45553" rIns="91139" bIns="45553"/>
          <a:lstStyle>
            <a:lvl1pPr marL="0" indent="0">
              <a:buNone/>
              <a:defRPr sz="1600" b="1">
                <a:solidFill>
                  <a:srgbClr val="40404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206226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958" y="49"/>
            <a:ext cx="7631723" cy="721519"/>
          </a:xfrm>
          <a:prstGeom prst="rect">
            <a:avLst/>
          </a:prstGeom>
        </p:spPr>
        <p:txBody>
          <a:bodyPr lIns="91139" tIns="45553" rIns="91139" bIns="45553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260408" y="4836396"/>
            <a:ext cx="627185" cy="283369"/>
          </a:xfrm>
          <a:prstGeom prst="rect">
            <a:avLst/>
          </a:prstGeom>
        </p:spPr>
        <p:txBody>
          <a:bodyPr lIns="91139" tIns="45553" rIns="91139" bIns="45553"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 fontAlgn="base">
              <a:defRPr/>
            </a:pPr>
            <a:fld id="{4BED844D-7D6A-410A-8E52-D00D03E2D85A}" type="slidenum">
              <a:rPr lang="ru-RU" sz="1600">
                <a:solidFill>
                  <a:srgbClr val="0000FF"/>
                </a:solidFill>
                <a:cs typeface="Arial" pitchFamily="34" charset="0"/>
              </a:rPr>
              <a:pPr fontAlgn="base">
                <a:defRPr/>
              </a:pPr>
              <a:t>‹#›</a:t>
            </a:fld>
            <a:endParaRPr lang="ru-RU" sz="1600" dirty="0">
              <a:solidFill>
                <a:srgbClr val="0000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718594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260408" y="4836396"/>
            <a:ext cx="627185" cy="283369"/>
          </a:xfrm>
          <a:prstGeom prst="rect">
            <a:avLst/>
          </a:prstGeom>
        </p:spPr>
        <p:txBody>
          <a:bodyPr lIns="91139" tIns="45553" rIns="91139" bIns="45553"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 fontAlgn="base">
              <a:defRPr/>
            </a:pPr>
            <a:fld id="{93747D04-94BD-4F6B-A7C6-18031B0C19E6}" type="slidenum">
              <a:rPr lang="ru-RU" sz="1600">
                <a:solidFill>
                  <a:srgbClr val="0000FF"/>
                </a:solidFill>
                <a:cs typeface="Arial" pitchFamily="34" charset="0"/>
              </a:rPr>
              <a:pPr fontAlgn="base">
                <a:defRPr/>
              </a:pPr>
              <a:t>‹#›</a:t>
            </a:fld>
            <a:endParaRPr lang="ru-RU" sz="1600" dirty="0">
              <a:solidFill>
                <a:srgbClr val="0000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052083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139" tIns="45553" rIns="91139" bIns="45553" anchor="ctr"/>
          <a:lstStyle>
            <a:lvl1pPr algn="l">
              <a:defRPr sz="2700" b="1">
                <a:solidFill>
                  <a:srgbClr val="404040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26" y="1420691"/>
            <a:ext cx="4186808" cy="2589891"/>
          </a:xfrm>
          <a:prstGeom prst="rect">
            <a:avLst/>
          </a:prstGeom>
        </p:spPr>
        <p:txBody>
          <a:bodyPr lIns="91139" tIns="45553" rIns="91139" bIns="45553"/>
          <a:lstStyle>
            <a:lvl1pPr marL="0" indent="0">
              <a:buNone/>
              <a:defRPr sz="1500"/>
            </a:lvl1pPr>
            <a:lvl2pPr marL="413623" indent="-361691">
              <a:defRPr sz="1500"/>
            </a:lvl2pPr>
            <a:lvl3pPr marL="734506" indent="-289350">
              <a:defRPr sz="1500"/>
            </a:lvl3pPr>
            <a:lvl4pPr marL="1047967" indent="-289350">
              <a:defRPr sz="1500"/>
            </a:lvl4pPr>
            <a:lvl5pPr marL="1363278" indent="-289350">
              <a:defRPr sz="15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455792" y="4620980"/>
            <a:ext cx="5327823" cy="215700"/>
          </a:xfrm>
          <a:prstGeom prst="rect">
            <a:avLst/>
          </a:prstGeom>
        </p:spPr>
        <p:txBody>
          <a:bodyPr lIns="91139" tIns="45553" rIns="91139" bIns="45553"/>
          <a:lstStyle>
            <a:lvl1pPr marL="0" indent="0">
              <a:buNone/>
              <a:defRPr sz="8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7477155" y="4670866"/>
            <a:ext cx="1450974" cy="272798"/>
          </a:xfrm>
          <a:prstGeom prst="rect">
            <a:avLst/>
          </a:prstGeom>
        </p:spPr>
        <p:txBody>
          <a:bodyPr lIns="91139" tIns="45553" rIns="91139" bIns="45553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latin typeface="+mn-lt"/>
                <a:cs typeface="+mn-cs"/>
              </a:defRPr>
            </a:lvl1pPr>
          </a:lstStyle>
          <a:p>
            <a:pPr>
              <a:defRPr/>
            </a:pPr>
            <a:fld id="{60D72371-184B-4AE4-8FA5-F602A6D1CD41}" type="slidenum">
              <a:rPr lang="ru-RU">
                <a:solidFill>
                  <a:srgbClr val="0000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8882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958" y="49"/>
            <a:ext cx="7631723" cy="721519"/>
          </a:xfrm>
          <a:prstGeom prst="rect">
            <a:avLst/>
          </a:prstGeom>
        </p:spPr>
        <p:txBody>
          <a:bodyPr lIns="91139" tIns="45553" rIns="91139" bIns="45553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942" y="844199"/>
            <a:ext cx="8424497" cy="3861197"/>
          </a:xfrm>
          <a:prstGeom prst="rect">
            <a:avLst/>
          </a:prstGeom>
        </p:spPr>
        <p:txBody>
          <a:bodyPr lIns="91139" tIns="45553" rIns="91139" bIns="45553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260408" y="4836396"/>
            <a:ext cx="627185" cy="283369"/>
          </a:xfrm>
          <a:prstGeom prst="rect">
            <a:avLst/>
          </a:prstGeom>
        </p:spPr>
        <p:txBody>
          <a:bodyPr lIns="91139" tIns="45553" rIns="91139" bIns="45553"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 fontAlgn="base">
              <a:defRPr/>
            </a:pPr>
            <a:fld id="{FECE2EFA-98EE-4EFA-9B14-D0C38D65B8D9}" type="slidenum">
              <a:rPr lang="ru-RU" sz="1600">
                <a:solidFill>
                  <a:srgbClr val="0000FF"/>
                </a:solidFill>
                <a:cs typeface="Arial" pitchFamily="34" charset="0"/>
              </a:rPr>
              <a:pPr fontAlgn="base">
                <a:defRPr/>
              </a:pPr>
              <a:t>‹#›</a:t>
            </a:fld>
            <a:endParaRPr lang="ru-RU" sz="1600" dirty="0">
              <a:solidFill>
                <a:srgbClr val="0000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364076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221" y="122635"/>
            <a:ext cx="8273562" cy="623888"/>
          </a:xfrm>
          <a:prstGeom prst="rect">
            <a:avLst/>
          </a:prstGeom>
        </p:spPr>
        <p:txBody>
          <a:bodyPr lIns="91139" tIns="45553" rIns="91139" bIns="45553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35016" y="1132294"/>
            <a:ext cx="8274051" cy="3459956"/>
          </a:xfrm>
          <a:prstGeom prst="rect">
            <a:avLst/>
          </a:prstGeom>
        </p:spPr>
        <p:txBody>
          <a:bodyPr lIns="91139" tIns="45553" rIns="91139" bIns="45553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9937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221" y="122635"/>
            <a:ext cx="8273562" cy="623888"/>
          </a:xfrm>
          <a:prstGeom prst="rect">
            <a:avLst/>
          </a:prstGeom>
        </p:spPr>
        <p:txBody>
          <a:bodyPr lIns="91139" tIns="45553" rIns="91139" bIns="45553"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35019" y="1132294"/>
            <a:ext cx="8274051" cy="3459956"/>
          </a:xfrm>
          <a:prstGeom prst="rect">
            <a:avLst/>
          </a:prstGeom>
        </p:spPr>
        <p:txBody>
          <a:bodyPr lIns="91139" tIns="45553" rIns="91139" bIns="4555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35192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220268"/>
            <a:ext cx="1674934" cy="1110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802" y="1635961"/>
            <a:ext cx="8280400" cy="773906"/>
          </a:xfrm>
        </p:spPr>
        <p:txBody>
          <a:bodyPr/>
          <a:lstStyle>
            <a:lvl1pPr>
              <a:lnSpc>
                <a:spcPct val="130000"/>
              </a:lnSpc>
              <a:defRPr sz="1500"/>
            </a:lvl1pPr>
          </a:lstStyle>
          <a:p>
            <a:pPr lvl="0"/>
            <a:r>
              <a:rPr lang="ru-RU" noProof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809" y="2463420"/>
            <a:ext cx="3743325" cy="486965"/>
          </a:xfrm>
        </p:spPr>
        <p:txBody>
          <a:bodyPr anchor="ctr"/>
          <a:lstStyle>
            <a:lvl1pPr marL="0" indent="0">
              <a:buFontTx/>
              <a:buNone/>
              <a:defRPr sz="1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741988877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FECE2EFA-98EE-4EFA-9B14-D0C38D65B8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926129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967" y="50"/>
            <a:ext cx="7631723" cy="721519"/>
          </a:xfrm>
          <a:prstGeom prst="rect">
            <a:avLst/>
          </a:prstGeom>
        </p:spPr>
        <p:txBody>
          <a:bodyPr lIns="91139" tIns="45553" rIns="91139" bIns="45553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942" y="844203"/>
            <a:ext cx="8424497" cy="3861197"/>
          </a:xfrm>
          <a:prstGeom prst="rect">
            <a:avLst/>
          </a:prstGeom>
        </p:spPr>
        <p:txBody>
          <a:bodyPr lIns="91139" tIns="45553" rIns="91139" bIns="45553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260409" y="4836409"/>
            <a:ext cx="627185" cy="283369"/>
          </a:xfrm>
          <a:prstGeom prst="rect">
            <a:avLst/>
          </a:prstGeom>
        </p:spPr>
        <p:txBody>
          <a:bodyPr lIns="91139" tIns="45553" rIns="91139" bIns="45553"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 fontAlgn="base">
              <a:defRPr/>
            </a:pPr>
            <a:fld id="{FECE2EFA-98EE-4EFA-9B14-D0C38D65B8D9}" type="slidenum">
              <a:rPr lang="ru-RU" sz="1600">
                <a:solidFill>
                  <a:srgbClr val="0000FF"/>
                </a:solidFill>
                <a:cs typeface="Arial" pitchFamily="34" charset="0"/>
              </a:rPr>
              <a:pPr fontAlgn="base">
                <a:defRPr/>
              </a:pPr>
              <a:t>‹#›</a:t>
            </a:fld>
            <a:endParaRPr lang="ru-RU" sz="1600" dirty="0">
              <a:solidFill>
                <a:srgbClr val="0000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039628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218"/>
            <a:ext cx="7772400" cy="102155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700"/>
            </a:lvl1pPr>
            <a:lvl2pPr marL="388425" indent="0">
              <a:buNone/>
              <a:defRPr sz="1500"/>
            </a:lvl2pPr>
            <a:lvl3pPr marL="776849" indent="0">
              <a:buNone/>
              <a:defRPr sz="1400"/>
            </a:lvl3pPr>
            <a:lvl4pPr marL="1165268" indent="0">
              <a:buNone/>
              <a:defRPr sz="1200"/>
            </a:lvl4pPr>
            <a:lvl5pPr marL="1553692" indent="0">
              <a:buNone/>
              <a:defRPr sz="1200"/>
            </a:lvl5pPr>
            <a:lvl6pPr marL="1942116" indent="0">
              <a:buNone/>
              <a:defRPr sz="1200"/>
            </a:lvl6pPr>
            <a:lvl7pPr marL="2330545" indent="0">
              <a:buNone/>
              <a:defRPr sz="1200"/>
            </a:lvl7pPr>
            <a:lvl8pPr marL="2718960" indent="0">
              <a:buNone/>
              <a:defRPr sz="1200"/>
            </a:lvl8pPr>
            <a:lvl9pPr marL="3107383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24A675F4-13A7-4D4B-BF45-886838CB64D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9941616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345" y="844179"/>
            <a:ext cx="4135437" cy="38611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6202" y="844179"/>
            <a:ext cx="4137025" cy="38611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B74E8C27-79F1-4A1E-AC98-E93E3DF925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6219505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8425" indent="0">
              <a:buNone/>
              <a:defRPr sz="1700" b="1"/>
            </a:lvl2pPr>
            <a:lvl3pPr marL="776849" indent="0">
              <a:buNone/>
              <a:defRPr sz="1500" b="1"/>
            </a:lvl3pPr>
            <a:lvl4pPr marL="1165268" indent="0">
              <a:buNone/>
              <a:defRPr sz="1400" b="1"/>
            </a:lvl4pPr>
            <a:lvl5pPr marL="1553692" indent="0">
              <a:buNone/>
              <a:defRPr sz="1400" b="1"/>
            </a:lvl5pPr>
            <a:lvl6pPr marL="1942116" indent="0">
              <a:buNone/>
              <a:defRPr sz="1400" b="1"/>
            </a:lvl6pPr>
            <a:lvl7pPr marL="2330545" indent="0">
              <a:buNone/>
              <a:defRPr sz="1400" b="1"/>
            </a:lvl7pPr>
            <a:lvl8pPr marL="2718960" indent="0">
              <a:buNone/>
              <a:defRPr sz="1400" b="1"/>
            </a:lvl8pPr>
            <a:lvl9pPr marL="3107383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8425" indent="0">
              <a:buNone/>
              <a:defRPr sz="1700" b="1"/>
            </a:lvl2pPr>
            <a:lvl3pPr marL="776849" indent="0">
              <a:buNone/>
              <a:defRPr sz="1500" b="1"/>
            </a:lvl3pPr>
            <a:lvl4pPr marL="1165268" indent="0">
              <a:buNone/>
              <a:defRPr sz="1400" b="1"/>
            </a:lvl4pPr>
            <a:lvl5pPr marL="1553692" indent="0">
              <a:buNone/>
              <a:defRPr sz="1400" b="1"/>
            </a:lvl5pPr>
            <a:lvl6pPr marL="1942116" indent="0">
              <a:buNone/>
              <a:defRPr sz="1400" b="1"/>
            </a:lvl6pPr>
            <a:lvl7pPr marL="2330545" indent="0">
              <a:buNone/>
              <a:defRPr sz="1400" b="1"/>
            </a:lvl7pPr>
            <a:lvl8pPr marL="2718960" indent="0">
              <a:buNone/>
              <a:defRPr sz="1400" b="1"/>
            </a:lvl8pPr>
            <a:lvl9pPr marL="3107383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A81412E1-1C95-4A34-9C10-CC9CC0B704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9140615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4BED844D-7D6A-410A-8E52-D00D03E2D85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7917245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93747D04-94BD-4F6B-A7C6-18031B0C19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5688705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313" cy="871538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3" y="204854"/>
            <a:ext cx="5111750" cy="438983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76328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388425" indent="0">
              <a:buNone/>
              <a:defRPr sz="1000"/>
            </a:lvl2pPr>
            <a:lvl3pPr marL="776849" indent="0">
              <a:buNone/>
              <a:defRPr sz="900"/>
            </a:lvl3pPr>
            <a:lvl4pPr marL="1165268" indent="0">
              <a:buNone/>
              <a:defRPr sz="800"/>
            </a:lvl4pPr>
            <a:lvl5pPr marL="1553692" indent="0">
              <a:buNone/>
              <a:defRPr sz="800"/>
            </a:lvl5pPr>
            <a:lvl6pPr marL="1942116" indent="0">
              <a:buNone/>
              <a:defRPr sz="800"/>
            </a:lvl6pPr>
            <a:lvl7pPr marL="2330545" indent="0">
              <a:buNone/>
              <a:defRPr sz="800"/>
            </a:lvl7pPr>
            <a:lvl8pPr marL="2718960" indent="0">
              <a:buNone/>
              <a:defRPr sz="800"/>
            </a:lvl8pPr>
            <a:lvl9pPr marL="3107383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8CF2284C-DECC-47BB-A90B-0064C043AFC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5067768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0" y="3600451"/>
            <a:ext cx="5486400" cy="42505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0" y="459581"/>
            <a:ext cx="5486400" cy="3086100"/>
          </a:xfrm>
        </p:spPr>
        <p:txBody>
          <a:bodyPr/>
          <a:lstStyle>
            <a:lvl1pPr marL="0" indent="0">
              <a:buNone/>
              <a:defRPr sz="2700"/>
            </a:lvl1pPr>
            <a:lvl2pPr marL="388425" indent="0">
              <a:buNone/>
              <a:defRPr sz="2400"/>
            </a:lvl2pPr>
            <a:lvl3pPr marL="776849" indent="0">
              <a:buNone/>
              <a:defRPr sz="2000"/>
            </a:lvl3pPr>
            <a:lvl4pPr marL="1165268" indent="0">
              <a:buNone/>
              <a:defRPr sz="1700"/>
            </a:lvl4pPr>
            <a:lvl5pPr marL="1553692" indent="0">
              <a:buNone/>
              <a:defRPr sz="1700"/>
            </a:lvl5pPr>
            <a:lvl6pPr marL="1942116" indent="0">
              <a:buNone/>
              <a:defRPr sz="1700"/>
            </a:lvl6pPr>
            <a:lvl7pPr marL="2330545" indent="0">
              <a:buNone/>
              <a:defRPr sz="1700"/>
            </a:lvl7pPr>
            <a:lvl8pPr marL="2718960" indent="0">
              <a:buNone/>
              <a:defRPr sz="1700"/>
            </a:lvl8pPr>
            <a:lvl9pPr marL="3107383" indent="0">
              <a:buNone/>
              <a:defRPr sz="17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0" y="4025529"/>
            <a:ext cx="5486400" cy="603647"/>
          </a:xfrm>
        </p:spPr>
        <p:txBody>
          <a:bodyPr/>
          <a:lstStyle>
            <a:lvl1pPr marL="0" indent="0">
              <a:buNone/>
              <a:defRPr sz="1200"/>
            </a:lvl1pPr>
            <a:lvl2pPr marL="388425" indent="0">
              <a:buNone/>
              <a:defRPr sz="1000"/>
            </a:lvl2pPr>
            <a:lvl3pPr marL="776849" indent="0">
              <a:buNone/>
              <a:defRPr sz="900"/>
            </a:lvl3pPr>
            <a:lvl4pPr marL="1165268" indent="0">
              <a:buNone/>
              <a:defRPr sz="800"/>
            </a:lvl4pPr>
            <a:lvl5pPr marL="1553692" indent="0">
              <a:buNone/>
              <a:defRPr sz="800"/>
            </a:lvl5pPr>
            <a:lvl6pPr marL="1942116" indent="0">
              <a:buNone/>
              <a:defRPr sz="800"/>
            </a:lvl6pPr>
            <a:lvl7pPr marL="2330545" indent="0">
              <a:buNone/>
              <a:defRPr sz="800"/>
            </a:lvl7pPr>
            <a:lvl8pPr marL="2718960" indent="0">
              <a:buNone/>
              <a:defRPr sz="800"/>
            </a:lvl8pPr>
            <a:lvl9pPr marL="3107383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CDF81024-335B-41EE-B0FF-F8FCF48287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5295160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50DDBA6C-1386-4B11-B669-FBD8C5A89D0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605732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6" y="0"/>
            <a:ext cx="2105025" cy="47053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8" y="0"/>
            <a:ext cx="6167437" cy="47053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910FA6C7-F294-44FE-8D38-E5D78634DB8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3634948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80962" y="1777782"/>
            <a:ext cx="4595131" cy="143957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2700" b="1">
                <a:solidFill>
                  <a:srgbClr val="40404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1"/>
          </p:nvPr>
        </p:nvSpPr>
        <p:spPr>
          <a:xfrm>
            <a:off x="468339" y="3778280"/>
            <a:ext cx="5903886" cy="3600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40404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2"/>
          </p:nvPr>
        </p:nvSpPr>
        <p:spPr>
          <a:xfrm>
            <a:off x="468363" y="4194942"/>
            <a:ext cx="5903886" cy="750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40404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14852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139" tIns="45553" rIns="91139" bIns="45553" anchor="ctr"/>
          <a:lstStyle>
            <a:lvl1pPr algn="l">
              <a:defRPr sz="2700" b="1">
                <a:solidFill>
                  <a:srgbClr val="404040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26" y="1420691"/>
            <a:ext cx="4186808" cy="2589891"/>
          </a:xfrm>
          <a:prstGeom prst="rect">
            <a:avLst/>
          </a:prstGeom>
        </p:spPr>
        <p:txBody>
          <a:bodyPr lIns="91139" tIns="45553" rIns="91139" bIns="45553"/>
          <a:lstStyle>
            <a:lvl1pPr marL="0" indent="0">
              <a:buNone/>
              <a:defRPr sz="1500"/>
            </a:lvl1pPr>
            <a:lvl2pPr marL="413623" indent="-361691">
              <a:defRPr sz="1500"/>
            </a:lvl2pPr>
            <a:lvl3pPr marL="734506" indent="-289350">
              <a:defRPr sz="1500"/>
            </a:lvl3pPr>
            <a:lvl4pPr marL="1047967" indent="-289350">
              <a:defRPr sz="1500"/>
            </a:lvl4pPr>
            <a:lvl5pPr marL="1363278" indent="-289350">
              <a:defRPr sz="15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455792" y="4620980"/>
            <a:ext cx="5327823" cy="215700"/>
          </a:xfrm>
          <a:prstGeom prst="rect">
            <a:avLst/>
          </a:prstGeom>
        </p:spPr>
        <p:txBody>
          <a:bodyPr lIns="91139" tIns="45553" rIns="91139" bIns="45553"/>
          <a:lstStyle>
            <a:lvl1pPr marL="0" indent="0">
              <a:buNone/>
              <a:defRPr sz="8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7477155" y="4670878"/>
            <a:ext cx="1450974" cy="272798"/>
          </a:xfrm>
          <a:prstGeom prst="rect">
            <a:avLst/>
          </a:prstGeom>
        </p:spPr>
        <p:txBody>
          <a:bodyPr lIns="91139" tIns="45553" rIns="91139" bIns="45553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latin typeface="+mn-lt"/>
                <a:cs typeface="+mn-cs"/>
              </a:defRPr>
            </a:lvl1pPr>
          </a:lstStyle>
          <a:p>
            <a:pPr>
              <a:defRPr/>
            </a:pPr>
            <a:fld id="{60D72371-184B-4AE4-8FA5-F602A6D1CD41}" type="slidenum">
              <a:rPr lang="ru-RU">
                <a:solidFill>
                  <a:srgbClr val="0000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1325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220268"/>
            <a:ext cx="1674934" cy="1110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802" y="1635961"/>
            <a:ext cx="8280400" cy="773906"/>
          </a:xfrm>
        </p:spPr>
        <p:txBody>
          <a:bodyPr/>
          <a:lstStyle>
            <a:lvl1pPr>
              <a:lnSpc>
                <a:spcPct val="130000"/>
              </a:lnSpc>
              <a:defRPr sz="1500"/>
            </a:lvl1pPr>
          </a:lstStyle>
          <a:p>
            <a:pPr lvl="0"/>
            <a:r>
              <a:rPr lang="ru-RU" noProof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804" y="2463420"/>
            <a:ext cx="3743325" cy="486965"/>
          </a:xfrm>
        </p:spPr>
        <p:txBody>
          <a:bodyPr anchor="ctr"/>
          <a:lstStyle>
            <a:lvl1pPr marL="0" indent="0">
              <a:buFontTx/>
              <a:buNone/>
              <a:defRPr sz="1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846658765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FECE2EFA-98EE-4EFA-9B14-D0C38D65B8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4947785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218"/>
            <a:ext cx="7772400" cy="102155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700"/>
            </a:lvl1pPr>
            <a:lvl2pPr marL="388646" indent="0">
              <a:buNone/>
              <a:defRPr sz="1500"/>
            </a:lvl2pPr>
            <a:lvl3pPr marL="777291" indent="0">
              <a:buNone/>
              <a:defRPr sz="1400"/>
            </a:lvl3pPr>
            <a:lvl4pPr marL="1165931" indent="0">
              <a:buNone/>
              <a:defRPr sz="1200"/>
            </a:lvl4pPr>
            <a:lvl5pPr marL="1554576" indent="0">
              <a:buNone/>
              <a:defRPr sz="1200"/>
            </a:lvl5pPr>
            <a:lvl6pPr marL="1943221" indent="0">
              <a:buNone/>
              <a:defRPr sz="1200"/>
            </a:lvl6pPr>
            <a:lvl7pPr marL="2331871" indent="0">
              <a:buNone/>
              <a:defRPr sz="1200"/>
            </a:lvl7pPr>
            <a:lvl8pPr marL="2720508" indent="0">
              <a:buNone/>
              <a:defRPr sz="1200"/>
            </a:lvl8pPr>
            <a:lvl9pPr marL="310915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24A675F4-13A7-4D4B-BF45-886838CB64D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5971444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340" y="844174"/>
            <a:ext cx="4135437" cy="38611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6197" y="844174"/>
            <a:ext cx="4137025" cy="38611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B74E8C27-79F1-4A1E-AC98-E93E3DF925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8856231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8646" indent="0">
              <a:buNone/>
              <a:defRPr sz="1700" b="1"/>
            </a:lvl2pPr>
            <a:lvl3pPr marL="777291" indent="0">
              <a:buNone/>
              <a:defRPr sz="1500" b="1"/>
            </a:lvl3pPr>
            <a:lvl4pPr marL="1165931" indent="0">
              <a:buNone/>
              <a:defRPr sz="1400" b="1"/>
            </a:lvl4pPr>
            <a:lvl5pPr marL="1554576" indent="0">
              <a:buNone/>
              <a:defRPr sz="1400" b="1"/>
            </a:lvl5pPr>
            <a:lvl6pPr marL="1943221" indent="0">
              <a:buNone/>
              <a:defRPr sz="1400" b="1"/>
            </a:lvl6pPr>
            <a:lvl7pPr marL="2331871" indent="0">
              <a:buNone/>
              <a:defRPr sz="1400" b="1"/>
            </a:lvl7pPr>
            <a:lvl8pPr marL="2720508" indent="0">
              <a:buNone/>
              <a:defRPr sz="1400" b="1"/>
            </a:lvl8pPr>
            <a:lvl9pPr marL="3109150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8646" indent="0">
              <a:buNone/>
              <a:defRPr sz="1700" b="1"/>
            </a:lvl2pPr>
            <a:lvl3pPr marL="777291" indent="0">
              <a:buNone/>
              <a:defRPr sz="1500" b="1"/>
            </a:lvl3pPr>
            <a:lvl4pPr marL="1165931" indent="0">
              <a:buNone/>
              <a:defRPr sz="1400" b="1"/>
            </a:lvl4pPr>
            <a:lvl5pPr marL="1554576" indent="0">
              <a:buNone/>
              <a:defRPr sz="1400" b="1"/>
            </a:lvl5pPr>
            <a:lvl6pPr marL="1943221" indent="0">
              <a:buNone/>
              <a:defRPr sz="1400" b="1"/>
            </a:lvl6pPr>
            <a:lvl7pPr marL="2331871" indent="0">
              <a:buNone/>
              <a:defRPr sz="1400" b="1"/>
            </a:lvl7pPr>
            <a:lvl8pPr marL="2720508" indent="0">
              <a:buNone/>
              <a:defRPr sz="1400" b="1"/>
            </a:lvl8pPr>
            <a:lvl9pPr marL="3109150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A81412E1-1C95-4A34-9C10-CC9CC0B704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9168446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4BED844D-7D6A-410A-8E52-D00D03E2D85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5907807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93747D04-94BD-4F6B-A7C6-18031B0C19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9536986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313" cy="871538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3" y="204849"/>
            <a:ext cx="5111750" cy="438983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76328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388646" indent="0">
              <a:buNone/>
              <a:defRPr sz="1000"/>
            </a:lvl2pPr>
            <a:lvl3pPr marL="777291" indent="0">
              <a:buNone/>
              <a:defRPr sz="900"/>
            </a:lvl3pPr>
            <a:lvl4pPr marL="1165931" indent="0">
              <a:buNone/>
              <a:defRPr sz="800"/>
            </a:lvl4pPr>
            <a:lvl5pPr marL="1554576" indent="0">
              <a:buNone/>
              <a:defRPr sz="800"/>
            </a:lvl5pPr>
            <a:lvl6pPr marL="1943221" indent="0">
              <a:buNone/>
              <a:defRPr sz="800"/>
            </a:lvl6pPr>
            <a:lvl7pPr marL="2331871" indent="0">
              <a:buNone/>
              <a:defRPr sz="800"/>
            </a:lvl7pPr>
            <a:lvl8pPr marL="2720508" indent="0">
              <a:buNone/>
              <a:defRPr sz="800"/>
            </a:lvl8pPr>
            <a:lvl9pPr marL="310915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8CF2284C-DECC-47BB-A90B-0064C043AFC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451188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0" y="3600451"/>
            <a:ext cx="5486400" cy="42505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0" y="459581"/>
            <a:ext cx="5486400" cy="3086100"/>
          </a:xfrm>
        </p:spPr>
        <p:txBody>
          <a:bodyPr/>
          <a:lstStyle>
            <a:lvl1pPr marL="0" indent="0">
              <a:buNone/>
              <a:defRPr sz="2700"/>
            </a:lvl1pPr>
            <a:lvl2pPr marL="388646" indent="0">
              <a:buNone/>
              <a:defRPr sz="2400"/>
            </a:lvl2pPr>
            <a:lvl3pPr marL="777291" indent="0">
              <a:buNone/>
              <a:defRPr sz="2000"/>
            </a:lvl3pPr>
            <a:lvl4pPr marL="1165931" indent="0">
              <a:buNone/>
              <a:defRPr sz="1700"/>
            </a:lvl4pPr>
            <a:lvl5pPr marL="1554576" indent="0">
              <a:buNone/>
              <a:defRPr sz="1700"/>
            </a:lvl5pPr>
            <a:lvl6pPr marL="1943221" indent="0">
              <a:buNone/>
              <a:defRPr sz="1700"/>
            </a:lvl6pPr>
            <a:lvl7pPr marL="2331871" indent="0">
              <a:buNone/>
              <a:defRPr sz="1700"/>
            </a:lvl7pPr>
            <a:lvl8pPr marL="2720508" indent="0">
              <a:buNone/>
              <a:defRPr sz="1700"/>
            </a:lvl8pPr>
            <a:lvl9pPr marL="3109150" indent="0">
              <a:buNone/>
              <a:defRPr sz="17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0" y="4025524"/>
            <a:ext cx="5486400" cy="603647"/>
          </a:xfrm>
        </p:spPr>
        <p:txBody>
          <a:bodyPr/>
          <a:lstStyle>
            <a:lvl1pPr marL="0" indent="0">
              <a:buNone/>
              <a:defRPr sz="1200"/>
            </a:lvl1pPr>
            <a:lvl2pPr marL="388646" indent="0">
              <a:buNone/>
              <a:defRPr sz="1000"/>
            </a:lvl2pPr>
            <a:lvl3pPr marL="777291" indent="0">
              <a:buNone/>
              <a:defRPr sz="900"/>
            </a:lvl3pPr>
            <a:lvl4pPr marL="1165931" indent="0">
              <a:buNone/>
              <a:defRPr sz="800"/>
            </a:lvl4pPr>
            <a:lvl5pPr marL="1554576" indent="0">
              <a:buNone/>
              <a:defRPr sz="800"/>
            </a:lvl5pPr>
            <a:lvl6pPr marL="1943221" indent="0">
              <a:buNone/>
              <a:defRPr sz="800"/>
            </a:lvl6pPr>
            <a:lvl7pPr marL="2331871" indent="0">
              <a:buNone/>
              <a:defRPr sz="800"/>
            </a:lvl7pPr>
            <a:lvl8pPr marL="2720508" indent="0">
              <a:buNone/>
              <a:defRPr sz="800"/>
            </a:lvl8pPr>
            <a:lvl9pPr marL="310915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CDF81024-335B-41EE-B0FF-F8FCF48287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8555565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50DDBA6C-1386-4B11-B669-FBD8C5A89D0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688037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220268"/>
            <a:ext cx="1674934" cy="1110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8" y="1635934"/>
            <a:ext cx="8280400" cy="773906"/>
          </a:xfrm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pPr lvl="0"/>
            <a:r>
              <a:rPr lang="ru-RU" noProof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814" y="2463405"/>
            <a:ext cx="3743325" cy="486965"/>
          </a:xfrm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62500613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6" y="0"/>
            <a:ext cx="2105025" cy="47053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8" y="0"/>
            <a:ext cx="6167437" cy="47053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910FA6C7-F294-44FE-8D38-E5D78634DB8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0468287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80957" y="1777777"/>
            <a:ext cx="4595131" cy="143957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2700" b="1">
                <a:solidFill>
                  <a:srgbClr val="40404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1"/>
          </p:nvPr>
        </p:nvSpPr>
        <p:spPr>
          <a:xfrm>
            <a:off x="468339" y="3778275"/>
            <a:ext cx="5903886" cy="3600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40404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2"/>
          </p:nvPr>
        </p:nvSpPr>
        <p:spPr>
          <a:xfrm>
            <a:off x="468363" y="4194942"/>
            <a:ext cx="5903886" cy="750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40404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88048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3" y="220268"/>
            <a:ext cx="1674934" cy="1110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80" y="1635939"/>
            <a:ext cx="8280400" cy="773906"/>
          </a:xfrm>
        </p:spPr>
        <p:txBody>
          <a:bodyPr/>
          <a:lstStyle>
            <a:lvl1pPr>
              <a:lnSpc>
                <a:spcPct val="130000"/>
              </a:lnSpc>
              <a:defRPr sz="1500"/>
            </a:lvl1pPr>
          </a:lstStyle>
          <a:p>
            <a:pPr lvl="0"/>
            <a:r>
              <a:rPr lang="ru-RU" noProof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98" y="2463420"/>
            <a:ext cx="3743325" cy="486965"/>
          </a:xfrm>
        </p:spPr>
        <p:txBody>
          <a:bodyPr anchor="ctr"/>
          <a:lstStyle>
            <a:lvl1pPr marL="0" indent="0">
              <a:buFontTx/>
              <a:buNone/>
              <a:defRPr sz="1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776554945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9BE240B5-EDA5-4020-A127-F9860798257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698310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97"/>
            <a:ext cx="7772400" cy="102155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700"/>
            </a:lvl1pPr>
            <a:lvl2pPr marL="388911" indent="0">
              <a:buNone/>
              <a:defRPr sz="1500"/>
            </a:lvl2pPr>
            <a:lvl3pPr marL="777821" indent="0">
              <a:buNone/>
              <a:defRPr sz="1400"/>
            </a:lvl3pPr>
            <a:lvl4pPr marL="1166727" indent="0">
              <a:buNone/>
              <a:defRPr sz="1200"/>
            </a:lvl4pPr>
            <a:lvl5pPr marL="1555637" indent="0">
              <a:buNone/>
              <a:defRPr sz="1200"/>
            </a:lvl5pPr>
            <a:lvl6pPr marL="1944547" indent="0">
              <a:buNone/>
              <a:defRPr sz="1200"/>
            </a:lvl6pPr>
            <a:lvl7pPr marL="2333463" indent="0">
              <a:buNone/>
              <a:defRPr sz="1200"/>
            </a:lvl7pPr>
            <a:lvl8pPr marL="2722366" indent="0">
              <a:buNone/>
              <a:defRPr sz="1200"/>
            </a:lvl8pPr>
            <a:lvl9pPr marL="3111274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3427CF0F-5B62-4132-B368-0FA36323F03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0309396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338" y="844168"/>
            <a:ext cx="4135437" cy="38611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6178" y="844168"/>
            <a:ext cx="4137025" cy="38611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BCF3C262-EA1A-4A4C-A9CC-6972D6C2FA6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3128257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8911" indent="0">
              <a:buNone/>
              <a:defRPr sz="1700" b="1"/>
            </a:lvl2pPr>
            <a:lvl3pPr marL="777821" indent="0">
              <a:buNone/>
              <a:defRPr sz="1500" b="1"/>
            </a:lvl3pPr>
            <a:lvl4pPr marL="1166727" indent="0">
              <a:buNone/>
              <a:defRPr sz="1400" b="1"/>
            </a:lvl4pPr>
            <a:lvl5pPr marL="1555637" indent="0">
              <a:buNone/>
              <a:defRPr sz="1400" b="1"/>
            </a:lvl5pPr>
            <a:lvl6pPr marL="1944547" indent="0">
              <a:buNone/>
              <a:defRPr sz="1400" b="1"/>
            </a:lvl6pPr>
            <a:lvl7pPr marL="2333463" indent="0">
              <a:buNone/>
              <a:defRPr sz="1400" b="1"/>
            </a:lvl7pPr>
            <a:lvl8pPr marL="2722366" indent="0">
              <a:buNone/>
              <a:defRPr sz="1400" b="1"/>
            </a:lvl8pPr>
            <a:lvl9pPr marL="3111274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8911" indent="0">
              <a:buNone/>
              <a:defRPr sz="1700" b="1"/>
            </a:lvl2pPr>
            <a:lvl3pPr marL="777821" indent="0">
              <a:buNone/>
              <a:defRPr sz="1500" b="1"/>
            </a:lvl3pPr>
            <a:lvl4pPr marL="1166727" indent="0">
              <a:buNone/>
              <a:defRPr sz="1400" b="1"/>
            </a:lvl4pPr>
            <a:lvl5pPr marL="1555637" indent="0">
              <a:buNone/>
              <a:defRPr sz="1400" b="1"/>
            </a:lvl5pPr>
            <a:lvl6pPr marL="1944547" indent="0">
              <a:buNone/>
              <a:defRPr sz="1400" b="1"/>
            </a:lvl6pPr>
            <a:lvl7pPr marL="2333463" indent="0">
              <a:buNone/>
              <a:defRPr sz="1400" b="1"/>
            </a:lvl7pPr>
            <a:lvl8pPr marL="2722366" indent="0">
              <a:buNone/>
              <a:defRPr sz="1400" b="1"/>
            </a:lvl8pPr>
            <a:lvl9pPr marL="3111274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053FAF47-C454-4049-9765-0FB202BF14C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560035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61A208DE-9C25-4902-B744-12640DE8955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3485486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F17B7968-3460-4EA7-B62B-A5A55B93D1F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3630427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04787"/>
            <a:ext cx="3008313" cy="871538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3" y="204809"/>
            <a:ext cx="5111750" cy="438983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076328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388911" indent="0">
              <a:buNone/>
              <a:defRPr sz="1000"/>
            </a:lvl2pPr>
            <a:lvl3pPr marL="777821" indent="0">
              <a:buNone/>
              <a:defRPr sz="900"/>
            </a:lvl3pPr>
            <a:lvl4pPr marL="1166727" indent="0">
              <a:buNone/>
              <a:defRPr sz="800"/>
            </a:lvl4pPr>
            <a:lvl5pPr marL="1555637" indent="0">
              <a:buNone/>
              <a:defRPr sz="800"/>
            </a:lvl5pPr>
            <a:lvl6pPr marL="1944547" indent="0">
              <a:buNone/>
              <a:defRPr sz="800"/>
            </a:lvl6pPr>
            <a:lvl7pPr marL="2333463" indent="0">
              <a:buNone/>
              <a:defRPr sz="800"/>
            </a:lvl7pPr>
            <a:lvl8pPr marL="2722366" indent="0">
              <a:buNone/>
              <a:defRPr sz="800"/>
            </a:lvl8pPr>
            <a:lvl9pPr marL="3111274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08E03ACD-2E7F-4C1C-8EBB-69E4D9D8C49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776865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FECE2EFA-98EE-4EFA-9B14-D0C38D65B8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2461538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0" y="3600451"/>
            <a:ext cx="5486400" cy="42505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0" y="459581"/>
            <a:ext cx="5486400" cy="3086100"/>
          </a:xfrm>
        </p:spPr>
        <p:txBody>
          <a:bodyPr/>
          <a:lstStyle>
            <a:lvl1pPr marL="0" indent="0">
              <a:buNone/>
              <a:defRPr sz="2700"/>
            </a:lvl1pPr>
            <a:lvl2pPr marL="388911" indent="0">
              <a:buNone/>
              <a:defRPr sz="2400"/>
            </a:lvl2pPr>
            <a:lvl3pPr marL="777821" indent="0">
              <a:buNone/>
              <a:defRPr sz="2000"/>
            </a:lvl3pPr>
            <a:lvl4pPr marL="1166727" indent="0">
              <a:buNone/>
              <a:defRPr sz="1700"/>
            </a:lvl4pPr>
            <a:lvl5pPr marL="1555637" indent="0">
              <a:buNone/>
              <a:defRPr sz="1700"/>
            </a:lvl5pPr>
            <a:lvl6pPr marL="1944547" indent="0">
              <a:buNone/>
              <a:defRPr sz="1700"/>
            </a:lvl6pPr>
            <a:lvl7pPr marL="2333463" indent="0">
              <a:buNone/>
              <a:defRPr sz="1700"/>
            </a:lvl7pPr>
            <a:lvl8pPr marL="2722366" indent="0">
              <a:buNone/>
              <a:defRPr sz="1700"/>
            </a:lvl8pPr>
            <a:lvl9pPr marL="3111274" indent="0">
              <a:buNone/>
              <a:defRPr sz="17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0" y="4025518"/>
            <a:ext cx="5486400" cy="603647"/>
          </a:xfrm>
        </p:spPr>
        <p:txBody>
          <a:bodyPr/>
          <a:lstStyle>
            <a:lvl1pPr marL="0" indent="0">
              <a:buNone/>
              <a:defRPr sz="1200"/>
            </a:lvl1pPr>
            <a:lvl2pPr marL="388911" indent="0">
              <a:buNone/>
              <a:defRPr sz="1000"/>
            </a:lvl2pPr>
            <a:lvl3pPr marL="777821" indent="0">
              <a:buNone/>
              <a:defRPr sz="900"/>
            </a:lvl3pPr>
            <a:lvl4pPr marL="1166727" indent="0">
              <a:buNone/>
              <a:defRPr sz="800"/>
            </a:lvl4pPr>
            <a:lvl5pPr marL="1555637" indent="0">
              <a:buNone/>
              <a:defRPr sz="800"/>
            </a:lvl5pPr>
            <a:lvl6pPr marL="1944547" indent="0">
              <a:buNone/>
              <a:defRPr sz="800"/>
            </a:lvl6pPr>
            <a:lvl7pPr marL="2333463" indent="0">
              <a:buNone/>
              <a:defRPr sz="800"/>
            </a:lvl7pPr>
            <a:lvl8pPr marL="2722366" indent="0">
              <a:buNone/>
              <a:defRPr sz="800"/>
            </a:lvl8pPr>
            <a:lvl9pPr marL="3111274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DEE85727-49FF-4AD1-BFEC-19C475F878F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6729256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3F53EA12-6B6A-49DF-88AA-2F314C2A0B2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5221205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6" y="0"/>
            <a:ext cx="2105025" cy="47053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9" y="0"/>
            <a:ext cx="6167437" cy="47053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1DB9EC8E-6416-4CFD-8CFC-978371FEB89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4158531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220" y="122635"/>
            <a:ext cx="8273562" cy="6238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35006" y="1132294"/>
            <a:ext cx="8274051" cy="34599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4632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91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5693" indent="0">
              <a:buNone/>
              <a:defRPr sz="1800"/>
            </a:lvl2pPr>
            <a:lvl3pPr marL="911384" indent="0">
              <a:buNone/>
              <a:defRPr sz="1600"/>
            </a:lvl3pPr>
            <a:lvl4pPr marL="1367080" indent="0">
              <a:buNone/>
              <a:defRPr sz="1400"/>
            </a:lvl4pPr>
            <a:lvl5pPr marL="1822777" indent="0">
              <a:buNone/>
              <a:defRPr sz="1400"/>
            </a:lvl5pPr>
            <a:lvl6pPr marL="2278473" indent="0">
              <a:buNone/>
              <a:defRPr sz="1400"/>
            </a:lvl6pPr>
            <a:lvl7pPr marL="2734164" indent="0">
              <a:buNone/>
              <a:defRPr sz="1400"/>
            </a:lvl7pPr>
            <a:lvl8pPr marL="3189862" indent="0">
              <a:buNone/>
              <a:defRPr sz="1400"/>
            </a:lvl8pPr>
            <a:lvl9pPr marL="3645558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24A675F4-13A7-4D4B-BF45-886838CB64D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194298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352" y="844182"/>
            <a:ext cx="4135437" cy="38611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6189" y="844182"/>
            <a:ext cx="4137025" cy="38611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B74E8C27-79F1-4A1E-AC98-E93E3DF925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445483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image" Target="../media/image10.jp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image" Target="../media/image10.jp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39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4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51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image" Target="../media/image4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63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8855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67" r:id="rId5"/>
  </p:sldLayoutIdLst>
  <p:hf hdr="0" dt="0"/>
  <p:txStyles>
    <p:titleStyle>
      <a:lvl1pPr algn="ctr" defTabSz="990892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1585" indent="-371585" algn="l" defTabSz="990892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05096" indent="-309658" algn="l" defTabSz="990892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617" indent="-247713" algn="l" defTabSz="990892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4066" indent="-247713" algn="l" defTabSz="99089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29515" indent="-247713" algn="l" defTabSz="990892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24958" indent="-247713" algn="l" defTabSz="99089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20411" indent="-247713" algn="l" defTabSz="99089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15854" indent="-247713" algn="l" defTabSz="99089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11307" indent="-247713" algn="l" defTabSz="99089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08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5444" algn="l" defTabSz="9908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0892" algn="l" defTabSz="9908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86341" algn="l" defTabSz="9908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1793" algn="l" defTabSz="9908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77236" algn="l" defTabSz="9908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684" algn="l" defTabSz="9908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68128" algn="l" defTabSz="9908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3582" algn="l" defTabSz="9908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60374" y="4836361"/>
            <a:ext cx="627185" cy="28336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rgbClr val="003274"/>
                </a:solidFill>
                <a:latin typeface="Arial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BE4004-5477-4347-A99A-6EE775E9033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929" y="844182"/>
            <a:ext cx="8424497" cy="3861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931" y="29"/>
            <a:ext cx="7631723" cy="721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2053" name="navigation8" descr="ujkm,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435" y="79772"/>
            <a:ext cx="888023" cy="58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3037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5pPr>
      <a:lvl6pPr marL="455693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6pPr>
      <a:lvl7pPr marL="911384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7pPr>
      <a:lvl8pPr marL="136708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8pPr>
      <a:lvl9pPr marL="1822777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9pPr>
    </p:titleStyle>
    <p:bodyStyle>
      <a:lvl1pPr marL="180378" indent="-180378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6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59174" indent="-177215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7"/>
        </a:buBlip>
        <a:defRPr sz="1400">
          <a:solidFill>
            <a:schemeClr val="tx1"/>
          </a:solidFill>
          <a:latin typeface="+mn-lt"/>
          <a:cs typeface="+mn-cs"/>
        </a:defRPr>
      </a:lvl2pPr>
      <a:lvl3pPr marL="1158224" indent="-267408" algn="l" rtl="0" eaLnBrk="0" fontAlgn="base" hangingPunct="0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  <a:cs typeface="+mn-cs"/>
        </a:defRPr>
      </a:lvl3pPr>
      <a:lvl4pPr marL="1659802" indent="-22784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66445" indent="-22784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22139" indent="-22784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7833" indent="-22784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33527" indent="-22784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9218" indent="-22784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13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693" algn="l" defTabSz="9113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384" algn="l" defTabSz="9113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080" algn="l" defTabSz="9113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2777" algn="l" defTabSz="9113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8473" algn="l" defTabSz="9113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4164" algn="l" defTabSz="9113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9862" algn="l" defTabSz="9113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5558" algn="l" defTabSz="9113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0971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3" r:id="rId8"/>
    <p:sldLayoutId id="2147483704" r:id="rId9"/>
    <p:sldLayoutId id="2147483705" r:id="rId10"/>
  </p:sldLayoutIdLst>
  <p:hf hdr="0" dt="0"/>
  <p:txStyles>
    <p:titleStyle>
      <a:lvl1pPr algn="ctr" defTabSz="1131547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4327" indent="-424327" algn="l" defTabSz="1131547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19386" indent="-353608" algn="l" defTabSz="1131547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14430" indent="-282889" algn="l" defTabSz="1131547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80218" indent="-282889" algn="l" defTabSz="1131547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45985" indent="-282889" algn="l" defTabSz="1131547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11757" indent="-282889" algn="l" defTabSz="1131547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677529" indent="-282889" algn="l" defTabSz="1131547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243304" indent="-282889" algn="l" defTabSz="1131547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09082" indent="-282889" algn="l" defTabSz="1131547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3154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0" algn="l" defTabSz="113154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547" algn="l" defTabSz="113154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97323" algn="l" defTabSz="113154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63094" algn="l" defTabSz="113154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28866" algn="l" defTabSz="113154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94648" algn="l" defTabSz="113154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60425" algn="l" defTabSz="113154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26192" algn="l" defTabSz="113154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1788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1" r:id="rId8"/>
    <p:sldLayoutId id="2147483742" r:id="rId9"/>
    <p:sldLayoutId id="2147483743" r:id="rId10"/>
  </p:sldLayoutIdLst>
  <p:hf hdr="0" dt="0"/>
  <p:txStyles>
    <p:titleStyle>
      <a:lvl1pPr algn="ctr" defTabSz="1131547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4327" indent="-424327" algn="l" defTabSz="1131547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19386" indent="-353608" algn="l" defTabSz="1131547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14430" indent="-282889" algn="l" defTabSz="1131547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80218" indent="-282889" algn="l" defTabSz="1131547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45985" indent="-282889" algn="l" defTabSz="1131547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11757" indent="-282889" algn="l" defTabSz="1131547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677529" indent="-282889" algn="l" defTabSz="1131547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243304" indent="-282889" algn="l" defTabSz="1131547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09082" indent="-282889" algn="l" defTabSz="1131547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3154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0" algn="l" defTabSz="113154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547" algn="l" defTabSz="113154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97323" algn="l" defTabSz="113154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63094" algn="l" defTabSz="113154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28866" algn="l" defTabSz="113154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94648" algn="l" defTabSz="113154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60425" algn="l" defTabSz="113154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26192" algn="l" defTabSz="113154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60373" y="4836385"/>
            <a:ext cx="627185" cy="28336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1900" b="1">
                <a:solidFill>
                  <a:srgbClr val="003274"/>
                </a:solidFill>
                <a:latin typeface="Arial"/>
                <a:cs typeface="+mn-cs"/>
              </a:defRPr>
            </a:lvl1pPr>
          </a:lstStyle>
          <a:p>
            <a:pPr defTabSz="911800" fontAlgn="base">
              <a:spcBef>
                <a:spcPct val="0"/>
              </a:spcBef>
              <a:spcAft>
                <a:spcPct val="0"/>
              </a:spcAft>
              <a:defRPr/>
            </a:pPr>
            <a:fld id="{5FBE4004-5477-4347-A99A-6EE775E90339}" type="slidenum">
              <a:rPr lang="ru-RU" smtClean="0"/>
              <a:pPr defTabSz="911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928" y="844179"/>
            <a:ext cx="8424497" cy="3861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931" y="29"/>
            <a:ext cx="7631723" cy="721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2053" name="navigation8" descr="ujkm,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447" y="79775"/>
            <a:ext cx="888023" cy="58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8144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Arial" pitchFamily="34" charset="0"/>
          <a:cs typeface="Arial" pitchFamily="34" charset="0"/>
        </a:defRPr>
      </a:lvl5pPr>
      <a:lvl6pPr marL="388425" algn="l" rtl="0" fontAlgn="base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Arial" pitchFamily="34" charset="0"/>
          <a:cs typeface="Arial" pitchFamily="34" charset="0"/>
        </a:defRPr>
      </a:lvl6pPr>
      <a:lvl7pPr marL="776849" algn="l" rtl="0" fontAlgn="base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Arial" pitchFamily="34" charset="0"/>
          <a:cs typeface="Arial" pitchFamily="34" charset="0"/>
        </a:defRPr>
      </a:lvl7pPr>
      <a:lvl8pPr marL="1165268" algn="l" rtl="0" fontAlgn="base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Arial" pitchFamily="34" charset="0"/>
          <a:cs typeface="Arial" pitchFamily="34" charset="0"/>
        </a:defRPr>
      </a:lvl8pPr>
      <a:lvl9pPr marL="1553692" algn="l" rtl="0" fontAlgn="base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Arial" pitchFamily="34" charset="0"/>
          <a:cs typeface="Arial" pitchFamily="34" charset="0"/>
        </a:defRPr>
      </a:lvl9pPr>
    </p:titleStyle>
    <p:bodyStyle>
      <a:lvl1pPr marL="153756" indent="-153756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306155" indent="-151052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7"/>
        </a:buBlip>
        <a:defRPr sz="1200">
          <a:solidFill>
            <a:schemeClr val="tx1"/>
          </a:solidFill>
          <a:latin typeface="+mn-lt"/>
          <a:cs typeface="+mn-cs"/>
        </a:defRPr>
      </a:lvl2pPr>
      <a:lvl3pPr marL="987241" indent="-227928" algn="l" rtl="0" eaLnBrk="0" fontAlgn="base" hangingPunct="0">
        <a:spcBef>
          <a:spcPct val="0"/>
        </a:spcBef>
        <a:spcAft>
          <a:spcPct val="30000"/>
        </a:spcAft>
        <a:buBlip>
          <a:blip r:embed="rId17"/>
        </a:buBlip>
        <a:defRPr sz="1900">
          <a:solidFill>
            <a:schemeClr val="tx1"/>
          </a:solidFill>
          <a:latin typeface="+mn-lt"/>
          <a:cs typeface="+mn-cs"/>
        </a:defRPr>
      </a:lvl3pPr>
      <a:lvl4pPr marL="1414775" indent="-194212" algn="l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  <a:cs typeface="+mn-cs"/>
        </a:defRPr>
      </a:lvl4pPr>
      <a:lvl5pPr marL="1761390" indent="-194212" algn="l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cs typeface="+mn-cs"/>
        </a:defRPr>
      </a:lvl5pPr>
      <a:lvl6pPr marL="2149814" indent="-194212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cs typeface="+mn-cs"/>
        </a:defRPr>
      </a:lvl6pPr>
      <a:lvl7pPr marL="2538238" indent="-194212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cs typeface="+mn-cs"/>
        </a:defRPr>
      </a:lvl7pPr>
      <a:lvl8pPr marL="2926658" indent="-194212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cs typeface="+mn-cs"/>
        </a:defRPr>
      </a:lvl8pPr>
      <a:lvl9pPr marL="3315083" indent="-194212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77684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8425" algn="l" defTabSz="77684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6849" algn="l" defTabSz="77684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5268" algn="l" defTabSz="77684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3692" algn="l" defTabSz="77684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2116" algn="l" defTabSz="77684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0545" algn="l" defTabSz="77684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18960" algn="l" defTabSz="77684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07383" algn="l" defTabSz="77684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60373" y="4836380"/>
            <a:ext cx="627185" cy="28336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1900" b="1">
                <a:solidFill>
                  <a:srgbClr val="003274"/>
                </a:solidFill>
                <a:latin typeface="Arial"/>
                <a:cs typeface="+mn-cs"/>
              </a:defRPr>
            </a:lvl1pPr>
          </a:lstStyle>
          <a:p>
            <a:pPr defTabSz="912320" fontAlgn="base">
              <a:spcBef>
                <a:spcPct val="0"/>
              </a:spcBef>
              <a:spcAft>
                <a:spcPct val="0"/>
              </a:spcAft>
              <a:defRPr/>
            </a:pPr>
            <a:fld id="{5FBE4004-5477-4347-A99A-6EE775E90339}" type="slidenum">
              <a:rPr lang="ru-RU" smtClean="0"/>
              <a:pPr defTabSz="91232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928" y="844174"/>
            <a:ext cx="8424497" cy="3861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931" y="24"/>
            <a:ext cx="7631723" cy="721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2053" name="navigation8" descr="ujkm,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442" y="79775"/>
            <a:ext cx="888023" cy="58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8489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Arial" pitchFamily="34" charset="0"/>
          <a:cs typeface="Arial" pitchFamily="34" charset="0"/>
        </a:defRPr>
      </a:lvl5pPr>
      <a:lvl6pPr marL="388646" algn="l" rtl="0" fontAlgn="base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Arial" pitchFamily="34" charset="0"/>
          <a:cs typeface="Arial" pitchFamily="34" charset="0"/>
        </a:defRPr>
      </a:lvl6pPr>
      <a:lvl7pPr marL="777291" algn="l" rtl="0" fontAlgn="base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Arial" pitchFamily="34" charset="0"/>
          <a:cs typeface="Arial" pitchFamily="34" charset="0"/>
        </a:defRPr>
      </a:lvl7pPr>
      <a:lvl8pPr marL="1165931" algn="l" rtl="0" fontAlgn="base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Arial" pitchFamily="34" charset="0"/>
          <a:cs typeface="Arial" pitchFamily="34" charset="0"/>
        </a:defRPr>
      </a:lvl8pPr>
      <a:lvl9pPr marL="1554576" algn="l" rtl="0" fontAlgn="base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Arial" pitchFamily="34" charset="0"/>
          <a:cs typeface="Arial" pitchFamily="34" charset="0"/>
        </a:defRPr>
      </a:lvl9pPr>
    </p:titleStyle>
    <p:bodyStyle>
      <a:lvl1pPr marL="153843" indent="-153843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306328" indent="-151139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7"/>
        </a:buBlip>
        <a:defRPr sz="1200">
          <a:solidFill>
            <a:schemeClr val="tx1"/>
          </a:solidFill>
          <a:latin typeface="+mn-lt"/>
          <a:cs typeface="+mn-cs"/>
        </a:defRPr>
      </a:lvl2pPr>
      <a:lvl3pPr marL="987804" indent="-228058" algn="l" rtl="0" eaLnBrk="0" fontAlgn="base" hangingPunct="0">
        <a:spcBef>
          <a:spcPct val="0"/>
        </a:spcBef>
        <a:spcAft>
          <a:spcPct val="30000"/>
        </a:spcAft>
        <a:buBlip>
          <a:blip r:embed="rId17"/>
        </a:buBlip>
        <a:defRPr sz="1900">
          <a:solidFill>
            <a:schemeClr val="tx1"/>
          </a:solidFill>
          <a:latin typeface="+mn-lt"/>
          <a:cs typeface="+mn-cs"/>
        </a:defRPr>
      </a:lvl3pPr>
      <a:lvl4pPr marL="1415580" indent="-194322" algn="l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  <a:cs typeface="+mn-cs"/>
        </a:defRPr>
      </a:lvl4pPr>
      <a:lvl5pPr marL="1762392" indent="-194322" algn="l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cs typeface="+mn-cs"/>
        </a:defRPr>
      </a:lvl5pPr>
      <a:lvl6pPr marL="2151036" indent="-194322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cs typeface="+mn-cs"/>
        </a:defRPr>
      </a:lvl6pPr>
      <a:lvl7pPr marL="2539682" indent="-194322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cs typeface="+mn-cs"/>
        </a:defRPr>
      </a:lvl7pPr>
      <a:lvl8pPr marL="2928323" indent="-194322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cs typeface="+mn-cs"/>
        </a:defRPr>
      </a:lvl8pPr>
      <a:lvl9pPr marL="3316968" indent="-194322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777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8646" algn="l" defTabSz="777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91" algn="l" defTabSz="777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5931" algn="l" defTabSz="777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576" algn="l" defTabSz="777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3221" algn="l" defTabSz="777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1871" algn="l" defTabSz="777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0508" algn="l" defTabSz="777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09150" algn="l" defTabSz="777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60384" y="4836351"/>
            <a:ext cx="627185" cy="28336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1900" b="1">
                <a:solidFill>
                  <a:srgbClr val="003274"/>
                </a:solidFill>
                <a:latin typeface="Arial"/>
                <a:cs typeface="+mn-cs"/>
              </a:defRPr>
            </a:lvl1pPr>
          </a:lstStyle>
          <a:p>
            <a:pPr defTabSz="912944" fontAlgn="base">
              <a:spcBef>
                <a:spcPct val="0"/>
              </a:spcBef>
              <a:spcAft>
                <a:spcPct val="0"/>
              </a:spcAft>
              <a:defRPr/>
            </a:pPr>
            <a:fld id="{06ABF667-BE4D-46FE-ADEA-1A95448B7F78}" type="slidenum">
              <a:rPr lang="ru-RU" smtClean="0"/>
              <a:pPr defTabSz="912944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929" y="844167"/>
            <a:ext cx="8424497" cy="3861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932" y="14"/>
            <a:ext cx="7631723" cy="721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2053" name="navigation8" descr="ujkm,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423" y="79772"/>
            <a:ext cx="888023" cy="58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1898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Arial" pitchFamily="34" charset="0"/>
          <a:cs typeface="Arial" pitchFamily="34" charset="0"/>
        </a:defRPr>
      </a:lvl5pPr>
      <a:lvl6pPr marL="388911" algn="l" rtl="0" fontAlgn="base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Arial" pitchFamily="34" charset="0"/>
          <a:cs typeface="Arial" pitchFamily="34" charset="0"/>
        </a:defRPr>
      </a:lvl6pPr>
      <a:lvl7pPr marL="777821" algn="l" rtl="0" fontAlgn="base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Arial" pitchFamily="34" charset="0"/>
          <a:cs typeface="Arial" pitchFamily="34" charset="0"/>
        </a:defRPr>
      </a:lvl7pPr>
      <a:lvl8pPr marL="1166727" algn="l" rtl="0" fontAlgn="base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Arial" pitchFamily="34" charset="0"/>
          <a:cs typeface="Arial" pitchFamily="34" charset="0"/>
        </a:defRPr>
      </a:lvl8pPr>
      <a:lvl9pPr marL="1555637" algn="l" rtl="0" fontAlgn="base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Arial" pitchFamily="34" charset="0"/>
          <a:cs typeface="Arial" pitchFamily="34" charset="0"/>
        </a:defRPr>
      </a:lvl9pPr>
    </p:titleStyle>
    <p:bodyStyle>
      <a:lvl1pPr marL="152632" indent="-152632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305261" indent="-149931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7"/>
        </a:buBlip>
        <a:defRPr sz="1200">
          <a:solidFill>
            <a:schemeClr val="tx1"/>
          </a:solidFill>
          <a:latin typeface="+mn-lt"/>
          <a:cs typeface="+mn-cs"/>
        </a:defRPr>
      </a:lvl2pPr>
      <a:lvl3pPr marL="987373" indent="-226918" algn="l" rtl="0" eaLnBrk="0" fontAlgn="base" hangingPunct="0">
        <a:spcBef>
          <a:spcPct val="0"/>
        </a:spcBef>
        <a:spcAft>
          <a:spcPct val="30000"/>
        </a:spcAft>
        <a:buBlip>
          <a:blip r:embed="rId17"/>
        </a:buBlip>
        <a:defRPr sz="1900">
          <a:solidFill>
            <a:schemeClr val="tx1"/>
          </a:solidFill>
          <a:latin typeface="+mn-lt"/>
          <a:cs typeface="+mn-cs"/>
        </a:defRPr>
      </a:lvl3pPr>
      <a:lvl4pPr marL="1415550" indent="-193152" algn="l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  <a:cs typeface="+mn-cs"/>
        </a:defRPr>
      </a:lvl4pPr>
      <a:lvl5pPr marL="1762681" indent="-193152" algn="l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cs typeface="+mn-cs"/>
        </a:defRPr>
      </a:lvl5pPr>
      <a:lvl6pPr marL="2152506" indent="-194454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cs typeface="+mn-cs"/>
        </a:defRPr>
      </a:lvl6pPr>
      <a:lvl7pPr marL="2541416" indent="-194454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cs typeface="+mn-cs"/>
        </a:defRPr>
      </a:lvl7pPr>
      <a:lvl8pPr marL="2930322" indent="-194454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cs typeface="+mn-cs"/>
        </a:defRPr>
      </a:lvl8pPr>
      <a:lvl9pPr marL="3319232" indent="-194454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7778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8911" algn="l" defTabSz="7778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7821" algn="l" defTabSz="7778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6727" algn="l" defTabSz="7778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5637" algn="l" defTabSz="7778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4547" algn="l" defTabSz="7778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3463" algn="l" defTabSz="7778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2366" algn="l" defTabSz="7778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1274" algn="l" defTabSz="7778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emf"/><Relationship Id="rId5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/>
          <p:cNvSpPr>
            <a:spLocks noGrp="1"/>
          </p:cNvSpPr>
          <p:nvPr>
            <p:ph type="body" sz="quarter" idx="10"/>
          </p:nvPr>
        </p:nvSpPr>
        <p:spPr bwMode="auto">
          <a:xfrm>
            <a:off x="179512" y="1203598"/>
            <a:ext cx="7776864" cy="29523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806" tIns="50403" rIns="100806" bIns="50403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z="2400" dirty="0">
                <a:solidFill>
                  <a:schemeClr val="accent1">
                    <a:lumMod val="75000"/>
                  </a:schemeClr>
                </a:solidFill>
              </a:rPr>
              <a:t>Радиохимические технологии, обеспечивающие процесс получения обогащённых изотопов трансплутониевых </a:t>
            </a:r>
            <a:r>
              <a:rPr lang="ru-RU" altLang="ru-RU" sz="2400" dirty="0" smtClean="0">
                <a:solidFill>
                  <a:schemeClr val="accent1">
                    <a:lumMod val="75000"/>
                  </a:schemeClr>
                </a:solidFill>
              </a:rPr>
              <a:t>элементов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ct val="0"/>
              </a:spcBef>
            </a:pPr>
            <a:endParaRPr lang="ru-RU" sz="1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Проект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реализуется при поддержке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</a:rPr>
              <a:t>Госкорпорации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 «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</a:rPr>
              <a:t>Росатом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» в рамках выполнения работ по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Национальному проекту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«Новые атомные и энергетические технологии»</a:t>
            </a:r>
            <a:endParaRPr lang="ru-RU" alt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Текст 3"/>
          <p:cNvSpPr>
            <a:spLocks noGrp="1"/>
          </p:cNvSpPr>
          <p:nvPr>
            <p:ph type="body" sz="quarter" idx="12"/>
          </p:nvPr>
        </p:nvSpPr>
        <p:spPr bwMode="auto">
          <a:xfrm>
            <a:off x="283204" y="4083918"/>
            <a:ext cx="6809075" cy="734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806" tIns="50403" rIns="100806" bIns="50403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sz="1800" u="sng" dirty="0" smtClean="0">
                <a:solidFill>
                  <a:schemeClr val="tx1"/>
                </a:solidFill>
              </a:rPr>
              <a:t>Михайлов Е.Н.</a:t>
            </a:r>
          </a:p>
          <a:p>
            <a:pPr>
              <a:spcBef>
                <a:spcPts val="0"/>
              </a:spcBef>
            </a:pPr>
            <a:r>
              <a:rPr lang="ru-RU" sz="1200" dirty="0" smtClean="0"/>
              <a:t>Совет ОФН РАН </a:t>
            </a:r>
            <a:r>
              <a:rPr lang="ru-RU" sz="1200" dirty="0"/>
              <a:t>«Релятивистская ядерная физика и физика тяжелых ионов</a:t>
            </a:r>
            <a:r>
              <a:rPr lang="ru-RU" sz="1200" dirty="0" smtClean="0"/>
              <a:t>»</a:t>
            </a:r>
          </a:p>
          <a:p>
            <a:pPr>
              <a:spcBef>
                <a:spcPts val="0"/>
              </a:spcBef>
            </a:pPr>
            <a:r>
              <a:rPr lang="ru-RU" altLang="ru-RU" sz="1200" dirty="0" smtClean="0">
                <a:solidFill>
                  <a:schemeClr val="tx2"/>
                </a:solidFill>
              </a:rPr>
              <a:t>Санкт- Петербург, июнь 2025</a:t>
            </a:r>
            <a:endParaRPr lang="ru-RU" altLang="ru-RU" sz="105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92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 txBox="1">
            <a:spLocks/>
          </p:cNvSpPr>
          <p:nvPr/>
        </p:nvSpPr>
        <p:spPr>
          <a:xfrm>
            <a:off x="1639277" y="161475"/>
            <a:ext cx="5741035" cy="538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62" tIns="50381" rIns="100762" bIns="50381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defTabSz="990892">
              <a:spcBef>
                <a:spcPct val="0"/>
              </a:spcBef>
              <a:buNone/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solidFill>
                  <a:srgbClr val="0070C0"/>
                </a:solidFill>
              </a:rPr>
              <a:t>РХТ-2. </a:t>
            </a:r>
            <a:r>
              <a:rPr lang="ru-RU" sz="1800" b="1" dirty="0">
                <a:solidFill>
                  <a:srgbClr val="0070C0"/>
                </a:solidFill>
              </a:rPr>
              <a:t>Принципиальная </a:t>
            </a:r>
            <a:r>
              <a:rPr lang="ru-RU" sz="1800" b="1" dirty="0" smtClean="0">
                <a:solidFill>
                  <a:srgbClr val="0070C0"/>
                </a:solidFill>
              </a:rPr>
              <a:t>схема </a:t>
            </a:r>
            <a:r>
              <a:rPr lang="ru-RU" sz="1800" b="1" dirty="0">
                <a:solidFill>
                  <a:srgbClr val="0070C0"/>
                </a:solidFill>
              </a:rPr>
              <a:t>выделения и очистки обогащённых изотопов</a:t>
            </a:r>
            <a:endParaRPr lang="ru-RU" altLang="ru-RU" sz="1800" b="1" dirty="0">
              <a:solidFill>
                <a:srgbClr val="0070C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811392" y="909663"/>
            <a:ext cx="3337007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Calibri" panose="020F0502020204030204" pitchFamily="34" charset="0"/>
              </a:rPr>
              <a:t>Перечень используемых реактивов сведён к минимуму, что позволяет упростить обращение с ЖРО: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Calibri" panose="020F0502020204030204" pitchFamily="34" charset="0"/>
              </a:rPr>
              <a:t>Кислота азотная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Calibri" panose="020F0502020204030204" pitchFamily="34" charset="0"/>
              </a:rPr>
              <a:t>Раствор гидроксида натрия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Calibri" panose="020F0502020204030204" pitchFamily="34" charset="0"/>
              </a:rPr>
              <a:t>Вода дистиллированная</a:t>
            </a:r>
          </a:p>
          <a:p>
            <a:endParaRPr lang="ru-RU" sz="1600" dirty="0" smtClean="0">
              <a:latin typeface="Calibri" panose="020F0502020204030204" pitchFamily="34" charset="0"/>
            </a:endParaRPr>
          </a:p>
          <a:p>
            <a:r>
              <a:rPr lang="ru-RU" sz="1600" dirty="0" smtClean="0">
                <a:latin typeface="Calibri" panose="020F0502020204030204" pitchFamily="34" charset="0"/>
              </a:rPr>
              <a:t>Аттестация готового продукта (обогащенных изотопов ТПЭ):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Calibri" panose="020F0502020204030204" pitchFamily="34" charset="0"/>
              </a:rPr>
              <a:t>Гамма-спектрометрия - количество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Calibri" panose="020F0502020204030204" pitchFamily="34" charset="0"/>
              </a:rPr>
              <a:t>Масс-спектрометрия – изотопная чистота</a:t>
            </a: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107504" y="771550"/>
            <a:ext cx="5568950" cy="3705225"/>
            <a:chOff x="89" y="622"/>
            <a:chExt cx="3508" cy="2334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89" y="622"/>
              <a:ext cx="3508" cy="2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784" y="855"/>
              <a:ext cx="248" cy="145"/>
            </a:xfrm>
            <a:custGeom>
              <a:avLst/>
              <a:gdLst>
                <a:gd name="T0" fmla="*/ 0 w 337"/>
                <a:gd name="T1" fmla="*/ 145 h 145"/>
                <a:gd name="T2" fmla="*/ 155 w 337"/>
                <a:gd name="T3" fmla="*/ 145 h 145"/>
                <a:gd name="T4" fmla="*/ 155 w 337"/>
                <a:gd name="T5" fmla="*/ 0 h 145"/>
                <a:gd name="T6" fmla="*/ 337 w 337"/>
                <a:gd name="T7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7" h="145">
                  <a:moveTo>
                    <a:pt x="0" y="145"/>
                  </a:moveTo>
                  <a:lnTo>
                    <a:pt x="155" y="145"/>
                  </a:lnTo>
                  <a:lnTo>
                    <a:pt x="155" y="0"/>
                  </a:lnTo>
                  <a:lnTo>
                    <a:pt x="337" y="0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017" y="821"/>
              <a:ext cx="67" cy="67"/>
            </a:xfrm>
            <a:custGeom>
              <a:avLst/>
              <a:gdLst>
                <a:gd name="T0" fmla="*/ 161 w 161"/>
                <a:gd name="T1" fmla="*/ 80 h 161"/>
                <a:gd name="T2" fmla="*/ 0 w 161"/>
                <a:gd name="T3" fmla="*/ 161 h 161"/>
                <a:gd name="T4" fmla="*/ 0 w 161"/>
                <a:gd name="T5" fmla="*/ 0 h 161"/>
                <a:gd name="T6" fmla="*/ 161 w 161"/>
                <a:gd name="T7" fmla="*/ 8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161">
                  <a:moveTo>
                    <a:pt x="161" y="80"/>
                  </a:moveTo>
                  <a:cubicBezTo>
                    <a:pt x="99" y="84"/>
                    <a:pt x="40" y="113"/>
                    <a:pt x="0" y="161"/>
                  </a:cubicBezTo>
                  <a:cubicBezTo>
                    <a:pt x="25" y="110"/>
                    <a:pt x="25" y="50"/>
                    <a:pt x="0" y="0"/>
                  </a:cubicBezTo>
                  <a:cubicBezTo>
                    <a:pt x="40" y="47"/>
                    <a:pt x="99" y="76"/>
                    <a:pt x="161" y="80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168" y="668"/>
              <a:ext cx="616" cy="596"/>
            </a:xfrm>
            <a:custGeom>
              <a:avLst/>
              <a:gdLst>
                <a:gd name="T0" fmla="*/ 242 w 1482"/>
                <a:gd name="T1" fmla="*/ 1436 h 1436"/>
                <a:gd name="T2" fmla="*/ 1240 w 1482"/>
                <a:gd name="T3" fmla="*/ 1436 h 1436"/>
                <a:gd name="T4" fmla="*/ 1482 w 1482"/>
                <a:gd name="T5" fmla="*/ 1194 h 1436"/>
                <a:gd name="T6" fmla="*/ 1482 w 1482"/>
                <a:gd name="T7" fmla="*/ 241 h 1436"/>
                <a:gd name="T8" fmla="*/ 1240 w 1482"/>
                <a:gd name="T9" fmla="*/ 0 h 1436"/>
                <a:gd name="T10" fmla="*/ 242 w 1482"/>
                <a:gd name="T11" fmla="*/ 0 h 1436"/>
                <a:gd name="T12" fmla="*/ 0 w 1482"/>
                <a:gd name="T13" fmla="*/ 241 h 1436"/>
                <a:gd name="T14" fmla="*/ 0 w 1482"/>
                <a:gd name="T15" fmla="*/ 1194 h 1436"/>
                <a:gd name="T16" fmla="*/ 242 w 1482"/>
                <a:gd name="T17" fmla="*/ 1436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2" h="1436">
                  <a:moveTo>
                    <a:pt x="242" y="1436"/>
                  </a:moveTo>
                  <a:lnTo>
                    <a:pt x="1240" y="1436"/>
                  </a:lnTo>
                  <a:cubicBezTo>
                    <a:pt x="1373" y="1436"/>
                    <a:pt x="1482" y="1328"/>
                    <a:pt x="1482" y="1194"/>
                  </a:cubicBezTo>
                  <a:lnTo>
                    <a:pt x="1482" y="241"/>
                  </a:lnTo>
                  <a:cubicBezTo>
                    <a:pt x="1482" y="108"/>
                    <a:pt x="1373" y="0"/>
                    <a:pt x="1240" y="0"/>
                  </a:cubicBezTo>
                  <a:lnTo>
                    <a:pt x="242" y="0"/>
                  </a:lnTo>
                  <a:cubicBezTo>
                    <a:pt x="108" y="0"/>
                    <a:pt x="0" y="108"/>
                    <a:pt x="0" y="241"/>
                  </a:cubicBezTo>
                  <a:lnTo>
                    <a:pt x="0" y="1194"/>
                  </a:lnTo>
                  <a:cubicBezTo>
                    <a:pt x="0" y="1328"/>
                    <a:pt x="108" y="1436"/>
                    <a:pt x="242" y="1436"/>
                  </a:cubicBez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305" y="709"/>
              <a:ext cx="25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itchFamily="18" charset="0"/>
                  <a:cs typeface="Arial" pitchFamily="34" charset="0"/>
                </a:rPr>
                <a:t>Сбор 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246" y="837"/>
              <a:ext cx="584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itchFamily="18" charset="0"/>
                  <a:cs typeface="Arial" pitchFamily="34" charset="0"/>
                </a:rPr>
                <a:t>изотопа с 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219" y="965"/>
              <a:ext cx="611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itchFamily="18" charset="0"/>
                  <a:cs typeface="Arial" pitchFamily="34" charset="0"/>
                </a:rPr>
                <a:t>приёмной 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241" y="1092"/>
              <a:ext cx="498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itchFamily="18" charset="0"/>
                  <a:cs typeface="Arial" pitchFamily="34" charset="0"/>
                </a:rPr>
                <a:t>коробки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1084" y="668"/>
              <a:ext cx="1004" cy="377"/>
            </a:xfrm>
            <a:custGeom>
              <a:avLst/>
              <a:gdLst>
                <a:gd name="T0" fmla="*/ 242 w 2419"/>
                <a:gd name="T1" fmla="*/ 907 h 907"/>
                <a:gd name="T2" fmla="*/ 2177 w 2419"/>
                <a:gd name="T3" fmla="*/ 907 h 907"/>
                <a:gd name="T4" fmla="*/ 2419 w 2419"/>
                <a:gd name="T5" fmla="*/ 665 h 907"/>
                <a:gd name="T6" fmla="*/ 2419 w 2419"/>
                <a:gd name="T7" fmla="*/ 241 h 907"/>
                <a:gd name="T8" fmla="*/ 2177 w 2419"/>
                <a:gd name="T9" fmla="*/ 0 h 907"/>
                <a:gd name="T10" fmla="*/ 242 w 2419"/>
                <a:gd name="T11" fmla="*/ 0 h 907"/>
                <a:gd name="T12" fmla="*/ 0 w 2419"/>
                <a:gd name="T13" fmla="*/ 241 h 907"/>
                <a:gd name="T14" fmla="*/ 0 w 2419"/>
                <a:gd name="T15" fmla="*/ 665 h 907"/>
                <a:gd name="T16" fmla="*/ 242 w 2419"/>
                <a:gd name="T17" fmla="*/ 907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19" h="907">
                  <a:moveTo>
                    <a:pt x="242" y="907"/>
                  </a:moveTo>
                  <a:lnTo>
                    <a:pt x="2177" y="907"/>
                  </a:lnTo>
                  <a:cubicBezTo>
                    <a:pt x="2311" y="907"/>
                    <a:pt x="2419" y="798"/>
                    <a:pt x="2419" y="665"/>
                  </a:cubicBezTo>
                  <a:lnTo>
                    <a:pt x="2419" y="241"/>
                  </a:lnTo>
                  <a:cubicBezTo>
                    <a:pt x="2419" y="108"/>
                    <a:pt x="2311" y="0"/>
                    <a:pt x="2177" y="0"/>
                  </a:cubicBezTo>
                  <a:lnTo>
                    <a:pt x="242" y="0"/>
                  </a:lnTo>
                  <a:cubicBezTo>
                    <a:pt x="108" y="0"/>
                    <a:pt x="0" y="108"/>
                    <a:pt x="0" y="241"/>
                  </a:cubicBezTo>
                  <a:lnTo>
                    <a:pt x="0" y="665"/>
                  </a:lnTo>
                  <a:cubicBezTo>
                    <a:pt x="0" y="798"/>
                    <a:pt x="108" y="907"/>
                    <a:pt x="242" y="907"/>
                  </a:cubicBez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1157" y="663"/>
              <a:ext cx="1010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itchFamily="18" charset="0"/>
                  <a:cs typeface="Arial" pitchFamily="34" charset="0"/>
                </a:rPr>
                <a:t>Перевод раствора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1134" y="791"/>
              <a:ext cx="1057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itchFamily="18" charset="0"/>
                  <a:cs typeface="Arial" pitchFamily="34" charset="0"/>
                </a:rPr>
                <a:t>изотопа в рабочую 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1433" y="920"/>
              <a:ext cx="398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itchFamily="18" charset="0"/>
                  <a:cs typeface="Arial" pitchFamily="34" charset="0"/>
                </a:rPr>
                <a:t>форму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1084" y="1296"/>
              <a:ext cx="1004" cy="314"/>
            </a:xfrm>
            <a:custGeom>
              <a:avLst/>
              <a:gdLst>
                <a:gd name="T0" fmla="*/ 242 w 2419"/>
                <a:gd name="T1" fmla="*/ 756 h 756"/>
                <a:gd name="T2" fmla="*/ 2177 w 2419"/>
                <a:gd name="T3" fmla="*/ 756 h 756"/>
                <a:gd name="T4" fmla="*/ 2419 w 2419"/>
                <a:gd name="T5" fmla="*/ 514 h 756"/>
                <a:gd name="T6" fmla="*/ 2419 w 2419"/>
                <a:gd name="T7" fmla="*/ 242 h 756"/>
                <a:gd name="T8" fmla="*/ 2177 w 2419"/>
                <a:gd name="T9" fmla="*/ 0 h 756"/>
                <a:gd name="T10" fmla="*/ 242 w 2419"/>
                <a:gd name="T11" fmla="*/ 0 h 756"/>
                <a:gd name="T12" fmla="*/ 0 w 2419"/>
                <a:gd name="T13" fmla="*/ 242 h 756"/>
                <a:gd name="T14" fmla="*/ 0 w 2419"/>
                <a:gd name="T15" fmla="*/ 514 h 756"/>
                <a:gd name="T16" fmla="*/ 242 w 2419"/>
                <a:gd name="T17" fmla="*/ 756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19" h="756">
                  <a:moveTo>
                    <a:pt x="242" y="756"/>
                  </a:moveTo>
                  <a:lnTo>
                    <a:pt x="2177" y="756"/>
                  </a:lnTo>
                  <a:cubicBezTo>
                    <a:pt x="2311" y="756"/>
                    <a:pt x="2419" y="648"/>
                    <a:pt x="2419" y="514"/>
                  </a:cubicBezTo>
                  <a:lnTo>
                    <a:pt x="2419" y="242"/>
                  </a:lnTo>
                  <a:cubicBezTo>
                    <a:pt x="2419" y="109"/>
                    <a:pt x="2311" y="0"/>
                    <a:pt x="2177" y="0"/>
                  </a:cubicBezTo>
                  <a:lnTo>
                    <a:pt x="242" y="0"/>
                  </a:lnTo>
                  <a:cubicBezTo>
                    <a:pt x="108" y="0"/>
                    <a:pt x="0" y="109"/>
                    <a:pt x="0" y="242"/>
                  </a:cubicBezTo>
                  <a:lnTo>
                    <a:pt x="0" y="514"/>
                  </a:lnTo>
                  <a:cubicBezTo>
                    <a:pt x="0" y="648"/>
                    <a:pt x="108" y="756"/>
                    <a:pt x="242" y="756"/>
                  </a:cubicBez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1152" y="1324"/>
              <a:ext cx="1023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itchFamily="18" charset="0"/>
                  <a:cs typeface="Arial" pitchFamily="34" charset="0"/>
                </a:rPr>
                <a:t>Сорбция целевого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1394" y="1453"/>
              <a:ext cx="485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itchFamily="18" charset="0"/>
                  <a:cs typeface="Arial" pitchFamily="34" charset="0"/>
                </a:rPr>
                <a:t>изотопа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1084" y="1800"/>
              <a:ext cx="1004" cy="503"/>
            </a:xfrm>
            <a:custGeom>
              <a:avLst/>
              <a:gdLst>
                <a:gd name="T0" fmla="*/ 242 w 2419"/>
                <a:gd name="T1" fmla="*/ 1209 h 1209"/>
                <a:gd name="T2" fmla="*/ 2177 w 2419"/>
                <a:gd name="T3" fmla="*/ 1209 h 1209"/>
                <a:gd name="T4" fmla="*/ 2419 w 2419"/>
                <a:gd name="T5" fmla="*/ 967 h 1209"/>
                <a:gd name="T6" fmla="*/ 2419 w 2419"/>
                <a:gd name="T7" fmla="*/ 242 h 1209"/>
                <a:gd name="T8" fmla="*/ 2177 w 2419"/>
                <a:gd name="T9" fmla="*/ 0 h 1209"/>
                <a:gd name="T10" fmla="*/ 242 w 2419"/>
                <a:gd name="T11" fmla="*/ 0 h 1209"/>
                <a:gd name="T12" fmla="*/ 0 w 2419"/>
                <a:gd name="T13" fmla="*/ 242 h 1209"/>
                <a:gd name="T14" fmla="*/ 0 w 2419"/>
                <a:gd name="T15" fmla="*/ 967 h 1209"/>
                <a:gd name="T16" fmla="*/ 242 w 2419"/>
                <a:gd name="T17" fmla="*/ 1209 h 1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19" h="1209">
                  <a:moveTo>
                    <a:pt x="242" y="1209"/>
                  </a:moveTo>
                  <a:lnTo>
                    <a:pt x="2177" y="1209"/>
                  </a:lnTo>
                  <a:cubicBezTo>
                    <a:pt x="2311" y="1209"/>
                    <a:pt x="2419" y="1101"/>
                    <a:pt x="2419" y="967"/>
                  </a:cubicBezTo>
                  <a:lnTo>
                    <a:pt x="2419" y="242"/>
                  </a:lnTo>
                  <a:cubicBezTo>
                    <a:pt x="2419" y="108"/>
                    <a:pt x="2311" y="0"/>
                    <a:pt x="2177" y="0"/>
                  </a:cubicBezTo>
                  <a:lnTo>
                    <a:pt x="242" y="0"/>
                  </a:lnTo>
                  <a:cubicBezTo>
                    <a:pt x="108" y="0"/>
                    <a:pt x="0" y="108"/>
                    <a:pt x="0" y="242"/>
                  </a:cubicBezTo>
                  <a:lnTo>
                    <a:pt x="0" y="967"/>
                  </a:lnTo>
                  <a:cubicBezTo>
                    <a:pt x="0" y="1101"/>
                    <a:pt x="108" y="1209"/>
                    <a:pt x="242" y="1209"/>
                  </a:cubicBez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1369" y="1795"/>
              <a:ext cx="558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itchFamily="18" charset="0"/>
                  <a:cs typeface="Arial" pitchFamily="34" charset="0"/>
                </a:rPr>
                <a:t>Отмывка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1194" y="1924"/>
              <a:ext cx="930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itchFamily="18" charset="0"/>
                  <a:cs typeface="Arial" pitchFamily="34" charset="0"/>
                </a:rPr>
                <a:t>сорбированного 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1295" y="2050"/>
              <a:ext cx="718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itchFamily="18" charset="0"/>
                  <a:cs typeface="Arial" pitchFamily="34" charset="0"/>
                </a:rPr>
                <a:t>элемента от 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1356" y="2178"/>
              <a:ext cx="591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itchFamily="18" charset="0"/>
                  <a:cs typeface="Arial" pitchFamily="34" charset="0"/>
                </a:rPr>
                <a:t>примесей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1084" y="2493"/>
              <a:ext cx="1004" cy="314"/>
            </a:xfrm>
            <a:custGeom>
              <a:avLst/>
              <a:gdLst>
                <a:gd name="T0" fmla="*/ 242 w 2419"/>
                <a:gd name="T1" fmla="*/ 756 h 756"/>
                <a:gd name="T2" fmla="*/ 2177 w 2419"/>
                <a:gd name="T3" fmla="*/ 756 h 756"/>
                <a:gd name="T4" fmla="*/ 2419 w 2419"/>
                <a:gd name="T5" fmla="*/ 514 h 756"/>
                <a:gd name="T6" fmla="*/ 2419 w 2419"/>
                <a:gd name="T7" fmla="*/ 242 h 756"/>
                <a:gd name="T8" fmla="*/ 2177 w 2419"/>
                <a:gd name="T9" fmla="*/ 0 h 756"/>
                <a:gd name="T10" fmla="*/ 242 w 2419"/>
                <a:gd name="T11" fmla="*/ 0 h 756"/>
                <a:gd name="T12" fmla="*/ 0 w 2419"/>
                <a:gd name="T13" fmla="*/ 242 h 756"/>
                <a:gd name="T14" fmla="*/ 0 w 2419"/>
                <a:gd name="T15" fmla="*/ 514 h 756"/>
                <a:gd name="T16" fmla="*/ 242 w 2419"/>
                <a:gd name="T17" fmla="*/ 756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19" h="756">
                  <a:moveTo>
                    <a:pt x="242" y="756"/>
                  </a:moveTo>
                  <a:lnTo>
                    <a:pt x="2177" y="756"/>
                  </a:lnTo>
                  <a:cubicBezTo>
                    <a:pt x="2311" y="756"/>
                    <a:pt x="2419" y="647"/>
                    <a:pt x="2419" y="514"/>
                  </a:cubicBezTo>
                  <a:lnTo>
                    <a:pt x="2419" y="242"/>
                  </a:lnTo>
                  <a:cubicBezTo>
                    <a:pt x="2419" y="108"/>
                    <a:pt x="2311" y="0"/>
                    <a:pt x="2177" y="0"/>
                  </a:cubicBezTo>
                  <a:lnTo>
                    <a:pt x="242" y="0"/>
                  </a:lnTo>
                  <a:cubicBezTo>
                    <a:pt x="108" y="0"/>
                    <a:pt x="0" y="108"/>
                    <a:pt x="0" y="242"/>
                  </a:cubicBezTo>
                  <a:lnTo>
                    <a:pt x="0" y="514"/>
                  </a:lnTo>
                  <a:cubicBezTo>
                    <a:pt x="0" y="647"/>
                    <a:pt x="108" y="756"/>
                    <a:pt x="242" y="756"/>
                  </a:cubicBez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1329" y="2521"/>
              <a:ext cx="644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itchFamily="18" charset="0"/>
                  <a:cs typeface="Arial" pitchFamily="34" charset="0"/>
                </a:rPr>
                <a:t>Десорбция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1131" y="2649"/>
              <a:ext cx="1036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itchFamily="18" charset="0"/>
                  <a:cs typeface="Arial" pitchFamily="34" charset="0"/>
                </a:rPr>
                <a:t>целевого элемента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Freeform 27"/>
            <p:cNvSpPr>
              <a:spLocks noEditPoints="1"/>
            </p:cNvSpPr>
            <p:nvPr/>
          </p:nvSpPr>
          <p:spPr bwMode="auto">
            <a:xfrm>
              <a:off x="2413" y="965"/>
              <a:ext cx="1058" cy="584"/>
            </a:xfrm>
            <a:custGeom>
              <a:avLst/>
              <a:gdLst>
                <a:gd name="T0" fmla="*/ 259 w 2424"/>
                <a:gd name="T1" fmla="*/ 909 h 912"/>
                <a:gd name="T2" fmla="*/ 385 w 2424"/>
                <a:gd name="T3" fmla="*/ 912 h 912"/>
                <a:gd name="T4" fmla="*/ 543 w 2424"/>
                <a:gd name="T5" fmla="*/ 912 h 912"/>
                <a:gd name="T6" fmla="*/ 669 w 2424"/>
                <a:gd name="T7" fmla="*/ 909 h 912"/>
                <a:gd name="T8" fmla="*/ 789 w 2424"/>
                <a:gd name="T9" fmla="*/ 907 h 912"/>
                <a:gd name="T10" fmla="*/ 876 w 2424"/>
                <a:gd name="T11" fmla="*/ 907 h 912"/>
                <a:gd name="T12" fmla="*/ 938 w 2424"/>
                <a:gd name="T13" fmla="*/ 907 h 912"/>
                <a:gd name="T14" fmla="*/ 1058 w 2424"/>
                <a:gd name="T15" fmla="*/ 909 h 912"/>
                <a:gd name="T16" fmla="*/ 1183 w 2424"/>
                <a:gd name="T17" fmla="*/ 912 h 912"/>
                <a:gd name="T18" fmla="*/ 1342 w 2424"/>
                <a:gd name="T19" fmla="*/ 912 h 912"/>
                <a:gd name="T20" fmla="*/ 1468 w 2424"/>
                <a:gd name="T21" fmla="*/ 909 h 912"/>
                <a:gd name="T22" fmla="*/ 1588 w 2424"/>
                <a:gd name="T23" fmla="*/ 907 h 912"/>
                <a:gd name="T24" fmla="*/ 1675 w 2424"/>
                <a:gd name="T25" fmla="*/ 907 h 912"/>
                <a:gd name="T26" fmla="*/ 1736 w 2424"/>
                <a:gd name="T27" fmla="*/ 907 h 912"/>
                <a:gd name="T28" fmla="*/ 1857 w 2424"/>
                <a:gd name="T29" fmla="*/ 909 h 912"/>
                <a:gd name="T30" fmla="*/ 1982 w 2424"/>
                <a:gd name="T31" fmla="*/ 912 h 912"/>
                <a:gd name="T32" fmla="*/ 2141 w 2424"/>
                <a:gd name="T33" fmla="*/ 912 h 912"/>
                <a:gd name="T34" fmla="*/ 2227 w 2424"/>
                <a:gd name="T35" fmla="*/ 902 h 912"/>
                <a:gd name="T36" fmla="*/ 2313 w 2424"/>
                <a:gd name="T37" fmla="*/ 865 h 912"/>
                <a:gd name="T38" fmla="*/ 2348 w 2424"/>
                <a:gd name="T39" fmla="*/ 837 h 912"/>
                <a:gd name="T40" fmla="*/ 2397 w 2424"/>
                <a:gd name="T41" fmla="*/ 772 h 912"/>
                <a:gd name="T42" fmla="*/ 2405 w 2424"/>
                <a:gd name="T43" fmla="*/ 753 h 912"/>
                <a:gd name="T44" fmla="*/ 2421 w 2424"/>
                <a:gd name="T45" fmla="*/ 591 h 912"/>
                <a:gd name="T46" fmla="*/ 2419 w 2424"/>
                <a:gd name="T47" fmla="*/ 471 h 912"/>
                <a:gd name="T48" fmla="*/ 2419 w 2424"/>
                <a:gd name="T49" fmla="*/ 384 h 912"/>
                <a:gd name="T50" fmla="*/ 2419 w 2424"/>
                <a:gd name="T51" fmla="*/ 323 h 912"/>
                <a:gd name="T52" fmla="*/ 2405 w 2424"/>
                <a:gd name="T53" fmla="*/ 166 h 912"/>
                <a:gd name="T54" fmla="*/ 2399 w 2424"/>
                <a:gd name="T55" fmla="*/ 144 h 912"/>
                <a:gd name="T56" fmla="*/ 2319 w 2424"/>
                <a:gd name="T57" fmla="*/ 50 h 912"/>
                <a:gd name="T58" fmla="*/ 2230 w 2424"/>
                <a:gd name="T59" fmla="*/ 8 h 912"/>
                <a:gd name="T60" fmla="*/ 2207 w 2424"/>
                <a:gd name="T61" fmla="*/ 8 h 912"/>
                <a:gd name="T62" fmla="*/ 2087 w 2424"/>
                <a:gd name="T63" fmla="*/ 2 h 912"/>
                <a:gd name="T64" fmla="*/ 1961 w 2424"/>
                <a:gd name="T65" fmla="*/ 0 h 912"/>
                <a:gd name="T66" fmla="*/ 1803 w 2424"/>
                <a:gd name="T67" fmla="*/ 0 h 912"/>
                <a:gd name="T68" fmla="*/ 1677 w 2424"/>
                <a:gd name="T69" fmla="*/ 2 h 912"/>
                <a:gd name="T70" fmla="*/ 1557 w 2424"/>
                <a:gd name="T71" fmla="*/ 5 h 912"/>
                <a:gd name="T72" fmla="*/ 1470 w 2424"/>
                <a:gd name="T73" fmla="*/ 5 h 912"/>
                <a:gd name="T74" fmla="*/ 1408 w 2424"/>
                <a:gd name="T75" fmla="*/ 5 h 912"/>
                <a:gd name="T76" fmla="*/ 1288 w 2424"/>
                <a:gd name="T77" fmla="*/ 2 h 912"/>
                <a:gd name="T78" fmla="*/ 1163 w 2424"/>
                <a:gd name="T79" fmla="*/ 0 h 912"/>
                <a:gd name="T80" fmla="*/ 1004 w 2424"/>
                <a:gd name="T81" fmla="*/ 0 h 912"/>
                <a:gd name="T82" fmla="*/ 878 w 2424"/>
                <a:gd name="T83" fmla="*/ 2 h 912"/>
                <a:gd name="T84" fmla="*/ 758 w 2424"/>
                <a:gd name="T85" fmla="*/ 5 h 912"/>
                <a:gd name="T86" fmla="*/ 671 w 2424"/>
                <a:gd name="T87" fmla="*/ 5 h 912"/>
                <a:gd name="T88" fmla="*/ 610 w 2424"/>
                <a:gd name="T89" fmla="*/ 5 h 912"/>
                <a:gd name="T90" fmla="*/ 489 w 2424"/>
                <a:gd name="T91" fmla="*/ 2 h 912"/>
                <a:gd name="T92" fmla="*/ 364 w 2424"/>
                <a:gd name="T93" fmla="*/ 0 h 912"/>
                <a:gd name="T94" fmla="*/ 205 w 2424"/>
                <a:gd name="T95" fmla="*/ 4 h 912"/>
                <a:gd name="T96" fmla="*/ 183 w 2424"/>
                <a:gd name="T97" fmla="*/ 11 h 912"/>
                <a:gd name="T98" fmla="*/ 77 w 2424"/>
                <a:gd name="T99" fmla="*/ 74 h 912"/>
                <a:gd name="T100" fmla="*/ 24 w 2424"/>
                <a:gd name="T101" fmla="*/ 151 h 912"/>
                <a:gd name="T102" fmla="*/ 8 w 2424"/>
                <a:gd name="T103" fmla="*/ 212 h 912"/>
                <a:gd name="T104" fmla="*/ 0 w 2424"/>
                <a:gd name="T105" fmla="*/ 244 h 912"/>
                <a:gd name="T106" fmla="*/ 2 w 2424"/>
                <a:gd name="T107" fmla="*/ 398 h 912"/>
                <a:gd name="T108" fmla="*/ 5 w 2424"/>
                <a:gd name="T109" fmla="*/ 519 h 912"/>
                <a:gd name="T110" fmla="*/ 5 w 2424"/>
                <a:gd name="T111" fmla="*/ 606 h 912"/>
                <a:gd name="T112" fmla="*/ 0 w 2424"/>
                <a:gd name="T113" fmla="*/ 667 h 912"/>
                <a:gd name="T114" fmla="*/ 13 w 2424"/>
                <a:gd name="T115" fmla="*/ 727 h 912"/>
                <a:gd name="T116" fmla="*/ 75 w 2424"/>
                <a:gd name="T117" fmla="*/ 837 h 912"/>
                <a:gd name="T118" fmla="*/ 148 w 2424"/>
                <a:gd name="T119" fmla="*/ 892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24" h="912">
                  <a:moveTo>
                    <a:pt x="201" y="902"/>
                  </a:moveTo>
                  <a:lnTo>
                    <a:pt x="236" y="906"/>
                  </a:lnTo>
                  <a:cubicBezTo>
                    <a:pt x="238" y="906"/>
                    <a:pt x="239" y="907"/>
                    <a:pt x="239" y="909"/>
                  </a:cubicBezTo>
                  <a:cubicBezTo>
                    <a:pt x="239" y="910"/>
                    <a:pt x="237" y="911"/>
                    <a:pt x="236" y="911"/>
                  </a:cubicBezTo>
                  <a:lnTo>
                    <a:pt x="200" y="908"/>
                  </a:lnTo>
                  <a:cubicBezTo>
                    <a:pt x="199" y="907"/>
                    <a:pt x="198" y="906"/>
                    <a:pt x="198" y="905"/>
                  </a:cubicBezTo>
                  <a:cubicBezTo>
                    <a:pt x="198" y="903"/>
                    <a:pt x="199" y="902"/>
                    <a:pt x="201" y="902"/>
                  </a:cubicBezTo>
                  <a:close/>
                  <a:moveTo>
                    <a:pt x="262" y="907"/>
                  </a:moveTo>
                  <a:lnTo>
                    <a:pt x="298" y="907"/>
                  </a:lnTo>
                  <a:cubicBezTo>
                    <a:pt x="299" y="907"/>
                    <a:pt x="300" y="908"/>
                    <a:pt x="300" y="909"/>
                  </a:cubicBezTo>
                  <a:cubicBezTo>
                    <a:pt x="300" y="911"/>
                    <a:pt x="299" y="912"/>
                    <a:pt x="298" y="912"/>
                  </a:cubicBezTo>
                  <a:lnTo>
                    <a:pt x="262" y="912"/>
                  </a:lnTo>
                  <a:cubicBezTo>
                    <a:pt x="260" y="912"/>
                    <a:pt x="259" y="911"/>
                    <a:pt x="259" y="909"/>
                  </a:cubicBezTo>
                  <a:cubicBezTo>
                    <a:pt x="259" y="908"/>
                    <a:pt x="260" y="907"/>
                    <a:pt x="262" y="907"/>
                  </a:cubicBezTo>
                  <a:close/>
                  <a:moveTo>
                    <a:pt x="323" y="907"/>
                  </a:moveTo>
                  <a:lnTo>
                    <a:pt x="359" y="907"/>
                  </a:lnTo>
                  <a:cubicBezTo>
                    <a:pt x="360" y="907"/>
                    <a:pt x="362" y="908"/>
                    <a:pt x="362" y="909"/>
                  </a:cubicBezTo>
                  <a:cubicBezTo>
                    <a:pt x="362" y="911"/>
                    <a:pt x="360" y="912"/>
                    <a:pt x="359" y="912"/>
                  </a:cubicBezTo>
                  <a:lnTo>
                    <a:pt x="323" y="912"/>
                  </a:lnTo>
                  <a:cubicBezTo>
                    <a:pt x="322" y="912"/>
                    <a:pt x="321" y="911"/>
                    <a:pt x="321" y="909"/>
                  </a:cubicBezTo>
                  <a:cubicBezTo>
                    <a:pt x="321" y="908"/>
                    <a:pt x="322" y="907"/>
                    <a:pt x="323" y="907"/>
                  </a:cubicBezTo>
                  <a:close/>
                  <a:moveTo>
                    <a:pt x="385" y="907"/>
                  </a:moveTo>
                  <a:lnTo>
                    <a:pt x="420" y="907"/>
                  </a:lnTo>
                  <a:cubicBezTo>
                    <a:pt x="422" y="907"/>
                    <a:pt x="423" y="908"/>
                    <a:pt x="423" y="909"/>
                  </a:cubicBezTo>
                  <a:cubicBezTo>
                    <a:pt x="423" y="911"/>
                    <a:pt x="422" y="912"/>
                    <a:pt x="420" y="912"/>
                  </a:cubicBezTo>
                  <a:lnTo>
                    <a:pt x="385" y="912"/>
                  </a:lnTo>
                  <a:cubicBezTo>
                    <a:pt x="383" y="912"/>
                    <a:pt x="382" y="911"/>
                    <a:pt x="382" y="909"/>
                  </a:cubicBezTo>
                  <a:cubicBezTo>
                    <a:pt x="382" y="908"/>
                    <a:pt x="383" y="907"/>
                    <a:pt x="385" y="907"/>
                  </a:cubicBezTo>
                  <a:close/>
                  <a:moveTo>
                    <a:pt x="446" y="907"/>
                  </a:moveTo>
                  <a:lnTo>
                    <a:pt x="482" y="907"/>
                  </a:lnTo>
                  <a:cubicBezTo>
                    <a:pt x="483" y="907"/>
                    <a:pt x="484" y="908"/>
                    <a:pt x="484" y="909"/>
                  </a:cubicBezTo>
                  <a:cubicBezTo>
                    <a:pt x="484" y="911"/>
                    <a:pt x="483" y="912"/>
                    <a:pt x="482" y="912"/>
                  </a:cubicBezTo>
                  <a:lnTo>
                    <a:pt x="446" y="912"/>
                  </a:lnTo>
                  <a:cubicBezTo>
                    <a:pt x="445" y="912"/>
                    <a:pt x="444" y="911"/>
                    <a:pt x="444" y="909"/>
                  </a:cubicBezTo>
                  <a:cubicBezTo>
                    <a:pt x="444" y="908"/>
                    <a:pt x="445" y="907"/>
                    <a:pt x="446" y="907"/>
                  </a:cubicBezTo>
                  <a:close/>
                  <a:moveTo>
                    <a:pt x="508" y="907"/>
                  </a:moveTo>
                  <a:lnTo>
                    <a:pt x="543" y="907"/>
                  </a:lnTo>
                  <a:cubicBezTo>
                    <a:pt x="545" y="907"/>
                    <a:pt x="546" y="908"/>
                    <a:pt x="546" y="909"/>
                  </a:cubicBezTo>
                  <a:cubicBezTo>
                    <a:pt x="546" y="911"/>
                    <a:pt x="545" y="912"/>
                    <a:pt x="543" y="912"/>
                  </a:cubicBezTo>
                  <a:lnTo>
                    <a:pt x="508" y="912"/>
                  </a:lnTo>
                  <a:cubicBezTo>
                    <a:pt x="506" y="912"/>
                    <a:pt x="505" y="911"/>
                    <a:pt x="505" y="909"/>
                  </a:cubicBezTo>
                  <a:cubicBezTo>
                    <a:pt x="505" y="908"/>
                    <a:pt x="506" y="907"/>
                    <a:pt x="508" y="907"/>
                  </a:cubicBezTo>
                  <a:close/>
                  <a:moveTo>
                    <a:pt x="569" y="907"/>
                  </a:moveTo>
                  <a:lnTo>
                    <a:pt x="605" y="907"/>
                  </a:lnTo>
                  <a:cubicBezTo>
                    <a:pt x="606" y="907"/>
                    <a:pt x="607" y="908"/>
                    <a:pt x="607" y="909"/>
                  </a:cubicBezTo>
                  <a:cubicBezTo>
                    <a:pt x="607" y="911"/>
                    <a:pt x="606" y="912"/>
                    <a:pt x="605" y="912"/>
                  </a:cubicBezTo>
                  <a:lnTo>
                    <a:pt x="569" y="912"/>
                  </a:lnTo>
                  <a:cubicBezTo>
                    <a:pt x="568" y="912"/>
                    <a:pt x="566" y="911"/>
                    <a:pt x="566" y="909"/>
                  </a:cubicBezTo>
                  <a:cubicBezTo>
                    <a:pt x="566" y="908"/>
                    <a:pt x="568" y="907"/>
                    <a:pt x="569" y="907"/>
                  </a:cubicBezTo>
                  <a:close/>
                  <a:moveTo>
                    <a:pt x="630" y="907"/>
                  </a:moveTo>
                  <a:lnTo>
                    <a:pt x="666" y="907"/>
                  </a:lnTo>
                  <a:cubicBezTo>
                    <a:pt x="668" y="907"/>
                    <a:pt x="669" y="908"/>
                    <a:pt x="669" y="909"/>
                  </a:cubicBezTo>
                  <a:cubicBezTo>
                    <a:pt x="669" y="911"/>
                    <a:pt x="668" y="912"/>
                    <a:pt x="666" y="912"/>
                  </a:cubicBezTo>
                  <a:lnTo>
                    <a:pt x="630" y="912"/>
                  </a:lnTo>
                  <a:cubicBezTo>
                    <a:pt x="629" y="912"/>
                    <a:pt x="628" y="911"/>
                    <a:pt x="628" y="909"/>
                  </a:cubicBezTo>
                  <a:cubicBezTo>
                    <a:pt x="628" y="908"/>
                    <a:pt x="629" y="907"/>
                    <a:pt x="630" y="907"/>
                  </a:cubicBezTo>
                  <a:close/>
                  <a:moveTo>
                    <a:pt x="692" y="907"/>
                  </a:moveTo>
                  <a:lnTo>
                    <a:pt x="728" y="907"/>
                  </a:lnTo>
                  <a:cubicBezTo>
                    <a:pt x="729" y="907"/>
                    <a:pt x="730" y="908"/>
                    <a:pt x="730" y="909"/>
                  </a:cubicBezTo>
                  <a:cubicBezTo>
                    <a:pt x="730" y="911"/>
                    <a:pt x="729" y="912"/>
                    <a:pt x="728" y="912"/>
                  </a:cubicBezTo>
                  <a:lnTo>
                    <a:pt x="692" y="912"/>
                  </a:lnTo>
                  <a:cubicBezTo>
                    <a:pt x="690" y="912"/>
                    <a:pt x="689" y="911"/>
                    <a:pt x="689" y="909"/>
                  </a:cubicBezTo>
                  <a:cubicBezTo>
                    <a:pt x="689" y="908"/>
                    <a:pt x="690" y="907"/>
                    <a:pt x="692" y="907"/>
                  </a:cubicBezTo>
                  <a:close/>
                  <a:moveTo>
                    <a:pt x="753" y="907"/>
                  </a:moveTo>
                  <a:lnTo>
                    <a:pt x="789" y="907"/>
                  </a:lnTo>
                  <a:cubicBezTo>
                    <a:pt x="791" y="907"/>
                    <a:pt x="792" y="908"/>
                    <a:pt x="792" y="909"/>
                  </a:cubicBezTo>
                  <a:cubicBezTo>
                    <a:pt x="792" y="911"/>
                    <a:pt x="791" y="912"/>
                    <a:pt x="789" y="912"/>
                  </a:cubicBezTo>
                  <a:lnTo>
                    <a:pt x="753" y="912"/>
                  </a:lnTo>
                  <a:cubicBezTo>
                    <a:pt x="752" y="912"/>
                    <a:pt x="751" y="911"/>
                    <a:pt x="751" y="909"/>
                  </a:cubicBezTo>
                  <a:cubicBezTo>
                    <a:pt x="751" y="908"/>
                    <a:pt x="752" y="907"/>
                    <a:pt x="753" y="907"/>
                  </a:cubicBezTo>
                  <a:close/>
                  <a:moveTo>
                    <a:pt x="815" y="907"/>
                  </a:moveTo>
                  <a:lnTo>
                    <a:pt x="851" y="907"/>
                  </a:lnTo>
                  <a:cubicBezTo>
                    <a:pt x="852" y="907"/>
                    <a:pt x="853" y="908"/>
                    <a:pt x="853" y="909"/>
                  </a:cubicBezTo>
                  <a:cubicBezTo>
                    <a:pt x="853" y="911"/>
                    <a:pt x="852" y="912"/>
                    <a:pt x="851" y="912"/>
                  </a:cubicBezTo>
                  <a:lnTo>
                    <a:pt x="815" y="912"/>
                  </a:lnTo>
                  <a:cubicBezTo>
                    <a:pt x="813" y="912"/>
                    <a:pt x="812" y="911"/>
                    <a:pt x="812" y="909"/>
                  </a:cubicBezTo>
                  <a:cubicBezTo>
                    <a:pt x="812" y="908"/>
                    <a:pt x="813" y="907"/>
                    <a:pt x="815" y="907"/>
                  </a:cubicBezTo>
                  <a:close/>
                  <a:moveTo>
                    <a:pt x="876" y="907"/>
                  </a:moveTo>
                  <a:lnTo>
                    <a:pt x="912" y="907"/>
                  </a:lnTo>
                  <a:cubicBezTo>
                    <a:pt x="913" y="907"/>
                    <a:pt x="915" y="908"/>
                    <a:pt x="915" y="909"/>
                  </a:cubicBezTo>
                  <a:cubicBezTo>
                    <a:pt x="915" y="911"/>
                    <a:pt x="913" y="912"/>
                    <a:pt x="912" y="912"/>
                  </a:cubicBezTo>
                  <a:lnTo>
                    <a:pt x="876" y="912"/>
                  </a:lnTo>
                  <a:cubicBezTo>
                    <a:pt x="875" y="912"/>
                    <a:pt x="874" y="911"/>
                    <a:pt x="874" y="909"/>
                  </a:cubicBezTo>
                  <a:cubicBezTo>
                    <a:pt x="874" y="908"/>
                    <a:pt x="875" y="907"/>
                    <a:pt x="876" y="907"/>
                  </a:cubicBezTo>
                  <a:close/>
                  <a:moveTo>
                    <a:pt x="938" y="907"/>
                  </a:moveTo>
                  <a:lnTo>
                    <a:pt x="973" y="907"/>
                  </a:lnTo>
                  <a:cubicBezTo>
                    <a:pt x="975" y="907"/>
                    <a:pt x="976" y="908"/>
                    <a:pt x="976" y="909"/>
                  </a:cubicBezTo>
                  <a:cubicBezTo>
                    <a:pt x="976" y="911"/>
                    <a:pt x="975" y="912"/>
                    <a:pt x="973" y="912"/>
                  </a:cubicBezTo>
                  <a:lnTo>
                    <a:pt x="938" y="912"/>
                  </a:lnTo>
                  <a:cubicBezTo>
                    <a:pt x="936" y="912"/>
                    <a:pt x="935" y="911"/>
                    <a:pt x="935" y="909"/>
                  </a:cubicBezTo>
                  <a:cubicBezTo>
                    <a:pt x="935" y="908"/>
                    <a:pt x="936" y="907"/>
                    <a:pt x="938" y="907"/>
                  </a:cubicBezTo>
                  <a:close/>
                  <a:moveTo>
                    <a:pt x="999" y="907"/>
                  </a:moveTo>
                  <a:lnTo>
                    <a:pt x="1035" y="907"/>
                  </a:lnTo>
                  <a:cubicBezTo>
                    <a:pt x="1036" y="907"/>
                    <a:pt x="1037" y="908"/>
                    <a:pt x="1037" y="909"/>
                  </a:cubicBezTo>
                  <a:cubicBezTo>
                    <a:pt x="1037" y="911"/>
                    <a:pt x="1036" y="912"/>
                    <a:pt x="1035" y="912"/>
                  </a:cubicBezTo>
                  <a:lnTo>
                    <a:pt x="999" y="912"/>
                  </a:lnTo>
                  <a:cubicBezTo>
                    <a:pt x="998" y="912"/>
                    <a:pt x="996" y="911"/>
                    <a:pt x="996" y="909"/>
                  </a:cubicBezTo>
                  <a:cubicBezTo>
                    <a:pt x="996" y="908"/>
                    <a:pt x="998" y="907"/>
                    <a:pt x="999" y="907"/>
                  </a:cubicBezTo>
                  <a:close/>
                  <a:moveTo>
                    <a:pt x="1060" y="907"/>
                  </a:moveTo>
                  <a:lnTo>
                    <a:pt x="1096" y="907"/>
                  </a:lnTo>
                  <a:cubicBezTo>
                    <a:pt x="1098" y="907"/>
                    <a:pt x="1099" y="908"/>
                    <a:pt x="1099" y="909"/>
                  </a:cubicBezTo>
                  <a:cubicBezTo>
                    <a:pt x="1099" y="911"/>
                    <a:pt x="1098" y="912"/>
                    <a:pt x="1096" y="912"/>
                  </a:cubicBezTo>
                  <a:lnTo>
                    <a:pt x="1060" y="912"/>
                  </a:lnTo>
                  <a:cubicBezTo>
                    <a:pt x="1059" y="912"/>
                    <a:pt x="1058" y="911"/>
                    <a:pt x="1058" y="909"/>
                  </a:cubicBezTo>
                  <a:cubicBezTo>
                    <a:pt x="1058" y="908"/>
                    <a:pt x="1059" y="907"/>
                    <a:pt x="1060" y="907"/>
                  </a:cubicBezTo>
                  <a:close/>
                  <a:moveTo>
                    <a:pt x="1122" y="907"/>
                  </a:moveTo>
                  <a:lnTo>
                    <a:pt x="1158" y="907"/>
                  </a:lnTo>
                  <a:cubicBezTo>
                    <a:pt x="1159" y="907"/>
                    <a:pt x="1160" y="908"/>
                    <a:pt x="1160" y="909"/>
                  </a:cubicBezTo>
                  <a:cubicBezTo>
                    <a:pt x="1160" y="911"/>
                    <a:pt x="1159" y="912"/>
                    <a:pt x="1158" y="912"/>
                  </a:cubicBezTo>
                  <a:lnTo>
                    <a:pt x="1122" y="912"/>
                  </a:lnTo>
                  <a:cubicBezTo>
                    <a:pt x="1121" y="912"/>
                    <a:pt x="1119" y="911"/>
                    <a:pt x="1119" y="909"/>
                  </a:cubicBezTo>
                  <a:cubicBezTo>
                    <a:pt x="1119" y="908"/>
                    <a:pt x="1121" y="907"/>
                    <a:pt x="1122" y="907"/>
                  </a:cubicBezTo>
                  <a:close/>
                  <a:moveTo>
                    <a:pt x="1183" y="907"/>
                  </a:moveTo>
                  <a:lnTo>
                    <a:pt x="1219" y="907"/>
                  </a:lnTo>
                  <a:cubicBezTo>
                    <a:pt x="1221" y="907"/>
                    <a:pt x="1222" y="908"/>
                    <a:pt x="1222" y="909"/>
                  </a:cubicBezTo>
                  <a:cubicBezTo>
                    <a:pt x="1222" y="911"/>
                    <a:pt x="1221" y="912"/>
                    <a:pt x="1219" y="912"/>
                  </a:cubicBezTo>
                  <a:lnTo>
                    <a:pt x="1183" y="912"/>
                  </a:lnTo>
                  <a:cubicBezTo>
                    <a:pt x="1182" y="912"/>
                    <a:pt x="1181" y="911"/>
                    <a:pt x="1181" y="909"/>
                  </a:cubicBezTo>
                  <a:cubicBezTo>
                    <a:pt x="1181" y="908"/>
                    <a:pt x="1182" y="907"/>
                    <a:pt x="1183" y="907"/>
                  </a:cubicBezTo>
                  <a:close/>
                  <a:moveTo>
                    <a:pt x="1245" y="907"/>
                  </a:moveTo>
                  <a:lnTo>
                    <a:pt x="1281" y="907"/>
                  </a:lnTo>
                  <a:cubicBezTo>
                    <a:pt x="1282" y="907"/>
                    <a:pt x="1283" y="908"/>
                    <a:pt x="1283" y="909"/>
                  </a:cubicBezTo>
                  <a:cubicBezTo>
                    <a:pt x="1283" y="911"/>
                    <a:pt x="1282" y="912"/>
                    <a:pt x="1281" y="912"/>
                  </a:cubicBezTo>
                  <a:lnTo>
                    <a:pt x="1245" y="912"/>
                  </a:lnTo>
                  <a:cubicBezTo>
                    <a:pt x="1243" y="912"/>
                    <a:pt x="1242" y="911"/>
                    <a:pt x="1242" y="909"/>
                  </a:cubicBezTo>
                  <a:cubicBezTo>
                    <a:pt x="1242" y="908"/>
                    <a:pt x="1243" y="907"/>
                    <a:pt x="1245" y="907"/>
                  </a:cubicBezTo>
                  <a:close/>
                  <a:moveTo>
                    <a:pt x="1306" y="907"/>
                  </a:moveTo>
                  <a:lnTo>
                    <a:pt x="1342" y="907"/>
                  </a:lnTo>
                  <a:cubicBezTo>
                    <a:pt x="1344" y="907"/>
                    <a:pt x="1345" y="908"/>
                    <a:pt x="1345" y="909"/>
                  </a:cubicBezTo>
                  <a:cubicBezTo>
                    <a:pt x="1345" y="911"/>
                    <a:pt x="1344" y="912"/>
                    <a:pt x="1342" y="912"/>
                  </a:cubicBezTo>
                  <a:lnTo>
                    <a:pt x="1306" y="912"/>
                  </a:lnTo>
                  <a:cubicBezTo>
                    <a:pt x="1305" y="912"/>
                    <a:pt x="1304" y="911"/>
                    <a:pt x="1304" y="909"/>
                  </a:cubicBezTo>
                  <a:cubicBezTo>
                    <a:pt x="1304" y="908"/>
                    <a:pt x="1305" y="907"/>
                    <a:pt x="1306" y="907"/>
                  </a:cubicBezTo>
                  <a:close/>
                  <a:moveTo>
                    <a:pt x="1368" y="907"/>
                  </a:moveTo>
                  <a:lnTo>
                    <a:pt x="1404" y="907"/>
                  </a:lnTo>
                  <a:cubicBezTo>
                    <a:pt x="1405" y="907"/>
                    <a:pt x="1406" y="908"/>
                    <a:pt x="1406" y="909"/>
                  </a:cubicBezTo>
                  <a:cubicBezTo>
                    <a:pt x="1406" y="911"/>
                    <a:pt x="1405" y="912"/>
                    <a:pt x="1404" y="912"/>
                  </a:cubicBezTo>
                  <a:lnTo>
                    <a:pt x="1368" y="912"/>
                  </a:lnTo>
                  <a:cubicBezTo>
                    <a:pt x="1366" y="912"/>
                    <a:pt x="1365" y="911"/>
                    <a:pt x="1365" y="909"/>
                  </a:cubicBezTo>
                  <a:cubicBezTo>
                    <a:pt x="1365" y="908"/>
                    <a:pt x="1366" y="907"/>
                    <a:pt x="1368" y="907"/>
                  </a:cubicBezTo>
                  <a:close/>
                  <a:moveTo>
                    <a:pt x="1429" y="907"/>
                  </a:moveTo>
                  <a:lnTo>
                    <a:pt x="1465" y="907"/>
                  </a:lnTo>
                  <a:cubicBezTo>
                    <a:pt x="1466" y="907"/>
                    <a:pt x="1468" y="908"/>
                    <a:pt x="1468" y="909"/>
                  </a:cubicBezTo>
                  <a:cubicBezTo>
                    <a:pt x="1468" y="911"/>
                    <a:pt x="1466" y="912"/>
                    <a:pt x="1465" y="912"/>
                  </a:cubicBezTo>
                  <a:lnTo>
                    <a:pt x="1429" y="912"/>
                  </a:lnTo>
                  <a:cubicBezTo>
                    <a:pt x="1428" y="912"/>
                    <a:pt x="1427" y="911"/>
                    <a:pt x="1427" y="909"/>
                  </a:cubicBezTo>
                  <a:cubicBezTo>
                    <a:pt x="1427" y="908"/>
                    <a:pt x="1428" y="907"/>
                    <a:pt x="1429" y="907"/>
                  </a:cubicBezTo>
                  <a:close/>
                  <a:moveTo>
                    <a:pt x="1491" y="907"/>
                  </a:moveTo>
                  <a:lnTo>
                    <a:pt x="1526" y="907"/>
                  </a:lnTo>
                  <a:cubicBezTo>
                    <a:pt x="1528" y="907"/>
                    <a:pt x="1529" y="908"/>
                    <a:pt x="1529" y="909"/>
                  </a:cubicBezTo>
                  <a:cubicBezTo>
                    <a:pt x="1529" y="911"/>
                    <a:pt x="1528" y="912"/>
                    <a:pt x="1526" y="912"/>
                  </a:cubicBezTo>
                  <a:lnTo>
                    <a:pt x="1491" y="912"/>
                  </a:lnTo>
                  <a:cubicBezTo>
                    <a:pt x="1489" y="912"/>
                    <a:pt x="1488" y="911"/>
                    <a:pt x="1488" y="909"/>
                  </a:cubicBezTo>
                  <a:cubicBezTo>
                    <a:pt x="1488" y="908"/>
                    <a:pt x="1489" y="907"/>
                    <a:pt x="1491" y="907"/>
                  </a:cubicBezTo>
                  <a:close/>
                  <a:moveTo>
                    <a:pt x="1552" y="907"/>
                  </a:moveTo>
                  <a:lnTo>
                    <a:pt x="1588" y="907"/>
                  </a:lnTo>
                  <a:cubicBezTo>
                    <a:pt x="1589" y="907"/>
                    <a:pt x="1590" y="908"/>
                    <a:pt x="1590" y="909"/>
                  </a:cubicBezTo>
                  <a:cubicBezTo>
                    <a:pt x="1590" y="911"/>
                    <a:pt x="1589" y="912"/>
                    <a:pt x="1588" y="912"/>
                  </a:cubicBezTo>
                  <a:lnTo>
                    <a:pt x="1552" y="912"/>
                  </a:lnTo>
                  <a:cubicBezTo>
                    <a:pt x="1551" y="912"/>
                    <a:pt x="1549" y="911"/>
                    <a:pt x="1549" y="909"/>
                  </a:cubicBezTo>
                  <a:cubicBezTo>
                    <a:pt x="1549" y="908"/>
                    <a:pt x="1551" y="907"/>
                    <a:pt x="1552" y="907"/>
                  </a:cubicBezTo>
                  <a:close/>
                  <a:moveTo>
                    <a:pt x="1613" y="907"/>
                  </a:moveTo>
                  <a:lnTo>
                    <a:pt x="1649" y="907"/>
                  </a:lnTo>
                  <a:cubicBezTo>
                    <a:pt x="1651" y="907"/>
                    <a:pt x="1652" y="908"/>
                    <a:pt x="1652" y="909"/>
                  </a:cubicBezTo>
                  <a:cubicBezTo>
                    <a:pt x="1652" y="911"/>
                    <a:pt x="1651" y="912"/>
                    <a:pt x="1649" y="912"/>
                  </a:cubicBezTo>
                  <a:lnTo>
                    <a:pt x="1613" y="912"/>
                  </a:lnTo>
                  <a:cubicBezTo>
                    <a:pt x="1612" y="912"/>
                    <a:pt x="1611" y="911"/>
                    <a:pt x="1611" y="909"/>
                  </a:cubicBezTo>
                  <a:cubicBezTo>
                    <a:pt x="1611" y="908"/>
                    <a:pt x="1612" y="907"/>
                    <a:pt x="1613" y="907"/>
                  </a:cubicBezTo>
                  <a:close/>
                  <a:moveTo>
                    <a:pt x="1675" y="907"/>
                  </a:moveTo>
                  <a:lnTo>
                    <a:pt x="1711" y="907"/>
                  </a:lnTo>
                  <a:cubicBezTo>
                    <a:pt x="1712" y="907"/>
                    <a:pt x="1713" y="908"/>
                    <a:pt x="1713" y="909"/>
                  </a:cubicBezTo>
                  <a:cubicBezTo>
                    <a:pt x="1713" y="911"/>
                    <a:pt x="1712" y="912"/>
                    <a:pt x="1711" y="912"/>
                  </a:cubicBezTo>
                  <a:lnTo>
                    <a:pt x="1675" y="912"/>
                  </a:lnTo>
                  <a:cubicBezTo>
                    <a:pt x="1673" y="912"/>
                    <a:pt x="1672" y="911"/>
                    <a:pt x="1672" y="909"/>
                  </a:cubicBezTo>
                  <a:cubicBezTo>
                    <a:pt x="1672" y="908"/>
                    <a:pt x="1673" y="907"/>
                    <a:pt x="1675" y="907"/>
                  </a:cubicBezTo>
                  <a:close/>
                  <a:moveTo>
                    <a:pt x="1736" y="907"/>
                  </a:moveTo>
                  <a:lnTo>
                    <a:pt x="1772" y="907"/>
                  </a:lnTo>
                  <a:cubicBezTo>
                    <a:pt x="1774" y="907"/>
                    <a:pt x="1775" y="908"/>
                    <a:pt x="1775" y="909"/>
                  </a:cubicBezTo>
                  <a:cubicBezTo>
                    <a:pt x="1775" y="911"/>
                    <a:pt x="1774" y="912"/>
                    <a:pt x="1772" y="912"/>
                  </a:cubicBezTo>
                  <a:lnTo>
                    <a:pt x="1736" y="912"/>
                  </a:lnTo>
                  <a:cubicBezTo>
                    <a:pt x="1735" y="912"/>
                    <a:pt x="1734" y="911"/>
                    <a:pt x="1734" y="909"/>
                  </a:cubicBezTo>
                  <a:cubicBezTo>
                    <a:pt x="1734" y="908"/>
                    <a:pt x="1735" y="907"/>
                    <a:pt x="1736" y="907"/>
                  </a:cubicBezTo>
                  <a:close/>
                  <a:moveTo>
                    <a:pt x="1798" y="907"/>
                  </a:moveTo>
                  <a:lnTo>
                    <a:pt x="1834" y="907"/>
                  </a:lnTo>
                  <a:cubicBezTo>
                    <a:pt x="1835" y="907"/>
                    <a:pt x="1836" y="908"/>
                    <a:pt x="1836" y="909"/>
                  </a:cubicBezTo>
                  <a:cubicBezTo>
                    <a:pt x="1836" y="911"/>
                    <a:pt x="1835" y="912"/>
                    <a:pt x="1834" y="912"/>
                  </a:cubicBezTo>
                  <a:lnTo>
                    <a:pt x="1798" y="912"/>
                  </a:lnTo>
                  <a:cubicBezTo>
                    <a:pt x="1796" y="912"/>
                    <a:pt x="1795" y="911"/>
                    <a:pt x="1795" y="909"/>
                  </a:cubicBezTo>
                  <a:cubicBezTo>
                    <a:pt x="1795" y="908"/>
                    <a:pt x="1796" y="907"/>
                    <a:pt x="1798" y="907"/>
                  </a:cubicBezTo>
                  <a:close/>
                  <a:moveTo>
                    <a:pt x="1859" y="907"/>
                  </a:moveTo>
                  <a:lnTo>
                    <a:pt x="1895" y="907"/>
                  </a:lnTo>
                  <a:cubicBezTo>
                    <a:pt x="1896" y="907"/>
                    <a:pt x="1898" y="908"/>
                    <a:pt x="1898" y="909"/>
                  </a:cubicBezTo>
                  <a:cubicBezTo>
                    <a:pt x="1898" y="911"/>
                    <a:pt x="1896" y="912"/>
                    <a:pt x="1895" y="912"/>
                  </a:cubicBezTo>
                  <a:lnTo>
                    <a:pt x="1859" y="912"/>
                  </a:lnTo>
                  <a:cubicBezTo>
                    <a:pt x="1858" y="912"/>
                    <a:pt x="1857" y="911"/>
                    <a:pt x="1857" y="909"/>
                  </a:cubicBezTo>
                  <a:cubicBezTo>
                    <a:pt x="1857" y="908"/>
                    <a:pt x="1858" y="907"/>
                    <a:pt x="1859" y="907"/>
                  </a:cubicBezTo>
                  <a:close/>
                  <a:moveTo>
                    <a:pt x="1921" y="907"/>
                  </a:moveTo>
                  <a:lnTo>
                    <a:pt x="1956" y="907"/>
                  </a:lnTo>
                  <a:cubicBezTo>
                    <a:pt x="1958" y="907"/>
                    <a:pt x="1959" y="908"/>
                    <a:pt x="1959" y="909"/>
                  </a:cubicBezTo>
                  <a:cubicBezTo>
                    <a:pt x="1959" y="911"/>
                    <a:pt x="1958" y="912"/>
                    <a:pt x="1956" y="912"/>
                  </a:cubicBezTo>
                  <a:lnTo>
                    <a:pt x="1921" y="912"/>
                  </a:lnTo>
                  <a:cubicBezTo>
                    <a:pt x="1919" y="912"/>
                    <a:pt x="1918" y="911"/>
                    <a:pt x="1918" y="909"/>
                  </a:cubicBezTo>
                  <a:cubicBezTo>
                    <a:pt x="1918" y="908"/>
                    <a:pt x="1919" y="907"/>
                    <a:pt x="1921" y="907"/>
                  </a:cubicBezTo>
                  <a:close/>
                  <a:moveTo>
                    <a:pt x="1982" y="907"/>
                  </a:moveTo>
                  <a:lnTo>
                    <a:pt x="2018" y="907"/>
                  </a:lnTo>
                  <a:cubicBezTo>
                    <a:pt x="2019" y="907"/>
                    <a:pt x="2020" y="908"/>
                    <a:pt x="2020" y="909"/>
                  </a:cubicBezTo>
                  <a:cubicBezTo>
                    <a:pt x="2020" y="911"/>
                    <a:pt x="2019" y="912"/>
                    <a:pt x="2018" y="912"/>
                  </a:cubicBezTo>
                  <a:lnTo>
                    <a:pt x="1982" y="912"/>
                  </a:lnTo>
                  <a:cubicBezTo>
                    <a:pt x="1981" y="912"/>
                    <a:pt x="1980" y="911"/>
                    <a:pt x="1980" y="909"/>
                  </a:cubicBezTo>
                  <a:cubicBezTo>
                    <a:pt x="1980" y="908"/>
                    <a:pt x="1981" y="907"/>
                    <a:pt x="1982" y="907"/>
                  </a:cubicBezTo>
                  <a:close/>
                  <a:moveTo>
                    <a:pt x="2044" y="907"/>
                  </a:moveTo>
                  <a:lnTo>
                    <a:pt x="2079" y="907"/>
                  </a:lnTo>
                  <a:cubicBezTo>
                    <a:pt x="2081" y="907"/>
                    <a:pt x="2082" y="908"/>
                    <a:pt x="2082" y="909"/>
                  </a:cubicBezTo>
                  <a:cubicBezTo>
                    <a:pt x="2082" y="911"/>
                    <a:pt x="2081" y="912"/>
                    <a:pt x="2079" y="912"/>
                  </a:cubicBezTo>
                  <a:lnTo>
                    <a:pt x="2044" y="912"/>
                  </a:lnTo>
                  <a:cubicBezTo>
                    <a:pt x="2042" y="912"/>
                    <a:pt x="2041" y="911"/>
                    <a:pt x="2041" y="909"/>
                  </a:cubicBezTo>
                  <a:cubicBezTo>
                    <a:pt x="2041" y="908"/>
                    <a:pt x="2042" y="907"/>
                    <a:pt x="2044" y="907"/>
                  </a:cubicBezTo>
                  <a:close/>
                  <a:moveTo>
                    <a:pt x="2105" y="907"/>
                  </a:moveTo>
                  <a:lnTo>
                    <a:pt x="2141" y="907"/>
                  </a:lnTo>
                  <a:cubicBezTo>
                    <a:pt x="2142" y="907"/>
                    <a:pt x="2143" y="908"/>
                    <a:pt x="2143" y="909"/>
                  </a:cubicBezTo>
                  <a:cubicBezTo>
                    <a:pt x="2143" y="911"/>
                    <a:pt x="2142" y="912"/>
                    <a:pt x="2141" y="912"/>
                  </a:cubicBezTo>
                  <a:lnTo>
                    <a:pt x="2105" y="912"/>
                  </a:lnTo>
                  <a:cubicBezTo>
                    <a:pt x="2104" y="912"/>
                    <a:pt x="2102" y="911"/>
                    <a:pt x="2102" y="909"/>
                  </a:cubicBezTo>
                  <a:cubicBezTo>
                    <a:pt x="2102" y="908"/>
                    <a:pt x="2104" y="907"/>
                    <a:pt x="2105" y="907"/>
                  </a:cubicBezTo>
                  <a:close/>
                  <a:moveTo>
                    <a:pt x="2166" y="907"/>
                  </a:moveTo>
                  <a:lnTo>
                    <a:pt x="2179" y="907"/>
                  </a:lnTo>
                  <a:lnTo>
                    <a:pt x="2202" y="905"/>
                  </a:lnTo>
                  <a:cubicBezTo>
                    <a:pt x="2203" y="904"/>
                    <a:pt x="2205" y="905"/>
                    <a:pt x="2205" y="907"/>
                  </a:cubicBezTo>
                  <a:cubicBezTo>
                    <a:pt x="2205" y="908"/>
                    <a:pt x="2204" y="910"/>
                    <a:pt x="2202" y="910"/>
                  </a:cubicBezTo>
                  <a:lnTo>
                    <a:pt x="2179" y="912"/>
                  </a:lnTo>
                  <a:lnTo>
                    <a:pt x="2166" y="912"/>
                  </a:lnTo>
                  <a:cubicBezTo>
                    <a:pt x="2165" y="912"/>
                    <a:pt x="2164" y="911"/>
                    <a:pt x="2164" y="909"/>
                  </a:cubicBezTo>
                  <a:cubicBezTo>
                    <a:pt x="2164" y="908"/>
                    <a:pt x="2165" y="907"/>
                    <a:pt x="2166" y="907"/>
                  </a:cubicBezTo>
                  <a:close/>
                  <a:moveTo>
                    <a:pt x="2227" y="902"/>
                  </a:moveTo>
                  <a:lnTo>
                    <a:pt x="2228" y="902"/>
                  </a:lnTo>
                  <a:lnTo>
                    <a:pt x="2228" y="902"/>
                  </a:lnTo>
                  <a:lnTo>
                    <a:pt x="2261" y="892"/>
                  </a:lnTo>
                  <a:lnTo>
                    <a:pt x="2261" y="892"/>
                  </a:lnTo>
                  <a:cubicBezTo>
                    <a:pt x="2262" y="891"/>
                    <a:pt x="2264" y="892"/>
                    <a:pt x="2264" y="893"/>
                  </a:cubicBezTo>
                  <a:cubicBezTo>
                    <a:pt x="2265" y="895"/>
                    <a:pt x="2264" y="896"/>
                    <a:pt x="2263" y="897"/>
                  </a:cubicBezTo>
                  <a:lnTo>
                    <a:pt x="2229" y="907"/>
                  </a:lnTo>
                  <a:cubicBezTo>
                    <a:pt x="2229" y="907"/>
                    <a:pt x="2229" y="907"/>
                    <a:pt x="2229" y="907"/>
                  </a:cubicBezTo>
                  <a:lnTo>
                    <a:pt x="2228" y="907"/>
                  </a:lnTo>
                  <a:cubicBezTo>
                    <a:pt x="2226" y="907"/>
                    <a:pt x="2225" y="906"/>
                    <a:pt x="2225" y="905"/>
                  </a:cubicBezTo>
                  <a:cubicBezTo>
                    <a:pt x="2225" y="903"/>
                    <a:pt x="2226" y="902"/>
                    <a:pt x="2227" y="902"/>
                  </a:cubicBezTo>
                  <a:close/>
                  <a:moveTo>
                    <a:pt x="2284" y="882"/>
                  </a:moveTo>
                  <a:lnTo>
                    <a:pt x="2313" y="865"/>
                  </a:lnTo>
                  <a:lnTo>
                    <a:pt x="2313" y="865"/>
                  </a:lnTo>
                  <a:lnTo>
                    <a:pt x="2315" y="864"/>
                  </a:lnTo>
                  <a:lnTo>
                    <a:pt x="2315" y="864"/>
                  </a:lnTo>
                  <a:cubicBezTo>
                    <a:pt x="2316" y="863"/>
                    <a:pt x="2317" y="863"/>
                    <a:pt x="2318" y="864"/>
                  </a:cubicBezTo>
                  <a:cubicBezTo>
                    <a:pt x="2319" y="866"/>
                    <a:pt x="2319" y="867"/>
                    <a:pt x="2318" y="868"/>
                  </a:cubicBezTo>
                  <a:lnTo>
                    <a:pt x="2316" y="869"/>
                  </a:lnTo>
                  <a:cubicBezTo>
                    <a:pt x="2316" y="870"/>
                    <a:pt x="2316" y="870"/>
                    <a:pt x="2316" y="870"/>
                  </a:cubicBezTo>
                  <a:lnTo>
                    <a:pt x="2286" y="886"/>
                  </a:lnTo>
                  <a:cubicBezTo>
                    <a:pt x="2285" y="887"/>
                    <a:pt x="2284" y="886"/>
                    <a:pt x="2283" y="885"/>
                  </a:cubicBezTo>
                  <a:cubicBezTo>
                    <a:pt x="2282" y="884"/>
                    <a:pt x="2283" y="882"/>
                    <a:pt x="2284" y="882"/>
                  </a:cubicBezTo>
                  <a:close/>
                  <a:moveTo>
                    <a:pt x="2335" y="848"/>
                  </a:moveTo>
                  <a:lnTo>
                    <a:pt x="2349" y="836"/>
                  </a:lnTo>
                  <a:lnTo>
                    <a:pt x="2348" y="837"/>
                  </a:lnTo>
                  <a:lnTo>
                    <a:pt x="2360" y="823"/>
                  </a:lnTo>
                  <a:cubicBezTo>
                    <a:pt x="2361" y="822"/>
                    <a:pt x="2362" y="822"/>
                    <a:pt x="2363" y="823"/>
                  </a:cubicBezTo>
                  <a:cubicBezTo>
                    <a:pt x="2364" y="824"/>
                    <a:pt x="2365" y="826"/>
                    <a:pt x="2364" y="827"/>
                  </a:cubicBezTo>
                  <a:lnTo>
                    <a:pt x="2352" y="840"/>
                  </a:lnTo>
                  <a:cubicBezTo>
                    <a:pt x="2352" y="840"/>
                    <a:pt x="2352" y="840"/>
                    <a:pt x="2352" y="840"/>
                  </a:cubicBezTo>
                  <a:lnTo>
                    <a:pt x="2338" y="852"/>
                  </a:lnTo>
                  <a:cubicBezTo>
                    <a:pt x="2337" y="853"/>
                    <a:pt x="2335" y="853"/>
                    <a:pt x="2334" y="852"/>
                  </a:cubicBezTo>
                  <a:cubicBezTo>
                    <a:pt x="2333" y="850"/>
                    <a:pt x="2333" y="849"/>
                    <a:pt x="2335" y="848"/>
                  </a:cubicBezTo>
                  <a:close/>
                  <a:moveTo>
                    <a:pt x="2376" y="804"/>
                  </a:moveTo>
                  <a:lnTo>
                    <a:pt x="2378" y="801"/>
                  </a:lnTo>
                  <a:lnTo>
                    <a:pt x="2378" y="801"/>
                  </a:lnTo>
                  <a:lnTo>
                    <a:pt x="2393" y="773"/>
                  </a:lnTo>
                  <a:cubicBezTo>
                    <a:pt x="2394" y="772"/>
                    <a:pt x="2396" y="771"/>
                    <a:pt x="2397" y="772"/>
                  </a:cubicBezTo>
                  <a:cubicBezTo>
                    <a:pt x="2398" y="773"/>
                    <a:pt x="2399" y="774"/>
                    <a:pt x="2398" y="775"/>
                  </a:cubicBezTo>
                  <a:lnTo>
                    <a:pt x="2383" y="804"/>
                  </a:lnTo>
                  <a:cubicBezTo>
                    <a:pt x="2383" y="804"/>
                    <a:pt x="2383" y="804"/>
                    <a:pt x="2382" y="804"/>
                  </a:cubicBezTo>
                  <a:lnTo>
                    <a:pt x="2380" y="807"/>
                  </a:lnTo>
                  <a:lnTo>
                    <a:pt x="2380" y="807"/>
                  </a:lnTo>
                  <a:cubicBezTo>
                    <a:pt x="2379" y="808"/>
                    <a:pt x="2377" y="808"/>
                    <a:pt x="2376" y="807"/>
                  </a:cubicBezTo>
                  <a:cubicBezTo>
                    <a:pt x="2375" y="806"/>
                    <a:pt x="2375" y="805"/>
                    <a:pt x="2376" y="804"/>
                  </a:cubicBezTo>
                  <a:close/>
                  <a:moveTo>
                    <a:pt x="2403" y="750"/>
                  </a:moveTo>
                  <a:lnTo>
                    <a:pt x="2414" y="716"/>
                  </a:lnTo>
                  <a:cubicBezTo>
                    <a:pt x="2414" y="715"/>
                    <a:pt x="2416" y="714"/>
                    <a:pt x="2417" y="714"/>
                  </a:cubicBezTo>
                  <a:cubicBezTo>
                    <a:pt x="2419" y="715"/>
                    <a:pt x="2419" y="716"/>
                    <a:pt x="2419" y="717"/>
                  </a:cubicBezTo>
                  <a:lnTo>
                    <a:pt x="2408" y="752"/>
                  </a:lnTo>
                  <a:cubicBezTo>
                    <a:pt x="2408" y="753"/>
                    <a:pt x="2406" y="754"/>
                    <a:pt x="2405" y="753"/>
                  </a:cubicBezTo>
                  <a:cubicBezTo>
                    <a:pt x="2404" y="753"/>
                    <a:pt x="2403" y="751"/>
                    <a:pt x="2403" y="750"/>
                  </a:cubicBezTo>
                  <a:close/>
                  <a:moveTo>
                    <a:pt x="2417" y="691"/>
                  </a:moveTo>
                  <a:lnTo>
                    <a:pt x="2419" y="667"/>
                  </a:lnTo>
                  <a:lnTo>
                    <a:pt x="2419" y="655"/>
                  </a:lnTo>
                  <a:cubicBezTo>
                    <a:pt x="2419" y="654"/>
                    <a:pt x="2420" y="653"/>
                    <a:pt x="2421" y="653"/>
                  </a:cubicBezTo>
                  <a:cubicBezTo>
                    <a:pt x="2423" y="653"/>
                    <a:pt x="2424" y="654"/>
                    <a:pt x="2424" y="655"/>
                  </a:cubicBezTo>
                  <a:lnTo>
                    <a:pt x="2424" y="668"/>
                  </a:lnTo>
                  <a:lnTo>
                    <a:pt x="2422" y="691"/>
                  </a:lnTo>
                  <a:cubicBezTo>
                    <a:pt x="2421" y="693"/>
                    <a:pt x="2420" y="694"/>
                    <a:pt x="2419" y="694"/>
                  </a:cubicBezTo>
                  <a:cubicBezTo>
                    <a:pt x="2417" y="694"/>
                    <a:pt x="2416" y="692"/>
                    <a:pt x="2417" y="691"/>
                  </a:cubicBezTo>
                  <a:close/>
                  <a:moveTo>
                    <a:pt x="2419" y="630"/>
                  </a:moveTo>
                  <a:lnTo>
                    <a:pt x="2419" y="594"/>
                  </a:lnTo>
                  <a:cubicBezTo>
                    <a:pt x="2419" y="593"/>
                    <a:pt x="2420" y="591"/>
                    <a:pt x="2421" y="591"/>
                  </a:cubicBezTo>
                  <a:cubicBezTo>
                    <a:pt x="2423" y="591"/>
                    <a:pt x="2424" y="593"/>
                    <a:pt x="2424" y="594"/>
                  </a:cubicBezTo>
                  <a:lnTo>
                    <a:pt x="2424" y="630"/>
                  </a:lnTo>
                  <a:cubicBezTo>
                    <a:pt x="2424" y="631"/>
                    <a:pt x="2423" y="632"/>
                    <a:pt x="2421" y="632"/>
                  </a:cubicBezTo>
                  <a:cubicBezTo>
                    <a:pt x="2420" y="632"/>
                    <a:pt x="2419" y="631"/>
                    <a:pt x="2419" y="630"/>
                  </a:cubicBezTo>
                  <a:close/>
                  <a:moveTo>
                    <a:pt x="2419" y="568"/>
                  </a:moveTo>
                  <a:lnTo>
                    <a:pt x="2419" y="533"/>
                  </a:lnTo>
                  <a:cubicBezTo>
                    <a:pt x="2419" y="531"/>
                    <a:pt x="2420" y="530"/>
                    <a:pt x="2421" y="530"/>
                  </a:cubicBezTo>
                  <a:cubicBezTo>
                    <a:pt x="2423" y="530"/>
                    <a:pt x="2424" y="531"/>
                    <a:pt x="2424" y="533"/>
                  </a:cubicBezTo>
                  <a:lnTo>
                    <a:pt x="2424" y="568"/>
                  </a:lnTo>
                  <a:cubicBezTo>
                    <a:pt x="2424" y="570"/>
                    <a:pt x="2423" y="571"/>
                    <a:pt x="2421" y="571"/>
                  </a:cubicBezTo>
                  <a:cubicBezTo>
                    <a:pt x="2420" y="571"/>
                    <a:pt x="2419" y="570"/>
                    <a:pt x="2419" y="568"/>
                  </a:cubicBezTo>
                  <a:close/>
                  <a:moveTo>
                    <a:pt x="2419" y="507"/>
                  </a:moveTo>
                  <a:lnTo>
                    <a:pt x="2419" y="471"/>
                  </a:lnTo>
                  <a:cubicBezTo>
                    <a:pt x="2419" y="470"/>
                    <a:pt x="2420" y="469"/>
                    <a:pt x="2421" y="469"/>
                  </a:cubicBezTo>
                  <a:cubicBezTo>
                    <a:pt x="2423" y="469"/>
                    <a:pt x="2424" y="470"/>
                    <a:pt x="2424" y="471"/>
                  </a:cubicBezTo>
                  <a:lnTo>
                    <a:pt x="2424" y="507"/>
                  </a:lnTo>
                  <a:cubicBezTo>
                    <a:pt x="2424" y="508"/>
                    <a:pt x="2423" y="510"/>
                    <a:pt x="2421" y="510"/>
                  </a:cubicBezTo>
                  <a:cubicBezTo>
                    <a:pt x="2420" y="510"/>
                    <a:pt x="2419" y="508"/>
                    <a:pt x="2419" y="507"/>
                  </a:cubicBezTo>
                  <a:close/>
                  <a:moveTo>
                    <a:pt x="2419" y="446"/>
                  </a:moveTo>
                  <a:lnTo>
                    <a:pt x="2419" y="410"/>
                  </a:lnTo>
                  <a:cubicBezTo>
                    <a:pt x="2419" y="408"/>
                    <a:pt x="2420" y="407"/>
                    <a:pt x="2421" y="407"/>
                  </a:cubicBezTo>
                  <a:cubicBezTo>
                    <a:pt x="2423" y="407"/>
                    <a:pt x="2424" y="408"/>
                    <a:pt x="2424" y="410"/>
                  </a:cubicBezTo>
                  <a:lnTo>
                    <a:pt x="2424" y="446"/>
                  </a:lnTo>
                  <a:cubicBezTo>
                    <a:pt x="2424" y="447"/>
                    <a:pt x="2423" y="448"/>
                    <a:pt x="2421" y="448"/>
                  </a:cubicBezTo>
                  <a:cubicBezTo>
                    <a:pt x="2420" y="448"/>
                    <a:pt x="2419" y="447"/>
                    <a:pt x="2419" y="446"/>
                  </a:cubicBezTo>
                  <a:close/>
                  <a:moveTo>
                    <a:pt x="2419" y="384"/>
                  </a:moveTo>
                  <a:lnTo>
                    <a:pt x="2419" y="348"/>
                  </a:lnTo>
                  <a:cubicBezTo>
                    <a:pt x="2419" y="347"/>
                    <a:pt x="2420" y="346"/>
                    <a:pt x="2421" y="346"/>
                  </a:cubicBezTo>
                  <a:cubicBezTo>
                    <a:pt x="2423" y="346"/>
                    <a:pt x="2424" y="347"/>
                    <a:pt x="2424" y="348"/>
                  </a:cubicBezTo>
                  <a:lnTo>
                    <a:pt x="2424" y="384"/>
                  </a:lnTo>
                  <a:cubicBezTo>
                    <a:pt x="2424" y="385"/>
                    <a:pt x="2423" y="387"/>
                    <a:pt x="2421" y="387"/>
                  </a:cubicBezTo>
                  <a:cubicBezTo>
                    <a:pt x="2420" y="387"/>
                    <a:pt x="2419" y="385"/>
                    <a:pt x="2419" y="384"/>
                  </a:cubicBezTo>
                  <a:close/>
                  <a:moveTo>
                    <a:pt x="2419" y="323"/>
                  </a:moveTo>
                  <a:lnTo>
                    <a:pt x="2419" y="287"/>
                  </a:lnTo>
                  <a:cubicBezTo>
                    <a:pt x="2419" y="285"/>
                    <a:pt x="2420" y="284"/>
                    <a:pt x="2421" y="284"/>
                  </a:cubicBezTo>
                  <a:cubicBezTo>
                    <a:pt x="2423" y="284"/>
                    <a:pt x="2424" y="285"/>
                    <a:pt x="2424" y="287"/>
                  </a:cubicBezTo>
                  <a:lnTo>
                    <a:pt x="2424" y="323"/>
                  </a:lnTo>
                  <a:cubicBezTo>
                    <a:pt x="2424" y="324"/>
                    <a:pt x="2423" y="325"/>
                    <a:pt x="2421" y="325"/>
                  </a:cubicBezTo>
                  <a:cubicBezTo>
                    <a:pt x="2420" y="325"/>
                    <a:pt x="2419" y="324"/>
                    <a:pt x="2419" y="323"/>
                  </a:cubicBezTo>
                  <a:close/>
                  <a:moveTo>
                    <a:pt x="2419" y="261"/>
                  </a:moveTo>
                  <a:lnTo>
                    <a:pt x="2419" y="244"/>
                  </a:lnTo>
                  <a:lnTo>
                    <a:pt x="2417" y="226"/>
                  </a:lnTo>
                  <a:cubicBezTo>
                    <a:pt x="2417" y="224"/>
                    <a:pt x="2418" y="223"/>
                    <a:pt x="2419" y="223"/>
                  </a:cubicBezTo>
                  <a:cubicBezTo>
                    <a:pt x="2421" y="223"/>
                    <a:pt x="2422" y="224"/>
                    <a:pt x="2422" y="225"/>
                  </a:cubicBezTo>
                  <a:lnTo>
                    <a:pt x="2424" y="244"/>
                  </a:lnTo>
                  <a:lnTo>
                    <a:pt x="2424" y="261"/>
                  </a:lnTo>
                  <a:cubicBezTo>
                    <a:pt x="2424" y="263"/>
                    <a:pt x="2423" y="264"/>
                    <a:pt x="2421" y="264"/>
                  </a:cubicBezTo>
                  <a:cubicBezTo>
                    <a:pt x="2420" y="264"/>
                    <a:pt x="2419" y="263"/>
                    <a:pt x="2419" y="261"/>
                  </a:cubicBezTo>
                  <a:close/>
                  <a:moveTo>
                    <a:pt x="2414" y="200"/>
                  </a:moveTo>
                  <a:lnTo>
                    <a:pt x="2414" y="196"/>
                  </a:lnTo>
                  <a:lnTo>
                    <a:pt x="2414" y="196"/>
                  </a:lnTo>
                  <a:lnTo>
                    <a:pt x="2405" y="166"/>
                  </a:lnTo>
                  <a:cubicBezTo>
                    <a:pt x="2404" y="165"/>
                    <a:pt x="2405" y="164"/>
                    <a:pt x="2406" y="163"/>
                  </a:cubicBezTo>
                  <a:cubicBezTo>
                    <a:pt x="2408" y="163"/>
                    <a:pt x="2409" y="163"/>
                    <a:pt x="2410" y="165"/>
                  </a:cubicBezTo>
                  <a:lnTo>
                    <a:pt x="2419" y="195"/>
                  </a:lnTo>
                  <a:cubicBezTo>
                    <a:pt x="2419" y="195"/>
                    <a:pt x="2419" y="195"/>
                    <a:pt x="2419" y="195"/>
                  </a:cubicBezTo>
                  <a:lnTo>
                    <a:pt x="2419" y="200"/>
                  </a:lnTo>
                  <a:cubicBezTo>
                    <a:pt x="2420" y="201"/>
                    <a:pt x="2419" y="202"/>
                    <a:pt x="2417" y="203"/>
                  </a:cubicBezTo>
                  <a:cubicBezTo>
                    <a:pt x="2416" y="203"/>
                    <a:pt x="2415" y="202"/>
                    <a:pt x="2414" y="200"/>
                  </a:cubicBezTo>
                  <a:close/>
                  <a:moveTo>
                    <a:pt x="2396" y="143"/>
                  </a:moveTo>
                  <a:lnTo>
                    <a:pt x="2379" y="111"/>
                  </a:lnTo>
                  <a:cubicBezTo>
                    <a:pt x="2378" y="110"/>
                    <a:pt x="2378" y="109"/>
                    <a:pt x="2380" y="108"/>
                  </a:cubicBezTo>
                  <a:cubicBezTo>
                    <a:pt x="2381" y="107"/>
                    <a:pt x="2382" y="108"/>
                    <a:pt x="2383" y="109"/>
                  </a:cubicBezTo>
                  <a:lnTo>
                    <a:pt x="2400" y="141"/>
                  </a:lnTo>
                  <a:cubicBezTo>
                    <a:pt x="2401" y="142"/>
                    <a:pt x="2400" y="143"/>
                    <a:pt x="2399" y="144"/>
                  </a:cubicBezTo>
                  <a:cubicBezTo>
                    <a:pt x="2398" y="145"/>
                    <a:pt x="2396" y="144"/>
                    <a:pt x="2396" y="143"/>
                  </a:cubicBezTo>
                  <a:close/>
                  <a:moveTo>
                    <a:pt x="2363" y="92"/>
                  </a:moveTo>
                  <a:lnTo>
                    <a:pt x="2348" y="75"/>
                  </a:lnTo>
                  <a:lnTo>
                    <a:pt x="2349" y="75"/>
                  </a:lnTo>
                  <a:lnTo>
                    <a:pt x="2338" y="67"/>
                  </a:lnTo>
                  <a:cubicBezTo>
                    <a:pt x="2337" y="66"/>
                    <a:pt x="2337" y="64"/>
                    <a:pt x="2338" y="63"/>
                  </a:cubicBezTo>
                  <a:cubicBezTo>
                    <a:pt x="2339" y="62"/>
                    <a:pt x="2341" y="62"/>
                    <a:pt x="2342" y="63"/>
                  </a:cubicBezTo>
                  <a:lnTo>
                    <a:pt x="2352" y="72"/>
                  </a:lnTo>
                  <a:cubicBezTo>
                    <a:pt x="2352" y="72"/>
                    <a:pt x="2352" y="72"/>
                    <a:pt x="2352" y="72"/>
                  </a:cubicBezTo>
                  <a:lnTo>
                    <a:pt x="2367" y="89"/>
                  </a:lnTo>
                  <a:cubicBezTo>
                    <a:pt x="2368" y="90"/>
                    <a:pt x="2367" y="92"/>
                    <a:pt x="2366" y="92"/>
                  </a:cubicBezTo>
                  <a:cubicBezTo>
                    <a:pt x="2365" y="93"/>
                    <a:pt x="2364" y="93"/>
                    <a:pt x="2363" y="92"/>
                  </a:cubicBezTo>
                  <a:close/>
                  <a:moveTo>
                    <a:pt x="2319" y="50"/>
                  </a:moveTo>
                  <a:lnTo>
                    <a:pt x="2313" y="45"/>
                  </a:lnTo>
                  <a:lnTo>
                    <a:pt x="2313" y="46"/>
                  </a:lnTo>
                  <a:lnTo>
                    <a:pt x="2288" y="32"/>
                  </a:lnTo>
                  <a:cubicBezTo>
                    <a:pt x="2287" y="32"/>
                    <a:pt x="2287" y="30"/>
                    <a:pt x="2287" y="29"/>
                  </a:cubicBezTo>
                  <a:cubicBezTo>
                    <a:pt x="2288" y="28"/>
                    <a:pt x="2290" y="27"/>
                    <a:pt x="2291" y="28"/>
                  </a:cubicBezTo>
                  <a:lnTo>
                    <a:pt x="2316" y="41"/>
                  </a:lnTo>
                  <a:cubicBezTo>
                    <a:pt x="2316" y="41"/>
                    <a:pt x="2316" y="41"/>
                    <a:pt x="2316" y="42"/>
                  </a:cubicBezTo>
                  <a:lnTo>
                    <a:pt x="2322" y="46"/>
                  </a:lnTo>
                  <a:cubicBezTo>
                    <a:pt x="2323" y="47"/>
                    <a:pt x="2323" y="49"/>
                    <a:pt x="2322" y="50"/>
                  </a:cubicBezTo>
                  <a:cubicBezTo>
                    <a:pt x="2321" y="51"/>
                    <a:pt x="2320" y="51"/>
                    <a:pt x="2319" y="50"/>
                  </a:cubicBezTo>
                  <a:close/>
                  <a:moveTo>
                    <a:pt x="2266" y="22"/>
                  </a:moveTo>
                  <a:lnTo>
                    <a:pt x="2232" y="11"/>
                  </a:lnTo>
                  <a:cubicBezTo>
                    <a:pt x="2230" y="11"/>
                    <a:pt x="2229" y="9"/>
                    <a:pt x="2230" y="8"/>
                  </a:cubicBezTo>
                  <a:cubicBezTo>
                    <a:pt x="2230" y="7"/>
                    <a:pt x="2232" y="6"/>
                    <a:pt x="2233" y="6"/>
                  </a:cubicBezTo>
                  <a:lnTo>
                    <a:pt x="2267" y="17"/>
                  </a:lnTo>
                  <a:cubicBezTo>
                    <a:pt x="2269" y="17"/>
                    <a:pt x="2269" y="19"/>
                    <a:pt x="2269" y="20"/>
                  </a:cubicBezTo>
                  <a:cubicBezTo>
                    <a:pt x="2269" y="21"/>
                    <a:pt x="2267" y="22"/>
                    <a:pt x="2266" y="22"/>
                  </a:cubicBezTo>
                  <a:close/>
                  <a:moveTo>
                    <a:pt x="2207" y="8"/>
                  </a:moveTo>
                  <a:lnTo>
                    <a:pt x="2179" y="5"/>
                  </a:lnTo>
                  <a:lnTo>
                    <a:pt x="2171" y="5"/>
                  </a:lnTo>
                  <a:cubicBezTo>
                    <a:pt x="2170" y="5"/>
                    <a:pt x="2169" y="4"/>
                    <a:pt x="2169" y="2"/>
                  </a:cubicBezTo>
                  <a:cubicBezTo>
                    <a:pt x="2169" y="1"/>
                    <a:pt x="2170" y="0"/>
                    <a:pt x="2171" y="0"/>
                  </a:cubicBezTo>
                  <a:lnTo>
                    <a:pt x="2180" y="0"/>
                  </a:lnTo>
                  <a:lnTo>
                    <a:pt x="2207" y="3"/>
                  </a:lnTo>
                  <a:cubicBezTo>
                    <a:pt x="2209" y="3"/>
                    <a:pt x="2210" y="4"/>
                    <a:pt x="2209" y="6"/>
                  </a:cubicBezTo>
                  <a:cubicBezTo>
                    <a:pt x="2209" y="7"/>
                    <a:pt x="2208" y="8"/>
                    <a:pt x="2207" y="8"/>
                  </a:cubicBezTo>
                  <a:close/>
                  <a:moveTo>
                    <a:pt x="2146" y="5"/>
                  </a:moveTo>
                  <a:lnTo>
                    <a:pt x="2110" y="5"/>
                  </a:lnTo>
                  <a:cubicBezTo>
                    <a:pt x="2108" y="5"/>
                    <a:pt x="2107" y="4"/>
                    <a:pt x="2107" y="2"/>
                  </a:cubicBezTo>
                  <a:cubicBezTo>
                    <a:pt x="2107" y="1"/>
                    <a:pt x="2108" y="0"/>
                    <a:pt x="2110" y="0"/>
                  </a:cubicBezTo>
                  <a:lnTo>
                    <a:pt x="2146" y="0"/>
                  </a:lnTo>
                  <a:cubicBezTo>
                    <a:pt x="2147" y="0"/>
                    <a:pt x="2148" y="1"/>
                    <a:pt x="2148" y="2"/>
                  </a:cubicBezTo>
                  <a:cubicBezTo>
                    <a:pt x="2148" y="4"/>
                    <a:pt x="2147" y="5"/>
                    <a:pt x="2146" y="5"/>
                  </a:cubicBezTo>
                  <a:close/>
                  <a:moveTo>
                    <a:pt x="2084" y="5"/>
                  </a:moveTo>
                  <a:lnTo>
                    <a:pt x="2048" y="5"/>
                  </a:lnTo>
                  <a:cubicBezTo>
                    <a:pt x="2047" y="5"/>
                    <a:pt x="2046" y="4"/>
                    <a:pt x="2046" y="2"/>
                  </a:cubicBezTo>
                  <a:cubicBezTo>
                    <a:pt x="2046" y="1"/>
                    <a:pt x="2047" y="0"/>
                    <a:pt x="2048" y="0"/>
                  </a:cubicBezTo>
                  <a:lnTo>
                    <a:pt x="2084" y="0"/>
                  </a:lnTo>
                  <a:cubicBezTo>
                    <a:pt x="2086" y="0"/>
                    <a:pt x="2087" y="1"/>
                    <a:pt x="2087" y="2"/>
                  </a:cubicBezTo>
                  <a:cubicBezTo>
                    <a:pt x="2087" y="4"/>
                    <a:pt x="2086" y="5"/>
                    <a:pt x="2084" y="5"/>
                  </a:cubicBezTo>
                  <a:close/>
                  <a:moveTo>
                    <a:pt x="2023" y="5"/>
                  </a:moveTo>
                  <a:lnTo>
                    <a:pt x="1987" y="5"/>
                  </a:lnTo>
                  <a:cubicBezTo>
                    <a:pt x="1986" y="5"/>
                    <a:pt x="1984" y="4"/>
                    <a:pt x="1984" y="2"/>
                  </a:cubicBezTo>
                  <a:cubicBezTo>
                    <a:pt x="1984" y="1"/>
                    <a:pt x="1986" y="0"/>
                    <a:pt x="1987" y="0"/>
                  </a:cubicBezTo>
                  <a:lnTo>
                    <a:pt x="2023" y="0"/>
                  </a:lnTo>
                  <a:cubicBezTo>
                    <a:pt x="2024" y="0"/>
                    <a:pt x="2025" y="1"/>
                    <a:pt x="2025" y="2"/>
                  </a:cubicBezTo>
                  <a:cubicBezTo>
                    <a:pt x="2025" y="4"/>
                    <a:pt x="2024" y="5"/>
                    <a:pt x="2023" y="5"/>
                  </a:cubicBezTo>
                  <a:close/>
                  <a:moveTo>
                    <a:pt x="1961" y="5"/>
                  </a:moveTo>
                  <a:lnTo>
                    <a:pt x="1925" y="5"/>
                  </a:lnTo>
                  <a:cubicBezTo>
                    <a:pt x="1924" y="5"/>
                    <a:pt x="1923" y="4"/>
                    <a:pt x="1923" y="2"/>
                  </a:cubicBezTo>
                  <a:cubicBezTo>
                    <a:pt x="1923" y="1"/>
                    <a:pt x="1924" y="0"/>
                    <a:pt x="1925" y="0"/>
                  </a:cubicBezTo>
                  <a:lnTo>
                    <a:pt x="1961" y="0"/>
                  </a:lnTo>
                  <a:cubicBezTo>
                    <a:pt x="1963" y="0"/>
                    <a:pt x="1964" y="1"/>
                    <a:pt x="1964" y="2"/>
                  </a:cubicBezTo>
                  <a:cubicBezTo>
                    <a:pt x="1964" y="4"/>
                    <a:pt x="1963" y="5"/>
                    <a:pt x="1961" y="5"/>
                  </a:cubicBezTo>
                  <a:close/>
                  <a:moveTo>
                    <a:pt x="1900" y="5"/>
                  </a:moveTo>
                  <a:lnTo>
                    <a:pt x="1864" y="5"/>
                  </a:lnTo>
                  <a:cubicBezTo>
                    <a:pt x="1863" y="5"/>
                    <a:pt x="1861" y="4"/>
                    <a:pt x="1861" y="2"/>
                  </a:cubicBezTo>
                  <a:cubicBezTo>
                    <a:pt x="1861" y="1"/>
                    <a:pt x="1863" y="0"/>
                    <a:pt x="1864" y="0"/>
                  </a:cubicBezTo>
                  <a:lnTo>
                    <a:pt x="1900" y="0"/>
                  </a:lnTo>
                  <a:cubicBezTo>
                    <a:pt x="1901" y="0"/>
                    <a:pt x="1902" y="1"/>
                    <a:pt x="1902" y="2"/>
                  </a:cubicBezTo>
                  <a:cubicBezTo>
                    <a:pt x="1902" y="4"/>
                    <a:pt x="1901" y="5"/>
                    <a:pt x="1900" y="5"/>
                  </a:cubicBezTo>
                  <a:close/>
                  <a:moveTo>
                    <a:pt x="1838" y="5"/>
                  </a:moveTo>
                  <a:lnTo>
                    <a:pt x="1803" y="5"/>
                  </a:lnTo>
                  <a:cubicBezTo>
                    <a:pt x="1801" y="5"/>
                    <a:pt x="1800" y="4"/>
                    <a:pt x="1800" y="2"/>
                  </a:cubicBezTo>
                  <a:cubicBezTo>
                    <a:pt x="1800" y="1"/>
                    <a:pt x="1801" y="0"/>
                    <a:pt x="1803" y="0"/>
                  </a:cubicBezTo>
                  <a:lnTo>
                    <a:pt x="1838" y="0"/>
                  </a:lnTo>
                  <a:cubicBezTo>
                    <a:pt x="1840" y="0"/>
                    <a:pt x="1841" y="1"/>
                    <a:pt x="1841" y="2"/>
                  </a:cubicBezTo>
                  <a:cubicBezTo>
                    <a:pt x="1841" y="4"/>
                    <a:pt x="1840" y="5"/>
                    <a:pt x="1838" y="5"/>
                  </a:cubicBezTo>
                  <a:close/>
                  <a:moveTo>
                    <a:pt x="1777" y="5"/>
                  </a:moveTo>
                  <a:lnTo>
                    <a:pt x="1741" y="5"/>
                  </a:lnTo>
                  <a:cubicBezTo>
                    <a:pt x="1740" y="5"/>
                    <a:pt x="1739" y="4"/>
                    <a:pt x="1739" y="2"/>
                  </a:cubicBezTo>
                  <a:cubicBezTo>
                    <a:pt x="1739" y="1"/>
                    <a:pt x="1740" y="0"/>
                    <a:pt x="1741" y="0"/>
                  </a:cubicBezTo>
                  <a:lnTo>
                    <a:pt x="1777" y="0"/>
                  </a:lnTo>
                  <a:cubicBezTo>
                    <a:pt x="1778" y="0"/>
                    <a:pt x="1780" y="1"/>
                    <a:pt x="1780" y="2"/>
                  </a:cubicBezTo>
                  <a:cubicBezTo>
                    <a:pt x="1780" y="4"/>
                    <a:pt x="1778" y="5"/>
                    <a:pt x="1777" y="5"/>
                  </a:cubicBezTo>
                  <a:close/>
                  <a:moveTo>
                    <a:pt x="1716" y="5"/>
                  </a:moveTo>
                  <a:lnTo>
                    <a:pt x="1680" y="5"/>
                  </a:lnTo>
                  <a:cubicBezTo>
                    <a:pt x="1678" y="5"/>
                    <a:pt x="1677" y="4"/>
                    <a:pt x="1677" y="2"/>
                  </a:cubicBezTo>
                  <a:cubicBezTo>
                    <a:pt x="1677" y="1"/>
                    <a:pt x="1678" y="0"/>
                    <a:pt x="1680" y="0"/>
                  </a:cubicBezTo>
                  <a:lnTo>
                    <a:pt x="1716" y="0"/>
                  </a:lnTo>
                  <a:cubicBezTo>
                    <a:pt x="1717" y="0"/>
                    <a:pt x="1718" y="1"/>
                    <a:pt x="1718" y="2"/>
                  </a:cubicBezTo>
                  <a:cubicBezTo>
                    <a:pt x="1718" y="4"/>
                    <a:pt x="1717" y="5"/>
                    <a:pt x="1716" y="5"/>
                  </a:cubicBezTo>
                  <a:close/>
                  <a:moveTo>
                    <a:pt x="1654" y="5"/>
                  </a:moveTo>
                  <a:lnTo>
                    <a:pt x="1618" y="5"/>
                  </a:lnTo>
                  <a:cubicBezTo>
                    <a:pt x="1617" y="5"/>
                    <a:pt x="1616" y="4"/>
                    <a:pt x="1616" y="2"/>
                  </a:cubicBezTo>
                  <a:cubicBezTo>
                    <a:pt x="1616" y="1"/>
                    <a:pt x="1617" y="0"/>
                    <a:pt x="1618" y="0"/>
                  </a:cubicBezTo>
                  <a:lnTo>
                    <a:pt x="1654" y="0"/>
                  </a:lnTo>
                  <a:cubicBezTo>
                    <a:pt x="1656" y="0"/>
                    <a:pt x="1657" y="1"/>
                    <a:pt x="1657" y="2"/>
                  </a:cubicBezTo>
                  <a:cubicBezTo>
                    <a:pt x="1657" y="4"/>
                    <a:pt x="1656" y="5"/>
                    <a:pt x="1654" y="5"/>
                  </a:cubicBezTo>
                  <a:close/>
                  <a:moveTo>
                    <a:pt x="1593" y="5"/>
                  </a:moveTo>
                  <a:lnTo>
                    <a:pt x="1557" y="5"/>
                  </a:lnTo>
                  <a:cubicBezTo>
                    <a:pt x="1555" y="5"/>
                    <a:pt x="1554" y="4"/>
                    <a:pt x="1554" y="2"/>
                  </a:cubicBezTo>
                  <a:cubicBezTo>
                    <a:pt x="1554" y="1"/>
                    <a:pt x="1555" y="0"/>
                    <a:pt x="1557" y="0"/>
                  </a:cubicBezTo>
                  <a:lnTo>
                    <a:pt x="1593" y="0"/>
                  </a:lnTo>
                  <a:cubicBezTo>
                    <a:pt x="1594" y="0"/>
                    <a:pt x="1595" y="1"/>
                    <a:pt x="1595" y="2"/>
                  </a:cubicBezTo>
                  <a:cubicBezTo>
                    <a:pt x="1595" y="4"/>
                    <a:pt x="1594" y="5"/>
                    <a:pt x="1593" y="5"/>
                  </a:cubicBezTo>
                  <a:close/>
                  <a:moveTo>
                    <a:pt x="1531" y="5"/>
                  </a:moveTo>
                  <a:lnTo>
                    <a:pt x="1495" y="5"/>
                  </a:lnTo>
                  <a:cubicBezTo>
                    <a:pt x="1494" y="5"/>
                    <a:pt x="1493" y="4"/>
                    <a:pt x="1493" y="2"/>
                  </a:cubicBezTo>
                  <a:cubicBezTo>
                    <a:pt x="1493" y="1"/>
                    <a:pt x="1494" y="0"/>
                    <a:pt x="1495" y="0"/>
                  </a:cubicBezTo>
                  <a:lnTo>
                    <a:pt x="1531" y="0"/>
                  </a:lnTo>
                  <a:cubicBezTo>
                    <a:pt x="1533" y="0"/>
                    <a:pt x="1534" y="1"/>
                    <a:pt x="1534" y="2"/>
                  </a:cubicBezTo>
                  <a:cubicBezTo>
                    <a:pt x="1534" y="4"/>
                    <a:pt x="1533" y="5"/>
                    <a:pt x="1531" y="5"/>
                  </a:cubicBezTo>
                  <a:close/>
                  <a:moveTo>
                    <a:pt x="1470" y="5"/>
                  </a:moveTo>
                  <a:lnTo>
                    <a:pt x="1434" y="5"/>
                  </a:lnTo>
                  <a:cubicBezTo>
                    <a:pt x="1433" y="5"/>
                    <a:pt x="1431" y="4"/>
                    <a:pt x="1431" y="2"/>
                  </a:cubicBezTo>
                  <a:cubicBezTo>
                    <a:pt x="1431" y="1"/>
                    <a:pt x="1433" y="0"/>
                    <a:pt x="1434" y="0"/>
                  </a:cubicBezTo>
                  <a:lnTo>
                    <a:pt x="1470" y="0"/>
                  </a:lnTo>
                  <a:cubicBezTo>
                    <a:pt x="1471" y="0"/>
                    <a:pt x="1472" y="1"/>
                    <a:pt x="1472" y="2"/>
                  </a:cubicBezTo>
                  <a:cubicBezTo>
                    <a:pt x="1472" y="4"/>
                    <a:pt x="1471" y="5"/>
                    <a:pt x="1470" y="5"/>
                  </a:cubicBezTo>
                  <a:close/>
                  <a:moveTo>
                    <a:pt x="1408" y="5"/>
                  </a:moveTo>
                  <a:lnTo>
                    <a:pt x="1373" y="5"/>
                  </a:lnTo>
                  <a:cubicBezTo>
                    <a:pt x="1371" y="5"/>
                    <a:pt x="1370" y="4"/>
                    <a:pt x="1370" y="2"/>
                  </a:cubicBezTo>
                  <a:cubicBezTo>
                    <a:pt x="1370" y="1"/>
                    <a:pt x="1371" y="0"/>
                    <a:pt x="1373" y="0"/>
                  </a:cubicBezTo>
                  <a:lnTo>
                    <a:pt x="1408" y="0"/>
                  </a:lnTo>
                  <a:cubicBezTo>
                    <a:pt x="1410" y="0"/>
                    <a:pt x="1411" y="1"/>
                    <a:pt x="1411" y="2"/>
                  </a:cubicBezTo>
                  <a:cubicBezTo>
                    <a:pt x="1411" y="4"/>
                    <a:pt x="1410" y="5"/>
                    <a:pt x="1408" y="5"/>
                  </a:cubicBezTo>
                  <a:close/>
                  <a:moveTo>
                    <a:pt x="1347" y="5"/>
                  </a:moveTo>
                  <a:lnTo>
                    <a:pt x="1311" y="5"/>
                  </a:lnTo>
                  <a:cubicBezTo>
                    <a:pt x="1310" y="5"/>
                    <a:pt x="1309" y="4"/>
                    <a:pt x="1309" y="2"/>
                  </a:cubicBezTo>
                  <a:cubicBezTo>
                    <a:pt x="1309" y="1"/>
                    <a:pt x="1310" y="0"/>
                    <a:pt x="1311" y="0"/>
                  </a:cubicBezTo>
                  <a:lnTo>
                    <a:pt x="1347" y="0"/>
                  </a:lnTo>
                  <a:cubicBezTo>
                    <a:pt x="1348" y="0"/>
                    <a:pt x="1349" y="1"/>
                    <a:pt x="1349" y="2"/>
                  </a:cubicBezTo>
                  <a:cubicBezTo>
                    <a:pt x="1349" y="4"/>
                    <a:pt x="1348" y="5"/>
                    <a:pt x="1347" y="5"/>
                  </a:cubicBezTo>
                  <a:close/>
                  <a:moveTo>
                    <a:pt x="1285" y="5"/>
                  </a:moveTo>
                  <a:lnTo>
                    <a:pt x="1250" y="5"/>
                  </a:lnTo>
                  <a:cubicBezTo>
                    <a:pt x="1248" y="5"/>
                    <a:pt x="1247" y="4"/>
                    <a:pt x="1247" y="2"/>
                  </a:cubicBezTo>
                  <a:cubicBezTo>
                    <a:pt x="1247" y="1"/>
                    <a:pt x="1248" y="0"/>
                    <a:pt x="1250" y="0"/>
                  </a:cubicBezTo>
                  <a:lnTo>
                    <a:pt x="1285" y="0"/>
                  </a:lnTo>
                  <a:cubicBezTo>
                    <a:pt x="1287" y="0"/>
                    <a:pt x="1288" y="1"/>
                    <a:pt x="1288" y="2"/>
                  </a:cubicBezTo>
                  <a:cubicBezTo>
                    <a:pt x="1288" y="4"/>
                    <a:pt x="1287" y="5"/>
                    <a:pt x="1285" y="5"/>
                  </a:cubicBezTo>
                  <a:close/>
                  <a:moveTo>
                    <a:pt x="1224" y="5"/>
                  </a:moveTo>
                  <a:lnTo>
                    <a:pt x="1188" y="5"/>
                  </a:lnTo>
                  <a:cubicBezTo>
                    <a:pt x="1187" y="5"/>
                    <a:pt x="1186" y="4"/>
                    <a:pt x="1186" y="2"/>
                  </a:cubicBezTo>
                  <a:cubicBezTo>
                    <a:pt x="1186" y="1"/>
                    <a:pt x="1187" y="0"/>
                    <a:pt x="1188" y="0"/>
                  </a:cubicBezTo>
                  <a:lnTo>
                    <a:pt x="1224" y="0"/>
                  </a:lnTo>
                  <a:cubicBezTo>
                    <a:pt x="1225" y="0"/>
                    <a:pt x="1227" y="1"/>
                    <a:pt x="1227" y="2"/>
                  </a:cubicBezTo>
                  <a:cubicBezTo>
                    <a:pt x="1227" y="4"/>
                    <a:pt x="1225" y="5"/>
                    <a:pt x="1224" y="5"/>
                  </a:cubicBezTo>
                  <a:close/>
                  <a:moveTo>
                    <a:pt x="1163" y="5"/>
                  </a:moveTo>
                  <a:lnTo>
                    <a:pt x="1127" y="5"/>
                  </a:lnTo>
                  <a:cubicBezTo>
                    <a:pt x="1125" y="5"/>
                    <a:pt x="1124" y="4"/>
                    <a:pt x="1124" y="2"/>
                  </a:cubicBezTo>
                  <a:cubicBezTo>
                    <a:pt x="1124" y="1"/>
                    <a:pt x="1125" y="0"/>
                    <a:pt x="1127" y="0"/>
                  </a:cubicBezTo>
                  <a:lnTo>
                    <a:pt x="1163" y="0"/>
                  </a:lnTo>
                  <a:cubicBezTo>
                    <a:pt x="1164" y="0"/>
                    <a:pt x="1165" y="1"/>
                    <a:pt x="1165" y="2"/>
                  </a:cubicBezTo>
                  <a:cubicBezTo>
                    <a:pt x="1165" y="4"/>
                    <a:pt x="1164" y="5"/>
                    <a:pt x="1163" y="5"/>
                  </a:cubicBezTo>
                  <a:close/>
                  <a:moveTo>
                    <a:pt x="1101" y="5"/>
                  </a:moveTo>
                  <a:lnTo>
                    <a:pt x="1065" y="5"/>
                  </a:lnTo>
                  <a:cubicBezTo>
                    <a:pt x="1064" y="5"/>
                    <a:pt x="1063" y="4"/>
                    <a:pt x="1063" y="2"/>
                  </a:cubicBezTo>
                  <a:cubicBezTo>
                    <a:pt x="1063" y="1"/>
                    <a:pt x="1064" y="0"/>
                    <a:pt x="1065" y="0"/>
                  </a:cubicBezTo>
                  <a:lnTo>
                    <a:pt x="1101" y="0"/>
                  </a:lnTo>
                  <a:cubicBezTo>
                    <a:pt x="1103" y="0"/>
                    <a:pt x="1104" y="1"/>
                    <a:pt x="1104" y="2"/>
                  </a:cubicBezTo>
                  <a:cubicBezTo>
                    <a:pt x="1104" y="4"/>
                    <a:pt x="1103" y="5"/>
                    <a:pt x="1101" y="5"/>
                  </a:cubicBezTo>
                  <a:close/>
                  <a:moveTo>
                    <a:pt x="1040" y="5"/>
                  </a:moveTo>
                  <a:lnTo>
                    <a:pt x="1004" y="5"/>
                  </a:lnTo>
                  <a:cubicBezTo>
                    <a:pt x="1002" y="5"/>
                    <a:pt x="1001" y="4"/>
                    <a:pt x="1001" y="2"/>
                  </a:cubicBezTo>
                  <a:cubicBezTo>
                    <a:pt x="1001" y="1"/>
                    <a:pt x="1002" y="0"/>
                    <a:pt x="1004" y="0"/>
                  </a:cubicBezTo>
                  <a:lnTo>
                    <a:pt x="1040" y="0"/>
                  </a:lnTo>
                  <a:cubicBezTo>
                    <a:pt x="1041" y="0"/>
                    <a:pt x="1042" y="1"/>
                    <a:pt x="1042" y="2"/>
                  </a:cubicBezTo>
                  <a:cubicBezTo>
                    <a:pt x="1042" y="4"/>
                    <a:pt x="1041" y="5"/>
                    <a:pt x="1040" y="5"/>
                  </a:cubicBezTo>
                  <a:close/>
                  <a:moveTo>
                    <a:pt x="978" y="5"/>
                  </a:moveTo>
                  <a:lnTo>
                    <a:pt x="942" y="5"/>
                  </a:lnTo>
                  <a:cubicBezTo>
                    <a:pt x="941" y="5"/>
                    <a:pt x="940" y="4"/>
                    <a:pt x="940" y="2"/>
                  </a:cubicBezTo>
                  <a:cubicBezTo>
                    <a:pt x="940" y="1"/>
                    <a:pt x="941" y="0"/>
                    <a:pt x="942" y="0"/>
                  </a:cubicBezTo>
                  <a:lnTo>
                    <a:pt x="978" y="0"/>
                  </a:lnTo>
                  <a:cubicBezTo>
                    <a:pt x="980" y="0"/>
                    <a:pt x="981" y="1"/>
                    <a:pt x="981" y="2"/>
                  </a:cubicBezTo>
                  <a:cubicBezTo>
                    <a:pt x="981" y="4"/>
                    <a:pt x="980" y="5"/>
                    <a:pt x="978" y="5"/>
                  </a:cubicBezTo>
                  <a:close/>
                  <a:moveTo>
                    <a:pt x="917" y="5"/>
                  </a:moveTo>
                  <a:lnTo>
                    <a:pt x="881" y="5"/>
                  </a:lnTo>
                  <a:cubicBezTo>
                    <a:pt x="880" y="5"/>
                    <a:pt x="878" y="4"/>
                    <a:pt x="878" y="2"/>
                  </a:cubicBezTo>
                  <a:cubicBezTo>
                    <a:pt x="878" y="1"/>
                    <a:pt x="880" y="0"/>
                    <a:pt x="881" y="0"/>
                  </a:cubicBezTo>
                  <a:lnTo>
                    <a:pt x="917" y="0"/>
                  </a:lnTo>
                  <a:cubicBezTo>
                    <a:pt x="918" y="0"/>
                    <a:pt x="919" y="1"/>
                    <a:pt x="919" y="2"/>
                  </a:cubicBezTo>
                  <a:cubicBezTo>
                    <a:pt x="919" y="4"/>
                    <a:pt x="918" y="5"/>
                    <a:pt x="917" y="5"/>
                  </a:cubicBezTo>
                  <a:close/>
                  <a:moveTo>
                    <a:pt x="855" y="5"/>
                  </a:moveTo>
                  <a:lnTo>
                    <a:pt x="820" y="5"/>
                  </a:lnTo>
                  <a:cubicBezTo>
                    <a:pt x="818" y="5"/>
                    <a:pt x="817" y="4"/>
                    <a:pt x="817" y="2"/>
                  </a:cubicBezTo>
                  <a:cubicBezTo>
                    <a:pt x="817" y="1"/>
                    <a:pt x="818" y="0"/>
                    <a:pt x="820" y="0"/>
                  </a:cubicBezTo>
                  <a:lnTo>
                    <a:pt x="855" y="0"/>
                  </a:lnTo>
                  <a:cubicBezTo>
                    <a:pt x="857" y="0"/>
                    <a:pt x="858" y="1"/>
                    <a:pt x="858" y="2"/>
                  </a:cubicBezTo>
                  <a:cubicBezTo>
                    <a:pt x="858" y="4"/>
                    <a:pt x="857" y="5"/>
                    <a:pt x="855" y="5"/>
                  </a:cubicBezTo>
                  <a:close/>
                  <a:moveTo>
                    <a:pt x="794" y="5"/>
                  </a:moveTo>
                  <a:lnTo>
                    <a:pt x="758" y="5"/>
                  </a:lnTo>
                  <a:cubicBezTo>
                    <a:pt x="757" y="5"/>
                    <a:pt x="756" y="4"/>
                    <a:pt x="756" y="2"/>
                  </a:cubicBezTo>
                  <a:cubicBezTo>
                    <a:pt x="756" y="1"/>
                    <a:pt x="757" y="0"/>
                    <a:pt x="758" y="0"/>
                  </a:cubicBezTo>
                  <a:lnTo>
                    <a:pt x="794" y="0"/>
                  </a:lnTo>
                  <a:cubicBezTo>
                    <a:pt x="795" y="0"/>
                    <a:pt x="797" y="1"/>
                    <a:pt x="797" y="2"/>
                  </a:cubicBezTo>
                  <a:cubicBezTo>
                    <a:pt x="797" y="4"/>
                    <a:pt x="795" y="5"/>
                    <a:pt x="794" y="5"/>
                  </a:cubicBezTo>
                  <a:close/>
                  <a:moveTo>
                    <a:pt x="733" y="5"/>
                  </a:moveTo>
                  <a:lnTo>
                    <a:pt x="697" y="5"/>
                  </a:lnTo>
                  <a:cubicBezTo>
                    <a:pt x="695" y="5"/>
                    <a:pt x="694" y="4"/>
                    <a:pt x="694" y="2"/>
                  </a:cubicBezTo>
                  <a:cubicBezTo>
                    <a:pt x="694" y="1"/>
                    <a:pt x="695" y="0"/>
                    <a:pt x="697" y="0"/>
                  </a:cubicBezTo>
                  <a:lnTo>
                    <a:pt x="733" y="0"/>
                  </a:lnTo>
                  <a:cubicBezTo>
                    <a:pt x="734" y="0"/>
                    <a:pt x="735" y="1"/>
                    <a:pt x="735" y="2"/>
                  </a:cubicBezTo>
                  <a:cubicBezTo>
                    <a:pt x="735" y="4"/>
                    <a:pt x="734" y="5"/>
                    <a:pt x="733" y="5"/>
                  </a:cubicBezTo>
                  <a:close/>
                  <a:moveTo>
                    <a:pt x="671" y="5"/>
                  </a:moveTo>
                  <a:lnTo>
                    <a:pt x="635" y="5"/>
                  </a:lnTo>
                  <a:cubicBezTo>
                    <a:pt x="634" y="5"/>
                    <a:pt x="633" y="4"/>
                    <a:pt x="633" y="2"/>
                  </a:cubicBezTo>
                  <a:cubicBezTo>
                    <a:pt x="633" y="1"/>
                    <a:pt x="634" y="0"/>
                    <a:pt x="635" y="0"/>
                  </a:cubicBezTo>
                  <a:lnTo>
                    <a:pt x="671" y="0"/>
                  </a:lnTo>
                  <a:cubicBezTo>
                    <a:pt x="673" y="0"/>
                    <a:pt x="674" y="1"/>
                    <a:pt x="674" y="2"/>
                  </a:cubicBezTo>
                  <a:cubicBezTo>
                    <a:pt x="674" y="4"/>
                    <a:pt x="673" y="5"/>
                    <a:pt x="671" y="5"/>
                  </a:cubicBezTo>
                  <a:close/>
                  <a:moveTo>
                    <a:pt x="610" y="5"/>
                  </a:moveTo>
                  <a:lnTo>
                    <a:pt x="574" y="5"/>
                  </a:lnTo>
                  <a:cubicBezTo>
                    <a:pt x="572" y="5"/>
                    <a:pt x="571" y="4"/>
                    <a:pt x="571" y="2"/>
                  </a:cubicBezTo>
                  <a:cubicBezTo>
                    <a:pt x="571" y="1"/>
                    <a:pt x="572" y="0"/>
                    <a:pt x="574" y="0"/>
                  </a:cubicBezTo>
                  <a:lnTo>
                    <a:pt x="610" y="0"/>
                  </a:lnTo>
                  <a:cubicBezTo>
                    <a:pt x="611" y="0"/>
                    <a:pt x="612" y="1"/>
                    <a:pt x="612" y="2"/>
                  </a:cubicBezTo>
                  <a:cubicBezTo>
                    <a:pt x="612" y="4"/>
                    <a:pt x="611" y="5"/>
                    <a:pt x="610" y="5"/>
                  </a:cubicBezTo>
                  <a:close/>
                  <a:moveTo>
                    <a:pt x="548" y="5"/>
                  </a:moveTo>
                  <a:lnTo>
                    <a:pt x="512" y="5"/>
                  </a:lnTo>
                  <a:cubicBezTo>
                    <a:pt x="511" y="5"/>
                    <a:pt x="510" y="4"/>
                    <a:pt x="510" y="2"/>
                  </a:cubicBezTo>
                  <a:cubicBezTo>
                    <a:pt x="510" y="1"/>
                    <a:pt x="511" y="0"/>
                    <a:pt x="512" y="0"/>
                  </a:cubicBezTo>
                  <a:lnTo>
                    <a:pt x="548" y="0"/>
                  </a:lnTo>
                  <a:cubicBezTo>
                    <a:pt x="550" y="0"/>
                    <a:pt x="551" y="1"/>
                    <a:pt x="551" y="2"/>
                  </a:cubicBezTo>
                  <a:cubicBezTo>
                    <a:pt x="551" y="4"/>
                    <a:pt x="550" y="5"/>
                    <a:pt x="548" y="5"/>
                  </a:cubicBezTo>
                  <a:close/>
                  <a:moveTo>
                    <a:pt x="487" y="5"/>
                  </a:moveTo>
                  <a:lnTo>
                    <a:pt x="451" y="5"/>
                  </a:lnTo>
                  <a:cubicBezTo>
                    <a:pt x="450" y="5"/>
                    <a:pt x="448" y="4"/>
                    <a:pt x="448" y="2"/>
                  </a:cubicBezTo>
                  <a:cubicBezTo>
                    <a:pt x="448" y="1"/>
                    <a:pt x="450" y="0"/>
                    <a:pt x="451" y="0"/>
                  </a:cubicBezTo>
                  <a:lnTo>
                    <a:pt x="487" y="0"/>
                  </a:lnTo>
                  <a:cubicBezTo>
                    <a:pt x="488" y="0"/>
                    <a:pt x="489" y="1"/>
                    <a:pt x="489" y="2"/>
                  </a:cubicBezTo>
                  <a:cubicBezTo>
                    <a:pt x="489" y="4"/>
                    <a:pt x="488" y="5"/>
                    <a:pt x="487" y="5"/>
                  </a:cubicBezTo>
                  <a:close/>
                  <a:moveTo>
                    <a:pt x="425" y="5"/>
                  </a:moveTo>
                  <a:lnTo>
                    <a:pt x="389" y="5"/>
                  </a:lnTo>
                  <a:cubicBezTo>
                    <a:pt x="388" y="5"/>
                    <a:pt x="387" y="4"/>
                    <a:pt x="387" y="2"/>
                  </a:cubicBezTo>
                  <a:cubicBezTo>
                    <a:pt x="387" y="1"/>
                    <a:pt x="388" y="0"/>
                    <a:pt x="389" y="0"/>
                  </a:cubicBezTo>
                  <a:lnTo>
                    <a:pt x="425" y="0"/>
                  </a:lnTo>
                  <a:cubicBezTo>
                    <a:pt x="427" y="0"/>
                    <a:pt x="428" y="1"/>
                    <a:pt x="428" y="2"/>
                  </a:cubicBezTo>
                  <a:cubicBezTo>
                    <a:pt x="428" y="4"/>
                    <a:pt x="427" y="5"/>
                    <a:pt x="425" y="5"/>
                  </a:cubicBezTo>
                  <a:close/>
                  <a:moveTo>
                    <a:pt x="364" y="5"/>
                  </a:moveTo>
                  <a:lnTo>
                    <a:pt x="328" y="5"/>
                  </a:lnTo>
                  <a:cubicBezTo>
                    <a:pt x="327" y="5"/>
                    <a:pt x="325" y="4"/>
                    <a:pt x="325" y="2"/>
                  </a:cubicBezTo>
                  <a:cubicBezTo>
                    <a:pt x="325" y="1"/>
                    <a:pt x="327" y="0"/>
                    <a:pt x="328" y="0"/>
                  </a:cubicBezTo>
                  <a:lnTo>
                    <a:pt x="364" y="0"/>
                  </a:lnTo>
                  <a:cubicBezTo>
                    <a:pt x="365" y="0"/>
                    <a:pt x="366" y="1"/>
                    <a:pt x="366" y="2"/>
                  </a:cubicBezTo>
                  <a:cubicBezTo>
                    <a:pt x="366" y="4"/>
                    <a:pt x="365" y="5"/>
                    <a:pt x="364" y="5"/>
                  </a:cubicBezTo>
                  <a:close/>
                  <a:moveTo>
                    <a:pt x="302" y="5"/>
                  </a:moveTo>
                  <a:lnTo>
                    <a:pt x="267" y="5"/>
                  </a:lnTo>
                  <a:cubicBezTo>
                    <a:pt x="265" y="5"/>
                    <a:pt x="264" y="4"/>
                    <a:pt x="264" y="2"/>
                  </a:cubicBezTo>
                  <a:cubicBezTo>
                    <a:pt x="264" y="1"/>
                    <a:pt x="265" y="0"/>
                    <a:pt x="267" y="0"/>
                  </a:cubicBezTo>
                  <a:lnTo>
                    <a:pt x="302" y="0"/>
                  </a:lnTo>
                  <a:cubicBezTo>
                    <a:pt x="304" y="0"/>
                    <a:pt x="305" y="1"/>
                    <a:pt x="305" y="2"/>
                  </a:cubicBezTo>
                  <a:cubicBezTo>
                    <a:pt x="305" y="4"/>
                    <a:pt x="304" y="5"/>
                    <a:pt x="302" y="5"/>
                  </a:cubicBezTo>
                  <a:close/>
                  <a:moveTo>
                    <a:pt x="241" y="5"/>
                  </a:moveTo>
                  <a:lnTo>
                    <a:pt x="206" y="9"/>
                  </a:lnTo>
                  <a:cubicBezTo>
                    <a:pt x="204" y="9"/>
                    <a:pt x="203" y="8"/>
                    <a:pt x="203" y="7"/>
                  </a:cubicBezTo>
                  <a:cubicBezTo>
                    <a:pt x="203" y="5"/>
                    <a:pt x="204" y="4"/>
                    <a:pt x="205" y="4"/>
                  </a:cubicBezTo>
                  <a:lnTo>
                    <a:pt x="241" y="0"/>
                  </a:lnTo>
                  <a:cubicBezTo>
                    <a:pt x="242" y="0"/>
                    <a:pt x="243" y="1"/>
                    <a:pt x="244" y="3"/>
                  </a:cubicBezTo>
                  <a:cubicBezTo>
                    <a:pt x="244" y="4"/>
                    <a:pt x="243" y="5"/>
                    <a:pt x="241" y="5"/>
                  </a:cubicBezTo>
                  <a:close/>
                  <a:moveTo>
                    <a:pt x="181" y="15"/>
                  </a:moveTo>
                  <a:lnTo>
                    <a:pt x="151" y="24"/>
                  </a:lnTo>
                  <a:lnTo>
                    <a:pt x="152" y="24"/>
                  </a:lnTo>
                  <a:lnTo>
                    <a:pt x="148" y="26"/>
                  </a:lnTo>
                  <a:cubicBezTo>
                    <a:pt x="147" y="26"/>
                    <a:pt x="145" y="26"/>
                    <a:pt x="144" y="25"/>
                  </a:cubicBezTo>
                  <a:cubicBezTo>
                    <a:pt x="144" y="23"/>
                    <a:pt x="144" y="22"/>
                    <a:pt x="145" y="21"/>
                  </a:cubicBezTo>
                  <a:lnTo>
                    <a:pt x="149" y="19"/>
                  </a:lnTo>
                  <a:cubicBezTo>
                    <a:pt x="149" y="19"/>
                    <a:pt x="150" y="19"/>
                    <a:pt x="150" y="19"/>
                  </a:cubicBezTo>
                  <a:lnTo>
                    <a:pt x="180" y="10"/>
                  </a:lnTo>
                  <a:cubicBezTo>
                    <a:pt x="181" y="9"/>
                    <a:pt x="183" y="10"/>
                    <a:pt x="183" y="11"/>
                  </a:cubicBezTo>
                  <a:cubicBezTo>
                    <a:pt x="183" y="13"/>
                    <a:pt x="183" y="14"/>
                    <a:pt x="181" y="15"/>
                  </a:cubicBezTo>
                  <a:close/>
                  <a:moveTo>
                    <a:pt x="125" y="38"/>
                  </a:moveTo>
                  <a:lnTo>
                    <a:pt x="111" y="46"/>
                  </a:lnTo>
                  <a:lnTo>
                    <a:pt x="111" y="45"/>
                  </a:lnTo>
                  <a:lnTo>
                    <a:pt x="96" y="58"/>
                  </a:lnTo>
                  <a:cubicBezTo>
                    <a:pt x="95" y="59"/>
                    <a:pt x="94" y="59"/>
                    <a:pt x="93" y="57"/>
                  </a:cubicBezTo>
                  <a:cubicBezTo>
                    <a:pt x="92" y="56"/>
                    <a:pt x="92" y="55"/>
                    <a:pt x="93" y="54"/>
                  </a:cubicBezTo>
                  <a:lnTo>
                    <a:pt x="108" y="42"/>
                  </a:lnTo>
                  <a:cubicBezTo>
                    <a:pt x="108" y="41"/>
                    <a:pt x="108" y="41"/>
                    <a:pt x="108" y="41"/>
                  </a:cubicBezTo>
                  <a:lnTo>
                    <a:pt x="123" y="33"/>
                  </a:lnTo>
                  <a:cubicBezTo>
                    <a:pt x="124" y="33"/>
                    <a:pt x="126" y="33"/>
                    <a:pt x="126" y="34"/>
                  </a:cubicBezTo>
                  <a:cubicBezTo>
                    <a:pt x="127" y="36"/>
                    <a:pt x="127" y="37"/>
                    <a:pt x="125" y="38"/>
                  </a:cubicBezTo>
                  <a:close/>
                  <a:moveTo>
                    <a:pt x="77" y="74"/>
                  </a:moveTo>
                  <a:lnTo>
                    <a:pt x="75" y="75"/>
                  </a:lnTo>
                  <a:lnTo>
                    <a:pt x="75" y="75"/>
                  </a:lnTo>
                  <a:lnTo>
                    <a:pt x="54" y="101"/>
                  </a:lnTo>
                  <a:cubicBezTo>
                    <a:pt x="53" y="102"/>
                    <a:pt x="51" y="102"/>
                    <a:pt x="50" y="101"/>
                  </a:cubicBezTo>
                  <a:cubicBezTo>
                    <a:pt x="49" y="101"/>
                    <a:pt x="49" y="99"/>
                    <a:pt x="50" y="98"/>
                  </a:cubicBezTo>
                  <a:lnTo>
                    <a:pt x="71" y="72"/>
                  </a:lnTo>
                  <a:cubicBezTo>
                    <a:pt x="72" y="72"/>
                    <a:pt x="72" y="72"/>
                    <a:pt x="72" y="72"/>
                  </a:cubicBezTo>
                  <a:lnTo>
                    <a:pt x="73" y="70"/>
                  </a:lnTo>
                  <a:cubicBezTo>
                    <a:pt x="74" y="69"/>
                    <a:pt x="76" y="69"/>
                    <a:pt x="77" y="71"/>
                  </a:cubicBezTo>
                  <a:cubicBezTo>
                    <a:pt x="78" y="72"/>
                    <a:pt x="78" y="73"/>
                    <a:pt x="77" y="74"/>
                  </a:cubicBezTo>
                  <a:close/>
                  <a:moveTo>
                    <a:pt x="40" y="122"/>
                  </a:moveTo>
                  <a:lnTo>
                    <a:pt x="24" y="152"/>
                  </a:lnTo>
                  <a:lnTo>
                    <a:pt x="24" y="151"/>
                  </a:lnTo>
                  <a:lnTo>
                    <a:pt x="23" y="153"/>
                  </a:lnTo>
                  <a:cubicBezTo>
                    <a:pt x="23" y="154"/>
                    <a:pt x="21" y="155"/>
                    <a:pt x="20" y="155"/>
                  </a:cubicBezTo>
                  <a:cubicBezTo>
                    <a:pt x="19" y="154"/>
                    <a:pt x="18" y="153"/>
                    <a:pt x="18" y="152"/>
                  </a:cubicBezTo>
                  <a:lnTo>
                    <a:pt x="18" y="152"/>
                  </a:lnTo>
                  <a:lnTo>
                    <a:pt x="19" y="150"/>
                  </a:lnTo>
                  <a:cubicBezTo>
                    <a:pt x="19" y="150"/>
                    <a:pt x="19" y="149"/>
                    <a:pt x="19" y="149"/>
                  </a:cubicBezTo>
                  <a:lnTo>
                    <a:pt x="35" y="119"/>
                  </a:lnTo>
                  <a:cubicBezTo>
                    <a:pt x="36" y="118"/>
                    <a:pt x="37" y="118"/>
                    <a:pt x="39" y="118"/>
                  </a:cubicBezTo>
                  <a:cubicBezTo>
                    <a:pt x="40" y="119"/>
                    <a:pt x="40" y="121"/>
                    <a:pt x="40" y="122"/>
                  </a:cubicBezTo>
                  <a:close/>
                  <a:moveTo>
                    <a:pt x="16" y="177"/>
                  </a:moveTo>
                  <a:lnTo>
                    <a:pt x="10" y="196"/>
                  </a:lnTo>
                  <a:lnTo>
                    <a:pt x="10" y="196"/>
                  </a:lnTo>
                  <a:lnTo>
                    <a:pt x="8" y="212"/>
                  </a:lnTo>
                  <a:cubicBezTo>
                    <a:pt x="8" y="213"/>
                    <a:pt x="7" y="214"/>
                    <a:pt x="6" y="214"/>
                  </a:cubicBezTo>
                  <a:cubicBezTo>
                    <a:pt x="4" y="214"/>
                    <a:pt x="3" y="213"/>
                    <a:pt x="3" y="211"/>
                  </a:cubicBezTo>
                  <a:lnTo>
                    <a:pt x="5" y="195"/>
                  </a:lnTo>
                  <a:cubicBezTo>
                    <a:pt x="5" y="195"/>
                    <a:pt x="5" y="195"/>
                    <a:pt x="5" y="195"/>
                  </a:cubicBezTo>
                  <a:lnTo>
                    <a:pt x="11" y="176"/>
                  </a:lnTo>
                  <a:cubicBezTo>
                    <a:pt x="11" y="175"/>
                    <a:pt x="13" y="174"/>
                    <a:pt x="14" y="174"/>
                  </a:cubicBezTo>
                  <a:cubicBezTo>
                    <a:pt x="15" y="175"/>
                    <a:pt x="16" y="176"/>
                    <a:pt x="16" y="177"/>
                  </a:cubicBezTo>
                  <a:close/>
                  <a:moveTo>
                    <a:pt x="6" y="237"/>
                  </a:moveTo>
                  <a:lnTo>
                    <a:pt x="5" y="245"/>
                  </a:lnTo>
                  <a:lnTo>
                    <a:pt x="5" y="273"/>
                  </a:lnTo>
                  <a:cubicBezTo>
                    <a:pt x="5" y="274"/>
                    <a:pt x="4" y="275"/>
                    <a:pt x="2" y="275"/>
                  </a:cubicBezTo>
                  <a:cubicBezTo>
                    <a:pt x="1" y="275"/>
                    <a:pt x="0" y="274"/>
                    <a:pt x="0" y="273"/>
                  </a:cubicBezTo>
                  <a:lnTo>
                    <a:pt x="0" y="244"/>
                  </a:lnTo>
                  <a:lnTo>
                    <a:pt x="1" y="237"/>
                  </a:lnTo>
                  <a:cubicBezTo>
                    <a:pt x="1" y="235"/>
                    <a:pt x="2" y="234"/>
                    <a:pt x="3" y="235"/>
                  </a:cubicBezTo>
                  <a:cubicBezTo>
                    <a:pt x="5" y="235"/>
                    <a:pt x="6" y="236"/>
                    <a:pt x="6" y="237"/>
                  </a:cubicBezTo>
                  <a:close/>
                  <a:moveTo>
                    <a:pt x="5" y="298"/>
                  </a:moveTo>
                  <a:lnTo>
                    <a:pt x="5" y="334"/>
                  </a:lnTo>
                  <a:cubicBezTo>
                    <a:pt x="5" y="336"/>
                    <a:pt x="4" y="337"/>
                    <a:pt x="2" y="337"/>
                  </a:cubicBezTo>
                  <a:cubicBezTo>
                    <a:pt x="1" y="337"/>
                    <a:pt x="0" y="336"/>
                    <a:pt x="0" y="334"/>
                  </a:cubicBezTo>
                  <a:lnTo>
                    <a:pt x="0" y="298"/>
                  </a:lnTo>
                  <a:cubicBezTo>
                    <a:pt x="0" y="297"/>
                    <a:pt x="1" y="296"/>
                    <a:pt x="2" y="296"/>
                  </a:cubicBezTo>
                  <a:cubicBezTo>
                    <a:pt x="4" y="296"/>
                    <a:pt x="5" y="297"/>
                    <a:pt x="5" y="298"/>
                  </a:cubicBezTo>
                  <a:close/>
                  <a:moveTo>
                    <a:pt x="5" y="360"/>
                  </a:moveTo>
                  <a:lnTo>
                    <a:pt x="5" y="396"/>
                  </a:lnTo>
                  <a:cubicBezTo>
                    <a:pt x="5" y="397"/>
                    <a:pt x="4" y="398"/>
                    <a:pt x="2" y="398"/>
                  </a:cubicBezTo>
                  <a:cubicBezTo>
                    <a:pt x="1" y="398"/>
                    <a:pt x="0" y="397"/>
                    <a:pt x="0" y="396"/>
                  </a:cubicBezTo>
                  <a:lnTo>
                    <a:pt x="0" y="360"/>
                  </a:lnTo>
                  <a:cubicBezTo>
                    <a:pt x="0" y="358"/>
                    <a:pt x="1" y="357"/>
                    <a:pt x="2" y="357"/>
                  </a:cubicBezTo>
                  <a:cubicBezTo>
                    <a:pt x="4" y="357"/>
                    <a:pt x="5" y="358"/>
                    <a:pt x="5" y="360"/>
                  </a:cubicBezTo>
                  <a:close/>
                  <a:moveTo>
                    <a:pt x="5" y="421"/>
                  </a:moveTo>
                  <a:lnTo>
                    <a:pt x="5" y="457"/>
                  </a:lnTo>
                  <a:cubicBezTo>
                    <a:pt x="5" y="459"/>
                    <a:pt x="4" y="460"/>
                    <a:pt x="2" y="460"/>
                  </a:cubicBezTo>
                  <a:cubicBezTo>
                    <a:pt x="1" y="460"/>
                    <a:pt x="0" y="459"/>
                    <a:pt x="0" y="457"/>
                  </a:cubicBezTo>
                  <a:lnTo>
                    <a:pt x="0" y="421"/>
                  </a:lnTo>
                  <a:cubicBezTo>
                    <a:pt x="0" y="420"/>
                    <a:pt x="1" y="419"/>
                    <a:pt x="2" y="419"/>
                  </a:cubicBezTo>
                  <a:cubicBezTo>
                    <a:pt x="4" y="419"/>
                    <a:pt x="5" y="420"/>
                    <a:pt x="5" y="421"/>
                  </a:cubicBezTo>
                  <a:close/>
                  <a:moveTo>
                    <a:pt x="5" y="483"/>
                  </a:moveTo>
                  <a:lnTo>
                    <a:pt x="5" y="519"/>
                  </a:lnTo>
                  <a:cubicBezTo>
                    <a:pt x="5" y="520"/>
                    <a:pt x="4" y="521"/>
                    <a:pt x="2" y="521"/>
                  </a:cubicBezTo>
                  <a:cubicBezTo>
                    <a:pt x="1" y="521"/>
                    <a:pt x="0" y="520"/>
                    <a:pt x="0" y="519"/>
                  </a:cubicBezTo>
                  <a:lnTo>
                    <a:pt x="0" y="483"/>
                  </a:lnTo>
                  <a:cubicBezTo>
                    <a:pt x="0" y="481"/>
                    <a:pt x="1" y="480"/>
                    <a:pt x="2" y="480"/>
                  </a:cubicBezTo>
                  <a:cubicBezTo>
                    <a:pt x="4" y="480"/>
                    <a:pt x="5" y="481"/>
                    <a:pt x="5" y="483"/>
                  </a:cubicBezTo>
                  <a:close/>
                  <a:moveTo>
                    <a:pt x="5" y="544"/>
                  </a:moveTo>
                  <a:lnTo>
                    <a:pt x="5" y="580"/>
                  </a:lnTo>
                  <a:cubicBezTo>
                    <a:pt x="5" y="581"/>
                    <a:pt x="4" y="583"/>
                    <a:pt x="2" y="583"/>
                  </a:cubicBezTo>
                  <a:cubicBezTo>
                    <a:pt x="1" y="583"/>
                    <a:pt x="0" y="581"/>
                    <a:pt x="0" y="580"/>
                  </a:cubicBezTo>
                  <a:lnTo>
                    <a:pt x="0" y="544"/>
                  </a:lnTo>
                  <a:cubicBezTo>
                    <a:pt x="0" y="543"/>
                    <a:pt x="1" y="542"/>
                    <a:pt x="2" y="542"/>
                  </a:cubicBezTo>
                  <a:cubicBezTo>
                    <a:pt x="4" y="542"/>
                    <a:pt x="5" y="543"/>
                    <a:pt x="5" y="544"/>
                  </a:cubicBezTo>
                  <a:close/>
                  <a:moveTo>
                    <a:pt x="5" y="606"/>
                  </a:moveTo>
                  <a:lnTo>
                    <a:pt x="5" y="641"/>
                  </a:lnTo>
                  <a:cubicBezTo>
                    <a:pt x="5" y="643"/>
                    <a:pt x="4" y="644"/>
                    <a:pt x="2" y="644"/>
                  </a:cubicBezTo>
                  <a:cubicBezTo>
                    <a:pt x="1" y="644"/>
                    <a:pt x="0" y="643"/>
                    <a:pt x="0" y="641"/>
                  </a:cubicBezTo>
                  <a:lnTo>
                    <a:pt x="0" y="606"/>
                  </a:lnTo>
                  <a:cubicBezTo>
                    <a:pt x="0" y="604"/>
                    <a:pt x="1" y="603"/>
                    <a:pt x="2" y="603"/>
                  </a:cubicBezTo>
                  <a:cubicBezTo>
                    <a:pt x="4" y="603"/>
                    <a:pt x="5" y="604"/>
                    <a:pt x="5" y="606"/>
                  </a:cubicBezTo>
                  <a:close/>
                  <a:moveTo>
                    <a:pt x="5" y="667"/>
                  </a:moveTo>
                  <a:lnTo>
                    <a:pt x="5" y="667"/>
                  </a:lnTo>
                  <a:lnTo>
                    <a:pt x="9" y="702"/>
                  </a:lnTo>
                  <a:cubicBezTo>
                    <a:pt x="9" y="704"/>
                    <a:pt x="8" y="705"/>
                    <a:pt x="6" y="705"/>
                  </a:cubicBezTo>
                  <a:cubicBezTo>
                    <a:pt x="5" y="705"/>
                    <a:pt x="4" y="704"/>
                    <a:pt x="4" y="703"/>
                  </a:cubicBezTo>
                  <a:lnTo>
                    <a:pt x="0" y="667"/>
                  </a:lnTo>
                  <a:lnTo>
                    <a:pt x="0" y="667"/>
                  </a:lnTo>
                  <a:cubicBezTo>
                    <a:pt x="0" y="666"/>
                    <a:pt x="1" y="665"/>
                    <a:pt x="2" y="665"/>
                  </a:cubicBezTo>
                  <a:cubicBezTo>
                    <a:pt x="4" y="665"/>
                    <a:pt x="5" y="666"/>
                    <a:pt x="5" y="667"/>
                  </a:cubicBezTo>
                  <a:close/>
                  <a:moveTo>
                    <a:pt x="13" y="727"/>
                  </a:moveTo>
                  <a:lnTo>
                    <a:pt x="24" y="761"/>
                  </a:lnTo>
                  <a:lnTo>
                    <a:pt x="24" y="760"/>
                  </a:lnTo>
                  <a:lnTo>
                    <a:pt x="24" y="761"/>
                  </a:lnTo>
                  <a:cubicBezTo>
                    <a:pt x="25" y="762"/>
                    <a:pt x="24" y="764"/>
                    <a:pt x="23" y="764"/>
                  </a:cubicBezTo>
                  <a:cubicBezTo>
                    <a:pt x="22" y="765"/>
                    <a:pt x="20" y="764"/>
                    <a:pt x="19" y="763"/>
                  </a:cubicBezTo>
                  <a:lnTo>
                    <a:pt x="19" y="763"/>
                  </a:lnTo>
                  <a:cubicBezTo>
                    <a:pt x="19" y="763"/>
                    <a:pt x="19" y="762"/>
                    <a:pt x="19" y="762"/>
                  </a:cubicBezTo>
                  <a:lnTo>
                    <a:pt x="9" y="729"/>
                  </a:lnTo>
                  <a:cubicBezTo>
                    <a:pt x="8" y="727"/>
                    <a:pt x="9" y="726"/>
                    <a:pt x="10" y="725"/>
                  </a:cubicBezTo>
                  <a:cubicBezTo>
                    <a:pt x="12" y="725"/>
                    <a:pt x="13" y="726"/>
                    <a:pt x="13" y="727"/>
                  </a:cubicBezTo>
                  <a:close/>
                  <a:moveTo>
                    <a:pt x="36" y="783"/>
                  </a:moveTo>
                  <a:lnTo>
                    <a:pt x="46" y="801"/>
                  </a:lnTo>
                  <a:lnTo>
                    <a:pt x="45" y="801"/>
                  </a:lnTo>
                  <a:lnTo>
                    <a:pt x="55" y="813"/>
                  </a:lnTo>
                  <a:cubicBezTo>
                    <a:pt x="56" y="814"/>
                    <a:pt x="56" y="815"/>
                    <a:pt x="55" y="816"/>
                  </a:cubicBezTo>
                  <a:cubicBezTo>
                    <a:pt x="54" y="817"/>
                    <a:pt x="52" y="817"/>
                    <a:pt x="51" y="816"/>
                  </a:cubicBezTo>
                  <a:lnTo>
                    <a:pt x="41" y="804"/>
                  </a:lnTo>
                  <a:cubicBezTo>
                    <a:pt x="41" y="804"/>
                    <a:pt x="41" y="804"/>
                    <a:pt x="41" y="804"/>
                  </a:cubicBezTo>
                  <a:lnTo>
                    <a:pt x="32" y="786"/>
                  </a:lnTo>
                  <a:cubicBezTo>
                    <a:pt x="31" y="784"/>
                    <a:pt x="31" y="783"/>
                    <a:pt x="33" y="782"/>
                  </a:cubicBezTo>
                  <a:cubicBezTo>
                    <a:pt x="34" y="782"/>
                    <a:pt x="35" y="782"/>
                    <a:pt x="36" y="783"/>
                  </a:cubicBezTo>
                  <a:close/>
                  <a:moveTo>
                    <a:pt x="72" y="832"/>
                  </a:moveTo>
                  <a:lnTo>
                    <a:pt x="75" y="837"/>
                  </a:lnTo>
                  <a:lnTo>
                    <a:pt x="75" y="836"/>
                  </a:lnTo>
                  <a:lnTo>
                    <a:pt x="98" y="855"/>
                  </a:lnTo>
                  <a:cubicBezTo>
                    <a:pt x="100" y="856"/>
                    <a:pt x="100" y="858"/>
                    <a:pt x="99" y="859"/>
                  </a:cubicBezTo>
                  <a:cubicBezTo>
                    <a:pt x="98" y="860"/>
                    <a:pt x="96" y="860"/>
                    <a:pt x="95" y="859"/>
                  </a:cubicBezTo>
                  <a:lnTo>
                    <a:pt x="72" y="840"/>
                  </a:lnTo>
                  <a:cubicBezTo>
                    <a:pt x="72" y="840"/>
                    <a:pt x="72" y="840"/>
                    <a:pt x="71" y="840"/>
                  </a:cubicBezTo>
                  <a:lnTo>
                    <a:pt x="68" y="836"/>
                  </a:lnTo>
                  <a:cubicBezTo>
                    <a:pt x="67" y="835"/>
                    <a:pt x="67" y="833"/>
                    <a:pt x="68" y="832"/>
                  </a:cubicBezTo>
                  <a:cubicBezTo>
                    <a:pt x="69" y="831"/>
                    <a:pt x="71" y="831"/>
                    <a:pt x="72" y="832"/>
                  </a:cubicBezTo>
                  <a:close/>
                  <a:moveTo>
                    <a:pt x="119" y="870"/>
                  </a:moveTo>
                  <a:lnTo>
                    <a:pt x="150" y="887"/>
                  </a:lnTo>
                  <a:cubicBezTo>
                    <a:pt x="151" y="888"/>
                    <a:pt x="152" y="890"/>
                    <a:pt x="151" y="891"/>
                  </a:cubicBezTo>
                  <a:cubicBezTo>
                    <a:pt x="150" y="892"/>
                    <a:pt x="149" y="893"/>
                    <a:pt x="148" y="892"/>
                  </a:cubicBezTo>
                  <a:lnTo>
                    <a:pt x="116" y="874"/>
                  </a:lnTo>
                  <a:cubicBezTo>
                    <a:pt x="115" y="874"/>
                    <a:pt x="115" y="872"/>
                    <a:pt x="115" y="871"/>
                  </a:cubicBezTo>
                  <a:cubicBezTo>
                    <a:pt x="116" y="870"/>
                    <a:pt x="118" y="869"/>
                    <a:pt x="119" y="870"/>
                  </a:cubicBezTo>
                  <a:close/>
                  <a:moveTo>
                    <a:pt x="174" y="895"/>
                  </a:moveTo>
                  <a:lnTo>
                    <a:pt x="196" y="902"/>
                  </a:lnTo>
                  <a:cubicBezTo>
                    <a:pt x="198" y="902"/>
                    <a:pt x="198" y="904"/>
                    <a:pt x="198" y="905"/>
                  </a:cubicBezTo>
                  <a:cubicBezTo>
                    <a:pt x="197" y="907"/>
                    <a:pt x="196" y="907"/>
                    <a:pt x="195" y="907"/>
                  </a:cubicBezTo>
                  <a:lnTo>
                    <a:pt x="172" y="900"/>
                  </a:lnTo>
                  <a:cubicBezTo>
                    <a:pt x="171" y="900"/>
                    <a:pt x="170" y="898"/>
                    <a:pt x="171" y="897"/>
                  </a:cubicBezTo>
                  <a:cubicBezTo>
                    <a:pt x="171" y="895"/>
                    <a:pt x="173" y="895"/>
                    <a:pt x="174" y="895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2638" y="985"/>
              <a:ext cx="651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itchFamily="18" charset="0"/>
                  <a:cs typeface="Arial" pitchFamily="34" charset="0"/>
                </a:rPr>
                <a:t>Повторное 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2631" y="1113"/>
              <a:ext cx="658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itchFamily="18" charset="0"/>
                  <a:cs typeface="Arial" pitchFamily="34" charset="0"/>
                </a:rPr>
                <a:t>выделение 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2427" y="1242"/>
              <a:ext cx="103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itchFamily="18" charset="0"/>
                  <a:cs typeface="Arial" pitchFamily="34" charset="0"/>
                </a:rPr>
                <a:t>целевого изотопа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altLang="ru-RU" sz="1300" dirty="0" smtClean="0">
                  <a:solidFill>
                    <a:srgbClr val="000000"/>
                  </a:solidFill>
                  <a:latin typeface="Cambria" pitchFamily="18" charset="0"/>
                </a:rPr>
                <a:t>(при необходимости)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2465" y="2399"/>
              <a:ext cx="1005" cy="502"/>
            </a:xfrm>
            <a:custGeom>
              <a:avLst/>
              <a:gdLst>
                <a:gd name="T0" fmla="*/ 242 w 2419"/>
                <a:gd name="T1" fmla="*/ 1209 h 1209"/>
                <a:gd name="T2" fmla="*/ 2177 w 2419"/>
                <a:gd name="T3" fmla="*/ 1209 h 1209"/>
                <a:gd name="T4" fmla="*/ 2419 w 2419"/>
                <a:gd name="T5" fmla="*/ 968 h 1209"/>
                <a:gd name="T6" fmla="*/ 2419 w 2419"/>
                <a:gd name="T7" fmla="*/ 242 h 1209"/>
                <a:gd name="T8" fmla="*/ 2177 w 2419"/>
                <a:gd name="T9" fmla="*/ 0 h 1209"/>
                <a:gd name="T10" fmla="*/ 242 w 2419"/>
                <a:gd name="T11" fmla="*/ 0 h 1209"/>
                <a:gd name="T12" fmla="*/ 0 w 2419"/>
                <a:gd name="T13" fmla="*/ 242 h 1209"/>
                <a:gd name="T14" fmla="*/ 0 w 2419"/>
                <a:gd name="T15" fmla="*/ 968 h 1209"/>
                <a:gd name="T16" fmla="*/ 242 w 2419"/>
                <a:gd name="T17" fmla="*/ 1209 h 1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19" h="1209">
                  <a:moveTo>
                    <a:pt x="242" y="1209"/>
                  </a:moveTo>
                  <a:lnTo>
                    <a:pt x="2177" y="1209"/>
                  </a:lnTo>
                  <a:cubicBezTo>
                    <a:pt x="2311" y="1209"/>
                    <a:pt x="2419" y="1101"/>
                    <a:pt x="2419" y="968"/>
                  </a:cubicBezTo>
                  <a:lnTo>
                    <a:pt x="2419" y="242"/>
                  </a:lnTo>
                  <a:cubicBezTo>
                    <a:pt x="2419" y="108"/>
                    <a:pt x="2311" y="0"/>
                    <a:pt x="2177" y="0"/>
                  </a:cubicBezTo>
                  <a:lnTo>
                    <a:pt x="242" y="0"/>
                  </a:lnTo>
                  <a:cubicBezTo>
                    <a:pt x="108" y="0"/>
                    <a:pt x="0" y="108"/>
                    <a:pt x="0" y="242"/>
                  </a:cubicBezTo>
                  <a:lnTo>
                    <a:pt x="0" y="968"/>
                  </a:lnTo>
                  <a:cubicBezTo>
                    <a:pt x="0" y="1101"/>
                    <a:pt x="108" y="1209"/>
                    <a:pt x="242" y="1209"/>
                  </a:cubicBez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auto">
            <a:xfrm>
              <a:off x="2650" y="2393"/>
              <a:ext cx="771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itchFamily="18" charset="0"/>
                  <a:cs typeface="Arial" pitchFamily="34" charset="0"/>
                </a:rPr>
                <a:t>Определение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auto">
            <a:xfrm>
              <a:off x="2651" y="2521"/>
              <a:ext cx="771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itchFamily="18" charset="0"/>
                  <a:cs typeface="Arial" pitchFamily="34" charset="0"/>
                </a:rPr>
                <a:t>количества и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/>
          </p:nvSpPr>
          <p:spPr bwMode="auto">
            <a:xfrm>
              <a:off x="2526" y="2649"/>
              <a:ext cx="1036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itchFamily="18" charset="0"/>
                  <a:cs typeface="Arial" pitchFamily="34" charset="0"/>
                </a:rPr>
                <a:t>качества целевого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2775" y="2776"/>
              <a:ext cx="485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itchFamily="18" charset="0"/>
                  <a:cs typeface="Arial" pitchFamily="34" charset="0"/>
                </a:rPr>
                <a:t>изотопа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Line 36"/>
            <p:cNvSpPr>
              <a:spLocks noChangeShapeType="1"/>
            </p:cNvSpPr>
            <p:nvPr/>
          </p:nvSpPr>
          <p:spPr bwMode="auto">
            <a:xfrm>
              <a:off x="2088" y="2650"/>
              <a:ext cx="325" cy="0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2398" y="2616"/>
              <a:ext cx="67" cy="67"/>
            </a:xfrm>
            <a:custGeom>
              <a:avLst/>
              <a:gdLst>
                <a:gd name="T0" fmla="*/ 161 w 161"/>
                <a:gd name="T1" fmla="*/ 81 h 161"/>
                <a:gd name="T2" fmla="*/ 0 w 161"/>
                <a:gd name="T3" fmla="*/ 161 h 161"/>
                <a:gd name="T4" fmla="*/ 0 w 161"/>
                <a:gd name="T5" fmla="*/ 0 h 161"/>
                <a:gd name="T6" fmla="*/ 161 w 161"/>
                <a:gd name="T7" fmla="*/ 8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161">
                  <a:moveTo>
                    <a:pt x="161" y="81"/>
                  </a:moveTo>
                  <a:cubicBezTo>
                    <a:pt x="99" y="84"/>
                    <a:pt x="40" y="113"/>
                    <a:pt x="0" y="161"/>
                  </a:cubicBezTo>
                  <a:cubicBezTo>
                    <a:pt x="25" y="111"/>
                    <a:pt x="25" y="51"/>
                    <a:pt x="0" y="0"/>
                  </a:cubicBezTo>
                  <a:cubicBezTo>
                    <a:pt x="40" y="48"/>
                    <a:pt x="99" y="77"/>
                    <a:pt x="161" y="81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Freeform 38"/>
            <p:cNvSpPr>
              <a:spLocks noEditPoints="1"/>
            </p:cNvSpPr>
            <p:nvPr/>
          </p:nvSpPr>
          <p:spPr bwMode="auto">
            <a:xfrm>
              <a:off x="3464" y="1215"/>
              <a:ext cx="105" cy="589"/>
            </a:xfrm>
            <a:custGeom>
              <a:avLst/>
              <a:gdLst>
                <a:gd name="T0" fmla="*/ 14 w 254"/>
                <a:gd name="T1" fmla="*/ 1391 h 1417"/>
                <a:gd name="T2" fmla="*/ 200 w 254"/>
                <a:gd name="T3" fmla="*/ 1391 h 1417"/>
                <a:gd name="T4" fmla="*/ 214 w 254"/>
                <a:gd name="T5" fmla="*/ 1404 h 1417"/>
                <a:gd name="T6" fmla="*/ 200 w 254"/>
                <a:gd name="T7" fmla="*/ 1417 h 1417"/>
                <a:gd name="T8" fmla="*/ 14 w 254"/>
                <a:gd name="T9" fmla="*/ 1417 h 1417"/>
                <a:gd name="T10" fmla="*/ 0 w 254"/>
                <a:gd name="T11" fmla="*/ 1404 h 1417"/>
                <a:gd name="T12" fmla="*/ 14 w 254"/>
                <a:gd name="T13" fmla="*/ 1391 h 1417"/>
                <a:gd name="T14" fmla="*/ 227 w 254"/>
                <a:gd name="T15" fmla="*/ 1311 h 1417"/>
                <a:gd name="T16" fmla="*/ 227 w 254"/>
                <a:gd name="T17" fmla="*/ 1124 h 1417"/>
                <a:gd name="T18" fmla="*/ 241 w 254"/>
                <a:gd name="T19" fmla="*/ 1111 h 1417"/>
                <a:gd name="T20" fmla="*/ 254 w 254"/>
                <a:gd name="T21" fmla="*/ 1124 h 1417"/>
                <a:gd name="T22" fmla="*/ 254 w 254"/>
                <a:gd name="T23" fmla="*/ 1311 h 1417"/>
                <a:gd name="T24" fmla="*/ 241 w 254"/>
                <a:gd name="T25" fmla="*/ 1324 h 1417"/>
                <a:gd name="T26" fmla="*/ 227 w 254"/>
                <a:gd name="T27" fmla="*/ 1311 h 1417"/>
                <a:gd name="T28" fmla="*/ 227 w 254"/>
                <a:gd name="T29" fmla="*/ 991 h 1417"/>
                <a:gd name="T30" fmla="*/ 227 w 254"/>
                <a:gd name="T31" fmla="*/ 804 h 1417"/>
                <a:gd name="T32" fmla="*/ 241 w 254"/>
                <a:gd name="T33" fmla="*/ 791 h 1417"/>
                <a:gd name="T34" fmla="*/ 254 w 254"/>
                <a:gd name="T35" fmla="*/ 804 h 1417"/>
                <a:gd name="T36" fmla="*/ 254 w 254"/>
                <a:gd name="T37" fmla="*/ 991 h 1417"/>
                <a:gd name="T38" fmla="*/ 241 w 254"/>
                <a:gd name="T39" fmla="*/ 1004 h 1417"/>
                <a:gd name="T40" fmla="*/ 227 w 254"/>
                <a:gd name="T41" fmla="*/ 991 h 1417"/>
                <a:gd name="T42" fmla="*/ 227 w 254"/>
                <a:gd name="T43" fmla="*/ 671 h 1417"/>
                <a:gd name="T44" fmla="*/ 227 w 254"/>
                <a:gd name="T45" fmla="*/ 484 h 1417"/>
                <a:gd name="T46" fmla="*/ 241 w 254"/>
                <a:gd name="T47" fmla="*/ 471 h 1417"/>
                <a:gd name="T48" fmla="*/ 254 w 254"/>
                <a:gd name="T49" fmla="*/ 484 h 1417"/>
                <a:gd name="T50" fmla="*/ 254 w 254"/>
                <a:gd name="T51" fmla="*/ 671 h 1417"/>
                <a:gd name="T52" fmla="*/ 241 w 254"/>
                <a:gd name="T53" fmla="*/ 684 h 1417"/>
                <a:gd name="T54" fmla="*/ 227 w 254"/>
                <a:gd name="T55" fmla="*/ 671 h 1417"/>
                <a:gd name="T56" fmla="*/ 227 w 254"/>
                <a:gd name="T57" fmla="*/ 351 h 1417"/>
                <a:gd name="T58" fmla="*/ 227 w 254"/>
                <a:gd name="T59" fmla="*/ 164 h 1417"/>
                <a:gd name="T60" fmla="*/ 241 w 254"/>
                <a:gd name="T61" fmla="*/ 151 h 1417"/>
                <a:gd name="T62" fmla="*/ 254 w 254"/>
                <a:gd name="T63" fmla="*/ 164 h 1417"/>
                <a:gd name="T64" fmla="*/ 254 w 254"/>
                <a:gd name="T65" fmla="*/ 351 h 1417"/>
                <a:gd name="T66" fmla="*/ 241 w 254"/>
                <a:gd name="T67" fmla="*/ 364 h 1417"/>
                <a:gd name="T68" fmla="*/ 227 w 254"/>
                <a:gd name="T69" fmla="*/ 351 h 1417"/>
                <a:gd name="T70" fmla="*/ 227 w 254"/>
                <a:gd name="T71" fmla="*/ 31 h 1417"/>
                <a:gd name="T72" fmla="*/ 227 w 254"/>
                <a:gd name="T73" fmla="*/ 13 h 1417"/>
                <a:gd name="T74" fmla="*/ 241 w 254"/>
                <a:gd name="T75" fmla="*/ 26 h 1417"/>
                <a:gd name="T76" fmla="*/ 138 w 254"/>
                <a:gd name="T77" fmla="*/ 26 h 1417"/>
                <a:gd name="T78" fmla="*/ 125 w 254"/>
                <a:gd name="T79" fmla="*/ 13 h 1417"/>
                <a:gd name="T80" fmla="*/ 138 w 254"/>
                <a:gd name="T81" fmla="*/ 0 h 1417"/>
                <a:gd name="T82" fmla="*/ 241 w 254"/>
                <a:gd name="T83" fmla="*/ 0 h 1417"/>
                <a:gd name="T84" fmla="*/ 254 w 254"/>
                <a:gd name="T85" fmla="*/ 13 h 1417"/>
                <a:gd name="T86" fmla="*/ 254 w 254"/>
                <a:gd name="T87" fmla="*/ 31 h 1417"/>
                <a:gd name="T88" fmla="*/ 241 w 254"/>
                <a:gd name="T89" fmla="*/ 44 h 1417"/>
                <a:gd name="T90" fmla="*/ 227 w 254"/>
                <a:gd name="T91" fmla="*/ 31 h 1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54" h="1417">
                  <a:moveTo>
                    <a:pt x="14" y="1391"/>
                  </a:moveTo>
                  <a:lnTo>
                    <a:pt x="200" y="1391"/>
                  </a:lnTo>
                  <a:cubicBezTo>
                    <a:pt x="208" y="1391"/>
                    <a:pt x="214" y="1396"/>
                    <a:pt x="214" y="1404"/>
                  </a:cubicBezTo>
                  <a:cubicBezTo>
                    <a:pt x="214" y="1411"/>
                    <a:pt x="208" y="1417"/>
                    <a:pt x="200" y="1417"/>
                  </a:cubicBezTo>
                  <a:lnTo>
                    <a:pt x="14" y="1417"/>
                  </a:lnTo>
                  <a:cubicBezTo>
                    <a:pt x="6" y="1417"/>
                    <a:pt x="0" y="1411"/>
                    <a:pt x="0" y="1404"/>
                  </a:cubicBezTo>
                  <a:cubicBezTo>
                    <a:pt x="0" y="1396"/>
                    <a:pt x="6" y="1391"/>
                    <a:pt x="14" y="1391"/>
                  </a:cubicBezTo>
                  <a:close/>
                  <a:moveTo>
                    <a:pt x="227" y="1311"/>
                  </a:moveTo>
                  <a:lnTo>
                    <a:pt x="227" y="1124"/>
                  </a:lnTo>
                  <a:cubicBezTo>
                    <a:pt x="227" y="1117"/>
                    <a:pt x="233" y="1111"/>
                    <a:pt x="241" y="1111"/>
                  </a:cubicBezTo>
                  <a:cubicBezTo>
                    <a:pt x="248" y="1111"/>
                    <a:pt x="254" y="1117"/>
                    <a:pt x="254" y="1124"/>
                  </a:cubicBezTo>
                  <a:lnTo>
                    <a:pt x="254" y="1311"/>
                  </a:lnTo>
                  <a:cubicBezTo>
                    <a:pt x="254" y="1318"/>
                    <a:pt x="248" y="1324"/>
                    <a:pt x="241" y="1324"/>
                  </a:cubicBezTo>
                  <a:cubicBezTo>
                    <a:pt x="233" y="1324"/>
                    <a:pt x="227" y="1318"/>
                    <a:pt x="227" y="1311"/>
                  </a:cubicBezTo>
                  <a:close/>
                  <a:moveTo>
                    <a:pt x="227" y="991"/>
                  </a:moveTo>
                  <a:lnTo>
                    <a:pt x="227" y="804"/>
                  </a:lnTo>
                  <a:cubicBezTo>
                    <a:pt x="227" y="797"/>
                    <a:pt x="233" y="791"/>
                    <a:pt x="241" y="791"/>
                  </a:cubicBezTo>
                  <a:cubicBezTo>
                    <a:pt x="248" y="791"/>
                    <a:pt x="254" y="797"/>
                    <a:pt x="254" y="804"/>
                  </a:cubicBezTo>
                  <a:lnTo>
                    <a:pt x="254" y="991"/>
                  </a:lnTo>
                  <a:cubicBezTo>
                    <a:pt x="254" y="998"/>
                    <a:pt x="248" y="1004"/>
                    <a:pt x="241" y="1004"/>
                  </a:cubicBezTo>
                  <a:cubicBezTo>
                    <a:pt x="233" y="1004"/>
                    <a:pt x="227" y="998"/>
                    <a:pt x="227" y="991"/>
                  </a:cubicBezTo>
                  <a:close/>
                  <a:moveTo>
                    <a:pt x="227" y="671"/>
                  </a:moveTo>
                  <a:lnTo>
                    <a:pt x="227" y="484"/>
                  </a:lnTo>
                  <a:cubicBezTo>
                    <a:pt x="227" y="477"/>
                    <a:pt x="233" y="471"/>
                    <a:pt x="241" y="471"/>
                  </a:cubicBezTo>
                  <a:cubicBezTo>
                    <a:pt x="248" y="471"/>
                    <a:pt x="254" y="477"/>
                    <a:pt x="254" y="484"/>
                  </a:cubicBezTo>
                  <a:lnTo>
                    <a:pt x="254" y="671"/>
                  </a:lnTo>
                  <a:cubicBezTo>
                    <a:pt x="254" y="678"/>
                    <a:pt x="248" y="684"/>
                    <a:pt x="241" y="684"/>
                  </a:cubicBezTo>
                  <a:cubicBezTo>
                    <a:pt x="233" y="684"/>
                    <a:pt x="227" y="678"/>
                    <a:pt x="227" y="671"/>
                  </a:cubicBezTo>
                  <a:close/>
                  <a:moveTo>
                    <a:pt x="227" y="351"/>
                  </a:moveTo>
                  <a:lnTo>
                    <a:pt x="227" y="164"/>
                  </a:lnTo>
                  <a:cubicBezTo>
                    <a:pt x="227" y="157"/>
                    <a:pt x="233" y="151"/>
                    <a:pt x="241" y="151"/>
                  </a:cubicBezTo>
                  <a:cubicBezTo>
                    <a:pt x="248" y="151"/>
                    <a:pt x="254" y="157"/>
                    <a:pt x="254" y="164"/>
                  </a:cubicBezTo>
                  <a:lnTo>
                    <a:pt x="254" y="351"/>
                  </a:lnTo>
                  <a:cubicBezTo>
                    <a:pt x="254" y="358"/>
                    <a:pt x="248" y="364"/>
                    <a:pt x="241" y="364"/>
                  </a:cubicBezTo>
                  <a:cubicBezTo>
                    <a:pt x="233" y="364"/>
                    <a:pt x="227" y="358"/>
                    <a:pt x="227" y="351"/>
                  </a:cubicBezTo>
                  <a:close/>
                  <a:moveTo>
                    <a:pt x="227" y="31"/>
                  </a:moveTo>
                  <a:lnTo>
                    <a:pt x="227" y="13"/>
                  </a:lnTo>
                  <a:lnTo>
                    <a:pt x="241" y="26"/>
                  </a:lnTo>
                  <a:lnTo>
                    <a:pt x="138" y="26"/>
                  </a:lnTo>
                  <a:cubicBezTo>
                    <a:pt x="131" y="26"/>
                    <a:pt x="125" y="20"/>
                    <a:pt x="125" y="13"/>
                  </a:cubicBezTo>
                  <a:cubicBezTo>
                    <a:pt x="125" y="6"/>
                    <a:pt x="131" y="0"/>
                    <a:pt x="138" y="0"/>
                  </a:cubicBezTo>
                  <a:lnTo>
                    <a:pt x="241" y="0"/>
                  </a:lnTo>
                  <a:cubicBezTo>
                    <a:pt x="248" y="0"/>
                    <a:pt x="254" y="6"/>
                    <a:pt x="254" y="13"/>
                  </a:cubicBezTo>
                  <a:lnTo>
                    <a:pt x="254" y="31"/>
                  </a:lnTo>
                  <a:cubicBezTo>
                    <a:pt x="254" y="38"/>
                    <a:pt x="248" y="44"/>
                    <a:pt x="241" y="44"/>
                  </a:cubicBezTo>
                  <a:cubicBezTo>
                    <a:pt x="233" y="44"/>
                    <a:pt x="227" y="38"/>
                    <a:pt x="227" y="31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Freeform 39"/>
            <p:cNvSpPr>
              <a:spLocks/>
            </p:cNvSpPr>
            <p:nvPr/>
          </p:nvSpPr>
          <p:spPr bwMode="auto">
            <a:xfrm>
              <a:off x="3470" y="1187"/>
              <a:ext cx="66" cy="67"/>
            </a:xfrm>
            <a:custGeom>
              <a:avLst/>
              <a:gdLst>
                <a:gd name="T0" fmla="*/ 0 w 161"/>
                <a:gd name="T1" fmla="*/ 80 h 160"/>
                <a:gd name="T2" fmla="*/ 161 w 161"/>
                <a:gd name="T3" fmla="*/ 0 h 160"/>
                <a:gd name="T4" fmla="*/ 161 w 161"/>
                <a:gd name="T5" fmla="*/ 160 h 160"/>
                <a:gd name="T6" fmla="*/ 0 w 161"/>
                <a:gd name="T7" fmla="*/ 8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160">
                  <a:moveTo>
                    <a:pt x="0" y="80"/>
                  </a:moveTo>
                  <a:cubicBezTo>
                    <a:pt x="62" y="76"/>
                    <a:pt x="120" y="47"/>
                    <a:pt x="161" y="0"/>
                  </a:cubicBezTo>
                  <a:cubicBezTo>
                    <a:pt x="135" y="50"/>
                    <a:pt x="135" y="110"/>
                    <a:pt x="161" y="160"/>
                  </a:cubicBezTo>
                  <a:cubicBezTo>
                    <a:pt x="120" y="113"/>
                    <a:pt x="62" y="84"/>
                    <a:pt x="0" y="80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Line 40"/>
            <p:cNvSpPr>
              <a:spLocks noChangeShapeType="1"/>
            </p:cNvSpPr>
            <p:nvPr/>
          </p:nvSpPr>
          <p:spPr bwMode="auto">
            <a:xfrm>
              <a:off x="1584" y="1045"/>
              <a:ext cx="0" cy="200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Freeform 41"/>
            <p:cNvSpPr>
              <a:spLocks/>
            </p:cNvSpPr>
            <p:nvPr/>
          </p:nvSpPr>
          <p:spPr bwMode="auto">
            <a:xfrm>
              <a:off x="1550" y="1229"/>
              <a:ext cx="67" cy="67"/>
            </a:xfrm>
            <a:custGeom>
              <a:avLst/>
              <a:gdLst>
                <a:gd name="T0" fmla="*/ 81 w 161"/>
                <a:gd name="T1" fmla="*/ 160 h 160"/>
                <a:gd name="T2" fmla="*/ 0 w 161"/>
                <a:gd name="T3" fmla="*/ 0 h 160"/>
                <a:gd name="T4" fmla="*/ 161 w 161"/>
                <a:gd name="T5" fmla="*/ 0 h 160"/>
                <a:gd name="T6" fmla="*/ 81 w 161"/>
                <a:gd name="T7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160">
                  <a:moveTo>
                    <a:pt x="81" y="160"/>
                  </a:moveTo>
                  <a:lnTo>
                    <a:pt x="0" y="0"/>
                  </a:lnTo>
                  <a:cubicBezTo>
                    <a:pt x="51" y="25"/>
                    <a:pt x="110" y="25"/>
                    <a:pt x="161" y="0"/>
                  </a:cubicBezTo>
                  <a:lnTo>
                    <a:pt x="81" y="16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Line 42"/>
            <p:cNvSpPr>
              <a:spLocks noChangeShapeType="1"/>
            </p:cNvSpPr>
            <p:nvPr/>
          </p:nvSpPr>
          <p:spPr bwMode="auto">
            <a:xfrm>
              <a:off x="1584" y="1610"/>
              <a:ext cx="0" cy="139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Freeform 43"/>
            <p:cNvSpPr>
              <a:spLocks/>
            </p:cNvSpPr>
            <p:nvPr/>
          </p:nvSpPr>
          <p:spPr bwMode="auto">
            <a:xfrm>
              <a:off x="1551" y="1733"/>
              <a:ext cx="67" cy="67"/>
            </a:xfrm>
            <a:custGeom>
              <a:avLst/>
              <a:gdLst>
                <a:gd name="T0" fmla="*/ 80 w 161"/>
                <a:gd name="T1" fmla="*/ 161 h 161"/>
                <a:gd name="T2" fmla="*/ 0 w 161"/>
                <a:gd name="T3" fmla="*/ 0 h 161"/>
                <a:gd name="T4" fmla="*/ 161 w 161"/>
                <a:gd name="T5" fmla="*/ 0 h 161"/>
                <a:gd name="T6" fmla="*/ 80 w 161"/>
                <a:gd name="T7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161">
                  <a:moveTo>
                    <a:pt x="80" y="161"/>
                  </a:moveTo>
                  <a:lnTo>
                    <a:pt x="0" y="0"/>
                  </a:lnTo>
                  <a:cubicBezTo>
                    <a:pt x="50" y="25"/>
                    <a:pt x="110" y="25"/>
                    <a:pt x="161" y="0"/>
                  </a:cubicBezTo>
                  <a:lnTo>
                    <a:pt x="80" y="16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Line 44"/>
            <p:cNvSpPr>
              <a:spLocks noChangeShapeType="1"/>
            </p:cNvSpPr>
            <p:nvPr/>
          </p:nvSpPr>
          <p:spPr bwMode="auto">
            <a:xfrm>
              <a:off x="1584" y="2303"/>
              <a:ext cx="0" cy="139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Freeform 45"/>
            <p:cNvSpPr>
              <a:spLocks/>
            </p:cNvSpPr>
            <p:nvPr/>
          </p:nvSpPr>
          <p:spPr bwMode="auto">
            <a:xfrm>
              <a:off x="1551" y="2426"/>
              <a:ext cx="67" cy="67"/>
            </a:xfrm>
            <a:custGeom>
              <a:avLst/>
              <a:gdLst>
                <a:gd name="T0" fmla="*/ 80 w 161"/>
                <a:gd name="T1" fmla="*/ 161 h 161"/>
                <a:gd name="T2" fmla="*/ 0 w 161"/>
                <a:gd name="T3" fmla="*/ 0 h 161"/>
                <a:gd name="T4" fmla="*/ 161 w 161"/>
                <a:gd name="T5" fmla="*/ 0 h 161"/>
                <a:gd name="T6" fmla="*/ 80 w 161"/>
                <a:gd name="T7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161">
                  <a:moveTo>
                    <a:pt x="80" y="161"/>
                  </a:moveTo>
                  <a:lnTo>
                    <a:pt x="0" y="0"/>
                  </a:lnTo>
                  <a:cubicBezTo>
                    <a:pt x="50" y="25"/>
                    <a:pt x="110" y="25"/>
                    <a:pt x="161" y="0"/>
                  </a:cubicBezTo>
                  <a:lnTo>
                    <a:pt x="80" y="16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Freeform 46"/>
            <p:cNvSpPr>
              <a:spLocks/>
            </p:cNvSpPr>
            <p:nvPr/>
          </p:nvSpPr>
          <p:spPr bwMode="auto">
            <a:xfrm>
              <a:off x="2088" y="2037"/>
              <a:ext cx="872" cy="108"/>
            </a:xfrm>
            <a:custGeom>
              <a:avLst/>
              <a:gdLst>
                <a:gd name="T0" fmla="*/ 0 w 872"/>
                <a:gd name="T1" fmla="*/ 108 h 108"/>
                <a:gd name="T2" fmla="*/ 872 w 872"/>
                <a:gd name="T3" fmla="*/ 108 h 108"/>
                <a:gd name="T4" fmla="*/ 872 w 872"/>
                <a:gd name="T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72" h="108">
                  <a:moveTo>
                    <a:pt x="0" y="108"/>
                  </a:moveTo>
                  <a:lnTo>
                    <a:pt x="872" y="108"/>
                  </a:lnTo>
                  <a:lnTo>
                    <a:pt x="872" y="0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Freeform 47"/>
            <p:cNvSpPr>
              <a:spLocks/>
            </p:cNvSpPr>
            <p:nvPr/>
          </p:nvSpPr>
          <p:spPr bwMode="auto">
            <a:xfrm>
              <a:off x="2926" y="1987"/>
              <a:ext cx="67" cy="67"/>
            </a:xfrm>
            <a:custGeom>
              <a:avLst/>
              <a:gdLst>
                <a:gd name="T0" fmla="*/ 80 w 161"/>
                <a:gd name="T1" fmla="*/ 0 h 161"/>
                <a:gd name="T2" fmla="*/ 161 w 161"/>
                <a:gd name="T3" fmla="*/ 161 h 161"/>
                <a:gd name="T4" fmla="*/ 0 w 161"/>
                <a:gd name="T5" fmla="*/ 161 h 161"/>
                <a:gd name="T6" fmla="*/ 80 w 161"/>
                <a:gd name="T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161">
                  <a:moveTo>
                    <a:pt x="80" y="0"/>
                  </a:moveTo>
                  <a:lnTo>
                    <a:pt x="161" y="161"/>
                  </a:lnTo>
                  <a:cubicBezTo>
                    <a:pt x="110" y="136"/>
                    <a:pt x="50" y="136"/>
                    <a:pt x="0" y="161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Freeform 48"/>
            <p:cNvSpPr>
              <a:spLocks/>
            </p:cNvSpPr>
            <p:nvPr/>
          </p:nvSpPr>
          <p:spPr bwMode="auto">
            <a:xfrm>
              <a:off x="2465" y="1610"/>
              <a:ext cx="1005" cy="377"/>
            </a:xfrm>
            <a:custGeom>
              <a:avLst/>
              <a:gdLst>
                <a:gd name="T0" fmla="*/ 242 w 2419"/>
                <a:gd name="T1" fmla="*/ 907 h 907"/>
                <a:gd name="T2" fmla="*/ 2177 w 2419"/>
                <a:gd name="T3" fmla="*/ 907 h 907"/>
                <a:gd name="T4" fmla="*/ 2419 w 2419"/>
                <a:gd name="T5" fmla="*/ 665 h 907"/>
                <a:gd name="T6" fmla="*/ 2419 w 2419"/>
                <a:gd name="T7" fmla="*/ 242 h 907"/>
                <a:gd name="T8" fmla="*/ 2177 w 2419"/>
                <a:gd name="T9" fmla="*/ 0 h 907"/>
                <a:gd name="T10" fmla="*/ 242 w 2419"/>
                <a:gd name="T11" fmla="*/ 0 h 907"/>
                <a:gd name="T12" fmla="*/ 0 w 2419"/>
                <a:gd name="T13" fmla="*/ 242 h 907"/>
                <a:gd name="T14" fmla="*/ 0 w 2419"/>
                <a:gd name="T15" fmla="*/ 665 h 907"/>
                <a:gd name="T16" fmla="*/ 242 w 2419"/>
                <a:gd name="T17" fmla="*/ 907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19" h="907">
                  <a:moveTo>
                    <a:pt x="242" y="907"/>
                  </a:moveTo>
                  <a:lnTo>
                    <a:pt x="2177" y="907"/>
                  </a:lnTo>
                  <a:cubicBezTo>
                    <a:pt x="2311" y="907"/>
                    <a:pt x="2419" y="799"/>
                    <a:pt x="2419" y="665"/>
                  </a:cubicBezTo>
                  <a:lnTo>
                    <a:pt x="2419" y="242"/>
                  </a:lnTo>
                  <a:cubicBezTo>
                    <a:pt x="2419" y="109"/>
                    <a:pt x="2311" y="0"/>
                    <a:pt x="2177" y="0"/>
                  </a:cubicBezTo>
                  <a:lnTo>
                    <a:pt x="242" y="0"/>
                  </a:lnTo>
                  <a:cubicBezTo>
                    <a:pt x="108" y="0"/>
                    <a:pt x="0" y="109"/>
                    <a:pt x="0" y="242"/>
                  </a:cubicBezTo>
                  <a:lnTo>
                    <a:pt x="0" y="665"/>
                  </a:lnTo>
                  <a:cubicBezTo>
                    <a:pt x="0" y="799"/>
                    <a:pt x="108" y="907"/>
                    <a:pt x="242" y="907"/>
                  </a:cubicBez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Rectangle 49"/>
            <p:cNvSpPr>
              <a:spLocks noChangeArrowheads="1"/>
            </p:cNvSpPr>
            <p:nvPr/>
          </p:nvSpPr>
          <p:spPr bwMode="auto">
            <a:xfrm>
              <a:off x="2650" y="1607"/>
              <a:ext cx="771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itchFamily="18" charset="0"/>
                  <a:cs typeface="Arial" pitchFamily="34" charset="0"/>
                </a:rPr>
                <a:t>Определение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Rectangle 50"/>
            <p:cNvSpPr>
              <a:spLocks noChangeArrowheads="1"/>
            </p:cNvSpPr>
            <p:nvPr/>
          </p:nvSpPr>
          <p:spPr bwMode="auto">
            <a:xfrm>
              <a:off x="2694" y="1733"/>
              <a:ext cx="678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itchFamily="18" charset="0"/>
                  <a:cs typeface="Arial" pitchFamily="34" charset="0"/>
                </a:rPr>
                <a:t>количества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Rectangle 51"/>
            <p:cNvSpPr>
              <a:spLocks noChangeArrowheads="1"/>
            </p:cNvSpPr>
            <p:nvPr/>
          </p:nvSpPr>
          <p:spPr bwMode="auto">
            <a:xfrm>
              <a:off x="2544" y="1861"/>
              <a:ext cx="976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itchFamily="18" charset="0"/>
                  <a:cs typeface="Arial" pitchFamily="34" charset="0"/>
                </a:rPr>
                <a:t>целевого изотопа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Freeform 52"/>
            <p:cNvSpPr>
              <a:spLocks noEditPoints="1"/>
            </p:cNvSpPr>
            <p:nvPr/>
          </p:nvSpPr>
          <p:spPr bwMode="auto">
            <a:xfrm>
              <a:off x="2143" y="850"/>
              <a:ext cx="830" cy="126"/>
            </a:xfrm>
            <a:custGeom>
              <a:avLst/>
              <a:gdLst>
                <a:gd name="T0" fmla="*/ 1973 w 2000"/>
                <a:gd name="T1" fmla="*/ 467 h 480"/>
                <a:gd name="T2" fmla="*/ 1973 w 2000"/>
                <a:gd name="T3" fmla="*/ 280 h 480"/>
                <a:gd name="T4" fmla="*/ 1986 w 2000"/>
                <a:gd name="T5" fmla="*/ 267 h 480"/>
                <a:gd name="T6" fmla="*/ 2000 w 2000"/>
                <a:gd name="T7" fmla="*/ 280 h 480"/>
                <a:gd name="T8" fmla="*/ 2000 w 2000"/>
                <a:gd name="T9" fmla="*/ 467 h 480"/>
                <a:gd name="T10" fmla="*/ 1986 w 2000"/>
                <a:gd name="T11" fmla="*/ 480 h 480"/>
                <a:gd name="T12" fmla="*/ 1973 w 2000"/>
                <a:gd name="T13" fmla="*/ 467 h 480"/>
                <a:gd name="T14" fmla="*/ 1973 w 2000"/>
                <a:gd name="T15" fmla="*/ 147 h 480"/>
                <a:gd name="T16" fmla="*/ 1973 w 2000"/>
                <a:gd name="T17" fmla="*/ 13 h 480"/>
                <a:gd name="T18" fmla="*/ 1986 w 2000"/>
                <a:gd name="T19" fmla="*/ 26 h 480"/>
                <a:gd name="T20" fmla="*/ 1933 w 2000"/>
                <a:gd name="T21" fmla="*/ 26 h 480"/>
                <a:gd name="T22" fmla="*/ 1920 w 2000"/>
                <a:gd name="T23" fmla="*/ 13 h 480"/>
                <a:gd name="T24" fmla="*/ 1933 w 2000"/>
                <a:gd name="T25" fmla="*/ 0 h 480"/>
                <a:gd name="T26" fmla="*/ 1986 w 2000"/>
                <a:gd name="T27" fmla="*/ 0 h 480"/>
                <a:gd name="T28" fmla="*/ 2000 w 2000"/>
                <a:gd name="T29" fmla="*/ 13 h 480"/>
                <a:gd name="T30" fmla="*/ 2000 w 2000"/>
                <a:gd name="T31" fmla="*/ 147 h 480"/>
                <a:gd name="T32" fmla="*/ 1986 w 2000"/>
                <a:gd name="T33" fmla="*/ 160 h 480"/>
                <a:gd name="T34" fmla="*/ 1973 w 2000"/>
                <a:gd name="T35" fmla="*/ 147 h 480"/>
                <a:gd name="T36" fmla="*/ 1800 w 2000"/>
                <a:gd name="T37" fmla="*/ 26 h 480"/>
                <a:gd name="T38" fmla="*/ 1613 w 2000"/>
                <a:gd name="T39" fmla="*/ 26 h 480"/>
                <a:gd name="T40" fmla="*/ 1600 w 2000"/>
                <a:gd name="T41" fmla="*/ 13 h 480"/>
                <a:gd name="T42" fmla="*/ 1613 w 2000"/>
                <a:gd name="T43" fmla="*/ 0 h 480"/>
                <a:gd name="T44" fmla="*/ 1800 w 2000"/>
                <a:gd name="T45" fmla="*/ 0 h 480"/>
                <a:gd name="T46" fmla="*/ 1813 w 2000"/>
                <a:gd name="T47" fmla="*/ 13 h 480"/>
                <a:gd name="T48" fmla="*/ 1800 w 2000"/>
                <a:gd name="T49" fmla="*/ 26 h 480"/>
                <a:gd name="T50" fmla="*/ 1480 w 2000"/>
                <a:gd name="T51" fmla="*/ 26 h 480"/>
                <a:gd name="T52" fmla="*/ 1293 w 2000"/>
                <a:gd name="T53" fmla="*/ 26 h 480"/>
                <a:gd name="T54" fmla="*/ 1280 w 2000"/>
                <a:gd name="T55" fmla="*/ 13 h 480"/>
                <a:gd name="T56" fmla="*/ 1293 w 2000"/>
                <a:gd name="T57" fmla="*/ 0 h 480"/>
                <a:gd name="T58" fmla="*/ 1480 w 2000"/>
                <a:gd name="T59" fmla="*/ 0 h 480"/>
                <a:gd name="T60" fmla="*/ 1493 w 2000"/>
                <a:gd name="T61" fmla="*/ 13 h 480"/>
                <a:gd name="T62" fmla="*/ 1480 w 2000"/>
                <a:gd name="T63" fmla="*/ 26 h 480"/>
                <a:gd name="T64" fmla="*/ 1160 w 2000"/>
                <a:gd name="T65" fmla="*/ 26 h 480"/>
                <a:gd name="T66" fmla="*/ 973 w 2000"/>
                <a:gd name="T67" fmla="*/ 26 h 480"/>
                <a:gd name="T68" fmla="*/ 960 w 2000"/>
                <a:gd name="T69" fmla="*/ 13 h 480"/>
                <a:gd name="T70" fmla="*/ 973 w 2000"/>
                <a:gd name="T71" fmla="*/ 0 h 480"/>
                <a:gd name="T72" fmla="*/ 1160 w 2000"/>
                <a:gd name="T73" fmla="*/ 0 h 480"/>
                <a:gd name="T74" fmla="*/ 1173 w 2000"/>
                <a:gd name="T75" fmla="*/ 13 h 480"/>
                <a:gd name="T76" fmla="*/ 1160 w 2000"/>
                <a:gd name="T77" fmla="*/ 26 h 480"/>
                <a:gd name="T78" fmla="*/ 840 w 2000"/>
                <a:gd name="T79" fmla="*/ 26 h 480"/>
                <a:gd name="T80" fmla="*/ 653 w 2000"/>
                <a:gd name="T81" fmla="*/ 26 h 480"/>
                <a:gd name="T82" fmla="*/ 640 w 2000"/>
                <a:gd name="T83" fmla="*/ 13 h 480"/>
                <a:gd name="T84" fmla="*/ 653 w 2000"/>
                <a:gd name="T85" fmla="*/ 0 h 480"/>
                <a:gd name="T86" fmla="*/ 840 w 2000"/>
                <a:gd name="T87" fmla="*/ 0 h 480"/>
                <a:gd name="T88" fmla="*/ 853 w 2000"/>
                <a:gd name="T89" fmla="*/ 13 h 480"/>
                <a:gd name="T90" fmla="*/ 840 w 2000"/>
                <a:gd name="T91" fmla="*/ 26 h 480"/>
                <a:gd name="T92" fmla="*/ 520 w 2000"/>
                <a:gd name="T93" fmla="*/ 26 h 480"/>
                <a:gd name="T94" fmla="*/ 333 w 2000"/>
                <a:gd name="T95" fmla="*/ 26 h 480"/>
                <a:gd name="T96" fmla="*/ 320 w 2000"/>
                <a:gd name="T97" fmla="*/ 13 h 480"/>
                <a:gd name="T98" fmla="*/ 333 w 2000"/>
                <a:gd name="T99" fmla="*/ 0 h 480"/>
                <a:gd name="T100" fmla="*/ 520 w 2000"/>
                <a:gd name="T101" fmla="*/ 0 h 480"/>
                <a:gd name="T102" fmla="*/ 533 w 2000"/>
                <a:gd name="T103" fmla="*/ 13 h 480"/>
                <a:gd name="T104" fmla="*/ 520 w 2000"/>
                <a:gd name="T105" fmla="*/ 26 h 480"/>
                <a:gd name="T106" fmla="*/ 200 w 2000"/>
                <a:gd name="T107" fmla="*/ 26 h 480"/>
                <a:gd name="T108" fmla="*/ 13 w 2000"/>
                <a:gd name="T109" fmla="*/ 26 h 480"/>
                <a:gd name="T110" fmla="*/ 0 w 2000"/>
                <a:gd name="T111" fmla="*/ 13 h 480"/>
                <a:gd name="T112" fmla="*/ 13 w 2000"/>
                <a:gd name="T113" fmla="*/ 0 h 480"/>
                <a:gd name="T114" fmla="*/ 200 w 2000"/>
                <a:gd name="T115" fmla="*/ 0 h 480"/>
                <a:gd name="T116" fmla="*/ 213 w 2000"/>
                <a:gd name="T117" fmla="*/ 13 h 480"/>
                <a:gd name="T118" fmla="*/ 200 w 2000"/>
                <a:gd name="T119" fmla="*/ 26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00" h="480">
                  <a:moveTo>
                    <a:pt x="1973" y="467"/>
                  </a:moveTo>
                  <a:lnTo>
                    <a:pt x="1973" y="280"/>
                  </a:lnTo>
                  <a:cubicBezTo>
                    <a:pt x="1973" y="273"/>
                    <a:pt x="1979" y="267"/>
                    <a:pt x="1986" y="267"/>
                  </a:cubicBezTo>
                  <a:cubicBezTo>
                    <a:pt x="1994" y="267"/>
                    <a:pt x="2000" y="273"/>
                    <a:pt x="2000" y="280"/>
                  </a:cubicBezTo>
                  <a:lnTo>
                    <a:pt x="2000" y="467"/>
                  </a:lnTo>
                  <a:cubicBezTo>
                    <a:pt x="2000" y="474"/>
                    <a:pt x="1994" y="480"/>
                    <a:pt x="1986" y="480"/>
                  </a:cubicBezTo>
                  <a:cubicBezTo>
                    <a:pt x="1979" y="480"/>
                    <a:pt x="1973" y="474"/>
                    <a:pt x="1973" y="467"/>
                  </a:cubicBezTo>
                  <a:close/>
                  <a:moveTo>
                    <a:pt x="1973" y="147"/>
                  </a:moveTo>
                  <a:lnTo>
                    <a:pt x="1973" y="13"/>
                  </a:lnTo>
                  <a:lnTo>
                    <a:pt x="1986" y="26"/>
                  </a:lnTo>
                  <a:lnTo>
                    <a:pt x="1933" y="26"/>
                  </a:lnTo>
                  <a:cubicBezTo>
                    <a:pt x="1926" y="26"/>
                    <a:pt x="1920" y="20"/>
                    <a:pt x="1920" y="13"/>
                  </a:cubicBezTo>
                  <a:cubicBezTo>
                    <a:pt x="1920" y="6"/>
                    <a:pt x="1926" y="0"/>
                    <a:pt x="1933" y="0"/>
                  </a:cubicBezTo>
                  <a:lnTo>
                    <a:pt x="1986" y="0"/>
                  </a:lnTo>
                  <a:cubicBezTo>
                    <a:pt x="1994" y="0"/>
                    <a:pt x="2000" y="6"/>
                    <a:pt x="2000" y="13"/>
                  </a:cubicBezTo>
                  <a:lnTo>
                    <a:pt x="2000" y="147"/>
                  </a:lnTo>
                  <a:cubicBezTo>
                    <a:pt x="2000" y="154"/>
                    <a:pt x="1994" y="160"/>
                    <a:pt x="1986" y="160"/>
                  </a:cubicBezTo>
                  <a:cubicBezTo>
                    <a:pt x="1979" y="160"/>
                    <a:pt x="1973" y="154"/>
                    <a:pt x="1973" y="147"/>
                  </a:cubicBezTo>
                  <a:close/>
                  <a:moveTo>
                    <a:pt x="1800" y="26"/>
                  </a:moveTo>
                  <a:lnTo>
                    <a:pt x="1613" y="26"/>
                  </a:lnTo>
                  <a:cubicBezTo>
                    <a:pt x="1606" y="26"/>
                    <a:pt x="1600" y="20"/>
                    <a:pt x="1600" y="13"/>
                  </a:cubicBezTo>
                  <a:cubicBezTo>
                    <a:pt x="1600" y="6"/>
                    <a:pt x="1606" y="0"/>
                    <a:pt x="1613" y="0"/>
                  </a:cubicBezTo>
                  <a:lnTo>
                    <a:pt x="1800" y="0"/>
                  </a:lnTo>
                  <a:cubicBezTo>
                    <a:pt x="1807" y="0"/>
                    <a:pt x="1813" y="6"/>
                    <a:pt x="1813" y="13"/>
                  </a:cubicBezTo>
                  <a:cubicBezTo>
                    <a:pt x="1813" y="20"/>
                    <a:pt x="1807" y="26"/>
                    <a:pt x="1800" y="26"/>
                  </a:cubicBezTo>
                  <a:close/>
                  <a:moveTo>
                    <a:pt x="1480" y="26"/>
                  </a:moveTo>
                  <a:lnTo>
                    <a:pt x="1293" y="26"/>
                  </a:lnTo>
                  <a:cubicBezTo>
                    <a:pt x="1286" y="26"/>
                    <a:pt x="1280" y="20"/>
                    <a:pt x="1280" y="13"/>
                  </a:cubicBezTo>
                  <a:cubicBezTo>
                    <a:pt x="1280" y="6"/>
                    <a:pt x="1286" y="0"/>
                    <a:pt x="1293" y="0"/>
                  </a:cubicBezTo>
                  <a:lnTo>
                    <a:pt x="1480" y="0"/>
                  </a:lnTo>
                  <a:cubicBezTo>
                    <a:pt x="1487" y="0"/>
                    <a:pt x="1493" y="6"/>
                    <a:pt x="1493" y="13"/>
                  </a:cubicBezTo>
                  <a:cubicBezTo>
                    <a:pt x="1493" y="20"/>
                    <a:pt x="1487" y="26"/>
                    <a:pt x="1480" y="26"/>
                  </a:cubicBezTo>
                  <a:close/>
                  <a:moveTo>
                    <a:pt x="1160" y="26"/>
                  </a:moveTo>
                  <a:lnTo>
                    <a:pt x="973" y="26"/>
                  </a:lnTo>
                  <a:cubicBezTo>
                    <a:pt x="966" y="26"/>
                    <a:pt x="960" y="20"/>
                    <a:pt x="960" y="13"/>
                  </a:cubicBezTo>
                  <a:cubicBezTo>
                    <a:pt x="960" y="6"/>
                    <a:pt x="966" y="0"/>
                    <a:pt x="973" y="0"/>
                  </a:cubicBezTo>
                  <a:lnTo>
                    <a:pt x="1160" y="0"/>
                  </a:lnTo>
                  <a:cubicBezTo>
                    <a:pt x="1167" y="0"/>
                    <a:pt x="1173" y="6"/>
                    <a:pt x="1173" y="13"/>
                  </a:cubicBezTo>
                  <a:cubicBezTo>
                    <a:pt x="1173" y="20"/>
                    <a:pt x="1167" y="26"/>
                    <a:pt x="1160" y="26"/>
                  </a:cubicBezTo>
                  <a:close/>
                  <a:moveTo>
                    <a:pt x="840" y="26"/>
                  </a:moveTo>
                  <a:lnTo>
                    <a:pt x="653" y="26"/>
                  </a:lnTo>
                  <a:cubicBezTo>
                    <a:pt x="646" y="26"/>
                    <a:pt x="640" y="20"/>
                    <a:pt x="640" y="13"/>
                  </a:cubicBezTo>
                  <a:cubicBezTo>
                    <a:pt x="640" y="6"/>
                    <a:pt x="646" y="0"/>
                    <a:pt x="653" y="0"/>
                  </a:cubicBezTo>
                  <a:lnTo>
                    <a:pt x="840" y="0"/>
                  </a:lnTo>
                  <a:cubicBezTo>
                    <a:pt x="847" y="0"/>
                    <a:pt x="853" y="6"/>
                    <a:pt x="853" y="13"/>
                  </a:cubicBezTo>
                  <a:cubicBezTo>
                    <a:pt x="853" y="20"/>
                    <a:pt x="847" y="26"/>
                    <a:pt x="840" y="26"/>
                  </a:cubicBezTo>
                  <a:close/>
                  <a:moveTo>
                    <a:pt x="520" y="26"/>
                  </a:moveTo>
                  <a:lnTo>
                    <a:pt x="333" y="26"/>
                  </a:lnTo>
                  <a:cubicBezTo>
                    <a:pt x="326" y="26"/>
                    <a:pt x="320" y="20"/>
                    <a:pt x="320" y="13"/>
                  </a:cubicBezTo>
                  <a:cubicBezTo>
                    <a:pt x="320" y="6"/>
                    <a:pt x="326" y="0"/>
                    <a:pt x="333" y="0"/>
                  </a:cubicBezTo>
                  <a:lnTo>
                    <a:pt x="520" y="0"/>
                  </a:lnTo>
                  <a:cubicBezTo>
                    <a:pt x="527" y="0"/>
                    <a:pt x="533" y="6"/>
                    <a:pt x="533" y="13"/>
                  </a:cubicBezTo>
                  <a:cubicBezTo>
                    <a:pt x="533" y="20"/>
                    <a:pt x="527" y="26"/>
                    <a:pt x="520" y="26"/>
                  </a:cubicBezTo>
                  <a:close/>
                  <a:moveTo>
                    <a:pt x="200" y="26"/>
                  </a:moveTo>
                  <a:lnTo>
                    <a:pt x="13" y="26"/>
                  </a:lnTo>
                  <a:cubicBezTo>
                    <a:pt x="6" y="26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lnTo>
                    <a:pt x="200" y="0"/>
                  </a:lnTo>
                  <a:cubicBezTo>
                    <a:pt x="207" y="0"/>
                    <a:pt x="213" y="6"/>
                    <a:pt x="213" y="13"/>
                  </a:cubicBezTo>
                  <a:cubicBezTo>
                    <a:pt x="213" y="20"/>
                    <a:pt x="207" y="26"/>
                    <a:pt x="200" y="26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Freeform 53"/>
            <p:cNvSpPr>
              <a:spLocks/>
            </p:cNvSpPr>
            <p:nvPr/>
          </p:nvSpPr>
          <p:spPr bwMode="auto">
            <a:xfrm>
              <a:off x="2088" y="823"/>
              <a:ext cx="67" cy="66"/>
            </a:xfrm>
            <a:custGeom>
              <a:avLst/>
              <a:gdLst>
                <a:gd name="T0" fmla="*/ 0 w 161"/>
                <a:gd name="T1" fmla="*/ 80 h 161"/>
                <a:gd name="T2" fmla="*/ 161 w 161"/>
                <a:gd name="T3" fmla="*/ 0 h 161"/>
                <a:gd name="T4" fmla="*/ 161 w 161"/>
                <a:gd name="T5" fmla="*/ 161 h 161"/>
                <a:gd name="T6" fmla="*/ 0 w 161"/>
                <a:gd name="T7" fmla="*/ 8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161">
                  <a:moveTo>
                    <a:pt x="0" y="80"/>
                  </a:moveTo>
                  <a:cubicBezTo>
                    <a:pt x="62" y="77"/>
                    <a:pt x="120" y="47"/>
                    <a:pt x="161" y="0"/>
                  </a:cubicBezTo>
                  <a:cubicBezTo>
                    <a:pt x="135" y="50"/>
                    <a:pt x="135" y="110"/>
                    <a:pt x="161" y="161"/>
                  </a:cubicBezTo>
                  <a:cubicBezTo>
                    <a:pt x="120" y="113"/>
                    <a:pt x="62" y="84"/>
                    <a:pt x="0" y="80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7" name="Прямоугольник 56"/>
          <p:cNvSpPr/>
          <p:nvPr/>
        </p:nvSpPr>
        <p:spPr>
          <a:xfrm>
            <a:off x="8628185" y="4844945"/>
            <a:ext cx="5158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5C9E4F-2704-4B3E-BD67-EC15BA752D17}" type="slidenum">
              <a:rPr kumimoji="0" lang="ru-RU" sz="14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22844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/>
          <p:cNvSpPr/>
          <p:nvPr/>
        </p:nvSpPr>
        <p:spPr>
          <a:xfrm>
            <a:off x="2742530" y="3998401"/>
            <a:ext cx="1440761" cy="71890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Очищенный ТПЭ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352337" y="146395"/>
            <a:ext cx="7380312" cy="48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62" tIns="50381" rIns="100762" bIns="50381" numCol="1" anchor="ctr" anchorCtr="0" compatLnSpc="1">
            <a:prstTxWarp prst="textNoShape">
              <a:avLst/>
            </a:prstTxWarp>
          </a:bodyPr>
          <a:lstStyle>
            <a:lvl1pPr algn="ctr" defTabSz="990892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>
                <a:solidFill>
                  <a:srgbClr val="0070C0"/>
                </a:solidFill>
              </a:rPr>
              <a:t>РХТ-3. Регенерация неразделённого вещества</a:t>
            </a:r>
          </a:p>
        </p:txBody>
      </p:sp>
      <p:pic>
        <p:nvPicPr>
          <p:cNvPr id="17" name="Рисунок 1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2" t="37277" r="4115" b="1875"/>
          <a:stretch/>
        </p:blipFill>
        <p:spPr bwMode="auto">
          <a:xfrm>
            <a:off x="3347864" y="1132404"/>
            <a:ext cx="5572210" cy="23810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923927" y="3570898"/>
            <a:ext cx="4939025" cy="1046424"/>
          </a:xfrm>
          <a:prstGeom prst="rect">
            <a:avLst/>
          </a:prstGeom>
          <a:noFill/>
        </p:spPr>
        <p:txBody>
          <a:bodyPr wrap="square" lIns="91426" tIns="45712" rIns="91426" bIns="45712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</a:rPr>
              <a:t>Лабораторный макет системы регенерации</a:t>
            </a:r>
          </a:p>
          <a:p>
            <a:pPr algn="ctr"/>
            <a:r>
              <a:rPr lang="ru-RU" sz="1200" dirty="0" smtClean="0"/>
              <a:t>1 – ультразвуковая ванна; 2 – перистальтические насосы;</a:t>
            </a:r>
          </a:p>
          <a:p>
            <a:pPr algn="ctr"/>
            <a:r>
              <a:rPr lang="ru-RU" sz="1200" dirty="0" smtClean="0"/>
              <a:t>3 – ротационный испаритель; 4 – напорный резервуар;</a:t>
            </a:r>
          </a:p>
          <a:p>
            <a:pPr algn="ctr"/>
            <a:r>
              <a:rPr lang="ru-RU" sz="1200" dirty="0" smtClean="0"/>
              <a:t>5 – ионообменная колонка; 6 – вентили; </a:t>
            </a:r>
          </a:p>
          <a:p>
            <a:pPr algn="ctr"/>
            <a:r>
              <a:rPr lang="ru-RU" sz="1200" dirty="0" smtClean="0"/>
              <a:t>7, 8, 9 – приёмные ёмкости; 10 – охладитель</a:t>
            </a:r>
            <a:endParaRPr lang="ru-RU" sz="1200" dirty="0"/>
          </a:p>
        </p:txBody>
      </p:sp>
      <p:grpSp>
        <p:nvGrpSpPr>
          <p:cNvPr id="20" name="Группа 19"/>
          <p:cNvGrpSpPr/>
          <p:nvPr/>
        </p:nvGrpSpPr>
        <p:grpSpPr>
          <a:xfrm>
            <a:off x="179512" y="1151060"/>
            <a:ext cx="3683391" cy="3570842"/>
            <a:chOff x="300308" y="2300651"/>
            <a:chExt cx="3888397" cy="4138219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1828800" y="3169920"/>
              <a:ext cx="1158480" cy="2375765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764" dirty="0">
                <a:latin typeface="Calibri" panose="020F0502020204030204" pitchFamily="34" charset="0"/>
              </a:endParaRPr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300308" y="2300651"/>
              <a:ext cx="1222141" cy="1024238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764" b="1" dirty="0" smtClean="0">
                  <a:latin typeface="Calibri" panose="020F0502020204030204" pitchFamily="34" charset="0"/>
                </a:rPr>
                <a:t>ТПЭ,</a:t>
              </a:r>
              <a:r>
                <a:rPr lang="ru-RU" sz="1764" b="1" dirty="0">
                  <a:latin typeface="Calibri" panose="020F0502020204030204" pitchFamily="34" charset="0"/>
                </a:rPr>
                <a:t> </a:t>
              </a:r>
              <a:r>
                <a:rPr lang="en-US" sz="1764" b="1" dirty="0" smtClean="0">
                  <a:latin typeface="Calibri" panose="020F0502020204030204" pitchFamily="34" charset="0"/>
                </a:rPr>
                <a:t>Fe, Cr, Ni</a:t>
              </a:r>
              <a:endParaRPr lang="en-US" sz="1764" b="1" dirty="0">
                <a:latin typeface="Calibri" panose="020F0502020204030204" pitchFamily="34" charset="0"/>
              </a:endParaRPr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376324" y="5591145"/>
              <a:ext cx="1281026" cy="84772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764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Примеси:</a:t>
              </a:r>
              <a:br>
                <a:rPr lang="ru-RU" sz="1764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</a:br>
              <a:r>
                <a:rPr lang="en-US" sz="1764" b="1" dirty="0" smtClean="0">
                  <a:latin typeface="Calibri" panose="020F0502020204030204" pitchFamily="34" charset="0"/>
                </a:rPr>
                <a:t>Fe</a:t>
              </a:r>
              <a:r>
                <a:rPr lang="en-US" sz="1764" b="1" dirty="0">
                  <a:latin typeface="Calibri" panose="020F0502020204030204" pitchFamily="34" charset="0"/>
                </a:rPr>
                <a:t>, Cr, Ni</a:t>
              </a:r>
              <a:endParaRPr lang="ru-RU" sz="176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1828800" y="3517385"/>
              <a:ext cx="1158480" cy="1647084"/>
            </a:xfrm>
            <a:prstGeom prst="rect">
              <a:avLst/>
            </a:prstGeom>
            <a:pattFill prst="openDmnd">
              <a:fgClr>
                <a:schemeClr val="tx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64">
                <a:latin typeface="Calibri" panose="020F0502020204030204" pitchFamily="34" charset="0"/>
              </a:endParaRPr>
            </a:p>
          </p:txBody>
        </p:sp>
        <p:sp>
          <p:nvSpPr>
            <p:cNvPr id="27" name="Развернутая стрелка 26"/>
            <p:cNvSpPr/>
            <p:nvPr/>
          </p:nvSpPr>
          <p:spPr>
            <a:xfrm rot="5400000">
              <a:off x="19337" y="4096372"/>
              <a:ext cx="3571087" cy="558884"/>
            </a:xfrm>
            <a:prstGeom prst="utur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64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3034560" y="2300651"/>
              <a:ext cx="1154145" cy="84772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543" b="1" dirty="0" smtClean="0">
                  <a:latin typeface="Calibri" panose="020F0502020204030204" pitchFamily="34" charset="0"/>
                </a:rPr>
                <a:t>Элюент</a:t>
              </a:r>
              <a:endParaRPr lang="ru-RU" sz="1543" b="1" dirty="0">
                <a:latin typeface="Calibri" panose="020F0502020204030204" pitchFamily="34" charset="0"/>
              </a:endParaRPr>
            </a:p>
            <a:p>
              <a:pPr algn="ctr"/>
              <a:r>
                <a:rPr lang="en-US" sz="1400" b="1" dirty="0">
                  <a:latin typeface="Calibri" panose="020F0502020204030204" pitchFamily="34" charset="0"/>
                </a:rPr>
                <a:t>HNO</a:t>
              </a:r>
              <a:r>
                <a:rPr lang="en-US" sz="1400" b="1" baseline="-25000" dirty="0">
                  <a:latin typeface="Calibri" panose="020F0502020204030204" pitchFamily="34" charset="0"/>
                </a:rPr>
                <a:t>3</a:t>
              </a:r>
              <a:endParaRPr lang="ru-RU" sz="1400" b="1" baseline="-25000" dirty="0">
                <a:latin typeface="Calibri" panose="020F0502020204030204" pitchFamily="34" charset="0"/>
              </a:endParaRPr>
            </a:p>
          </p:txBody>
        </p:sp>
        <p:sp>
          <p:nvSpPr>
            <p:cNvPr id="29" name="Стрелка углом 28"/>
            <p:cNvSpPr/>
            <p:nvPr/>
          </p:nvSpPr>
          <p:spPr>
            <a:xfrm rot="16200000" flipH="1">
              <a:off x="2023589" y="3035565"/>
              <a:ext cx="1512271" cy="621686"/>
            </a:xfrm>
            <a:prstGeom prst="bentArrow">
              <a:avLst>
                <a:gd name="adj1" fmla="val 25000"/>
                <a:gd name="adj2" fmla="val 26645"/>
                <a:gd name="adj3" fmla="val 25000"/>
                <a:gd name="adj4" fmla="val 4375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64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" name="Стрелка вправо 30"/>
            <p:cNvSpPr/>
            <p:nvPr/>
          </p:nvSpPr>
          <p:spPr>
            <a:xfrm>
              <a:off x="2111214" y="4102542"/>
              <a:ext cx="531409" cy="310305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64">
                <a:latin typeface="Calibri" panose="020F0502020204030204" pitchFamily="34" charset="0"/>
              </a:endParaRPr>
            </a:p>
          </p:txBody>
        </p:sp>
        <p:cxnSp>
          <p:nvCxnSpPr>
            <p:cNvPr id="32" name="Прямая со стрелкой 31"/>
            <p:cNvCxnSpPr/>
            <p:nvPr/>
          </p:nvCxnSpPr>
          <p:spPr>
            <a:xfrm>
              <a:off x="1440544" y="4357803"/>
              <a:ext cx="777344" cy="290547"/>
            </a:xfrm>
            <a:prstGeom prst="straightConnector1">
              <a:avLst/>
            </a:prstGeom>
            <a:ln w="25400">
              <a:tailEnd type="oval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Стрелка углом 29"/>
            <p:cNvSpPr/>
            <p:nvPr/>
          </p:nvSpPr>
          <p:spPr>
            <a:xfrm rot="10800000" flipH="1">
              <a:off x="2576274" y="4537045"/>
              <a:ext cx="612634" cy="1717534"/>
            </a:xfrm>
            <a:prstGeom prst="bentArrow">
              <a:avLst>
                <a:gd name="adj1" fmla="val 25000"/>
                <a:gd name="adj2" fmla="val 25712"/>
                <a:gd name="adj3" fmla="val 25000"/>
                <a:gd name="adj4" fmla="val 63287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64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-36513" y="2270906"/>
            <a:ext cx="1641273" cy="10904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ctr"/>
            <a:r>
              <a:rPr lang="ru-RU" sz="12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Хроматографическая</a:t>
            </a:r>
            <a:r>
              <a:rPr lang="ru-RU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колонка:</a:t>
            </a:r>
          </a:p>
          <a:p>
            <a:pPr lvl="0" algn="ctr"/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твердый носитель </a:t>
            </a:r>
            <a:r>
              <a:rPr lang="ru-RU" sz="12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ru-RU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Д2ЭГФК, </a:t>
            </a:r>
          </a:p>
          <a:p>
            <a:pPr lvl="0" algn="ctr"/>
            <a:r>
              <a:rPr lang="ru-RU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либо ТОДГА</a:t>
            </a:r>
            <a:endParaRPr lang="ru-RU" sz="12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2337" y="689395"/>
            <a:ext cx="8567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Регенерация неразделённого </a:t>
            </a:r>
            <a:r>
              <a:rPr lang="ru-RU" sz="1200" dirty="0" smtClean="0"/>
              <a:t>вещества – возврат в процесс вещества, вышедшего из источника ионов, но не достигшего приемника изотопов и оставшегося на внутренних поверхностях масс-сепаратора</a:t>
            </a:r>
            <a:endParaRPr lang="ru-RU" sz="12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8628185" y="4844945"/>
            <a:ext cx="5158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5C9E4F-2704-4B3E-BD67-EC15BA752D17}" type="slidenum">
              <a:rPr kumimoji="0" lang="ru-RU" sz="14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68347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 txBox="1">
            <a:spLocks/>
          </p:cNvSpPr>
          <p:nvPr/>
        </p:nvSpPr>
        <p:spPr>
          <a:xfrm>
            <a:off x="1469133" y="116266"/>
            <a:ext cx="6631259" cy="655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62" tIns="50381" rIns="100762" bIns="50381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defTabSz="990892">
              <a:spcBef>
                <a:spcPct val="0"/>
              </a:spcBef>
              <a:buNone/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solidFill>
                  <a:srgbClr val="0070C0"/>
                </a:solidFill>
              </a:rPr>
              <a:t>РХТ-3. </a:t>
            </a:r>
            <a:r>
              <a:rPr lang="ru-RU" sz="1800" b="1" dirty="0">
                <a:solidFill>
                  <a:srgbClr val="0070C0"/>
                </a:solidFill>
              </a:rPr>
              <a:t>Принципиальная </a:t>
            </a:r>
            <a:r>
              <a:rPr lang="ru-RU" sz="1800" b="1" dirty="0" smtClean="0">
                <a:solidFill>
                  <a:srgbClr val="0070C0"/>
                </a:solidFill>
              </a:rPr>
              <a:t>схема </a:t>
            </a:r>
            <a:r>
              <a:rPr lang="ru-RU" sz="1800" b="1" dirty="0">
                <a:solidFill>
                  <a:srgbClr val="0070C0"/>
                </a:solidFill>
              </a:rPr>
              <a:t>сбора и регенерации неразделённого </a:t>
            </a:r>
            <a:r>
              <a:rPr lang="ru-RU" sz="1800" b="1" dirty="0" smtClean="0">
                <a:solidFill>
                  <a:srgbClr val="0070C0"/>
                </a:solidFill>
              </a:rPr>
              <a:t>продукта</a:t>
            </a:r>
            <a:endParaRPr lang="ru-RU" altLang="ru-RU" sz="1800" b="1" dirty="0">
              <a:solidFill>
                <a:srgbClr val="0070C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479504" y="868913"/>
            <a:ext cx="33123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Calibri" panose="020F0502020204030204" pitchFamily="34" charset="0"/>
              </a:rPr>
              <a:t>Используемые реактивы: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Calibri" panose="020F0502020204030204" pitchFamily="34" charset="0"/>
              </a:rPr>
              <a:t>Кислота азотная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Calibri" panose="020F0502020204030204" pitchFamily="34" charset="0"/>
              </a:rPr>
              <a:t>Вода дистиллированная</a:t>
            </a:r>
          </a:p>
          <a:p>
            <a:endParaRPr lang="ru-RU" sz="1600" dirty="0" smtClean="0">
              <a:latin typeface="Calibri" panose="020F0502020204030204" pitchFamily="34" charset="0"/>
            </a:endParaRPr>
          </a:p>
          <a:p>
            <a:r>
              <a:rPr lang="ru-RU" sz="1600" dirty="0" smtClean="0">
                <a:latin typeface="Calibri" panose="020F0502020204030204" pitchFamily="34" charset="0"/>
              </a:rPr>
              <a:t>Анализ:</a:t>
            </a:r>
          </a:p>
          <a:p>
            <a:r>
              <a:rPr lang="ru-RU" sz="1600" dirty="0" smtClean="0">
                <a:latin typeface="Calibri" panose="020F0502020204030204" pitchFamily="34" charset="0"/>
              </a:rPr>
              <a:t>метод гамма-спектрометрии</a:t>
            </a:r>
            <a:endParaRPr lang="ru-RU" sz="16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250825" y="555625"/>
            <a:ext cx="5054600" cy="4529138"/>
            <a:chOff x="158" y="350"/>
            <a:chExt cx="3184" cy="2853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158" y="350"/>
              <a:ext cx="3176" cy="2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952" y="393"/>
              <a:ext cx="1020" cy="360"/>
            </a:xfrm>
            <a:custGeom>
              <a:avLst/>
              <a:gdLst>
                <a:gd name="T0" fmla="*/ 242 w 2574"/>
                <a:gd name="T1" fmla="*/ 907 h 907"/>
                <a:gd name="T2" fmla="*/ 2332 w 2574"/>
                <a:gd name="T3" fmla="*/ 907 h 907"/>
                <a:gd name="T4" fmla="*/ 2574 w 2574"/>
                <a:gd name="T5" fmla="*/ 665 h 907"/>
                <a:gd name="T6" fmla="*/ 2574 w 2574"/>
                <a:gd name="T7" fmla="*/ 241 h 907"/>
                <a:gd name="T8" fmla="*/ 2332 w 2574"/>
                <a:gd name="T9" fmla="*/ 0 h 907"/>
                <a:gd name="T10" fmla="*/ 242 w 2574"/>
                <a:gd name="T11" fmla="*/ 0 h 907"/>
                <a:gd name="T12" fmla="*/ 0 w 2574"/>
                <a:gd name="T13" fmla="*/ 241 h 907"/>
                <a:gd name="T14" fmla="*/ 0 w 2574"/>
                <a:gd name="T15" fmla="*/ 665 h 907"/>
                <a:gd name="T16" fmla="*/ 242 w 2574"/>
                <a:gd name="T17" fmla="*/ 907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74" h="907">
                  <a:moveTo>
                    <a:pt x="242" y="907"/>
                  </a:moveTo>
                  <a:lnTo>
                    <a:pt x="2332" y="907"/>
                  </a:lnTo>
                  <a:cubicBezTo>
                    <a:pt x="2465" y="907"/>
                    <a:pt x="2574" y="798"/>
                    <a:pt x="2574" y="665"/>
                  </a:cubicBezTo>
                  <a:lnTo>
                    <a:pt x="2574" y="241"/>
                  </a:lnTo>
                  <a:cubicBezTo>
                    <a:pt x="2574" y="108"/>
                    <a:pt x="2465" y="0"/>
                    <a:pt x="2332" y="0"/>
                  </a:cubicBezTo>
                  <a:lnTo>
                    <a:pt x="242" y="0"/>
                  </a:lnTo>
                  <a:cubicBezTo>
                    <a:pt x="108" y="0"/>
                    <a:pt x="0" y="108"/>
                    <a:pt x="0" y="241"/>
                  </a:cubicBezTo>
                  <a:lnTo>
                    <a:pt x="0" y="665"/>
                  </a:lnTo>
                  <a:cubicBezTo>
                    <a:pt x="0" y="798"/>
                    <a:pt x="108" y="907"/>
                    <a:pt x="242" y="907"/>
                  </a:cubicBez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187" y="390"/>
              <a:ext cx="67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itchFamily="18" charset="0"/>
                  <a:cs typeface="Arial" pitchFamily="34" charset="0"/>
                </a:rPr>
                <a:t>Выпаривание 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049" y="510"/>
              <a:ext cx="913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itchFamily="18" charset="0"/>
                  <a:cs typeface="Arial" pitchFamily="34" charset="0"/>
                </a:rPr>
                <a:t>регенерационных 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1229" y="633"/>
              <a:ext cx="532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itchFamily="18" charset="0"/>
                  <a:cs typeface="Arial" pitchFamily="34" charset="0"/>
                </a:rPr>
                <a:t>растворов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952" y="932"/>
              <a:ext cx="1020" cy="600"/>
            </a:xfrm>
            <a:custGeom>
              <a:avLst/>
              <a:gdLst>
                <a:gd name="T0" fmla="*/ 242 w 2574"/>
                <a:gd name="T1" fmla="*/ 1512 h 1512"/>
                <a:gd name="T2" fmla="*/ 2332 w 2574"/>
                <a:gd name="T3" fmla="*/ 1512 h 1512"/>
                <a:gd name="T4" fmla="*/ 2574 w 2574"/>
                <a:gd name="T5" fmla="*/ 1270 h 1512"/>
                <a:gd name="T6" fmla="*/ 2574 w 2574"/>
                <a:gd name="T7" fmla="*/ 242 h 1512"/>
                <a:gd name="T8" fmla="*/ 2332 w 2574"/>
                <a:gd name="T9" fmla="*/ 0 h 1512"/>
                <a:gd name="T10" fmla="*/ 242 w 2574"/>
                <a:gd name="T11" fmla="*/ 0 h 1512"/>
                <a:gd name="T12" fmla="*/ 0 w 2574"/>
                <a:gd name="T13" fmla="*/ 242 h 1512"/>
                <a:gd name="T14" fmla="*/ 0 w 2574"/>
                <a:gd name="T15" fmla="*/ 1270 h 1512"/>
                <a:gd name="T16" fmla="*/ 242 w 2574"/>
                <a:gd name="T17" fmla="*/ 1512 h 1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74" h="1512">
                  <a:moveTo>
                    <a:pt x="242" y="1512"/>
                  </a:moveTo>
                  <a:lnTo>
                    <a:pt x="2332" y="1512"/>
                  </a:lnTo>
                  <a:cubicBezTo>
                    <a:pt x="2465" y="1512"/>
                    <a:pt x="2574" y="1404"/>
                    <a:pt x="2574" y="1270"/>
                  </a:cubicBezTo>
                  <a:lnTo>
                    <a:pt x="2574" y="242"/>
                  </a:lnTo>
                  <a:cubicBezTo>
                    <a:pt x="2574" y="109"/>
                    <a:pt x="2465" y="0"/>
                    <a:pt x="2332" y="0"/>
                  </a:cubicBezTo>
                  <a:lnTo>
                    <a:pt x="242" y="0"/>
                  </a:lnTo>
                  <a:cubicBezTo>
                    <a:pt x="108" y="0"/>
                    <a:pt x="0" y="109"/>
                    <a:pt x="0" y="242"/>
                  </a:cubicBezTo>
                  <a:lnTo>
                    <a:pt x="0" y="1270"/>
                  </a:lnTo>
                  <a:cubicBezTo>
                    <a:pt x="0" y="1404"/>
                    <a:pt x="108" y="1512"/>
                    <a:pt x="242" y="1512"/>
                  </a:cubicBez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1006" y="927"/>
              <a:ext cx="996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itchFamily="18" charset="0"/>
                  <a:cs typeface="Arial" pitchFamily="34" charset="0"/>
                </a:rPr>
                <a:t>Перевод вещества в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1020" y="1049"/>
              <a:ext cx="97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itchFamily="18" charset="0"/>
                  <a:cs typeface="Arial" pitchFamily="34" charset="0"/>
                </a:rPr>
                <a:t>химическую форму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1053" y="1169"/>
              <a:ext cx="90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itchFamily="18" charset="0"/>
                  <a:cs typeface="Arial" pitchFamily="34" charset="0"/>
                </a:rPr>
                <a:t>необходимую для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999" y="1292"/>
              <a:ext cx="1014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itchFamily="18" charset="0"/>
                  <a:cs typeface="Arial" pitchFamily="34" charset="0"/>
                </a:rPr>
                <a:t>выделения из смеси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1028" y="1414"/>
              <a:ext cx="932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itchFamily="18" charset="0"/>
                  <a:cs typeface="Arial" pitchFamily="34" charset="0"/>
                </a:rPr>
                <a:t>целевого элемента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930" y="1711"/>
              <a:ext cx="1020" cy="300"/>
            </a:xfrm>
            <a:custGeom>
              <a:avLst/>
              <a:gdLst>
                <a:gd name="T0" fmla="*/ 242 w 2574"/>
                <a:gd name="T1" fmla="*/ 755 h 755"/>
                <a:gd name="T2" fmla="*/ 2332 w 2574"/>
                <a:gd name="T3" fmla="*/ 755 h 755"/>
                <a:gd name="T4" fmla="*/ 2574 w 2574"/>
                <a:gd name="T5" fmla="*/ 514 h 755"/>
                <a:gd name="T6" fmla="*/ 2574 w 2574"/>
                <a:gd name="T7" fmla="*/ 241 h 755"/>
                <a:gd name="T8" fmla="*/ 2332 w 2574"/>
                <a:gd name="T9" fmla="*/ 0 h 755"/>
                <a:gd name="T10" fmla="*/ 242 w 2574"/>
                <a:gd name="T11" fmla="*/ 0 h 755"/>
                <a:gd name="T12" fmla="*/ 0 w 2574"/>
                <a:gd name="T13" fmla="*/ 241 h 755"/>
                <a:gd name="T14" fmla="*/ 0 w 2574"/>
                <a:gd name="T15" fmla="*/ 514 h 755"/>
                <a:gd name="T16" fmla="*/ 242 w 2574"/>
                <a:gd name="T17" fmla="*/ 755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74" h="755">
                  <a:moveTo>
                    <a:pt x="242" y="755"/>
                  </a:moveTo>
                  <a:lnTo>
                    <a:pt x="2332" y="755"/>
                  </a:lnTo>
                  <a:cubicBezTo>
                    <a:pt x="2465" y="755"/>
                    <a:pt x="2574" y="647"/>
                    <a:pt x="2574" y="514"/>
                  </a:cubicBezTo>
                  <a:lnTo>
                    <a:pt x="2574" y="241"/>
                  </a:lnTo>
                  <a:cubicBezTo>
                    <a:pt x="2574" y="108"/>
                    <a:pt x="2465" y="0"/>
                    <a:pt x="2332" y="0"/>
                  </a:cubicBezTo>
                  <a:lnTo>
                    <a:pt x="242" y="0"/>
                  </a:lnTo>
                  <a:cubicBezTo>
                    <a:pt x="108" y="0"/>
                    <a:pt x="0" y="108"/>
                    <a:pt x="0" y="241"/>
                  </a:cubicBezTo>
                  <a:lnTo>
                    <a:pt x="0" y="514"/>
                  </a:lnTo>
                  <a:cubicBezTo>
                    <a:pt x="0" y="647"/>
                    <a:pt x="108" y="755"/>
                    <a:pt x="242" y="755"/>
                  </a:cubicBez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1047" y="1739"/>
              <a:ext cx="920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itchFamily="18" charset="0"/>
                  <a:cs typeface="Arial" pitchFamily="34" charset="0"/>
                </a:rPr>
                <a:t>Сорбция целевого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1040" y="1860"/>
              <a:ext cx="906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itchFamily="18" charset="0"/>
                  <a:cs typeface="Arial" pitchFamily="34" charset="0"/>
                </a:rPr>
                <a:t>элемента из смеси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952" y="2190"/>
              <a:ext cx="1020" cy="480"/>
            </a:xfrm>
            <a:custGeom>
              <a:avLst/>
              <a:gdLst>
                <a:gd name="T0" fmla="*/ 242 w 2574"/>
                <a:gd name="T1" fmla="*/ 1209 h 1209"/>
                <a:gd name="T2" fmla="*/ 2332 w 2574"/>
                <a:gd name="T3" fmla="*/ 1209 h 1209"/>
                <a:gd name="T4" fmla="*/ 2574 w 2574"/>
                <a:gd name="T5" fmla="*/ 968 h 1209"/>
                <a:gd name="T6" fmla="*/ 2574 w 2574"/>
                <a:gd name="T7" fmla="*/ 242 h 1209"/>
                <a:gd name="T8" fmla="*/ 2332 w 2574"/>
                <a:gd name="T9" fmla="*/ 0 h 1209"/>
                <a:gd name="T10" fmla="*/ 242 w 2574"/>
                <a:gd name="T11" fmla="*/ 0 h 1209"/>
                <a:gd name="T12" fmla="*/ 0 w 2574"/>
                <a:gd name="T13" fmla="*/ 242 h 1209"/>
                <a:gd name="T14" fmla="*/ 0 w 2574"/>
                <a:gd name="T15" fmla="*/ 968 h 1209"/>
                <a:gd name="T16" fmla="*/ 242 w 2574"/>
                <a:gd name="T17" fmla="*/ 1209 h 1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74" h="1209">
                  <a:moveTo>
                    <a:pt x="242" y="1209"/>
                  </a:moveTo>
                  <a:lnTo>
                    <a:pt x="2332" y="1209"/>
                  </a:lnTo>
                  <a:cubicBezTo>
                    <a:pt x="2465" y="1209"/>
                    <a:pt x="2574" y="1101"/>
                    <a:pt x="2574" y="968"/>
                  </a:cubicBezTo>
                  <a:lnTo>
                    <a:pt x="2574" y="242"/>
                  </a:lnTo>
                  <a:cubicBezTo>
                    <a:pt x="2574" y="108"/>
                    <a:pt x="2465" y="0"/>
                    <a:pt x="2332" y="0"/>
                  </a:cubicBezTo>
                  <a:lnTo>
                    <a:pt x="242" y="0"/>
                  </a:lnTo>
                  <a:cubicBezTo>
                    <a:pt x="108" y="0"/>
                    <a:pt x="0" y="108"/>
                    <a:pt x="0" y="242"/>
                  </a:cubicBezTo>
                  <a:lnTo>
                    <a:pt x="0" y="968"/>
                  </a:lnTo>
                  <a:cubicBezTo>
                    <a:pt x="0" y="1101"/>
                    <a:pt x="108" y="1209"/>
                    <a:pt x="242" y="1209"/>
                  </a:cubicBez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1255" y="2186"/>
              <a:ext cx="50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itchFamily="18" charset="0"/>
                  <a:cs typeface="Arial" pitchFamily="34" charset="0"/>
                </a:rPr>
                <a:t>Отмывка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1088" y="2308"/>
              <a:ext cx="83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itchFamily="18" charset="0"/>
                  <a:cs typeface="Arial" pitchFamily="34" charset="0"/>
                </a:rPr>
                <a:t>сорбированного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1185" y="2428"/>
              <a:ext cx="64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itchFamily="18" charset="0"/>
                  <a:cs typeface="Arial" pitchFamily="34" charset="0"/>
                </a:rPr>
                <a:t>элемента от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1242" y="2551"/>
              <a:ext cx="533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itchFamily="18" charset="0"/>
                  <a:cs typeface="Arial" pitchFamily="34" charset="0"/>
                </a:rPr>
                <a:t>примесей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952" y="2849"/>
              <a:ext cx="1020" cy="300"/>
            </a:xfrm>
            <a:custGeom>
              <a:avLst/>
              <a:gdLst>
                <a:gd name="T0" fmla="*/ 242 w 2574"/>
                <a:gd name="T1" fmla="*/ 756 h 756"/>
                <a:gd name="T2" fmla="*/ 2332 w 2574"/>
                <a:gd name="T3" fmla="*/ 756 h 756"/>
                <a:gd name="T4" fmla="*/ 2574 w 2574"/>
                <a:gd name="T5" fmla="*/ 514 h 756"/>
                <a:gd name="T6" fmla="*/ 2574 w 2574"/>
                <a:gd name="T7" fmla="*/ 242 h 756"/>
                <a:gd name="T8" fmla="*/ 2332 w 2574"/>
                <a:gd name="T9" fmla="*/ 0 h 756"/>
                <a:gd name="T10" fmla="*/ 242 w 2574"/>
                <a:gd name="T11" fmla="*/ 0 h 756"/>
                <a:gd name="T12" fmla="*/ 0 w 2574"/>
                <a:gd name="T13" fmla="*/ 242 h 756"/>
                <a:gd name="T14" fmla="*/ 0 w 2574"/>
                <a:gd name="T15" fmla="*/ 514 h 756"/>
                <a:gd name="T16" fmla="*/ 242 w 2574"/>
                <a:gd name="T17" fmla="*/ 756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74" h="756">
                  <a:moveTo>
                    <a:pt x="242" y="756"/>
                  </a:moveTo>
                  <a:lnTo>
                    <a:pt x="2332" y="756"/>
                  </a:lnTo>
                  <a:cubicBezTo>
                    <a:pt x="2465" y="756"/>
                    <a:pt x="2574" y="648"/>
                    <a:pt x="2574" y="514"/>
                  </a:cubicBezTo>
                  <a:lnTo>
                    <a:pt x="2574" y="242"/>
                  </a:lnTo>
                  <a:cubicBezTo>
                    <a:pt x="2574" y="108"/>
                    <a:pt x="2465" y="0"/>
                    <a:pt x="2332" y="0"/>
                  </a:cubicBezTo>
                  <a:lnTo>
                    <a:pt x="242" y="0"/>
                  </a:lnTo>
                  <a:cubicBezTo>
                    <a:pt x="108" y="0"/>
                    <a:pt x="0" y="108"/>
                    <a:pt x="0" y="242"/>
                  </a:cubicBezTo>
                  <a:lnTo>
                    <a:pt x="0" y="514"/>
                  </a:lnTo>
                  <a:cubicBezTo>
                    <a:pt x="0" y="648"/>
                    <a:pt x="108" y="756"/>
                    <a:pt x="242" y="756"/>
                  </a:cubicBez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996" y="2877"/>
              <a:ext cx="102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itchFamily="18" charset="0"/>
                  <a:cs typeface="Arial" pitchFamily="34" charset="0"/>
                </a:rPr>
                <a:t>Десорбция целевого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1249" y="2997"/>
              <a:ext cx="494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itchFamily="18" charset="0"/>
                  <a:cs typeface="Arial" pitchFamily="34" charset="0"/>
                </a:rPr>
                <a:t>элемента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2272" y="932"/>
              <a:ext cx="1019" cy="360"/>
            </a:xfrm>
            <a:custGeom>
              <a:avLst/>
              <a:gdLst>
                <a:gd name="T0" fmla="*/ 242 w 2573"/>
                <a:gd name="T1" fmla="*/ 907 h 907"/>
                <a:gd name="T2" fmla="*/ 2332 w 2573"/>
                <a:gd name="T3" fmla="*/ 907 h 907"/>
                <a:gd name="T4" fmla="*/ 2573 w 2573"/>
                <a:gd name="T5" fmla="*/ 665 h 907"/>
                <a:gd name="T6" fmla="*/ 2573 w 2573"/>
                <a:gd name="T7" fmla="*/ 242 h 907"/>
                <a:gd name="T8" fmla="*/ 2332 w 2573"/>
                <a:gd name="T9" fmla="*/ 0 h 907"/>
                <a:gd name="T10" fmla="*/ 242 w 2573"/>
                <a:gd name="T11" fmla="*/ 0 h 907"/>
                <a:gd name="T12" fmla="*/ 0 w 2573"/>
                <a:gd name="T13" fmla="*/ 242 h 907"/>
                <a:gd name="T14" fmla="*/ 0 w 2573"/>
                <a:gd name="T15" fmla="*/ 665 h 907"/>
                <a:gd name="T16" fmla="*/ 242 w 2573"/>
                <a:gd name="T17" fmla="*/ 907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73" h="907">
                  <a:moveTo>
                    <a:pt x="242" y="907"/>
                  </a:moveTo>
                  <a:lnTo>
                    <a:pt x="2332" y="907"/>
                  </a:lnTo>
                  <a:cubicBezTo>
                    <a:pt x="2465" y="907"/>
                    <a:pt x="2573" y="799"/>
                    <a:pt x="2573" y="665"/>
                  </a:cubicBezTo>
                  <a:lnTo>
                    <a:pt x="2573" y="242"/>
                  </a:lnTo>
                  <a:cubicBezTo>
                    <a:pt x="2573" y="109"/>
                    <a:pt x="2465" y="0"/>
                    <a:pt x="2332" y="0"/>
                  </a:cubicBezTo>
                  <a:lnTo>
                    <a:pt x="242" y="0"/>
                  </a:lnTo>
                  <a:cubicBezTo>
                    <a:pt x="108" y="0"/>
                    <a:pt x="0" y="109"/>
                    <a:pt x="0" y="242"/>
                  </a:cubicBezTo>
                  <a:lnTo>
                    <a:pt x="0" y="665"/>
                  </a:lnTo>
                  <a:cubicBezTo>
                    <a:pt x="0" y="799"/>
                    <a:pt x="108" y="907"/>
                    <a:pt x="242" y="907"/>
                  </a:cubicBez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2534" y="929"/>
              <a:ext cx="583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itchFamily="18" charset="0"/>
                  <a:cs typeface="Arial" pitchFamily="34" charset="0"/>
                </a:rPr>
                <a:t>Повторное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2308" y="1051"/>
              <a:ext cx="103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itchFamily="18" charset="0"/>
                  <a:cs typeface="Arial" pitchFamily="34" charset="0"/>
                </a:rPr>
                <a:t>выделение целевого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2568" y="1172"/>
              <a:ext cx="494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itchFamily="18" charset="0"/>
                  <a:cs typeface="Arial" pitchFamily="34" charset="0"/>
                </a:rPr>
                <a:t>элемента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2272" y="2790"/>
              <a:ext cx="1019" cy="359"/>
            </a:xfrm>
            <a:custGeom>
              <a:avLst/>
              <a:gdLst>
                <a:gd name="T0" fmla="*/ 242 w 2573"/>
                <a:gd name="T1" fmla="*/ 907 h 907"/>
                <a:gd name="T2" fmla="*/ 2332 w 2573"/>
                <a:gd name="T3" fmla="*/ 907 h 907"/>
                <a:gd name="T4" fmla="*/ 2573 w 2573"/>
                <a:gd name="T5" fmla="*/ 665 h 907"/>
                <a:gd name="T6" fmla="*/ 2573 w 2573"/>
                <a:gd name="T7" fmla="*/ 242 h 907"/>
                <a:gd name="T8" fmla="*/ 2332 w 2573"/>
                <a:gd name="T9" fmla="*/ 0 h 907"/>
                <a:gd name="T10" fmla="*/ 242 w 2573"/>
                <a:gd name="T11" fmla="*/ 0 h 907"/>
                <a:gd name="T12" fmla="*/ 0 w 2573"/>
                <a:gd name="T13" fmla="*/ 242 h 907"/>
                <a:gd name="T14" fmla="*/ 0 w 2573"/>
                <a:gd name="T15" fmla="*/ 665 h 907"/>
                <a:gd name="T16" fmla="*/ 242 w 2573"/>
                <a:gd name="T17" fmla="*/ 907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73" h="907">
                  <a:moveTo>
                    <a:pt x="242" y="907"/>
                  </a:moveTo>
                  <a:lnTo>
                    <a:pt x="2332" y="907"/>
                  </a:lnTo>
                  <a:cubicBezTo>
                    <a:pt x="2465" y="907"/>
                    <a:pt x="2573" y="799"/>
                    <a:pt x="2573" y="665"/>
                  </a:cubicBezTo>
                  <a:lnTo>
                    <a:pt x="2573" y="242"/>
                  </a:lnTo>
                  <a:cubicBezTo>
                    <a:pt x="2573" y="108"/>
                    <a:pt x="2465" y="0"/>
                    <a:pt x="2332" y="0"/>
                  </a:cubicBezTo>
                  <a:lnTo>
                    <a:pt x="242" y="0"/>
                  </a:lnTo>
                  <a:cubicBezTo>
                    <a:pt x="108" y="0"/>
                    <a:pt x="0" y="108"/>
                    <a:pt x="0" y="242"/>
                  </a:cubicBezTo>
                  <a:lnTo>
                    <a:pt x="0" y="665"/>
                  </a:lnTo>
                  <a:cubicBezTo>
                    <a:pt x="0" y="799"/>
                    <a:pt x="108" y="907"/>
                    <a:pt x="242" y="907"/>
                  </a:cubicBez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auto">
            <a:xfrm>
              <a:off x="2514" y="2786"/>
              <a:ext cx="62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itchFamily="18" charset="0"/>
                  <a:cs typeface="Arial" pitchFamily="34" charset="0"/>
                </a:rPr>
                <a:t>Подготовка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auto">
            <a:xfrm>
              <a:off x="2309" y="2908"/>
              <a:ext cx="103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itchFamily="18" charset="0"/>
                  <a:cs typeface="Arial" pitchFamily="34" charset="0"/>
                </a:rPr>
                <a:t>целевого элемента к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auto">
            <a:xfrm>
              <a:off x="2503" y="3028"/>
              <a:ext cx="622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itchFamily="18" charset="0"/>
                  <a:cs typeface="Arial" pitchFamily="34" charset="0"/>
                </a:rPr>
                <a:t>разделению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2272" y="1681"/>
              <a:ext cx="1019" cy="360"/>
            </a:xfrm>
            <a:custGeom>
              <a:avLst/>
              <a:gdLst>
                <a:gd name="T0" fmla="*/ 242 w 2573"/>
                <a:gd name="T1" fmla="*/ 907 h 907"/>
                <a:gd name="T2" fmla="*/ 2332 w 2573"/>
                <a:gd name="T3" fmla="*/ 907 h 907"/>
                <a:gd name="T4" fmla="*/ 2573 w 2573"/>
                <a:gd name="T5" fmla="*/ 665 h 907"/>
                <a:gd name="T6" fmla="*/ 2573 w 2573"/>
                <a:gd name="T7" fmla="*/ 242 h 907"/>
                <a:gd name="T8" fmla="*/ 2332 w 2573"/>
                <a:gd name="T9" fmla="*/ 0 h 907"/>
                <a:gd name="T10" fmla="*/ 242 w 2573"/>
                <a:gd name="T11" fmla="*/ 0 h 907"/>
                <a:gd name="T12" fmla="*/ 0 w 2573"/>
                <a:gd name="T13" fmla="*/ 242 h 907"/>
                <a:gd name="T14" fmla="*/ 0 w 2573"/>
                <a:gd name="T15" fmla="*/ 665 h 907"/>
                <a:gd name="T16" fmla="*/ 242 w 2573"/>
                <a:gd name="T17" fmla="*/ 907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73" h="907">
                  <a:moveTo>
                    <a:pt x="242" y="907"/>
                  </a:moveTo>
                  <a:lnTo>
                    <a:pt x="2332" y="907"/>
                  </a:lnTo>
                  <a:cubicBezTo>
                    <a:pt x="2465" y="907"/>
                    <a:pt x="2573" y="799"/>
                    <a:pt x="2573" y="665"/>
                  </a:cubicBezTo>
                  <a:lnTo>
                    <a:pt x="2573" y="242"/>
                  </a:lnTo>
                  <a:cubicBezTo>
                    <a:pt x="2573" y="108"/>
                    <a:pt x="2465" y="0"/>
                    <a:pt x="2332" y="0"/>
                  </a:cubicBezTo>
                  <a:lnTo>
                    <a:pt x="242" y="0"/>
                  </a:lnTo>
                  <a:cubicBezTo>
                    <a:pt x="108" y="0"/>
                    <a:pt x="0" y="108"/>
                    <a:pt x="0" y="242"/>
                  </a:cubicBezTo>
                  <a:lnTo>
                    <a:pt x="0" y="665"/>
                  </a:lnTo>
                  <a:cubicBezTo>
                    <a:pt x="0" y="799"/>
                    <a:pt x="108" y="907"/>
                    <a:pt x="242" y="907"/>
                  </a:cubicBez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2479" y="1678"/>
              <a:ext cx="69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itchFamily="18" charset="0"/>
                  <a:cs typeface="Arial" pitchFamily="34" charset="0"/>
                </a:rPr>
                <a:t>Определение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2521" y="1798"/>
              <a:ext cx="615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itchFamily="18" charset="0"/>
                  <a:cs typeface="Arial" pitchFamily="34" charset="0"/>
                </a:rPr>
                <a:t>количества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Rectangle 37"/>
            <p:cNvSpPr>
              <a:spLocks noChangeArrowheads="1"/>
            </p:cNvSpPr>
            <p:nvPr/>
          </p:nvSpPr>
          <p:spPr bwMode="auto">
            <a:xfrm>
              <a:off x="2347" y="1921"/>
              <a:ext cx="932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itchFamily="18" charset="0"/>
                  <a:cs typeface="Arial" pitchFamily="34" charset="0"/>
                </a:rPr>
                <a:t>целевого элемента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Freeform 38"/>
            <p:cNvSpPr>
              <a:spLocks noEditPoints="1"/>
            </p:cNvSpPr>
            <p:nvPr/>
          </p:nvSpPr>
          <p:spPr bwMode="auto">
            <a:xfrm>
              <a:off x="2033" y="580"/>
              <a:ext cx="751" cy="358"/>
            </a:xfrm>
            <a:custGeom>
              <a:avLst/>
              <a:gdLst>
                <a:gd name="T0" fmla="*/ 1870 w 1896"/>
                <a:gd name="T1" fmla="*/ 890 h 904"/>
                <a:gd name="T2" fmla="*/ 1870 w 1896"/>
                <a:gd name="T3" fmla="*/ 704 h 904"/>
                <a:gd name="T4" fmla="*/ 1883 w 1896"/>
                <a:gd name="T5" fmla="*/ 690 h 904"/>
                <a:gd name="T6" fmla="*/ 1896 w 1896"/>
                <a:gd name="T7" fmla="*/ 704 h 904"/>
                <a:gd name="T8" fmla="*/ 1896 w 1896"/>
                <a:gd name="T9" fmla="*/ 890 h 904"/>
                <a:gd name="T10" fmla="*/ 1883 w 1896"/>
                <a:gd name="T11" fmla="*/ 904 h 904"/>
                <a:gd name="T12" fmla="*/ 1870 w 1896"/>
                <a:gd name="T13" fmla="*/ 890 h 904"/>
                <a:gd name="T14" fmla="*/ 1870 w 1896"/>
                <a:gd name="T15" fmla="*/ 570 h 904"/>
                <a:gd name="T16" fmla="*/ 1870 w 1896"/>
                <a:gd name="T17" fmla="*/ 384 h 904"/>
                <a:gd name="T18" fmla="*/ 1883 w 1896"/>
                <a:gd name="T19" fmla="*/ 370 h 904"/>
                <a:gd name="T20" fmla="*/ 1896 w 1896"/>
                <a:gd name="T21" fmla="*/ 384 h 904"/>
                <a:gd name="T22" fmla="*/ 1896 w 1896"/>
                <a:gd name="T23" fmla="*/ 570 h 904"/>
                <a:gd name="T24" fmla="*/ 1883 w 1896"/>
                <a:gd name="T25" fmla="*/ 584 h 904"/>
                <a:gd name="T26" fmla="*/ 1870 w 1896"/>
                <a:gd name="T27" fmla="*/ 570 h 904"/>
                <a:gd name="T28" fmla="*/ 1870 w 1896"/>
                <a:gd name="T29" fmla="*/ 250 h 904"/>
                <a:gd name="T30" fmla="*/ 1870 w 1896"/>
                <a:gd name="T31" fmla="*/ 64 h 904"/>
                <a:gd name="T32" fmla="*/ 1883 w 1896"/>
                <a:gd name="T33" fmla="*/ 50 h 904"/>
                <a:gd name="T34" fmla="*/ 1896 w 1896"/>
                <a:gd name="T35" fmla="*/ 64 h 904"/>
                <a:gd name="T36" fmla="*/ 1896 w 1896"/>
                <a:gd name="T37" fmla="*/ 250 h 904"/>
                <a:gd name="T38" fmla="*/ 1883 w 1896"/>
                <a:gd name="T39" fmla="*/ 264 h 904"/>
                <a:gd name="T40" fmla="*/ 1870 w 1896"/>
                <a:gd name="T41" fmla="*/ 250 h 904"/>
                <a:gd name="T42" fmla="*/ 1800 w 1896"/>
                <a:gd name="T43" fmla="*/ 27 h 904"/>
                <a:gd name="T44" fmla="*/ 1613 w 1896"/>
                <a:gd name="T45" fmla="*/ 27 h 904"/>
                <a:gd name="T46" fmla="*/ 1600 w 1896"/>
                <a:gd name="T47" fmla="*/ 13 h 904"/>
                <a:gd name="T48" fmla="*/ 1613 w 1896"/>
                <a:gd name="T49" fmla="*/ 0 h 904"/>
                <a:gd name="T50" fmla="*/ 1800 w 1896"/>
                <a:gd name="T51" fmla="*/ 0 h 904"/>
                <a:gd name="T52" fmla="*/ 1813 w 1896"/>
                <a:gd name="T53" fmla="*/ 13 h 904"/>
                <a:gd name="T54" fmla="*/ 1800 w 1896"/>
                <a:gd name="T55" fmla="*/ 27 h 904"/>
                <a:gd name="T56" fmla="*/ 1480 w 1896"/>
                <a:gd name="T57" fmla="*/ 27 h 904"/>
                <a:gd name="T58" fmla="*/ 1293 w 1896"/>
                <a:gd name="T59" fmla="*/ 27 h 904"/>
                <a:gd name="T60" fmla="*/ 1280 w 1896"/>
                <a:gd name="T61" fmla="*/ 13 h 904"/>
                <a:gd name="T62" fmla="*/ 1293 w 1896"/>
                <a:gd name="T63" fmla="*/ 0 h 904"/>
                <a:gd name="T64" fmla="*/ 1480 w 1896"/>
                <a:gd name="T65" fmla="*/ 0 h 904"/>
                <a:gd name="T66" fmla="*/ 1493 w 1896"/>
                <a:gd name="T67" fmla="*/ 13 h 904"/>
                <a:gd name="T68" fmla="*/ 1480 w 1896"/>
                <a:gd name="T69" fmla="*/ 27 h 904"/>
                <a:gd name="T70" fmla="*/ 1160 w 1896"/>
                <a:gd name="T71" fmla="*/ 27 h 904"/>
                <a:gd name="T72" fmla="*/ 973 w 1896"/>
                <a:gd name="T73" fmla="*/ 27 h 904"/>
                <a:gd name="T74" fmla="*/ 960 w 1896"/>
                <a:gd name="T75" fmla="*/ 13 h 904"/>
                <a:gd name="T76" fmla="*/ 973 w 1896"/>
                <a:gd name="T77" fmla="*/ 0 h 904"/>
                <a:gd name="T78" fmla="*/ 1160 w 1896"/>
                <a:gd name="T79" fmla="*/ 0 h 904"/>
                <a:gd name="T80" fmla="*/ 1173 w 1896"/>
                <a:gd name="T81" fmla="*/ 13 h 904"/>
                <a:gd name="T82" fmla="*/ 1160 w 1896"/>
                <a:gd name="T83" fmla="*/ 27 h 904"/>
                <a:gd name="T84" fmla="*/ 840 w 1896"/>
                <a:gd name="T85" fmla="*/ 27 h 904"/>
                <a:gd name="T86" fmla="*/ 653 w 1896"/>
                <a:gd name="T87" fmla="*/ 27 h 904"/>
                <a:gd name="T88" fmla="*/ 640 w 1896"/>
                <a:gd name="T89" fmla="*/ 13 h 904"/>
                <a:gd name="T90" fmla="*/ 653 w 1896"/>
                <a:gd name="T91" fmla="*/ 0 h 904"/>
                <a:gd name="T92" fmla="*/ 840 w 1896"/>
                <a:gd name="T93" fmla="*/ 0 h 904"/>
                <a:gd name="T94" fmla="*/ 853 w 1896"/>
                <a:gd name="T95" fmla="*/ 13 h 904"/>
                <a:gd name="T96" fmla="*/ 840 w 1896"/>
                <a:gd name="T97" fmla="*/ 27 h 904"/>
                <a:gd name="T98" fmla="*/ 520 w 1896"/>
                <a:gd name="T99" fmla="*/ 27 h 904"/>
                <a:gd name="T100" fmla="*/ 333 w 1896"/>
                <a:gd name="T101" fmla="*/ 27 h 904"/>
                <a:gd name="T102" fmla="*/ 320 w 1896"/>
                <a:gd name="T103" fmla="*/ 13 h 904"/>
                <a:gd name="T104" fmla="*/ 333 w 1896"/>
                <a:gd name="T105" fmla="*/ 0 h 904"/>
                <a:gd name="T106" fmla="*/ 520 w 1896"/>
                <a:gd name="T107" fmla="*/ 0 h 904"/>
                <a:gd name="T108" fmla="*/ 533 w 1896"/>
                <a:gd name="T109" fmla="*/ 13 h 904"/>
                <a:gd name="T110" fmla="*/ 520 w 1896"/>
                <a:gd name="T111" fmla="*/ 27 h 904"/>
                <a:gd name="T112" fmla="*/ 200 w 1896"/>
                <a:gd name="T113" fmla="*/ 27 h 904"/>
                <a:gd name="T114" fmla="*/ 13 w 1896"/>
                <a:gd name="T115" fmla="*/ 27 h 904"/>
                <a:gd name="T116" fmla="*/ 0 w 1896"/>
                <a:gd name="T117" fmla="*/ 13 h 904"/>
                <a:gd name="T118" fmla="*/ 13 w 1896"/>
                <a:gd name="T119" fmla="*/ 0 h 904"/>
                <a:gd name="T120" fmla="*/ 200 w 1896"/>
                <a:gd name="T121" fmla="*/ 0 h 904"/>
                <a:gd name="T122" fmla="*/ 213 w 1896"/>
                <a:gd name="T123" fmla="*/ 13 h 904"/>
                <a:gd name="T124" fmla="*/ 200 w 1896"/>
                <a:gd name="T125" fmla="*/ 27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96" h="904">
                  <a:moveTo>
                    <a:pt x="1870" y="890"/>
                  </a:moveTo>
                  <a:lnTo>
                    <a:pt x="1870" y="704"/>
                  </a:lnTo>
                  <a:cubicBezTo>
                    <a:pt x="1870" y="696"/>
                    <a:pt x="1876" y="690"/>
                    <a:pt x="1883" y="690"/>
                  </a:cubicBezTo>
                  <a:cubicBezTo>
                    <a:pt x="1890" y="690"/>
                    <a:pt x="1896" y="696"/>
                    <a:pt x="1896" y="704"/>
                  </a:cubicBezTo>
                  <a:lnTo>
                    <a:pt x="1896" y="890"/>
                  </a:lnTo>
                  <a:cubicBezTo>
                    <a:pt x="1896" y="898"/>
                    <a:pt x="1890" y="904"/>
                    <a:pt x="1883" y="904"/>
                  </a:cubicBezTo>
                  <a:cubicBezTo>
                    <a:pt x="1876" y="904"/>
                    <a:pt x="1870" y="898"/>
                    <a:pt x="1870" y="890"/>
                  </a:cubicBezTo>
                  <a:close/>
                  <a:moveTo>
                    <a:pt x="1870" y="570"/>
                  </a:moveTo>
                  <a:lnTo>
                    <a:pt x="1870" y="384"/>
                  </a:lnTo>
                  <a:cubicBezTo>
                    <a:pt x="1870" y="376"/>
                    <a:pt x="1876" y="370"/>
                    <a:pt x="1883" y="370"/>
                  </a:cubicBezTo>
                  <a:cubicBezTo>
                    <a:pt x="1890" y="370"/>
                    <a:pt x="1896" y="376"/>
                    <a:pt x="1896" y="384"/>
                  </a:cubicBezTo>
                  <a:lnTo>
                    <a:pt x="1896" y="570"/>
                  </a:lnTo>
                  <a:cubicBezTo>
                    <a:pt x="1896" y="578"/>
                    <a:pt x="1890" y="584"/>
                    <a:pt x="1883" y="584"/>
                  </a:cubicBezTo>
                  <a:cubicBezTo>
                    <a:pt x="1876" y="584"/>
                    <a:pt x="1870" y="578"/>
                    <a:pt x="1870" y="570"/>
                  </a:cubicBezTo>
                  <a:close/>
                  <a:moveTo>
                    <a:pt x="1870" y="250"/>
                  </a:moveTo>
                  <a:lnTo>
                    <a:pt x="1870" y="64"/>
                  </a:lnTo>
                  <a:cubicBezTo>
                    <a:pt x="1870" y="56"/>
                    <a:pt x="1876" y="50"/>
                    <a:pt x="1883" y="50"/>
                  </a:cubicBezTo>
                  <a:cubicBezTo>
                    <a:pt x="1890" y="50"/>
                    <a:pt x="1896" y="56"/>
                    <a:pt x="1896" y="64"/>
                  </a:cubicBezTo>
                  <a:lnTo>
                    <a:pt x="1896" y="250"/>
                  </a:lnTo>
                  <a:cubicBezTo>
                    <a:pt x="1896" y="258"/>
                    <a:pt x="1890" y="264"/>
                    <a:pt x="1883" y="264"/>
                  </a:cubicBezTo>
                  <a:cubicBezTo>
                    <a:pt x="1876" y="264"/>
                    <a:pt x="1870" y="258"/>
                    <a:pt x="1870" y="250"/>
                  </a:cubicBezTo>
                  <a:close/>
                  <a:moveTo>
                    <a:pt x="1800" y="27"/>
                  </a:moveTo>
                  <a:lnTo>
                    <a:pt x="1613" y="27"/>
                  </a:lnTo>
                  <a:cubicBezTo>
                    <a:pt x="1606" y="27"/>
                    <a:pt x="1600" y="21"/>
                    <a:pt x="1600" y="13"/>
                  </a:cubicBezTo>
                  <a:cubicBezTo>
                    <a:pt x="1600" y="6"/>
                    <a:pt x="1606" y="0"/>
                    <a:pt x="1613" y="0"/>
                  </a:cubicBezTo>
                  <a:lnTo>
                    <a:pt x="1800" y="0"/>
                  </a:lnTo>
                  <a:cubicBezTo>
                    <a:pt x="1807" y="0"/>
                    <a:pt x="1813" y="6"/>
                    <a:pt x="1813" y="13"/>
                  </a:cubicBezTo>
                  <a:cubicBezTo>
                    <a:pt x="1813" y="21"/>
                    <a:pt x="1807" y="27"/>
                    <a:pt x="1800" y="27"/>
                  </a:cubicBezTo>
                  <a:close/>
                  <a:moveTo>
                    <a:pt x="1480" y="27"/>
                  </a:moveTo>
                  <a:lnTo>
                    <a:pt x="1293" y="27"/>
                  </a:lnTo>
                  <a:cubicBezTo>
                    <a:pt x="1286" y="27"/>
                    <a:pt x="1280" y="21"/>
                    <a:pt x="1280" y="13"/>
                  </a:cubicBezTo>
                  <a:cubicBezTo>
                    <a:pt x="1280" y="6"/>
                    <a:pt x="1286" y="0"/>
                    <a:pt x="1293" y="0"/>
                  </a:cubicBezTo>
                  <a:lnTo>
                    <a:pt x="1480" y="0"/>
                  </a:lnTo>
                  <a:cubicBezTo>
                    <a:pt x="1487" y="0"/>
                    <a:pt x="1493" y="6"/>
                    <a:pt x="1493" y="13"/>
                  </a:cubicBezTo>
                  <a:cubicBezTo>
                    <a:pt x="1493" y="21"/>
                    <a:pt x="1487" y="27"/>
                    <a:pt x="1480" y="27"/>
                  </a:cubicBezTo>
                  <a:close/>
                  <a:moveTo>
                    <a:pt x="1160" y="27"/>
                  </a:moveTo>
                  <a:lnTo>
                    <a:pt x="973" y="27"/>
                  </a:lnTo>
                  <a:cubicBezTo>
                    <a:pt x="966" y="27"/>
                    <a:pt x="960" y="21"/>
                    <a:pt x="960" y="13"/>
                  </a:cubicBezTo>
                  <a:cubicBezTo>
                    <a:pt x="960" y="6"/>
                    <a:pt x="966" y="0"/>
                    <a:pt x="973" y="0"/>
                  </a:cubicBezTo>
                  <a:lnTo>
                    <a:pt x="1160" y="0"/>
                  </a:lnTo>
                  <a:cubicBezTo>
                    <a:pt x="1167" y="0"/>
                    <a:pt x="1173" y="6"/>
                    <a:pt x="1173" y="13"/>
                  </a:cubicBezTo>
                  <a:cubicBezTo>
                    <a:pt x="1173" y="21"/>
                    <a:pt x="1167" y="27"/>
                    <a:pt x="1160" y="27"/>
                  </a:cubicBezTo>
                  <a:close/>
                  <a:moveTo>
                    <a:pt x="840" y="27"/>
                  </a:moveTo>
                  <a:lnTo>
                    <a:pt x="653" y="27"/>
                  </a:lnTo>
                  <a:cubicBezTo>
                    <a:pt x="646" y="27"/>
                    <a:pt x="640" y="21"/>
                    <a:pt x="640" y="13"/>
                  </a:cubicBezTo>
                  <a:cubicBezTo>
                    <a:pt x="640" y="6"/>
                    <a:pt x="646" y="0"/>
                    <a:pt x="653" y="0"/>
                  </a:cubicBezTo>
                  <a:lnTo>
                    <a:pt x="840" y="0"/>
                  </a:lnTo>
                  <a:cubicBezTo>
                    <a:pt x="847" y="0"/>
                    <a:pt x="853" y="6"/>
                    <a:pt x="853" y="13"/>
                  </a:cubicBezTo>
                  <a:cubicBezTo>
                    <a:pt x="853" y="21"/>
                    <a:pt x="847" y="27"/>
                    <a:pt x="840" y="27"/>
                  </a:cubicBezTo>
                  <a:close/>
                  <a:moveTo>
                    <a:pt x="520" y="27"/>
                  </a:moveTo>
                  <a:lnTo>
                    <a:pt x="333" y="27"/>
                  </a:lnTo>
                  <a:cubicBezTo>
                    <a:pt x="326" y="27"/>
                    <a:pt x="320" y="21"/>
                    <a:pt x="320" y="13"/>
                  </a:cubicBezTo>
                  <a:cubicBezTo>
                    <a:pt x="320" y="6"/>
                    <a:pt x="326" y="0"/>
                    <a:pt x="333" y="0"/>
                  </a:cubicBezTo>
                  <a:lnTo>
                    <a:pt x="520" y="0"/>
                  </a:lnTo>
                  <a:cubicBezTo>
                    <a:pt x="527" y="0"/>
                    <a:pt x="533" y="6"/>
                    <a:pt x="533" y="13"/>
                  </a:cubicBezTo>
                  <a:cubicBezTo>
                    <a:pt x="533" y="21"/>
                    <a:pt x="527" y="27"/>
                    <a:pt x="520" y="27"/>
                  </a:cubicBezTo>
                  <a:close/>
                  <a:moveTo>
                    <a:pt x="200" y="27"/>
                  </a:moveTo>
                  <a:lnTo>
                    <a:pt x="13" y="27"/>
                  </a:lnTo>
                  <a:cubicBezTo>
                    <a:pt x="6" y="27"/>
                    <a:pt x="0" y="21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lnTo>
                    <a:pt x="200" y="0"/>
                  </a:lnTo>
                  <a:cubicBezTo>
                    <a:pt x="207" y="0"/>
                    <a:pt x="213" y="6"/>
                    <a:pt x="213" y="13"/>
                  </a:cubicBezTo>
                  <a:cubicBezTo>
                    <a:pt x="213" y="21"/>
                    <a:pt x="207" y="27"/>
                    <a:pt x="200" y="27"/>
                  </a:cubicBez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1972" y="553"/>
              <a:ext cx="64" cy="64"/>
            </a:xfrm>
            <a:custGeom>
              <a:avLst/>
              <a:gdLst>
                <a:gd name="T0" fmla="*/ 0 w 161"/>
                <a:gd name="T1" fmla="*/ 80 h 161"/>
                <a:gd name="T2" fmla="*/ 161 w 161"/>
                <a:gd name="T3" fmla="*/ 0 h 161"/>
                <a:gd name="T4" fmla="*/ 161 w 161"/>
                <a:gd name="T5" fmla="*/ 161 h 161"/>
                <a:gd name="T6" fmla="*/ 0 w 161"/>
                <a:gd name="T7" fmla="*/ 8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161">
                  <a:moveTo>
                    <a:pt x="0" y="80"/>
                  </a:moveTo>
                  <a:cubicBezTo>
                    <a:pt x="62" y="77"/>
                    <a:pt x="120" y="48"/>
                    <a:pt x="161" y="0"/>
                  </a:cubicBezTo>
                  <a:cubicBezTo>
                    <a:pt x="135" y="51"/>
                    <a:pt x="135" y="110"/>
                    <a:pt x="161" y="161"/>
                  </a:cubicBezTo>
                  <a:cubicBezTo>
                    <a:pt x="120" y="113"/>
                    <a:pt x="62" y="84"/>
                    <a:pt x="0" y="80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1972" y="2090"/>
              <a:ext cx="795" cy="328"/>
            </a:xfrm>
            <a:custGeom>
              <a:avLst/>
              <a:gdLst>
                <a:gd name="T0" fmla="*/ 0 w 795"/>
                <a:gd name="T1" fmla="*/ 328 h 328"/>
                <a:gd name="T2" fmla="*/ 795 w 795"/>
                <a:gd name="T3" fmla="*/ 328 h 328"/>
                <a:gd name="T4" fmla="*/ 795 w 795"/>
                <a:gd name="T5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5" h="328">
                  <a:moveTo>
                    <a:pt x="0" y="328"/>
                  </a:moveTo>
                  <a:lnTo>
                    <a:pt x="795" y="328"/>
                  </a:lnTo>
                  <a:lnTo>
                    <a:pt x="795" y="0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2736" y="2041"/>
              <a:ext cx="63" cy="63"/>
            </a:xfrm>
            <a:custGeom>
              <a:avLst/>
              <a:gdLst>
                <a:gd name="T0" fmla="*/ 80 w 161"/>
                <a:gd name="T1" fmla="*/ 0 h 161"/>
                <a:gd name="T2" fmla="*/ 161 w 161"/>
                <a:gd name="T3" fmla="*/ 161 h 161"/>
                <a:gd name="T4" fmla="*/ 0 w 161"/>
                <a:gd name="T5" fmla="*/ 161 h 161"/>
                <a:gd name="T6" fmla="*/ 80 w 161"/>
                <a:gd name="T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161">
                  <a:moveTo>
                    <a:pt x="80" y="0"/>
                  </a:moveTo>
                  <a:cubicBezTo>
                    <a:pt x="84" y="62"/>
                    <a:pt x="113" y="121"/>
                    <a:pt x="161" y="161"/>
                  </a:cubicBezTo>
                  <a:cubicBezTo>
                    <a:pt x="110" y="136"/>
                    <a:pt x="51" y="136"/>
                    <a:pt x="0" y="161"/>
                  </a:cubicBezTo>
                  <a:cubicBezTo>
                    <a:pt x="48" y="121"/>
                    <a:pt x="77" y="62"/>
                    <a:pt x="80" y="0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Freeform 42"/>
            <p:cNvSpPr>
              <a:spLocks noEditPoints="1"/>
            </p:cNvSpPr>
            <p:nvPr/>
          </p:nvSpPr>
          <p:spPr bwMode="auto">
            <a:xfrm>
              <a:off x="2757" y="1350"/>
              <a:ext cx="28" cy="337"/>
            </a:xfrm>
            <a:custGeom>
              <a:avLst/>
              <a:gdLst>
                <a:gd name="T0" fmla="*/ 42 w 69"/>
                <a:gd name="T1" fmla="*/ 838 h 850"/>
                <a:gd name="T2" fmla="*/ 8 w 69"/>
                <a:gd name="T3" fmla="*/ 655 h 850"/>
                <a:gd name="T4" fmla="*/ 19 w 69"/>
                <a:gd name="T5" fmla="*/ 639 h 850"/>
                <a:gd name="T6" fmla="*/ 34 w 69"/>
                <a:gd name="T7" fmla="*/ 650 h 850"/>
                <a:gd name="T8" fmla="*/ 68 w 69"/>
                <a:gd name="T9" fmla="*/ 834 h 850"/>
                <a:gd name="T10" fmla="*/ 57 w 69"/>
                <a:gd name="T11" fmla="*/ 849 h 850"/>
                <a:gd name="T12" fmla="*/ 42 w 69"/>
                <a:gd name="T13" fmla="*/ 838 h 850"/>
                <a:gd name="T14" fmla="*/ 0 w 69"/>
                <a:gd name="T15" fmla="*/ 520 h 850"/>
                <a:gd name="T16" fmla="*/ 0 w 69"/>
                <a:gd name="T17" fmla="*/ 333 h 850"/>
                <a:gd name="T18" fmla="*/ 13 w 69"/>
                <a:gd name="T19" fmla="*/ 320 h 850"/>
                <a:gd name="T20" fmla="*/ 27 w 69"/>
                <a:gd name="T21" fmla="*/ 333 h 850"/>
                <a:gd name="T22" fmla="*/ 27 w 69"/>
                <a:gd name="T23" fmla="*/ 520 h 850"/>
                <a:gd name="T24" fmla="*/ 13 w 69"/>
                <a:gd name="T25" fmla="*/ 533 h 850"/>
                <a:gd name="T26" fmla="*/ 0 w 69"/>
                <a:gd name="T27" fmla="*/ 520 h 850"/>
                <a:gd name="T28" fmla="*/ 0 w 69"/>
                <a:gd name="T29" fmla="*/ 200 h 850"/>
                <a:gd name="T30" fmla="*/ 0 w 69"/>
                <a:gd name="T31" fmla="*/ 13 h 850"/>
                <a:gd name="T32" fmla="*/ 13 w 69"/>
                <a:gd name="T33" fmla="*/ 0 h 850"/>
                <a:gd name="T34" fmla="*/ 27 w 69"/>
                <a:gd name="T35" fmla="*/ 13 h 850"/>
                <a:gd name="T36" fmla="*/ 27 w 69"/>
                <a:gd name="T37" fmla="*/ 200 h 850"/>
                <a:gd name="T38" fmla="*/ 13 w 69"/>
                <a:gd name="T39" fmla="*/ 213 h 850"/>
                <a:gd name="T40" fmla="*/ 0 w 69"/>
                <a:gd name="T41" fmla="*/ 200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850">
                  <a:moveTo>
                    <a:pt x="42" y="838"/>
                  </a:moveTo>
                  <a:lnTo>
                    <a:pt x="8" y="655"/>
                  </a:lnTo>
                  <a:cubicBezTo>
                    <a:pt x="7" y="648"/>
                    <a:pt x="12" y="641"/>
                    <a:pt x="19" y="639"/>
                  </a:cubicBezTo>
                  <a:cubicBezTo>
                    <a:pt x="26" y="638"/>
                    <a:pt x="33" y="643"/>
                    <a:pt x="34" y="650"/>
                  </a:cubicBezTo>
                  <a:lnTo>
                    <a:pt x="68" y="834"/>
                  </a:lnTo>
                  <a:cubicBezTo>
                    <a:pt x="69" y="841"/>
                    <a:pt x="65" y="848"/>
                    <a:pt x="57" y="849"/>
                  </a:cubicBezTo>
                  <a:cubicBezTo>
                    <a:pt x="50" y="850"/>
                    <a:pt x="43" y="846"/>
                    <a:pt x="42" y="838"/>
                  </a:cubicBezTo>
                  <a:close/>
                  <a:moveTo>
                    <a:pt x="0" y="520"/>
                  </a:moveTo>
                  <a:lnTo>
                    <a:pt x="0" y="333"/>
                  </a:lnTo>
                  <a:cubicBezTo>
                    <a:pt x="0" y="326"/>
                    <a:pt x="6" y="320"/>
                    <a:pt x="13" y="320"/>
                  </a:cubicBezTo>
                  <a:cubicBezTo>
                    <a:pt x="21" y="320"/>
                    <a:pt x="27" y="326"/>
                    <a:pt x="27" y="333"/>
                  </a:cubicBezTo>
                  <a:lnTo>
                    <a:pt x="27" y="520"/>
                  </a:lnTo>
                  <a:cubicBezTo>
                    <a:pt x="27" y="527"/>
                    <a:pt x="21" y="533"/>
                    <a:pt x="13" y="533"/>
                  </a:cubicBezTo>
                  <a:cubicBezTo>
                    <a:pt x="6" y="533"/>
                    <a:pt x="0" y="527"/>
                    <a:pt x="0" y="520"/>
                  </a:cubicBezTo>
                  <a:close/>
                  <a:moveTo>
                    <a:pt x="0" y="200"/>
                  </a:moveTo>
                  <a:lnTo>
                    <a:pt x="0" y="13"/>
                  </a:lnTo>
                  <a:cubicBezTo>
                    <a:pt x="0" y="6"/>
                    <a:pt x="6" y="0"/>
                    <a:pt x="13" y="0"/>
                  </a:cubicBezTo>
                  <a:cubicBezTo>
                    <a:pt x="21" y="0"/>
                    <a:pt x="27" y="6"/>
                    <a:pt x="27" y="13"/>
                  </a:cubicBezTo>
                  <a:lnTo>
                    <a:pt x="27" y="200"/>
                  </a:lnTo>
                  <a:cubicBezTo>
                    <a:pt x="27" y="207"/>
                    <a:pt x="21" y="213"/>
                    <a:pt x="13" y="213"/>
                  </a:cubicBezTo>
                  <a:cubicBezTo>
                    <a:pt x="6" y="213"/>
                    <a:pt x="0" y="207"/>
                    <a:pt x="0" y="200"/>
                  </a:cubicBez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2731" y="1292"/>
              <a:ext cx="64" cy="64"/>
            </a:xfrm>
            <a:custGeom>
              <a:avLst/>
              <a:gdLst>
                <a:gd name="T0" fmla="*/ 80 w 161"/>
                <a:gd name="T1" fmla="*/ 0 h 161"/>
                <a:gd name="T2" fmla="*/ 161 w 161"/>
                <a:gd name="T3" fmla="*/ 161 h 161"/>
                <a:gd name="T4" fmla="*/ 0 w 161"/>
                <a:gd name="T5" fmla="*/ 161 h 161"/>
                <a:gd name="T6" fmla="*/ 80 w 161"/>
                <a:gd name="T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161">
                  <a:moveTo>
                    <a:pt x="80" y="0"/>
                  </a:moveTo>
                  <a:cubicBezTo>
                    <a:pt x="84" y="63"/>
                    <a:pt x="113" y="121"/>
                    <a:pt x="161" y="161"/>
                  </a:cubicBezTo>
                  <a:cubicBezTo>
                    <a:pt x="110" y="136"/>
                    <a:pt x="51" y="136"/>
                    <a:pt x="0" y="161"/>
                  </a:cubicBezTo>
                  <a:cubicBezTo>
                    <a:pt x="48" y="121"/>
                    <a:pt x="77" y="63"/>
                    <a:pt x="80" y="0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Line 44"/>
            <p:cNvSpPr>
              <a:spLocks noChangeShapeType="1"/>
            </p:cNvSpPr>
            <p:nvPr/>
          </p:nvSpPr>
          <p:spPr bwMode="auto">
            <a:xfrm>
              <a:off x="744" y="573"/>
              <a:ext cx="160" cy="0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889" y="541"/>
              <a:ext cx="63" cy="64"/>
            </a:xfrm>
            <a:custGeom>
              <a:avLst/>
              <a:gdLst>
                <a:gd name="T0" fmla="*/ 161 w 161"/>
                <a:gd name="T1" fmla="*/ 80 h 161"/>
                <a:gd name="T2" fmla="*/ 0 w 161"/>
                <a:gd name="T3" fmla="*/ 161 h 161"/>
                <a:gd name="T4" fmla="*/ 0 w 161"/>
                <a:gd name="T5" fmla="*/ 0 h 161"/>
                <a:gd name="T6" fmla="*/ 161 w 161"/>
                <a:gd name="T7" fmla="*/ 8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161">
                  <a:moveTo>
                    <a:pt x="161" y="80"/>
                  </a:moveTo>
                  <a:lnTo>
                    <a:pt x="0" y="161"/>
                  </a:lnTo>
                  <a:cubicBezTo>
                    <a:pt x="25" y="110"/>
                    <a:pt x="25" y="50"/>
                    <a:pt x="0" y="0"/>
                  </a:cubicBezTo>
                  <a:lnTo>
                    <a:pt x="161" y="8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Line 46"/>
            <p:cNvSpPr>
              <a:spLocks noChangeShapeType="1"/>
            </p:cNvSpPr>
            <p:nvPr/>
          </p:nvSpPr>
          <p:spPr bwMode="auto">
            <a:xfrm flipH="1">
              <a:off x="1461" y="753"/>
              <a:ext cx="3" cy="131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Freeform 47"/>
            <p:cNvSpPr>
              <a:spLocks/>
            </p:cNvSpPr>
            <p:nvPr/>
          </p:nvSpPr>
          <p:spPr bwMode="auto">
            <a:xfrm>
              <a:off x="1430" y="868"/>
              <a:ext cx="63" cy="64"/>
            </a:xfrm>
            <a:custGeom>
              <a:avLst/>
              <a:gdLst>
                <a:gd name="T0" fmla="*/ 76 w 160"/>
                <a:gd name="T1" fmla="*/ 162 h 162"/>
                <a:gd name="T2" fmla="*/ 0 w 160"/>
                <a:gd name="T3" fmla="*/ 0 h 162"/>
                <a:gd name="T4" fmla="*/ 160 w 160"/>
                <a:gd name="T5" fmla="*/ 3 h 162"/>
                <a:gd name="T6" fmla="*/ 76 w 160"/>
                <a:gd name="T7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0" h="162">
                  <a:moveTo>
                    <a:pt x="76" y="162"/>
                  </a:moveTo>
                  <a:lnTo>
                    <a:pt x="0" y="0"/>
                  </a:lnTo>
                  <a:cubicBezTo>
                    <a:pt x="50" y="26"/>
                    <a:pt x="109" y="27"/>
                    <a:pt x="160" y="3"/>
                  </a:cubicBezTo>
                  <a:lnTo>
                    <a:pt x="76" y="16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Freeform 49"/>
            <p:cNvSpPr>
              <a:spLocks/>
            </p:cNvSpPr>
            <p:nvPr/>
          </p:nvSpPr>
          <p:spPr bwMode="auto">
            <a:xfrm>
              <a:off x="1428" y="1648"/>
              <a:ext cx="64" cy="63"/>
            </a:xfrm>
            <a:custGeom>
              <a:avLst/>
              <a:gdLst>
                <a:gd name="T0" fmla="*/ 80 w 161"/>
                <a:gd name="T1" fmla="*/ 161 h 161"/>
                <a:gd name="T2" fmla="*/ 0 w 161"/>
                <a:gd name="T3" fmla="*/ 0 h 161"/>
                <a:gd name="T4" fmla="*/ 161 w 161"/>
                <a:gd name="T5" fmla="*/ 0 h 161"/>
                <a:gd name="T6" fmla="*/ 80 w 161"/>
                <a:gd name="T7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161">
                  <a:moveTo>
                    <a:pt x="80" y="161"/>
                  </a:moveTo>
                  <a:lnTo>
                    <a:pt x="0" y="0"/>
                  </a:lnTo>
                  <a:cubicBezTo>
                    <a:pt x="50" y="25"/>
                    <a:pt x="110" y="25"/>
                    <a:pt x="161" y="0"/>
                  </a:cubicBezTo>
                  <a:lnTo>
                    <a:pt x="80" y="16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Line 50"/>
            <p:cNvSpPr>
              <a:spLocks noChangeShapeType="1"/>
            </p:cNvSpPr>
            <p:nvPr/>
          </p:nvSpPr>
          <p:spPr bwMode="auto">
            <a:xfrm flipH="1">
              <a:off x="1461" y="2011"/>
              <a:ext cx="3" cy="131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Freeform 51"/>
            <p:cNvSpPr>
              <a:spLocks/>
            </p:cNvSpPr>
            <p:nvPr/>
          </p:nvSpPr>
          <p:spPr bwMode="auto">
            <a:xfrm>
              <a:off x="1430" y="2126"/>
              <a:ext cx="63" cy="64"/>
            </a:xfrm>
            <a:custGeom>
              <a:avLst/>
              <a:gdLst>
                <a:gd name="T0" fmla="*/ 76 w 160"/>
                <a:gd name="T1" fmla="*/ 163 h 163"/>
                <a:gd name="T2" fmla="*/ 0 w 160"/>
                <a:gd name="T3" fmla="*/ 0 h 163"/>
                <a:gd name="T4" fmla="*/ 160 w 160"/>
                <a:gd name="T5" fmla="*/ 4 h 163"/>
                <a:gd name="T6" fmla="*/ 76 w 160"/>
                <a:gd name="T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0" h="163">
                  <a:moveTo>
                    <a:pt x="76" y="163"/>
                  </a:moveTo>
                  <a:lnTo>
                    <a:pt x="0" y="0"/>
                  </a:lnTo>
                  <a:cubicBezTo>
                    <a:pt x="50" y="27"/>
                    <a:pt x="109" y="28"/>
                    <a:pt x="160" y="4"/>
                  </a:cubicBezTo>
                  <a:lnTo>
                    <a:pt x="76" y="16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Line 52"/>
            <p:cNvSpPr>
              <a:spLocks noChangeShapeType="1"/>
            </p:cNvSpPr>
            <p:nvPr/>
          </p:nvSpPr>
          <p:spPr bwMode="auto">
            <a:xfrm>
              <a:off x="1455" y="2670"/>
              <a:ext cx="4" cy="131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Freeform 53"/>
            <p:cNvSpPr>
              <a:spLocks/>
            </p:cNvSpPr>
            <p:nvPr/>
          </p:nvSpPr>
          <p:spPr bwMode="auto">
            <a:xfrm>
              <a:off x="1426" y="2785"/>
              <a:ext cx="64" cy="64"/>
            </a:xfrm>
            <a:custGeom>
              <a:avLst/>
              <a:gdLst>
                <a:gd name="T0" fmla="*/ 85 w 161"/>
                <a:gd name="T1" fmla="*/ 163 h 163"/>
                <a:gd name="T2" fmla="*/ 0 w 161"/>
                <a:gd name="T3" fmla="*/ 5 h 163"/>
                <a:gd name="T4" fmla="*/ 161 w 161"/>
                <a:gd name="T5" fmla="*/ 0 h 163"/>
                <a:gd name="T6" fmla="*/ 85 w 161"/>
                <a:gd name="T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163">
                  <a:moveTo>
                    <a:pt x="85" y="163"/>
                  </a:moveTo>
                  <a:lnTo>
                    <a:pt x="0" y="5"/>
                  </a:lnTo>
                  <a:cubicBezTo>
                    <a:pt x="51" y="28"/>
                    <a:pt x="111" y="27"/>
                    <a:pt x="161" y="0"/>
                  </a:cubicBezTo>
                  <a:lnTo>
                    <a:pt x="85" y="16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Line 54"/>
            <p:cNvSpPr>
              <a:spLocks noChangeShapeType="1"/>
            </p:cNvSpPr>
            <p:nvPr/>
          </p:nvSpPr>
          <p:spPr bwMode="auto">
            <a:xfrm>
              <a:off x="1972" y="3005"/>
              <a:ext cx="251" cy="0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Freeform 55"/>
            <p:cNvSpPr>
              <a:spLocks/>
            </p:cNvSpPr>
            <p:nvPr/>
          </p:nvSpPr>
          <p:spPr bwMode="auto">
            <a:xfrm>
              <a:off x="2208" y="2973"/>
              <a:ext cx="64" cy="64"/>
            </a:xfrm>
            <a:custGeom>
              <a:avLst/>
              <a:gdLst>
                <a:gd name="T0" fmla="*/ 161 w 161"/>
                <a:gd name="T1" fmla="*/ 80 h 161"/>
                <a:gd name="T2" fmla="*/ 0 w 161"/>
                <a:gd name="T3" fmla="*/ 161 h 161"/>
                <a:gd name="T4" fmla="*/ 0 w 161"/>
                <a:gd name="T5" fmla="*/ 0 h 161"/>
                <a:gd name="T6" fmla="*/ 161 w 161"/>
                <a:gd name="T7" fmla="*/ 8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161">
                  <a:moveTo>
                    <a:pt x="161" y="80"/>
                  </a:moveTo>
                  <a:lnTo>
                    <a:pt x="0" y="161"/>
                  </a:lnTo>
                  <a:cubicBezTo>
                    <a:pt x="25" y="110"/>
                    <a:pt x="25" y="50"/>
                    <a:pt x="0" y="0"/>
                  </a:cubicBezTo>
                  <a:lnTo>
                    <a:pt x="161" y="8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Freeform 56"/>
            <p:cNvSpPr>
              <a:spLocks/>
            </p:cNvSpPr>
            <p:nvPr/>
          </p:nvSpPr>
          <p:spPr bwMode="auto">
            <a:xfrm>
              <a:off x="169" y="393"/>
              <a:ext cx="575" cy="360"/>
            </a:xfrm>
            <a:custGeom>
              <a:avLst/>
              <a:gdLst>
                <a:gd name="T0" fmla="*/ 242 w 1451"/>
                <a:gd name="T1" fmla="*/ 907 h 907"/>
                <a:gd name="T2" fmla="*/ 1209 w 1451"/>
                <a:gd name="T3" fmla="*/ 907 h 907"/>
                <a:gd name="T4" fmla="*/ 1451 w 1451"/>
                <a:gd name="T5" fmla="*/ 665 h 907"/>
                <a:gd name="T6" fmla="*/ 1451 w 1451"/>
                <a:gd name="T7" fmla="*/ 241 h 907"/>
                <a:gd name="T8" fmla="*/ 1209 w 1451"/>
                <a:gd name="T9" fmla="*/ 0 h 907"/>
                <a:gd name="T10" fmla="*/ 242 w 1451"/>
                <a:gd name="T11" fmla="*/ 0 h 907"/>
                <a:gd name="T12" fmla="*/ 0 w 1451"/>
                <a:gd name="T13" fmla="*/ 241 h 907"/>
                <a:gd name="T14" fmla="*/ 0 w 1451"/>
                <a:gd name="T15" fmla="*/ 665 h 907"/>
                <a:gd name="T16" fmla="*/ 242 w 1451"/>
                <a:gd name="T17" fmla="*/ 907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51" h="907">
                  <a:moveTo>
                    <a:pt x="242" y="907"/>
                  </a:moveTo>
                  <a:lnTo>
                    <a:pt x="1209" y="907"/>
                  </a:lnTo>
                  <a:cubicBezTo>
                    <a:pt x="1343" y="907"/>
                    <a:pt x="1451" y="798"/>
                    <a:pt x="1451" y="665"/>
                  </a:cubicBezTo>
                  <a:lnTo>
                    <a:pt x="1451" y="241"/>
                  </a:lnTo>
                  <a:cubicBezTo>
                    <a:pt x="1451" y="108"/>
                    <a:pt x="1343" y="0"/>
                    <a:pt x="1209" y="0"/>
                  </a:cubicBezTo>
                  <a:lnTo>
                    <a:pt x="242" y="0"/>
                  </a:lnTo>
                  <a:cubicBezTo>
                    <a:pt x="108" y="0"/>
                    <a:pt x="0" y="108"/>
                    <a:pt x="0" y="241"/>
                  </a:cubicBezTo>
                  <a:lnTo>
                    <a:pt x="0" y="665"/>
                  </a:lnTo>
                  <a:cubicBezTo>
                    <a:pt x="0" y="798"/>
                    <a:pt x="108" y="907"/>
                    <a:pt x="242" y="907"/>
                  </a:cubicBez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Rectangle 57"/>
            <p:cNvSpPr>
              <a:spLocks noChangeArrowheads="1"/>
            </p:cNvSpPr>
            <p:nvPr/>
          </p:nvSpPr>
          <p:spPr bwMode="auto">
            <a:xfrm>
              <a:off x="300" y="451"/>
              <a:ext cx="40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itchFamily="18" charset="0"/>
                  <a:cs typeface="Arial" pitchFamily="34" charset="0"/>
                </a:rPr>
                <a:t>Обмыв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Rectangle 58"/>
            <p:cNvSpPr>
              <a:spLocks noChangeArrowheads="1"/>
            </p:cNvSpPr>
            <p:nvPr/>
          </p:nvSpPr>
          <p:spPr bwMode="auto">
            <a:xfrm>
              <a:off x="273" y="572"/>
              <a:ext cx="43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itchFamily="18" charset="0"/>
                  <a:cs typeface="Arial" pitchFamily="34" charset="0"/>
                </a:rPr>
                <a:t>деталей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70" name="Прямая соединительная линия 69"/>
          <p:cNvCxnSpPr>
            <a:stCxn id="52" idx="0"/>
          </p:cNvCxnSpPr>
          <p:nvPr/>
        </p:nvCxnSpPr>
        <p:spPr>
          <a:xfrm flipH="1" flipV="1">
            <a:off x="2314575" y="2432050"/>
            <a:ext cx="2859" cy="2841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Прямоугольник 70"/>
          <p:cNvSpPr/>
          <p:nvPr/>
        </p:nvSpPr>
        <p:spPr>
          <a:xfrm>
            <a:off x="5618162" y="2646680"/>
            <a:ext cx="3419007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Calibri" panose="020F0502020204030204" pitchFamily="34" charset="0"/>
              </a:rPr>
              <a:t>Адсорбенты: </a:t>
            </a:r>
          </a:p>
          <a:p>
            <a:pPr marL="449263" indent="-180975">
              <a:buFont typeface="Calibri" panose="020F0502020204030204" pitchFamily="34" charset="0"/>
              <a:buChar char="‒"/>
            </a:pPr>
            <a:r>
              <a:rPr lang="ru-RU" sz="1600" dirty="0" smtClean="0">
                <a:latin typeface="Calibri" panose="020F0502020204030204" pitchFamily="34" charset="0"/>
              </a:rPr>
              <a:t>Д2ЭГФК (выход 94%)</a:t>
            </a:r>
          </a:p>
          <a:p>
            <a:pPr marL="449263" indent="-180975">
              <a:spcAft>
                <a:spcPts val="1200"/>
              </a:spcAft>
              <a:buFont typeface="Calibri" panose="020F0502020204030204" pitchFamily="34" charset="0"/>
              <a:buChar char="‒"/>
            </a:pPr>
            <a:r>
              <a:rPr lang="ru-RU" sz="1600" dirty="0">
                <a:latin typeface="Calibri" panose="020F0502020204030204" pitchFamily="34" charset="0"/>
              </a:rPr>
              <a:t>ТОДГА </a:t>
            </a:r>
            <a:r>
              <a:rPr lang="ru-RU" sz="1600" dirty="0" smtClean="0">
                <a:latin typeface="Calibri" panose="020F0502020204030204" pitchFamily="34" charset="0"/>
              </a:rPr>
              <a:t>(выход 91%)</a:t>
            </a:r>
            <a:endParaRPr lang="ru-RU" sz="16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Calibri" panose="020F0502020204030204" pitchFamily="34" charset="0"/>
              </a:rPr>
              <a:t>Гранулы носителя для адсорбента заменены на неорганические на основе циркония (выше радиационная стойкость)</a:t>
            </a:r>
            <a:endParaRPr lang="ru-RU" sz="16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8628185" y="4844945"/>
            <a:ext cx="5158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5C9E4F-2704-4B3E-BD67-EC15BA752D17}" type="slidenum">
              <a:rPr kumimoji="0" lang="ru-RU" sz="14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46481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2F9D6B-B093-2A77-5E99-C6B91C812D7B}"/>
              </a:ext>
            </a:extLst>
          </p:cNvPr>
          <p:cNvSpPr txBox="1">
            <a:spLocks/>
          </p:cNvSpPr>
          <p:nvPr/>
        </p:nvSpPr>
        <p:spPr>
          <a:xfrm>
            <a:off x="251520" y="247581"/>
            <a:ext cx="7981397" cy="432048"/>
          </a:xfrm>
          <a:prstGeom prst="rect">
            <a:avLst/>
          </a:prstGeom>
          <a:noFill/>
        </p:spPr>
        <p:txBody>
          <a:bodyPr/>
          <a:lstStyle>
            <a:lvl1pPr algn="ctr" defTabSz="990892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>
                <a:solidFill>
                  <a:srgbClr val="0070C0"/>
                </a:solidFill>
              </a:rPr>
              <a:t>Результаты испытаний </a:t>
            </a:r>
            <a:r>
              <a:rPr lang="ru-RU" sz="1800" b="1" dirty="0" smtClean="0">
                <a:solidFill>
                  <a:srgbClr val="0070C0"/>
                </a:solidFill>
              </a:rPr>
              <a:t>РХТ-1, РХТ-2 и РХТ-3</a:t>
            </a:r>
            <a:endParaRPr lang="ru-RU" sz="1800" b="1" dirty="0">
              <a:solidFill>
                <a:srgbClr val="0070C0"/>
              </a:solidFill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E92827AE-A020-C8F8-16DD-5BF0D514DB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139540"/>
              </p:ext>
            </p:extLst>
          </p:nvPr>
        </p:nvGraphicFramePr>
        <p:xfrm>
          <a:off x="766130" y="1751796"/>
          <a:ext cx="7694302" cy="317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2129">
                  <a:extLst>
                    <a:ext uri="{9D8B030D-6E8A-4147-A177-3AD203B41FA5}">
                      <a16:colId xmlns:a16="http://schemas.microsoft.com/office/drawing/2014/main" val="924515399"/>
                    </a:ext>
                  </a:extLst>
                </a:gridCol>
                <a:gridCol w="1552650">
                  <a:extLst>
                    <a:ext uri="{9D8B030D-6E8A-4147-A177-3AD203B41FA5}">
                      <a16:colId xmlns:a16="http://schemas.microsoft.com/office/drawing/2014/main" val="2001341455"/>
                    </a:ext>
                  </a:extLst>
                </a:gridCol>
                <a:gridCol w="1292072">
                  <a:extLst>
                    <a:ext uri="{9D8B030D-6E8A-4147-A177-3AD203B41FA5}">
                      <a16:colId xmlns:a16="http://schemas.microsoft.com/office/drawing/2014/main" val="3371197018"/>
                    </a:ext>
                  </a:extLst>
                </a:gridCol>
                <a:gridCol w="2177451">
                  <a:extLst>
                    <a:ext uri="{9D8B030D-6E8A-4147-A177-3AD203B41FA5}">
                      <a16:colId xmlns:a16="http://schemas.microsoft.com/office/drawing/2014/main" val="4905573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Стадия технологии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418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Показатель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Требование</a:t>
                      </a:r>
                    </a:p>
                    <a:p>
                      <a:pPr algn="ctr"/>
                      <a:r>
                        <a:rPr lang="ru-RU" sz="1400" dirty="0" smtClean="0"/>
                        <a:t>ТЗ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Экспериментальный результат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3945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РХТ-1. Приготовление «стартового» вещества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Хим.</a:t>
                      </a:r>
                      <a:r>
                        <a:rPr lang="ru-RU" sz="1400" baseline="0" dirty="0" smtClean="0"/>
                        <a:t> выход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&gt;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ru-RU" sz="1400" dirty="0" smtClean="0"/>
                        <a:t>90%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91%</a:t>
                      </a:r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45299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РХТ-2. Выделение и очистка обогащенных изотопов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Хим. выход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418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&gt; </a:t>
                      </a:r>
                      <a:r>
                        <a:rPr lang="ru-RU" sz="1400" dirty="0" smtClean="0"/>
                        <a:t>90%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90 %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85086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РХТ-3. Регенерация неразделенного</a:t>
                      </a:r>
                      <a:r>
                        <a:rPr lang="ru-RU" sz="1400" baseline="0" dirty="0" smtClean="0"/>
                        <a:t> вещества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Коэффициент</a:t>
                      </a:r>
                      <a:r>
                        <a:rPr lang="ru-RU" sz="1400" baseline="0" dirty="0" smtClean="0"/>
                        <a:t> регенерации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&gt; </a:t>
                      </a:r>
                      <a:r>
                        <a:rPr lang="ru-RU" sz="1400" dirty="0" smtClean="0"/>
                        <a:t>80%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Суммарная эффективность процесса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Коэффициент переработки</a:t>
                      </a:r>
                      <a:r>
                        <a:rPr lang="ru-RU" sz="1400" baseline="0" dirty="0" smtClean="0"/>
                        <a:t> вещества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&gt; </a:t>
                      </a:r>
                      <a:r>
                        <a:rPr lang="ru-RU" sz="1400" dirty="0" smtClean="0"/>
                        <a:t>40%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45%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*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49565546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*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с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 учетом КПД одного разделения изотопов 21,2% (получен при испытаниях масс-сепаратора)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23528" y="822644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При приемочных испытаниях в 2024 году экспериментально подтверждено соответствие требованиям ТЗ для радиохимических технологий на всех стадиях цикла обогащения изотопов на  электромагнитном  масс-сепараторе С-3 на имитаторах калифорния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628185" y="4844945"/>
            <a:ext cx="5158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5C9E4F-2704-4B3E-BD67-EC15BA752D17}" type="slidenum">
              <a:rPr kumimoji="0" lang="ru-RU" sz="14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66904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04282" y="123478"/>
            <a:ext cx="7217910" cy="452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0560" tIns="55280" rIns="110560" bIns="55280" numCol="1" anchor="ctr" anchorCtr="0" compatLnSpc="1">
            <a:prstTxWarp prst="textNoShape">
              <a:avLst/>
            </a:prstTxWarp>
          </a:bodyPr>
          <a:lstStyle>
            <a:lvl1pPr algn="ctr" defTabSz="990892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>
                <a:solidFill>
                  <a:srgbClr val="0070C0"/>
                </a:solidFill>
              </a:rPr>
              <a:t>РХТ-4. Переработка и утилизация высокоактивных РАО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9" y="1026028"/>
            <a:ext cx="1944216" cy="51149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Концентрирование 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ЖРС 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(выпаривание)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5690" y="1748761"/>
            <a:ext cx="1944217" cy="7131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Связывание радионуклидов в комплексы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9" y="2717363"/>
            <a:ext cx="1952055" cy="50008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Отверждение в </a:t>
            </a:r>
            <a:r>
              <a:rPr lang="en-US" sz="16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KMgPO</a:t>
            </a:r>
            <a:r>
              <a:rPr lang="en-US" sz="1600" b="1" i="1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16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∙6H</a:t>
            </a:r>
            <a:r>
              <a:rPr lang="en-US" sz="1600" b="1" i="1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6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4282" y="3458879"/>
            <a:ext cx="1963463" cy="47175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Упаковка, </a:t>
            </a:r>
          </a:p>
          <a:p>
            <a:pPr algn="ctr"/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утилизация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1064664" y="1549425"/>
            <a:ext cx="430220" cy="230238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95736" y="3917889"/>
            <a:ext cx="686090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Преимущества калий-магний-фосфатных компаундов:</a:t>
            </a:r>
            <a:endParaRPr lang="ru-RU" sz="1400" b="1" dirty="0">
              <a:solidFill>
                <a:schemeClr val="tx1"/>
              </a:solidFill>
            </a:endParaRPr>
          </a:p>
          <a:p>
            <a:pPr marL="756684" lvl="1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простота </a:t>
            </a:r>
            <a:r>
              <a:rPr lang="ru-RU" sz="1400" dirty="0">
                <a:solidFill>
                  <a:schemeClr val="tx1"/>
                </a:solidFill>
              </a:rPr>
              <a:t>технологического исполнения</a:t>
            </a:r>
          </a:p>
          <a:p>
            <a:pPr marL="756684" lvl="1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</a:rPr>
              <a:t>возможность реализации дистанционного и автоматизированного процесса для обеспечения радиационной безопасности</a:t>
            </a:r>
          </a:p>
          <a:p>
            <a:pPr marL="756684" lvl="1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</a:rPr>
              <a:t>снижение объемов РАО по сравнению с цементированием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1080527" y="2474511"/>
            <a:ext cx="430220" cy="230238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1072688" y="3224237"/>
            <a:ext cx="430220" cy="230238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934" y="1939577"/>
            <a:ext cx="1574674" cy="130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452" y="1939577"/>
            <a:ext cx="1609642" cy="130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558" y="1939577"/>
            <a:ext cx="1528531" cy="130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3024557" y="1427462"/>
            <a:ext cx="47665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Отвержденные компаунды </a:t>
            </a:r>
            <a:r>
              <a:rPr lang="en-US" sz="1400" b="1" dirty="0">
                <a:solidFill>
                  <a:srgbClr val="0070C0"/>
                </a:solidFill>
                <a:latin typeface="Calibri" panose="020F0502020204030204" pitchFamily="34" charset="0"/>
              </a:rPr>
              <a:t>KMgPO</a:t>
            </a:r>
            <a:r>
              <a:rPr lang="en-US" sz="1400" b="1" baseline="-25000" dirty="0">
                <a:solidFill>
                  <a:srgbClr val="0070C0"/>
                </a:solidFill>
                <a:latin typeface="Calibri" panose="020F0502020204030204" pitchFamily="34" charset="0"/>
              </a:rPr>
              <a:t>4</a:t>
            </a:r>
            <a:r>
              <a:rPr lang="ru-RU" sz="1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, </a:t>
            </a:r>
            <a:br>
              <a:rPr lang="ru-RU" sz="1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</a:br>
            <a:r>
              <a:rPr lang="ru-RU" sz="1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содержащие америций-241 и инертный материал (</a:t>
            </a:r>
            <a:r>
              <a:rPr lang="en-US" sz="1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Fe)</a:t>
            </a:r>
            <a:r>
              <a:rPr lang="ru-RU" sz="1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:</a:t>
            </a:r>
            <a:endParaRPr lang="ru-RU" sz="14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91111" y="3201238"/>
            <a:ext cx="685288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Calibri" panose="020F0502020204030204" pitchFamily="34" charset="0"/>
              </a:rPr>
              <a:t>Основной критерий – </a:t>
            </a:r>
            <a:r>
              <a:rPr lang="ru-RU" sz="1400" dirty="0" err="1" smtClean="0">
                <a:latin typeface="Calibri" panose="020F0502020204030204" pitchFamily="34" charset="0"/>
              </a:rPr>
              <a:t>выщелачиваемость</a:t>
            </a:r>
            <a:r>
              <a:rPr lang="ru-RU" sz="1400" dirty="0" smtClean="0">
                <a:latin typeface="Calibri" panose="020F0502020204030204" pitchFamily="34" charset="0"/>
              </a:rPr>
              <a:t>  радионуклидов из компаунда.</a:t>
            </a:r>
          </a:p>
          <a:p>
            <a:pPr algn="ctr"/>
            <a:r>
              <a:rPr lang="ru-RU" sz="1400" dirty="0" smtClean="0">
                <a:latin typeface="Calibri" panose="020F0502020204030204" pitchFamily="34" charset="0"/>
              </a:rPr>
              <a:t>Выдержка компаундов в воде с меткой америция-241: </a:t>
            </a:r>
          </a:p>
          <a:p>
            <a:pPr algn="ctr"/>
            <a:r>
              <a:rPr lang="ru-RU" sz="1400" dirty="0" smtClean="0">
                <a:latin typeface="Calibri" panose="020F0502020204030204" pitchFamily="34" charset="0"/>
              </a:rPr>
              <a:t>масса </a:t>
            </a:r>
            <a:r>
              <a:rPr lang="en-US" sz="1400" dirty="0" smtClean="0">
                <a:latin typeface="Calibri" panose="020F0502020204030204" pitchFamily="34" charset="0"/>
              </a:rPr>
              <a:t>Am-241</a:t>
            </a:r>
            <a:r>
              <a:rPr lang="ru-RU" sz="1400" dirty="0" smtClean="0">
                <a:latin typeface="Calibri" panose="020F0502020204030204" pitchFamily="34" charset="0"/>
              </a:rPr>
              <a:t>, </a:t>
            </a:r>
            <a:r>
              <a:rPr lang="ru-RU" sz="1400" dirty="0">
                <a:latin typeface="Calibri" panose="020F0502020204030204" pitchFamily="34" charset="0"/>
              </a:rPr>
              <a:t>вышедшая в раствор за 28 </a:t>
            </a:r>
            <a:r>
              <a:rPr lang="ru-RU" sz="1400" dirty="0" smtClean="0">
                <a:latin typeface="Calibri" panose="020F0502020204030204" pitchFamily="34" charset="0"/>
              </a:rPr>
              <a:t>суток, составила </a:t>
            </a:r>
            <a:r>
              <a:rPr lang="ru-RU" sz="1400" dirty="0">
                <a:latin typeface="Calibri" panose="020F0502020204030204" pitchFamily="34" charset="0"/>
              </a:rPr>
              <a:t>не </a:t>
            </a:r>
            <a:r>
              <a:rPr lang="ru-RU" sz="1400">
                <a:latin typeface="Calibri" panose="020F0502020204030204" pitchFamily="34" charset="0"/>
              </a:rPr>
              <a:t>более </a:t>
            </a:r>
            <a:r>
              <a:rPr lang="ru-RU" sz="1400" smtClean="0">
                <a:latin typeface="Calibri" panose="020F0502020204030204" pitchFamily="34" charset="0"/>
              </a:rPr>
              <a:t>0,4 %.</a:t>
            </a:r>
            <a:endParaRPr lang="ru-RU" sz="1400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4155926"/>
            <a:ext cx="2008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Принципиальная схема переработки ЖРС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32539" y="2962440"/>
            <a:ext cx="85151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Fe – 3%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4941513" y="2993217"/>
            <a:ext cx="95090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Fe – </a:t>
            </a:r>
            <a:r>
              <a:rPr lang="ru-RU" sz="1400" dirty="0" smtClean="0"/>
              <a:t>10</a:t>
            </a:r>
            <a:r>
              <a:rPr lang="en-US" sz="1400" dirty="0" smtClean="0"/>
              <a:t>%</a:t>
            </a:r>
            <a:endParaRPr lang="ru-RU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6560515" y="2993217"/>
            <a:ext cx="95090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Fe – </a:t>
            </a:r>
            <a:r>
              <a:rPr lang="ru-RU" sz="1400" smtClean="0"/>
              <a:t>30</a:t>
            </a:r>
            <a:r>
              <a:rPr lang="en-US" sz="1400" dirty="0" smtClean="0"/>
              <a:t>%</a:t>
            </a:r>
            <a:endParaRPr lang="ru-RU" sz="1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366583" y="699542"/>
            <a:ext cx="645388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>
                <a:latin typeface="Calibri" panose="020F0502020204030204" pitchFamily="34" charset="0"/>
              </a:rPr>
              <a:t>ЖРС необходимо перевести в твердую форму, пригодную для захоронения, согласно </a:t>
            </a:r>
            <a:r>
              <a:rPr lang="ru-RU" sz="1500" dirty="0">
                <a:latin typeface="Calibri" panose="020F0502020204030204" pitchFamily="34" charset="0"/>
              </a:rPr>
              <a:t>требованиям </a:t>
            </a:r>
            <a:r>
              <a:rPr lang="ru-RU" sz="1500" dirty="0" smtClean="0">
                <a:latin typeface="Calibri" panose="020F0502020204030204" pitchFamily="34" charset="0"/>
              </a:rPr>
              <a:t>НП-019-16 к отвержденному компаунду.</a:t>
            </a:r>
          </a:p>
          <a:p>
            <a:r>
              <a:rPr lang="ru-RU" sz="1500" dirty="0" smtClean="0">
                <a:latin typeface="Calibri" panose="020F0502020204030204" pitchFamily="34" charset="0"/>
              </a:rPr>
              <a:t>Основной нерадиоактивный элемент в ЖРС – железо.</a:t>
            </a:r>
            <a:endParaRPr lang="ru-RU" sz="1500" dirty="0">
              <a:latin typeface="Calibri" panose="020F0502020204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628185" y="4844945"/>
            <a:ext cx="5158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5C9E4F-2704-4B3E-BD67-EC15BA752D17}" type="slidenum">
              <a:rPr kumimoji="0" lang="ru-RU" sz="14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76251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993109"/>
            <a:ext cx="5472608" cy="38828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544" y="195486"/>
            <a:ext cx="741682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РХТ-4. </a:t>
            </a:r>
            <a:r>
              <a:rPr lang="ru-RU" sz="1700" b="1" dirty="0" smtClean="0">
                <a:solidFill>
                  <a:srgbClr val="0070C0"/>
                </a:solidFill>
              </a:rPr>
              <a:t>Принципиальная схема размещения оборудования  технологического участка переработки РАО</a:t>
            </a:r>
            <a:endParaRPr lang="ru-RU" sz="17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0152" y="1048544"/>
            <a:ext cx="302433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400" dirty="0" smtClean="0"/>
              <a:t>На основании лабораторных исследований выданы исходные данные для разработки КД на оборудование утилизации ЖРС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1400" dirty="0" smtClean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400" dirty="0" smtClean="0"/>
              <a:t>Определены количество, радионуклидный состав и категории конечных РАО для захоронения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1400" dirty="0" smtClean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400" dirty="0" smtClean="0"/>
              <a:t>Технология оптимизирована так, чтобы по удельной активности РАО не превышали порог для </a:t>
            </a:r>
            <a:r>
              <a:rPr lang="ru-RU" sz="1400" dirty="0" err="1" smtClean="0"/>
              <a:t>среднеактивных</a:t>
            </a:r>
            <a:r>
              <a:rPr lang="ru-RU" sz="1400" dirty="0" smtClean="0"/>
              <a:t> (САО)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628185" y="4844945"/>
            <a:ext cx="5158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5C9E4F-2704-4B3E-BD67-EC15BA752D17}" type="slidenum">
              <a:rPr kumimoji="0" lang="ru-RU" sz="14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75564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23528" y="521021"/>
            <a:ext cx="8665877" cy="4477812"/>
          </a:xfrm>
          <a:prstGeom prst="rect">
            <a:avLst/>
          </a:prstGeom>
          <a:noFill/>
        </p:spPr>
        <p:txBody>
          <a:bodyPr wrap="square" lIns="91139" tIns="45553" rIns="91139" bIns="45553" rtlCol="0">
            <a:spAutoFit/>
          </a:bodyPr>
          <a:lstStyle/>
          <a:p>
            <a:pPr marL="3175" indent="358775" algn="just">
              <a:spcAft>
                <a:spcPts val="600"/>
              </a:spcAft>
              <a:tabLst>
                <a:tab pos="444500" algn="l"/>
              </a:tabLst>
            </a:pPr>
            <a:r>
              <a:rPr lang="ru-RU" sz="1700" b="1" dirty="0" smtClean="0">
                <a:solidFill>
                  <a:srgbClr val="0070C0"/>
                </a:solidFill>
              </a:rPr>
              <a:t>2021-2024 годы</a:t>
            </a:r>
          </a:p>
          <a:p>
            <a:pPr marL="346075" indent="-342900" algn="just">
              <a:buFont typeface="+mj-lt"/>
              <a:buAutoNum type="arabicPeriod"/>
              <a:tabLst>
                <a:tab pos="444500" algn="l"/>
              </a:tabLst>
            </a:pPr>
            <a:r>
              <a:rPr lang="ru-RU" sz="1400" dirty="0" smtClean="0">
                <a:solidFill>
                  <a:srgbClr val="000000"/>
                </a:solidFill>
              </a:rPr>
              <a:t>Разработаны три РХТ: «Приготовление </a:t>
            </a:r>
            <a:r>
              <a:rPr lang="ru-RU" sz="1400" dirty="0">
                <a:solidFill>
                  <a:srgbClr val="000000"/>
                </a:solidFill>
              </a:rPr>
              <a:t>«</a:t>
            </a:r>
            <a:r>
              <a:rPr lang="ru-RU" sz="1400" dirty="0" smtClean="0">
                <a:solidFill>
                  <a:srgbClr val="000000"/>
                </a:solidFill>
              </a:rPr>
              <a:t>стартового» вещества </a:t>
            </a:r>
            <a:r>
              <a:rPr lang="ru-RU" sz="1400" b="1" dirty="0" smtClean="0">
                <a:solidFill>
                  <a:srgbClr val="000000"/>
                </a:solidFill>
              </a:rPr>
              <a:t>РХТ-1</a:t>
            </a:r>
            <a:r>
              <a:rPr lang="ru-RU" sz="1400" dirty="0" smtClean="0">
                <a:solidFill>
                  <a:srgbClr val="000000"/>
                </a:solidFill>
              </a:rPr>
              <a:t>»; </a:t>
            </a:r>
            <a:r>
              <a:rPr lang="ru-RU" sz="1400" dirty="0">
                <a:solidFill>
                  <a:srgbClr val="000000"/>
                </a:solidFill>
              </a:rPr>
              <a:t>«Выделение и очистка обогащенного изотопа </a:t>
            </a:r>
            <a:r>
              <a:rPr lang="ru-RU" sz="1400" b="1" dirty="0" smtClean="0">
                <a:solidFill>
                  <a:srgbClr val="000000"/>
                </a:solidFill>
              </a:rPr>
              <a:t>РХТ-2</a:t>
            </a:r>
            <a:r>
              <a:rPr lang="ru-RU" sz="1400" dirty="0" smtClean="0">
                <a:solidFill>
                  <a:srgbClr val="000000"/>
                </a:solidFill>
              </a:rPr>
              <a:t>»; «Сбор и регенерация неразделенного продукта </a:t>
            </a:r>
            <a:r>
              <a:rPr lang="ru-RU" sz="1400" b="1" dirty="0" smtClean="0">
                <a:solidFill>
                  <a:srgbClr val="000000"/>
                </a:solidFill>
              </a:rPr>
              <a:t>РХТ-3</a:t>
            </a:r>
            <a:r>
              <a:rPr lang="ru-RU" sz="1400" dirty="0" smtClean="0">
                <a:solidFill>
                  <a:srgbClr val="000000"/>
                </a:solidFill>
              </a:rPr>
              <a:t>».</a:t>
            </a:r>
          </a:p>
          <a:p>
            <a:pPr marL="346075" indent="-342900" algn="just">
              <a:buFont typeface="+mj-lt"/>
              <a:buAutoNum type="arabicPeriod"/>
              <a:tabLst>
                <a:tab pos="444500" algn="l"/>
              </a:tabLst>
            </a:pPr>
            <a:endParaRPr lang="ru-RU" sz="1400" dirty="0">
              <a:solidFill>
                <a:srgbClr val="000000"/>
              </a:solidFill>
            </a:endParaRPr>
          </a:p>
          <a:p>
            <a:pPr marL="346075" indent="-342900" algn="just">
              <a:buFont typeface="+mj-lt"/>
              <a:buAutoNum type="arabicPeriod"/>
              <a:tabLst>
                <a:tab pos="444500" algn="l"/>
              </a:tabLst>
            </a:pPr>
            <a:r>
              <a:rPr lang="ru-RU" sz="1400" dirty="0" smtClean="0">
                <a:solidFill>
                  <a:srgbClr val="000000"/>
                </a:solidFill>
              </a:rPr>
              <a:t>Спроектировано и изготовлено </a:t>
            </a:r>
            <a:r>
              <a:rPr lang="ru-RU" sz="1400" b="1" dirty="0" smtClean="0">
                <a:solidFill>
                  <a:srgbClr val="000000"/>
                </a:solidFill>
              </a:rPr>
              <a:t>специализированное</a:t>
            </a:r>
            <a:r>
              <a:rPr lang="ru-RU" sz="1400" dirty="0" smtClean="0">
                <a:solidFill>
                  <a:srgbClr val="000000"/>
                </a:solidFill>
              </a:rPr>
              <a:t> технологическое </a:t>
            </a:r>
            <a:r>
              <a:rPr lang="ru-RU" sz="1400" b="1" dirty="0" smtClean="0">
                <a:solidFill>
                  <a:srgbClr val="000000"/>
                </a:solidFill>
              </a:rPr>
              <a:t>оборудование</a:t>
            </a:r>
            <a:r>
              <a:rPr lang="ru-RU" sz="1400" dirty="0" smtClean="0">
                <a:solidFill>
                  <a:srgbClr val="000000"/>
                </a:solidFill>
              </a:rPr>
              <a:t>  для РХТ.</a:t>
            </a:r>
          </a:p>
          <a:p>
            <a:pPr marL="346075" indent="-342900" algn="just">
              <a:spcBef>
                <a:spcPts val="1200"/>
              </a:spcBef>
              <a:buFont typeface="+mj-lt"/>
              <a:buAutoNum type="arabicPeriod"/>
              <a:tabLst>
                <a:tab pos="444500" algn="l"/>
              </a:tabLst>
            </a:pPr>
            <a:r>
              <a:rPr lang="ru-RU" sz="1400" dirty="0" smtClean="0">
                <a:solidFill>
                  <a:srgbClr val="000000"/>
                </a:solidFill>
              </a:rPr>
              <a:t>Проведены испытания РХТ (на стабильном имитаторе </a:t>
            </a:r>
            <a:r>
              <a:rPr lang="ru-RU" sz="1400" dirty="0">
                <a:solidFill>
                  <a:srgbClr val="000000"/>
                </a:solidFill>
              </a:rPr>
              <a:t>калифорния</a:t>
            </a:r>
            <a:r>
              <a:rPr lang="ru-RU" sz="1400" dirty="0" smtClean="0">
                <a:solidFill>
                  <a:srgbClr val="000000"/>
                </a:solidFill>
              </a:rPr>
              <a:t>) и подтверждено их соответствие исходным требованиям ТЗ.</a:t>
            </a:r>
          </a:p>
          <a:p>
            <a:pPr marL="346075" indent="-342900" algn="just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  <a:tabLst>
                <a:tab pos="444500" algn="l"/>
              </a:tabLst>
            </a:pPr>
            <a:r>
              <a:rPr lang="ru-RU" sz="1400" dirty="0" smtClean="0">
                <a:solidFill>
                  <a:srgbClr val="000000"/>
                </a:solidFill>
              </a:rPr>
              <a:t>РХТ обеспечивают суммарный количественный выход обогащенных изотопов ТПЭ </a:t>
            </a:r>
            <a:br>
              <a:rPr lang="ru-RU" sz="1400" dirty="0" smtClean="0">
                <a:solidFill>
                  <a:srgbClr val="000000"/>
                </a:solidFill>
              </a:rPr>
            </a:br>
            <a:r>
              <a:rPr lang="ru-RU" sz="1400" b="1" dirty="0" smtClean="0">
                <a:solidFill>
                  <a:srgbClr val="000000"/>
                </a:solidFill>
              </a:rPr>
              <a:t>не менее 45 % </a:t>
            </a:r>
            <a:r>
              <a:rPr lang="ru-RU" sz="1400" dirty="0" smtClean="0"/>
              <a:t>(при КПД электромагнитного разделения изотопов на С-3 не менее 20 %)</a:t>
            </a:r>
            <a:r>
              <a:rPr lang="ru-RU" sz="1400" b="1" dirty="0" smtClean="0">
                <a:solidFill>
                  <a:srgbClr val="FF0000"/>
                </a:solidFill>
              </a:rPr>
              <a:t> </a:t>
            </a:r>
            <a:br>
              <a:rPr lang="ru-RU" sz="1400" b="1" dirty="0" smtClean="0">
                <a:solidFill>
                  <a:srgbClr val="FF0000"/>
                </a:solidFill>
              </a:rPr>
            </a:br>
            <a:r>
              <a:rPr lang="ru-RU" sz="1400" dirty="0" smtClean="0">
                <a:solidFill>
                  <a:srgbClr val="000000"/>
                </a:solidFill>
              </a:rPr>
              <a:t>от массы «</a:t>
            </a:r>
            <a:r>
              <a:rPr lang="ru-RU" sz="1400" dirty="0">
                <a:solidFill>
                  <a:srgbClr val="000000"/>
                </a:solidFill>
              </a:rPr>
              <a:t>стартового» </a:t>
            </a:r>
            <a:r>
              <a:rPr lang="ru-RU" sz="1400" dirty="0" smtClean="0">
                <a:solidFill>
                  <a:srgbClr val="000000"/>
                </a:solidFill>
              </a:rPr>
              <a:t>вещества, что соответствует ТЗ (не менее 40 %).</a:t>
            </a:r>
          </a:p>
          <a:p>
            <a:pPr indent="361950" algn="just">
              <a:spcBef>
                <a:spcPts val="1200"/>
              </a:spcBef>
              <a:spcAft>
                <a:spcPts val="600"/>
              </a:spcAft>
              <a:tabLst>
                <a:tab pos="444500" algn="l"/>
              </a:tabLst>
            </a:pPr>
            <a:r>
              <a:rPr lang="ru-RU" sz="1700" b="1" dirty="0" smtClean="0">
                <a:solidFill>
                  <a:srgbClr val="0070C0"/>
                </a:solidFill>
              </a:rPr>
              <a:t>2025 год</a:t>
            </a:r>
            <a:endParaRPr lang="ru-RU" sz="1700" b="1" dirty="0">
              <a:solidFill>
                <a:srgbClr val="0070C0"/>
              </a:solidFill>
            </a:endParaRPr>
          </a:p>
          <a:p>
            <a:pPr marL="342900" indent="-342900" algn="just">
              <a:buFont typeface="+mj-lt"/>
              <a:buAutoNum type="arabicPeriod"/>
              <a:tabLst>
                <a:tab pos="444500" algn="l"/>
              </a:tabLst>
            </a:pPr>
            <a:r>
              <a:rPr lang="ru-RU" sz="1400" dirty="0" smtClean="0">
                <a:solidFill>
                  <a:srgbClr val="000000"/>
                </a:solidFill>
              </a:rPr>
              <a:t>Выполняется оптимизация технологических процессов РХТ, позволяющая повысить  показатели суммарного количественного выхода обогащенного изотопа ТПЭ и радиационную безопасность (сокращение продолжительности и  количества стадий технологических процессов).</a:t>
            </a:r>
            <a:endParaRPr lang="ru-RU" sz="1400" dirty="0">
              <a:solidFill>
                <a:srgbClr val="000000"/>
              </a:solidFill>
            </a:endParaRPr>
          </a:p>
          <a:p>
            <a:pPr marL="342900" indent="-342900" algn="just">
              <a:spcBef>
                <a:spcPts val="1200"/>
              </a:spcBef>
              <a:buFont typeface="+mj-lt"/>
              <a:buAutoNum type="arabicPeriod"/>
              <a:tabLst>
                <a:tab pos="444500" algn="l"/>
              </a:tabLst>
            </a:pPr>
            <a:r>
              <a:rPr lang="ru-RU" sz="1400" dirty="0" smtClean="0">
                <a:solidFill>
                  <a:srgbClr val="000000"/>
                </a:solidFill>
              </a:rPr>
              <a:t>Подготовлены исходные данные для разработки КД на технологический участок отверждения жидких радиоактивных сред, содержащих ТПЭ, в цементные матрицы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smtClean="0">
                <a:solidFill>
                  <a:srgbClr val="000000"/>
                </a:solidFill>
              </a:rPr>
              <a:t>(</a:t>
            </a:r>
            <a:r>
              <a:rPr lang="ru-RU" sz="1400" b="1" dirty="0" smtClean="0">
                <a:solidFill>
                  <a:srgbClr val="000000"/>
                </a:solidFill>
              </a:rPr>
              <a:t>РХТ-4</a:t>
            </a:r>
            <a:r>
              <a:rPr lang="ru-RU" sz="1400" dirty="0" smtClean="0">
                <a:solidFill>
                  <a:srgbClr val="000000"/>
                </a:solidFill>
              </a:rPr>
              <a:t>).</a:t>
            </a:r>
          </a:p>
        </p:txBody>
      </p:sp>
      <p:sp>
        <p:nvSpPr>
          <p:cNvPr id="5" name="Заголовок 4"/>
          <p:cNvSpPr txBox="1">
            <a:spLocks/>
          </p:cNvSpPr>
          <p:nvPr/>
        </p:nvSpPr>
        <p:spPr>
          <a:xfrm>
            <a:off x="1685877" y="123478"/>
            <a:ext cx="5869171" cy="48351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00" tIns="45700" rIns="91400" bIns="45700" numCol="1" anchor="ctr" anchorCtr="0" compatLnSpc="1">
            <a:prstTxWarp prst="textNoShape">
              <a:avLst/>
            </a:prstTxWarp>
          </a:bodyPr>
          <a:lstStyle>
            <a:lvl1pPr algn="ctr" defTabSz="990892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rgbClr val="0070C0"/>
                </a:solidFill>
              </a:rPr>
              <a:t>ЗАКЛЮЧЕНИЕ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628185" y="4844945"/>
            <a:ext cx="5158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5C9E4F-2704-4B3E-BD67-EC15BA752D17}" type="slidenum">
              <a:rPr kumimoji="0" lang="ru-RU" sz="14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00560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611560" y="1995686"/>
            <a:ext cx="7416055" cy="1440160"/>
          </a:xfrm>
        </p:spPr>
        <p:txBody>
          <a:bodyPr/>
          <a:lstStyle/>
          <a:p>
            <a:pPr algn="ctr"/>
            <a:r>
              <a:rPr lang="ru-RU" sz="5500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Спасибо за внимание</a:t>
            </a:r>
            <a:r>
              <a:rPr lang="en-US" sz="5500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!</a:t>
            </a:r>
            <a:endParaRPr lang="ru-RU" sz="5500" i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792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49423" y="123478"/>
            <a:ext cx="7866993" cy="576064"/>
          </a:xfrm>
          <a:noFill/>
          <a:ln>
            <a:noFill/>
          </a:ln>
        </p:spPr>
        <p:txBody>
          <a:bodyPr vert="horz" wrap="square" lIns="91400" tIns="45700" rIns="91400" bIns="4570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sz="1800" b="1" dirty="0" smtClean="0">
                <a:solidFill>
                  <a:srgbClr val="0070C0"/>
                </a:solidFill>
              </a:rPr>
              <a:t>Задачи ВНИИЭФ в создании фабрики СТЭ</a:t>
            </a:r>
            <a:endParaRPr lang="ru-RU" sz="1800" b="1" dirty="0">
              <a:solidFill>
                <a:srgbClr val="0070C0"/>
              </a:solidFill>
            </a:endParaRPr>
          </a:p>
        </p:txBody>
      </p:sp>
      <p:sp>
        <p:nvSpPr>
          <p:cNvPr id="14" name="Объект 1"/>
          <p:cNvSpPr txBox="1">
            <a:spLocks/>
          </p:cNvSpPr>
          <p:nvPr/>
        </p:nvSpPr>
        <p:spPr bwMode="auto">
          <a:xfrm>
            <a:off x="437894" y="699542"/>
            <a:ext cx="8418548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6412" indent="-186412" algn="l" rtl="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1188" indent="-183141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Blip>
                <a:blip r:embed="rId3"/>
              </a:buBlip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96960" indent="-276347" algn="l" rtl="0" eaLnBrk="0" fontAlgn="base" hangingPunct="0">
              <a:spcBef>
                <a:spcPct val="0"/>
              </a:spcBef>
              <a:spcAft>
                <a:spcPct val="30000"/>
              </a:spcAft>
              <a:buBlip>
                <a:blip r:embed="rId3"/>
              </a:buBlip>
              <a:defRPr sz="2300">
                <a:solidFill>
                  <a:schemeClr val="tx1"/>
                </a:solidFill>
                <a:latin typeface="+mn-lt"/>
                <a:cs typeface="+mn-cs"/>
              </a:defRPr>
            </a:lvl3pPr>
            <a:lvl4pPr marL="1715314" indent="-23546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  <a:cs typeface="+mn-cs"/>
              </a:defRPr>
            </a:lvl4pPr>
            <a:lvl5pPr marL="2135557" indent="-235468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5pPr>
            <a:lvl6pPr marL="2606492" indent="-23546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6pPr>
            <a:lvl7pPr marL="3077426" indent="-23546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7pPr>
            <a:lvl8pPr marL="3548360" indent="-23546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8pPr>
            <a:lvl9pPr marL="4019294" indent="-23546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87313" indent="0" algn="just">
              <a:lnSpc>
                <a:spcPct val="114000"/>
              </a:lnSpc>
              <a:spcAft>
                <a:spcPts val="0"/>
              </a:spcAft>
              <a:buNone/>
            </a:pPr>
            <a:r>
              <a:rPr lang="ru-RU" sz="1500" spc="-66" dirty="0" smtClean="0"/>
              <a:t>Разработка радиохимических технологий (РХТ), сопровождающих процесс электромагнитного разделения изотопов ТПЭ и изготовления мишенных </a:t>
            </a:r>
            <a:r>
              <a:rPr lang="ru-RU" sz="1500" spc="-66" dirty="0"/>
              <a:t>материалов с высокой </a:t>
            </a:r>
            <a:r>
              <a:rPr lang="ru-RU" sz="1500" spc="-66" dirty="0" smtClean="0"/>
              <a:t>степенью обогащения   </a:t>
            </a:r>
            <a:br>
              <a:rPr lang="ru-RU" sz="1500" spc="-66" dirty="0" smtClean="0"/>
            </a:br>
            <a:r>
              <a:rPr lang="ru-RU" altLang="ru-RU" sz="1500" i="1" spc="-66" baseline="30000" dirty="0" smtClean="0"/>
              <a:t>245</a:t>
            </a:r>
            <a:r>
              <a:rPr lang="ru-RU" altLang="ru-RU" sz="1500" i="1" spc="-66" dirty="0" smtClean="0"/>
              <a:t>Cm, </a:t>
            </a:r>
            <a:r>
              <a:rPr lang="ru-RU" altLang="ru-RU" sz="1500" i="1" spc="-66" baseline="30000" dirty="0" smtClean="0"/>
              <a:t>248</a:t>
            </a:r>
            <a:r>
              <a:rPr lang="ru-RU" altLang="ru-RU" sz="1500" i="1" spc="-66" dirty="0" smtClean="0"/>
              <a:t>Cm </a:t>
            </a:r>
            <a:r>
              <a:rPr lang="ru-RU" altLang="ru-RU" sz="1500" spc="-66" dirty="0" smtClean="0"/>
              <a:t>и </a:t>
            </a:r>
            <a:r>
              <a:rPr lang="en-US" altLang="ru-RU" sz="1500" i="1" spc="-66" baseline="30000" dirty="0" smtClean="0"/>
              <a:t>251</a:t>
            </a:r>
            <a:r>
              <a:rPr lang="en-US" altLang="ru-RU" sz="1500" i="1" spc="-66" dirty="0" smtClean="0"/>
              <a:t>Cf</a:t>
            </a:r>
            <a:endParaRPr lang="ru-RU" sz="1500" i="1" kern="0" spc="-66" dirty="0"/>
          </a:p>
        </p:txBody>
      </p:sp>
      <p:sp>
        <p:nvSpPr>
          <p:cNvPr id="25" name="TextBox 24"/>
          <p:cNvSpPr txBox="1"/>
          <p:nvPr/>
        </p:nvSpPr>
        <p:spPr>
          <a:xfrm>
            <a:off x="833952" y="4446311"/>
            <a:ext cx="7872610" cy="645719"/>
          </a:xfrm>
          <a:prstGeom prst="rect">
            <a:avLst/>
          </a:prstGeom>
          <a:ln w="19050">
            <a:noFill/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75593" tIns="37797" rIns="75593" bIns="37797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ru-RU" altLang="ru-RU" sz="15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нейтронная активность </a:t>
            </a:r>
            <a:endParaRPr lang="en-US" altLang="ru-RU" sz="15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>
              <a:spcBef>
                <a:spcPts val="600"/>
              </a:spcBef>
            </a:pPr>
            <a:r>
              <a:rPr lang="ru-RU" altLang="ru-RU" sz="1700" b="1" i="1" baseline="30000" dirty="0" smtClean="0">
                <a:solidFill>
                  <a:srgbClr val="00B050"/>
                </a:solidFill>
              </a:rPr>
              <a:t>252</a:t>
            </a:r>
            <a:r>
              <a:rPr lang="ru-RU" altLang="ru-RU" sz="1700" b="1" i="1" dirty="0" smtClean="0">
                <a:solidFill>
                  <a:srgbClr val="00B050"/>
                </a:solidFill>
              </a:rPr>
              <a:t>С</a:t>
            </a:r>
            <a:r>
              <a:rPr lang="en-US" altLang="ru-RU" sz="1700" b="1" i="1" dirty="0">
                <a:solidFill>
                  <a:srgbClr val="00B050"/>
                </a:solidFill>
              </a:rPr>
              <a:t>f </a:t>
            </a:r>
            <a:r>
              <a:rPr lang="ru-RU" altLang="ru-RU" sz="1700" i="1" dirty="0" smtClean="0">
                <a:solidFill>
                  <a:schemeClr val="tx1"/>
                </a:solidFill>
              </a:rPr>
              <a:t>~</a:t>
            </a:r>
            <a:r>
              <a:rPr lang="en-US" altLang="ru-RU" sz="1700" i="1" dirty="0" smtClean="0">
                <a:solidFill>
                  <a:schemeClr val="tx1"/>
                </a:solidFill>
                <a:sym typeface="Symbol"/>
              </a:rPr>
              <a:t> 2</a:t>
            </a:r>
            <a:r>
              <a:rPr lang="ru-RU" altLang="ru-RU" sz="1700" i="1" dirty="0" smtClean="0">
                <a:solidFill>
                  <a:schemeClr val="tx1"/>
                </a:solidFill>
                <a:sym typeface="Symbol"/>
              </a:rPr>
              <a:t>,</a:t>
            </a:r>
            <a:r>
              <a:rPr lang="en-US" altLang="ru-RU" sz="1700" i="1" dirty="0" smtClean="0">
                <a:solidFill>
                  <a:schemeClr val="tx1"/>
                </a:solidFill>
                <a:sym typeface="Symbol"/>
              </a:rPr>
              <a:t>3</a:t>
            </a:r>
            <a:r>
              <a:rPr lang="ru-RU" altLang="ru-RU" sz="1700" i="1" dirty="0" smtClean="0">
                <a:solidFill>
                  <a:schemeClr val="tx1"/>
                </a:solidFill>
                <a:latin typeface="Calibri"/>
                <a:sym typeface="Symbol"/>
              </a:rPr>
              <a:t>×</a:t>
            </a:r>
            <a:r>
              <a:rPr lang="ru-RU" altLang="ru-RU" sz="1700" i="1" dirty="0" smtClean="0">
                <a:solidFill>
                  <a:schemeClr val="tx1"/>
                </a:solidFill>
              </a:rPr>
              <a:t>10</a:t>
            </a:r>
            <a:r>
              <a:rPr lang="en-US" altLang="ru-RU" sz="1700" i="1" baseline="30000" dirty="0" smtClean="0">
                <a:solidFill>
                  <a:schemeClr val="tx1"/>
                </a:solidFill>
              </a:rPr>
              <a:t>9</a:t>
            </a:r>
            <a:r>
              <a:rPr lang="ru-RU" altLang="ru-RU" sz="1700" i="1" dirty="0">
                <a:solidFill>
                  <a:schemeClr val="tx1"/>
                </a:solidFill>
              </a:rPr>
              <a:t> с</a:t>
            </a:r>
            <a:r>
              <a:rPr lang="ru-RU" altLang="ru-RU" sz="1700" i="1" baseline="30000" dirty="0">
                <a:solidFill>
                  <a:schemeClr val="tx1"/>
                </a:solidFill>
              </a:rPr>
              <a:t>-1</a:t>
            </a:r>
            <a:r>
              <a:rPr lang="ru-RU" altLang="ru-RU" sz="1700" i="1" dirty="0">
                <a:solidFill>
                  <a:schemeClr val="tx1"/>
                </a:solidFill>
              </a:rPr>
              <a:t>/мг </a:t>
            </a:r>
            <a:r>
              <a:rPr lang="ru-RU" altLang="ru-RU" sz="1700" i="1" dirty="0" smtClean="0">
                <a:solidFill>
                  <a:schemeClr val="tx1"/>
                </a:solidFill>
              </a:rPr>
              <a:t>  </a:t>
            </a:r>
            <a:r>
              <a:rPr lang="en-US" altLang="ru-RU" sz="1700" i="1" dirty="0" smtClean="0">
                <a:solidFill>
                  <a:schemeClr val="tx1"/>
                </a:solidFill>
              </a:rPr>
              <a:t>  </a:t>
            </a:r>
            <a:r>
              <a:rPr lang="ru-RU" altLang="ru-RU" sz="1700" b="1" i="1" baseline="30000" dirty="0" smtClean="0">
                <a:solidFill>
                  <a:srgbClr val="00B050"/>
                </a:solidFill>
              </a:rPr>
              <a:t>2</a:t>
            </a:r>
            <a:r>
              <a:rPr lang="en-US" altLang="ru-RU" sz="1700" b="1" i="1" baseline="30000" dirty="0">
                <a:solidFill>
                  <a:srgbClr val="00B050"/>
                </a:solidFill>
              </a:rPr>
              <a:t>44</a:t>
            </a:r>
            <a:r>
              <a:rPr lang="ru-RU" altLang="ru-RU" sz="1700" b="1" i="1" dirty="0">
                <a:solidFill>
                  <a:srgbClr val="00B050"/>
                </a:solidFill>
              </a:rPr>
              <a:t>С</a:t>
            </a:r>
            <a:r>
              <a:rPr lang="en-US" altLang="ru-RU" sz="1700" b="1" i="1" dirty="0" smtClean="0">
                <a:solidFill>
                  <a:srgbClr val="00B050"/>
                </a:solidFill>
              </a:rPr>
              <a:t>m</a:t>
            </a:r>
            <a:r>
              <a:rPr lang="ru-RU" altLang="ru-RU" sz="1700" b="1" i="1" dirty="0" smtClean="0">
                <a:solidFill>
                  <a:srgbClr val="00B050"/>
                </a:solidFill>
              </a:rPr>
              <a:t> </a:t>
            </a:r>
            <a:r>
              <a:rPr lang="ru-RU" altLang="ru-RU" sz="1700" i="1" dirty="0" smtClean="0">
                <a:solidFill>
                  <a:schemeClr val="tx1"/>
                </a:solidFill>
              </a:rPr>
              <a:t>~ 1,1</a:t>
            </a:r>
            <a:r>
              <a:rPr lang="ru-RU" altLang="ru-RU" sz="1700" i="1" dirty="0" smtClean="0">
                <a:solidFill>
                  <a:schemeClr val="tx1"/>
                </a:solidFill>
                <a:latin typeface="Calibri"/>
              </a:rPr>
              <a:t>×</a:t>
            </a:r>
            <a:r>
              <a:rPr lang="ru-RU" altLang="ru-RU" sz="1700" i="1" dirty="0" smtClean="0">
                <a:solidFill>
                  <a:schemeClr val="tx1"/>
                </a:solidFill>
              </a:rPr>
              <a:t>10</a:t>
            </a:r>
            <a:r>
              <a:rPr lang="ru-RU" altLang="ru-RU" sz="1700" i="1" baseline="30000" dirty="0" smtClean="0">
                <a:solidFill>
                  <a:schemeClr val="tx1"/>
                </a:solidFill>
              </a:rPr>
              <a:t>4</a:t>
            </a:r>
            <a:r>
              <a:rPr lang="ru-RU" altLang="ru-RU" sz="1700" i="1" dirty="0" smtClean="0">
                <a:solidFill>
                  <a:schemeClr val="tx1"/>
                </a:solidFill>
              </a:rPr>
              <a:t> с</a:t>
            </a:r>
            <a:r>
              <a:rPr lang="ru-RU" altLang="ru-RU" sz="1700" i="1" baseline="30000" dirty="0" smtClean="0">
                <a:solidFill>
                  <a:schemeClr val="tx1"/>
                </a:solidFill>
              </a:rPr>
              <a:t>-1</a:t>
            </a:r>
            <a:r>
              <a:rPr lang="ru-RU" altLang="ru-RU" sz="1700" i="1" dirty="0" smtClean="0">
                <a:solidFill>
                  <a:schemeClr val="tx1"/>
                </a:solidFill>
              </a:rPr>
              <a:t>/мг</a:t>
            </a:r>
            <a:r>
              <a:rPr lang="en-US" altLang="ru-RU" sz="1700" i="1" dirty="0" smtClean="0">
                <a:solidFill>
                  <a:schemeClr val="tx1"/>
                </a:solidFill>
              </a:rPr>
              <a:t>   </a:t>
            </a:r>
            <a:r>
              <a:rPr lang="en-US" sz="1700" b="1" i="1" baseline="30000" dirty="0" smtClean="0">
                <a:solidFill>
                  <a:srgbClr val="00B050"/>
                </a:solidFill>
              </a:rPr>
              <a:t>248</a:t>
            </a:r>
            <a:r>
              <a:rPr lang="en-US" sz="1700" b="1" i="1" dirty="0" smtClean="0">
                <a:solidFill>
                  <a:srgbClr val="00B050"/>
                </a:solidFill>
              </a:rPr>
              <a:t>Cm</a:t>
            </a:r>
            <a:r>
              <a:rPr lang="ru-RU" altLang="ru-RU" sz="1700" i="1" dirty="0" smtClean="0">
                <a:solidFill>
                  <a:schemeClr val="tx1"/>
                </a:solidFill>
              </a:rPr>
              <a:t> </a:t>
            </a:r>
            <a:r>
              <a:rPr lang="ru-RU" altLang="ru-RU" sz="1700" i="1" dirty="0">
                <a:solidFill>
                  <a:schemeClr val="tx1"/>
                </a:solidFill>
              </a:rPr>
              <a:t>~ </a:t>
            </a:r>
            <a:r>
              <a:rPr lang="en-US" altLang="ru-RU" sz="1700" i="1" dirty="0" smtClean="0">
                <a:solidFill>
                  <a:schemeClr val="tx1"/>
                </a:solidFill>
              </a:rPr>
              <a:t>4</a:t>
            </a:r>
            <a:r>
              <a:rPr lang="ru-RU" altLang="ru-RU" sz="1700" i="1" dirty="0" smtClean="0">
                <a:solidFill>
                  <a:schemeClr val="tx1"/>
                </a:solidFill>
              </a:rPr>
              <a:t>,</a:t>
            </a:r>
            <a:r>
              <a:rPr lang="en-US" altLang="ru-RU" sz="1700" i="1" dirty="0" smtClean="0">
                <a:solidFill>
                  <a:schemeClr val="tx1"/>
                </a:solidFill>
              </a:rPr>
              <a:t>2</a:t>
            </a:r>
            <a:r>
              <a:rPr lang="ru-RU" altLang="ru-RU" sz="1700" i="1" dirty="0" smtClean="0">
                <a:solidFill>
                  <a:schemeClr val="tx1"/>
                </a:solidFill>
                <a:latin typeface="Calibri"/>
              </a:rPr>
              <a:t>×</a:t>
            </a:r>
            <a:r>
              <a:rPr lang="ru-RU" altLang="ru-RU" sz="1700" i="1" dirty="0" smtClean="0">
                <a:solidFill>
                  <a:schemeClr val="tx1"/>
                </a:solidFill>
              </a:rPr>
              <a:t>10</a:t>
            </a:r>
            <a:r>
              <a:rPr lang="ru-RU" altLang="ru-RU" sz="1700" i="1" baseline="30000" dirty="0" smtClean="0">
                <a:solidFill>
                  <a:schemeClr val="tx1"/>
                </a:solidFill>
              </a:rPr>
              <a:t>4</a:t>
            </a:r>
            <a:r>
              <a:rPr lang="ru-RU" altLang="ru-RU" sz="1700" i="1" dirty="0" smtClean="0">
                <a:solidFill>
                  <a:schemeClr val="tx1"/>
                </a:solidFill>
              </a:rPr>
              <a:t> </a:t>
            </a:r>
            <a:r>
              <a:rPr lang="ru-RU" altLang="ru-RU" sz="1700" i="1" dirty="0">
                <a:solidFill>
                  <a:schemeClr val="tx1"/>
                </a:solidFill>
              </a:rPr>
              <a:t>с</a:t>
            </a:r>
            <a:r>
              <a:rPr lang="ru-RU" altLang="ru-RU" sz="1700" i="1" baseline="30000" dirty="0">
                <a:solidFill>
                  <a:schemeClr val="tx1"/>
                </a:solidFill>
              </a:rPr>
              <a:t>-1</a:t>
            </a:r>
            <a:r>
              <a:rPr lang="ru-RU" altLang="ru-RU" sz="1700" i="1" dirty="0">
                <a:solidFill>
                  <a:schemeClr val="tx1"/>
                </a:solidFill>
              </a:rPr>
              <a:t>/мг</a:t>
            </a:r>
            <a:r>
              <a:rPr lang="en-US" altLang="ru-RU" sz="1700" i="1" dirty="0">
                <a:solidFill>
                  <a:schemeClr val="tx1"/>
                </a:solidFill>
              </a:rPr>
              <a:t> </a:t>
            </a:r>
            <a:r>
              <a:rPr lang="ru-RU" altLang="ru-RU" sz="1700" i="1" dirty="0" smtClean="0">
                <a:solidFill>
                  <a:schemeClr val="tx1"/>
                </a:solidFill>
              </a:rPr>
              <a:t> </a:t>
            </a:r>
            <a:endParaRPr lang="ru-RU" sz="1700" i="1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628185" y="4844945"/>
            <a:ext cx="5158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5C9E4F-2704-4B3E-BD67-EC15BA752D17}" type="slidenum">
              <a:rPr kumimoji="0" lang="ru-RU" sz="14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83568" y="1635646"/>
            <a:ext cx="2369895" cy="648072"/>
          </a:xfrm>
          <a:prstGeom prst="roundRect">
            <a:avLst/>
          </a:prstGeom>
          <a:noFill/>
          <a:ln w="19050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5593" tIns="37797" rIns="75593" bIns="37797" rtlCol="0" anchor="ctr"/>
          <a:lstStyle/>
          <a:p>
            <a:pPr algn="ctr"/>
            <a:r>
              <a:rPr lang="ru-RU" sz="1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радиоизотопная смесь АО 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«ГНЦ НИИАР»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402306" y="1641247"/>
            <a:ext cx="2225879" cy="648072"/>
          </a:xfrm>
          <a:prstGeom prst="roundRect">
            <a:avLst/>
          </a:prstGeom>
          <a:noFill/>
          <a:ln w="19050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5593" tIns="37797" rIns="75593" bIns="37797" rtlCol="0" anchor="ctr"/>
          <a:lstStyle/>
          <a:p>
            <a:pPr algn="ctr"/>
            <a:r>
              <a:rPr lang="ru-RU" sz="1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обогащенные изотопы</a:t>
            </a:r>
            <a:endParaRPr lang="ru-RU" sz="15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ММО «ОИЯИ»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859929" y="2469738"/>
            <a:ext cx="2062954" cy="678076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593" tIns="37797" rIns="75593" bIns="37797" rtlCol="0" anchor="ctr" anchorCtr="0"/>
          <a:lstStyle/>
          <a:p>
            <a:pPr algn="ctr">
              <a:lnSpc>
                <a:spcPct val="150000"/>
              </a:lnSpc>
            </a:pPr>
            <a:r>
              <a:rPr lang="ru-RU" sz="1400" dirty="0" smtClean="0">
                <a:solidFill>
                  <a:schemeClr val="tx1"/>
                </a:solidFill>
              </a:rPr>
              <a:t>Масс-сепаратор С-2</a:t>
            </a:r>
            <a:endParaRPr lang="ru-RU" sz="1400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1400" dirty="0">
                <a:solidFill>
                  <a:schemeClr val="tx1"/>
                </a:solidFill>
              </a:rPr>
              <a:t>(действующий)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3851921" y="3478563"/>
            <a:ext cx="2088232" cy="689189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593" tIns="37797" rIns="75593" bIns="37797" rtlCol="0" anchor="ctr" anchorCtr="0"/>
          <a:lstStyle/>
          <a:p>
            <a:pPr algn="ctr">
              <a:lnSpc>
                <a:spcPct val="150000"/>
              </a:lnSpc>
            </a:pPr>
            <a:r>
              <a:rPr lang="ru-RU" sz="1400" dirty="0" smtClean="0">
                <a:solidFill>
                  <a:schemeClr val="tx1"/>
                </a:solidFill>
              </a:rPr>
              <a:t>Масс-сепаратор С-3</a:t>
            </a:r>
            <a:endParaRPr lang="ru-RU" sz="1400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1400" dirty="0" smtClean="0">
                <a:solidFill>
                  <a:schemeClr val="tx1"/>
                </a:solidFill>
              </a:rPr>
              <a:t>(эксплуатация с 2028)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642234" y="2523168"/>
            <a:ext cx="1800200" cy="571215"/>
          </a:xfrm>
          <a:prstGeom prst="roundRect">
            <a:avLst/>
          </a:prstGeom>
          <a:ln w="9525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5593" tIns="37797" rIns="75593" bIns="37797" rtlCol="0" anchor="ctr"/>
          <a:lstStyle/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ru-RU" altLang="ru-RU" sz="1700" b="1" i="1" baseline="30000" dirty="0">
                <a:solidFill>
                  <a:srgbClr val="0070C0"/>
                </a:solidFill>
              </a:rPr>
              <a:t>2</a:t>
            </a:r>
            <a:r>
              <a:rPr lang="en-US" altLang="ru-RU" sz="1700" b="1" i="1" baseline="30000" dirty="0">
                <a:solidFill>
                  <a:srgbClr val="0070C0"/>
                </a:solidFill>
              </a:rPr>
              <a:t>45</a:t>
            </a:r>
            <a:r>
              <a:rPr lang="ru-RU" altLang="ru-RU" sz="1700" b="1" i="1" dirty="0">
                <a:solidFill>
                  <a:srgbClr val="0070C0"/>
                </a:solidFill>
              </a:rPr>
              <a:t>С</a:t>
            </a:r>
            <a:r>
              <a:rPr lang="en-US" altLang="ru-RU" sz="1700" b="1" i="1" dirty="0">
                <a:solidFill>
                  <a:srgbClr val="0070C0"/>
                </a:solidFill>
              </a:rPr>
              <a:t>m </a:t>
            </a:r>
            <a:r>
              <a:rPr lang="ru-RU" altLang="ru-RU" sz="1700" b="1" i="1" dirty="0">
                <a:solidFill>
                  <a:srgbClr val="0070C0"/>
                </a:solidFill>
              </a:rPr>
              <a:t>≥ </a:t>
            </a:r>
            <a:r>
              <a:rPr lang="ru-RU" altLang="ru-RU" sz="1700" b="1" i="1" dirty="0" smtClean="0">
                <a:solidFill>
                  <a:srgbClr val="0070C0"/>
                </a:solidFill>
              </a:rPr>
              <a:t>99 %</a:t>
            </a:r>
            <a:endParaRPr lang="ru-RU" altLang="ru-RU" sz="1700" b="1" i="1" baseline="30000" dirty="0">
              <a:solidFill>
                <a:srgbClr val="0070C0"/>
              </a:solidFill>
            </a:endParaRPr>
          </a:p>
        </p:txBody>
      </p:sp>
      <p:cxnSp>
        <p:nvCxnSpPr>
          <p:cNvPr id="4" name="Прямая со стрелкой 3"/>
          <p:cNvCxnSpPr>
            <a:stCxn id="43" idx="3"/>
          </p:cNvCxnSpPr>
          <p:nvPr/>
        </p:nvCxnSpPr>
        <p:spPr>
          <a:xfrm>
            <a:off x="5922883" y="2808776"/>
            <a:ext cx="739580" cy="0"/>
          </a:xfrm>
          <a:prstGeom prst="straightConnector1">
            <a:avLst/>
          </a:prstGeom>
          <a:ln w="3175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7" name="Скругленный прямоугольник 56"/>
          <p:cNvSpPr/>
          <p:nvPr/>
        </p:nvSpPr>
        <p:spPr>
          <a:xfrm>
            <a:off x="833952" y="2355726"/>
            <a:ext cx="2018452" cy="1039414"/>
          </a:xfrm>
          <a:prstGeom prst="roundRect">
            <a:avLst/>
          </a:prstGeom>
          <a:ln w="95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755575" y="2643758"/>
            <a:ext cx="2160241" cy="443604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5593" tIns="37797" rIns="75593" bIns="37797" rtlCol="0" anchor="ctr"/>
          <a:lstStyle/>
          <a:p>
            <a:pPr algn="ctr">
              <a:lnSpc>
                <a:spcPct val="130000"/>
              </a:lnSpc>
            </a:pPr>
            <a:r>
              <a:rPr lang="ru-RU" altLang="ru-RU" sz="1700" b="1" baseline="30000" dirty="0">
                <a:solidFill>
                  <a:srgbClr val="00B050"/>
                </a:solidFill>
              </a:rPr>
              <a:t>2</a:t>
            </a:r>
            <a:r>
              <a:rPr lang="en-US" altLang="ru-RU" sz="1700" b="1" i="1" baseline="30000" dirty="0">
                <a:solidFill>
                  <a:srgbClr val="00B050"/>
                </a:solidFill>
              </a:rPr>
              <a:t>44</a:t>
            </a:r>
            <a:r>
              <a:rPr lang="ru-RU" altLang="ru-RU" sz="1700" b="1" i="1" dirty="0">
                <a:solidFill>
                  <a:srgbClr val="00B050"/>
                </a:solidFill>
              </a:rPr>
              <a:t>С</a:t>
            </a:r>
            <a:r>
              <a:rPr lang="en-US" altLang="ru-RU" sz="1700" b="1" i="1" dirty="0" smtClean="0">
                <a:solidFill>
                  <a:srgbClr val="00B050"/>
                </a:solidFill>
              </a:rPr>
              <a:t>m</a:t>
            </a:r>
            <a:r>
              <a:rPr lang="ru-RU" altLang="ru-RU" sz="1700" b="1" i="1" dirty="0" smtClean="0">
                <a:solidFill>
                  <a:srgbClr val="00B050"/>
                </a:solidFill>
              </a:rPr>
              <a:t>      </a:t>
            </a:r>
            <a:r>
              <a:rPr lang="ru-RU" altLang="ru-RU" sz="1700" b="1" i="1" baseline="30000" dirty="0" smtClean="0">
                <a:solidFill>
                  <a:srgbClr val="0070C0"/>
                </a:solidFill>
              </a:rPr>
              <a:t>2</a:t>
            </a:r>
            <a:r>
              <a:rPr lang="en-US" altLang="ru-RU" sz="1700" b="1" i="1" baseline="30000" dirty="0">
                <a:solidFill>
                  <a:srgbClr val="0070C0"/>
                </a:solidFill>
              </a:rPr>
              <a:t>45</a:t>
            </a:r>
            <a:r>
              <a:rPr lang="ru-RU" altLang="ru-RU" sz="1700" b="1" i="1" dirty="0">
                <a:solidFill>
                  <a:srgbClr val="0070C0"/>
                </a:solidFill>
              </a:rPr>
              <a:t>С</a:t>
            </a:r>
            <a:r>
              <a:rPr lang="en-US" altLang="ru-RU" sz="1700" b="1" i="1" dirty="0" smtClean="0">
                <a:solidFill>
                  <a:srgbClr val="0070C0"/>
                </a:solidFill>
              </a:rPr>
              <a:t>m</a:t>
            </a:r>
            <a:r>
              <a:rPr lang="ru-RU" altLang="ru-RU" sz="1700" b="1" i="1" dirty="0" smtClean="0">
                <a:solidFill>
                  <a:srgbClr val="0070C0"/>
                </a:solidFill>
              </a:rPr>
              <a:t>  </a:t>
            </a:r>
          </a:p>
          <a:p>
            <a:pPr algn="ctr">
              <a:lnSpc>
                <a:spcPct val="130000"/>
              </a:lnSpc>
            </a:pPr>
            <a:r>
              <a:rPr lang="ru-RU" altLang="ru-RU" sz="1700" b="1" i="1" baseline="30000" dirty="0" smtClean="0">
                <a:solidFill>
                  <a:srgbClr val="0070C0"/>
                </a:solidFill>
              </a:rPr>
              <a:t>2</a:t>
            </a:r>
            <a:r>
              <a:rPr lang="en-US" altLang="ru-RU" sz="1700" b="1" i="1" baseline="30000" dirty="0">
                <a:solidFill>
                  <a:srgbClr val="0070C0"/>
                </a:solidFill>
              </a:rPr>
              <a:t>46</a:t>
            </a:r>
            <a:r>
              <a:rPr lang="ru-RU" altLang="ru-RU" sz="1700" b="1" i="1" dirty="0">
                <a:solidFill>
                  <a:srgbClr val="0070C0"/>
                </a:solidFill>
              </a:rPr>
              <a:t>С</a:t>
            </a:r>
            <a:r>
              <a:rPr lang="en-US" altLang="ru-RU" sz="1700" b="1" i="1" dirty="0">
                <a:solidFill>
                  <a:srgbClr val="0070C0"/>
                </a:solidFill>
              </a:rPr>
              <a:t>m</a:t>
            </a:r>
            <a:r>
              <a:rPr lang="ru-RU" altLang="ru-RU" sz="1700" b="1" i="1" dirty="0">
                <a:solidFill>
                  <a:srgbClr val="0070C0"/>
                </a:solidFill>
              </a:rPr>
              <a:t> </a:t>
            </a:r>
            <a:r>
              <a:rPr lang="ru-RU" altLang="ru-RU" sz="1700" b="1" i="1" dirty="0" smtClean="0">
                <a:solidFill>
                  <a:srgbClr val="0070C0"/>
                </a:solidFill>
              </a:rPr>
              <a:t> </a:t>
            </a:r>
          </a:p>
          <a:p>
            <a:pPr algn="ctr">
              <a:lnSpc>
                <a:spcPct val="130000"/>
              </a:lnSpc>
            </a:pPr>
            <a:r>
              <a:rPr lang="ru-RU" altLang="ru-RU" sz="1700" b="1" i="1" baseline="30000" dirty="0" smtClean="0">
                <a:solidFill>
                  <a:srgbClr val="0070C0"/>
                </a:solidFill>
              </a:rPr>
              <a:t>2</a:t>
            </a:r>
            <a:r>
              <a:rPr lang="en-US" altLang="ru-RU" sz="1700" b="1" i="1" baseline="30000" dirty="0">
                <a:solidFill>
                  <a:srgbClr val="0070C0"/>
                </a:solidFill>
              </a:rPr>
              <a:t>47</a:t>
            </a:r>
            <a:r>
              <a:rPr lang="ru-RU" altLang="ru-RU" sz="1700" b="1" i="1" dirty="0">
                <a:solidFill>
                  <a:srgbClr val="0070C0"/>
                </a:solidFill>
              </a:rPr>
              <a:t>С</a:t>
            </a:r>
            <a:r>
              <a:rPr lang="en-US" altLang="ru-RU" sz="1700" b="1" i="1" dirty="0" smtClean="0">
                <a:solidFill>
                  <a:srgbClr val="0070C0"/>
                </a:solidFill>
              </a:rPr>
              <a:t>m</a:t>
            </a:r>
            <a:r>
              <a:rPr lang="ru-RU" altLang="ru-RU" sz="1700" b="1" i="1" dirty="0" smtClean="0">
                <a:solidFill>
                  <a:srgbClr val="0070C0"/>
                </a:solidFill>
              </a:rPr>
              <a:t>       </a:t>
            </a:r>
            <a:r>
              <a:rPr lang="en-US" sz="1700" b="1" i="1" baseline="30000" dirty="0" smtClean="0">
                <a:solidFill>
                  <a:srgbClr val="00B050"/>
                </a:solidFill>
              </a:rPr>
              <a:t>248</a:t>
            </a:r>
            <a:r>
              <a:rPr lang="en-US" sz="1700" b="1" i="1" dirty="0" smtClean="0">
                <a:solidFill>
                  <a:srgbClr val="00B050"/>
                </a:solidFill>
              </a:rPr>
              <a:t>Cm</a:t>
            </a:r>
            <a:endParaRPr lang="ru-RU" sz="1700" b="1" i="1" dirty="0">
              <a:solidFill>
                <a:srgbClr val="00B050"/>
              </a:solidFill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827584" y="3564211"/>
            <a:ext cx="2018452" cy="1039414"/>
          </a:xfrm>
          <a:prstGeom prst="roundRect">
            <a:avLst/>
          </a:prstGeom>
          <a:solidFill>
            <a:schemeClr val="lt1"/>
          </a:solidFill>
          <a:ln w="95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899592" y="3796707"/>
            <a:ext cx="1872208" cy="575243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5593" tIns="37797" rIns="75593" bIns="37797" numCol="1" spcCol="59522" rtlCol="0" anchor="ctr"/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ru-RU" altLang="ru-RU" sz="1700" b="1" i="1" baseline="30000" dirty="0">
                <a:solidFill>
                  <a:srgbClr val="0070C0"/>
                </a:solidFill>
              </a:rPr>
              <a:t>249</a:t>
            </a:r>
            <a:r>
              <a:rPr lang="ru-RU" altLang="ru-RU" sz="1700" b="1" i="1" dirty="0">
                <a:solidFill>
                  <a:srgbClr val="0070C0"/>
                </a:solidFill>
              </a:rPr>
              <a:t>С</a:t>
            </a:r>
            <a:r>
              <a:rPr lang="en-US" altLang="ru-RU" sz="1700" b="1" i="1" dirty="0" smtClean="0">
                <a:solidFill>
                  <a:srgbClr val="0070C0"/>
                </a:solidFill>
              </a:rPr>
              <a:t>f</a:t>
            </a:r>
            <a:r>
              <a:rPr lang="ru-RU" altLang="ru-RU" sz="1700" b="1" i="1" dirty="0" smtClean="0">
                <a:solidFill>
                  <a:srgbClr val="0070C0"/>
                </a:solidFill>
              </a:rPr>
              <a:t>     </a:t>
            </a:r>
            <a:r>
              <a:rPr lang="ru-RU" altLang="ru-RU" sz="1700" b="1" i="1" baseline="30000" dirty="0" smtClean="0">
                <a:solidFill>
                  <a:srgbClr val="0070C0"/>
                </a:solidFill>
              </a:rPr>
              <a:t>250</a:t>
            </a:r>
            <a:r>
              <a:rPr lang="ru-RU" altLang="ru-RU" sz="1700" b="1" i="1" dirty="0" smtClean="0">
                <a:solidFill>
                  <a:srgbClr val="0070C0"/>
                </a:solidFill>
              </a:rPr>
              <a:t>С</a:t>
            </a:r>
            <a:r>
              <a:rPr lang="en-US" altLang="ru-RU" sz="1700" b="1" i="1" dirty="0" smtClean="0">
                <a:solidFill>
                  <a:srgbClr val="0070C0"/>
                </a:solidFill>
              </a:rPr>
              <a:t>f</a:t>
            </a:r>
            <a:r>
              <a:rPr lang="ru-RU" altLang="ru-RU" sz="1700" b="1" i="1" dirty="0" smtClean="0">
                <a:solidFill>
                  <a:srgbClr val="0070C0"/>
                </a:solidFill>
              </a:rPr>
              <a:t> </a:t>
            </a:r>
          </a:p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ru-RU" altLang="ru-RU" sz="1700" b="1" i="1" baseline="30000" dirty="0" smtClean="0">
                <a:solidFill>
                  <a:srgbClr val="0070C0"/>
                </a:solidFill>
              </a:rPr>
              <a:t>251</a:t>
            </a:r>
            <a:r>
              <a:rPr lang="ru-RU" altLang="ru-RU" sz="1700" b="1" i="1" dirty="0" smtClean="0">
                <a:solidFill>
                  <a:srgbClr val="0070C0"/>
                </a:solidFill>
              </a:rPr>
              <a:t>С</a:t>
            </a:r>
            <a:r>
              <a:rPr lang="en-US" altLang="ru-RU" sz="1700" b="1" i="1" dirty="0">
                <a:solidFill>
                  <a:srgbClr val="0070C0"/>
                </a:solidFill>
              </a:rPr>
              <a:t>f</a:t>
            </a:r>
            <a:r>
              <a:rPr lang="ru-RU" altLang="ru-RU" sz="1700" b="1" i="1" dirty="0">
                <a:solidFill>
                  <a:schemeClr val="tx2"/>
                </a:solidFill>
              </a:rPr>
              <a:t> </a:t>
            </a:r>
            <a:r>
              <a:rPr lang="ru-RU" altLang="ru-RU" sz="1700" b="1" i="1" dirty="0" smtClean="0">
                <a:solidFill>
                  <a:schemeClr val="tx2"/>
                </a:solidFill>
              </a:rPr>
              <a:t>    </a:t>
            </a:r>
            <a:r>
              <a:rPr lang="ru-RU" altLang="ru-RU" sz="1700" b="1" i="1" baseline="30000" dirty="0" smtClean="0">
                <a:solidFill>
                  <a:srgbClr val="00B050"/>
                </a:solidFill>
              </a:rPr>
              <a:t>252</a:t>
            </a:r>
            <a:r>
              <a:rPr lang="ru-RU" altLang="ru-RU" sz="1700" b="1" i="1" dirty="0" smtClean="0">
                <a:solidFill>
                  <a:srgbClr val="00B050"/>
                </a:solidFill>
              </a:rPr>
              <a:t>С</a:t>
            </a:r>
            <a:r>
              <a:rPr lang="en-US" altLang="ru-RU" sz="1700" b="1" i="1" dirty="0" smtClean="0">
                <a:solidFill>
                  <a:srgbClr val="00B050"/>
                </a:solidFill>
              </a:rPr>
              <a:t>f</a:t>
            </a:r>
            <a:endParaRPr lang="ru-RU" altLang="ru-RU" sz="1700" b="1" i="1" dirty="0" smtClean="0">
              <a:solidFill>
                <a:srgbClr val="00B050"/>
              </a:solidFill>
            </a:endParaRPr>
          </a:p>
        </p:txBody>
      </p:sp>
      <p:cxnSp>
        <p:nvCxnSpPr>
          <p:cNvPr id="62" name="Соединительная линия уступом 61"/>
          <p:cNvCxnSpPr/>
          <p:nvPr/>
        </p:nvCxnSpPr>
        <p:spPr>
          <a:xfrm>
            <a:off x="2678800" y="3219822"/>
            <a:ext cx="1173121" cy="476953"/>
          </a:xfrm>
          <a:prstGeom prst="bentConnector3">
            <a:avLst>
              <a:gd name="adj1" fmla="val 50000"/>
            </a:avLst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Соединительная линия уступом 66"/>
          <p:cNvCxnSpPr>
            <a:endCxn id="43" idx="1"/>
          </p:cNvCxnSpPr>
          <p:nvPr/>
        </p:nvCxnSpPr>
        <p:spPr>
          <a:xfrm>
            <a:off x="2678800" y="2551289"/>
            <a:ext cx="1181129" cy="257487"/>
          </a:xfrm>
          <a:prstGeom prst="bentConnector3">
            <a:avLst>
              <a:gd name="adj1" fmla="val 50000"/>
            </a:avLst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Соединительная линия уступом 68"/>
          <p:cNvCxnSpPr>
            <a:endCxn id="44" idx="1"/>
          </p:cNvCxnSpPr>
          <p:nvPr/>
        </p:nvCxnSpPr>
        <p:spPr>
          <a:xfrm flipV="1">
            <a:off x="1517229" y="3823158"/>
            <a:ext cx="2334692" cy="692398"/>
          </a:xfrm>
          <a:prstGeom prst="bentConnector3">
            <a:avLst>
              <a:gd name="adj1" fmla="val 75323"/>
            </a:avLst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Скругленный прямоугольник 85"/>
          <p:cNvSpPr/>
          <p:nvPr/>
        </p:nvSpPr>
        <p:spPr>
          <a:xfrm>
            <a:off x="6662463" y="3812291"/>
            <a:ext cx="1797969" cy="487651"/>
          </a:xfrm>
          <a:prstGeom prst="roundRect">
            <a:avLst/>
          </a:prstGeom>
          <a:ln w="9525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5593" tIns="37797" rIns="75593" bIns="37797" rtlCol="0" anchor="ctr"/>
          <a:lstStyle/>
          <a:p>
            <a:pPr>
              <a:lnSpc>
                <a:spcPct val="114000"/>
              </a:lnSpc>
            </a:pPr>
            <a:r>
              <a:rPr lang="ru-RU" altLang="ru-RU" sz="1700" b="1" i="1" baseline="30000" dirty="0">
                <a:solidFill>
                  <a:srgbClr val="0070C0"/>
                </a:solidFill>
              </a:rPr>
              <a:t>251</a:t>
            </a:r>
            <a:r>
              <a:rPr lang="ru-RU" altLang="ru-RU" sz="1700" b="1" i="1" dirty="0">
                <a:solidFill>
                  <a:srgbClr val="0070C0"/>
                </a:solidFill>
              </a:rPr>
              <a:t>С</a:t>
            </a:r>
            <a:r>
              <a:rPr lang="en-US" altLang="ru-RU" sz="1700" b="1" i="1" dirty="0">
                <a:solidFill>
                  <a:srgbClr val="0070C0"/>
                </a:solidFill>
              </a:rPr>
              <a:t>f </a:t>
            </a:r>
            <a:r>
              <a:rPr lang="ru-RU" altLang="ru-RU" sz="1700" b="1" i="1" dirty="0">
                <a:solidFill>
                  <a:srgbClr val="0070C0"/>
                </a:solidFill>
              </a:rPr>
              <a:t> ≥ 99,87 %</a:t>
            </a:r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6660232" y="3236227"/>
            <a:ext cx="1782202" cy="487651"/>
          </a:xfrm>
          <a:prstGeom prst="roundRect">
            <a:avLst/>
          </a:prstGeom>
          <a:ln w="9525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5593" tIns="37797" rIns="75593" bIns="37797" rtlCol="0" anchor="ctr"/>
          <a:lstStyle/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ru-RU" altLang="ru-RU" sz="1700" b="1" i="1" baseline="30000" dirty="0">
                <a:solidFill>
                  <a:srgbClr val="0070C0"/>
                </a:solidFill>
              </a:rPr>
              <a:t>2</a:t>
            </a:r>
            <a:r>
              <a:rPr lang="en-US" altLang="ru-RU" sz="1700" b="1" i="1" baseline="30000" dirty="0" smtClean="0">
                <a:solidFill>
                  <a:srgbClr val="0070C0"/>
                </a:solidFill>
              </a:rPr>
              <a:t>4</a:t>
            </a:r>
            <a:r>
              <a:rPr lang="ru-RU" altLang="ru-RU" sz="1700" b="1" i="1" baseline="30000" dirty="0" smtClean="0">
                <a:solidFill>
                  <a:srgbClr val="0070C0"/>
                </a:solidFill>
              </a:rPr>
              <a:t>8</a:t>
            </a:r>
            <a:r>
              <a:rPr lang="ru-RU" altLang="ru-RU" sz="1700" b="1" i="1" dirty="0" smtClean="0">
                <a:solidFill>
                  <a:srgbClr val="0070C0"/>
                </a:solidFill>
              </a:rPr>
              <a:t>С</a:t>
            </a:r>
            <a:r>
              <a:rPr lang="en-US" altLang="ru-RU" sz="1700" b="1" i="1" dirty="0">
                <a:solidFill>
                  <a:srgbClr val="0070C0"/>
                </a:solidFill>
              </a:rPr>
              <a:t>m </a:t>
            </a:r>
            <a:r>
              <a:rPr lang="ru-RU" altLang="ru-RU" sz="1700" b="1" i="1" dirty="0">
                <a:solidFill>
                  <a:srgbClr val="0070C0"/>
                </a:solidFill>
              </a:rPr>
              <a:t>≥ </a:t>
            </a:r>
            <a:r>
              <a:rPr lang="ru-RU" altLang="ru-RU" sz="1700" b="1" i="1" dirty="0" smtClean="0">
                <a:solidFill>
                  <a:srgbClr val="0070C0"/>
                </a:solidFill>
              </a:rPr>
              <a:t>99 %</a:t>
            </a:r>
            <a:endParaRPr lang="ru-RU" altLang="ru-RU" sz="1700" b="1" i="1" baseline="30000" dirty="0">
              <a:solidFill>
                <a:srgbClr val="0070C0"/>
              </a:solidFill>
            </a:endParaRPr>
          </a:p>
        </p:txBody>
      </p:sp>
      <p:cxnSp>
        <p:nvCxnSpPr>
          <p:cNvPr id="93" name="Соединительная линия уступом 92"/>
          <p:cNvCxnSpPr>
            <a:stCxn id="44" idx="3"/>
            <a:endCxn id="86" idx="1"/>
          </p:cNvCxnSpPr>
          <p:nvPr/>
        </p:nvCxnSpPr>
        <p:spPr>
          <a:xfrm>
            <a:off x="5940153" y="3823158"/>
            <a:ext cx="722310" cy="232959"/>
          </a:xfrm>
          <a:prstGeom prst="bentConnector3">
            <a:avLst>
              <a:gd name="adj1" fmla="val 50000"/>
            </a:avLst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Соединительная линия уступом 94"/>
          <p:cNvCxnSpPr>
            <a:endCxn id="87" idx="1"/>
          </p:cNvCxnSpPr>
          <p:nvPr/>
        </p:nvCxnSpPr>
        <p:spPr>
          <a:xfrm flipV="1">
            <a:off x="5942384" y="3480053"/>
            <a:ext cx="717848" cy="243826"/>
          </a:xfrm>
          <a:prstGeom prst="bentConnector3">
            <a:avLst>
              <a:gd name="adj1" fmla="val 50000"/>
            </a:avLst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77888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Группа 34"/>
          <p:cNvGrpSpPr/>
          <p:nvPr/>
        </p:nvGrpSpPr>
        <p:grpSpPr>
          <a:xfrm>
            <a:off x="251520" y="987574"/>
            <a:ext cx="8496944" cy="3506814"/>
            <a:chOff x="-36242" y="1254494"/>
            <a:chExt cx="6328726" cy="3933292"/>
          </a:xfrm>
        </p:grpSpPr>
        <p:sp>
          <p:nvSpPr>
            <p:cNvPr id="36" name="Стрелка вниз 35"/>
            <p:cNvSpPr/>
            <p:nvPr/>
          </p:nvSpPr>
          <p:spPr>
            <a:xfrm>
              <a:off x="4711615" y="3077568"/>
              <a:ext cx="258745" cy="396287"/>
            </a:xfrm>
            <a:prstGeom prst="downArrow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7" name="Стрелка вниз 36"/>
            <p:cNvSpPr/>
            <p:nvPr/>
          </p:nvSpPr>
          <p:spPr>
            <a:xfrm>
              <a:off x="1499436" y="2981087"/>
              <a:ext cx="258745" cy="314264"/>
            </a:xfrm>
            <a:prstGeom prst="downArrow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8" name="Стрелка вниз 37"/>
            <p:cNvSpPr/>
            <p:nvPr/>
          </p:nvSpPr>
          <p:spPr>
            <a:xfrm>
              <a:off x="1499436" y="1997966"/>
              <a:ext cx="258745" cy="233183"/>
            </a:xfrm>
            <a:prstGeom prst="downArrow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-36242" y="1254494"/>
              <a:ext cx="3213450" cy="726795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РХТ-1</a:t>
              </a:r>
              <a:r>
                <a:rPr kumimoji="0" lang="ru-RU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. Приготовление стартового вещества</a:t>
              </a:r>
            </a:p>
            <a:p>
              <a:pPr marL="0" marR="0" lvl="0" indent="0" algn="ctr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600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количественный выход </a:t>
              </a:r>
              <a:r>
                <a:rPr lang="en-US" sz="1600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  <a:r>
                <a:rPr lang="ru-RU" sz="1600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90%</a:t>
              </a:r>
              <a:endPara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-36242" y="3295351"/>
              <a:ext cx="3213450" cy="84723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 defTabSz="1008035">
                <a:defRPr/>
              </a:pPr>
              <a:r>
                <a:rPr lang="ru-RU" sz="1600" b="1" kern="0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РХТ-2</a:t>
              </a: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4D8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kumimoji="0" lang="ru-RU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4D8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Извлечение обогащённых изотопов и их очистка</a:t>
              </a:r>
            </a:p>
            <a:p>
              <a:pPr algn="ctr" defTabSz="100803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количественный выход </a:t>
              </a:r>
              <a:r>
                <a:rPr lang="en-US" sz="1600" kern="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  <a:r>
                <a:rPr lang="ru-RU" sz="1600" kern="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90%</a:t>
              </a:r>
              <a:endPara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4D8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3629066" y="1254494"/>
              <a:ext cx="2663418" cy="1794028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 defTabSz="1008035">
                <a:defRPr/>
              </a:pPr>
              <a:r>
                <a:rPr lang="ru-RU" sz="1600" b="1" kern="0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РХТ-3</a:t>
              </a: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4D8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kumimoji="0" lang="ru-RU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4D8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Регенерация неразделённого вещества </a:t>
              </a:r>
            </a:p>
            <a:p>
              <a:pPr marL="0" marR="0" lvl="0" indent="0" algn="ctr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(сбор с деталей</a:t>
              </a:r>
              <a:r>
                <a:rPr kumimoji="0" lang="ru-RU" sz="1600" b="0" i="0" u="none" strike="noStrike" kern="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масс-сепаратора и возврат в процесс)</a:t>
              </a:r>
            </a:p>
            <a:p>
              <a:pPr marL="0" marR="0" lvl="0" indent="0" algn="ctr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600" kern="0" baseline="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коэфф</a:t>
              </a:r>
              <a:r>
                <a:rPr lang="ru-RU" sz="1600" kern="0" baseline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регенерации </a:t>
              </a:r>
              <a:r>
                <a:rPr lang="en-US" sz="1600" kern="0" baseline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  <a:r>
                <a:rPr lang="ru-RU" sz="1600" kern="0" baseline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80%</a:t>
              </a:r>
              <a:endPara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3629066" y="3502900"/>
              <a:ext cx="2490547" cy="414605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 defTabSz="1008035">
                <a:defRPr/>
              </a:pPr>
              <a:r>
                <a:rPr lang="ru-RU" sz="1600" b="1" kern="0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РХТ-4</a:t>
              </a: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4D8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 </a:t>
              </a:r>
              <a:r>
                <a:rPr kumimoji="0" lang="ru-RU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4D8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Переработка ЖРО</a:t>
              </a: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-36242" y="2249110"/>
              <a:ext cx="3213450" cy="715300"/>
            </a:xfrm>
            <a:prstGeom prst="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Разделение изотопов на масс-сепараторе</a:t>
              </a:r>
              <a:endPara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КПД одного разделения 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&gt;</a:t>
              </a:r>
              <a:r>
                <a:rPr kumimoji="0" lang="ru-RU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20%</a:t>
              </a:r>
              <a:r>
                <a:rPr kumimoji="0" lang="ru-RU" sz="1600" b="0" i="0" u="none" strike="noStrike" kern="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4" name="Стрелка вниз 43"/>
            <p:cNvSpPr/>
            <p:nvPr/>
          </p:nvSpPr>
          <p:spPr>
            <a:xfrm rot="16200000">
              <a:off x="3206916" y="2368735"/>
              <a:ext cx="392441" cy="451857"/>
            </a:xfrm>
            <a:prstGeom prst="downArrow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5" name="Стрелка вниз 44"/>
            <p:cNvSpPr/>
            <p:nvPr/>
          </p:nvSpPr>
          <p:spPr>
            <a:xfrm rot="5400000">
              <a:off x="3206916" y="1384863"/>
              <a:ext cx="392441" cy="451857"/>
            </a:xfrm>
            <a:prstGeom prst="downArrow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6" name="Стрелка вниз 45"/>
            <p:cNvSpPr/>
            <p:nvPr/>
          </p:nvSpPr>
          <p:spPr>
            <a:xfrm>
              <a:off x="1499436" y="4184204"/>
              <a:ext cx="258745" cy="324535"/>
            </a:xfrm>
            <a:prstGeom prst="downArrow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7" name="Скругленный прямоугольник 46"/>
            <p:cNvSpPr/>
            <p:nvPr/>
          </p:nvSpPr>
          <p:spPr>
            <a:xfrm>
              <a:off x="-36241" y="4525417"/>
              <a:ext cx="3213449" cy="639750"/>
            </a:xfrm>
            <a:prstGeom prst="roundRect">
              <a:avLst>
                <a:gd name="adj" fmla="val 50000"/>
              </a:avLst>
            </a:prstGeom>
            <a:ln>
              <a:solidFill>
                <a:srgbClr val="00B05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863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Обогащенные изотопы</a:t>
              </a:r>
            </a:p>
            <a:p>
              <a:pPr marL="0" marR="0" lvl="0" indent="0" algn="ctr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Суммарный количественный выход 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&gt;</a:t>
              </a:r>
              <a:r>
                <a:rPr kumimoji="0" lang="ru-RU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40%</a:t>
              </a:r>
            </a:p>
          </p:txBody>
        </p:sp>
        <p:sp>
          <p:nvSpPr>
            <p:cNvPr id="48" name="Скругленный прямоугольник 47"/>
            <p:cNvSpPr/>
            <p:nvPr/>
          </p:nvSpPr>
          <p:spPr>
            <a:xfrm>
              <a:off x="3497929" y="4548036"/>
              <a:ext cx="2749741" cy="639750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Радиоактивные отходы</a:t>
              </a:r>
            </a:p>
          </p:txBody>
        </p:sp>
        <p:sp>
          <p:nvSpPr>
            <p:cNvPr id="49" name="Стрелка вниз 48"/>
            <p:cNvSpPr/>
            <p:nvPr/>
          </p:nvSpPr>
          <p:spPr>
            <a:xfrm>
              <a:off x="4711615" y="3946550"/>
              <a:ext cx="258745" cy="601486"/>
            </a:xfrm>
            <a:prstGeom prst="downArrow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043608" y="330210"/>
            <a:ext cx="6576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Принципиальная схема процесса разделения изотопов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628185" y="4844945"/>
            <a:ext cx="5158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5C9E4F-2704-4B3E-BD67-EC15BA752D17}" type="slidenum">
              <a:rPr kumimoji="0" lang="ru-RU" sz="14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40662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7504" y="46827"/>
            <a:ext cx="7997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ru-RU" dirty="0"/>
              <a:t>Анализ существующих </a:t>
            </a:r>
            <a:r>
              <a:rPr lang="ru-RU" dirty="0" smtClean="0"/>
              <a:t>технологий.</a:t>
            </a:r>
          </a:p>
          <a:p>
            <a:r>
              <a:rPr lang="ru-RU" dirty="0" smtClean="0"/>
              <a:t>Необходимость </a:t>
            </a:r>
            <a:r>
              <a:rPr lang="ru-RU" dirty="0"/>
              <a:t>разработки новых радиохимических технологий</a:t>
            </a:r>
          </a:p>
        </p:txBody>
      </p:sp>
      <p:pic>
        <p:nvPicPr>
          <p:cNvPr id="3" name="Picture 7" descr="D:\С-2\Фото\для РЭ\IMG_8693.JPG">
            <a:extLst>
              <a:ext uri="{FF2B5EF4-FFF2-40B4-BE49-F238E27FC236}">
                <a16:creationId xmlns:a16="http://schemas.microsoft.com/office/drawing/2014/main" id="{C525A80F-9D19-4A1D-B820-50FFD399F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520" y="2931790"/>
            <a:ext cx="2885081" cy="2091093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4" name="Picture 2" descr="D:\Контракты\Калифорний\Организационные вопросы\Презентации\2024-05-14 Конференция ОИЯИ по СТЭ в НиНо\Доп информация\Фото\Пристройка\IMG_868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24" t="18427" r="3490" b="8559"/>
          <a:stretch/>
        </p:blipFill>
        <p:spPr bwMode="auto">
          <a:xfrm>
            <a:off x="251520" y="771550"/>
            <a:ext cx="2885081" cy="208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75856" y="771550"/>
            <a:ext cx="598110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4D86"/>
                </a:solidFill>
              </a:rPr>
              <a:t>Существующие радиохимические технологии на масс-сепараторе С-2:</a:t>
            </a:r>
            <a:endParaRPr lang="ru-RU" sz="1600" b="1" dirty="0">
              <a:solidFill>
                <a:schemeClr val="tx1"/>
              </a:solidFill>
            </a:endParaRPr>
          </a:p>
          <a:p>
            <a:pPr marL="756684" lvl="1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chemeClr val="tx1"/>
                </a:solidFill>
              </a:rPr>
              <a:t>изначально разработаны для ручных многостадийных процессов</a:t>
            </a:r>
          </a:p>
          <a:p>
            <a:pPr marL="756684" lvl="1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chemeClr val="tx1"/>
                </a:solidFill>
              </a:rPr>
              <a:t>отсутствует возможность проводить радиохимические процессы дистанционно</a:t>
            </a:r>
          </a:p>
          <a:p>
            <a:pPr marL="756684" lvl="1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chemeClr val="tx1"/>
                </a:solidFill>
              </a:rPr>
              <a:t>недостаточная автоматизации процессов </a:t>
            </a:r>
          </a:p>
          <a:p>
            <a:pPr marL="756684" lvl="1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chemeClr val="tx1"/>
                </a:solidFill>
              </a:rPr>
              <a:t>низкий уровень радиационной защиты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75856" y="3219822"/>
            <a:ext cx="5638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4D86"/>
                </a:solidFill>
              </a:rPr>
              <a:t>Принципиальный подход к разработке новых технологий:</a:t>
            </a:r>
            <a:endParaRPr lang="ru-RU" sz="1600" b="1" dirty="0">
              <a:solidFill>
                <a:schemeClr val="tx1"/>
              </a:solidFill>
            </a:endParaRPr>
          </a:p>
          <a:p>
            <a:pPr marL="756684" lvl="1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600" b="1" dirty="0"/>
              <a:t>сокращение механических </a:t>
            </a:r>
            <a:r>
              <a:rPr lang="ru-RU" sz="1600" b="1" dirty="0" smtClean="0"/>
              <a:t>манипуляций</a:t>
            </a:r>
            <a:endParaRPr lang="ru-RU" sz="1600" b="1" dirty="0"/>
          </a:p>
          <a:p>
            <a:pPr marL="756684" lvl="1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600" b="1" dirty="0"/>
              <a:t>работа копирующими манипуляторами</a:t>
            </a:r>
          </a:p>
          <a:p>
            <a:pPr marL="756684" lvl="1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1600" b="1" dirty="0"/>
              <a:t>максимальная автоматизация процессов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628185" y="4844945"/>
            <a:ext cx="5158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5C9E4F-2704-4B3E-BD67-EC15BA752D17}" type="slidenum">
              <a:rPr kumimoji="0" lang="ru-RU" sz="14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01260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2905243"/>
              </p:ext>
            </p:extLst>
          </p:nvPr>
        </p:nvGraphicFramePr>
        <p:xfrm>
          <a:off x="220412" y="1076152"/>
          <a:ext cx="8665680" cy="25270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2076">
                  <a:extLst>
                    <a:ext uri="{9D8B030D-6E8A-4147-A177-3AD203B41FA5}">
                      <a16:colId xmlns:a16="http://schemas.microsoft.com/office/drawing/2014/main" val="2961013367"/>
                    </a:ext>
                  </a:extLst>
                </a:gridCol>
                <a:gridCol w="422169">
                  <a:extLst>
                    <a:ext uri="{9D8B030D-6E8A-4147-A177-3AD203B41FA5}">
                      <a16:colId xmlns:a16="http://schemas.microsoft.com/office/drawing/2014/main" val="1186738664"/>
                    </a:ext>
                  </a:extLst>
                </a:gridCol>
                <a:gridCol w="844338">
                  <a:extLst>
                    <a:ext uri="{9D8B030D-6E8A-4147-A177-3AD203B41FA5}">
                      <a16:colId xmlns:a16="http://schemas.microsoft.com/office/drawing/2014/main" val="648245683"/>
                    </a:ext>
                  </a:extLst>
                </a:gridCol>
                <a:gridCol w="1001453">
                  <a:extLst>
                    <a:ext uri="{9D8B030D-6E8A-4147-A177-3AD203B41FA5}">
                      <a16:colId xmlns:a16="http://schemas.microsoft.com/office/drawing/2014/main" val="134833520"/>
                    </a:ext>
                  </a:extLst>
                </a:gridCol>
                <a:gridCol w="1024961">
                  <a:extLst>
                    <a:ext uri="{9D8B030D-6E8A-4147-A177-3AD203B41FA5}">
                      <a16:colId xmlns:a16="http://schemas.microsoft.com/office/drawing/2014/main" val="2284142201"/>
                    </a:ext>
                  </a:extLst>
                </a:gridCol>
                <a:gridCol w="759904">
                  <a:extLst>
                    <a:ext uri="{9D8B030D-6E8A-4147-A177-3AD203B41FA5}">
                      <a16:colId xmlns:a16="http://schemas.microsoft.com/office/drawing/2014/main" val="3294354279"/>
                    </a:ext>
                  </a:extLst>
                </a:gridCol>
                <a:gridCol w="928773">
                  <a:extLst>
                    <a:ext uri="{9D8B030D-6E8A-4147-A177-3AD203B41FA5}">
                      <a16:colId xmlns:a16="http://schemas.microsoft.com/office/drawing/2014/main" val="2312518367"/>
                    </a:ext>
                  </a:extLst>
                </a:gridCol>
                <a:gridCol w="759904">
                  <a:extLst>
                    <a:ext uri="{9D8B030D-6E8A-4147-A177-3AD203B41FA5}">
                      <a16:colId xmlns:a16="http://schemas.microsoft.com/office/drawing/2014/main" val="3652242864"/>
                    </a:ext>
                  </a:extLst>
                </a:gridCol>
                <a:gridCol w="928773">
                  <a:extLst>
                    <a:ext uri="{9D8B030D-6E8A-4147-A177-3AD203B41FA5}">
                      <a16:colId xmlns:a16="http://schemas.microsoft.com/office/drawing/2014/main" val="102417311"/>
                    </a:ext>
                  </a:extLst>
                </a:gridCol>
                <a:gridCol w="813329">
                  <a:extLst>
                    <a:ext uri="{9D8B030D-6E8A-4147-A177-3AD203B41FA5}">
                      <a16:colId xmlns:a16="http://schemas.microsoft.com/office/drawing/2014/main" val="2198271017"/>
                    </a:ext>
                  </a:extLst>
                </a:gridCol>
              </a:tblGrid>
              <a:tr h="370840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Эл. строение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Ионный радиус (3+), Å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Простое вещество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Трихлорид</a:t>
                      </a:r>
                      <a:r>
                        <a:rPr lang="ru-RU" sz="12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простого вещества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Оксид(III) простого вещества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668034"/>
                  </a:ext>
                </a:extLst>
              </a:tr>
              <a:tr h="370840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Плотность, г/см</a:t>
                      </a:r>
                      <a:r>
                        <a:rPr lang="ru-RU" sz="900" i="1" baseline="30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 </a:t>
                      </a:r>
                      <a:r>
                        <a:rPr lang="ru-RU" sz="900" i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плавл</a:t>
                      </a:r>
                      <a:r>
                        <a:rPr lang="ru-RU" sz="9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., </a:t>
                      </a:r>
                      <a:r>
                        <a:rPr lang="ru-RU" sz="900" i="1" baseline="300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900" i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Плотность, г/см</a:t>
                      </a:r>
                      <a:r>
                        <a:rPr lang="ru-RU" sz="900" i="1" baseline="30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 </a:t>
                      </a:r>
                      <a:r>
                        <a:rPr lang="ru-RU" sz="900" i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плавл</a:t>
                      </a:r>
                      <a:r>
                        <a:rPr lang="ru-RU" sz="9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., </a:t>
                      </a:r>
                      <a:r>
                        <a:rPr lang="ru-RU" sz="900" i="1" baseline="300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900" i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Плотность, г/см</a:t>
                      </a:r>
                      <a:r>
                        <a:rPr lang="ru-RU" sz="900" i="1" baseline="30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 </a:t>
                      </a:r>
                      <a:r>
                        <a:rPr lang="ru-RU" sz="900" i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плавл</a:t>
                      </a:r>
                      <a:r>
                        <a:rPr lang="ru-RU" sz="9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., </a:t>
                      </a:r>
                      <a:r>
                        <a:rPr lang="ru-RU" sz="900" i="1" baseline="300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900" i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40986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самарий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Sm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4f</a:t>
                      </a:r>
                      <a:r>
                        <a:rPr lang="ru-RU" sz="1400" i="1" baseline="30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4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6s</a:t>
                      </a:r>
                      <a:r>
                        <a:rPr lang="ru-RU" sz="1400" i="1" baseline="30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7,54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1072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4,46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678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4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2270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61477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европий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Eu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4f</a:t>
                      </a:r>
                      <a:r>
                        <a:rPr lang="ru-RU" sz="1400" i="1" baseline="30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4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6s</a:t>
                      </a:r>
                      <a:r>
                        <a:rPr lang="ru-RU" sz="1400" i="1" baseline="30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0,938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u="sng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5,24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4,47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4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4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34385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диспрозий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Dy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4f</a:t>
                      </a:r>
                      <a:r>
                        <a:rPr lang="ru-RU" sz="1400" i="1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4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6s</a:t>
                      </a:r>
                      <a:r>
                        <a:rPr lang="ru-RU" sz="1400" i="1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0,894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8,565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u="sng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1409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3,67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4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32177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калифорний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Cf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5f</a:t>
                      </a:r>
                      <a:r>
                        <a:rPr lang="ru-RU" sz="1400" i="1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4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7s</a:t>
                      </a:r>
                      <a:r>
                        <a:rPr lang="ru-RU" sz="1400" i="1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400" i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400" i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1750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66816425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37628" y="3939902"/>
            <a:ext cx="8748464" cy="999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Справочник химика 1962 г. (I том)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Новый справочник химика и технолога. Свойства неорганических соединений. 2002г.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u="sng" dirty="0">
                <a:latin typeface="Arial CYR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Свойства веществ. Справочник. Кипер Р.А. 2009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400" i="1" dirty="0">
                <a:latin typeface="Arial CYR" panose="020B0604020202020204" pitchFamily="34" charset="0"/>
                <a:ea typeface="Times New Roman" panose="02020603050405020304" pitchFamily="18" charset="0"/>
              </a:rPr>
              <a:t>Химия актиноидов. </a:t>
            </a:r>
            <a:r>
              <a:rPr lang="ru-RU" sz="1400" i="1" dirty="0" smtClean="0">
                <a:latin typeface="Arial CYR" panose="020B0604020202020204" pitchFamily="34" charset="0"/>
                <a:ea typeface="Times New Roman" panose="02020603050405020304" pitchFamily="18" charset="0"/>
              </a:rPr>
              <a:t>Г.Т. </a:t>
            </a:r>
            <a:r>
              <a:rPr lang="ru-RU" sz="1400" i="1" dirty="0" err="1" smtClean="0">
                <a:latin typeface="Arial CYR" panose="020B0604020202020204" pitchFamily="34" charset="0"/>
                <a:ea typeface="Times New Roman" panose="02020603050405020304" pitchFamily="18" charset="0"/>
              </a:rPr>
              <a:t>Сиборг</a:t>
            </a:r>
            <a:r>
              <a:rPr lang="ru-RU" sz="1400" i="1" dirty="0" smtClean="0">
                <a:latin typeface="Arial CYR" panose="020B0604020202020204" pitchFamily="34" charset="0"/>
                <a:ea typeface="Times New Roman" panose="02020603050405020304" pitchFamily="18" charset="0"/>
              </a:rPr>
              <a:t> и др. </a:t>
            </a:r>
            <a:r>
              <a:rPr lang="ru-RU" sz="1400" i="1" dirty="0">
                <a:latin typeface="Arial CYR" panose="020B0604020202020204" pitchFamily="34" charset="0"/>
                <a:ea typeface="Times New Roman" panose="02020603050405020304" pitchFamily="18" charset="0"/>
              </a:rPr>
              <a:t>1999, 3 том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628185" y="4844945"/>
            <a:ext cx="5158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5C9E4F-2704-4B3E-BD67-EC15BA752D17}" type="slidenum">
              <a:rPr kumimoji="0" lang="ru-RU" sz="14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40136" y="123478"/>
            <a:ext cx="7716240" cy="615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0560" tIns="55280" rIns="110560" bIns="55280" numCol="1" anchor="ctr" anchorCtr="0" compatLnSpc="1">
            <a:prstTxWarp prst="textNoShape">
              <a:avLst/>
            </a:prstTxWarp>
          </a:bodyPr>
          <a:lstStyle>
            <a:lvl1pPr algn="ctr" defTabSz="990892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 smtClean="0">
                <a:solidFill>
                  <a:srgbClr val="0070C0"/>
                </a:solidFill>
              </a:rPr>
              <a:t>Критерии выбора имитатора</a:t>
            </a:r>
            <a:endParaRPr lang="ru-RU" sz="1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9886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40136" y="123478"/>
            <a:ext cx="7716240" cy="615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0560" tIns="55280" rIns="110560" bIns="55280" numCol="1" anchor="ctr" anchorCtr="0" compatLnSpc="1">
            <a:prstTxWarp prst="textNoShape">
              <a:avLst/>
            </a:prstTxWarp>
          </a:bodyPr>
          <a:lstStyle>
            <a:lvl1pPr algn="ctr" defTabSz="990892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>
                <a:solidFill>
                  <a:srgbClr val="0070C0"/>
                </a:solidFill>
              </a:rPr>
              <a:t>РХТ-1. Приготовление «стартового» вещества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3723878"/>
            <a:ext cx="8424936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sz="1400" b="1" dirty="0" smtClean="0">
                <a:solidFill>
                  <a:schemeClr val="tx1"/>
                </a:solidFill>
              </a:rPr>
              <a:t>Результат адаптации технологии:</a:t>
            </a:r>
            <a:endParaRPr lang="ru-RU" sz="1400" b="1" dirty="0">
              <a:solidFill>
                <a:schemeClr val="tx1"/>
              </a:solidFill>
            </a:endParaRPr>
          </a:p>
          <a:p>
            <a:pPr marL="756684" lvl="1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</a:rPr>
              <a:t>возможность реализации дистанционного и автоматизированного процесса</a:t>
            </a:r>
          </a:p>
          <a:p>
            <a:pPr marL="756684" lvl="1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уменьшение числа технологических операций </a:t>
            </a:r>
            <a:r>
              <a:rPr lang="ru-RU" sz="1400" dirty="0">
                <a:solidFill>
                  <a:schemeClr val="tx1"/>
                </a:solidFill>
              </a:rPr>
              <a:t>и их продолжительности</a:t>
            </a:r>
          </a:p>
          <a:p>
            <a:pPr marL="756684" lvl="1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</a:rPr>
              <a:t>повышение радиационной безопасности, отказоустойчивости оборудования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3936" y="699542"/>
            <a:ext cx="84005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Исходный препарат ТПЭ </a:t>
            </a:r>
            <a:r>
              <a:rPr lang="ru-RU" sz="16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необходимо превратить в </a:t>
            </a:r>
            <a: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безводный хлорид </a:t>
            </a:r>
            <a:r>
              <a:rPr lang="ru-RU" sz="16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(например, </a:t>
            </a:r>
            <a:r>
              <a:rPr lang="en-US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Cf</a:t>
            </a:r>
            <a:r>
              <a:rPr lang="en-US" sz="16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</a:t>
            </a:r>
            <a:r>
              <a:rPr lang="en-US" sz="1600" b="1" baseline="-250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ru-RU" sz="16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для равномерного испарения  из источника ионов масс-сепаратора</a:t>
            </a:r>
            <a:endParaRPr lang="ru-RU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825240"/>
              </p:ext>
            </p:extLst>
          </p:nvPr>
        </p:nvGraphicFramePr>
        <p:xfrm>
          <a:off x="323528" y="1347614"/>
          <a:ext cx="8424936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90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Стадии РХТ-1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Используемая технология на С-2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Модернизированная технология для С-3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Преимущество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1.Изготовление оксида с высокой удельной поверхностью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90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Осаждение осадка оксалата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 ТПЭ, фильтрование, прокаливание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Метод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</a:rPr>
                        <a:t>самораспространяющегося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 высокотемпературного синтеза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не требуется отделение осадка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можно проводить непосредственно в тигле источника ионов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меньше стадий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90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2.Хлорирование оксида в потоке газообразных реагентов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90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Хлорирование парами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</a:rPr>
                        <a:t>CCl</a:t>
                      </a:r>
                      <a:r>
                        <a:rPr lang="en-US" sz="1200" b="0" baseline="-25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 в потоке газообразного  </a:t>
                      </a:r>
                      <a:r>
                        <a:rPr lang="en-US" sz="1200" b="0" baseline="0" dirty="0" err="1" smtClean="0">
                          <a:solidFill>
                            <a:schemeClr val="tx1"/>
                          </a:solidFill>
                        </a:rPr>
                        <a:t>HCl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90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Хлорирование парами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</a:rPr>
                        <a:t>CCl</a:t>
                      </a:r>
                      <a:r>
                        <a:rPr lang="en-US" sz="1200" b="0" baseline="-25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 в потоке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инертного газа 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en-US" sz="1200" b="0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2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снижение коррозионной нагрузки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возможность использовать нержавеющую сталь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628185" y="4844945"/>
            <a:ext cx="5158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5C9E4F-2704-4B3E-BD67-EC15BA752D17}" type="slidenum">
              <a:rPr kumimoji="0" lang="ru-RU" sz="14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70392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>
          <a:xfrm>
            <a:off x="88877" y="23586"/>
            <a:ext cx="8299547" cy="646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0560" tIns="55280" rIns="110560" bIns="5528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defTabSz="990892">
              <a:spcBef>
                <a:spcPct val="0"/>
              </a:spcBef>
              <a:buNone/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>
                <a:solidFill>
                  <a:srgbClr val="0070C0"/>
                </a:solidFill>
              </a:rPr>
              <a:t>РХТ-1. </a:t>
            </a:r>
            <a:r>
              <a:rPr lang="ru-RU" sz="1800" b="1" dirty="0" smtClean="0">
                <a:solidFill>
                  <a:srgbClr val="0070C0"/>
                </a:solidFill>
              </a:rPr>
              <a:t>Принципиальная схема и и</a:t>
            </a:r>
            <a:r>
              <a:rPr lang="ru-RU" altLang="ru-RU" sz="1800" b="1" dirty="0" smtClean="0">
                <a:solidFill>
                  <a:srgbClr val="0070C0"/>
                </a:solidFill>
              </a:rPr>
              <a:t>спытания системы приготовления «стартового</a:t>
            </a:r>
            <a:r>
              <a:rPr lang="ru-RU" altLang="ru-RU" sz="1800" b="1" dirty="0">
                <a:solidFill>
                  <a:srgbClr val="0070C0"/>
                </a:solidFill>
              </a:rPr>
              <a:t>» вещества</a:t>
            </a:r>
          </a:p>
        </p:txBody>
      </p:sp>
      <p:pic>
        <p:nvPicPr>
          <p:cNvPr id="9" name="Picture 2" descr="D:\Контракты\Калифорний\Организационные вопросы\Презентации\Картинки\Фото\2024-11-12 ФотоТехУч\IMG_789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4" t="6250" r="11376" b="6250"/>
          <a:stretch/>
        </p:blipFill>
        <p:spPr bwMode="auto">
          <a:xfrm>
            <a:off x="4955389" y="739727"/>
            <a:ext cx="3624137" cy="258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719282" y="3311455"/>
            <a:ext cx="3860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Лабораторная установка для синтеза «стартового» вещества в «горячей» камере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4499992" y="3851551"/>
                <a:ext cx="4614542" cy="10464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700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Количественный выход самария:</a:t>
                </a:r>
                <a:endParaRPr lang="ru-RU" sz="17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ru-RU" sz="1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𝝎</m:t>
                    </m:r>
                    <m:r>
                      <a:rPr lang="ru-RU" sz="1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</m:oMath>
                </a14:m>
                <a:r>
                  <a:rPr lang="ru-RU" sz="1700" b="1" dirty="0" smtClean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90,8 %, </a:t>
                </a:r>
              </a:p>
              <a:p>
                <a:pPr algn="ctr"/>
                <a:r>
                  <a:rPr lang="ru-RU" sz="1400" b="1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при загрузке 20 мг (в пересчете на металл. форму)</a:t>
                </a:r>
                <a:endParaRPr lang="ru-RU" sz="1400" b="1" dirty="0" smtClean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1400" dirty="0" smtClean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по требованиям ТЗ - не </a:t>
                </a:r>
                <a:r>
                  <a:rPr lang="ru-RU" sz="14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менее </a:t>
                </a:r>
                <a:r>
                  <a:rPr lang="ru-RU" sz="1400" dirty="0" smtClean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90 %</a:t>
                </a: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3851551"/>
                <a:ext cx="4614542" cy="1046440"/>
              </a:xfrm>
              <a:prstGeom prst="rect">
                <a:avLst/>
              </a:prstGeom>
              <a:blipFill rotWithShape="1">
                <a:blip r:embed="rId5"/>
                <a:stretch>
                  <a:fillRect t="-1754" b="-5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754" y="670219"/>
            <a:ext cx="4611173" cy="422777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628185" y="4844945"/>
            <a:ext cx="5158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5C9E4F-2704-4B3E-BD67-EC15BA752D17}" type="slidenum">
              <a:rPr kumimoji="0" lang="ru-RU" sz="14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39035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9512" y="0"/>
            <a:ext cx="759608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0560" tIns="55280" rIns="110560" bIns="5528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defTabSz="990892">
              <a:spcBef>
                <a:spcPct val="0"/>
              </a:spcBef>
              <a:buNone/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b="1" dirty="0">
                <a:solidFill>
                  <a:srgbClr val="0070C0"/>
                </a:solidFill>
              </a:rPr>
              <a:t>РХТ-1. </a:t>
            </a:r>
            <a:r>
              <a:rPr lang="ru-RU" altLang="ru-RU" sz="1600" b="1" dirty="0" smtClean="0">
                <a:solidFill>
                  <a:srgbClr val="0070C0"/>
                </a:solidFill>
              </a:rPr>
              <a:t>Оптимизация </a:t>
            </a:r>
            <a:r>
              <a:rPr lang="ru-RU" altLang="ru-RU" sz="1600" b="1" dirty="0">
                <a:solidFill>
                  <a:srgbClr val="0070C0"/>
                </a:solidFill>
              </a:rPr>
              <a:t>технологии приготовления </a:t>
            </a:r>
            <a:r>
              <a:rPr lang="ru-RU" altLang="ru-RU" sz="1600" b="1" dirty="0" smtClean="0">
                <a:solidFill>
                  <a:srgbClr val="0070C0"/>
                </a:solidFill>
              </a:rPr>
              <a:t>«</a:t>
            </a:r>
            <a:r>
              <a:rPr lang="ru-RU" altLang="ru-RU" sz="1600" b="1" dirty="0">
                <a:solidFill>
                  <a:srgbClr val="0070C0"/>
                </a:solidFill>
              </a:rPr>
              <a:t>стартового» </a:t>
            </a:r>
            <a:r>
              <a:rPr lang="ru-RU" altLang="ru-RU" sz="1600" b="1" dirty="0" smtClean="0">
                <a:solidFill>
                  <a:srgbClr val="0070C0"/>
                </a:solidFill>
              </a:rPr>
              <a:t>вещества</a:t>
            </a:r>
            <a:br>
              <a:rPr lang="ru-RU" altLang="ru-RU" sz="1600" b="1" dirty="0" smtClean="0">
                <a:solidFill>
                  <a:srgbClr val="0070C0"/>
                </a:solidFill>
              </a:rPr>
            </a:br>
            <a:r>
              <a:rPr lang="ru-RU" altLang="ru-RU" sz="1600" b="1" dirty="0" smtClean="0">
                <a:solidFill>
                  <a:srgbClr val="0070C0"/>
                </a:solidFill>
              </a:rPr>
              <a:t> (текущие работы)</a:t>
            </a:r>
            <a:endParaRPr lang="ru-RU" altLang="ru-RU" sz="1600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138" y="629234"/>
            <a:ext cx="891935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1300" dirty="0" smtClean="0">
                <a:latin typeface="Calibri" panose="020F0502020204030204" pitchFamily="34" charset="0"/>
              </a:rPr>
              <a:t> </a:t>
            </a:r>
            <a:r>
              <a:rPr lang="ru-RU" sz="1300" dirty="0" err="1" smtClean="0">
                <a:latin typeface="Calibri" panose="020F0502020204030204" pitchFamily="34" charset="0"/>
              </a:rPr>
              <a:t>Влагопоглотитель</a:t>
            </a:r>
            <a:r>
              <a:rPr lang="ru-RU" sz="1300" dirty="0" smtClean="0">
                <a:latin typeface="Calibri" panose="020F0502020204030204" pitchFamily="34" charset="0"/>
              </a:rPr>
              <a:t> - серная кислота заменена на силикагель</a:t>
            </a:r>
            <a:r>
              <a:rPr lang="ru-RU" sz="1300" dirty="0">
                <a:latin typeface="Calibri" panose="020F0502020204030204" pitchFamily="34" charset="0"/>
              </a:rPr>
              <a:t> </a:t>
            </a:r>
            <a:r>
              <a:rPr lang="ru-RU" sz="1300" dirty="0" smtClean="0">
                <a:latin typeface="Calibri" panose="020F0502020204030204" pitchFamily="34" charset="0"/>
              </a:rPr>
              <a:t>(твердый сорбент удобнее менять в горячих камерах).</a:t>
            </a:r>
          </a:p>
          <a:p>
            <a:pPr marL="342900" indent="-342900">
              <a:buAutoNum type="arabicPeriod"/>
            </a:pPr>
            <a:r>
              <a:rPr lang="ru-RU" sz="1300" dirty="0" smtClean="0">
                <a:latin typeface="Calibri" panose="020F0502020204030204" pitchFamily="34" charset="0"/>
              </a:rPr>
              <a:t> </a:t>
            </a:r>
            <a:r>
              <a:rPr lang="ru-RU" sz="1300" b="1" dirty="0" smtClean="0">
                <a:latin typeface="Calibri" panose="020F0502020204030204" pitchFamily="34" charset="0"/>
              </a:rPr>
              <a:t>Оптимум температуры</a:t>
            </a:r>
            <a:r>
              <a:rPr lang="ru-RU" sz="1300" dirty="0" smtClean="0">
                <a:latin typeface="Calibri" panose="020F0502020204030204" pitchFamily="34" charset="0"/>
              </a:rPr>
              <a:t> процесса хлорирования – </a:t>
            </a:r>
            <a:r>
              <a:rPr lang="ru-RU" sz="1300" b="1" dirty="0" smtClean="0">
                <a:latin typeface="Calibri" panose="020F0502020204030204" pitchFamily="34" charset="0"/>
              </a:rPr>
              <a:t>540°С </a:t>
            </a:r>
            <a:r>
              <a:rPr lang="ru-RU" sz="1300" dirty="0" smtClean="0">
                <a:latin typeface="Calibri" panose="020F0502020204030204" pitchFamily="34" charset="0"/>
              </a:rPr>
              <a:t>(ниже – малая скорость химической реакции, выше – хлорид испаряется и улетучивается вместе с газообразными продуктами реакции).</a:t>
            </a:r>
          </a:p>
          <a:p>
            <a:pPr marL="342900" indent="-342900">
              <a:buAutoNum type="arabicPeriod"/>
            </a:pPr>
            <a:r>
              <a:rPr lang="ru-RU" sz="1300" dirty="0" smtClean="0">
                <a:latin typeface="Calibri" panose="020F0502020204030204" pitchFamily="34" charset="0"/>
              </a:rPr>
              <a:t> Зависимость количества полученного хлорида от времени реакции позволяет рассчитать продолжительность процесса – </a:t>
            </a:r>
            <a:r>
              <a:rPr lang="ru-RU" sz="1300" b="1" dirty="0" smtClean="0">
                <a:latin typeface="Calibri" panose="020F0502020204030204" pitchFamily="34" charset="0"/>
              </a:rPr>
              <a:t>для загрузки 40 мг </a:t>
            </a:r>
            <a:r>
              <a:rPr lang="ru-RU" sz="1300" dirty="0" smtClean="0">
                <a:latin typeface="Calibri" panose="020F0502020204030204" pitchFamily="34" charset="0"/>
              </a:rPr>
              <a:t>(10 мг </a:t>
            </a:r>
            <a:r>
              <a:rPr lang="en-US" sz="1300" dirty="0" err="1" smtClean="0">
                <a:latin typeface="Calibri" panose="020F0502020204030204" pitchFamily="34" charset="0"/>
              </a:rPr>
              <a:t>Cf</a:t>
            </a:r>
            <a:r>
              <a:rPr lang="en-US" sz="1300" dirty="0" smtClean="0">
                <a:latin typeface="Calibri" panose="020F0502020204030204" pitchFamily="34" charset="0"/>
              </a:rPr>
              <a:t> + </a:t>
            </a:r>
            <a:r>
              <a:rPr lang="ru-RU" sz="1300" dirty="0" smtClean="0">
                <a:latin typeface="Calibri" panose="020F0502020204030204" pitchFamily="34" charset="0"/>
              </a:rPr>
              <a:t>30 мг носителя </a:t>
            </a:r>
            <a:r>
              <a:rPr lang="en-US" sz="1300" dirty="0" smtClean="0">
                <a:latin typeface="Calibri" panose="020F0502020204030204" pitchFamily="34" charset="0"/>
              </a:rPr>
              <a:t>Sm)</a:t>
            </a:r>
            <a:r>
              <a:rPr lang="ru-RU" sz="1300" dirty="0" smtClean="0">
                <a:latin typeface="Calibri" panose="020F0502020204030204" pitchFamily="34" charset="0"/>
              </a:rPr>
              <a:t> </a:t>
            </a:r>
            <a:r>
              <a:rPr lang="ru-RU" sz="1300" b="1" dirty="0" smtClean="0">
                <a:latin typeface="Calibri" panose="020F0502020204030204" pitchFamily="34" charset="0"/>
              </a:rPr>
              <a:t>необходимо примерно 6 ч</a:t>
            </a:r>
            <a:r>
              <a:rPr lang="ru-RU" sz="1300" dirty="0" smtClean="0">
                <a:latin typeface="Calibri" panose="020F0502020204030204" pitchFamily="34" charset="0"/>
              </a:rPr>
              <a:t>.</a:t>
            </a:r>
            <a:endParaRPr lang="ru-RU" sz="1300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943687"/>
              </p:ext>
            </p:extLst>
          </p:nvPr>
        </p:nvGraphicFramePr>
        <p:xfrm>
          <a:off x="4716016" y="1707654"/>
          <a:ext cx="4382846" cy="325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3212631"/>
              </p:ext>
            </p:extLst>
          </p:nvPr>
        </p:nvGraphicFramePr>
        <p:xfrm>
          <a:off x="194731" y="1721841"/>
          <a:ext cx="4572000" cy="3366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816908" y="2149065"/>
            <a:ext cx="346249" cy="209288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1050" dirty="0" smtClean="0"/>
              <a:t>Масса полученного хлорида, мг</a:t>
            </a:r>
            <a:endParaRPr lang="ru-RU" sz="105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628185" y="4844945"/>
            <a:ext cx="5158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5C9E4F-2704-4B3E-BD67-EC15BA752D17}" type="slidenum">
              <a:rPr kumimoji="0" lang="ru-RU" sz="14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53630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79976" y="48375"/>
            <a:ext cx="7416359" cy="72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62" tIns="50381" rIns="100762" bIns="50381" numCol="1" anchor="ctr" anchorCtr="0" compatLnSpc="1">
            <a:prstTxWarp prst="textNoShape">
              <a:avLst/>
            </a:prstTxWarp>
          </a:bodyPr>
          <a:lstStyle>
            <a:lvl1pPr algn="ctr" defTabSz="990892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>
                <a:solidFill>
                  <a:srgbClr val="0070C0"/>
                </a:solidFill>
              </a:rPr>
              <a:t>РХТ-2. Выделение и очистка обогащённых изотопов </a:t>
            </a: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4237148" y="656118"/>
            <a:ext cx="4814326" cy="408419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71585" indent="-371585" algn="l" defTabSz="99089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5096" indent="-309658" algn="l" defTabSz="99089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8617" indent="-247713" algn="l" defTabSz="99089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34066" indent="-247713" algn="l" defTabSz="99089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9515" indent="-247713" algn="l" defTabSz="99089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4958" indent="-247713" algn="l" defTabSz="99089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20411" indent="-247713" algn="l" defTabSz="99089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15854" indent="-247713" algn="l" defTabSz="99089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1307" indent="-247713" algn="l" defTabSz="99089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buFont typeface="Arial" pitchFamily="34" charset="0"/>
              <a:buNone/>
            </a:pPr>
            <a:r>
              <a:rPr lang="ru-RU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Метод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хроматография с жидким экстрагентом, нанесённым на гранулы твёрдого носителя</a:t>
            </a:r>
          </a:p>
          <a:p>
            <a:pPr marL="0" indent="0" algn="just">
              <a:spcBef>
                <a:spcPts val="600"/>
              </a:spcBef>
              <a:buFont typeface="Arial" pitchFamily="34" charset="0"/>
              <a:buNone/>
            </a:pPr>
            <a:r>
              <a:rPr lang="ru-RU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Преимущество </a:t>
            </a:r>
            <a: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использование 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неподвижной жидкой фазы экстрагента на инертном носителе позволяет </a:t>
            </a:r>
            <a: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избежать образования органических ЖРО в отличие от жидкостной экстракции</a:t>
            </a:r>
          </a:p>
          <a:p>
            <a:pPr marL="0" indent="0" algn="just">
              <a:spcBef>
                <a:spcPts val="600"/>
              </a:spcBef>
              <a:buFont typeface="Arial" pitchFamily="34" charset="0"/>
              <a:buNone/>
            </a:pPr>
            <a:r>
              <a:rPr lang="ru-RU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Экстрагенты:    </a:t>
            </a:r>
            <a: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Д2ЭГФК (дешевле, доступнее)</a:t>
            </a:r>
          </a:p>
          <a:p>
            <a:pPr marL="0" indent="0">
              <a:buNone/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ТОДГА (широкий диапазон кислотности исходного раствора, не нужно корректировать рН)</a:t>
            </a:r>
          </a:p>
          <a:p>
            <a:pPr marL="0" indent="0" algn="just">
              <a:buNone/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Оба адсорбента близки по эффективности: </a:t>
            </a:r>
          </a:p>
          <a:p>
            <a:pPr algn="just">
              <a:spcBef>
                <a:spcPts val="600"/>
              </a:spcBef>
            </a:pPr>
            <a: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Количественный выход ТПЭ  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&gt;</a:t>
            </a:r>
            <a: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90%</a:t>
            </a:r>
          </a:p>
          <a:p>
            <a:pPr algn="just">
              <a:spcBef>
                <a:spcPts val="600"/>
              </a:spcBef>
            </a:pPr>
            <a: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Коэффициент очистки от 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</a:t>
            </a:r>
            <a: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&gt; 4</a:t>
            </a:r>
            <a: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en-US" sz="14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/>
            <a: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Обладают достаточной радиационной стойкостью, что позволяет работать с высокоактивными препаратами ТПЭ.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-36513" y="771550"/>
            <a:ext cx="4248473" cy="3554059"/>
            <a:chOff x="6343" y="2280353"/>
            <a:chExt cx="4334230" cy="4190923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1828800" y="3169920"/>
              <a:ext cx="1158480" cy="2375765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764" dirty="0">
                <a:latin typeface="Calibri" panose="020F0502020204030204" pitchFamily="34" charset="0"/>
              </a:endParaRPr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153267" y="2280353"/>
              <a:ext cx="1369183" cy="868023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latin typeface="Calibri" panose="020F0502020204030204" pitchFamily="34" charset="0"/>
                </a:rPr>
                <a:t>Исходный раствор</a:t>
              </a:r>
            </a:p>
            <a:p>
              <a:pPr algn="ctr"/>
              <a:r>
                <a:rPr lang="ru-RU" sz="1764" b="1" dirty="0" smtClean="0">
                  <a:latin typeface="Calibri" panose="020F0502020204030204" pitchFamily="34" charset="0"/>
                </a:rPr>
                <a:t>ТПЭ,</a:t>
              </a:r>
              <a:r>
                <a:rPr lang="ru-RU" sz="1764" b="1" dirty="0">
                  <a:latin typeface="Calibri" panose="020F0502020204030204" pitchFamily="34" charset="0"/>
                </a:rPr>
                <a:t> </a:t>
              </a:r>
              <a:r>
                <a:rPr lang="en-US" sz="1764" b="1" dirty="0" smtClean="0">
                  <a:latin typeface="Calibri" panose="020F0502020204030204" pitchFamily="34" charset="0"/>
                </a:rPr>
                <a:t>Al</a:t>
              </a:r>
              <a:r>
                <a:rPr lang="ru-RU" sz="1764" b="1" dirty="0" smtClean="0">
                  <a:latin typeface="Calibri" panose="020F0502020204030204" pitchFamily="34" charset="0"/>
                </a:rPr>
                <a:t>, </a:t>
              </a:r>
              <a:r>
                <a:rPr lang="en-US" sz="1764" b="1" dirty="0" smtClean="0">
                  <a:latin typeface="Calibri" panose="020F0502020204030204" pitchFamily="34" charset="0"/>
                </a:rPr>
                <a:t>Na</a:t>
              </a:r>
              <a:endParaRPr lang="en-US" sz="1764" b="1" dirty="0">
                <a:latin typeface="Calibri" panose="020F0502020204030204" pitchFamily="34" charset="0"/>
              </a:endParaRPr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227203" y="5623551"/>
              <a:ext cx="1430147" cy="84772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764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Примеси:</a:t>
              </a:r>
              <a:br>
                <a:rPr lang="ru-RU" sz="1764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</a:br>
              <a:r>
                <a:rPr lang="en-US" sz="1764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Al, Na</a:t>
              </a:r>
              <a:endParaRPr lang="ru-RU" sz="176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endParaRPr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2870730" y="5603779"/>
              <a:ext cx="1469843" cy="84772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Очищенный ТПЭ</a:t>
              </a:r>
              <a:endPara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43" y="3878561"/>
              <a:ext cx="1651007" cy="128590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ru-RU" sz="1200" dirty="0" err="1" smtClean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Хроматографическая</a:t>
              </a:r>
              <a:r>
                <a:rPr lang="ru-RU" sz="1200" dirty="0" smtClean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колонка:</a:t>
              </a:r>
            </a:p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твердый носитель + Д2ЭГФК, </a:t>
              </a:r>
            </a:p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либо ТОДГА</a:t>
              </a:r>
              <a:endParaRPr lang="ru-RU" sz="1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1828800" y="3517385"/>
              <a:ext cx="1158480" cy="1647084"/>
            </a:xfrm>
            <a:prstGeom prst="rect">
              <a:avLst/>
            </a:prstGeom>
            <a:pattFill prst="openDmnd">
              <a:fgClr>
                <a:schemeClr val="tx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64">
                <a:latin typeface="Calibri" panose="020F0502020204030204" pitchFamily="34" charset="0"/>
              </a:endParaRPr>
            </a:p>
          </p:txBody>
        </p:sp>
        <p:sp>
          <p:nvSpPr>
            <p:cNvPr id="25" name="Развернутая стрелка 24"/>
            <p:cNvSpPr/>
            <p:nvPr/>
          </p:nvSpPr>
          <p:spPr>
            <a:xfrm rot="5400000">
              <a:off x="19337" y="4096372"/>
              <a:ext cx="3571087" cy="558884"/>
            </a:xfrm>
            <a:prstGeom prst="utur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64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>
              <a:off x="3034560" y="2300651"/>
              <a:ext cx="1154145" cy="84772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543" b="1" dirty="0" smtClean="0">
                  <a:latin typeface="Calibri" panose="020F0502020204030204" pitchFamily="34" charset="0"/>
                </a:rPr>
                <a:t>Элюент</a:t>
              </a:r>
              <a:endParaRPr lang="ru-RU" sz="1543" b="1" dirty="0">
                <a:latin typeface="Calibri" panose="020F0502020204030204" pitchFamily="34" charset="0"/>
              </a:endParaRPr>
            </a:p>
            <a:p>
              <a:pPr algn="ctr"/>
              <a:r>
                <a:rPr lang="en-US" sz="1400" b="1" dirty="0">
                  <a:latin typeface="Calibri" panose="020F0502020204030204" pitchFamily="34" charset="0"/>
                </a:rPr>
                <a:t>HNO</a:t>
              </a:r>
              <a:r>
                <a:rPr lang="en-US" sz="1400" b="1" baseline="-25000" dirty="0">
                  <a:latin typeface="Calibri" panose="020F0502020204030204" pitchFamily="34" charset="0"/>
                </a:rPr>
                <a:t>3</a:t>
              </a:r>
              <a:endParaRPr lang="ru-RU" sz="1400" b="1" baseline="-25000" dirty="0">
                <a:latin typeface="Calibri" panose="020F0502020204030204" pitchFamily="34" charset="0"/>
              </a:endParaRPr>
            </a:p>
          </p:txBody>
        </p:sp>
        <p:sp>
          <p:nvSpPr>
            <p:cNvPr id="27" name="Стрелка углом 26"/>
            <p:cNvSpPr/>
            <p:nvPr/>
          </p:nvSpPr>
          <p:spPr>
            <a:xfrm rot="16200000" flipH="1">
              <a:off x="2023589" y="3035565"/>
              <a:ext cx="1512271" cy="621686"/>
            </a:xfrm>
            <a:prstGeom prst="bentArrow">
              <a:avLst>
                <a:gd name="adj1" fmla="val 25000"/>
                <a:gd name="adj2" fmla="val 26645"/>
                <a:gd name="adj3" fmla="val 25000"/>
                <a:gd name="adj4" fmla="val 4375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64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" name="Стрелка углом 27"/>
            <p:cNvSpPr/>
            <p:nvPr/>
          </p:nvSpPr>
          <p:spPr>
            <a:xfrm rot="10800000" flipH="1">
              <a:off x="2501651" y="4537047"/>
              <a:ext cx="588916" cy="1717534"/>
            </a:xfrm>
            <a:prstGeom prst="bentArrow">
              <a:avLst>
                <a:gd name="adj1" fmla="val 25000"/>
                <a:gd name="adj2" fmla="val 25712"/>
                <a:gd name="adj3" fmla="val 25000"/>
                <a:gd name="adj4" fmla="val 63287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64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" name="Стрелка вправо 28"/>
            <p:cNvSpPr/>
            <p:nvPr/>
          </p:nvSpPr>
          <p:spPr>
            <a:xfrm>
              <a:off x="2111214" y="4102542"/>
              <a:ext cx="531409" cy="310305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64">
                <a:latin typeface="Calibri" panose="020F0502020204030204" pitchFamily="34" charset="0"/>
              </a:endParaRPr>
            </a:p>
          </p:txBody>
        </p:sp>
        <p:cxnSp>
          <p:nvCxnSpPr>
            <p:cNvPr id="30" name="Прямая со стрелкой 29"/>
            <p:cNvCxnSpPr>
              <a:stCxn id="23" idx="3"/>
            </p:cNvCxnSpPr>
            <p:nvPr/>
          </p:nvCxnSpPr>
          <p:spPr>
            <a:xfrm>
              <a:off x="1657350" y="4521515"/>
              <a:ext cx="560547" cy="126835"/>
            </a:xfrm>
            <a:prstGeom prst="straightConnector1">
              <a:avLst/>
            </a:prstGeom>
            <a:ln w="25400">
              <a:tailEnd type="oval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1066613" y="4506498"/>
            <a:ext cx="2795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Алгоритм технологии выделения </a:t>
            </a:r>
            <a:b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обогащенных изотопов ТПЭ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628185" y="4844945"/>
            <a:ext cx="5158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5C9E4F-2704-4B3E-BD67-EC15BA752D17}" type="slidenum">
              <a:rPr kumimoji="0" lang="ru-RU" sz="14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59875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_светл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презентация_светлая_4х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презентация_светлая_4х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4230</TotalTime>
  <Words>1803</Words>
  <Application>Microsoft Office PowerPoint</Application>
  <PresentationFormat>Экран (16:9)</PresentationFormat>
  <Paragraphs>343</Paragraphs>
  <Slides>17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17</vt:i4>
      </vt:variant>
    </vt:vector>
  </HeadingPairs>
  <TitlesOfParts>
    <vt:vector size="32" baseType="lpstr">
      <vt:lpstr>Arial</vt:lpstr>
      <vt:lpstr>Arial CYR</vt:lpstr>
      <vt:lpstr>Calibri</vt:lpstr>
      <vt:lpstr>Cambria</vt:lpstr>
      <vt:lpstr>Cambria Math</vt:lpstr>
      <vt:lpstr>Symbol</vt:lpstr>
      <vt:lpstr>Times New Roman</vt:lpstr>
      <vt:lpstr>Wingdings</vt:lpstr>
      <vt:lpstr>презентация_светлая</vt:lpstr>
      <vt:lpstr>b-default</vt:lpstr>
      <vt:lpstr>презентация_светлая_4х3</vt:lpstr>
      <vt:lpstr>1_презентация_светлая_4х3</vt:lpstr>
      <vt:lpstr>4_b-default</vt:lpstr>
      <vt:lpstr>5_b-default</vt:lpstr>
      <vt:lpstr>6_b-default</vt:lpstr>
      <vt:lpstr>Презентация PowerPoint</vt:lpstr>
      <vt:lpstr>Задачи ВНИИЭФ в создании фабрики СТЭ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Михайлов Евгений Николаевич</dc:creator>
  <cp:lastModifiedBy>Михайлов Евгений Николаевич</cp:lastModifiedBy>
  <cp:revision>518</cp:revision>
  <cp:lastPrinted>2025-06-26T06:03:53Z</cp:lastPrinted>
  <dcterms:created xsi:type="dcterms:W3CDTF">2024-04-10T14:15:53Z</dcterms:created>
  <dcterms:modified xsi:type="dcterms:W3CDTF">2025-06-26T06:06:04Z</dcterms:modified>
</cp:coreProperties>
</file>