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31"/>
  </p:notesMasterIdLst>
  <p:sldIdLst>
    <p:sldId id="372" r:id="rId3"/>
    <p:sldId id="258" r:id="rId4"/>
    <p:sldId id="1764" r:id="rId5"/>
    <p:sldId id="1755" r:id="rId6"/>
    <p:sldId id="369" r:id="rId7"/>
    <p:sldId id="270" r:id="rId8"/>
    <p:sldId id="396" r:id="rId9"/>
    <p:sldId id="1454" r:id="rId10"/>
    <p:sldId id="437" r:id="rId11"/>
    <p:sldId id="441" r:id="rId12"/>
    <p:sldId id="410" r:id="rId13"/>
    <p:sldId id="1765" r:id="rId14"/>
    <p:sldId id="274" r:id="rId15"/>
    <p:sldId id="443" r:id="rId16"/>
    <p:sldId id="1449" r:id="rId17"/>
    <p:sldId id="388" r:id="rId18"/>
    <p:sldId id="1444" r:id="rId19"/>
    <p:sldId id="1766" r:id="rId20"/>
    <p:sldId id="1763" r:id="rId21"/>
    <p:sldId id="1767" r:id="rId22"/>
    <p:sldId id="1768" r:id="rId23"/>
    <p:sldId id="1453" r:id="rId24"/>
    <p:sldId id="1228" r:id="rId25"/>
    <p:sldId id="1447" r:id="rId26"/>
    <p:sldId id="1769" r:id="rId27"/>
    <p:sldId id="438" r:id="rId28"/>
    <p:sldId id="1762" r:id="rId29"/>
    <p:sldId id="1760" r:id="rId30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y" initials="A" lastIdx="1" clrIdx="0">
    <p:extLst>
      <p:ext uri="{19B8F6BF-5375-455C-9EA6-DF929625EA0E}">
        <p15:presenceInfo xmlns:p15="http://schemas.microsoft.com/office/powerpoint/2012/main" userId="faed924097f32d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FFF6"/>
    <a:srgbClr val="FF0000"/>
    <a:srgbClr val="C6D9F1"/>
    <a:srgbClr val="2A20EC"/>
    <a:srgbClr val="9CAAEE"/>
    <a:srgbClr val="00682F"/>
    <a:srgbClr val="008A3E"/>
    <a:srgbClr val="FF4747"/>
    <a:srgbClr val="04680E"/>
    <a:srgbClr val="140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4622" autoAdjust="0"/>
  </p:normalViewPr>
  <p:slideViewPr>
    <p:cSldViewPr snapToGrid="0">
      <p:cViewPr>
        <p:scale>
          <a:sx n="110" d="100"/>
          <a:sy n="110" d="100"/>
        </p:scale>
        <p:origin x="891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407253-409B-416F-B308-31EA53515C0D}" type="datetimeFigureOut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E417CF6A-5C99-455C-95F3-09BDB65779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200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7CF6A-5C99-455C-95F3-09BDB6577922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836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lattice design and prototyping of most collider elements are completed. The ring circumference is twice as one of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Nuclotron</a:t>
            </a:r>
            <a:r>
              <a:rPr lang="en-US" dirty="0">
                <a:ea typeface="ＭＳ Ｐゴシック" charset="0"/>
                <a:cs typeface="ＭＳ Ｐゴシック" charset="0"/>
              </a:rPr>
              <a:t>. For the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gold beam a</a:t>
            </a:r>
            <a:r>
              <a:rPr lang="en-US" dirty="0">
                <a:ea typeface="ＭＳ Ｐゴシック" charset="0"/>
                <a:cs typeface="ＭＳ Ｐゴシック" charset="0"/>
              </a:rPr>
              <a:t> Luminosity at  the energy above 10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 per nucleon will be 10 to the 27 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A577D9-ABC0-0C4C-9CAB-9E6515ED4DFC}" type="slidenum">
              <a:rPr lang="ru-RU" sz="1200"/>
              <a:pPr eaLnBrk="1" hangingPunct="1"/>
              <a:t>23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18867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>
              <a:cs typeface="Arial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C69BF9-C51F-4C21-B659-9C084AC8292B}" type="slidenum">
              <a:rPr lang="ru-RU" altLang="ru-RU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451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8760A-FEE1-422D-AE06-EF9265FA47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2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9287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ACAC-5EDD-4D6B-B2F3-2D62FA9A8DC3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994E5-FC91-4EB1-B192-4D33F1114477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6E26-5BBC-4E8A-AECC-C4D0F1C4D424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CE422-80A1-47B4-8B5D-FEF25DAF095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E9DA0-8DEB-45BE-AF49-5A9402F49FEE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2BE30-C319-4499-B4F0-D60A7AC3CD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203CB-C3C8-4EEF-B613-0C89A28C7EC7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7F6B8-D97A-41A3-8292-F98D293B86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CC69-2939-405E-8807-0C9504E1D419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F5446-E266-4C3F-BF03-2477265E460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85F79-00AF-4963-8833-0A2448BFC0CB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E3059-2DC2-4CC6-867C-A5997B3A8BD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BFBF-0F55-426B-8AAF-7C49F104DF6E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72CAE-9501-4565-90F7-CA5F997C64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DC83-C24F-40F1-8199-C964925AC969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7A8CE-033B-499B-AA7F-EF0F7ED05F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C8D6-1D1D-4A75-BCC9-208A46E1FAE4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645F1-B022-49B0-A3A2-0C2B060D6C2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B7981-2F79-4E8B-9391-A0F98F863443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3969-9D44-4395-A6E1-E810A7C3EE16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F84E-B3E9-469B-B003-99DC0AF04C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05C0-33D0-4057-BDBC-F38FE7480171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C5A41-7848-4EB0-98E5-185428381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2C852-1182-4889-9570-C77DE3DA31EA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68BD5-7413-4DD6-82A5-FC8F0142A26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07FC9-F6B9-453E-BB8E-9224E813DE69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D7ECA-C43C-4019-8AB1-4ED8004D5384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7A97B-19D7-4A15-85FA-60D9C748BFE2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4C972-46BC-46E7-9D75-5E3D74946119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72746" y="6589859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9C8AC-9A17-4085-8059-F58D52CF98E3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3D80-82BA-4488-8F43-891BED7AD2A1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944C02-8B36-4C56-992C-1042E76873ED}" type="datetime1">
              <a:rPr lang="ru-RU"/>
              <a:pPr>
                <a:defRPr/>
              </a:pPr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2F8778A-1891-48DE-89D6-6E38E5CCBB4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4.png"/><Relationship Id="rId5" Type="http://schemas.openxmlformats.org/officeDocument/2006/relationships/image" Target="../media/image11.jpeg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/>
          </p:cNvSpPr>
          <p:nvPr/>
        </p:nvSpPr>
        <p:spPr bwMode="auto">
          <a:xfrm>
            <a:off x="1571639" y="5368361"/>
            <a:ext cx="6328604" cy="533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 eaLnBrk="0" hangingPunct="0"/>
            <a:r>
              <a:rPr lang="ru-RU" sz="2400" b="1" dirty="0">
                <a:latin typeface="Georgia" pitchFamily="18" charset="0"/>
                <a:sym typeface="Arial" pitchFamily="34" charset="0"/>
              </a:rPr>
              <a:t>А. Бутенко  </a:t>
            </a:r>
            <a:r>
              <a:rPr lang="ru-RU" sz="2400" i="1" dirty="0">
                <a:latin typeface="Georgia" pitchFamily="18" charset="0"/>
                <a:sym typeface="Arial" pitchFamily="34" charset="0"/>
              </a:rPr>
              <a:t>от имени команды проекта</a:t>
            </a:r>
            <a:endParaRPr lang="ru-RU" sz="2400" i="1" dirty="0">
              <a:latin typeface="Georgia" pitchFamily="18" charset="0"/>
            </a:endParaRPr>
          </a:p>
          <a:p>
            <a:pPr marL="39688" algn="ctr">
              <a:defRPr/>
            </a:pPr>
            <a:endParaRPr lang="en-US" sz="2400" b="1" i="1" dirty="0">
              <a:solidFill>
                <a:srgbClr val="262673"/>
              </a:solidFill>
              <a:cs typeface="Arial" pitchFamily="34" charset="0"/>
              <a:sym typeface="Arial" pitchFamily="34" charset="0"/>
            </a:endParaRPr>
          </a:p>
        </p:txBody>
      </p:sp>
      <p:grpSp>
        <p:nvGrpSpPr>
          <p:cNvPr id="5" name="Gruppieren"/>
          <p:cNvGrpSpPr>
            <a:grpSpLocks/>
          </p:cNvGrpSpPr>
          <p:nvPr/>
        </p:nvGrpSpPr>
        <p:grpSpPr bwMode="auto">
          <a:xfrm>
            <a:off x="2" y="6278565"/>
            <a:ext cx="9119949" cy="568325"/>
            <a:chOff x="0" y="0"/>
            <a:chExt cx="8799077" cy="567611"/>
          </a:xfrm>
        </p:grpSpPr>
        <p:pic>
          <p:nvPicPr>
            <p:cNvPr id="6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7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" name="Rectangle 81"/>
          <p:cNvSpPr>
            <a:spLocks noChangeArrowheads="1"/>
          </p:cNvSpPr>
          <p:nvPr/>
        </p:nvSpPr>
        <p:spPr bwMode="auto">
          <a:xfrm>
            <a:off x="2" y="227681"/>
            <a:ext cx="9178668" cy="18466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8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 Пучки тяжелых ионов на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8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					 комплексе  </a:t>
            </a:r>
            <a:r>
              <a:rPr lang="en-US" sz="38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NICA</a:t>
            </a:r>
            <a:endParaRPr lang="ru-RU" sz="3800" b="1" i="1" kern="0" dirty="0">
              <a:solidFill>
                <a:srgbClr val="2A20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800" b="1" i="1" kern="0" dirty="0">
              <a:solidFill>
                <a:srgbClr val="2A20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FD0705-209B-4E40-B453-38F21F5A6F98}"/>
              </a:ext>
            </a:extLst>
          </p:cNvPr>
          <p:cNvSpPr txBox="1"/>
          <p:nvPr/>
        </p:nvSpPr>
        <p:spPr>
          <a:xfrm>
            <a:off x="334924" y="5902103"/>
            <a:ext cx="8615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1A1A1A"/>
                </a:solidFill>
                <a:latin typeface="aptos"/>
              </a:rPr>
              <a:t>Совет РАН по физике тяжелых ионов</a:t>
            </a:r>
            <a:endParaRPr lang="en-US" sz="2000" dirty="0"/>
          </a:p>
        </p:txBody>
      </p:sp>
      <p:pic>
        <p:nvPicPr>
          <p:cNvPr id="9" name="Picture 4" descr="Xe_star2_min">
            <a:extLst>
              <a:ext uri="{FF2B5EF4-FFF2-40B4-BE49-F238E27FC236}">
                <a16:creationId xmlns:a16="http://schemas.microsoft.com/office/drawing/2014/main" id="{7EA73DFD-F89F-4FC2-9C2C-80563F221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2" t="3809" r="32171" b="-3809"/>
          <a:stretch/>
        </p:blipFill>
        <p:spPr bwMode="auto">
          <a:xfrm>
            <a:off x="158870" y="1603264"/>
            <a:ext cx="8860932" cy="349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54DC37-4500-423C-8AE0-8DFC5377E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7152" r="21843" b="18630"/>
          <a:stretch/>
        </p:blipFill>
        <p:spPr>
          <a:xfrm>
            <a:off x="887437" y="1918214"/>
            <a:ext cx="6764871" cy="381739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10</a:t>
            </a:fld>
            <a:endParaRPr lang="ru-RU" alt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87821-C984-4864-9572-C604E79C23F9}"/>
              </a:ext>
            </a:extLst>
          </p:cNvPr>
          <p:cNvSpPr txBox="1"/>
          <p:nvPr/>
        </p:nvSpPr>
        <p:spPr>
          <a:xfrm>
            <a:off x="412969" y="5787880"/>
            <a:ext cx="8114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FF0000"/>
                </a:solidFill>
                <a:sym typeface="Symbol" panose="05050102010706020507" pitchFamily="18" charset="2"/>
              </a:rPr>
              <a:t>Постоянная времени жизни достигла 10с</a:t>
            </a: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, </a:t>
            </a:r>
            <a:r>
              <a:rPr lang="ru-RU" b="1" i="1" dirty="0">
                <a:solidFill>
                  <a:srgbClr val="FF0000"/>
                </a:solidFill>
                <a:sym typeface="Symbol" panose="05050102010706020507" pitchFamily="18" charset="2"/>
              </a:rPr>
              <a:t>что примерно </a:t>
            </a:r>
          </a:p>
          <a:p>
            <a:r>
              <a:rPr lang="ru-RU" b="1" i="1" dirty="0">
                <a:solidFill>
                  <a:srgbClr val="FF0000"/>
                </a:solidFill>
                <a:sym typeface="Symbol" panose="05050102010706020507" pitchFamily="18" charset="2"/>
              </a:rPr>
              <a:t>					соответствует </a:t>
            </a:r>
            <a:r>
              <a:rPr lang="en-US" b="1" i="1" u="sng" dirty="0">
                <a:solidFill>
                  <a:srgbClr val="FF0000"/>
                </a:solidFill>
                <a:sym typeface="Symbol" panose="05050102010706020507" pitchFamily="18" charset="2"/>
              </a:rPr>
              <a:t> 8910</a:t>
            </a:r>
            <a:r>
              <a:rPr lang="en-US" b="1" i="1" u="sng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-9</a:t>
            </a:r>
            <a:r>
              <a:rPr lang="en-US" b="1" i="1" u="sng" dirty="0">
                <a:solidFill>
                  <a:srgbClr val="FF0000"/>
                </a:solidFill>
                <a:sym typeface="Symbol" panose="05050102010706020507" pitchFamily="18" charset="2"/>
              </a:rPr>
              <a:t> Pa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04EFB-98D6-4AD3-B23C-4250A1701878}"/>
              </a:ext>
            </a:extLst>
          </p:cNvPr>
          <p:cNvSpPr txBox="1"/>
          <p:nvPr/>
        </p:nvSpPr>
        <p:spPr>
          <a:xfrm>
            <a:off x="529978" y="1490520"/>
            <a:ext cx="781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Сигнал с параметрического трансформатора тока пучка </a:t>
            </a:r>
            <a:r>
              <a:rPr lang="en-US" b="1" dirty="0"/>
              <a:t>(DC mode)</a:t>
            </a:r>
            <a:endParaRPr lang="ru-RU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745EFC-3EDB-4172-8A70-3682064791BC}"/>
              </a:ext>
            </a:extLst>
          </p:cNvPr>
          <p:cNvSpPr txBox="1"/>
          <p:nvPr/>
        </p:nvSpPr>
        <p:spPr>
          <a:xfrm>
            <a:off x="0" y="91892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/>
              <a:t>16.09.2021:   </a:t>
            </a:r>
            <a:r>
              <a:rPr lang="ru-RU" kern="1100" spc="-10" dirty="0"/>
              <a:t>Измерение остаточного давления по декременту затухания циркуляции ионов </a:t>
            </a:r>
            <a:r>
              <a:rPr lang="en-US" kern="1100" spc="-10" dirty="0"/>
              <a:t>He</a:t>
            </a:r>
            <a:r>
              <a:rPr lang="en-US" kern="1100" spc="-10" baseline="30000" dirty="0"/>
              <a:t>1+</a:t>
            </a:r>
            <a:r>
              <a:rPr lang="ru-RU" kern="1100" spc="-10" dirty="0"/>
              <a:t> с энергией 3,2 МэВ</a:t>
            </a:r>
            <a:r>
              <a:rPr lang="en-US" kern="1100" spc="-10" dirty="0"/>
              <a:t>/</a:t>
            </a:r>
            <a:r>
              <a:rPr lang="ru-RU" kern="1100" spc="-10" dirty="0"/>
              <a:t>нуклон</a:t>
            </a:r>
            <a:r>
              <a:rPr lang="en-US" kern="1100" spc="-10" dirty="0"/>
              <a:t> </a:t>
            </a:r>
            <a:r>
              <a:rPr lang="ru-RU" kern="1100" spc="-10" dirty="0"/>
              <a:t> </a:t>
            </a:r>
            <a:endParaRPr lang="ru-RU" kern="1100" spc="-10" baseline="30000" dirty="0"/>
          </a:p>
        </p:txBody>
      </p:sp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5ED732-295D-4E72-A01C-FC1A75FF6E2F}"/>
              </a:ext>
            </a:extLst>
          </p:cNvPr>
          <p:cNvSpPr txBox="1"/>
          <p:nvPr/>
        </p:nvSpPr>
        <p:spPr>
          <a:xfrm rot="16200000">
            <a:off x="1081850" y="3687573"/>
            <a:ext cx="1420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rgbClr val="FB9C33"/>
                </a:solidFill>
              </a:rPr>
              <a:t>Beam  intensity</a:t>
            </a:r>
            <a:endParaRPr lang="ru-RU" sz="1300" b="1" dirty="0">
              <a:solidFill>
                <a:srgbClr val="FB9C33"/>
              </a:solidFill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C3C24CC-8332-4099-B5ED-8D42765E0A56}"/>
              </a:ext>
            </a:extLst>
          </p:cNvPr>
          <p:cNvCxnSpPr>
            <a:cxnSpLocks/>
          </p:cNvCxnSpPr>
          <p:nvPr/>
        </p:nvCxnSpPr>
        <p:spPr>
          <a:xfrm flipV="1">
            <a:off x="1930716" y="3290563"/>
            <a:ext cx="724079" cy="440310"/>
          </a:xfrm>
          <a:prstGeom prst="straightConnector1">
            <a:avLst/>
          </a:prstGeom>
          <a:ln w="31750">
            <a:solidFill>
              <a:srgbClr val="FB9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877A06-80B3-4CBD-AA14-1F08DC1189D8}"/>
              </a:ext>
            </a:extLst>
          </p:cNvPr>
          <p:cNvSpPr txBox="1"/>
          <p:nvPr/>
        </p:nvSpPr>
        <p:spPr>
          <a:xfrm>
            <a:off x="5432662" y="2636182"/>
            <a:ext cx="9975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2A20EC"/>
                </a:solidFill>
              </a:rPr>
              <a:t>PCT signal</a:t>
            </a:r>
            <a:endParaRPr lang="ru-RU" sz="1300" dirty="0">
              <a:solidFill>
                <a:srgbClr val="2A20E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2D05E3-8B55-4B78-B5AF-3733FAB48150}"/>
              </a:ext>
            </a:extLst>
          </p:cNvPr>
          <p:cNvSpPr txBox="1"/>
          <p:nvPr/>
        </p:nvSpPr>
        <p:spPr>
          <a:xfrm>
            <a:off x="1134185" y="5593135"/>
            <a:ext cx="66267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0            500         1000         1500         2000        2500        3000         3500        4000</a:t>
            </a:r>
            <a:endParaRPr lang="ru-RU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CB11E-30A7-4BDF-882A-2A0D42811723}"/>
              </a:ext>
            </a:extLst>
          </p:cNvPr>
          <p:cNvSpPr txBox="1"/>
          <p:nvPr/>
        </p:nvSpPr>
        <p:spPr>
          <a:xfrm>
            <a:off x="7104509" y="5519679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t, </a:t>
            </a:r>
            <a:r>
              <a:rPr lang="en-US" sz="1600" dirty="0" err="1"/>
              <a:t>ms</a:t>
            </a:r>
            <a:endParaRPr lang="ru-RU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609C08-AFF3-4AD3-916D-33E9464CB6DA}"/>
              </a:ext>
            </a:extLst>
          </p:cNvPr>
          <p:cNvSpPr txBox="1"/>
          <p:nvPr/>
        </p:nvSpPr>
        <p:spPr>
          <a:xfrm>
            <a:off x="3319669" y="3743235"/>
            <a:ext cx="2548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Circulation of 3.2 MeV/u  He</a:t>
            </a:r>
            <a:r>
              <a:rPr lang="en-US" sz="1300" baseline="30000" dirty="0">
                <a:solidFill>
                  <a:schemeClr val="bg1"/>
                </a:solidFill>
              </a:rPr>
              <a:t>1+</a:t>
            </a:r>
            <a:endParaRPr lang="en-US" sz="1300" dirty="0">
              <a:solidFill>
                <a:schemeClr val="bg1"/>
              </a:solidFill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     ~10 s beam lifetime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F83AAF-C15C-4396-8958-4A4337A5B53E}"/>
              </a:ext>
            </a:extLst>
          </p:cNvPr>
          <p:cNvSpPr txBox="1"/>
          <p:nvPr/>
        </p:nvSpPr>
        <p:spPr>
          <a:xfrm rot="16200000">
            <a:off x="83281" y="3440653"/>
            <a:ext cx="143184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000" b="1" dirty="0">
                <a:solidFill>
                  <a:srgbClr val="FF9933"/>
                </a:solidFill>
              </a:rPr>
              <a:t>Beam Intensity, PPC</a:t>
            </a:r>
            <a:endParaRPr lang="ru-RU" sz="1000" b="1" dirty="0">
              <a:solidFill>
                <a:srgbClr val="FF9933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76FA48-633E-44FB-BB01-F2B45C25EAD3}"/>
              </a:ext>
            </a:extLst>
          </p:cNvPr>
          <p:cNvSpPr txBox="1"/>
          <p:nvPr/>
        </p:nvSpPr>
        <p:spPr>
          <a:xfrm rot="16200000">
            <a:off x="7142446" y="3694985"/>
            <a:ext cx="1321806" cy="9650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1000" b="1" dirty="0">
                <a:solidFill>
                  <a:srgbClr val="00CC00"/>
                </a:solidFill>
              </a:rPr>
              <a:t>Magnetic field,  Gs</a:t>
            </a:r>
            <a:endParaRPr lang="ru-RU" sz="1000" b="1" dirty="0">
              <a:solidFill>
                <a:srgbClr val="00CC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8384E0-8B29-492D-8A05-D7F2655C457A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5" name="Прямоугольник 10">
              <a:extLst>
                <a:ext uri="{FF2B5EF4-FFF2-40B4-BE49-F238E27FC236}">
                  <a16:creationId xmlns:a16="http://schemas.microsoft.com/office/drawing/2014/main" id="{9BB2EBB2-A9B2-4900-919F-BEC214868B41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6" name="Рисунок 11">
              <a:extLst>
                <a:ext uri="{FF2B5EF4-FFF2-40B4-BE49-F238E27FC236}">
                  <a16:creationId xmlns:a16="http://schemas.microsoft.com/office/drawing/2014/main" id="{621AB3AE-228D-4E1D-B7A7-5998A916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32" name="TextBox 3">
            <a:extLst>
              <a:ext uri="{FF2B5EF4-FFF2-40B4-BE49-F238E27FC236}">
                <a16:creationId xmlns:a16="http://schemas.microsoft.com/office/drawing/2014/main" id="{3DEE24FC-21D5-41CD-92DE-090636B46C3D}"/>
              </a:ext>
            </a:extLst>
          </p:cNvPr>
          <p:cNvSpPr txBox="1"/>
          <p:nvPr/>
        </p:nvSpPr>
        <p:spPr>
          <a:xfrm>
            <a:off x="2968551" y="121077"/>
            <a:ext cx="579842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Давление в пучковой камере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8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1"/>
    </mc:Choice>
    <mc:Fallback xmlns="">
      <p:transition spd="slow" advTm="3832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A1FF35C-CA32-47C2-93BC-48158261008C}"/>
              </a:ext>
            </a:extLst>
          </p:cNvPr>
          <p:cNvGrpSpPr/>
          <p:nvPr/>
        </p:nvGrpSpPr>
        <p:grpSpPr>
          <a:xfrm>
            <a:off x="0" y="0"/>
            <a:ext cx="9144000" cy="771099"/>
            <a:chOff x="0" y="0"/>
            <a:chExt cx="9144000" cy="771099"/>
          </a:xfrm>
        </p:grpSpPr>
        <p:sp>
          <p:nvSpPr>
            <p:cNvPr id="26" name="Прямоугольник 10">
              <a:extLst>
                <a:ext uri="{FF2B5EF4-FFF2-40B4-BE49-F238E27FC236}">
                  <a16:creationId xmlns:a16="http://schemas.microsoft.com/office/drawing/2014/main" id="{B940F080-8196-43D9-93AC-C62709E5BEDE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8" name="Рисунок 11">
              <a:extLst>
                <a:ext uri="{FF2B5EF4-FFF2-40B4-BE49-F238E27FC236}">
                  <a16:creationId xmlns:a16="http://schemas.microsoft.com/office/drawing/2014/main" id="{2D6CF75A-74B9-4C82-BFA0-37BE67E9F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текст, снимок экрана, Мультимедийное программное обеспечение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6E685827-3608-F148-FD4D-97AFB3A025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093" y="3740046"/>
            <a:ext cx="5446494" cy="243042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нимок экрана, текст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8F0D52B2-1F88-7BEF-E961-1A9FC2EE3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093" y="1268596"/>
            <a:ext cx="5452348" cy="23827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50279" y="1838875"/>
            <a:ext cx="282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Сигнал циркулирующего</a:t>
            </a:r>
          </a:p>
          <a:p>
            <a:r>
              <a:rPr lang="ru-RU" dirty="0">
                <a:solidFill>
                  <a:srgbClr val="FFFF00"/>
                </a:solidFill>
              </a:rPr>
              <a:t> пучка на быстром </a:t>
            </a:r>
            <a:r>
              <a:rPr lang="en-US" dirty="0">
                <a:solidFill>
                  <a:srgbClr val="FFFF00"/>
                </a:solidFill>
              </a:rPr>
              <a:t>FCT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8377" y="1546076"/>
            <a:ext cx="199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ru-RU" dirty="0">
                <a:solidFill>
                  <a:schemeClr val="bg1"/>
                </a:solidFill>
                <a:highlight>
                  <a:srgbClr val="FF00FF"/>
                </a:highlight>
              </a:rPr>
              <a:t>Без охлаждения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4849" y="3931913"/>
            <a:ext cx="244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20EC"/>
                </a:solidFill>
                <a:highlight>
                  <a:srgbClr val="00FFFF"/>
                </a:highlight>
              </a:rPr>
              <a:t> </a:t>
            </a:r>
            <a:r>
              <a:rPr lang="ru-RU" dirty="0">
                <a:solidFill>
                  <a:srgbClr val="2A20EC"/>
                </a:solidFill>
                <a:highlight>
                  <a:srgbClr val="00FFFF"/>
                </a:highlight>
              </a:rPr>
              <a:t>СЭО вкл. - </a:t>
            </a:r>
            <a:r>
              <a:rPr lang="en-US" dirty="0">
                <a:solidFill>
                  <a:srgbClr val="2A20EC"/>
                </a:solidFill>
                <a:highlight>
                  <a:srgbClr val="00FFFF"/>
                </a:highlight>
              </a:rPr>
              <a:t> 70</a:t>
            </a:r>
            <a:r>
              <a:rPr lang="ru-RU" dirty="0" err="1">
                <a:solidFill>
                  <a:srgbClr val="2A20EC"/>
                </a:solidFill>
                <a:highlight>
                  <a:srgbClr val="00FFFF"/>
                </a:highlight>
              </a:rPr>
              <a:t>мс</a:t>
            </a:r>
            <a:endParaRPr lang="ru-RU" dirty="0">
              <a:solidFill>
                <a:srgbClr val="2A20EC"/>
              </a:solidFill>
              <a:highlight>
                <a:srgbClr val="00FFFF"/>
              </a:highligh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9903" y="884550"/>
            <a:ext cx="312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Продольное охлаждение 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184F646B-A8E7-54FF-68BD-793A10B79D17}"/>
              </a:ext>
            </a:extLst>
          </p:cNvPr>
          <p:cNvSpPr txBox="1"/>
          <p:nvPr/>
        </p:nvSpPr>
        <p:spPr>
          <a:xfrm>
            <a:off x="2918560" y="114975"/>
            <a:ext cx="6205968" cy="492443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6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Электронное охлаждение пучка </a:t>
            </a:r>
            <a:r>
              <a:rPr lang="en-US" altLang="ru-RU" sz="26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</a:p>
        </p:txBody>
      </p:sp>
      <p:grpSp>
        <p:nvGrpSpPr>
          <p:cNvPr id="13" name="Gruppieren">
            <a:extLst>
              <a:ext uri="{FF2B5EF4-FFF2-40B4-BE49-F238E27FC236}">
                <a16:creationId xmlns:a16="http://schemas.microsoft.com/office/drawing/2014/main" id="{F05B6C0D-7E0D-2A2D-0E92-CB879C0FED5B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>
              <a:extLst>
                <a:ext uri="{FF2B5EF4-FFF2-40B4-BE49-F238E27FC236}">
                  <a16:creationId xmlns:a16="http://schemas.microsoft.com/office/drawing/2014/main" id="{B0720CD6-2D4B-F35D-4DDD-228DCCC7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>
              <a:extLst>
                <a:ext uri="{FF2B5EF4-FFF2-40B4-BE49-F238E27FC236}">
                  <a16:creationId xmlns:a16="http://schemas.microsoft.com/office/drawing/2014/main" id="{1E4E51E5-F412-24A0-C8B1-C6036EFA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5B61BC-0F5D-2808-0B3B-444A13F160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2" y="3159330"/>
            <a:ext cx="3465384" cy="21959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FC002D-5A90-4109-8CBA-C783275442C0}"/>
              </a:ext>
            </a:extLst>
          </p:cNvPr>
          <p:cNvSpPr txBox="1"/>
          <p:nvPr/>
        </p:nvSpPr>
        <p:spPr>
          <a:xfrm>
            <a:off x="0" y="831676"/>
            <a:ext cx="4228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Циркуляция </a:t>
            </a:r>
            <a:r>
              <a:rPr lang="ru-RU" sz="2400" b="1" i="1" baseline="30000" dirty="0"/>
              <a:t>124</a:t>
            </a:r>
            <a:r>
              <a:rPr lang="ru-RU" sz="2400" b="1" i="1" dirty="0"/>
              <a:t>Хе </a:t>
            </a:r>
            <a:r>
              <a:rPr lang="ru-RU" sz="2400" b="1" i="1" baseline="30000" dirty="0"/>
              <a:t>26+</a:t>
            </a:r>
            <a:r>
              <a:rPr lang="ru-RU" sz="2400" b="1" i="1" dirty="0"/>
              <a:t>  </a:t>
            </a:r>
          </a:p>
          <a:p>
            <a:r>
              <a:rPr lang="ru-RU" sz="2400" b="1" i="1" dirty="0"/>
              <a:t>при энергии инжекции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A37BC6-9BF8-4B9E-077C-4C5CEFEAB16B}"/>
              </a:ext>
            </a:extLst>
          </p:cNvPr>
          <p:cNvSpPr txBox="1"/>
          <p:nvPr/>
        </p:nvSpPr>
        <p:spPr>
          <a:xfrm>
            <a:off x="165102" y="2418326"/>
            <a:ext cx="3333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Энергия электронов 1,93</a:t>
            </a:r>
            <a:r>
              <a:rPr lang="en-US" dirty="0"/>
              <a:t> keV</a:t>
            </a:r>
          </a:p>
          <a:p>
            <a:pPr algn="ctr"/>
            <a:r>
              <a:rPr lang="ru-RU" dirty="0"/>
              <a:t>Ток электронов 150</a:t>
            </a:r>
            <a:r>
              <a:rPr lang="en-US" dirty="0"/>
              <a:t> m</a:t>
            </a:r>
            <a:r>
              <a:rPr lang="ru-RU" dirty="0"/>
              <a:t>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73E50-7F45-A0CF-323E-95A72388C9A1}"/>
              </a:ext>
            </a:extLst>
          </p:cNvPr>
          <p:cNvSpPr txBox="1"/>
          <p:nvPr/>
        </p:nvSpPr>
        <p:spPr>
          <a:xfrm>
            <a:off x="47712" y="5355235"/>
            <a:ext cx="3572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Сигнал с МКП-профилометра при охлаждении ионов на энергии </a:t>
            </a:r>
            <a:r>
              <a:rPr lang="en-US" dirty="0"/>
              <a:t> 3.2 M</a:t>
            </a:r>
            <a:r>
              <a:rPr lang="ru-RU" dirty="0"/>
              <a:t>эВ</a:t>
            </a:r>
            <a:r>
              <a:rPr lang="en-US" dirty="0"/>
              <a:t>/</a:t>
            </a:r>
            <a:r>
              <a:rPr lang="ru-RU" dirty="0"/>
              <a:t>нуклон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9B77C8-D9DC-AA21-572B-F4FA32A323D8}"/>
              </a:ext>
            </a:extLst>
          </p:cNvPr>
          <p:cNvSpPr txBox="1"/>
          <p:nvPr/>
        </p:nvSpPr>
        <p:spPr>
          <a:xfrm>
            <a:off x="288767" y="1729594"/>
            <a:ext cx="3186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Электронное охлаждение </a:t>
            </a:r>
          </a:p>
          <a:p>
            <a:pPr algn="ctr"/>
            <a:r>
              <a:rPr lang="ru-RU" b="1" dirty="0"/>
              <a:t>в поперечной плоскости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4F271-A633-0DCA-0E07-6372929D954D}"/>
              </a:ext>
            </a:extLst>
          </p:cNvPr>
          <p:cNvSpPr txBox="1"/>
          <p:nvPr/>
        </p:nvSpPr>
        <p:spPr>
          <a:xfrm>
            <a:off x="963953" y="3160452"/>
            <a:ext cx="281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Профилометр на МКП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E58256EF-83E6-49EF-823F-B8CC4D37F584}"/>
              </a:ext>
            </a:extLst>
          </p:cNvPr>
          <p:cNvSpPr txBox="1"/>
          <p:nvPr/>
        </p:nvSpPr>
        <p:spPr>
          <a:xfrm>
            <a:off x="7295949" y="796129"/>
            <a:ext cx="1828579" cy="369332"/>
          </a:xfrm>
          <a:prstGeom prst="rect">
            <a:avLst/>
          </a:prstGeom>
          <a:solidFill>
            <a:schemeClr val="accent6">
              <a:lumMod val="60000"/>
              <a:lumOff val="40000"/>
              <a:alpha val="72157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+ИЯФ СО РАН</a:t>
            </a:r>
            <a:endParaRPr lang="en-US" altLang="ru-RU" sz="1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43B19-B190-4A78-8046-4D4659B8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23D68-222B-4065-811E-8924FB9D8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25"/>
          <a:stretch/>
        </p:blipFill>
        <p:spPr>
          <a:xfrm>
            <a:off x="-1" y="1653020"/>
            <a:ext cx="9144000" cy="42176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8EC440-D342-4CBA-A196-DBB37CFAC511}"/>
              </a:ext>
            </a:extLst>
          </p:cNvPr>
          <p:cNvGrpSpPr/>
          <p:nvPr/>
        </p:nvGrpSpPr>
        <p:grpSpPr>
          <a:xfrm>
            <a:off x="0" y="0"/>
            <a:ext cx="9144000" cy="771099"/>
            <a:chOff x="0" y="0"/>
            <a:chExt cx="9144000" cy="771099"/>
          </a:xfrm>
        </p:grpSpPr>
        <p:sp>
          <p:nvSpPr>
            <p:cNvPr id="6" name="Прямоугольник 10">
              <a:extLst>
                <a:ext uri="{FF2B5EF4-FFF2-40B4-BE49-F238E27FC236}">
                  <a16:creationId xmlns:a16="http://schemas.microsoft.com/office/drawing/2014/main" id="{02E2D6F6-1BDB-4416-B156-890C3DB2E568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7" name="Рисунок 11">
              <a:extLst>
                <a:ext uri="{FF2B5EF4-FFF2-40B4-BE49-F238E27FC236}">
                  <a16:creationId xmlns:a16="http://schemas.microsoft.com/office/drawing/2014/main" id="{A2997377-1BA2-4ED5-A528-CEB0C8C7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B32BA842-801A-4165-8074-633518ECE43F}"/>
              </a:ext>
            </a:extLst>
          </p:cNvPr>
          <p:cNvSpPr txBox="1"/>
          <p:nvPr/>
        </p:nvSpPr>
        <p:spPr>
          <a:xfrm>
            <a:off x="3017646" y="123939"/>
            <a:ext cx="427529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6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Накопление пучка </a:t>
            </a:r>
            <a:r>
              <a:rPr lang="en-US" altLang="ru-RU" sz="26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ru-RU" sz="2800" b="1" i="1" baseline="30000" dirty="0"/>
              <a:t> 26+</a:t>
            </a:r>
            <a:r>
              <a:rPr lang="ru-RU" sz="2800" b="1" i="1" dirty="0"/>
              <a:t> </a:t>
            </a:r>
            <a:endParaRPr lang="en-US" altLang="ru-RU" sz="26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">
            <a:extLst>
              <a:ext uri="{FF2B5EF4-FFF2-40B4-BE49-F238E27FC236}">
                <a16:creationId xmlns:a16="http://schemas.microsoft.com/office/drawing/2014/main" id="{3818C533-20C5-4E9D-A3EF-82AD3D78394D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0" name="JINR_logo_alpha.png" descr="JINR_logo_alpha.png">
              <a:extLst>
                <a:ext uri="{FF2B5EF4-FFF2-40B4-BE49-F238E27FC236}">
                  <a16:creationId xmlns:a16="http://schemas.microsoft.com/office/drawing/2014/main" id="{2C5A2165-1A0F-49E0-B396-C9E3407DB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1" name="NICA_logo_alpha.png" descr="NICA_logo_alpha.png">
              <a:extLst>
                <a:ext uri="{FF2B5EF4-FFF2-40B4-BE49-F238E27FC236}">
                  <a16:creationId xmlns:a16="http://schemas.microsoft.com/office/drawing/2014/main" id="{6A745AA4-A5CF-49F6-B112-CBE113BA4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E24B3B6-3175-4EF3-B723-AD0E4045938D}"/>
              </a:ext>
            </a:extLst>
          </p:cNvPr>
          <p:cNvSpPr txBox="1"/>
          <p:nvPr/>
        </p:nvSpPr>
        <p:spPr>
          <a:xfrm>
            <a:off x="-1" y="831676"/>
            <a:ext cx="9078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Накопление пучка </a:t>
            </a:r>
            <a:r>
              <a:rPr lang="ru-RU" sz="2400" b="1" i="1" baseline="30000" dirty="0"/>
              <a:t>124</a:t>
            </a:r>
            <a:r>
              <a:rPr lang="ru-RU" sz="2400" b="1" i="1" dirty="0"/>
              <a:t>Хе </a:t>
            </a:r>
            <a:r>
              <a:rPr lang="ru-RU" sz="2400" b="1" i="1" baseline="30000" dirty="0"/>
              <a:t>26+</a:t>
            </a:r>
            <a:r>
              <a:rPr lang="ru-RU" sz="2400" b="1" i="1" dirty="0"/>
              <a:t> в Бустере с помощью продольного электронного охлаждения.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65EA94-B098-4F81-AE47-6E58F78448F8}"/>
              </a:ext>
            </a:extLst>
          </p:cNvPr>
          <p:cNvSpPr txBox="1"/>
          <p:nvPr/>
        </p:nvSpPr>
        <p:spPr>
          <a:xfrm>
            <a:off x="56337" y="5937291"/>
            <a:ext cx="9087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/>
              <a:t>5 импульсов инжекции дают прирост </a:t>
            </a:r>
            <a:r>
              <a:rPr lang="ru-RU" sz="1800" b="1" i="1" dirty="0" err="1"/>
              <a:t>стэка</a:t>
            </a:r>
            <a:r>
              <a:rPr lang="ru-RU" sz="1800" b="1" i="1" dirty="0"/>
              <a:t> до 3 раз (при периоде 800мс).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3AFE734-0BEE-44E8-8ED8-4EA1747CE1C5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31" name="Прямоугольник 10">
              <a:extLst>
                <a:ext uri="{FF2B5EF4-FFF2-40B4-BE49-F238E27FC236}">
                  <a16:creationId xmlns:a16="http://schemas.microsoft.com/office/drawing/2014/main" id="{2735C1BF-2714-4BD7-B3B1-CAC684683BCF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32" name="Рисунок 11">
              <a:extLst>
                <a:ext uri="{FF2B5EF4-FFF2-40B4-BE49-F238E27FC236}">
                  <a16:creationId xmlns:a16="http://schemas.microsoft.com/office/drawing/2014/main" id="{FC054B37-4A39-4302-9C3F-E7D39B07F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1" name="TextBox 3"/>
          <p:cNvSpPr txBox="1"/>
          <p:nvPr/>
        </p:nvSpPr>
        <p:spPr>
          <a:xfrm>
            <a:off x="2931836" y="135141"/>
            <a:ext cx="594062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 пучка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 перевода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7" y="6246815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14" name="TextBox 3"/>
          <p:cNvSpPr txBox="1"/>
          <p:nvPr/>
        </p:nvSpPr>
        <p:spPr>
          <a:xfrm>
            <a:off x="7378169" y="804692"/>
            <a:ext cx="1797581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72157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ИЯФ СО РАН</a:t>
            </a:r>
            <a:endParaRPr lang="en-US" altLang="ru-RU" sz="20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209D635-EA82-4086-91EA-2F1B1781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764" y="3613163"/>
            <a:ext cx="8555701" cy="264080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BFCA8A9-E3D0-4679-A6F4-1E9C65AD83CF}"/>
              </a:ext>
            </a:extLst>
          </p:cNvPr>
          <p:cNvGrpSpPr/>
          <p:nvPr/>
        </p:nvGrpSpPr>
        <p:grpSpPr>
          <a:xfrm>
            <a:off x="102448" y="1485310"/>
            <a:ext cx="9167412" cy="2001380"/>
            <a:chOff x="214282" y="857232"/>
            <a:chExt cx="9167412" cy="208047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32689F04-F4B1-4FB6-8D77-E23BA79BEE4B}"/>
                </a:ext>
              </a:extLst>
            </p:cNvPr>
            <p:cNvGrpSpPr/>
            <p:nvPr/>
          </p:nvGrpSpPr>
          <p:grpSpPr>
            <a:xfrm>
              <a:off x="214282" y="857232"/>
              <a:ext cx="8715436" cy="2080472"/>
              <a:chOff x="214282" y="857232"/>
              <a:chExt cx="8715436" cy="2080472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A67C1A6D-1324-4DE9-BCD2-87E35523C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clrChange>
                  <a:clrFrom>
                    <a:srgbClr val="FAFBFB"/>
                  </a:clrFrom>
                  <a:clrTo>
                    <a:srgbClr val="FAFBFB">
                      <a:alpha val="0"/>
                    </a:srgbClr>
                  </a:clrTo>
                </a:clrChange>
                <a:lum bright="1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28596" y="857232"/>
                <a:ext cx="8244115" cy="2080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282FE903-0DA3-4E82-B947-D983E6FF991E}"/>
                  </a:ext>
                </a:extLst>
              </p:cNvPr>
              <p:cNvGrpSpPr/>
              <p:nvPr/>
            </p:nvGrpSpPr>
            <p:grpSpPr>
              <a:xfrm>
                <a:off x="214282" y="1643050"/>
                <a:ext cx="8715436" cy="785817"/>
                <a:chOff x="214282" y="1643050"/>
                <a:chExt cx="8715436" cy="785817"/>
              </a:xfrm>
            </p:grpSpPr>
            <p:cxnSp>
              <p:nvCxnSpPr>
                <p:cNvPr id="24" name="Прямая соединительная линия 23">
                  <a:extLst>
                    <a:ext uri="{FF2B5EF4-FFF2-40B4-BE49-F238E27FC236}">
                      <a16:creationId xmlns:a16="http://schemas.microsoft.com/office/drawing/2014/main" id="{6342E9F0-B4BE-49B3-8F90-BEA41135C016}"/>
                    </a:ext>
                  </a:extLst>
                </p:cNvPr>
                <p:cNvCxnSpPr/>
                <p:nvPr/>
              </p:nvCxnSpPr>
              <p:spPr>
                <a:xfrm>
                  <a:off x="214282" y="1643050"/>
                  <a:ext cx="8715436" cy="71438"/>
                </a:xfrm>
                <a:prstGeom prst="line">
                  <a:avLst/>
                </a:prstGeom>
                <a:ln w="28575">
                  <a:solidFill>
                    <a:srgbClr val="2A20EC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5" name="Дуга 24">
                  <a:extLst>
                    <a:ext uri="{FF2B5EF4-FFF2-40B4-BE49-F238E27FC236}">
                      <a16:creationId xmlns:a16="http://schemas.microsoft.com/office/drawing/2014/main" id="{88ABBB23-E07E-4BC5-BCCE-B6FF4FF1A49F}"/>
                    </a:ext>
                  </a:extLst>
                </p:cNvPr>
                <p:cNvSpPr/>
                <p:nvPr/>
              </p:nvSpPr>
              <p:spPr>
                <a:xfrm>
                  <a:off x="1928794" y="1714488"/>
                  <a:ext cx="4572032" cy="428628"/>
                </a:xfrm>
                <a:prstGeom prst="arc">
                  <a:avLst>
                    <a:gd name="adj1" fmla="val 17233999"/>
                    <a:gd name="adj2" fmla="val 21461259"/>
                  </a:avLst>
                </a:prstGeom>
                <a:ln w="28575">
                  <a:solidFill>
                    <a:srgbClr val="FC35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6" name="Прямая со стрелкой 25">
                  <a:extLst>
                    <a:ext uri="{FF2B5EF4-FFF2-40B4-BE49-F238E27FC236}">
                      <a16:creationId xmlns:a16="http://schemas.microsoft.com/office/drawing/2014/main" id="{6D3EA608-DBFD-4C0F-831B-347C969FBA0C}"/>
                    </a:ext>
                  </a:extLst>
                </p:cNvPr>
                <p:cNvCxnSpPr>
                  <a:stCxn id="25" idx="2"/>
                </p:cNvCxnSpPr>
                <p:nvPr/>
              </p:nvCxnSpPr>
              <p:spPr>
                <a:xfrm rot="16200000" flipH="1">
                  <a:off x="7258171" y="900196"/>
                  <a:ext cx="584847" cy="2472496"/>
                </a:xfrm>
                <a:prstGeom prst="straightConnector1">
                  <a:avLst/>
                </a:prstGeom>
                <a:ln w="28575">
                  <a:solidFill>
                    <a:srgbClr val="FC352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5DF6BE-AA08-447F-932F-36A35F45470E}"/>
                </a:ext>
              </a:extLst>
            </p:cNvPr>
            <p:cNvSpPr txBox="1"/>
            <p:nvPr/>
          </p:nvSpPr>
          <p:spPr>
            <a:xfrm rot="798557">
              <a:off x="8220735" y="2111242"/>
              <a:ext cx="1160959" cy="287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C3520"/>
                  </a:solidFill>
                </a:rPr>
                <a:t>To </a:t>
              </a:r>
              <a:r>
                <a:rPr lang="en-US" sz="1200" b="1" dirty="0" err="1">
                  <a:solidFill>
                    <a:srgbClr val="FC3520"/>
                  </a:solidFill>
                </a:rPr>
                <a:t>Nuclotron</a:t>
              </a:r>
              <a:endParaRPr lang="ru-RU" sz="1200" b="1" dirty="0">
                <a:solidFill>
                  <a:srgbClr val="FC352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64A780-4EAD-4D8A-B71E-B6BD26F02AD6}"/>
                </a:ext>
              </a:extLst>
            </p:cNvPr>
            <p:cNvSpPr txBox="1"/>
            <p:nvPr/>
          </p:nvSpPr>
          <p:spPr>
            <a:xfrm>
              <a:off x="7795164" y="1420250"/>
              <a:ext cx="1379662" cy="2719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2A20E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2A20EC"/>
                  </a:solidFill>
                </a:rPr>
                <a:t>Circulating beam</a:t>
              </a:r>
              <a:endParaRPr lang="ru-RU" sz="1100" b="1" dirty="0">
                <a:solidFill>
                  <a:srgbClr val="2A20EC"/>
                </a:solidFill>
              </a:endParaRPr>
            </a:p>
          </p:txBody>
        </p:sp>
      </p:grp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id="{4B49653B-E759-45BE-BDF2-DB398637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176" y="793499"/>
            <a:ext cx="51453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Clr>
                <a:srgbClr val="FF0000"/>
              </a:buClr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Секция быстрого вывода  пучка </a:t>
            </a:r>
          </a:p>
          <a:p>
            <a:pPr algn="ctr" eaLnBrk="1" hangingPunct="1">
              <a:buClr>
                <a:srgbClr val="FF0000"/>
              </a:buClr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прямолинейный промежуток 3</a:t>
            </a:r>
            <a:endParaRPr lang="en-US" alt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id="{63DAAC6F-F59E-4F38-8677-A964F524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073" y="3594463"/>
            <a:ext cx="42702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ru-RU" alt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Возможное направление вывода пучка на внешние 		эксперименты</a:t>
            </a:r>
            <a:endParaRPr lang="en-US" alt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5B8DA7-D0E2-432D-8636-CF2E91DFC48F}"/>
              </a:ext>
            </a:extLst>
          </p:cNvPr>
          <p:cNvSpPr txBox="1"/>
          <p:nvPr/>
        </p:nvSpPr>
        <p:spPr>
          <a:xfrm>
            <a:off x="2294272" y="2893380"/>
            <a:ext cx="637564" cy="2616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2A20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2A20EC"/>
                </a:solidFill>
              </a:rPr>
              <a:t>Кикер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7D2303-9296-45FB-BDD0-1318038FB7C2}"/>
              </a:ext>
            </a:extLst>
          </p:cNvPr>
          <p:cNvSpPr txBox="1"/>
          <p:nvPr/>
        </p:nvSpPr>
        <p:spPr>
          <a:xfrm>
            <a:off x="4129238" y="2921090"/>
            <a:ext cx="875434" cy="2616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2A20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err="1">
                <a:solidFill>
                  <a:srgbClr val="2A20EC"/>
                </a:solidFill>
              </a:rPr>
              <a:t>Септум</a:t>
            </a:r>
            <a:r>
              <a:rPr lang="ru-RU" sz="1100" b="1" dirty="0">
                <a:solidFill>
                  <a:srgbClr val="2A20EC"/>
                </a:solidFill>
              </a:rPr>
              <a:t> 1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C920AD-527D-414C-83F5-986676C5CDE7}"/>
              </a:ext>
            </a:extLst>
          </p:cNvPr>
          <p:cNvSpPr txBox="1"/>
          <p:nvPr/>
        </p:nvSpPr>
        <p:spPr>
          <a:xfrm>
            <a:off x="5449856" y="2921090"/>
            <a:ext cx="875434" cy="2616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2A20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err="1">
                <a:solidFill>
                  <a:srgbClr val="2A20EC"/>
                </a:solidFill>
              </a:rPr>
              <a:t>Септум</a:t>
            </a:r>
            <a:r>
              <a:rPr lang="ru-RU" sz="1100" b="1" dirty="0">
                <a:solidFill>
                  <a:srgbClr val="2A20EC"/>
                </a:solidFill>
              </a:rPr>
              <a:t> 2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4311720-0392-4CB4-A5BE-876F86A4905C}"/>
              </a:ext>
            </a:extLst>
          </p:cNvPr>
          <p:cNvCxnSpPr>
            <a:cxnSpLocks/>
          </p:cNvCxnSpPr>
          <p:nvPr/>
        </p:nvCxnSpPr>
        <p:spPr>
          <a:xfrm>
            <a:off x="7163522" y="2652193"/>
            <a:ext cx="1768129" cy="69812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FD214B-9654-44C5-90C5-38CBD27A9DCF}"/>
              </a:ext>
            </a:extLst>
          </p:cNvPr>
          <p:cNvCxnSpPr>
            <a:cxnSpLocks/>
          </p:cNvCxnSpPr>
          <p:nvPr/>
        </p:nvCxnSpPr>
        <p:spPr>
          <a:xfrm flipV="1">
            <a:off x="641422" y="4051962"/>
            <a:ext cx="4125592" cy="782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2832D3-972B-406D-B1A8-728F124F4346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5" name="Прямоугольник 10">
              <a:extLst>
                <a:ext uri="{FF2B5EF4-FFF2-40B4-BE49-F238E27FC236}">
                  <a16:creationId xmlns:a16="http://schemas.microsoft.com/office/drawing/2014/main" id="{5C66221A-7325-42E3-9EB7-222C937062A2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6" name="Рисунок 11">
              <a:extLst>
                <a:ext uri="{FF2B5EF4-FFF2-40B4-BE49-F238E27FC236}">
                  <a16:creationId xmlns:a16="http://schemas.microsoft.com/office/drawing/2014/main" id="{A68A673C-F506-4618-8B2E-14E4E009B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7" y="6246815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11" name="TextBox 3"/>
          <p:cNvSpPr txBox="1"/>
          <p:nvPr/>
        </p:nvSpPr>
        <p:spPr>
          <a:xfrm>
            <a:off x="3089894" y="135256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 перевода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инжекция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4470863" y="762945"/>
            <a:ext cx="4259625" cy="1015663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Весна  2022 </a:t>
            </a:r>
            <a:r>
              <a:rPr lang="en-US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ru-RU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пучок переведен из Бустера в Нуклотрон и ускорен.</a:t>
            </a:r>
            <a:endParaRPr lang="en-US" altLang="ru-RU" sz="20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F23CD68-4BB7-4377-903C-45FB431E29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880" y="1829659"/>
            <a:ext cx="3479558" cy="441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67C15FA-A19A-4470-ABFC-F41A89AEB1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53" y="1061037"/>
            <a:ext cx="3940055" cy="2639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6092A49C-9D5E-4490-96BD-59D510E8A5B2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53" y="3892595"/>
            <a:ext cx="3163087" cy="2354218"/>
          </a:xfrm>
          <a:prstGeom prst="rect">
            <a:avLst/>
          </a:prstGeom>
        </p:spPr>
      </p:pic>
      <p:pic>
        <p:nvPicPr>
          <p:cNvPr id="19" name="Picture 2" descr="D:\!Butenko\-=Work=-\Dropbox\=Booster\Channels\Booster-Nuclotron\Photos\IMG-20211108-WA0004.jpg">
            <a:extLst>
              <a:ext uri="{FF2B5EF4-FFF2-40B4-BE49-F238E27FC236}">
                <a16:creationId xmlns:a16="http://schemas.microsoft.com/office/drawing/2014/main" id="{7CC4E39E-6F19-4349-94FD-76D87BAB6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838" y="2959692"/>
            <a:ext cx="2220050" cy="249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CA3573-8C84-451F-9327-86E899E476EC}"/>
              </a:ext>
            </a:extLst>
          </p:cNvPr>
          <p:cNvSpPr txBox="1"/>
          <p:nvPr/>
        </p:nvSpPr>
        <p:spPr>
          <a:xfrm>
            <a:off x="404525" y="5823576"/>
            <a:ext cx="295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СП магнит </a:t>
            </a:r>
            <a:r>
              <a:rPr lang="ru-RU" b="1" dirty="0" err="1">
                <a:solidFill>
                  <a:schemeClr val="bg1"/>
                </a:solidFill>
              </a:rPr>
              <a:t>Ламбертсона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A45887-8D10-46FC-8431-60E7905F8756}"/>
              </a:ext>
            </a:extLst>
          </p:cNvPr>
          <p:cNvSpPr txBox="1"/>
          <p:nvPr/>
        </p:nvSpPr>
        <p:spPr>
          <a:xfrm>
            <a:off x="3461598" y="5480829"/>
            <a:ext cx="201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4х стержневой кикер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5C810A-0EBD-454C-9080-E7E59772D892}"/>
              </a:ext>
            </a:extLst>
          </p:cNvPr>
          <p:cNvSpPr txBox="1"/>
          <p:nvPr/>
        </p:nvSpPr>
        <p:spPr>
          <a:xfrm>
            <a:off x="5412455" y="2299701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Канал перевода пучка </a:t>
            </a:r>
          </a:p>
          <a:p>
            <a:r>
              <a:rPr lang="ru-RU" b="1" dirty="0">
                <a:solidFill>
                  <a:schemeClr val="bg1"/>
                </a:solidFill>
              </a:rPr>
              <a:t>в Нуклотрон</a:t>
            </a:r>
          </a:p>
        </p:txBody>
      </p:sp>
    </p:spTree>
    <p:extLst>
      <p:ext uri="{BB962C8B-B14F-4D97-AF65-F5344CB8AC3E}">
        <p14:creationId xmlns:p14="http://schemas.microsoft.com/office/powerpoint/2010/main" val="27885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CECC1B1-3D8B-4028-A1E4-4545007C22E6}"/>
              </a:ext>
            </a:extLst>
          </p:cNvPr>
          <p:cNvGrpSpPr/>
          <p:nvPr/>
        </p:nvGrpSpPr>
        <p:grpSpPr>
          <a:xfrm>
            <a:off x="0" y="-35767"/>
            <a:ext cx="9144000" cy="771099"/>
            <a:chOff x="0" y="0"/>
            <a:chExt cx="9144000" cy="771099"/>
          </a:xfrm>
        </p:grpSpPr>
        <p:sp>
          <p:nvSpPr>
            <p:cNvPr id="29" name="Прямоугольник 10">
              <a:extLst>
                <a:ext uri="{FF2B5EF4-FFF2-40B4-BE49-F238E27FC236}">
                  <a16:creationId xmlns:a16="http://schemas.microsoft.com/office/drawing/2014/main" id="{840B4691-A9F9-4D17-AD6A-3FFF600F36F6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30" name="Рисунок 11">
              <a:extLst>
                <a:ext uri="{FF2B5EF4-FFF2-40B4-BE49-F238E27FC236}">
                  <a16:creationId xmlns:a16="http://schemas.microsoft.com/office/drawing/2014/main" id="{23399609-7238-4F1E-843D-F2B70C660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pic>
        <p:nvPicPr>
          <p:cNvPr id="37890" name="Picture 2" descr="D:\!Butenko\-=Work=-\Dropbox\=Booster\RUNs\Run3\Bergoz\images\Скриншот-2022-02-10-20.19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3040"/>
            <a:ext cx="9144000" cy="4692749"/>
          </a:xfrm>
          <a:prstGeom prst="rect">
            <a:avLst/>
          </a:prstGeom>
          <a:noFill/>
        </p:spPr>
      </p:pic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15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2936688" y="113435"/>
            <a:ext cx="563942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RUN-3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 + Нуклотрон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9719" y="6015286"/>
            <a:ext cx="62062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Сигналы с</a:t>
            </a:r>
            <a:r>
              <a:rPr lang="en-US" dirty="0">
                <a:latin typeface="+mn-lt"/>
                <a:cs typeface="+mn-cs"/>
              </a:rPr>
              <a:t> DC</a:t>
            </a:r>
            <a:r>
              <a:rPr lang="ru-RU" dirty="0">
                <a:latin typeface="+mn-lt"/>
                <a:cs typeface="+mn-cs"/>
              </a:rPr>
              <a:t> трансформаторов тока в Бустере и </a:t>
            </a:r>
            <a:r>
              <a:rPr lang="ru-RU" dirty="0" err="1">
                <a:latin typeface="+mn-lt"/>
                <a:cs typeface="+mn-cs"/>
              </a:rPr>
              <a:t>Нуклотроне</a:t>
            </a:r>
            <a:r>
              <a:rPr lang="ru-RU" dirty="0">
                <a:latin typeface="+mn-lt"/>
                <a:cs typeface="+mn-cs"/>
              </a:rPr>
              <a:t> 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1127163" y="1745859"/>
            <a:ext cx="8063031" cy="3317848"/>
            <a:chOff x="1127161" y="1745859"/>
            <a:chExt cx="8063031" cy="3317848"/>
          </a:xfrm>
        </p:grpSpPr>
        <p:sp>
          <p:nvSpPr>
            <p:cNvPr id="26" name="Круговая стрелка 25"/>
            <p:cNvSpPr/>
            <p:nvPr/>
          </p:nvSpPr>
          <p:spPr>
            <a:xfrm rot="11349884" flipH="1" flipV="1">
              <a:off x="1347060" y="3043128"/>
              <a:ext cx="7843132" cy="2020579"/>
            </a:xfrm>
            <a:prstGeom prst="circularArrow">
              <a:avLst>
                <a:gd name="adj1" fmla="val 4293"/>
                <a:gd name="adj2" fmla="val 1788762"/>
                <a:gd name="adj3" fmla="val 17850094"/>
                <a:gd name="adj4" fmla="val 11972503"/>
                <a:gd name="adj5" fmla="val 86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1127161" y="1745859"/>
              <a:ext cx="6913896" cy="2662710"/>
              <a:chOff x="1127161" y="1745859"/>
              <a:chExt cx="6913896" cy="2662710"/>
            </a:xfrm>
          </p:grpSpPr>
          <p:grpSp>
            <p:nvGrpSpPr>
              <p:cNvPr id="14" name="Группа 26"/>
              <p:cNvGrpSpPr>
                <a:grpSpLocks/>
              </p:cNvGrpSpPr>
              <p:nvPr/>
            </p:nvGrpSpPr>
            <p:grpSpPr bwMode="auto">
              <a:xfrm>
                <a:off x="1127161" y="1745859"/>
                <a:ext cx="6913896" cy="2610519"/>
                <a:chOff x="913006" y="1766463"/>
                <a:chExt cx="6914255" cy="2609632"/>
              </a:xfrm>
            </p:grpSpPr>
            <p:grpSp>
              <p:nvGrpSpPr>
                <p:cNvPr id="15" name="Группа 15"/>
                <p:cNvGrpSpPr>
                  <a:grpSpLocks/>
                </p:cNvGrpSpPr>
                <p:nvPr/>
              </p:nvGrpSpPr>
              <p:grpSpPr bwMode="auto">
                <a:xfrm>
                  <a:off x="913006" y="1766463"/>
                  <a:ext cx="6914255" cy="2072413"/>
                  <a:chOff x="672336" y="2130992"/>
                  <a:chExt cx="7670813" cy="2265785"/>
                </a:xfrm>
              </p:grpSpPr>
              <p:sp>
                <p:nvSpPr>
                  <p:cNvPr id="17" name="Text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56927" y="2130992"/>
                    <a:ext cx="2286222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u="sng" dirty="0">
                        <a:solidFill>
                          <a:srgbClr val="008A3E"/>
                        </a:solidFill>
                        <a:latin typeface="Calibri" pitchFamily="34" charset="0"/>
                      </a:rPr>
                      <a:t>Поле в </a:t>
                    </a:r>
                    <a:r>
                      <a:rPr lang="ru-RU" u="sng" dirty="0" err="1">
                        <a:solidFill>
                          <a:srgbClr val="008A3E"/>
                        </a:solidFill>
                        <a:latin typeface="Calibri" pitchFamily="34" charset="0"/>
                      </a:rPr>
                      <a:t>Нуклотроне</a:t>
                    </a:r>
                    <a:endParaRPr lang="ru-RU" dirty="0">
                      <a:solidFill>
                        <a:srgbClr val="008A3E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8" name="Text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2336" y="2177919"/>
                    <a:ext cx="1838823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dirty="0">
                        <a:solidFill>
                          <a:srgbClr val="FFC000"/>
                        </a:solidFill>
                        <a:latin typeface="Calibri" pitchFamily="34" charset="0"/>
                      </a:rPr>
                      <a:t>Интенсивность</a:t>
                    </a:r>
                  </a:p>
                </p:txBody>
              </p:sp>
              <p:sp>
                <p:nvSpPr>
                  <p:cNvPr id="20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24849" y="2724949"/>
                    <a:ext cx="1507027" cy="3146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ts val="1400"/>
                      </a:lnSpc>
                    </a:pPr>
                    <a:r>
                      <a:rPr lang="en-US" dirty="0">
                        <a:solidFill>
                          <a:srgbClr val="FFFF00"/>
                        </a:solidFill>
                        <a:latin typeface="Calibri" pitchFamily="34" charset="0"/>
                      </a:rPr>
                      <a:t>RF capturing</a:t>
                    </a:r>
                    <a:endParaRPr lang="ru-RU" dirty="0">
                      <a:solidFill>
                        <a:srgbClr val="FFFF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1" name="TextBox 9"/>
                  <p:cNvSpPr txBox="1">
                    <a:spLocks noChangeArrowheads="1"/>
                  </p:cNvSpPr>
                  <p:nvPr/>
                </p:nvSpPr>
                <p:spPr bwMode="auto">
                  <a:xfrm rot="17909333">
                    <a:off x="6817384" y="3451752"/>
                    <a:ext cx="1480284" cy="4097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C000"/>
                        </a:solidFill>
                        <a:latin typeface="Calibri" pitchFamily="34" charset="0"/>
                      </a:rPr>
                      <a:t>Acceleration</a:t>
                    </a:r>
                    <a:endParaRPr lang="ru-RU" dirty="0">
                      <a:solidFill>
                        <a:srgbClr val="FFC000"/>
                      </a:solidFill>
                      <a:latin typeface="Calibri" pitchFamily="34" charset="0"/>
                    </a:endParaRPr>
                  </a:p>
                </p:txBody>
              </p:sp>
              <p:cxnSp>
                <p:nvCxnSpPr>
                  <p:cNvPr id="23" name="Прямая со стрелкой 22"/>
                  <p:cNvCxnSpPr>
                    <a:stCxn id="20" idx="1"/>
                  </p:cNvCxnSpPr>
                  <p:nvPr/>
                </p:nvCxnSpPr>
                <p:spPr>
                  <a:xfrm flipH="1">
                    <a:off x="833639" y="2882278"/>
                    <a:ext cx="191211" cy="330412"/>
                  </a:xfrm>
                  <a:prstGeom prst="straightConnector1">
                    <a:avLst/>
                  </a:prstGeom>
                  <a:ln w="50800"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Прямая со стрелкой 23"/>
                  <p:cNvCxnSpPr>
                    <a:stCxn id="17" idx="2"/>
                  </p:cNvCxnSpPr>
                  <p:nvPr/>
                </p:nvCxnSpPr>
                <p:spPr>
                  <a:xfrm>
                    <a:off x="7200039" y="2534648"/>
                    <a:ext cx="439243" cy="675269"/>
                  </a:xfrm>
                  <a:prstGeom prst="straightConnector1">
                    <a:avLst/>
                  </a:prstGeom>
                  <a:ln w="50800">
                    <a:solidFill>
                      <a:srgbClr val="008A3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1372624" y="4006888"/>
                  <a:ext cx="1766137" cy="369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ru-RU" u="sng" dirty="0">
                      <a:solidFill>
                        <a:srgbClr val="04680E"/>
                      </a:solidFill>
                      <a:latin typeface="Calibri" pitchFamily="34" charset="0"/>
                    </a:rPr>
                    <a:t>Поле в Бустере</a:t>
                  </a:r>
                  <a:endParaRPr lang="ru-RU" dirty="0">
                    <a:solidFill>
                      <a:srgbClr val="04680E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5" name="Прямая со стрелкой 24"/>
              <p:cNvCxnSpPr>
                <a:stCxn id="16" idx="0"/>
              </p:cNvCxnSpPr>
              <p:nvPr/>
            </p:nvCxnSpPr>
            <p:spPr>
              <a:xfrm rot="16200000" flipV="1">
                <a:off x="2123950" y="3641218"/>
                <a:ext cx="402470" cy="289186"/>
              </a:xfrm>
              <a:prstGeom prst="straightConnector1">
                <a:avLst/>
              </a:prstGeom>
              <a:ln w="50800">
                <a:solidFill>
                  <a:srgbClr val="008A3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3519605" y="3331351"/>
                <a:ext cx="2002305" cy="107721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При переводе обдирка С4+/С6+ эффективность перевода  </a:t>
                </a:r>
                <a:r>
                  <a:rPr lang="en-US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~</a:t>
                </a: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7</a:t>
                </a:r>
                <a:r>
                  <a:rPr lang="en-US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0</a:t>
                </a: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%</a:t>
                </a:r>
                <a:endParaRPr lang="ru-RU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2" name="Прямоугольник 31"/>
          <p:cNvSpPr/>
          <p:nvPr/>
        </p:nvSpPr>
        <p:spPr>
          <a:xfrm>
            <a:off x="400233" y="896329"/>
            <a:ext cx="84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Интенсивность пучка в Бустере</a:t>
            </a:r>
            <a:r>
              <a:rPr lang="en-US" b="1" dirty="0"/>
              <a:t>		</a:t>
            </a:r>
            <a:r>
              <a:rPr lang="ru-RU" b="1" dirty="0"/>
              <a:t>    интенсивность в </a:t>
            </a:r>
            <a:r>
              <a:rPr lang="ru-RU" b="1" dirty="0" err="1"/>
              <a:t>Нуклотроне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012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88997" y="2321098"/>
            <a:ext cx="2763611" cy="49304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80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800"/>
              </a:spcBef>
              <a:buNone/>
            </a:pP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Периметр</a:t>
            </a:r>
            <a:r>
              <a:rPr lang="en-US" altLang="ru-RU" sz="1800" b="1" dirty="0">
                <a:solidFill>
                  <a:srgbClr val="003366"/>
                </a:solidFill>
                <a:latin typeface="Comic Sans MS" pitchFamily="66" charset="0"/>
              </a:rPr>
              <a:t> ~</a:t>
            </a: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 </a:t>
            </a:r>
            <a:r>
              <a:rPr lang="en-US" altLang="ru-RU" sz="1800" b="1" dirty="0">
                <a:solidFill>
                  <a:srgbClr val="003366"/>
                </a:solidFill>
                <a:latin typeface="Comic Sans MS" pitchFamily="66" charset="0"/>
              </a:rPr>
              <a:t>251</a:t>
            </a: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м</a:t>
            </a:r>
            <a:endParaRPr lang="ru-RU" altLang="ru-RU" sz="1800" b="1" i="1" dirty="0">
              <a:solidFill>
                <a:srgbClr val="CC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88997" y="4523945"/>
            <a:ext cx="2758641" cy="45318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72000" bIns="72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5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9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сеансов работы</a:t>
            </a:r>
            <a:endParaRPr lang="en-US" altLang="ru-RU" sz="2000" b="1" dirty="0">
              <a:solidFill>
                <a:srgbClr val="0000FF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88997" y="3588951"/>
            <a:ext cx="2758641" cy="79731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72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Медленный вывод пучка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: 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в 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2000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г.</a:t>
            </a:r>
            <a:endParaRPr lang="en-US" altLang="ru-RU" sz="2000" b="1" dirty="0">
              <a:solidFill>
                <a:srgbClr val="0000FF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1274" name="TextBox 8"/>
          <p:cNvSpPr txBox="1">
            <a:spLocks noChangeArrowheads="1"/>
          </p:cNvSpPr>
          <p:nvPr/>
        </p:nvSpPr>
        <p:spPr bwMode="auto">
          <a:xfrm>
            <a:off x="148915" y="5440313"/>
            <a:ext cx="45370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Ускорены пучки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Ионы от 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p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 </a:t>
            </a:r>
            <a:r>
              <a:rPr kumimoji="0" lang="ru-RU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до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 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Xe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 (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C, Mg, Fe, Ar, Kr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Поляризованные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 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p &amp; d </a:t>
            </a:r>
          </a:p>
        </p:txBody>
      </p:sp>
      <p:sp>
        <p:nvSpPr>
          <p:cNvPr id="11275" name="Прямоугольник 1"/>
          <p:cNvSpPr>
            <a:spLocks noChangeArrowheads="1"/>
          </p:cNvSpPr>
          <p:nvPr/>
        </p:nvSpPr>
        <p:spPr bwMode="auto">
          <a:xfrm>
            <a:off x="4893096" y="5462391"/>
            <a:ext cx="39548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Энергия </a:t>
            </a:r>
            <a:r>
              <a:rPr kumimoji="0" lang="ru-RU" altLang="ru-RU" sz="1800" b="1" i="1" dirty="0">
                <a:solidFill>
                  <a:srgbClr val="C00000"/>
                </a:solidFill>
                <a:latin typeface="Arial" pitchFamily="34" charset="0"/>
              </a:rPr>
              <a:t>р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Arial" pitchFamily="34" charset="0"/>
              </a:rPr>
              <a:t> 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   </a:t>
            </a: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     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max 12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Лёгкие ионы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  </a:t>
            </a: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  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 max </a:t>
            </a: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6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 GeV/u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Тяжелые ионы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  max 4.5 GeV/u</a:t>
            </a:r>
            <a:endParaRPr kumimoji="0" lang="ru-RU" altLang="ru-RU" sz="1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835785"/>
            <a:ext cx="92785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100" b="1" dirty="0">
                <a:solidFill>
                  <a:srgbClr val="003366"/>
                </a:solidFill>
                <a:latin typeface="Comic Sans MS" pitchFamily="66" charset="0"/>
              </a:rPr>
              <a:t>Сверхпроводящий синхротрон </a:t>
            </a:r>
            <a:r>
              <a:rPr lang="en-US" altLang="ru-RU" sz="2100" b="1" dirty="0">
                <a:solidFill>
                  <a:srgbClr val="003366"/>
                </a:solidFill>
                <a:latin typeface="Comic Sans MS" pitchFamily="66" charset="0"/>
              </a:rPr>
              <a:t>(</a:t>
            </a:r>
            <a:r>
              <a:rPr lang="ru-RU" altLang="ru-RU" sz="2100" b="1" dirty="0">
                <a:solidFill>
                  <a:srgbClr val="003366"/>
                </a:solidFill>
                <a:latin typeface="Comic Sans MS" pitchFamily="66" charset="0"/>
              </a:rPr>
              <a:t>магниты «Дубна»</a:t>
            </a:r>
            <a:r>
              <a:rPr lang="en-US" altLang="ru-RU" sz="2100" b="1" dirty="0">
                <a:solidFill>
                  <a:srgbClr val="003366"/>
                </a:solidFill>
                <a:latin typeface="Comic Sans MS" pitchFamily="66" charset="0"/>
              </a:rPr>
              <a:t>: 1.8T</a:t>
            </a:r>
            <a:r>
              <a:rPr lang="ru-RU" altLang="ru-RU" sz="2100" b="1" dirty="0">
                <a:solidFill>
                  <a:srgbClr val="003366"/>
                </a:solidFill>
                <a:latin typeface="Comic Sans MS" pitchFamily="66" charset="0"/>
              </a:rPr>
              <a:t>л</a:t>
            </a:r>
            <a:r>
              <a:rPr lang="en-US" altLang="ru-RU" sz="2100" b="1" dirty="0">
                <a:solidFill>
                  <a:srgbClr val="003366"/>
                </a:solidFill>
                <a:latin typeface="Comic Sans MS" pitchFamily="66" charset="0"/>
              </a:rPr>
              <a:t>,&lt;2T</a:t>
            </a:r>
            <a:r>
              <a:rPr lang="ru-RU" altLang="ru-RU" sz="2100" b="1" dirty="0">
                <a:solidFill>
                  <a:srgbClr val="003366"/>
                </a:solidFill>
                <a:latin typeface="Comic Sans MS" pitchFamily="66" charset="0"/>
              </a:rPr>
              <a:t>л</a:t>
            </a:r>
            <a:r>
              <a:rPr lang="en-US" altLang="ru-RU" sz="2100" b="1" dirty="0">
                <a:solidFill>
                  <a:srgbClr val="003366"/>
                </a:solidFill>
                <a:latin typeface="Comic Sans MS" pitchFamily="66" charset="0"/>
              </a:rPr>
              <a:t>/</a:t>
            </a:r>
            <a:r>
              <a:rPr lang="ru-RU" altLang="ru-RU" sz="2100" b="1" dirty="0">
                <a:solidFill>
                  <a:srgbClr val="003366"/>
                </a:solidFill>
                <a:latin typeface="Comic Sans MS" pitchFamily="66" charset="0"/>
              </a:rPr>
              <a:t>с</a:t>
            </a:r>
            <a:r>
              <a:rPr lang="en-US" altLang="ru-RU" sz="2100" b="1" dirty="0">
                <a:solidFill>
                  <a:srgbClr val="003366"/>
                </a:solidFill>
                <a:latin typeface="Comic Sans MS" pitchFamily="66" charset="0"/>
              </a:rPr>
              <a:t>)</a:t>
            </a:r>
            <a:endParaRPr lang="ru-RU" altLang="ru-RU" sz="2100" b="1" dirty="0">
              <a:solidFill>
                <a:srgbClr val="003366"/>
              </a:solidFill>
              <a:latin typeface="Comic Sans MS" pitchFamily="66" charset="0"/>
            </a:endParaRPr>
          </a:p>
        </p:txBody>
      </p:sp>
      <p:grpSp>
        <p:nvGrpSpPr>
          <p:cNvPr id="1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" name="TextBox 3"/>
          <p:cNvSpPr txBox="1"/>
          <p:nvPr/>
        </p:nvSpPr>
        <p:spPr>
          <a:xfrm>
            <a:off x="1" y="0"/>
            <a:ext cx="334508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Nuclotron status</a:t>
            </a:r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16</a:t>
            </a:fld>
            <a:endParaRPr lang="ru-RU" altLang="ru-RU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CB7BD6-10F4-4DDB-8B05-35D50DF81082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1" name="Прямоугольник 10">
              <a:extLst>
                <a:ext uri="{FF2B5EF4-FFF2-40B4-BE49-F238E27FC236}">
                  <a16:creationId xmlns:a16="http://schemas.microsoft.com/office/drawing/2014/main" id="{ACE72315-1C64-4B7A-84EA-1F757DD487C8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2" name="Рисунок 11">
              <a:extLst>
                <a:ext uri="{FF2B5EF4-FFF2-40B4-BE49-F238E27FC236}">
                  <a16:creationId xmlns:a16="http://schemas.microsoft.com/office/drawing/2014/main" id="{1529D2AB-A3D7-4FE7-AD3B-683A968F3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24" name="Text Box 13">
            <a:extLst>
              <a:ext uri="{FF2B5EF4-FFF2-40B4-BE49-F238E27FC236}">
                <a16:creationId xmlns:a16="http://schemas.microsoft.com/office/drawing/2014/main" id="{E810A83E-9184-4AA4-8A5A-7CCF9C2B4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1386117"/>
            <a:ext cx="2763611" cy="82121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80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800"/>
              </a:spcBef>
              <a:buNone/>
            </a:pPr>
            <a:r>
              <a:rPr lang="ru-RU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В работе </a:t>
            </a:r>
            <a:endParaRPr lang="en-US" altLang="ru-RU" sz="1800" b="1" i="1" dirty="0">
              <a:solidFill>
                <a:srgbClr val="CC0000"/>
              </a:solidFill>
              <a:latin typeface="Arial" pitchFamily="34" charset="0"/>
              <a:sym typeface="Symbol" pitchFamily="18" charset="2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с марта  1993 года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DD1B32C7-9258-4635-97E2-F03D21FE0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2951828"/>
            <a:ext cx="2763611" cy="49304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80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800"/>
              </a:spcBef>
              <a:buNone/>
            </a:pP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М. жесткость </a:t>
            </a:r>
            <a:r>
              <a:rPr lang="en-US" altLang="ru-RU" sz="1800" b="1" dirty="0">
                <a:solidFill>
                  <a:srgbClr val="003366"/>
                </a:solidFill>
                <a:latin typeface="Comic Sans MS" pitchFamily="66" charset="0"/>
              </a:rPr>
              <a:t>&lt;43T</a:t>
            </a: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лм</a:t>
            </a:r>
            <a:endParaRPr lang="ru-RU" altLang="ru-RU" sz="1800" b="1" i="1" dirty="0">
              <a:solidFill>
                <a:srgbClr val="CC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97BF6152-8A08-48E0-8C78-AAE27B4A454B}"/>
              </a:ext>
            </a:extLst>
          </p:cNvPr>
          <p:cNvSpPr txBox="1"/>
          <p:nvPr/>
        </p:nvSpPr>
        <p:spPr>
          <a:xfrm>
            <a:off x="2981125" y="105309"/>
            <a:ext cx="528697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Синхротрон Нуклотрон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08E24C-CBF2-4547-8802-06C5C6373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10" t="78" r="4740" b="-78"/>
          <a:stretch/>
        </p:blipFill>
        <p:spPr>
          <a:xfrm>
            <a:off x="2881188" y="1412105"/>
            <a:ext cx="6262812" cy="37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091F07-38FF-491D-9CAB-358964969786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7" name="Прямоугольник 10">
              <a:extLst>
                <a:ext uri="{FF2B5EF4-FFF2-40B4-BE49-F238E27FC236}">
                  <a16:creationId xmlns:a16="http://schemas.microsoft.com/office/drawing/2014/main" id="{162A877E-FA9C-4A09-B1F0-295CAAA98520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8" name="Рисунок 11">
              <a:extLst>
                <a:ext uri="{FF2B5EF4-FFF2-40B4-BE49-F238E27FC236}">
                  <a16:creationId xmlns:a16="http://schemas.microsoft.com/office/drawing/2014/main" id="{D057FC61-2AD4-4175-8B56-A81E75412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" y="774479"/>
            <a:ext cx="9066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+54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ионы на МКП мониторе при ускорении до 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3,9</a:t>
            </a:r>
            <a:r>
              <a:rPr lang="ru-RU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ГэВ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"/>
          <a:stretch/>
        </p:blipFill>
        <p:spPr bwMode="auto">
          <a:xfrm>
            <a:off x="117009" y="1214424"/>
            <a:ext cx="8992322" cy="278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2941819" y="123939"/>
            <a:ext cx="605483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Тяжелые ионы на </a:t>
            </a:r>
            <a:r>
              <a:rPr lang="ru-RU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Нуклотроне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AE2D7916-F43D-B765-92D9-B0A8A2C0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2746" y="6589859"/>
            <a:ext cx="2133600" cy="365125"/>
          </a:xfrm>
        </p:spPr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21" name="Рисунок 1">
            <a:extLst>
              <a:ext uri="{FF2B5EF4-FFF2-40B4-BE49-F238E27FC236}">
                <a16:creationId xmlns:a16="http://schemas.microsoft.com/office/drawing/2014/main" id="{B054FF60-F8D0-4CF0-A444-E098063C1A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85" y="4054225"/>
            <a:ext cx="8976447" cy="2373565"/>
          </a:xfrm>
          <a:prstGeom prst="rect">
            <a:avLst/>
          </a:prstGeom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E97FFD87-1163-4C59-889A-367FD747D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757" y="5064789"/>
            <a:ext cx="725886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ru-RU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2.5 ГэВ/н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3*10</a:t>
            </a:r>
            <a:r>
              <a:rPr lang="en-US" altLang="ru-RU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sz="24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10s, </a:t>
            </a:r>
            <a:r>
              <a:rPr lang="en-US" alt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sz="24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99,3%</a:t>
            </a:r>
            <a:endParaRPr lang="ru-RU" alt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F918A-3C09-D074-0997-B52C794C1D2D}"/>
              </a:ext>
            </a:extLst>
          </p:cNvPr>
          <p:cNvSpPr txBox="1"/>
          <p:nvPr/>
        </p:nvSpPr>
        <p:spPr>
          <a:xfrm>
            <a:off x="748729" y="4306490"/>
            <a:ext cx="790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Пример растяжки при медленном выводе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				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ru-RU" sz="2400" dirty="0">
                <a:solidFill>
                  <a:srgbClr val="FFFF00"/>
                </a:solidFill>
              </a:rPr>
              <a:t>ионизационная камера</a:t>
            </a:r>
            <a:r>
              <a:rPr lang="en-US" sz="2400" dirty="0">
                <a:solidFill>
                  <a:srgbClr val="FFFF00"/>
                </a:solidFill>
              </a:rPr>
              <a:t>) 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9D696-6B6E-46B0-9A75-732E4EEE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18</a:t>
            </a:fld>
            <a:endParaRPr lang="ru-RU" altLang="ru-RU"/>
          </a:p>
        </p:txBody>
      </p:sp>
      <p:graphicFrame>
        <p:nvGraphicFramePr>
          <p:cNvPr id="3" name="Group 120">
            <a:extLst>
              <a:ext uri="{FF2B5EF4-FFF2-40B4-BE49-F238E27FC236}">
                <a16:creationId xmlns:a16="http://schemas.microsoft.com/office/drawing/2014/main" id="{698AEC52-6C48-4D25-AC49-C2AA63FC8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870225"/>
              </p:ext>
            </p:extLst>
          </p:nvPr>
        </p:nvGraphicFramePr>
        <p:xfrm>
          <a:off x="277354" y="309653"/>
          <a:ext cx="8790026" cy="6131941"/>
        </p:xfrm>
        <a:graphic>
          <a:graphicData uri="http://schemas.openxmlformats.org/drawingml/2006/table">
            <a:tbl>
              <a:tblPr/>
              <a:tblGrid>
                <a:gridCol w="1300094">
                  <a:extLst>
                    <a:ext uri="{9D8B030D-6E8A-4147-A177-3AD203B41FA5}">
                      <a16:colId xmlns:a16="http://schemas.microsoft.com/office/drawing/2014/main" val="1226559341"/>
                    </a:ext>
                  </a:extLst>
                </a:gridCol>
                <a:gridCol w="1794131">
                  <a:extLst>
                    <a:ext uri="{9D8B030D-6E8A-4147-A177-3AD203B41FA5}">
                      <a16:colId xmlns:a16="http://schemas.microsoft.com/office/drawing/2014/main" val="3780756394"/>
                    </a:ext>
                  </a:extLst>
                </a:gridCol>
                <a:gridCol w="1659788">
                  <a:extLst>
                    <a:ext uri="{9D8B030D-6E8A-4147-A177-3AD203B41FA5}">
                      <a16:colId xmlns:a16="http://schemas.microsoft.com/office/drawing/2014/main" val="1695006177"/>
                    </a:ext>
                  </a:extLst>
                </a:gridCol>
                <a:gridCol w="2229549">
                  <a:extLst>
                    <a:ext uri="{9D8B030D-6E8A-4147-A177-3AD203B41FA5}">
                      <a16:colId xmlns:a16="http://schemas.microsoft.com/office/drawing/2014/main" val="4181562723"/>
                    </a:ext>
                  </a:extLst>
                </a:gridCol>
                <a:gridCol w="1806464">
                  <a:extLst>
                    <a:ext uri="{9D8B030D-6E8A-4147-A177-3AD203B41FA5}">
                      <a16:colId xmlns:a16="http://schemas.microsoft.com/office/drawing/2014/main" val="226608310"/>
                    </a:ext>
                  </a:extLst>
                </a:gridCol>
              </a:tblGrid>
              <a:tr h="2032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Сорт ионов</a:t>
                      </a:r>
                      <a:endParaRPr kumimoji="0" lang="cs-CZ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1" i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Пучки ионов выведенные из Нуклотрона</a:t>
                      </a:r>
                      <a:r>
                        <a:rPr lang="en-US" b="1" i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(</a:t>
                      </a:r>
                      <a:r>
                        <a:rPr lang="ru-RU" b="1" i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ионов на цикл)</a:t>
                      </a:r>
                      <a:endParaRPr lang="en-US" b="1" i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28350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Тип источника</a:t>
                      </a:r>
                      <a:endParaRPr kumimoji="0" lang="cs-CZ" altLang="en-US" sz="12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Nuclotron-M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(201</a:t>
                      </a:r>
                      <a:r>
                        <a:rPr kumimoji="0" lang="en-US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cs-CZ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)</a:t>
                      </a:r>
                      <a:endParaRPr kumimoji="0" lang="cs-CZ" altLang="en-US" sz="1200" b="1" i="1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Nuclotron-N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Текущий (без накопления)</a:t>
                      </a:r>
                      <a:endParaRPr kumimoji="0" lang="cs-CZ" altLang="en-US" sz="12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В проекте</a:t>
                      </a:r>
                      <a:r>
                        <a:rPr kumimoji="0" lang="en-US" alt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: new ion source + booster</a:t>
                      </a:r>
                      <a:endParaRPr kumimoji="0" lang="cs-CZ" altLang="en-US" sz="1200" b="1" i="1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82363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p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Плазменный</a:t>
                      </a:r>
                      <a:endParaRPr kumimoji="0" lang="cs-CZ" alt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*</a:t>
                      </a: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5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10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*5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ru-RU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0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009015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d</a:t>
                      </a:r>
                      <a:endParaRPr kumimoji="0" lang="cs-CZ" alt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  <a:endParaRPr kumimoji="0" lang="cs-CZ" alt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5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10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5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ru-RU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0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0304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4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He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  <a:endParaRPr kumimoji="0" lang="cs-CZ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5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ru-RU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04583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p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SPI</a:t>
                      </a:r>
                      <a:endParaRPr kumimoji="0" lang="cs-CZ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*2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8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*510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 </a:t>
                      </a:r>
                      <a:r>
                        <a:rPr kumimoji="0" lang="en-US" altLang="en-US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(SPI)</a:t>
                      </a:r>
                      <a:endParaRPr kumimoji="0" lang="cs-CZ" altLang="en-US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434937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d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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SPI</a:t>
                      </a:r>
                      <a:endParaRPr kumimoji="0" lang="cs-CZ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8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510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 </a:t>
                      </a:r>
                      <a:r>
                        <a:rPr kumimoji="0" lang="en-US" altLang="en-US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(SPI)</a:t>
                      </a:r>
                      <a:endParaRPr kumimoji="0" lang="cs-CZ" altLang="en-US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284824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Li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Laser</a:t>
                      </a:r>
                      <a:endParaRPr kumimoji="0" lang="cs-CZ" alt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3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ru-RU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10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94226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</a:t>
                      </a: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B</a:t>
                      </a:r>
                      <a:endParaRPr kumimoji="0" lang="cs-CZ" alt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  <a:endParaRPr kumimoji="0" lang="ru-R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10</a:t>
                      </a:r>
                      <a:endParaRPr kumimoji="0" lang="ru-RU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627859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12</a:t>
                      </a: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</a:t>
                      </a:r>
                      <a:endParaRPr kumimoji="0" lang="cs-CZ" alt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  <a:endParaRPr kumimoji="0" lang="cs-CZ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3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ru-RU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ru-RU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0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761672"/>
                  </a:ext>
                </a:extLst>
              </a:tr>
              <a:tr h="341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24</a:t>
                      </a: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Mg</a:t>
                      </a:r>
                      <a:endParaRPr kumimoji="0" lang="cs-CZ" alt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  <a:endParaRPr kumimoji="0" lang="cs-CZ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8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510</a:t>
                      </a:r>
                      <a:r>
                        <a:rPr kumimoji="0" lang="ru-RU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63627"/>
                  </a:ext>
                </a:extLst>
              </a:tr>
              <a:tr h="341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56</a:t>
                      </a: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Fe</a:t>
                      </a:r>
                      <a:endParaRPr kumimoji="0" lang="cs-CZ" alt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  <a:endParaRPr kumimoji="0" lang="cs-CZ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4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6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ru-RU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7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510</a:t>
                      </a:r>
                      <a:r>
                        <a:rPr kumimoji="0" lang="ru-RU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en-US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032315"/>
                  </a:ext>
                </a:extLst>
              </a:tr>
              <a:tr h="341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14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ESIS “</a:t>
                      </a:r>
                      <a:r>
                        <a:rPr kumimoji="0" lang="ru-R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КРИОН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”</a:t>
                      </a:r>
                      <a:endParaRPr kumimoji="0" lang="cs-CZ" alt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7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8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5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45548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24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Ar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  <a:endParaRPr kumimoji="0" lang="cs-CZ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8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6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8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410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461681"/>
                  </a:ext>
                </a:extLst>
              </a:tr>
              <a:tr h="203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84</a:t>
                      </a:r>
                      <a:r>
                        <a:rPr kumimoji="0" lang="cs-CZ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Kr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310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22333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124</a:t>
                      </a:r>
                      <a:r>
                        <a:rPr kumimoji="0" lang="en-US" alt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Xe</a:t>
                      </a:r>
                      <a:endParaRPr kumimoji="0" lang="cs-CZ" alt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210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93459"/>
                  </a:ext>
                </a:extLst>
              </a:tr>
              <a:tr h="273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197</a:t>
                      </a: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Au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--- ,, ---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210</a:t>
                      </a:r>
                      <a:r>
                        <a:rPr kumimoji="0" lang="en-US" alt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9</a:t>
                      </a:r>
                      <a:endParaRPr kumimoji="0" lang="cs-CZ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9198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58A69F1-22A7-4BE7-A1BF-998BB1CE1C91}"/>
              </a:ext>
            </a:extLst>
          </p:cNvPr>
          <p:cNvSpPr txBox="1"/>
          <p:nvPr/>
        </p:nvSpPr>
        <p:spPr>
          <a:xfrm>
            <a:off x="5022272" y="1174419"/>
            <a:ext cx="461665" cy="1698790"/>
          </a:xfrm>
          <a:prstGeom prst="rect">
            <a:avLst/>
          </a:prstGeom>
          <a:solidFill>
            <a:srgbClr val="00B0F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/>
              <a:t>ЛУ20 (ЛИЛУ)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501BD-CF30-449D-9C77-CFA072E953D1}"/>
              </a:ext>
            </a:extLst>
          </p:cNvPr>
          <p:cNvSpPr txBox="1"/>
          <p:nvPr/>
        </p:nvSpPr>
        <p:spPr>
          <a:xfrm>
            <a:off x="5022271" y="2959882"/>
            <a:ext cx="461665" cy="3440918"/>
          </a:xfrm>
          <a:prstGeom prst="rect">
            <a:avLst/>
          </a:prstGeom>
          <a:solidFill>
            <a:srgbClr val="00B05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/>
              <a:t>ЛУТИ (</a:t>
            </a:r>
            <a:r>
              <a:rPr lang="en-US" b="1" dirty="0"/>
              <a:t>HILAC</a:t>
            </a:r>
            <a:r>
              <a:rPr lang="ru-RU" b="1" dirty="0"/>
              <a:t>)</a:t>
            </a:r>
            <a:r>
              <a:rPr lang="en-US" b="1" dirty="0"/>
              <a:t> + </a:t>
            </a:r>
            <a:r>
              <a:rPr lang="ru-RU" b="1" dirty="0"/>
              <a:t>бустер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20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6971"/>
    </mc:Choice>
    <mc:Fallback xmlns="">
      <p:transition spd="slow" advTm="2697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6">
            <a:extLst>
              <a:ext uri="{FF2B5EF4-FFF2-40B4-BE49-F238E27FC236}">
                <a16:creationId xmlns:a16="http://schemas.microsoft.com/office/drawing/2014/main" id="{AA172CF8-4D63-4F64-A643-65F21E1980E8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1305254"/>
            <a:ext cx="8782050" cy="5040037"/>
            <a:chOff x="1696700" y="1775449"/>
            <a:chExt cx="7167563" cy="4229100"/>
          </a:xfrm>
        </p:grpSpPr>
        <p:grpSp>
          <p:nvGrpSpPr>
            <p:cNvPr id="20" name="Группа 4">
              <a:extLst>
                <a:ext uri="{FF2B5EF4-FFF2-40B4-BE49-F238E27FC236}">
                  <a16:creationId xmlns:a16="http://schemas.microsoft.com/office/drawing/2014/main" id="{1D2C92A2-532C-48C4-A7AA-447374DA65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6700" y="1775449"/>
              <a:ext cx="7167563" cy="4229100"/>
              <a:chOff x="1696700" y="1775449"/>
              <a:chExt cx="7167563" cy="4229100"/>
            </a:xfrm>
          </p:grpSpPr>
          <p:pic>
            <p:nvPicPr>
              <p:cNvPr id="22" name="Рисунок 12">
                <a:extLst>
                  <a:ext uri="{FF2B5EF4-FFF2-40B4-BE49-F238E27FC236}">
                    <a16:creationId xmlns:a16="http://schemas.microsoft.com/office/drawing/2014/main" id="{5B2473A2-46F4-40C6-B9D0-ECB0B4E75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696700" y="1775449"/>
                <a:ext cx="7167563" cy="4229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3" name="Скругленный прямоугольник 13">
                <a:extLst>
                  <a:ext uri="{FF2B5EF4-FFF2-40B4-BE49-F238E27FC236}">
                    <a16:creationId xmlns:a16="http://schemas.microsoft.com/office/drawing/2014/main" id="{2EEBBC64-ADFC-48C5-BDE2-5DDCB0E723E0}"/>
                  </a:ext>
                </a:extLst>
              </p:cNvPr>
              <p:cNvSpPr/>
              <p:nvPr/>
            </p:nvSpPr>
            <p:spPr>
              <a:xfrm rot="16200000">
                <a:off x="7694234" y="3489819"/>
                <a:ext cx="863513" cy="371245"/>
              </a:xfrm>
              <a:prstGeom prst="roundRect">
                <a:avLst/>
              </a:prstGeom>
              <a:solidFill>
                <a:srgbClr val="FFFF57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BM@N</a:t>
                </a:r>
                <a:endParaRPr lang="ru-RU" sz="16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Заголовок 1">
              <a:extLst>
                <a:ext uri="{FF2B5EF4-FFF2-40B4-BE49-F238E27FC236}">
                  <a16:creationId xmlns:a16="http://schemas.microsoft.com/office/drawing/2014/main" id="{1974BEB0-5CF8-4057-8B0B-9447FF6484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93773" y="5489576"/>
              <a:ext cx="1693862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ru-RU" sz="2400">
                  <a:latin typeface="Calibri" pitchFamily="34" charset="0"/>
                </a:rPr>
                <a:t>Bld.205</a:t>
              </a:r>
              <a:endParaRPr lang="ru-RU" altLang="ru-RU" sz="2400">
                <a:latin typeface="Calibri" pitchFamily="34" charset="0"/>
              </a:endParaRPr>
            </a:p>
          </p:txBody>
        </p:sp>
      </p:grpSp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19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4EFE7B-4DBE-44D3-94E9-E2D011631D1F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49" name="Прямоугольник 10">
              <a:extLst>
                <a:ext uri="{FF2B5EF4-FFF2-40B4-BE49-F238E27FC236}">
                  <a16:creationId xmlns:a16="http://schemas.microsoft.com/office/drawing/2014/main" id="{0805C9B3-4F66-4629-9D96-5E731085B929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53" name="Рисунок 11">
              <a:extLst>
                <a:ext uri="{FF2B5EF4-FFF2-40B4-BE49-F238E27FC236}">
                  <a16:creationId xmlns:a16="http://schemas.microsoft.com/office/drawing/2014/main" id="{2F57BE3A-6699-496D-8B78-B6DF2FA3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54" name="TextBox 3">
            <a:extLst>
              <a:ext uri="{FF2B5EF4-FFF2-40B4-BE49-F238E27FC236}">
                <a16:creationId xmlns:a16="http://schemas.microsoft.com/office/drawing/2014/main" id="{DFFAEAF0-C3E8-4B53-A246-0F7B027BAEC1}"/>
              </a:ext>
            </a:extLst>
          </p:cNvPr>
          <p:cNvSpPr txBox="1"/>
          <p:nvPr/>
        </p:nvSpPr>
        <p:spPr>
          <a:xfrm>
            <a:off x="2936248" y="100297"/>
            <a:ext cx="544069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Экспериментальный зал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3492E8EE-B9ED-4268-9ECF-93DB86CB0BF9}"/>
              </a:ext>
            </a:extLst>
          </p:cNvPr>
          <p:cNvSpPr>
            <a:spLocks/>
          </p:cNvSpPr>
          <p:nvPr/>
        </p:nvSpPr>
        <p:spPr bwMode="auto">
          <a:xfrm>
            <a:off x="4479925" y="2644072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en-US"/>
          </a:p>
        </p:txBody>
      </p:sp>
      <p:sp>
        <p:nvSpPr>
          <p:cNvPr id="57" name="Скругленный прямоугольник 5">
            <a:extLst>
              <a:ext uri="{FF2B5EF4-FFF2-40B4-BE49-F238E27FC236}">
                <a16:creationId xmlns:a16="http://schemas.microsoft.com/office/drawing/2014/main" id="{785A07CB-AB63-43CF-B5F4-595B65E34705}"/>
              </a:ext>
            </a:extLst>
          </p:cNvPr>
          <p:cNvSpPr/>
          <p:nvPr/>
        </p:nvSpPr>
        <p:spPr>
          <a:xfrm rot="1186773">
            <a:off x="5325755" y="4500373"/>
            <a:ext cx="2857500" cy="650875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 sz="2000" b="1" dirty="0">
                <a:solidFill>
                  <a:srgbClr val="002060"/>
                </a:solidFill>
                <a:ea typeface="MS PGothic" panose="020B0600070205080204" pitchFamily="34" charset="-128"/>
              </a:rPr>
              <a:t>Гиперядра, </a:t>
            </a:r>
            <a:r>
              <a:rPr lang="en-US" altLang="en-US" sz="2000" b="1" dirty="0">
                <a:solidFill>
                  <a:srgbClr val="002060"/>
                </a:solidFill>
                <a:ea typeface="MS PGothic" panose="020B0600070205080204" pitchFamily="34" charset="-128"/>
              </a:rPr>
              <a:t>SRC</a:t>
            </a:r>
            <a:endParaRPr lang="ru-RU" altLang="en-US" sz="2000" b="1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sp>
        <p:nvSpPr>
          <p:cNvPr id="58" name="Скругленный прямоугольник 6">
            <a:extLst>
              <a:ext uri="{FF2B5EF4-FFF2-40B4-BE49-F238E27FC236}">
                <a16:creationId xmlns:a16="http://schemas.microsoft.com/office/drawing/2014/main" id="{5638A070-989B-46CC-9915-0DA0CCF69CDA}"/>
              </a:ext>
            </a:extLst>
          </p:cNvPr>
          <p:cNvSpPr/>
          <p:nvPr/>
        </p:nvSpPr>
        <p:spPr>
          <a:xfrm>
            <a:off x="5677986" y="2983940"/>
            <a:ext cx="2972883" cy="1080466"/>
          </a:xfrm>
          <a:prstGeom prst="round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Плотная барионная материя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0" name="Скругленный прямоугольник 7">
            <a:extLst>
              <a:ext uri="{FF2B5EF4-FFF2-40B4-BE49-F238E27FC236}">
                <a16:creationId xmlns:a16="http://schemas.microsoft.com/office/drawing/2014/main" id="{E25EDD47-0654-4EEE-ACAF-6B535CB9A4F3}"/>
              </a:ext>
            </a:extLst>
          </p:cNvPr>
          <p:cNvSpPr/>
          <p:nvPr/>
        </p:nvSpPr>
        <p:spPr>
          <a:xfrm rot="21185331">
            <a:off x="2742819" y="1887610"/>
            <a:ext cx="3214710" cy="785818"/>
          </a:xfrm>
          <a:prstGeom prst="roundRect">
            <a:avLst/>
          </a:prstGeom>
          <a:solidFill>
            <a:srgbClr val="00B050">
              <a:alpha val="37000"/>
            </a:srgbClr>
          </a:solidFill>
          <a:scene3d>
            <a:camera prst="orthographicFront">
              <a:rot lat="0" lon="0" rev="7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Поляризационные 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Эффекты    </a:t>
            </a:r>
            <a:r>
              <a:rPr lang="en-US" sz="2400" b="1" dirty="0">
                <a:solidFill>
                  <a:srgbClr val="002060"/>
                </a:solidFill>
              </a:rPr>
              <a:t>d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sym typeface="Symbol" panose="05050102010706020507" pitchFamily="18" charset="2"/>
              </a:rPr>
              <a:t></a:t>
            </a:r>
            <a:r>
              <a:rPr lang="en-US" sz="2400" b="1" dirty="0">
                <a:solidFill>
                  <a:srgbClr val="002060"/>
                </a:solidFill>
              </a:rPr>
              <a:t>, 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sym typeface="Symbol" panose="05050102010706020507" pitchFamily="18" charset="2"/>
              </a:rPr>
              <a:t></a:t>
            </a:r>
            <a:r>
              <a:rPr lang="en-US" sz="2400" b="1" dirty="0">
                <a:solidFill>
                  <a:srgbClr val="002060"/>
                </a:solidFill>
              </a:rPr>
              <a:t>, n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1" name="Овал 8">
            <a:extLst>
              <a:ext uri="{FF2B5EF4-FFF2-40B4-BE49-F238E27FC236}">
                <a16:creationId xmlns:a16="http://schemas.microsoft.com/office/drawing/2014/main" id="{41F7AED2-99F4-4489-B8A1-B19C497DB858}"/>
              </a:ext>
            </a:extLst>
          </p:cNvPr>
          <p:cNvSpPr/>
          <p:nvPr/>
        </p:nvSpPr>
        <p:spPr>
          <a:xfrm>
            <a:off x="709450" y="3701350"/>
            <a:ext cx="3260218" cy="1285875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2060"/>
                </a:solidFill>
                <a:ea typeface="MS PGothic" panose="020B0600070205080204" pitchFamily="34" charset="-128"/>
              </a:rPr>
              <a:t>R&amp;D</a:t>
            </a:r>
            <a:r>
              <a:rPr lang="ru-RU" altLang="en-US" sz="2400" b="1" dirty="0">
                <a:solidFill>
                  <a:srgbClr val="002060"/>
                </a:solidFill>
                <a:ea typeface="MS PGothic" panose="020B0600070205080204" pitchFamily="34" charset="-128"/>
              </a:rPr>
              <a:t>, тест</a:t>
            </a:r>
            <a:r>
              <a:rPr lang="en-US" altLang="en-US" sz="2400" b="1" dirty="0">
                <a:solidFill>
                  <a:srgbClr val="002060"/>
                </a:solidFill>
                <a:ea typeface="MS PGothic" panose="020B0600070205080204" pitchFamily="34" charset="-128"/>
              </a:rPr>
              <a:t>.</a:t>
            </a:r>
            <a:r>
              <a:rPr lang="ru-RU" altLang="en-US" sz="2400" b="1" dirty="0">
                <a:solidFill>
                  <a:srgbClr val="002060"/>
                </a:solidFill>
                <a:ea typeface="MS PGothic" panose="020B0600070205080204" pitchFamily="34" charset="-128"/>
              </a:rPr>
              <a:t>зона </a:t>
            </a:r>
            <a:r>
              <a:rPr lang="en-US" altLang="en-US" sz="2400" b="1" dirty="0">
                <a:solidFill>
                  <a:srgbClr val="002060"/>
                </a:solidFill>
                <a:ea typeface="MS PGothic" panose="020B0600070205080204" pitchFamily="34" charset="-128"/>
              </a:rPr>
              <a:t>SPD</a:t>
            </a:r>
          </a:p>
          <a:p>
            <a:pPr algn="ctr"/>
            <a:r>
              <a:rPr lang="en-US" altLang="en-US" sz="2400" b="1" dirty="0">
                <a:solidFill>
                  <a:srgbClr val="002060"/>
                </a:solidFill>
                <a:ea typeface="MS PGothic" panose="020B0600070205080204" pitchFamily="34" charset="-128"/>
              </a:rPr>
              <a:t> </a:t>
            </a:r>
            <a:r>
              <a:rPr lang="el-GR" altLang="en-US" sz="2400" b="1" dirty="0">
                <a:solidFill>
                  <a:srgbClr val="002060"/>
                </a:solidFill>
                <a:ea typeface="MS PGothic" panose="020B0600070205080204" pitchFamily="34" charset="-128"/>
              </a:rPr>
              <a:t>π</a:t>
            </a:r>
            <a:r>
              <a:rPr lang="en-US" altLang="en-US" sz="2400" b="1" dirty="0">
                <a:solidFill>
                  <a:srgbClr val="002060"/>
                </a:solidFill>
                <a:ea typeface="MS PGothic" panose="020B0600070205080204" pitchFamily="34" charset="-128"/>
              </a:rPr>
              <a:t>, p, d, A</a:t>
            </a:r>
          </a:p>
        </p:txBody>
      </p:sp>
      <p:sp>
        <p:nvSpPr>
          <p:cNvPr id="62" name="Овал 9">
            <a:extLst>
              <a:ext uri="{FF2B5EF4-FFF2-40B4-BE49-F238E27FC236}">
                <a16:creationId xmlns:a16="http://schemas.microsoft.com/office/drawing/2014/main" id="{1D59D314-6BC8-47A8-91E3-88F36EB88B79}"/>
              </a:ext>
            </a:extLst>
          </p:cNvPr>
          <p:cNvSpPr/>
          <p:nvPr/>
        </p:nvSpPr>
        <p:spPr>
          <a:xfrm>
            <a:off x="7398544" y="4064406"/>
            <a:ext cx="1357312" cy="92868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2060"/>
                </a:solidFill>
                <a:latin typeface="Calibri" charset="0"/>
                <a:ea typeface="ＭＳ Ｐゴシック" charset="-128"/>
              </a:rPr>
              <a:t>R&amp;D with</a:t>
            </a:r>
          </a:p>
          <a:p>
            <a:pPr algn="ctr">
              <a:defRPr/>
            </a:pPr>
            <a:r>
              <a:rPr lang="en-US" b="1">
                <a:solidFill>
                  <a:srgbClr val="002060"/>
                </a:solidFill>
                <a:latin typeface="Calibri" charset="0"/>
                <a:ea typeface="ＭＳ Ｐゴシック" charset="-128"/>
              </a:rPr>
              <a:t> p, d, A</a:t>
            </a:r>
            <a:endParaRPr lang="en-US" sz="2000" b="1">
              <a:solidFill>
                <a:srgbClr val="00206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67" name="TextBox 5">
            <a:extLst>
              <a:ext uri="{FF2B5EF4-FFF2-40B4-BE49-F238E27FC236}">
                <a16:creationId xmlns:a16="http://schemas.microsoft.com/office/drawing/2014/main" id="{1D0C151F-3C54-428A-AEF1-5BC7C3EBD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7" y="889756"/>
            <a:ext cx="9025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Размещение установок в экспериментальном зале корпуса № 205</a:t>
            </a:r>
            <a:endParaRPr lang="ru-RU" altLang="ru-RU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useum.jinr.ru/jinr/1018.jpg">
            <a:extLst>
              <a:ext uri="{FF2B5EF4-FFF2-40B4-BE49-F238E27FC236}">
                <a16:creationId xmlns:a16="http://schemas.microsoft.com/office/drawing/2014/main" id="{05C97929-476D-402C-8A87-9B8123B4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497384"/>
            <a:ext cx="4000500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7">
            <a:extLst>
              <a:ext uri="{FF2B5EF4-FFF2-40B4-BE49-F238E27FC236}">
                <a16:creationId xmlns:a16="http://schemas.microsoft.com/office/drawing/2014/main" id="{60DF3DF9-6E02-44D5-9A08-7C24884E8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1391300"/>
            <a:ext cx="4717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Конец 60-х – ускорение ионов</a:t>
            </a:r>
            <a:endParaRPr lang="en-US" altLang="en-US" b="1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ru-RU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70-е</a:t>
            </a:r>
            <a:r>
              <a:rPr lang="en-US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– </a:t>
            </a:r>
            <a:r>
              <a:rPr lang="ru-RU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наблюдение </a:t>
            </a:r>
            <a:r>
              <a:rPr lang="ru-RU" altLang="en-US" b="1" dirty="0" err="1">
                <a:solidFill>
                  <a:srgbClr val="000066"/>
                </a:solidFill>
                <a:latin typeface="Calibri" panose="020F0502020204030204" pitchFamily="34" charset="0"/>
              </a:rPr>
              <a:t>куммулятивного</a:t>
            </a:r>
            <a:r>
              <a:rPr lang="ru-RU" altLang="en-US" b="1" dirty="0">
                <a:solidFill>
                  <a:srgbClr val="000066"/>
                </a:solidFill>
                <a:latin typeface="Calibri" panose="020F0502020204030204" pitchFamily="34" charset="0"/>
              </a:rPr>
              <a:t> эффекта</a:t>
            </a:r>
            <a:endParaRPr lang="en-US" altLang="en-US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pic>
        <p:nvPicPr>
          <p:cNvPr id="1030" name="Picture 12" descr="http://museum.jinr.ru/jinr/2737.jpg">
            <a:extLst>
              <a:ext uri="{FF2B5EF4-FFF2-40B4-BE49-F238E27FC236}">
                <a16:creationId xmlns:a16="http://schemas.microsoft.com/office/drawing/2014/main" id="{8A81EB33-D440-4C74-AE65-DE5F3EF7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41" y="2056094"/>
            <a:ext cx="2784475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823246DC-FC15-43D5-B728-AE6FB9615B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719316"/>
              </p:ext>
            </p:extLst>
          </p:nvPr>
        </p:nvGraphicFramePr>
        <p:xfrm>
          <a:off x="6996541" y="2047427"/>
          <a:ext cx="1895475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Документ" r:id="rId5" imgW="2039040" imgH="3042000" progId="Word.Document.8">
                  <p:embed/>
                </p:oleObj>
              </mc:Choice>
              <mc:Fallback>
                <p:oleObj name="Документ" r:id="rId5" imgW="2039040" imgH="3042000" progId="Word.Document.8">
                  <p:embed/>
                  <p:pic>
                    <p:nvPicPr>
                      <p:cNvPr id="1026" name="Object 2">
                        <a:extLst>
                          <a:ext uri="{FF2B5EF4-FFF2-40B4-BE49-F238E27FC236}">
                            <a16:creationId xmlns:a16="http://schemas.microsoft.com/office/drawing/2014/main" id="{823246DC-FC15-43D5-B728-AE6FB9615B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6541" y="2047427"/>
                        <a:ext cx="1895475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8">
            <a:extLst>
              <a:ext uri="{FF2B5EF4-FFF2-40B4-BE49-F238E27FC236}">
                <a16:creationId xmlns:a16="http://schemas.microsoft.com/office/drawing/2014/main" id="{5BBCEB38-4DCA-4939-B7B6-B074C6978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3" y="726287"/>
            <a:ext cx="89157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Рождение релятивистской ядерной физики</a:t>
            </a:r>
            <a:endParaRPr lang="ru-RU" altLang="en-US" sz="3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32" name="TextBox 9">
            <a:extLst>
              <a:ext uri="{FF2B5EF4-FFF2-40B4-BE49-F238E27FC236}">
                <a16:creationId xmlns:a16="http://schemas.microsoft.com/office/drawing/2014/main" id="{06FA32D6-8735-4E14-B05E-78917A0A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436" y="4958402"/>
            <a:ext cx="1403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dirty="0" err="1">
                <a:solidFill>
                  <a:srgbClr val="000066"/>
                </a:solidFill>
                <a:latin typeface="Calibri" panose="020F0502020204030204" pitchFamily="34" charset="0"/>
              </a:rPr>
              <a:t>А.М.Балдин</a:t>
            </a:r>
            <a:endParaRPr lang="en-US" altLang="en-US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1033" name="Text Box 4">
            <a:extLst>
              <a:ext uri="{FF2B5EF4-FFF2-40B4-BE49-F238E27FC236}">
                <a16:creationId xmlns:a16="http://schemas.microsoft.com/office/drawing/2014/main" id="{A7DCD9DD-C550-40B4-A03C-2A32C8975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588" y="4959377"/>
            <a:ext cx="1594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ru-RU" altLang="en-US" b="1" dirty="0" err="1">
                <a:solidFill>
                  <a:srgbClr val="002060"/>
                </a:solidFill>
              </a:rPr>
              <a:t>В.И.Векслер</a:t>
            </a:r>
            <a:endParaRPr kumimoji="1" lang="en-GB" altLang="en-US" b="1" dirty="0">
              <a:solidFill>
                <a:srgbClr val="002060"/>
              </a:solidFill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3ACEF54-A4E6-4BDA-BEDA-2667CD49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8DFAB-86D4-4AFA-B4A8-CDCF5D39AD40}" type="slidenum">
              <a:rPr lang="ru-RU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ru-RU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0C1C8-3E9E-4950-8E13-85D402DB123F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3" name="Прямоугольник 10">
              <a:extLst>
                <a:ext uri="{FF2B5EF4-FFF2-40B4-BE49-F238E27FC236}">
                  <a16:creationId xmlns:a16="http://schemas.microsoft.com/office/drawing/2014/main" id="{8EFDDAF7-D61B-4079-A686-6222098D562A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4" name="Рисунок 11">
              <a:extLst>
                <a:ext uri="{FF2B5EF4-FFF2-40B4-BE49-F238E27FC236}">
                  <a16:creationId xmlns:a16="http://schemas.microsoft.com/office/drawing/2014/main" id="{FF642F4B-3466-4340-9265-1F1851D5B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B76B27-9F1A-41A0-B02F-5B69D48F4D43}"/>
              </a:ext>
            </a:extLst>
          </p:cNvPr>
          <p:cNvSpPr txBox="1"/>
          <p:nvPr/>
        </p:nvSpPr>
        <p:spPr>
          <a:xfrm>
            <a:off x="3394432" y="123007"/>
            <a:ext cx="323181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EDA2D0E-6625-4856-BD7B-505F40BCB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Заседание Совета РАН по физике тяжелых ионов</a:t>
            </a:r>
            <a:endParaRPr lang="ru-RU" sz="1400" dirty="0"/>
          </a:p>
        </p:txBody>
      </p:sp>
      <p:grpSp>
        <p:nvGrpSpPr>
          <p:cNvPr id="17" name="Gruppieren">
            <a:extLst>
              <a:ext uri="{FF2B5EF4-FFF2-40B4-BE49-F238E27FC236}">
                <a16:creationId xmlns:a16="http://schemas.microsoft.com/office/drawing/2014/main" id="{7CF41066-3CAB-40DF-928B-1DF645C10F89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8" name="JINR_logo_alpha.png" descr="JINR_logo_alpha.png">
              <a:extLst>
                <a:ext uri="{FF2B5EF4-FFF2-40B4-BE49-F238E27FC236}">
                  <a16:creationId xmlns:a16="http://schemas.microsoft.com/office/drawing/2014/main" id="{5DE044D5-DB8A-4C38-801B-FD05BA522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9" name="NICA_logo_alpha.png" descr="NICA_logo_alpha.png">
              <a:extLst>
                <a:ext uri="{FF2B5EF4-FFF2-40B4-BE49-F238E27FC236}">
                  <a16:creationId xmlns:a16="http://schemas.microsoft.com/office/drawing/2014/main" id="{2D19695C-8C3C-4EF1-BA27-074B41D43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0" name="Прямоугольник 6">
            <a:extLst>
              <a:ext uri="{FF2B5EF4-FFF2-40B4-BE49-F238E27FC236}">
                <a16:creationId xmlns:a16="http://schemas.microsoft.com/office/drawing/2014/main" id="{7FF70E9D-BE53-494E-AA48-6EA73869E4D2}"/>
              </a:ext>
            </a:extLst>
          </p:cNvPr>
          <p:cNvSpPr/>
          <p:nvPr/>
        </p:nvSpPr>
        <p:spPr>
          <a:xfrm>
            <a:off x="4237038" y="5251578"/>
            <a:ext cx="4598361" cy="85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sz="2000" b="1" i="1" ker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Запущен в 1957г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ru-RU" sz="2000" b="1" i="1" ker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Остановлен в 2002г </a:t>
            </a:r>
            <a:endParaRPr lang="ru-RU" sz="2000" b="1" i="1" kern="0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B64959-2127-4EBE-B0FE-89EAF53E9BF3}"/>
              </a:ext>
            </a:extLst>
          </p:cNvPr>
          <p:cNvSpPr txBox="1"/>
          <p:nvPr/>
        </p:nvSpPr>
        <p:spPr>
          <a:xfrm>
            <a:off x="165102" y="3022547"/>
            <a:ext cx="3900914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sz="20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Синхрофазотрон, р, </a:t>
            </a:r>
            <a:r>
              <a:rPr lang="ru-RU" sz="20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ГэВ</a:t>
            </a:r>
            <a:r>
              <a:rPr lang="ru-RU" sz="20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20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4EFE7B-4DBE-44D3-94E9-E2D011631D1F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49" name="Прямоугольник 10">
              <a:extLst>
                <a:ext uri="{FF2B5EF4-FFF2-40B4-BE49-F238E27FC236}">
                  <a16:creationId xmlns:a16="http://schemas.microsoft.com/office/drawing/2014/main" id="{0805C9B3-4F66-4629-9D96-5E731085B929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53" name="Рисунок 11">
              <a:extLst>
                <a:ext uri="{FF2B5EF4-FFF2-40B4-BE49-F238E27FC236}">
                  <a16:creationId xmlns:a16="http://schemas.microsoft.com/office/drawing/2014/main" id="{2F57BE3A-6699-496D-8B78-B6DF2FA3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54" name="TextBox 3">
            <a:extLst>
              <a:ext uri="{FF2B5EF4-FFF2-40B4-BE49-F238E27FC236}">
                <a16:creationId xmlns:a16="http://schemas.microsoft.com/office/drawing/2014/main" id="{DFFAEAF0-C3E8-4B53-A246-0F7B027BAEC1}"/>
              </a:ext>
            </a:extLst>
          </p:cNvPr>
          <p:cNvSpPr txBox="1"/>
          <p:nvPr/>
        </p:nvSpPr>
        <p:spPr>
          <a:xfrm>
            <a:off x="2936248" y="100297"/>
            <a:ext cx="544069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Экспериментальный зал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5">
            <a:extLst>
              <a:ext uri="{FF2B5EF4-FFF2-40B4-BE49-F238E27FC236}">
                <a16:creationId xmlns:a16="http://schemas.microsoft.com/office/drawing/2014/main" id="{1D0C151F-3C54-428A-AEF1-5BC7C3EBD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2" y="803738"/>
            <a:ext cx="9025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Размещение установок в экспериментальном зале корпуса № 205</a:t>
            </a:r>
            <a:endParaRPr lang="ru-RU" altLang="ru-RU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08E831-9DA6-4CEB-A65B-8C09DB27D6DA}"/>
              </a:ext>
            </a:extLst>
          </p:cNvPr>
          <p:cNvGrpSpPr/>
          <p:nvPr/>
        </p:nvGrpSpPr>
        <p:grpSpPr>
          <a:xfrm>
            <a:off x="59322" y="1284933"/>
            <a:ext cx="8712968" cy="5215296"/>
            <a:chOff x="215516" y="747696"/>
            <a:chExt cx="8712968" cy="5362609"/>
          </a:xfrm>
        </p:grpSpPr>
        <p:pic>
          <p:nvPicPr>
            <p:cNvPr id="24" name="Рисунок 16">
              <a:extLst>
                <a:ext uri="{FF2B5EF4-FFF2-40B4-BE49-F238E27FC236}">
                  <a16:creationId xmlns:a16="http://schemas.microsoft.com/office/drawing/2014/main" id="{87B253CA-BED9-4CC6-A900-1FCB7D030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r="7812" b="1389"/>
            <a:stretch>
              <a:fillRect/>
            </a:stretch>
          </p:blipFill>
          <p:spPr>
            <a:xfrm>
              <a:off x="465170" y="747696"/>
              <a:ext cx="8429652" cy="50720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5" name="Группа 49">
              <a:extLst>
                <a:ext uri="{FF2B5EF4-FFF2-40B4-BE49-F238E27FC236}">
                  <a16:creationId xmlns:a16="http://schemas.microsoft.com/office/drawing/2014/main" id="{B05C62A7-7B3E-40D7-B66A-86696072CCBB}"/>
                </a:ext>
              </a:extLst>
            </p:cNvPr>
            <p:cNvGrpSpPr/>
            <p:nvPr/>
          </p:nvGrpSpPr>
          <p:grpSpPr>
            <a:xfrm>
              <a:off x="465170" y="747696"/>
              <a:ext cx="8429652" cy="5072080"/>
              <a:chOff x="357158" y="857232"/>
              <a:chExt cx="8429652" cy="5072080"/>
            </a:xfrm>
          </p:grpSpPr>
          <p:grpSp>
            <p:nvGrpSpPr>
              <p:cNvPr id="30" name="Группа 47">
                <a:extLst>
                  <a:ext uri="{FF2B5EF4-FFF2-40B4-BE49-F238E27FC236}">
                    <a16:creationId xmlns:a16="http://schemas.microsoft.com/office/drawing/2014/main" id="{81C38F5A-AD21-49BD-9EBF-07F9B92E5B40}"/>
                  </a:ext>
                </a:extLst>
              </p:cNvPr>
              <p:cNvGrpSpPr/>
              <p:nvPr/>
            </p:nvGrpSpPr>
            <p:grpSpPr>
              <a:xfrm>
                <a:off x="357158" y="857232"/>
                <a:ext cx="8429652" cy="5072080"/>
                <a:chOff x="357158" y="857232"/>
                <a:chExt cx="8429652" cy="5072080"/>
              </a:xfrm>
            </p:grpSpPr>
            <p:pic>
              <p:nvPicPr>
                <p:cNvPr id="32" name="Рисунок 19">
                  <a:extLst>
                    <a:ext uri="{FF2B5EF4-FFF2-40B4-BE49-F238E27FC236}">
                      <a16:creationId xmlns:a16="http://schemas.microsoft.com/office/drawing/2014/main" id="{8FE323B3-90D8-4F4E-AA96-B9B269118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rcRect r="7812" b="1389"/>
                <a:stretch>
                  <a:fillRect/>
                </a:stretch>
              </p:blipFill>
              <p:spPr>
                <a:xfrm>
                  <a:off x="357158" y="857232"/>
                  <a:ext cx="8429652" cy="5072080"/>
                </a:xfrm>
                <a:prstGeom prst="rect">
                  <a:avLst/>
                </a:prstGeom>
              </p:spPr>
            </p:pic>
            <p:grpSp>
              <p:nvGrpSpPr>
                <p:cNvPr id="33" name="Группа 31">
                  <a:extLst>
                    <a:ext uri="{FF2B5EF4-FFF2-40B4-BE49-F238E27FC236}">
                      <a16:creationId xmlns:a16="http://schemas.microsoft.com/office/drawing/2014/main" id="{527A89D9-043B-4013-A944-4F8DFDA173F9}"/>
                    </a:ext>
                  </a:extLst>
                </p:cNvPr>
                <p:cNvGrpSpPr/>
                <p:nvPr/>
              </p:nvGrpSpPr>
              <p:grpSpPr>
                <a:xfrm>
                  <a:off x="785786" y="1785926"/>
                  <a:ext cx="2071702" cy="647701"/>
                  <a:chOff x="785786" y="1785926"/>
                  <a:chExt cx="2071702" cy="647701"/>
                </a:xfrm>
              </p:grpSpPr>
              <p:sp>
                <p:nvSpPr>
                  <p:cNvPr id="38" name="Прямоугольная выноска 22">
                    <a:extLst>
                      <a:ext uri="{FF2B5EF4-FFF2-40B4-BE49-F238E27FC236}">
                        <a16:creationId xmlns:a16="http://schemas.microsoft.com/office/drawing/2014/main" id="{02F900E2-C273-4669-B2D6-EF9DD9AAAC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5786" y="1785926"/>
                    <a:ext cx="1285884" cy="647701"/>
                  </a:xfrm>
                  <a:prstGeom prst="wedgeRectCallout">
                    <a:avLst>
                      <a:gd name="adj1" fmla="val 67609"/>
                      <a:gd name="adj2" fmla="val 161131"/>
                    </a:avLst>
                  </a:prstGeom>
                  <a:solidFill>
                    <a:srgbClr val="FFC000"/>
                  </a:solidFill>
                  <a:ln w="9525">
                    <a:solidFill>
                      <a:srgbClr val="2F2F98"/>
                    </a:solidFill>
                    <a:miter lim="800000"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  <p:txBody>
                  <a:bodyPr anchor="ctr"/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hangingPunct="1"/>
                    <a:r>
                      <a:rPr kumimoji="0" lang="en-US" sz="1600" b="1" i="1" dirty="0">
                        <a:solidFill>
                          <a:srgbClr val="0000FF"/>
                        </a:solidFill>
                      </a:rPr>
                      <a:t>Equipment PSS</a:t>
                    </a:r>
                  </a:p>
                </p:txBody>
              </p:sp>
              <p:sp>
                <p:nvSpPr>
                  <p:cNvPr id="39" name="Прямоугольная выноска 23">
                    <a:extLst>
                      <a:ext uri="{FF2B5EF4-FFF2-40B4-BE49-F238E27FC236}">
                        <a16:creationId xmlns:a16="http://schemas.microsoft.com/office/drawing/2014/main" id="{26190C79-3F18-425D-8956-2AEF191660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5786" y="1785926"/>
                    <a:ext cx="2071702" cy="647701"/>
                  </a:xfrm>
                  <a:prstGeom prst="wedgeRectCallout">
                    <a:avLst>
                      <a:gd name="adj1" fmla="val 163848"/>
                      <a:gd name="adj2" fmla="val 252212"/>
                    </a:avLst>
                  </a:prstGeom>
                  <a:solidFill>
                    <a:srgbClr val="FFC000"/>
                  </a:solidFill>
                  <a:ln w="9525">
                    <a:solidFill>
                      <a:srgbClr val="2F2F98"/>
                    </a:solidFill>
                    <a:miter lim="800000"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  <p:txBody>
                  <a:bodyPr anchor="ctr"/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hangingPunct="1"/>
                    <a:r>
                      <a:rPr lang="ru-RU" sz="1600" b="1" i="1" dirty="0">
                        <a:solidFill>
                          <a:srgbClr val="0000FF"/>
                        </a:solidFill>
                      </a:rPr>
                      <a:t>Источники тока, РЩ0,69кВ</a:t>
                    </a:r>
                    <a:endParaRPr kumimoji="0" lang="en-US" sz="1600" b="1" i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34" name="Группа 29">
                  <a:extLst>
                    <a:ext uri="{FF2B5EF4-FFF2-40B4-BE49-F238E27FC236}">
                      <a16:creationId xmlns:a16="http://schemas.microsoft.com/office/drawing/2014/main" id="{D7C799D2-5DD2-4A7F-8550-0E2F0F527B80}"/>
                    </a:ext>
                  </a:extLst>
                </p:cNvPr>
                <p:cNvGrpSpPr/>
                <p:nvPr/>
              </p:nvGrpSpPr>
              <p:grpSpPr>
                <a:xfrm>
                  <a:off x="4786314" y="1571612"/>
                  <a:ext cx="2571768" cy="647701"/>
                  <a:chOff x="4786314" y="1571612"/>
                  <a:chExt cx="2571768" cy="647701"/>
                </a:xfrm>
              </p:grpSpPr>
              <p:sp>
                <p:nvSpPr>
                  <p:cNvPr id="36" name="Прямоугольная выноска 24">
                    <a:extLst>
                      <a:ext uri="{FF2B5EF4-FFF2-40B4-BE49-F238E27FC236}">
                        <a16:creationId xmlns:a16="http://schemas.microsoft.com/office/drawing/2014/main" id="{1BFFFAF2-800D-44BF-9A2E-EF6E83FAB3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072198" y="1571612"/>
                    <a:ext cx="1285884" cy="647701"/>
                  </a:xfrm>
                  <a:prstGeom prst="wedgeRectCallout">
                    <a:avLst>
                      <a:gd name="adj1" fmla="val -2542"/>
                      <a:gd name="adj2" fmla="val 166918"/>
                    </a:avLst>
                  </a:prstGeom>
                  <a:solidFill>
                    <a:srgbClr val="0070C0">
                      <a:alpha val="92000"/>
                    </a:srgbClr>
                  </a:solidFill>
                  <a:ln w="9525">
                    <a:solidFill>
                      <a:srgbClr val="2F2F98"/>
                    </a:solidFill>
                    <a:miter lim="800000"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  <p:txBody>
                  <a:bodyPr anchor="ctr"/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hangingPunct="1"/>
                    <a:r>
                      <a:rPr kumimoji="0" lang="en-US" sz="1600" b="1" i="1" dirty="0">
                        <a:solidFill>
                          <a:srgbClr val="0000FF"/>
                        </a:solidFill>
                      </a:rPr>
                      <a:t>Magnets of </a:t>
                    </a:r>
                    <a:r>
                      <a:rPr kumimoji="0" lang="en-US" sz="1600" b="1" i="1" dirty="0" err="1">
                        <a:solidFill>
                          <a:srgbClr val="0000FF"/>
                        </a:solidFill>
                      </a:rPr>
                      <a:t>chanels</a:t>
                    </a:r>
                    <a:endParaRPr kumimoji="0" lang="en-US" sz="1600" b="1" i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37" name="Прямоугольная выноска 25">
                    <a:extLst>
                      <a:ext uri="{FF2B5EF4-FFF2-40B4-BE49-F238E27FC236}">
                        <a16:creationId xmlns:a16="http://schemas.microsoft.com/office/drawing/2014/main" id="{6B6A8D74-165E-46EC-BDDF-674E72DDF4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86314" y="1571612"/>
                    <a:ext cx="2571768" cy="647701"/>
                  </a:xfrm>
                  <a:prstGeom prst="wedgeRectCallout">
                    <a:avLst>
                      <a:gd name="adj1" fmla="val -73616"/>
                      <a:gd name="adj2" fmla="val 98416"/>
                    </a:avLst>
                  </a:prstGeom>
                  <a:solidFill>
                    <a:srgbClr val="0070C0"/>
                  </a:solidFill>
                  <a:ln w="9525">
                    <a:solidFill>
                      <a:srgbClr val="2F2F98"/>
                    </a:solidFill>
                    <a:miter lim="800000"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  <p:txBody>
                  <a:bodyPr anchor="ctr"/>
                  <a:lstStyle>
                    <a:defPPr>
                      <a:defRPr lang="ru-R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hangingPunct="1"/>
                    <a:r>
                      <a:rPr kumimoji="0" lang="ru-RU" sz="1600" b="1" i="1" dirty="0">
                        <a:solidFill>
                          <a:schemeClr val="bg1"/>
                        </a:solidFill>
                      </a:rPr>
                      <a:t>Магниты каналов</a:t>
                    </a:r>
                    <a:endParaRPr kumimoji="0" lang="en-US" sz="1600" b="1" i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35" name="Рисунок 45">
                  <a:extLst>
                    <a:ext uri="{FF2B5EF4-FFF2-40B4-BE49-F238E27FC236}">
                      <a16:creationId xmlns:a16="http://schemas.microsoft.com/office/drawing/2014/main" id="{AA8069D0-D02E-49EF-B293-FBB8A8738E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l="20799" t="15760" r="22745" b="25140"/>
                <a:stretch>
                  <a:fillRect/>
                </a:stretch>
              </p:blipFill>
              <p:spPr>
                <a:xfrm>
                  <a:off x="7286644" y="2838932"/>
                  <a:ext cx="1071570" cy="793103"/>
                </a:xfrm>
                <a:prstGeom prst="rect">
                  <a:avLst/>
                </a:prstGeom>
                <a:ln w="25400">
                  <a:solidFill>
                    <a:srgbClr val="FF0000"/>
                  </a:solidFill>
                </a:ln>
              </p:spPr>
            </p:pic>
          </p:grpSp>
          <p:pic>
            <p:nvPicPr>
              <p:cNvPr id="31" name="Рисунок 48">
                <a:extLst>
                  <a:ext uri="{FF2B5EF4-FFF2-40B4-BE49-F238E27FC236}">
                    <a16:creationId xmlns:a16="http://schemas.microsoft.com/office/drawing/2014/main" id="{CE17A5D9-FF40-46A5-8483-E98475217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215206" y="2285992"/>
                <a:ext cx="1182696" cy="625083"/>
              </a:xfrm>
              <a:prstGeom prst="rect">
                <a:avLst/>
              </a:prstGeom>
              <a:solidFill>
                <a:srgbClr val="FFFF00"/>
              </a:solidFill>
            </p:spPr>
          </p:pic>
        </p:grp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05C27F99-0532-4531-97B6-3A282DDB722E}"/>
                </a:ext>
              </a:extLst>
            </p:cNvPr>
            <p:cNvSpPr txBox="1"/>
            <p:nvPr/>
          </p:nvSpPr>
          <p:spPr>
            <a:xfrm>
              <a:off x="3743908" y="747696"/>
              <a:ext cx="5184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 dirty="0"/>
                <a:t>Расположение оборудования системы питания</a:t>
              </a:r>
            </a:p>
          </p:txBody>
        </p:sp>
        <p:sp>
          <p:nvSpPr>
            <p:cNvPr id="27" name="Прямоугольная выноска 34">
              <a:extLst>
                <a:ext uri="{FF2B5EF4-FFF2-40B4-BE49-F238E27FC236}">
                  <a16:creationId xmlns:a16="http://schemas.microsoft.com/office/drawing/2014/main" id="{F8770A74-BE52-4E6F-BA67-FAA0F139A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930" y="5462604"/>
              <a:ext cx="2143140" cy="647701"/>
            </a:xfrm>
            <a:prstGeom prst="wedgeRectCallout">
              <a:avLst>
                <a:gd name="adj1" fmla="val 71211"/>
                <a:gd name="adj2" fmla="val -135833"/>
              </a:avLst>
            </a:prstGeom>
            <a:solidFill>
              <a:srgbClr val="FF8F8F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sz="1600" b="1" i="1" dirty="0">
                  <a:solidFill>
                    <a:srgbClr val="0000FF"/>
                  </a:solidFill>
                </a:rPr>
                <a:t>Модульное </a:t>
              </a:r>
              <a:r>
                <a:rPr lang="ru-RU" sz="1600" b="1" i="1" dirty="0" err="1">
                  <a:solidFill>
                    <a:srgbClr val="0000FF"/>
                  </a:solidFill>
                </a:rPr>
                <a:t>зд</a:t>
              </a:r>
              <a:r>
                <a:rPr lang="ru-RU" sz="1600" b="1" i="1" dirty="0">
                  <a:solidFill>
                    <a:srgbClr val="0000FF"/>
                  </a:solidFill>
                </a:rPr>
                <a:t>. подстанции ПС15</a:t>
              </a:r>
              <a:endParaRPr lang="en-US" sz="16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28" name="Прямоугольная выноска 12">
              <a:extLst>
                <a:ext uri="{FF2B5EF4-FFF2-40B4-BE49-F238E27FC236}">
                  <a16:creationId xmlns:a16="http://schemas.microsoft.com/office/drawing/2014/main" id="{8EBB47A5-F2D5-4D89-9784-6456D1E91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16" y="4399584"/>
              <a:ext cx="1944216" cy="648072"/>
            </a:xfrm>
            <a:prstGeom prst="wedgeRectCallout">
              <a:avLst>
                <a:gd name="adj1" fmla="val 35659"/>
                <a:gd name="adj2" fmla="val -112382"/>
              </a:avLst>
            </a:prstGeom>
            <a:solidFill>
              <a:srgbClr val="FFC000"/>
            </a:soli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ru-RU" sz="1400" b="1" i="1" dirty="0">
                  <a:solidFill>
                    <a:srgbClr val="0000FF"/>
                  </a:solidFill>
                </a:rPr>
                <a:t>Модульное </a:t>
              </a:r>
              <a:r>
                <a:rPr lang="ru-RU" sz="1400" b="1" i="1" dirty="0" err="1">
                  <a:solidFill>
                    <a:srgbClr val="0000FF"/>
                  </a:solidFill>
                </a:rPr>
                <a:t>зд</a:t>
              </a:r>
              <a:r>
                <a:rPr lang="ru-RU" sz="1400" b="1" i="1" dirty="0">
                  <a:solidFill>
                    <a:srgbClr val="0000FF"/>
                  </a:solidFill>
                </a:rPr>
                <a:t>. Трансформаторов</a:t>
              </a:r>
              <a:endParaRPr lang="en-US" sz="1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8273046D-8F5A-4B5A-8147-0685996AFF57}"/>
                </a:ext>
              </a:extLst>
            </p:cNvPr>
            <p:cNvSpPr txBox="1"/>
            <p:nvPr/>
          </p:nvSpPr>
          <p:spPr>
            <a:xfrm>
              <a:off x="3108376" y="1319200"/>
              <a:ext cx="1357322" cy="369332"/>
            </a:xfrm>
            <a:prstGeom prst="rect">
              <a:avLst/>
            </a:prstGeom>
            <a:solidFill>
              <a:srgbClr val="BFF7EE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dirty="0"/>
                <a:t>Корп. </a:t>
              </a:r>
              <a:r>
                <a:rPr lang="en-US" sz="1800" dirty="0"/>
                <a:t>205</a:t>
              </a:r>
              <a:endParaRPr lang="ru-RU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2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21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4EFE7B-4DBE-44D3-94E9-E2D011631D1F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49" name="Прямоугольник 10">
              <a:extLst>
                <a:ext uri="{FF2B5EF4-FFF2-40B4-BE49-F238E27FC236}">
                  <a16:creationId xmlns:a16="http://schemas.microsoft.com/office/drawing/2014/main" id="{0805C9B3-4F66-4629-9D96-5E731085B929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53" name="Рисунок 11">
              <a:extLst>
                <a:ext uri="{FF2B5EF4-FFF2-40B4-BE49-F238E27FC236}">
                  <a16:creationId xmlns:a16="http://schemas.microsoft.com/office/drawing/2014/main" id="{2F57BE3A-6699-496D-8B78-B6DF2FA3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54" name="TextBox 3">
            <a:extLst>
              <a:ext uri="{FF2B5EF4-FFF2-40B4-BE49-F238E27FC236}">
                <a16:creationId xmlns:a16="http://schemas.microsoft.com/office/drawing/2014/main" id="{DFFAEAF0-C3E8-4B53-A246-0F7B027BAEC1}"/>
              </a:ext>
            </a:extLst>
          </p:cNvPr>
          <p:cNvSpPr txBox="1"/>
          <p:nvPr/>
        </p:nvSpPr>
        <p:spPr>
          <a:xfrm>
            <a:off x="2936248" y="100297"/>
            <a:ext cx="544069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Экспериментальный зал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34">
            <a:extLst>
              <a:ext uri="{FF2B5EF4-FFF2-40B4-BE49-F238E27FC236}">
                <a16:creationId xmlns:a16="http://schemas.microsoft.com/office/drawing/2014/main" id="{2E089DAB-1537-46BD-9C4B-6C656BF6A942}"/>
              </a:ext>
            </a:extLst>
          </p:cNvPr>
          <p:cNvSpPr/>
          <p:nvPr/>
        </p:nvSpPr>
        <p:spPr>
          <a:xfrm>
            <a:off x="154973" y="891833"/>
            <a:ext cx="235745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kumimoji="0" lang="ru-RU" sz="1600" b="1" dirty="0"/>
              <a:t>Подстанция ПС15</a:t>
            </a:r>
            <a:endParaRPr kumimoji="0" lang="en-US" sz="1600" b="1" dirty="0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403C3D5-0DF6-4132-A3EB-196035B52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8068" b="7812"/>
          <a:stretch/>
        </p:blipFill>
        <p:spPr bwMode="auto">
          <a:xfrm>
            <a:off x="306143" y="1455206"/>
            <a:ext cx="2027072" cy="212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87A50A4-6D5A-44E4-BC32-5B249A0CF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r="9970"/>
          <a:stretch/>
        </p:blipFill>
        <p:spPr bwMode="auto">
          <a:xfrm>
            <a:off x="2487905" y="1425331"/>
            <a:ext cx="3241460" cy="207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1950E4C-F614-4667-8480-CA6C4B1BD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r="11951"/>
          <a:stretch/>
        </p:blipFill>
        <p:spPr bwMode="auto">
          <a:xfrm>
            <a:off x="5806049" y="1418001"/>
            <a:ext cx="3156976" cy="204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" name="Прямоугольник 35">
            <a:extLst>
              <a:ext uri="{FF2B5EF4-FFF2-40B4-BE49-F238E27FC236}">
                <a16:creationId xmlns:a16="http://schemas.microsoft.com/office/drawing/2014/main" id="{5787FDEC-30AF-4D7C-B19A-A00A6108F31A}"/>
              </a:ext>
            </a:extLst>
          </p:cNvPr>
          <p:cNvSpPr/>
          <p:nvPr/>
        </p:nvSpPr>
        <p:spPr>
          <a:xfrm>
            <a:off x="3410593" y="891833"/>
            <a:ext cx="4666607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sz="1600" b="1" dirty="0"/>
              <a:t>РЩ0,69кВ и источники тока </a:t>
            </a:r>
            <a:r>
              <a:rPr kumimoji="0" lang="ru-RU" sz="1600" b="1" dirty="0"/>
              <a:t>пом. 108</a:t>
            </a:r>
            <a:r>
              <a:rPr lang="en-US" sz="1600" b="1" dirty="0"/>
              <a:t> </a:t>
            </a:r>
            <a:r>
              <a:rPr kumimoji="0" lang="en-US" sz="1600" b="1" dirty="0"/>
              <a:t> </a:t>
            </a:r>
            <a:r>
              <a:rPr kumimoji="0" lang="ru-RU" sz="1600" b="1" dirty="0"/>
              <a:t>и </a:t>
            </a:r>
            <a:r>
              <a:rPr kumimoji="0" lang="en-US" sz="1600" b="1" dirty="0"/>
              <a:t>1</a:t>
            </a:r>
            <a:r>
              <a:rPr kumimoji="0" lang="ru-RU" sz="1600" b="1" dirty="0"/>
              <a:t>1</a:t>
            </a:r>
            <a:r>
              <a:rPr kumimoji="0" lang="en-US" sz="1600" b="1" dirty="0"/>
              <a:t>1</a:t>
            </a:r>
          </a:p>
        </p:txBody>
      </p:sp>
      <p:pic>
        <p:nvPicPr>
          <p:cNvPr id="89" name="Picture 2">
            <a:extLst>
              <a:ext uri="{FF2B5EF4-FFF2-40B4-BE49-F238E27FC236}">
                <a16:creationId xmlns:a16="http://schemas.microsoft.com/office/drawing/2014/main" id="{F4962991-880A-48BE-8505-0DD298AB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47" y="3883717"/>
            <a:ext cx="4440863" cy="226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6">
            <a:extLst>
              <a:ext uri="{FF2B5EF4-FFF2-40B4-BE49-F238E27FC236}">
                <a16:creationId xmlns:a16="http://schemas.microsoft.com/office/drawing/2014/main" id="{41403429-D639-42EF-9B51-AB10F39935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3" y="3875435"/>
            <a:ext cx="4054143" cy="227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79738" y="658435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22</a:t>
            </a:fld>
            <a:endParaRPr lang="ru-RU" altLang="ru-RU" dirty="0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92852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4E3301-874C-4361-8DEA-ECD6CF4717EF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B3ED5F7-0624-42F5-AABA-7C94C260A279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1CD7E30-A8B7-49F4-8969-331E8879A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3DEE1EB0-DA0A-493A-9ED5-4A9371D86804}"/>
              </a:ext>
            </a:extLst>
          </p:cNvPr>
          <p:cNvGrpSpPr/>
          <p:nvPr/>
        </p:nvGrpSpPr>
        <p:grpSpPr>
          <a:xfrm>
            <a:off x="0" y="721855"/>
            <a:ext cx="9144000" cy="5392806"/>
            <a:chOff x="0" y="721855"/>
            <a:chExt cx="10258867" cy="5629582"/>
          </a:xfrm>
        </p:grpSpPr>
        <p:pic>
          <p:nvPicPr>
            <p:cNvPr id="14" name="Рисунок 2">
              <a:extLst>
                <a:ext uri="{FF2B5EF4-FFF2-40B4-BE49-F238E27FC236}">
                  <a16:creationId xmlns:a16="http://schemas.microsoft.com/office/drawing/2014/main" id="{3056F7D9-AE4A-4720-9FA9-35652B9EE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721855"/>
              <a:ext cx="10258867" cy="5629582"/>
            </a:xfrm>
            <a:prstGeom prst="rect">
              <a:avLst/>
            </a:prstGeom>
          </p:spPr>
        </p:pic>
        <p:sp>
          <p:nvSpPr>
            <p:cNvPr id="15" name="Скругленный прямоугольник 69">
              <a:extLst>
                <a:ext uri="{FF2B5EF4-FFF2-40B4-BE49-F238E27FC236}">
                  <a16:creationId xmlns:a16="http://schemas.microsoft.com/office/drawing/2014/main" id="{0C6F0B8A-A090-4CDA-A85F-9D166FC10A72}"/>
                </a:ext>
              </a:extLst>
            </p:cNvPr>
            <p:cNvSpPr/>
            <p:nvPr/>
          </p:nvSpPr>
          <p:spPr>
            <a:xfrm>
              <a:off x="749338" y="2215599"/>
              <a:ext cx="8083814" cy="30243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Скругленный прямоугольник 70">
              <a:extLst>
                <a:ext uri="{FF2B5EF4-FFF2-40B4-BE49-F238E27FC236}">
                  <a16:creationId xmlns:a16="http://schemas.microsoft.com/office/drawing/2014/main" id="{B2428835-14D5-49B5-A2A1-866E4BEEBB50}"/>
                </a:ext>
              </a:extLst>
            </p:cNvPr>
            <p:cNvSpPr/>
            <p:nvPr/>
          </p:nvSpPr>
          <p:spPr>
            <a:xfrm>
              <a:off x="749338" y="2143591"/>
              <a:ext cx="8083814" cy="30243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02C92E96-E68C-47DF-8752-5736638DD7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57089" y="2359615"/>
              <a:ext cx="647733" cy="1440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FC5771B1-C2C9-4222-AD3E-229B48DC2C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9096" y="5064389"/>
              <a:ext cx="719742" cy="7200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243B574-847D-47A9-9E0A-126050242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351" y="2143591"/>
              <a:ext cx="0" cy="792088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5B602250-C3CD-4E49-9C1F-803FB1A15C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4800" y="2143591"/>
              <a:ext cx="0" cy="1224136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78C8E6D7-6F15-4906-83C1-94550B9FB2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1584" y="2143591"/>
              <a:ext cx="0" cy="1224136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BB272F1-8286-4AF1-B459-111DC70687C9}"/>
                </a:ext>
              </a:extLst>
            </p:cNvPr>
            <p:cNvCxnSpPr>
              <a:cxnSpLocks/>
            </p:cNvCxnSpPr>
            <p:nvPr/>
          </p:nvCxnSpPr>
          <p:spPr>
            <a:xfrm>
              <a:off x="6087323" y="1495519"/>
              <a:ext cx="0" cy="648073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6ED47E6B-073B-4250-A632-BF0B6976A8AB}"/>
                </a:ext>
              </a:extLst>
            </p:cNvPr>
            <p:cNvCxnSpPr>
              <a:cxnSpLocks/>
            </p:cNvCxnSpPr>
            <p:nvPr/>
          </p:nvCxnSpPr>
          <p:spPr>
            <a:xfrm>
              <a:off x="5994107" y="1495519"/>
              <a:ext cx="0" cy="648073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AE5EA15-F00C-40A5-9AFB-583987243C15}"/>
                </a:ext>
              </a:extLst>
            </p:cNvPr>
            <p:cNvGrpSpPr/>
            <p:nvPr/>
          </p:nvGrpSpPr>
          <p:grpSpPr>
            <a:xfrm>
              <a:off x="6454771" y="2143591"/>
              <a:ext cx="279564" cy="760338"/>
              <a:chOff x="6370083" y="1988840"/>
              <a:chExt cx="279564" cy="688330"/>
            </a:xfrm>
          </p:grpSpPr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C22E8D07-2285-433E-98C6-CF429D985521}"/>
                  </a:ext>
                </a:extLst>
              </p:cNvPr>
              <p:cNvCxnSpPr/>
              <p:nvPr/>
            </p:nvCxnSpPr>
            <p:spPr>
              <a:xfrm flipV="1">
                <a:off x="6370083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32AE19B3-F740-4546-B903-FE9D11ABBBA4}"/>
                  </a:ext>
                </a:extLst>
              </p:cNvPr>
              <p:cNvCxnSpPr/>
              <p:nvPr/>
            </p:nvCxnSpPr>
            <p:spPr>
              <a:xfrm flipV="1">
                <a:off x="6649647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361EDC75-8E67-4D28-8EFD-F3AF9AF04F30}"/>
                  </a:ext>
                </a:extLst>
              </p:cNvPr>
              <p:cNvCxnSpPr/>
              <p:nvPr/>
            </p:nvCxnSpPr>
            <p:spPr>
              <a:xfrm flipV="1">
                <a:off x="6438914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E1E1652C-E2DA-4ECF-8D35-F803BD202B52}"/>
                  </a:ext>
                </a:extLst>
              </p:cNvPr>
              <p:cNvCxnSpPr/>
              <p:nvPr/>
            </p:nvCxnSpPr>
            <p:spPr>
              <a:xfrm flipV="1">
                <a:off x="6581873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F8A147CE-8A52-4A7A-9FD2-D3021FCEDE9E}"/>
                  </a:ext>
                </a:extLst>
              </p:cNvPr>
              <p:cNvCxnSpPr/>
              <p:nvPr/>
            </p:nvCxnSpPr>
            <p:spPr>
              <a:xfrm flipV="1">
                <a:off x="6511982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4E38D2F7-C9EF-4CEB-AD16-C48A660D44EB}"/>
                </a:ext>
              </a:extLst>
            </p:cNvPr>
            <p:cNvSpPr/>
            <p:nvPr/>
          </p:nvSpPr>
          <p:spPr>
            <a:xfrm>
              <a:off x="4614453" y="2910155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B050"/>
                  </a:solidFill>
                </a:rPr>
                <a:t>1</a:t>
              </a:r>
              <a:r>
                <a:rPr lang="ru-RU" dirty="0">
                  <a:solidFill>
                    <a:srgbClr val="00B05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00B05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68DDA7CD-F974-4837-AA70-BAE5C8AEBE81}"/>
                </a:ext>
              </a:extLst>
            </p:cNvPr>
            <p:cNvSpPr/>
            <p:nvPr/>
          </p:nvSpPr>
          <p:spPr>
            <a:xfrm>
              <a:off x="5186146" y="3367767"/>
              <a:ext cx="864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00000"/>
                  </a:solidFill>
                </a:rPr>
                <a:t>2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C0000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CDD4B27-7B4C-4B42-A718-6D00477D42EB}"/>
                </a:ext>
              </a:extLst>
            </p:cNvPr>
            <p:cNvSpPr/>
            <p:nvPr/>
          </p:nvSpPr>
          <p:spPr>
            <a:xfrm>
              <a:off x="5596421" y="1313109"/>
              <a:ext cx="864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00000"/>
                  </a:solidFill>
                </a:rPr>
                <a:t>2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C0000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3292A978-2556-4FDE-8381-EFD9B9B5D60C}"/>
                </a:ext>
              </a:extLst>
            </p:cNvPr>
            <p:cNvSpPr/>
            <p:nvPr/>
          </p:nvSpPr>
          <p:spPr>
            <a:xfrm>
              <a:off x="6164670" y="2910155"/>
              <a:ext cx="864000" cy="360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3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170BB220-9B3F-45D3-937E-3DFDB952EB77}"/>
                </a:ext>
              </a:extLst>
            </p:cNvPr>
            <p:cNvSpPr/>
            <p:nvPr/>
          </p:nvSpPr>
          <p:spPr>
            <a:xfrm>
              <a:off x="3598799" y="4187858"/>
              <a:ext cx="864000" cy="360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3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5" name="Прямая соединительная линия 35">
              <a:extLst>
                <a:ext uri="{FF2B5EF4-FFF2-40B4-BE49-F238E27FC236}">
                  <a16:creationId xmlns:a16="http://schemas.microsoft.com/office/drawing/2014/main" id="{E152F6C2-6D63-4514-8068-4AD1CF8070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0624" y="4542641"/>
              <a:ext cx="0" cy="625287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6">
              <a:extLst>
                <a:ext uri="{FF2B5EF4-FFF2-40B4-BE49-F238E27FC236}">
                  <a16:creationId xmlns:a16="http://schemas.microsoft.com/office/drawing/2014/main" id="{8BEED57D-88C1-435C-BADE-F326F6AAE90A}"/>
                </a:ext>
              </a:extLst>
            </p:cNvPr>
            <p:cNvCxnSpPr>
              <a:cxnSpLocks/>
            </p:cNvCxnSpPr>
            <p:nvPr/>
          </p:nvCxnSpPr>
          <p:spPr>
            <a:xfrm>
              <a:off x="3987408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7">
              <a:extLst>
                <a:ext uri="{FF2B5EF4-FFF2-40B4-BE49-F238E27FC236}">
                  <a16:creationId xmlns:a16="http://schemas.microsoft.com/office/drawing/2014/main" id="{A38F849F-D70E-4858-B09F-917E5F629BF7}"/>
                </a:ext>
              </a:extLst>
            </p:cNvPr>
            <p:cNvCxnSpPr>
              <a:cxnSpLocks/>
            </p:cNvCxnSpPr>
            <p:nvPr/>
          </p:nvCxnSpPr>
          <p:spPr>
            <a:xfrm>
              <a:off x="2959232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8">
              <a:extLst>
                <a:ext uri="{FF2B5EF4-FFF2-40B4-BE49-F238E27FC236}">
                  <a16:creationId xmlns:a16="http://schemas.microsoft.com/office/drawing/2014/main" id="{CA88F255-8594-436E-9542-876F360E7638}"/>
                </a:ext>
              </a:extLst>
            </p:cNvPr>
            <p:cNvCxnSpPr>
              <a:cxnSpLocks/>
            </p:cNvCxnSpPr>
            <p:nvPr/>
          </p:nvCxnSpPr>
          <p:spPr>
            <a:xfrm>
              <a:off x="2866016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9">
              <a:extLst>
                <a:ext uri="{FF2B5EF4-FFF2-40B4-BE49-F238E27FC236}">
                  <a16:creationId xmlns:a16="http://schemas.microsoft.com/office/drawing/2014/main" id="{47D0F25E-65B6-411B-8560-48EBDB3E114F}"/>
                </a:ext>
              </a:extLst>
            </p:cNvPr>
            <p:cNvCxnSpPr>
              <a:cxnSpLocks/>
            </p:cNvCxnSpPr>
            <p:nvPr/>
          </p:nvCxnSpPr>
          <p:spPr>
            <a:xfrm>
              <a:off x="3149284" y="4542641"/>
              <a:ext cx="0" cy="625287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40">
              <a:extLst>
                <a:ext uri="{FF2B5EF4-FFF2-40B4-BE49-F238E27FC236}">
                  <a16:creationId xmlns:a16="http://schemas.microsoft.com/office/drawing/2014/main" id="{D14C71A0-7499-434B-AECB-D88BE4FDF579}"/>
                </a:ext>
              </a:extLst>
            </p:cNvPr>
            <p:cNvCxnSpPr>
              <a:cxnSpLocks/>
            </p:cNvCxnSpPr>
            <p:nvPr/>
          </p:nvCxnSpPr>
          <p:spPr>
            <a:xfrm>
              <a:off x="3056068" y="4542641"/>
              <a:ext cx="0" cy="625287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2">
              <a:extLst>
                <a:ext uri="{FF2B5EF4-FFF2-40B4-BE49-F238E27FC236}">
                  <a16:creationId xmlns:a16="http://schemas.microsoft.com/office/drawing/2014/main" id="{E2DF58A6-E8D2-4801-AC2B-03D55428E654}"/>
                </a:ext>
              </a:extLst>
            </p:cNvPr>
            <p:cNvCxnSpPr>
              <a:cxnSpLocks/>
            </p:cNvCxnSpPr>
            <p:nvPr/>
          </p:nvCxnSpPr>
          <p:spPr>
            <a:xfrm>
              <a:off x="5583267" y="4087808"/>
              <a:ext cx="0" cy="1152129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3">
              <a:extLst>
                <a:ext uri="{FF2B5EF4-FFF2-40B4-BE49-F238E27FC236}">
                  <a16:creationId xmlns:a16="http://schemas.microsoft.com/office/drawing/2014/main" id="{F6D8FBFB-42E4-413E-B745-34224B26C3D6}"/>
                </a:ext>
              </a:extLst>
            </p:cNvPr>
            <p:cNvCxnSpPr>
              <a:cxnSpLocks/>
            </p:cNvCxnSpPr>
            <p:nvPr/>
          </p:nvCxnSpPr>
          <p:spPr>
            <a:xfrm>
              <a:off x="5499576" y="4533820"/>
              <a:ext cx="0" cy="706116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4">
              <a:extLst>
                <a:ext uri="{FF2B5EF4-FFF2-40B4-BE49-F238E27FC236}">
                  <a16:creationId xmlns:a16="http://schemas.microsoft.com/office/drawing/2014/main" id="{C036F749-2FA8-4F84-9A23-81FAD69EF387}"/>
                </a:ext>
              </a:extLst>
            </p:cNvPr>
            <p:cNvCxnSpPr>
              <a:cxnSpLocks/>
            </p:cNvCxnSpPr>
            <p:nvPr/>
          </p:nvCxnSpPr>
          <p:spPr>
            <a:xfrm>
              <a:off x="5664800" y="4087768"/>
              <a:ext cx="0" cy="1152168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Прямоугольник 45">
              <a:extLst>
                <a:ext uri="{FF2B5EF4-FFF2-40B4-BE49-F238E27FC236}">
                  <a16:creationId xmlns:a16="http://schemas.microsoft.com/office/drawing/2014/main" id="{9D024974-9C7D-49AE-8630-FCFC8C3B099E}"/>
                </a:ext>
              </a:extLst>
            </p:cNvPr>
            <p:cNvSpPr/>
            <p:nvPr/>
          </p:nvSpPr>
          <p:spPr>
            <a:xfrm>
              <a:off x="5186144" y="3727767"/>
              <a:ext cx="864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00000"/>
                  </a:solidFill>
                </a:rPr>
                <a:t>2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C0000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2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46" name="Прямоугольник 46">
              <a:extLst>
                <a:ext uri="{FF2B5EF4-FFF2-40B4-BE49-F238E27FC236}">
                  <a16:creationId xmlns:a16="http://schemas.microsoft.com/office/drawing/2014/main" id="{97523693-DA4C-4AF6-9E94-EA6CCB8F18A3}"/>
                </a:ext>
              </a:extLst>
            </p:cNvPr>
            <p:cNvSpPr/>
            <p:nvPr/>
          </p:nvSpPr>
          <p:spPr>
            <a:xfrm>
              <a:off x="4637734" y="4187858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B050"/>
                  </a:solidFill>
                </a:rPr>
                <a:t>1</a:t>
              </a:r>
              <a:r>
                <a:rPr lang="ru-RU" dirty="0">
                  <a:solidFill>
                    <a:srgbClr val="00B05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00B05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00B050"/>
                  </a:solidFill>
                  <a:sym typeface="Symbol" panose="05050102010706020507" pitchFamily="18" charset="2"/>
                </a:rPr>
                <a:t>1</a:t>
              </a:r>
              <a:endParaRPr lang="ru-RU" dirty="0">
                <a:solidFill>
                  <a:srgbClr val="00B050"/>
                </a:solidFill>
              </a:endParaRPr>
            </a:p>
          </p:txBody>
        </p:sp>
        <p:sp>
          <p:nvSpPr>
            <p:cNvPr id="47" name="Прямоугольник 47">
              <a:extLst>
                <a:ext uri="{FF2B5EF4-FFF2-40B4-BE49-F238E27FC236}">
                  <a16:creationId xmlns:a16="http://schemas.microsoft.com/office/drawing/2014/main" id="{D18AFE41-F0EC-4119-A822-B4DDDF454938}"/>
                </a:ext>
              </a:extLst>
            </p:cNvPr>
            <p:cNvSpPr/>
            <p:nvPr/>
          </p:nvSpPr>
          <p:spPr>
            <a:xfrm>
              <a:off x="6168856" y="4189827"/>
              <a:ext cx="864000" cy="360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3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48" name="Прямая соединительная линия 48">
              <a:extLst>
                <a:ext uri="{FF2B5EF4-FFF2-40B4-BE49-F238E27FC236}">
                  <a16:creationId xmlns:a16="http://schemas.microsoft.com/office/drawing/2014/main" id="{07C18FED-4970-411C-BF2B-25014D261759}"/>
                </a:ext>
              </a:extLst>
            </p:cNvPr>
            <p:cNvCxnSpPr>
              <a:cxnSpLocks/>
            </p:cNvCxnSpPr>
            <p:nvPr/>
          </p:nvCxnSpPr>
          <p:spPr>
            <a:xfrm>
              <a:off x="6456888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9">
              <a:extLst>
                <a:ext uri="{FF2B5EF4-FFF2-40B4-BE49-F238E27FC236}">
                  <a16:creationId xmlns:a16="http://schemas.microsoft.com/office/drawing/2014/main" id="{A7EFF5F7-985E-4F8C-BF0A-457AC95A24D4}"/>
                </a:ext>
              </a:extLst>
            </p:cNvPr>
            <p:cNvCxnSpPr>
              <a:cxnSpLocks/>
            </p:cNvCxnSpPr>
            <p:nvPr/>
          </p:nvCxnSpPr>
          <p:spPr>
            <a:xfrm>
              <a:off x="6736452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50">
              <a:extLst>
                <a:ext uri="{FF2B5EF4-FFF2-40B4-BE49-F238E27FC236}">
                  <a16:creationId xmlns:a16="http://schemas.microsoft.com/office/drawing/2014/main" id="{0490A747-6811-41DA-8975-CEB5025B2057}"/>
                </a:ext>
              </a:extLst>
            </p:cNvPr>
            <p:cNvCxnSpPr>
              <a:cxnSpLocks/>
            </p:cNvCxnSpPr>
            <p:nvPr/>
          </p:nvCxnSpPr>
          <p:spPr>
            <a:xfrm>
              <a:off x="6525719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1">
              <a:extLst>
                <a:ext uri="{FF2B5EF4-FFF2-40B4-BE49-F238E27FC236}">
                  <a16:creationId xmlns:a16="http://schemas.microsoft.com/office/drawing/2014/main" id="{A4305240-C1FB-4034-A138-AA7A487F076F}"/>
                </a:ext>
              </a:extLst>
            </p:cNvPr>
            <p:cNvCxnSpPr>
              <a:cxnSpLocks/>
            </p:cNvCxnSpPr>
            <p:nvPr/>
          </p:nvCxnSpPr>
          <p:spPr>
            <a:xfrm>
              <a:off x="6668678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2">
              <a:extLst>
                <a:ext uri="{FF2B5EF4-FFF2-40B4-BE49-F238E27FC236}">
                  <a16:creationId xmlns:a16="http://schemas.microsoft.com/office/drawing/2014/main" id="{92A6D1D5-9CCB-4672-BA4D-42E320C22DC0}"/>
                </a:ext>
              </a:extLst>
            </p:cNvPr>
            <p:cNvCxnSpPr>
              <a:cxnSpLocks/>
            </p:cNvCxnSpPr>
            <p:nvPr/>
          </p:nvCxnSpPr>
          <p:spPr>
            <a:xfrm>
              <a:off x="6598787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3">
              <a:extLst>
                <a:ext uri="{FF2B5EF4-FFF2-40B4-BE49-F238E27FC236}">
                  <a16:creationId xmlns:a16="http://schemas.microsoft.com/office/drawing/2014/main" id="{08D23C41-F38B-4FE5-9535-274A0A5F36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0968" y="5239935"/>
              <a:ext cx="0" cy="720080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4">
              <a:extLst>
                <a:ext uri="{FF2B5EF4-FFF2-40B4-BE49-F238E27FC236}">
                  <a16:creationId xmlns:a16="http://schemas.microsoft.com/office/drawing/2014/main" id="{B9397AB0-9019-482E-8EA8-FB56478CE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7752" y="5239935"/>
              <a:ext cx="0" cy="720080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Прямоугольник 55">
              <a:extLst>
                <a:ext uri="{FF2B5EF4-FFF2-40B4-BE49-F238E27FC236}">
                  <a16:creationId xmlns:a16="http://schemas.microsoft.com/office/drawing/2014/main" id="{72F9E931-139D-4A09-ABD4-E3AC03CBD1BD}"/>
                </a:ext>
              </a:extLst>
            </p:cNvPr>
            <p:cNvSpPr/>
            <p:nvPr/>
          </p:nvSpPr>
          <p:spPr>
            <a:xfrm>
              <a:off x="5618144" y="5743064"/>
              <a:ext cx="864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00000"/>
                  </a:solidFill>
                </a:rPr>
                <a:t>2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C0000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A8C9EAE-2AEF-4C02-B4E3-7DC41078B37F}"/>
                </a:ext>
              </a:extLst>
            </p:cNvPr>
            <p:cNvSpPr txBox="1"/>
            <p:nvPr/>
          </p:nvSpPr>
          <p:spPr>
            <a:xfrm>
              <a:off x="1226929" y="2526509"/>
              <a:ext cx="1323914" cy="67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00FF"/>
                  </a:solidFill>
                  <a:cs typeface="Arial" pitchFamily="34" charset="0"/>
                </a:rPr>
                <a:t>Верхнее кольцо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C6A508A-1CA5-4CEB-B567-B5202A331621}"/>
                </a:ext>
              </a:extLst>
            </p:cNvPr>
            <p:cNvSpPr txBox="1"/>
            <p:nvPr/>
          </p:nvSpPr>
          <p:spPr>
            <a:xfrm>
              <a:off x="1216232" y="4011730"/>
              <a:ext cx="1327479" cy="67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cs typeface="Arial" pitchFamily="34" charset="0"/>
                </a:rPr>
                <a:t>Нижнее кольцо</a:t>
              </a:r>
            </a:p>
          </p:txBody>
        </p:sp>
        <p:sp>
          <p:nvSpPr>
            <p:cNvPr id="41" name="Прямоугольник 41">
              <a:extLst>
                <a:ext uri="{FF2B5EF4-FFF2-40B4-BE49-F238E27FC236}">
                  <a16:creationId xmlns:a16="http://schemas.microsoft.com/office/drawing/2014/main" id="{C686E32E-F539-434C-98C4-6486D0B76EC2}"/>
                </a:ext>
              </a:extLst>
            </p:cNvPr>
            <p:cNvSpPr/>
            <p:nvPr/>
          </p:nvSpPr>
          <p:spPr>
            <a:xfrm>
              <a:off x="2576396" y="4187858"/>
              <a:ext cx="864000" cy="360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3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5DB1CB3F-E5A0-4E6D-98A0-0893C0455E1E}"/>
              </a:ext>
            </a:extLst>
          </p:cNvPr>
          <p:cNvSpPr txBox="1"/>
          <p:nvPr/>
        </p:nvSpPr>
        <p:spPr>
          <a:xfrm>
            <a:off x="589377" y="1088020"/>
            <a:ext cx="1117468" cy="400110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/>
              <a:t>СЭО</a:t>
            </a:r>
          </a:p>
        </p:txBody>
      </p:sp>
      <p:cxnSp>
        <p:nvCxnSpPr>
          <p:cNvPr id="81" name="Прямая со стрелкой 74">
            <a:extLst>
              <a:ext uri="{FF2B5EF4-FFF2-40B4-BE49-F238E27FC236}">
                <a16:creationId xmlns:a16="http://schemas.microsoft.com/office/drawing/2014/main" id="{479938D0-A857-451B-B85F-0123E18039AD}"/>
              </a:ext>
            </a:extLst>
          </p:cNvPr>
          <p:cNvCxnSpPr>
            <a:cxnSpLocks/>
            <a:stCxn id="80" idx="3"/>
            <a:endCxn id="82" idx="1"/>
          </p:cNvCxnSpPr>
          <p:nvPr/>
        </p:nvCxnSpPr>
        <p:spPr>
          <a:xfrm>
            <a:off x="1706845" y="1288077"/>
            <a:ext cx="912602" cy="700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: скругленные углы 78">
            <a:extLst>
              <a:ext uri="{FF2B5EF4-FFF2-40B4-BE49-F238E27FC236}">
                <a16:creationId xmlns:a16="http://schemas.microsoft.com/office/drawing/2014/main" id="{9FFF39C4-6F57-4112-BB33-4FBBB2A6CE56}"/>
              </a:ext>
            </a:extLst>
          </p:cNvPr>
          <p:cNvSpPr/>
          <p:nvPr/>
        </p:nvSpPr>
        <p:spPr>
          <a:xfrm rot="5400000">
            <a:off x="2509326" y="1821841"/>
            <a:ext cx="220242" cy="552960"/>
          </a:xfrm>
          <a:prstGeom prst="roundRect">
            <a:avLst/>
          </a:prstGeom>
          <a:solidFill>
            <a:srgbClr val="4F81BD">
              <a:alpha val="40000"/>
            </a:srgbClr>
          </a:solidFill>
          <a:ln w="127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EB020D6-8C17-4193-9485-4D758D22637D}"/>
              </a:ext>
            </a:extLst>
          </p:cNvPr>
          <p:cNvSpPr txBox="1"/>
          <p:nvPr/>
        </p:nvSpPr>
        <p:spPr>
          <a:xfrm>
            <a:off x="1692388" y="3099172"/>
            <a:ext cx="1931615" cy="707886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Стохаст.охл</a:t>
            </a:r>
            <a:r>
              <a:rPr lang="en-US" sz="2000" dirty="0"/>
              <a:t> + </a:t>
            </a:r>
            <a:r>
              <a:rPr lang="ru-RU" sz="2000" dirty="0"/>
              <a:t>обратная связь</a:t>
            </a:r>
          </a:p>
        </p:txBody>
      </p:sp>
      <p:cxnSp>
        <p:nvCxnSpPr>
          <p:cNvPr id="85" name="Прямая со стрелкой 59">
            <a:extLst>
              <a:ext uri="{FF2B5EF4-FFF2-40B4-BE49-F238E27FC236}">
                <a16:creationId xmlns:a16="http://schemas.microsoft.com/office/drawing/2014/main" id="{2BD6BC17-F23D-43E3-BD78-2225D4F976C4}"/>
              </a:ext>
            </a:extLst>
          </p:cNvPr>
          <p:cNvCxnSpPr>
            <a:cxnSpLocks/>
            <a:stCxn id="83" idx="2"/>
            <a:endCxn id="86" idx="1"/>
          </p:cNvCxnSpPr>
          <p:nvPr/>
        </p:nvCxnSpPr>
        <p:spPr>
          <a:xfrm>
            <a:off x="2658196" y="3807058"/>
            <a:ext cx="650108" cy="10746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58">
            <a:extLst>
              <a:ext uri="{FF2B5EF4-FFF2-40B4-BE49-F238E27FC236}">
                <a16:creationId xmlns:a16="http://schemas.microsoft.com/office/drawing/2014/main" id="{B4924E45-6CDB-458C-B143-458EED477ACA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2658196" y="2100694"/>
            <a:ext cx="594234" cy="9984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: скругленные углы 81">
            <a:extLst>
              <a:ext uri="{FF2B5EF4-FFF2-40B4-BE49-F238E27FC236}">
                <a16:creationId xmlns:a16="http://schemas.microsoft.com/office/drawing/2014/main" id="{F63FA6F2-9E86-4E6B-B23B-ED946566E08F}"/>
              </a:ext>
            </a:extLst>
          </p:cNvPr>
          <p:cNvSpPr/>
          <p:nvPr/>
        </p:nvSpPr>
        <p:spPr>
          <a:xfrm rot="5400000">
            <a:off x="3198183" y="4715386"/>
            <a:ext cx="220242" cy="552960"/>
          </a:xfrm>
          <a:prstGeom prst="roundRect">
            <a:avLst/>
          </a:prstGeom>
          <a:solidFill>
            <a:srgbClr val="4F81BD">
              <a:alpha val="40000"/>
            </a:srgbClr>
          </a:solidFill>
          <a:ln w="127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126919-6925-42E9-AD18-B33269AFD602}"/>
              </a:ext>
            </a:extLst>
          </p:cNvPr>
          <p:cNvSpPr txBox="1"/>
          <p:nvPr/>
        </p:nvSpPr>
        <p:spPr>
          <a:xfrm>
            <a:off x="2985884" y="107813"/>
            <a:ext cx="485368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Компоновка коллайдера</a:t>
            </a: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2163C945-72F3-4AB7-94FF-EE9CE34FD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00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C84B6D-5887-4C0B-A79E-973E4A6FA590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9" name="Прямоугольник 10">
              <a:extLst>
                <a:ext uri="{FF2B5EF4-FFF2-40B4-BE49-F238E27FC236}">
                  <a16:creationId xmlns:a16="http://schemas.microsoft.com/office/drawing/2014/main" id="{2B17BDCD-B235-4BB9-B872-BB2C8C094082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0" name="Рисунок 11">
              <a:extLst>
                <a:ext uri="{FF2B5EF4-FFF2-40B4-BE49-F238E27FC236}">
                  <a16:creationId xmlns:a16="http://schemas.microsoft.com/office/drawing/2014/main" id="{7AA31817-E090-4AFD-B464-C0FC32C3C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75293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74A15-AC9A-0B85-D9D4-0F142545521E}"/>
              </a:ext>
            </a:extLst>
          </p:cNvPr>
          <p:cNvSpPr txBox="1"/>
          <p:nvPr/>
        </p:nvSpPr>
        <p:spPr>
          <a:xfrm>
            <a:off x="137570" y="1267865"/>
            <a:ext cx="4522548" cy="299928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2800" b="1" u="sng" dirty="0">
                <a:solidFill>
                  <a:srgbClr val="002060"/>
                </a:solidFill>
                <a:latin typeface="+mj-lt"/>
              </a:rPr>
              <a:t>Стартовая конфигурация</a:t>
            </a:r>
            <a:endParaRPr lang="en-US" sz="2800" b="1" u="sng" dirty="0">
              <a:solidFill>
                <a:srgbClr val="002060"/>
              </a:solidFill>
              <a:latin typeface="+mj-lt"/>
            </a:endParaRP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RF-1 (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барьерная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)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для накопления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RF-2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в сокращенной комплектации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: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         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по 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2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резонатора на кольцо 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(50%)</a:t>
            </a: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1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канал </a:t>
            </a:r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Стох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. охлаждения на кольцо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           (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продольное охлаждение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3F561-E569-D70D-2647-023EEBEE2598}"/>
              </a:ext>
            </a:extLst>
          </p:cNvPr>
          <p:cNvSpPr txBox="1"/>
          <p:nvPr/>
        </p:nvSpPr>
        <p:spPr>
          <a:xfrm>
            <a:off x="4727510" y="1267865"/>
            <a:ext cx="4360506" cy="346094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eaLnBrk="1" hangingPunct="1">
              <a:lnSpc>
                <a:spcPct val="150000"/>
              </a:lnSpc>
              <a:defRPr sz="2000" b="1" u="sng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ru-RU" sz="2800" dirty="0"/>
              <a:t>Базовая конфигурация</a:t>
            </a:r>
            <a:endParaRPr lang="en-US" sz="2800" dirty="0"/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RF-1 (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барьерная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)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для накопления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RF-2 </a:t>
            </a:r>
            <a:r>
              <a:rPr lang="ru-RU" dirty="0"/>
              <a:t>(22</a:t>
            </a:r>
            <a:r>
              <a:rPr lang="en-US" dirty="0"/>
              <a:t>h)</a:t>
            </a:r>
            <a:r>
              <a:rPr lang="ru-RU" dirty="0"/>
              <a:t>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восемь резонаторов (по 4)</a:t>
            </a: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RF-3 </a:t>
            </a:r>
            <a:r>
              <a:rPr lang="ru-RU" dirty="0"/>
              <a:t>(66</a:t>
            </a:r>
            <a:r>
              <a:rPr lang="en-US" dirty="0"/>
              <a:t>h)</a:t>
            </a:r>
            <a:r>
              <a:rPr lang="ru-RU" dirty="0"/>
              <a:t> проектная </a:t>
            </a:r>
            <a:r>
              <a:rPr lang="en-US" dirty="0"/>
              <a:t>= 16 </a:t>
            </a:r>
            <a:r>
              <a:rPr lang="ru-RU" dirty="0"/>
              <a:t>рез.</a:t>
            </a:r>
            <a:endParaRPr lang="en-US" dirty="0"/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Стох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. охлаждения полная </a:t>
            </a:r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конф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.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pPr marL="91440" indent="-182880" defTabSz="548640">
              <a:buFont typeface="Arial" panose="020B0604020202020204" pitchFamily="34" charset="0"/>
              <a:buChar char="•"/>
            </a:pPr>
            <a:r>
              <a:rPr lang="ru-RU" dirty="0"/>
              <a:t>СЭО </a:t>
            </a:r>
            <a:endParaRPr lang="en-US" dirty="0"/>
          </a:p>
          <a:p>
            <a:pPr marL="91440" indent="-182880" defTabSz="548640">
              <a:buFont typeface="Arial" panose="020B0604020202020204" pitchFamily="34" charset="0"/>
              <a:buChar char="•"/>
            </a:pPr>
            <a:r>
              <a:rPr lang="ru-RU" dirty="0"/>
              <a:t>Обратные связи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C9F40-01A3-5C3D-8B94-D0E964512ECD}"/>
              </a:ext>
            </a:extLst>
          </p:cNvPr>
          <p:cNvSpPr txBox="1"/>
          <p:nvPr/>
        </p:nvSpPr>
        <p:spPr>
          <a:xfrm>
            <a:off x="74647" y="4944891"/>
            <a:ext cx="4585473" cy="11806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36000" tIns="36000" rIns="36000" bIns="36000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 22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сгустка длиной </a:t>
            </a:r>
            <a:r>
              <a:rPr lang="en-US" sz="2400" b="1" dirty="0">
                <a:highlight>
                  <a:srgbClr val="00FF00"/>
                </a:highlight>
                <a:latin typeface="+mj-lt"/>
                <a:sym typeface="Symbol" panose="05050102010706020507" pitchFamily="18" charset="2"/>
              </a:rPr>
              <a:t>  2</a:t>
            </a:r>
            <a:r>
              <a:rPr lang="ru-RU" sz="2400" b="1" dirty="0">
                <a:highlight>
                  <a:srgbClr val="00FF00"/>
                </a:highlight>
                <a:latin typeface="+mj-lt"/>
                <a:sym typeface="Symbol" panose="05050102010706020507" pitchFamily="18" charset="2"/>
              </a:rPr>
              <a:t> м</a:t>
            </a:r>
            <a:r>
              <a:rPr lang="en-US" sz="2400" b="1" dirty="0">
                <a:highlight>
                  <a:srgbClr val="00FF00"/>
                </a:highlight>
                <a:latin typeface="+mj-lt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    в каждом кольце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         светимость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L~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25 c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</a:t>
            </a:r>
            <a:r>
              <a:rPr lang="en-US" sz="2400" b="1" i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-2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anose="05050102010706020507" pitchFamily="18" charset="2"/>
              </a:rPr>
              <a:t>с</a:t>
            </a:r>
            <a:r>
              <a:rPr lang="en-US" sz="2400" b="1" i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anose="05050102010706020507" pitchFamily="18" charset="2"/>
              </a:rPr>
              <a:t>-1</a:t>
            </a:r>
            <a:endParaRPr lang="en-US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AD851-A9FA-131A-0455-0C27D5901A15}"/>
              </a:ext>
            </a:extLst>
          </p:cNvPr>
          <p:cNvSpPr txBox="1"/>
          <p:nvPr/>
        </p:nvSpPr>
        <p:spPr>
          <a:xfrm>
            <a:off x="4727510" y="4954773"/>
            <a:ext cx="4416490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 22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сгустка в каждом кольце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   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длиной </a:t>
            </a:r>
            <a:r>
              <a:rPr lang="en-US" sz="2400" b="1" dirty="0">
                <a:highlight>
                  <a:srgbClr val="00FF00"/>
                </a:highlight>
                <a:latin typeface="+mj-lt"/>
                <a:sym typeface="Symbol" panose="05050102010706020507" pitchFamily="18" charset="2"/>
              </a:rPr>
              <a:t>  0.6</a:t>
            </a:r>
            <a:r>
              <a:rPr lang="ru-RU" sz="2400" b="1" dirty="0">
                <a:highlight>
                  <a:srgbClr val="00FF00"/>
                </a:highlight>
                <a:latin typeface="+mj-lt"/>
                <a:sym typeface="Symbol" panose="05050102010706020507" pitchFamily="18" charset="2"/>
              </a:rPr>
              <a:t> м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        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светимость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L~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27 c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</a:t>
            </a:r>
            <a:r>
              <a:rPr lang="en-US" sz="2400" b="1" i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-2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anose="05050102010706020507" pitchFamily="18" charset="2"/>
              </a:rPr>
              <a:t>с</a:t>
            </a:r>
            <a:r>
              <a:rPr lang="en-US" sz="2400" b="1" i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anose="05050102010706020507" pitchFamily="18" charset="2"/>
              </a:rPr>
              <a:t>-1</a:t>
            </a:r>
            <a:endParaRPr lang="en-US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58A55-1A0D-FC95-EFF2-B9606F29DF69}"/>
              </a:ext>
            </a:extLst>
          </p:cNvPr>
          <p:cNvSpPr txBox="1"/>
          <p:nvPr/>
        </p:nvSpPr>
        <p:spPr>
          <a:xfrm>
            <a:off x="3304934" y="123939"/>
            <a:ext cx="5608060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Конфигурация оборудования</a:t>
            </a:r>
          </a:p>
        </p:txBody>
      </p:sp>
      <p:grpSp>
        <p:nvGrpSpPr>
          <p:cNvPr id="10" name="Gruppieren">
            <a:extLst>
              <a:ext uri="{FF2B5EF4-FFF2-40B4-BE49-F238E27FC236}">
                <a16:creationId xmlns:a16="http://schemas.microsoft.com/office/drawing/2014/main" id="{951BF5F8-C3BA-8A84-2066-82E683726015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2" name="JINR_logo_alpha.png" descr="JINR_logo_alpha.png">
              <a:extLst>
                <a:ext uri="{FF2B5EF4-FFF2-40B4-BE49-F238E27FC236}">
                  <a16:creationId xmlns:a16="http://schemas.microsoft.com/office/drawing/2014/main" id="{7C00CCED-3EE5-625A-5843-327B14CD8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" name="NICA_logo_alpha.png" descr="NICA_logo_alpha.png">
              <a:extLst>
                <a:ext uri="{FF2B5EF4-FFF2-40B4-BE49-F238E27FC236}">
                  <a16:creationId xmlns:a16="http://schemas.microsoft.com/office/drawing/2014/main" id="{FA0E5967-6DA3-9EE7-3006-6D380259B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44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7EE9A95-2B24-468B-B45C-49A10B07DA13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5" name="Прямоугольник 10">
              <a:extLst>
                <a:ext uri="{FF2B5EF4-FFF2-40B4-BE49-F238E27FC236}">
                  <a16:creationId xmlns:a16="http://schemas.microsoft.com/office/drawing/2014/main" id="{C6D4A85A-36F9-4B4F-BB74-403772CC0BE5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6" name="Рисунок 11">
              <a:extLst>
                <a:ext uri="{FF2B5EF4-FFF2-40B4-BE49-F238E27FC236}">
                  <a16:creationId xmlns:a16="http://schemas.microsoft.com/office/drawing/2014/main" id="{37BB277D-DD86-4C5A-8743-89BCD16D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88982" y="6561876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24</a:t>
            </a:fld>
            <a:endParaRPr lang="ru-RU" altLang="ru-RU" dirty="0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3010702" y="131333"/>
            <a:ext cx="612635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Магнитная система коллайдера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24A4736-D05D-38D1-F962-E23192BA6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466" y="832694"/>
            <a:ext cx="4354101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/>
              <a:t>Все регулярные сверхпроводящие магнитные элементы смонтированы на свои места и отъюстированы.</a:t>
            </a:r>
          </a:p>
          <a:p>
            <a:pPr eaLnBrk="1" hangingPunct="1"/>
            <a:r>
              <a:rPr lang="ru-RU" altLang="ru-RU" b="1" i="1" u="sng" dirty="0"/>
              <a:t>В рамках «Технологического цикла» идет поэтапная проверка всех подсистем включая высоковакуумную, криогенную, питания, защит, термометрии, АСУ и </a:t>
            </a:r>
            <a:r>
              <a:rPr lang="ru-RU" altLang="ru-RU" b="1" i="1" u="sng" dirty="0" err="1"/>
              <a:t>др</a:t>
            </a:r>
            <a:r>
              <a:rPr lang="ru-RU" altLang="ru-RU" b="1" i="1" u="sng" dirty="0"/>
              <a:t>…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51A48-868D-4411-AE89-2CF117BBA2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73" r="3590" b="1"/>
          <a:stretch/>
        </p:blipFill>
        <p:spPr>
          <a:xfrm>
            <a:off x="4448754" y="3525173"/>
            <a:ext cx="4651912" cy="28135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917009-D93D-475C-9237-8995D3B6E1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4" y="861632"/>
            <a:ext cx="4850556" cy="3384939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18BEF039-FECF-4333-BB80-257A0F2DD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" y="4247240"/>
            <a:ext cx="449497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/>
              <a:t>Продолжаются сборка и испытания элементов байпасов, ввода токов и криогенных жидкостей, переходов «тепло/холод». </a:t>
            </a:r>
          </a:p>
          <a:p>
            <a:pPr eaLnBrk="1" hangingPunct="1"/>
            <a:r>
              <a:rPr lang="ru-RU" altLang="ru-RU" b="1" i="1" u="sng" dirty="0"/>
              <a:t>В начале августа планируется начать поочередные  криогенно-магнитные испытания полуколец </a:t>
            </a:r>
          </a:p>
        </p:txBody>
      </p:sp>
    </p:spTree>
    <p:extLst>
      <p:ext uri="{BB962C8B-B14F-4D97-AF65-F5344CB8AC3E}">
        <p14:creationId xmlns:p14="http://schemas.microsoft.com/office/powerpoint/2010/main" val="33005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7EE9A95-2B24-468B-B45C-49A10B07DA13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5" name="Прямоугольник 10">
              <a:extLst>
                <a:ext uri="{FF2B5EF4-FFF2-40B4-BE49-F238E27FC236}">
                  <a16:creationId xmlns:a16="http://schemas.microsoft.com/office/drawing/2014/main" id="{C6D4A85A-36F9-4B4F-BB74-403772CC0BE5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6" name="Рисунок 11">
              <a:extLst>
                <a:ext uri="{FF2B5EF4-FFF2-40B4-BE49-F238E27FC236}">
                  <a16:creationId xmlns:a16="http://schemas.microsoft.com/office/drawing/2014/main" id="{37BB277D-DD86-4C5A-8743-89BCD16D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88982" y="6561876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25</a:t>
            </a:fld>
            <a:endParaRPr lang="ru-RU" altLang="ru-RU" dirty="0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3010702" y="131333"/>
            <a:ext cx="612635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Заключение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18BEF039-FECF-4333-BB80-257A0F2DD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99" y="1348028"/>
            <a:ext cx="73412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/>
              <a:t> </a:t>
            </a:r>
          </a:p>
          <a:p>
            <a:pPr eaLnBrk="1" hangingPunct="1"/>
            <a:r>
              <a:rPr lang="ru-RU" altLang="ru-RU" dirty="0"/>
              <a:t>Комплекс развивается, надежность и стабильность работы установок растет, как и продолжительность сеансов. 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Идет первый сеанс работы комплекса </a:t>
            </a:r>
            <a:r>
              <a:rPr lang="en-US" altLang="ru-RU" dirty="0"/>
              <a:t>NICA </a:t>
            </a:r>
            <a:r>
              <a:rPr lang="ru-RU" altLang="ru-RU" dirty="0"/>
              <a:t>старт которому был дан 25 марта 2025. 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Команда проекта  работает над повышением доступности пучков для экспериментов и</a:t>
            </a:r>
            <a:r>
              <a:rPr lang="en-US" altLang="ru-RU" dirty="0"/>
              <a:t> </a:t>
            </a:r>
            <a:r>
              <a:rPr lang="ru-RU" altLang="ru-RU" dirty="0"/>
              <a:t>улучшения их параметров: повышения интенсивности, однородности растяжки и состава, уменьшения </a:t>
            </a:r>
            <a:r>
              <a:rPr lang="ru-RU" altLang="ru-RU" dirty="0" err="1"/>
              <a:t>эмиттанса</a:t>
            </a:r>
            <a:r>
              <a:rPr lang="ru-RU" altLang="ru-RU" dirty="0"/>
              <a:t>.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0244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971"/>
    </mc:Choice>
    <mc:Fallback>
      <p:transition advTm="2697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ucloweb.jinr.ru/nucloserv/img/2021-collider.jpg">
            <a:extLst>
              <a:ext uri="{FF2B5EF4-FFF2-40B4-BE49-F238E27FC236}">
                <a16:creationId xmlns:a16="http://schemas.microsoft.com/office/drawing/2014/main" id="{D4EB12DE-D282-E26D-CFEB-113E13D8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57" y="481264"/>
            <a:ext cx="8210658" cy="578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069757F-FF5B-4F0F-909F-0AC9AED5624E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/>
          <a:srcRect b="13030"/>
          <a:stretch/>
        </p:blipFill>
        <p:spPr bwMode="auto">
          <a:xfrm>
            <a:off x="3604661" y="4855945"/>
            <a:ext cx="2459255" cy="1337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114300" dist="177800" dir="11400000" sx="103000" sy="103000" kx="110000" ky="200000" algn="tl" rotWithShape="0">
              <a:srgbClr val="000000">
                <a:alpha val="31000"/>
              </a:srgbClr>
            </a:outerShdw>
            <a:softEdge rad="596900"/>
          </a:effectLst>
          <a:scene3d>
            <a:camera prst="perspectiveRelaxed" fov="5100000">
              <a:rot lat="18900000" lon="0" rev="0"/>
            </a:camera>
            <a:lightRig rig="twoPt" dir="t">
              <a:rot lat="0" lon="0" rev="7200000"/>
            </a:lightRig>
          </a:scene3d>
          <a:sp3d extrusionH="127000" prstMaterial="powder">
            <a:bevelT w="22860" h="12700"/>
            <a:contourClr>
              <a:srgbClr val="FFFFFF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169004" y="1260908"/>
            <a:ext cx="4805992" cy="4620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29766" algn="ctr">
              <a:spcBef>
                <a:spcPts val="2288"/>
              </a:spcBef>
              <a:defRPr/>
            </a:pPr>
            <a:r>
              <a:rPr lang="ru-RU" sz="30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>Спасибо за внимание</a:t>
            </a:r>
            <a:endParaRPr lang="en-US" sz="3000" b="1" i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3395-C13E-4BB4-9D39-DEE37B6D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0011A-DD0B-46FA-AACD-F9EE0DC57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45B8-D3B9-4854-AD00-C3E81E4D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F6A97-D550-42BC-912B-EF258595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BFA6-2415-4F37-A2C7-E28C51B4257E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33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971"/>
    </mc:Choice>
    <mc:Fallback>
      <p:transition advTm="2697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AEC7F-8CDF-4B31-3317-05BF605C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51" y="8230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75" b="1" dirty="0"/>
              <a:t>Сеанс пусконаладочных работ на комплексе </a:t>
            </a:r>
            <a:r>
              <a:rPr lang="en-US" sz="3675" b="1" dirty="0"/>
              <a:t>NICA</a:t>
            </a:r>
            <a:r>
              <a:rPr lang="ru-RU" sz="3675" b="1" dirty="0"/>
              <a:t> 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A0AB41C-23BF-639A-7F20-AB6F9B812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31493"/>
              </p:ext>
            </p:extLst>
          </p:nvPr>
        </p:nvGraphicFramePr>
        <p:xfrm>
          <a:off x="266337" y="1695487"/>
          <a:ext cx="8492284" cy="4116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3714">
                  <a:extLst>
                    <a:ext uri="{9D8B030D-6E8A-4147-A177-3AD203B41FA5}">
                      <a16:colId xmlns:a16="http://schemas.microsoft.com/office/drawing/2014/main" val="1291790801"/>
                    </a:ext>
                  </a:extLst>
                </a:gridCol>
                <a:gridCol w="493268">
                  <a:extLst>
                    <a:ext uri="{9D8B030D-6E8A-4147-A177-3AD203B41FA5}">
                      <a16:colId xmlns:a16="http://schemas.microsoft.com/office/drawing/2014/main" val="1566456521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586411525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308011580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3807722910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2234429609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2655223253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2199395891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3201201292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7172412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902753046"/>
                    </a:ext>
                  </a:extLst>
                </a:gridCol>
              </a:tblGrid>
              <a:tr h="515631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2024</a:t>
                      </a:r>
                    </a:p>
                    <a:p>
                      <a:pPr algn="ctr"/>
                      <a:r>
                        <a:rPr lang="ru-RU" sz="1200" dirty="0"/>
                        <a:t>Дек.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Январь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Февр.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Март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Апрель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Май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Июнь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Июль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Август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Сент.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825620"/>
                  </a:ext>
                </a:extLst>
              </a:tr>
              <a:tr h="479446">
                <a:tc>
                  <a:txBody>
                    <a:bodyPr/>
                    <a:lstStyle/>
                    <a:p>
                      <a:r>
                        <a:rPr lang="ru-RU" sz="1200" dirty="0"/>
                        <a:t>Комплексные испытания систем коллайдера: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515524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r>
                        <a:rPr lang="ru-RU" sz="1200" dirty="0" err="1"/>
                        <a:t>Охл</a:t>
                      </a:r>
                      <a:r>
                        <a:rPr lang="ru-RU" sz="1200" dirty="0"/>
                        <a:t>. западной арки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74788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/>
                        <a:t>Охл</a:t>
                      </a:r>
                      <a:r>
                        <a:rPr lang="ru-RU" sz="1200" dirty="0"/>
                        <a:t>. восточной арки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720040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Охлаждение Бустера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696967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</a:rPr>
                        <a:t>Пучки</a:t>
                      </a:r>
                      <a:r>
                        <a:rPr lang="ru-RU" sz="1200" dirty="0"/>
                        <a:t> в Бустере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310715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Охлаждение  </a:t>
                      </a:r>
                      <a:r>
                        <a:rPr lang="ru-RU" sz="1200" dirty="0" err="1"/>
                        <a:t>Нуклотрона</a:t>
                      </a:r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917685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</a:rPr>
                        <a:t>Пучки</a:t>
                      </a:r>
                      <a:r>
                        <a:rPr lang="ru-RU" sz="1200" dirty="0"/>
                        <a:t> в </a:t>
                      </a:r>
                      <a:r>
                        <a:rPr lang="ru-RU" sz="1200" dirty="0" err="1"/>
                        <a:t>Нуклотроне</a:t>
                      </a:r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629344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Настройка каналов в Колл.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139351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Инжекция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пучка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Колл.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663609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Пучки  в Колл.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025945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Начало работы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MPD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мишень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067323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00738CC6-BAA9-4223-A973-2E82CBDA9BEF}"/>
              </a:ext>
            </a:extLst>
          </p:cNvPr>
          <p:cNvGrpSpPr/>
          <p:nvPr/>
        </p:nvGrpSpPr>
        <p:grpSpPr>
          <a:xfrm>
            <a:off x="2650335" y="2257124"/>
            <a:ext cx="6111427" cy="3528655"/>
            <a:chOff x="3529175" y="2308860"/>
            <a:chExt cx="8148569" cy="3954780"/>
          </a:xfrm>
        </p:grpSpPr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5B36B91A-7A31-4D63-FA27-42FC3B164361}"/>
                </a:ext>
              </a:extLst>
            </p:cNvPr>
            <p:cNvCxnSpPr/>
            <p:nvPr/>
          </p:nvCxnSpPr>
          <p:spPr>
            <a:xfrm>
              <a:off x="6203423" y="2308860"/>
              <a:ext cx="0" cy="3954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2A0AD5C7-BABC-4BEB-C2C4-257CC8711AE9}"/>
                </a:ext>
              </a:extLst>
            </p:cNvPr>
            <p:cNvCxnSpPr/>
            <p:nvPr/>
          </p:nvCxnSpPr>
          <p:spPr>
            <a:xfrm>
              <a:off x="9910990" y="2308860"/>
              <a:ext cx="0" cy="3954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7BB7334A-AAED-00B5-10CA-721090C6CAD8}"/>
                </a:ext>
              </a:extLst>
            </p:cNvPr>
            <p:cNvCxnSpPr/>
            <p:nvPr/>
          </p:nvCxnSpPr>
          <p:spPr>
            <a:xfrm>
              <a:off x="3529175" y="2308860"/>
              <a:ext cx="0" cy="3954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Группа 28">
              <a:extLst>
                <a:ext uri="{FF2B5EF4-FFF2-40B4-BE49-F238E27FC236}">
                  <a16:creationId xmlns:a16="http://schemas.microsoft.com/office/drawing/2014/main" id="{81BD9750-92E4-464B-8FB3-9748F424527E}"/>
                </a:ext>
              </a:extLst>
            </p:cNvPr>
            <p:cNvGrpSpPr/>
            <p:nvPr/>
          </p:nvGrpSpPr>
          <p:grpSpPr>
            <a:xfrm>
              <a:off x="3555820" y="2437713"/>
              <a:ext cx="8121924" cy="3625499"/>
              <a:chOff x="2693853" y="2451968"/>
              <a:chExt cx="8121924" cy="3625499"/>
            </a:xfrm>
          </p:grpSpPr>
          <p:sp>
            <p:nvSpPr>
              <p:cNvPr id="31" name="Прямоугольник 6">
                <a:extLst>
                  <a:ext uri="{FF2B5EF4-FFF2-40B4-BE49-F238E27FC236}">
                    <a16:creationId xmlns:a16="http://schemas.microsoft.com/office/drawing/2014/main" id="{210D061B-088A-41AE-84E4-1F206CCA2B76}"/>
                  </a:ext>
                </a:extLst>
              </p:cNvPr>
              <p:cNvSpPr/>
              <p:nvPr/>
            </p:nvSpPr>
            <p:spPr>
              <a:xfrm>
                <a:off x="2693853" y="2451968"/>
                <a:ext cx="5418157" cy="20295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Прямоугольник 7">
                <a:extLst>
                  <a:ext uri="{FF2B5EF4-FFF2-40B4-BE49-F238E27FC236}">
                    <a16:creationId xmlns:a16="http://schemas.microsoft.com/office/drawing/2014/main" id="{4C3AD64D-EE7F-4905-83B7-54E2359CF1A8}"/>
                  </a:ext>
                </a:extLst>
              </p:cNvPr>
              <p:cNvSpPr/>
              <p:nvPr/>
            </p:nvSpPr>
            <p:spPr>
              <a:xfrm>
                <a:off x="5614448" y="2861021"/>
                <a:ext cx="5197140" cy="19674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Прямоугольник 8">
                <a:extLst>
                  <a:ext uri="{FF2B5EF4-FFF2-40B4-BE49-F238E27FC236}">
                    <a16:creationId xmlns:a16="http://schemas.microsoft.com/office/drawing/2014/main" id="{DFB9089F-8016-4674-B399-7FD2995C9756}"/>
                  </a:ext>
                </a:extLst>
              </p:cNvPr>
              <p:cNvSpPr/>
              <p:nvPr/>
            </p:nvSpPr>
            <p:spPr>
              <a:xfrm>
                <a:off x="6086546" y="3217632"/>
                <a:ext cx="4699559" cy="1977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Прямоугольник 9">
                <a:extLst>
                  <a:ext uri="{FF2B5EF4-FFF2-40B4-BE49-F238E27FC236}">
                    <a16:creationId xmlns:a16="http://schemas.microsoft.com/office/drawing/2014/main" id="{0DAEBEA5-A292-4B4B-9EA4-1F019B705DA4}"/>
                  </a:ext>
                </a:extLst>
              </p:cNvPr>
              <p:cNvSpPr/>
              <p:nvPr/>
            </p:nvSpPr>
            <p:spPr>
              <a:xfrm>
                <a:off x="4022490" y="3878079"/>
                <a:ext cx="6789097" cy="197896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Прямоугольник 10">
                <a:extLst>
                  <a:ext uri="{FF2B5EF4-FFF2-40B4-BE49-F238E27FC236}">
                    <a16:creationId xmlns:a16="http://schemas.microsoft.com/office/drawing/2014/main" id="{A38E18F2-4F57-45D5-9742-B7CDB9336A7F}"/>
                  </a:ext>
                </a:extLst>
              </p:cNvPr>
              <p:cNvSpPr/>
              <p:nvPr/>
            </p:nvSpPr>
            <p:spPr>
              <a:xfrm>
                <a:off x="7685169" y="4881540"/>
                <a:ext cx="393765" cy="18868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11">
                <a:extLst>
                  <a:ext uri="{FF2B5EF4-FFF2-40B4-BE49-F238E27FC236}">
                    <a16:creationId xmlns:a16="http://schemas.microsoft.com/office/drawing/2014/main" id="{F676ED13-F772-4FEB-8FC2-1C233FCCD716}"/>
                  </a:ext>
                </a:extLst>
              </p:cNvPr>
              <p:cNvSpPr/>
              <p:nvPr/>
            </p:nvSpPr>
            <p:spPr>
              <a:xfrm>
                <a:off x="5768436" y="4211612"/>
                <a:ext cx="5038540" cy="1870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Прямоугольник 12">
                <a:extLst>
                  <a:ext uri="{FF2B5EF4-FFF2-40B4-BE49-F238E27FC236}">
                    <a16:creationId xmlns:a16="http://schemas.microsoft.com/office/drawing/2014/main" id="{AC5D80E2-3336-49CD-8A9D-85DE8D9FBDE9}"/>
                  </a:ext>
                </a:extLst>
              </p:cNvPr>
              <p:cNvSpPr/>
              <p:nvPr/>
            </p:nvSpPr>
            <p:spPr>
              <a:xfrm>
                <a:off x="3706932" y="3555880"/>
                <a:ext cx="7100058" cy="18166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Прямоугольник 13">
                <a:extLst>
                  <a:ext uri="{FF2B5EF4-FFF2-40B4-BE49-F238E27FC236}">
                    <a16:creationId xmlns:a16="http://schemas.microsoft.com/office/drawing/2014/main" id="{2ADD252A-C417-4C02-A0B0-A28F91126EBA}"/>
                  </a:ext>
                </a:extLst>
              </p:cNvPr>
              <p:cNvSpPr/>
              <p:nvPr/>
            </p:nvSpPr>
            <p:spPr>
              <a:xfrm>
                <a:off x="5768436" y="4545760"/>
                <a:ext cx="5020497" cy="18700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Прямоугольник 15">
                <a:extLst>
                  <a:ext uri="{FF2B5EF4-FFF2-40B4-BE49-F238E27FC236}">
                    <a16:creationId xmlns:a16="http://schemas.microsoft.com/office/drawing/2014/main" id="{390E7EC9-3941-45D6-89BB-CB6CBEC4BD80}"/>
                  </a:ext>
                </a:extLst>
              </p:cNvPr>
              <p:cNvSpPr/>
              <p:nvPr/>
            </p:nvSpPr>
            <p:spPr>
              <a:xfrm>
                <a:off x="5349836" y="4214656"/>
                <a:ext cx="418600" cy="173211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Прямоугольник 16">
                <a:extLst>
                  <a:ext uri="{FF2B5EF4-FFF2-40B4-BE49-F238E27FC236}">
                    <a16:creationId xmlns:a16="http://schemas.microsoft.com/office/drawing/2014/main" id="{907E9B38-D41D-41A4-90D2-0AA7E5540204}"/>
                  </a:ext>
                </a:extLst>
              </p:cNvPr>
              <p:cNvSpPr/>
              <p:nvPr/>
            </p:nvSpPr>
            <p:spPr>
              <a:xfrm>
                <a:off x="8078933" y="4881540"/>
                <a:ext cx="2728053" cy="18868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7">
                <a:extLst>
                  <a:ext uri="{FF2B5EF4-FFF2-40B4-BE49-F238E27FC236}">
                    <a16:creationId xmlns:a16="http://schemas.microsoft.com/office/drawing/2014/main" id="{4F0ACAAF-AE6D-4C35-8E1B-476C94A16638}"/>
                  </a:ext>
                </a:extLst>
              </p:cNvPr>
              <p:cNvSpPr/>
              <p:nvPr/>
            </p:nvSpPr>
            <p:spPr>
              <a:xfrm>
                <a:off x="8570934" y="5217366"/>
                <a:ext cx="1142662" cy="18868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Прямоугольник 18">
                <a:extLst>
                  <a:ext uri="{FF2B5EF4-FFF2-40B4-BE49-F238E27FC236}">
                    <a16:creationId xmlns:a16="http://schemas.microsoft.com/office/drawing/2014/main" id="{789A6A3C-F58F-4639-B434-BA1F6DB6214E}"/>
                  </a:ext>
                </a:extLst>
              </p:cNvPr>
              <p:cNvSpPr/>
              <p:nvPr/>
            </p:nvSpPr>
            <p:spPr>
              <a:xfrm>
                <a:off x="9426182" y="5885676"/>
                <a:ext cx="1380793" cy="19179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4" name="Прямоугольник 23">
                <a:extLst>
                  <a:ext uri="{FF2B5EF4-FFF2-40B4-BE49-F238E27FC236}">
                    <a16:creationId xmlns:a16="http://schemas.microsoft.com/office/drawing/2014/main" id="{32C988C9-F601-4D16-A9F0-A72D1A76BB81}"/>
                  </a:ext>
                </a:extLst>
              </p:cNvPr>
              <p:cNvSpPr/>
              <p:nvPr/>
            </p:nvSpPr>
            <p:spPr>
              <a:xfrm>
                <a:off x="9030621" y="5549850"/>
                <a:ext cx="1785156" cy="191791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F3EDC0E-ACD0-4142-8F73-2DDE606FDA1D}"/>
              </a:ext>
            </a:extLst>
          </p:cNvPr>
          <p:cNvGrpSpPr/>
          <p:nvPr/>
        </p:nvGrpSpPr>
        <p:grpSpPr>
          <a:xfrm>
            <a:off x="2405289" y="5812824"/>
            <a:ext cx="5620992" cy="522114"/>
            <a:chOff x="3207051" y="6607427"/>
            <a:chExt cx="7494656" cy="69615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474A80-B296-479C-8567-79E2AC4E4305}"/>
                </a:ext>
              </a:extLst>
            </p:cNvPr>
            <p:cNvSpPr txBox="1"/>
            <p:nvPr/>
          </p:nvSpPr>
          <p:spPr>
            <a:xfrm>
              <a:off x="5800795" y="6613800"/>
              <a:ext cx="12592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rgbClr val="FF0000"/>
                  </a:solidFill>
                </a:rPr>
                <a:t>24 мар. пуск комплекса на эксперимент 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EEEE285-389D-4CB0-BA11-1FE83D1C4945}"/>
                </a:ext>
              </a:extLst>
            </p:cNvPr>
            <p:cNvSpPr txBox="1"/>
            <p:nvPr/>
          </p:nvSpPr>
          <p:spPr>
            <a:xfrm>
              <a:off x="3207051" y="6607427"/>
              <a:ext cx="11756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rgbClr val="FF0000"/>
                  </a:solidFill>
                </a:rPr>
                <a:t>25 дек. старт комплексных испытаний 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9D83DE1-BC07-49B0-978C-04A056CB87C6}"/>
                </a:ext>
              </a:extLst>
            </p:cNvPr>
            <p:cNvSpPr txBox="1"/>
            <p:nvPr/>
          </p:nvSpPr>
          <p:spPr>
            <a:xfrm>
              <a:off x="9575054" y="6626471"/>
              <a:ext cx="112665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rgbClr val="FF0000"/>
                  </a:solidFill>
                </a:rPr>
                <a:t>Август</a:t>
              </a:r>
            </a:p>
            <a:p>
              <a:r>
                <a:rPr lang="ru-RU" sz="900" dirty="0">
                  <a:solidFill>
                    <a:srgbClr val="FF0000"/>
                  </a:solidFill>
                </a:rPr>
                <a:t> Пучки в коллайдере 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41D49CF-2B4D-4D8A-9860-B2022C2FD155}"/>
              </a:ext>
            </a:extLst>
          </p:cNvPr>
          <p:cNvGrpSpPr/>
          <p:nvPr/>
        </p:nvGrpSpPr>
        <p:grpSpPr>
          <a:xfrm>
            <a:off x="0" y="-174194"/>
            <a:ext cx="9144000" cy="771099"/>
            <a:chOff x="0" y="0"/>
            <a:chExt cx="9144000" cy="771099"/>
          </a:xfrm>
        </p:grpSpPr>
        <p:sp>
          <p:nvSpPr>
            <p:cNvPr id="55" name="Прямоугольник 10">
              <a:extLst>
                <a:ext uri="{FF2B5EF4-FFF2-40B4-BE49-F238E27FC236}">
                  <a16:creationId xmlns:a16="http://schemas.microsoft.com/office/drawing/2014/main" id="{659A51C0-0960-4D23-8177-4D49DFBCA8E6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56" name="Рисунок 11">
              <a:extLst>
                <a:ext uri="{FF2B5EF4-FFF2-40B4-BE49-F238E27FC236}">
                  <a16:creationId xmlns:a16="http://schemas.microsoft.com/office/drawing/2014/main" id="{B2901224-8AEF-4D8A-9698-93B6BB787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C5642376-3E78-46A7-9EDC-93406963A648}"/>
              </a:ext>
            </a:extLst>
          </p:cNvPr>
          <p:cNvSpPr txBox="1">
            <a:spLocks/>
          </p:cNvSpPr>
          <p:nvPr/>
        </p:nvSpPr>
        <p:spPr bwMode="auto">
          <a:xfrm>
            <a:off x="3263539" y="-25364"/>
            <a:ext cx="549822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altLang="ru-RU" dirty="0"/>
              <a:t> </a:t>
            </a:r>
            <a:r>
              <a:rPr lang="ru-RU" altLang="ru-RU" dirty="0"/>
              <a:t>План запуска комплекса </a:t>
            </a:r>
            <a:r>
              <a:rPr lang="en-US" altLang="ru-RU" dirty="0"/>
              <a:t>NICA</a:t>
            </a:r>
            <a:endParaRPr lang="ru-RU" altLang="ru-RU" dirty="0"/>
          </a:p>
        </p:txBody>
      </p:sp>
      <p:grpSp>
        <p:nvGrpSpPr>
          <p:cNvPr id="58" name="Gruppieren">
            <a:extLst>
              <a:ext uri="{FF2B5EF4-FFF2-40B4-BE49-F238E27FC236}">
                <a16:creationId xmlns:a16="http://schemas.microsoft.com/office/drawing/2014/main" id="{E47FAF42-545D-4326-AC06-C46A2F549900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59" name="JINR_logo_alpha.png" descr="JINR_logo_alpha.png">
              <a:extLst>
                <a:ext uri="{FF2B5EF4-FFF2-40B4-BE49-F238E27FC236}">
                  <a16:creationId xmlns:a16="http://schemas.microsoft.com/office/drawing/2014/main" id="{C6AE31A9-B102-490B-B1F4-8C6819D9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60" name="NICA_logo_alpha.png" descr="NICA_logo_alpha.png">
              <a:extLst>
                <a:ext uri="{FF2B5EF4-FFF2-40B4-BE49-F238E27FC236}">
                  <a16:creationId xmlns:a16="http://schemas.microsoft.com/office/drawing/2014/main" id="{F60D8132-1FC6-499D-BD2C-90047E76D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C9C17A-4ED9-423C-B437-E8C6F7BF770F}"/>
              </a:ext>
            </a:extLst>
          </p:cNvPr>
          <p:cNvCxnSpPr/>
          <p:nvPr/>
        </p:nvCxnSpPr>
        <p:spPr>
          <a:xfrm>
            <a:off x="3739415" y="2122371"/>
            <a:ext cx="0" cy="355342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Down 6">
            <a:extLst>
              <a:ext uri="{FF2B5EF4-FFF2-40B4-BE49-F238E27FC236}">
                <a16:creationId xmlns:a16="http://schemas.microsoft.com/office/drawing/2014/main" id="{B91D3CD6-4BA5-4268-92B7-2A71BC1EBDA2}"/>
              </a:ext>
            </a:extLst>
          </p:cNvPr>
          <p:cNvSpPr/>
          <p:nvPr/>
        </p:nvSpPr>
        <p:spPr>
          <a:xfrm>
            <a:off x="3716555" y="1590684"/>
            <a:ext cx="45719" cy="380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1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971"/>
    </mc:Choice>
    <mc:Fallback>
      <p:transition advTm="2697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EEEA9-E507-439D-8281-5C7E91E0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EDC09-891F-4269-9C44-A8CDE8B21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B9EE9-07DF-4D16-B270-472A2864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1127F-591C-4766-BE39-557A9A71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BFA6-2415-4F37-A2C7-E28C51B4257E}" type="slidenum">
              <a:rPr lang="ru-RU" altLang="ru-RU" smtClean="0"/>
              <a:pPr/>
              <a:t>3</a:t>
            </a:fld>
            <a:endParaRPr lang="ru-RU" alt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7FCA1-D33A-4662-8478-3F7CD27D1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4" y="0"/>
            <a:ext cx="9097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74602-ACC0-E64E-A252-DE67A096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4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599CE-6C63-7345-BB33-3897628AFF33}"/>
              </a:ext>
            </a:extLst>
          </p:cNvPr>
          <p:cNvSpPr/>
          <p:nvPr/>
        </p:nvSpPr>
        <p:spPr>
          <a:xfrm>
            <a:off x="0" y="873808"/>
            <a:ext cx="5369252" cy="1900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altLang="ru-RU" b="1" i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Создание ускорительной базы ЛФВЭ ОИЯИ: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- 1993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altLang="ru-RU" sz="15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руководством акад.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А.М. Балдина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 – </a:t>
            </a:r>
            <a:r>
              <a:rPr 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мире СП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синхротрон тяжелых ионов (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ГэВ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нуклон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 основе передовой технологии 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«Дубненских» СП магнитов,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востребованных как для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ускорительных центров,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и для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прикладных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A0A29-5A50-514D-8106-919002103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568" y="1021443"/>
            <a:ext cx="3727624" cy="2096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01BADA-BC18-BF47-B0A4-D59B78E6E3A3}"/>
              </a:ext>
            </a:extLst>
          </p:cNvPr>
          <p:cNvSpPr txBox="1"/>
          <p:nvPr/>
        </p:nvSpPr>
        <p:spPr>
          <a:xfrm>
            <a:off x="-1" y="2723818"/>
            <a:ext cx="5196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- 2009: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решением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КПП ОИЯИ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началась реализация </a:t>
            </a:r>
          </a:p>
          <a:p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5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5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ucloton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ollider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5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5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cility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5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BF65B-7A82-664C-8F89-0275F9D32697}"/>
              </a:ext>
            </a:extLst>
          </p:cNvPr>
          <p:cNvSpPr txBox="1"/>
          <p:nvPr/>
        </p:nvSpPr>
        <p:spPr>
          <a:xfrm>
            <a:off x="7567885" y="4797795"/>
            <a:ext cx="13763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1A048-F052-85F3-B756-FA4BD4E09A43}"/>
              </a:ext>
            </a:extLst>
          </p:cNvPr>
          <p:cNvSpPr txBox="1"/>
          <p:nvPr/>
        </p:nvSpPr>
        <p:spPr>
          <a:xfrm>
            <a:off x="7449702" y="2662474"/>
            <a:ext cx="16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  <a:endParaRPr lang="en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51E7652-7170-734C-387A-6FB1A4C37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98" y="3660160"/>
            <a:ext cx="1795261" cy="247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842624A8-FC98-ACF5-2DCB-A5B0B21B8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2764" y="3768512"/>
            <a:ext cx="1727080" cy="204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584A79-EEB4-3A1C-69B8-E51A50856E4C}"/>
              </a:ext>
            </a:extLst>
          </p:cNvPr>
          <p:cNvSpPr txBox="1"/>
          <p:nvPr/>
        </p:nvSpPr>
        <p:spPr>
          <a:xfrm>
            <a:off x="39862" y="3245664"/>
            <a:ext cx="53293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- 2016: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подписано Соглашение между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 и </a:t>
            </a:r>
            <a:endParaRPr lang="ru-RU" sz="15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Правительством РФ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 создании  и  эксплуатации</a:t>
            </a:r>
          </a:p>
          <a:p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     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15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1204AB-A9C9-5141-E63E-3FBD442E4ACA}"/>
              </a:ext>
            </a:extLst>
          </p:cNvPr>
          <p:cNvSpPr txBox="1"/>
          <p:nvPr/>
        </p:nvSpPr>
        <p:spPr>
          <a:xfrm>
            <a:off x="127024" y="5942917"/>
            <a:ext cx="8977114" cy="323165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- 2018: </a:t>
            </a:r>
            <a:r>
              <a:rPr lang="ru-RU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Мегасайенс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вошел в состав  Национального проекта 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НАУКА</a:t>
            </a:r>
          </a:p>
        </p:txBody>
      </p:sp>
      <p:pic>
        <p:nvPicPr>
          <p:cNvPr id="22" name="Picture 21" descr="Screen Shot 2019-02-17 at 21.49.33.png">
            <a:extLst>
              <a:ext uri="{FF2B5EF4-FFF2-40B4-BE49-F238E27FC236}">
                <a16:creationId xmlns:a16="http://schemas.microsoft.com/office/drawing/2014/main" id="{F038E1B5-7097-CE9B-E9C7-A8244FBA7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60" y="4639164"/>
            <a:ext cx="2003361" cy="8153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960AC69-CB6A-44DD-947F-0004E265B6A8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7" name="Прямоугольник 10">
              <a:extLst>
                <a:ext uri="{FF2B5EF4-FFF2-40B4-BE49-F238E27FC236}">
                  <a16:creationId xmlns:a16="http://schemas.microsoft.com/office/drawing/2014/main" id="{2DE63F99-81D0-4331-B3B9-C05806ACA56D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3" name="Рисунок 11">
              <a:extLst>
                <a:ext uri="{FF2B5EF4-FFF2-40B4-BE49-F238E27FC236}">
                  <a16:creationId xmlns:a16="http://schemas.microsoft.com/office/drawing/2014/main" id="{A6F749A5-6F45-4620-B742-86E625DD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926245A-2F97-40DC-B7A6-AE0371C1C063}"/>
              </a:ext>
            </a:extLst>
          </p:cNvPr>
          <p:cNvSpPr txBox="1"/>
          <p:nvPr/>
        </p:nvSpPr>
        <p:spPr>
          <a:xfrm>
            <a:off x="3394432" y="123007"/>
            <a:ext cx="323181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pieren">
            <a:extLst>
              <a:ext uri="{FF2B5EF4-FFF2-40B4-BE49-F238E27FC236}">
                <a16:creationId xmlns:a16="http://schemas.microsoft.com/office/drawing/2014/main" id="{0A3E1528-6E62-4176-A000-FB9ED41660F1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6" name="JINR_logo_alpha.png" descr="JINR_logo_alpha.png">
              <a:extLst>
                <a:ext uri="{FF2B5EF4-FFF2-40B4-BE49-F238E27FC236}">
                  <a16:creationId xmlns:a16="http://schemas.microsoft.com/office/drawing/2014/main" id="{65CFEBA4-0862-4811-8EC8-E868D01F1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>
              <a:extLst>
                <a:ext uri="{FF2B5EF4-FFF2-40B4-BE49-F238E27FC236}">
                  <a16:creationId xmlns:a16="http://schemas.microsoft.com/office/drawing/2014/main" id="{12913848-6CA6-42CA-AD8B-7F0457853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8" name="TextBox 2">
            <a:extLst>
              <a:ext uri="{FF2B5EF4-FFF2-40B4-BE49-F238E27FC236}">
                <a16:creationId xmlns:a16="http://schemas.microsoft.com/office/drawing/2014/main" id="{018EA874-7F57-4507-848F-62B5A239A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Заседание Совета РАН по физике тяжелых ионов</a:t>
            </a:r>
            <a:endParaRPr lang="ru-RU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FF425-7F61-42D9-973E-6CA437EB66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7788" y="3225453"/>
            <a:ext cx="3706122" cy="2328221"/>
          </a:xfrm>
          <a:prstGeom prst="rect">
            <a:avLst/>
          </a:prstGeom>
        </p:spPr>
      </p:pic>
      <p:pic>
        <p:nvPicPr>
          <p:cNvPr id="9" name="Picture 6" descr="NICA-Logo_4c">
            <a:extLst>
              <a:ext uri="{FF2B5EF4-FFF2-40B4-BE49-F238E27FC236}">
                <a16:creationId xmlns:a16="http://schemas.microsoft.com/office/drawing/2014/main" id="{05A87F25-AF8F-A34F-B533-95C5AB0D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8306" y="3156901"/>
            <a:ext cx="983282" cy="484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9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Tm="269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5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Oval 611"/>
          <p:cNvSpPr>
            <a:spLocks noChangeArrowheads="1"/>
          </p:cNvSpPr>
          <p:nvPr/>
        </p:nvSpPr>
        <p:spPr bwMode="auto">
          <a:xfrm>
            <a:off x="4700625" y="2107096"/>
            <a:ext cx="3751868" cy="17476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cs typeface="+mn-cs"/>
            </a:endParaRPr>
          </a:p>
        </p:txBody>
      </p:sp>
      <p:sp>
        <p:nvSpPr>
          <p:cNvPr id="11" name="Text Box 607"/>
          <p:cNvSpPr txBox="1">
            <a:spLocks noChangeArrowheads="1"/>
          </p:cNvSpPr>
          <p:nvPr/>
        </p:nvSpPr>
        <p:spPr bwMode="auto">
          <a:xfrm>
            <a:off x="586173" y="3185629"/>
            <a:ext cx="842601" cy="603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SPP </a:t>
            </a:r>
            <a:endParaRPr lang="ru-RU" sz="2400" b="1" dirty="0">
              <a:cs typeface="+mn-cs"/>
            </a:endParaRPr>
          </a:p>
        </p:txBody>
      </p:sp>
      <p:sp>
        <p:nvSpPr>
          <p:cNvPr id="12" name="Text Box 609"/>
          <p:cNvSpPr txBox="1">
            <a:spLocks noChangeArrowheads="1"/>
          </p:cNvSpPr>
          <p:nvPr/>
        </p:nvSpPr>
        <p:spPr bwMode="auto">
          <a:xfrm>
            <a:off x="3213104" y="3531989"/>
            <a:ext cx="1632816" cy="6002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lnSpc>
                <a:spcPct val="130000"/>
              </a:lnSpc>
              <a:spcBef>
                <a:spcPts val="0"/>
              </a:spcBef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LU-20</a:t>
            </a:r>
            <a:endParaRPr lang="ru-RU" sz="2400" b="1" dirty="0">
              <a:cs typeface="+mn-cs"/>
            </a:endParaRPr>
          </a:p>
        </p:txBody>
      </p:sp>
      <p:sp>
        <p:nvSpPr>
          <p:cNvPr id="13" name="Text Box 612"/>
          <p:cNvSpPr txBox="1">
            <a:spLocks noChangeArrowheads="1"/>
          </p:cNvSpPr>
          <p:nvPr/>
        </p:nvSpPr>
        <p:spPr bwMode="auto">
          <a:xfrm>
            <a:off x="5573216" y="2253406"/>
            <a:ext cx="2084860" cy="5612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800" b="1" dirty="0">
                <a:latin typeface="Times New Roman" pitchFamily="18" charset="0"/>
                <a:ea typeface="SimSun" pitchFamily="2" charset="-122"/>
                <a:cs typeface="+mn-cs"/>
              </a:rPr>
              <a:t>Nuclotron</a:t>
            </a:r>
            <a:endParaRPr lang="ru-RU" sz="2800" b="1" dirty="0">
              <a:cs typeface="+mn-cs"/>
            </a:endParaRPr>
          </a:p>
        </p:txBody>
      </p:sp>
      <p:sp>
        <p:nvSpPr>
          <p:cNvPr id="14" name="Text Box 613"/>
          <p:cNvSpPr txBox="1">
            <a:spLocks noChangeArrowheads="1"/>
          </p:cNvSpPr>
          <p:nvPr/>
        </p:nvSpPr>
        <p:spPr bwMode="auto">
          <a:xfrm>
            <a:off x="560692" y="5428535"/>
            <a:ext cx="1071962" cy="494285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ESIS</a:t>
            </a:r>
            <a:endParaRPr lang="ru-RU" sz="2400" b="1" dirty="0">
              <a:cs typeface="+mn-cs"/>
            </a:endParaRPr>
          </a:p>
        </p:txBody>
      </p:sp>
      <p:sp>
        <p:nvSpPr>
          <p:cNvPr id="15" name="Oval 616"/>
          <p:cNvSpPr>
            <a:spLocks noChangeArrowheads="1"/>
          </p:cNvSpPr>
          <p:nvPr/>
        </p:nvSpPr>
        <p:spPr bwMode="auto">
          <a:xfrm>
            <a:off x="5509779" y="4574790"/>
            <a:ext cx="3124303" cy="11345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cs typeface="+mn-cs"/>
            </a:endParaRPr>
          </a:p>
        </p:txBody>
      </p:sp>
      <p:sp>
        <p:nvSpPr>
          <p:cNvPr id="16" name="Text Box 618"/>
          <p:cNvSpPr txBox="1">
            <a:spLocks noChangeArrowheads="1"/>
          </p:cNvSpPr>
          <p:nvPr/>
        </p:nvSpPr>
        <p:spPr bwMode="auto">
          <a:xfrm>
            <a:off x="6245267" y="4589682"/>
            <a:ext cx="1548296" cy="4565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800" b="1" dirty="0">
                <a:latin typeface="Times New Roman" pitchFamily="18" charset="0"/>
                <a:ea typeface="SimSun" pitchFamily="2" charset="-122"/>
                <a:cs typeface="+mn-cs"/>
              </a:rPr>
              <a:t>Booster</a:t>
            </a:r>
            <a:endParaRPr lang="ru-RU" sz="2800" b="1" dirty="0">
              <a:cs typeface="+mn-cs"/>
            </a:endParaRPr>
          </a:p>
        </p:txBody>
      </p:sp>
      <p:sp>
        <p:nvSpPr>
          <p:cNvPr id="17" name="Text Box 621"/>
          <p:cNvSpPr txBox="1">
            <a:spLocks noChangeArrowheads="1"/>
          </p:cNvSpPr>
          <p:nvPr/>
        </p:nvSpPr>
        <p:spPr bwMode="auto">
          <a:xfrm>
            <a:off x="4152752" y="1045394"/>
            <a:ext cx="2358317" cy="8164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defTabSz="4114800">
              <a:defRPr/>
            </a:pPr>
            <a:r>
              <a:rPr lang="ru-RU" altLang="zh-CN" sz="2000" b="1" dirty="0">
                <a:latin typeface="Times New Roman" pitchFamily="18" charset="0"/>
                <a:ea typeface="SimSun" pitchFamily="2" charset="-122"/>
                <a:cs typeface="+mn-cs"/>
              </a:rPr>
              <a:t>Быстрый вывод в коллайдер</a:t>
            </a:r>
            <a:endParaRPr lang="ru-RU" sz="2000" b="1" dirty="0">
              <a:cs typeface="+mn-cs"/>
            </a:endParaRPr>
          </a:p>
        </p:txBody>
      </p:sp>
      <p:sp>
        <p:nvSpPr>
          <p:cNvPr id="18" name="Text Box 607"/>
          <p:cNvSpPr txBox="1">
            <a:spLocks noChangeArrowheads="1"/>
          </p:cNvSpPr>
          <p:nvPr/>
        </p:nvSpPr>
        <p:spPr bwMode="auto">
          <a:xfrm>
            <a:off x="586173" y="3889416"/>
            <a:ext cx="842601" cy="552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LIS</a:t>
            </a:r>
            <a:endParaRPr lang="ru-RU" sz="2400" b="1" dirty="0">
              <a:cs typeface="+mn-cs"/>
            </a:endParaRPr>
          </a:p>
        </p:txBody>
      </p:sp>
      <p:sp>
        <p:nvSpPr>
          <p:cNvPr id="19" name="Text Box 607"/>
          <p:cNvSpPr txBox="1">
            <a:spLocks noChangeArrowheads="1"/>
          </p:cNvSpPr>
          <p:nvPr/>
        </p:nvSpPr>
        <p:spPr bwMode="auto">
          <a:xfrm>
            <a:off x="1856902" y="3527826"/>
            <a:ext cx="991295" cy="6032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RFQ </a:t>
            </a:r>
            <a:endParaRPr lang="ru-RU" sz="2400" b="1" dirty="0">
              <a:cs typeface="+mn-cs"/>
            </a:endParaRPr>
          </a:p>
        </p:txBody>
      </p:sp>
      <p:cxnSp>
        <p:nvCxnSpPr>
          <p:cNvPr id="20" name="Прямая со стрелкой 19"/>
          <p:cNvCxnSpPr>
            <a:stCxn id="14" idx="3"/>
          </p:cNvCxnSpPr>
          <p:nvPr/>
        </p:nvCxnSpPr>
        <p:spPr bwMode="auto">
          <a:xfrm>
            <a:off x="1632654" y="5675678"/>
            <a:ext cx="266286" cy="421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1" name="Группа 110"/>
          <p:cNvGrpSpPr/>
          <p:nvPr/>
        </p:nvGrpSpPr>
        <p:grpSpPr>
          <a:xfrm>
            <a:off x="1898940" y="5378265"/>
            <a:ext cx="2577366" cy="653517"/>
            <a:chOff x="17687948" y="19959628"/>
            <a:chExt cx="3714776" cy="928695"/>
          </a:xfrm>
          <a:solidFill>
            <a:schemeClr val="accent5"/>
          </a:solidFill>
        </p:grpSpPr>
        <p:sp>
          <p:nvSpPr>
            <p:cNvPr id="22" name="Text Box 615"/>
            <p:cNvSpPr txBox="1">
              <a:spLocks noChangeArrowheads="1"/>
            </p:cNvSpPr>
            <p:nvPr/>
          </p:nvSpPr>
          <p:spPr bwMode="auto">
            <a:xfrm>
              <a:off x="17687948" y="19959628"/>
              <a:ext cx="3714776" cy="928695"/>
            </a:xfrm>
            <a:prstGeom prst="rect">
              <a:avLst/>
            </a:prstGeom>
            <a:grp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114800">
                <a:defRPr/>
              </a:pPr>
              <a:endParaRPr lang="ru-RU" sz="2400" b="1" dirty="0">
                <a:cs typeface="+mn-cs"/>
              </a:endParaRPr>
            </a:p>
          </p:txBody>
        </p:sp>
        <p:sp>
          <p:nvSpPr>
            <p:cNvPr id="23" name="Text Box 607"/>
            <p:cNvSpPr txBox="1">
              <a:spLocks noChangeArrowheads="1"/>
            </p:cNvSpPr>
            <p:nvPr/>
          </p:nvSpPr>
          <p:spPr bwMode="auto">
            <a:xfrm>
              <a:off x="17759386" y="20031064"/>
              <a:ext cx="1214446" cy="7858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ea typeface="SimSun" pitchFamily="2" charset="-122"/>
                  <a:cs typeface="+mn-cs"/>
                </a:rPr>
                <a:t>RFQ </a:t>
              </a:r>
              <a:endParaRPr lang="ru-RU" sz="2400" b="1" dirty="0">
                <a:cs typeface="+mn-cs"/>
              </a:endParaRPr>
            </a:p>
          </p:txBody>
        </p:sp>
        <p:sp>
          <p:nvSpPr>
            <p:cNvPr id="24" name="Text Box 607"/>
            <p:cNvSpPr txBox="1">
              <a:spLocks noChangeArrowheads="1"/>
            </p:cNvSpPr>
            <p:nvPr/>
          </p:nvSpPr>
          <p:spPr bwMode="auto">
            <a:xfrm>
              <a:off x="19116708" y="20031064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ea typeface="SimSun" pitchFamily="2" charset="-122"/>
                  <a:cs typeface="+mn-cs"/>
                </a:rPr>
                <a:t>IH1</a:t>
              </a:r>
              <a:endParaRPr lang="ru-RU" sz="2400" b="1" dirty="0">
                <a:cs typeface="+mn-cs"/>
              </a:endParaRPr>
            </a:p>
          </p:txBody>
        </p:sp>
        <p:sp>
          <p:nvSpPr>
            <p:cNvPr id="25" name="Text Box 607"/>
            <p:cNvSpPr txBox="1">
              <a:spLocks noChangeArrowheads="1"/>
            </p:cNvSpPr>
            <p:nvPr/>
          </p:nvSpPr>
          <p:spPr bwMode="auto">
            <a:xfrm>
              <a:off x="20259716" y="20031066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ea typeface="SimSun" pitchFamily="2" charset="-122"/>
                  <a:cs typeface="+mn-cs"/>
                </a:rPr>
                <a:t>IH2</a:t>
              </a:r>
              <a:endParaRPr lang="ru-RU" sz="2400" b="1" dirty="0">
                <a:cs typeface="+mn-cs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617011" y="4849630"/>
            <a:ext cx="1107997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 err="1">
                <a:latin typeface="Times New Roman" pitchFamily="18" charset="0"/>
                <a:ea typeface="SimSun" pitchFamily="2" charset="-122"/>
                <a:cs typeface="+mn-cs"/>
              </a:rPr>
              <a:t>HILAc</a:t>
            </a:r>
            <a:endParaRPr lang="ru-RU" sz="2400" dirty="0">
              <a:cs typeface="+mn-cs"/>
            </a:endParaRPr>
          </a:p>
        </p:txBody>
      </p:sp>
      <p:cxnSp>
        <p:nvCxnSpPr>
          <p:cNvPr id="27" name="Прямая со стрелкой 26"/>
          <p:cNvCxnSpPr>
            <a:stCxn id="19" idx="3"/>
            <a:endCxn id="12" idx="1"/>
          </p:cNvCxnSpPr>
          <p:nvPr/>
        </p:nvCxnSpPr>
        <p:spPr bwMode="auto">
          <a:xfrm>
            <a:off x="2848197" y="3829449"/>
            <a:ext cx="364907" cy="264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Прямая со стрелкой 27"/>
          <p:cNvCxnSpPr>
            <a:stCxn id="12" idx="3"/>
            <a:endCxn id="9" idx="4"/>
          </p:cNvCxnSpPr>
          <p:nvPr/>
        </p:nvCxnSpPr>
        <p:spPr bwMode="auto">
          <a:xfrm>
            <a:off x="4845920" y="3832097"/>
            <a:ext cx="1730639" cy="22671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Прямая со стрелкой 28"/>
          <p:cNvCxnSpPr>
            <a:endCxn id="15" idx="4"/>
          </p:cNvCxnSpPr>
          <p:nvPr/>
        </p:nvCxnSpPr>
        <p:spPr bwMode="auto">
          <a:xfrm>
            <a:off x="4542568" y="5705024"/>
            <a:ext cx="2529363" cy="435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Прямая со стрелкой 29"/>
          <p:cNvCxnSpPr>
            <a:stCxn id="15" idx="6"/>
            <a:endCxn id="9" idx="6"/>
          </p:cNvCxnSpPr>
          <p:nvPr/>
        </p:nvCxnSpPr>
        <p:spPr bwMode="auto">
          <a:xfrm flipH="1" flipV="1">
            <a:off x="8452493" y="2980932"/>
            <a:ext cx="181589" cy="2161154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Прямая со стрелкой 30"/>
          <p:cNvCxnSpPr>
            <a:stCxn id="9" idx="7"/>
          </p:cNvCxnSpPr>
          <p:nvPr/>
        </p:nvCxnSpPr>
        <p:spPr bwMode="auto">
          <a:xfrm rot="16200000" flipV="1">
            <a:off x="6730258" y="1190250"/>
            <a:ext cx="688782" cy="165679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Прямая со стрелкой 31"/>
          <p:cNvCxnSpPr>
            <a:stCxn id="11" idx="3"/>
            <a:endCxn id="19" idx="1"/>
          </p:cNvCxnSpPr>
          <p:nvPr/>
        </p:nvCxnSpPr>
        <p:spPr bwMode="auto">
          <a:xfrm>
            <a:off x="1428774" y="3487252"/>
            <a:ext cx="428128" cy="342197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Прямая со стрелкой 32"/>
          <p:cNvCxnSpPr>
            <a:stCxn id="18" idx="3"/>
            <a:endCxn id="19" idx="1"/>
          </p:cNvCxnSpPr>
          <p:nvPr/>
        </p:nvCxnSpPr>
        <p:spPr bwMode="auto">
          <a:xfrm flipV="1">
            <a:off x="1428774" y="3829449"/>
            <a:ext cx="428128" cy="33645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4571999" y="5812606"/>
            <a:ext cx="337157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66"/>
                </a:solidFill>
              </a:rPr>
              <a:t>A/z = 2 - 6.25  (Bi, Au) 3.2 MeV/u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2119552" y="4155371"/>
            <a:ext cx="30800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66"/>
                </a:solidFill>
              </a:rPr>
              <a:t>p↑, </a:t>
            </a:r>
            <a:r>
              <a:rPr lang="ru-RU" sz="1600" b="1" dirty="0" err="1">
                <a:solidFill>
                  <a:srgbClr val="000066"/>
                </a:solidFill>
              </a:rPr>
              <a:t>d</a:t>
            </a:r>
            <a:r>
              <a:rPr lang="en-US" sz="1600" b="1" dirty="0">
                <a:solidFill>
                  <a:srgbClr val="000066"/>
                </a:solidFill>
              </a:rPr>
              <a:t>↑, ions A</a:t>
            </a:r>
            <a:r>
              <a:rPr lang="ru-RU" sz="1600" b="1" dirty="0">
                <a:solidFill>
                  <a:srgbClr val="000066"/>
                </a:solidFill>
              </a:rPr>
              <a:t>/</a:t>
            </a:r>
            <a:r>
              <a:rPr lang="en-US" sz="1600" b="1" dirty="0">
                <a:solidFill>
                  <a:srgbClr val="000066"/>
                </a:solidFill>
              </a:rPr>
              <a:t>z &lt; 3,  5 MeV/u</a:t>
            </a:r>
            <a:endParaRPr lang="ru-RU" sz="1600" b="1" dirty="0">
              <a:solidFill>
                <a:srgbClr val="000066"/>
              </a:solidFill>
            </a:endParaRPr>
          </a:p>
        </p:txBody>
      </p:sp>
      <p:cxnSp>
        <p:nvCxnSpPr>
          <p:cNvPr id="41" name="Прямая со стрелкой 40"/>
          <p:cNvCxnSpPr>
            <a:stCxn id="9" idx="0"/>
          </p:cNvCxnSpPr>
          <p:nvPr/>
        </p:nvCxnSpPr>
        <p:spPr bwMode="auto">
          <a:xfrm rot="16200000" flipV="1">
            <a:off x="5348993" y="879529"/>
            <a:ext cx="1588" cy="245513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Прямая со стрелкой 43"/>
          <p:cNvCxnSpPr>
            <a:stCxn id="9" idx="7"/>
          </p:cNvCxnSpPr>
          <p:nvPr/>
        </p:nvCxnSpPr>
        <p:spPr bwMode="auto">
          <a:xfrm rot="16200000" flipV="1">
            <a:off x="6607909" y="1067900"/>
            <a:ext cx="1100906" cy="148936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 Box 621"/>
          <p:cNvSpPr txBox="1">
            <a:spLocks noChangeArrowheads="1"/>
          </p:cNvSpPr>
          <p:nvPr/>
        </p:nvSpPr>
        <p:spPr bwMode="auto">
          <a:xfrm>
            <a:off x="1116571" y="1629964"/>
            <a:ext cx="3133571" cy="8164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defTabSz="4114800">
              <a:defRPr/>
            </a:pPr>
            <a:r>
              <a:rPr lang="ru-RU" altLang="zh-CN" sz="2000" b="1" dirty="0">
                <a:solidFill>
                  <a:srgbClr val="0070C0"/>
                </a:solidFill>
                <a:latin typeface="Times New Roman" pitchFamily="18" charset="0"/>
                <a:ea typeface="SimSun" pitchFamily="2" charset="-122"/>
                <a:cs typeface="+mn-cs"/>
              </a:rPr>
              <a:t>Медленный вывод на фикс. Мишени</a:t>
            </a: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lang="ru-RU" altLang="zh-CN" sz="2000" b="1" dirty="0">
                <a:solidFill>
                  <a:srgbClr val="0070C0"/>
                </a:solidFill>
                <a:latin typeface="Times New Roman" pitchFamily="18" charset="0"/>
                <a:ea typeface="SimSun" pitchFamily="2" charset="-122"/>
                <a:cs typeface="+mn-cs"/>
              </a:rPr>
              <a:t>в корп.205, </a:t>
            </a: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SimSun" pitchFamily="2" charset="-122"/>
                <a:cs typeface="+mn-cs"/>
              </a:rPr>
              <a:t>BM@N</a:t>
            </a:r>
            <a:endParaRPr lang="ru-RU" sz="2000" b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517619" y="2961195"/>
            <a:ext cx="1074333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 err="1">
                <a:latin typeface="Times New Roman" pitchFamily="18" charset="0"/>
                <a:ea typeface="SimSun" pitchFamily="2" charset="-122"/>
                <a:cs typeface="+mn-cs"/>
              </a:rPr>
              <a:t>LILAc</a:t>
            </a:r>
            <a:endParaRPr lang="ru-RU" sz="2400" dirty="0">
              <a:cs typeface="+mn-cs"/>
            </a:endParaRPr>
          </a:p>
        </p:txBody>
      </p:sp>
      <p:grpSp>
        <p:nvGrpSpPr>
          <p:cNvPr id="50" name="Group 59"/>
          <p:cNvGrpSpPr>
            <a:grpSpLocks/>
          </p:cNvGrpSpPr>
          <p:nvPr/>
        </p:nvGrpSpPr>
        <p:grpSpPr bwMode="auto">
          <a:xfrm>
            <a:off x="6413679" y="4089685"/>
            <a:ext cx="2384426" cy="234949"/>
            <a:chOff x="1081" y="2059"/>
            <a:chExt cx="1502" cy="148"/>
          </a:xfrm>
        </p:grpSpPr>
        <p:sp>
          <p:nvSpPr>
            <p:cNvPr id="51" name="Rectangle 81" descr="Темный диагональный 2"/>
            <p:cNvSpPr>
              <a:spLocks noChangeArrowheads="1"/>
            </p:cNvSpPr>
            <p:nvPr/>
          </p:nvSpPr>
          <p:spPr bwMode="auto">
            <a:xfrm rot="16200000">
              <a:off x="2398" y="1996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baseline="30000">
                <a:latin typeface="Arial" pitchFamily="34" charset="0"/>
              </a:endParaRPr>
            </a:p>
          </p:txBody>
        </p:sp>
        <p:sp>
          <p:nvSpPr>
            <p:cNvPr id="52" name="Text Box 97"/>
            <p:cNvSpPr txBox="1">
              <a:spLocks noChangeArrowheads="1"/>
            </p:cNvSpPr>
            <p:nvPr/>
          </p:nvSpPr>
          <p:spPr bwMode="auto">
            <a:xfrm>
              <a:off x="1081" y="2059"/>
              <a:ext cx="1169" cy="1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200" b="1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Stripping Au</a:t>
              </a:r>
              <a:r>
                <a:rPr lang="en-US" altLang="ru-RU" sz="1200" b="1" baseline="30000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31+</a:t>
              </a:r>
              <a:r>
                <a:rPr lang="en-US" altLang="ru-RU" sz="1200" b="1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</a:t>
              </a:r>
              <a:r>
                <a:rPr lang="en-US" altLang="ru-RU" sz="1200" b="1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>
                <a:solidFill>
                  <a:srgbClr val="00682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5" name="Text Box 22"/>
          <p:cNvSpPr txBox="1">
            <a:spLocks noChangeArrowheads="1"/>
          </p:cNvSpPr>
          <p:nvPr/>
        </p:nvSpPr>
        <p:spPr bwMode="auto">
          <a:xfrm>
            <a:off x="5730270" y="4993974"/>
            <a:ext cx="2529363" cy="6438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(</a:t>
            </a:r>
            <a:r>
              <a:rPr lang="ru-RU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2</a:t>
            </a: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  <a:sym typeface="Symbol" pitchFamily="18" charset="2"/>
              </a:rPr>
              <a:t></a:t>
            </a: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4)×10</a:t>
            </a:r>
            <a:r>
              <a:rPr lang="en-US" altLang="ru-RU" sz="1600" b="1" baseline="30000" dirty="0">
                <a:latin typeface="Times New Roman" pitchFamily="18" charset="0"/>
                <a:ea typeface="SimSun" pitchFamily="2" charset="-122"/>
                <a:cs typeface="+mn-cs"/>
              </a:rPr>
              <a:t>9</a:t>
            </a: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 ions  </a:t>
            </a:r>
            <a:endParaRPr lang="ru-RU" altLang="ru-RU" sz="1600" b="1" dirty="0">
              <a:latin typeface="Times New Roman" pitchFamily="18" charset="0"/>
              <a:ea typeface="SimSun" pitchFamily="2" charset="-122"/>
              <a:cs typeface="+mn-cs"/>
            </a:endParaRPr>
          </a:p>
          <a:p>
            <a:pPr algn="ctr" defTabSz="4114800">
              <a:defRPr/>
            </a:pPr>
            <a:r>
              <a:rPr lang="en-US" altLang="zh-CN" sz="1600" b="1" dirty="0">
                <a:latin typeface="Times New Roman" pitchFamily="18" charset="0"/>
                <a:ea typeface="SimSun" pitchFamily="2" charset="-122"/>
                <a:cs typeface="+mn-cs"/>
              </a:rPr>
              <a:t>Au</a:t>
            </a:r>
            <a:r>
              <a:rPr lang="en-US" altLang="zh-CN" sz="1600" b="1" baseline="30000" dirty="0">
                <a:latin typeface="Times New Roman" pitchFamily="18" charset="0"/>
                <a:ea typeface="SimSun" pitchFamily="2" charset="-122"/>
                <a:cs typeface="+mn-cs"/>
              </a:rPr>
              <a:t>31+</a:t>
            </a:r>
            <a:r>
              <a:rPr lang="en-US" altLang="zh-CN" sz="1600" b="1" dirty="0">
                <a:latin typeface="Times New Roman" pitchFamily="18" charset="0"/>
                <a:ea typeface="SimSun" pitchFamily="2" charset="-122"/>
              </a:rPr>
              <a:t> 570 </a:t>
            </a:r>
            <a:r>
              <a:rPr lang="en-US" altLang="zh-CN" sz="1600" b="1" dirty="0">
                <a:latin typeface="Times New Roman" pitchFamily="18" charset="0"/>
                <a:ea typeface="SimSun" pitchFamily="2" charset="-122"/>
                <a:cs typeface="+mn-cs"/>
              </a:rPr>
              <a:t>MeV/u</a:t>
            </a:r>
            <a:r>
              <a:rPr lang="ru-RU" altLang="zh-CN" sz="1600" b="1" dirty="0">
                <a:latin typeface="Times New Roman" pitchFamily="18" charset="0"/>
                <a:ea typeface="SimSun" pitchFamily="2" charset="-122"/>
                <a:cs typeface="+mn-cs"/>
              </a:rPr>
              <a:t>,   25Тм</a:t>
            </a:r>
          </a:p>
        </p:txBody>
      </p:sp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4780015" y="2732855"/>
            <a:ext cx="3409828" cy="3814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ru-RU" altLang="ru-RU" b="1" dirty="0" err="1">
                <a:latin typeface="Times New Roman" pitchFamily="18" charset="0"/>
                <a:ea typeface="SimSun" pitchFamily="2" charset="-122"/>
                <a:cs typeface="+mn-cs"/>
              </a:rPr>
              <a:t>Тяж.ионы</a:t>
            </a:r>
            <a:r>
              <a:rPr lang="ru-RU" altLang="ru-RU" b="1" dirty="0">
                <a:latin typeface="Times New Roman" pitchFamily="18" charset="0"/>
                <a:ea typeface="SimSun" pitchFamily="2" charset="-122"/>
                <a:cs typeface="+mn-cs"/>
              </a:rPr>
              <a:t> до </a:t>
            </a:r>
            <a:r>
              <a:rPr lang="en-US" altLang="ru-RU" b="1" dirty="0">
                <a:latin typeface="Times New Roman" pitchFamily="18" charset="0"/>
                <a:ea typeface="SimSun" pitchFamily="2" charset="-122"/>
                <a:cs typeface="+mn-cs"/>
              </a:rPr>
              <a:t>10</a:t>
            </a:r>
            <a:r>
              <a:rPr lang="en-US" altLang="ru-RU" b="1" baseline="30000" dirty="0">
                <a:latin typeface="Times New Roman" pitchFamily="18" charset="0"/>
                <a:ea typeface="SimSun" pitchFamily="2" charset="-122"/>
                <a:cs typeface="+mn-cs"/>
              </a:rPr>
              <a:t>9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</a:rPr>
              <a:t>, 3.9 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GeV/u</a:t>
            </a:r>
          </a:p>
          <a:p>
            <a:pPr algn="ctr" defTabSz="4114800">
              <a:defRPr/>
            </a:pPr>
            <a:r>
              <a:rPr lang="ru-RU" altLang="zh-CN" b="1" dirty="0">
                <a:latin typeface="Times New Roman" pitchFamily="18" charset="0"/>
                <a:ea typeface="SimSun" pitchFamily="2" charset="-122"/>
                <a:cs typeface="+mn-cs"/>
              </a:rPr>
              <a:t>или</a:t>
            </a:r>
            <a:endParaRPr lang="en-US" altLang="zh-CN" b="1" dirty="0">
              <a:latin typeface="Times New Roman" pitchFamily="18" charset="0"/>
              <a:ea typeface="SimSun" pitchFamily="2" charset="-122"/>
              <a:cs typeface="+mn-cs"/>
            </a:endParaRPr>
          </a:p>
          <a:p>
            <a:pPr algn="ctr" defTabSz="4114800">
              <a:defRPr/>
            </a:pPr>
            <a:r>
              <a:rPr lang="ru-RU" altLang="zh-CN" b="1" dirty="0">
                <a:latin typeface="Times New Roman" pitchFamily="18" charset="0"/>
                <a:ea typeface="SimSun" pitchFamily="2" charset="-122"/>
                <a:cs typeface="+mn-cs"/>
              </a:rPr>
              <a:t>Легкие ионы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,  </a:t>
            </a:r>
            <a:r>
              <a:rPr lang="ru-RU" altLang="zh-CN" b="1" dirty="0">
                <a:latin typeface="Times New Roman" pitchFamily="18" charset="0"/>
                <a:ea typeface="SimSun" pitchFamily="2" charset="-122"/>
                <a:cs typeface="+mn-cs"/>
              </a:rPr>
              <a:t>5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</a:rPr>
              <a:t> GeV</a:t>
            </a:r>
            <a:r>
              <a:rPr lang="ru-RU" altLang="zh-CN" b="1" dirty="0">
                <a:latin typeface="Times New Roman" pitchFamily="18" charset="0"/>
                <a:ea typeface="SimSun" pitchFamily="2" charset="-122"/>
              </a:rPr>
              <a:t>/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</a:rPr>
              <a:t>u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4EFE7B-4DBE-44D3-94E9-E2D011631D1F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49" name="Прямоугольник 10">
              <a:extLst>
                <a:ext uri="{FF2B5EF4-FFF2-40B4-BE49-F238E27FC236}">
                  <a16:creationId xmlns:a16="http://schemas.microsoft.com/office/drawing/2014/main" id="{0805C9B3-4F66-4629-9D96-5E731085B929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53" name="Рисунок 11">
              <a:extLst>
                <a:ext uri="{FF2B5EF4-FFF2-40B4-BE49-F238E27FC236}">
                  <a16:creationId xmlns:a16="http://schemas.microsoft.com/office/drawing/2014/main" id="{2F57BE3A-6699-496D-8B78-B6DF2FA3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54" name="TextBox 3">
            <a:extLst>
              <a:ext uri="{FF2B5EF4-FFF2-40B4-BE49-F238E27FC236}">
                <a16:creationId xmlns:a16="http://schemas.microsoft.com/office/drawing/2014/main" id="{DFFAEAF0-C3E8-4B53-A246-0F7B027BAEC1}"/>
              </a:ext>
            </a:extLst>
          </p:cNvPr>
          <p:cNvSpPr txBox="1"/>
          <p:nvPr/>
        </p:nvSpPr>
        <p:spPr>
          <a:xfrm>
            <a:off x="2936248" y="100297"/>
            <a:ext cx="46380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комплекса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900DF2F-D09E-4854-ACB9-B3164391B6AB}"/>
              </a:ext>
            </a:extLst>
          </p:cNvPr>
          <p:cNvGrpSpPr/>
          <p:nvPr/>
        </p:nvGrpSpPr>
        <p:grpSpPr>
          <a:xfrm>
            <a:off x="0" y="-4331"/>
            <a:ext cx="9144000" cy="771099"/>
            <a:chOff x="0" y="0"/>
            <a:chExt cx="9144000" cy="771099"/>
          </a:xfrm>
        </p:grpSpPr>
        <p:sp>
          <p:nvSpPr>
            <p:cNvPr id="20" name="Прямоугольник 10">
              <a:extLst>
                <a:ext uri="{FF2B5EF4-FFF2-40B4-BE49-F238E27FC236}">
                  <a16:creationId xmlns:a16="http://schemas.microsoft.com/office/drawing/2014/main" id="{B29A4428-2F84-4E69-8635-4626F10DD783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6" name="Рисунок 11">
              <a:extLst>
                <a:ext uri="{FF2B5EF4-FFF2-40B4-BE49-F238E27FC236}">
                  <a16:creationId xmlns:a16="http://schemas.microsoft.com/office/drawing/2014/main" id="{0821B850-55E5-4804-BEC4-34633BE9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pic>
        <p:nvPicPr>
          <p:cNvPr id="18" name="Рисунок 17" descr="IMG_20191011_09573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825" y="1632273"/>
            <a:ext cx="3661725" cy="212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D079663-BDAD-484A-B7DA-CC2F4DF70A6B}" type="slidenum">
              <a:rPr lang="ru-RU" altLang="ru-RU"/>
              <a:pPr/>
              <a:t>6</a:t>
            </a:fld>
            <a:endParaRPr lang="ru-RU" altLang="ru-RU"/>
          </a:p>
        </p:txBody>
      </p:sp>
      <p:grpSp>
        <p:nvGrpSpPr>
          <p:cNvPr id="5130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5133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5134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5" name="TextBox 3"/>
          <p:cNvSpPr txBox="1"/>
          <p:nvPr/>
        </p:nvSpPr>
        <p:spPr>
          <a:xfrm>
            <a:off x="2851876" y="123941"/>
            <a:ext cx="645789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ЛУТИ ускоритель тяжелых ионов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3" name="Picture 3" descr="D:\Загрузки Chrom\IMG_20200223_155306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34420">
            <a:off x="5660321" y="3982921"/>
            <a:ext cx="2899746" cy="22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84" descr="D:\!Butenko\-=Work=-\=NICA=\HILAC\Photos\Photo HILAC\Untitled-1.jpg">
            <a:extLst>
              <a:ext uri="{FF2B5EF4-FFF2-40B4-BE49-F238E27FC236}">
                <a16:creationId xmlns:a16="http://schemas.microsoft.com/office/drawing/2014/main" id="{128A5A48-CD44-4CD3-84A4-515590E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04" y="1696260"/>
            <a:ext cx="4564372" cy="264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17C89DC6-A1D8-49B5-8BF3-2BECC739D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029743"/>
              </p:ext>
            </p:extLst>
          </p:nvPr>
        </p:nvGraphicFramePr>
        <p:xfrm>
          <a:off x="658316" y="4483385"/>
          <a:ext cx="3759363" cy="1162752"/>
        </p:xfrm>
        <a:graphic>
          <a:graphicData uri="http://schemas.openxmlformats.org/drawingml/2006/table">
            <a:tbl>
              <a:tblPr/>
              <a:tblGrid>
                <a:gridCol w="2536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A/q   (</a:t>
                      </a:r>
                      <a:r>
                        <a:rPr lang="ru-RU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Целевой пучок</a:t>
                      </a:r>
                      <a:r>
                        <a:rPr lang="en-US" sz="1600" b="1" i="1" baseline="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Au</a:t>
                      </a:r>
                      <a:r>
                        <a:rPr lang="en-US" sz="1600" b="1" i="1" baseline="3000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31+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)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6.25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ru-RU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Ток пучка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emA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ru-RU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Частота посылов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Hz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5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ru-RU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Энергия на выходе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3.2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MeV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/u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9049F9C-15DA-467C-BD0A-3483B6D8690E}"/>
              </a:ext>
            </a:extLst>
          </p:cNvPr>
          <p:cNvSpPr txBox="1">
            <a:spLocks/>
          </p:cNvSpPr>
          <p:nvPr/>
        </p:nvSpPr>
        <p:spPr>
          <a:xfrm>
            <a:off x="71023" y="5574840"/>
            <a:ext cx="5575177" cy="861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1700C0"/>
                </a:solidFill>
              </a:rPr>
              <a:t>Трансмиссия </a:t>
            </a:r>
            <a:r>
              <a:rPr lang="en-US" sz="2000" b="1" dirty="0">
                <a:solidFill>
                  <a:srgbClr val="1700C0"/>
                </a:solidFill>
              </a:rPr>
              <a:t>2</a:t>
            </a:r>
            <a:r>
              <a:rPr lang="ru-RU" sz="2000" b="1" dirty="0">
                <a:solidFill>
                  <a:srgbClr val="1700C0"/>
                </a:solidFill>
              </a:rPr>
              <a:t>м</a:t>
            </a:r>
            <a:r>
              <a:rPr lang="en-US" sz="2000" b="1" dirty="0">
                <a:solidFill>
                  <a:srgbClr val="1700C0"/>
                </a:solidFill>
              </a:rPr>
              <a:t>A </a:t>
            </a:r>
            <a:r>
              <a:rPr lang="ru-RU" sz="2000" b="1" dirty="0">
                <a:solidFill>
                  <a:srgbClr val="1700C0"/>
                </a:solidFill>
              </a:rPr>
              <a:t>пучка ионов </a:t>
            </a:r>
            <a:r>
              <a:rPr lang="en-US" sz="2000" b="1" dirty="0">
                <a:solidFill>
                  <a:srgbClr val="1700C0"/>
                </a:solidFill>
              </a:rPr>
              <a:t>Fe</a:t>
            </a:r>
            <a:r>
              <a:rPr lang="en-US" sz="2000" b="1" baseline="30000" dirty="0">
                <a:solidFill>
                  <a:srgbClr val="1700C0"/>
                </a:solidFill>
              </a:rPr>
              <a:t>14+ </a:t>
            </a:r>
            <a:r>
              <a:rPr lang="ru-RU" sz="2000" b="1" dirty="0">
                <a:solidFill>
                  <a:srgbClr val="1700C0"/>
                </a:solidFill>
              </a:rPr>
              <a:t> до 7</a:t>
            </a:r>
            <a:r>
              <a:rPr lang="en-US" sz="2000" b="1" dirty="0">
                <a:solidFill>
                  <a:srgbClr val="1700C0"/>
                </a:solidFill>
              </a:rPr>
              <a:t>5% </a:t>
            </a:r>
            <a:endParaRPr lang="ru-RU" sz="2000" b="1" dirty="0">
              <a:solidFill>
                <a:srgbClr val="1700C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1700C0"/>
                </a:solidFill>
              </a:rPr>
              <a:t>от </a:t>
            </a:r>
            <a:r>
              <a:rPr lang="en-US" sz="2000" b="1" dirty="0">
                <a:solidFill>
                  <a:srgbClr val="1700C0"/>
                </a:solidFill>
              </a:rPr>
              <a:t>RFQ </a:t>
            </a:r>
            <a:r>
              <a:rPr lang="ru-RU" sz="2000" b="1" dirty="0">
                <a:solidFill>
                  <a:srgbClr val="1700C0"/>
                </a:solidFill>
              </a:rPr>
              <a:t>до выхода ЛУТИ</a:t>
            </a:r>
            <a:r>
              <a:rPr lang="en-US" sz="2000" b="1" dirty="0">
                <a:solidFill>
                  <a:srgbClr val="1700C0"/>
                </a:solidFill>
              </a:rPr>
              <a:t>, 3.2 M</a:t>
            </a:r>
            <a:r>
              <a:rPr lang="ru-RU" sz="2000" b="1" dirty="0">
                <a:solidFill>
                  <a:srgbClr val="1700C0"/>
                </a:solidFill>
              </a:rPr>
              <a:t>эВ/нуклон</a:t>
            </a:r>
            <a:endParaRPr lang="ru-RU" sz="2000" dirty="0">
              <a:solidFill>
                <a:srgbClr val="170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49F2D-0E1C-4BEF-B8F1-8234BEE79388}"/>
              </a:ext>
            </a:extLst>
          </p:cNvPr>
          <p:cNvSpPr txBox="1"/>
          <p:nvPr/>
        </p:nvSpPr>
        <p:spPr>
          <a:xfrm>
            <a:off x="1965443" y="1725145"/>
            <a:ext cx="2851542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Линейный ускоритель тяжелых ионов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8F6A8D7-6025-4CDC-BF03-CADCB9A96B1A}"/>
              </a:ext>
            </a:extLst>
          </p:cNvPr>
          <p:cNvSpPr txBox="1">
            <a:spLocks/>
          </p:cNvSpPr>
          <p:nvPr/>
        </p:nvSpPr>
        <p:spPr>
          <a:xfrm>
            <a:off x="120771" y="895148"/>
            <a:ext cx="8667241" cy="71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>
                <a:solidFill>
                  <a:srgbClr val="1700C0"/>
                </a:solidFill>
              </a:rPr>
              <a:t>Работа входе сеансов ПНР Бустера и Нуклотрона </a:t>
            </a:r>
            <a:r>
              <a:rPr lang="en-US" sz="3600" b="1" i="1" dirty="0">
                <a:solidFill>
                  <a:srgbClr val="1700C0"/>
                </a:solidFill>
              </a:rPr>
              <a:t> </a:t>
            </a:r>
            <a:r>
              <a:rPr lang="ru-RU" sz="3600" b="1" i="1" dirty="0">
                <a:solidFill>
                  <a:srgbClr val="1700C0"/>
                </a:solidFill>
              </a:rPr>
              <a:t>с пучками ионов 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1+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3+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14+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16+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>
                <a:solidFill>
                  <a:srgbClr val="1700C0"/>
                </a:solidFill>
              </a:rPr>
              <a:t>и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Xe 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endParaRPr lang="ru-RU" sz="3600" i="1" dirty="0">
              <a:solidFill>
                <a:srgbClr val="170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4F4B0E-7365-42A5-AEBC-7CA0F27E3686}"/>
              </a:ext>
            </a:extLst>
          </p:cNvPr>
          <p:cNvSpPr txBox="1"/>
          <p:nvPr/>
        </p:nvSpPr>
        <p:spPr>
          <a:xfrm>
            <a:off x="5746251" y="3363034"/>
            <a:ext cx="3280740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Линия инжекции в Бустер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C23AD99-9512-493F-AD90-A1D5E57705DA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7" name="Прямоугольник 10">
              <a:extLst>
                <a:ext uri="{FF2B5EF4-FFF2-40B4-BE49-F238E27FC236}">
                  <a16:creationId xmlns:a16="http://schemas.microsoft.com/office/drawing/2014/main" id="{DC18B118-2642-4920-9C89-451ACBF95F69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8" name="Рисунок 11">
              <a:extLst>
                <a:ext uri="{FF2B5EF4-FFF2-40B4-BE49-F238E27FC236}">
                  <a16:creationId xmlns:a16="http://schemas.microsoft.com/office/drawing/2014/main" id="{7B1E36B8-9B3E-4548-9E2A-F77613D7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39003" y="724391"/>
            <a:ext cx="9245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r>
              <a:rPr lang="en-US" dirty="0"/>
              <a:t> 2022 </a:t>
            </a:r>
            <a:r>
              <a:rPr lang="ru-RU" dirty="0"/>
              <a:t> КРИОН-6Т был установлен на ЛУТИ и обеспечил самый длинный </a:t>
            </a:r>
          </a:p>
          <a:p>
            <a:r>
              <a:rPr lang="ru-RU" dirty="0"/>
              <a:t>ускорительный сеанс с ионами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dirty="0"/>
              <a:t> Xe</a:t>
            </a:r>
            <a:r>
              <a:rPr lang="ru-RU" dirty="0"/>
              <a:t>.</a:t>
            </a:r>
          </a:p>
          <a:p>
            <a:r>
              <a:rPr lang="ru-RU" dirty="0"/>
              <a:t>Модернизирован и оптимизируется для обеспечения накопления ионов в Бустере.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102" y="5254320"/>
            <a:ext cx="4207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КРИОН</a:t>
            </a:r>
            <a:r>
              <a:rPr lang="en-US" i="1" dirty="0"/>
              <a:t>-6T</a:t>
            </a:r>
            <a:r>
              <a:rPr lang="ru-RU" i="1" dirty="0"/>
              <a:t> в ходе юстировки на  ЛУТИ</a:t>
            </a:r>
            <a:r>
              <a:rPr lang="en-US" i="1" dirty="0"/>
              <a:t> </a:t>
            </a:r>
            <a:r>
              <a:rPr lang="ru-RU" i="1" dirty="0"/>
              <a:t>после замены структуры ловушки для сокращения длины импульса до </a:t>
            </a:r>
            <a:r>
              <a:rPr lang="ru-RU" b="1" i="1" dirty="0"/>
              <a:t>4 мкс</a:t>
            </a:r>
            <a:endParaRPr lang="ru-RU" b="1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2CC0ECE-748C-0846-B52F-13378360DA44}"/>
              </a:ext>
            </a:extLst>
          </p:cNvPr>
          <p:cNvSpPr txBox="1"/>
          <p:nvPr/>
        </p:nvSpPr>
        <p:spPr>
          <a:xfrm>
            <a:off x="3133231" y="112822"/>
            <a:ext cx="578541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 КРИОН-6Т на ЛУТИ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">
            <a:extLst>
              <a:ext uri="{FF2B5EF4-FFF2-40B4-BE49-F238E27FC236}">
                <a16:creationId xmlns:a16="http://schemas.microsoft.com/office/drawing/2014/main" id="{FEC29DC0-38E4-D58D-84C4-4660AD808BE2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1" name="JINR_logo_alpha.png" descr="JINR_logo_alpha.png">
              <a:extLst>
                <a:ext uri="{FF2B5EF4-FFF2-40B4-BE49-F238E27FC236}">
                  <a16:creationId xmlns:a16="http://schemas.microsoft.com/office/drawing/2014/main" id="{BA82606A-7106-2701-CDF0-91A1826F8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2" name="NICA_logo_alpha.png" descr="NICA_logo_alpha.png">
              <a:extLst>
                <a:ext uri="{FF2B5EF4-FFF2-40B4-BE49-F238E27FC236}">
                  <a16:creationId xmlns:a16="http://schemas.microsoft.com/office/drawing/2014/main" id="{16C43DBE-02B5-9B34-935C-D1FC87B5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F3E2DD-9059-4654-CC32-EA036798E5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56" y="1847330"/>
            <a:ext cx="4389714" cy="3292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7CC0F78C-97D4-43BF-8A69-67F4F62B4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279" y="1850240"/>
            <a:ext cx="4493721" cy="3292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C7D521-CDA5-4689-8710-BC76A37743E8}"/>
              </a:ext>
            </a:extLst>
          </p:cNvPr>
          <p:cNvSpPr txBox="1"/>
          <p:nvPr/>
        </p:nvSpPr>
        <p:spPr>
          <a:xfrm>
            <a:off x="4342317" y="5189921"/>
            <a:ext cx="4801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С целью эффективного накопления пучка в Бустере все системы ЛУТИ и </a:t>
            </a:r>
            <a:r>
              <a:rPr lang="ru-RU" i="1" dirty="0" err="1"/>
              <a:t>КРИОНа</a:t>
            </a:r>
            <a:r>
              <a:rPr lang="ru-RU" i="1" dirty="0"/>
              <a:t> модернизированы и способны работать с частотой повторения</a:t>
            </a:r>
            <a:r>
              <a:rPr lang="en-US" i="1" dirty="0"/>
              <a:t> &lt; </a:t>
            </a:r>
            <a:r>
              <a:rPr lang="en-US" b="1" i="1" dirty="0"/>
              <a:t>10 Hz.</a:t>
            </a:r>
            <a:endParaRPr lang="ru-RU" b="1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55F76-B825-440D-886C-853FAEE2641C}"/>
              </a:ext>
            </a:extLst>
          </p:cNvPr>
          <p:cNvSpPr txBox="1"/>
          <p:nvPr/>
        </p:nvSpPr>
        <p:spPr>
          <a:xfrm>
            <a:off x="4879774" y="2372109"/>
            <a:ext cx="408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Импульсы тока пучка ЛУТИ </a:t>
            </a:r>
            <a:r>
              <a:rPr lang="en-US" b="1" dirty="0">
                <a:solidFill>
                  <a:srgbClr val="FFFF00"/>
                </a:solidFill>
              </a:rPr>
              <a:t>10</a:t>
            </a:r>
            <a:r>
              <a:rPr lang="ru-RU" b="1" dirty="0">
                <a:solidFill>
                  <a:srgbClr val="FFFF00"/>
                </a:solidFill>
              </a:rPr>
              <a:t>Гц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8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CCF4CD-373A-4184-8FCB-D33969364546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4" name="Прямоугольник 10">
              <a:extLst>
                <a:ext uri="{FF2B5EF4-FFF2-40B4-BE49-F238E27FC236}">
                  <a16:creationId xmlns:a16="http://schemas.microsoft.com/office/drawing/2014/main" id="{074473C8-651B-4C0D-B930-70B1BEE5197E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5" name="Рисунок 11">
              <a:extLst>
                <a:ext uri="{FF2B5EF4-FFF2-40B4-BE49-F238E27FC236}">
                  <a16:creationId xmlns:a16="http://schemas.microsoft.com/office/drawing/2014/main" id="{6C9E0713-D5DC-4074-A387-E0807C24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E4C833A0-4D7F-4B99-A65D-0767DF20C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36671" y="1156471"/>
            <a:ext cx="6218204" cy="4945721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B8D10E29-C34B-4AAB-8EDD-45046F92549B}"/>
              </a:ext>
            </a:extLst>
          </p:cNvPr>
          <p:cNvSpPr txBox="1"/>
          <p:nvPr/>
        </p:nvSpPr>
        <p:spPr>
          <a:xfrm>
            <a:off x="2957617" y="123939"/>
            <a:ext cx="519615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 – СП синхротрон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Таблица 1">
            <a:extLst>
              <a:ext uri="{FF2B5EF4-FFF2-40B4-BE49-F238E27FC236}">
                <a16:creationId xmlns:a16="http://schemas.microsoft.com/office/drawing/2014/main" id="{8F0D3753-99D4-4230-BFB6-FB0CBB4F3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99049"/>
              </p:ext>
            </p:extLst>
          </p:nvPr>
        </p:nvGraphicFramePr>
        <p:xfrm>
          <a:off x="49339" y="1156472"/>
          <a:ext cx="3833548" cy="4930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1527">
                  <a:extLst>
                    <a:ext uri="{9D8B030D-6E8A-4147-A177-3AD203B41FA5}">
                      <a16:colId xmlns:a16="http://schemas.microsoft.com/office/drawing/2014/main" val="1725799772"/>
                    </a:ext>
                  </a:extLst>
                </a:gridCol>
                <a:gridCol w="952021">
                  <a:extLst>
                    <a:ext uri="{9D8B030D-6E8A-4147-A177-3AD203B41FA5}">
                      <a16:colId xmlns:a16="http://schemas.microsoft.com/office/drawing/2014/main" val="318702757"/>
                    </a:ext>
                  </a:extLst>
                </a:gridCol>
              </a:tblGrid>
              <a:tr h="53818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Параметр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9825724"/>
                  </a:ext>
                </a:extLst>
              </a:tr>
              <a:tr h="57184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Периметр</a:t>
                      </a:r>
                      <a:r>
                        <a:rPr lang="en-GB" sz="2000" kern="800" dirty="0">
                          <a:effectLst/>
                        </a:rPr>
                        <a:t>, </a:t>
                      </a:r>
                      <a:r>
                        <a:rPr lang="ru-RU" sz="2000" kern="800" dirty="0">
                          <a:effectLst/>
                        </a:rPr>
                        <a:t>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highlight>
                            <a:srgbClr val="FFFF00"/>
                          </a:highlight>
                        </a:rPr>
                        <a:t>210</a:t>
                      </a:r>
                      <a:endParaRPr lang="ru-RU" sz="2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2469339"/>
                  </a:ext>
                </a:extLst>
              </a:tr>
              <a:tr h="58070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Структура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DFO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1820217"/>
                  </a:ext>
                </a:extLst>
              </a:tr>
              <a:tr h="61890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Энергия инжекции</a:t>
                      </a:r>
                      <a:r>
                        <a:rPr lang="en-GB" sz="2000" kern="800" dirty="0">
                          <a:effectLst/>
                        </a:rPr>
                        <a:t>, M</a:t>
                      </a:r>
                      <a:r>
                        <a:rPr lang="ru-RU" sz="2000" kern="800" dirty="0">
                          <a:effectLst/>
                        </a:rPr>
                        <a:t>эВ</a:t>
                      </a:r>
                      <a:r>
                        <a:rPr lang="en-GB" sz="2000" kern="800" dirty="0">
                          <a:effectLst/>
                        </a:rPr>
                        <a:t>/</a:t>
                      </a:r>
                      <a:r>
                        <a:rPr lang="ru-RU" sz="2000" kern="800" dirty="0">
                          <a:effectLst/>
                        </a:rPr>
                        <a:t>нуклон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3.2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316049"/>
                  </a:ext>
                </a:extLst>
              </a:tr>
              <a:tr h="63352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Максимальная энергия</a:t>
                      </a:r>
                      <a:r>
                        <a:rPr lang="en-GB" sz="2000" kern="800" dirty="0">
                          <a:effectLst/>
                        </a:rPr>
                        <a:t>, M</a:t>
                      </a:r>
                      <a:r>
                        <a:rPr lang="ru-RU" sz="2000" kern="800" dirty="0">
                          <a:effectLst/>
                        </a:rPr>
                        <a:t>эВ</a:t>
                      </a:r>
                      <a:r>
                        <a:rPr lang="en-GB" sz="2000" kern="800" dirty="0">
                          <a:effectLst/>
                        </a:rPr>
                        <a:t>/</a:t>
                      </a:r>
                      <a:r>
                        <a:rPr lang="ru-RU" sz="2000" kern="800" dirty="0">
                          <a:effectLst/>
                        </a:rPr>
                        <a:t>нуклон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5</a:t>
                      </a:r>
                      <a:r>
                        <a:rPr lang="en-GB" sz="2000" dirty="0">
                          <a:effectLst/>
                        </a:rPr>
                        <a:t>78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7422272"/>
                  </a:ext>
                </a:extLst>
              </a:tr>
              <a:tr h="69446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Поле в диполях</a:t>
                      </a:r>
                      <a:r>
                        <a:rPr lang="en-GB" sz="2000" kern="800" dirty="0">
                          <a:effectLst/>
                        </a:rPr>
                        <a:t>,  Т</a:t>
                      </a:r>
                      <a:r>
                        <a:rPr lang="ru-RU" sz="2000" kern="800" dirty="0">
                          <a:effectLst/>
                        </a:rPr>
                        <a:t>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1.8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6033052"/>
                  </a:ext>
                </a:extLst>
              </a:tr>
              <a:tr h="65763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Магнитная жесткость,</a:t>
                      </a:r>
                      <a:r>
                        <a:rPr lang="en-GB" sz="2000" kern="800" dirty="0">
                          <a:effectLst/>
                        </a:rPr>
                        <a:t> Т</a:t>
                      </a:r>
                      <a:r>
                        <a:rPr lang="ru-RU" sz="2000" kern="800" dirty="0">
                          <a:effectLst/>
                        </a:rPr>
                        <a:t>л</a:t>
                      </a:r>
                      <a:r>
                        <a:rPr lang="en-GB" sz="2000" kern="800" dirty="0">
                          <a:effectLst/>
                        </a:rPr>
                        <a:t>∙</a:t>
                      </a:r>
                      <a:r>
                        <a:rPr lang="ru-RU" sz="2000" kern="800" dirty="0">
                          <a:effectLst/>
                        </a:rPr>
                        <a:t>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highlight>
                            <a:srgbClr val="FFFF00"/>
                          </a:highlight>
                        </a:rPr>
                        <a:t>25.0</a:t>
                      </a:r>
                      <a:endParaRPr lang="ru-RU" sz="2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8358167"/>
                  </a:ext>
                </a:extLst>
              </a:tr>
              <a:tr h="62595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Сорт ионов (проектный)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baseline="30000" dirty="0">
                          <a:effectLst/>
                        </a:rPr>
                        <a:t>197</a:t>
                      </a:r>
                      <a:r>
                        <a:rPr lang="en-GB" sz="2000" kern="800" dirty="0">
                          <a:effectLst/>
                        </a:rPr>
                        <a:t>Au</a:t>
                      </a:r>
                      <a:r>
                        <a:rPr lang="en-GB" sz="2000" kern="800" baseline="30000" dirty="0">
                          <a:effectLst/>
                        </a:rPr>
                        <a:t>31+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800" baseline="30000" dirty="0">
                          <a:effectLst/>
                        </a:rPr>
                        <a:t>209</a:t>
                      </a:r>
                      <a:r>
                        <a:rPr lang="en-GB" sz="2000" kern="800" dirty="0">
                          <a:effectLst/>
                        </a:rPr>
                        <a:t>Bi</a:t>
                      </a:r>
                      <a:r>
                        <a:rPr lang="en-GB" sz="2000" kern="800" baseline="30000" dirty="0">
                          <a:effectLst/>
                        </a:rPr>
                        <a:t>35+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369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6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402C6C9-B787-4487-A338-B0DAE11BB145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3" name="Прямоугольник 10">
              <a:extLst>
                <a:ext uri="{FF2B5EF4-FFF2-40B4-BE49-F238E27FC236}">
                  <a16:creationId xmlns:a16="http://schemas.microsoft.com/office/drawing/2014/main" id="{695ECF72-D21A-4556-A2D7-C3D68E964F3D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5" name="Рисунок 11">
              <a:extLst>
                <a:ext uri="{FF2B5EF4-FFF2-40B4-BE49-F238E27FC236}">
                  <a16:creationId xmlns:a16="http://schemas.microsoft.com/office/drawing/2014/main" id="{7BB4AE1C-7427-4955-B6AE-B4891CD6B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9</a:t>
            </a:fld>
            <a:endParaRPr lang="ru-RU" altLang="ru-RU" dirty="0"/>
          </a:p>
        </p:txBody>
      </p:sp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2968551" y="121077"/>
            <a:ext cx="4672265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Пучки в кольце Бустера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59E625A-2650-4D61-B2E7-47C83F85D4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27" y="1324090"/>
            <a:ext cx="4797601" cy="234308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1C3C5A-C4B3-F3CA-A06A-3F936FB5D293}"/>
              </a:ext>
            </a:extLst>
          </p:cNvPr>
          <p:cNvSpPr/>
          <p:nvPr/>
        </p:nvSpPr>
        <p:spPr>
          <a:xfrm>
            <a:off x="85725" y="860147"/>
            <a:ext cx="8972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.12.2020</a:t>
            </a:r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19:56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пучок в кольце Бустера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6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8FFA3581-8E53-42C0-ABDD-A289A4B933A4}"/>
              </a:ext>
            </a:extLst>
          </p:cNvPr>
          <p:cNvSpPr/>
          <p:nvPr/>
        </p:nvSpPr>
        <p:spPr>
          <a:xfrm>
            <a:off x="63509" y="4554077"/>
            <a:ext cx="4168504" cy="1569660"/>
          </a:xfrm>
          <a:prstGeom prst="rect">
            <a:avLst/>
          </a:prstGeom>
          <a:solidFill>
            <a:srgbClr val="D7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Инжекция с адиабатическим захватом на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гармонике ВЧ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(&gt;95%),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Ускорение до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MeV/u,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Перезахват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1 </a:t>
            </a:r>
            <a:r>
              <a:rPr lang="ru-RU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(близко к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Ускорение до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578 </a:t>
            </a:r>
            <a:r>
              <a:rPr lang="en-GB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 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с проектной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dB/dt = 1.2 T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E402FF-AC3C-44E7-80C1-9B65B48ABDE3}"/>
              </a:ext>
            </a:extLst>
          </p:cNvPr>
          <p:cNvSpPr txBox="1"/>
          <p:nvPr/>
        </p:nvSpPr>
        <p:spPr>
          <a:xfrm>
            <a:off x="479126" y="4025214"/>
            <a:ext cx="26564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Группа 12">
            <a:extLst>
              <a:ext uri="{FF2B5EF4-FFF2-40B4-BE49-F238E27FC236}">
                <a16:creationId xmlns:a16="http://schemas.microsoft.com/office/drawing/2014/main" id="{F2FBBE2F-FD17-4E9A-BCD0-4B53A5484AEA}"/>
              </a:ext>
            </a:extLst>
          </p:cNvPr>
          <p:cNvGrpSpPr/>
          <p:nvPr/>
        </p:nvGrpSpPr>
        <p:grpSpPr>
          <a:xfrm>
            <a:off x="4291061" y="3717307"/>
            <a:ext cx="4852939" cy="2776464"/>
            <a:chOff x="4193406" y="3650240"/>
            <a:chExt cx="4852939" cy="2776464"/>
          </a:xfrm>
        </p:grpSpPr>
        <p:pic>
          <p:nvPicPr>
            <p:cNvPr id="38" name="Рисунок 5">
              <a:extLst>
                <a:ext uri="{FF2B5EF4-FFF2-40B4-BE49-F238E27FC236}">
                  <a16:creationId xmlns:a16="http://schemas.microsoft.com/office/drawing/2014/main" id="{0AA7A317-B5EC-44DE-ADE6-C9791606F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97"/>
            <a:stretch/>
          </p:blipFill>
          <p:spPr>
            <a:xfrm>
              <a:off x="4193406" y="3764132"/>
              <a:ext cx="4852939" cy="264414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B5E4037-9F05-4F51-AF29-5959BA8BB3F4}"/>
                </a:ext>
              </a:extLst>
            </p:cNvPr>
            <p:cNvSpPr txBox="1"/>
            <p:nvPr/>
          </p:nvSpPr>
          <p:spPr>
            <a:xfrm>
              <a:off x="4271639" y="6213255"/>
              <a:ext cx="4472865" cy="163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500"/>
                </a:lnSpc>
              </a:pPr>
              <a:r>
                <a:rPr lang="en-US" sz="800" b="1" dirty="0"/>
                <a:t> 500              1000                1500                2000               2500                3000               3500     </a:t>
              </a:r>
              <a:endParaRPr lang="ru-RU" sz="8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9900AF-7746-4E53-B167-D9B876E81C3C}"/>
                </a:ext>
              </a:extLst>
            </p:cNvPr>
            <p:cNvSpPr txBox="1"/>
            <p:nvPr/>
          </p:nvSpPr>
          <p:spPr>
            <a:xfrm>
              <a:off x="5825231" y="6311288"/>
              <a:ext cx="1864311" cy="1154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800" b="1" dirty="0"/>
                <a:t>Время цикла</a:t>
              </a:r>
              <a:r>
                <a:rPr lang="en-US" sz="800" b="1" dirty="0"/>
                <a:t>, </a:t>
              </a:r>
              <a:r>
                <a:rPr lang="ru-RU" sz="800" b="1" dirty="0" err="1"/>
                <a:t>мс</a:t>
              </a:r>
              <a:r>
                <a:rPr lang="en-US" sz="800" b="1" dirty="0"/>
                <a:t>   </a:t>
              </a:r>
              <a:endParaRPr lang="ru-RU" sz="800" b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1DCF77E-BED2-4EC6-A09A-4856B78A695A}"/>
                </a:ext>
              </a:extLst>
            </p:cNvPr>
            <p:cNvSpPr txBox="1"/>
            <p:nvPr/>
          </p:nvSpPr>
          <p:spPr>
            <a:xfrm>
              <a:off x="6755882" y="4535129"/>
              <a:ext cx="1110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Циркуляция </a:t>
              </a:r>
              <a:endParaRPr lang="en-US" sz="1000" dirty="0">
                <a:solidFill>
                  <a:schemeClr val="bg1"/>
                </a:solidFill>
              </a:endParaRPr>
            </a:p>
            <a:p>
              <a:r>
                <a:rPr lang="en-US" sz="1000" u="sng" dirty="0">
                  <a:solidFill>
                    <a:schemeClr val="bg1"/>
                  </a:solidFill>
                </a:rPr>
                <a:t>578 M</a:t>
              </a:r>
              <a:r>
                <a:rPr lang="ru-RU" sz="1000" u="sng" dirty="0">
                  <a:solidFill>
                    <a:schemeClr val="bg1"/>
                  </a:solidFill>
                </a:rPr>
                <a:t>эВ</a:t>
              </a:r>
              <a:r>
                <a:rPr lang="en-US" sz="1000" u="sng" dirty="0">
                  <a:solidFill>
                    <a:schemeClr val="bg1"/>
                  </a:solidFill>
                </a:rPr>
                <a:t>/</a:t>
              </a:r>
              <a:r>
                <a:rPr lang="ru-RU" sz="1000" u="sng" dirty="0">
                  <a:solidFill>
                    <a:schemeClr val="bg1"/>
                  </a:solidFill>
                </a:rPr>
                <a:t>н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23FC1D-0F67-4B55-97E9-8DE169A1DB86}"/>
                </a:ext>
              </a:extLst>
            </p:cNvPr>
            <p:cNvSpPr txBox="1"/>
            <p:nvPr/>
          </p:nvSpPr>
          <p:spPr>
            <a:xfrm rot="16200000">
              <a:off x="4168785" y="4172342"/>
              <a:ext cx="14443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ВЧ захват на</a:t>
              </a:r>
              <a:r>
                <a:rPr lang="en-US" sz="1000" dirty="0">
                  <a:solidFill>
                    <a:schemeClr val="bg1"/>
                  </a:solidFill>
                </a:rPr>
                <a:t> 5 </a:t>
              </a:r>
              <a:r>
                <a:rPr lang="ru-RU" sz="1000" dirty="0" err="1">
                  <a:solidFill>
                    <a:schemeClr val="bg1"/>
                  </a:solidFill>
                </a:rPr>
                <a:t>гарм</a:t>
              </a:r>
              <a:r>
                <a:rPr lang="en-US" sz="1000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ru-RU" sz="1000" dirty="0">
                  <a:solidFill>
                    <a:schemeClr val="bg1"/>
                  </a:solidFill>
                </a:rPr>
                <a:t>Ускорение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543A00-220C-4B76-8849-072D4E05DB74}"/>
                </a:ext>
              </a:extLst>
            </p:cNvPr>
            <p:cNvSpPr txBox="1"/>
            <p:nvPr/>
          </p:nvSpPr>
          <p:spPr>
            <a:xfrm rot="3555645">
              <a:off x="7328941" y="4880516"/>
              <a:ext cx="17370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CC00"/>
                  </a:solidFill>
                </a:rPr>
                <a:t>Магнитное поле</a:t>
              </a:r>
              <a:r>
                <a:rPr lang="en-US" sz="1000" dirty="0">
                  <a:solidFill>
                    <a:srgbClr val="00CC00"/>
                  </a:solidFill>
                </a:rPr>
                <a:t> 1,2 T</a:t>
              </a:r>
              <a:r>
                <a:rPr lang="ru-RU" sz="1000" dirty="0">
                  <a:solidFill>
                    <a:srgbClr val="00CC00"/>
                  </a:solidFill>
                </a:rPr>
                <a:t>л</a:t>
              </a:r>
              <a:r>
                <a:rPr lang="en-US" sz="1000" dirty="0">
                  <a:solidFill>
                    <a:srgbClr val="00CC00"/>
                  </a:solidFill>
                </a:rPr>
                <a:t>/</a:t>
              </a:r>
              <a:r>
                <a:rPr lang="ru-RU" sz="1000" dirty="0">
                  <a:solidFill>
                    <a:srgbClr val="00CC00"/>
                  </a:solidFill>
                </a:rPr>
                <a:t>с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4B5684-1429-42B1-83FA-907173C5D7EF}"/>
                </a:ext>
              </a:extLst>
            </p:cNvPr>
            <p:cNvSpPr txBox="1"/>
            <p:nvPr/>
          </p:nvSpPr>
          <p:spPr>
            <a:xfrm rot="16200000">
              <a:off x="4203258" y="4541707"/>
              <a:ext cx="8244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FF9933"/>
                  </a:solidFill>
                </a:rPr>
                <a:t>инжекция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BE2AF5-CA00-4D5F-9CF3-C64E8A2BF586}"/>
                </a:ext>
              </a:extLst>
            </p:cNvPr>
            <p:cNvSpPr txBox="1"/>
            <p:nvPr/>
          </p:nvSpPr>
          <p:spPr>
            <a:xfrm rot="16200000">
              <a:off x="5148824" y="4239125"/>
              <a:ext cx="13692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err="1">
                  <a:solidFill>
                    <a:schemeClr val="bg1"/>
                  </a:solidFill>
                </a:rPr>
                <a:t>Перезахват</a:t>
              </a:r>
              <a:r>
                <a:rPr lang="en-US" sz="1000" dirty="0">
                  <a:solidFill>
                    <a:schemeClr val="bg1"/>
                  </a:solidFill>
                </a:rPr>
                <a:t> 1 </a:t>
              </a:r>
              <a:r>
                <a:rPr lang="ru-RU" sz="1000" dirty="0" err="1">
                  <a:solidFill>
                    <a:schemeClr val="bg1"/>
                  </a:solidFill>
                </a:rPr>
                <a:t>гарм</a:t>
              </a:r>
              <a:r>
                <a:rPr lang="en-US" sz="1000" dirty="0">
                  <a:solidFill>
                    <a:schemeClr val="bg1"/>
                  </a:solidFill>
                </a:rPr>
                <a:t>.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7">
              <a:extLst>
                <a:ext uri="{FF2B5EF4-FFF2-40B4-BE49-F238E27FC236}">
                  <a16:creationId xmlns:a16="http://schemas.microsoft.com/office/drawing/2014/main" id="{F5E3B0BC-3B5C-486E-8219-5D096F378A58}"/>
                </a:ext>
              </a:extLst>
            </p:cNvPr>
            <p:cNvSpPr/>
            <p:nvPr/>
          </p:nvSpPr>
          <p:spPr>
            <a:xfrm>
              <a:off x="6789695" y="4176489"/>
              <a:ext cx="713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14+</a:t>
              </a:r>
              <a:endParaRPr lang="ru-RU" dirty="0"/>
            </a:p>
          </p:txBody>
        </p:sp>
      </p:grpSp>
      <p:cxnSp>
        <p:nvCxnSpPr>
          <p:cNvPr id="49" name="Прямая соединительная линия 10">
            <a:extLst>
              <a:ext uri="{FF2B5EF4-FFF2-40B4-BE49-F238E27FC236}">
                <a16:creationId xmlns:a16="http://schemas.microsoft.com/office/drawing/2014/main" id="{E0AE334A-3F59-4416-8FE4-33C32166CAB9}"/>
              </a:ext>
            </a:extLst>
          </p:cNvPr>
          <p:cNvCxnSpPr>
            <a:cxnSpLocks/>
          </p:cNvCxnSpPr>
          <p:nvPr/>
        </p:nvCxnSpPr>
        <p:spPr>
          <a:xfrm flipV="1">
            <a:off x="298421" y="3689240"/>
            <a:ext cx="8664606" cy="61639"/>
          </a:xfrm>
          <a:prstGeom prst="line">
            <a:avLst/>
          </a:prstGeom>
          <a:ln w="38100">
            <a:solidFill>
              <a:srgbClr val="008A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трелка: вниз 9">
            <a:extLst>
              <a:ext uri="{FF2B5EF4-FFF2-40B4-BE49-F238E27FC236}">
                <a16:creationId xmlns:a16="http://schemas.microsoft.com/office/drawing/2014/main" id="{D057AD07-7DED-472D-BAC8-AE56EE8AB4D5}"/>
              </a:ext>
            </a:extLst>
          </p:cNvPr>
          <p:cNvSpPr/>
          <p:nvPr/>
        </p:nvSpPr>
        <p:spPr>
          <a:xfrm>
            <a:off x="4864117" y="5119838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низ 44">
            <a:extLst>
              <a:ext uri="{FF2B5EF4-FFF2-40B4-BE49-F238E27FC236}">
                <a16:creationId xmlns:a16="http://schemas.microsoft.com/office/drawing/2014/main" id="{65B5BF4B-5394-4F21-9786-700738449042}"/>
              </a:ext>
            </a:extLst>
          </p:cNvPr>
          <p:cNvSpPr/>
          <p:nvPr/>
        </p:nvSpPr>
        <p:spPr>
          <a:xfrm>
            <a:off x="5895417" y="5065201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8">
            <a:extLst>
              <a:ext uri="{FF2B5EF4-FFF2-40B4-BE49-F238E27FC236}">
                <a16:creationId xmlns:a16="http://schemas.microsoft.com/office/drawing/2014/main" id="{112D04C8-A448-4BA0-907C-F0F6425CD8B8}"/>
              </a:ext>
            </a:extLst>
          </p:cNvPr>
          <p:cNvSpPr/>
          <p:nvPr/>
        </p:nvSpPr>
        <p:spPr>
          <a:xfrm rot="10800000">
            <a:off x="6807687" y="4544987"/>
            <a:ext cx="997811" cy="590063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1BC331-93A3-43F1-BC33-938CE9EE64D9}"/>
              </a:ext>
            </a:extLst>
          </p:cNvPr>
          <p:cNvSpPr txBox="1"/>
          <p:nvPr/>
        </p:nvSpPr>
        <p:spPr>
          <a:xfrm>
            <a:off x="7808469" y="3868401"/>
            <a:ext cx="102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RUN-2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5C165B-7419-4D65-A1C5-6A6F39E2E8A8}"/>
              </a:ext>
            </a:extLst>
          </p:cNvPr>
          <p:cNvSpPr txBox="1"/>
          <p:nvPr/>
        </p:nvSpPr>
        <p:spPr>
          <a:xfrm>
            <a:off x="5144794" y="2295863"/>
            <a:ext cx="3684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FF0000"/>
                </a:solidFill>
                <a:sym typeface="Symbol" panose="05050102010706020507" pitchFamily="18" charset="2"/>
              </a:rPr>
              <a:t>Потери пучка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 &lt; 10%  </a:t>
            </a:r>
          </a:p>
          <a:p>
            <a:r>
              <a:rPr lang="ru-RU" b="1" i="1" dirty="0">
                <a:solidFill>
                  <a:srgbClr val="FF0000"/>
                </a:solidFill>
                <a:sym typeface="Symbol" panose="05050102010706020507" pitchFamily="18" charset="2"/>
              </a:rPr>
              <a:t>на первых пяти оборотах, далее практически без потерь.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5" name="Прямоугольник 31">
            <a:extLst>
              <a:ext uri="{FF2B5EF4-FFF2-40B4-BE49-F238E27FC236}">
                <a16:creationId xmlns:a16="http://schemas.microsoft.com/office/drawing/2014/main" id="{5D35CA25-D532-4F12-841D-8E7B849057D9}"/>
              </a:ext>
            </a:extLst>
          </p:cNvPr>
          <p:cNvSpPr/>
          <p:nvPr/>
        </p:nvSpPr>
        <p:spPr>
          <a:xfrm>
            <a:off x="6256507" y="200239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26.12.2020</a:t>
            </a:r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55FA8F-447B-497A-8AA7-5AE7CBDC7612}"/>
              </a:ext>
            </a:extLst>
          </p:cNvPr>
          <p:cNvSpPr txBox="1"/>
          <p:nvPr/>
        </p:nvSpPr>
        <p:spPr>
          <a:xfrm>
            <a:off x="5246398" y="1325702"/>
            <a:ext cx="3481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Сигнал с быстрого транс-</a:t>
            </a:r>
          </a:p>
          <a:p>
            <a:r>
              <a:rPr lang="ru-RU" b="1" dirty="0"/>
              <a:t>форматора тока пучка </a:t>
            </a:r>
            <a:r>
              <a:rPr lang="en-US" b="1" dirty="0"/>
              <a:t>(FCT)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0B698DB-4366-45C6-AB86-91FBEC0BE377}"/>
              </a:ext>
            </a:extLst>
          </p:cNvPr>
          <p:cNvSpPr txBox="1"/>
          <p:nvPr/>
        </p:nvSpPr>
        <p:spPr>
          <a:xfrm>
            <a:off x="2386050" y="2839542"/>
            <a:ext cx="742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264F07-D742-48C1-A32B-F812E4E8976F}"/>
              </a:ext>
            </a:extLst>
          </p:cNvPr>
          <p:cNvSpPr txBox="1"/>
          <p:nvPr/>
        </p:nvSpPr>
        <p:spPr>
          <a:xfrm>
            <a:off x="6077157" y="4494434"/>
            <a:ext cx="811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Ускорение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88447E9-22BF-49D7-B46E-1AE939FEB3B9}"/>
              </a:ext>
            </a:extLst>
          </p:cNvPr>
          <p:cNvSpPr txBox="1"/>
          <p:nvPr/>
        </p:nvSpPr>
        <p:spPr>
          <a:xfrm rot="16200000">
            <a:off x="4935590" y="4445545"/>
            <a:ext cx="11158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Циркуляция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ru-RU" sz="1000" dirty="0" err="1">
                <a:solidFill>
                  <a:schemeClr val="bg1"/>
                </a:solidFill>
              </a:rPr>
              <a:t>распущ</a:t>
            </a:r>
            <a:r>
              <a:rPr lang="ru-RU" sz="1000" dirty="0">
                <a:solidFill>
                  <a:schemeClr val="bg1"/>
                </a:solidFill>
              </a:rPr>
              <a:t>. пучка 65</a:t>
            </a:r>
            <a:r>
              <a:rPr lang="en-US" sz="1000" dirty="0">
                <a:solidFill>
                  <a:schemeClr val="bg1"/>
                </a:solidFill>
              </a:rPr>
              <a:t> MeV/u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36250</TotalTime>
  <Words>1927</Words>
  <Application>Microsoft Office PowerPoint</Application>
  <PresentationFormat>On-screen Show (4:3)</PresentationFormat>
  <Paragraphs>412</Paragraphs>
  <Slides>28</Slides>
  <Notes>4</Notes>
  <HiddenSlides>2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aptos</vt:lpstr>
      <vt:lpstr>Arial</vt:lpstr>
      <vt:lpstr>Bookman Old Style</vt:lpstr>
      <vt:lpstr>Calibri</vt:lpstr>
      <vt:lpstr>Comic Sans MS</vt:lpstr>
      <vt:lpstr>Georgia</vt:lpstr>
      <vt:lpstr>Roboto</vt:lpstr>
      <vt:lpstr>Times</vt:lpstr>
      <vt:lpstr>Times New Roman</vt:lpstr>
      <vt:lpstr>Wingdings</vt:lpstr>
      <vt:lpstr>Тема Office</vt:lpstr>
      <vt:lpstr>Специальное оформление</vt:lpstr>
      <vt:lpstr>Документ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Сеанс пусконаладочных работ на комплексе NICA 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Серг;Andrey</dc:creator>
  <cp:lastModifiedBy>Andrey</cp:lastModifiedBy>
  <cp:revision>578</cp:revision>
  <cp:lastPrinted>2019-06-04T15:57:44Z</cp:lastPrinted>
  <dcterms:created xsi:type="dcterms:W3CDTF">2019-04-25T09:57:14Z</dcterms:created>
  <dcterms:modified xsi:type="dcterms:W3CDTF">2025-07-01T06:37:47Z</dcterms:modified>
</cp:coreProperties>
</file>