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40"/>
  </p:notesMasterIdLst>
  <p:sldIdLst>
    <p:sldId id="256" r:id="rId2"/>
    <p:sldId id="394" r:id="rId3"/>
    <p:sldId id="400" r:id="rId4"/>
    <p:sldId id="432" r:id="rId5"/>
    <p:sldId id="397" r:id="rId6"/>
    <p:sldId id="321" r:id="rId7"/>
    <p:sldId id="342" r:id="rId8"/>
    <p:sldId id="344" r:id="rId9"/>
    <p:sldId id="377" r:id="rId10"/>
    <p:sldId id="337" r:id="rId11"/>
    <p:sldId id="323" r:id="rId12"/>
    <p:sldId id="378" r:id="rId13"/>
    <p:sldId id="382" r:id="rId14"/>
    <p:sldId id="347" r:id="rId15"/>
    <p:sldId id="308" r:id="rId16"/>
    <p:sldId id="407" r:id="rId17"/>
    <p:sldId id="409" r:id="rId18"/>
    <p:sldId id="408" r:id="rId19"/>
    <p:sldId id="410" r:id="rId20"/>
    <p:sldId id="389" r:id="rId21"/>
    <p:sldId id="393" r:id="rId22"/>
    <p:sldId id="328" r:id="rId23"/>
    <p:sldId id="443" r:id="rId24"/>
    <p:sldId id="457" r:id="rId25"/>
    <p:sldId id="445" r:id="rId26"/>
    <p:sldId id="446" r:id="rId27"/>
    <p:sldId id="413" r:id="rId28"/>
    <p:sldId id="333" r:id="rId29"/>
    <p:sldId id="365" r:id="rId30"/>
    <p:sldId id="366" r:id="rId31"/>
    <p:sldId id="438" r:id="rId32"/>
    <p:sldId id="472" r:id="rId33"/>
    <p:sldId id="463" r:id="rId34"/>
    <p:sldId id="469" r:id="rId35"/>
    <p:sldId id="312" r:id="rId36"/>
    <p:sldId id="412" r:id="rId37"/>
    <p:sldId id="473" r:id="rId38"/>
    <p:sldId id="448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vakim Zakaryan" initials="HZ" lastIdx="3" clrIdx="0">
    <p:extLst>
      <p:ext uri="{19B8F6BF-5375-455C-9EA6-DF929625EA0E}">
        <p15:presenceInfo xmlns:p15="http://schemas.microsoft.com/office/powerpoint/2012/main" userId="f2c80a31a4739fc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24" autoAdjust="0"/>
  </p:normalViewPr>
  <p:slideViewPr>
    <p:cSldViewPr>
      <p:cViewPr varScale="1">
        <p:scale>
          <a:sx n="131" d="100"/>
          <a:sy n="131" d="100"/>
        </p:scale>
        <p:origin x="1632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D3F998-418C-4495-9A64-A28D042E4E89}" type="datetimeFigureOut">
              <a:rPr lang="ru-RU" smtClean="0"/>
              <a:pPr/>
              <a:t>07.07.2025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A76A86-3606-4DE3-AECD-B6D7A1A1E8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699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76A86-3606-4DE3-AECD-B6D7A1A1E8F5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889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76A86-3606-4DE3-AECD-B6D7A1A1E8F5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5249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BEDA6-E66A-4C32-B816-68AABE2B573F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3182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A76A86-3606-4DE3-AECD-B6D7A1A1E8F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825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76A86-3606-4DE3-AECD-B6D7A1A1E8F5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734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07.07.2025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07.07.2025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07.07.2025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hyperlink" Target="https://ru.wikipedia.org/wiki/%D0%A1%D0%B2%D1%91%D1%80%D1%82%D1%8B%D0%B2%D0%B0%D0%BD%D0%B8%D0%B5_%D0%BA%D1%80%D0%BE%D0%B2%D0%B8" TargetMode="External"/><Relationship Id="rId3" Type="http://schemas.openxmlformats.org/officeDocument/2006/relationships/hyperlink" Target="https://ru.wikipedia.org/wiki/%D0%A4%D0%BB%D1%83%D0%BE%D1%80%D0%B5%D1%81%D1%86%D0%B5%D0%BD%D1%82%D0%BD%D0%B0%D1%8F_%D0%B3%D0%B8%D0%B1%D1%80%D0%B8%D0%B4%D0%B8%D0%B7%D0%B0%D1%86%D0%B8%D1%8F_in_situ" TargetMode="External"/><Relationship Id="rId7" Type="http://schemas.openxmlformats.org/officeDocument/2006/relationships/image" Target="../media/image31.png"/><Relationship Id="rId12" Type="http://schemas.openxmlformats.org/officeDocument/2006/relationships/hyperlink" Target="https://ru.wikipedia.org/wiki/%D0%A4%D0%B8%D0%B1%D1%80%D0%B8%D0%BD%D0%BE%D0%B3%D0%B5%D0%BD" TargetMode="External"/><Relationship Id="rId2" Type="http://schemas.openxmlformats.org/officeDocument/2006/relationships/hyperlink" Target="https://ru.wikipedia.org/wiki/%D0%90%D0%BD%D1%82%D0%B8%D1%82%D0%B5%D0%BB%D0%B0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11" Type="http://schemas.openxmlformats.org/officeDocument/2006/relationships/hyperlink" Target="https://ru.wikipedia.org/wiki/%D0%A2%D1%80%D0%BE%D0%BC%D0%B1%D0%B8%D0%BD" TargetMode="External"/><Relationship Id="rId5" Type="http://schemas.openxmlformats.org/officeDocument/2006/relationships/image" Target="../media/image29.png"/><Relationship Id="rId10" Type="http://schemas.openxmlformats.org/officeDocument/2006/relationships/hyperlink" Target="https://ru.wikipedia.org/wiki/%D0%90%D1%84%D1%84%D0%B8%D0%BD%D0%BD%D0%BE%D1%81%D1%82%D1%8C" TargetMode="External"/><Relationship Id="rId4" Type="http://schemas.openxmlformats.org/officeDocument/2006/relationships/hyperlink" Target="https://ru.wikipedia.org/wiki/%D0%98%D0%BC%D0%BC%D1%83%D0%BD%D0%BE%D1%84%D0%B5%D1%80%D0%BC%D0%B5%D0%BD%D1%82%D0%BD%D1%8B%D0%B9_%D0%B0%D0%BD%D0%B0%D0%BB%D0%B8%D0%B7" TargetMode="External"/><Relationship Id="rId9" Type="http://schemas.openxmlformats.org/officeDocument/2006/relationships/hyperlink" Target="https://ru.wikipedia.org/wiki/%D0%92%D0%BE%D0%B4%D0%BE%D1%80%D0%BE%D0%B4%D0%BD%D0%B0%D1%8F_%D1%81%D0%B2%D1%8F%D0%B7%D1%8C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2291729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s://en.wikipedia.org/wiki/File:Asfarviridae_virion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s://www.ncbi.nlm.nih.gov/pmc/articles/PMC6017897/" TargetMode="Externa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ru.wikipedia.org/wiki/%D0%98%D0%BE%D0%BD" TargetMode="Externa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pmc.ncbi.nlm.nih.gov/articles/PMC9279936/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%20et%20al.,2025%20%20%20%20%20%20%20%20%20%20%20%20%20https" TargetMode="External"/><Relationship Id="rId2" Type="http://schemas.openxmlformats.org/officeDocument/2006/relationships/hyperlink" Target="https://doi.org/10.1039/D4TB02536A" TargetMode="Externa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D%D0%BB%D0%B5%D0%BA%D1%82%D1%80%D0%B8%D1%87%D0%B5%D1%81%D0%BA%D0%BE%D0%B5_%D1%81%D0%BE%D0%BF%D1%80%D0%BE%D1%82%D0%B8%D0%B2%D0%BB%D0%B5%D0%BD%D0%B8%D0%B5" TargetMode="External"/><Relationship Id="rId7" Type="http://schemas.openxmlformats.org/officeDocument/2006/relationships/image" Target="../media/image47.png"/><Relationship Id="rId2" Type="http://schemas.openxmlformats.org/officeDocument/2006/relationships/hyperlink" Target="https://ru.wikipedia.org/wiki/%D0%9F%D0%BE%D0%BB%D1%83%D0%BF%D1%80%D0%BE%D0%B2%D0%BE%D0%B4%D0%BD%D0%B8%D0%BA%D0%BE%D0%B2%D1%8B%D0%B9_%D0%BF%D1%80%D0%B8%D0%B1%D0%BE%D1%80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.wikipedia.org/wiki/%D0%AD%D0%BB%D0%B5%D0%BA%D1%82%D1%80%D0%BE%D0%B4" TargetMode="External"/><Relationship Id="rId5" Type="http://schemas.openxmlformats.org/officeDocument/2006/relationships/hyperlink" Target="https://ru.wikipedia.org/wiki/%D0%AD%D0%BB%D0%B5%D0%BA%D1%82%D1%80%D0%B8%D1%87%D0%B5%D1%81%D0%BA%D0%BE%D0%B5_%D0%BD%D0%B0%D0%BF%D1%80%D1%8F%D0%B6%D0%B5%D0%BD%D0%B8%D0%B5" TargetMode="External"/><Relationship Id="rId4" Type="http://schemas.openxmlformats.org/officeDocument/2006/relationships/hyperlink" Target="https://ru.wikipedia.org/wiki/%D0%AD%D0%BB%D0%B5%D0%BA%D1%82%D1%80%D0%B8%D1%87%D0%B5%D1%81%D0%BA%D0%BE%D0%B5_%D0%BF%D0%BE%D0%BB%D0%B5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90/chemosensors11080464" TargetMode="External"/><Relationship Id="rId2" Type="http://schemas.openxmlformats.org/officeDocument/2006/relationships/hyperlink" Target="http://dx.doi.org/10.2139/ssrn.4882223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5" Type="http://schemas.openxmlformats.org/officeDocument/2006/relationships/image" Target="../media/image54.pn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55576" y="2201672"/>
            <a:ext cx="7992888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/>
            <a:r>
              <a:rPr lang="ru-RU" sz="2800" b="1" dirty="0"/>
              <a:t>Антивирусные свойства трековых мембран</a:t>
            </a:r>
            <a:endParaRPr lang="ru-RU" sz="2800" dirty="0"/>
          </a:p>
          <a:p>
            <a:pPr fontAlgn="base"/>
            <a:r>
              <a:rPr lang="ru-RU" sz="2800" b="1" u="sng" dirty="0"/>
              <a:t>Р.М.Арутюнян</a:t>
            </a:r>
            <a:r>
              <a:rPr lang="ru-RU" sz="3200" b="1" u="sng" dirty="0"/>
              <a:t> </a:t>
            </a:r>
            <a:r>
              <a:rPr lang="ru-RU" sz="1600" b="1" u="sng" dirty="0"/>
              <a:t>1</a:t>
            </a:r>
            <a:r>
              <a:rPr lang="ru-RU" sz="2800" b="1" dirty="0"/>
              <a:t>, А.Н.Нечаев</a:t>
            </a:r>
            <a:r>
              <a:rPr lang="ru-RU" b="1" dirty="0"/>
              <a:t>2</a:t>
            </a:r>
            <a:r>
              <a:rPr lang="ru-RU" sz="2800" b="1" dirty="0"/>
              <a:t>, Е.Г. Завьялова</a:t>
            </a:r>
            <a:r>
              <a:rPr lang="ru-RU" b="1" dirty="0"/>
              <a:t>2,3, </a:t>
            </a:r>
            <a:r>
              <a:rPr lang="ru-RU" sz="2800" b="1" dirty="0"/>
              <a:t>Е.В.Андреев</a:t>
            </a:r>
            <a:r>
              <a:rPr lang="ru-RU" b="1" dirty="0"/>
              <a:t>2, </a:t>
            </a:r>
            <a:r>
              <a:rPr lang="ru-RU" sz="2800" b="1" dirty="0"/>
              <a:t> О.С.Закарян</a:t>
            </a:r>
            <a:r>
              <a:rPr lang="ru-RU" b="1" dirty="0"/>
              <a:t>4,  </a:t>
            </a:r>
            <a:r>
              <a:rPr lang="ru-RU" sz="2800" b="1" dirty="0"/>
              <a:t>П.Ю.Апель</a:t>
            </a:r>
            <a:r>
              <a:rPr lang="ru-RU" sz="2000" b="1" dirty="0"/>
              <a:t>2</a:t>
            </a:r>
          </a:p>
          <a:p>
            <a:pPr fontAlgn="base"/>
            <a:endParaRPr lang="ru-RU" sz="2000" dirty="0"/>
          </a:p>
          <a:p>
            <a:pPr fontAlgn="base"/>
            <a:r>
              <a:rPr lang="ru-RU" b="1" dirty="0"/>
              <a:t>1</a:t>
            </a:r>
            <a:r>
              <a:rPr lang="ru-RU" sz="2800" b="1" dirty="0"/>
              <a:t>Институт общей биологии ЕГУ,</a:t>
            </a:r>
            <a:endParaRPr lang="ru-RU" sz="2800" dirty="0"/>
          </a:p>
          <a:p>
            <a:pPr fontAlgn="base"/>
            <a:r>
              <a:rPr lang="ru-RU" sz="1600" b="1" dirty="0"/>
              <a:t>2</a:t>
            </a:r>
            <a:r>
              <a:rPr lang="ru-RU" sz="2800" b="1" dirty="0"/>
              <a:t>Лаборатория ядерных реакций ОИЯИ,</a:t>
            </a:r>
            <a:endParaRPr lang="ru-RU" sz="2800" dirty="0"/>
          </a:p>
          <a:p>
            <a:pPr fontAlgn="base"/>
            <a:r>
              <a:rPr lang="ru-RU" b="1" dirty="0"/>
              <a:t>3</a:t>
            </a:r>
            <a:r>
              <a:rPr lang="ru-RU" sz="2800" dirty="0"/>
              <a:t> </a:t>
            </a:r>
            <a:r>
              <a:rPr lang="ru-RU" sz="2800" b="1" dirty="0"/>
              <a:t>МГУ им. М. В. Ломоносова, химический факультет</a:t>
            </a:r>
          </a:p>
          <a:p>
            <a:pPr fontAlgn="base"/>
            <a:r>
              <a:rPr lang="ru-RU" sz="2000" b="1" dirty="0"/>
              <a:t>4</a:t>
            </a:r>
            <a:r>
              <a:rPr lang="ru-RU" sz="2800" b="1" dirty="0"/>
              <a:t>Институт молекулярной биологии НАН РА</a:t>
            </a:r>
            <a:endParaRPr lang="ru-RU" sz="2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0"/>
            <a:ext cx="1783510" cy="157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31845" t="17578" r="33016" b="27734"/>
          <a:stretch>
            <a:fillRect/>
          </a:stretch>
        </p:blipFill>
        <p:spPr bwMode="auto">
          <a:xfrm>
            <a:off x="0" y="0"/>
            <a:ext cx="1469554" cy="157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7686" t="11719" r="29722" b="14062"/>
          <a:stretch>
            <a:fillRect/>
          </a:stretch>
        </p:blipFill>
        <p:spPr bwMode="auto">
          <a:xfrm>
            <a:off x="5143504" y="0"/>
            <a:ext cx="2071702" cy="157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 l="11017" t="11914" r="33529" b="14843"/>
          <a:stretch>
            <a:fillRect/>
          </a:stretch>
        </p:blipFill>
        <p:spPr bwMode="auto">
          <a:xfrm>
            <a:off x="3143240" y="0"/>
            <a:ext cx="2000264" cy="157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 l="7174" t="18750" r="29136" b="18750"/>
          <a:stretch>
            <a:fillRect/>
          </a:stretch>
        </p:blipFill>
        <p:spPr bwMode="auto">
          <a:xfrm>
            <a:off x="7158806" y="0"/>
            <a:ext cx="1985194" cy="157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9" y="332657"/>
            <a:ext cx="8715436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rgbClr val="000000"/>
              </a:solidFill>
              <a:latin typeface="Sylfaen" pitchFamily="18" charset="0"/>
              <a:ea typeface="Calibri" panose="020F0502020204030204" pitchFamily="34" charset="0"/>
              <a:cs typeface="Charis SIL"/>
            </a:endParaRPr>
          </a:p>
          <a:p>
            <a:r>
              <a:rPr lang="ru-RU" sz="3200" dirty="0">
                <a:latin typeface="Sylfaen" pitchFamily="18" charset="0"/>
                <a:ea typeface="Calibri" panose="020F0502020204030204" pitchFamily="34" charset="0"/>
                <a:cs typeface="Charis SIL"/>
              </a:rPr>
              <a:t>                   Наночастицы </a:t>
            </a:r>
            <a:r>
              <a:rPr lang="ru-RU" sz="2800" dirty="0">
                <a:latin typeface="Sylfaen" pitchFamily="18" charset="0"/>
                <a:ea typeface="Calibri" panose="020F0502020204030204" pitchFamily="34" charset="0"/>
                <a:cs typeface="Charis SIL"/>
              </a:rPr>
              <a:t>серебра</a:t>
            </a:r>
            <a:endParaRPr lang="en-US" sz="2800" dirty="0">
              <a:latin typeface="Sylfaen" pitchFamily="18" charset="0"/>
              <a:ea typeface="Calibri" panose="020F0502020204030204" pitchFamily="34" charset="0"/>
              <a:cs typeface="Charis SIL"/>
            </a:endParaRPr>
          </a:p>
          <a:p>
            <a:endParaRPr lang="ru-RU" dirty="0">
              <a:solidFill>
                <a:srgbClr val="000000"/>
              </a:solidFill>
              <a:latin typeface="Sylfaen" pitchFamily="18" charset="0"/>
              <a:ea typeface="Calibri" panose="020F0502020204030204" pitchFamily="34" charset="0"/>
              <a:cs typeface="Charis SIL"/>
            </a:endParaRPr>
          </a:p>
          <a:p>
            <a:r>
              <a:rPr lang="ru-RU" b="1" dirty="0">
                <a:solidFill>
                  <a:srgbClr val="FF0000"/>
                </a:solidFill>
                <a:latin typeface="Sylfaen" pitchFamily="18" charset="0"/>
                <a:ea typeface="Calibri" panose="020F0502020204030204" pitchFamily="34" charset="0"/>
                <a:cs typeface="Charis SIL"/>
              </a:rPr>
              <a:t>Серебряные наночастицы (AgNPs) </a:t>
            </a:r>
            <a:r>
              <a:rPr lang="ru-RU" dirty="0">
                <a:solidFill>
                  <a:srgbClr val="000000"/>
                </a:solidFill>
                <a:latin typeface="Sylfaen" pitchFamily="18" charset="0"/>
                <a:ea typeface="Calibri" panose="020F0502020204030204" pitchFamily="34" charset="0"/>
                <a:cs typeface="Charis SIL"/>
              </a:rPr>
              <a:t>представляют собой нанолисты (1–100 нм) из атомов металлического серебра (Ag⁰). </a:t>
            </a:r>
            <a:r>
              <a:rPr lang="ru-RU" sz="2000" b="1" dirty="0">
                <a:solidFill>
                  <a:srgbClr val="FF0000"/>
                </a:solidFill>
                <a:latin typeface="Sylfaen" pitchFamily="18" charset="0"/>
                <a:ea typeface="Calibri" panose="020F0502020204030204" pitchFamily="34" charset="0"/>
                <a:cs typeface="Charis SIL"/>
              </a:rPr>
              <a:t>Они обладают широким спектром антимикробной активности, включая эффективность против нескольких штаммов, устойчивых к антибиотикам.</a:t>
            </a:r>
            <a:endParaRPr lang="en-US" sz="2000" b="1" dirty="0">
              <a:solidFill>
                <a:srgbClr val="FF0000"/>
              </a:solidFill>
              <a:latin typeface="Sylfaen" pitchFamily="18" charset="0"/>
              <a:ea typeface="Calibri" panose="020F0502020204030204" pitchFamily="34" charset="0"/>
              <a:cs typeface="Charis SIL"/>
            </a:endParaRPr>
          </a:p>
          <a:p>
            <a:pPr algn="just"/>
            <a:endParaRPr lang="ru-RU" sz="2000" dirty="0">
              <a:solidFill>
                <a:srgbClr val="FF0000"/>
              </a:solidFill>
              <a:latin typeface="Sylfaen" pitchFamily="18" charset="0"/>
              <a:ea typeface="Calibri" panose="020F0502020204030204" pitchFamily="34" charset="0"/>
              <a:cs typeface="Charis SIL"/>
            </a:endParaRPr>
          </a:p>
          <a:p>
            <a:pPr algn="just"/>
            <a:r>
              <a:rPr lang="ru-RU" sz="2000" b="1" dirty="0">
                <a:solidFill>
                  <a:srgbClr val="FF0000"/>
                </a:solidFill>
                <a:latin typeface="Sylfaen" pitchFamily="18" charset="0"/>
                <a:ea typeface="Calibri" panose="020F0502020204030204" pitchFamily="34" charset="0"/>
                <a:cs typeface="Charis SIL"/>
              </a:rPr>
              <a:t>Противовирусное действие серебряных наночастиц (AgNPs) включает их связывание с вирусными гликопротеинами, блокирование проникновения вируса в клетку-хозяин, а также ингибирование клеточных факторов, необходимых для сборки вируса.</a:t>
            </a:r>
            <a:r>
              <a:rPr lang="ru-RU" sz="2000" dirty="0">
                <a:solidFill>
                  <a:srgbClr val="FF0000"/>
                </a:solidFill>
                <a:latin typeface="Sylfaen" pitchFamily="18" charset="0"/>
                <a:ea typeface="Calibri" panose="020F0502020204030204" pitchFamily="34" charset="0"/>
                <a:cs typeface="Charis SIL"/>
              </a:rPr>
              <a:t> </a:t>
            </a:r>
            <a:r>
              <a:rPr lang="ru-RU" dirty="0">
                <a:solidFill>
                  <a:srgbClr val="000000"/>
                </a:solidFill>
                <a:latin typeface="Sylfaen" pitchFamily="18" charset="0"/>
                <a:ea typeface="Calibri" panose="020F0502020204030204" pitchFamily="34" charset="0"/>
                <a:cs typeface="Charis SIL"/>
              </a:rPr>
              <a:t>Следует отметить, что второй механизм противовирусного действия может существенно повысить цитотоксический потенциал AgNPs.</a:t>
            </a:r>
            <a:endParaRPr lang="en-US" dirty="0">
              <a:solidFill>
                <a:srgbClr val="000000"/>
              </a:solidFill>
              <a:latin typeface="Sylfaen" pitchFamily="18" charset="0"/>
              <a:ea typeface="Calibri" panose="020F0502020204030204" pitchFamily="34" charset="0"/>
              <a:cs typeface="Charis SIL"/>
            </a:endParaRPr>
          </a:p>
          <a:p>
            <a:endParaRPr lang="ru-RU" dirty="0">
              <a:solidFill>
                <a:srgbClr val="000000"/>
              </a:solidFill>
              <a:latin typeface="Sylfaen" pitchFamily="18" charset="0"/>
              <a:ea typeface="Calibri" panose="020F0502020204030204" pitchFamily="34" charset="0"/>
              <a:cs typeface="Charis SIL"/>
            </a:endParaRPr>
          </a:p>
          <a:p>
            <a:r>
              <a:rPr lang="ru-RU" dirty="0">
                <a:solidFill>
                  <a:srgbClr val="000000"/>
                </a:solidFill>
                <a:latin typeface="Sylfaen" pitchFamily="18" charset="0"/>
                <a:ea typeface="Calibri" panose="020F0502020204030204" pitchFamily="34" charset="0"/>
                <a:cs typeface="Charis SIL"/>
              </a:rPr>
              <a:t>Противовирусная активность AgNPs (серебряных наночастиц) была продемонстрирована на клетках Vero за счёт ингибирования стадии проникновения вируса SARS-CoV-2. </a:t>
            </a:r>
            <a:r>
              <a:rPr lang="ru-RU" sz="2000" b="1" dirty="0">
                <a:solidFill>
                  <a:srgbClr val="000000"/>
                </a:solidFill>
                <a:latin typeface="Sylfaen" pitchFamily="18" charset="0"/>
                <a:ea typeface="Calibri" panose="020F0502020204030204" pitchFamily="34" charset="0"/>
                <a:cs typeface="Charis SIL"/>
              </a:rPr>
              <a:t>Исследования показали, что цитотоксичность AgNPs может быть существенно снижена при использовании покрывающих агентов, таких как поливинилпирролидон (PVP) и полиэтиленимин (PEI)</a:t>
            </a:r>
            <a:r>
              <a:rPr lang="ru-RU" sz="2000" dirty="0">
                <a:solidFill>
                  <a:srgbClr val="000000"/>
                </a:solidFill>
                <a:latin typeface="Sylfaen" pitchFamily="18" charset="0"/>
                <a:ea typeface="Calibri" panose="020F0502020204030204" pitchFamily="34" charset="0"/>
                <a:cs typeface="Charis SIL"/>
              </a:rPr>
              <a:t>.</a:t>
            </a:r>
            <a:endParaRPr lang="en-US" sz="2000" dirty="0">
              <a:solidFill>
                <a:srgbClr val="000000"/>
              </a:solidFill>
              <a:latin typeface="Sylfaen" pitchFamily="18" charset="0"/>
              <a:ea typeface="Calibri" panose="020F0502020204030204" pitchFamily="34" charset="0"/>
              <a:cs typeface="Charis SIL"/>
            </a:endParaRPr>
          </a:p>
          <a:p>
            <a:r>
              <a:rPr lang="en-US" dirty="0">
                <a:solidFill>
                  <a:srgbClr val="000000"/>
                </a:solidFill>
                <a:latin typeface="Sylfaen" pitchFamily="18" charset="0"/>
                <a:ea typeface="Calibri" panose="020F0502020204030204" pitchFamily="34" charset="0"/>
                <a:cs typeface="Charis SIL"/>
              </a:rPr>
              <a:t> </a:t>
            </a:r>
            <a:endParaRPr lang="en-US" dirty="0">
              <a:solidFill>
                <a:srgbClr val="000000"/>
              </a:solidFill>
              <a:effectLst/>
              <a:latin typeface="Sylfaen" pitchFamily="18" charset="0"/>
              <a:ea typeface="Calibri" panose="020F0502020204030204" pitchFamily="34" charset="0"/>
              <a:cs typeface="Charis SIL"/>
            </a:endParaRPr>
          </a:p>
        </p:txBody>
      </p:sp>
    </p:spTree>
    <p:extLst>
      <p:ext uri="{BB962C8B-B14F-4D97-AF65-F5344CB8AC3E}">
        <p14:creationId xmlns:p14="http://schemas.microsoft.com/office/powerpoint/2010/main" val="642028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2"/>
            <a:ext cx="871296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400" b="1" dirty="0">
              <a:solidFill>
                <a:srgbClr val="FF0000"/>
              </a:solidFill>
              <a:latin typeface="Sylfaen" pitchFamily="18" charset="0"/>
            </a:endParaRPr>
          </a:p>
          <a:p>
            <a:pPr algn="ctr"/>
            <a:r>
              <a:rPr lang="ru-RU" sz="2400" b="1" dirty="0" err="1">
                <a:latin typeface="Sylfaen" pitchFamily="18" charset="0"/>
              </a:rPr>
              <a:t>Куркумин</a:t>
            </a:r>
            <a:endParaRPr lang="ru-RU" sz="2000" dirty="0">
              <a:latin typeface="Sylfaen" pitchFamily="18" charset="0"/>
            </a:endParaRPr>
          </a:p>
          <a:p>
            <a:pPr algn="ctr"/>
            <a:endParaRPr lang="ru-RU" b="1" dirty="0">
              <a:latin typeface="Sylfaen" pitchFamily="18" charset="0"/>
            </a:endParaRPr>
          </a:p>
          <a:p>
            <a:pPr algn="ctr"/>
            <a:r>
              <a:rPr lang="ru-RU" b="1" dirty="0" err="1">
                <a:latin typeface="Sylfaen" pitchFamily="18" charset="0"/>
              </a:rPr>
              <a:t>Куркумин</a:t>
            </a:r>
            <a:r>
              <a:rPr lang="ru-RU" b="1" dirty="0">
                <a:latin typeface="Sylfaen" pitchFamily="18" charset="0"/>
              </a:rPr>
              <a:t> — это </a:t>
            </a:r>
            <a:r>
              <a:rPr lang="ru-RU" sz="2000" b="1" dirty="0">
                <a:latin typeface="Sylfaen" pitchFamily="18" charset="0"/>
              </a:rPr>
              <a:t>полифенол</a:t>
            </a:r>
            <a:r>
              <a:rPr lang="ru-RU" b="1" dirty="0">
                <a:latin typeface="Sylfaen" pitchFamily="18" charset="0"/>
              </a:rPr>
              <a:t>,  извлекаемый из корневища растения </a:t>
            </a:r>
            <a:r>
              <a:rPr lang="ru-RU" b="1" i="1" dirty="0">
                <a:latin typeface="Sylfaen" pitchFamily="18" charset="0"/>
              </a:rPr>
              <a:t>Curcuma longa.</a:t>
            </a:r>
          </a:p>
          <a:p>
            <a:pPr algn="ctr"/>
            <a:r>
              <a:rPr lang="ru-RU" sz="1600" b="1" dirty="0">
                <a:latin typeface="Sylfaen" pitchFamily="18" charset="0"/>
              </a:rPr>
              <a:t>Куркумин (1,7-бис(4-гидрокси-3-метоксифенил)-1,6-гептадиен-3,5-дион) широко используется в народной медицине разных стран.</a:t>
            </a:r>
            <a:endParaRPr lang="ru-RU" sz="1600" b="1" i="1" dirty="0">
              <a:latin typeface="Sylfaen" pitchFamily="18" charset="0"/>
            </a:endParaRPr>
          </a:p>
          <a:p>
            <a:pPr algn="ctr"/>
            <a:r>
              <a:rPr lang="ru-RU" b="1" dirty="0" err="1">
                <a:solidFill>
                  <a:srgbClr val="FF0000"/>
                </a:solidFill>
                <a:latin typeface="Sylfaen" pitchFamily="18" charset="0"/>
              </a:rPr>
              <a:t>Куркумин</a:t>
            </a:r>
            <a:r>
              <a:rPr lang="ru-RU" b="1" dirty="0">
                <a:solidFill>
                  <a:srgbClr val="FF0000"/>
                </a:solidFill>
                <a:latin typeface="Sylfaen" pitchFamily="18" charset="0"/>
              </a:rPr>
              <a:t> обладает антиоксидантной, противовоспалительной, противораковой, антимикробной, антимутагенной, ранозаживляющей, кардиозащитной, гепатопротекторной и нейропротекторной активностью.</a:t>
            </a:r>
            <a:r>
              <a:rPr lang="ru-RU" b="1" dirty="0">
                <a:latin typeface="Sylfaen" pitchFamily="18" charset="0"/>
              </a:rPr>
              <a:t> Кроме того, куркумин способен подавлять репликацию ДНК- и РНК-содержащих вирусов. Более того, противовирусные свойства куркумина могут усиливаться при его сочетании с серебряными наночастицами.</a:t>
            </a:r>
            <a:endParaRPr lang="en-US" b="1" dirty="0">
              <a:latin typeface="Sylfaen" pitchFamily="18" charset="0"/>
            </a:endParaRPr>
          </a:p>
          <a:p>
            <a:pPr algn="ctr"/>
            <a:r>
              <a:rPr lang="en-US" sz="1600" dirty="0">
                <a:latin typeface="Sylfaen" pitchFamily="18" charset="0"/>
              </a:rPr>
              <a:t> </a:t>
            </a:r>
          </a:p>
          <a:p>
            <a:pPr algn="ctr"/>
            <a:endParaRPr lang="en-US" sz="1600" dirty="0">
              <a:latin typeface="Sylfae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/>
          <a:srcRect t="9252" b="14798"/>
          <a:stretch/>
        </p:blipFill>
        <p:spPr>
          <a:xfrm>
            <a:off x="335925" y="4005066"/>
            <a:ext cx="2867924" cy="19365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3568" y="5768576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Sylfaen" panose="010A0502050306030303" pitchFamily="18" charset="0"/>
              </a:rPr>
              <a:t>            </a:t>
            </a:r>
            <a:endParaRPr lang="ru-RU" i="1" dirty="0">
              <a:latin typeface="Sylfaen" panose="010A0502050306030303" pitchFamily="18" charset="0"/>
            </a:endParaRPr>
          </a:p>
          <a:p>
            <a:r>
              <a:rPr lang="ru-RU" i="1" dirty="0">
                <a:latin typeface="Sylfaen" panose="010A0502050306030303" pitchFamily="18" charset="0"/>
              </a:rPr>
              <a:t>Curcuma longa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2420888"/>
            <a:ext cx="914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dirty="0">
              <a:latin typeface="Sylfaen" pitchFamily="18" charset="0"/>
            </a:endParaRPr>
          </a:p>
          <a:p>
            <a:pPr algn="just"/>
            <a:endParaRPr lang="ru-RU" b="1" dirty="0">
              <a:solidFill>
                <a:srgbClr val="FF0000"/>
              </a:solidFill>
              <a:latin typeface="Sylfaen" pitchFamily="18" charset="0"/>
            </a:endParaRPr>
          </a:p>
          <a:p>
            <a:pPr algn="just"/>
            <a:endParaRPr lang="ru-RU" dirty="0">
              <a:latin typeface="Sylfaen" pitchFamily="18" charset="0"/>
            </a:endParaRPr>
          </a:p>
          <a:p>
            <a:pPr algn="just"/>
            <a:endParaRPr lang="ru-RU" dirty="0">
              <a:latin typeface="Sylfaen" pitchFamily="18" charset="0"/>
            </a:endParaRPr>
          </a:p>
          <a:p>
            <a:pPr algn="just"/>
            <a:endParaRPr lang="ru-RU" dirty="0">
              <a:latin typeface="Sylfaen" pitchFamily="18" charset="0"/>
            </a:endParaRPr>
          </a:p>
          <a:p>
            <a:pPr algn="just"/>
            <a:endParaRPr lang="ru-RU" dirty="0">
              <a:latin typeface="Sylfaen" pitchFamily="18" charset="0"/>
            </a:endParaRPr>
          </a:p>
          <a:p>
            <a:pPr algn="just"/>
            <a:endParaRPr lang="en-US" dirty="0">
              <a:latin typeface="Sylfae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3" y="3501008"/>
            <a:ext cx="4696625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8125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CB05C9-F770-44C4-AA66-E4B608B98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358" y="37903"/>
            <a:ext cx="7659915" cy="1049771"/>
          </a:xfrm>
        </p:spPr>
        <p:txBody>
          <a:bodyPr>
            <a:no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Направленное изменение свойств поверхности трековых мембран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AD7F99B-6927-4242-9AB9-7C9F499D31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28" y="1515254"/>
            <a:ext cx="1083208" cy="115021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D134EB-B658-498D-AD3D-D7802B3E0D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62" y="2831530"/>
            <a:ext cx="571502" cy="8172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81C541-6713-4E6A-A1A9-6F13037268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66" y="4158149"/>
            <a:ext cx="583216" cy="83398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36A0856-3407-4FBC-9A35-0C74FE3D7B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002" y="1336221"/>
            <a:ext cx="1596838" cy="226082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2764E38-58F2-401E-8757-1D481B77D5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28" y="4141031"/>
            <a:ext cx="1682894" cy="182201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C7D6B7A-310E-49CD-A3B7-B0ACAA1CAFFB}"/>
              </a:ext>
            </a:extLst>
          </p:cNvPr>
          <p:cNvSpPr txBox="1"/>
          <p:nvPr/>
        </p:nvSpPr>
        <p:spPr>
          <a:xfrm>
            <a:off x="418115" y="3666658"/>
            <a:ext cx="1869241" cy="213260"/>
          </a:xfrm>
          <a:prstGeom prst="rect">
            <a:avLst/>
          </a:prstGeom>
          <a:noFill/>
        </p:spPr>
        <p:txBody>
          <a:bodyPr wrap="square" lIns="28319" tIns="14159" rIns="28319" bIns="14159" rtlCol="0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Наночастицы серебра</a:t>
            </a:r>
          </a:p>
        </p:txBody>
      </p: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59841207-AE06-47B3-8236-434506DE9D79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811132" y="2665469"/>
            <a:ext cx="328791" cy="622525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B0E143C5-B100-4E45-8B01-2E5880B18FE9}"/>
              </a:ext>
            </a:extLst>
          </p:cNvPr>
          <p:cNvSpPr txBox="1"/>
          <p:nvPr/>
        </p:nvSpPr>
        <p:spPr>
          <a:xfrm>
            <a:off x="372035" y="6191680"/>
            <a:ext cx="1869241" cy="213260"/>
          </a:xfrm>
          <a:prstGeom prst="rect">
            <a:avLst/>
          </a:prstGeom>
          <a:noFill/>
        </p:spPr>
        <p:txBody>
          <a:bodyPr wrap="square" lIns="28319" tIns="14159" rIns="28319" bIns="14159" rtlCol="0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Куркумин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617278C8-4388-4A4E-B04D-7F9DD2F4C29F}"/>
              </a:ext>
            </a:extLst>
          </p:cNvPr>
          <p:cNvSpPr/>
          <p:nvPr/>
        </p:nvSpPr>
        <p:spPr>
          <a:xfrm>
            <a:off x="80706" y="1307574"/>
            <a:ext cx="2520706" cy="5135800"/>
          </a:xfrm>
          <a:prstGeom prst="rect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28319" tIns="14159" rIns="28319" bIns="14159" rtlCol="0" anchor="ctr"/>
          <a:lstStyle/>
          <a:p>
            <a:pPr algn="ctr"/>
            <a:endParaRPr lang="ru-RU"/>
          </a:p>
        </p:txBody>
      </p: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281A860D-9C2B-4BAE-9932-B5C6A69E3602}"/>
              </a:ext>
            </a:extLst>
          </p:cNvPr>
          <p:cNvCxnSpPr>
            <a:cxnSpLocks/>
          </p:cNvCxnSpPr>
          <p:nvPr/>
        </p:nvCxnSpPr>
        <p:spPr>
          <a:xfrm>
            <a:off x="74228" y="4065907"/>
            <a:ext cx="2520706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EE024E2D-7C5B-4413-B2FE-F8216EA65579}"/>
              </a:ext>
            </a:extLst>
          </p:cNvPr>
          <p:cNvSpPr txBox="1"/>
          <p:nvPr/>
        </p:nvSpPr>
        <p:spPr>
          <a:xfrm>
            <a:off x="2605087" y="3888235"/>
            <a:ext cx="407569" cy="336371"/>
          </a:xfrm>
          <a:prstGeom prst="rect">
            <a:avLst/>
          </a:prstGeom>
          <a:noFill/>
        </p:spPr>
        <p:txBody>
          <a:bodyPr wrap="square" lIns="28319" tIns="14159" rIns="28319" bIns="14159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8D77FE0-A2DF-40BA-9E91-E6D0E9759A86}"/>
              </a:ext>
            </a:extLst>
          </p:cNvPr>
          <p:cNvSpPr txBox="1"/>
          <p:nvPr/>
        </p:nvSpPr>
        <p:spPr>
          <a:xfrm>
            <a:off x="140047" y="868553"/>
            <a:ext cx="2333217" cy="397926"/>
          </a:xfrm>
          <a:prstGeom prst="rect">
            <a:avLst/>
          </a:prstGeom>
          <a:noFill/>
        </p:spPr>
        <p:txBody>
          <a:bodyPr wrap="square" lIns="28319" tIns="14159" rIns="28319" bIns="14159" rtlCol="0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Приготовление растворов модификаторов</a:t>
            </a:r>
          </a:p>
        </p:txBody>
      </p:sp>
      <p:cxnSp>
        <p:nvCxnSpPr>
          <p:cNvPr id="51" name="Прямая со стрелкой 50">
            <a:extLst>
              <a:ext uri="{FF2B5EF4-FFF2-40B4-BE49-F238E27FC236}">
                <a16:creationId xmlns:a16="http://schemas.microsoft.com/office/drawing/2014/main" id="{4B101829-D84B-4207-A9B9-BDD1E09AE832}"/>
              </a:ext>
            </a:extLst>
          </p:cNvPr>
          <p:cNvCxnSpPr>
            <a:cxnSpLocks/>
          </p:cNvCxnSpPr>
          <p:nvPr/>
        </p:nvCxnSpPr>
        <p:spPr>
          <a:xfrm flipV="1">
            <a:off x="6286820" y="4067576"/>
            <a:ext cx="226959" cy="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id="{4BF70450-7926-4E9F-B87A-BA6B5F065F81}"/>
              </a:ext>
            </a:extLst>
          </p:cNvPr>
          <p:cNvCxnSpPr>
            <a:cxnSpLocks/>
          </p:cNvCxnSpPr>
          <p:nvPr/>
        </p:nvCxnSpPr>
        <p:spPr>
          <a:xfrm>
            <a:off x="6549069" y="4072146"/>
            <a:ext cx="2520706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19C384D7-07DA-4791-B1FF-EB77908792C0}"/>
              </a:ext>
            </a:extLst>
          </p:cNvPr>
          <p:cNvSpPr txBox="1"/>
          <p:nvPr/>
        </p:nvSpPr>
        <p:spPr>
          <a:xfrm>
            <a:off x="2883624" y="692696"/>
            <a:ext cx="3297708" cy="459482"/>
          </a:xfrm>
          <a:prstGeom prst="rect">
            <a:avLst/>
          </a:prstGeom>
          <a:noFill/>
        </p:spPr>
        <p:txBody>
          <a:bodyPr wrap="square" lIns="28319" tIns="14159" rIns="28319" bIns="14159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Модификация поверхности трековых мембран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полиэтиленимином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6F1B64E6-24F6-40EE-833F-546C5EEF3DF0}"/>
              </a:ext>
            </a:extLst>
          </p:cNvPr>
          <p:cNvSpPr/>
          <p:nvPr/>
        </p:nvSpPr>
        <p:spPr>
          <a:xfrm>
            <a:off x="2813611" y="1307574"/>
            <a:ext cx="3453246" cy="5135796"/>
          </a:xfrm>
          <a:prstGeom prst="rect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28319" tIns="14159" rIns="28319" bIns="14159" rtlCol="0" anchor="ctr"/>
          <a:lstStyle/>
          <a:p>
            <a:pPr algn="ctr"/>
            <a:endParaRPr lang="ru-RU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AE0454B-ED6C-4CB9-A523-0F848CEA9BCB}"/>
              </a:ext>
            </a:extLst>
          </p:cNvPr>
          <p:cNvSpPr txBox="1"/>
          <p:nvPr/>
        </p:nvSpPr>
        <p:spPr>
          <a:xfrm>
            <a:off x="6498988" y="835533"/>
            <a:ext cx="2604974" cy="397926"/>
          </a:xfrm>
          <a:prstGeom prst="rect">
            <a:avLst/>
          </a:prstGeom>
          <a:noFill/>
        </p:spPr>
        <p:txBody>
          <a:bodyPr wrap="square" lIns="28319" tIns="14159" rIns="28319" bIns="14159" rtlCol="0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Посадка на мембрану наночастиц серебра (А) и куркумина (Б)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406B8BA-583F-425C-98DC-631B166AEE49}"/>
              </a:ext>
            </a:extLst>
          </p:cNvPr>
          <p:cNvSpPr txBox="1"/>
          <p:nvPr/>
        </p:nvSpPr>
        <p:spPr>
          <a:xfrm>
            <a:off x="2875242" y="6004603"/>
            <a:ext cx="3437116" cy="397926"/>
          </a:xfrm>
          <a:prstGeom prst="rect">
            <a:avLst/>
          </a:prstGeom>
          <a:noFill/>
        </p:spPr>
        <p:txBody>
          <a:bodyPr wrap="square" lIns="28319" tIns="14159" rIns="28319" bIns="14159" rtlCol="0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Трековая мембрана, модифицированная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полиэтиленимином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EC74C85-FEBC-43FF-9260-92A0B2B3E701}"/>
              </a:ext>
            </a:extLst>
          </p:cNvPr>
          <p:cNvSpPr txBox="1"/>
          <p:nvPr/>
        </p:nvSpPr>
        <p:spPr>
          <a:xfrm>
            <a:off x="6711935" y="3606746"/>
            <a:ext cx="2194973" cy="397926"/>
          </a:xfrm>
          <a:prstGeom prst="rect">
            <a:avLst/>
          </a:prstGeom>
          <a:noFill/>
        </p:spPr>
        <p:txBody>
          <a:bodyPr wrap="square" lIns="28319" tIns="14159" rIns="28319" bIns="14159" rtlCol="0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Трековая мембрана с наночастицами серебра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5C95A2E-C25B-41FE-94E6-EB1D0B93A60F}"/>
              </a:ext>
            </a:extLst>
          </p:cNvPr>
          <p:cNvSpPr txBox="1"/>
          <p:nvPr/>
        </p:nvSpPr>
        <p:spPr>
          <a:xfrm>
            <a:off x="6864198" y="5963040"/>
            <a:ext cx="1869241" cy="397926"/>
          </a:xfrm>
          <a:prstGeom prst="rect">
            <a:avLst/>
          </a:prstGeom>
          <a:noFill/>
        </p:spPr>
        <p:txBody>
          <a:bodyPr wrap="square" lIns="28319" tIns="14159" rIns="28319" bIns="14159" rtlCol="0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Трековая мембрана с куркумином</a:t>
            </a:r>
          </a:p>
        </p:txBody>
      </p:sp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E7A8EC9D-D689-4025-BE51-8F158E8F76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038" y="1410830"/>
            <a:ext cx="3136802" cy="4611167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044D3817-642F-4DE6-BB52-0D009AB5D2A0}"/>
              </a:ext>
            </a:extLst>
          </p:cNvPr>
          <p:cNvSpPr/>
          <p:nvPr/>
        </p:nvSpPr>
        <p:spPr>
          <a:xfrm>
            <a:off x="6549069" y="1307574"/>
            <a:ext cx="2520706" cy="5130174"/>
          </a:xfrm>
          <a:prstGeom prst="rect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28319" tIns="14159" rIns="28319" bIns="14159"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D6B78E6-30C0-47AD-94D8-E0A96BBB327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37"/>
          <a:stretch/>
        </p:blipFill>
        <p:spPr>
          <a:xfrm>
            <a:off x="1413822" y="1479744"/>
            <a:ext cx="997270" cy="115021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A5E51F9-B4CA-4FDC-8660-85D87BEA859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98" y="4951178"/>
            <a:ext cx="2041918" cy="1281454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329F5601-636D-45F0-8BC1-7F2BA3F745A1}"/>
              </a:ext>
            </a:extLst>
          </p:cNvPr>
          <p:cNvSpPr txBox="1"/>
          <p:nvPr/>
        </p:nvSpPr>
        <p:spPr>
          <a:xfrm>
            <a:off x="737358" y="5751205"/>
            <a:ext cx="1155754" cy="136316"/>
          </a:xfrm>
          <a:prstGeom prst="rect">
            <a:avLst/>
          </a:prstGeom>
          <a:noFill/>
        </p:spPr>
        <p:txBody>
          <a:bodyPr wrap="square" lIns="28319" tIns="14159" rIns="28319" bIns="14159" rtlCol="0">
            <a:spAutoFit/>
          </a:bodyPr>
          <a:lstStyle/>
          <a:p>
            <a:pPr algn="ctr"/>
            <a:r>
              <a:rPr lang="ru-RU" sz="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Кетонная</a:t>
            </a:r>
            <a:r>
              <a:rPr lang="ru-RU" sz="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форма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3DAC469-CFE9-4AFD-84FE-08C110558967}"/>
              </a:ext>
            </a:extLst>
          </p:cNvPr>
          <p:cNvSpPr txBox="1"/>
          <p:nvPr/>
        </p:nvSpPr>
        <p:spPr>
          <a:xfrm>
            <a:off x="756702" y="5043439"/>
            <a:ext cx="1155754" cy="136316"/>
          </a:xfrm>
          <a:prstGeom prst="rect">
            <a:avLst/>
          </a:prstGeom>
          <a:noFill/>
        </p:spPr>
        <p:txBody>
          <a:bodyPr wrap="square" lIns="28319" tIns="14159" rIns="28319" bIns="14159" rtlCol="0">
            <a:spAutoFit/>
          </a:bodyPr>
          <a:lstStyle/>
          <a:p>
            <a:pPr algn="ctr"/>
            <a:r>
              <a:rPr lang="ru-RU" sz="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Енольная</a:t>
            </a:r>
            <a:r>
              <a:rPr lang="ru-RU" sz="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форма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3ED144AF-CAD3-4840-8DBE-2E14E6558F36}"/>
              </a:ext>
            </a:extLst>
          </p:cNvPr>
          <p:cNvSpPr/>
          <p:nvPr/>
        </p:nvSpPr>
        <p:spPr>
          <a:xfrm>
            <a:off x="6549068" y="1278959"/>
            <a:ext cx="270391" cy="213260"/>
          </a:xfrm>
          <a:prstGeom prst="rect">
            <a:avLst/>
          </a:prstGeom>
        </p:spPr>
        <p:txBody>
          <a:bodyPr wrap="none" lIns="28319" tIns="14159" rIns="28319" bIns="14159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(А)</a:t>
            </a:r>
            <a:endParaRPr lang="ru-RU" sz="1200" dirty="0"/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F2A7C889-9B96-4773-9236-25AE53B85059}"/>
              </a:ext>
            </a:extLst>
          </p:cNvPr>
          <p:cNvSpPr/>
          <p:nvPr/>
        </p:nvSpPr>
        <p:spPr>
          <a:xfrm>
            <a:off x="6550439" y="4050172"/>
            <a:ext cx="260773" cy="213260"/>
          </a:xfrm>
          <a:prstGeom prst="rect">
            <a:avLst/>
          </a:prstGeom>
        </p:spPr>
        <p:txBody>
          <a:bodyPr wrap="none" lIns="28319" tIns="14159" rIns="28319" bIns="14159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(Б)</a:t>
            </a:r>
            <a:endParaRPr lang="ru-RU" sz="12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4C22AD1-B153-44A7-8B17-9D9C02B85176}"/>
              </a:ext>
            </a:extLst>
          </p:cNvPr>
          <p:cNvSpPr/>
          <p:nvPr/>
        </p:nvSpPr>
        <p:spPr>
          <a:xfrm>
            <a:off x="0" y="2551837"/>
            <a:ext cx="906329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u="sng" dirty="0"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b="1" u="sng" dirty="0"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b="1" u="sng" dirty="0"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b="1" u="sng" dirty="0"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b="1" u="sng" dirty="0"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b="1" u="sng" dirty="0"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b="1" u="sng" dirty="0"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b="1" u="sng" dirty="0"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b="1" u="sng" dirty="0"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b="1" u="sng" dirty="0"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b="1" u="sng" dirty="0"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b="1" u="sng" dirty="0"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b="1" u="sng" dirty="0"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b="1" u="sng" dirty="0"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b="1" u="sng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модификации пор мембран заключается в создании различных функциональных  иммобилизованных групп на поверхности пор трековых мембран, которые могут избирательно связывать вирусы.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632685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116632"/>
            <a:ext cx="8856985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Sylfaen" pitchFamily="18" charset="0"/>
              </a:rPr>
              <a:t>Вирусы</a:t>
            </a:r>
            <a:endParaRPr lang="en-US" sz="2400" b="1" dirty="0">
              <a:latin typeface="Sylfaen" pitchFamily="18" charset="0"/>
            </a:endParaRPr>
          </a:p>
          <a:p>
            <a:pPr algn="ctr"/>
            <a:endParaRPr lang="ru-RU" sz="2000" b="1" u="sng" dirty="0">
              <a:latin typeface="Sylfaen" pitchFamily="18" charset="0"/>
            </a:endParaRPr>
          </a:p>
          <a:p>
            <a:pPr algn="ctr"/>
            <a:r>
              <a:rPr lang="ru-RU" sz="2000" b="1" u="sng" dirty="0">
                <a:latin typeface="Sylfaen" pitchFamily="18" charset="0"/>
              </a:rPr>
              <a:t>Методы: </a:t>
            </a:r>
            <a:r>
              <a:rPr lang="ru-RU" sz="2000" b="1" dirty="0">
                <a:latin typeface="Sylfaen" pitchFamily="18" charset="0"/>
              </a:rPr>
              <a:t>Все эксперименты проводились в в Лаборатории разработки противовирусных препаратов Института молекулярной биологии НАН РА в специально оборудованной лаборатории с уровнем биобезопасности (BSL-2).</a:t>
            </a:r>
            <a:endParaRPr lang="en-US" sz="2000" b="1" dirty="0">
              <a:latin typeface="Sylfaen" pitchFamily="18" charset="0"/>
            </a:endParaRPr>
          </a:p>
          <a:p>
            <a:pPr algn="just"/>
            <a:endParaRPr lang="ru-RU" dirty="0">
              <a:latin typeface="Sylfaen" pitchFamily="18" charset="0"/>
            </a:endParaRPr>
          </a:p>
          <a:p>
            <a:pPr algn="just"/>
            <a:r>
              <a:rPr lang="ru-RU" dirty="0">
                <a:latin typeface="Sylfaen" pitchFamily="18" charset="0"/>
              </a:rPr>
              <a:t>Вирусы  количественно определяли с помощью</a:t>
            </a:r>
            <a:r>
              <a:rPr lang="ru-RU" b="1" dirty="0">
                <a:latin typeface="Sylfaen" pitchFamily="18" charset="0"/>
              </a:rPr>
              <a:t> анализа бляшек и методики инфекционной дозы в культуре тканей (TCID).</a:t>
            </a:r>
            <a:endParaRPr lang="en-US" b="1" dirty="0">
              <a:latin typeface="Sylfaen" pitchFamily="18" charset="0"/>
            </a:endParaRPr>
          </a:p>
          <a:p>
            <a:pPr algn="just"/>
            <a:endParaRPr lang="en-US" dirty="0">
              <a:latin typeface="Sylfaen" pitchFamily="18" charset="0"/>
            </a:endParaRPr>
          </a:p>
          <a:p>
            <a:pPr algn="just"/>
            <a:r>
              <a:rPr lang="ru-RU" dirty="0">
                <a:latin typeface="Sylfaen" pitchFamily="18" charset="0"/>
              </a:rPr>
              <a:t>Фильтрация вирусных растворов проводилась с использованием шприцев объёмом 5 мл, оснащённых фильтродержателем </a:t>
            </a:r>
            <a:r>
              <a:rPr lang="en-US" dirty="0" err="1">
                <a:latin typeface="Sylfaen" pitchFamily="18" charset="0"/>
              </a:rPr>
              <a:t>Swinnex</a:t>
            </a:r>
            <a:r>
              <a:rPr lang="en-US" dirty="0">
                <a:latin typeface="Sylfaen" pitchFamily="18" charset="0"/>
              </a:rPr>
              <a:t> </a:t>
            </a:r>
            <a:r>
              <a:rPr lang="ru-RU" b="1" dirty="0">
                <a:latin typeface="Sylfaen" pitchFamily="18" charset="0"/>
              </a:rPr>
              <a:t>диаметром 25 мм (</a:t>
            </a:r>
            <a:r>
              <a:rPr lang="en-US" b="1" dirty="0">
                <a:latin typeface="Sylfaen" pitchFamily="18" charset="0"/>
              </a:rPr>
              <a:t>Millipore</a:t>
            </a:r>
            <a:r>
              <a:rPr lang="en-US" dirty="0">
                <a:latin typeface="Sylfaen" pitchFamily="18" charset="0"/>
              </a:rPr>
              <a:t>). </a:t>
            </a:r>
            <a:endParaRPr lang="ru-RU" dirty="0">
              <a:latin typeface="Sylfaen" pitchFamily="18" charset="0"/>
            </a:endParaRPr>
          </a:p>
          <a:p>
            <a:pPr algn="just"/>
            <a:endParaRPr lang="ru-RU" sz="2000" b="1" dirty="0">
              <a:latin typeface="Sylfaen" pitchFamily="18" charset="0"/>
            </a:endParaRPr>
          </a:p>
          <a:p>
            <a:pPr algn="just"/>
            <a:r>
              <a:rPr lang="ru-RU" sz="2000" b="1" dirty="0">
                <a:latin typeface="Sylfaen" pitchFamily="18" charset="0"/>
              </a:rPr>
              <a:t>Количество вирусов, прошедших через </a:t>
            </a:r>
            <a:r>
              <a:rPr lang="en-US" sz="2000" b="1" dirty="0" err="1">
                <a:latin typeface="Sylfaen" pitchFamily="18" charset="0"/>
              </a:rPr>
              <a:t>mTM</a:t>
            </a:r>
            <a:r>
              <a:rPr lang="en-US" sz="2000" b="1" dirty="0">
                <a:latin typeface="Sylfaen" pitchFamily="18" charset="0"/>
              </a:rPr>
              <a:t>-</a:t>
            </a:r>
            <a:r>
              <a:rPr lang="ru-RU" sz="2000" b="1" dirty="0">
                <a:latin typeface="Sylfaen" pitchFamily="18" charset="0"/>
              </a:rPr>
              <a:t>мембраны</a:t>
            </a:r>
            <a:r>
              <a:rPr lang="ru-RU" dirty="0">
                <a:latin typeface="Sylfaen" pitchFamily="18" charset="0"/>
              </a:rPr>
              <a:t>, составляло: </a:t>
            </a:r>
            <a:r>
              <a:rPr lang="ru-RU" dirty="0">
                <a:solidFill>
                  <a:srgbClr val="FF0000"/>
                </a:solidFill>
                <a:latin typeface="Sylfaen" pitchFamily="18" charset="0"/>
              </a:rPr>
              <a:t>4 </a:t>
            </a:r>
            <a:r>
              <a:rPr lang="en-US" dirty="0">
                <a:solidFill>
                  <a:srgbClr val="FF0000"/>
                </a:solidFill>
                <a:latin typeface="Sylfaen" pitchFamily="18" charset="0"/>
              </a:rPr>
              <a:t>log </a:t>
            </a:r>
            <a:r>
              <a:rPr lang="en-US" dirty="0">
                <a:latin typeface="Sylfaen" pitchFamily="18" charset="0"/>
              </a:rPr>
              <a:t>TCID₅₀/ml </a:t>
            </a:r>
            <a:r>
              <a:rPr lang="ru-RU" dirty="0">
                <a:latin typeface="Sylfaen" pitchFamily="18" charset="0"/>
              </a:rPr>
              <a:t>для вируса простого герпеса 1 типа (</a:t>
            </a:r>
            <a:r>
              <a:rPr lang="en-US" dirty="0">
                <a:latin typeface="Sylfaen" pitchFamily="18" charset="0"/>
              </a:rPr>
              <a:t>HSV-1), 3.5 log TCID₅₀/ml </a:t>
            </a:r>
            <a:r>
              <a:rPr lang="ru-RU" dirty="0">
                <a:latin typeface="Sylfaen" pitchFamily="18" charset="0"/>
              </a:rPr>
              <a:t>для вируса гриппа </a:t>
            </a:r>
            <a:r>
              <a:rPr lang="en-US" dirty="0">
                <a:latin typeface="Sylfaen" pitchFamily="18" charset="0"/>
              </a:rPr>
              <a:t>A (IAV), 6 log TCID₅₀/ml </a:t>
            </a:r>
            <a:r>
              <a:rPr lang="ru-RU" dirty="0">
                <a:latin typeface="Sylfaen" pitchFamily="18" charset="0"/>
              </a:rPr>
              <a:t>для вируса везикулярного стоматита (</a:t>
            </a:r>
            <a:r>
              <a:rPr lang="en-US" dirty="0">
                <a:latin typeface="Sylfaen" pitchFamily="18" charset="0"/>
              </a:rPr>
              <a:t>VSV) </a:t>
            </a:r>
            <a:r>
              <a:rPr lang="ru-RU" dirty="0">
                <a:latin typeface="Sylfaen" pitchFamily="18" charset="0"/>
              </a:rPr>
              <a:t>и 7.5 </a:t>
            </a:r>
            <a:r>
              <a:rPr lang="en-US" dirty="0">
                <a:latin typeface="Sylfaen" pitchFamily="18" charset="0"/>
              </a:rPr>
              <a:t>log TCID₅₀/ml </a:t>
            </a:r>
            <a:r>
              <a:rPr lang="ru-RU" dirty="0">
                <a:latin typeface="Sylfaen" pitchFamily="18" charset="0"/>
              </a:rPr>
              <a:t>для вируса энцефаломиокардита (</a:t>
            </a:r>
            <a:r>
              <a:rPr lang="en-US" dirty="0">
                <a:latin typeface="Sylfaen" pitchFamily="18" charset="0"/>
              </a:rPr>
              <a:t>EMCV). </a:t>
            </a:r>
            <a:r>
              <a:rPr lang="ru-RU" b="1" dirty="0">
                <a:latin typeface="Sylfaen" pitchFamily="18" charset="0"/>
                <a:ea typeface="Times New Roman" panose="02020603050405020304" pitchFamily="18" charset="0"/>
              </a:rPr>
              <a:t>Для TCID титр рассчитыва</a:t>
            </a:r>
            <a:r>
              <a:rPr lang="en-US" b="1" dirty="0">
                <a:latin typeface="Sylfaen" pitchFamily="18" charset="0"/>
                <a:ea typeface="Times New Roman" panose="02020603050405020304" pitchFamily="18" charset="0"/>
              </a:rPr>
              <a:t>л</a:t>
            </a:r>
            <a:r>
              <a:rPr lang="ru-RU" b="1" dirty="0">
                <a:latin typeface="Sylfaen" pitchFamily="18" charset="0"/>
                <a:ea typeface="Times New Roman" panose="02020603050405020304" pitchFamily="18" charset="0"/>
              </a:rPr>
              <a:t>ся с использованием метода конечной точки Спирмена-Кербера и выража</a:t>
            </a:r>
            <a:r>
              <a:rPr lang="en-US" b="1" dirty="0">
                <a:latin typeface="Sylfaen" pitchFamily="18" charset="0"/>
                <a:ea typeface="Times New Roman" panose="02020603050405020304" pitchFamily="18" charset="0"/>
              </a:rPr>
              <a:t>л</a:t>
            </a:r>
            <a:r>
              <a:rPr lang="ru-RU" b="1" dirty="0">
                <a:latin typeface="Sylfaen" pitchFamily="18" charset="0"/>
                <a:ea typeface="Times New Roman" panose="02020603050405020304" pitchFamily="18" charset="0"/>
              </a:rPr>
              <a:t>ся как </a:t>
            </a:r>
            <a:r>
              <a:rPr lang="ru-RU" dirty="0" err="1">
                <a:latin typeface="Sylfaen" pitchFamily="18" charset="0"/>
                <a:ea typeface="Times New Roman" panose="02020603050405020304" pitchFamily="18" charset="0"/>
              </a:rPr>
              <a:t>log</a:t>
            </a:r>
            <a:r>
              <a:rPr lang="ru-RU" dirty="0">
                <a:latin typeface="Sylfaen" pitchFamily="18" charset="0"/>
                <a:ea typeface="Times New Roman" panose="02020603050405020304" pitchFamily="18" charset="0"/>
              </a:rPr>
              <a:t> </a:t>
            </a:r>
            <a:r>
              <a:rPr lang="ru-RU" dirty="0"/>
              <a:t>TCID (50% </a:t>
            </a:r>
            <a:r>
              <a:rPr lang="ru-RU" dirty="0" err="1"/>
              <a:t>Tissue</a:t>
            </a:r>
            <a:r>
              <a:rPr lang="ru-RU" dirty="0"/>
              <a:t> </a:t>
            </a:r>
            <a:r>
              <a:rPr lang="ru-RU" dirty="0" err="1"/>
              <a:t>Culture</a:t>
            </a:r>
            <a:r>
              <a:rPr lang="ru-RU" dirty="0"/>
              <a:t> </a:t>
            </a:r>
            <a:r>
              <a:rPr lang="ru-RU" dirty="0" err="1"/>
              <a:t>Infectious</a:t>
            </a:r>
            <a:r>
              <a:rPr lang="ru-RU" dirty="0"/>
              <a:t> </a:t>
            </a:r>
            <a:r>
              <a:rPr lang="ru-RU" dirty="0" err="1"/>
              <a:t>Dose</a:t>
            </a:r>
            <a:r>
              <a:rPr lang="ru-RU" dirty="0"/>
              <a:t>) - термин, используемый в вирусологии для обозначения количества вируса, необходимого для инфицирования 50% клеточных культур. </a:t>
            </a:r>
            <a:r>
              <a:rPr lang="ru-RU" dirty="0">
                <a:latin typeface="Sylfaen" pitchFamily="18" charset="0"/>
                <a:ea typeface="Times New Roman" panose="02020603050405020304" pitchFamily="18" charset="0"/>
              </a:rPr>
              <a:t>50/мл</a:t>
            </a:r>
            <a:endParaRPr lang="en-US" dirty="0">
              <a:latin typeface="Sylfaen" pitchFamily="18" charset="0"/>
            </a:endParaRPr>
          </a:p>
          <a:p>
            <a:pPr algn="just"/>
            <a:endParaRPr lang="en-US" b="1" dirty="0">
              <a:latin typeface="Sylfaen" pitchFamily="18" charset="0"/>
            </a:endParaRPr>
          </a:p>
          <a:p>
            <a:pPr algn="just"/>
            <a:endParaRPr lang="en-US" dirty="0">
              <a:latin typeface="Sylfaen" pitchFamily="18" charset="0"/>
            </a:endParaRPr>
          </a:p>
          <a:p>
            <a:pPr algn="just"/>
            <a:endParaRPr lang="en-US" dirty="0">
              <a:latin typeface="Sylfae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8053129"/>
              </p:ext>
            </p:extLst>
          </p:nvPr>
        </p:nvGraphicFramePr>
        <p:xfrm>
          <a:off x="428596" y="1714490"/>
          <a:ext cx="8429684" cy="481769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5601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25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36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34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212">
                <a:tc>
                  <a:txBody>
                    <a:bodyPr/>
                    <a:lstStyle/>
                    <a:p>
                      <a:pPr marL="85090" marR="52705" algn="ctr">
                        <a:lnSpc>
                          <a:spcPts val="13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hy-AM" sz="1400" b="1" kern="1200" spc="-10" dirty="0">
                        <a:solidFill>
                          <a:srgbClr val="FFFF00"/>
                        </a:solidFill>
                        <a:effectLst/>
                        <a:highlight>
                          <a:srgbClr val="FFFF00"/>
                        </a:highlight>
                        <a:latin typeface="Sylfaen" pitchFamily="18" charset="0"/>
                        <a:ea typeface="+mn-ea"/>
                        <a:cs typeface="+mn-cs"/>
                      </a:endParaRPr>
                    </a:p>
                    <a:p>
                      <a:pPr marL="85090" marR="52705" algn="ctr">
                        <a:lnSpc>
                          <a:spcPts val="13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spc="-10" dirty="0">
                          <a:solidFill>
                            <a:srgbClr val="FFFF00"/>
                          </a:solidFill>
                          <a:effectLst/>
                          <a:latin typeface="Sylfaen" pitchFamily="18" charset="0"/>
                        </a:rPr>
                        <a:t>Название вирусов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Sylfaen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6195" marR="22225" algn="ctr">
                        <a:lnSpc>
                          <a:spcPts val="13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hy-AM" sz="2000" b="1" kern="1200" spc="-10" dirty="0">
                        <a:solidFill>
                          <a:srgbClr val="FFFF00"/>
                        </a:solidFill>
                        <a:effectLst/>
                        <a:latin typeface="Sylfaen" pitchFamily="18" charset="0"/>
                        <a:ea typeface="+mn-ea"/>
                        <a:cs typeface="+mn-cs"/>
                      </a:endParaRPr>
                    </a:p>
                    <a:p>
                      <a:pPr marL="36195" marR="22225" algn="ctr">
                        <a:lnSpc>
                          <a:spcPts val="13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="1" kern="1200" spc="-10" dirty="0">
                          <a:solidFill>
                            <a:srgbClr val="FFFF00"/>
                          </a:solidFill>
                          <a:effectLst/>
                          <a:latin typeface="Sylfaen" pitchFamily="18" charset="0"/>
                          <a:ea typeface="+mn-ea"/>
                          <a:cs typeface="+mn-cs"/>
                        </a:rPr>
                        <a:t>Семейство</a:t>
                      </a:r>
                      <a:endParaRPr lang="en-US" sz="2000" b="1" kern="1200" spc="-10" dirty="0">
                        <a:solidFill>
                          <a:srgbClr val="FFFF00"/>
                        </a:solidFill>
                        <a:effectLst/>
                        <a:latin typeface="Sylfaen" pitchFamily="18" charset="0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6195" marR="22225" algn="ctr" defTabSz="914400" rtl="0" eaLnBrk="1" latinLnBrk="0" hangingPunct="1">
                        <a:lnSpc>
                          <a:spcPts val="13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hy-AM" sz="2000" b="1" kern="1200" spc="-10" dirty="0">
                        <a:solidFill>
                          <a:srgbClr val="FFFF00"/>
                        </a:solidFill>
                        <a:effectLst/>
                        <a:latin typeface="Sylfaen" pitchFamily="18" charset="0"/>
                        <a:ea typeface="+mn-ea"/>
                        <a:cs typeface="+mn-cs"/>
                      </a:endParaRPr>
                    </a:p>
                    <a:p>
                      <a:pPr marL="36195" marR="22225" algn="ctr" defTabSz="914400" rtl="0" eaLnBrk="1" latinLnBrk="0" hangingPunct="1">
                        <a:lnSpc>
                          <a:spcPts val="13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="1" kern="1200" spc="-10" dirty="0">
                          <a:solidFill>
                            <a:srgbClr val="FFFF00"/>
                          </a:solidFill>
                          <a:effectLst/>
                          <a:latin typeface="Sylfaen" pitchFamily="18" charset="0"/>
                          <a:ea typeface="+mn-ea"/>
                          <a:cs typeface="+mn-cs"/>
                        </a:rPr>
                        <a:t>Геном</a:t>
                      </a:r>
                      <a:endParaRPr lang="en-US" sz="2000" b="1" kern="1200" spc="-10" dirty="0">
                        <a:solidFill>
                          <a:srgbClr val="FFFF00"/>
                        </a:solidFill>
                        <a:effectLst/>
                        <a:latin typeface="Sylfaen" pitchFamily="18" charset="0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6195" marR="22225" algn="ctr" defTabSz="914400" rtl="0" eaLnBrk="1" latinLnBrk="0" hangingPunct="1">
                        <a:lnSpc>
                          <a:spcPts val="13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hy-AM" sz="2000" b="1" kern="1200" spc="-10" dirty="0">
                        <a:solidFill>
                          <a:srgbClr val="FFFF00"/>
                        </a:solidFill>
                        <a:effectLst/>
                        <a:latin typeface="Sylfaen" pitchFamily="18" charset="0"/>
                        <a:ea typeface="+mn-ea"/>
                        <a:cs typeface="+mn-cs"/>
                      </a:endParaRPr>
                    </a:p>
                    <a:p>
                      <a:pPr marL="36195" marR="22225" algn="ctr" defTabSz="914400" rtl="0" eaLnBrk="1" latinLnBrk="0" hangingPunct="1">
                        <a:lnSpc>
                          <a:spcPts val="13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="1" kern="1200" spc="-10" dirty="0">
                          <a:solidFill>
                            <a:srgbClr val="FFFF00"/>
                          </a:solidFill>
                          <a:effectLst/>
                          <a:latin typeface="Sylfaen" pitchFamily="18" charset="0"/>
                          <a:ea typeface="+mn-ea"/>
                          <a:cs typeface="+mn-cs"/>
                        </a:rPr>
                        <a:t>Размер вируса</a:t>
                      </a:r>
                      <a:endParaRPr lang="en-US" sz="2000" b="1" kern="1200" spc="-10" dirty="0">
                        <a:solidFill>
                          <a:srgbClr val="FFFF00"/>
                        </a:solidFill>
                        <a:effectLst/>
                        <a:latin typeface="Sylfaen" pitchFamily="18" charset="0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1335">
                <a:tc>
                  <a:txBody>
                    <a:bodyPr/>
                    <a:lstStyle/>
                    <a:p>
                      <a:pPr marL="50165" marR="52705" algn="ctr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hy-AM" sz="1800" spc="-1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Sylfaen" pitchFamily="18" charset="0"/>
                      </a:endParaRPr>
                    </a:p>
                    <a:p>
                      <a:pPr marL="50165" marR="52705" algn="ctr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hy-AM" sz="1800" spc="-1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Sylfaen" pitchFamily="18" charset="0"/>
                      </a:endParaRPr>
                    </a:p>
                    <a:p>
                      <a:pPr marL="50165" marR="52705" algn="ctr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hy-AM" sz="1800" spc="-1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Sylfaen" pitchFamily="18" charset="0"/>
                      </a:endParaRPr>
                    </a:p>
                    <a:p>
                      <a:pPr marL="50165" marR="52705" algn="ctr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en-US" sz="1400" b="1" kern="1200" spc="-10" dirty="0" err="1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Sylfaen" pitchFamily="18" charset="0"/>
                          <a:ea typeface="+mn-ea"/>
                          <a:cs typeface="+mn-cs"/>
                        </a:rPr>
                        <a:t>простого</a:t>
                      </a:r>
                      <a:r>
                        <a:rPr lang="en-US" altLang="en-US" sz="1400" b="1" kern="1200" spc="-1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Sylfaen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en-US" sz="1400" b="1" kern="1200" spc="-10" dirty="0" err="1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Sylfaen" pitchFamily="18" charset="0"/>
                          <a:ea typeface="+mn-ea"/>
                          <a:cs typeface="+mn-cs"/>
                        </a:rPr>
                        <a:t>repпeca</a:t>
                      </a:r>
                      <a:r>
                        <a:rPr lang="en-US" altLang="en-US" sz="1400" b="1" kern="1200" spc="-1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Sylfaen" pitchFamily="18" charset="0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600" b="1" kern="1200" spc="-1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Sylfaen" pitchFamily="18" charset="0"/>
                          <a:ea typeface="+mn-ea"/>
                          <a:cs typeface="+mn-cs"/>
                        </a:rPr>
                        <a:t>HSV-1</a:t>
                      </a:r>
                      <a:endParaRPr lang="en-US" sz="1600" b="1" kern="1200" spc="-1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Sylfaen" pitchFamily="18" charset="0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6195" marR="0" algn="ctr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hy-AM" sz="1800" spc="-1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Sylfaen" pitchFamily="18" charset="0"/>
                      </a:endParaRPr>
                    </a:p>
                    <a:p>
                      <a:pPr marL="36195" marR="0" algn="ctr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hy-AM" sz="1800" spc="-1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Sylfaen" pitchFamily="18" charset="0"/>
                      </a:endParaRPr>
                    </a:p>
                    <a:p>
                      <a:pPr marL="36195" marR="0" algn="ctr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hy-AM" sz="1800" spc="-1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Sylfaen" pitchFamily="18" charset="0"/>
                      </a:endParaRPr>
                    </a:p>
                    <a:p>
                      <a:pPr marL="36195" marR="0" algn="ctr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spc="-1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Sylfaen" pitchFamily="18" charset="0"/>
                        </a:rPr>
                        <a:t>Orthoherpesviridae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Sylfaen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860" marR="0" algn="ctr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hy-AM" sz="1800" spc="-25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Sylfaen" pitchFamily="18" charset="0"/>
                      </a:endParaRPr>
                    </a:p>
                    <a:p>
                      <a:pPr marL="22860" marR="0" algn="ctr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hy-AM" sz="1800" spc="-25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Sylfaen" pitchFamily="18" charset="0"/>
                      </a:endParaRPr>
                    </a:p>
                    <a:p>
                      <a:pPr marL="22860" marR="0" algn="ctr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hy-AM" sz="1800" spc="-25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Sylfaen" pitchFamily="18" charset="0"/>
                      </a:endParaRPr>
                    </a:p>
                    <a:p>
                      <a:pPr marL="22860" marR="0" algn="ctr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spc="-25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Sylfaen" pitchFamily="18" charset="0"/>
                        </a:rPr>
                        <a:t>ДНК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Sylfaen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290" marR="0" algn="ctr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hy-AM" sz="180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Sylfaen" pitchFamily="18" charset="0"/>
                      </a:endParaRPr>
                    </a:p>
                    <a:p>
                      <a:pPr marL="34290" marR="0" algn="ctr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hy-AM" sz="180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Sylfaen" pitchFamily="18" charset="0"/>
                      </a:endParaRPr>
                    </a:p>
                    <a:p>
                      <a:pPr marL="34290" marR="0" algn="ctr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hy-AM" sz="180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Sylfaen" pitchFamily="18" charset="0"/>
                      </a:endParaRPr>
                    </a:p>
                    <a:p>
                      <a:pPr marL="34290" marR="0" algn="ctr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Sylfaen" pitchFamily="18" charset="0"/>
                        </a:rPr>
                        <a:t>160</a:t>
                      </a:r>
                      <a:r>
                        <a:rPr lang="ru-RU" sz="1800" spc="-25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Sylfaen" pitchFamily="18" charset="0"/>
                        </a:rPr>
                        <a:t> нм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Sylfaen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5382">
                <a:tc>
                  <a:txBody>
                    <a:bodyPr/>
                    <a:lstStyle/>
                    <a:p>
                      <a:pPr marL="32385" marR="72390" algn="ctr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hy-AM" sz="1800" spc="-25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Sylfaen" pitchFamily="18" charset="0"/>
                      </a:endParaRPr>
                    </a:p>
                    <a:p>
                      <a:pPr marL="32385" marR="72390" algn="ctr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hy-AM" sz="1400" spc="-25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Sylfaen" pitchFamily="18" charset="0"/>
                      </a:endParaRPr>
                    </a:p>
                    <a:p>
                      <a:pPr marL="32385" marR="72390" algn="ctr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en-US" sz="1400" b="1" kern="1200" spc="-10" dirty="0" err="1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Sylfaen" pitchFamily="18" charset="0"/>
                          <a:ea typeface="+mn-ea"/>
                          <a:cs typeface="+mn-cs"/>
                        </a:rPr>
                        <a:t>везикулярного</a:t>
                      </a:r>
                      <a:r>
                        <a:rPr lang="en-US" altLang="en-US" sz="1400" b="1" kern="1200" spc="-1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Sylfaen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en-US" sz="1400" b="1" kern="1200" spc="-10" dirty="0" err="1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Sylfaen" pitchFamily="18" charset="0"/>
                          <a:ea typeface="+mn-ea"/>
                          <a:cs typeface="+mn-cs"/>
                        </a:rPr>
                        <a:t>стоматита</a:t>
                      </a:r>
                      <a:r>
                        <a:rPr lang="en-US" altLang="en-US" sz="1400" b="1" kern="1200" spc="-1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Sylfaen" pitchFamily="18" charset="0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altLang="en-US" sz="1600" b="1" kern="1200" spc="-1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Sylfaen" pitchFamily="18" charset="0"/>
                          <a:ea typeface="+mn-ea"/>
                          <a:cs typeface="+mn-cs"/>
                        </a:rPr>
                        <a:t>VSV</a:t>
                      </a:r>
                      <a:endParaRPr lang="ru-RU" altLang="en-US" sz="1600" b="1" kern="1200" spc="-1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Sylfaen" pitchFamily="18" charset="0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6195" marR="23495" algn="ctr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hy-AM" sz="1800" spc="-1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Sylfaen" pitchFamily="18" charset="0"/>
                      </a:endParaRPr>
                    </a:p>
                    <a:p>
                      <a:pPr marL="36195" marR="23495" algn="ctr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hy-AM" sz="1800" spc="-1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Sylfaen" pitchFamily="18" charset="0"/>
                      </a:endParaRPr>
                    </a:p>
                    <a:p>
                      <a:pPr marL="36195" marR="23495" algn="ctr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hy-AM" sz="1800" spc="-1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Sylfaen" pitchFamily="18" charset="0"/>
                      </a:endParaRPr>
                    </a:p>
                    <a:p>
                      <a:pPr marL="36195" marR="23495" algn="ctr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spc="-1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Sylfaen" pitchFamily="18" charset="0"/>
                        </a:rPr>
                        <a:t>Rhabdoviridae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Sylfaen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860" marR="15240" algn="ctr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hy-AM" sz="1800" spc="-1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Sylfaen" pitchFamily="18" charset="0"/>
                      </a:endParaRPr>
                    </a:p>
                    <a:p>
                      <a:pPr marL="22860" marR="15240" algn="ctr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hy-AM" sz="1800" spc="-1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Sylfaen" pitchFamily="18" charset="0"/>
                      </a:endParaRPr>
                    </a:p>
                    <a:p>
                      <a:pPr marL="22860" marR="15240" algn="ctr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hy-AM" sz="1800" spc="-1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Sylfaen" pitchFamily="18" charset="0"/>
                      </a:endParaRPr>
                    </a:p>
                    <a:p>
                      <a:pPr marL="22860" marR="15240" algn="ctr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spc="-1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Sylfaen" pitchFamily="18" charset="0"/>
                        </a:rPr>
                        <a:t>(-</a:t>
                      </a:r>
                      <a:r>
                        <a:rPr lang="ru-RU" sz="1800" spc="-2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Sylfaen" pitchFamily="18" charset="0"/>
                        </a:rPr>
                        <a:t>)PHK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Sylfaen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290" marR="15240" algn="ctr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hy-AM" sz="1800" spc="-2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Sylfaen" pitchFamily="18" charset="0"/>
                      </a:endParaRPr>
                    </a:p>
                    <a:p>
                      <a:pPr marL="34290" marR="15240" algn="ctr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hy-AM" sz="1800" spc="-2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Sylfaen" pitchFamily="18" charset="0"/>
                      </a:endParaRPr>
                    </a:p>
                    <a:p>
                      <a:pPr marL="34290" marR="15240" algn="ctr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hy-AM" sz="1800" spc="-2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Sylfaen" pitchFamily="18" charset="0"/>
                      </a:endParaRPr>
                    </a:p>
                    <a:p>
                      <a:pPr marL="34290" marR="15240" algn="ctr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spc="-2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Sylfaen" pitchFamily="18" charset="0"/>
                        </a:rPr>
                        <a:t>70-200</a:t>
                      </a:r>
                      <a:r>
                        <a:rPr lang="ru-RU" sz="1800" spc="155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Sylfaen" pitchFamily="18" charset="0"/>
                        </a:rPr>
                        <a:t> </a:t>
                      </a:r>
                      <a:r>
                        <a:rPr lang="ru-RU" sz="1800" spc="-25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Sylfaen" pitchFamily="18" charset="0"/>
                        </a:rPr>
                        <a:t>нм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Sylfaen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5382">
                <a:tc>
                  <a:txBody>
                    <a:bodyPr/>
                    <a:lstStyle/>
                    <a:p>
                      <a:pPr marL="32385" marR="85090" algn="ctr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hy-AM" sz="1800" spc="-25" dirty="0">
                        <a:solidFill>
                          <a:schemeClr val="tx1"/>
                        </a:solidFill>
                        <a:effectLst/>
                        <a:highlight>
                          <a:srgbClr val="00FF00"/>
                        </a:highlight>
                        <a:latin typeface="Sylfaen" pitchFamily="18" charset="0"/>
                      </a:endParaRPr>
                    </a:p>
                    <a:p>
                      <a:pPr marL="32385" marR="85090" algn="ctr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hy-AM" sz="1800" spc="-25" dirty="0">
                        <a:solidFill>
                          <a:schemeClr val="tx1"/>
                        </a:solidFill>
                        <a:effectLst/>
                        <a:highlight>
                          <a:srgbClr val="00FF00"/>
                        </a:highlight>
                        <a:latin typeface="Sylfaen" pitchFamily="18" charset="0"/>
                      </a:endParaRPr>
                    </a:p>
                    <a:p>
                      <a:pPr marL="32385" marR="85090" algn="ctr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en-US" sz="1400" b="1" kern="1200" spc="-10" dirty="0" err="1">
                          <a:solidFill>
                            <a:schemeClr val="tx1"/>
                          </a:solidFill>
                          <a:effectLst/>
                          <a:highlight>
                            <a:srgbClr val="00FF00"/>
                          </a:highlight>
                          <a:latin typeface="Sylfaen" pitchFamily="18" charset="0"/>
                          <a:ea typeface="+mn-ea"/>
                          <a:cs typeface="+mn-cs"/>
                        </a:rPr>
                        <a:t>гриппа</a:t>
                      </a:r>
                      <a:r>
                        <a:rPr lang="en-US" altLang="en-US" sz="1400" b="1" kern="1200" spc="-10" dirty="0">
                          <a:solidFill>
                            <a:schemeClr val="tx1"/>
                          </a:solidFill>
                          <a:effectLst/>
                          <a:highlight>
                            <a:srgbClr val="00FF00"/>
                          </a:highlight>
                          <a:latin typeface="Sylfaen" pitchFamily="18" charset="0"/>
                          <a:ea typeface="+mn-ea"/>
                          <a:cs typeface="+mn-cs"/>
                        </a:rPr>
                        <a:t> А  </a:t>
                      </a:r>
                      <a:r>
                        <a:rPr lang="ru-RU" sz="1600" b="1" kern="1200" spc="-10" dirty="0">
                          <a:solidFill>
                            <a:schemeClr val="tx1"/>
                          </a:solidFill>
                          <a:effectLst/>
                          <a:highlight>
                            <a:srgbClr val="00FF00"/>
                          </a:highlight>
                          <a:latin typeface="Sylfaen" pitchFamily="18" charset="0"/>
                          <a:ea typeface="+mn-ea"/>
                          <a:cs typeface="+mn-cs"/>
                        </a:rPr>
                        <a:t>IAV</a:t>
                      </a:r>
                      <a:endParaRPr lang="en-US" sz="1600" b="1" kern="1200" spc="-10" dirty="0">
                        <a:solidFill>
                          <a:schemeClr val="tx1"/>
                        </a:solidFill>
                        <a:effectLst/>
                        <a:highlight>
                          <a:srgbClr val="00FF00"/>
                        </a:highlight>
                        <a:latin typeface="Sylfaen" pitchFamily="18" charset="0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6195" marR="17145" algn="ctr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hy-AM" sz="1800" spc="-10" dirty="0">
                        <a:solidFill>
                          <a:schemeClr val="tx1"/>
                        </a:solidFill>
                        <a:effectLst/>
                        <a:highlight>
                          <a:srgbClr val="00FF00"/>
                        </a:highlight>
                        <a:latin typeface="Sylfaen" pitchFamily="18" charset="0"/>
                      </a:endParaRPr>
                    </a:p>
                    <a:p>
                      <a:pPr marL="36195" marR="17145" algn="ctr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hy-AM" sz="1800" spc="-10" dirty="0">
                        <a:solidFill>
                          <a:schemeClr val="tx1"/>
                        </a:solidFill>
                        <a:effectLst/>
                        <a:highlight>
                          <a:srgbClr val="00FF00"/>
                        </a:highlight>
                        <a:latin typeface="Sylfaen" pitchFamily="18" charset="0"/>
                      </a:endParaRPr>
                    </a:p>
                    <a:p>
                      <a:pPr marL="36195" marR="17145" algn="ctr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hy-AM" sz="1800" spc="-10" dirty="0">
                        <a:solidFill>
                          <a:schemeClr val="tx1"/>
                        </a:solidFill>
                        <a:effectLst/>
                        <a:highlight>
                          <a:srgbClr val="00FF00"/>
                        </a:highlight>
                        <a:latin typeface="Sylfaen" pitchFamily="18" charset="0"/>
                      </a:endParaRPr>
                    </a:p>
                    <a:p>
                      <a:pPr marL="36195" marR="17145" algn="ctr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spc="-10" dirty="0">
                          <a:solidFill>
                            <a:schemeClr val="tx1"/>
                          </a:solidFill>
                          <a:effectLst/>
                          <a:highlight>
                            <a:srgbClr val="00FF00"/>
                          </a:highlight>
                          <a:latin typeface="Sylfaen" pitchFamily="18" charset="0"/>
                        </a:rPr>
                        <a:t>Orthomyxoviridae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Sylfaen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860" marR="22860" algn="ctr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hy-AM" sz="1800" dirty="0">
                        <a:solidFill>
                          <a:schemeClr val="tx1"/>
                        </a:solidFill>
                        <a:effectLst/>
                        <a:highlight>
                          <a:srgbClr val="00FF00"/>
                        </a:highlight>
                        <a:latin typeface="Sylfaen" pitchFamily="18" charset="0"/>
                      </a:endParaRPr>
                    </a:p>
                    <a:p>
                      <a:pPr marL="22860" marR="22860" algn="ctr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hy-AM" sz="1800" dirty="0">
                        <a:solidFill>
                          <a:schemeClr val="tx1"/>
                        </a:solidFill>
                        <a:effectLst/>
                        <a:highlight>
                          <a:srgbClr val="00FF00"/>
                        </a:highlight>
                        <a:latin typeface="Sylfaen" pitchFamily="18" charset="0"/>
                      </a:endParaRPr>
                    </a:p>
                    <a:p>
                      <a:pPr marL="22860" marR="22860" algn="ctr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hy-AM" sz="1800" dirty="0">
                        <a:solidFill>
                          <a:schemeClr val="tx1"/>
                        </a:solidFill>
                        <a:effectLst/>
                        <a:highlight>
                          <a:srgbClr val="00FF00"/>
                        </a:highlight>
                        <a:latin typeface="Sylfaen" pitchFamily="18" charset="0"/>
                      </a:endParaRPr>
                    </a:p>
                    <a:p>
                      <a:pPr marL="22860" marR="22860" algn="ctr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highlight>
                            <a:srgbClr val="00FF00"/>
                          </a:highlight>
                          <a:latin typeface="Sylfaen" pitchFamily="18" charset="0"/>
                        </a:rPr>
                        <a:t>(-</a:t>
                      </a:r>
                      <a:r>
                        <a:rPr lang="ru-RU" sz="1800" spc="-20" dirty="0">
                          <a:solidFill>
                            <a:schemeClr val="tx1"/>
                          </a:solidFill>
                          <a:effectLst/>
                          <a:highlight>
                            <a:srgbClr val="00FF00"/>
                          </a:highlight>
                          <a:latin typeface="Sylfaen" pitchFamily="18" charset="0"/>
                        </a:rPr>
                        <a:t>)PHK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Sylfaen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290" marR="11430" algn="ctr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hy-AM" sz="1800" dirty="0">
                        <a:solidFill>
                          <a:schemeClr val="tx1"/>
                        </a:solidFill>
                        <a:effectLst/>
                        <a:highlight>
                          <a:srgbClr val="00FF00"/>
                        </a:highlight>
                        <a:latin typeface="Sylfaen" pitchFamily="18" charset="0"/>
                      </a:endParaRPr>
                    </a:p>
                    <a:p>
                      <a:pPr marL="34290" marR="11430" algn="ctr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hy-AM" sz="1800" dirty="0">
                        <a:solidFill>
                          <a:schemeClr val="tx1"/>
                        </a:solidFill>
                        <a:effectLst/>
                        <a:highlight>
                          <a:srgbClr val="00FF00"/>
                        </a:highlight>
                        <a:latin typeface="Sylfaen" pitchFamily="18" charset="0"/>
                      </a:endParaRPr>
                    </a:p>
                    <a:p>
                      <a:pPr marL="34290" marR="11430" algn="ctr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hy-AM" sz="1800" dirty="0">
                        <a:solidFill>
                          <a:schemeClr val="tx1"/>
                        </a:solidFill>
                        <a:effectLst/>
                        <a:highlight>
                          <a:srgbClr val="00FF00"/>
                        </a:highlight>
                        <a:latin typeface="Sylfaen" pitchFamily="18" charset="0"/>
                      </a:endParaRPr>
                    </a:p>
                    <a:p>
                      <a:pPr marL="34290" marR="11430" algn="ctr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highlight>
                            <a:srgbClr val="00FF00"/>
                          </a:highlight>
                          <a:latin typeface="Sylfaen" pitchFamily="18" charset="0"/>
                        </a:rPr>
                        <a:t>80-120</a:t>
                      </a:r>
                      <a:r>
                        <a:rPr lang="ru-RU" sz="1800" spc="65" dirty="0">
                          <a:solidFill>
                            <a:schemeClr val="tx1"/>
                          </a:solidFill>
                          <a:effectLst/>
                          <a:highlight>
                            <a:srgbClr val="00FF00"/>
                          </a:highlight>
                          <a:latin typeface="Sylfaen" pitchFamily="18" charset="0"/>
                        </a:rPr>
                        <a:t> </a:t>
                      </a:r>
                      <a:r>
                        <a:rPr lang="ru-RU" sz="1800" spc="-25" dirty="0">
                          <a:solidFill>
                            <a:schemeClr val="tx1"/>
                          </a:solidFill>
                          <a:effectLst/>
                          <a:highlight>
                            <a:srgbClr val="00FF00"/>
                          </a:highlight>
                          <a:latin typeface="Sylfaen" pitchFamily="18" charset="0"/>
                        </a:rPr>
                        <a:t>нм</a:t>
                      </a:r>
                      <a:endParaRPr lang="hy-AM" sz="1800" spc="-25" dirty="0">
                        <a:solidFill>
                          <a:schemeClr val="tx1"/>
                        </a:solidFill>
                        <a:effectLst/>
                        <a:highlight>
                          <a:srgbClr val="00FF00"/>
                        </a:highlight>
                        <a:latin typeface="Sylfaen" pitchFamily="18" charset="0"/>
                      </a:endParaRPr>
                    </a:p>
                    <a:p>
                      <a:pPr marL="34290" marR="11430" algn="ctr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Sylfaen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15382">
                <a:tc>
                  <a:txBody>
                    <a:bodyPr/>
                    <a:lstStyle/>
                    <a:p>
                      <a:pPr marL="43815" marR="52705" algn="ctr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hy-AM" sz="1800" spc="-20" dirty="0">
                        <a:solidFill>
                          <a:schemeClr val="tx1"/>
                        </a:solidFill>
                        <a:effectLst/>
                        <a:highlight>
                          <a:srgbClr val="00FF00"/>
                        </a:highlight>
                        <a:latin typeface="Sylfaen" pitchFamily="18" charset="0"/>
                      </a:endParaRPr>
                    </a:p>
                    <a:p>
                      <a:pPr marL="43815" marR="52705" algn="ctr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hy-AM" sz="1800" spc="-20" dirty="0">
                        <a:solidFill>
                          <a:schemeClr val="tx1"/>
                        </a:solidFill>
                        <a:effectLst/>
                        <a:highlight>
                          <a:srgbClr val="00FF00"/>
                        </a:highlight>
                        <a:latin typeface="Sylfaen" pitchFamily="18" charset="0"/>
                      </a:endParaRPr>
                    </a:p>
                    <a:p>
                      <a:pPr marL="43815" marR="52705" algn="ctr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hy-AM" sz="1800" spc="-20" dirty="0">
                        <a:solidFill>
                          <a:schemeClr val="tx1"/>
                        </a:solidFill>
                        <a:effectLst/>
                        <a:highlight>
                          <a:srgbClr val="00FF00"/>
                        </a:highlight>
                        <a:latin typeface="Sylfaen" pitchFamily="18" charset="0"/>
                      </a:endParaRPr>
                    </a:p>
                    <a:p>
                      <a:pPr marL="43815" marR="52705" algn="ctr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en-US" sz="1400" b="1" kern="1200" spc="-10" dirty="0" err="1">
                          <a:solidFill>
                            <a:schemeClr val="tx1"/>
                          </a:solidFill>
                          <a:effectLst/>
                          <a:highlight>
                            <a:srgbClr val="00FF00"/>
                          </a:highlight>
                          <a:latin typeface="Sylfaen" pitchFamily="18" charset="0"/>
                          <a:ea typeface="+mn-ea"/>
                          <a:cs typeface="+mn-cs"/>
                        </a:rPr>
                        <a:t>энцефаломиокардита</a:t>
                      </a:r>
                      <a:r>
                        <a:rPr lang="en-US" altLang="en-US" sz="1400" b="1" kern="1200" spc="-10" dirty="0">
                          <a:solidFill>
                            <a:schemeClr val="tx1"/>
                          </a:solidFill>
                          <a:effectLst/>
                          <a:highlight>
                            <a:srgbClr val="00FF00"/>
                          </a:highlight>
                          <a:latin typeface="Sylfaen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1" kern="1200" spc="-10" dirty="0">
                          <a:solidFill>
                            <a:schemeClr val="tx1"/>
                          </a:solidFill>
                          <a:effectLst/>
                          <a:highlight>
                            <a:srgbClr val="00FF00"/>
                          </a:highlight>
                          <a:latin typeface="Sylfaen" pitchFamily="18" charset="0"/>
                          <a:ea typeface="+mn-ea"/>
                          <a:cs typeface="+mn-cs"/>
                        </a:rPr>
                        <a:t>EMCV</a:t>
                      </a:r>
                      <a:endParaRPr lang="en-US" sz="1600" b="1" kern="1200" spc="-10" dirty="0">
                        <a:solidFill>
                          <a:schemeClr val="tx1"/>
                        </a:solidFill>
                        <a:effectLst/>
                        <a:highlight>
                          <a:srgbClr val="00FF00"/>
                        </a:highlight>
                        <a:latin typeface="Sylfaen" pitchFamily="18" charset="0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6195" marR="15875" algn="ctr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hy-AM" sz="1800" spc="-10" dirty="0">
                        <a:solidFill>
                          <a:schemeClr val="tx1"/>
                        </a:solidFill>
                        <a:effectLst/>
                        <a:highlight>
                          <a:srgbClr val="00FF00"/>
                        </a:highlight>
                        <a:latin typeface="Sylfaen" pitchFamily="18" charset="0"/>
                      </a:endParaRPr>
                    </a:p>
                    <a:p>
                      <a:pPr marL="36195" marR="15875" algn="ctr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hy-AM" sz="1800" spc="-10" dirty="0">
                        <a:solidFill>
                          <a:schemeClr val="tx1"/>
                        </a:solidFill>
                        <a:effectLst/>
                        <a:highlight>
                          <a:srgbClr val="00FF00"/>
                        </a:highlight>
                        <a:latin typeface="Sylfaen" pitchFamily="18" charset="0"/>
                      </a:endParaRPr>
                    </a:p>
                    <a:p>
                      <a:pPr marL="36195" marR="15875" algn="ctr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hy-AM" sz="1800" spc="-10" dirty="0">
                        <a:solidFill>
                          <a:schemeClr val="tx1"/>
                        </a:solidFill>
                        <a:effectLst/>
                        <a:highlight>
                          <a:srgbClr val="00FF00"/>
                        </a:highlight>
                        <a:latin typeface="Sylfaen" pitchFamily="18" charset="0"/>
                      </a:endParaRPr>
                    </a:p>
                    <a:p>
                      <a:pPr marL="36195" marR="15875" algn="ctr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spc="-10" dirty="0">
                          <a:solidFill>
                            <a:schemeClr val="tx1"/>
                          </a:solidFill>
                          <a:effectLst/>
                          <a:highlight>
                            <a:srgbClr val="00FF00"/>
                          </a:highlight>
                          <a:latin typeface="Sylfaen" pitchFamily="18" charset="0"/>
                        </a:rPr>
                        <a:t>Picornaviridae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Sylfaen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860" marR="20955" algn="ctr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hy-AM" sz="1800" spc="-10" dirty="0">
                        <a:solidFill>
                          <a:schemeClr val="tx1"/>
                        </a:solidFill>
                        <a:effectLst/>
                        <a:highlight>
                          <a:srgbClr val="00FF00"/>
                        </a:highlight>
                        <a:latin typeface="Sylfaen" pitchFamily="18" charset="0"/>
                      </a:endParaRPr>
                    </a:p>
                    <a:p>
                      <a:pPr marL="22860" marR="20955" algn="ctr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hy-AM" sz="1800" spc="-10" dirty="0">
                        <a:solidFill>
                          <a:schemeClr val="tx1"/>
                        </a:solidFill>
                        <a:effectLst/>
                        <a:highlight>
                          <a:srgbClr val="00FF00"/>
                        </a:highlight>
                        <a:latin typeface="Sylfaen" pitchFamily="18" charset="0"/>
                      </a:endParaRPr>
                    </a:p>
                    <a:p>
                      <a:pPr marL="22860" marR="20955" algn="ctr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hy-AM" sz="1800" spc="-10" dirty="0">
                        <a:solidFill>
                          <a:schemeClr val="tx1"/>
                        </a:solidFill>
                        <a:effectLst/>
                        <a:highlight>
                          <a:srgbClr val="00FF00"/>
                        </a:highlight>
                        <a:latin typeface="Sylfaen" pitchFamily="18" charset="0"/>
                      </a:endParaRPr>
                    </a:p>
                    <a:p>
                      <a:pPr marL="22860" marR="20955" algn="ctr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spc="-10" dirty="0">
                          <a:solidFill>
                            <a:schemeClr val="tx1"/>
                          </a:solidFill>
                          <a:effectLst/>
                          <a:highlight>
                            <a:srgbClr val="00FF00"/>
                          </a:highlight>
                          <a:latin typeface="Sylfaen" pitchFamily="18" charset="0"/>
                        </a:rPr>
                        <a:t>(+)PHK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Sylfaen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290" marR="18415" algn="ctr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hy-AM" sz="1800" spc="-10" dirty="0">
                        <a:solidFill>
                          <a:schemeClr val="tx1"/>
                        </a:solidFill>
                        <a:effectLst/>
                        <a:highlight>
                          <a:srgbClr val="00FF00"/>
                        </a:highlight>
                        <a:latin typeface="Sylfaen" pitchFamily="18" charset="0"/>
                      </a:endParaRPr>
                    </a:p>
                    <a:p>
                      <a:pPr marL="34290" marR="18415" algn="ctr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hy-AM" sz="1800" spc="-10" dirty="0">
                        <a:solidFill>
                          <a:schemeClr val="tx1"/>
                        </a:solidFill>
                        <a:effectLst/>
                        <a:highlight>
                          <a:srgbClr val="00FF00"/>
                        </a:highlight>
                        <a:latin typeface="Sylfaen" pitchFamily="18" charset="0"/>
                      </a:endParaRPr>
                    </a:p>
                    <a:p>
                      <a:pPr marL="34290" marR="18415" algn="ctr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hy-AM" sz="1800" spc="-10" dirty="0">
                        <a:solidFill>
                          <a:schemeClr val="tx1"/>
                        </a:solidFill>
                        <a:effectLst/>
                        <a:highlight>
                          <a:srgbClr val="00FF00"/>
                        </a:highlight>
                        <a:latin typeface="Sylfaen" pitchFamily="18" charset="0"/>
                      </a:endParaRPr>
                    </a:p>
                    <a:p>
                      <a:pPr marL="34290" marR="18415" algn="ctr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spc="-10" dirty="0">
                          <a:solidFill>
                            <a:schemeClr val="tx1"/>
                          </a:solidFill>
                          <a:effectLst/>
                          <a:highlight>
                            <a:srgbClr val="00FF00"/>
                          </a:highlight>
                          <a:latin typeface="Sylfaen" pitchFamily="18" charset="0"/>
                        </a:rPr>
                        <a:t>30</a:t>
                      </a:r>
                      <a:r>
                        <a:rPr lang="ru-RU" sz="1800" spc="-55" dirty="0">
                          <a:solidFill>
                            <a:schemeClr val="tx1"/>
                          </a:solidFill>
                          <a:effectLst/>
                          <a:highlight>
                            <a:srgbClr val="00FF00"/>
                          </a:highlight>
                          <a:latin typeface="Sylfaen" pitchFamily="18" charset="0"/>
                        </a:rPr>
                        <a:t> </a:t>
                      </a:r>
                      <a:r>
                        <a:rPr lang="ru-RU" sz="1800" spc="-25" dirty="0">
                          <a:solidFill>
                            <a:schemeClr val="tx1"/>
                          </a:solidFill>
                          <a:effectLst/>
                          <a:highlight>
                            <a:srgbClr val="00FF00"/>
                          </a:highlight>
                          <a:latin typeface="Sylfaen" pitchFamily="18" charset="0"/>
                        </a:rPr>
                        <a:t>нм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Sylfaen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1066130"/>
          </a:xfrm>
        </p:spPr>
        <p:txBody>
          <a:bodyPr>
            <a:noAutofit/>
          </a:bodyPr>
          <a:lstStyle/>
          <a:p>
            <a:pPr lvl="0" indent="438150" eaLnBrk="0" fontAlgn="base" hangingPunct="0">
              <a:spcAft>
                <a:spcPct val="0"/>
              </a:spcAft>
            </a:pPr>
            <a:br>
              <a:rPr lang="ru-RU" altLang="en-US" sz="1800" b="1" dirty="0">
                <a:solidFill>
                  <a:srgbClr val="3B3B3B"/>
                </a:solidFill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altLang="en-US" sz="1800" b="1" dirty="0">
                <a:solidFill>
                  <a:srgbClr val="3B3B3B"/>
                </a:solidFill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altLang="en-US" sz="1800" b="1" dirty="0">
                <a:solidFill>
                  <a:srgbClr val="3B3B3B"/>
                </a:solidFill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altLang="en-US" sz="1800" b="1" dirty="0" err="1">
                <a:solidFill>
                  <a:srgbClr val="3B3B3B"/>
                </a:solidFill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Фильтрующую</a:t>
            </a:r>
            <a:r>
              <a:rPr lang="en-US" altLang="en-US" sz="1800" b="1" dirty="0">
                <a:solidFill>
                  <a:srgbClr val="3B3B3B"/>
                </a:solidFill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383838"/>
                </a:solidFill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способность</a:t>
            </a:r>
            <a:r>
              <a:rPr lang="en-US" altLang="en-US" sz="1800" b="1" dirty="0">
                <a:solidFill>
                  <a:srgbClr val="383838"/>
                </a:solidFill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383838"/>
                </a:solidFill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трековых</a:t>
            </a:r>
            <a:r>
              <a:rPr lang="en-US" altLang="en-US" sz="1800" b="1" dirty="0">
                <a:solidFill>
                  <a:srgbClr val="383838"/>
                </a:solidFill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343434"/>
                </a:solidFill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мембран</a:t>
            </a:r>
            <a:r>
              <a:rPr lang="en-US" altLang="en-US" sz="1800" b="1" dirty="0">
                <a:solidFill>
                  <a:srgbClr val="343434"/>
                </a:solidFill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3B3B3B"/>
                </a:solidFill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тестировали</a:t>
            </a:r>
            <a:r>
              <a:rPr lang="en-US" altLang="en-US" sz="1800" b="1" dirty="0">
                <a:solidFill>
                  <a:srgbClr val="3B3B3B"/>
                </a:solidFill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4D2A62"/>
                </a:solidFill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</a:t>
            </a:r>
            <a:r>
              <a:rPr lang="en-US" altLang="en-US" sz="1800" b="1" dirty="0">
                <a:solidFill>
                  <a:srgbClr val="4D2A62"/>
                </a:solidFill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343434"/>
                </a:solidFill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четырех</a:t>
            </a:r>
            <a:r>
              <a:rPr lang="en-US" altLang="en-US" sz="1800" b="1" dirty="0">
                <a:solidFill>
                  <a:srgbClr val="343434"/>
                </a:solidFill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383838"/>
                </a:solidFill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вирусов</a:t>
            </a:r>
            <a:r>
              <a:rPr lang="en-US" altLang="en-US" sz="1800" b="1" dirty="0">
                <a:solidFill>
                  <a:srgbClr val="3A3A3A"/>
                </a:solidFill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br>
              <a:rPr lang="ru-RU" altLang="en-US" sz="1800" b="1" dirty="0">
                <a:solidFill>
                  <a:srgbClr val="3A3A3A"/>
                </a:solidFill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altLang="en-US" sz="1600" b="1" dirty="0" err="1"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простого</a:t>
            </a:r>
            <a:r>
              <a:rPr lang="en-US" altLang="en-US" sz="1600" b="1" dirty="0"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repпeca</a:t>
            </a:r>
            <a:r>
              <a:rPr lang="en-US" altLang="en-US" sz="1600" b="1" dirty="0"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HSV-1</a:t>
            </a:r>
            <a:r>
              <a:rPr lang="en-US" altLang="en-US" sz="1400" b="1" dirty="0"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altLang="en-US" sz="1400" b="1" dirty="0"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</a:t>
            </a:r>
            <a:r>
              <a:rPr lang="en-US" altLang="en-US" sz="1400" b="1" dirty="0" err="1"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тамм</a:t>
            </a:r>
            <a:r>
              <a:rPr lang="en-US" altLang="en-US" sz="1400" b="1" dirty="0"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KOS), </a:t>
            </a:r>
            <a:br>
              <a:rPr lang="ru-RU" altLang="en-US" sz="1400" b="1" dirty="0"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altLang="en-US" sz="1600" b="1" dirty="0" err="1"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везикулярного</a:t>
            </a:r>
            <a:r>
              <a:rPr lang="en-US" altLang="en-US" sz="1600" b="1" dirty="0"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стоматита</a:t>
            </a:r>
            <a:r>
              <a:rPr lang="en-US" altLang="en-US" sz="1600" b="1" dirty="0"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400" b="1" dirty="0"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(VSV) (</a:t>
            </a:r>
            <a:r>
              <a:rPr lang="ru-RU" altLang="en-US" sz="1400" b="1" dirty="0"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</a:t>
            </a:r>
            <a:r>
              <a:rPr lang="en-US" altLang="en-US" sz="1400" b="1" dirty="0" err="1"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тамм</a:t>
            </a:r>
            <a:r>
              <a:rPr lang="en-US" altLang="en-US" sz="1400" b="1" dirty="0"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400" b="1" dirty="0" err="1"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Индиана</a:t>
            </a:r>
            <a:r>
              <a:rPr lang="en-US" altLang="en-US" sz="1400" b="1" dirty="0"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br>
              <a:rPr lang="ru-RU" altLang="en-US" sz="1400" b="1" dirty="0"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altLang="en-US" sz="1600" b="1" dirty="0" err="1"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гриппа</a:t>
            </a:r>
            <a:r>
              <a:rPr lang="en-US" altLang="en-US" sz="1600" b="1" dirty="0"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 </a:t>
            </a:r>
            <a:r>
              <a:rPr lang="en-US" altLang="en-US" sz="1400" b="1" dirty="0"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(IAV) (А/</a:t>
            </a:r>
            <a:r>
              <a:rPr lang="en-US" altLang="en-US" sz="1400" b="1" dirty="0" err="1"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Самара</a:t>
            </a:r>
            <a:r>
              <a:rPr lang="en-US" altLang="en-US" sz="1400" b="1" dirty="0"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/73/13) и </a:t>
            </a:r>
            <a:br>
              <a:rPr lang="ru-RU" altLang="en-US" sz="1400" b="1" dirty="0"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altLang="en-US" sz="1400" b="1" dirty="0" err="1"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энцефаломиокардита</a:t>
            </a:r>
            <a:r>
              <a:rPr lang="en-US" altLang="en-US" sz="1400" b="1" dirty="0"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(EMCV) (</a:t>
            </a:r>
            <a:r>
              <a:rPr lang="ru-RU" altLang="en-US" sz="1400" b="1" dirty="0"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</a:t>
            </a:r>
            <a:r>
              <a:rPr lang="en-US" altLang="en-US" sz="1400" b="1" dirty="0" err="1"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тамм</a:t>
            </a:r>
            <a:r>
              <a:rPr lang="en-US" altLang="en-US" sz="1400" b="1" dirty="0"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400" dirty="0" err="1"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Колумбия</a:t>
            </a:r>
            <a:r>
              <a:rPr lang="en-US" altLang="en-US" sz="1400" b="1" dirty="0">
                <a:latin typeface="Sylfae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br>
              <a:rPr lang="ru-RU" altLang="en-US" sz="1800" b="1" dirty="0">
                <a:latin typeface="Sylfaen" pitchFamily="18" charset="0"/>
              </a:rPr>
            </a:br>
            <a:endParaRPr lang="en-US" altLang="en-US" sz="1800" dirty="0">
              <a:latin typeface="Sylfae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0228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4624"/>
            <a:ext cx="9036496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b="1" dirty="0">
              <a:latin typeface="Sylfaen" panose="010A0502050306030303" pitchFamily="18" charset="0"/>
            </a:endParaRPr>
          </a:p>
          <a:p>
            <a:pPr algn="just"/>
            <a:r>
              <a:rPr lang="ru-RU" sz="2400" b="1" dirty="0">
                <a:latin typeface="Sylfaen" panose="010A0502050306030303" pitchFamily="18" charset="0"/>
              </a:rPr>
              <a:t>Способность вирусов проходить через противовирусную мембрану может зависеть от нескольких факторов, включая размер вируса, характеристики его поверхности и конструкци</a:t>
            </a:r>
            <a:r>
              <a:rPr lang="en-US" sz="2400" b="1" dirty="0">
                <a:latin typeface="Sylfaen" panose="010A0502050306030303" pitchFamily="18" charset="0"/>
              </a:rPr>
              <a:t>и </a:t>
            </a:r>
            <a:r>
              <a:rPr lang="ru-RU" sz="2400" b="1" dirty="0">
                <a:latin typeface="Sylfaen" panose="010A0502050306030303" pitchFamily="18" charset="0"/>
              </a:rPr>
              <a:t> самой мембраны. </a:t>
            </a:r>
            <a:endParaRPr lang="en-US" sz="2400" b="1" dirty="0">
              <a:latin typeface="Sylfaen" panose="010A0502050306030303" pitchFamily="18" charset="0"/>
            </a:endParaRPr>
          </a:p>
          <a:p>
            <a:pPr algn="just"/>
            <a:endParaRPr lang="en-US" b="1" dirty="0">
              <a:latin typeface="Sylfaen" panose="010A0502050306030303" pitchFamily="18" charset="0"/>
            </a:endParaRPr>
          </a:p>
          <a:p>
            <a:pPr algn="just"/>
            <a:r>
              <a:rPr lang="en-US" sz="2400" b="1" u="sng" dirty="0">
                <a:latin typeface="Sylfaen" panose="010A0502050306030303" pitchFamily="18" charset="0"/>
              </a:rPr>
              <a:t>Ф</a:t>
            </a:r>
            <a:r>
              <a:rPr lang="ru-RU" sz="2400" b="1" u="sng" dirty="0" err="1">
                <a:latin typeface="Sylfaen" panose="010A0502050306030303" pitchFamily="18" charset="0"/>
              </a:rPr>
              <a:t>ильтр</a:t>
            </a:r>
            <a:r>
              <a:rPr lang="en-US" sz="2400" b="1" u="sng" dirty="0" err="1">
                <a:latin typeface="Sylfaen" panose="010A0502050306030303" pitchFamily="18" charset="0"/>
              </a:rPr>
              <a:t>ующую</a:t>
            </a:r>
            <a:r>
              <a:rPr lang="ru-RU" sz="2400" b="1" u="sng" dirty="0">
                <a:latin typeface="Sylfaen" panose="010A0502050306030303" pitchFamily="18" charset="0"/>
              </a:rPr>
              <a:t> способность трековых мембран была проверена для четырех вирусов.</a:t>
            </a:r>
            <a:r>
              <a:rPr lang="ru-RU" sz="2400" b="1" dirty="0">
                <a:latin typeface="Sylfaen" panose="010A0502050306030303" pitchFamily="18" charset="0"/>
              </a:rPr>
              <a:t> </a:t>
            </a:r>
            <a:r>
              <a:rPr lang="ru-RU" sz="2400" b="1" u="sng" dirty="0">
                <a:highlight>
                  <a:srgbClr val="FFFF00"/>
                </a:highlight>
                <a:latin typeface="Sylfaen" panose="010A0502050306030303" pitchFamily="18" charset="0"/>
              </a:rPr>
              <a:t>При обоих типах мембран были ингибированы более крупные оболочечные вирусы (HSV-1 и VSV) с 95 и 99 % ингибирования независимо от ДНК или РНК генома. </a:t>
            </a:r>
          </a:p>
          <a:p>
            <a:pPr algn="just"/>
            <a:r>
              <a:rPr lang="ru-RU" sz="2400" b="1" dirty="0">
                <a:highlight>
                  <a:srgbClr val="00FF00"/>
                </a:highlight>
                <a:latin typeface="Sylfaen" panose="010A0502050306030303" pitchFamily="18" charset="0"/>
              </a:rPr>
              <a:t>Более мелкие вирусы (IAV и EMCV) показали незначительное ингибирование. </a:t>
            </a:r>
            <a:r>
              <a:rPr lang="ru-RU" sz="2400" b="1" dirty="0">
                <a:latin typeface="Sylfaen" panose="010A0502050306030303" pitchFamily="18" charset="0"/>
              </a:rPr>
              <a:t>(</a:t>
            </a:r>
            <a:r>
              <a:rPr lang="ru-RU" sz="2400" b="1" dirty="0" err="1">
                <a:latin typeface="Sylfaen" panose="010A0502050306030303" pitchFamily="18" charset="0"/>
              </a:rPr>
              <a:t>Е.Андреев</a:t>
            </a:r>
            <a:r>
              <a:rPr lang="ru-RU" sz="2400" b="1" dirty="0">
                <a:latin typeface="Sylfaen" panose="010A0502050306030303" pitchFamily="18" charset="0"/>
              </a:rPr>
              <a:t> и др.,2024).</a:t>
            </a:r>
            <a:endParaRPr lang="en-US" sz="2400" b="1" dirty="0">
              <a:latin typeface="Sylfaen" panose="010A0502050306030303" pitchFamily="18" charset="0"/>
            </a:endParaRPr>
          </a:p>
          <a:p>
            <a:pPr algn="just"/>
            <a:endParaRPr lang="ru-RU" sz="2000" b="1" dirty="0">
              <a:latin typeface="Sylfaen" panose="010A0502050306030303" pitchFamily="18" charset="0"/>
            </a:endParaRPr>
          </a:p>
          <a:p>
            <a:pPr algn="just"/>
            <a:r>
              <a:rPr lang="ru-RU" sz="2000" b="1" dirty="0">
                <a:latin typeface="Sylfaen" panose="010A0502050306030303" pitchFamily="18" charset="0"/>
              </a:rPr>
              <a:t>Результаты</a:t>
            </a:r>
            <a:r>
              <a:rPr lang="en-US" sz="2000" b="1" dirty="0">
                <a:latin typeface="Sylfaen" panose="010A0502050306030303" pitchFamily="18" charset="0"/>
              </a:rPr>
              <a:t> </a:t>
            </a:r>
            <a:r>
              <a:rPr lang="ru-RU" sz="2000" b="1" dirty="0">
                <a:latin typeface="Sylfaen" panose="010A0502050306030303" pitchFamily="18" charset="0"/>
              </a:rPr>
              <a:t>наших текущих исследований показали эффективность трековых мембран, обогащенных куркумином или наночастицами серебра, в снижении вирусной нагрузки как ДНК-, так и РНК-вирусов.</a:t>
            </a:r>
            <a:endParaRPr lang="en-US" sz="2000" b="1" dirty="0">
              <a:latin typeface="Sylfaen" panose="010A0502050306030303" pitchFamily="18" charset="0"/>
            </a:endParaRPr>
          </a:p>
          <a:p>
            <a:pPr algn="just"/>
            <a:endParaRPr lang="en-US" b="1" dirty="0">
              <a:latin typeface="Sylfaen" panose="010A05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4561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30747" t="34180" r="40349" b="37500"/>
          <a:stretch>
            <a:fillRect/>
          </a:stretch>
        </p:blipFill>
        <p:spPr bwMode="auto">
          <a:xfrm>
            <a:off x="4143372" y="785796"/>
            <a:ext cx="5000628" cy="4089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9" name="TextBox 68"/>
          <p:cNvSpPr txBox="1"/>
          <p:nvPr/>
        </p:nvSpPr>
        <p:spPr>
          <a:xfrm>
            <a:off x="88792" y="199087"/>
            <a:ext cx="421481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Sylfaen" pitchFamily="18" charset="0"/>
              </a:rPr>
              <a:t>Герпесвирус- вирус простого герпеса 1 типа</a:t>
            </a:r>
            <a:endParaRPr lang="en-US" sz="2800" b="1" dirty="0">
              <a:latin typeface="Sylfaen" pitchFamily="18" charset="0"/>
            </a:endParaRPr>
          </a:p>
          <a:p>
            <a:pPr algn="ctr"/>
            <a:r>
              <a:rPr lang="ru-RU" b="1" dirty="0">
                <a:latin typeface="Sylfaen" pitchFamily="18" charset="0"/>
              </a:rPr>
              <a:t>Геном</a:t>
            </a:r>
            <a:r>
              <a:rPr lang="en-US" b="1" dirty="0">
                <a:latin typeface="Sylfaen" pitchFamily="18" charset="0"/>
              </a:rPr>
              <a:t>: </a:t>
            </a:r>
            <a:r>
              <a:rPr lang="ru-RU" b="1" dirty="0">
                <a:solidFill>
                  <a:srgbClr val="FF0000"/>
                </a:solidFill>
                <a:latin typeface="Sylfaen" pitchFamily="18" charset="0"/>
              </a:rPr>
              <a:t>двуцепочечная ДНК</a:t>
            </a:r>
            <a:r>
              <a:rPr lang="ru-RU" dirty="0">
                <a:solidFill>
                  <a:srgbClr val="FF0000"/>
                </a:solidFill>
                <a:latin typeface="Sylfaen" pitchFamily="18" charset="0"/>
              </a:rPr>
              <a:t> </a:t>
            </a:r>
            <a:br>
              <a:rPr lang="ru-RU" dirty="0">
                <a:latin typeface="Sylfaen" pitchFamily="18" charset="0"/>
              </a:rPr>
            </a:br>
            <a:r>
              <a:rPr lang="ru-RU" b="1" dirty="0">
                <a:latin typeface="Sylfaen" pitchFamily="18" charset="0"/>
              </a:rPr>
              <a:t>Размер вируса</a:t>
            </a:r>
            <a:r>
              <a:rPr lang="en-US" b="1" dirty="0">
                <a:latin typeface="Sylfaen" pitchFamily="18" charset="0"/>
              </a:rPr>
              <a:t>: </a:t>
            </a:r>
            <a:r>
              <a:rPr lang="ru-RU" dirty="0">
                <a:latin typeface="Sylfaen" pitchFamily="18" charset="0"/>
              </a:rPr>
              <a:t>около </a:t>
            </a:r>
            <a:r>
              <a:rPr lang="ru-RU" sz="2800" dirty="0">
                <a:solidFill>
                  <a:srgbClr val="FF0000"/>
                </a:solidFill>
                <a:latin typeface="Sylfaen" pitchFamily="18" charset="0"/>
              </a:rPr>
              <a:t>160 нм </a:t>
            </a:r>
            <a:r>
              <a:rPr lang="ru-RU" dirty="0">
                <a:latin typeface="Sylfaen" pitchFamily="18" charset="0"/>
              </a:rPr>
              <a:t>в диаметре</a:t>
            </a:r>
            <a:endParaRPr lang="hy-AM" dirty="0">
              <a:latin typeface="Sylfaen" pitchFamily="18" charset="0"/>
            </a:endParaRPr>
          </a:p>
          <a:p>
            <a:pPr algn="ctr"/>
            <a:endParaRPr lang="ru-RU" b="1" dirty="0">
              <a:latin typeface="Sylfaen" pitchFamily="18" charset="0"/>
            </a:endParaRPr>
          </a:p>
          <a:p>
            <a:pPr algn="ctr"/>
            <a:r>
              <a:rPr lang="ru-RU" b="1" dirty="0">
                <a:latin typeface="Sylfaen" pitchFamily="18" charset="0"/>
              </a:rPr>
              <a:t>Икосаэдрический капсид </a:t>
            </a:r>
            <a:r>
              <a:rPr lang="ru-RU" dirty="0">
                <a:latin typeface="Sylfaen" pitchFamily="18" charset="0"/>
              </a:rPr>
              <a:t>(форма 20-гранника) диаметром ~100–110 нм.</a:t>
            </a:r>
          </a:p>
          <a:p>
            <a:pPr algn="ctr"/>
            <a:endParaRPr lang="ru-RU" dirty="0">
              <a:latin typeface="Sylfaen" pitchFamily="18" charset="0"/>
            </a:endParaRPr>
          </a:p>
          <a:p>
            <a:pPr algn="ctr"/>
            <a:br>
              <a:rPr lang="ru-RU" dirty="0"/>
            </a:br>
            <a:br>
              <a:rPr lang="ru-RU" dirty="0">
                <a:latin typeface="Sylfaen" pitchFamily="18" charset="0"/>
              </a:rPr>
            </a:br>
            <a:endParaRPr lang="en-US" dirty="0">
              <a:latin typeface="Sylfaen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79512" y="2708921"/>
            <a:ext cx="3963860" cy="435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ylfaen" pitchFamily="18" charset="0"/>
              </a:rPr>
              <a:t>  </a:t>
            </a:r>
          </a:p>
          <a:p>
            <a:pPr algn="ctr"/>
            <a:r>
              <a:rPr lang="ru-RU" sz="1600" b="1" dirty="0"/>
              <a:t>Крупные сферические </a:t>
            </a:r>
            <a:r>
              <a:rPr lang="ru-RU" sz="2000" b="1" dirty="0">
                <a:solidFill>
                  <a:srgbClr val="FF0000"/>
                </a:solidFill>
              </a:rPr>
              <a:t>оболочечные </a:t>
            </a:r>
            <a:r>
              <a:rPr lang="ru-RU" sz="1600" b="1" dirty="0"/>
              <a:t>вирусы диаметром 150-200 нм</a:t>
            </a:r>
            <a:r>
              <a:rPr lang="en-US" sz="1600" b="1" dirty="0">
                <a:latin typeface="Sylfaen" pitchFamily="18" charset="0"/>
              </a:rPr>
              <a:t> </a:t>
            </a:r>
          </a:p>
          <a:p>
            <a:pPr algn="ctr"/>
            <a:r>
              <a:rPr lang="ru-RU" b="1" u="sng" dirty="0">
                <a:latin typeface="Sylfaen" pitchFamily="18" charset="0"/>
              </a:rPr>
              <a:t>Результаты</a:t>
            </a:r>
            <a:endParaRPr lang="en-US" b="1" u="sng" dirty="0">
              <a:latin typeface="Sylfae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1700" dirty="0">
                <a:latin typeface="Sylfaen" pitchFamily="18" charset="0"/>
              </a:rPr>
              <a:t>Среду для клеточной культуры, содержащую частицы ВПГ-1, пропускали через три типа мембран</a:t>
            </a:r>
            <a:endParaRPr lang="en-US" sz="1700" dirty="0">
              <a:latin typeface="Sylfae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1700" dirty="0">
                <a:latin typeface="Sylfaen" pitchFamily="18" charset="0"/>
              </a:rPr>
              <a:t>Контрольная мембрана, не покрытая никаким лигандом, не повлияла на вирусный титр</a:t>
            </a:r>
            <a:endParaRPr lang="en-US" sz="1700" dirty="0">
              <a:latin typeface="Sylfae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1700" dirty="0">
                <a:latin typeface="Sylfaen" pitchFamily="18" charset="0"/>
              </a:rPr>
              <a:t>Мембраны, содержащие куркумин или серебро, снизили вирусную нагрузку на 1,5 логарифма, что соответствует подавлению более чем на 95%</a:t>
            </a:r>
            <a:r>
              <a:rPr lang="en-US" sz="1700" dirty="0">
                <a:latin typeface="Sylfaen" pitchFamily="18" charset="0"/>
              </a:rPr>
              <a:t>.</a:t>
            </a:r>
          </a:p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86184" y="4929199"/>
            <a:ext cx="48578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Sylfaen" pitchFamily="18" charset="0"/>
              </a:rPr>
              <a:t>Оболочка HSV-1 представляет собой </a:t>
            </a:r>
            <a:r>
              <a:rPr lang="ru-RU" b="1" dirty="0">
                <a:latin typeface="Sylfaen" pitchFamily="18" charset="0"/>
              </a:rPr>
              <a:t>липидный двойной слой, </a:t>
            </a:r>
            <a:r>
              <a:rPr lang="ru-RU" dirty="0">
                <a:latin typeface="Sylfaen" pitchFamily="18" charset="0"/>
              </a:rPr>
              <a:t>содержащий вирусные </a:t>
            </a:r>
            <a:r>
              <a:rPr lang="ru-RU" b="1" dirty="0">
                <a:latin typeface="Sylfaen" pitchFamily="18" charset="0"/>
              </a:rPr>
              <a:t>гликопротеины</a:t>
            </a:r>
            <a:r>
              <a:rPr lang="ru-RU" dirty="0">
                <a:latin typeface="Sylfaen" pitchFamily="18" charset="0"/>
              </a:rPr>
              <a:t>, участвующие в прикреплении вируса к клетке и слиянии мембран.</a:t>
            </a:r>
          </a:p>
          <a:p>
            <a:pPr algn="ctr"/>
            <a:endParaRPr lang="en-US" dirty="0">
              <a:latin typeface="Sylfae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0036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" y="571481"/>
            <a:ext cx="421481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Sylfaen" pitchFamily="18" charset="0"/>
              </a:rPr>
              <a:t>Везикулярный стоматит вирус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Sylfaen" pitchFamily="18" charset="0"/>
              </a:rPr>
              <a:t>Оболочечный</a:t>
            </a:r>
            <a:br>
              <a:rPr lang="ru-RU" dirty="0">
                <a:latin typeface="Sylfaen" pitchFamily="18" charset="0"/>
              </a:rPr>
            </a:br>
            <a:r>
              <a:rPr lang="ru-RU" dirty="0">
                <a:solidFill>
                  <a:srgbClr val="FF0000"/>
                </a:solidFill>
                <a:latin typeface="Sylfaen" pitchFamily="18" charset="0"/>
              </a:rPr>
              <a:t>Н</a:t>
            </a:r>
            <a:r>
              <a:rPr lang="ru-RU" b="1" dirty="0">
                <a:solidFill>
                  <a:srgbClr val="FF0000"/>
                </a:solidFill>
              </a:rPr>
              <a:t>егативный</a:t>
            </a:r>
            <a:r>
              <a:rPr lang="ru-RU" b="1" dirty="0"/>
              <a:t> </a:t>
            </a:r>
            <a:r>
              <a:rPr lang="ru-RU" b="1" dirty="0">
                <a:solidFill>
                  <a:srgbClr val="FF0000"/>
                </a:solidFill>
              </a:rPr>
              <a:t>РНК-геном</a:t>
            </a:r>
          </a:p>
          <a:p>
            <a:pPr algn="ctr"/>
            <a:r>
              <a:rPr lang="ru-RU" b="1" dirty="0">
                <a:latin typeface="Sylfaen" pitchFamily="18" charset="0"/>
              </a:rPr>
              <a:t>Размер вируса: </a:t>
            </a:r>
            <a:r>
              <a:rPr lang="ru-RU" sz="2800" dirty="0">
                <a:solidFill>
                  <a:srgbClr val="FF0000"/>
                </a:solidFill>
                <a:latin typeface="Sylfaen" pitchFamily="18" charset="0"/>
              </a:rPr>
              <a:t>70 × 200 нм </a:t>
            </a:r>
            <a:r>
              <a:rPr lang="ru-RU" dirty="0">
                <a:latin typeface="Sylfaen" pitchFamily="18" charset="0"/>
              </a:rPr>
              <a:t>(пулеобразной формы) </a:t>
            </a:r>
            <a:br>
              <a:rPr lang="ru-RU" dirty="0">
                <a:latin typeface="Sylfaen" pitchFamily="18" charset="0"/>
              </a:rPr>
            </a:br>
            <a:endParaRPr lang="en-US" dirty="0">
              <a:latin typeface="Sylfae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62043" t="33756" r="7759" b="37500"/>
          <a:stretch>
            <a:fillRect/>
          </a:stretch>
        </p:blipFill>
        <p:spPr bwMode="auto">
          <a:xfrm>
            <a:off x="3937956" y="1071546"/>
            <a:ext cx="5206044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51520" y="3140968"/>
            <a:ext cx="41061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Sylfaen" pitchFamily="18" charset="0"/>
              </a:rPr>
              <a:t>Результаты</a:t>
            </a:r>
            <a:br>
              <a:rPr lang="ru-RU" dirty="0">
                <a:latin typeface="Sylfaen" pitchFamily="18" charset="0"/>
              </a:rPr>
            </a:br>
            <a:endParaRPr lang="en-US" dirty="0">
              <a:latin typeface="Sylfae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dirty="0">
                <a:latin typeface="Sylfaen" pitchFamily="18" charset="0"/>
              </a:rPr>
              <a:t>Среду для клеточной культуры, содержащую частицы ВВС, пропускали через три типа мембран:</a:t>
            </a:r>
            <a:endParaRPr lang="en-US" dirty="0">
              <a:latin typeface="Sylfae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dirty="0">
                <a:latin typeface="Sylfaen" pitchFamily="18" charset="0"/>
              </a:rPr>
              <a:t>Контрольная мембрана, не покрытая ни одним </a:t>
            </a:r>
            <a:r>
              <a:rPr lang="ru-RU" dirty="0" err="1">
                <a:latin typeface="Sylfaen" pitchFamily="18" charset="0"/>
              </a:rPr>
              <a:t>лигандом</a:t>
            </a:r>
            <a:r>
              <a:rPr lang="ru-RU" dirty="0">
                <a:latin typeface="Sylfaen" pitchFamily="18" charset="0"/>
              </a:rPr>
              <a:t>, не оказала влияния на вирусный титр.</a:t>
            </a:r>
            <a:endParaRPr lang="en-US" dirty="0">
              <a:latin typeface="Sylfae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dirty="0">
                <a:latin typeface="Sylfaen" pitchFamily="18" charset="0"/>
              </a:rPr>
              <a:t>Мембраны с куркумином и серебром снизили вирусный титр на 2 логарифма ( 99% ингибирования ).</a:t>
            </a:r>
            <a:endParaRPr lang="en-US" dirty="0">
              <a:latin typeface="Sylfaen" pitchFamily="18" charset="0"/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43372" y="4929198"/>
            <a:ext cx="47149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Sylfaen" pitchFamily="18" charset="0"/>
              </a:rPr>
              <a:t>Вирусная оболочка — липидный бислой с интегрированными гликопротеинами. </a:t>
            </a:r>
            <a:r>
              <a:rPr lang="ru-RU" dirty="0">
                <a:latin typeface="Sylfaen" pitchFamily="18" charset="0"/>
              </a:rPr>
              <a:t>Главный из них </a:t>
            </a:r>
            <a:r>
              <a:rPr lang="ru-RU" b="1" dirty="0">
                <a:latin typeface="Sylfaen" pitchFamily="18" charset="0"/>
              </a:rPr>
              <a:t>— гликопротеин G, отвечающий за прикрепление вируса к клетке-хозяину.</a:t>
            </a:r>
          </a:p>
          <a:p>
            <a:pPr algn="ctr"/>
            <a:endParaRPr lang="en-US" dirty="0">
              <a:latin typeface="Sylfae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4206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4127" y="409228"/>
            <a:ext cx="3969332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800" b="1" dirty="0">
                <a:latin typeface="Sylfaen" pitchFamily="18" charset="0"/>
              </a:rPr>
              <a:t>Вирус гриппа А</a:t>
            </a:r>
            <a:br>
              <a:rPr lang="en-US" sz="2800" b="1" dirty="0">
                <a:latin typeface="Sylfaen" pitchFamily="18" charset="0"/>
              </a:rPr>
            </a:br>
            <a:endParaRPr sz="2800" b="1" spc="-25" dirty="0">
              <a:latin typeface="Sylfaen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21394" y="823176"/>
            <a:ext cx="3214710" cy="25263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b="1" dirty="0">
                <a:latin typeface="Sylfaen" pitchFamily="18" charset="0"/>
                <a:cs typeface="Calibri"/>
              </a:rPr>
              <a:t>Размер вируса: </a:t>
            </a:r>
            <a:r>
              <a:rPr lang="ru-RU" sz="2400" dirty="0">
                <a:solidFill>
                  <a:srgbClr val="FF0000"/>
                </a:solidFill>
                <a:latin typeface="Sylfaen" pitchFamily="18" charset="0"/>
                <a:cs typeface="Calibri"/>
              </a:rPr>
              <a:t>80–120 нм </a:t>
            </a:r>
            <a:r>
              <a:rPr lang="ru-RU" dirty="0">
                <a:latin typeface="Sylfaen" pitchFamily="18" charset="0"/>
                <a:cs typeface="Calibri"/>
              </a:rPr>
              <a:t>в диаметре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dirty="0">
                <a:latin typeface="Sylfaen" pitchFamily="18" charset="0"/>
                <a:cs typeface="Calibri"/>
              </a:rPr>
              <a:t>(</a:t>
            </a:r>
            <a:r>
              <a:rPr lang="ru-RU" dirty="0">
                <a:latin typeface="Sylfaen" pitchFamily="18" charset="0"/>
                <a:cs typeface="Calibri"/>
              </a:rPr>
              <a:t>круглая форма</a:t>
            </a:r>
            <a:r>
              <a:rPr lang="en-US" dirty="0">
                <a:latin typeface="Sylfaen" pitchFamily="18" charset="0"/>
                <a:cs typeface="Calibri"/>
              </a:rPr>
              <a:t>)</a:t>
            </a:r>
            <a:endParaRPr lang="hy-AM" dirty="0">
              <a:latin typeface="Sylfaen" pitchFamily="18" charset="0"/>
              <a:cs typeface="Calibri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b="1" dirty="0">
                <a:solidFill>
                  <a:srgbClr val="FF0000"/>
                </a:solidFill>
                <a:latin typeface="Sylfaen" pitchFamily="18" charset="0"/>
              </a:rPr>
              <a:t>Оболочечный</a:t>
            </a:r>
            <a:r>
              <a:rPr lang="ru-RU" sz="1400" b="1" dirty="0">
                <a:latin typeface="Sylfaen" pitchFamily="18" charset="0"/>
              </a:rPr>
              <a:t> вирус, характеризующийся наличием сегментированного </a:t>
            </a:r>
            <a:r>
              <a:rPr lang="ru-RU" sz="1400" b="1" dirty="0">
                <a:solidFill>
                  <a:srgbClr val="FF0000"/>
                </a:solidFill>
                <a:latin typeface="Sylfaen" pitchFamily="18" charset="0"/>
              </a:rPr>
              <a:t>негативного </a:t>
            </a:r>
            <a:r>
              <a:rPr lang="ru-RU" b="1" dirty="0">
                <a:solidFill>
                  <a:srgbClr val="FF0000"/>
                </a:solidFill>
                <a:latin typeface="Sylfaen" pitchFamily="18" charset="0"/>
              </a:rPr>
              <a:t>РНК-генома</a:t>
            </a:r>
            <a:endParaRPr lang="en-US" b="1" dirty="0">
              <a:solidFill>
                <a:srgbClr val="FF0000"/>
              </a:solidFill>
              <a:latin typeface="Sylfaen" pitchFamily="18" charset="0"/>
              <a:cs typeface="Calibri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endParaRPr lang="en-US" b="1" dirty="0">
              <a:latin typeface="Sylfaen" pitchFamily="18" charset="0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endParaRPr sz="1800" dirty="0">
              <a:latin typeface="Sylfaen" pitchFamily="18" charset="0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45837" y="2852937"/>
            <a:ext cx="4105911" cy="37753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304165" indent="-287020" algn="ctr">
              <a:lnSpc>
                <a:spcPct val="100000"/>
              </a:lnSpc>
              <a:spcBef>
                <a:spcPts val="100"/>
              </a:spcBef>
              <a:tabLst>
                <a:tab pos="299085" algn="l"/>
                <a:tab pos="299720" algn="l"/>
              </a:tabLst>
            </a:pPr>
            <a:r>
              <a:rPr lang="ru-RU" b="1" dirty="0">
                <a:latin typeface="Sylfaen" pitchFamily="18" charset="0"/>
              </a:rPr>
              <a:t>Результаты</a:t>
            </a:r>
            <a:endParaRPr lang="en-US" dirty="0">
              <a:latin typeface="Sylfaen" pitchFamily="18" charset="0"/>
            </a:endParaRPr>
          </a:p>
          <a:p>
            <a:pPr marL="299085" marR="304165" indent="-287020">
              <a:lnSpc>
                <a:spcPct val="100000"/>
              </a:lnSpc>
              <a:spcBef>
                <a:spcPts val="100"/>
              </a:spcBef>
              <a:buFont typeface="Wingdings" pitchFamily="2" charset="2"/>
              <a:buChar char="v"/>
              <a:tabLst>
                <a:tab pos="299085" algn="l"/>
                <a:tab pos="299720" algn="l"/>
              </a:tabLst>
            </a:pPr>
            <a:r>
              <a:rPr lang="ru-RU" sz="1600" dirty="0">
                <a:latin typeface="Sylfaen" pitchFamily="18" charset="0"/>
              </a:rPr>
              <a:t>Среду для клеточной культуры, содержащую частицы вируса гриппа A (IAV), пропускали через три типа мембран</a:t>
            </a:r>
            <a:endParaRPr lang="en-US" sz="1600" dirty="0">
              <a:latin typeface="Sylfaen" pitchFamily="18" charset="0"/>
            </a:endParaRPr>
          </a:p>
          <a:p>
            <a:pPr marL="299085" marR="304165" indent="-287020">
              <a:spcBef>
                <a:spcPts val="100"/>
              </a:spcBef>
              <a:buFont typeface="Wingdings" pitchFamily="2" charset="2"/>
              <a:buChar char="v"/>
              <a:tabLst>
                <a:tab pos="299085" algn="l"/>
                <a:tab pos="299720" algn="l"/>
              </a:tabLst>
            </a:pPr>
            <a:r>
              <a:rPr lang="ru-RU" sz="1600" dirty="0">
                <a:latin typeface="Sylfaen" pitchFamily="18" charset="0"/>
              </a:rPr>
              <a:t>Контрольная мембрана, не покрытая ни одним лигандом, не оказала влияния на вирусный титр</a:t>
            </a:r>
            <a:endParaRPr lang="en-US" sz="1600" dirty="0">
              <a:latin typeface="Sylfaen" pitchFamily="18" charset="0"/>
            </a:endParaRPr>
          </a:p>
          <a:p>
            <a:pPr marL="299085" marR="304165" indent="-287020">
              <a:spcBef>
                <a:spcPts val="100"/>
              </a:spcBef>
              <a:buFont typeface="Wingdings" pitchFamily="2" charset="2"/>
              <a:buChar char="v"/>
              <a:tabLst>
                <a:tab pos="299085" algn="l"/>
                <a:tab pos="299720" algn="l"/>
              </a:tabLst>
            </a:pPr>
            <a:r>
              <a:rPr lang="ru-RU" sz="1600" dirty="0">
                <a:latin typeface="Sylfaen" pitchFamily="18" charset="0"/>
              </a:rPr>
              <a:t>Мембраны, содержащие куркумин или серебро (Ag), также не снижали вирусный выход. Это может быть связано с меньшими размерами вируса гриппа A (IAV) по сравнению с вирусом простого герпеса 1 типа (HSV-1).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43372" y="4409757"/>
            <a:ext cx="500062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Sylfaen" pitchFamily="18" charset="0"/>
              </a:rPr>
              <a:t>Оболочка вируса гриппа А представляет собой </a:t>
            </a:r>
            <a:r>
              <a:rPr lang="ru-RU" sz="1600" b="1" dirty="0">
                <a:latin typeface="Sylfaen" pitchFamily="18" charset="0"/>
              </a:rPr>
              <a:t>липидный бислой.</a:t>
            </a:r>
            <a:r>
              <a:rPr lang="ru-RU" sz="1600" dirty="0">
                <a:latin typeface="Sylfaen" pitchFamily="18" charset="0"/>
              </a:rPr>
              <a:t> В эту липидную мембрану встроены два основных гликопротеина — </a:t>
            </a:r>
            <a:r>
              <a:rPr lang="ru-RU" sz="1600" b="1" dirty="0">
                <a:latin typeface="Sylfaen" pitchFamily="18" charset="0"/>
              </a:rPr>
              <a:t>гемагглютинин (HA) и нейраминидаза (NA). </a:t>
            </a:r>
            <a:r>
              <a:rPr lang="ru-RU" sz="1600" dirty="0">
                <a:latin typeface="Sylfaen" pitchFamily="18" charset="0"/>
              </a:rPr>
              <a:t>Гемагглютинин отвечает за прикрепление вируса к клетке хозяина.</a:t>
            </a:r>
          </a:p>
          <a:p>
            <a:pPr algn="ctr"/>
            <a:r>
              <a:rPr lang="ru-RU" sz="1200" b="1" dirty="0"/>
              <a:t>Положительная цепь имеет ту же последовательность нуклеотидов, что и мРНК.  Такая молекула генетического материала может служить матрицей для получения белковой молекулы в ходе трансляции.</a:t>
            </a:r>
            <a:r>
              <a:rPr lang="ru-RU" sz="1400" b="1" dirty="0"/>
              <a:t> </a:t>
            </a:r>
            <a:endParaRPr lang="ru-RU" sz="1400" b="1" dirty="0">
              <a:latin typeface="Sylfaen" pitchFamily="18" charset="0"/>
            </a:endParaRPr>
          </a:p>
          <a:p>
            <a:pPr algn="ctr"/>
            <a:endParaRPr lang="en-US" sz="1400" dirty="0">
              <a:latin typeface="Sylfae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31295" t="39062" r="39605" b="31641"/>
          <a:stretch>
            <a:fillRect/>
          </a:stretch>
        </p:blipFill>
        <p:spPr bwMode="auto">
          <a:xfrm>
            <a:off x="4248112" y="404664"/>
            <a:ext cx="4895888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862120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8051C9C-008E-8528-E624-C851EF214E17}"/>
              </a:ext>
            </a:extLst>
          </p:cNvPr>
          <p:cNvSpPr txBox="1"/>
          <p:nvPr/>
        </p:nvSpPr>
        <p:spPr>
          <a:xfrm>
            <a:off x="357158" y="357167"/>
            <a:ext cx="350233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Sylfaen" pitchFamily="18" charset="0"/>
              </a:rPr>
              <a:t>Вирус энцефаломиокардита (кардиовирус А)</a:t>
            </a:r>
            <a:endParaRPr lang="en-US" sz="2400" b="1" dirty="0">
              <a:latin typeface="Sylfaen" pitchFamily="18" charset="0"/>
            </a:endParaRPr>
          </a:p>
          <a:p>
            <a:pPr algn="ctr"/>
            <a:r>
              <a:rPr lang="ru-RU" b="1" dirty="0">
                <a:latin typeface="Sylfaen" pitchFamily="18" charset="0"/>
              </a:rPr>
              <a:t>Геном: </a:t>
            </a:r>
            <a:r>
              <a:rPr lang="ru-RU" b="1" dirty="0">
                <a:solidFill>
                  <a:srgbClr val="FF0000"/>
                </a:solidFill>
                <a:latin typeface="Sylfaen" pitchFamily="18" charset="0"/>
              </a:rPr>
              <a:t>плюс-РНК</a:t>
            </a:r>
            <a:endParaRPr lang="en-US" b="1" dirty="0">
              <a:solidFill>
                <a:srgbClr val="FF0000"/>
              </a:solidFill>
              <a:latin typeface="Sylfaen" pitchFamily="18" charset="0"/>
            </a:endParaRPr>
          </a:p>
          <a:p>
            <a:pPr algn="ctr"/>
            <a:r>
              <a:rPr lang="ru-RU" b="1" dirty="0">
                <a:latin typeface="Sylfaen" pitchFamily="18" charset="0"/>
              </a:rPr>
              <a:t>Размер вируса: </a:t>
            </a:r>
            <a:r>
              <a:rPr lang="ru-RU" sz="2400" dirty="0">
                <a:solidFill>
                  <a:srgbClr val="FF0000"/>
                </a:solidFill>
                <a:latin typeface="Sylfaen" pitchFamily="18" charset="0"/>
              </a:rPr>
              <a:t>30 нм </a:t>
            </a:r>
            <a:r>
              <a:rPr lang="ru-RU" dirty="0">
                <a:latin typeface="Sylfaen" pitchFamily="18" charset="0"/>
              </a:rPr>
              <a:t>в диаметре</a:t>
            </a:r>
            <a:endParaRPr lang="en-US" dirty="0">
              <a:latin typeface="Sylfaen" pitchFamily="18" charset="0"/>
            </a:endParaRPr>
          </a:p>
          <a:p>
            <a:pPr algn="ctr"/>
            <a:r>
              <a:rPr lang="en-US" b="1" dirty="0">
                <a:solidFill>
                  <a:srgbClr val="FF0000"/>
                </a:solidFill>
                <a:latin typeface="Sylfaen" pitchFamily="18" charset="0"/>
              </a:rPr>
              <a:t>(</a:t>
            </a:r>
            <a:r>
              <a:rPr lang="ru-RU" b="1" dirty="0">
                <a:solidFill>
                  <a:srgbClr val="FF0000"/>
                </a:solidFill>
                <a:latin typeface="Sylfaen" pitchFamily="18" charset="0"/>
              </a:rPr>
              <a:t>необолочечный</a:t>
            </a:r>
            <a:r>
              <a:rPr lang="en-US" b="1" dirty="0">
                <a:solidFill>
                  <a:srgbClr val="FF0000"/>
                </a:solidFill>
                <a:latin typeface="Sylfaen" pitchFamily="18" charset="0"/>
              </a:rPr>
              <a:t>)</a:t>
            </a:r>
            <a:endParaRPr lang="hy-AM" b="1" dirty="0">
              <a:solidFill>
                <a:srgbClr val="FF0000"/>
              </a:solidFill>
              <a:latin typeface="Sylfae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B41904-4468-67E8-1B6C-FF74E9517563}"/>
              </a:ext>
            </a:extLst>
          </p:cNvPr>
          <p:cNvSpPr txBox="1"/>
          <p:nvPr/>
        </p:nvSpPr>
        <p:spPr>
          <a:xfrm>
            <a:off x="285721" y="2714620"/>
            <a:ext cx="350046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Sylfaen" pitchFamily="18" charset="0"/>
              </a:rPr>
              <a:t>Результаты</a:t>
            </a:r>
            <a:endParaRPr lang="en-US" b="1" dirty="0">
              <a:latin typeface="Sylfaen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ru-RU" dirty="0">
                <a:latin typeface="Sylfaen" pitchFamily="18" charset="0"/>
              </a:rPr>
              <a:t>Среду для клеточной культуры, содержащую частицы вируса EMCV, пропускали через три типа мембран</a:t>
            </a:r>
            <a:endParaRPr lang="en-US" dirty="0">
              <a:latin typeface="Sylfaen" pitchFamily="18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ru-RU" dirty="0">
                <a:latin typeface="Sylfaen" pitchFamily="18" charset="0"/>
              </a:rPr>
              <a:t>Контрольная мембрана и мембрана с куркумином не влияли на вирусный титр</a:t>
            </a:r>
            <a:endParaRPr lang="en-US" dirty="0">
              <a:latin typeface="Sylfaen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ru-RU" dirty="0">
                <a:latin typeface="Sylfaen" pitchFamily="18" charset="0"/>
              </a:rPr>
              <a:t>Мембрана с серебром (Ag) немного снизила вирусный титр на 0,7 логарифма.</a:t>
            </a:r>
            <a:endParaRPr lang="hy-AM" dirty="0">
              <a:latin typeface="Sylfae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62043" t="39559" r="9407" b="31641"/>
          <a:stretch>
            <a:fillRect/>
          </a:stretch>
        </p:blipFill>
        <p:spPr bwMode="auto">
          <a:xfrm>
            <a:off x="3786183" y="1285860"/>
            <a:ext cx="5357818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857620" y="5500703"/>
            <a:ext cx="52863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Sylfaen" pitchFamily="18" charset="0"/>
              </a:rPr>
              <a:t>Форма капсида: икосаэдрическая</a:t>
            </a:r>
          </a:p>
          <a:p>
            <a:pPr algn="ctr"/>
            <a:r>
              <a:rPr lang="ru-RU" dirty="0">
                <a:latin typeface="Sylfaen" pitchFamily="18" charset="0"/>
              </a:rPr>
              <a:t>Капсид: состоит из структурных </a:t>
            </a:r>
            <a:r>
              <a:rPr lang="ru-RU" b="1" dirty="0">
                <a:latin typeface="Sylfaen" pitchFamily="18" charset="0"/>
              </a:rPr>
              <a:t>белков</a:t>
            </a:r>
            <a:r>
              <a:rPr lang="ru-RU" dirty="0">
                <a:latin typeface="Sylfaen" pitchFamily="18" charset="0"/>
              </a:rPr>
              <a:t> </a:t>
            </a:r>
            <a:r>
              <a:rPr lang="ru-RU" b="1" dirty="0">
                <a:latin typeface="Sylfaen" pitchFamily="18" charset="0"/>
              </a:rPr>
              <a:t>VP1, VP2, VP3 и VP4</a:t>
            </a:r>
          </a:p>
          <a:p>
            <a:pPr algn="ctr"/>
            <a:endParaRPr lang="en-US" b="1" dirty="0">
              <a:latin typeface="Sylfae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464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16634"/>
            <a:ext cx="6897960" cy="1958629"/>
          </a:xfrm>
        </p:spPr>
        <p:txBody>
          <a:bodyPr>
            <a:normAutofit/>
          </a:bodyPr>
          <a:lstStyle/>
          <a:p>
            <a:r>
              <a:rPr lang="ru-RU" sz="2100" dirty="0">
                <a:latin typeface="Sylfaen" pitchFamily="18" charset="0"/>
              </a:rPr>
              <a:t>Трековые мембраны или ядерные фильтры: От идеи к промышленной реализации 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90" y="2027515"/>
            <a:ext cx="3051496" cy="3894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1" y="1469205"/>
            <a:ext cx="4256729" cy="2726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трелка вниз 2"/>
          <p:cNvSpPr/>
          <p:nvPr/>
        </p:nvSpPr>
        <p:spPr bwMode="auto">
          <a:xfrm rot="16200000">
            <a:off x="3334726" y="2620353"/>
            <a:ext cx="991008" cy="626288"/>
          </a:xfrm>
          <a:prstGeom prst="downArrow">
            <a:avLst>
              <a:gd name="adj1" fmla="val 50000"/>
              <a:gd name="adj2" fmla="val 73757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55977" y="4195358"/>
            <a:ext cx="4584591" cy="2223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>
                <a:latin typeface="Sylfaen" pitchFamily="18" charset="0"/>
                <a:ea typeface="Times New Roman" panose="02020603050405020304" pitchFamily="18" charset="0"/>
              </a:rPr>
              <a:t> </a:t>
            </a:r>
            <a:r>
              <a:rPr lang="ru-RU" sz="1400" b="1" dirty="0">
                <a:latin typeface="Sylfaen" pitchFamily="18" charset="0"/>
                <a:ea typeface="Times New Roman" panose="02020603050405020304" pitchFamily="18" charset="0"/>
              </a:rPr>
              <a:t>В Лаборатории ядерных реакций им. Г.Н. Флерова ОИЯИ впервые разработана и успешно развивается технология получения трековых мембран с заданными диаметром (от десятков нм до микрометров) и геометрией пор, а также возможностью направленной модификации их структуры и поверхности. </a:t>
            </a:r>
            <a:r>
              <a:rPr lang="ru-RU" sz="1350" dirty="0">
                <a:latin typeface="Sylfaen" pitchFamily="18" charset="0"/>
              </a:rPr>
              <a:t>–</a:t>
            </a:r>
            <a:r>
              <a:rPr lang="ru-RU" sz="1350" i="1" dirty="0">
                <a:latin typeface="Sylfaen" pitchFamily="18" charset="0"/>
              </a:rPr>
              <a:t>Флеров Г.Н. Синтез сверхтяжелых элементов и применение методов ядерной физики в смежных областях.// Вестник АН СССР. 1984. </a:t>
            </a:r>
          </a:p>
          <a:p>
            <a:pPr algn="just"/>
            <a:endParaRPr lang="ru-RU" sz="1350" dirty="0">
              <a:latin typeface="Sylfae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4935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496" y="332656"/>
            <a:ext cx="90010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latin typeface="Sylfaen" pitchFamily="18" charset="0"/>
              </a:rPr>
              <a:t>После фильтрации среды, содержащей вирусные частицы и культивирования клеток,</a:t>
            </a:r>
            <a:r>
              <a:rPr lang="en-US" sz="2400" b="1" u="sng" dirty="0">
                <a:latin typeface="Sylfaen" pitchFamily="18" charset="0"/>
              </a:rPr>
              <a:t> </a:t>
            </a:r>
            <a:r>
              <a:rPr lang="en-US" sz="2400" b="1" u="sng" dirty="0" err="1">
                <a:latin typeface="Sylfaen" pitchFamily="18" charset="0"/>
              </a:rPr>
              <a:t>оценка</a:t>
            </a:r>
            <a:r>
              <a:rPr lang="en-US" sz="2400" b="1" u="sng" dirty="0">
                <a:latin typeface="Sylfaen" pitchFamily="18" charset="0"/>
              </a:rPr>
              <a:t> </a:t>
            </a:r>
            <a:r>
              <a:rPr lang="en-US" sz="2400" b="1" u="sng" dirty="0" err="1">
                <a:latin typeface="Sylfaen" pitchFamily="18" charset="0"/>
              </a:rPr>
              <a:t>генотоксичности</a:t>
            </a:r>
            <a:r>
              <a:rPr lang="en-US" sz="2400" b="1" u="sng" dirty="0">
                <a:latin typeface="Sylfaen" pitchFamily="18" charset="0"/>
              </a:rPr>
              <a:t> </a:t>
            </a:r>
            <a:r>
              <a:rPr lang="en-US" sz="2400" b="1" u="sng" dirty="0" err="1">
                <a:latin typeface="Sylfaen" pitchFamily="18" charset="0"/>
              </a:rPr>
              <a:t>вирусов</a:t>
            </a:r>
            <a:r>
              <a:rPr lang="ru-RU" sz="2400" b="1" u="sng" dirty="0">
                <a:latin typeface="Sylfaen" pitchFamily="18" charset="0"/>
              </a:rPr>
              <a:t>:</a:t>
            </a:r>
            <a:r>
              <a:rPr lang="ru-RU" sz="2400" b="1" dirty="0">
                <a:latin typeface="Sylfaen" pitchFamily="18" charset="0"/>
              </a:rPr>
              <a:t> методом ДНК-комет, анализом </a:t>
            </a:r>
            <a:r>
              <a:rPr lang="ru-RU" sz="2400" b="1" dirty="0" err="1">
                <a:latin typeface="Sylfaen" pitchFamily="18" charset="0"/>
              </a:rPr>
              <a:t>вк</a:t>
            </a:r>
            <a:r>
              <a:rPr lang="ru-RU" sz="2400" b="1" dirty="0">
                <a:latin typeface="Sylfaen" pitchFamily="18" charset="0"/>
              </a:rPr>
              <a:t>-ДНК и МЯ проводятся в </a:t>
            </a:r>
            <a:r>
              <a:rPr lang="ru-RU" sz="2400" b="1" dirty="0" err="1">
                <a:latin typeface="Sylfaen" pitchFamily="18" charset="0"/>
              </a:rPr>
              <a:t>Инстите</a:t>
            </a:r>
            <a:r>
              <a:rPr lang="ru-RU" sz="2400" b="1" dirty="0">
                <a:latin typeface="Sylfaen" pitchFamily="18" charset="0"/>
              </a:rPr>
              <a:t> биологии ЕГУ  </a:t>
            </a:r>
          </a:p>
          <a:p>
            <a:pPr algn="just"/>
            <a:endParaRPr lang="ru-RU" sz="2400" b="1" dirty="0">
              <a:latin typeface="Sylfaen" pitchFamily="18" charset="0"/>
            </a:endParaRPr>
          </a:p>
          <a:p>
            <a:pPr algn="just"/>
            <a:r>
              <a:rPr lang="en-US" sz="2400" b="1" dirty="0">
                <a:solidFill>
                  <a:srgbClr val="FF0000"/>
                </a:solidFill>
                <a:latin typeface="Sylfaen" pitchFamily="18" charset="0"/>
              </a:rPr>
              <a:t> </a:t>
            </a:r>
            <a:r>
              <a:rPr lang="en-US" sz="2400" b="1" u="sng" dirty="0" err="1">
                <a:latin typeface="Sylfaen" pitchFamily="18" charset="0"/>
              </a:rPr>
              <a:t>Почему</a:t>
            </a:r>
            <a:r>
              <a:rPr lang="en-US" sz="2400" b="1" u="sng" dirty="0">
                <a:latin typeface="Sylfaen" pitchFamily="18" charset="0"/>
              </a:rPr>
              <a:t> </a:t>
            </a:r>
            <a:r>
              <a:rPr lang="en-US" sz="2400" b="1" u="sng" dirty="0" err="1">
                <a:latin typeface="Sylfaen" pitchFamily="18" charset="0"/>
              </a:rPr>
              <a:t>нужна</a:t>
            </a:r>
            <a:r>
              <a:rPr lang="en-US" sz="2400" b="1" u="sng" dirty="0">
                <a:latin typeface="Sylfaen" pitchFamily="18" charset="0"/>
              </a:rPr>
              <a:t> </a:t>
            </a:r>
            <a:r>
              <a:rPr lang="en-US" sz="2400" b="1" u="sng" dirty="0" err="1">
                <a:latin typeface="Sylfaen" pitchFamily="18" charset="0"/>
              </a:rPr>
              <a:t>оценка</a:t>
            </a:r>
            <a:r>
              <a:rPr lang="en-US" sz="2400" b="1" u="sng" dirty="0">
                <a:latin typeface="Sylfaen" pitchFamily="18" charset="0"/>
              </a:rPr>
              <a:t> </a:t>
            </a:r>
            <a:r>
              <a:rPr lang="en-US" sz="2400" b="1" u="sng" dirty="0" err="1">
                <a:latin typeface="Sylfaen" pitchFamily="18" charset="0"/>
              </a:rPr>
              <a:t>генотоксичности</a:t>
            </a:r>
            <a:r>
              <a:rPr lang="en-US" sz="2400" b="1" u="sng" dirty="0">
                <a:latin typeface="Sylfaen" pitchFamily="18" charset="0"/>
              </a:rPr>
              <a:t> </a:t>
            </a:r>
            <a:r>
              <a:rPr lang="en-US" sz="2400" b="1" u="sng" dirty="0" err="1">
                <a:latin typeface="Sylfaen" pitchFamily="18" charset="0"/>
              </a:rPr>
              <a:t>вирусов</a:t>
            </a:r>
            <a:r>
              <a:rPr lang="en-US" sz="2400" b="1" u="sng" dirty="0">
                <a:latin typeface="Sylfaen" pitchFamily="18" charset="0"/>
              </a:rPr>
              <a:t>?</a:t>
            </a:r>
          </a:p>
          <a:p>
            <a:pPr algn="just"/>
            <a:endParaRPr lang="ru-RU" sz="2000" b="1" dirty="0">
              <a:latin typeface="Sylfaen" pitchFamily="18" charset="0"/>
            </a:endParaRPr>
          </a:p>
          <a:p>
            <a:pPr algn="just"/>
            <a:r>
              <a:rPr lang="en-US" sz="2000" b="1" dirty="0">
                <a:solidFill>
                  <a:srgbClr val="FF0000"/>
                </a:solidFill>
                <a:latin typeface="Sylfaen" pitchFamily="18" charset="0"/>
              </a:rPr>
              <a:t>	</a:t>
            </a:r>
            <a:r>
              <a:rPr lang="ru-RU" sz="2800" dirty="0" err="1">
                <a:latin typeface="Sylfaen" pitchFamily="18" charset="0"/>
              </a:rPr>
              <a:t>Генотоксичнось</a:t>
            </a:r>
            <a:r>
              <a:rPr lang="ru-RU" sz="2800" dirty="0">
                <a:latin typeface="Sylfaen" pitchFamily="18" charset="0"/>
              </a:rPr>
              <a:t> вирусов  изучается до и после их прохождения через мембраны   </a:t>
            </a:r>
            <a:r>
              <a:rPr lang="en-US" sz="2800" dirty="0" err="1">
                <a:latin typeface="Sylfaen" pitchFamily="18" charset="0"/>
              </a:rPr>
              <a:t>Прохождение</a:t>
            </a:r>
            <a:r>
              <a:rPr lang="en-US" sz="2800" dirty="0">
                <a:latin typeface="Sylfaen" pitchFamily="18" charset="0"/>
              </a:rPr>
              <a:t> </a:t>
            </a:r>
            <a:r>
              <a:rPr lang="en-US" sz="2800" dirty="0" err="1">
                <a:latin typeface="Sylfaen" pitchFamily="18" charset="0"/>
              </a:rPr>
              <a:t>вирусов</a:t>
            </a:r>
            <a:r>
              <a:rPr lang="en-US" sz="2800" dirty="0">
                <a:latin typeface="Sylfaen" pitchFamily="18" charset="0"/>
              </a:rPr>
              <a:t> </a:t>
            </a:r>
            <a:r>
              <a:rPr lang="en-US" sz="2800" dirty="0" err="1">
                <a:latin typeface="Sylfaen" pitchFamily="18" charset="0"/>
              </a:rPr>
              <a:t>через</a:t>
            </a:r>
            <a:r>
              <a:rPr lang="en-US" sz="2800" dirty="0">
                <a:latin typeface="Sylfaen" pitchFamily="18" charset="0"/>
              </a:rPr>
              <a:t> </a:t>
            </a:r>
            <a:r>
              <a:rPr lang="en-US" sz="2800" dirty="0" err="1">
                <a:latin typeface="Sylfaen" pitchFamily="18" charset="0"/>
              </a:rPr>
              <a:t>мембраны</a:t>
            </a:r>
            <a:r>
              <a:rPr lang="en-US" sz="2800" dirty="0">
                <a:latin typeface="Sylfaen" pitchFamily="18" charset="0"/>
              </a:rPr>
              <a:t> </a:t>
            </a:r>
            <a:r>
              <a:rPr lang="en-US" sz="2800" dirty="0" err="1">
                <a:latin typeface="Sylfaen" pitchFamily="18" charset="0"/>
              </a:rPr>
              <a:t>может</a:t>
            </a:r>
            <a:r>
              <a:rPr lang="en-US" sz="2800" dirty="0">
                <a:latin typeface="Sylfaen" pitchFamily="18" charset="0"/>
              </a:rPr>
              <a:t> </a:t>
            </a:r>
            <a:r>
              <a:rPr lang="en-US" sz="2800" dirty="0" err="1">
                <a:latin typeface="Sylfaen" pitchFamily="18" charset="0"/>
              </a:rPr>
              <a:t>приводить</a:t>
            </a:r>
            <a:r>
              <a:rPr lang="en-US" sz="2800" dirty="0">
                <a:latin typeface="Sylfaen" pitchFamily="18" charset="0"/>
              </a:rPr>
              <a:t> к </a:t>
            </a:r>
            <a:r>
              <a:rPr lang="en-US" sz="2800" dirty="0" err="1">
                <a:latin typeface="Sylfaen" pitchFamily="18" charset="0"/>
              </a:rPr>
              <a:t>изменению</a:t>
            </a:r>
            <a:r>
              <a:rPr lang="en-US" sz="2800" dirty="0">
                <a:latin typeface="Sylfaen" pitchFamily="18" charset="0"/>
              </a:rPr>
              <a:t> </a:t>
            </a:r>
            <a:r>
              <a:rPr lang="en-US" sz="2800" dirty="0" err="1">
                <a:latin typeface="Sylfaen" pitchFamily="18" charset="0"/>
              </a:rPr>
              <a:t>их</a:t>
            </a:r>
            <a:r>
              <a:rPr lang="en-US" sz="2800" dirty="0">
                <a:latin typeface="Sylfaen" pitchFamily="18" charset="0"/>
              </a:rPr>
              <a:t> </a:t>
            </a:r>
            <a:r>
              <a:rPr lang="en-US" sz="2800" dirty="0" err="1">
                <a:latin typeface="Sylfaen" pitchFamily="18" charset="0"/>
              </a:rPr>
              <a:t>целостности</a:t>
            </a:r>
            <a:r>
              <a:rPr lang="en-US" sz="2800" dirty="0">
                <a:latin typeface="Sylfaen" pitchFamily="18" charset="0"/>
              </a:rPr>
              <a:t>, </a:t>
            </a:r>
            <a:r>
              <a:rPr lang="en-US" sz="2800" dirty="0" err="1">
                <a:latin typeface="Sylfaen" pitchFamily="18" charset="0"/>
              </a:rPr>
              <a:t>включая</a:t>
            </a:r>
            <a:r>
              <a:rPr lang="en-US" sz="2800" dirty="0">
                <a:latin typeface="Sylfaen" pitchFamily="18" charset="0"/>
              </a:rPr>
              <a:t> ДНК и РНК.</a:t>
            </a:r>
          </a:p>
          <a:p>
            <a:pPr algn="just"/>
            <a:endParaRPr lang="en-US" sz="2000" b="1" dirty="0">
              <a:solidFill>
                <a:srgbClr val="FF0000"/>
              </a:solidFill>
              <a:latin typeface="Sylfaen" pitchFamily="18" charset="0"/>
            </a:endParaRPr>
          </a:p>
          <a:p>
            <a:pPr algn="just"/>
            <a:r>
              <a:rPr lang="ru-RU" sz="2000" b="1" dirty="0">
                <a:solidFill>
                  <a:srgbClr val="FF0000"/>
                </a:solidFill>
                <a:latin typeface="Sylfaen" pitchFamily="18" charset="0"/>
              </a:rPr>
              <a:t>Куркумин способен нарушать целостность вирусных оболочек</a:t>
            </a:r>
            <a:r>
              <a:rPr lang="ru-RU" sz="2000" dirty="0">
                <a:latin typeface="Sylfaen" pitchFamily="18" charset="0"/>
              </a:rPr>
              <a:t>. Его ингибирующее действие против оболочечных вирусов связано с потенциалом взаимодействия с гликопротеинами на поверхности вируса, что предотвращает прикрепление вируса. Исследования in silico подтвердили взаимодействие куркумина с </a:t>
            </a:r>
            <a:r>
              <a:rPr lang="ru-RU" sz="2000" b="1" dirty="0">
                <a:latin typeface="Sylfaen" pitchFamily="18" charset="0"/>
              </a:rPr>
              <a:t>S-гликопротеином SARS-CoV-2,</a:t>
            </a:r>
            <a:r>
              <a:rPr lang="ru-RU" sz="2000" dirty="0">
                <a:latin typeface="Sylfaen" pitchFamily="18" charset="0"/>
              </a:rPr>
              <a:t> что подтверждает его применимость против оболочечных вирусов. </a:t>
            </a:r>
            <a:endParaRPr lang="ru-RU" sz="2000" b="1" dirty="0">
              <a:latin typeface="Sylfaen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1" y="285730"/>
            <a:ext cx="8635407" cy="651137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3333FF"/>
                </a:solidFill>
                <a:latin typeface="Sylfaen" pitchFamily="18" charset="0"/>
                <a:cs typeface="Arial" panose="020B0604020202020204" pitchFamily="34" charset="0"/>
              </a:rPr>
              <a:t>Анализ ДНК-комет и внеклеточной ДНК</a:t>
            </a:r>
          </a:p>
        </p:txBody>
      </p:sp>
      <p:sp>
        <p:nvSpPr>
          <p:cNvPr id="15" name="Рамка 14"/>
          <p:cNvSpPr/>
          <p:nvPr/>
        </p:nvSpPr>
        <p:spPr>
          <a:xfrm>
            <a:off x="307426" y="189574"/>
            <a:ext cx="8750153" cy="814039"/>
          </a:xfrm>
          <a:prstGeom prst="frame">
            <a:avLst>
              <a:gd name="adj1" fmla="val 42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3" name="Рисунок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67955" y="3875127"/>
            <a:ext cx="1429092" cy="3712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2835" y="6629142"/>
            <a:ext cx="1797287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/>
              <a:t>https://comet-assay-iv.software.informer.com/4.2/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38982" t="25390" r="25329" b="38477"/>
          <a:stretch>
            <a:fillRect/>
          </a:stretch>
        </p:blipFill>
        <p:spPr bwMode="auto">
          <a:xfrm>
            <a:off x="3714712" y="3068960"/>
            <a:ext cx="5429288" cy="3400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6322" name="AutoShape 2" descr="20.109(F21):M1D4 - Course Wik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6324" name="AutoShape 4" descr="User-upload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6325" name="Picture 5" descr="C:\Users\User\Desktop\imag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556792"/>
            <a:ext cx="3653107" cy="2736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155558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5720" y="1"/>
            <a:ext cx="8572561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Sylfaen" pitchFamily="18" charset="0"/>
              </a:rPr>
              <a:t>Аптамеры</a:t>
            </a:r>
            <a:r>
              <a:rPr lang="en-US" sz="1600" b="1" dirty="0">
                <a:latin typeface="Sylfaen" pitchFamily="18" charset="0"/>
              </a:rPr>
              <a:t> </a:t>
            </a:r>
            <a:r>
              <a:rPr lang="ru-RU" sz="1400" b="1" dirty="0">
                <a:latin typeface="Sylfaen" pitchFamily="18" charset="0"/>
              </a:rPr>
              <a:t>—</a:t>
            </a:r>
            <a:r>
              <a:rPr lang="en-US" sz="1400" b="1" dirty="0">
                <a:latin typeface="Sylfaen" pitchFamily="18" charset="0"/>
              </a:rPr>
              <a:t> </a:t>
            </a:r>
            <a:r>
              <a:rPr lang="ru-RU" b="1" dirty="0">
                <a:latin typeface="Sylfaen" pitchFamily="18" charset="0"/>
              </a:rPr>
              <a:t>олигонуклеотидные или пептидные молекулы</a:t>
            </a:r>
            <a:r>
              <a:rPr lang="ru-RU" b="1" dirty="0">
                <a:solidFill>
                  <a:prstClr val="black"/>
                </a:solidFill>
                <a:latin typeface="Sylfaen" pitchFamily="18" charset="0"/>
              </a:rPr>
              <a:t> </a:t>
            </a:r>
            <a:r>
              <a:rPr lang="ru-RU" sz="1400" b="1" dirty="0">
                <a:solidFill>
                  <a:prstClr val="black"/>
                </a:solidFill>
                <a:latin typeface="Sylfaen" pitchFamily="18" charset="0"/>
              </a:rPr>
              <a:t>(15–100 нуклеотидов</a:t>
            </a:r>
            <a:r>
              <a:rPr lang="en-US" sz="1400" b="1" dirty="0">
                <a:solidFill>
                  <a:prstClr val="black"/>
                </a:solidFill>
                <a:latin typeface="Sylfaen" pitchFamily="18" charset="0"/>
              </a:rPr>
              <a:t> </a:t>
            </a:r>
            <a:r>
              <a:rPr lang="en-US" sz="1400" b="1" dirty="0" err="1">
                <a:solidFill>
                  <a:prstClr val="black"/>
                </a:solidFill>
                <a:latin typeface="Sylfaen" pitchFamily="18" charset="0"/>
              </a:rPr>
              <a:t>или</a:t>
            </a:r>
            <a:r>
              <a:rPr lang="en-US" sz="1400" b="1" dirty="0">
                <a:solidFill>
                  <a:prstClr val="black"/>
                </a:solidFill>
                <a:latin typeface="Sylfaen" pitchFamily="18" charset="0"/>
              </a:rPr>
              <a:t> </a:t>
            </a:r>
            <a:r>
              <a:rPr lang="en-US" sz="1400" b="1" dirty="0" err="1">
                <a:solidFill>
                  <a:prstClr val="black"/>
                </a:solidFill>
                <a:latin typeface="Sylfaen" pitchFamily="18" charset="0"/>
              </a:rPr>
              <a:t>аминокислот</a:t>
            </a:r>
            <a:r>
              <a:rPr lang="ru-RU" sz="1400" b="1" dirty="0">
                <a:solidFill>
                  <a:prstClr val="black"/>
                </a:solidFill>
                <a:latin typeface="Sylfaen" pitchFamily="18" charset="0"/>
              </a:rPr>
              <a:t>) обладают уникальной трехмерной структурой</a:t>
            </a:r>
            <a:endParaRPr lang="en-US" sz="1400" b="1" dirty="0">
              <a:solidFill>
                <a:prstClr val="black"/>
              </a:solidFill>
              <a:latin typeface="Sylfaen" pitchFamily="18" charset="0"/>
            </a:endParaRPr>
          </a:p>
          <a:p>
            <a:pPr lvl="0" algn="ctr"/>
            <a:r>
              <a:rPr lang="ru-RU" sz="1400" b="1" dirty="0">
                <a:latin typeface="Sylfaen" pitchFamily="18" charset="0"/>
              </a:rPr>
              <a:t> специфически связывающиеся с определёнными молекулами-мишенями</a:t>
            </a:r>
            <a:r>
              <a:rPr lang="ru-RU" sz="1400" dirty="0">
                <a:latin typeface="Sylfaen" pitchFamily="18" charset="0"/>
              </a:rPr>
              <a:t>.</a:t>
            </a:r>
            <a:r>
              <a:rPr lang="en-US" sz="1400" dirty="0">
                <a:latin typeface="Sylfaen" pitchFamily="18" charset="0"/>
              </a:rPr>
              <a:t> </a:t>
            </a:r>
            <a:r>
              <a:rPr lang="ru-RU" sz="1600" dirty="0">
                <a:latin typeface="Sylfaen" pitchFamily="18" charset="0"/>
              </a:rPr>
              <a:t>Они могут использоваться как для фундаментальных исследований, так и в медицинских приложениях (макромолекулярные лекарственные препараты, антивирусные препараты). . Они могут заменить</a:t>
            </a:r>
            <a:r>
              <a:rPr lang="en-US" sz="1600" dirty="0">
                <a:latin typeface="Sylfaen" pitchFamily="18" charset="0"/>
              </a:rPr>
              <a:t> </a:t>
            </a:r>
            <a:r>
              <a:rPr lang="ru-RU" sz="1600" u="sng" dirty="0">
                <a:latin typeface="Sylfaen" pitchFamily="18" charset="0"/>
                <a:hlinkClick r:id="rId2" tooltip="Антитела"/>
              </a:rPr>
              <a:t>антитела</a:t>
            </a:r>
            <a:r>
              <a:rPr lang="en-US" sz="1600" dirty="0">
                <a:latin typeface="Sylfaen" pitchFamily="18" charset="0"/>
              </a:rPr>
              <a:t> </a:t>
            </a:r>
            <a:r>
              <a:rPr lang="ru-RU" sz="1600" dirty="0">
                <a:latin typeface="Sylfaen" pitchFamily="18" charset="0"/>
              </a:rPr>
              <a:t> во</a:t>
            </a:r>
            <a:r>
              <a:rPr lang="en-US" sz="1600" dirty="0">
                <a:latin typeface="Sylfaen" pitchFamily="18" charset="0"/>
              </a:rPr>
              <a:t> </a:t>
            </a:r>
            <a:r>
              <a:rPr lang="ru-RU" sz="1600" u="sng" dirty="0">
                <a:latin typeface="Sylfaen" pitchFamily="18" charset="0"/>
                <a:hlinkClick r:id="rId3" tooltip="Флуоресцентная гибридизация in situ"/>
              </a:rPr>
              <a:t>флуоресцентной гибридизации</a:t>
            </a:r>
            <a:r>
              <a:rPr lang="en-US" sz="1600" u="sng" dirty="0">
                <a:latin typeface="Sylfaen" pitchFamily="18" charset="0"/>
                <a:hlinkClick r:id="rId3" tooltip="Флуоресцентная гибридизация in situ"/>
              </a:rPr>
              <a:t> </a:t>
            </a:r>
            <a:r>
              <a:rPr lang="en-US" sz="1600" i="1" u="sng" dirty="0">
                <a:latin typeface="Sylfaen" pitchFamily="18" charset="0"/>
                <a:hlinkClick r:id="rId3" tooltip="Флуоресцентная гибридизация in situ"/>
              </a:rPr>
              <a:t>in situ</a:t>
            </a:r>
            <a:r>
              <a:rPr lang="en-US" sz="1600" dirty="0">
                <a:latin typeface="Sylfaen" pitchFamily="18" charset="0"/>
              </a:rPr>
              <a:t> </a:t>
            </a:r>
            <a:r>
              <a:rPr lang="ru-RU" sz="1600" dirty="0">
                <a:latin typeface="Sylfaen" pitchFamily="18" charset="0"/>
              </a:rPr>
              <a:t>и в методе</a:t>
            </a:r>
            <a:r>
              <a:rPr lang="en-US" sz="1600" dirty="0">
                <a:latin typeface="Sylfaen" pitchFamily="18" charset="0"/>
              </a:rPr>
              <a:t> </a:t>
            </a:r>
            <a:r>
              <a:rPr lang="en-US" sz="1600" u="sng" dirty="0">
                <a:latin typeface="Sylfaen" pitchFamily="18" charset="0"/>
                <a:hlinkClick r:id="rId4" tooltip="Иммуноферментный анализ"/>
              </a:rPr>
              <a:t>ELISA</a:t>
            </a:r>
            <a:r>
              <a:rPr lang="ru-RU" sz="1600" dirty="0">
                <a:latin typeface="Sylfaen" pitchFamily="18" charset="0"/>
              </a:rPr>
              <a:t>, могут использоваться для направленного транспорта лекарств.</a:t>
            </a:r>
            <a:endParaRPr lang="en-US" sz="1600" dirty="0">
              <a:latin typeface="Sylfaen" pitchFamily="18" charset="0"/>
            </a:endParaRPr>
          </a:p>
          <a:p>
            <a:pPr algn="ctr"/>
            <a:endParaRPr lang="en-US" sz="1600" dirty="0">
              <a:latin typeface="Sylfaen" pitchFamily="18" charset="0"/>
            </a:endParaRPr>
          </a:p>
          <a:p>
            <a:pPr algn="ctr"/>
            <a:endParaRPr lang="en-US" dirty="0">
              <a:latin typeface="Sylfaen" pitchFamily="18" charset="0"/>
            </a:endParaRPr>
          </a:p>
          <a:p>
            <a:pPr algn="ctr"/>
            <a:endParaRPr lang="en-US" dirty="0">
              <a:latin typeface="Sylfaen" pitchFamily="18" charset="0"/>
            </a:endParaRPr>
          </a:p>
          <a:p>
            <a:pPr algn="ctr"/>
            <a:endParaRPr lang="en-US" dirty="0">
              <a:latin typeface="Sylfae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7" t="10443" r="10867" b="9073"/>
          <a:stretch/>
        </p:blipFill>
        <p:spPr>
          <a:xfrm rot="16578148">
            <a:off x="5877832" y="2894268"/>
            <a:ext cx="3770676" cy="23620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660232" y="1785926"/>
            <a:ext cx="24837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FF"/>
                </a:solidFill>
                <a:latin typeface="Sylfaen" pitchFamily="18" charset="0"/>
              </a:rPr>
              <a:t>ДНК-аптамер</a:t>
            </a:r>
            <a:endParaRPr lang="en-US" sz="2000" b="1" dirty="0">
              <a:solidFill>
                <a:srgbClr val="0000FF"/>
              </a:solidFill>
              <a:latin typeface="Sylfae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82218" y="5929330"/>
            <a:ext cx="20617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B050"/>
                </a:solidFill>
                <a:latin typeface="Sylfaen" pitchFamily="18" charset="0"/>
              </a:rPr>
              <a:t>Белок (тромбин)</a:t>
            </a:r>
            <a:endParaRPr lang="en-US" sz="2000" b="1" dirty="0">
              <a:solidFill>
                <a:srgbClr val="00B050"/>
              </a:solidFill>
              <a:latin typeface="Sylfaen" pitchFamily="18" charset="0"/>
            </a:endParaRPr>
          </a:p>
        </p:txBody>
      </p:sp>
      <p:pic>
        <p:nvPicPr>
          <p:cNvPr id="10" name="Picture 2" descr="13,224 Cell Receptors Images, Stock Photos &amp; Vectors | Shutterstock">
            <a:extLst>
              <a:ext uri="{FF2B5EF4-FFF2-40B4-BE49-F238E27FC236}">
                <a16:creationId xmlns:a16="http://schemas.microsoft.com/office/drawing/2014/main" id="{50C37433-5DB8-49FB-949E-BC21B50074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8"/>
          <a:stretch/>
        </p:blipFill>
        <p:spPr bwMode="auto">
          <a:xfrm>
            <a:off x="285720" y="2214556"/>
            <a:ext cx="2357454" cy="1252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071670" y="1785926"/>
            <a:ext cx="4732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>
                <a:latin typeface="Sylfaen" pitchFamily="18" charset="0"/>
              </a:rPr>
              <a:t>Мишени аптамеров</a:t>
            </a:r>
            <a:endParaRPr lang="en-US" sz="2400" b="1" u="sng" dirty="0">
              <a:latin typeface="Sylfae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7159" y="3500438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Sylfaen" pitchFamily="18" charset="0"/>
              </a:rPr>
              <a:t>Клетки</a:t>
            </a:r>
            <a:endParaRPr lang="en-US" b="1" dirty="0">
              <a:latin typeface="Sylfaen" pitchFamily="18" charset="0"/>
            </a:endParaRPr>
          </a:p>
        </p:txBody>
      </p:sp>
      <p:pic>
        <p:nvPicPr>
          <p:cNvPr id="14" name="Picture 4" descr="Virus - Wikipedia">
            <a:extLst>
              <a:ext uri="{FF2B5EF4-FFF2-40B4-BE49-F238E27FC236}">
                <a16:creationId xmlns:a16="http://schemas.microsoft.com/office/drawing/2014/main" id="{2634A881-85DF-466F-98BF-F5FEA3F96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9" y="4143382"/>
            <a:ext cx="2286016" cy="222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Adenosine Triphosphate (ATP) - Definition, Structure and Function">
            <a:extLst>
              <a:ext uri="{FF2B5EF4-FFF2-40B4-BE49-F238E27FC236}">
                <a16:creationId xmlns:a16="http://schemas.microsoft.com/office/drawing/2014/main" id="{0D58D4EA-76A9-41A6-BCE9-84286D2DC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489" y="4429132"/>
            <a:ext cx="3286148" cy="190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857488" y="2214555"/>
            <a:ext cx="38027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Sylfaen" pitchFamily="18" charset="0"/>
              </a:rPr>
              <a:t>Макромолекулы (напр., белки)</a:t>
            </a:r>
            <a:r>
              <a:rPr lang="ru-RU" dirty="0"/>
              <a:t> </a:t>
            </a:r>
            <a:r>
              <a:rPr lang="ru-RU" sz="1200" b="1" dirty="0"/>
              <a:t>Образование связи </a:t>
            </a:r>
            <a:r>
              <a:rPr lang="ru-RU" sz="1200" b="1" dirty="0" err="1"/>
              <a:t>аптамера</a:t>
            </a:r>
            <a:r>
              <a:rPr lang="ru-RU" sz="1200" b="1" dirty="0"/>
              <a:t> с молекулой-мишенью может быть осуществлено различными способами, например с помощью </a:t>
            </a:r>
            <a:r>
              <a:rPr lang="ru-RU" sz="1200" b="1" dirty="0">
                <a:hlinkClick r:id="rId9" tooltip="Водородная связь"/>
              </a:rPr>
              <a:t>водородных связей</a:t>
            </a:r>
            <a:r>
              <a:rPr lang="ru-RU" sz="1200" b="1" dirty="0"/>
              <a:t> между белком и водородами петель квадруплекса.</a:t>
            </a:r>
          </a:p>
          <a:p>
            <a:endParaRPr lang="ru-RU" sz="1200" b="1" dirty="0"/>
          </a:p>
          <a:p>
            <a:r>
              <a:rPr lang="ru-RU" sz="1200" b="1" dirty="0"/>
              <a:t>Были найдены и отобраны ДНК-</a:t>
            </a:r>
            <a:r>
              <a:rPr lang="ru-RU" sz="1200" b="1" dirty="0" err="1"/>
              <a:t>аптамеры</a:t>
            </a:r>
            <a:r>
              <a:rPr lang="ru-RU" sz="1200" b="1" dirty="0"/>
              <a:t>, способные с высокой </a:t>
            </a:r>
            <a:r>
              <a:rPr lang="ru-RU" sz="1200" b="1" dirty="0">
                <a:hlinkClick r:id="rId10" tooltip="Аффинность"/>
              </a:rPr>
              <a:t>аффинностью</a:t>
            </a:r>
            <a:r>
              <a:rPr lang="ru-RU" sz="1200" b="1" dirty="0"/>
              <a:t> и специфичностью связываться с активным сайтом </a:t>
            </a:r>
            <a:r>
              <a:rPr lang="ru-RU" sz="1200" b="1" dirty="0">
                <a:hlinkClick r:id="rId11" tooltip="Тромбин"/>
              </a:rPr>
              <a:t>тромбина</a:t>
            </a:r>
            <a:r>
              <a:rPr lang="ru-RU" sz="1200" b="1" dirty="0"/>
              <a:t>, таким образом препятствуя дальнейшей активации </a:t>
            </a:r>
            <a:r>
              <a:rPr lang="ru-RU" sz="1200" b="1" dirty="0">
                <a:hlinkClick r:id="rId12" tooltip="Фибриноген"/>
              </a:rPr>
              <a:t>фибриногена</a:t>
            </a:r>
            <a:r>
              <a:rPr lang="ru-RU" sz="1200" b="1" dirty="0"/>
              <a:t> и затормаживая </a:t>
            </a:r>
            <a:r>
              <a:rPr lang="ru-RU" sz="1200" b="1" dirty="0">
                <a:hlinkClick r:id="rId13" tooltip="Свёртывание крови"/>
              </a:rPr>
              <a:t>каскад свертывания крови</a:t>
            </a:r>
            <a:endParaRPr lang="ru-RU" sz="1200" b="1" dirty="0"/>
          </a:p>
          <a:p>
            <a:pPr algn="ctr"/>
            <a:endParaRPr lang="en-US" b="1" dirty="0">
              <a:latin typeface="Sylfae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0035" y="6286520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Sylfaen" pitchFamily="18" charset="0"/>
              </a:rPr>
              <a:t>Вирусы</a:t>
            </a:r>
            <a:endParaRPr lang="en-US" b="1" dirty="0">
              <a:latin typeface="Sylfae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71671" y="6211671"/>
            <a:ext cx="5715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Sylfaen" pitchFamily="18" charset="0"/>
              </a:rPr>
              <a:t>Естественные метаболиты и фармакологически активные вещества (например, лекарства)</a:t>
            </a:r>
            <a:endParaRPr lang="en-US" b="1" dirty="0">
              <a:latin typeface="Sylfae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-603448"/>
            <a:ext cx="8136904" cy="1608921"/>
          </a:xfrm>
        </p:spPr>
        <p:txBody>
          <a:bodyPr>
            <a:normAutofit/>
          </a:bodyPr>
          <a:lstStyle/>
          <a:p>
            <a:br>
              <a:rPr lang="ru-RU" b="1" u="sng" dirty="0">
                <a:solidFill>
                  <a:schemeClr val="accent1">
                    <a:lumMod val="50000"/>
                  </a:schemeClr>
                </a:solidFill>
                <a:latin typeface="Sylfaen" pitchFamily="18" charset="0"/>
              </a:rPr>
            </a:br>
            <a:r>
              <a:rPr lang="ru-RU" b="1" u="sng" dirty="0">
                <a:solidFill>
                  <a:schemeClr val="accent1">
                    <a:lumMod val="50000"/>
                  </a:schemeClr>
                </a:solidFill>
                <a:latin typeface="Sylfaen" pitchFamily="18" charset="0"/>
              </a:rPr>
              <a:t>Аптамеры  нуклеиновых  кислот</a:t>
            </a:r>
            <a:endParaRPr lang="en-US" b="1" u="sng" dirty="0">
              <a:solidFill>
                <a:schemeClr val="accent1">
                  <a:lumMod val="50000"/>
                </a:schemeClr>
              </a:solidFill>
              <a:latin typeface="Sylfaen" pitchFamily="18" charset="0"/>
              <a:hlinkClick r:id="rId3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7" t="10443" r="10867" b="9073"/>
          <a:stretch/>
        </p:blipFill>
        <p:spPr>
          <a:xfrm rot="16578148">
            <a:off x="5245762" y="2567485"/>
            <a:ext cx="2968573" cy="155131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/>
          <a:srcRect t="1252"/>
          <a:stretch/>
        </p:blipFill>
        <p:spPr>
          <a:xfrm>
            <a:off x="1504799" y="1010021"/>
            <a:ext cx="4508034" cy="430587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679799" y="1428736"/>
            <a:ext cx="13212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FF"/>
                </a:solidFill>
                <a:latin typeface="Sylfaen" pitchFamily="18" charset="0"/>
              </a:rPr>
              <a:t>ДНК-аптамер</a:t>
            </a:r>
            <a:endParaRPr lang="en-US" sz="2000" b="1" dirty="0">
              <a:solidFill>
                <a:srgbClr val="0000FF"/>
              </a:solidFill>
              <a:latin typeface="Sylfae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54664" y="4857760"/>
            <a:ext cx="20617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B050"/>
                </a:solidFill>
                <a:latin typeface="Sylfaen" pitchFamily="18" charset="0"/>
              </a:rPr>
              <a:t>Белок (тромбин)</a:t>
            </a:r>
            <a:endParaRPr lang="en-US" sz="2000" b="1" dirty="0">
              <a:solidFill>
                <a:srgbClr val="00B050"/>
              </a:solidFill>
              <a:latin typeface="Sylfae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3217180"/>
            <a:ext cx="4140460" cy="22263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>
                <a:solidFill>
                  <a:prstClr val="white"/>
                </a:solidFill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</a:t>
            </a:r>
            <a:r>
              <a:rPr lang="ru-RU" b="1" dirty="0" err="1">
                <a:solidFill>
                  <a:prstClr val="white"/>
                </a:solidFill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аптамеров</a:t>
            </a:r>
            <a:endParaRPr lang="en-US" b="1" dirty="0">
              <a:solidFill>
                <a:prstClr val="white"/>
              </a:solidFill>
              <a:highlight>
                <a:srgbClr val="0000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prstClr val="white"/>
              </a:solidFill>
              <a:highlight>
                <a:srgbClr val="0000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white"/>
                </a:solidFill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Низкая себестоимость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white"/>
                </a:solidFill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Короткое время изготовления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white"/>
                </a:solidFill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Общая стабильность молекул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white"/>
                </a:solidFill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Соответствие различным мишеням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white"/>
                </a:solidFill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химической модификации</a:t>
            </a:r>
          </a:p>
        </p:txBody>
      </p:sp>
    </p:spTree>
    <p:extLst>
      <p:ext uri="{BB962C8B-B14F-4D97-AF65-F5344CB8AC3E}">
        <p14:creationId xmlns:p14="http://schemas.microsoft.com/office/powerpoint/2010/main" val="41968977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Рисунок 2" descr="https://upload.wikimedia.org/wikipedia/commons/6/63/Asfarviridae_virion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19109"/>
            <a:ext cx="18002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51520" y="1438872"/>
            <a:ext cx="8892480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en-US" sz="12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Sylfaen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en-US" sz="1200" dirty="0">
              <a:solidFill>
                <a:srgbClr val="FF0000"/>
              </a:solidFill>
              <a:latin typeface="Sylfaen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latin typeface="Sylfaen" pitchFamily="18" charset="0"/>
              </a:rPr>
              <a:t>                                                     </a:t>
            </a:r>
            <a:endParaRPr lang="ru-RU" altLang="en-US" sz="1200" dirty="0">
              <a:solidFill>
                <a:srgbClr val="FF0000"/>
              </a:solidFill>
              <a:latin typeface="Sylfaen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en-US" sz="12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Sylfaen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en-US" sz="1200" dirty="0">
              <a:solidFill>
                <a:srgbClr val="FF0000"/>
              </a:solidFill>
              <a:latin typeface="Sylfaen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en-US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Sylfaen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en-US" b="1" dirty="0">
                <a:solidFill>
                  <a:srgbClr val="FF0000"/>
                </a:solidFill>
                <a:latin typeface="Sylfaen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Вирус АЧС — крупный (175–215 нм) двухцепочечный ДНК-вирус с линейным геномом в 189 килобаз, содержащий более 180 генов.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Sylfae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28762" y="541823"/>
            <a:ext cx="72152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Sylfaen" pitchFamily="18" charset="0"/>
              </a:rPr>
              <a:t>Вирус африканской чумы свиней (АЧС) </a:t>
            </a:r>
            <a:r>
              <a:rPr lang="ru-RU" dirty="0">
                <a:latin typeface="Sylfaen" pitchFamily="18" charset="0"/>
              </a:rPr>
              <a:t>представляет серьезную угрозу для животноводства, а отсутствие эффективных вакцин подчеркивает необходимость разработки надежных противовирусных контрмер.</a:t>
            </a:r>
            <a:endParaRPr lang="en-US" dirty="0">
              <a:latin typeface="Sylfae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3212976"/>
            <a:ext cx="90364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Sylfaen" pitchFamily="18" charset="0"/>
              </a:rPr>
              <a:t>Вирус африканской чумы свиней (ASFV) является этиологическим агентом африканской чумы свиней (АЧС), которая является высокоинфекционным геморрагическим заболеванием домашних свиней и диких кабанов с уровнем смертности, близким к 100%. АЧС наносит большой ущерб свиноводческой промышленности пострадавших стран из-за отсутствия эффективных вакцин.</a:t>
            </a:r>
          </a:p>
          <a:p>
            <a:pPr algn="ctr"/>
            <a:r>
              <a:rPr lang="ru-RU" b="1" dirty="0"/>
              <a:t>Суммарно в России было зафиксировано не менее 1000 вспышек заболевания, экономические потери доходит до 50-70  млрд рублей, уничтожено несколько миллионов животных. </a:t>
            </a:r>
            <a:r>
              <a:rPr lang="ru-RU" dirty="0">
                <a:latin typeface="Sylfaen" pitchFamily="18" charset="0"/>
              </a:rPr>
              <a:t>Анализ сыворотки инфицированных свиней выявил значительное повышение уровня провоспалительных цитокинов, что обычно называют «цитокиновым штормом». Эффект «цитокинового шторма» характерен для нескольких высокопатогенных вирусов, таких как SARS-CoV-2, вирус гриппа и вирус Эбола, и может привести к полиорганной недостаточности и смертности. </a:t>
            </a:r>
            <a:endParaRPr lang="en-US" dirty="0">
              <a:latin typeface="Sylfaen" pitchFamily="18" charset="0"/>
            </a:endParaRPr>
          </a:p>
        </p:txBody>
      </p:sp>
      <p:pic>
        <p:nvPicPr>
          <p:cNvPr id="1026" name="Picture 2" descr="https://www.stapravda.ru/_next/image?url=https%3A%2F%2Fstatic.stapravda.ru%2F!%2F457%2Fp15903-1654014398-o.jpeg&amp;w=3840&amp;q=7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242" y="1463995"/>
            <a:ext cx="2026946" cy="106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8602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49EE072A-D4D5-47B9-8BFE-DA38A388EE73}"/>
              </a:ext>
            </a:extLst>
          </p:cNvPr>
          <p:cNvSpPr txBox="1">
            <a:spLocks/>
          </p:cNvSpPr>
          <p:nvPr/>
        </p:nvSpPr>
        <p:spPr>
          <a:xfrm>
            <a:off x="755576" y="-387424"/>
            <a:ext cx="7372424" cy="2155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cap="none" dirty="0">
                <a:solidFill>
                  <a:schemeClr val="tx1"/>
                </a:solidFill>
                <a:latin typeface="Sylfaen" pitchFamily="18" charset="0"/>
              </a:rPr>
              <a:t>Секвенирование пула аптамеров к р54</a:t>
            </a:r>
          </a:p>
        </p:txBody>
      </p:sp>
      <p:pic>
        <p:nvPicPr>
          <p:cNvPr id="1026" name="Picture 2" descr="Nanopore sequencing technology, bioinformatics and applications ...">
            <a:extLst>
              <a:ext uri="{FF2B5EF4-FFF2-40B4-BE49-F238E27FC236}">
                <a16:creationId xmlns:a16="http://schemas.microsoft.com/office/drawing/2014/main" id="{23981FF3-E634-4829-9E9B-60C2CDA5E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4704159" cy="396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7B10E8-6E89-4387-9E6A-D490EA6D0888}"/>
              </a:ext>
            </a:extLst>
          </p:cNvPr>
          <p:cNvSpPr txBox="1"/>
          <p:nvPr/>
        </p:nvSpPr>
        <p:spPr>
          <a:xfrm>
            <a:off x="1331639" y="1340768"/>
            <a:ext cx="9322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Нанопоровое секвенирование:                         Тысячи последовательностей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A68DF1C-6A10-4275-99B9-BA082874D96E}"/>
              </a:ext>
            </a:extLst>
          </p:cNvPr>
          <p:cNvSpPr/>
          <p:nvPr/>
        </p:nvSpPr>
        <p:spPr>
          <a:xfrm>
            <a:off x="137197" y="6603281"/>
            <a:ext cx="31564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222222"/>
                </a:solidFill>
                <a:latin typeface="-apple-system"/>
              </a:rPr>
              <a:t>https://doi.org/10.1038/s41587-021-01108-x</a:t>
            </a:r>
            <a:endParaRPr lang="ru-RU" sz="12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E4A808D-1AA7-40F3-979A-5F3DC166D35E}"/>
              </a:ext>
            </a:extLst>
          </p:cNvPr>
          <p:cNvPicPr/>
          <p:nvPr/>
        </p:nvPicPr>
        <p:blipFill rotWithShape="1">
          <a:blip r:embed="rId3" cstate="print"/>
          <a:srcRect l="29476" t="10916" r="4624" b="39224"/>
          <a:stretch/>
        </p:blipFill>
        <p:spPr>
          <a:xfrm>
            <a:off x="5508104" y="1772816"/>
            <a:ext cx="3409696" cy="2590800"/>
          </a:xfrm>
          <a:prstGeom prst="rect">
            <a:avLst/>
          </a:prstGeom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0" y="-6755683"/>
            <a:ext cx="9144000" cy="13511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cs typeface="Arial" charset="0"/>
              </a:rPr>
              <a:t>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Sylfaen" pitchFamily="18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ylfaen" pitchFamily="18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Sylfaen" pitchFamily="18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ylfaen" pitchFamily="18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Sylfaen" pitchFamily="18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ylfaen" pitchFamily="18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Sylfaen" pitchFamily="18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ylfaen" pitchFamily="18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Sylfaen" pitchFamily="18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ylfaen" pitchFamily="18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Sylfaen" pitchFamily="18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ylfaen" pitchFamily="18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Sylfaen" pitchFamily="18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ylfaen" pitchFamily="18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Sylfaen" pitchFamily="18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ylfaen" pitchFamily="18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Sylfaen" pitchFamily="18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ylfaen" pitchFamily="18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Sylfaen" pitchFamily="18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ylfaen" pitchFamily="18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Sylfaen" pitchFamily="18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ylfaen" pitchFamily="18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Sylfaen" pitchFamily="18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ylfaen" pitchFamily="18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Sylfaen" pitchFamily="18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ylfaen" pitchFamily="18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Sylfaen" pitchFamily="18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ylfaen" pitchFamily="18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Sylfaen" pitchFamily="18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ylfaen" pitchFamily="18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Sylfaen" pitchFamily="18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ylfaen" pitchFamily="18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Sylfaen" pitchFamily="18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ylfaen" pitchFamily="18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>
                <a:latin typeface="Sylfaen" pitchFamily="18" charset="0"/>
                <a:cs typeface="Arial" charset="0"/>
              </a:rPr>
              <a:t>                                                      </a:t>
            </a:r>
            <a:r>
              <a:rPr lang="ru-RU" b="1" dirty="0">
                <a:latin typeface="Sylfaen" pitchFamily="18" charset="0"/>
                <a:cs typeface="Arial" charset="0"/>
              </a:rPr>
              <a:t>- мембранному белку вируса АЧС</a:t>
            </a:r>
            <a:endPara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ylfaen" pitchFamily="18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Sylfaen" pitchFamily="18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cs typeface="Arial" charset="0"/>
              </a:rPr>
              <a:t>(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ylfaen" pitchFamily="18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Sylfaen" pitchFamily="18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ylfaen" pitchFamily="18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Sylfaen" pitchFamily="18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ylfaen" pitchFamily="18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Sylfaen" pitchFamily="18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ylfaen" pitchFamily="18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Sylfaen" pitchFamily="18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ylfaen" pitchFamily="18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Sylfaen" pitchFamily="18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ylfaen" pitchFamily="18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Sylfaen" pitchFamily="18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ylfaen" pitchFamily="18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Sylfaen" pitchFamily="18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ylfaen" pitchFamily="18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Sylfaen" pitchFamily="18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ylfaen" pitchFamily="18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Sylfaen" pitchFamily="18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ylfaen" pitchFamily="18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ylfaen" pitchFamily="18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ylfaen" pitchFamily="18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effectLst/>
                <a:latin typeface="Sylfaen" pitchFamily="18" charset="0"/>
                <a:cs typeface="Arial" charset="0"/>
              </a:rPr>
              <a:t>Н</a:t>
            </a:r>
            <a:r>
              <a:rPr kumimoji="0" lang="ru-RU" sz="1400" b="1" i="0" u="none" strike="noStrike" cap="none" normalizeH="0" baseline="0" dirty="0">
                <a:ln>
                  <a:noFill/>
                </a:ln>
                <a:effectLst/>
                <a:latin typeface="Sylfaen" pitchFamily="18" charset="0"/>
                <a:cs typeface="Arial" charset="0"/>
              </a:rPr>
              <a:t>анопорово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effectLst/>
                <a:latin typeface="Sylfaen" pitchFamily="18" charset="0"/>
                <a:cs typeface="Arial" charset="0"/>
              </a:rPr>
              <a:t>е</a:t>
            </a:r>
            <a:r>
              <a:rPr kumimoji="0" lang="ru-RU" sz="1400" b="1" i="0" u="none" strike="noStrike" cap="none" normalizeH="0" baseline="0" dirty="0">
                <a:ln>
                  <a:noFill/>
                </a:ln>
                <a:effectLst/>
                <a:latin typeface="Sylfaen" pitchFamily="18" charset="0"/>
                <a:cs typeface="Arial" charset="0"/>
              </a:rPr>
              <a:t> секвенировани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effectLst/>
                <a:latin typeface="Sylfaen" pitchFamily="18" charset="0"/>
                <a:cs typeface="Arial" charset="0"/>
              </a:rPr>
              <a:t>е</a:t>
            </a:r>
            <a:r>
              <a:rPr kumimoji="0" lang="ru-RU" sz="1400" b="1" i="0" u="none" strike="noStrike" cap="none" normalizeH="0" baseline="0" dirty="0">
                <a:ln>
                  <a:noFill/>
                </a:ln>
                <a:effectLst/>
                <a:latin typeface="Sylfaen" pitchFamily="18" charset="0"/>
                <a:cs typeface="Arial" charset="0"/>
              </a:rPr>
              <a:t>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effectLst/>
                <a:latin typeface="Sylfaen" pitchFamily="18" charset="0"/>
                <a:cs typeface="Arial" charset="0"/>
              </a:rPr>
              <a:t> -</a:t>
            </a:r>
            <a:r>
              <a:rPr kumimoji="0" lang="ru-RU" sz="1400" b="1" i="0" u="none" strike="noStrike" cap="none" normalizeH="0" baseline="0" dirty="0">
                <a:ln>
                  <a:noFill/>
                </a:ln>
                <a:effectLst/>
                <a:latin typeface="Sylfaen" pitchFamily="18" charset="0"/>
                <a:cs typeface="Arial" charset="0"/>
              </a:rPr>
              <a:t>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effectLst/>
                <a:latin typeface="Sylfaen" pitchFamily="18" charset="0"/>
                <a:cs typeface="Arial" charset="0"/>
              </a:rPr>
              <a:t>п</a:t>
            </a:r>
            <a:r>
              <a:rPr lang="ru-RU" sz="1400" b="1" dirty="0">
                <a:latin typeface="Sylfaen" pitchFamily="18" charset="0"/>
              </a:rPr>
              <a:t>озволяет читать массивы одноцепочечных ДНК (принцип метода - протягивание ДНК через пору с измерением силы тока - показан слева). </a:t>
            </a:r>
            <a:r>
              <a:rPr lang="ru-RU" sz="1600" b="1" dirty="0">
                <a:latin typeface="Sylfaen" pitchFamily="18" charset="0"/>
              </a:rPr>
              <a:t>Для белка р54 в МГУ просеквенировано более 10 тысяч последовательностей потенциальных аптамеров </a:t>
            </a:r>
            <a:r>
              <a:rPr lang="ru-RU" sz="1400" b="1" dirty="0">
                <a:latin typeface="Sylfaen" pitchFamily="18" charset="0"/>
              </a:rPr>
              <a:t>(статистика длин и количество аптамеров </a:t>
            </a:r>
            <a:r>
              <a:rPr lang="en-US" sz="1400" b="1" dirty="0">
                <a:latin typeface="Sylfaen" pitchFamily="18" charset="0"/>
              </a:rPr>
              <a:t> </a:t>
            </a:r>
            <a:r>
              <a:rPr lang="ru-RU" sz="1400" b="1" dirty="0">
                <a:latin typeface="Sylfaen" pitchFamily="18" charset="0"/>
              </a:rPr>
              <a:t>на графике справа).</a:t>
            </a:r>
            <a:endParaRPr kumimoji="0" lang="ru-RU" sz="1400" b="1" i="0" u="none" strike="noStrike" cap="none" normalizeH="0" baseline="0" dirty="0">
              <a:ln>
                <a:noFill/>
              </a:ln>
              <a:effectLst/>
              <a:latin typeface="Sylfae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6199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A0F817F-BCAC-4A2E-B78F-57E6A3F3AC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4498"/>
          <a:stretch/>
        </p:blipFill>
        <p:spPr>
          <a:xfrm>
            <a:off x="5508104" y="3861048"/>
            <a:ext cx="2625329" cy="1943471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49EE072A-D4D5-47B9-8BFE-DA38A388EE73}"/>
              </a:ext>
            </a:extLst>
          </p:cNvPr>
          <p:cNvSpPr txBox="1">
            <a:spLocks/>
          </p:cNvSpPr>
          <p:nvPr/>
        </p:nvSpPr>
        <p:spPr>
          <a:xfrm>
            <a:off x="251520" y="-171400"/>
            <a:ext cx="8892480" cy="1939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cap="none" dirty="0">
                <a:solidFill>
                  <a:schemeClr val="tx1"/>
                </a:solidFill>
                <a:latin typeface="Sylfaen" pitchFamily="18" charset="0"/>
              </a:rPr>
              <a:t>Выбор аптамеров и оценка их аффинности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7B10E8-6E89-4387-9E6A-D490EA6D0888}"/>
              </a:ext>
            </a:extLst>
          </p:cNvPr>
          <p:cNvSpPr txBox="1"/>
          <p:nvPr/>
        </p:nvSpPr>
        <p:spPr>
          <a:xfrm>
            <a:off x="5148064" y="1196752"/>
            <a:ext cx="326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Sylfaen" pitchFamily="18" charset="0"/>
              </a:rPr>
              <a:t>Оценка аффинности</a:t>
            </a:r>
            <a:endParaRPr lang="en-US" b="1" dirty="0">
              <a:latin typeface="Sylfaen" pitchFamily="18" charset="0"/>
            </a:endParaRPr>
          </a:p>
          <a:p>
            <a:pPr algn="ctr"/>
            <a:r>
              <a:rPr lang="ru-RU" b="1" dirty="0">
                <a:latin typeface="Sylfaen" pitchFamily="18" charset="0"/>
              </a:rPr>
              <a:t> интерферометрией биослоев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8B1962E-CC11-4F22-B35F-395BE47BBBE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28184" y="1844824"/>
            <a:ext cx="1760935" cy="321716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0082612-3F44-4EE7-AC6E-40DDF132B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3" y="1619211"/>
            <a:ext cx="3313959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5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ylfaen" pitchFamily="18" charset="0"/>
              </a:rPr>
              <a:t>CLUSTAL 2.1 </a:t>
            </a:r>
            <a:r>
              <a:rPr kumimoji="0" lang="ru-RU" altLang="ru-RU" sz="105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Sylfaen" pitchFamily="18" charset="0"/>
              </a:rPr>
              <a:t>multiple</a:t>
            </a:r>
            <a:r>
              <a:rPr kumimoji="0" lang="ru-RU" altLang="ru-RU" sz="105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ylfaen" pitchFamily="18" charset="0"/>
              </a:rPr>
              <a:t> </a:t>
            </a:r>
            <a:r>
              <a:rPr kumimoji="0" lang="ru-RU" altLang="ru-RU" sz="105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Sylfaen" pitchFamily="18" charset="0"/>
              </a:rPr>
              <a:t>sequence</a:t>
            </a:r>
            <a:r>
              <a:rPr kumimoji="0" lang="ru-RU" altLang="ru-RU" sz="105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ylfaen" pitchFamily="18" charset="0"/>
              </a:rPr>
              <a:t> </a:t>
            </a:r>
            <a:r>
              <a:rPr kumimoji="0" lang="ru-RU" altLang="ru-RU" sz="105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Sylfaen" pitchFamily="18" charset="0"/>
              </a:rPr>
              <a:t>alignment</a:t>
            </a:r>
            <a:r>
              <a:rPr kumimoji="0" lang="ru-RU" altLang="ru-RU" sz="105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ylfaen" pitchFamily="18" charset="0"/>
              </a:rPr>
              <a:t> </a:t>
            </a:r>
            <a:endParaRPr kumimoji="0" lang="en-US" altLang="ru-RU" sz="105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Sylfaen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B2D5BC-0F30-4CD0-8A41-F32374073E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47339" t="13349" r="10995" b="24571"/>
          <a:stretch/>
        </p:blipFill>
        <p:spPr>
          <a:xfrm>
            <a:off x="142917" y="1875594"/>
            <a:ext cx="4213059" cy="4001678"/>
          </a:xfrm>
          <a:prstGeom prst="rect">
            <a:avLst/>
          </a:prstGeom>
        </p:spPr>
      </p:pic>
      <p:sp>
        <p:nvSpPr>
          <p:cNvPr id="9" name="Стрелка: штриховая вправо 8">
            <a:extLst>
              <a:ext uri="{FF2B5EF4-FFF2-40B4-BE49-F238E27FC236}">
                <a16:creationId xmlns:a16="http://schemas.microsoft.com/office/drawing/2014/main" id="{8D947069-7D18-4049-BB02-247CE0430C76}"/>
              </a:ext>
            </a:extLst>
          </p:cNvPr>
          <p:cNvSpPr/>
          <p:nvPr/>
        </p:nvSpPr>
        <p:spPr>
          <a:xfrm>
            <a:off x="4427984" y="3356992"/>
            <a:ext cx="842447" cy="959589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CE953F-F93B-46AA-81CC-9B039E19F04F}"/>
              </a:ext>
            </a:extLst>
          </p:cNvPr>
          <p:cNvSpPr txBox="1"/>
          <p:nvPr/>
        </p:nvSpPr>
        <p:spPr>
          <a:xfrm>
            <a:off x="7643834" y="3571876"/>
            <a:ext cx="11993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>
                <a:latin typeface="Sylfaen" pitchFamily="18" charset="0"/>
              </a:rPr>
              <a:t>Белок </a:t>
            </a:r>
            <a:r>
              <a:rPr lang="en-US" dirty="0">
                <a:latin typeface="Sylfaen" pitchFamily="18" charset="0"/>
              </a:rPr>
              <a:t>p</a:t>
            </a:r>
            <a:r>
              <a:rPr lang="ru-RU" dirty="0">
                <a:latin typeface="Sylfaen" pitchFamily="18" charset="0"/>
              </a:rPr>
              <a:t>54</a:t>
            </a: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-7164278"/>
            <a:ext cx="9144000" cy="14165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ylfaen" pitchFamily="18" charset="0"/>
              <a:cs typeface="Arial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Sylfaen" pitchFamily="18" charset="0"/>
              <a:cs typeface="Arial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ylfaen" pitchFamily="18" charset="0"/>
              <a:cs typeface="Arial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Sylfaen" pitchFamily="18" charset="0"/>
              <a:cs typeface="Arial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ylfaen" pitchFamily="18" charset="0"/>
              <a:cs typeface="Arial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Sylfaen" pitchFamily="18" charset="0"/>
              <a:cs typeface="Arial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ylfaen" pitchFamily="18" charset="0"/>
              <a:cs typeface="Arial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Sylfaen" pitchFamily="18" charset="0"/>
              <a:cs typeface="Arial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ylfaen" pitchFamily="18" charset="0"/>
              <a:cs typeface="Arial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Sylfaen" pitchFamily="18" charset="0"/>
              <a:cs typeface="Arial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ylfaen" pitchFamily="18" charset="0"/>
              <a:cs typeface="Arial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Sylfaen" pitchFamily="18" charset="0"/>
              <a:cs typeface="Arial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ylfaen" pitchFamily="18" charset="0"/>
              <a:cs typeface="Arial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Sylfaen" pitchFamily="18" charset="0"/>
              <a:cs typeface="Arial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ylfaen" pitchFamily="18" charset="0"/>
              <a:cs typeface="Arial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Sylfaen" pitchFamily="18" charset="0"/>
              <a:cs typeface="Arial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ylfaen" pitchFamily="18" charset="0"/>
              <a:cs typeface="Arial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Sylfaen" pitchFamily="18" charset="0"/>
              <a:cs typeface="Arial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ylfaen" pitchFamily="18" charset="0"/>
              <a:cs typeface="Arial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Sylfaen" pitchFamily="18" charset="0"/>
              <a:cs typeface="Arial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ylfaen" pitchFamily="18" charset="0"/>
              <a:cs typeface="Arial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Sylfaen" pitchFamily="18" charset="0"/>
              <a:cs typeface="Arial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ylfaen" pitchFamily="18" charset="0"/>
              <a:cs typeface="Arial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Sylfaen" pitchFamily="18" charset="0"/>
              <a:cs typeface="Arial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ylfaen" pitchFamily="18" charset="0"/>
              <a:cs typeface="Arial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Sylfaen" pitchFamily="18" charset="0"/>
              <a:cs typeface="Arial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ylfaen" pitchFamily="18" charset="0"/>
              <a:cs typeface="Arial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Sylfaen" pitchFamily="18" charset="0"/>
              <a:cs typeface="Arial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ylfaen" pitchFamily="18" charset="0"/>
              <a:cs typeface="Arial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Sylfaen" pitchFamily="18" charset="0"/>
              <a:cs typeface="Arial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ylfaen" pitchFamily="18" charset="0"/>
              <a:cs typeface="Arial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Sylfaen" pitchFamily="18" charset="0"/>
              <a:cs typeface="Arial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ylfaen" pitchFamily="18" charset="0"/>
              <a:cs typeface="Arial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Sylfaen" pitchFamily="18" charset="0"/>
              <a:cs typeface="Arial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ylfaen" pitchFamily="18" charset="0"/>
              <a:cs typeface="Arial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Sylfaen" pitchFamily="18" charset="0"/>
              <a:cs typeface="Arial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ylfaen" pitchFamily="18" charset="0"/>
              <a:cs typeface="Arial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Sylfaen" pitchFamily="18" charset="0"/>
              <a:cs typeface="Arial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Sylfaen" pitchFamily="18" charset="0"/>
              <a:cs typeface="Arial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ylfaen" pitchFamily="18" charset="0"/>
              <a:cs typeface="Arial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Sylfaen" pitchFamily="18" charset="0"/>
              <a:cs typeface="Arial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ylfaen" pitchFamily="18" charset="0"/>
              <a:cs typeface="Arial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Sylfaen" pitchFamily="18" charset="0"/>
              <a:cs typeface="Arial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ylfaen" pitchFamily="18" charset="0"/>
              <a:cs typeface="Arial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Sylfaen" pitchFamily="18" charset="0"/>
              <a:cs typeface="Arial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ylfaen" pitchFamily="18" charset="0"/>
              <a:cs typeface="Arial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Sylfaen" pitchFamily="18" charset="0"/>
              <a:cs typeface="Arial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ylfaen" pitchFamily="18" charset="0"/>
              <a:cs typeface="Arial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Sylfaen" pitchFamily="18" charset="0"/>
              <a:cs typeface="Arial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ylfaen" pitchFamily="18" charset="0"/>
              <a:cs typeface="Arial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Sylfaen" pitchFamily="18" charset="0"/>
              <a:cs typeface="Arial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ylfaen" pitchFamily="18" charset="0"/>
              <a:cs typeface="Arial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Sylfaen" pitchFamily="18" charset="0"/>
              <a:cs typeface="Arial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ylfaen" pitchFamily="18" charset="0"/>
              <a:cs typeface="Arial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Sylfaen" pitchFamily="18" charset="0"/>
              <a:cs typeface="Arial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ylfaen" pitchFamily="18" charset="0"/>
              <a:cs typeface="Arial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Sylfaen" pitchFamily="18" charset="0"/>
              <a:cs typeface="Arial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ylfaen" pitchFamily="18" charset="0"/>
              <a:cs typeface="Arial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en-US" sz="1050" dirty="0">
              <a:latin typeface="Sylfae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1100" b="1" dirty="0">
              <a:latin typeface="Sylfae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1100" b="1" dirty="0">
              <a:latin typeface="Sylfae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err="1">
                <a:latin typeface="Sylfaen" pitchFamily="18" charset="0"/>
              </a:rPr>
              <a:t>Отсеквенированные</a:t>
            </a:r>
            <a:r>
              <a:rPr lang="ru-RU" sz="1400" b="1" dirty="0">
                <a:latin typeface="Sylfaen" pitchFamily="18" charset="0"/>
              </a:rPr>
              <a:t> последовательности к белку р54, которые уже нашли</a:t>
            </a:r>
            <a:r>
              <a:rPr lang="en-US" sz="1400" b="1" dirty="0">
                <a:latin typeface="Sylfaen" pitchFamily="18" charset="0"/>
              </a:rPr>
              <a:t> в МГУ</a:t>
            </a:r>
            <a:r>
              <a:rPr lang="ru-RU" sz="1400" b="1" dirty="0">
                <a:latin typeface="Sylfaen" pitchFamily="18" charset="0"/>
              </a:rPr>
              <a:t> за последние недели - это потенциальные аптамеры. Среди них ищ</a:t>
            </a:r>
            <a:r>
              <a:rPr lang="en-US" sz="1400" b="1" dirty="0" err="1">
                <a:latin typeface="Sylfaen" pitchFamily="18" charset="0"/>
              </a:rPr>
              <a:t>ут</a:t>
            </a:r>
            <a:r>
              <a:rPr lang="ru-RU" sz="1400" b="1" dirty="0">
                <a:latin typeface="Sylfaen" pitchFamily="18" charset="0"/>
              </a:rPr>
              <a:t> "консенсус" - часто встречающиеся мотивы. </a:t>
            </a:r>
            <a:r>
              <a:rPr lang="en-US" sz="1400" b="1" dirty="0" err="1">
                <a:latin typeface="Sylfaen" pitchFamily="18" charset="0"/>
              </a:rPr>
              <a:t>Заказан</a:t>
            </a:r>
            <a:r>
              <a:rPr lang="en-US" sz="1400" b="1" dirty="0">
                <a:latin typeface="Sylfaen" pitchFamily="18" charset="0"/>
              </a:rPr>
              <a:t> </a:t>
            </a:r>
            <a:r>
              <a:rPr lang="ru-RU" sz="1400" b="1" dirty="0">
                <a:latin typeface="Sylfaen" pitchFamily="18" charset="0"/>
              </a:rPr>
              <a:t>их синтез, чтобы проверить их аффинность к белку р54</a:t>
            </a:r>
            <a:r>
              <a:rPr lang="en-US" sz="1400" b="1" dirty="0">
                <a:latin typeface="Sylfaen" pitchFamily="18" charset="0"/>
              </a:rPr>
              <a:t>.</a:t>
            </a:r>
            <a:r>
              <a:rPr lang="ru-RU" sz="1400" b="1" dirty="0">
                <a:latin typeface="Sylfaen" pitchFamily="18" charset="0"/>
              </a:rPr>
              <a:t> </a:t>
            </a:r>
            <a:r>
              <a:rPr lang="ru-RU" sz="1400" b="1" dirty="0">
                <a:solidFill>
                  <a:srgbClr val="FF0000"/>
                </a:solidFill>
                <a:latin typeface="Sylfaen" pitchFamily="18" charset="0"/>
              </a:rPr>
              <a:t>Принцип метода </a:t>
            </a:r>
            <a:r>
              <a:rPr lang="en-US" sz="1400" b="1" dirty="0" err="1">
                <a:solidFill>
                  <a:srgbClr val="FF0000"/>
                </a:solidFill>
                <a:latin typeface="Sylfaen" pitchFamily="18" charset="0"/>
              </a:rPr>
              <a:t>справа</a:t>
            </a:r>
            <a:r>
              <a:rPr lang="ru-RU" sz="1400" b="1" dirty="0">
                <a:solidFill>
                  <a:srgbClr val="FF0000"/>
                </a:solidFill>
                <a:latin typeface="Sylfaen" pitchFamily="18" charset="0"/>
              </a:rPr>
              <a:t>: белок р54 пришивают к сенсору, помещают сенсор в раствор с ДНК.</a:t>
            </a:r>
            <a:r>
              <a:rPr lang="ru-RU" sz="1400" b="1" dirty="0">
                <a:latin typeface="Sylfaen" pitchFamily="18" charset="0"/>
              </a:rPr>
              <a:t> Если среди ДНК есть аптамеры, появляется кривая связывания.</a:t>
            </a:r>
          </a:p>
        </p:txBody>
      </p:sp>
    </p:spTree>
    <p:extLst>
      <p:ext uri="{BB962C8B-B14F-4D97-AF65-F5344CB8AC3E}">
        <p14:creationId xmlns:p14="http://schemas.microsoft.com/office/powerpoint/2010/main" val="16674242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3">
            <a:extLst>
              <a:ext uri="{FF2B5EF4-FFF2-40B4-BE49-F238E27FC236}">
                <a16:creationId xmlns:a16="http://schemas.microsoft.com/office/drawing/2014/main" id="{F0C0E40E-F680-4957-A119-9E31683E8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B8D92-8B0A-4164-9F44-41A84D114F17}" type="slidenum">
              <a:rPr lang="ru-RU" sz="1500"/>
              <a:pPr/>
              <a:t>27</a:t>
            </a:fld>
            <a:endParaRPr lang="ru-RU" sz="15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F2000F-D0CC-4D1A-95A0-C0A9A0649AB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14313"/>
            <a:ext cx="9144000" cy="478383"/>
          </a:xfrm>
          <a:noFill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Sylfaen" pitchFamily="18" charset="0"/>
              </a:rPr>
              <a:t>Практическое применение аптамеров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Sylfaen" pitchFamily="18" charset="0"/>
              </a:rPr>
              <a:t> с ТМ</a:t>
            </a:r>
            <a:endParaRPr lang="en-US" sz="2000" u="sng" dirty="0">
              <a:solidFill>
                <a:schemeClr val="accent1">
                  <a:lumMod val="50000"/>
                </a:schemeClr>
              </a:solidFill>
              <a:latin typeface="Sylfaen" pitchFamily="18" charset="0"/>
              <a:hlinkClick r:id="rId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548680"/>
            <a:ext cx="8603721" cy="7048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1" u="sng" dirty="0">
              <a:latin typeface="Sylfaen" pitchFamily="18" charset="0"/>
            </a:endParaRPr>
          </a:p>
          <a:p>
            <a:pPr lvl="0"/>
            <a:r>
              <a:rPr lang="en-US" sz="1400" b="1" dirty="0" err="1">
                <a:latin typeface="Sylfaen" pitchFamily="18" charset="0"/>
                <a:cs typeface="Times New Roman" pitchFamily="18" charset="0"/>
              </a:rPr>
              <a:t>Среди</a:t>
            </a:r>
            <a:r>
              <a:rPr lang="en-US" sz="1400" b="1" dirty="0">
                <a:latin typeface="Sylfae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latin typeface="Sylfaen" pitchFamily="18" charset="0"/>
                <a:cs typeface="Times New Roman" pitchFamily="18" charset="0"/>
              </a:rPr>
              <a:t>достоинств</a:t>
            </a:r>
            <a:r>
              <a:rPr lang="en-US" sz="1400" b="1" dirty="0">
                <a:latin typeface="Sylfae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latin typeface="Sylfaen" pitchFamily="18" charset="0"/>
                <a:cs typeface="Times New Roman" pitchFamily="18" charset="0"/>
              </a:rPr>
              <a:t>трековых</a:t>
            </a:r>
            <a:r>
              <a:rPr lang="en-US" sz="1400" b="1" dirty="0">
                <a:latin typeface="Sylfae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latin typeface="Sylfaen" pitchFamily="18" charset="0"/>
                <a:cs typeface="Times New Roman" pitchFamily="18" charset="0"/>
              </a:rPr>
              <a:t>мeмбран</a:t>
            </a:r>
            <a:r>
              <a:rPr lang="en-US" sz="1400" b="1" dirty="0">
                <a:latin typeface="Sylfaen" pitchFamily="18" charset="0"/>
                <a:cs typeface="Times New Roman" pitchFamily="18" charset="0"/>
              </a:rPr>
              <a:t> - м</a:t>
            </a:r>
            <a:r>
              <a:rPr lang="ru-RU" sz="1400" b="1" dirty="0">
                <a:latin typeface="Sylfaen" pitchFamily="18" charset="0"/>
                <a:cs typeface="Times New Roman" pitchFamily="18" charset="0"/>
              </a:rPr>
              <a:t>ногоразовость: мембрана легко заменяется,</a:t>
            </a:r>
            <a:r>
              <a:rPr lang="en-US" sz="1400" b="1" dirty="0">
                <a:latin typeface="Sylfae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latin typeface="Sylfaen" pitchFamily="18" charset="0"/>
                <a:cs typeface="Times New Roman" pitchFamily="18" charset="0"/>
              </a:rPr>
              <a:t>что делает устройство экономичным </a:t>
            </a:r>
            <a:r>
              <a:rPr lang="en-US" sz="1400" b="1" dirty="0">
                <a:latin typeface="Sylfae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latin typeface="Sylfaen" pitchFamily="18" charset="0"/>
                <a:cs typeface="Times New Roman" pitchFamily="18" charset="0"/>
              </a:rPr>
              <a:t>и пригодным для многократного использования</a:t>
            </a:r>
            <a:r>
              <a:rPr lang="en-US" sz="1400" b="1" dirty="0">
                <a:latin typeface="Sylfaen" pitchFamily="18" charset="0"/>
                <a:cs typeface="Times New Roman" pitchFamily="18" charset="0"/>
              </a:rPr>
              <a:t>,у</a:t>
            </a:r>
            <a:r>
              <a:rPr lang="ru-RU" sz="1400" b="1" dirty="0">
                <a:latin typeface="Sylfaen" pitchFamily="18" charset="0"/>
                <a:cs typeface="Times New Roman" pitchFamily="18" charset="0"/>
              </a:rPr>
              <a:t>ниверсальность: технология может быть адаптирована под разные вирусы, просто заменив аптамеры на те, что специфичны к нужному патогену. </a:t>
            </a:r>
            <a:r>
              <a:rPr lang="en-US" sz="1400" b="1" dirty="0">
                <a:latin typeface="Sylfae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Sylfaen" pitchFamily="18" charset="0"/>
                <a:cs typeface="Times New Roman" pitchFamily="18" charset="0"/>
              </a:rPr>
              <a:t>Это открывает путь</a:t>
            </a:r>
            <a:r>
              <a:rPr lang="en-US" sz="1400" dirty="0">
                <a:latin typeface="Sylfae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Sylfaen" pitchFamily="18" charset="0"/>
                <a:cs typeface="Times New Roman" pitchFamily="18" charset="0"/>
              </a:rPr>
              <a:t> к созданию портативных экспресс-диагностических систем, которые можно использовать </a:t>
            </a:r>
            <a:r>
              <a:rPr lang="en-US" sz="1400" dirty="0">
                <a:latin typeface="Sylfae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Sylfaen" pitchFamily="18" charset="0"/>
                <a:cs typeface="Times New Roman" pitchFamily="18" charset="0"/>
              </a:rPr>
              <a:t>в клиниках, аэропортах или даже дома</a:t>
            </a:r>
            <a:r>
              <a:rPr lang="en-US" sz="1400" dirty="0">
                <a:latin typeface="Sylfaen" pitchFamily="18" charset="0"/>
                <a:cs typeface="Times New Roman" pitchFamily="18" charset="0"/>
              </a:rPr>
              <a:t>.</a:t>
            </a:r>
            <a:endParaRPr lang="ru-RU" sz="1400" dirty="0">
              <a:latin typeface="Sylfaen" pitchFamily="18" charset="0"/>
              <a:cs typeface="Arial" charset="0"/>
            </a:endParaRPr>
          </a:p>
          <a:p>
            <a:r>
              <a:rPr lang="ru-RU" sz="1600" b="1" u="sng" dirty="0">
                <a:latin typeface="Sylfaen" pitchFamily="18" charset="0"/>
              </a:rPr>
              <a:t>Объекты для обнаружения</a:t>
            </a:r>
          </a:p>
          <a:p>
            <a:r>
              <a:rPr lang="ru-RU" sz="1400" b="1" u="sng" dirty="0">
                <a:latin typeface="Sylfaen" pitchFamily="18" charset="0"/>
              </a:rPr>
              <a:t>Белки</a:t>
            </a:r>
            <a:r>
              <a:rPr lang="ru-RU" sz="1400" u="sng" dirty="0">
                <a:latin typeface="Sylfaen" pitchFamily="18" charset="0"/>
              </a:rPr>
              <a:t> (</a:t>
            </a:r>
            <a:r>
              <a:rPr lang="ru-RU" sz="1400" b="1" u="sng" dirty="0">
                <a:latin typeface="Sylfaen" pitchFamily="18" charset="0"/>
              </a:rPr>
              <a:t>например, ботулотоксин)</a:t>
            </a:r>
            <a:r>
              <a:rPr lang="en-US" sz="1400" b="1" u="sng" dirty="0">
                <a:latin typeface="Sylfaen" pitchFamily="18" charset="0"/>
              </a:rPr>
              <a:t>;  </a:t>
            </a:r>
            <a:r>
              <a:rPr lang="ru-RU" sz="1400" b="1" u="sng" dirty="0">
                <a:latin typeface="Sylfaen" pitchFamily="18" charset="0"/>
              </a:rPr>
              <a:t>химические вещества, включая наркотики (например, кокаин)</a:t>
            </a:r>
            <a:r>
              <a:rPr lang="en-US" sz="1400" b="1" u="sng" dirty="0">
                <a:latin typeface="Sylfaen" pitchFamily="18" charset="0"/>
              </a:rPr>
              <a:t>;</a:t>
            </a:r>
            <a:r>
              <a:rPr lang="ru-RU" sz="1400" b="1" u="sng" dirty="0">
                <a:latin typeface="Sylfaen" pitchFamily="18" charset="0"/>
              </a:rPr>
              <a:t> металлы (такие как свинец)</a:t>
            </a:r>
            <a:r>
              <a:rPr lang="en-US" sz="1400" b="1" u="sng" dirty="0">
                <a:latin typeface="Sylfaen" pitchFamily="18" charset="0"/>
              </a:rPr>
              <a:t>;  </a:t>
            </a:r>
            <a:r>
              <a:rPr lang="ru-RU" sz="1400" b="1" u="sng" dirty="0">
                <a:latin typeface="Sylfaen" pitchFamily="18" charset="0"/>
              </a:rPr>
              <a:t>вирусы (например, SARS-CoV-2, Эбола)</a:t>
            </a:r>
            <a:r>
              <a:rPr lang="en-US" sz="1400" b="1" u="sng" dirty="0">
                <a:latin typeface="Sylfaen" pitchFamily="18" charset="0"/>
              </a:rPr>
              <a:t>; </a:t>
            </a:r>
            <a:r>
              <a:rPr lang="ru-RU" sz="1400" b="1" u="sng" dirty="0">
                <a:latin typeface="Sylfaen" pitchFamily="18" charset="0"/>
              </a:rPr>
              <a:t>бактерии (возбудители сибирской язвы, брюшного тифа, Haemophilus influenzae и др.)</a:t>
            </a:r>
            <a:r>
              <a:rPr lang="en-US" sz="1400" b="1" u="sng" dirty="0">
                <a:latin typeface="Sylfaen" pitchFamily="18" charset="0"/>
              </a:rPr>
              <a:t>;  </a:t>
            </a:r>
            <a:r>
              <a:rPr lang="ru-RU" sz="1400" b="1" u="sng" dirty="0">
                <a:latin typeface="Sylfaen" pitchFamily="18" charset="0"/>
              </a:rPr>
              <a:t>раковые клетки</a:t>
            </a:r>
          </a:p>
          <a:p>
            <a:endParaRPr lang="ru-RU" sz="1400" b="1" dirty="0">
              <a:latin typeface="Sylfaen" pitchFamily="18" charset="0"/>
              <a:cs typeface="Times New Roman" pitchFamily="18" charset="0"/>
            </a:endParaRPr>
          </a:p>
          <a:p>
            <a:r>
              <a:rPr lang="en-US" sz="1400" b="1" dirty="0">
                <a:latin typeface="Sylfaen" pitchFamily="18" charset="0"/>
                <a:cs typeface="Times New Roman" pitchFamily="18" charset="0"/>
              </a:rPr>
              <a:t>А</a:t>
            </a:r>
            <a:r>
              <a:rPr lang="ru-RU" sz="1400" b="1" dirty="0">
                <a:latin typeface="Sylfaen" pitchFamily="18" charset="0"/>
                <a:cs typeface="Times New Roman" pitchFamily="18" charset="0"/>
              </a:rPr>
              <a:t>птамер</a:t>
            </a:r>
            <a:r>
              <a:rPr lang="en-US" sz="1400" b="1" dirty="0">
                <a:latin typeface="Sylfaen" pitchFamily="18" charset="0"/>
                <a:cs typeface="Times New Roman" pitchFamily="18" charset="0"/>
              </a:rPr>
              <a:t>ы </a:t>
            </a:r>
            <a:r>
              <a:rPr lang="en-US" sz="1400" b="1" dirty="0" err="1">
                <a:latin typeface="Sylfaen" pitchFamily="18" charset="0"/>
                <a:cs typeface="Times New Roman" pitchFamily="18" charset="0"/>
              </a:rPr>
              <a:t>работают</a:t>
            </a:r>
            <a:r>
              <a:rPr lang="en-US" sz="1400" b="1" dirty="0">
                <a:latin typeface="Sylfaen" pitchFamily="18" charset="0"/>
                <a:cs typeface="Times New Roman" pitchFamily="18" charset="0"/>
              </a:rPr>
              <a:t> с </a:t>
            </a:r>
            <a:r>
              <a:rPr lang="ru-RU" sz="1400" b="1" dirty="0">
                <a:latin typeface="Sylfaen" pitchFamily="18" charset="0"/>
                <a:cs typeface="Times New Roman" pitchFamily="18" charset="0"/>
              </a:rPr>
              <a:t>ТМ—</a:t>
            </a:r>
            <a:r>
              <a:rPr lang="en-US" sz="1400" b="1" dirty="0" err="1">
                <a:latin typeface="Sylfaen" pitchFamily="18" charset="0"/>
                <a:cs typeface="Times New Roman" pitchFamily="18" charset="0"/>
              </a:rPr>
              <a:t>чт</a:t>
            </a:r>
            <a:r>
              <a:rPr lang="ru-RU" sz="1400" b="1" dirty="0">
                <a:latin typeface="Sylfaen" pitchFamily="18" charset="0"/>
                <a:cs typeface="Times New Roman" pitchFamily="18" charset="0"/>
              </a:rPr>
              <a:t>о позволяет не только </a:t>
            </a:r>
            <a:r>
              <a:rPr lang="en-US" sz="1400" b="1" dirty="0">
                <a:latin typeface="Sylfaen" pitchFamily="18" charset="0"/>
                <a:cs typeface="Times New Roman" pitchFamily="18" charset="0"/>
              </a:rPr>
              <a:t> з</a:t>
            </a:r>
            <a:r>
              <a:rPr lang="ru-RU" sz="1400" b="1" dirty="0">
                <a:latin typeface="Sylfaen" pitchFamily="18" charset="0"/>
                <a:cs typeface="Times New Roman" pitchFamily="18" charset="0"/>
              </a:rPr>
              <a:t>адерживать</a:t>
            </a:r>
            <a:r>
              <a:rPr lang="en-US" sz="1400" b="1" dirty="0">
                <a:latin typeface="Sylfae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latin typeface="Sylfaen" pitchFamily="18" charset="0"/>
                <a:cs typeface="Times New Roman" pitchFamily="18" charset="0"/>
              </a:rPr>
              <a:t>вирусы </a:t>
            </a:r>
          </a:p>
          <a:p>
            <a:r>
              <a:rPr lang="ru-RU" sz="1400" b="1" dirty="0">
                <a:latin typeface="Sylfaen" pitchFamily="18" charset="0"/>
                <a:cs typeface="Times New Roman" pitchFamily="18" charset="0"/>
              </a:rPr>
              <a:t>на поверхности мембраны, но и усиливать сигналы при помощи </a:t>
            </a:r>
            <a:r>
              <a:rPr lang="en-US" sz="1400" b="1" dirty="0">
                <a:latin typeface="Sylfaen" pitchFamily="18" charset="0"/>
                <a:cs typeface="Times New Roman" pitchFamily="18" charset="0"/>
              </a:rPr>
              <a:t> </a:t>
            </a:r>
            <a:endParaRPr lang="ru-RU" sz="1400" b="1" dirty="0">
              <a:latin typeface="Sylfaen" pitchFamily="18" charset="0"/>
              <a:cs typeface="Times New Roman" pitchFamily="18" charset="0"/>
            </a:endParaRPr>
          </a:p>
          <a:p>
            <a:r>
              <a:rPr lang="ru-RU" sz="1400" b="1" dirty="0" err="1">
                <a:latin typeface="Sylfaen" pitchFamily="18" charset="0"/>
                <a:cs typeface="Times New Roman" pitchFamily="18" charset="0"/>
              </a:rPr>
              <a:t>рамановской</a:t>
            </a:r>
            <a:r>
              <a:rPr lang="ru-RU" sz="1400" b="1" dirty="0">
                <a:latin typeface="Sylfaen" pitchFamily="18" charset="0"/>
                <a:cs typeface="Times New Roman" pitchFamily="18" charset="0"/>
              </a:rPr>
              <a:t> спектроскопии (</a:t>
            </a:r>
            <a:r>
              <a:rPr lang="en-US" sz="1400" b="1" dirty="0">
                <a:latin typeface="Sylfaen" pitchFamily="18" charset="0"/>
                <a:cs typeface="Times New Roman" pitchFamily="18" charset="0"/>
              </a:rPr>
              <a:t>SERS</a:t>
            </a:r>
            <a:r>
              <a:rPr lang="ru-RU" sz="1400" b="1" dirty="0">
                <a:latin typeface="Sylfaen" pitchFamily="18" charset="0"/>
                <a:cs typeface="Times New Roman" pitchFamily="18" charset="0"/>
              </a:rPr>
              <a:t>), что делает возможным</a:t>
            </a:r>
          </a:p>
          <a:p>
            <a:r>
              <a:rPr lang="ru-RU" sz="1400" b="1" dirty="0">
                <a:latin typeface="Sylfae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latin typeface="Sylfaen" pitchFamily="18" charset="0"/>
                <a:cs typeface="Times New Roman" pitchFamily="18" charset="0"/>
              </a:rPr>
              <a:t>ультрачувствительное</a:t>
            </a:r>
            <a:r>
              <a:rPr lang="ru-RU" sz="1400" b="1" dirty="0">
                <a:latin typeface="Sylfaen" pitchFamily="18" charset="0"/>
                <a:cs typeface="Times New Roman" pitchFamily="18" charset="0"/>
              </a:rPr>
              <a:t> </a:t>
            </a:r>
            <a:r>
              <a:rPr lang="ru-RU" sz="1400" b="1" u="sng" dirty="0">
                <a:latin typeface="Sylfaen" pitchFamily="18" charset="0"/>
                <a:cs typeface="Times New Roman" pitchFamily="18" charset="0"/>
              </a:rPr>
              <a:t>обнаружение вирусов</a:t>
            </a:r>
            <a:r>
              <a:rPr lang="ru-RU" sz="1200" b="1" u="sng" dirty="0">
                <a:latin typeface="Sylfaen" pitchFamily="18" charset="0"/>
                <a:cs typeface="Times New Roman" pitchFamily="18" charset="0"/>
              </a:rPr>
              <a:t>.</a:t>
            </a:r>
            <a:endParaRPr lang="en-US" sz="1200" b="1" u="sng" dirty="0">
              <a:latin typeface="Sylfaen" pitchFamily="18" charset="0"/>
              <a:cs typeface="Times New Roman" pitchFamily="18" charset="0"/>
            </a:endParaRPr>
          </a:p>
          <a:p>
            <a:r>
              <a:rPr lang="en-US" sz="1400" b="1" u="sng" dirty="0">
                <a:latin typeface="Sylfaen" pitchFamily="18" charset="0"/>
                <a:cs typeface="Times New Roman" pitchFamily="18" charset="0"/>
              </a:rPr>
              <a:t>И</a:t>
            </a:r>
            <a:r>
              <a:rPr lang="ru-RU" sz="1400" b="1" u="sng" dirty="0">
                <a:latin typeface="Sylfaen" pitchFamily="18" charset="0"/>
                <a:cs typeface="Times New Roman" pitchFamily="18" charset="0"/>
              </a:rPr>
              <a:t>спользовали аптамер к белку, находящемуся на поверхности вируса</a:t>
            </a:r>
            <a:r>
              <a:rPr lang="en-US" sz="1400" b="1" u="sng" dirty="0">
                <a:latin typeface="Sylfaen" pitchFamily="18" charset="0"/>
                <a:cs typeface="Times New Roman" pitchFamily="18" charset="0"/>
              </a:rPr>
              <a:t> </a:t>
            </a:r>
          </a:p>
          <a:p>
            <a:r>
              <a:rPr lang="en-US" sz="1400" b="1" u="sng" dirty="0">
                <a:latin typeface="Sylfaen" pitchFamily="18" charset="0"/>
                <a:cs typeface="Times New Roman" pitchFamily="18" charset="0"/>
              </a:rPr>
              <a:t>–н-р </a:t>
            </a:r>
            <a:r>
              <a:rPr lang="en-US" sz="1400" b="1" u="sng" dirty="0" err="1">
                <a:latin typeface="Sylfaen" pitchFamily="18" charset="0"/>
                <a:cs typeface="Times New Roman" pitchFamily="18" charset="0"/>
              </a:rPr>
              <a:t>гриппа</a:t>
            </a:r>
            <a:r>
              <a:rPr lang="en-US" sz="1400" b="1" dirty="0">
                <a:latin typeface="Sylfaen" pitchFamily="18" charset="0"/>
                <a:cs typeface="Times New Roman" pitchFamily="18" charset="0"/>
              </a:rPr>
              <a:t>.</a:t>
            </a:r>
            <a:r>
              <a:rPr lang="ru-RU" sz="1400" b="1" dirty="0">
                <a:latin typeface="Sylfaen" pitchFamily="18" charset="0"/>
                <a:cs typeface="Times New Roman" pitchFamily="18" charset="0"/>
              </a:rPr>
              <a:t> После того, как аптамер связывается с вирусом, </a:t>
            </a:r>
            <a:endParaRPr lang="en-US" sz="1400" b="1" dirty="0">
              <a:latin typeface="Sylfaen" pitchFamily="18" charset="0"/>
              <a:cs typeface="Times New Roman" pitchFamily="18" charset="0"/>
            </a:endParaRPr>
          </a:p>
          <a:p>
            <a:r>
              <a:rPr lang="ru-RU" sz="1400" b="1" dirty="0">
                <a:latin typeface="Sylfaen" pitchFamily="18" charset="0"/>
                <a:cs typeface="Times New Roman" pitchFamily="18" charset="0"/>
              </a:rPr>
              <a:t>необходимо узнать, какое именно количество связалось. Для этого </a:t>
            </a:r>
            <a:r>
              <a:rPr lang="en-US" sz="1400" b="1" dirty="0" err="1">
                <a:latin typeface="Sylfaen" pitchFamily="18" charset="0"/>
                <a:cs typeface="Times New Roman" pitchFamily="18" charset="0"/>
              </a:rPr>
              <a:t>используют</a:t>
            </a:r>
            <a:endParaRPr lang="en-US" sz="1400" b="1" dirty="0">
              <a:latin typeface="Sylfaen" pitchFamily="18" charset="0"/>
              <a:cs typeface="Times New Roman" pitchFamily="18" charset="0"/>
            </a:endParaRPr>
          </a:p>
          <a:p>
            <a:r>
              <a:rPr lang="ru-RU" sz="1400" b="1" u="sng" dirty="0">
                <a:latin typeface="Sylfaen" pitchFamily="18" charset="0"/>
                <a:cs typeface="Times New Roman" pitchFamily="18" charset="0"/>
              </a:rPr>
              <a:t>поверхностно-</a:t>
            </a:r>
            <a:r>
              <a:rPr lang="ru-RU" sz="1400" b="1" u="sng" dirty="0" err="1">
                <a:latin typeface="Sylfaen" pitchFamily="18" charset="0"/>
                <a:cs typeface="Times New Roman" pitchFamily="18" charset="0"/>
              </a:rPr>
              <a:t>усиленн</a:t>
            </a:r>
            <a:r>
              <a:rPr lang="en-US" sz="1400" b="1" u="sng" dirty="0" err="1">
                <a:latin typeface="Sylfaen" pitchFamily="18" charset="0"/>
                <a:cs typeface="Times New Roman" pitchFamily="18" charset="0"/>
              </a:rPr>
              <a:t>ую</a:t>
            </a:r>
            <a:r>
              <a:rPr lang="ru-RU" sz="1400" b="1" u="sng" dirty="0">
                <a:latin typeface="Sylfaen" pitchFamily="18" charset="0"/>
                <a:cs typeface="Times New Roman" pitchFamily="18" charset="0"/>
              </a:rPr>
              <a:t> спектроскопи</a:t>
            </a:r>
            <a:r>
              <a:rPr lang="en-US" sz="1400" b="1" u="sng" dirty="0">
                <a:latin typeface="Sylfaen" pitchFamily="18" charset="0"/>
                <a:cs typeface="Times New Roman" pitchFamily="18" charset="0"/>
              </a:rPr>
              <a:t>ю</a:t>
            </a:r>
            <a:r>
              <a:rPr lang="ru-RU" sz="1400" b="1" u="sng" dirty="0">
                <a:latin typeface="Sylfaen" pitchFamily="18" charset="0"/>
                <a:cs typeface="Times New Roman" pitchFamily="18" charset="0"/>
              </a:rPr>
              <a:t> комбинационного рассеяния (SERS) </a:t>
            </a:r>
            <a:endParaRPr lang="en-US" sz="1400" b="1" u="sng" dirty="0">
              <a:latin typeface="Sylfaen" pitchFamily="18" charset="0"/>
              <a:cs typeface="Times New Roman" pitchFamily="18" charset="0"/>
            </a:endParaRPr>
          </a:p>
          <a:p>
            <a:r>
              <a:rPr lang="ru-RU" sz="1400" b="1" dirty="0">
                <a:latin typeface="Sylfaen" pitchFamily="18" charset="0"/>
                <a:cs typeface="Times New Roman" pitchFamily="18" charset="0"/>
              </a:rPr>
              <a:t>— это спектроскопический метод, </a:t>
            </a:r>
            <a:r>
              <a:rPr lang="en-US" sz="1400" b="1" dirty="0" err="1">
                <a:latin typeface="Sylfaen" pitchFamily="18" charset="0"/>
                <a:cs typeface="Times New Roman" pitchFamily="18" charset="0"/>
              </a:rPr>
              <a:t>за</a:t>
            </a:r>
            <a:r>
              <a:rPr lang="en-US" sz="1400" b="1" dirty="0">
                <a:latin typeface="Sylfae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latin typeface="Sylfaen" pitchFamily="18" charset="0"/>
                <a:cs typeface="Times New Roman" pitchFamily="18" charset="0"/>
              </a:rPr>
              <a:t>счет</a:t>
            </a:r>
            <a:r>
              <a:rPr lang="en-US" sz="1400" b="1" dirty="0">
                <a:latin typeface="Sylfae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latin typeface="Sylfaen" pitchFamily="18" charset="0"/>
                <a:cs typeface="Times New Roman" pitchFamily="18" charset="0"/>
              </a:rPr>
              <a:t>значительного</a:t>
            </a:r>
            <a:r>
              <a:rPr lang="en-US" sz="1400" b="1" dirty="0">
                <a:latin typeface="Sylfae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latin typeface="Sylfaen" pitchFamily="18" charset="0"/>
                <a:cs typeface="Times New Roman" pitchFamily="18" charset="0"/>
              </a:rPr>
              <a:t>усил</a:t>
            </a:r>
            <a:r>
              <a:rPr lang="en-US" sz="1400" b="1" dirty="0" err="1">
                <a:latin typeface="Sylfaen" pitchFamily="18" charset="0"/>
                <a:cs typeface="Times New Roman" pitchFamily="18" charset="0"/>
              </a:rPr>
              <a:t>ения</a:t>
            </a:r>
            <a:r>
              <a:rPr lang="ru-RU" sz="1400" b="1" dirty="0">
                <a:latin typeface="Sylfaen" pitchFamily="18" charset="0"/>
                <a:cs typeface="Times New Roman" pitchFamily="18" charset="0"/>
              </a:rPr>
              <a:t> сигнал</a:t>
            </a:r>
            <a:r>
              <a:rPr lang="en-US" sz="1400" b="1" dirty="0" err="1">
                <a:latin typeface="Sylfaen" pitchFamily="18" charset="0"/>
                <a:cs typeface="Times New Roman" pitchFamily="18" charset="0"/>
              </a:rPr>
              <a:t>ов</a:t>
            </a:r>
            <a:endParaRPr lang="en-US" sz="1400" b="1" dirty="0">
              <a:latin typeface="Sylfaen" pitchFamily="18" charset="0"/>
              <a:cs typeface="Times New Roman" pitchFamily="18" charset="0"/>
            </a:endParaRPr>
          </a:p>
          <a:p>
            <a:r>
              <a:rPr lang="ru-RU" sz="1400" b="1" dirty="0">
                <a:latin typeface="Sylfaen" pitchFamily="18" charset="0"/>
                <a:cs typeface="Times New Roman" pitchFamily="18" charset="0"/>
              </a:rPr>
              <a:t> комбинационного рассеяния молекул, находящихся вблизи специально подготовленных металлических поверхностей, </a:t>
            </a:r>
            <a:r>
              <a:rPr lang="en-US" sz="1400" b="1" dirty="0">
                <a:latin typeface="Sylfaen" pitchFamily="18" charset="0"/>
                <a:cs typeface="Times New Roman" pitchFamily="18" charset="0"/>
              </a:rPr>
              <a:t>н-р </a:t>
            </a:r>
            <a:r>
              <a:rPr lang="ru-RU" sz="1400" b="1" dirty="0">
                <a:latin typeface="Sylfaen" pitchFamily="18" charset="0"/>
                <a:cs typeface="Times New Roman" pitchFamily="18" charset="0"/>
              </a:rPr>
              <a:t>серебра. Это усиление происходит за счет создания сильных локальных электромагнитных полей на поверхности</a:t>
            </a:r>
            <a:r>
              <a:rPr lang="en-US" sz="1400" b="1" dirty="0">
                <a:latin typeface="Sylfaen" pitchFamily="18" charset="0"/>
                <a:cs typeface="Times New Roman" pitchFamily="18" charset="0"/>
              </a:rPr>
              <a:t> ТМ</a:t>
            </a:r>
            <a:r>
              <a:rPr lang="ru-RU" sz="1400" b="1" dirty="0">
                <a:latin typeface="Sylfaen" pitchFamily="18" charset="0"/>
                <a:cs typeface="Times New Roman" pitchFamily="18" charset="0"/>
              </a:rPr>
              <a:t> </a:t>
            </a:r>
            <a:r>
              <a:rPr lang="en-US" sz="1400" b="1" dirty="0">
                <a:latin typeface="Sylfaen" pitchFamily="18" charset="0"/>
                <a:cs typeface="Times New Roman" pitchFamily="18" charset="0"/>
              </a:rPr>
              <a:t>, </a:t>
            </a:r>
            <a:r>
              <a:rPr lang="ru-RU" sz="1400" b="1" dirty="0">
                <a:latin typeface="Sylfaen" pitchFamily="18" charset="0"/>
                <a:cs typeface="Times New Roman" pitchFamily="18" charset="0"/>
              </a:rPr>
              <a:t>что позволяет расшифровыватьсложные смеси, обнаруживать даже очень малые количества веществ. </a:t>
            </a:r>
            <a:endParaRPr lang="en-US" sz="1400" b="1" dirty="0">
              <a:latin typeface="Sylfaen" pitchFamily="18" charset="0"/>
              <a:cs typeface="Times New Roman" pitchFamily="18" charset="0"/>
            </a:endParaRPr>
          </a:p>
          <a:p>
            <a:r>
              <a:rPr lang="ru-RU" sz="1400" b="1" dirty="0">
                <a:latin typeface="Sylfaen" pitchFamily="18" charset="0"/>
                <a:cs typeface="Times New Roman" pitchFamily="18" charset="0"/>
              </a:rPr>
              <a:t>Для получения Рамановского спектра в классическом варианте необходимы высокие концентрации химически чистого вещества. Например, вирусы можно определить для концентрации от 10 миллиардов частиц в миллилитре, а требуемая чувствительность для биосенсоров – всего сто или тысяча вирусных частиц в миллилитре. Для преодоления этого разрыва и используется метод SERS. На специальной поверхности закрепляются аптамеры, обеспечивающие специфичность связывания с вирусами. </a:t>
            </a:r>
            <a:endParaRPr lang="en-US" sz="1400" b="1" dirty="0">
              <a:latin typeface="Sylfaen" pitchFamily="18" charset="0"/>
              <a:cs typeface="Times New Roman" pitchFamily="18" charset="0"/>
            </a:endParaRPr>
          </a:p>
          <a:p>
            <a:r>
              <a:rPr lang="en-US" sz="1400" b="1" u="sng" dirty="0">
                <a:latin typeface="Sylfaen" pitchFamily="18" charset="0"/>
                <a:cs typeface="Times New Roman" pitchFamily="18" charset="0"/>
              </a:rPr>
              <a:t> </a:t>
            </a:r>
            <a:endParaRPr lang="ru-RU" sz="1400" b="1" u="sng" dirty="0">
              <a:latin typeface="Sylfaen" pitchFamily="18" charset="0"/>
              <a:cs typeface="Times New Roman" pitchFamily="18" charset="0"/>
            </a:endParaRPr>
          </a:p>
          <a:p>
            <a:endParaRPr lang="ru-RU" sz="1400" b="1" dirty="0">
              <a:latin typeface="Sylfaen" pitchFamily="18" charset="0"/>
            </a:endParaRPr>
          </a:p>
          <a:p>
            <a:endParaRPr lang="en-US" sz="1400" dirty="0">
              <a:latin typeface="Sylfaen" pitchFamily="18" charset="0"/>
            </a:endParaRPr>
          </a:p>
        </p:txBody>
      </p:sp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0" y="1572614"/>
            <a:ext cx="9144000" cy="634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latin typeface="Sylfaen" pitchFamily="18" charset="0"/>
                <a:cs typeface="Times New Roman" pitchFamily="18" charset="0"/>
              </a:rPr>
              <a:t> </a:t>
            </a:r>
            <a:endParaRPr lang="ru-RU" sz="1400" b="1" dirty="0">
              <a:latin typeface="Sylfaen" pitchFamily="18" charset="0"/>
              <a:cs typeface="Times New Roman" pitchFamily="18" charset="0"/>
            </a:endParaRPr>
          </a:p>
          <a:p>
            <a:endParaRPr lang="ru-RU" sz="1400" b="1" dirty="0">
              <a:latin typeface="Sylfaen" pitchFamily="18" charset="0"/>
              <a:cs typeface="Times New Roman" pitchFamily="18" charset="0"/>
            </a:endParaRPr>
          </a:p>
          <a:p>
            <a:endParaRPr lang="en-US" sz="1400" b="1" dirty="0">
              <a:latin typeface="Sylfaen" pitchFamily="18" charset="0"/>
              <a:cs typeface="Times New Roman" panose="02020603050405020304" pitchFamily="18" charset="0"/>
            </a:endParaRPr>
          </a:p>
          <a:p>
            <a:endParaRPr lang="en-US" sz="1400" b="1" dirty="0">
              <a:latin typeface="Sylfaen" pitchFamily="18" charset="0"/>
              <a:cs typeface="Times New Roman" panose="02020603050405020304" pitchFamily="18" charset="0"/>
            </a:endParaRPr>
          </a:p>
          <a:p>
            <a:endParaRPr lang="en-US" sz="1400" b="1" dirty="0">
              <a:latin typeface="Sylfaen" pitchFamily="18" charset="0"/>
              <a:cs typeface="Times New Roman" panose="02020603050405020304" pitchFamily="18" charset="0"/>
            </a:endParaRPr>
          </a:p>
          <a:p>
            <a:endParaRPr lang="en-US" sz="1400" b="1" dirty="0">
              <a:latin typeface="Sylfaen" pitchFamily="18" charset="0"/>
              <a:cs typeface="Times New Roman" panose="02020603050405020304" pitchFamily="18" charset="0"/>
            </a:endParaRPr>
          </a:p>
          <a:p>
            <a:endParaRPr lang="en-US" sz="1400" b="1" dirty="0">
              <a:latin typeface="Sylfaen" pitchFamily="18" charset="0"/>
              <a:cs typeface="Times New Roman" panose="02020603050405020304" pitchFamily="18" charset="0"/>
            </a:endParaRPr>
          </a:p>
          <a:p>
            <a:endParaRPr lang="en-US" sz="1400" b="1" dirty="0">
              <a:latin typeface="Sylfaen" pitchFamily="18" charset="0"/>
              <a:cs typeface="Times New Roman" panose="02020603050405020304" pitchFamily="18" charset="0"/>
            </a:endParaRPr>
          </a:p>
          <a:p>
            <a:endParaRPr lang="en-US" sz="1400" b="1" dirty="0">
              <a:latin typeface="Sylfaen" pitchFamily="18" charset="0"/>
              <a:cs typeface="Times New Roman" panose="02020603050405020304" pitchFamily="18" charset="0"/>
            </a:endParaRPr>
          </a:p>
          <a:p>
            <a:endParaRPr lang="en-US" sz="1400" b="1" dirty="0">
              <a:latin typeface="Sylfaen" pitchFamily="18" charset="0"/>
              <a:cs typeface="Times New Roman" panose="02020603050405020304" pitchFamily="18" charset="0"/>
            </a:endParaRPr>
          </a:p>
          <a:p>
            <a:endParaRPr lang="en-US" sz="1400" b="1" dirty="0">
              <a:latin typeface="Sylfaen" pitchFamily="18" charset="0"/>
              <a:cs typeface="Times New Roman" panose="02020603050405020304" pitchFamily="18" charset="0"/>
            </a:endParaRPr>
          </a:p>
          <a:p>
            <a:endParaRPr lang="en-US" sz="1400" b="1" dirty="0">
              <a:latin typeface="Sylfaen" pitchFamily="18" charset="0"/>
              <a:cs typeface="Times New Roman" panose="02020603050405020304" pitchFamily="18" charset="0"/>
            </a:endParaRPr>
          </a:p>
          <a:p>
            <a:endParaRPr lang="en-US" sz="1400" b="1" dirty="0">
              <a:latin typeface="Sylfaen" pitchFamily="18" charset="0"/>
              <a:cs typeface="Times New Roman" panose="02020603050405020304" pitchFamily="18" charset="0"/>
            </a:endParaRPr>
          </a:p>
          <a:p>
            <a:endParaRPr lang="en-US" sz="1400" b="1" dirty="0">
              <a:latin typeface="Sylfaen" pitchFamily="18" charset="0"/>
              <a:cs typeface="Times New Roman" panose="02020603050405020304" pitchFamily="18" charset="0"/>
            </a:endParaRPr>
          </a:p>
          <a:p>
            <a:endParaRPr lang="en-US" sz="1400" b="1" dirty="0">
              <a:latin typeface="Sylfaen" pitchFamily="18" charset="0"/>
              <a:cs typeface="Times New Roman" panose="02020603050405020304" pitchFamily="18" charset="0"/>
            </a:endParaRPr>
          </a:p>
          <a:p>
            <a:endParaRPr lang="en-US" sz="1400" b="1" dirty="0">
              <a:latin typeface="Sylfaen" pitchFamily="18" charset="0"/>
              <a:cs typeface="Times New Roman" panose="02020603050405020304" pitchFamily="18" charset="0"/>
            </a:endParaRPr>
          </a:p>
          <a:p>
            <a:endParaRPr lang="en-US" sz="1400" b="1" dirty="0">
              <a:latin typeface="Sylfaen" pitchFamily="18" charset="0"/>
              <a:cs typeface="Times New Roman" panose="02020603050405020304" pitchFamily="18" charset="0"/>
            </a:endParaRPr>
          </a:p>
          <a:p>
            <a:endParaRPr lang="en-US" sz="1400" b="1" dirty="0">
              <a:latin typeface="Sylfaen" pitchFamily="18" charset="0"/>
              <a:cs typeface="Times New Roman" panose="02020603050405020304" pitchFamily="18" charset="0"/>
            </a:endParaRPr>
          </a:p>
          <a:p>
            <a:endParaRPr lang="en-US" sz="1400" b="1" dirty="0">
              <a:latin typeface="Sylfaen" pitchFamily="18" charset="0"/>
              <a:cs typeface="Times New Roman" panose="02020603050405020304" pitchFamily="18" charset="0"/>
            </a:endParaRPr>
          </a:p>
          <a:p>
            <a:endParaRPr lang="en-US" sz="1400" b="1" dirty="0">
              <a:latin typeface="Sylfaen" pitchFamily="18" charset="0"/>
              <a:cs typeface="Times New Roman" panose="02020603050405020304" pitchFamily="18" charset="0"/>
            </a:endParaRPr>
          </a:p>
          <a:p>
            <a:endParaRPr lang="en-US" sz="1400" b="1" dirty="0">
              <a:latin typeface="Sylfaen" pitchFamily="18" charset="0"/>
              <a:cs typeface="Times New Roman" panose="02020603050405020304" pitchFamily="18" charset="0"/>
            </a:endParaRPr>
          </a:p>
          <a:p>
            <a:endParaRPr lang="en-US" sz="1400" b="1" dirty="0">
              <a:latin typeface="Sylfaen" pitchFamily="18" charset="0"/>
              <a:cs typeface="Times New Roman" panose="02020603050405020304" pitchFamily="18" charset="0"/>
            </a:endParaRPr>
          </a:p>
          <a:p>
            <a:endParaRPr lang="en-US" sz="1400" b="1" dirty="0">
              <a:latin typeface="Sylfaen" pitchFamily="18" charset="0"/>
              <a:cs typeface="Times New Roman" panose="02020603050405020304" pitchFamily="18" charset="0"/>
            </a:endParaRPr>
          </a:p>
          <a:p>
            <a:endParaRPr lang="en-US" sz="1400" b="1" dirty="0">
              <a:latin typeface="Sylfaen" pitchFamily="18" charset="0"/>
              <a:cs typeface="Times New Roman" panose="02020603050405020304" pitchFamily="18" charset="0"/>
            </a:endParaRPr>
          </a:p>
          <a:p>
            <a:endParaRPr lang="en-US" sz="1400" b="1" dirty="0">
              <a:latin typeface="Sylfaen" pitchFamily="18" charset="0"/>
              <a:cs typeface="Times New Roman" panose="02020603050405020304" pitchFamily="18" charset="0"/>
            </a:endParaRPr>
          </a:p>
          <a:p>
            <a:endParaRPr lang="en-US" sz="1400" b="1" dirty="0">
              <a:latin typeface="Sylfaen" pitchFamily="18" charset="0"/>
              <a:cs typeface="Times New Roman" panose="02020603050405020304" pitchFamily="18" charset="0"/>
            </a:endParaRPr>
          </a:p>
          <a:p>
            <a:endParaRPr lang="en-US" sz="1400" b="1" dirty="0">
              <a:latin typeface="Sylfaen" pitchFamily="18" charset="0"/>
              <a:cs typeface="Times New Roman" panose="02020603050405020304" pitchFamily="18" charset="0"/>
            </a:endParaRPr>
          </a:p>
          <a:p>
            <a:endParaRPr lang="en-US" sz="1400" b="1" dirty="0">
              <a:latin typeface="Sylfaen" pitchFamily="18" charset="0"/>
              <a:cs typeface="Times New Roman" panose="02020603050405020304" pitchFamily="18" charset="0"/>
            </a:endParaRPr>
          </a:p>
          <a:p>
            <a:endParaRPr lang="en-US" sz="1400" b="1" dirty="0">
              <a:latin typeface="Sylfaen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C:\Users\User\Desktop\i4393de6aace2f5637eec93dee061618b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2852936"/>
            <a:ext cx="2857488" cy="1294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331405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0"/>
            <a:ext cx="8892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/>
            </a:b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20864" t="27344" r="48735" b="48242"/>
          <a:stretch>
            <a:fillRect/>
          </a:stretch>
        </p:blipFill>
        <p:spPr bwMode="auto">
          <a:xfrm>
            <a:off x="107504" y="4045010"/>
            <a:ext cx="4069686" cy="2599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395536" y="188640"/>
            <a:ext cx="8568951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1400" b="1" u="sng" dirty="0"/>
          </a:p>
          <a:p>
            <a:pPr algn="just"/>
            <a:endParaRPr lang="ru-RU" sz="1400" b="1" u="sng" dirty="0"/>
          </a:p>
          <a:p>
            <a:pPr algn="just"/>
            <a:r>
              <a:rPr lang="en-US" sz="1400" b="1" u="sng" dirty="0" err="1"/>
              <a:t>При</a:t>
            </a:r>
            <a:r>
              <a:rPr lang="en-US" sz="1400" b="1" u="sng" dirty="0"/>
              <a:t> SERS </a:t>
            </a:r>
            <a:r>
              <a:rPr lang="en-US" sz="1400" b="1" u="sng" dirty="0" err="1"/>
              <a:t>концентрация</a:t>
            </a:r>
            <a:r>
              <a:rPr lang="en-US" sz="1400" b="1" u="sng" dirty="0"/>
              <a:t> </a:t>
            </a:r>
            <a:r>
              <a:rPr lang="ru-RU" sz="1400" b="1" u="sng" dirty="0"/>
              <a:t>конкретн</a:t>
            </a:r>
            <a:r>
              <a:rPr lang="en-US" sz="1400" b="1" u="sng" dirty="0" err="1"/>
              <a:t>ого</a:t>
            </a:r>
            <a:r>
              <a:rPr lang="ru-RU" sz="1400" b="1" u="sng" dirty="0"/>
              <a:t> вирус</a:t>
            </a:r>
            <a:r>
              <a:rPr lang="en-US" sz="1400" b="1" u="sng" dirty="0"/>
              <a:t>а</a:t>
            </a:r>
            <a:r>
              <a:rPr lang="ru-RU" sz="1400" b="1" u="sng" dirty="0"/>
              <a:t> возле поверхности</a:t>
            </a:r>
            <a:r>
              <a:rPr lang="en-US" sz="1400" b="1" u="sng" dirty="0"/>
              <a:t> </a:t>
            </a:r>
            <a:r>
              <a:rPr lang="en-US" sz="1400" b="1" u="sng" dirty="0" err="1"/>
              <a:t>повышается</a:t>
            </a:r>
            <a:r>
              <a:rPr lang="en-US" sz="1400" b="1" u="sng" dirty="0"/>
              <a:t> </a:t>
            </a:r>
            <a:r>
              <a:rPr lang="en-US" sz="1400" b="1" u="sng" dirty="0" err="1"/>
              <a:t>за</a:t>
            </a:r>
            <a:r>
              <a:rPr lang="en-US" sz="1400" b="1" u="sng" dirty="0"/>
              <a:t> </a:t>
            </a:r>
            <a:r>
              <a:rPr lang="en-US" sz="1400" b="1" u="sng" dirty="0" err="1"/>
              <a:t>счет</a:t>
            </a:r>
            <a:r>
              <a:rPr lang="en-US" sz="1400" b="1" u="sng" dirty="0"/>
              <a:t> ТМ</a:t>
            </a:r>
            <a:r>
              <a:rPr lang="ru-RU" sz="1400" b="1" u="sng" dirty="0"/>
              <a:t>. </a:t>
            </a:r>
          </a:p>
          <a:p>
            <a:pPr algn="just"/>
            <a:r>
              <a:rPr lang="ru-RU" sz="1400" b="1" u="sng" dirty="0"/>
              <a:t>Усиления сигнала за счет концентрирования недостаточно для точного определения низких концентраций вирусов. Поэтому дополнительно использовали особые молекулы-красители, конкурирующие с вирусами за связывание с аптамерами. Взаимодействие этой краски с аптамером зависит от присутствия вируса. </a:t>
            </a:r>
          </a:p>
          <a:p>
            <a:pPr algn="just"/>
            <a:r>
              <a:rPr lang="ru-RU" sz="1400" b="1" dirty="0">
                <a:latin typeface="Sylfaen" pitchFamily="18" charset="0"/>
              </a:rPr>
              <a:t>В случае присутствия вируса он связывается с </a:t>
            </a:r>
            <a:r>
              <a:rPr lang="ru-RU" sz="1400" b="1" dirty="0" err="1">
                <a:latin typeface="Sylfaen" pitchFamily="18" charset="0"/>
              </a:rPr>
              <a:t>аптамерами</a:t>
            </a:r>
            <a:r>
              <a:rPr lang="ru-RU" sz="1400" b="1" dirty="0">
                <a:latin typeface="Sylfaen" pitchFamily="18" charset="0"/>
              </a:rPr>
              <a:t>, вызывая изменение </a:t>
            </a:r>
            <a:r>
              <a:rPr lang="en-US" sz="1400" b="1" dirty="0" err="1">
                <a:latin typeface="Sylfaen" pitchFamily="18" charset="0"/>
              </a:rPr>
              <a:t>спектральных</a:t>
            </a:r>
            <a:r>
              <a:rPr lang="ru-RU" sz="1400" b="1" dirty="0">
                <a:latin typeface="Sylfaen" pitchFamily="18" charset="0"/>
              </a:rPr>
              <a:t> характеристик биосенсора</a:t>
            </a:r>
            <a:r>
              <a:rPr lang="en-US" sz="1400" b="1" dirty="0">
                <a:latin typeface="Sylfaen" pitchFamily="18" charset="0"/>
              </a:rPr>
              <a:t> </a:t>
            </a:r>
            <a:r>
              <a:rPr lang="ru-RU" sz="1400" b="1" dirty="0">
                <a:solidFill>
                  <a:srgbClr val="FF0000"/>
                </a:solidFill>
                <a:latin typeface="Sylfaen" pitchFamily="18" charset="0"/>
              </a:rPr>
              <a:t>SERS</a:t>
            </a:r>
            <a:r>
              <a:rPr lang="en-US" sz="1400" b="1" dirty="0">
                <a:solidFill>
                  <a:srgbClr val="FF0000"/>
                </a:solidFill>
                <a:latin typeface="Sylfaen" pitchFamily="18" charset="0"/>
              </a:rPr>
              <a:t> </a:t>
            </a:r>
            <a:r>
              <a:rPr lang="ru-RU" sz="1400" b="1" dirty="0">
                <a:solidFill>
                  <a:srgbClr val="FF0000"/>
                </a:solidFill>
                <a:latin typeface="Sylfaen" pitchFamily="18" charset="0"/>
              </a:rPr>
              <a:t>– </a:t>
            </a:r>
            <a:r>
              <a:rPr lang="en-US" sz="1400" b="1" dirty="0" err="1">
                <a:solidFill>
                  <a:srgbClr val="FF0000"/>
                </a:solidFill>
                <a:latin typeface="Sylfaen" pitchFamily="18" charset="0"/>
              </a:rPr>
              <a:t>за</a:t>
            </a:r>
            <a:r>
              <a:rPr lang="en-US" sz="1400" b="1" dirty="0">
                <a:solidFill>
                  <a:srgbClr val="FF0000"/>
                </a:solidFill>
                <a:latin typeface="Sylfaen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Sylfaen" pitchFamily="18" charset="0"/>
              </a:rPr>
              <a:t>счет</a:t>
            </a:r>
            <a:r>
              <a:rPr lang="en-US" sz="1400" b="1" dirty="0">
                <a:solidFill>
                  <a:srgbClr val="FF0000"/>
                </a:solidFill>
                <a:latin typeface="Sylfaen" pitchFamily="18" charset="0"/>
              </a:rPr>
              <a:t> </a:t>
            </a:r>
            <a:r>
              <a:rPr lang="ru-RU" sz="1400" b="1" dirty="0">
                <a:solidFill>
                  <a:srgbClr val="FF0000"/>
                </a:solidFill>
                <a:latin typeface="Sylfaen" pitchFamily="18" charset="0"/>
              </a:rPr>
              <a:t>сигналов</a:t>
            </a:r>
            <a:r>
              <a:rPr lang="ru-RU" sz="1400" b="1" dirty="0">
                <a:latin typeface="Sylfaen" pitchFamily="18" charset="0"/>
              </a:rPr>
              <a:t> красителя Cy3, которое регистрируется с помощью </a:t>
            </a:r>
            <a:r>
              <a:rPr lang="ru-RU" sz="1400" b="1" dirty="0" err="1">
                <a:latin typeface="Sylfaen" pitchFamily="18" charset="0"/>
              </a:rPr>
              <a:t>рамановского</a:t>
            </a:r>
            <a:r>
              <a:rPr lang="ru-RU" sz="1400" b="1" dirty="0">
                <a:latin typeface="Sylfaen" pitchFamily="18" charset="0"/>
              </a:rPr>
              <a:t> спектрометра (</a:t>
            </a:r>
            <a:r>
              <a:rPr lang="ru-RU" sz="1400" b="1" dirty="0" err="1">
                <a:latin typeface="Sylfaen" pitchFamily="18" charset="0"/>
              </a:rPr>
              <a:t>Kukushkin</a:t>
            </a:r>
            <a:r>
              <a:rPr lang="ru-RU" sz="1400" b="1" dirty="0">
                <a:latin typeface="Sylfaen" pitchFamily="18" charset="0"/>
              </a:rPr>
              <a:t> V. </a:t>
            </a:r>
            <a:r>
              <a:rPr lang="ru-RU" sz="1400" b="1" dirty="0" err="1">
                <a:latin typeface="Sylfaen" pitchFamily="18" charset="0"/>
              </a:rPr>
              <a:t>et</a:t>
            </a:r>
            <a:r>
              <a:rPr lang="ru-RU" sz="1400" b="1" dirty="0">
                <a:latin typeface="Sylfaen" pitchFamily="18" charset="0"/>
              </a:rPr>
              <a:t> </a:t>
            </a:r>
            <a:r>
              <a:rPr lang="ru-RU" sz="1400" b="1" dirty="0" err="1">
                <a:latin typeface="Sylfaen" pitchFamily="18" charset="0"/>
              </a:rPr>
              <a:t>al</a:t>
            </a:r>
            <a:r>
              <a:rPr lang="ru-RU" sz="1400" b="1" dirty="0">
                <a:latin typeface="Sylfaen" pitchFamily="18" charset="0"/>
              </a:rPr>
              <a:t>., 2023).</a:t>
            </a:r>
          </a:p>
          <a:p>
            <a:pPr algn="just"/>
            <a:r>
              <a:rPr lang="ru-RU" sz="1400" b="1" u="sng" dirty="0"/>
              <a:t>Анализируя полученный спектр, можно точно определить концентрацию вируса в пробе</a:t>
            </a:r>
          </a:p>
          <a:p>
            <a:pPr algn="just"/>
            <a:endParaRPr lang="ru-RU" sz="1400" b="1" u="sng" dirty="0">
              <a:latin typeface="Sylfaen" pitchFamily="18" charset="0"/>
            </a:endParaRPr>
          </a:p>
          <a:p>
            <a:pPr algn="just"/>
            <a:r>
              <a:rPr lang="en-US" sz="1400" b="1" i="1" dirty="0">
                <a:latin typeface="Sylfaen" pitchFamily="18" charset="0"/>
              </a:rPr>
              <a:t>О</a:t>
            </a:r>
            <a:r>
              <a:rPr lang="ru-RU" sz="1400" b="1" i="1" dirty="0">
                <a:latin typeface="Sylfaen" pitchFamily="18" charset="0"/>
              </a:rPr>
              <a:t>бразец, содержащий вирус в раствор</a:t>
            </a:r>
            <a:r>
              <a:rPr lang="en-US" sz="1400" b="1" i="1" dirty="0">
                <a:latin typeface="Sylfaen" pitchFamily="18" charset="0"/>
              </a:rPr>
              <a:t>е </a:t>
            </a:r>
            <a:r>
              <a:rPr lang="ru-RU" sz="1400" b="1" i="1" dirty="0">
                <a:latin typeface="Sylfaen" pitchFamily="18" charset="0"/>
              </a:rPr>
              <a:t>пропускается через мембрану методом фильтрации. </a:t>
            </a:r>
            <a:endParaRPr lang="en-US" sz="1400" b="1" i="1" dirty="0">
              <a:latin typeface="Sylfaen" pitchFamily="18" charset="0"/>
            </a:endParaRPr>
          </a:p>
          <a:p>
            <a:pPr algn="just"/>
            <a:r>
              <a:rPr lang="ru-RU" sz="1400" b="1" i="1" dirty="0"/>
              <a:t>Использовалась SERS-активная плёнка, изготовленная из полиэтилентерефталата (ПЭТ), с порами диаметром 360 нм и плотностью 2,6•10⁸ см⁻². На поверхность плёнки были нанесены слои наночастиц хрома и серебра.</a:t>
            </a:r>
            <a:endParaRPr lang="hy-AM" sz="1400" b="1" i="1" dirty="0"/>
          </a:p>
          <a:p>
            <a:pPr algn="just"/>
            <a:r>
              <a:rPr lang="ru-RU" sz="1400" b="1" i="1" dirty="0"/>
              <a:t>Мембрану обрабатывали ДНК-аптамерами</a:t>
            </a:r>
            <a:r>
              <a:rPr lang="en-US" sz="1400" b="1" i="1" dirty="0"/>
              <a:t> (</a:t>
            </a:r>
            <a:r>
              <a:rPr lang="ru-RU" sz="1400" b="1" i="1" dirty="0"/>
              <a:t>модифицированными SH-группой и красителем Cy3</a:t>
            </a:r>
            <a:r>
              <a:rPr lang="en-US" sz="1400" b="1" i="1" dirty="0"/>
              <a:t>)</a:t>
            </a:r>
            <a:r>
              <a:rPr lang="ru-RU" sz="1400" b="1" i="1" dirty="0"/>
              <a:t>, специфичными для гемагглютинину вируса гриппа А. </a:t>
            </a:r>
            <a:endParaRPr lang="en-US" sz="1400" b="1" i="1" dirty="0"/>
          </a:p>
          <a:p>
            <a:pPr algn="just"/>
            <a:endParaRPr lang="hy-AM" dirty="0">
              <a:latin typeface="Sylfaen" pitchFamily="18" charset="0"/>
            </a:endParaRPr>
          </a:p>
          <a:p>
            <a:pPr algn="just"/>
            <a:endParaRPr lang="ru-RU" dirty="0">
              <a:latin typeface="Sylfaen" pitchFamily="18" charset="0"/>
            </a:endParaRPr>
          </a:p>
          <a:p>
            <a:pPr algn="just"/>
            <a:endParaRPr lang="en-US" dirty="0">
              <a:latin typeface="Sylfae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l="17569" t="44922" r="42350" b="19921"/>
          <a:stretch>
            <a:fillRect/>
          </a:stretch>
        </p:blipFill>
        <p:spPr bwMode="auto">
          <a:xfrm>
            <a:off x="4582150" y="3956086"/>
            <a:ext cx="4572000" cy="29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179512" y="2996952"/>
            <a:ext cx="917883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>
              <a:latin typeface="Sylfaen" pitchFamily="18" charset="0"/>
            </a:endParaRPr>
          </a:p>
          <a:p>
            <a:endParaRPr lang="en-US" b="1" dirty="0">
              <a:latin typeface="Sylfaen" pitchFamily="18" charset="0"/>
            </a:endParaRPr>
          </a:p>
          <a:p>
            <a:endParaRPr lang="en-US" b="1" dirty="0">
              <a:latin typeface="Sylfaen" pitchFamily="18" charset="0"/>
            </a:endParaRPr>
          </a:p>
          <a:p>
            <a:endParaRPr lang="en-US" b="1" dirty="0">
              <a:latin typeface="Sylfaen" pitchFamily="18" charset="0"/>
            </a:endParaRPr>
          </a:p>
          <a:p>
            <a:endParaRPr lang="en-US" b="1" dirty="0">
              <a:latin typeface="Sylfaen" pitchFamily="18" charset="0"/>
            </a:endParaRPr>
          </a:p>
          <a:p>
            <a:endParaRPr lang="en-US" b="1" dirty="0">
              <a:latin typeface="Sylfaen" pitchFamily="18" charset="0"/>
            </a:endParaRPr>
          </a:p>
          <a:p>
            <a:endParaRPr lang="en-US" b="1" dirty="0">
              <a:latin typeface="Sylfaen" pitchFamily="18" charset="0"/>
            </a:endParaRPr>
          </a:p>
          <a:p>
            <a:endParaRPr lang="en-US" b="1" dirty="0">
              <a:latin typeface="Sylfaen" pitchFamily="18" charset="0"/>
            </a:endParaRPr>
          </a:p>
          <a:p>
            <a:endParaRPr lang="en-US" b="1" dirty="0">
              <a:latin typeface="Sylfaen" pitchFamily="18" charset="0"/>
            </a:endParaRPr>
          </a:p>
          <a:p>
            <a:endParaRPr lang="en-US" b="1" dirty="0">
              <a:latin typeface="Sylfaen" pitchFamily="18" charset="0"/>
            </a:endParaRPr>
          </a:p>
          <a:p>
            <a:endParaRPr lang="en-US" b="1" dirty="0">
              <a:latin typeface="Sylfaen" pitchFamily="18" charset="0"/>
            </a:endParaRPr>
          </a:p>
          <a:p>
            <a:endParaRPr lang="en-US" b="1" dirty="0">
              <a:latin typeface="Sylfaen" pitchFamily="18" charset="0"/>
            </a:endParaRPr>
          </a:p>
          <a:p>
            <a:endParaRPr lang="ru-RU" sz="1200" b="1" dirty="0">
              <a:latin typeface="Sylfaen" pitchFamily="18" charset="0"/>
            </a:endParaRPr>
          </a:p>
          <a:p>
            <a:r>
              <a:rPr lang="en-US" sz="1200" b="1" dirty="0">
                <a:latin typeface="Sylfaen" pitchFamily="18" charset="0"/>
              </a:rPr>
              <a:t>SERS - </a:t>
            </a:r>
            <a:r>
              <a:rPr lang="ru-RU" sz="1200" b="1" dirty="0">
                <a:latin typeface="Sylfaen" pitchFamily="18" charset="0"/>
              </a:rPr>
              <a:t>Поверхностно-усиленная спектроскопия </a:t>
            </a:r>
            <a:endParaRPr lang="en-US" sz="1200" b="1" dirty="0">
              <a:latin typeface="Sylfaen" pitchFamily="18" charset="0"/>
            </a:endParaRPr>
          </a:p>
          <a:p>
            <a:r>
              <a:rPr lang="ru-RU" sz="1200" b="1" dirty="0">
                <a:latin typeface="Sylfaen" pitchFamily="18" charset="0"/>
              </a:rPr>
              <a:t>комбинационного рассеяния </a:t>
            </a:r>
            <a:endParaRPr lang="ru-RU" sz="1200" dirty="0">
              <a:latin typeface="Sylfaen" pitchFamily="18" charset="0"/>
            </a:endParaRPr>
          </a:p>
        </p:txBody>
      </p:sp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0" y="120878"/>
            <a:ext cx="74863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                                          </a:t>
            </a:r>
            <a:r>
              <a:rPr kumimoji="0" lang="ru-RU" sz="20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ДНК-аптасенсоры для  вируса гриппа А</a:t>
            </a:r>
            <a:endParaRPr kumimoji="0" lang="ru-RU" sz="2000" b="0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ylfaen" pitchFamily="18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282" y="214290"/>
            <a:ext cx="864399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>
                <a:latin typeface="Sylfaen" pitchFamily="18" charset="0"/>
              </a:rPr>
              <a:t>Аптасенсоры (аптамеры в биосенсорах) способны обнаруживать несколько вирусных частиц в образце с пределом обнаружения 10–100 вирусных частиц на мл или 2–5 вирусных частиц на образец в течение 15 мин.</a:t>
            </a:r>
            <a:endParaRPr lang="en-US" sz="2000" b="1" u="sng" dirty="0">
              <a:latin typeface="Sylfaen" pitchFamily="18" charset="0"/>
            </a:endParaRPr>
          </a:p>
          <a:p>
            <a:pPr algn="ctr"/>
            <a:endParaRPr lang="en-US" dirty="0">
              <a:latin typeface="Sylfae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26940" t="27362" r="38377" b="15820"/>
          <a:stretch>
            <a:fillRect/>
          </a:stretch>
        </p:blipFill>
        <p:spPr bwMode="auto">
          <a:xfrm>
            <a:off x="179512" y="1700808"/>
            <a:ext cx="3816424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995936" y="1841342"/>
            <a:ext cx="5148064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b="1" dirty="0">
                <a:latin typeface="Sylfaen" pitchFamily="18" charset="0"/>
              </a:rPr>
              <a:t>Получение</a:t>
            </a:r>
            <a:r>
              <a:rPr lang="hy-AM" b="1" dirty="0">
                <a:latin typeface="Sylfaen" pitchFamily="18" charset="0"/>
              </a:rPr>
              <a:t> </a:t>
            </a:r>
            <a:r>
              <a:rPr lang="ru-RU" b="1" dirty="0">
                <a:latin typeface="Sylfaen" pitchFamily="18" charset="0"/>
              </a:rPr>
              <a:t>наночастиц серебра</a:t>
            </a:r>
            <a:endParaRPr lang="hy-AM" b="1" dirty="0">
              <a:latin typeface="Sylfaen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b="1" dirty="0">
                <a:latin typeface="Sylfaen" pitchFamily="18" charset="0"/>
              </a:rPr>
              <a:t>Функционализация наночастиц проводилась с использованием тиолированных аптамеров</a:t>
            </a:r>
            <a:r>
              <a:rPr lang="hy-AM" b="1" dirty="0">
                <a:latin typeface="Sylfaen" pitchFamily="18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dirty="0">
                <a:latin typeface="Sylfaen" pitchFamily="18" charset="0"/>
              </a:rPr>
              <a:t>Аптамеры должны быть помечены рамановским флуоресцентным красителем, который обеспечивает сигнал SERS</a:t>
            </a:r>
            <a:r>
              <a:rPr lang="en-US" b="1" dirty="0">
                <a:latin typeface="Sylfaen" pitchFamily="18" charset="0"/>
              </a:rPr>
              <a:t> (Surface-Enhanced Raman Scattering) </a:t>
            </a:r>
            <a:endParaRPr lang="ru-RU" b="1" dirty="0">
              <a:latin typeface="Sylfaen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Sylfaen" pitchFamily="18" charset="0"/>
              </a:rPr>
              <a:t>(</a:t>
            </a:r>
            <a:r>
              <a:rPr lang="ru-RU" b="1" dirty="0">
                <a:latin typeface="Sylfaen" pitchFamily="18" charset="0"/>
              </a:rPr>
              <a:t>Краситель BHQ-2-амин взаимодействует с аптамером</a:t>
            </a:r>
            <a:r>
              <a:rPr lang="en-US" b="1" dirty="0">
                <a:latin typeface="Sylfaen" pitchFamily="18" charset="0"/>
              </a:rPr>
              <a:t>)</a:t>
            </a:r>
            <a:r>
              <a:rPr lang="ru-RU" b="1" dirty="0">
                <a:latin typeface="Sylfaen" pitchFamily="18" charset="0"/>
              </a:rPr>
              <a:t>.</a:t>
            </a:r>
            <a:endParaRPr lang="hy-AM" b="1" dirty="0">
              <a:latin typeface="Sylfaen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hy-AM" sz="1600" dirty="0">
              <a:latin typeface="Sylfaen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hy-AM" sz="1600" dirty="0">
              <a:latin typeface="Sylfae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3528" y="548680"/>
            <a:ext cx="856895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052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496944" cy="6048672"/>
          </a:xfrm>
        </p:spPr>
        <p:txBody>
          <a:bodyPr wrap="square">
            <a:noAutofit/>
          </a:bodyPr>
          <a:lstStyle/>
          <a:p>
            <a:pPr algn="l"/>
            <a:r>
              <a:rPr lang="en-US" sz="1600" b="1" dirty="0">
                <a:latin typeface="Sylfaen" pitchFamily="18" charset="0"/>
              </a:rPr>
              <a:t>    </a:t>
            </a:r>
            <a:r>
              <a:rPr lang="ru-RU" sz="1600" b="1" dirty="0">
                <a:latin typeface="Sylfaen" pitchFamily="18" charset="0"/>
              </a:rPr>
              <a:t>   </a:t>
            </a:r>
            <a:r>
              <a:rPr lang="ru-RU" sz="1600" dirty="0">
                <a:latin typeface="Sylfaen" pitchFamily="18" charset="0"/>
              </a:rPr>
              <a:t>Сама </a:t>
            </a:r>
            <a:r>
              <a:rPr lang="en-US" sz="1600" dirty="0">
                <a:latin typeface="Sylfaen" pitchFamily="18" charset="0"/>
              </a:rPr>
              <a:t> </a:t>
            </a:r>
            <a:r>
              <a:rPr lang="ru-RU" sz="1600" dirty="0">
                <a:latin typeface="Sylfaen" pitchFamily="18" charset="0"/>
              </a:rPr>
              <a:t>идея </a:t>
            </a:r>
            <a:r>
              <a:rPr lang="en-US" sz="1600" dirty="0">
                <a:latin typeface="Sylfaen" pitchFamily="18" charset="0"/>
              </a:rPr>
              <a:t> </a:t>
            </a:r>
            <a:r>
              <a:rPr lang="ru-RU" sz="1600" dirty="0">
                <a:latin typeface="Sylfaen" pitchFamily="18" charset="0"/>
              </a:rPr>
              <a:t>получения </a:t>
            </a:r>
            <a:r>
              <a:rPr lang="en-US" sz="1600" dirty="0">
                <a:latin typeface="Sylfaen" pitchFamily="18" charset="0"/>
              </a:rPr>
              <a:t> </a:t>
            </a:r>
            <a:r>
              <a:rPr lang="ru-RU" sz="1600" dirty="0">
                <a:latin typeface="Sylfaen" pitchFamily="18" charset="0"/>
              </a:rPr>
              <a:t>пористых </a:t>
            </a:r>
            <a:r>
              <a:rPr lang="en-US" sz="1600" dirty="0">
                <a:latin typeface="Sylfaen" pitchFamily="18" charset="0"/>
              </a:rPr>
              <a:t> </a:t>
            </a:r>
            <a:r>
              <a:rPr lang="ru-RU" sz="1600" dirty="0">
                <a:latin typeface="Sylfaen" pitchFamily="18" charset="0"/>
              </a:rPr>
              <a:t>пленок </a:t>
            </a:r>
            <a:r>
              <a:rPr lang="en-US" sz="1600" dirty="0">
                <a:latin typeface="Sylfaen" pitchFamily="18" charset="0"/>
              </a:rPr>
              <a:t> </a:t>
            </a:r>
            <a:r>
              <a:rPr lang="ru-RU" sz="1600" dirty="0">
                <a:latin typeface="Sylfaen" pitchFamily="18" charset="0"/>
              </a:rPr>
              <a:t>при</a:t>
            </a:r>
            <a:r>
              <a:rPr lang="en-US" sz="1600" dirty="0">
                <a:latin typeface="Sylfaen" pitchFamily="18" charset="0"/>
              </a:rPr>
              <a:t> </a:t>
            </a:r>
            <a:r>
              <a:rPr lang="ru-RU" sz="1600" dirty="0">
                <a:latin typeface="Sylfaen" pitchFamily="18" charset="0"/>
              </a:rPr>
              <a:t> помощи </a:t>
            </a:r>
            <a:r>
              <a:rPr lang="en-US" sz="1600" dirty="0">
                <a:latin typeface="Sylfaen" pitchFamily="18" charset="0"/>
              </a:rPr>
              <a:t> </a:t>
            </a:r>
            <a:r>
              <a:rPr lang="ru-RU" sz="1600" dirty="0">
                <a:latin typeface="Sylfaen" pitchFamily="18" charset="0"/>
              </a:rPr>
              <a:t>облучения</a:t>
            </a:r>
            <a:r>
              <a:rPr lang="en-US" sz="1600" dirty="0">
                <a:latin typeface="Sylfaen" pitchFamily="18" charset="0"/>
              </a:rPr>
              <a:t> </a:t>
            </a:r>
            <a:r>
              <a:rPr lang="ru-RU" sz="1600" dirty="0">
                <a:latin typeface="Sylfaen" pitchFamily="18" charset="0"/>
              </a:rPr>
              <a:t>их заряженными частицами с</a:t>
            </a:r>
            <a:r>
              <a:rPr lang="en-US" sz="1600" dirty="0">
                <a:latin typeface="Sylfaen" pitchFamily="18" charset="0"/>
              </a:rPr>
              <a:t> </a:t>
            </a:r>
            <a:r>
              <a:rPr lang="ru-RU" sz="1600" dirty="0">
                <a:latin typeface="Sylfaen" pitchFamily="18" charset="0"/>
              </a:rPr>
              <a:t>последующим травлением </a:t>
            </a:r>
            <a:r>
              <a:rPr lang="en-US" sz="1600" dirty="0">
                <a:latin typeface="Sylfaen" pitchFamily="18" charset="0"/>
              </a:rPr>
              <a:t> </a:t>
            </a:r>
            <a:r>
              <a:rPr lang="ru-RU" sz="1600" dirty="0">
                <a:latin typeface="Sylfaen" pitchFamily="18" charset="0"/>
              </a:rPr>
              <a:t>была </a:t>
            </a:r>
            <a:r>
              <a:rPr lang="en-US" sz="1600" dirty="0">
                <a:latin typeface="Sylfaen" pitchFamily="18" charset="0"/>
              </a:rPr>
              <a:t> </a:t>
            </a:r>
            <a:r>
              <a:rPr lang="ru-RU" sz="1600" dirty="0">
                <a:latin typeface="Sylfaen" pitchFamily="18" charset="0"/>
              </a:rPr>
              <a:t>впервые </a:t>
            </a:r>
            <a:r>
              <a:rPr lang="en-US" sz="1600" dirty="0">
                <a:latin typeface="Sylfaen" pitchFamily="18" charset="0"/>
              </a:rPr>
              <a:t> </a:t>
            </a:r>
            <a:r>
              <a:rPr lang="ru-RU" sz="1600" dirty="0">
                <a:latin typeface="Sylfaen" pitchFamily="18" charset="0"/>
              </a:rPr>
              <a:t>реализована </a:t>
            </a:r>
            <a:r>
              <a:rPr lang="en-US" sz="1600" dirty="0">
                <a:latin typeface="Sylfaen" pitchFamily="18" charset="0"/>
              </a:rPr>
              <a:t> </a:t>
            </a:r>
            <a:r>
              <a:rPr lang="ru-RU" sz="1600" dirty="0">
                <a:latin typeface="Sylfaen" pitchFamily="18" charset="0"/>
              </a:rPr>
              <a:t>в</a:t>
            </a:r>
            <a:r>
              <a:rPr lang="en-US" sz="1600" dirty="0">
                <a:latin typeface="Sylfaen" pitchFamily="18" charset="0"/>
              </a:rPr>
              <a:t> </a:t>
            </a:r>
            <a:r>
              <a:rPr lang="ru-RU" sz="1600" dirty="0">
                <a:latin typeface="Sylfaen" pitchFamily="18" charset="0"/>
              </a:rPr>
              <a:t> Америке. Там</a:t>
            </a:r>
            <a:r>
              <a:rPr lang="en-US" sz="1600" dirty="0">
                <a:latin typeface="Sylfaen" pitchFamily="18" charset="0"/>
              </a:rPr>
              <a:t> </a:t>
            </a:r>
            <a:r>
              <a:rPr lang="ru-RU" sz="1600" dirty="0">
                <a:latin typeface="Sylfaen" pitchFamily="18" charset="0"/>
              </a:rPr>
              <a:t> было начато</a:t>
            </a:r>
            <a:r>
              <a:rPr lang="en-US" sz="1600" dirty="0">
                <a:latin typeface="Sylfaen" pitchFamily="18" charset="0"/>
              </a:rPr>
              <a:t> </a:t>
            </a:r>
            <a:r>
              <a:rPr lang="ru-RU" sz="1600" dirty="0">
                <a:latin typeface="Sylfaen" pitchFamily="18" charset="0"/>
              </a:rPr>
              <a:t>производство ядерных фильтров с помощью </a:t>
            </a:r>
            <a:r>
              <a:rPr lang="en-US" sz="1600" dirty="0">
                <a:latin typeface="Sylfaen" pitchFamily="18" charset="0"/>
              </a:rPr>
              <a:t> </a:t>
            </a:r>
            <a:r>
              <a:rPr lang="ru-RU" sz="1600" dirty="0">
                <a:latin typeface="Sylfaen" pitchFamily="18" charset="0"/>
              </a:rPr>
              <a:t>осколков </a:t>
            </a:r>
            <a:r>
              <a:rPr lang="en-US" sz="1600" dirty="0">
                <a:latin typeface="Sylfaen" pitchFamily="18" charset="0"/>
              </a:rPr>
              <a:t> </a:t>
            </a:r>
            <a:r>
              <a:rPr lang="ru-RU" sz="1600" dirty="0">
                <a:latin typeface="Sylfaen" pitchFamily="18" charset="0"/>
              </a:rPr>
              <a:t>деления </a:t>
            </a:r>
            <a:r>
              <a:rPr lang="en-US" sz="1600" dirty="0">
                <a:latin typeface="Sylfaen" pitchFamily="18" charset="0"/>
              </a:rPr>
              <a:t> </a:t>
            </a:r>
            <a:r>
              <a:rPr lang="ru-RU" sz="1600" dirty="0">
                <a:latin typeface="Sylfaen" pitchFamily="18" charset="0"/>
              </a:rPr>
              <a:t>на</a:t>
            </a:r>
            <a:r>
              <a:rPr lang="en-US" sz="1600" dirty="0">
                <a:latin typeface="Sylfaen" pitchFamily="18" charset="0"/>
              </a:rPr>
              <a:t> </a:t>
            </a:r>
            <a:r>
              <a:rPr lang="ru-RU" sz="1600" dirty="0">
                <a:latin typeface="Sylfaen" pitchFamily="18" charset="0"/>
              </a:rPr>
              <a:t>атомных</a:t>
            </a:r>
            <a:r>
              <a:rPr lang="en-US" sz="1600" dirty="0">
                <a:latin typeface="Sylfaen" pitchFamily="18" charset="0"/>
              </a:rPr>
              <a:t>  </a:t>
            </a:r>
            <a:r>
              <a:rPr lang="ru-RU" sz="1600" dirty="0">
                <a:latin typeface="Sylfaen" pitchFamily="18" charset="0"/>
              </a:rPr>
              <a:t> реакторах. </a:t>
            </a:r>
            <a:r>
              <a:rPr lang="en-US" sz="1600" dirty="0">
                <a:latin typeface="Sylfaen" pitchFamily="18" charset="0"/>
              </a:rPr>
              <a:t> </a:t>
            </a:r>
            <a:r>
              <a:rPr lang="ru-RU" sz="1600" dirty="0">
                <a:latin typeface="Sylfaen" pitchFamily="18" charset="0"/>
              </a:rPr>
              <a:t>Но</a:t>
            </a:r>
            <a:r>
              <a:rPr lang="en-US" sz="1600" dirty="0">
                <a:latin typeface="Sylfaen" pitchFamily="18" charset="0"/>
              </a:rPr>
              <a:t> </a:t>
            </a:r>
            <a:r>
              <a:rPr lang="ru-RU" sz="1600" dirty="0">
                <a:latin typeface="Sylfaen" pitchFamily="18" charset="0"/>
              </a:rPr>
              <a:t> осколки</a:t>
            </a:r>
            <a:r>
              <a:rPr lang="en-US" sz="1600" dirty="0">
                <a:latin typeface="Sylfaen" pitchFamily="18" charset="0"/>
              </a:rPr>
              <a:t>  </a:t>
            </a:r>
            <a:r>
              <a:rPr lang="ru-RU" sz="1600" dirty="0">
                <a:latin typeface="Sylfaen" pitchFamily="18" charset="0"/>
              </a:rPr>
              <a:t>деления </a:t>
            </a:r>
            <a:r>
              <a:rPr lang="en-US" sz="1600" dirty="0">
                <a:latin typeface="Sylfaen" pitchFamily="18" charset="0"/>
              </a:rPr>
              <a:t> </a:t>
            </a:r>
            <a:r>
              <a:rPr lang="ru-RU" sz="1600" dirty="0">
                <a:latin typeface="Sylfaen" pitchFamily="18" charset="0"/>
              </a:rPr>
              <a:t>ядер </a:t>
            </a:r>
            <a:r>
              <a:rPr lang="en-US" sz="1600" dirty="0">
                <a:latin typeface="Sylfaen" pitchFamily="18" charset="0"/>
              </a:rPr>
              <a:t> </a:t>
            </a:r>
            <a:r>
              <a:rPr lang="ru-RU" sz="1600" dirty="0">
                <a:latin typeface="Sylfaen" pitchFamily="18" charset="0"/>
              </a:rPr>
              <a:t>в</a:t>
            </a:r>
            <a:r>
              <a:rPr lang="en-US" sz="1600" dirty="0">
                <a:latin typeface="Sylfaen" pitchFamily="18" charset="0"/>
              </a:rPr>
              <a:t>  </a:t>
            </a:r>
            <a:r>
              <a:rPr lang="ru-RU" sz="1600" dirty="0">
                <a:latin typeface="Sylfaen" pitchFamily="18" charset="0"/>
              </a:rPr>
              <a:t>большинстве </a:t>
            </a:r>
            <a:r>
              <a:rPr lang="en-US" sz="1600" dirty="0">
                <a:latin typeface="Sylfaen" pitchFamily="18" charset="0"/>
              </a:rPr>
              <a:t> </a:t>
            </a:r>
            <a:r>
              <a:rPr lang="ru-RU" sz="1600" dirty="0">
                <a:latin typeface="Sylfaen" pitchFamily="18" charset="0"/>
              </a:rPr>
              <a:t>своем – радиоактивные</a:t>
            </a:r>
            <a:r>
              <a:rPr lang="en-US" sz="1600" dirty="0">
                <a:latin typeface="Sylfaen" pitchFamily="18" charset="0"/>
              </a:rPr>
              <a:t> </a:t>
            </a:r>
            <a:r>
              <a:rPr lang="ru-RU" sz="1600" dirty="0">
                <a:latin typeface="Sylfaen" pitchFamily="18" charset="0"/>
              </a:rPr>
              <a:t> изотопы. </a:t>
            </a:r>
            <a:br>
              <a:rPr lang="en-US" sz="1600" dirty="0">
                <a:latin typeface="Sylfaen" pitchFamily="18" charset="0"/>
              </a:rPr>
            </a:br>
            <a:r>
              <a:rPr lang="ru-RU" sz="1600" dirty="0">
                <a:latin typeface="Sylfaen" pitchFamily="18" charset="0"/>
              </a:rPr>
              <a:t>И, поскольку часть осколков остается в</a:t>
            </a:r>
            <a:r>
              <a:rPr lang="en-US" sz="1600" dirty="0">
                <a:latin typeface="Sylfaen" pitchFamily="18" charset="0"/>
              </a:rPr>
              <a:t> </a:t>
            </a:r>
            <a:r>
              <a:rPr lang="ru-RU" sz="1600" dirty="0">
                <a:latin typeface="Sylfaen" pitchFamily="18" charset="0"/>
              </a:rPr>
              <a:t> пленке, она </a:t>
            </a:r>
            <a:r>
              <a:rPr lang="en-US" sz="1600" dirty="0">
                <a:latin typeface="Sylfaen" pitchFamily="18" charset="0"/>
              </a:rPr>
              <a:t> </a:t>
            </a:r>
            <a:r>
              <a:rPr lang="ru-RU" sz="1600" dirty="0">
                <a:latin typeface="Sylfaen" pitchFamily="18" charset="0"/>
              </a:rPr>
              <a:t>становится </a:t>
            </a:r>
            <a:r>
              <a:rPr lang="en-US" sz="1600" dirty="0">
                <a:latin typeface="Sylfaen" pitchFamily="18" charset="0"/>
              </a:rPr>
              <a:t>  </a:t>
            </a:r>
            <a:r>
              <a:rPr lang="ru-RU" sz="1600" dirty="0">
                <a:latin typeface="Sylfaen" pitchFamily="18" charset="0"/>
              </a:rPr>
              <a:t>радиоактивной. </a:t>
            </a:r>
            <a:br>
              <a:rPr lang="en-US" sz="1600" dirty="0">
                <a:latin typeface="Sylfaen" pitchFamily="18" charset="0"/>
              </a:rPr>
            </a:br>
            <a:r>
              <a:rPr lang="en-US" sz="1600" dirty="0">
                <a:latin typeface="Sylfaen" pitchFamily="18" charset="0"/>
              </a:rPr>
              <a:t>         </a:t>
            </a:r>
            <a:r>
              <a:rPr lang="ru-RU" sz="1600" b="1" dirty="0">
                <a:latin typeface="Sylfaen" pitchFamily="18" charset="0"/>
              </a:rPr>
              <a:t>Георгий</a:t>
            </a:r>
            <a:r>
              <a:rPr lang="en-US" sz="1600" b="1" dirty="0">
                <a:latin typeface="Sylfaen" pitchFamily="18" charset="0"/>
              </a:rPr>
              <a:t>  </a:t>
            </a:r>
            <a:r>
              <a:rPr lang="ru-RU" sz="1600" b="1" dirty="0">
                <a:latin typeface="Sylfaen" pitchFamily="18" charset="0"/>
              </a:rPr>
              <a:t> Николаевич Флеров предложил использовать для получения трековых </a:t>
            </a:r>
            <a:r>
              <a:rPr lang="en-US" sz="1600" b="1" dirty="0">
                <a:latin typeface="Sylfaen" pitchFamily="18" charset="0"/>
              </a:rPr>
              <a:t> </a:t>
            </a:r>
            <a:r>
              <a:rPr lang="ru-RU" sz="1600" b="1" dirty="0">
                <a:latin typeface="Sylfaen" pitchFamily="18" charset="0"/>
              </a:rPr>
              <a:t>мембран </a:t>
            </a:r>
            <a:r>
              <a:rPr lang="en-US" sz="1600" b="1" dirty="0">
                <a:latin typeface="Sylfaen" pitchFamily="18" charset="0"/>
              </a:rPr>
              <a:t> </a:t>
            </a:r>
            <a:r>
              <a:rPr lang="ru-RU" sz="1600" b="1" dirty="0">
                <a:latin typeface="Sylfaen" pitchFamily="18" charset="0"/>
              </a:rPr>
              <a:t>ускорители </a:t>
            </a:r>
            <a:r>
              <a:rPr lang="en-US" sz="1600" b="1" dirty="0">
                <a:latin typeface="Sylfaen" pitchFamily="18" charset="0"/>
              </a:rPr>
              <a:t> </a:t>
            </a:r>
            <a:r>
              <a:rPr lang="ru-RU" sz="1600" b="1" dirty="0">
                <a:latin typeface="Sylfaen" pitchFamily="18" charset="0"/>
              </a:rPr>
              <a:t>тяжелых ионов. </a:t>
            </a:r>
            <a:r>
              <a:rPr lang="ru-RU" sz="1600" dirty="0">
                <a:latin typeface="Sylfaen" pitchFamily="18" charset="0"/>
              </a:rPr>
              <a:t>Он сказал: </a:t>
            </a:r>
            <a:r>
              <a:rPr lang="en-US" sz="1600" dirty="0">
                <a:latin typeface="Sylfaen" pitchFamily="18" charset="0"/>
              </a:rPr>
              <a:t> </a:t>
            </a:r>
            <a:r>
              <a:rPr lang="ru-RU" sz="1600" b="1" dirty="0">
                <a:latin typeface="Sylfaen" pitchFamily="18" charset="0"/>
              </a:rPr>
              <a:t>«Если не сделаем мы, то в СССР этого не сделает никто».</a:t>
            </a:r>
            <a:br>
              <a:rPr lang="ru-RU" sz="1600" b="1" dirty="0">
                <a:latin typeface="Sylfaen" pitchFamily="18" charset="0"/>
              </a:rPr>
            </a:br>
            <a:r>
              <a:rPr lang="ru-RU" sz="1600" dirty="0">
                <a:latin typeface="Sylfaen" pitchFamily="18" charset="0"/>
              </a:rPr>
              <a:t>          </a:t>
            </a:r>
            <a:r>
              <a:rPr lang="ru-RU" sz="1600" dirty="0">
                <a:solidFill>
                  <a:srgbClr val="000000"/>
                </a:solidFill>
                <a:latin typeface="Charis SIL"/>
                <a:ea typeface="Calibri" panose="020F0502020204030204" pitchFamily="34" charset="0"/>
                <a:cs typeface="Charis SIL"/>
              </a:rPr>
              <a:t>Такие мембраны изготавливаются из </a:t>
            </a:r>
            <a:r>
              <a:rPr lang="ru-RU" sz="1600" b="1" dirty="0">
                <a:solidFill>
                  <a:srgbClr val="000000"/>
                </a:solidFill>
                <a:latin typeface="Charis SIL"/>
                <a:ea typeface="Calibri" panose="020F0502020204030204" pitchFamily="34" charset="0"/>
                <a:cs typeface="Charis SIL"/>
              </a:rPr>
              <a:t>полимерных плёнок толщиной 12—23 микрона</a:t>
            </a:r>
            <a:r>
              <a:rPr lang="ru-RU" sz="1600" dirty="0">
                <a:solidFill>
                  <a:srgbClr val="000000"/>
                </a:solidFill>
                <a:latin typeface="Charis SIL"/>
                <a:ea typeface="Calibri" panose="020F0502020204030204" pitchFamily="34" charset="0"/>
                <a:cs typeface="Charis SIL"/>
              </a:rPr>
              <a:t> посредством бомбардировки их высоко-</a:t>
            </a:r>
            <a:r>
              <a:rPr lang="ru-RU" sz="1600" b="1" dirty="0" err="1">
                <a:solidFill>
                  <a:srgbClr val="000000"/>
                </a:solidFill>
                <a:latin typeface="Charis SIL"/>
                <a:ea typeface="Calibri" panose="020F0502020204030204" pitchFamily="34" charset="0"/>
                <a:cs typeface="Charis SIL"/>
              </a:rPr>
              <a:t>энергетичными</a:t>
            </a:r>
            <a:r>
              <a:rPr lang="ru-RU" sz="1600" b="1" dirty="0">
                <a:solidFill>
                  <a:srgbClr val="000000"/>
                </a:solidFill>
                <a:latin typeface="Charis SIL"/>
                <a:ea typeface="Calibri" panose="020F0502020204030204" pitchFamily="34" charset="0"/>
                <a:cs typeface="Charis SIL"/>
              </a:rPr>
              <a:t> </a:t>
            </a:r>
            <a:r>
              <a:rPr lang="ru-RU" sz="1600" b="1" dirty="0">
                <a:solidFill>
                  <a:srgbClr val="000000"/>
                </a:solidFill>
                <a:latin typeface="Charis SIL"/>
                <a:ea typeface="Calibri" panose="020F0502020204030204" pitchFamily="34" charset="0"/>
                <a:cs typeface="Charis SIL"/>
                <a:hlinkClick r:id="rId2" tooltip="Ион"/>
              </a:rPr>
              <a:t>ионами</a:t>
            </a:r>
            <a:r>
              <a:rPr lang="ru-RU" sz="1600" b="1" dirty="0">
                <a:solidFill>
                  <a:srgbClr val="000000"/>
                </a:solidFill>
                <a:latin typeface="Charis SIL"/>
                <a:ea typeface="Calibri" panose="020F0502020204030204" pitchFamily="34" charset="0"/>
                <a:cs typeface="Charis SIL"/>
              </a:rPr>
              <a:t> криптона, пробивающими плёнку насквозь</a:t>
            </a:r>
            <a:r>
              <a:rPr lang="ru-RU" sz="1600" dirty="0">
                <a:solidFill>
                  <a:srgbClr val="000000"/>
                </a:solidFill>
                <a:latin typeface="Charis SIL"/>
                <a:ea typeface="Calibri" panose="020F0502020204030204" pitchFamily="34" charset="0"/>
                <a:cs typeface="Charis SIL"/>
              </a:rPr>
              <a:t>. </a:t>
            </a:r>
            <a:br>
              <a:rPr lang="en-US" sz="3200" dirty="0">
                <a:solidFill>
                  <a:srgbClr val="000000"/>
                </a:solidFill>
                <a:latin typeface="Charis SIL"/>
                <a:ea typeface="Calibri" panose="020F0502020204030204" pitchFamily="34" charset="0"/>
                <a:cs typeface="Charis SIL"/>
              </a:rPr>
            </a:br>
            <a:r>
              <a:rPr lang="ru-RU" sz="1600" b="1" dirty="0">
                <a:latin typeface="Sylfaen" pitchFamily="18" charset="0"/>
              </a:rPr>
              <a:t>          В местах прохождения отдельных ионов образуются каналы деструктированного материала (треки</a:t>
            </a:r>
            <a:r>
              <a:rPr lang="ru-RU" sz="1600" dirty="0">
                <a:latin typeface="Sylfaen" pitchFamily="18" charset="0"/>
              </a:rPr>
              <a:t>), отличающиесяся по своим физико-химическим свойствам от неповреждённого ионами материала. </a:t>
            </a:r>
            <a:br>
              <a:rPr lang="ru-RU" sz="1600" dirty="0">
                <a:latin typeface="Sylfaen" pitchFamily="18" charset="0"/>
              </a:rPr>
            </a:br>
            <a:r>
              <a:rPr lang="en-US" sz="1600" dirty="0">
                <a:latin typeface="Sylfaen" pitchFamily="18" charset="0"/>
              </a:rPr>
              <a:t>        </a:t>
            </a:r>
            <a:r>
              <a:rPr lang="ru-RU" sz="1600" b="1" dirty="0">
                <a:latin typeface="Sylfaen" pitchFamily="18" charset="0"/>
              </a:rPr>
              <a:t>Сенсибилизация </a:t>
            </a:r>
            <a:r>
              <a:rPr lang="en-US" sz="1600" b="1" dirty="0">
                <a:latin typeface="Sylfaen" pitchFamily="18" charset="0"/>
              </a:rPr>
              <a:t>   </a:t>
            </a:r>
            <a:r>
              <a:rPr lang="ru-RU" sz="1600" b="1" dirty="0">
                <a:latin typeface="Sylfaen" pitchFamily="18" charset="0"/>
              </a:rPr>
              <a:t>треков </a:t>
            </a:r>
            <a:r>
              <a:rPr lang="en-US" sz="1600" b="1" dirty="0">
                <a:latin typeface="Sylfaen" pitchFamily="18" charset="0"/>
              </a:rPr>
              <a:t>  </a:t>
            </a:r>
            <a:r>
              <a:rPr lang="ru-RU" sz="1600" b="1" dirty="0">
                <a:latin typeface="Sylfaen" pitchFamily="18" charset="0"/>
              </a:rPr>
              <a:t>с</a:t>
            </a:r>
            <a:r>
              <a:rPr lang="en-US" sz="1600" b="1" dirty="0">
                <a:latin typeface="Sylfaen" pitchFamily="18" charset="0"/>
              </a:rPr>
              <a:t> </a:t>
            </a:r>
            <a:r>
              <a:rPr lang="ru-RU" sz="1600" b="1" dirty="0">
                <a:latin typeface="Sylfaen" pitchFamily="18" charset="0"/>
              </a:rPr>
              <a:t> </a:t>
            </a:r>
            <a:r>
              <a:rPr lang="en-US" sz="1600" b="1" dirty="0">
                <a:latin typeface="Sylfaen" pitchFamily="18" charset="0"/>
              </a:rPr>
              <a:t> </a:t>
            </a:r>
            <a:r>
              <a:rPr lang="ru-RU" sz="1600" b="1" dirty="0">
                <a:latin typeface="Sylfaen" pitchFamily="18" charset="0"/>
              </a:rPr>
              <a:t>помощью </a:t>
            </a:r>
            <a:r>
              <a:rPr lang="en-US" sz="1600" b="1" dirty="0">
                <a:latin typeface="Sylfaen" pitchFamily="18" charset="0"/>
              </a:rPr>
              <a:t> </a:t>
            </a:r>
            <a:r>
              <a:rPr lang="ru-RU" sz="1600" b="1" dirty="0">
                <a:latin typeface="Sylfaen" pitchFamily="18" charset="0"/>
              </a:rPr>
              <a:t>ультрафиолетового </a:t>
            </a:r>
            <a:r>
              <a:rPr lang="en-US" sz="1600" b="1" dirty="0">
                <a:latin typeface="Sylfaen" pitchFamily="18" charset="0"/>
              </a:rPr>
              <a:t> </a:t>
            </a:r>
            <a:r>
              <a:rPr lang="ru-RU" sz="1600" b="1" dirty="0">
                <a:latin typeface="Sylfaen" pitchFamily="18" charset="0"/>
              </a:rPr>
              <a:t>или </a:t>
            </a:r>
            <a:r>
              <a:rPr lang="en-US" sz="1600" b="1" dirty="0">
                <a:latin typeface="Sylfaen" pitchFamily="18" charset="0"/>
              </a:rPr>
              <a:t>   </a:t>
            </a:r>
            <a:r>
              <a:rPr lang="ru-RU" sz="1600" b="1" dirty="0">
                <a:latin typeface="Sylfaen" pitchFamily="18" charset="0"/>
              </a:rPr>
              <a:t>гамма-облучения приводит к существенному (на 2-3 порядка) увеличению скорости химического травления областей</a:t>
            </a:r>
            <a:r>
              <a:rPr lang="en-US" sz="1600" b="1" dirty="0">
                <a:latin typeface="Sylfaen" pitchFamily="18" charset="0"/>
              </a:rPr>
              <a:t> </a:t>
            </a:r>
            <a:r>
              <a:rPr lang="ru-RU" sz="1600" b="1" dirty="0">
                <a:latin typeface="Sylfaen" pitchFamily="18" charset="0"/>
              </a:rPr>
              <a:t> полимера. </a:t>
            </a:r>
            <a:r>
              <a:rPr lang="en-US" sz="1600" b="1" dirty="0">
                <a:latin typeface="Sylfaen" pitchFamily="18" charset="0"/>
              </a:rPr>
              <a:t> </a:t>
            </a:r>
            <a:r>
              <a:rPr lang="ru-RU" sz="1600" b="1" dirty="0">
                <a:latin typeface="Sylfaen" pitchFamily="18" charset="0"/>
              </a:rPr>
              <a:t>Это позволяет при первоначальном химическом травлении </a:t>
            </a:r>
            <a:r>
              <a:rPr lang="en-US" sz="1600" b="1" dirty="0">
                <a:latin typeface="Sylfaen" pitchFamily="18" charset="0"/>
              </a:rPr>
              <a:t> </a:t>
            </a:r>
            <a:r>
              <a:rPr lang="ru-RU" sz="1600" b="1" dirty="0">
                <a:latin typeface="Sylfaen" pitchFamily="18" charset="0"/>
              </a:rPr>
              <a:t>треков </a:t>
            </a:r>
            <a:r>
              <a:rPr lang="en-US" sz="1600" b="1" dirty="0">
                <a:latin typeface="Sylfaen" pitchFamily="18" charset="0"/>
              </a:rPr>
              <a:t> </a:t>
            </a:r>
            <a:r>
              <a:rPr lang="ru-RU" sz="1600" b="1" dirty="0">
                <a:latin typeface="Sylfaen" pitchFamily="18" charset="0"/>
              </a:rPr>
              <a:t>и последующем щелочном гидролизе получать поры </a:t>
            </a:r>
            <a:r>
              <a:rPr lang="en-US" sz="1600" b="1" dirty="0">
                <a:latin typeface="Sylfaen" pitchFamily="18" charset="0"/>
              </a:rPr>
              <a:t> </a:t>
            </a:r>
            <a:r>
              <a:rPr lang="ru-RU" sz="1600" b="1" dirty="0">
                <a:latin typeface="Sylfaen" pitchFamily="18" charset="0"/>
              </a:rPr>
              <a:t>цилиндрической формы</a:t>
            </a:r>
            <a:r>
              <a:rPr lang="en-US" sz="1600" b="1" dirty="0">
                <a:latin typeface="Sylfaen" pitchFamily="18" charset="0"/>
              </a:rPr>
              <a:t> </a:t>
            </a:r>
            <a:r>
              <a:rPr lang="ru-RU" sz="1600" b="1" dirty="0">
                <a:latin typeface="Sylfaen" pitchFamily="18" charset="0"/>
              </a:rPr>
              <a:t> с</a:t>
            </a:r>
            <a:r>
              <a:rPr lang="en-US" sz="1600" b="1" dirty="0">
                <a:latin typeface="Sylfaen" pitchFamily="18" charset="0"/>
              </a:rPr>
              <a:t> </a:t>
            </a:r>
            <a:r>
              <a:rPr lang="ru-RU" sz="1600" b="1" dirty="0">
                <a:latin typeface="Sylfaen" pitchFamily="18" charset="0"/>
              </a:rPr>
              <a:t> заданными диаметрами в широком диапазоне их величин – от 0,05 до 5 мкм.</a:t>
            </a:r>
            <a:r>
              <a:rPr lang="ru-RU" sz="1600" dirty="0">
                <a:latin typeface="Sylfaen" pitchFamily="18" charset="0"/>
              </a:rPr>
              <a:t> </a:t>
            </a:r>
            <a:r>
              <a:rPr lang="en-US" sz="1600" dirty="0">
                <a:latin typeface="Sylfaen" pitchFamily="18" charset="0"/>
              </a:rPr>
              <a:t> </a:t>
            </a:r>
            <a:br>
              <a:rPr lang="en-US" sz="1600" dirty="0">
                <a:latin typeface="Sylfaen" pitchFamily="18" charset="0"/>
              </a:rPr>
            </a:br>
            <a:r>
              <a:rPr lang="en-US" sz="1600" dirty="0">
                <a:latin typeface="Sylfaen" pitchFamily="18" charset="0"/>
              </a:rPr>
              <a:t>       </a:t>
            </a:r>
            <a:r>
              <a:rPr lang="en-US" sz="1600" b="1" dirty="0"/>
              <a:t>Т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рековые мембраны обладают высокой однородностью пор и стабильными физико-химическими свойствами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что делает их пригодными для микрофильтрации и нанофильтрации в биомедицинских и фармацевтических приложениях. Пористость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таких мембран составляет 10—15 %.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Основное свойство ТМ, отличающее их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от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других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типов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мембран, —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высокая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селективность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(все 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одиночные 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поры 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имеют одинаковый диаметр с отклонениями не более 5 %).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1600" dirty="0">
                <a:latin typeface="Sylfaen" pitchFamily="18" charset="0"/>
              </a:rPr>
            </a:br>
            <a:endParaRPr lang="en-US" sz="1600" dirty="0">
              <a:latin typeface="Sylfae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8016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282" y="214290"/>
            <a:ext cx="864399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Sylfaen" pitchFamily="18" charset="0"/>
              </a:rPr>
              <a:t>Аптасенсоры (аптамеры в биосенсорах) способны обнаруживать несколько вирусных частиц в образце с пределом обнаружения 10–100 вирусных частиц на мл или 2–5 вирусных частиц на образец в течение 15 мин.</a:t>
            </a:r>
            <a:endParaRPr lang="en-US" sz="2000" b="1" dirty="0">
              <a:latin typeface="Sylfaen" pitchFamily="18" charset="0"/>
            </a:endParaRPr>
          </a:p>
          <a:p>
            <a:pPr algn="ctr"/>
            <a:endParaRPr lang="en-US" dirty="0">
              <a:latin typeface="Sylfae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42939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Lin, C., Li, Y., Peng, Y. </a:t>
            </a:r>
            <a:r>
              <a:rPr lang="en-US" sz="800" i="1" dirty="0"/>
              <a:t>et al.</a:t>
            </a:r>
            <a:r>
              <a:rPr lang="en-US" sz="800" dirty="0"/>
              <a:t> Recent development of surface-enhanced Raman scattering for </a:t>
            </a:r>
            <a:r>
              <a:rPr lang="en-US" sz="800" dirty="0" err="1"/>
              <a:t>biosensing</a:t>
            </a:r>
            <a:r>
              <a:rPr lang="en-US" sz="800" dirty="0"/>
              <a:t>. </a:t>
            </a:r>
            <a:r>
              <a:rPr lang="en-US" sz="800" i="1" dirty="0"/>
              <a:t>J </a:t>
            </a:r>
            <a:r>
              <a:rPr lang="en-US" sz="800" i="1" dirty="0" err="1"/>
              <a:t>Nanobiotechnol</a:t>
            </a:r>
            <a:r>
              <a:rPr lang="en-US" sz="800" dirty="0"/>
              <a:t> </a:t>
            </a:r>
            <a:r>
              <a:rPr lang="en-US" sz="800" b="1" dirty="0"/>
              <a:t>21</a:t>
            </a:r>
            <a:r>
              <a:rPr lang="en-US" sz="800" dirty="0"/>
              <a:t>, 149 (2023). https://doi.org/10.1186/s12951-023-01890-7</a:t>
            </a:r>
            <a:endParaRPr lang="en-US" sz="700" dirty="0">
              <a:latin typeface="Sylfae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26940" t="27362" r="38377" b="15820"/>
          <a:stretch>
            <a:fillRect/>
          </a:stretch>
        </p:blipFill>
        <p:spPr bwMode="auto">
          <a:xfrm>
            <a:off x="214283" y="1357298"/>
            <a:ext cx="5072098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357818" y="2000242"/>
            <a:ext cx="378618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hy-AM" sz="1600" dirty="0">
                <a:latin typeface="Sylfaen" pitchFamily="18" charset="0"/>
              </a:rPr>
              <a:t>4.    </a:t>
            </a:r>
            <a:r>
              <a:rPr lang="ru-RU" sz="1600" b="1" dirty="0">
                <a:latin typeface="Sylfaen" pitchFamily="18" charset="0"/>
              </a:rPr>
              <a:t>В присутствии вируса происходит десорбция красителя с поверхности аптамера</a:t>
            </a:r>
            <a:endParaRPr lang="hy-AM" sz="1600" b="1" dirty="0">
              <a:latin typeface="Sylfaen" pitchFamily="18" charset="0"/>
            </a:endParaRPr>
          </a:p>
          <a:p>
            <a:pPr marL="342900" indent="-342900"/>
            <a:r>
              <a:rPr lang="hy-AM" sz="1600" b="1" dirty="0">
                <a:latin typeface="Sylfaen" pitchFamily="18" charset="0"/>
              </a:rPr>
              <a:t>5.   </a:t>
            </a:r>
            <a:r>
              <a:rPr lang="ru-RU" sz="1600" b="1" dirty="0">
                <a:latin typeface="Sylfaen" pitchFamily="18" charset="0"/>
              </a:rPr>
              <a:t>Когда вирус связывается с аптамерами</a:t>
            </a:r>
            <a:endParaRPr lang="en-US" sz="1600" b="1" dirty="0">
              <a:latin typeface="Sylfaen" pitchFamily="18" charset="0"/>
            </a:endParaRPr>
          </a:p>
          <a:p>
            <a:pPr marL="342900" indent="-342900">
              <a:buAutoNum type="arabicPeriod" startAt="6"/>
            </a:pPr>
            <a:r>
              <a:rPr lang="ru-RU" sz="1600" b="1" dirty="0">
                <a:latin typeface="Sylfaen" pitchFamily="18" charset="0"/>
              </a:rPr>
              <a:t>Происходит изменение цвета, которое измеряется с помощью спектра рамановского рассеяния (SERS)</a:t>
            </a:r>
            <a:r>
              <a:rPr lang="en-US" sz="1600" b="1" dirty="0">
                <a:latin typeface="Sylfaen" pitchFamily="18" charset="0"/>
              </a:rPr>
              <a:t> (</a:t>
            </a:r>
            <a:r>
              <a:rPr lang="en-US" sz="1600" b="1" dirty="0" err="1">
                <a:latin typeface="Sylfaen" pitchFamily="18" charset="0"/>
              </a:rPr>
              <a:t>Zavyalova</a:t>
            </a:r>
            <a:r>
              <a:rPr lang="en-US" sz="1600" b="1" dirty="0">
                <a:latin typeface="Sylfaen" pitchFamily="18" charset="0"/>
              </a:rPr>
              <a:t> et al., 2022).</a:t>
            </a:r>
            <a:endParaRPr lang="hy-AM" sz="1600" b="1" dirty="0">
              <a:latin typeface="Sylfaen" pitchFamily="18" charset="0"/>
            </a:endParaRPr>
          </a:p>
          <a:p>
            <a:pPr marL="342900" indent="-342900">
              <a:buAutoNum type="arabicPeriod" startAt="6"/>
            </a:pPr>
            <a:r>
              <a:rPr lang="ru-RU" sz="1600" b="1" dirty="0">
                <a:latin typeface="Sylfaen" pitchFamily="18" charset="0"/>
              </a:rPr>
              <a:t>При отсутствии вируса краситель остаётся на поверхности аптамера.</a:t>
            </a:r>
            <a:endParaRPr lang="hy-AM" sz="1600" b="1" dirty="0">
              <a:latin typeface="Sylfae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81684" y="5214952"/>
            <a:ext cx="3719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Sylfaen" pitchFamily="18" charset="0"/>
              </a:rPr>
              <a:t>ПЦР обеспечивает такую же чувствительность в течение нескольких часов.</a:t>
            </a:r>
            <a:endParaRPr lang="en-US" sz="1600" b="1" dirty="0">
              <a:latin typeface="Sylfae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0972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https://www.ncbi.nlm.nih.gov/corecgi/tileshop/tileshop.fcgi?p=PMC3&amp;id=230596&amp;s=145&amp;r=2&amp;c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2" name="AutoShape 4" descr="FIGURE 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4" name="AutoShape 6" descr="FIGURE 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5" name="Picture 7" descr="C:\Users\User\Desktop\fchem-10-937180-g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5980" y="678865"/>
            <a:ext cx="6788389" cy="4611766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683568" y="2274840"/>
            <a:ext cx="792088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dirty="0">
              <a:latin typeface="Sylfaen" pitchFamily="18" charset="0"/>
            </a:endParaRPr>
          </a:p>
          <a:p>
            <a:pPr algn="ctr"/>
            <a:endParaRPr lang="en-US" dirty="0">
              <a:latin typeface="Sylfaen" pitchFamily="18" charset="0"/>
            </a:endParaRPr>
          </a:p>
          <a:p>
            <a:pPr algn="ctr"/>
            <a:endParaRPr lang="en-US" dirty="0">
              <a:latin typeface="Sylfaen" pitchFamily="18" charset="0"/>
            </a:endParaRPr>
          </a:p>
          <a:p>
            <a:pPr algn="ctr"/>
            <a:endParaRPr lang="en-US" dirty="0">
              <a:latin typeface="Sylfaen" pitchFamily="18" charset="0"/>
            </a:endParaRPr>
          </a:p>
          <a:p>
            <a:pPr algn="ctr"/>
            <a:endParaRPr lang="en-US" dirty="0">
              <a:latin typeface="Sylfaen" pitchFamily="18" charset="0"/>
            </a:endParaRPr>
          </a:p>
          <a:p>
            <a:pPr algn="ctr"/>
            <a:endParaRPr lang="en-US" dirty="0">
              <a:latin typeface="Sylfaen" pitchFamily="18" charset="0"/>
            </a:endParaRPr>
          </a:p>
          <a:p>
            <a:pPr algn="ctr"/>
            <a:endParaRPr lang="en-US" dirty="0">
              <a:latin typeface="Sylfaen" pitchFamily="18" charset="0"/>
            </a:endParaRPr>
          </a:p>
          <a:p>
            <a:pPr algn="ctr"/>
            <a:endParaRPr lang="en-US" dirty="0">
              <a:latin typeface="Sylfaen" pitchFamily="18" charset="0"/>
            </a:endParaRPr>
          </a:p>
          <a:p>
            <a:pPr algn="ctr"/>
            <a:endParaRPr lang="en-US" dirty="0">
              <a:latin typeface="Sylfaen" pitchFamily="18" charset="0"/>
            </a:endParaRPr>
          </a:p>
          <a:p>
            <a:pPr algn="ctr"/>
            <a:endParaRPr lang="en-US" dirty="0">
              <a:latin typeface="Sylfaen" pitchFamily="18" charset="0"/>
            </a:endParaRPr>
          </a:p>
          <a:p>
            <a:pPr algn="ctr"/>
            <a:endParaRPr lang="en-US" dirty="0">
              <a:latin typeface="Sylfaen" pitchFamily="18" charset="0"/>
            </a:endParaRPr>
          </a:p>
          <a:p>
            <a:pPr algn="ctr"/>
            <a:r>
              <a:rPr lang="ru-RU" b="1" dirty="0">
                <a:latin typeface="Sylfaen" pitchFamily="18" charset="0"/>
                <a:cs typeface="Times New Roman" panose="02020603050405020304" pitchFamily="18" charset="0"/>
              </a:rPr>
              <a:t>Спектры образцов с различным количеством вируса гриппа А (А), аллантоисной жидкости (разведения такие же, как для вируса гриппа А) (B), гриппа В (C) и вируса болезни Ньюкасла (D). Цифры указывают среднюю интенсивность SERS BODIPY FL в проба</a:t>
            </a:r>
            <a:r>
              <a:rPr lang="en-US" b="1" dirty="0">
                <a:latin typeface="Sylfaen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Sylfaen" pitchFamily="18" charset="0"/>
                <a:cs typeface="Times New Roman" panose="02020603050405020304" pitchFamily="18" charset="0"/>
              </a:rPr>
              <a:t>(</a:t>
            </a:r>
            <a:r>
              <a:rPr lang="en-US" u="sng" dirty="0">
                <a:latin typeface="Sylfaen" pitchFamily="18" charset="0"/>
                <a:cs typeface="Times New Roman" panose="02020603050405020304" pitchFamily="18" charset="0"/>
                <a:hlinkClick r:id="rId3"/>
              </a:rPr>
              <a:t>Zhdanov et al. ,2022</a:t>
            </a:r>
            <a:r>
              <a:rPr lang="en-US" dirty="0">
                <a:latin typeface="Sylfaen" pitchFamily="18" charset="0"/>
                <a:cs typeface="Times New Roman" panose="02020603050405020304" pitchFamily="18" charset="0"/>
              </a:rPr>
              <a:t>).</a:t>
            </a:r>
            <a:endParaRPr lang="ru-RU" dirty="0">
              <a:latin typeface="Sylfaen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36512" y="0"/>
            <a:ext cx="9144000" cy="6408738"/>
          </a:xfrm>
        </p:spPr>
        <p:txBody>
          <a:bodyPr>
            <a:normAutofit fontScale="90000"/>
          </a:bodyPr>
          <a:lstStyle/>
          <a:p>
            <a:pPr lvl="0" algn="just" eaLnBrk="0" fontAlgn="base" hangingPunct="0">
              <a:spcAft>
                <a:spcPct val="0"/>
              </a:spcAft>
            </a:pPr>
            <a:r>
              <a:rPr lang="en-GB" sz="1600" dirty="0">
                <a:latin typeface="Sylfaen" pitchFamily="18" charset="0"/>
              </a:rPr>
              <a:t>          </a:t>
            </a:r>
            <a:br>
              <a:rPr lang="en-GB" sz="1600" dirty="0">
                <a:latin typeface="Sylfaen" pitchFamily="18" charset="0"/>
              </a:rPr>
            </a:br>
            <a:br>
              <a:rPr lang="en-GB" sz="1600" dirty="0">
                <a:latin typeface="Sylfaen" pitchFamily="18" charset="0"/>
              </a:rPr>
            </a:br>
            <a:br>
              <a:rPr lang="en-GB" sz="1600" b="1" dirty="0">
                <a:latin typeface="Sylfaen" pitchFamily="18" charset="0"/>
              </a:rPr>
            </a:br>
            <a:br>
              <a:rPr lang="en-GB" sz="1600" b="1" dirty="0">
                <a:latin typeface="Sylfaen" pitchFamily="18" charset="0"/>
              </a:rPr>
            </a:br>
            <a:br>
              <a:rPr lang="en-GB" sz="1600" b="1" dirty="0">
                <a:latin typeface="Sylfaen" pitchFamily="18" charset="0"/>
              </a:rPr>
            </a:br>
            <a:r>
              <a:rPr lang="ru-RU" sz="2000" b="1" u="sng" dirty="0">
                <a:latin typeface="Sylfaen" pitchFamily="18" charset="0"/>
              </a:rPr>
              <a:t>Многоразовые аптасенсоры на основе EGOFET с трековыми мембранами</a:t>
            </a:r>
            <a:br>
              <a:rPr lang="ru-RU" sz="2000" b="1" u="sng" dirty="0">
                <a:latin typeface="Sylfaen" pitchFamily="18" charset="0"/>
              </a:rPr>
            </a:br>
            <a:br>
              <a:rPr lang="ru-RU" sz="1200" b="1" dirty="0">
                <a:latin typeface="Sylfaen" pitchFamily="18" charset="0"/>
              </a:rPr>
            </a:br>
            <a:r>
              <a:rPr lang="ru-RU" sz="1600" b="1" dirty="0">
                <a:latin typeface="Sylfaen" pitchFamily="18" charset="0"/>
              </a:rPr>
              <a:t>В настоящее время особое внимание уделяется передовым технологиям в разработке органических электронных платформ (EGOFET</a:t>
            </a:r>
            <a:r>
              <a:rPr lang="hy-AM" sz="1600" b="1" dirty="0">
                <a:latin typeface="Sylfaen" pitchFamily="18" charset="0"/>
              </a:rPr>
              <a:t>, </a:t>
            </a:r>
            <a:r>
              <a:rPr lang="en-US" sz="1600" b="1" dirty="0">
                <a:latin typeface="Sylfaen" pitchFamily="18" charset="0"/>
              </a:rPr>
              <a:t>Electrolyte-Gated Organic Field-Effect Transistor</a:t>
            </a:r>
            <a:r>
              <a:rPr lang="ru-RU" sz="1600" b="1" dirty="0">
                <a:latin typeface="Sylfaen" pitchFamily="18" charset="0"/>
              </a:rPr>
              <a:t>) для детекции биологических аналитов, таких как вирусы, маркерные белки, гормоны, медиаторы, метаболиты и др.</a:t>
            </a:r>
            <a:r>
              <a:rPr lang="ru-RU" altLang="en-US" sz="1600" b="1" dirty="0">
                <a:latin typeface="Sylfaen" pitchFamily="18" charset="0"/>
              </a:rPr>
              <a:t> </a:t>
            </a:r>
            <a:br>
              <a:rPr lang="en-US" altLang="en-US" sz="1600" b="1" dirty="0">
                <a:latin typeface="Sylfaen" pitchFamily="18" charset="0"/>
              </a:rPr>
            </a:br>
            <a:br>
              <a:rPr lang="en-US" altLang="en-US" sz="1600" b="1" dirty="0">
                <a:latin typeface="Sylfaen" pitchFamily="18" charset="0"/>
              </a:rPr>
            </a:br>
            <a:r>
              <a:rPr lang="ru-RU" altLang="en-US" sz="1600" b="1" dirty="0">
                <a:latin typeface="Sylfaen" pitchFamily="18" charset="0"/>
              </a:rPr>
              <a:t>Активный канал органического полевого транзистора выполнен из полупроводникового слоя,</a:t>
            </a:r>
            <a:br>
              <a:rPr lang="en-US" altLang="en-US" sz="1600" b="1" dirty="0">
                <a:latin typeface="Sylfaen" pitchFamily="18" charset="0"/>
              </a:rPr>
            </a:br>
            <a:r>
              <a:rPr lang="ru-RU" altLang="en-US" sz="1600" b="1" dirty="0">
                <a:latin typeface="Sylfaen" pitchFamily="18" charset="0"/>
              </a:rPr>
              <a:t>включенного между двумя контактами, истоком и стоком. Напряжение, приложенное к затвору, </a:t>
            </a:r>
            <a:br>
              <a:rPr lang="en-US" altLang="en-US" sz="1600" b="1" dirty="0">
                <a:latin typeface="Sylfaen" pitchFamily="18" charset="0"/>
              </a:rPr>
            </a:br>
            <a:r>
              <a:rPr lang="ru-RU" altLang="en-US" sz="1600" b="1" dirty="0">
                <a:latin typeface="Sylfaen" pitchFamily="18" charset="0"/>
              </a:rPr>
              <a:t>через чисто емкостный эффект через изолирующий слой модулирует концентрацию носителей заряда </a:t>
            </a:r>
            <a:br>
              <a:rPr lang="en-US" altLang="en-US" sz="1600" b="1" dirty="0">
                <a:latin typeface="Sylfaen" pitchFamily="18" charset="0"/>
              </a:rPr>
            </a:br>
            <a:r>
              <a:rPr lang="ru-RU" altLang="en-US" sz="1600" b="1" dirty="0">
                <a:latin typeface="Sylfaen" pitchFamily="18" charset="0"/>
              </a:rPr>
              <a:t>в канале и, как следствие, ток от истока к стоку, когда между ними приложена разность потенциалов.</a:t>
            </a:r>
            <a:br>
              <a:rPr lang="en-US" altLang="en-US" sz="1600" b="1" dirty="0">
                <a:latin typeface="Sylfaen" pitchFamily="18" charset="0"/>
              </a:rPr>
            </a:br>
            <a:r>
              <a:rPr lang="ru-RU" altLang="en-US" sz="1600" b="1" dirty="0">
                <a:latin typeface="Sylfaen" pitchFamily="18" charset="0"/>
              </a:rPr>
              <a:t> В представленном исследовании в качестве полупроводника используется C8-BTBT-C8 - органический (углеродный)м</a:t>
            </a:r>
            <a:r>
              <a:rPr lang="ru-RU" altLang="en-US" sz="1300" b="1" dirty="0">
                <a:latin typeface="Sylfaen" pitchFamily="18" charset="0"/>
              </a:rPr>
              <a:t>атериал.</a:t>
            </a:r>
            <a:r>
              <a:rPr lang="en-US" altLang="en-US" sz="1300" b="1" dirty="0">
                <a:latin typeface="Sylfaen" pitchFamily="18" charset="0"/>
              </a:rPr>
              <a:t> </a:t>
            </a:r>
            <a:r>
              <a:rPr lang="ru-RU" altLang="en-US" sz="1300" b="1" dirty="0">
                <a:latin typeface="Sylfaen" pitchFamily="18" charset="0"/>
              </a:rPr>
              <a:t>. </a:t>
            </a:r>
            <a:br>
              <a:rPr lang="en-US" altLang="en-US" sz="1300" b="1" dirty="0">
                <a:latin typeface="Sylfaen" pitchFamily="18" charset="0"/>
              </a:rPr>
            </a:br>
            <a:r>
              <a:rPr lang="ru-RU" sz="1400" b="1" u="sng" dirty="0">
                <a:latin typeface="Sylfaen" pitchFamily="18" charset="0"/>
              </a:rPr>
              <a:t>Платформа </a:t>
            </a:r>
            <a:r>
              <a:rPr lang="en-US" sz="1200" b="1" u="sng" dirty="0">
                <a:latin typeface="Sylfaen" pitchFamily="18" charset="0"/>
              </a:rPr>
              <a:t> EGOFET</a:t>
            </a:r>
            <a:r>
              <a:rPr lang="ru-RU" sz="1200" b="1" u="sng" dirty="0">
                <a:latin typeface="Sylfaen" pitchFamily="18" charset="0"/>
              </a:rPr>
              <a:t> позволяет оценить изменение силы тока при наличии вирусов в жидких средах</a:t>
            </a:r>
            <a:r>
              <a:rPr lang="ru-RU" sz="1100" b="1" dirty="0">
                <a:solidFill>
                  <a:srgbClr val="FF0000"/>
                </a:solidFill>
                <a:latin typeface="Sylfaen" pitchFamily="18" charset="0"/>
              </a:rPr>
              <a:t>.</a:t>
            </a:r>
            <a:r>
              <a:rPr lang="en-US" sz="1100" b="1" dirty="0">
                <a:solidFill>
                  <a:srgbClr val="FF0000"/>
                </a:solidFill>
                <a:latin typeface="Sylfaen" pitchFamily="18" charset="0"/>
              </a:rPr>
              <a:t> </a:t>
            </a:r>
            <a:br>
              <a:rPr lang="ru-RU" altLang="en-US" sz="1200" dirty="0">
                <a:latin typeface="Arial" panose="020B0604020202020204" pitchFamily="34" charset="0"/>
              </a:rPr>
            </a:br>
            <a:r>
              <a:rPr lang="en-US" sz="1400" b="1" dirty="0">
                <a:latin typeface="Sylfaen" pitchFamily="18" charset="0"/>
              </a:rPr>
              <a:t> </a:t>
            </a:r>
            <a:r>
              <a:rPr lang="ru-RU" sz="1400" dirty="0">
                <a:latin typeface="Sylfaen" pitchFamily="18" charset="0"/>
              </a:rPr>
              <a:t>Стабильная работа этих устройств при низких рабочих напряжениях (до 1 </a:t>
            </a:r>
            <a:r>
              <a:rPr lang="en-US" sz="1200" dirty="0">
                <a:latin typeface="Sylfaen" pitchFamily="18" charset="0"/>
              </a:rPr>
              <a:t>V</a:t>
            </a:r>
            <a:r>
              <a:rPr lang="ru-RU" sz="1400" dirty="0">
                <a:latin typeface="Sylfaen" pitchFamily="18" charset="0"/>
              </a:rPr>
              <a:t>) позволяет использовать их для анализа биологических жидкостей, таких как сыворотка крови, слюна, пот, спинномозговая жидкость и другие. </a:t>
            </a:r>
            <a:br>
              <a:rPr lang="en-US" sz="1400" dirty="0">
                <a:latin typeface="Sylfaen" pitchFamily="18" charset="0"/>
              </a:rPr>
            </a:br>
            <a:br>
              <a:rPr lang="ru-RU" sz="1400" dirty="0">
                <a:latin typeface="Sylfaen" pitchFamily="18" charset="0"/>
              </a:rPr>
            </a:br>
            <a:r>
              <a:rPr lang="ru-RU" sz="1400" b="1" dirty="0">
                <a:latin typeface="Sylfaen" pitchFamily="18" charset="0"/>
              </a:rPr>
              <a:t>Основным недостатком </a:t>
            </a:r>
            <a:r>
              <a:rPr lang="ru-RU" sz="1400" b="1" u="sng" dirty="0">
                <a:latin typeface="Sylfaen" pitchFamily="18" charset="0"/>
              </a:rPr>
              <a:t>EGOFET</a:t>
            </a:r>
            <a:r>
              <a:rPr lang="ru-RU" sz="1400" b="1" dirty="0">
                <a:latin typeface="Sylfaen" pitchFamily="18" charset="0"/>
              </a:rPr>
              <a:t> платформ является их одноразовость </a:t>
            </a:r>
            <a:r>
              <a:rPr lang="ru-RU" sz="1400" dirty="0">
                <a:latin typeface="Sylfaen" pitchFamily="18" charset="0"/>
              </a:rPr>
              <a:t>при относительно высокой стоимости, что препятствует их широкому применению. В работе </a:t>
            </a:r>
            <a:r>
              <a:rPr lang="en-US" sz="1400" dirty="0" err="1">
                <a:latin typeface="Sylfaen" pitchFamily="18" charset="0"/>
              </a:rPr>
              <a:t>Poimanova</a:t>
            </a:r>
            <a:r>
              <a:rPr lang="en-US" sz="1400" dirty="0">
                <a:latin typeface="Sylfaen" pitchFamily="18" charset="0"/>
              </a:rPr>
              <a:t> et al. (2025)</a:t>
            </a:r>
            <a:r>
              <a:rPr lang="ru-RU" sz="1400" dirty="0">
                <a:latin typeface="Sylfaen" pitchFamily="18" charset="0"/>
              </a:rPr>
              <a:t> разработали и успешно продемонстрировали </a:t>
            </a:r>
            <a:r>
              <a:rPr lang="ru-RU" sz="1800" b="1" dirty="0">
                <a:latin typeface="Sylfaen" pitchFamily="18" charset="0"/>
              </a:rPr>
              <a:t>концепцию применения ТМ </a:t>
            </a:r>
            <a:r>
              <a:rPr lang="ru-RU" sz="1400" dirty="0">
                <a:latin typeface="Sylfaen" pitchFamily="18" charset="0"/>
              </a:rPr>
              <a:t>к созданию </a:t>
            </a:r>
            <a:r>
              <a:rPr lang="ru-RU" sz="1800" b="1" dirty="0">
                <a:latin typeface="Sylfaen" pitchFamily="18" charset="0"/>
              </a:rPr>
              <a:t>многоразовых аптасенсоров </a:t>
            </a:r>
            <a:r>
              <a:rPr lang="ru-RU" sz="1400" b="1" dirty="0">
                <a:latin typeface="Sylfaen" pitchFamily="18" charset="0"/>
              </a:rPr>
              <a:t>на основе EGOFET.</a:t>
            </a:r>
            <a:br>
              <a:rPr lang="ru-RU" sz="1400" b="1" dirty="0">
                <a:latin typeface="Sylfaen" pitchFamily="18" charset="0"/>
              </a:rPr>
            </a:br>
            <a:br>
              <a:rPr lang="ru-RU" sz="1400" b="1" dirty="0">
                <a:latin typeface="Sylfaen" pitchFamily="18" charset="0"/>
              </a:rPr>
            </a:br>
            <a:r>
              <a:rPr lang="ru-RU" sz="1600" b="1" u="sng" dirty="0">
                <a:latin typeface="Sylfaen" pitchFamily="18" charset="0"/>
              </a:rPr>
              <a:t>Трек-</a:t>
            </a:r>
            <a:r>
              <a:rPr lang="ru-RU" sz="1600" b="1" u="sng" dirty="0" err="1">
                <a:latin typeface="Sylfaen" pitchFamily="18" charset="0"/>
              </a:rPr>
              <a:t>этчированные</a:t>
            </a:r>
            <a:r>
              <a:rPr lang="ru-RU" sz="1600" b="1" u="sng" dirty="0">
                <a:latin typeface="Sylfaen" pitchFamily="18" charset="0"/>
              </a:rPr>
              <a:t> мембраны (размером 2 мм × 5 мм) использовались в составе биосенсора в качестве биорецепторного элемента. </a:t>
            </a:r>
            <a:r>
              <a:rPr lang="ru-RU" sz="1600" b="1" dirty="0">
                <a:latin typeface="Sylfaen" pitchFamily="18" charset="0"/>
              </a:rPr>
              <a:t>Они последовательно подвергались следующим этапам обработки:</a:t>
            </a:r>
            <a:br>
              <a:rPr lang="ru-RU" sz="1600" b="1" dirty="0">
                <a:latin typeface="Sylfaen" pitchFamily="18" charset="0"/>
              </a:rPr>
            </a:br>
            <a:r>
              <a:rPr lang="ru-RU" sz="1600" b="1" dirty="0">
                <a:latin typeface="Sylfaen" pitchFamily="18" charset="0"/>
              </a:rPr>
              <a:t>1) Термическое напыление золота на поверхность мембраны толщиной 10 </a:t>
            </a:r>
            <a:r>
              <a:rPr lang="ru-RU" sz="1600" b="1" dirty="0" err="1">
                <a:latin typeface="Sylfaen" pitchFamily="18" charset="0"/>
              </a:rPr>
              <a:t>нм</a:t>
            </a:r>
            <a:br>
              <a:rPr lang="ru-RU" sz="1600" b="1" dirty="0">
                <a:latin typeface="Sylfaen" pitchFamily="18" charset="0"/>
              </a:rPr>
            </a:br>
            <a:r>
              <a:rPr lang="ru-RU" sz="1600" b="1" dirty="0">
                <a:latin typeface="Sylfaen" pitchFamily="18" charset="0"/>
              </a:rPr>
              <a:t>2) Функционализация поверхности мембраны аптамером. Использовался раствор аптамера в PBS - 200 нм.</a:t>
            </a:r>
            <a:br>
              <a:rPr lang="ru-RU" sz="1600" b="1" dirty="0">
                <a:latin typeface="Sylfaen" pitchFamily="18" charset="0"/>
              </a:rPr>
            </a:br>
            <a:r>
              <a:rPr lang="ru-RU" sz="1600" b="1" dirty="0">
                <a:latin typeface="Sylfaen" pitchFamily="18" charset="0"/>
              </a:rPr>
              <a:t>3) Захват вирусов. В качестве аналитов использовались вирус гриппа А (штамм H7N1) или контрольный образец (вирус </a:t>
            </a:r>
            <a:r>
              <a:rPr lang="en-US" sz="1600" b="1" dirty="0">
                <a:latin typeface="Sylfaen" pitchFamily="18" charset="0"/>
              </a:rPr>
              <a:t>Newcastle Disease virus)</a:t>
            </a:r>
            <a:r>
              <a:rPr lang="ru-RU" sz="1600" b="1" dirty="0">
                <a:latin typeface="Sylfaen" pitchFamily="18" charset="0"/>
              </a:rPr>
              <a:t>. </a:t>
            </a:r>
            <a:r>
              <a:rPr lang="ru-RU" sz="1800" b="1" u="sng" dirty="0">
                <a:latin typeface="Sylfaen" pitchFamily="18" charset="0"/>
              </a:rPr>
              <a:t>Мембрану помещали в 500 мкл вирусного раствора на 20 минут.</a:t>
            </a:r>
            <a:br>
              <a:rPr lang="en-US" sz="1600" u="sng" dirty="0">
                <a:latin typeface="Sylfaen" pitchFamily="18" charset="0"/>
              </a:rPr>
            </a:br>
            <a:br>
              <a:rPr lang="en-US" sz="1400" dirty="0">
                <a:latin typeface="Sylfaen" pitchFamily="18" charset="0"/>
              </a:rPr>
            </a:br>
            <a:r>
              <a:rPr lang="ru-RU" sz="1400" dirty="0">
                <a:latin typeface="Sylfaen" pitchFamily="18" charset="0"/>
              </a:rPr>
              <a:t>Чувствительность изготовленного аптасенсора на основе EGOFET к вирусу гриппа A была сопоставима с одноразовыми биосенсорами на основе EGOFET, у которых биорецепторный слой наносится непосредственно на полупроводниковый слой. </a:t>
            </a:r>
            <a:r>
              <a:rPr lang="ru-RU" sz="1600" b="1" dirty="0">
                <a:latin typeface="Sylfaen" pitchFamily="18" charset="0"/>
              </a:rPr>
              <a:t>Предел обнаружения изготовленного устройства составил 8·10⁴ ВП/мл, что превосходит экспресс-тест-системы на основе антител (1·10⁶–</a:t>
            </a:r>
            <a:r>
              <a:rPr lang="en-US" sz="1600" b="1" dirty="0">
                <a:latin typeface="Sylfaen" pitchFamily="18" charset="0"/>
              </a:rPr>
              <a:t> </a:t>
            </a:r>
            <a:r>
              <a:rPr lang="ru-RU" sz="1600" b="1" dirty="0">
                <a:latin typeface="Sylfaen" pitchFamily="18" charset="0"/>
              </a:rPr>
              <a:t>4</a:t>
            </a:r>
            <a:r>
              <a:rPr lang="en-US" sz="1600" b="1" dirty="0">
                <a:latin typeface="Sylfaen" pitchFamily="18" charset="0"/>
              </a:rPr>
              <a:t> </a:t>
            </a:r>
            <a:r>
              <a:rPr lang="ru-RU" sz="1600" b="1" dirty="0">
                <a:latin typeface="Sylfaen" pitchFamily="18" charset="0"/>
              </a:rPr>
              <a:t>·10⁸ ВЧ/мл), но уступает методу ПЦР (3·10²</a:t>
            </a:r>
            <a:r>
              <a:rPr lang="en-US" sz="1600" b="1" dirty="0">
                <a:latin typeface="Sylfaen" pitchFamily="18" charset="0"/>
              </a:rPr>
              <a:t> </a:t>
            </a:r>
            <a:r>
              <a:rPr lang="ru-RU" sz="1600" b="1" dirty="0">
                <a:latin typeface="Sylfaen" pitchFamily="18" charset="0"/>
              </a:rPr>
              <a:t>–</a:t>
            </a:r>
            <a:r>
              <a:rPr lang="en-US" sz="1600" b="1" dirty="0">
                <a:latin typeface="Sylfaen" pitchFamily="18" charset="0"/>
              </a:rPr>
              <a:t> </a:t>
            </a:r>
            <a:r>
              <a:rPr lang="ru-RU" sz="1600" b="1" dirty="0">
                <a:latin typeface="Sylfaen" pitchFamily="18" charset="0"/>
              </a:rPr>
              <a:t>1.2·10 ВЧ/мл).</a:t>
            </a:r>
            <a:br>
              <a:rPr lang="en-GB" sz="1600" b="1" dirty="0">
                <a:latin typeface="Sylfaen" pitchFamily="18" charset="0"/>
              </a:rPr>
            </a:br>
            <a:br>
              <a:rPr lang="en-GB" sz="1600" b="1" dirty="0">
                <a:latin typeface="Sylfaen" pitchFamily="18" charset="0"/>
              </a:rPr>
            </a:br>
            <a:r>
              <a:rPr lang="en-US" sz="1300" b="1" dirty="0">
                <a:latin typeface="Sylfaen" pitchFamily="18" charset="0"/>
              </a:rPr>
              <a:t> </a:t>
            </a:r>
            <a:br>
              <a:rPr lang="en-GB" sz="1600" dirty="0">
                <a:latin typeface="Sylfaen" pitchFamily="18" charset="0"/>
              </a:rPr>
            </a:br>
            <a:r>
              <a:rPr lang="en-US" sz="1200" b="1" dirty="0" err="1">
                <a:latin typeface="Sylfaen" pitchFamily="18" charset="0"/>
                <a:ea typeface="Calibri" pitchFamily="34" charset="0"/>
                <a:cs typeface="Times New Roman" pitchFamily="18" charset="0"/>
                <a:hlinkClick r:id="rId2"/>
              </a:rPr>
              <a:t>Poimanova</a:t>
            </a:r>
            <a:r>
              <a:rPr lang="en-US" sz="1200" b="1" dirty="0">
                <a:latin typeface="Sylfaen" pitchFamily="18" charset="0"/>
                <a:ea typeface="Calibri" pitchFamily="34" charset="0"/>
                <a:cs typeface="Times New Roman" pitchFamily="18" charset="0"/>
                <a:hlinkClick r:id="rId3"/>
              </a:rPr>
              <a:t> et al.,2025    https</a:t>
            </a:r>
            <a:r>
              <a:rPr lang="en-US" sz="1200" b="1" dirty="0">
                <a:latin typeface="Sylfaen" pitchFamily="18" charset="0"/>
                <a:ea typeface="Calibri" pitchFamily="34" charset="0"/>
                <a:cs typeface="Times New Roman" pitchFamily="18" charset="0"/>
                <a:hlinkClick r:id="rId2"/>
              </a:rPr>
              <a:t>://doi.org/10.1039/D4TB02536A</a:t>
            </a:r>
            <a:br>
              <a:rPr lang="en-US" sz="3200" dirty="0">
                <a:latin typeface="Sylfaen" pitchFamily="18" charset="0"/>
                <a:cs typeface="Arial" pitchFamily="34" charset="0"/>
              </a:rPr>
            </a:br>
            <a:endParaRPr lang="ru-RU" sz="1800" dirty="0">
              <a:latin typeface="Sylfaen" pitchFamily="18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-5996150"/>
            <a:ext cx="9144000" cy="1244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11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11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11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11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11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11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11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11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11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11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11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11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11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11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11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11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11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E4404A91-48F7-4B8A-8796-365CE8C47B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3699"/>
            <a:ext cx="65" cy="18980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8786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87624" y="836712"/>
            <a:ext cx="5886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ru-RU" b="1" dirty="0"/>
            </a:br>
            <a:endParaRPr lang="ru-RU" dirty="0"/>
          </a:p>
        </p:txBody>
      </p:sp>
      <p:sp>
        <p:nvSpPr>
          <p:cNvPr id="3" name="Rectangle 2"/>
          <p:cNvSpPr/>
          <p:nvPr/>
        </p:nvSpPr>
        <p:spPr>
          <a:xfrm>
            <a:off x="0" y="4000504"/>
            <a:ext cx="9144000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AutoNum type="alphaLcParenBoth"/>
            </a:pPr>
            <a:r>
              <a:rPr lang="ru-RU" sz="1400" b="1" dirty="0">
                <a:latin typeface="Sylfaen" pitchFamily="18" charset="0"/>
              </a:rPr>
              <a:t>Конструкция аптасенсора на основе EGOFET с биорецепторным слоем на полимерной трек-этчированной мембране</a:t>
            </a:r>
            <a:endParaRPr lang="hy-AM" sz="1400" b="1" dirty="0">
              <a:latin typeface="Sylfaen" pitchFamily="18" charset="0"/>
            </a:endParaRP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latin typeface="Sylfaen" pitchFamily="18" charset="0"/>
              </a:rPr>
              <a:t>(b) Изображение аптасенсора на основе EGOFET с измерением отклика мембраны</a:t>
            </a:r>
            <a:endParaRPr lang="en-US" sz="1400" b="1" dirty="0">
              <a:latin typeface="Sylfaen" pitchFamily="18" charset="0"/>
            </a:endParaRPr>
          </a:p>
          <a:p>
            <a:pPr algn="just"/>
            <a:r>
              <a:rPr lang="ru-RU" sz="1400" b="1" dirty="0">
                <a:latin typeface="Sylfaen" pitchFamily="18" charset="0"/>
              </a:rPr>
              <a:t>Стекло покрывается химическим соединением C8-BTBT-C8, затем наносятся наночастицы серебра или золота, затем </a:t>
            </a:r>
            <a:r>
              <a:rPr lang="en-US" sz="1400" b="1" dirty="0">
                <a:latin typeface="Sylfaen" pitchFamily="18" charset="0"/>
              </a:rPr>
              <a:t> </a:t>
            </a:r>
            <a:r>
              <a:rPr lang="en-US" sz="1400" b="1" dirty="0" err="1">
                <a:latin typeface="Sylfaen" pitchFamily="18" charset="0"/>
              </a:rPr>
              <a:t>сверху</a:t>
            </a:r>
            <a:r>
              <a:rPr lang="en-US" sz="1400" b="1" dirty="0">
                <a:latin typeface="Sylfaen" pitchFamily="18" charset="0"/>
              </a:rPr>
              <a:t> </a:t>
            </a:r>
            <a:r>
              <a:rPr lang="en-US" sz="1400" b="1" dirty="0" err="1">
                <a:latin typeface="Sylfaen" pitchFamily="18" charset="0"/>
              </a:rPr>
              <a:t>мембрана</a:t>
            </a:r>
            <a:r>
              <a:rPr lang="en-US" sz="1400" b="1" dirty="0">
                <a:latin typeface="Sylfaen" pitchFamily="18" charset="0"/>
              </a:rPr>
              <a:t> с </a:t>
            </a:r>
            <a:r>
              <a:rPr lang="ru-RU" sz="1400" b="1" dirty="0">
                <a:latin typeface="Sylfaen" pitchFamily="18" charset="0"/>
              </a:rPr>
              <a:t>аптамер</a:t>
            </a:r>
            <a:r>
              <a:rPr lang="en-US" sz="1400" b="1" dirty="0" err="1">
                <a:latin typeface="Sylfaen" pitchFamily="18" charset="0"/>
              </a:rPr>
              <a:t>ами</a:t>
            </a:r>
            <a:r>
              <a:rPr lang="ru-RU" sz="1400" b="1" dirty="0">
                <a:latin typeface="Sylfaen" pitchFamily="18" charset="0"/>
              </a:rPr>
              <a:t> и, наконец,</a:t>
            </a:r>
            <a:r>
              <a:rPr lang="en-US" sz="1400" b="1" dirty="0">
                <a:latin typeface="Sylfaen" pitchFamily="18" charset="0"/>
              </a:rPr>
              <a:t> </a:t>
            </a:r>
            <a:r>
              <a:rPr lang="en-US" sz="1400" b="1" dirty="0" err="1">
                <a:latin typeface="Sylfaen" pitchFamily="18" charset="0"/>
              </a:rPr>
              <a:t>аптосенсор</a:t>
            </a:r>
            <a:r>
              <a:rPr lang="ru-RU" sz="1400" b="1" dirty="0">
                <a:latin typeface="Sylfaen" pitchFamily="18" charset="0"/>
              </a:rPr>
              <a:t> подвергается воздействию вируса в жидкой среде.</a:t>
            </a:r>
            <a:endParaRPr lang="en-US" sz="1400" b="1" dirty="0">
              <a:latin typeface="Sylfaen" pitchFamily="18" charset="0"/>
            </a:endParaRPr>
          </a:p>
          <a:p>
            <a:pPr algn="just"/>
            <a:r>
              <a:rPr lang="ru-RU" sz="1100" dirty="0">
                <a:latin typeface="Sylfaen" pitchFamily="18" charset="0"/>
              </a:rPr>
              <a:t>Электрические измерения проводились с использованием источника-измерителя Keithley 2634B. В качестве </a:t>
            </a:r>
            <a:r>
              <a:rPr lang="ru-RU" sz="1200" b="1" dirty="0">
                <a:latin typeface="Sylfaen" pitchFamily="18" charset="0"/>
              </a:rPr>
              <a:t>затворного электрода </a:t>
            </a:r>
            <a:r>
              <a:rPr lang="ru-RU" sz="1100" dirty="0">
                <a:latin typeface="Sylfaen" pitchFamily="18" charset="0"/>
              </a:rPr>
              <a:t>во время измерений на капле жидкости над мембраной на поверхности EGOFET использовалась платиновая проволока. Время измерения одной кривой составляло примерно 14 секунд. </a:t>
            </a:r>
          </a:p>
          <a:p>
            <a:r>
              <a:rPr lang="ru-RU" sz="1050" b="1" dirty="0"/>
              <a:t>------------------------------------------------------</a:t>
            </a:r>
          </a:p>
          <a:p>
            <a:r>
              <a:rPr lang="ru-RU" sz="1050" b="1" dirty="0"/>
              <a:t>Полево́й (униполя́рный) транзи́стор</a:t>
            </a:r>
            <a:r>
              <a:rPr lang="ru-RU" sz="1050" dirty="0"/>
              <a:t> — </a:t>
            </a:r>
            <a:r>
              <a:rPr lang="ru-RU" sz="1050" dirty="0">
                <a:hlinkClick r:id="rId2" tooltip="Полупроводниковый прибор"/>
              </a:rPr>
              <a:t>полупроводниковый прибор</a:t>
            </a:r>
            <a:r>
              <a:rPr lang="ru-RU" sz="1050" dirty="0"/>
              <a:t>, принцип действия которого основан на управлении </a:t>
            </a:r>
            <a:r>
              <a:rPr lang="ru-RU" sz="1050" dirty="0">
                <a:hlinkClick r:id="rId3" tooltip="Электрическое сопротивление"/>
              </a:rPr>
              <a:t>электрическим сопротивлением</a:t>
            </a:r>
            <a:r>
              <a:rPr lang="ru-RU" sz="1050" dirty="0"/>
              <a:t> токопроводящего канала поперечным </a:t>
            </a:r>
            <a:r>
              <a:rPr lang="ru-RU" sz="1050" dirty="0">
                <a:hlinkClick r:id="rId4" tooltip="Электрическое поле"/>
              </a:rPr>
              <a:t>электрическим полем</a:t>
            </a:r>
            <a:r>
              <a:rPr lang="ru-RU" sz="1050" dirty="0"/>
              <a:t>, создаваемым приложенным к затвору </a:t>
            </a:r>
            <a:r>
              <a:rPr lang="ru-RU" sz="1050" dirty="0">
                <a:hlinkClick r:id="rId5" tooltip="Электрическое напряжение"/>
              </a:rPr>
              <a:t>напряжением</a:t>
            </a:r>
            <a:r>
              <a:rPr lang="ru-RU" sz="1050" dirty="0"/>
              <a:t>.</a:t>
            </a:r>
          </a:p>
          <a:p>
            <a:r>
              <a:rPr lang="ru-RU" sz="1050" dirty="0"/>
              <a:t>Область, из которой носители заряда уходят в канал</a:t>
            </a:r>
            <a:r>
              <a:rPr lang="en-US" sz="1050" dirty="0"/>
              <a:t> (</a:t>
            </a:r>
            <a:r>
              <a:rPr lang="en-US" sz="1050" b="1" dirty="0">
                <a:solidFill>
                  <a:srgbClr val="FF0000"/>
                </a:solidFill>
              </a:rPr>
              <a:t>semiconductor layer </a:t>
            </a:r>
            <a:r>
              <a:rPr lang="en-US" sz="1050" dirty="0"/>
              <a:t>)</a:t>
            </a:r>
            <a:r>
              <a:rPr lang="ru-RU" sz="1050" dirty="0"/>
              <a:t>, называется </a:t>
            </a:r>
            <a:r>
              <a:rPr lang="ru-RU" sz="1050" b="1" i="1" dirty="0"/>
              <a:t>истоком</a:t>
            </a:r>
            <a:r>
              <a:rPr lang="ru-RU" sz="1050" dirty="0"/>
              <a:t>, область, в которую они уходят из канала, называется </a:t>
            </a:r>
            <a:r>
              <a:rPr lang="ru-RU" sz="1050" b="1" i="1" dirty="0"/>
              <a:t>стоком</a:t>
            </a:r>
            <a:r>
              <a:rPr lang="ru-RU" sz="1050" dirty="0"/>
              <a:t>, </a:t>
            </a:r>
            <a:r>
              <a:rPr lang="ru-RU" sz="1050" dirty="0">
                <a:hlinkClick r:id="rId6" tooltip="Электрод"/>
              </a:rPr>
              <a:t>электрод</a:t>
            </a:r>
            <a:r>
              <a:rPr lang="ru-RU" sz="1050" dirty="0"/>
              <a:t>, на который подается управляющее напряжение, называется </a:t>
            </a:r>
            <a:r>
              <a:rPr lang="ru-RU" sz="1050" b="1" i="1" dirty="0"/>
              <a:t>затвором</a:t>
            </a:r>
            <a:endParaRPr lang="ru-RU" sz="1050" dirty="0"/>
          </a:p>
          <a:p>
            <a:endParaRPr lang="ru-RU" sz="1050" b="1" dirty="0">
              <a:solidFill>
                <a:srgbClr val="FF0000"/>
              </a:solidFill>
              <a:latin typeface="Sylfaen" pitchFamily="18" charset="0"/>
              <a:cs typeface="Arial" pitchFamily="34" charset="0"/>
            </a:endParaRPr>
          </a:p>
        </p:txBody>
      </p:sp>
      <p:pic>
        <p:nvPicPr>
          <p:cNvPr id="4" name="Рисунок 8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819" y="567490"/>
            <a:ext cx="7072362" cy="3433014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07504" y="116632"/>
            <a:ext cx="64859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>
                <a:latin typeface="Sylfaen" pitchFamily="18" charset="0"/>
              </a:rPr>
              <a:t>Конструкция аптасенсора на основе EGOFET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1">
            <a:extLst>
              <a:ext uri="{FF2B5EF4-FFF2-40B4-BE49-F238E27FC236}">
                <a16:creationId xmlns:a16="http://schemas.microsoft.com/office/drawing/2014/main" id="{6560629E-A34E-9C10-E96B-D7E08B70225A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" t="7616" r="5503" b="1275"/>
          <a:stretch/>
        </p:blipFill>
        <p:spPr bwMode="auto">
          <a:xfrm>
            <a:off x="85351" y="116632"/>
            <a:ext cx="6215074" cy="32861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63888" y="3214687"/>
            <a:ext cx="55801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>
                <a:latin typeface="Sylfaen" pitchFamily="18" charset="0"/>
              </a:rPr>
              <a:t>На рисунке</a:t>
            </a:r>
            <a:r>
              <a:rPr lang="ru-RU" sz="1600" b="1" dirty="0">
                <a:latin typeface="Sylfaen" pitchFamily="18" charset="0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Sylfaen" pitchFamily="18" charset="0"/>
              </a:rPr>
              <a:t>a</a:t>
            </a:r>
            <a:r>
              <a:rPr lang="ru-RU" sz="1600" b="1" dirty="0">
                <a:latin typeface="Sylfaen" pitchFamily="18" charset="0"/>
              </a:rPr>
              <a:t> </a:t>
            </a:r>
            <a:r>
              <a:rPr lang="ru-RU" sz="1200" b="1" dirty="0">
                <a:latin typeface="Sylfaen" pitchFamily="18" charset="0"/>
              </a:rPr>
              <a:t>представлены характеристики устройств </a:t>
            </a:r>
            <a:r>
              <a:rPr lang="ru-RU" sz="1200" b="1" u="sng" dirty="0">
                <a:latin typeface="Sylfaen" pitchFamily="18" charset="0"/>
              </a:rPr>
              <a:t>с различной структурой.</a:t>
            </a:r>
            <a:br>
              <a:rPr lang="ru-RU" sz="1200" dirty="0">
                <a:latin typeface="Sylfaen" pitchFamily="18" charset="0"/>
              </a:rPr>
            </a:br>
            <a:r>
              <a:rPr lang="ru-RU" sz="1200" b="1" dirty="0">
                <a:latin typeface="Sylfaen" pitchFamily="18" charset="0"/>
              </a:rPr>
              <a:t>На рисунке </a:t>
            </a:r>
            <a:r>
              <a:rPr lang="ru-RU" sz="1400" b="1" dirty="0">
                <a:solidFill>
                  <a:srgbClr val="FF0000"/>
                </a:solidFill>
                <a:latin typeface="Sylfaen" pitchFamily="18" charset="0"/>
              </a:rPr>
              <a:t>b</a:t>
            </a:r>
            <a:r>
              <a:rPr lang="ru-RU" sz="1200" b="1" dirty="0">
                <a:latin typeface="Sylfaen" pitchFamily="18" charset="0"/>
              </a:rPr>
              <a:t> показаны выходные характеристики (output curves) устройства с </a:t>
            </a:r>
            <a:r>
              <a:rPr lang="ru-RU" sz="1200" b="1" u="sng" dirty="0">
                <a:latin typeface="Sylfaen" pitchFamily="18" charset="0"/>
              </a:rPr>
              <a:t>мембраной, покрытой золотом, </a:t>
            </a:r>
            <a:r>
              <a:rPr lang="ru-RU" sz="1200" b="1" dirty="0">
                <a:latin typeface="Sylfaen" pitchFamily="18" charset="0"/>
              </a:rPr>
              <a:t>измеренные в диапазоне напряжений от 0.1 В до -0.5 В.</a:t>
            </a:r>
            <a:endParaRPr lang="ru-RU" sz="1200" dirty="0">
              <a:latin typeface="Sylfaen" pitchFamily="18" charset="0"/>
            </a:endParaRPr>
          </a:p>
          <a:p>
            <a:pPr algn="just"/>
            <a:endParaRPr lang="en-US" sz="1600" dirty="0">
              <a:latin typeface="Sylfae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63888" y="4149080"/>
            <a:ext cx="558011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>
                <a:latin typeface="Sylfaen" pitchFamily="18" charset="0"/>
              </a:rPr>
              <a:t>На рисунке</a:t>
            </a:r>
            <a:r>
              <a:rPr lang="ru-RU" sz="1600" b="1" dirty="0">
                <a:solidFill>
                  <a:srgbClr val="FF0000"/>
                </a:solidFill>
                <a:latin typeface="Sylfaen" pitchFamily="18" charset="0"/>
              </a:rPr>
              <a:t> с </a:t>
            </a:r>
            <a:r>
              <a:rPr lang="ru-RU" sz="1200" b="1" dirty="0">
                <a:latin typeface="Sylfaen" pitchFamily="18" charset="0"/>
              </a:rPr>
              <a:t>представлены результаты измерений для устройства с мембраной, содержащей поры диаметром 60 нм. </a:t>
            </a:r>
            <a:r>
              <a:rPr lang="ru-RU" sz="1400" b="1" u="sng" dirty="0">
                <a:solidFill>
                  <a:srgbClr val="FF0000"/>
                </a:solidFill>
                <a:latin typeface="Sylfaen" pitchFamily="18" charset="0"/>
              </a:rPr>
              <a:t>После функционализации мембраны аптамером RHA0385 характеристики устройства остались без изменений. </a:t>
            </a:r>
          </a:p>
          <a:p>
            <a:pPr algn="just"/>
            <a:r>
              <a:rPr lang="ru-RU" sz="1200" b="1" u="sng" dirty="0">
                <a:solidFill>
                  <a:srgbClr val="FF0000"/>
                </a:solidFill>
                <a:latin typeface="Sylfaen" pitchFamily="18" charset="0"/>
              </a:rPr>
              <a:t>П</a:t>
            </a:r>
            <a:r>
              <a:rPr lang="ru-RU" sz="1400" b="1" u="sng" dirty="0">
                <a:solidFill>
                  <a:srgbClr val="FF0000"/>
                </a:solidFill>
                <a:latin typeface="Sylfaen" pitchFamily="18" charset="0"/>
              </a:rPr>
              <a:t>осле добавления вируса гриппа A ( 6×10⁶ вирусных частиц на мл) было зафиксировано смещение порогового напряжения (threshold </a:t>
            </a:r>
            <a:r>
              <a:rPr lang="ru-RU" sz="1400" b="1" u="sng" dirty="0" err="1">
                <a:solidFill>
                  <a:srgbClr val="FF0000"/>
                </a:solidFill>
                <a:latin typeface="Sylfaen" pitchFamily="18" charset="0"/>
              </a:rPr>
              <a:t>voltage</a:t>
            </a:r>
            <a:r>
              <a:rPr lang="ru-RU" sz="1400" b="1" u="sng" dirty="0">
                <a:solidFill>
                  <a:srgbClr val="FF0000"/>
                </a:solidFill>
                <a:latin typeface="Sylfaen" pitchFamily="18" charset="0"/>
              </a:rPr>
              <a:t>).</a:t>
            </a:r>
          </a:p>
          <a:p>
            <a:pPr algn="just"/>
            <a:r>
              <a:rPr lang="ru-RU" sz="1400" b="1" dirty="0"/>
              <a:t>Ток Isd относится к току насыщения стока </a:t>
            </a:r>
            <a:r>
              <a:rPr lang="ru-RU" sz="1200" b="1" i="1" dirty="0"/>
              <a:t>(Drain-to-Source current) в полевом транзисторе. Этот ток является максимальным током, который может протекать через транзистор, когда он находится в состоянии насыщения. В этом состоянии ток стока практически не зависит от напряжения между стоком и истоком (Vds), а определяется в основном напряжением затвор-исток (Vgs) и параметрами транзистора.</a:t>
            </a:r>
            <a:endParaRPr lang="ru-RU" sz="1200" b="1" i="1" dirty="0">
              <a:latin typeface="Sylfaen" pitchFamily="18" charset="0"/>
            </a:endParaRPr>
          </a:p>
        </p:txBody>
      </p:sp>
      <p:pic>
        <p:nvPicPr>
          <p:cNvPr id="8" name="Рисунок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94"/>
          <a:stretch>
            <a:fillRect/>
          </a:stretch>
        </p:blipFill>
        <p:spPr bwMode="auto">
          <a:xfrm>
            <a:off x="6500826" y="0"/>
            <a:ext cx="2428892" cy="3071810"/>
          </a:xfrm>
          <a:prstGeom prst="rect">
            <a:avLst/>
          </a:prstGeom>
          <a:noFill/>
        </p:spPr>
      </p:pic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654" y="3284984"/>
            <a:ext cx="3494534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-963488"/>
            <a:ext cx="9391484" cy="3600525"/>
          </a:xfrm>
        </p:spPr>
        <p:txBody>
          <a:bodyPr>
            <a:noAutofit/>
          </a:bodyPr>
          <a:lstStyle/>
          <a:p>
            <a:pPr lvl="0" algn="l" fontAlgn="base">
              <a:spcAft>
                <a:spcPct val="0"/>
              </a:spcAft>
            </a:pPr>
            <a:br>
              <a:rPr lang="ru-RU" sz="700" b="1" dirty="0">
                <a:latin typeface="Sylfaen" pitchFamily="18" charset="0"/>
              </a:rPr>
            </a:br>
            <a:br>
              <a:rPr lang="ru-RU" sz="700" b="1" dirty="0">
                <a:latin typeface="Sylfaen" pitchFamily="18" charset="0"/>
              </a:rPr>
            </a:br>
            <a:br>
              <a:rPr lang="ru-RU" sz="700" b="1" dirty="0">
                <a:latin typeface="Sylfaen" pitchFamily="18" charset="0"/>
              </a:rPr>
            </a:br>
            <a:br>
              <a:rPr lang="ru-RU" sz="700" b="1" dirty="0">
                <a:latin typeface="Sylfaen" pitchFamily="18" charset="0"/>
              </a:rPr>
            </a:br>
            <a:br>
              <a:rPr lang="ru-RU" sz="700" b="1" dirty="0">
                <a:latin typeface="Sylfaen" pitchFamily="18" charset="0"/>
              </a:rPr>
            </a:br>
            <a:br>
              <a:rPr lang="ru-RU" sz="700" b="1" dirty="0">
                <a:latin typeface="Sylfaen" pitchFamily="18" charset="0"/>
              </a:rPr>
            </a:br>
            <a:br>
              <a:rPr lang="ru-RU" sz="700" b="1" dirty="0">
                <a:latin typeface="Sylfaen" pitchFamily="18" charset="0"/>
              </a:rPr>
            </a:br>
            <a:br>
              <a:rPr lang="en-US" sz="700" b="1" dirty="0">
                <a:latin typeface="Sylfaen" pitchFamily="18" charset="0"/>
              </a:rPr>
            </a:br>
            <a:br>
              <a:rPr lang="en-US" sz="700" b="1" dirty="0">
                <a:latin typeface="Sylfaen" pitchFamily="18" charset="0"/>
              </a:rPr>
            </a:br>
            <a:br>
              <a:rPr lang="en-US" sz="700" b="1" dirty="0">
                <a:latin typeface="Sylfaen" pitchFamily="18" charset="0"/>
              </a:rPr>
            </a:br>
            <a:br>
              <a:rPr lang="en-US" sz="700" b="1" dirty="0">
                <a:latin typeface="Sylfaen" pitchFamily="18" charset="0"/>
              </a:rPr>
            </a:br>
            <a:br>
              <a:rPr lang="en-US" sz="700" b="1" dirty="0">
                <a:latin typeface="Sylfaen" pitchFamily="18" charset="0"/>
              </a:rPr>
            </a:br>
            <a:br>
              <a:rPr lang="en-US" sz="700" b="1" dirty="0">
                <a:latin typeface="Sylfaen" pitchFamily="18" charset="0"/>
              </a:rPr>
            </a:br>
            <a:br>
              <a:rPr lang="en-US" sz="700" b="1" dirty="0">
                <a:latin typeface="Sylfaen" pitchFamily="18" charset="0"/>
              </a:rPr>
            </a:br>
            <a:br>
              <a:rPr lang="en-US" sz="700" b="1" dirty="0">
                <a:latin typeface="Sylfaen" pitchFamily="18" charset="0"/>
              </a:rPr>
            </a:br>
            <a:br>
              <a:rPr lang="en-US" sz="700" b="1" dirty="0">
                <a:latin typeface="Sylfaen" pitchFamily="18" charset="0"/>
              </a:rPr>
            </a:br>
            <a:br>
              <a:rPr lang="en-US" sz="700" b="1" dirty="0">
                <a:latin typeface="Sylfaen" pitchFamily="18" charset="0"/>
              </a:rPr>
            </a:br>
            <a:br>
              <a:rPr lang="en-US" sz="700" b="1" dirty="0">
                <a:latin typeface="Sylfaen" pitchFamily="18" charset="0"/>
              </a:rPr>
            </a:br>
            <a:br>
              <a:rPr lang="en-US" sz="700" b="1" dirty="0">
                <a:latin typeface="Sylfaen" pitchFamily="18" charset="0"/>
              </a:rPr>
            </a:br>
            <a:br>
              <a:rPr lang="en-US" sz="700" b="1" dirty="0">
                <a:latin typeface="Sylfaen" pitchFamily="18" charset="0"/>
              </a:rPr>
            </a:br>
            <a:br>
              <a:rPr lang="en-US" sz="700" b="1" dirty="0">
                <a:latin typeface="Sylfaen" pitchFamily="18" charset="0"/>
              </a:rPr>
            </a:br>
            <a:br>
              <a:rPr lang="en-US" sz="700" b="1" dirty="0">
                <a:latin typeface="Sylfaen" pitchFamily="18" charset="0"/>
              </a:rPr>
            </a:br>
            <a:br>
              <a:rPr lang="en-US" sz="700" b="1" dirty="0">
                <a:latin typeface="Sylfaen" pitchFamily="18" charset="0"/>
              </a:rPr>
            </a:br>
            <a:br>
              <a:rPr lang="en-US" sz="700" b="1" dirty="0">
                <a:latin typeface="Sylfaen" pitchFamily="18" charset="0"/>
              </a:rPr>
            </a:br>
            <a:br>
              <a:rPr lang="en-US" sz="700" b="1" dirty="0">
                <a:latin typeface="Sylfaen" pitchFamily="18" charset="0"/>
              </a:rPr>
            </a:br>
            <a:br>
              <a:rPr lang="en-US" sz="700" b="1" dirty="0">
                <a:latin typeface="Sylfaen" pitchFamily="18" charset="0"/>
              </a:rPr>
            </a:br>
            <a:br>
              <a:rPr lang="en-US" sz="700" b="1" dirty="0">
                <a:latin typeface="Sylfaen" pitchFamily="18" charset="0"/>
              </a:rPr>
            </a:br>
            <a:br>
              <a:rPr lang="en-US" sz="700" b="1" dirty="0">
                <a:latin typeface="Sylfaen" pitchFamily="18" charset="0"/>
              </a:rPr>
            </a:br>
            <a:br>
              <a:rPr lang="en-US" sz="700" b="1" dirty="0">
                <a:latin typeface="Sylfaen" pitchFamily="18" charset="0"/>
              </a:rPr>
            </a:br>
            <a:br>
              <a:rPr lang="en-US" sz="700" b="1" dirty="0">
                <a:latin typeface="Sylfaen" pitchFamily="18" charset="0"/>
              </a:rPr>
            </a:br>
            <a:br>
              <a:rPr lang="en-US" sz="1100" b="1" dirty="0">
                <a:latin typeface="Sylfaen" pitchFamily="18" charset="0"/>
              </a:rPr>
            </a:br>
            <a:br>
              <a:rPr lang="en-US" sz="1100" b="1" dirty="0">
                <a:latin typeface="Sylfaen" pitchFamily="18" charset="0"/>
              </a:rPr>
            </a:br>
            <a:br>
              <a:rPr lang="en-US" sz="1100" b="1" dirty="0">
                <a:latin typeface="Sylfaen" pitchFamily="18" charset="0"/>
              </a:rPr>
            </a:br>
            <a:br>
              <a:rPr lang="en-US" sz="1100" b="1" dirty="0">
                <a:latin typeface="Sylfaen" pitchFamily="18" charset="0"/>
              </a:rPr>
            </a:br>
            <a:br>
              <a:rPr lang="en-US" sz="1100" b="1" dirty="0">
                <a:latin typeface="Sylfaen" pitchFamily="18" charset="0"/>
              </a:rPr>
            </a:br>
            <a:br>
              <a:rPr lang="en-US" sz="1100" b="1" dirty="0">
                <a:latin typeface="Sylfaen" pitchFamily="18" charset="0"/>
              </a:rPr>
            </a:br>
            <a:br>
              <a:rPr lang="en-US" sz="1100" b="1" dirty="0">
                <a:latin typeface="Sylfaen" pitchFamily="18" charset="0"/>
              </a:rPr>
            </a:br>
            <a:br>
              <a:rPr lang="en-US" sz="1100" b="1" dirty="0">
                <a:latin typeface="Sylfaen" pitchFamily="18" charset="0"/>
              </a:rPr>
            </a:br>
            <a:br>
              <a:rPr lang="en-US" sz="1100" b="1" dirty="0">
                <a:latin typeface="Sylfaen" pitchFamily="18" charset="0"/>
              </a:rPr>
            </a:br>
            <a:br>
              <a:rPr lang="en-US" sz="1100" b="1" dirty="0">
                <a:latin typeface="Sylfaen" pitchFamily="18" charset="0"/>
              </a:rPr>
            </a:br>
            <a:br>
              <a:rPr lang="en-US" sz="1100" b="1" dirty="0">
                <a:latin typeface="Sylfaen" pitchFamily="18" charset="0"/>
              </a:rPr>
            </a:br>
            <a:br>
              <a:rPr lang="en-US" sz="1100" b="1" dirty="0">
                <a:latin typeface="Sylfaen" pitchFamily="18" charset="0"/>
              </a:rPr>
            </a:br>
            <a:br>
              <a:rPr lang="en-US" sz="1100" b="1" dirty="0">
                <a:latin typeface="Sylfaen" pitchFamily="18" charset="0"/>
              </a:rPr>
            </a:br>
            <a:br>
              <a:rPr lang="en-US" sz="1100" b="1" dirty="0">
                <a:latin typeface="Sylfaen" pitchFamily="18" charset="0"/>
              </a:rPr>
            </a:br>
            <a:br>
              <a:rPr lang="en-US" sz="1100" b="1" dirty="0">
                <a:latin typeface="Sylfaen" pitchFamily="18" charset="0"/>
              </a:rPr>
            </a:br>
            <a:br>
              <a:rPr lang="en-US" sz="1100" b="1" dirty="0">
                <a:latin typeface="Sylfaen" pitchFamily="18" charset="0"/>
              </a:rPr>
            </a:br>
            <a:br>
              <a:rPr lang="en-US" sz="1100" b="1" dirty="0">
                <a:latin typeface="Sylfaen" pitchFamily="18" charset="0"/>
              </a:rPr>
            </a:br>
            <a:br>
              <a:rPr lang="en-US" sz="1100" b="1" dirty="0">
                <a:latin typeface="Sylfaen" pitchFamily="18" charset="0"/>
              </a:rPr>
            </a:br>
            <a:br>
              <a:rPr lang="en-US" sz="1100" b="1" dirty="0">
                <a:latin typeface="Sylfaen" pitchFamily="18" charset="0"/>
              </a:rPr>
            </a:br>
            <a:br>
              <a:rPr lang="en-US" sz="1800" b="1" dirty="0">
                <a:latin typeface="Sylfaen" pitchFamily="18" charset="0"/>
              </a:rPr>
            </a:br>
            <a:br>
              <a:rPr lang="en-US" sz="1800" b="1" dirty="0">
                <a:latin typeface="Sylfaen" pitchFamily="18" charset="0"/>
              </a:rPr>
            </a:br>
            <a:r>
              <a:rPr lang="ru-RU" sz="1800" b="1" dirty="0">
                <a:latin typeface="Sylfaen" pitchFamily="18" charset="0"/>
              </a:rPr>
              <a:t>Надеюсь, нам удалось показать, что трековые мембраны — это не просто фильтры, а потенциальная платформа для создания интеллектуальных биосенсоров, способных не только</a:t>
            </a:r>
            <a:r>
              <a:rPr lang="en-US" sz="1800" b="1" dirty="0">
                <a:latin typeface="Sylfaen" pitchFamily="18" charset="0"/>
              </a:rPr>
              <a:t> </a:t>
            </a:r>
            <a:r>
              <a:rPr lang="ru-RU" sz="1800" b="1" dirty="0">
                <a:latin typeface="Sylfaen" pitchFamily="18" charset="0"/>
              </a:rPr>
              <a:t>улавливать вирусы, но и идентифицировать их с высокой точностью.</a:t>
            </a:r>
            <a:br>
              <a:rPr lang="ru-RU" sz="1800" b="1" dirty="0">
                <a:latin typeface="Sylfaen" pitchFamily="18" charset="0"/>
              </a:rPr>
            </a:br>
            <a:r>
              <a:rPr lang="ru-RU" sz="1800" b="1" dirty="0">
                <a:latin typeface="Sylfaen" pitchFamily="18" charset="0"/>
              </a:rPr>
              <a:t>Так,  уникальные практические  выходы использования тяжелых ионов, одушевленные,  </a:t>
            </a:r>
            <a:br>
              <a:rPr lang="ru-RU" sz="1800" b="1" dirty="0">
                <a:latin typeface="Sylfaen" pitchFamily="18" charset="0"/>
              </a:rPr>
            </a:br>
            <a:r>
              <a:rPr lang="ru-RU" sz="1800" b="1" dirty="0">
                <a:latin typeface="Sylfaen" pitchFamily="18" charset="0"/>
              </a:rPr>
              <a:t>по предложению акад. </a:t>
            </a:r>
            <a:r>
              <a:rPr lang="ru-RU" sz="1800" b="1" dirty="0" err="1">
                <a:latin typeface="Sylfaen" pitchFamily="18" charset="0"/>
              </a:rPr>
              <a:t>Ю.Ц.Оганесяна</a:t>
            </a:r>
            <a:r>
              <a:rPr lang="ru-RU" sz="1800" b="1" dirty="0">
                <a:latin typeface="Sylfaen" pitchFamily="18" charset="0"/>
              </a:rPr>
              <a:t> их использованием в молекулярно-биологических исследованиях,  приводят к возникновению нового междисциплинарного направления, интересного и для теории, и для практики!</a:t>
            </a:r>
            <a:br>
              <a:rPr lang="ru-RU" sz="1800" b="1" dirty="0">
                <a:latin typeface="Sylfaen" pitchFamily="18" charset="0"/>
              </a:rPr>
            </a:br>
            <a:r>
              <a:rPr lang="en-US" sz="2000" b="1" u="sng" dirty="0" err="1">
                <a:latin typeface="Sylfaen" pitchFamily="18" charset="0"/>
                <a:ea typeface="+mn-ea"/>
                <a:cs typeface="+mn-cs"/>
              </a:rPr>
              <a:t>Планируются</a:t>
            </a:r>
            <a:r>
              <a:rPr lang="en-US" sz="2000" b="1" u="sng" dirty="0">
                <a:latin typeface="Sylfaen" pitchFamily="18" charset="0"/>
                <a:ea typeface="+mn-ea"/>
                <a:cs typeface="+mn-cs"/>
              </a:rPr>
              <a:t> </a:t>
            </a:r>
            <a:r>
              <a:rPr lang="en-US" sz="2000" b="1" u="sng" dirty="0" err="1">
                <a:latin typeface="Sylfaen" pitchFamily="18" charset="0"/>
                <a:ea typeface="+mn-ea"/>
                <a:cs typeface="+mn-cs"/>
              </a:rPr>
              <a:t>следующие</a:t>
            </a:r>
            <a:r>
              <a:rPr lang="en-US" sz="2000" b="1" u="sng" dirty="0">
                <a:latin typeface="Sylfaen" pitchFamily="18" charset="0"/>
                <a:ea typeface="+mn-ea"/>
                <a:cs typeface="+mn-cs"/>
              </a:rPr>
              <a:t> о</a:t>
            </a:r>
            <a:r>
              <a:rPr lang="ru-RU" sz="2000" b="1" u="sng" dirty="0">
                <a:latin typeface="Sylfaen" pitchFamily="18" charset="0"/>
                <a:ea typeface="+mn-ea"/>
                <a:cs typeface="+mn-cs"/>
              </a:rPr>
              <a:t>сновные результаты реализации Проекта:</a:t>
            </a:r>
            <a:br>
              <a:rPr lang="ru-RU" sz="2000" b="1" u="sng" dirty="0">
                <a:latin typeface="Sylfaen" pitchFamily="18" charset="0"/>
                <a:ea typeface="+mn-ea"/>
                <a:cs typeface="+mn-cs"/>
              </a:rPr>
            </a:br>
            <a:r>
              <a:rPr lang="en-US" sz="1600" b="1" dirty="0">
                <a:latin typeface="Sylfaen" pitchFamily="18" charset="0"/>
                <a:ea typeface="+mn-ea"/>
                <a:cs typeface="+mn-cs"/>
              </a:rPr>
              <a:t>▪  </a:t>
            </a:r>
            <a:r>
              <a:rPr lang="en-US" sz="1600" b="1" dirty="0">
                <a:solidFill>
                  <a:srgbClr val="FF0000"/>
                </a:solidFill>
                <a:latin typeface="Sylfaen" pitchFamily="18" charset="0"/>
                <a:ea typeface="+mn-ea"/>
                <a:cs typeface="+mn-cs"/>
              </a:rPr>
              <a:t>И</a:t>
            </a:r>
            <a:r>
              <a:rPr lang="ru-RU" sz="1600" b="1" dirty="0" err="1">
                <a:solidFill>
                  <a:srgbClr val="FF0000"/>
                </a:solidFill>
                <a:latin typeface="Sylfaen" pitchFamily="18" charset="0"/>
                <a:ea typeface="+mn-ea"/>
                <a:cs typeface="+mn-cs"/>
              </a:rPr>
              <a:t>зготовление</a:t>
            </a:r>
            <a:r>
              <a:rPr lang="ru-RU" sz="1600" b="1" dirty="0">
                <a:solidFill>
                  <a:srgbClr val="FF0000"/>
                </a:solidFill>
                <a:latin typeface="Sylfaen" pitchFamily="18" charset="0"/>
                <a:ea typeface="+mn-ea"/>
                <a:cs typeface="+mn-cs"/>
              </a:rPr>
              <a:t> </a:t>
            </a:r>
            <a:r>
              <a:rPr lang="ru-RU" sz="1600" b="1" dirty="0" err="1">
                <a:solidFill>
                  <a:srgbClr val="FF0000"/>
                </a:solidFill>
                <a:latin typeface="Sylfaen" pitchFamily="18" charset="0"/>
                <a:ea typeface="+mn-ea"/>
                <a:cs typeface="+mn-cs"/>
              </a:rPr>
              <a:t>нанокомпозитных</a:t>
            </a:r>
            <a:r>
              <a:rPr lang="ru-RU" sz="1600" b="1" dirty="0">
                <a:solidFill>
                  <a:srgbClr val="FF0000"/>
                </a:solidFill>
                <a:latin typeface="Sylfaen" pitchFamily="18" charset="0"/>
                <a:ea typeface="+mn-ea"/>
                <a:cs typeface="+mn-cs"/>
              </a:rPr>
              <a:t>, </a:t>
            </a:r>
            <a:r>
              <a:rPr lang="ru-RU" sz="1600" b="1" dirty="0" err="1">
                <a:solidFill>
                  <a:srgbClr val="FF0000"/>
                </a:solidFill>
                <a:latin typeface="Sylfaen" pitchFamily="18" charset="0"/>
                <a:ea typeface="+mn-ea"/>
                <a:cs typeface="+mn-cs"/>
              </a:rPr>
              <a:t>функционализированных</a:t>
            </a:r>
            <a:r>
              <a:rPr lang="ru-RU" sz="1600" b="1" dirty="0">
                <a:solidFill>
                  <a:srgbClr val="FF0000"/>
                </a:solidFill>
                <a:latin typeface="Sylfaen" pitchFamily="18" charset="0"/>
                <a:ea typeface="+mn-ea"/>
                <a:cs typeface="+mn-cs"/>
              </a:rPr>
              <a:t> и гибридных ТМ </a:t>
            </a:r>
            <a:r>
              <a:rPr lang="ru-RU" sz="1600" b="1" dirty="0">
                <a:latin typeface="Sylfaen" pitchFamily="18" charset="0"/>
                <a:ea typeface="+mn-ea"/>
                <a:cs typeface="+mn-cs"/>
              </a:rPr>
              <a:t>для разделительного, </a:t>
            </a:r>
            <a:r>
              <a:rPr lang="ru-RU" sz="1600" b="1" dirty="0" err="1">
                <a:latin typeface="Sylfaen" pitchFamily="18" charset="0"/>
                <a:ea typeface="+mn-ea"/>
                <a:cs typeface="+mn-cs"/>
              </a:rPr>
              <a:t>нанофлюидного</a:t>
            </a:r>
            <a:r>
              <a:rPr lang="ru-RU" sz="1600" b="1" dirty="0">
                <a:latin typeface="Sylfaen" pitchFamily="18" charset="0"/>
                <a:ea typeface="+mn-ea"/>
                <a:cs typeface="+mn-cs"/>
              </a:rPr>
              <a:t>, медицинского, биохимического и сенсорного применения:</a:t>
            </a:r>
            <a:br>
              <a:rPr lang="en-US" sz="1600" b="1" dirty="0">
                <a:latin typeface="Sylfaen" pitchFamily="18" charset="0"/>
                <a:ea typeface="+mn-ea"/>
                <a:cs typeface="+mn-cs"/>
              </a:rPr>
            </a:br>
            <a:r>
              <a:rPr lang="en-US" sz="1600" b="1" dirty="0">
                <a:latin typeface="Sylfaen" pitchFamily="18" charset="0"/>
                <a:ea typeface="+mn-ea"/>
                <a:cs typeface="+mn-cs"/>
              </a:rPr>
              <a:t>▪  Х</a:t>
            </a:r>
            <a:r>
              <a:rPr lang="ru-RU" sz="1600" b="1" dirty="0" err="1">
                <a:latin typeface="Sylfaen" pitchFamily="18" charset="0"/>
                <a:ea typeface="+mn-ea"/>
                <a:cs typeface="+mn-cs"/>
              </a:rPr>
              <a:t>имически</a:t>
            </a:r>
            <a:r>
              <a:rPr lang="ru-RU" sz="1600" b="1" dirty="0">
                <a:latin typeface="Sylfaen" pitchFamily="18" charset="0"/>
                <a:ea typeface="+mn-ea"/>
                <a:cs typeface="+mn-cs"/>
              </a:rPr>
              <a:t> привитые белковые микрофильтрационные ТМ </a:t>
            </a:r>
            <a:r>
              <a:rPr lang="ru-RU" sz="1600" b="1" dirty="0">
                <a:solidFill>
                  <a:srgbClr val="FF0000"/>
                </a:solidFill>
                <a:latin typeface="Sylfaen" pitchFamily="18" charset="0"/>
                <a:ea typeface="+mn-ea"/>
                <a:cs typeface="+mn-cs"/>
              </a:rPr>
              <a:t>для обнаружения РНК и ДНК </a:t>
            </a:r>
            <a:r>
              <a:rPr lang="ru-RU" sz="1600" b="1" dirty="0">
                <a:latin typeface="Sylfaen" pitchFamily="18" charset="0"/>
                <a:ea typeface="+mn-ea"/>
                <a:cs typeface="+mn-cs"/>
              </a:rPr>
              <a:t>и </a:t>
            </a:r>
            <a:r>
              <a:rPr lang="ru-RU" sz="1600" b="1" dirty="0" err="1">
                <a:latin typeface="Sylfaen" pitchFamily="18" charset="0"/>
                <a:ea typeface="+mn-ea"/>
                <a:cs typeface="+mn-cs"/>
              </a:rPr>
              <a:t>биосенсорных</a:t>
            </a:r>
            <a:r>
              <a:rPr lang="ru-RU" sz="1600" b="1" dirty="0">
                <a:latin typeface="Sylfaen" pitchFamily="18" charset="0"/>
                <a:ea typeface="+mn-ea"/>
                <a:cs typeface="+mn-cs"/>
              </a:rPr>
              <a:t> приложений;</a:t>
            </a:r>
            <a:br>
              <a:rPr lang="en-US" sz="1600" b="1" dirty="0">
                <a:latin typeface="Sylfaen" pitchFamily="18" charset="0"/>
                <a:ea typeface="+mn-ea"/>
                <a:cs typeface="+mn-cs"/>
              </a:rPr>
            </a:br>
            <a:r>
              <a:rPr lang="en-US" sz="1600" b="1" dirty="0">
                <a:latin typeface="Sylfaen" pitchFamily="18" charset="0"/>
                <a:ea typeface="+mn-ea"/>
                <a:cs typeface="+mn-cs"/>
              </a:rPr>
              <a:t>▪  </a:t>
            </a:r>
            <a:r>
              <a:rPr lang="ru-RU" sz="1600" b="1" dirty="0">
                <a:solidFill>
                  <a:srgbClr val="FF0000"/>
                </a:solidFill>
                <a:latin typeface="Sylfaen" pitchFamily="18" charset="0"/>
                <a:ea typeface="+mn-ea"/>
                <a:cs typeface="+mn-cs"/>
              </a:rPr>
              <a:t>ТМ, функционализированные за счет сборки из наночастиц серебра и биосовместимых наноконъюгатов </a:t>
            </a:r>
            <a:r>
              <a:rPr lang="en-US" sz="1600" b="1" dirty="0" err="1">
                <a:solidFill>
                  <a:srgbClr val="FF0000"/>
                </a:solidFill>
                <a:latin typeface="Sylfaen" pitchFamily="18" charset="0"/>
                <a:ea typeface="+mn-ea"/>
                <a:cs typeface="+mn-cs"/>
              </a:rPr>
              <a:t>из</a:t>
            </a:r>
            <a:r>
              <a:rPr lang="en-US" sz="1600" b="1" dirty="0">
                <a:solidFill>
                  <a:srgbClr val="FF0000"/>
                </a:solidFill>
                <a:latin typeface="Sylfaen" pitchFamily="18" charset="0"/>
                <a:ea typeface="+mn-ea"/>
                <a:cs typeface="+mn-cs"/>
              </a:rPr>
              <a:t> </a:t>
            </a:r>
            <a:r>
              <a:rPr lang="ru-RU" sz="1600" b="1" dirty="0">
                <a:solidFill>
                  <a:srgbClr val="FF0000"/>
                </a:solidFill>
                <a:latin typeface="Sylfaen" pitchFamily="18" charset="0"/>
                <a:ea typeface="+mn-ea"/>
                <a:cs typeface="+mn-cs"/>
              </a:rPr>
              <a:t>бактериоцидных и вирулицидных материалов;</a:t>
            </a:r>
            <a:br>
              <a:rPr lang="en-US" sz="1600" b="1" dirty="0">
                <a:solidFill>
                  <a:srgbClr val="FF0000"/>
                </a:solidFill>
                <a:latin typeface="Sylfaen" pitchFamily="18" charset="0"/>
                <a:ea typeface="+mn-ea"/>
                <a:cs typeface="+mn-cs"/>
              </a:rPr>
            </a:br>
            <a:r>
              <a:rPr lang="en-US" sz="1600" b="1" dirty="0">
                <a:latin typeface="Sylfaen" pitchFamily="18" charset="0"/>
                <a:ea typeface="+mn-ea"/>
                <a:cs typeface="+mn-cs"/>
              </a:rPr>
              <a:t>▪ </a:t>
            </a:r>
            <a:r>
              <a:rPr lang="ru-RU" sz="1600" b="1" dirty="0" err="1">
                <a:latin typeface="Sylfaen" pitchFamily="18" charset="0"/>
                <a:ea typeface="+mn-ea"/>
                <a:cs typeface="+mn-cs"/>
              </a:rPr>
              <a:t>Нанокомпозитные</a:t>
            </a:r>
            <a:r>
              <a:rPr lang="ru-RU" sz="1600" b="1" dirty="0">
                <a:latin typeface="Sylfaen" pitchFamily="18" charset="0"/>
                <a:ea typeface="+mn-ea"/>
                <a:cs typeface="+mn-cs"/>
              </a:rPr>
              <a:t> ТМ, модифицированные наночастицами с иммобилизованными </a:t>
            </a:r>
            <a:r>
              <a:rPr lang="ru-RU" sz="1600" b="1" dirty="0">
                <a:solidFill>
                  <a:srgbClr val="FF0000"/>
                </a:solidFill>
                <a:latin typeface="Sylfaen" pitchFamily="18" charset="0"/>
                <a:ea typeface="+mn-ea"/>
                <a:cs typeface="+mn-cs"/>
              </a:rPr>
              <a:t>аптамерами </a:t>
            </a:r>
            <a:r>
              <a:rPr lang="ru-RU" sz="1600" b="1" dirty="0">
                <a:latin typeface="Sylfaen" pitchFamily="18" charset="0"/>
                <a:ea typeface="+mn-ea"/>
                <a:cs typeface="+mn-cs"/>
              </a:rPr>
              <a:t>для быстрого и чувствительного выявления вирусных заболеваний.</a:t>
            </a:r>
            <a:br>
              <a:rPr lang="en-US" sz="1600" b="1" dirty="0">
                <a:latin typeface="Sylfaen" pitchFamily="18" charset="0"/>
                <a:ea typeface="+mn-ea"/>
                <a:cs typeface="+mn-cs"/>
              </a:rPr>
            </a:br>
            <a:r>
              <a:rPr lang="en-US" sz="1600" b="1" dirty="0">
                <a:latin typeface="Sylfaen" pitchFamily="18" charset="0"/>
                <a:ea typeface="+mn-ea"/>
                <a:cs typeface="+mn-cs"/>
              </a:rPr>
              <a:t>▪ Д</a:t>
            </a:r>
            <a:r>
              <a:rPr lang="ru-RU" sz="1600" b="1" dirty="0">
                <a:latin typeface="Sylfaen" pitchFamily="18" charset="0"/>
                <a:ea typeface="+mn-ea"/>
                <a:cs typeface="+mn-cs"/>
              </a:rPr>
              <a:t>оказательство эффективности разработанных алгоритмов для мониторинга вирусов на примере </a:t>
            </a:r>
            <a:r>
              <a:rPr lang="ru-RU" sz="1600" b="1" dirty="0">
                <a:solidFill>
                  <a:srgbClr val="FF0000"/>
                </a:solidFill>
                <a:latin typeface="Sylfaen" pitchFamily="18" charset="0"/>
                <a:ea typeface="+mn-ea"/>
                <a:cs typeface="+mn-cs"/>
              </a:rPr>
              <a:t>вируса африканской чумы свиней.</a:t>
            </a:r>
            <a:br>
              <a:rPr lang="en-US" sz="1600" b="1" dirty="0">
                <a:solidFill>
                  <a:srgbClr val="FF0000"/>
                </a:solidFill>
                <a:latin typeface="Sylfaen" pitchFamily="18" charset="0"/>
                <a:ea typeface="+mn-ea"/>
                <a:cs typeface="+mn-cs"/>
              </a:rPr>
            </a:br>
            <a:r>
              <a:rPr lang="en-US" sz="1600" b="1" dirty="0">
                <a:latin typeface="Sylfaen" pitchFamily="18" charset="0"/>
                <a:ea typeface="+mn-ea"/>
                <a:cs typeface="+mn-cs"/>
              </a:rPr>
              <a:t> </a:t>
            </a:r>
            <a:r>
              <a:rPr lang="en-US" sz="2000" b="1" u="sng" dirty="0" err="1">
                <a:latin typeface="Sylfaen" pitchFamily="18" charset="0"/>
                <a:ea typeface="+mn-ea"/>
                <a:cs typeface="+mn-cs"/>
              </a:rPr>
              <a:t>Планируются</a:t>
            </a:r>
            <a:r>
              <a:rPr lang="en-US" sz="2000" b="1" u="sng" dirty="0">
                <a:latin typeface="Sylfaen" pitchFamily="18" charset="0"/>
                <a:ea typeface="+mn-ea"/>
                <a:cs typeface="+mn-cs"/>
              </a:rPr>
              <a:t>  </a:t>
            </a:r>
            <a:r>
              <a:rPr lang="en-US" sz="2000" b="1" u="sng" dirty="0" err="1">
                <a:latin typeface="Sylfaen" pitchFamily="18" charset="0"/>
                <a:ea typeface="+mn-ea"/>
                <a:cs typeface="+mn-cs"/>
              </a:rPr>
              <a:t>следующие</a:t>
            </a:r>
            <a:r>
              <a:rPr lang="en-US" sz="2000" b="1" u="sng" dirty="0">
                <a:latin typeface="Sylfaen" pitchFamily="18" charset="0"/>
                <a:ea typeface="+mn-ea"/>
                <a:cs typeface="+mn-cs"/>
              </a:rPr>
              <a:t>  </a:t>
            </a:r>
            <a:r>
              <a:rPr lang="en-US" sz="2000" b="1" u="sng" dirty="0" err="1">
                <a:latin typeface="Sylfaen" pitchFamily="18" charset="0"/>
                <a:ea typeface="+mn-ea"/>
                <a:cs typeface="+mn-cs"/>
              </a:rPr>
              <a:t>пути</a:t>
            </a:r>
            <a:r>
              <a:rPr lang="en-US" sz="2000" b="1" u="sng" dirty="0">
                <a:latin typeface="Sylfaen" pitchFamily="18" charset="0"/>
                <a:ea typeface="+mn-ea"/>
                <a:cs typeface="+mn-cs"/>
              </a:rPr>
              <a:t>  </a:t>
            </a:r>
            <a:r>
              <a:rPr lang="ru-RU" sz="2000" b="1" u="sng" dirty="0">
                <a:latin typeface="Sylfaen" pitchFamily="18" charset="0"/>
                <a:ea typeface="+mn-ea"/>
                <a:cs typeface="+mn-cs"/>
              </a:rPr>
              <a:t>реализации Проекта: </a:t>
            </a:r>
            <a:br>
              <a:rPr lang="en-US" sz="1600" b="1" dirty="0">
                <a:latin typeface="Sylfaen" pitchFamily="18" charset="0"/>
                <a:ea typeface="+mn-ea"/>
                <a:cs typeface="+mn-cs"/>
              </a:rPr>
            </a:br>
            <a:r>
              <a:rPr lang="en-US" sz="1600" b="1" dirty="0">
                <a:latin typeface="Sylfaen" pitchFamily="18" charset="0"/>
                <a:ea typeface="+mn-ea"/>
                <a:cs typeface="+mn-cs"/>
              </a:rPr>
              <a:t>▪  </a:t>
            </a:r>
            <a:r>
              <a:rPr lang="ru-RU" sz="1600" b="1" dirty="0">
                <a:solidFill>
                  <a:srgbClr val="FF0000"/>
                </a:solidFill>
                <a:latin typeface="Sylfaen" pitchFamily="18" charset="0"/>
                <a:ea typeface="+mn-ea"/>
                <a:cs typeface="+mn-cs"/>
              </a:rPr>
              <a:t>Создание консультативной группы  по разработке биомедицинских  технологий на основе трековых мембран</a:t>
            </a:r>
            <a:r>
              <a:rPr lang="ru-RU" sz="1600" b="1" dirty="0">
                <a:latin typeface="Sylfaen" pitchFamily="18" charset="0"/>
                <a:ea typeface="+mn-ea"/>
                <a:cs typeface="+mn-cs"/>
              </a:rPr>
              <a:t>, состоящих  из ведущих профильных специалистов заинтересованных учреждений стран стран-учредителей ОИЯИ. </a:t>
            </a:r>
            <a:br>
              <a:rPr lang="en-US" sz="1600" b="1" dirty="0">
                <a:latin typeface="Sylfaen" pitchFamily="18" charset="0"/>
                <a:ea typeface="+mn-ea"/>
                <a:cs typeface="+mn-cs"/>
              </a:rPr>
            </a:br>
            <a:r>
              <a:rPr lang="en-US" sz="1600" b="1" dirty="0">
                <a:solidFill>
                  <a:srgbClr val="FF0000"/>
                </a:solidFill>
                <a:latin typeface="Sylfaen" pitchFamily="18" charset="0"/>
                <a:ea typeface="+mn-ea"/>
                <a:cs typeface="+mn-cs"/>
              </a:rPr>
              <a:t>▪  </a:t>
            </a:r>
            <a:r>
              <a:rPr lang="ru-RU" sz="1600" b="1" dirty="0">
                <a:solidFill>
                  <a:srgbClr val="FF0000"/>
                </a:solidFill>
                <a:latin typeface="Sylfaen" pitchFamily="18" charset="0"/>
                <a:ea typeface="+mn-ea"/>
                <a:cs typeface="+mn-cs"/>
              </a:rPr>
              <a:t>Координация усилий лабораторий ОИЯИ и научных, образовательных, медицинских учреждений РФ, а также стран-учредителей и партнеров ОИЯИ </a:t>
            </a:r>
            <a:r>
              <a:rPr lang="ru-RU" sz="1600" b="1" dirty="0">
                <a:latin typeface="Sylfaen" pitchFamily="18" charset="0"/>
                <a:ea typeface="+mn-ea"/>
                <a:cs typeface="+mn-cs"/>
              </a:rPr>
              <a:t>в области разработки биомедицинских технологий на основе трековых мембран</a:t>
            </a:r>
            <a:r>
              <a:rPr lang="en-US" sz="1600" b="1" dirty="0">
                <a:latin typeface="Sylfaen" pitchFamily="18" charset="0"/>
                <a:ea typeface="+mn-ea"/>
                <a:cs typeface="+mn-cs"/>
              </a:rPr>
              <a:t>. </a:t>
            </a:r>
            <a:br>
              <a:rPr lang="en-US" sz="700" dirty="0">
                <a:latin typeface="Sylfaen" pitchFamily="18" charset="0"/>
              </a:rPr>
            </a:br>
            <a:br>
              <a:rPr lang="en-US" sz="1600" dirty="0">
                <a:latin typeface="Sylfaen" pitchFamily="18" charset="0"/>
              </a:rPr>
            </a:br>
            <a:br>
              <a:rPr lang="en-US" sz="1600" dirty="0">
                <a:latin typeface="Sylfaen" pitchFamily="18" charset="0"/>
              </a:rPr>
            </a:br>
            <a:br>
              <a:rPr lang="ru-RU" sz="1600" b="1" dirty="0">
                <a:latin typeface="Sylfaen" pitchFamily="18" charset="0"/>
                <a:cs typeface="Times New Roman" pitchFamily="18" charset="0"/>
              </a:rPr>
            </a:br>
            <a:br>
              <a:rPr lang="en-US" sz="1600" dirty="0">
                <a:latin typeface="Sylfaen" pitchFamily="18" charset="0"/>
              </a:rPr>
            </a:br>
            <a:br>
              <a:rPr lang="en-US" sz="1600" b="1" dirty="0">
                <a:latin typeface="Sylfaen" pitchFamily="18" charset="0"/>
              </a:rPr>
            </a:br>
            <a:r>
              <a:rPr lang="ru-RU" sz="1600" b="1" dirty="0">
                <a:latin typeface="Sylfaen" pitchFamily="18" charset="0"/>
              </a:rPr>
              <a:t> </a:t>
            </a:r>
            <a:br>
              <a:rPr lang="en-US" sz="1600" b="1" dirty="0">
                <a:latin typeface="Sylfaen" pitchFamily="18" charset="0"/>
              </a:rPr>
            </a:br>
            <a:endParaRPr lang="en-US" sz="1600" b="1" dirty="0">
              <a:latin typeface="Sylfae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7249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33" y="0"/>
            <a:ext cx="8229600" cy="1143000"/>
          </a:xfrm>
        </p:spPr>
        <p:txBody>
          <a:bodyPr/>
          <a:lstStyle/>
          <a:p>
            <a:r>
              <a:rPr lang="ru-RU" dirty="0"/>
              <a:t>A</a:t>
            </a:r>
            <a:r>
              <a:rPr lang="en-US" dirty="0" err="1"/>
              <a:t>rticles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426" y="836714"/>
            <a:ext cx="8396030" cy="5805265"/>
          </a:xfrm>
        </p:spPr>
        <p:txBody>
          <a:bodyPr>
            <a:normAutofit fontScale="47500" lnSpcReduction="20000"/>
          </a:bodyPr>
          <a:lstStyle/>
          <a:p>
            <a:endParaRPr lang="en-US" dirty="0"/>
          </a:p>
          <a:p>
            <a:r>
              <a:rPr lang="en-US" sz="3000" b="1" dirty="0"/>
              <a:t>Enhancing virus inhibition in track-etched membranes through surface modification with silver nanoparticles and </a:t>
            </a:r>
            <a:r>
              <a:rPr lang="en-US" sz="3000" b="1" dirty="0" err="1"/>
              <a:t>curcumin</a:t>
            </a:r>
            <a:r>
              <a:rPr lang="en-US" sz="3000" b="1" dirty="0">
                <a:latin typeface="Times New Roman" panose="02020603050405020304" pitchFamily="18" charset="0"/>
              </a:rPr>
              <a:t>. 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Andreev E,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Zakaryan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H,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Harutyunyan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T,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Molokanova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L,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Pinaeva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U,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Rossouw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A,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Nechaev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A,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Apel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PYu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and Aroutiounian R. </a:t>
            </a:r>
            <a:r>
              <a:rPr lang="en-US" sz="3000" dirty="0">
                <a:latin typeface="Times New Roman" panose="02020603050405020304" pitchFamily="18" charset="0"/>
                <a:hlinkClick r:id="rId2"/>
              </a:rPr>
              <a:t>http://dx.doi.org/10.2139/ssrn.4882223</a:t>
            </a:r>
            <a:endParaRPr lang="en-US" sz="3000" dirty="0">
              <a:latin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000" dirty="0">
              <a:latin typeface="Times New Roman" panose="02020603050405020304" pitchFamily="18" charset="0"/>
            </a:endParaRPr>
          </a:p>
          <a:p>
            <a:r>
              <a:rPr lang="en-US" b="1" dirty="0"/>
              <a:t>Antiviral screening of natural, anti-inflammatory compound library against African swine fever virus</a:t>
            </a:r>
            <a:r>
              <a:rPr lang="ru-RU" b="1" dirty="0"/>
              <a:t>.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Jackman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JA,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Hakobyan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A,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Grigoryan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R,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Izmailyan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R, Elrod CC,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Zakaryan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H.</a:t>
            </a:r>
            <a:r>
              <a:rPr lang="en-US" sz="3400" b="1" dirty="0"/>
              <a:t>.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Virol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J. 2024; 21(1):95. </a:t>
            </a:r>
            <a:r>
              <a:rPr lang="en-US" dirty="0" err="1">
                <a:latin typeface="Times New Roman" panose="02020603050405020304" pitchFamily="18" charset="0"/>
                <a:hlinkClick r:id="rId2"/>
              </a:rPr>
              <a:t>doi</a:t>
            </a:r>
            <a:r>
              <a:rPr lang="en-US" dirty="0">
                <a:latin typeface="Times New Roman" panose="02020603050405020304" pitchFamily="18" charset="0"/>
                <a:hlinkClick r:id="rId2"/>
              </a:rPr>
              <a:t>: 10.1186/s12985-024-02374-2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hlinkClick r:id="rId2"/>
            </a:endParaRPr>
          </a:p>
          <a:p>
            <a:r>
              <a:rPr lang="en-US" sz="3400" b="1" dirty="0"/>
              <a:t>Combination of Membrane Filtration and Raman-Active DNA </a:t>
            </a:r>
            <a:r>
              <a:rPr lang="en-US" sz="3400" b="1" dirty="0" err="1"/>
              <a:t>Ligand</a:t>
            </a:r>
            <a:r>
              <a:rPr lang="en-US" sz="3400" b="1" dirty="0"/>
              <a:t> Greatly Enhances Sensitivity of SERS-Based </a:t>
            </a:r>
            <a:r>
              <a:rPr lang="en-US" sz="3400" b="1" dirty="0" err="1"/>
              <a:t>Aptasensors</a:t>
            </a:r>
            <a:r>
              <a:rPr lang="en-US" sz="3400" b="1" dirty="0"/>
              <a:t> for Influenza A Virus</a:t>
            </a:r>
            <a:r>
              <a:rPr lang="en-US" sz="3400" dirty="0"/>
              <a:t>. Zhdanov G, </a:t>
            </a:r>
            <a:r>
              <a:rPr lang="en-US" sz="3400" dirty="0" err="1"/>
              <a:t>Nyhrikova</a:t>
            </a:r>
            <a:r>
              <a:rPr lang="en-US" sz="3400" dirty="0"/>
              <a:t> E, </a:t>
            </a:r>
            <a:r>
              <a:rPr lang="en-US" sz="3400" dirty="0" err="1"/>
              <a:t>Meshcheryakova</a:t>
            </a:r>
            <a:r>
              <a:rPr lang="en-US" sz="3400" dirty="0"/>
              <a:t> N, </a:t>
            </a:r>
            <a:r>
              <a:rPr lang="en-US" sz="3400" dirty="0" err="1"/>
              <a:t>Kristavchuk</a:t>
            </a:r>
            <a:r>
              <a:rPr lang="en-US" sz="3400" dirty="0"/>
              <a:t> O, </a:t>
            </a:r>
            <a:r>
              <a:rPr lang="en-US" sz="3400" dirty="0" err="1"/>
              <a:t>Akhmetova</a:t>
            </a:r>
            <a:r>
              <a:rPr lang="en-US" sz="3400" dirty="0"/>
              <a:t> A, Andreev E, </a:t>
            </a:r>
            <a:r>
              <a:rPr lang="en-US" sz="3400" dirty="0" err="1"/>
              <a:t>Rudakova</a:t>
            </a:r>
            <a:r>
              <a:rPr lang="en-US" sz="3400" dirty="0"/>
              <a:t> E, </a:t>
            </a:r>
            <a:r>
              <a:rPr lang="en-US" sz="3400" dirty="0" err="1"/>
              <a:t>Gambaryan</a:t>
            </a:r>
            <a:r>
              <a:rPr lang="en-US" sz="3400" dirty="0"/>
              <a:t> A, </a:t>
            </a:r>
            <a:r>
              <a:rPr lang="en-US" sz="3400" dirty="0" err="1"/>
              <a:t>Yaminsky</a:t>
            </a:r>
            <a:r>
              <a:rPr lang="en-US" sz="3400" dirty="0"/>
              <a:t> I, </a:t>
            </a:r>
            <a:r>
              <a:rPr lang="en-US" sz="3400" dirty="0" err="1"/>
              <a:t>Aralov</a:t>
            </a:r>
            <a:r>
              <a:rPr lang="en-US" sz="3400" dirty="0"/>
              <a:t> A, </a:t>
            </a:r>
            <a:r>
              <a:rPr lang="en-US" sz="3400" dirty="0" err="1"/>
              <a:t>Kukushkin</a:t>
            </a:r>
            <a:r>
              <a:rPr lang="en-US" sz="3400" dirty="0"/>
              <a:t> V, </a:t>
            </a:r>
            <a:r>
              <a:rPr lang="en-US" sz="3400" dirty="0" err="1"/>
              <a:t>Zavyalova</a:t>
            </a:r>
            <a:r>
              <a:rPr lang="en-US" sz="3400" dirty="0"/>
              <a:t> E..,  Front Chem.  2022;10:937180.                     </a:t>
            </a:r>
            <a:r>
              <a:rPr lang="en-US" dirty="0" err="1">
                <a:latin typeface="Times New Roman" panose="02020603050405020304" pitchFamily="18" charset="0"/>
                <a:hlinkClick r:id="rId2"/>
              </a:rPr>
              <a:t>doi</a:t>
            </a:r>
            <a:r>
              <a:rPr lang="en-US" dirty="0">
                <a:latin typeface="Times New Roman" panose="02020603050405020304" pitchFamily="18" charset="0"/>
                <a:hlinkClick r:id="rId2"/>
              </a:rPr>
              <a:t>: 10.3389/fchem.2022.937180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hlinkClick r:id="rId2"/>
            </a:endParaRPr>
          </a:p>
          <a:p>
            <a:r>
              <a:rPr lang="en-US" sz="3400" b="1" dirty="0" err="1"/>
              <a:t>Aptamer</a:t>
            </a:r>
            <a:r>
              <a:rPr lang="en-US" sz="3400" b="1" dirty="0"/>
              <a:t>-coated track-etched membranes with a nanostructured silver layer for single virus detection in biological fluids.</a:t>
            </a:r>
            <a:r>
              <a:rPr lang="ru-RU" sz="3400" b="1" dirty="0"/>
              <a:t> </a:t>
            </a:r>
            <a:r>
              <a:rPr lang="en-US" dirty="0" err="1"/>
              <a:t>Kukushkin</a:t>
            </a:r>
            <a:r>
              <a:rPr lang="en-US" dirty="0"/>
              <a:t> V, </a:t>
            </a:r>
            <a:r>
              <a:rPr lang="en-US" dirty="0" err="1"/>
              <a:t>Kristavchuk</a:t>
            </a:r>
            <a:r>
              <a:rPr lang="en-US" dirty="0"/>
              <a:t> O, Andreev E, </a:t>
            </a:r>
            <a:r>
              <a:rPr lang="en-US" dirty="0" err="1"/>
              <a:t>Meshcheryakova</a:t>
            </a:r>
            <a:r>
              <a:rPr lang="en-US" dirty="0"/>
              <a:t> N, </a:t>
            </a:r>
            <a:r>
              <a:rPr lang="en-US" dirty="0" err="1"/>
              <a:t>Zaborova</a:t>
            </a:r>
            <a:r>
              <a:rPr lang="en-US" dirty="0"/>
              <a:t> O, </a:t>
            </a:r>
            <a:r>
              <a:rPr lang="en-US" dirty="0" err="1"/>
              <a:t>Gambaryan</a:t>
            </a:r>
            <a:r>
              <a:rPr lang="en-US" dirty="0"/>
              <a:t> A, </a:t>
            </a:r>
            <a:r>
              <a:rPr lang="en-US" dirty="0" err="1"/>
              <a:t>Nechaev</a:t>
            </a:r>
            <a:r>
              <a:rPr lang="en-US" dirty="0"/>
              <a:t> A, </a:t>
            </a:r>
            <a:r>
              <a:rPr lang="en-US" dirty="0" err="1"/>
              <a:t>Zavyalova</a:t>
            </a:r>
            <a:r>
              <a:rPr lang="en-US" dirty="0"/>
              <a:t> E. Front </a:t>
            </a:r>
            <a:r>
              <a:rPr lang="en-US" dirty="0" err="1"/>
              <a:t>Bioeng</a:t>
            </a:r>
            <a:r>
              <a:rPr lang="en-US" dirty="0"/>
              <a:t> </a:t>
            </a:r>
            <a:r>
              <a:rPr lang="en-US" dirty="0" err="1"/>
              <a:t>Biotechnol</a:t>
            </a:r>
            <a:r>
              <a:rPr lang="en-US" dirty="0"/>
              <a:t>. 2023;10:1076749. </a:t>
            </a:r>
            <a:r>
              <a:rPr lang="en-US" dirty="0">
                <a:latin typeface="Times New Roman" panose="02020603050405020304" pitchFamily="18" charset="0"/>
                <a:hlinkClick r:id="rId2"/>
              </a:rPr>
              <a:t>doi:10.3389/fbioe.2022.1076749</a:t>
            </a:r>
          </a:p>
          <a:p>
            <a:r>
              <a:rPr lang="en-US" b="1" dirty="0"/>
              <a:t>A Combination of Membrane Filtration and Raman-Active DNA Ligand Greatly Enhances Sensitivity of SERS-Based </a:t>
            </a:r>
            <a:r>
              <a:rPr lang="en-US" b="1" dirty="0" err="1"/>
              <a:t>Aptasensors</a:t>
            </a:r>
            <a:r>
              <a:rPr lang="en-US" b="1" dirty="0"/>
              <a:t> for Influenza A Virus.  </a:t>
            </a:r>
            <a:r>
              <a:rPr lang="en-US" dirty="0"/>
              <a:t>Zhdanov G, </a:t>
            </a:r>
            <a:r>
              <a:rPr lang="en-US" dirty="0" err="1"/>
              <a:t>Nyhrikova</a:t>
            </a:r>
            <a:r>
              <a:rPr lang="en-US" dirty="0"/>
              <a:t> E, </a:t>
            </a:r>
            <a:r>
              <a:rPr lang="en-US" dirty="0" err="1"/>
              <a:t>Meshcheryakova</a:t>
            </a:r>
            <a:r>
              <a:rPr lang="en-US" dirty="0"/>
              <a:t> N, </a:t>
            </a:r>
            <a:r>
              <a:rPr lang="en-US" dirty="0" err="1"/>
              <a:t>Kristavchuk</a:t>
            </a:r>
            <a:r>
              <a:rPr lang="en-US" dirty="0"/>
              <a:t> O, </a:t>
            </a:r>
            <a:r>
              <a:rPr lang="en-US" dirty="0" err="1"/>
              <a:t>Akhmetova</a:t>
            </a:r>
            <a:r>
              <a:rPr lang="en-US" dirty="0"/>
              <a:t> A, Andreev E, </a:t>
            </a:r>
            <a:r>
              <a:rPr lang="en-US" dirty="0" err="1"/>
              <a:t>Rudakova</a:t>
            </a:r>
            <a:r>
              <a:rPr lang="en-US" dirty="0"/>
              <a:t> E, </a:t>
            </a:r>
            <a:r>
              <a:rPr lang="en-US" dirty="0" err="1"/>
              <a:t>Gambaryan</a:t>
            </a:r>
            <a:r>
              <a:rPr lang="en-US" dirty="0"/>
              <a:t> A, </a:t>
            </a:r>
            <a:r>
              <a:rPr lang="en-US" dirty="0" err="1"/>
              <a:t>Yaminsky</a:t>
            </a:r>
            <a:r>
              <a:rPr lang="en-US" dirty="0"/>
              <a:t> I, </a:t>
            </a:r>
            <a:r>
              <a:rPr lang="en-US" dirty="0" err="1"/>
              <a:t>Aralov</a:t>
            </a:r>
            <a:r>
              <a:rPr lang="en-US" dirty="0"/>
              <a:t> A, </a:t>
            </a:r>
            <a:r>
              <a:rPr lang="en-US" dirty="0" err="1"/>
              <a:t>Kukushkin</a:t>
            </a:r>
            <a:r>
              <a:rPr lang="en-US" dirty="0"/>
              <a:t> V, </a:t>
            </a:r>
            <a:r>
              <a:rPr lang="en-US" dirty="0" err="1"/>
              <a:t>Zavyalova</a:t>
            </a:r>
            <a:r>
              <a:rPr lang="en-US" dirty="0"/>
              <a:t> </a:t>
            </a:r>
            <a:r>
              <a:rPr lang="en-US" dirty="0" err="1"/>
              <a:t>E.Front</a:t>
            </a:r>
            <a:r>
              <a:rPr lang="en-US" dirty="0"/>
              <a:t> Chem. 2022;10:937180. </a:t>
            </a:r>
            <a:r>
              <a:rPr lang="en-US" dirty="0" err="1">
                <a:hlinkClick r:id="rId3"/>
              </a:rPr>
              <a:t>doi</a:t>
            </a:r>
            <a:r>
              <a:rPr lang="en-US" dirty="0">
                <a:hlinkClick r:id="rId3"/>
              </a:rPr>
              <a:t>: 10.3389/fchem.2022.937180</a:t>
            </a:r>
          </a:p>
          <a:p>
            <a:pPr marL="0" indent="0">
              <a:buNone/>
            </a:pPr>
            <a:endParaRPr lang="ru-RU" dirty="0">
              <a:hlinkClick r:id="rId3"/>
            </a:endParaRPr>
          </a:p>
          <a:p>
            <a:r>
              <a:rPr lang="en-US" b="1" dirty="0"/>
              <a:t>Quantitative Detection of the Influenza a Virus by an EGOFET-Based Portable Device</a:t>
            </a:r>
            <a:r>
              <a:rPr lang="ru-RU" b="1" dirty="0"/>
              <a:t>.  </a:t>
            </a:r>
            <a:r>
              <a:rPr lang="en-US" dirty="0" err="1"/>
              <a:t>Poimanova</a:t>
            </a:r>
            <a:r>
              <a:rPr lang="en-US" dirty="0"/>
              <a:t> EY, </a:t>
            </a:r>
            <a:r>
              <a:rPr lang="en-US" dirty="0" err="1"/>
              <a:t>Zavyalova</a:t>
            </a:r>
            <a:r>
              <a:rPr lang="en-US" dirty="0"/>
              <a:t> EG, </a:t>
            </a:r>
            <a:r>
              <a:rPr lang="en-US" dirty="0" err="1"/>
              <a:t>Kretova</a:t>
            </a:r>
            <a:r>
              <a:rPr lang="en-US" dirty="0"/>
              <a:t> EA, </a:t>
            </a:r>
            <a:r>
              <a:rPr lang="en-US" dirty="0" err="1"/>
              <a:t>Abramov</a:t>
            </a:r>
            <a:r>
              <a:rPr lang="en-US" dirty="0"/>
              <a:t> AA, </a:t>
            </a:r>
            <a:r>
              <a:rPr lang="en-US" dirty="0" err="1"/>
              <a:t>Trul</a:t>
            </a:r>
            <a:r>
              <a:rPr lang="en-US" dirty="0"/>
              <a:t> AA, </a:t>
            </a:r>
            <a:r>
              <a:rPr lang="en-US" dirty="0" err="1"/>
              <a:t>Borshchev</a:t>
            </a:r>
            <a:r>
              <a:rPr lang="en-US" dirty="0"/>
              <a:t> OV, </a:t>
            </a:r>
            <a:r>
              <a:rPr lang="en-US" dirty="0" err="1"/>
              <a:t>Keshek</a:t>
            </a:r>
            <a:r>
              <a:rPr lang="en-US" dirty="0"/>
              <a:t> AK, </a:t>
            </a:r>
            <a:r>
              <a:rPr lang="en-US" dirty="0" err="1"/>
              <a:t>Ponomarenko</a:t>
            </a:r>
            <a:r>
              <a:rPr lang="en-US" dirty="0"/>
              <a:t> SA, </a:t>
            </a:r>
            <a:r>
              <a:rPr lang="en-US" dirty="0" err="1"/>
              <a:t>Agina</a:t>
            </a:r>
            <a:r>
              <a:rPr lang="en-US" dirty="0"/>
              <a:t> EV.. </a:t>
            </a:r>
            <a:r>
              <a:rPr lang="en-US" i="1" dirty="0" err="1"/>
              <a:t>Chemosensors</a:t>
            </a:r>
            <a:r>
              <a:rPr lang="en-US" dirty="0"/>
              <a:t>. 2023; 11(8):464. </a:t>
            </a:r>
            <a:r>
              <a:rPr lang="en-US" dirty="0">
                <a:hlinkClick r:id="rId3"/>
              </a:rPr>
              <a:t>https://doi.org/10.3390/chemosensors11080464</a:t>
            </a:r>
            <a:endParaRPr lang="ru-RU" dirty="0"/>
          </a:p>
          <a:p>
            <a:endParaRPr lang="en-US" dirty="0"/>
          </a:p>
          <a:p>
            <a:endParaRPr lang="en-US" dirty="0"/>
          </a:p>
          <a:p>
            <a:pPr>
              <a:lnSpc>
                <a:spcPct val="120000"/>
              </a:lnSpc>
              <a:spcBef>
                <a:spcPts val="3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1116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059832" y="332656"/>
            <a:ext cx="2808311" cy="1944216"/>
            <a:chOff x="4191689" y="1203493"/>
            <a:chExt cx="2118692" cy="1591745"/>
          </a:xfrm>
        </p:grpSpPr>
        <p:pic>
          <p:nvPicPr>
            <p:cNvPr id="52226" name="Picture 12" descr="C:\Users\User\Desktop\Untitled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58" t="9521" r="28590" b="61005"/>
            <a:stretch>
              <a:fillRect/>
            </a:stretch>
          </p:blipFill>
          <p:spPr bwMode="auto">
            <a:xfrm>
              <a:off x="4675583" y="1203493"/>
              <a:ext cx="1087409" cy="1365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Rectangle 24"/>
            <p:cNvSpPr/>
            <p:nvPr/>
          </p:nvSpPr>
          <p:spPr bwMode="auto">
            <a:xfrm>
              <a:off x="4191689" y="2552994"/>
              <a:ext cx="2118692" cy="2422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defRPr/>
              </a:pPr>
              <a:r>
                <a:rPr lang="en-US" sz="1600" b="1" dirty="0">
                  <a:solidFill>
                    <a:srgbClr val="0000CC"/>
                  </a:solidFill>
                  <a:latin typeface="Sylfaen" pitchFamily="18" charset="0"/>
                </a:rPr>
                <a:t>Prof.  Galina Hovhannisyan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3203848" y="0"/>
            <a:ext cx="25369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rgbClr val="0000FF"/>
                </a:solidFill>
                <a:latin typeface="Sylfaen" pitchFamily="18" charset="0"/>
              </a:rPr>
              <a:t>Acknowledgements</a:t>
            </a:r>
            <a:endParaRPr lang="en-US" sz="2000" dirty="0">
              <a:solidFill>
                <a:srgbClr val="0000FF"/>
              </a:solidFill>
              <a:latin typeface="Sylfaen" pitchFamily="18" charset="0"/>
            </a:endParaRPr>
          </a:p>
        </p:txBody>
      </p:sp>
      <p:grpSp>
        <p:nvGrpSpPr>
          <p:cNvPr id="5" name="Группа 3"/>
          <p:cNvGrpSpPr/>
          <p:nvPr/>
        </p:nvGrpSpPr>
        <p:grpSpPr>
          <a:xfrm>
            <a:off x="6143636" y="285728"/>
            <a:ext cx="2039340" cy="2053066"/>
            <a:chOff x="1802559" y="1720673"/>
            <a:chExt cx="2119838" cy="2159952"/>
          </a:xfrm>
        </p:grpSpPr>
        <p:pic>
          <p:nvPicPr>
            <p:cNvPr id="36" name="Рисунок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61" t="16097" r="11007" b="12308"/>
            <a:stretch/>
          </p:blipFill>
          <p:spPr>
            <a:xfrm>
              <a:off x="2189846" y="1720673"/>
              <a:ext cx="1600585" cy="1791779"/>
            </a:xfrm>
            <a:prstGeom prst="rect">
              <a:avLst/>
            </a:prstGeom>
            <a:ln w="28575">
              <a:solidFill>
                <a:srgbClr val="0000FF"/>
              </a:solidFill>
            </a:ln>
          </p:spPr>
        </p:pic>
        <p:sp>
          <p:nvSpPr>
            <p:cNvPr id="37" name="Прямоугольник 2"/>
            <p:cNvSpPr/>
            <p:nvPr/>
          </p:nvSpPr>
          <p:spPr>
            <a:xfrm>
              <a:off x="1802559" y="3524445"/>
              <a:ext cx="2119838" cy="3561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600" b="1" dirty="0">
                  <a:solidFill>
                    <a:srgbClr val="0000CC"/>
                  </a:solidFill>
                  <a:latin typeface="Sylfaen" pitchFamily="18" charset="0"/>
                </a:rPr>
                <a:t>D</a:t>
              </a:r>
              <a:r>
                <a:rPr lang="hy-AM" sz="1600" b="1" dirty="0">
                  <a:solidFill>
                    <a:srgbClr val="0000CC"/>
                  </a:solidFill>
                  <a:latin typeface="Sylfaen" pitchFamily="18" charset="0"/>
                </a:rPr>
                <a:t>r.</a:t>
              </a:r>
              <a:r>
                <a:rPr lang="en-US" sz="1600" b="1" dirty="0">
                  <a:solidFill>
                    <a:srgbClr val="0000CC"/>
                  </a:solidFill>
                  <a:latin typeface="Sylfaen" pitchFamily="18" charset="0"/>
                </a:rPr>
                <a:t> </a:t>
              </a:r>
              <a:r>
                <a:rPr lang="en-US" sz="1600" b="1" dirty="0" err="1">
                  <a:solidFill>
                    <a:srgbClr val="0000CC"/>
                  </a:solidFill>
                  <a:latin typeface="Sylfaen" pitchFamily="18" charset="0"/>
                </a:rPr>
                <a:t>Anzhela</a:t>
              </a:r>
              <a:r>
                <a:rPr lang="en-US" sz="1600" b="1" dirty="0">
                  <a:solidFill>
                    <a:srgbClr val="0000CC"/>
                  </a:solidFill>
                  <a:latin typeface="Sylfaen" pitchFamily="18" charset="0"/>
                </a:rPr>
                <a:t> Sargsyan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34900" y="332657"/>
            <a:ext cx="2286019" cy="2077577"/>
            <a:chOff x="7427692" y="1201230"/>
            <a:chExt cx="1342291" cy="153236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2421" y="1201230"/>
              <a:ext cx="927724" cy="1203925"/>
            </a:xfrm>
            <a:prstGeom prst="rect">
              <a:avLst/>
            </a:prstGeom>
            <a:ln w="28575">
              <a:solidFill>
                <a:srgbClr val="0000FF"/>
              </a:solidFill>
            </a:ln>
          </p:spPr>
        </p:pic>
        <p:sp>
          <p:nvSpPr>
            <p:cNvPr id="40" name="Rectangle 6"/>
            <p:cNvSpPr>
              <a:spLocks noChangeArrowheads="1"/>
            </p:cNvSpPr>
            <p:nvPr/>
          </p:nvSpPr>
          <p:spPr bwMode="auto">
            <a:xfrm>
              <a:off x="7427692" y="2463773"/>
              <a:ext cx="1342291" cy="269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</a:pPr>
              <a:r>
                <a:rPr lang="en-US" altLang="en-US" sz="1600" b="1" dirty="0">
                  <a:solidFill>
                    <a:srgbClr val="0000CC"/>
                  </a:solidFill>
                  <a:latin typeface="Sylfaen" pitchFamily="18" charset="0"/>
                </a:rPr>
                <a:t>Dr. Tigran Harutyunyan</a:t>
              </a:r>
            </a:p>
          </p:txBody>
        </p:sp>
      </p:grpSp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5" cstate="print"/>
          <a:srcRect l="72927" t="38281" r="13284" b="36328"/>
          <a:stretch>
            <a:fillRect/>
          </a:stretch>
        </p:blipFill>
        <p:spPr bwMode="auto">
          <a:xfrm>
            <a:off x="539552" y="2420888"/>
            <a:ext cx="1743856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TextBox 25"/>
          <p:cNvSpPr txBox="1"/>
          <p:nvPr/>
        </p:nvSpPr>
        <p:spPr>
          <a:xfrm>
            <a:off x="-324544" y="4149080"/>
            <a:ext cx="2790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FF"/>
                </a:solidFill>
                <a:latin typeface="Sylfaen" pitchFamily="18" charset="0"/>
              </a:rPr>
              <a:t>     </a:t>
            </a:r>
            <a:r>
              <a:rPr lang="en-US" sz="1600" b="1" dirty="0" err="1">
                <a:solidFill>
                  <a:srgbClr val="0000FF"/>
                </a:solidFill>
                <a:latin typeface="Sylfaen" pitchFamily="18" charset="0"/>
              </a:rPr>
              <a:t>M.Sc.Lusine</a:t>
            </a:r>
            <a:r>
              <a:rPr lang="en-US" sz="1600" b="1" dirty="0">
                <a:solidFill>
                  <a:srgbClr val="0000FF"/>
                </a:solidFill>
                <a:latin typeface="Sylfaen" pitchFamily="18" charset="0"/>
              </a:rPr>
              <a:t> </a:t>
            </a:r>
            <a:r>
              <a:rPr lang="en-US" sz="1600" b="1" dirty="0" err="1">
                <a:solidFill>
                  <a:srgbClr val="0000FF"/>
                </a:solidFill>
                <a:latin typeface="Sylfaen" pitchFamily="18" charset="0"/>
              </a:rPr>
              <a:t>Baghdasaryan</a:t>
            </a:r>
            <a:endParaRPr lang="en-US" sz="1600" b="1" dirty="0">
              <a:solidFill>
                <a:srgbClr val="0000FF"/>
              </a:solidFill>
              <a:latin typeface="Sylfae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114608" y="4149080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FF"/>
                </a:solidFill>
                <a:latin typeface="Sylfaen" pitchFamily="18" charset="0"/>
              </a:rPr>
              <a:t>D. </a:t>
            </a:r>
            <a:r>
              <a:rPr lang="en-US" sz="1600" b="1" dirty="0" err="1">
                <a:solidFill>
                  <a:srgbClr val="0000FF"/>
                </a:solidFill>
                <a:latin typeface="Sylfaen" pitchFamily="18" charset="0"/>
              </a:rPr>
              <a:t>Sc.Elena</a:t>
            </a:r>
            <a:r>
              <a:rPr lang="en-US" sz="1600" b="1" dirty="0">
                <a:solidFill>
                  <a:srgbClr val="0000FF"/>
                </a:solidFill>
                <a:latin typeface="Sylfaen" pitchFamily="18" charset="0"/>
              </a:rPr>
              <a:t> </a:t>
            </a:r>
            <a:r>
              <a:rPr lang="en-US" sz="1600" b="1" dirty="0" err="1">
                <a:solidFill>
                  <a:srgbClr val="0000FF"/>
                </a:solidFill>
                <a:latin typeface="Sylfaen" pitchFamily="18" charset="0"/>
              </a:rPr>
              <a:t>Zavyalova</a:t>
            </a:r>
            <a:endParaRPr lang="en-US" sz="1600" b="1" dirty="0">
              <a:solidFill>
                <a:srgbClr val="0000FF"/>
              </a:solidFill>
              <a:latin typeface="Sylfae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059832" y="6381328"/>
            <a:ext cx="26642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  <a:latin typeface="Sylfaen" pitchFamily="18" charset="0"/>
              </a:rPr>
              <a:t>            D. </a:t>
            </a:r>
            <a:r>
              <a:rPr lang="en-US" sz="1600" b="1" dirty="0" err="1">
                <a:solidFill>
                  <a:srgbClr val="0000FF"/>
                </a:solidFill>
                <a:latin typeface="Sylfaen" pitchFamily="18" charset="0"/>
              </a:rPr>
              <a:t>Sc.Pavel</a:t>
            </a:r>
            <a:r>
              <a:rPr lang="en-US" sz="1600" b="1" dirty="0">
                <a:solidFill>
                  <a:srgbClr val="0000FF"/>
                </a:solidFill>
                <a:latin typeface="Sylfaen" pitchFamily="18" charset="0"/>
              </a:rPr>
              <a:t> </a:t>
            </a:r>
            <a:r>
              <a:rPr lang="en-US" sz="1600" b="1" dirty="0" err="1">
                <a:solidFill>
                  <a:srgbClr val="0000FF"/>
                </a:solidFill>
                <a:latin typeface="Sylfaen" pitchFamily="18" charset="0"/>
              </a:rPr>
              <a:t>Apel</a:t>
            </a:r>
            <a:endParaRPr lang="en-US" sz="1600" dirty="0">
              <a:solidFill>
                <a:srgbClr val="0000FF"/>
              </a:solidFill>
              <a:latin typeface="Sylfae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57158" y="6286520"/>
            <a:ext cx="22637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  <a:latin typeface="Sylfaen" pitchFamily="18" charset="0"/>
              </a:rPr>
              <a:t>PhD Alexandre </a:t>
            </a:r>
            <a:r>
              <a:rPr lang="en-US" sz="1600" b="1" dirty="0" err="1">
                <a:solidFill>
                  <a:srgbClr val="0000FF"/>
                </a:solidFill>
                <a:latin typeface="Sylfaen" pitchFamily="18" charset="0"/>
              </a:rPr>
              <a:t>Nechaev</a:t>
            </a:r>
            <a:endParaRPr lang="en-US" sz="1600" b="1" dirty="0">
              <a:solidFill>
                <a:srgbClr val="0000FF"/>
              </a:solidFill>
              <a:latin typeface="Sylfae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355976" y="4149080"/>
            <a:ext cx="24146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CC"/>
                </a:solidFill>
                <a:latin typeface="Sylfaen" pitchFamily="18" charset="0"/>
              </a:rPr>
              <a:t> Ph.D.</a:t>
            </a:r>
            <a:r>
              <a:rPr lang="ru-RU" sz="1600" b="1" dirty="0">
                <a:solidFill>
                  <a:srgbClr val="0000CC"/>
                </a:solidFill>
                <a:latin typeface="Sylfaen" pitchFamily="18" charset="0"/>
              </a:rPr>
              <a:t> </a:t>
            </a:r>
            <a:r>
              <a:rPr lang="en-US" sz="1600" b="1" dirty="0" err="1">
                <a:solidFill>
                  <a:srgbClr val="0000CC"/>
                </a:solidFill>
                <a:latin typeface="Sylfaen" pitchFamily="18" charset="0"/>
              </a:rPr>
              <a:t>Hovakim</a:t>
            </a:r>
            <a:r>
              <a:rPr lang="en-US" sz="1600" b="1" dirty="0">
                <a:solidFill>
                  <a:srgbClr val="0000CC"/>
                </a:solidFill>
                <a:latin typeface="Sylfaen" pitchFamily="18" charset="0"/>
              </a:rPr>
              <a:t> </a:t>
            </a:r>
            <a:r>
              <a:rPr lang="en-US" sz="1600" b="1" dirty="0" err="1">
                <a:solidFill>
                  <a:srgbClr val="0000CC"/>
                </a:solidFill>
                <a:latin typeface="Sylfaen" pitchFamily="18" charset="0"/>
              </a:rPr>
              <a:t>Zakaryan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6409486" y="6377349"/>
            <a:ext cx="2948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Sylfaen" pitchFamily="18" charset="0"/>
              </a:rPr>
              <a:t>M.Sc. </a:t>
            </a:r>
            <a:r>
              <a:rPr lang="en-US" b="1" dirty="0" err="1">
                <a:solidFill>
                  <a:srgbClr val="0000FF"/>
                </a:solidFill>
                <a:latin typeface="Sylfaen" pitchFamily="18" charset="0"/>
              </a:rPr>
              <a:t>Evgeny</a:t>
            </a:r>
            <a:r>
              <a:rPr lang="en-US" b="1" dirty="0">
                <a:solidFill>
                  <a:srgbClr val="0000FF"/>
                </a:solidFill>
                <a:latin typeface="Sylfaen" pitchFamily="18" charset="0"/>
              </a:rPr>
              <a:t> Andreev </a:t>
            </a:r>
            <a:endParaRPr lang="en-US" dirty="0">
              <a:solidFill>
                <a:srgbClr val="0000FF"/>
              </a:solidFill>
              <a:latin typeface="Sylfae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483657"/>
            <a:ext cx="1792544" cy="1869052"/>
          </a:xfrm>
          <a:prstGeom prst="rect">
            <a:avLst/>
          </a:prstGeom>
        </p:spPr>
      </p:pic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7" cstate="print"/>
          <a:srcRect b="21906"/>
          <a:stretch>
            <a:fillRect/>
          </a:stretch>
        </p:blipFill>
        <p:spPr bwMode="auto">
          <a:xfrm>
            <a:off x="2627784" y="2348880"/>
            <a:ext cx="1664897" cy="1765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3"/>
          <p:cNvSpPr/>
          <p:nvPr/>
        </p:nvSpPr>
        <p:spPr>
          <a:xfrm>
            <a:off x="6732240" y="4149080"/>
            <a:ext cx="24117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  <a:latin typeface="Sylfaen" pitchFamily="18" charset="0"/>
              </a:rPr>
              <a:t>PhD  </a:t>
            </a:r>
            <a:r>
              <a:rPr lang="en-US" sz="1600" b="1" dirty="0" err="1">
                <a:solidFill>
                  <a:srgbClr val="0000FF"/>
                </a:solidFill>
                <a:latin typeface="Sylfaen" pitchFamily="18" charset="0"/>
              </a:rPr>
              <a:t>Astghik</a:t>
            </a:r>
            <a:r>
              <a:rPr lang="en-US" sz="1600" b="1" dirty="0">
                <a:solidFill>
                  <a:srgbClr val="0000FF"/>
                </a:solidFill>
                <a:latin typeface="Sylfaen" pitchFamily="18" charset="0"/>
              </a:rPr>
              <a:t> </a:t>
            </a:r>
            <a:r>
              <a:rPr lang="en-US" sz="1600" b="1" dirty="0" err="1">
                <a:solidFill>
                  <a:srgbClr val="0000FF"/>
                </a:solidFill>
                <a:latin typeface="Sylfaen" pitchFamily="18" charset="0"/>
              </a:rPr>
              <a:t>Hakobyan</a:t>
            </a:r>
            <a:endParaRPr lang="ru-RU" sz="1600" dirty="0"/>
          </a:p>
        </p:txBody>
      </p:sp>
      <p:sp>
        <p:nvSpPr>
          <p:cNvPr id="37890" name="AutoShape 2" descr="Picture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7891" name="Picture 3" descr="C:\Users\User\Desktop\thumbnail_Picture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76256" y="2348880"/>
            <a:ext cx="1570104" cy="1811280"/>
          </a:xfrm>
          <a:prstGeom prst="rect">
            <a:avLst/>
          </a:prstGeom>
          <a:noFill/>
        </p:spPr>
      </p:pic>
      <p:pic>
        <p:nvPicPr>
          <p:cNvPr id="37892" name="Picture 4" descr="C:\Users\User\Desktop\164457815474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22560" y="2348880"/>
            <a:ext cx="1709328" cy="1905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91" y="4512276"/>
            <a:ext cx="1456334" cy="18404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5" y="4499120"/>
            <a:ext cx="1498096" cy="186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5223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AutoShape 2" descr="Image preview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909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10272" y="-387424"/>
            <a:ext cx="11820526" cy="765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267744" y="2780928"/>
            <a:ext cx="44644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FF00"/>
                </a:solidFill>
                <a:latin typeface="Sylfaen" pitchFamily="18" charset="0"/>
                <a:ea typeface="Calibri" pitchFamily="34" charset="0"/>
                <a:cs typeface="Times New Roman" pitchFamily="18" charset="0"/>
              </a:rPr>
              <a:t>СПАСИБО ЗА ВНИМАНИЕ</a:t>
            </a:r>
            <a:r>
              <a:rPr lang="en-US" sz="2400" b="1" dirty="0">
                <a:solidFill>
                  <a:srgbClr val="FFFF00"/>
                </a:solidFill>
                <a:latin typeface="Sylfae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FFFF00"/>
                </a:solidFill>
                <a:latin typeface="Sylfaen" pitchFamily="18" charset="0"/>
                <a:ea typeface="Calibri" pitchFamily="34" charset="0"/>
                <a:cs typeface="Times New Roman" pitchFamily="18" charset="0"/>
              </a:rPr>
              <a:t>!</a:t>
            </a:r>
            <a:endParaRPr lang="ru-RU" sz="2400" dirty="0">
              <a:solidFill>
                <a:srgbClr val="FFFF00"/>
              </a:solidFill>
              <a:latin typeface="Sylfae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DE236B-9347-49A7-A791-38872A3EFC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5656" y="476673"/>
            <a:ext cx="5760640" cy="1167048"/>
          </a:xfrm>
        </p:spPr>
        <p:txBody>
          <a:bodyPr>
            <a:normAutofit/>
          </a:bodyPr>
          <a:lstStyle/>
          <a:p>
            <a:r>
              <a:rPr lang="ru-RU" sz="1650" b="1" dirty="0">
                <a:latin typeface="Sylfaen" pitchFamily="18" charset="0"/>
              </a:rPr>
              <a:t>Разработка  методов  биомедицинского использования ТМ  при получении вакцин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1885147-83F6-4F92-838F-44183CA01F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52121" y="1937031"/>
            <a:ext cx="3025959" cy="4385273"/>
          </a:xfrm>
        </p:spPr>
        <p:txBody>
          <a:bodyPr>
            <a:normAutofit fontScale="32500" lnSpcReduction="20000"/>
          </a:bodyPr>
          <a:lstStyle/>
          <a:p>
            <a:r>
              <a:rPr lang="ru-RU" sz="4900" b="1" dirty="0">
                <a:solidFill>
                  <a:schemeClr val="tx1"/>
                </a:solidFill>
                <a:latin typeface="Sylfaen" pitchFamily="18" charset="0"/>
              </a:rPr>
              <a:t>В 70-80е годы –</a:t>
            </a:r>
            <a:r>
              <a:rPr lang="en-US" sz="4900" b="1" dirty="0">
                <a:solidFill>
                  <a:schemeClr val="tx1"/>
                </a:solidFill>
                <a:latin typeface="Sylfaen" pitchFamily="18" charset="0"/>
              </a:rPr>
              <a:t> </a:t>
            </a:r>
            <a:r>
              <a:rPr lang="ru-RU" sz="4900" b="1" dirty="0">
                <a:solidFill>
                  <a:schemeClr val="tx1"/>
                </a:solidFill>
                <a:latin typeface="Sylfaen" pitchFamily="18" charset="0"/>
              </a:rPr>
              <a:t>были  проведены работы по</a:t>
            </a:r>
            <a:r>
              <a:rPr lang="en-US" sz="4900" b="1" dirty="0">
                <a:solidFill>
                  <a:schemeClr val="tx1"/>
                </a:solidFill>
                <a:latin typeface="Sylfaen" pitchFamily="18" charset="0"/>
              </a:rPr>
              <a:t> </a:t>
            </a:r>
            <a:r>
              <a:rPr lang="ru-RU" sz="4900" b="1" dirty="0">
                <a:solidFill>
                  <a:schemeClr val="tx1"/>
                </a:solidFill>
                <a:latin typeface="Sylfaen" pitchFamily="18" charset="0"/>
              </a:rPr>
              <a:t>совершенствованию структурно-селективных свойств ядерных фильтров, разработке стендов и промышленных методов синтеза и использования этих мембран. </a:t>
            </a:r>
            <a:endParaRPr lang="en-US" sz="4900" b="1" dirty="0">
              <a:solidFill>
                <a:schemeClr val="tx1"/>
              </a:solidFill>
              <a:latin typeface="Sylfaen" pitchFamily="18" charset="0"/>
            </a:endParaRPr>
          </a:p>
          <a:p>
            <a:r>
              <a:rPr lang="ru-RU" sz="4900" b="1" dirty="0">
                <a:solidFill>
                  <a:schemeClr val="tx1"/>
                </a:solidFill>
                <a:latin typeface="Sylfaen" pitchFamily="18" charset="0"/>
              </a:rPr>
              <a:t>В это время были получены первые сведения об их </a:t>
            </a:r>
            <a:r>
              <a:rPr lang="ru-RU" sz="4900" b="1" u="sng" dirty="0">
                <a:solidFill>
                  <a:schemeClr val="tx1"/>
                </a:solidFill>
                <a:latin typeface="Sylfaen" pitchFamily="18" charset="0"/>
              </a:rPr>
              <a:t>основных параметрах и свойствах; построена для более чем 20-ти видов вирусов универсальная для ядерных фильтров калибровочная зависимость </a:t>
            </a:r>
            <a:r>
              <a:rPr lang="ru-RU" sz="3700" b="1" dirty="0">
                <a:solidFill>
                  <a:schemeClr val="tx1"/>
                </a:solidFill>
                <a:latin typeface="Sylfaen" pitchFamily="18" charset="0"/>
              </a:rPr>
              <a:t>в координатах </a:t>
            </a:r>
            <a:r>
              <a:rPr lang="en-US" sz="3700" b="1" dirty="0">
                <a:solidFill>
                  <a:schemeClr val="tx1"/>
                </a:solidFill>
                <a:latin typeface="Sylfaen" pitchFamily="18" charset="0"/>
                <a:sym typeface="Symbol" panose="05050102010706020507" pitchFamily="18" charset="2"/>
              </a:rPr>
              <a:t></a:t>
            </a:r>
            <a:r>
              <a:rPr lang="ru-RU" sz="3700" b="1" dirty="0">
                <a:solidFill>
                  <a:schemeClr val="tx1"/>
                </a:solidFill>
                <a:latin typeface="Sylfaen" pitchFamily="18" charset="0"/>
              </a:rPr>
              <a:t>=</a:t>
            </a:r>
            <a:r>
              <a:rPr lang="en-US" sz="3700" b="1" dirty="0">
                <a:solidFill>
                  <a:schemeClr val="tx1"/>
                </a:solidFill>
                <a:latin typeface="Sylfaen" pitchFamily="18" charset="0"/>
              </a:rPr>
              <a:t>f</a:t>
            </a:r>
            <a:r>
              <a:rPr lang="ru-RU" sz="3700" b="1" dirty="0">
                <a:solidFill>
                  <a:schemeClr val="tx1"/>
                </a:solidFill>
                <a:latin typeface="Sylfaen" pitchFamily="18" charset="0"/>
              </a:rPr>
              <a:t>(</a:t>
            </a:r>
            <a:r>
              <a:rPr lang="en-US" sz="3700" b="1" dirty="0">
                <a:solidFill>
                  <a:schemeClr val="tx1"/>
                </a:solidFill>
                <a:latin typeface="Sylfaen" pitchFamily="18" charset="0"/>
                <a:sym typeface="Symbol" panose="05050102010706020507" pitchFamily="18" charset="2"/>
              </a:rPr>
              <a:t></a:t>
            </a:r>
            <a:r>
              <a:rPr lang="ru-RU" sz="3700" b="1" dirty="0">
                <a:solidFill>
                  <a:schemeClr val="tx1"/>
                </a:solidFill>
                <a:latin typeface="Sylfaen" pitchFamily="18" charset="0"/>
              </a:rPr>
              <a:t>), где </a:t>
            </a:r>
            <a:r>
              <a:rPr lang="ru-RU" sz="3700" b="1" dirty="0">
                <a:solidFill>
                  <a:schemeClr val="tx1"/>
                </a:solidFill>
                <a:latin typeface="Sylfaen" pitchFamily="18" charset="0"/>
                <a:sym typeface="Symbol" panose="05050102010706020507" pitchFamily="18" charset="2"/>
              </a:rPr>
              <a:t></a:t>
            </a:r>
            <a:r>
              <a:rPr lang="ru-RU" sz="3700" b="1" dirty="0">
                <a:solidFill>
                  <a:schemeClr val="tx1"/>
                </a:solidFill>
                <a:latin typeface="Sylfaen" pitchFamily="18" charset="0"/>
              </a:rPr>
              <a:t> – селективность, </a:t>
            </a:r>
            <a:r>
              <a:rPr lang="ru-RU" sz="3700" b="1" dirty="0">
                <a:solidFill>
                  <a:schemeClr val="tx1"/>
                </a:solidFill>
                <a:latin typeface="Sylfaen" pitchFamily="18" charset="0"/>
                <a:sym typeface="Symbol" panose="05050102010706020507" pitchFamily="18" charset="2"/>
              </a:rPr>
              <a:t></a:t>
            </a:r>
            <a:r>
              <a:rPr lang="ru-RU" sz="3700" b="1" dirty="0">
                <a:solidFill>
                  <a:schemeClr val="tx1"/>
                </a:solidFill>
                <a:latin typeface="Sylfaen" pitchFamily="18" charset="0"/>
              </a:rPr>
              <a:t>=</a:t>
            </a:r>
            <a:r>
              <a:rPr lang="en-US" sz="3700" b="1" dirty="0">
                <a:solidFill>
                  <a:schemeClr val="tx1"/>
                </a:solidFill>
                <a:latin typeface="Sylfaen" pitchFamily="18" charset="0"/>
              </a:rPr>
              <a:t>d</a:t>
            </a:r>
            <a:r>
              <a:rPr lang="ru-RU" sz="3700" b="1" dirty="0">
                <a:solidFill>
                  <a:schemeClr val="tx1"/>
                </a:solidFill>
                <a:latin typeface="Sylfaen" pitchFamily="18" charset="0"/>
              </a:rPr>
              <a:t>/</a:t>
            </a:r>
            <a:r>
              <a:rPr lang="en-US" sz="3700" b="1" dirty="0">
                <a:solidFill>
                  <a:schemeClr val="tx1"/>
                </a:solidFill>
                <a:latin typeface="Sylfaen" pitchFamily="18" charset="0"/>
              </a:rPr>
              <a:t>D</a:t>
            </a:r>
            <a:r>
              <a:rPr lang="ru-RU" sz="3700" b="1" dirty="0">
                <a:solidFill>
                  <a:schemeClr val="tx1"/>
                </a:solidFill>
                <a:latin typeface="Sylfaen" pitchFamily="18" charset="0"/>
              </a:rPr>
              <a:t> – соотношение средних размеров коллоидных частиц и пор.</a:t>
            </a:r>
          </a:p>
          <a:p>
            <a:r>
              <a:rPr lang="ru-RU" sz="3700" b="1" dirty="0">
                <a:solidFill>
                  <a:schemeClr val="tx1"/>
                </a:solidFill>
                <a:latin typeface="Sylfaen" pitchFamily="18" charset="0"/>
                <a:sym typeface="Symbol" panose="05050102010706020507" pitchFamily="18" charset="2"/>
              </a:rPr>
              <a:t></a:t>
            </a:r>
            <a:r>
              <a:rPr lang="ru-RU" sz="3700" b="1" dirty="0">
                <a:solidFill>
                  <a:schemeClr val="tx1"/>
                </a:solidFill>
                <a:latin typeface="Sylfaen" pitchFamily="18" charset="0"/>
              </a:rPr>
              <a:t>=1 – полное задержание вирусов</a:t>
            </a:r>
          </a:p>
          <a:p>
            <a:endParaRPr lang="ru-RU" sz="3700" b="1" dirty="0">
              <a:solidFill>
                <a:schemeClr val="tx1"/>
              </a:solidFill>
              <a:latin typeface="Sylfae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EBA64A-8C92-4029-BCF8-7162CBBE94C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7838" y="1937029"/>
            <a:ext cx="4862619" cy="394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48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2F1424-6611-4599-8254-850E6F022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243" y="116632"/>
            <a:ext cx="7962107" cy="1405424"/>
          </a:xfrm>
        </p:spPr>
        <p:txBody>
          <a:bodyPr>
            <a:noAutofit/>
          </a:bodyPr>
          <a:lstStyle/>
          <a:p>
            <a:r>
              <a:rPr lang="ru-RU" sz="1600" b="1" dirty="0">
                <a:latin typeface="Sylfaen" pitchFamily="18" charset="0"/>
              </a:rPr>
              <a:t>Производство вакцин: разделение и диафильтрация вирусных суспензий с использованием трековых мембран в СССР в: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C96A64-9F9A-4EB8-A148-1DFAA08BC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5" y="1011204"/>
            <a:ext cx="7962107" cy="3653151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endParaRPr lang="ru-RU" sz="1350" dirty="0">
              <a:latin typeface="Sylfaen" pitchFamily="18" charset="0"/>
            </a:endParaRPr>
          </a:p>
          <a:p>
            <a:pPr algn="just"/>
            <a:r>
              <a:rPr lang="ru-RU" sz="1900" b="1" dirty="0">
                <a:latin typeface="Sylfaen" pitchFamily="18" charset="0"/>
              </a:rPr>
              <a:t>Институте полиомиелита и вирусных энцефалитов</a:t>
            </a:r>
            <a:r>
              <a:rPr lang="ru-RU" sz="1900" dirty="0">
                <a:latin typeface="Sylfaen" pitchFamily="18" charset="0"/>
              </a:rPr>
              <a:t> АМН СССР по предложению его директора академика Михаила Петровича Чумакова была создана производственная линия </a:t>
            </a:r>
            <a:r>
              <a:rPr lang="ru-RU" sz="1900" b="1" dirty="0">
                <a:solidFill>
                  <a:srgbClr val="FF0000"/>
                </a:solidFill>
                <a:latin typeface="Sylfaen" pitchFamily="18" charset="0"/>
              </a:rPr>
              <a:t>очистки и концентрирования вируса бешенства </a:t>
            </a:r>
            <a:r>
              <a:rPr lang="ru-RU" sz="1900" dirty="0">
                <a:latin typeface="Sylfaen" pitchFamily="18" charset="0"/>
              </a:rPr>
              <a:t>на мембранных фильтрах</a:t>
            </a:r>
          </a:p>
          <a:p>
            <a:pPr algn="just"/>
            <a:r>
              <a:rPr lang="ru-RU" sz="1900" b="1" dirty="0">
                <a:latin typeface="Sylfaen" pitchFamily="18" charset="0"/>
              </a:rPr>
              <a:t>НИИ эпидемиологии и микробиологии им. Пастера </a:t>
            </a:r>
            <a:r>
              <a:rPr lang="ru-RU" sz="1900" dirty="0">
                <a:latin typeface="Sylfaen" pitchFamily="18" charset="0"/>
              </a:rPr>
              <a:t>МЗ РСФСР по инициативе его директора Томаза Владимировича Перадзе мембранные фильтры хорошо вписались в хроматографическую систему </a:t>
            </a:r>
            <a:r>
              <a:rPr lang="ru-RU" sz="1900" b="1" dirty="0">
                <a:solidFill>
                  <a:srgbClr val="FF0000"/>
                </a:solidFill>
                <a:latin typeface="Sylfaen" pitchFamily="18" charset="0"/>
              </a:rPr>
              <a:t>очистки гриппозной вакцины </a:t>
            </a:r>
            <a:r>
              <a:rPr lang="ru-RU" sz="1900" dirty="0">
                <a:latin typeface="Sylfaen" pitchFamily="18" charset="0"/>
              </a:rPr>
              <a:t>(идеология этой системы была предложена в 1968 году заведующим кафедрой биофизики Ленинградского политехнического института Семеном Ефимовичем Бреслером</a:t>
            </a:r>
          </a:p>
          <a:p>
            <a:pPr algn="just"/>
            <a:r>
              <a:rPr lang="ru-RU" sz="1900" b="1" dirty="0">
                <a:latin typeface="Sylfaen" pitchFamily="18" charset="0"/>
              </a:rPr>
              <a:t>Институте вирусологии им. Д.И. Ивановского</a:t>
            </a:r>
            <a:r>
              <a:rPr lang="ru-RU" sz="1900" dirty="0">
                <a:latin typeface="Sylfaen" pitchFamily="18" charset="0"/>
              </a:rPr>
              <a:t> АМН СССР под руководством академика Владимира Михайловича Жданова разработан (1988 год) первой отечественный </a:t>
            </a:r>
            <a:r>
              <a:rPr lang="ru-RU" sz="1900" b="1" dirty="0" err="1">
                <a:solidFill>
                  <a:srgbClr val="FF0000"/>
                </a:solidFill>
                <a:latin typeface="Sylfaen" pitchFamily="18" charset="0"/>
              </a:rPr>
              <a:t>диагностикум</a:t>
            </a:r>
            <a:r>
              <a:rPr lang="ru-RU" sz="1900" b="1" dirty="0">
                <a:solidFill>
                  <a:srgbClr val="FF0000"/>
                </a:solidFill>
                <a:latin typeface="Sylfaen" pitchFamily="18" charset="0"/>
              </a:rPr>
              <a:t> на основе трековых мембран для вируса СПИД'а (ВИЧ-инфекции)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ACAEE4-EA99-4712-B13D-A8660913F02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4413" y="4664357"/>
            <a:ext cx="1804155" cy="120911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A22C6C-AE38-408A-A50A-01D476337DC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881" y="4665354"/>
            <a:ext cx="1688435" cy="11814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A69DE94-F052-40E7-B81E-0E5E4262B71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592" y="4664357"/>
            <a:ext cx="1648564" cy="118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681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67544" y="2928934"/>
            <a:ext cx="7962108" cy="57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>
              <a:spcBef>
                <a:spcPct val="0"/>
              </a:spcBef>
            </a:pPr>
            <a:endParaRPr lang="ru-RU" b="1" dirty="0">
              <a:latin typeface="Sylfaen" panose="010A0502050306030303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</a:pPr>
            <a:endParaRPr lang="ru-RU" b="1" dirty="0">
              <a:latin typeface="Sylfaen" panose="010A0502050306030303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</a:pPr>
            <a:endParaRPr lang="ru-RU" b="1" dirty="0">
              <a:latin typeface="Sylfaen" panose="010A0502050306030303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</a:pPr>
            <a:r>
              <a:rPr lang="ru-RU" b="1" dirty="0">
                <a:latin typeface="Sylfaen" panose="010A0502050306030303" pitchFamily="18" charset="0"/>
                <a:ea typeface="Times New Roman" panose="02020603050405020304" pitchFamily="18" charset="0"/>
              </a:rPr>
              <a:t>В настоящее время трековые мембраны успешно используются в различных областях наук о жизни.  Среди примеров успешного применения трековых мембран в биомедицине - </a:t>
            </a:r>
            <a:r>
              <a:rPr lang="ru-RU" b="1" u="sng" dirty="0">
                <a:latin typeface="Sylfaen" panose="010A0502050306030303" pitchFamily="18" charset="0"/>
                <a:ea typeface="Times New Roman" panose="02020603050405020304" pitchFamily="18" charset="0"/>
              </a:rPr>
              <a:t>инфузионные и трансфузионные технологии, регенеративная медицина и клеточные технологии, производство вакцин, диагностические тест-системы, и т.д. </a:t>
            </a:r>
          </a:p>
          <a:p>
            <a:pPr algn="just">
              <a:spcBef>
                <a:spcPct val="0"/>
              </a:spcBef>
            </a:pPr>
            <a:r>
              <a:rPr lang="ru-RU" b="1" dirty="0">
                <a:latin typeface="Sylfaen" panose="010A0502050306030303" pitchFamily="18" charset="0"/>
                <a:ea typeface="Times New Roman" panose="02020603050405020304" pitchFamily="18" charset="0"/>
              </a:rPr>
              <a:t>Однако, по применению модифицированных трековых наномембран в вирусологии до последних лет  работы практически не велись.</a:t>
            </a:r>
            <a:endParaRPr lang="en-US" b="1" dirty="0">
              <a:latin typeface="Sylfaen" panose="010A0502050306030303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</a:pPr>
            <a:endParaRPr lang="ru-RU" b="1" u="sng" dirty="0">
              <a:latin typeface="Sylfaen" panose="010A0502050306030303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</a:pPr>
            <a:r>
              <a:rPr lang="ru-RU" b="1" u="sng" dirty="0">
                <a:latin typeface="Sylfaen" panose="010A0502050306030303" pitchFamily="18" charset="0"/>
                <a:ea typeface="Times New Roman" panose="02020603050405020304" pitchFamily="18" charset="0"/>
              </a:rPr>
              <a:t>В январе 2022г. по инициативе </a:t>
            </a:r>
            <a:r>
              <a:rPr lang="ru-RU" b="1" u="sng" dirty="0" err="1">
                <a:latin typeface="Sylfaen" panose="010A0502050306030303" pitchFamily="18" charset="0"/>
                <a:ea typeface="Times New Roman" panose="02020603050405020304" pitchFamily="18" charset="0"/>
              </a:rPr>
              <a:t>акад.Ю.Ц.Оганесяна</a:t>
            </a:r>
            <a:r>
              <a:rPr lang="ru-RU" b="1" u="sng" dirty="0">
                <a:latin typeface="Sylfaen" panose="010A0502050306030303" pitchFamily="18" charset="0"/>
                <a:ea typeface="Times New Roman" panose="02020603050405020304" pitchFamily="18" charset="0"/>
              </a:rPr>
              <a:t> и при содействии акад. </a:t>
            </a:r>
            <a:r>
              <a:rPr lang="ru-RU" b="1" u="sng" dirty="0" err="1">
                <a:latin typeface="Sylfaen" panose="010A0502050306030303" pitchFamily="18" charset="0"/>
                <a:ea typeface="Times New Roman" panose="02020603050405020304" pitchFamily="18" charset="0"/>
              </a:rPr>
              <a:t>Г.В.Трубникова</a:t>
            </a:r>
            <a:r>
              <a:rPr lang="ru-RU" b="1" u="sng" dirty="0">
                <a:latin typeface="Sylfaen" panose="010A0502050306030303" pitchFamily="18" charset="0"/>
                <a:ea typeface="Times New Roman" panose="02020603050405020304" pitchFamily="18" charset="0"/>
              </a:rPr>
              <a:t>  ЛЯР ОИЯИ начала поисковые работы с биологами Армении по модификации лигандами трековых наномембран для  изменения их проницаемости для наиболее опасных вирусов. Постепенно тематика этой </a:t>
            </a:r>
            <a:r>
              <a:rPr lang="ru-RU" b="1" u="sng">
                <a:latin typeface="Sylfaen" panose="010A0502050306030303" pitchFamily="18" charset="0"/>
                <a:ea typeface="Times New Roman" panose="02020603050405020304" pitchFamily="18" charset="0"/>
              </a:rPr>
              <a:t>работы расширялась. </a:t>
            </a:r>
            <a:r>
              <a:rPr lang="ru-RU" b="1" u="sng" dirty="0">
                <a:latin typeface="Sylfaen" panose="010A0502050306030303" pitchFamily="18" charset="0"/>
                <a:ea typeface="Times New Roman" panose="02020603050405020304" pitchFamily="18" charset="0"/>
              </a:rPr>
              <a:t>Позднее к этой работе присоединились химики МГУ.</a:t>
            </a:r>
          </a:p>
          <a:p>
            <a:pPr algn="just">
              <a:spcBef>
                <a:spcPct val="0"/>
              </a:spcBef>
            </a:pPr>
            <a:endParaRPr lang="ru-RU" sz="2000" b="1" u="sng" dirty="0">
              <a:latin typeface="Sylfaen" panose="010A0502050306030303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</a:pPr>
            <a:r>
              <a:rPr lang="ru-RU" sz="2000" b="1" dirty="0">
                <a:latin typeface="Sylfaen" panose="010A0502050306030303" pitchFamily="18" charset="0"/>
                <a:ea typeface="Times New Roman" panose="02020603050405020304" pitchFamily="18" charset="0"/>
              </a:rPr>
              <a:t>В перспективе, трековые мембраны, покрытые различными вирулицидными молекулами, могут быть использованы </a:t>
            </a:r>
            <a:r>
              <a:rPr lang="ru-RU" sz="2000" b="1" u="sng" dirty="0">
                <a:latin typeface="Sylfaen" panose="010A0502050306030303" pitchFamily="18" charset="0"/>
                <a:ea typeface="Times New Roman" panose="02020603050405020304" pitchFamily="18" charset="0"/>
              </a:rPr>
              <a:t>как для изоляции вирусных патогенов, так и для их нейтрализации. Естественные или синтетические молекулы с высоким сродством к вирусным частицам могут присоединяться к патогенам и нарушать морфологию вируса. </a:t>
            </a:r>
          </a:p>
          <a:p>
            <a:pPr algn="just">
              <a:spcBef>
                <a:spcPct val="0"/>
              </a:spcBef>
            </a:pPr>
            <a:r>
              <a:rPr lang="ru-RU" sz="2000" b="1" dirty="0">
                <a:latin typeface="Sylfaen" panose="010A0502050306030303" pitchFamily="18" charset="0"/>
                <a:ea typeface="Times New Roman" panose="02020603050405020304" pitchFamily="18" charset="0"/>
              </a:rPr>
              <a:t>Таким образом, успешная иммобилизация подобных молекул на поверхности ТМ может позволить использовать их в качестве антивирусных средств.</a:t>
            </a:r>
            <a:endParaRPr lang="en-US" sz="2000" b="1" dirty="0">
              <a:latin typeface="Sylfaen" panose="010A0502050306030303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ylfaen" panose="010A0502050306030303" pitchFamily="18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512" y="-2619672"/>
            <a:ext cx="8729357" cy="10002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endParaRPr lang="en-US" dirty="0">
              <a:latin typeface="Sylfaen" pitchFamily="18" charset="0"/>
              <a:ea typeface="Calibri" panose="020F0502020204030204" pitchFamily="34" charset="0"/>
            </a:endParaRPr>
          </a:p>
          <a:p>
            <a:pPr fontAlgn="t"/>
            <a:endParaRPr lang="en-US" dirty="0">
              <a:latin typeface="Sylfaen" pitchFamily="18" charset="0"/>
              <a:ea typeface="Calibri" panose="020F0502020204030204" pitchFamily="34" charset="0"/>
            </a:endParaRPr>
          </a:p>
          <a:p>
            <a:pPr fontAlgn="t"/>
            <a:endParaRPr lang="en-US" dirty="0">
              <a:latin typeface="Sylfaen" pitchFamily="18" charset="0"/>
              <a:ea typeface="Calibri" panose="020F0502020204030204" pitchFamily="34" charset="0"/>
            </a:endParaRPr>
          </a:p>
          <a:p>
            <a:pPr fontAlgn="t"/>
            <a:endParaRPr lang="en-US" dirty="0">
              <a:latin typeface="Sylfaen" pitchFamily="18" charset="0"/>
              <a:ea typeface="Calibri" panose="020F0502020204030204" pitchFamily="34" charset="0"/>
            </a:endParaRPr>
          </a:p>
          <a:p>
            <a:pPr fontAlgn="t"/>
            <a:endParaRPr lang="en-US" dirty="0">
              <a:latin typeface="Sylfaen" pitchFamily="18" charset="0"/>
              <a:ea typeface="Calibri" panose="020F0502020204030204" pitchFamily="34" charset="0"/>
            </a:endParaRPr>
          </a:p>
          <a:p>
            <a:pPr fontAlgn="t"/>
            <a:endParaRPr lang="en-US" dirty="0">
              <a:latin typeface="Sylfaen" pitchFamily="18" charset="0"/>
              <a:ea typeface="Calibri" panose="020F0502020204030204" pitchFamily="34" charset="0"/>
            </a:endParaRPr>
          </a:p>
          <a:p>
            <a:pPr fontAlgn="t"/>
            <a:endParaRPr lang="en-US" dirty="0">
              <a:latin typeface="Sylfaen" pitchFamily="18" charset="0"/>
              <a:ea typeface="Calibri" panose="020F0502020204030204" pitchFamily="34" charset="0"/>
            </a:endParaRPr>
          </a:p>
          <a:p>
            <a:pPr fontAlgn="t"/>
            <a:endParaRPr lang="en-US" dirty="0">
              <a:latin typeface="Sylfaen" pitchFamily="18" charset="0"/>
              <a:ea typeface="Calibri" panose="020F0502020204030204" pitchFamily="34" charset="0"/>
            </a:endParaRPr>
          </a:p>
          <a:p>
            <a:pPr fontAlgn="t"/>
            <a:endParaRPr lang="en-US" dirty="0">
              <a:latin typeface="Sylfaen" pitchFamily="18" charset="0"/>
              <a:ea typeface="Calibri" panose="020F0502020204030204" pitchFamily="34" charset="0"/>
            </a:endParaRPr>
          </a:p>
          <a:p>
            <a:pPr fontAlgn="t"/>
            <a:endParaRPr lang="en-US" dirty="0">
              <a:latin typeface="Sylfaen" pitchFamily="18" charset="0"/>
              <a:ea typeface="Calibri" panose="020F0502020204030204" pitchFamily="34" charset="0"/>
            </a:endParaRPr>
          </a:p>
          <a:p>
            <a:pPr fontAlgn="t"/>
            <a:endParaRPr lang="en-US" dirty="0">
              <a:latin typeface="Sylfaen" pitchFamily="18" charset="0"/>
              <a:ea typeface="Calibri" panose="020F0502020204030204" pitchFamily="34" charset="0"/>
            </a:endParaRPr>
          </a:p>
          <a:p>
            <a:pPr fontAlgn="t"/>
            <a:endParaRPr lang="ru-RU" b="1" dirty="0">
              <a:latin typeface="Sylfaen" pitchFamily="18" charset="0"/>
            </a:endParaRPr>
          </a:p>
          <a:p>
            <a:pPr fontAlgn="t"/>
            <a:endParaRPr lang="ru-RU" b="1" dirty="0">
              <a:latin typeface="Sylfaen" pitchFamily="18" charset="0"/>
            </a:endParaRPr>
          </a:p>
          <a:p>
            <a:pPr fontAlgn="t"/>
            <a:endParaRPr lang="ru-RU" b="1" dirty="0">
              <a:latin typeface="Sylfaen" pitchFamily="18" charset="0"/>
            </a:endParaRPr>
          </a:p>
          <a:p>
            <a:pPr fontAlgn="t"/>
            <a:endParaRPr lang="ru-RU" b="1" dirty="0">
              <a:latin typeface="Sylfaen" pitchFamily="18" charset="0"/>
            </a:endParaRPr>
          </a:p>
          <a:p>
            <a:pPr fontAlgn="t"/>
            <a:endParaRPr lang="ru-RU" b="1" dirty="0">
              <a:latin typeface="Sylfaen" pitchFamily="18" charset="0"/>
            </a:endParaRPr>
          </a:p>
          <a:p>
            <a:pPr algn="just" fontAlgn="t"/>
            <a:endParaRPr lang="en-US" sz="1400" b="1" dirty="0">
              <a:latin typeface="Sylfaen" pitchFamily="18" charset="0"/>
              <a:ea typeface="Calibri" panose="020F0502020204030204" pitchFamily="34" charset="0"/>
            </a:endParaRPr>
          </a:p>
          <a:p>
            <a:pPr algn="just" fontAlgn="t"/>
            <a:endParaRPr lang="en-US" sz="1400" b="1" dirty="0">
              <a:latin typeface="Sylfaen" pitchFamily="18" charset="0"/>
              <a:ea typeface="Calibri" panose="020F0502020204030204" pitchFamily="34" charset="0"/>
            </a:endParaRPr>
          </a:p>
          <a:p>
            <a:pPr algn="just" fontAlgn="t"/>
            <a:endParaRPr lang="hy-AM" sz="1400" b="1" dirty="0">
              <a:latin typeface="Sylfaen" pitchFamily="18" charset="0"/>
              <a:ea typeface="Calibri" panose="020F0502020204030204" pitchFamily="34" charset="0"/>
            </a:endParaRPr>
          </a:p>
          <a:p>
            <a:pPr algn="just" fontAlgn="t"/>
            <a:endParaRPr lang="hy-AM" sz="1400" b="1" dirty="0">
              <a:latin typeface="Sylfaen" pitchFamily="18" charset="0"/>
              <a:ea typeface="Calibri" panose="020F0502020204030204" pitchFamily="34" charset="0"/>
            </a:endParaRPr>
          </a:p>
          <a:p>
            <a:pPr algn="just" fontAlgn="t"/>
            <a:r>
              <a:rPr lang="ru-RU" sz="2400" b="1" u="sng" dirty="0">
                <a:latin typeface="Sylfaen" pitchFamily="18" charset="0"/>
                <a:ea typeface="Calibri" panose="020F0502020204030204" pitchFamily="34" charset="0"/>
              </a:rPr>
              <a:t>Цель проекта – разработка принципиально новой технологии диагностики, </a:t>
            </a:r>
            <a:r>
              <a:rPr lang="ru-RU" sz="2400" b="1" dirty="0">
                <a:latin typeface="Sylfaen" pitchFamily="18" charset="0"/>
                <a:ea typeface="Calibri" panose="020F0502020204030204" pitchFamily="34" charset="0"/>
              </a:rPr>
              <a:t>отличающуюся быстротой проведения анализа, высокой чувствительностью и специфичностью, возможностью адаптации системы </a:t>
            </a:r>
            <a:r>
              <a:rPr lang="ru-RU" sz="2400" b="1" u="sng" dirty="0">
                <a:latin typeface="Sylfaen" pitchFamily="18" charset="0"/>
                <a:ea typeface="Calibri" panose="020F0502020204030204" pitchFamily="34" charset="0"/>
              </a:rPr>
              <a:t>для обнаружения разных типов вируссодержащих аналитов</a:t>
            </a:r>
            <a:r>
              <a:rPr lang="ru-RU" sz="2400" b="1" dirty="0">
                <a:latin typeface="Sylfaen" pitchFamily="18" charset="0"/>
                <a:ea typeface="Calibri" panose="020F0502020204030204" pitchFamily="34" charset="0"/>
              </a:rPr>
              <a:t>. </a:t>
            </a:r>
            <a:r>
              <a:rPr lang="ru-RU" b="1" dirty="0">
                <a:latin typeface="Sylfaen" pitchFamily="18" charset="0"/>
                <a:ea typeface="Calibri" panose="020F0502020204030204" pitchFamily="34" charset="0"/>
              </a:rPr>
              <a:t>Обнаружение вирусов будет проводиться с применением специализированной медицинской аппаратуры нового поколения – рамановских люминесцентных диагностических комплексов. </a:t>
            </a:r>
            <a:r>
              <a:rPr lang="ru-RU" sz="1600" b="1" dirty="0">
                <a:latin typeface="Sylfaen" pitchFamily="18" charset="0"/>
                <a:ea typeface="Calibri" panose="020F0502020204030204" pitchFamily="34" charset="0"/>
              </a:rPr>
              <a:t>В основе метода лежит использование нанокомпозитных трековых мембран, обеспечивающих гигантское комбинационное рассеяние света (ГКРС). Трековые мембраны с эффектом ГКРС обеспечат избирательность задержания вирусов в исследуемых пробах и высокую чувствительность их обнаружения. </a:t>
            </a:r>
            <a:r>
              <a:rPr lang="ru-RU" b="1" dirty="0">
                <a:latin typeface="Sylfaen" pitchFamily="18" charset="0"/>
                <a:ea typeface="Calibri" panose="020F0502020204030204" pitchFamily="34" charset="0"/>
              </a:rPr>
              <a:t>Использование биоаффинных взаимодействий с применением функциональных аналогов </a:t>
            </a:r>
            <a:r>
              <a:rPr lang="ru-RU" b="1" dirty="0">
                <a:latin typeface="Sylfaen" pitchFamily="18" charset="0"/>
              </a:rPr>
              <a:t> </a:t>
            </a:r>
            <a:r>
              <a:rPr lang="ru-RU" b="1" dirty="0">
                <a:latin typeface="Sylfaen" pitchFamily="18" charset="0"/>
                <a:ea typeface="Calibri" panose="020F0502020204030204" pitchFamily="34" charset="0"/>
              </a:rPr>
              <a:t>антител - аптамеров, меченных репортерами ГКРС, будет дополнительным фактором специфичности выявления маркеров. </a:t>
            </a:r>
          </a:p>
          <a:p>
            <a:endParaRPr lang="en-US" sz="1200" dirty="0">
              <a:latin typeface="Sylfaen" pitchFamily="18" charset="0"/>
            </a:endParaRPr>
          </a:p>
          <a:p>
            <a:r>
              <a:rPr lang="ru-RU" sz="1200" dirty="0">
                <a:latin typeface="Sylfaen" pitchFamily="18" charset="0"/>
              </a:rPr>
              <a:t> </a:t>
            </a:r>
            <a:endParaRPr lang="en-US" sz="1200" dirty="0">
              <a:latin typeface="Sylfaen" pitchFamily="18" charset="0"/>
            </a:endParaRPr>
          </a:p>
          <a:p>
            <a:r>
              <a:rPr lang="ru-RU" sz="1200" dirty="0">
                <a:latin typeface="Sylfaen" pitchFamily="18" charset="0"/>
              </a:rPr>
              <a:t>	</a:t>
            </a:r>
            <a:endParaRPr lang="en-US" sz="1200" dirty="0">
              <a:latin typeface="Sylfaen" pitchFamily="18" charset="0"/>
            </a:endParaRPr>
          </a:p>
          <a:p>
            <a:pPr fontAlgn="t"/>
            <a:endParaRPr lang="en-US" sz="1200" b="1" dirty="0">
              <a:latin typeface="Sylfaen" pitchFamily="18" charset="0"/>
            </a:endParaRP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-108520" y="-374931"/>
            <a:ext cx="925252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t"/>
            <a:br>
              <a:rPr lang="hy-AM" altLang="en-US" sz="1600" b="1" dirty="0">
                <a:latin typeface="Sylfaen" pitchFamily="18" charset="0"/>
                <a:ea typeface="+mn-ea"/>
                <a:cs typeface="+mn-cs"/>
              </a:rPr>
            </a:br>
            <a:br>
              <a:rPr lang="ru-RU" altLang="en-US" sz="1600" b="1" dirty="0">
                <a:latin typeface="Sylfaen" pitchFamily="18" charset="0"/>
                <a:ea typeface="+mn-ea"/>
                <a:cs typeface="+mn-cs"/>
              </a:rPr>
            </a:br>
            <a:r>
              <a:rPr lang="ru-RU" altLang="en-US" sz="1800" b="1" dirty="0">
                <a:latin typeface="Sylfaen" pitchFamily="18" charset="0"/>
                <a:ea typeface="+mn-ea"/>
                <a:cs typeface="+mn-cs"/>
              </a:rPr>
              <a:t>С  </a:t>
            </a:r>
            <a:r>
              <a:rPr lang="en-US" altLang="en-US" sz="1800" b="1" dirty="0">
                <a:latin typeface="Sylfaen" pitchFamily="18" charset="0"/>
                <a:ea typeface="+mn-ea"/>
                <a:cs typeface="+mn-cs"/>
              </a:rPr>
              <a:t>20</a:t>
            </a:r>
            <a:r>
              <a:rPr lang="ru-RU" altLang="en-US" sz="1800" b="1" dirty="0">
                <a:latin typeface="Sylfaen" pitchFamily="18" charset="0"/>
                <a:ea typeface="+mn-ea"/>
                <a:cs typeface="+mn-cs"/>
              </a:rPr>
              <a:t>25г  в рамках проекта  </a:t>
            </a:r>
            <a:r>
              <a:rPr lang="ru-RU" sz="1800" b="1" dirty="0">
                <a:latin typeface="Sylfaen" pitchFamily="18" charset="0"/>
              </a:rPr>
              <a:t>Проекта ОИЯИ  07-5-1131-3-2025/2029</a:t>
            </a:r>
            <a:r>
              <a:rPr lang="en-US" sz="1800" dirty="0">
                <a:latin typeface="Sylfaen" pitchFamily="18" charset="0"/>
              </a:rPr>
              <a:t> </a:t>
            </a:r>
            <a:r>
              <a:rPr lang="ru-RU" sz="2000" b="1" u="sng" dirty="0">
                <a:latin typeface="Sylfaen" pitchFamily="18" charset="0"/>
              </a:rPr>
              <a:t>начата работа по теме</a:t>
            </a:r>
            <a:br>
              <a:rPr lang="ru-RU" sz="1800" dirty="0">
                <a:latin typeface="Sylfaen" pitchFamily="18" charset="0"/>
              </a:rPr>
            </a:br>
            <a:r>
              <a:rPr lang="en-US" sz="2000" dirty="0">
                <a:latin typeface="Sylfaen" pitchFamily="18" charset="0"/>
              </a:rPr>
              <a:t>“</a:t>
            </a:r>
            <a:r>
              <a:rPr lang="ru-RU" sz="2400" b="1" dirty="0">
                <a:latin typeface="Sylfaen" pitchFamily="18" charset="0"/>
                <a:cs typeface="+mn-cs"/>
              </a:rPr>
              <a:t>Высокоселективные сенсоры, работающие на принципах молекулярного узнавания для детектирования вирусов</a:t>
            </a:r>
            <a:r>
              <a:rPr lang="en-US" sz="2400" b="1" dirty="0">
                <a:latin typeface="Sylfaen" pitchFamily="18" charset="0"/>
                <a:cs typeface="+mn-cs"/>
              </a:rPr>
              <a:t>”</a:t>
            </a:r>
            <a:br>
              <a:rPr lang="en-US" sz="2400" b="1" dirty="0">
                <a:latin typeface="Sylfaen" pitchFamily="18" charset="0"/>
                <a:cs typeface="+mn-cs"/>
              </a:rPr>
            </a:br>
            <a:r>
              <a:rPr lang="ru-RU" sz="2400" b="1" dirty="0">
                <a:latin typeface="Sylfaen" pitchFamily="18" charset="0"/>
                <a:cs typeface="+mn-cs"/>
              </a:rPr>
              <a:t>Руководители: Нечаев А.Н., Завьялова Е.Г.</a:t>
            </a:r>
            <a:br>
              <a:rPr lang="en-US" sz="1600" b="1" dirty="0">
                <a:latin typeface="Sylfaen" pitchFamily="18" charset="0"/>
              </a:rPr>
            </a:br>
            <a:r>
              <a:rPr lang="hy-AM" sz="1200" dirty="0">
                <a:latin typeface="Sylfaen" pitchFamily="18" charset="0"/>
              </a:rPr>
              <a:t>«</a:t>
            </a:r>
            <a:r>
              <a:rPr lang="ru-RU" altLang="en-US" sz="1200" b="1" dirty="0">
                <a:latin typeface="Sylfaen" pitchFamily="18" charset="0"/>
                <a:ea typeface="+mn-ea"/>
                <a:cs typeface="+mn-cs"/>
              </a:rPr>
              <a:t>Радиационное материаловедение,нанотехнологические и биомедицинские исследования с пучками тяжелых ионов</a:t>
            </a:r>
            <a:endParaRPr lang="en-US" altLang="en-US" sz="1200" b="1" dirty="0">
              <a:latin typeface="Sylfaen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ylfaen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hy-AM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ylfaen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kumimoji="0" lang="ru-RU" altLang="en-US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ylfaen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Участвующие страны и международные организации:</a:t>
            </a:r>
            <a:endParaRPr kumimoji="0" lang="ru-RU" altLang="en-US" sz="1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Sylfaen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y-AM" alt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ylfaen" pitchFamily="18" charset="0"/>
                <a:ea typeface="Times New Roman" panose="02020603050405020304" pitchFamily="18" charset="0"/>
              </a:rPr>
              <a:t>	</a:t>
            </a:r>
            <a:r>
              <a:rPr kumimoji="0" lang="ru-RU" alt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ylfaen" pitchFamily="18" charset="0"/>
                <a:ea typeface="Times New Roman" panose="02020603050405020304" pitchFamily="18" charset="0"/>
              </a:rPr>
              <a:t>   Австралия, Армения, Беларусь, Вьетнам, Казахстан, Россия, Сербия, ЮАР.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</a:rPr>
              <a:t> 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5326832"/>
              </p:ext>
            </p:extLst>
          </p:nvPr>
        </p:nvGraphicFramePr>
        <p:xfrm>
          <a:off x="333641" y="2276872"/>
          <a:ext cx="8337526" cy="4320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012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62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Руководители темы: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u-RU" sz="1600" dirty="0">
                          <a:effectLst/>
                        </a:rPr>
                        <a:t>Дмитриев С.Н., Апель П.Ю., Заместитель Скуратов В.А.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8112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51520" y="620688"/>
            <a:ext cx="8784976" cy="1138138"/>
          </a:xfrm>
        </p:spPr>
        <p:txBody>
          <a:bodyPr>
            <a:noAutofit/>
          </a:bodyPr>
          <a:lstStyle/>
          <a:p>
            <a:pPr algn="l"/>
            <a:br>
              <a:rPr lang="ru-RU" sz="2000" dirty="0">
                <a:latin typeface="Sylfaen" panose="010A0502050306030303" pitchFamily="18" charset="0"/>
              </a:rPr>
            </a:br>
            <a:br>
              <a:rPr lang="ru-RU" sz="2000" dirty="0">
                <a:latin typeface="Sylfaen" panose="010A0502050306030303" pitchFamily="18" charset="0"/>
              </a:rPr>
            </a:br>
            <a:br>
              <a:rPr lang="ru-RU" sz="2000" dirty="0">
                <a:latin typeface="Sylfaen" panose="010A0502050306030303" pitchFamily="18" charset="0"/>
              </a:rPr>
            </a:br>
            <a:br>
              <a:rPr lang="ru-RU" sz="2000" dirty="0">
                <a:latin typeface="Sylfaen" panose="010A0502050306030303" pitchFamily="18" charset="0"/>
              </a:rPr>
            </a:br>
            <a:br>
              <a:rPr lang="ru-RU" sz="2000" dirty="0">
                <a:latin typeface="Sylfaen" panose="010A0502050306030303" pitchFamily="18" charset="0"/>
              </a:rPr>
            </a:br>
            <a:br>
              <a:rPr lang="ru-RU" sz="2000" dirty="0">
                <a:latin typeface="Sylfaen" panose="010A0502050306030303" pitchFamily="18" charset="0"/>
              </a:rPr>
            </a:br>
            <a:br>
              <a:rPr lang="ru-RU" sz="2000" dirty="0">
                <a:latin typeface="Sylfaen" panose="010A0502050306030303" pitchFamily="18" charset="0"/>
              </a:rPr>
            </a:br>
            <a:br>
              <a:rPr lang="ru-RU" sz="2000" dirty="0">
                <a:latin typeface="Sylfaen" panose="010A0502050306030303" pitchFamily="18" charset="0"/>
              </a:rPr>
            </a:br>
            <a:br>
              <a:rPr lang="ru-RU" sz="2000" dirty="0">
                <a:latin typeface="Sylfaen" panose="010A0502050306030303" pitchFamily="18" charset="0"/>
              </a:rPr>
            </a:br>
            <a:br>
              <a:rPr lang="en-US" sz="2000" dirty="0">
                <a:latin typeface="Sylfaen" panose="010A0502050306030303" pitchFamily="18" charset="0"/>
              </a:rPr>
            </a:br>
            <a:br>
              <a:rPr lang="en-US" sz="2000" dirty="0">
                <a:latin typeface="Sylfaen" panose="010A0502050306030303" pitchFamily="18" charset="0"/>
              </a:rPr>
            </a:br>
            <a:br>
              <a:rPr lang="en-US" sz="2000" dirty="0">
                <a:latin typeface="Sylfaen" panose="010A0502050306030303" pitchFamily="18" charset="0"/>
              </a:rPr>
            </a:br>
            <a:br>
              <a:rPr lang="en-US" sz="2000" dirty="0">
                <a:latin typeface="Sylfaen" panose="010A0502050306030303" pitchFamily="18" charset="0"/>
              </a:rPr>
            </a:br>
            <a:br>
              <a:rPr lang="en-US" sz="2000" dirty="0">
                <a:latin typeface="Sylfaen" panose="010A0502050306030303" pitchFamily="18" charset="0"/>
              </a:rPr>
            </a:br>
            <a:br>
              <a:rPr lang="en-US" sz="2000" dirty="0">
                <a:latin typeface="Sylfaen" panose="010A0502050306030303" pitchFamily="18" charset="0"/>
              </a:rPr>
            </a:br>
            <a:br>
              <a:rPr lang="en-US" sz="2000" dirty="0">
                <a:latin typeface="Sylfaen" panose="010A0502050306030303" pitchFamily="18" charset="0"/>
              </a:rPr>
            </a:br>
            <a:br>
              <a:rPr lang="en-US" sz="2000" dirty="0">
                <a:latin typeface="Sylfaen" panose="010A0502050306030303" pitchFamily="18" charset="0"/>
              </a:rPr>
            </a:br>
            <a:br>
              <a:rPr lang="en-US" sz="2000" dirty="0">
                <a:latin typeface="Sylfaen" panose="010A0502050306030303" pitchFamily="18" charset="0"/>
              </a:rPr>
            </a:br>
            <a:br>
              <a:rPr lang="en-US" sz="2000" dirty="0">
                <a:latin typeface="Sylfaen" panose="010A0502050306030303" pitchFamily="18" charset="0"/>
              </a:rPr>
            </a:br>
            <a:br>
              <a:rPr lang="en-US" sz="2000" dirty="0">
                <a:latin typeface="Sylfaen" panose="010A0502050306030303" pitchFamily="18" charset="0"/>
              </a:rPr>
            </a:br>
            <a:br>
              <a:rPr lang="en-US" sz="2000" dirty="0">
                <a:latin typeface="Sylfaen" panose="010A0502050306030303" pitchFamily="18" charset="0"/>
              </a:rPr>
            </a:br>
            <a:br>
              <a:rPr lang="en-US" sz="2000" dirty="0">
                <a:latin typeface="Sylfaen" panose="010A0502050306030303" pitchFamily="18" charset="0"/>
              </a:rPr>
            </a:br>
            <a:br>
              <a:rPr lang="ru-RU" sz="2000" dirty="0">
                <a:latin typeface="Sylfaen" panose="010A0502050306030303" pitchFamily="18" charset="0"/>
              </a:rPr>
            </a:br>
            <a:br>
              <a:rPr lang="ru-RU" sz="2000" dirty="0">
                <a:latin typeface="Sylfaen" panose="010A0502050306030303" pitchFamily="18" charset="0"/>
              </a:rPr>
            </a:br>
            <a:r>
              <a:rPr lang="ru-RU" sz="2400" b="1" dirty="0">
                <a:latin typeface="Sylfaen" pitchFamily="18" charset="0"/>
                <a:ea typeface="Calibri" panose="020F0502020204030204" pitchFamily="34" charset="0"/>
              </a:rPr>
              <a:t>В результате выполнения проекта будет разработана и экспериментально обоснована новая биосенсорная технология диагностики инфекционных заболеваний животных, в частности </a:t>
            </a:r>
            <a:r>
              <a:rPr lang="ru-RU" sz="2400" b="1" u="sng" dirty="0">
                <a:latin typeface="Sylfaen" pitchFamily="18" charset="0"/>
                <a:ea typeface="Calibri" panose="020F0502020204030204" pitchFamily="34" charset="0"/>
              </a:rPr>
              <a:t>вируса африканской чумы свиней (АЧС).</a:t>
            </a:r>
            <a:br>
              <a:rPr lang="ru-RU" sz="2400" b="1" dirty="0">
                <a:latin typeface="Sylfaen" pitchFamily="18" charset="0"/>
                <a:ea typeface="Calibri" panose="020F0502020204030204" pitchFamily="34" charset="0"/>
              </a:rPr>
            </a:br>
            <a:br>
              <a:rPr lang="ru-RU" sz="2400" b="1" dirty="0">
                <a:latin typeface="Sylfaen" pitchFamily="18" charset="0"/>
                <a:ea typeface="Calibri" panose="020F0502020204030204" pitchFamily="34" charset="0"/>
              </a:rPr>
            </a:br>
            <a:r>
              <a:rPr lang="ru-RU" sz="2000" b="1" dirty="0">
                <a:latin typeface="Sylfaen" pitchFamily="18" charset="0"/>
                <a:ea typeface="Calibri" panose="020F0502020204030204" pitchFamily="34" charset="0"/>
              </a:rPr>
              <a:t>Экспериментальное обоснование гипотез и выбор оптимальных технических решений планируется провести </a:t>
            </a:r>
            <a:r>
              <a:rPr lang="ru-RU" sz="2400" b="1" dirty="0">
                <a:latin typeface="Sylfaen" pitchFamily="18" charset="0"/>
                <a:ea typeface="Calibri" panose="020F0502020204030204" pitchFamily="34" charset="0"/>
              </a:rPr>
              <a:t>на основе секвенирования ДНК вируса АЧС и разработки </a:t>
            </a:r>
            <a:r>
              <a:rPr lang="ru-RU" sz="2400" b="1" u="sng" dirty="0">
                <a:latin typeface="Sylfaen" pitchFamily="18" charset="0"/>
                <a:ea typeface="Calibri" panose="020F0502020204030204" pitchFamily="34" charset="0"/>
              </a:rPr>
              <a:t>синтетического иммуноферментного реагента – аптамера</a:t>
            </a:r>
            <a:r>
              <a:rPr lang="ru-RU" sz="2400" b="1" dirty="0">
                <a:latin typeface="Sylfaen" pitchFamily="18" charset="0"/>
                <a:ea typeface="Calibri" panose="020F0502020204030204" pitchFamily="34" charset="0"/>
              </a:rPr>
              <a:t>, </a:t>
            </a:r>
            <a:r>
              <a:rPr lang="ru-RU" sz="2000" b="1" dirty="0">
                <a:latin typeface="Sylfaen" pitchFamily="18" charset="0"/>
                <a:ea typeface="Calibri" panose="020F0502020204030204" pitchFamily="34" charset="0"/>
              </a:rPr>
              <a:t>способного иммобилизоваться на поверхности серебряных и золотых наночастиц. На заключительных этапах работы будет создана экспериментальная тест-система для быстрого выявления антигенов одного из вируса АЧС в клиническом материале.</a:t>
            </a:r>
            <a:br>
              <a:rPr lang="ru-RU" sz="2000" b="1" dirty="0">
                <a:latin typeface="Sylfaen" pitchFamily="18" charset="0"/>
                <a:ea typeface="Calibri" panose="020F0502020204030204" pitchFamily="34" charset="0"/>
              </a:rPr>
            </a:br>
            <a:br>
              <a:rPr lang="en-US" sz="2000" b="1" dirty="0">
                <a:latin typeface="Sylfaen" panose="010A0502050306030303" pitchFamily="18" charset="0"/>
              </a:rPr>
            </a:br>
            <a:r>
              <a:rPr lang="ru-RU" sz="2000" b="1" dirty="0">
                <a:latin typeface="Sylfaen" panose="010A0502050306030303" pitchFamily="18" charset="0"/>
              </a:rPr>
              <a:t>Нами в рамках совместной работы с учеными ЛЯР ОИЯИ и МГУ  разрабатывается инновационный подход к разработке ТМ  с  противовирусными препаратами против ДНК- и РНК-содержащих вирусов.</a:t>
            </a:r>
            <a:br>
              <a:rPr lang="en-US" sz="2000" b="1" dirty="0">
                <a:latin typeface="Sylfaen" panose="010A0502050306030303" pitchFamily="18" charset="0"/>
              </a:rPr>
            </a:br>
            <a:br>
              <a:rPr lang="en-US" sz="2000" b="1" dirty="0">
                <a:latin typeface="Sylfaen" panose="010A0502050306030303" pitchFamily="18" charset="0"/>
              </a:rPr>
            </a:br>
            <a:r>
              <a:rPr lang="ru-RU" sz="2400" b="1" u="sng" dirty="0">
                <a:latin typeface="Sylfaen" panose="010A0502050306030303" pitchFamily="18" charset="0"/>
              </a:rPr>
              <a:t>Целью первого этапа нашего экспериментального исследования было изучение возможности удержания вирусных частиц трековыми мембранами с модифицированной поверхностью. </a:t>
            </a:r>
            <a:br>
              <a:rPr lang="ru-RU" sz="2000" b="1" dirty="0">
                <a:latin typeface="Sylfaen" panose="010A0502050306030303" pitchFamily="18" charset="0"/>
              </a:rPr>
            </a:br>
            <a:br>
              <a:rPr lang="ru-RU" sz="2000" dirty="0">
                <a:latin typeface="Sylfaen" panose="010A0502050306030303" pitchFamily="18" charset="0"/>
              </a:rPr>
            </a:br>
            <a:br>
              <a:rPr lang="ru-RU" sz="2000" dirty="0">
                <a:latin typeface="Sylfaen" panose="010A0502050306030303" pitchFamily="18" charset="0"/>
              </a:rPr>
            </a:br>
            <a:br>
              <a:rPr lang="ru-RU" sz="2000" dirty="0">
                <a:latin typeface="Sylfaen" panose="010A0502050306030303" pitchFamily="18" charset="0"/>
              </a:rPr>
            </a:br>
            <a:br>
              <a:rPr lang="ru-RU" sz="2000" dirty="0">
                <a:latin typeface="Sylfaen" panose="010A0502050306030303" pitchFamily="18" charset="0"/>
              </a:rPr>
            </a:br>
            <a:br>
              <a:rPr lang="ru-RU" sz="2000" dirty="0">
                <a:latin typeface="Sylfaen" panose="010A0502050306030303" pitchFamily="18" charset="0"/>
              </a:rPr>
            </a:br>
            <a:br>
              <a:rPr lang="ru-RU" sz="2000" dirty="0">
                <a:latin typeface="Sylfaen" panose="010A0502050306030303" pitchFamily="18" charset="0"/>
              </a:rPr>
            </a:br>
            <a:br>
              <a:rPr lang="ru-RU" sz="2000" dirty="0">
                <a:latin typeface="Sylfaen" panose="010A0502050306030303" pitchFamily="18" charset="0"/>
              </a:rPr>
            </a:br>
            <a:br>
              <a:rPr lang="ru-RU" sz="2400" b="1" dirty="0">
                <a:latin typeface="Sylfaen" panose="010A0502050306030303" pitchFamily="18" charset="0"/>
              </a:rPr>
            </a:br>
            <a:endParaRPr lang="en-US" sz="2400" b="1" dirty="0">
              <a:latin typeface="Sylfaen" panose="010A05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455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913" y="0"/>
            <a:ext cx="84249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u="sng" dirty="0">
                <a:solidFill>
                  <a:srgbClr val="FF0000"/>
                </a:solidFill>
                <a:latin typeface="Sylfaen" pitchFamily="18" charset="0"/>
              </a:rPr>
              <a:t>Изготовление трековых мембран</a:t>
            </a:r>
          </a:p>
          <a:p>
            <a:pPr algn="just"/>
            <a:r>
              <a:rPr lang="ru-RU" sz="1600" b="1" dirty="0">
                <a:latin typeface="Sylfaen" pitchFamily="18" charset="0"/>
              </a:rPr>
              <a:t>Микрофильтрационные трековые мембраны были изготовлены из полиэтилентерефталатных плёнок</a:t>
            </a:r>
            <a:r>
              <a:rPr lang="ru-RU" sz="1600" b="1" dirty="0">
                <a:solidFill>
                  <a:srgbClr val="000000"/>
                </a:solidFill>
                <a:latin typeface="Sylfaen" pitchFamily="18" charset="0"/>
                <a:ea typeface="Calibri" panose="020F0502020204030204" pitchFamily="34" charset="0"/>
                <a:cs typeface="Charis SIL"/>
              </a:rPr>
              <a:t> </a:t>
            </a:r>
            <a:r>
              <a:rPr lang="ru-RU" sz="1600" b="1" dirty="0">
                <a:latin typeface="Sylfaen" pitchFamily="18" charset="0"/>
              </a:rPr>
              <a:t>толщиной 12 мкм.</a:t>
            </a:r>
            <a:r>
              <a:rPr lang="hy-AM" sz="1600" b="1" dirty="0">
                <a:latin typeface="Sylfaen" pitchFamily="18" charset="0"/>
              </a:rPr>
              <a:t> </a:t>
            </a:r>
            <a:r>
              <a:rPr lang="ru-RU" sz="1600" b="1" dirty="0">
                <a:latin typeface="Sylfaen" pitchFamily="18" charset="0"/>
              </a:rPr>
              <a:t>Образцы мембран с плотностью пор 3,4×10⁸см⁻² и диаметром пор 0,3 мкм использовались во всех экспериментах.</a:t>
            </a:r>
            <a:endParaRPr lang="hy-AM" sz="1600" b="1" dirty="0">
              <a:latin typeface="Sylfaen" pitchFamily="18" charset="0"/>
            </a:endParaRPr>
          </a:p>
          <a:p>
            <a:pPr algn="just"/>
            <a:r>
              <a:rPr lang="ru-RU" sz="2000" b="1" u="sng" dirty="0">
                <a:solidFill>
                  <a:srgbClr val="FF0000"/>
                </a:solidFill>
                <a:latin typeface="Sylfaen" pitchFamily="18" charset="0"/>
              </a:rPr>
              <a:t>Предобработка мембран </a:t>
            </a:r>
            <a:r>
              <a:rPr lang="ru-RU" sz="2000" b="1" u="sng" dirty="0" err="1">
                <a:solidFill>
                  <a:srgbClr val="FF0000"/>
                </a:solidFill>
                <a:latin typeface="Sylfaen" pitchFamily="18" charset="0"/>
              </a:rPr>
              <a:t>полиэтиленимином</a:t>
            </a:r>
            <a:endParaRPr lang="ru-RU" sz="2000" b="1" u="sng" dirty="0">
              <a:solidFill>
                <a:srgbClr val="FF0000"/>
              </a:solidFill>
              <a:latin typeface="Sylfaen" pitchFamily="18" charset="0"/>
            </a:endParaRPr>
          </a:p>
          <a:p>
            <a:pPr algn="just"/>
            <a:r>
              <a:rPr lang="ru-RU" sz="1600" dirty="0">
                <a:latin typeface="Sylfaen" pitchFamily="18" charset="0"/>
              </a:rPr>
              <a:t>Модификация поверхности мембраны осуществлялась путём выдерживания её в 0,1% водном растворе разветвлённого полиэтиленимина (PEI).</a:t>
            </a:r>
            <a:endParaRPr lang="hy-AM" sz="1600" dirty="0">
              <a:latin typeface="Sylfae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3914" y="1988840"/>
            <a:ext cx="8496944" cy="499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u="sng" dirty="0">
                <a:latin typeface="Sylfaen" pitchFamily="18" charset="0"/>
              </a:rPr>
              <a:t>Сорбция AgNPs и куркумина на mTM-PEI</a:t>
            </a:r>
            <a:br>
              <a:rPr lang="ru-RU" sz="1600" dirty="0">
                <a:latin typeface="Sylfaen" pitchFamily="18" charset="0"/>
              </a:rPr>
            </a:br>
            <a:r>
              <a:rPr lang="ru-RU" sz="1600" dirty="0">
                <a:latin typeface="Sylfaen" pitchFamily="18" charset="0"/>
              </a:rPr>
              <a:t>Синтезированные наночастицы серебра и куркумин были иммобилизованы на модифицированных полиэтиленимином трековых мембранах (mTM-PEI) посредством </a:t>
            </a:r>
            <a:r>
              <a:rPr lang="ru-RU" sz="1600" b="1" dirty="0">
                <a:latin typeface="Sylfaen" pitchFamily="18" charset="0"/>
              </a:rPr>
              <a:t>статического сорбционного процесса.</a:t>
            </a:r>
            <a:endParaRPr lang="hy-AM" sz="1600" b="1" dirty="0">
              <a:latin typeface="Sylfaen" pitchFamily="18" charset="0"/>
            </a:endParaRPr>
          </a:p>
          <a:p>
            <a:r>
              <a:rPr lang="ru-RU" sz="1600" b="1" u="sng" dirty="0">
                <a:solidFill>
                  <a:srgbClr val="FF0000"/>
                </a:solidFill>
                <a:latin typeface="Sylfaen" pitchFamily="18" charset="0"/>
              </a:rPr>
              <a:t>Характерика </a:t>
            </a:r>
            <a:r>
              <a:rPr lang="en-US" sz="1600" b="1" u="sng" dirty="0" err="1">
                <a:solidFill>
                  <a:srgbClr val="FF0000"/>
                </a:solidFill>
                <a:latin typeface="Sylfaen" pitchFamily="18" charset="0"/>
              </a:rPr>
              <a:t>AgNPs</a:t>
            </a:r>
            <a:r>
              <a:rPr lang="en-US" sz="1600" b="1" u="sng" dirty="0">
                <a:solidFill>
                  <a:srgbClr val="FF0000"/>
                </a:solidFill>
                <a:latin typeface="Sylfaen" pitchFamily="18" charset="0"/>
              </a:rPr>
              <a:t>-PVP </a:t>
            </a:r>
            <a:r>
              <a:rPr lang="ru-RU" sz="1600" b="1" u="sng" dirty="0">
                <a:solidFill>
                  <a:srgbClr val="FF0000"/>
                </a:solidFill>
                <a:latin typeface="Sylfaen" pitchFamily="18" charset="0"/>
              </a:rPr>
              <a:t>и </a:t>
            </a:r>
            <a:r>
              <a:rPr lang="en-US" sz="1600" b="1" u="sng" dirty="0" err="1">
                <a:solidFill>
                  <a:srgbClr val="FF0000"/>
                </a:solidFill>
                <a:latin typeface="Sylfaen" pitchFamily="18" charset="0"/>
              </a:rPr>
              <a:t>mTM</a:t>
            </a:r>
            <a:endParaRPr lang="hy-AM" sz="1600" b="1" u="sng" dirty="0">
              <a:solidFill>
                <a:srgbClr val="FF0000"/>
              </a:solidFill>
              <a:latin typeface="Sylfaen" pitchFamily="18" charset="0"/>
            </a:endParaRPr>
          </a:p>
          <a:p>
            <a:r>
              <a:rPr lang="ru-RU" sz="1600" dirty="0">
                <a:latin typeface="Sylfaen" pitchFamily="18" charset="0"/>
              </a:rPr>
              <a:t>Были измерены </a:t>
            </a:r>
            <a:r>
              <a:rPr lang="ru-RU" sz="1600" b="1" dirty="0">
                <a:latin typeface="Sylfaen" pitchFamily="18" charset="0"/>
              </a:rPr>
              <a:t>дзета-потенциалы (ζ)</a:t>
            </a:r>
            <a:r>
              <a:rPr lang="ru-RU" sz="1600" dirty="0">
                <a:latin typeface="Sylfaen" pitchFamily="18" charset="0"/>
              </a:rPr>
              <a:t> мембран до и после модификации полиэтиленимином (ПЭИ).</a:t>
            </a:r>
            <a:endParaRPr lang="hy-AM" sz="1600" dirty="0">
              <a:latin typeface="Sylfaen" pitchFamily="18" charset="0"/>
            </a:endParaRPr>
          </a:p>
          <a:p>
            <a:pPr algn="just"/>
            <a:r>
              <a:rPr lang="ru-RU" sz="1600" b="1" dirty="0">
                <a:latin typeface="Sylfaen" pitchFamily="18" charset="0"/>
              </a:rPr>
              <a:t>Морфология поверхности трековых мембран (mTM) исследовалась с помощью сканирующей электронной микроскопии (СЭМ).</a:t>
            </a:r>
          </a:p>
          <a:p>
            <a:pPr algn="just"/>
            <a:r>
              <a:rPr lang="ru-RU" sz="1600" b="1" dirty="0">
                <a:latin typeface="Sylfaen" pitchFamily="18" charset="0"/>
              </a:rPr>
              <a:t>Эффективность иммобилизации </a:t>
            </a:r>
            <a:r>
              <a:rPr lang="ru-RU" sz="1600" dirty="0">
                <a:latin typeface="Sylfaen" pitchFamily="18" charset="0"/>
              </a:rPr>
              <a:t>AgNPs-PVP и куркумина на mTM оценивалась методом </a:t>
            </a:r>
            <a:r>
              <a:rPr lang="ru-RU" sz="1600" b="1" dirty="0">
                <a:latin typeface="Sylfaen" pitchFamily="18" charset="0"/>
              </a:rPr>
              <a:t>УФ–видимой спектроскопии.</a:t>
            </a:r>
          </a:p>
          <a:p>
            <a:pPr algn="just"/>
            <a:r>
              <a:rPr lang="ru-RU" sz="1600" dirty="0">
                <a:latin typeface="Sylfaen" pitchFamily="18" charset="0"/>
              </a:rPr>
              <a:t>Наличие куркумина на поверхности mTM было подтверждено с использованием люминесцентной спектроскопии.</a:t>
            </a:r>
            <a:endParaRPr lang="hy-AM" sz="1600" dirty="0">
              <a:latin typeface="Sylfaen" pitchFamily="18" charset="0"/>
            </a:endParaRPr>
          </a:p>
          <a:p>
            <a:r>
              <a:rPr lang="ru-RU" sz="1100" b="1" dirty="0"/>
              <a:t>Важность дзета-потенциала состоит в том, что его значение может быть связано с устойчивостью коллоидных дисперсий. Дзета-потенциал определяет степень и характер взаимодействия между частицами дисперсной системы.</a:t>
            </a:r>
          </a:p>
          <a:p>
            <a:r>
              <a:rPr lang="ru-RU" sz="1100" b="1" dirty="0"/>
              <a:t>Для молекул и частиц, которые достаточно малы, высокий дзета-потенциал будет означать стабильность, т.е. раствор или дисперсия будет устойчивы по отношению к агрегации. Когда дзета-потенциал низкий, притяжение превышает отталкивание, и устойчивость дисперсии будет нарушаться. Так, коллоиды с высоким дзета-потенциалом являются электрически стабилизированными, в то время, как коллоиды с низким дзета-потенциалом склонны коагулировать.</a:t>
            </a:r>
          </a:p>
          <a:p>
            <a:r>
              <a:rPr lang="ru-RU" sz="1100" b="1" dirty="0"/>
              <a:t>Значение дзета-потенциала равное 30 мВ (положительное или отрицательное) можно рассматривать как характерное значение, для условного разделения низко-заряженных поверхностей и высоко-заряженных поверхностей. Чем больше электрокинетический потенциал, тем устойчивее коллоид.</a:t>
            </a:r>
          </a:p>
          <a:p>
            <a:endParaRPr lang="en-US" sz="700" dirty="0">
              <a:latin typeface="Sylfae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8407</TotalTime>
  <Words>5467</Words>
  <Application>Microsoft Office PowerPoint</Application>
  <PresentationFormat>Экран (4:3)</PresentationFormat>
  <Paragraphs>652</Paragraphs>
  <Slides>38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9" baseType="lpstr">
      <vt:lpstr>-apple-system</vt:lpstr>
      <vt:lpstr>Arial</vt:lpstr>
      <vt:lpstr>Calibri</vt:lpstr>
      <vt:lpstr>Cambria</vt:lpstr>
      <vt:lpstr>Charis SIL</vt:lpstr>
      <vt:lpstr>Sylfaen</vt:lpstr>
      <vt:lpstr>Symbol</vt:lpstr>
      <vt:lpstr>Times New Roman</vt:lpstr>
      <vt:lpstr>Verdana</vt:lpstr>
      <vt:lpstr>Wingdings</vt:lpstr>
      <vt:lpstr>Тема Office</vt:lpstr>
      <vt:lpstr>Презентация PowerPoint</vt:lpstr>
      <vt:lpstr>Трековые мембраны или ядерные фильтры: От идеи к промышленной реализации </vt:lpstr>
      <vt:lpstr>       Сама  идея  получения  пористых  пленок  при  помощи  облучения их заряженными частицами с последующим травлением  была  впервые  реализована  в  Америке. Там  было начато производство ядерных фильтров с помощью  осколков  деления  на атомных   реакторах.  Но  осколки  деления  ядер  в  большинстве  своем – радиоактивные  изотопы.  И, поскольку часть осколков остается в  пленке, она  становится   радиоактивной.           Георгий   Николаевич Флеров предложил использовать для получения трековых  мембран  ускорители  тяжелых ионов. Он сказал:  «Если не сделаем мы, то в СССР этого не сделает никто».           Такие мембраны изготавливаются из полимерных плёнок толщиной 12—23 микрона посредством бомбардировки их высоко-энергетичными ионами криптона, пробивающими плёнку насквозь.            В местах прохождения отдельных ионов образуются каналы деструктированного материала (треки), отличающиесяся по своим физико-химическим свойствам от неповреждённого ионами материала.          Сенсибилизация    треков   с   помощью  ультрафиолетового  или    гамма-облучения приводит к существенному (на 2-3 порядка) увеличению скорости химического травления областей  полимера.  Это позволяет при первоначальном химическом травлении  треков  и последующем щелочном гидролизе получать поры  цилиндрической формы  с  заданными диаметрами в широком диапазоне их величин – от 0,05 до 5 мкм.          Трековые мембраны обладают высокой однородностью пор и стабильными физико-химическими свойствами, что делает их пригодными для микрофильтрации и нанофильтрации в биомедицинских и фармацевтических приложениях. Пористость таких мембран составляет 10—15 %. Основное свойство ТМ, отличающее их   от  других  типов  мембран, —  высокая   селективность  (все  одиночные  поры  имеют одинаковый диаметр с отклонениями не более 5 %).   </vt:lpstr>
      <vt:lpstr>Разработка  методов  биомедицинского использования ТМ  при получении вакцин</vt:lpstr>
      <vt:lpstr>Производство вакцин: разделение и диафильтрация вирусных суспензий с использованием трековых мембран в СССР в:</vt:lpstr>
      <vt:lpstr>Презентация PowerPoint</vt:lpstr>
      <vt:lpstr>  С  2025г  в рамках проекта  Проекта ОИЯИ  07-5-1131-3-2025/2029 начата работа по теме “Высокоселективные сенсоры, работающие на принципах молекулярного узнавания для детектирования вирусов” Руководители: Нечаев А.Н., Завьялова Е.Г. «Радиационное материаловедение,нанотехнологические и биомедицинские исследования с пучками тяжелых ионов    Участвующие страны и международные организации:     Австралия, Армения, Беларусь, Вьетнам, Казахстан, Россия, Сербия, ЮАР. </vt:lpstr>
      <vt:lpstr>                        В результате выполнения проекта будет разработана и экспериментально обоснована новая биосенсорная технология диагностики инфекционных заболеваний животных, в частности вируса африканской чумы свиней (АЧС).  Экспериментальное обоснование гипотез и выбор оптимальных технических решений планируется провести на основе секвенирования ДНК вируса АЧС и разработки синтетического иммуноферментного реагента – аптамера, способного иммобилизоваться на поверхности серебряных и золотых наночастиц. На заключительных этапах работы будет создана экспериментальная тест-система для быстрого выявления антигенов одного из вируса АЧС в клиническом материале.  Нами в рамках совместной работы с учеными ЛЯР ОИЯИ и МГУ  разрабатывается инновационный подход к разработке ТМ  с  противовирусными препаратами против ДНК- и РНК-содержащих вирусов.  Целью первого этапа нашего экспериментального исследования было изучение возможности удержания вирусных частиц трековыми мембранами с модифицированной поверхностью.          </vt:lpstr>
      <vt:lpstr>Презентация PowerPoint</vt:lpstr>
      <vt:lpstr>Презентация PowerPoint</vt:lpstr>
      <vt:lpstr>Презентация PowerPoint</vt:lpstr>
      <vt:lpstr>Направленное изменение свойств поверхности трековых мембран  </vt:lpstr>
      <vt:lpstr>Презентация PowerPoint</vt:lpstr>
      <vt:lpstr>   Фильтрующую способность трековых мембран тестировали для четырех вирусов: простого repпeca HSV-1 (штамм KOS),  везикулярного стоматита (VSV) (штамм Индиана),  гриппа А (IAV) (А/Самара/73/13) и  энцефаломиокардита (EMCV) (штамм Колумбия).  </vt:lpstr>
      <vt:lpstr>Презентация PowerPoint</vt:lpstr>
      <vt:lpstr>Презентация PowerPoint</vt:lpstr>
      <vt:lpstr>Презентация PowerPoint</vt:lpstr>
      <vt:lpstr>Вирус гриппа А </vt:lpstr>
      <vt:lpstr>Презентация PowerPoint</vt:lpstr>
      <vt:lpstr>Презентация PowerPoint</vt:lpstr>
      <vt:lpstr>Анализ ДНК-комет и внеклеточной ДНК</vt:lpstr>
      <vt:lpstr>Презентация PowerPoint</vt:lpstr>
      <vt:lpstr> Аптамеры  нуклеиновых  кислот</vt:lpstr>
      <vt:lpstr>Презентация PowerPoint</vt:lpstr>
      <vt:lpstr>Презентация PowerPoint</vt:lpstr>
      <vt:lpstr>Презентация PowerPoint</vt:lpstr>
      <vt:lpstr>Практическое применение аптамеров с ТМ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Многоразовые аптасенсоры на основе EGOFET с трековыми мембранами  В настоящее время особое внимание уделяется передовым технологиям в разработке органических электронных платформ (EGOFET, Electrolyte-Gated Organic Field-Effect Transistor) для детекции биологических аналитов, таких как вирусы, маркерные белки, гормоны, медиаторы, метаболиты и др.   Активный канал органического полевого транзистора выполнен из полупроводникового слоя, включенного между двумя контактами, истоком и стоком. Напряжение, приложенное к затвору,  через чисто емкостный эффект через изолирующий слой модулирует концентрацию носителей заряда  в канале и, как следствие, ток от истока к стоку, когда между ними приложена разность потенциалов.  В представленном исследовании в качестве полупроводника используется C8-BTBT-C8 - органический (углеродный)материал. .  Платформа  EGOFET позволяет оценить изменение силы тока при наличии вирусов в жидких средах.   Стабильная работа этих устройств при низких рабочих напряжениях (до 1 V) позволяет использовать их для анализа биологических жидкостей, таких как сыворотка крови, слюна, пот, спинномозговая жидкость и другие.   Основным недостатком EGOFET платформ является их одноразовость при относительно высокой стоимости, что препятствует их широкому применению. В работе Poimanova et al. (2025) разработали и успешно продемонстрировали концепцию применения ТМ к созданию многоразовых аптасенсоров на основе EGOFET.  Трек-этчированные мембраны (размером 2 мм × 5 мм) использовались в составе биосенсора в качестве биорецепторного элемента. Они последовательно подвергались следующим этапам обработки: 1) Термическое напыление золота на поверхность мембраны толщиной 10 нм 2) Функционализация поверхности мембраны аптамером. Использовался раствор аптамера в PBS - 200 нм. 3) Захват вирусов. В качестве аналитов использовались вирус гриппа А (штамм H7N1) или контрольный образец (вирус Newcastle Disease virus). Мембрану помещали в 500 мкл вирусного раствора на 20 минут.  Чувствительность изготовленного аптасенсора на основе EGOFET к вирусу гриппа A была сопоставима с одноразовыми биосенсорами на основе EGOFET, у которых биорецепторный слой наносится непосредственно на полупроводниковый слой. Предел обнаружения изготовленного устройства составил 8·10⁴ ВП/мл, что превосходит экспресс-тест-системы на основе антител (1·10⁶– 4 ·10⁸ ВЧ/мл), но уступает методу ПЦР (3·10² – 1.2·10 ВЧ/мл).    Poimanova et al.,2025    https://doi.org/10.1039/D4TB02536A </vt:lpstr>
      <vt:lpstr>Презентация PowerPoint</vt:lpstr>
      <vt:lpstr>Презентация PowerPoint</vt:lpstr>
      <vt:lpstr>                                                   Надеюсь, нам удалось показать, что трековые мембраны — это не просто фильтры, а потенциальная платформа для создания интеллектуальных биосенсоров, способных не только улавливать вирусы, но и идентифицировать их с высокой точностью. Так,  уникальные практические  выходы использования тяжелых ионов, одушевленные,   по предложению акад. Ю.Ц.Оганесяна их использованием в молекулярно-биологических исследованиях,  приводят к возникновению нового междисциплинарного направления, интересного и для теории, и для практики! Планируются следующие основные результаты реализации Проекта: ▪  Изготовление нанокомпозитных, функционализированных и гибридных ТМ для разделительного, нанофлюидного, медицинского, биохимического и сенсорного применения: ▪  Химически привитые белковые микрофильтрационные ТМ для обнаружения РНК и ДНК и биосенсорных приложений; ▪  ТМ, функционализированные за счет сборки из наночастиц серебра и биосовместимых наноконъюгатов из бактериоцидных и вирулицидных материалов; ▪ Нанокомпозитные ТМ, модифицированные наночастицами с иммобилизованными аптамерами для быстрого и чувствительного выявления вирусных заболеваний. ▪ Доказательство эффективности разработанных алгоритмов для мониторинга вирусов на примере вируса африканской чумы свиней.  Планируются  следующие  пути  реализации Проекта:  ▪  Создание консультативной группы  по разработке биомедицинских  технологий на основе трековых мембран, состоящих  из ведущих профильных специалистов заинтересованных учреждений стран стран-учредителей ОИЯИ.  ▪  Координация усилий лабораторий ОИЯИ и научных, образовательных, медицинских учреждений РФ, а также стран-учредителей и партнеров ОИЯИ в области разработки биомедицинских технологий на основе трековых мембран.         </vt:lpstr>
      <vt:lpstr>Articles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Андрей</dc:creator>
  <cp:lastModifiedBy>Rachkov</cp:lastModifiedBy>
  <cp:revision>422</cp:revision>
  <dcterms:created xsi:type="dcterms:W3CDTF">2022-10-19T11:38:02Z</dcterms:created>
  <dcterms:modified xsi:type="dcterms:W3CDTF">2025-07-07T09:14:07Z</dcterms:modified>
</cp:coreProperties>
</file>