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801600" cy="9601200" type="A3"/>
  <p:notesSz cx="6858000" cy="9144000"/>
  <p:defaultTextStyle>
    <a:defPPr>
      <a:defRPr lang="ru-RU"/>
    </a:defPPr>
    <a:lvl1pPr marL="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249"/>
    <a:srgbClr val="1520F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1208" y="-72"/>
      </p:cViewPr>
      <p:guideLst>
        <p:guide orient="horz" pos="3024"/>
        <p:guide pos="403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596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994959" y="537845"/>
            <a:ext cx="4031615" cy="114703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95668" y="537845"/>
            <a:ext cx="11885930" cy="114703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00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95669" y="3135948"/>
            <a:ext cx="7958772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67800" y="3135948"/>
            <a:ext cx="7958773" cy="8872220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00" b="1"/>
            </a:lvl3pPr>
            <a:lvl4pPr marL="1920240" indent="0">
              <a:buNone/>
              <a:defRPr sz="2200" b="1"/>
            </a:lvl4pPr>
            <a:lvl5pPr marL="2560320" indent="0">
              <a:buNone/>
              <a:defRPr sz="2200" b="1"/>
            </a:lvl5pPr>
            <a:lvl6pPr marL="3200400" indent="0">
              <a:buNone/>
              <a:defRPr sz="2200" b="1"/>
            </a:lvl6pPr>
            <a:lvl7pPr marL="3840480" indent="0">
              <a:buNone/>
              <a:defRPr sz="2200" b="1"/>
            </a:lvl7pPr>
            <a:lvl8pPr marL="4480560" indent="0">
              <a:buNone/>
              <a:defRPr sz="2200" b="1"/>
            </a:lvl8pPr>
            <a:lvl9pPr marL="5120640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500"/>
            </a:lvl1pPr>
            <a:lvl2pPr marL="640080" indent="0">
              <a:buNone/>
              <a:defRPr sz="3900"/>
            </a:lvl2pPr>
            <a:lvl3pPr marL="1280160" indent="0">
              <a:buNone/>
              <a:defRPr sz="340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2000"/>
            </a:lvl1pPr>
            <a:lvl2pPr marL="640080" indent="0">
              <a:buNone/>
              <a:defRPr sz="1700"/>
            </a:lvl2pPr>
            <a:lvl3pPr marL="1280160" indent="0">
              <a:buNone/>
              <a:defRPr sz="1400"/>
            </a:lvl3pPr>
            <a:lvl4pPr marL="1920240" indent="0">
              <a:buNone/>
              <a:defRPr sz="1300"/>
            </a:lvl4pPr>
            <a:lvl5pPr marL="2560320" indent="0">
              <a:buNone/>
              <a:defRPr sz="1300"/>
            </a:lvl5pPr>
            <a:lvl6pPr marL="3200400" indent="0">
              <a:buNone/>
              <a:defRPr sz="1300"/>
            </a:lvl6pPr>
            <a:lvl7pPr marL="3840480" indent="0">
              <a:buNone/>
              <a:defRPr sz="1300"/>
            </a:lvl7pPr>
            <a:lvl8pPr marL="4480560" indent="0">
              <a:buNone/>
              <a:defRPr sz="1300"/>
            </a:lvl8pPr>
            <a:lvl9pPr marL="512064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1"/>
            <a:ext cx="11521440" cy="6336348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061ECB-6991-4FD6-ACC6-885D802E4AB9}" type="datetimeFigureOut">
              <a:rPr lang="ru-RU" smtClean="0"/>
              <a:t>27.05.2025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1"/>
            <a:ext cx="40538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1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0FCDF7-29A3-4D42-907C-ECB6AB8489C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80160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130" indent="-400050" algn="l" defTabSz="1280160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8512" y="4080520"/>
            <a:ext cx="46153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itchFamily="34" charset="0"/>
              </a:rPr>
              <a:t>Силовой каркас детектора </a:t>
            </a:r>
            <a:r>
              <a:rPr lang="en-US" dirty="0" smtClean="0">
                <a:latin typeface="Impact" pitchFamily="34" charset="0"/>
              </a:rPr>
              <a:t>SPD.</a:t>
            </a:r>
            <a:r>
              <a:rPr lang="ru-RU" dirty="0" smtClean="0">
                <a:latin typeface="Impact" pitchFamily="34" charset="0"/>
              </a:rPr>
              <a:t> </a:t>
            </a:r>
            <a:endParaRPr lang="ru-RU" dirty="0">
              <a:latin typeface="Impact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2928" y="48072"/>
            <a:ext cx="4768689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08112" y="5448672"/>
            <a:ext cx="4680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Наружный корпус (углепластик на основе нити T700SC-12K,</a:t>
            </a:r>
            <a:endParaRPr lang="en-US" sz="1400" dirty="0" smtClean="0"/>
          </a:p>
          <a:p>
            <a:r>
              <a:rPr lang="ru-RU" sz="1400" dirty="0" smtClean="0"/>
              <a:t>пропитанной связующим ЭХД-МД ТУ В3-734-2013)</a:t>
            </a:r>
            <a:endParaRPr lang="ru-RU" sz="14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 l="52143" t="5714" r="15714" b="6667"/>
          <a:stretch>
            <a:fillRect/>
          </a:stretch>
        </p:blipFill>
        <p:spPr bwMode="auto">
          <a:xfrm>
            <a:off x="6112768" y="4890278"/>
            <a:ext cx="4608512" cy="471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112" y="0"/>
            <a:ext cx="7150755" cy="518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Прямая со стрелкой 16"/>
          <p:cNvCxnSpPr>
            <a:stCxn id="12" idx="3"/>
          </p:cNvCxnSpPr>
          <p:nvPr/>
        </p:nvCxnSpPr>
        <p:spPr>
          <a:xfrm>
            <a:off x="4888689" y="5710282"/>
            <a:ext cx="1656127" cy="458470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00200" y="7392888"/>
            <a:ext cx="500284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Корпус внутренних детекторов(углепластик на основе нити</a:t>
            </a:r>
          </a:p>
          <a:p>
            <a:r>
              <a:rPr lang="ru-RU" sz="1400" dirty="0" smtClean="0"/>
              <a:t> T700SC-12K,пропитанной связующим ЭХД-МД ТУ В3-734-2013)</a:t>
            </a:r>
          </a:p>
          <a:p>
            <a:endParaRPr lang="ru-RU" sz="1400" dirty="0"/>
          </a:p>
        </p:txBody>
      </p:sp>
      <p:cxnSp>
        <p:nvCxnSpPr>
          <p:cNvPr id="22" name="Прямая со стрелкой 21"/>
          <p:cNvCxnSpPr>
            <a:stCxn id="20" idx="3"/>
          </p:cNvCxnSpPr>
          <p:nvPr/>
        </p:nvCxnSpPr>
        <p:spPr>
          <a:xfrm flipV="1">
            <a:off x="6003044" y="7536904"/>
            <a:ext cx="1477876" cy="225316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0160" y="8689032"/>
            <a:ext cx="595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Рельс для установки модулей </a:t>
            </a:r>
            <a:r>
              <a:rPr lang="en-US" sz="1400" dirty="0" smtClean="0"/>
              <a:t>TOF (c</a:t>
            </a:r>
            <a:r>
              <a:rPr lang="ru-RU" sz="1400" dirty="0" err="1" smtClean="0"/>
              <a:t>плав</a:t>
            </a:r>
            <a:r>
              <a:rPr lang="ru-RU" sz="1400" dirty="0" smtClean="0"/>
              <a:t> алюминиевый АД33 ГОСТ 4784-97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cxnSp>
        <p:nvCxnSpPr>
          <p:cNvPr id="26" name="Прямая со стрелкой 25"/>
          <p:cNvCxnSpPr>
            <a:stCxn id="24" idx="3"/>
          </p:cNvCxnSpPr>
          <p:nvPr/>
        </p:nvCxnSpPr>
        <p:spPr>
          <a:xfrm flipV="1">
            <a:off x="6593585" y="7896944"/>
            <a:ext cx="743319" cy="945977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001200" y="5016624"/>
            <a:ext cx="273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Кронштейн (сплав алюминиевый</a:t>
            </a:r>
          </a:p>
          <a:p>
            <a:r>
              <a:rPr lang="ru-RU" sz="1400" dirty="0" smtClean="0"/>
              <a:t> АМг6 ГОСТ 4784-97)</a:t>
            </a:r>
            <a:endParaRPr lang="ru-RU" sz="1400" dirty="0"/>
          </a:p>
        </p:txBody>
      </p:sp>
      <p:cxnSp>
        <p:nvCxnSpPr>
          <p:cNvPr id="30" name="Прямая со стрелкой 29"/>
          <p:cNvCxnSpPr/>
          <p:nvPr/>
        </p:nvCxnSpPr>
        <p:spPr>
          <a:xfrm flipH="1">
            <a:off x="9425136" y="5520680"/>
            <a:ext cx="576064" cy="792088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l="54018" t="5952" r="23661" b="7143"/>
          <a:stretch>
            <a:fillRect/>
          </a:stretch>
        </p:blipFill>
        <p:spPr bwMode="auto">
          <a:xfrm>
            <a:off x="7016320" y="1128192"/>
            <a:ext cx="5721184" cy="835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49438" t="7491" r="18539" b="8614"/>
          <a:stretch>
            <a:fillRect/>
          </a:stretch>
        </p:blipFill>
        <p:spPr bwMode="auto">
          <a:xfrm>
            <a:off x="418993" y="336104"/>
            <a:ext cx="535045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/>
          <p:cNvSpPr>
            <a:spLocks noChangeAspect="1"/>
          </p:cNvSpPr>
          <p:nvPr/>
        </p:nvSpPr>
        <p:spPr>
          <a:xfrm rot="1200000">
            <a:off x="5671627" y="4365611"/>
            <a:ext cx="1613828" cy="504056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24336" y="8184976"/>
            <a:ext cx="4941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Ложемент составной(сплав алюминиевый АМг6 ГОСТ 4784-97</a:t>
            </a:r>
            <a:endParaRPr lang="ru-RU" sz="14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7192888" y="7824936"/>
            <a:ext cx="1800200" cy="504056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 l="54249" t="22658" r="23529" b="19826"/>
          <a:stretch>
            <a:fillRect/>
          </a:stretch>
        </p:blipFill>
        <p:spPr bwMode="auto">
          <a:xfrm>
            <a:off x="136104" y="1128192"/>
            <a:ext cx="7128792" cy="6919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6224" y="624136"/>
            <a:ext cx="6200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/>
              <a:t>Корпус внутренних детекторов с </a:t>
            </a:r>
            <a:r>
              <a:rPr lang="ru-RU" sz="1800" b="1" dirty="0" err="1" smtClean="0"/>
              <a:t>баррельной</a:t>
            </a:r>
            <a:r>
              <a:rPr lang="ru-RU" sz="1800" b="1" dirty="0" smtClean="0"/>
              <a:t> частью </a:t>
            </a:r>
            <a:r>
              <a:rPr lang="en-US" sz="1800" b="1" dirty="0" smtClean="0"/>
              <a:t>STRAW</a:t>
            </a:r>
            <a:endParaRPr lang="ru-RU" sz="1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47770" t="13588" r="26752" b="18471"/>
          <a:stretch>
            <a:fillRect/>
          </a:stretch>
        </p:blipFill>
        <p:spPr bwMode="auto">
          <a:xfrm>
            <a:off x="7120880" y="2064296"/>
            <a:ext cx="56886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273008" y="1992288"/>
            <a:ext cx="1347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Газовый объём</a:t>
            </a:r>
            <a:endParaRPr lang="ru-RU" sz="14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8849072" y="2424336"/>
            <a:ext cx="97646" cy="936104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6784" y="7824936"/>
            <a:ext cx="2114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Крышка газового объёма</a:t>
            </a:r>
          </a:p>
          <a:p>
            <a:r>
              <a:rPr lang="ru-RU" sz="1400" dirty="0" smtClean="0"/>
              <a:t>и место для электроники</a:t>
            </a:r>
            <a:endParaRPr lang="ru-RU" sz="1400" dirty="0"/>
          </a:p>
        </p:txBody>
      </p:sp>
      <p:cxnSp>
        <p:nvCxnSpPr>
          <p:cNvPr id="12" name="Прямая со стрелкой 11"/>
          <p:cNvCxnSpPr>
            <a:stCxn id="10" idx="0"/>
          </p:cNvCxnSpPr>
          <p:nvPr/>
        </p:nvCxnSpPr>
        <p:spPr>
          <a:xfrm flipV="1">
            <a:off x="7314189" y="5952728"/>
            <a:ext cx="814803" cy="1872208"/>
          </a:xfrm>
          <a:prstGeom prst="straightConnector1">
            <a:avLst/>
          </a:prstGeom>
          <a:ln w="12700">
            <a:solidFill>
              <a:srgbClr val="00A249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6585" t="7805" r="23415" b="15447"/>
          <a:stretch>
            <a:fillRect/>
          </a:stretch>
        </p:blipFill>
        <p:spPr bwMode="auto">
          <a:xfrm>
            <a:off x="0" y="1416224"/>
            <a:ext cx="4960640" cy="7138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53846" t="16117" r="25824" b="7692"/>
          <a:stretch>
            <a:fillRect/>
          </a:stretch>
        </p:blipFill>
        <p:spPr bwMode="auto">
          <a:xfrm>
            <a:off x="6184776" y="624136"/>
            <a:ext cx="286924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240560" y="336104"/>
            <a:ext cx="5397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Наличие наружного и внутреннего корпусов позволяет реализовать</a:t>
            </a:r>
          </a:p>
          <a:p>
            <a:r>
              <a:rPr lang="ru-RU" sz="1400" dirty="0" smtClean="0"/>
              <a:t>несколько сценариев сборки:</a:t>
            </a:r>
            <a:endParaRPr lang="ru-RU" sz="1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53957" t="15348" r="25180" b="7914"/>
          <a:stretch>
            <a:fillRect/>
          </a:stretch>
        </p:blipFill>
        <p:spPr bwMode="auto">
          <a:xfrm>
            <a:off x="9209112" y="2784376"/>
            <a:ext cx="2880320" cy="397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53927" t="15358" r="25131" b="6457"/>
          <a:stretch>
            <a:fillRect/>
          </a:stretch>
        </p:blipFill>
        <p:spPr bwMode="auto">
          <a:xfrm>
            <a:off x="5896744" y="5304656"/>
            <a:ext cx="3024336" cy="4234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 rot="-1200000">
            <a:off x="4888632" y="4080520"/>
            <a:ext cx="978408" cy="484632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800000">
            <a:off x="9121669" y="3328459"/>
            <a:ext cx="978408" cy="484632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7800000">
            <a:off x="8643922" y="6456945"/>
            <a:ext cx="978408" cy="484632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4194" t="15484" r="25806" b="7097"/>
          <a:stretch>
            <a:fillRect/>
          </a:stretch>
        </p:blipFill>
        <p:spPr bwMode="auto">
          <a:xfrm>
            <a:off x="0" y="1056184"/>
            <a:ext cx="4096544" cy="5946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54336" t="12331" r="24855" b="9056"/>
          <a:stretch>
            <a:fillRect/>
          </a:stretch>
        </p:blipFill>
        <p:spPr bwMode="auto">
          <a:xfrm>
            <a:off x="5392688" y="90077"/>
            <a:ext cx="2808312" cy="397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54118" t="12549" r="25294" b="7451"/>
          <a:stretch>
            <a:fillRect/>
          </a:stretch>
        </p:blipFill>
        <p:spPr bwMode="auto">
          <a:xfrm>
            <a:off x="9466082" y="120080"/>
            <a:ext cx="2767367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 l="54217" t="11245" r="25301" b="8434"/>
          <a:stretch>
            <a:fillRect/>
          </a:stretch>
        </p:blipFill>
        <p:spPr bwMode="auto">
          <a:xfrm>
            <a:off x="9367530" y="4656584"/>
            <a:ext cx="293792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 l="53202" t="11823" r="25123" b="8046"/>
          <a:stretch>
            <a:fillRect/>
          </a:stretch>
        </p:blipFill>
        <p:spPr bwMode="auto">
          <a:xfrm>
            <a:off x="4672608" y="4656584"/>
            <a:ext cx="316835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/>
          <p:cNvSpPr/>
          <p:nvPr/>
        </p:nvSpPr>
        <p:spPr>
          <a:xfrm rot="-1200000">
            <a:off x="4221926" y="3225112"/>
            <a:ext cx="978408" cy="484632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8345016" y="2568352"/>
            <a:ext cx="978408" cy="484632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0505256" y="4080520"/>
            <a:ext cx="484632" cy="648072"/>
          </a:xfrm>
          <a:prstGeom prst="down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8056984" y="7320880"/>
            <a:ext cx="978408" cy="484632"/>
          </a:xfrm>
          <a:prstGeom prst="rightArrow">
            <a:avLst/>
          </a:prstGeom>
          <a:solidFill>
            <a:srgbClr val="00A249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54091" t="12121" r="23182" b="7879"/>
          <a:stretch>
            <a:fillRect/>
          </a:stretch>
        </p:blipFill>
        <p:spPr bwMode="auto">
          <a:xfrm>
            <a:off x="3016424" y="0"/>
            <a:ext cx="7273636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</TotalTime>
  <Words>88</Words>
  <Application>Microsoft Office PowerPoint</Application>
  <PresentationFormat>A3 (297x420 мм)</PresentationFormat>
  <Paragraphs>15</Paragraphs>
  <Slides>7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120</cp:revision>
  <dcterms:created xsi:type="dcterms:W3CDTF">2025-05-27T09:44:53Z</dcterms:created>
  <dcterms:modified xsi:type="dcterms:W3CDTF">2025-05-28T06:05:40Z</dcterms:modified>
</cp:coreProperties>
</file>