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82" r:id="rId3"/>
    <p:sldId id="283" r:id="rId4"/>
    <p:sldId id="286" r:id="rId5"/>
    <p:sldId id="284" r:id="rId6"/>
    <p:sldId id="285" r:id="rId7"/>
    <p:sldId id="287" r:id="rId8"/>
    <p:sldId id="276" r:id="rId9"/>
    <p:sldId id="257" r:id="rId10"/>
    <p:sldId id="258" r:id="rId11"/>
    <p:sldId id="274" r:id="rId12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1" d="100"/>
          <a:sy n="151" d="100"/>
        </p:scale>
        <p:origin x="632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CED108-22BA-10F5-CB4F-A3878FF8CF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10AFA2C-5768-4C1D-F97D-C2D9D8293C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CF7BDF-DB54-23CE-07E1-13C7BD78C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BC285-03DD-47FD-8083-F2CD96ADB2C4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B0E353-D2B7-75D0-9B80-7330B94F1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910AB4-CFD8-9613-13CF-4D6AA6C66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0B1F1-BBE9-412A-AA25-3BEFE463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040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6E3390-184B-96C7-B492-29CC4FA9D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7101DA7-8E1A-AA2C-65E9-BDA0610883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656960-8DC8-8524-35FE-6697C52A9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BC285-03DD-47FD-8083-F2CD96ADB2C4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12DB93-0831-2AD6-167E-53464229F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A7C318-EF63-6074-1194-4C8335031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0B1F1-BBE9-412A-AA25-3BEFE463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828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64DC05C-9C22-7776-67AB-AAF740AF93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26AA164-7E8B-BA39-1028-13DEB6431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7FB123-F885-569B-3841-E19336F0E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BC285-03DD-47FD-8083-F2CD96ADB2C4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104C28-F150-24DE-91FA-A16A9A59E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842B7A-F695-FE0B-5D03-E1712013F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0B1F1-BBE9-412A-AA25-3BEFE463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60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E0BDAD-7E5C-9570-30A4-5A1449D2A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39DD39-7C63-9E14-7FD9-CD523F5CF4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2B9509-6F3D-2823-A56F-72F8F411E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BC285-03DD-47FD-8083-F2CD96ADB2C4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C41955-FE51-8B5F-D301-88B4E557A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D17F2C-7ABA-EACB-B022-D7C65DD06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0B1F1-BBE9-412A-AA25-3BEFE463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775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F20E46-260B-BB5C-8207-D244FC28E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165BB1-49D9-687F-6593-8BC840736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F2B612-4159-3008-2FD4-3B2D0D85C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BC285-03DD-47FD-8083-F2CD96ADB2C4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224670-B60F-BA7D-D1D9-8477B53C3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94C421-2CB7-9CD9-C4D8-BFBDCD8FA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0B1F1-BBE9-412A-AA25-3BEFE463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716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E28332-D0B0-C7AA-92BA-630C69328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D5AC70-4925-20F9-D428-EEB20EF460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5E4B4E0-5B62-598A-E1E5-7E8D175FB6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FB06A88-38F6-B456-438C-E0879C4FA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BC285-03DD-47FD-8083-F2CD96ADB2C4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52C3210-B1D5-08CD-7232-CC5BE108D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C2589-0FBE-6086-B124-3B8B1F1A2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0B1F1-BBE9-412A-AA25-3BEFE463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055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C12720-80C5-FAF3-3085-E745CE03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390E1B-21AC-19A8-47B2-E299D9235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6742EEA-1730-7E4D-2EC2-C09463C57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1FB4DBE-3291-4CFA-8D40-EDC9C7485C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AB8C01E-E9EB-0C0C-2D14-DBDD74B005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B6B436F-8003-481F-43D8-429FD8A18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BC285-03DD-47FD-8083-F2CD96ADB2C4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5BC3364-C15E-0FC5-2232-B1FB17F34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1BDD0BF-52ED-7915-6CDD-E16C8772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0B1F1-BBE9-412A-AA25-3BEFE463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58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E6D66A-4BCE-964C-62C6-4B93DAC5C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23D1F4F-4F6A-E58C-8460-5D195D6D6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BC285-03DD-47FD-8083-F2CD96ADB2C4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359D7A7-0876-C9B5-EEB5-3C58418EC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AADA0AB-92E9-BEF2-7368-A6B594E4E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0B1F1-BBE9-412A-AA25-3BEFE463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417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06287BA-8891-D006-69A5-4FE1A20FB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BC285-03DD-47FD-8083-F2CD96ADB2C4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3F120BE-EE2C-C40D-04F7-47368971C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6B21AA-93C7-C9AB-DD73-E873679B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0B1F1-BBE9-412A-AA25-3BEFE463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543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18A196-A3F6-E988-F848-C73C13F58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2626D7-05A4-CAE9-710A-709ED7403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032795F-7903-D1F3-5FF5-72E16E21C6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6A8196-172B-5417-F3E4-CFA6CE9DD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BC285-03DD-47FD-8083-F2CD96ADB2C4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164B13-6E8A-4153-5BEE-5B3866392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1DCEE8-F3B0-8E8A-F496-9ABBE4FCC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0B1F1-BBE9-412A-AA25-3BEFE463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640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A31B1C-71D7-ADCA-3A9B-91455D0F3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DD9C136-CFE7-7E8B-631A-1C5324093A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15801A-6020-192A-40DE-7E21DF9E8F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5A00719-92E2-5F3F-19B2-57D0E7861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BC285-03DD-47FD-8083-F2CD96ADB2C4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F61B96-29B3-B408-7596-F8BB7B432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C9B860-5CB7-0EB6-B58E-09DCE71E3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0B1F1-BBE9-412A-AA25-3BEFE463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282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5C46CB-34FD-2B9E-BEB3-789A2CDC2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032837-5BDC-4C24-1F66-D6C2CACF6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8BA9F-36C9-0159-EF2B-0C50B1A4D4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0BC285-03DD-47FD-8083-F2CD96ADB2C4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D6EEF0-0F3C-3A94-4706-4A2FDC56CA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0ECE5C-E299-0CDE-8454-92114FC0BC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0B1F1-BBE9-412A-AA25-3BEFE463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6404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20566" y="2552685"/>
            <a:ext cx="9144000" cy="665407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Range (muon) System Status </a:t>
            </a:r>
            <a:b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SPD TB, </a:t>
            </a:r>
            <a:r>
              <a:rPr lang="en-US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Dubna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28.05.2025</a:t>
            </a:r>
            <a:b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G.Alexeev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A.Samartsev</a:t>
            </a:r>
            <a:endParaRPr lang="ru-RU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259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E052E0-CFFD-495E-A850-69A7C653D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6169"/>
          </a:xfrm>
        </p:spPr>
        <p:txBody>
          <a:bodyPr>
            <a:normAutofit/>
          </a:bodyPr>
          <a:lstStyle/>
          <a:p>
            <a:pPr algn="ctr"/>
            <a:r>
              <a:rPr lang="en-US" sz="2800" b="1" u="sng" dirty="0">
                <a:solidFill>
                  <a:schemeClr val="accent1"/>
                </a:solidFill>
              </a:rPr>
              <a:t>DLP: measurement of strip wave impedance and capacity</a:t>
            </a:r>
            <a:endParaRPr lang="ru-RU" sz="2800" b="1" u="sng" dirty="0">
              <a:solidFill>
                <a:schemeClr val="accent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781CED-53C8-41C4-8D2F-A581B7D49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21" y="1458750"/>
            <a:ext cx="5727405" cy="43134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A921E1-57CE-4E73-A389-FA472DB15A24}"/>
              </a:ext>
            </a:extLst>
          </p:cNvPr>
          <p:cNvSpPr txBox="1"/>
          <p:nvPr/>
        </p:nvSpPr>
        <p:spPr>
          <a:xfrm>
            <a:off x="6213126" y="1063487"/>
            <a:ext cx="597887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Results obtained using DLP:</a:t>
            </a:r>
          </a:p>
          <a:p>
            <a:endParaRPr lang="en-US" dirty="0"/>
          </a:p>
          <a:p>
            <a:r>
              <a:rPr lang="en-US" sz="2000" b="1" dirty="0">
                <a:solidFill>
                  <a:srgbClr val="00B050"/>
                </a:solidFill>
              </a:rPr>
              <a:t>Strip capacity =189pF/m </a:t>
            </a:r>
            <a:r>
              <a:rPr lang="en-US" sz="2000" b="1" dirty="0"/>
              <a:t>(for max strip length - 491pF)</a:t>
            </a:r>
          </a:p>
          <a:p>
            <a:endParaRPr lang="en-US" sz="2000" dirty="0"/>
          </a:p>
          <a:p>
            <a:r>
              <a:rPr lang="en-US" sz="2000" b="1" dirty="0">
                <a:solidFill>
                  <a:srgbClr val="00B050"/>
                </a:solidFill>
              </a:rPr>
              <a:t>Strip wave impedance = 21 Ohm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593007-3A0B-493E-B358-BBA7A4BF622C}"/>
              </a:ext>
            </a:extLst>
          </p:cNvPr>
          <p:cNvSpPr txBox="1"/>
          <p:nvPr/>
        </p:nvSpPr>
        <p:spPr>
          <a:xfrm>
            <a:off x="6518052" y="3019912"/>
            <a:ext cx="518822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 new concept of the "air" strip board provides a wave impedance of 21 Ohm - </a:t>
            </a:r>
            <a:r>
              <a:rPr lang="en-US" b="1" dirty="0">
                <a:solidFill>
                  <a:srgbClr val="00B050"/>
                </a:solidFill>
              </a:rPr>
              <a:t>the matching resistors will form the corresponding voltage dividers </a:t>
            </a:r>
            <a:r>
              <a:rPr lang="en-US" b="1" dirty="0"/>
              <a:t>with the input impedances of the amplifiers (5 Ohm Ampl-8.53 or 0.3 Ohm Ampl-8.11R.G-5), </a:t>
            </a:r>
            <a:r>
              <a:rPr lang="en-US" b="1" dirty="0">
                <a:solidFill>
                  <a:srgbClr val="00B050"/>
                </a:solidFill>
              </a:rPr>
              <a:t>improving their high-voltage protection</a:t>
            </a:r>
            <a:r>
              <a:rPr lang="en-US" b="1" dirty="0"/>
              <a:t>. The measured result is within the calculated range and can be slightly improved by adjusting the assembly technology. </a:t>
            </a:r>
          </a:p>
          <a:p>
            <a:endParaRPr lang="en-US" b="1" dirty="0"/>
          </a:p>
          <a:p>
            <a:r>
              <a:rPr lang="en-US" b="1" dirty="0">
                <a:solidFill>
                  <a:srgbClr val="00B050"/>
                </a:solidFill>
              </a:rPr>
              <a:t>Strip maximum capacity (491pF) fits Ampl-8.53 and Ampl-8.11R.G-5 detector capacity rating of 500pF.</a:t>
            </a:r>
          </a:p>
        </p:txBody>
      </p:sp>
    </p:spTree>
    <p:extLst>
      <p:ext uri="{BB962C8B-B14F-4D97-AF65-F5344CB8AC3E}">
        <p14:creationId xmlns:p14="http://schemas.microsoft.com/office/powerpoint/2010/main" val="1474641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3737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06769"/>
            <a:ext cx="10515600" cy="5187462"/>
          </a:xfrm>
        </p:spPr>
        <p:txBody>
          <a:bodyPr/>
          <a:lstStyle/>
          <a:p>
            <a:endParaRPr lang="en-US" dirty="0"/>
          </a:p>
          <a:p>
            <a:r>
              <a:rPr lang="ru-RU" dirty="0">
                <a:solidFill>
                  <a:schemeClr val="accent1"/>
                </a:solidFill>
              </a:rPr>
              <a:t>Разработка типовой 3</a:t>
            </a:r>
            <a:r>
              <a:rPr lang="en-US" dirty="0">
                <a:solidFill>
                  <a:schemeClr val="accent1"/>
                </a:solidFill>
              </a:rPr>
              <a:t>D-</a:t>
            </a:r>
            <a:r>
              <a:rPr lang="ru-RU" dirty="0">
                <a:solidFill>
                  <a:schemeClr val="accent1"/>
                </a:solidFill>
              </a:rPr>
              <a:t>модели детекторной плоскости (для максимальной по ширине «щели» на стадии  завершения. </a:t>
            </a:r>
          </a:p>
          <a:p>
            <a:pPr>
              <a:buFontTx/>
              <a:buChar char="-"/>
            </a:pPr>
            <a:r>
              <a:rPr lang="ru-RU" dirty="0">
                <a:solidFill>
                  <a:schemeClr val="accent1"/>
                </a:solidFill>
              </a:rPr>
              <a:t>Начато моделирование (тиражирование)  индивидуально для 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1"/>
                </a:solidFill>
              </a:rPr>
              <a:t>   всех остальных «щелей» в 6-ти регулярных + </a:t>
            </a:r>
            <a:r>
              <a:rPr lang="en-US" dirty="0">
                <a:solidFill>
                  <a:schemeClr val="accent1"/>
                </a:solidFill>
              </a:rPr>
              <a:t>Top, Bottom </a:t>
            </a:r>
            <a:r>
              <a:rPr lang="ru-RU" dirty="0">
                <a:solidFill>
                  <a:schemeClr val="accent1"/>
                </a:solidFill>
              </a:rPr>
              <a:t>модулей</a:t>
            </a:r>
            <a:endParaRPr lang="en-US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ru-RU" dirty="0"/>
              <a:t>   </a:t>
            </a:r>
            <a:r>
              <a:rPr lang="ru-RU" dirty="0">
                <a:solidFill>
                  <a:schemeClr val="accent1"/>
                </a:solidFill>
              </a:rPr>
              <a:t>барреля.</a:t>
            </a:r>
          </a:p>
          <a:p>
            <a:pPr>
              <a:buFontTx/>
              <a:buChar char="-"/>
            </a:pPr>
            <a:r>
              <a:rPr lang="ru-RU" dirty="0">
                <a:solidFill>
                  <a:schemeClr val="accent1"/>
                </a:solidFill>
              </a:rPr>
              <a:t>Планируется доработка стенда для отработки сборки и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1"/>
                </a:solidFill>
              </a:rPr>
              <a:t>   физического моделирования детекторных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ru-RU" dirty="0">
                <a:solidFill>
                  <a:schemeClr val="accent1"/>
                </a:solidFill>
              </a:rPr>
              <a:t> плоскостей.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0761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D14D9-07E8-8DB7-05D1-0B2407052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D4DA0-5817-AF8D-2807-BFB4E3B155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830" y="153372"/>
            <a:ext cx="11873552" cy="788324"/>
          </a:xfrm>
        </p:spPr>
        <p:txBody>
          <a:bodyPr>
            <a:normAutofit fontScale="90000"/>
          </a:bodyPr>
          <a:lstStyle/>
          <a:p>
            <a:r>
              <a:rPr lang="en-US" sz="3200" b="1" u="sng" dirty="0">
                <a:solidFill>
                  <a:schemeClr val="accent1"/>
                </a:solidFill>
              </a:rPr>
              <a:t>Final 3D engineering version of one (out of 6) “regular” Yoke/Barrel module</a:t>
            </a:r>
            <a:endParaRPr lang="ru-RU" sz="3200" b="1" u="sng" dirty="0">
              <a:solidFill>
                <a:schemeClr val="accent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49F7231-9EC4-D1F0-2806-9CB3634C36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830" y="1050878"/>
            <a:ext cx="11873552" cy="5653749"/>
          </a:xfrm>
        </p:spPr>
        <p:txBody>
          <a:bodyPr/>
          <a:lstStyle/>
          <a:p>
            <a:pPr algn="l"/>
            <a:r>
              <a:rPr lang="en-US" b="1" dirty="0">
                <a:solidFill>
                  <a:srgbClr val="00B050"/>
                </a:solidFill>
              </a:rPr>
              <a:t>After delivery of 3D conceptual model of RS to VBLHEP (Design Bureau </a:t>
            </a:r>
            <a:r>
              <a:rPr lang="ru-RU" b="1" dirty="0">
                <a:solidFill>
                  <a:srgbClr val="00B050"/>
                </a:solidFill>
              </a:rPr>
              <a:t>№2)</a:t>
            </a:r>
            <a:r>
              <a:rPr lang="en-US" b="1" dirty="0">
                <a:solidFill>
                  <a:srgbClr val="00B050"/>
                </a:solidFill>
              </a:rPr>
              <a:t>, we presently concentrate on developing 3D model(s) for all slots of RS </a:t>
            </a:r>
            <a:r>
              <a:rPr lang="en-US" dirty="0"/>
              <a:t>(starting from “regular” Yoke/Barrel modules), including: MDT detectors, honeycomb strip board, analog FEE cards, cabling inside/outside, gas pipelines and inter-connections, etc. </a:t>
            </a:r>
            <a:r>
              <a:rPr lang="en-US" b="1" dirty="0">
                <a:solidFill>
                  <a:srgbClr val="00B050"/>
                </a:solidFill>
              </a:rPr>
              <a:t>---&gt; important information on additional mechanical treatment of steel plates prior to the welding them into the Yoke modules.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65" y="3131365"/>
            <a:ext cx="5124707" cy="35732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432" y="3001058"/>
            <a:ext cx="5624738" cy="3533092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C71474B1-AEA1-B83E-B865-6E328F54120A}"/>
              </a:ext>
            </a:extLst>
          </p:cNvPr>
          <p:cNvSpPr/>
          <p:nvPr/>
        </p:nvSpPr>
        <p:spPr>
          <a:xfrm>
            <a:off x="3699694" y="6298227"/>
            <a:ext cx="3727450" cy="4064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Cable channels for inner subsystems</a:t>
            </a:r>
            <a:endParaRPr lang="ru-RU" dirty="0"/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E12D1F69-639A-2F35-4B25-AC0827044288}"/>
              </a:ext>
            </a:extLst>
          </p:cNvPr>
          <p:cNvCxnSpPr/>
          <p:nvPr/>
        </p:nvCxnSpPr>
        <p:spPr>
          <a:xfrm flipV="1">
            <a:off x="7410450" y="5657850"/>
            <a:ext cx="476250" cy="60325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87D3871C-920C-1CCF-0FBA-4F3D6614DDA7}"/>
              </a:ext>
            </a:extLst>
          </p:cNvPr>
          <p:cNvCxnSpPr/>
          <p:nvPr/>
        </p:nvCxnSpPr>
        <p:spPr>
          <a:xfrm flipH="1" flipV="1">
            <a:off x="2768600" y="5892800"/>
            <a:ext cx="931094" cy="40542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A268A542-F09B-1647-D2A3-BD8D23CD987B}"/>
              </a:ext>
            </a:extLst>
          </p:cNvPr>
          <p:cNvSpPr/>
          <p:nvPr/>
        </p:nvSpPr>
        <p:spPr>
          <a:xfrm>
            <a:off x="4863529" y="5714514"/>
            <a:ext cx="1434281" cy="381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RS cables</a:t>
            </a:r>
            <a:endParaRPr lang="ru-RU" dirty="0"/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1B02CC7F-34F5-1D3D-4CE1-696B8F3C457D}"/>
              </a:ext>
            </a:extLst>
          </p:cNvPr>
          <p:cNvCxnSpPr/>
          <p:nvPr/>
        </p:nvCxnSpPr>
        <p:spPr>
          <a:xfrm flipV="1">
            <a:off x="6297810" y="4917996"/>
            <a:ext cx="1519040" cy="79651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2CE48ED3-407B-6DDC-E30A-D93A44883F75}"/>
              </a:ext>
            </a:extLst>
          </p:cNvPr>
          <p:cNvCxnSpPr>
            <a:stCxn id="11" idx="1"/>
          </p:cNvCxnSpPr>
          <p:nvPr/>
        </p:nvCxnSpPr>
        <p:spPr>
          <a:xfrm flipH="1" flipV="1">
            <a:off x="2616200" y="5657850"/>
            <a:ext cx="2247329" cy="24716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E49A9F7B-5C3A-F651-4A49-88766AC14333}"/>
              </a:ext>
            </a:extLst>
          </p:cNvPr>
          <p:cNvSpPr/>
          <p:nvPr/>
        </p:nvSpPr>
        <p:spPr>
          <a:xfrm>
            <a:off x="4254500" y="5033850"/>
            <a:ext cx="2352107" cy="39674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MDT protection plates</a:t>
            </a:r>
            <a:endParaRPr lang="ru-RU" dirty="0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DC9E663C-E512-DE07-0E86-B35DCF65F529}"/>
              </a:ext>
            </a:extLst>
          </p:cNvPr>
          <p:cNvSpPr/>
          <p:nvPr/>
        </p:nvSpPr>
        <p:spPr>
          <a:xfrm>
            <a:off x="3187700" y="3001058"/>
            <a:ext cx="3359150" cy="39674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Outer/biggest detecting plane</a:t>
            </a:r>
            <a:endParaRPr lang="ru-RU" dirty="0"/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A0B69C2F-160C-F24D-5809-97AA51D903DA}"/>
              </a:ext>
            </a:extLst>
          </p:cNvPr>
          <p:cNvCxnSpPr/>
          <p:nvPr/>
        </p:nvCxnSpPr>
        <p:spPr>
          <a:xfrm flipH="1">
            <a:off x="1822450" y="3397804"/>
            <a:ext cx="2286000" cy="179649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B9CDE96D-55E2-798D-A602-686015EC2A45}"/>
              </a:ext>
            </a:extLst>
          </p:cNvPr>
          <p:cNvCxnSpPr/>
          <p:nvPr/>
        </p:nvCxnSpPr>
        <p:spPr>
          <a:xfrm>
            <a:off x="6489700" y="3382058"/>
            <a:ext cx="602623" cy="32634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748077E9-4D9F-F6E2-C709-B3D1EABEB477}"/>
              </a:ext>
            </a:extLst>
          </p:cNvPr>
          <p:cNvSpPr/>
          <p:nvPr/>
        </p:nvSpPr>
        <p:spPr>
          <a:xfrm>
            <a:off x="8104983" y="3048000"/>
            <a:ext cx="2531267" cy="39674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Batch of in/out cables</a:t>
            </a:r>
            <a:endParaRPr lang="ru-RU" dirty="0"/>
          </a:p>
        </p:txBody>
      </p: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B18F2782-4146-0599-7427-ACDD26AB6DA4}"/>
              </a:ext>
            </a:extLst>
          </p:cNvPr>
          <p:cNvCxnSpPr/>
          <p:nvPr/>
        </p:nvCxnSpPr>
        <p:spPr>
          <a:xfrm>
            <a:off x="10636250" y="3397804"/>
            <a:ext cx="558800" cy="10104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B1EBDEC4-7BF2-EB67-4091-0A48785B289C}"/>
              </a:ext>
            </a:extLst>
          </p:cNvPr>
          <p:cNvCxnSpPr>
            <a:stCxn id="16" idx="1"/>
          </p:cNvCxnSpPr>
          <p:nvPr/>
        </p:nvCxnSpPr>
        <p:spPr>
          <a:xfrm flipH="1">
            <a:off x="2933700" y="5232223"/>
            <a:ext cx="1320800" cy="146227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0906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D14D9-07E8-8DB7-05D1-0B2407052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D4DA0-5817-AF8D-2807-BFB4E3B155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830" y="153372"/>
            <a:ext cx="11873552" cy="788324"/>
          </a:xfrm>
        </p:spPr>
        <p:txBody>
          <a:bodyPr>
            <a:normAutofit fontScale="90000"/>
          </a:bodyPr>
          <a:lstStyle/>
          <a:p>
            <a:r>
              <a:rPr lang="en-US" sz="3200" b="1" u="sng" dirty="0">
                <a:solidFill>
                  <a:schemeClr val="accent1"/>
                </a:solidFill>
              </a:rPr>
              <a:t>3D view of the outer layers </a:t>
            </a:r>
            <a:br>
              <a:rPr lang="en-US" sz="3200" b="1" u="sng" dirty="0">
                <a:solidFill>
                  <a:schemeClr val="accent1"/>
                </a:solidFill>
              </a:rPr>
            </a:br>
            <a:r>
              <a:rPr lang="en-US" sz="3200" b="1" u="sng" dirty="0">
                <a:solidFill>
                  <a:schemeClr val="accent1"/>
                </a:solidFill>
              </a:rPr>
              <a:t>(MDT detectors and electronics) in </a:t>
            </a:r>
            <a:r>
              <a:rPr kumimoji="0" lang="en-US" sz="2900" b="1" i="0" u="sng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“regular” Yoke/Barrel module</a:t>
            </a:r>
            <a:endParaRPr lang="ru-RU" sz="3200" b="1" u="sng" dirty="0">
              <a:solidFill>
                <a:schemeClr val="accent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49F7231-9EC4-D1F0-2806-9CB3634C36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830" y="1050878"/>
            <a:ext cx="11873552" cy="5653749"/>
          </a:xfrm>
        </p:spPr>
        <p:txBody>
          <a:bodyPr/>
          <a:lstStyle/>
          <a:p>
            <a:pPr algn="l"/>
            <a:r>
              <a:rPr lang="en-US" dirty="0"/>
              <a:t>Reading out the signals from detecting layer is based on three 8-channel chips (Ampl-8.53, Ampl-8.11R-G5, Disc-8.17) organized in three boards (</a:t>
            </a:r>
            <a:r>
              <a:rPr lang="en-US" b="1" dirty="0"/>
              <a:t>H</a:t>
            </a:r>
            <a:r>
              <a:rPr lang="en-US" dirty="0"/>
              <a:t>igh </a:t>
            </a:r>
            <a:r>
              <a:rPr lang="en-US" b="1" dirty="0"/>
              <a:t>V</a:t>
            </a:r>
            <a:r>
              <a:rPr lang="en-US" dirty="0"/>
              <a:t>oltage distributor + </a:t>
            </a:r>
            <a:r>
              <a:rPr lang="en-US" b="1" dirty="0"/>
              <a:t>A</a:t>
            </a:r>
            <a:r>
              <a:rPr lang="en-US" dirty="0"/>
              <a:t>mplifier + </a:t>
            </a:r>
            <a:r>
              <a:rPr lang="en-US" b="1" dirty="0"/>
              <a:t>D</a:t>
            </a:r>
            <a:r>
              <a:rPr lang="en-US" dirty="0"/>
              <a:t>iscriminator -&gt; </a:t>
            </a:r>
            <a:r>
              <a:rPr lang="en-US" b="1" dirty="0"/>
              <a:t>HVAD-8</a:t>
            </a:r>
            <a:r>
              <a:rPr lang="en-US" dirty="0"/>
              <a:t>, </a:t>
            </a:r>
            <a:r>
              <a:rPr lang="en-US" b="1" dirty="0"/>
              <a:t>P</a:t>
            </a:r>
            <a:r>
              <a:rPr lang="en-US" dirty="0"/>
              <a:t>reamplifier + </a:t>
            </a:r>
            <a:r>
              <a:rPr lang="en-US" b="1" dirty="0"/>
              <a:t>A</a:t>
            </a:r>
            <a:r>
              <a:rPr lang="en-US" dirty="0"/>
              <a:t>mplifier + </a:t>
            </a:r>
            <a:r>
              <a:rPr lang="en-US" b="1" dirty="0"/>
              <a:t>D</a:t>
            </a:r>
            <a:r>
              <a:rPr lang="en-US" dirty="0"/>
              <a:t>iscriminator -&gt; </a:t>
            </a:r>
            <a:r>
              <a:rPr lang="en-US" b="1" dirty="0"/>
              <a:t>PAD-8</a:t>
            </a:r>
            <a:r>
              <a:rPr lang="en-US" dirty="0"/>
              <a:t>, </a:t>
            </a:r>
            <a:r>
              <a:rPr lang="en-US" b="1" dirty="0"/>
              <a:t>C</a:t>
            </a:r>
            <a:r>
              <a:rPr lang="en-US" dirty="0"/>
              <a:t>ommutation </a:t>
            </a:r>
            <a:r>
              <a:rPr lang="en-US" b="1" dirty="0"/>
              <a:t>B</a:t>
            </a:r>
            <a:r>
              <a:rPr lang="en-US" dirty="0"/>
              <a:t>oard -&gt; </a:t>
            </a:r>
            <a:r>
              <a:rPr lang="en-US" b="1" dirty="0"/>
              <a:t>CB-64</a:t>
            </a:r>
            <a:r>
              <a:rPr lang="en-US" dirty="0"/>
              <a:t> (8 input cables/8-ch each/ from wires/strips -&gt; 2 output cables /32-ch each/) -&gt; serves 2 inputs of digital FEE module </a:t>
            </a:r>
            <a:r>
              <a:rPr lang="en-US" b="1" dirty="0"/>
              <a:t>FDM-192</a:t>
            </a:r>
            <a:r>
              <a:rPr lang="en-US" dirty="0"/>
              <a:t> (6 inputs, 32-ch each).</a:t>
            </a:r>
          </a:p>
          <a:p>
            <a:pPr algn="l"/>
            <a:endParaRPr lang="en-US" dirty="0"/>
          </a:p>
          <a:p>
            <a:pPr algn="l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16" y="3096893"/>
            <a:ext cx="4825950" cy="30745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152" y="3429000"/>
            <a:ext cx="6261373" cy="2773005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C8F2C373-23C9-F270-A3C4-7C857494FA66}"/>
              </a:ext>
            </a:extLst>
          </p:cNvPr>
          <p:cNvSpPr/>
          <p:nvPr/>
        </p:nvSpPr>
        <p:spPr>
          <a:xfrm>
            <a:off x="6248400" y="3778250"/>
            <a:ext cx="1022350" cy="45085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HVAD-8</a:t>
            </a:r>
            <a:endParaRPr lang="ru-RU" dirty="0"/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40FEA02F-C447-CCE2-2F9F-D33729D8D96F}"/>
              </a:ext>
            </a:extLst>
          </p:cNvPr>
          <p:cNvCxnSpPr/>
          <p:nvPr/>
        </p:nvCxnSpPr>
        <p:spPr>
          <a:xfrm flipH="1">
            <a:off x="6337300" y="4229100"/>
            <a:ext cx="361950" cy="62865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DA839F87-7CF3-0265-4611-A4B69018B2E4}"/>
              </a:ext>
            </a:extLst>
          </p:cNvPr>
          <p:cNvCxnSpPr/>
          <p:nvPr/>
        </p:nvCxnSpPr>
        <p:spPr>
          <a:xfrm>
            <a:off x="6699250" y="4229100"/>
            <a:ext cx="247650" cy="6858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D85855EE-823A-D8E5-2F33-B43AF4CA6063}"/>
              </a:ext>
            </a:extLst>
          </p:cNvPr>
          <p:cNvSpPr/>
          <p:nvPr/>
        </p:nvSpPr>
        <p:spPr>
          <a:xfrm>
            <a:off x="7550150" y="4070350"/>
            <a:ext cx="793698" cy="45085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CB-64</a:t>
            </a:r>
            <a:endParaRPr lang="ru-RU" dirty="0"/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E8827A3C-5146-0810-51B4-74C3B9151B68}"/>
              </a:ext>
            </a:extLst>
          </p:cNvPr>
          <p:cNvCxnSpPr/>
          <p:nvPr/>
        </p:nvCxnSpPr>
        <p:spPr>
          <a:xfrm>
            <a:off x="8235950" y="4521200"/>
            <a:ext cx="298450" cy="20955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9178C55B-027C-CFD1-0F29-9A840E31F0E2}"/>
              </a:ext>
            </a:extLst>
          </p:cNvPr>
          <p:cNvCxnSpPr/>
          <p:nvPr/>
        </p:nvCxnSpPr>
        <p:spPr>
          <a:xfrm flipV="1">
            <a:off x="7270750" y="4622800"/>
            <a:ext cx="165100" cy="10795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DBF7E8A9-585B-FCAE-4A3E-CD7F38B10C00}"/>
              </a:ext>
            </a:extLst>
          </p:cNvPr>
          <p:cNvCxnSpPr/>
          <p:nvPr/>
        </p:nvCxnSpPr>
        <p:spPr>
          <a:xfrm>
            <a:off x="7435850" y="4622800"/>
            <a:ext cx="3092450" cy="1651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30156BC5-A872-9288-017E-D07B726701B5}"/>
              </a:ext>
            </a:extLst>
          </p:cNvPr>
          <p:cNvCxnSpPr>
            <a:cxnSpLocks/>
          </p:cNvCxnSpPr>
          <p:nvPr/>
        </p:nvCxnSpPr>
        <p:spPr>
          <a:xfrm>
            <a:off x="8280400" y="4521200"/>
            <a:ext cx="1524000" cy="33655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49CCED82-7116-1E31-55F4-2BFC8FA7F711}"/>
              </a:ext>
            </a:extLst>
          </p:cNvPr>
          <p:cNvCxnSpPr/>
          <p:nvPr/>
        </p:nvCxnSpPr>
        <p:spPr>
          <a:xfrm>
            <a:off x="10528300" y="4787900"/>
            <a:ext cx="184150" cy="1270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7ABB1B28-B81B-7A04-7EE2-3F45FA27EBA6}"/>
              </a:ext>
            </a:extLst>
          </p:cNvPr>
          <p:cNvCxnSpPr/>
          <p:nvPr/>
        </p:nvCxnSpPr>
        <p:spPr>
          <a:xfrm flipV="1">
            <a:off x="10775950" y="4470400"/>
            <a:ext cx="673100" cy="387350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03778B3E-7787-F247-CC17-0D9F0EA73DC4}"/>
              </a:ext>
            </a:extLst>
          </p:cNvPr>
          <p:cNvCxnSpPr>
            <a:cxnSpLocks/>
          </p:cNvCxnSpPr>
          <p:nvPr/>
        </p:nvCxnSpPr>
        <p:spPr>
          <a:xfrm flipV="1">
            <a:off x="10528300" y="4368800"/>
            <a:ext cx="673100" cy="361950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6E5558BD-8B01-9E29-FC48-7EA0869641D5}"/>
              </a:ext>
            </a:extLst>
          </p:cNvPr>
          <p:cNvCxnSpPr>
            <a:cxnSpLocks/>
          </p:cNvCxnSpPr>
          <p:nvPr/>
        </p:nvCxnSpPr>
        <p:spPr>
          <a:xfrm>
            <a:off x="11201400" y="4368800"/>
            <a:ext cx="196850" cy="101600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90AEA1BA-068D-068B-F395-0E6508AD7C68}"/>
              </a:ext>
            </a:extLst>
          </p:cNvPr>
          <p:cNvCxnSpPr>
            <a:cxnSpLocks/>
          </p:cNvCxnSpPr>
          <p:nvPr/>
        </p:nvCxnSpPr>
        <p:spPr>
          <a:xfrm flipH="1" flipV="1">
            <a:off x="8432800" y="4229100"/>
            <a:ext cx="2768600" cy="114300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72B37AB9-B262-C546-42F6-E132A10C6BA6}"/>
              </a:ext>
            </a:extLst>
          </p:cNvPr>
          <p:cNvSpPr/>
          <p:nvPr/>
        </p:nvSpPr>
        <p:spPr>
          <a:xfrm>
            <a:off x="5054600" y="2842893"/>
            <a:ext cx="7080250" cy="508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Groove  in  Fe plate ~ 15 mm x 200 mm to accommodate two CB-64 cards</a:t>
            </a:r>
            <a:endParaRPr lang="ru-RU" dirty="0"/>
          </a:p>
        </p:txBody>
      </p: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AA6B3E07-1FF8-0BFD-6329-1DAF20D62778}"/>
              </a:ext>
            </a:extLst>
          </p:cNvPr>
          <p:cNvCxnSpPr>
            <a:stCxn id="5" idx="0"/>
          </p:cNvCxnSpPr>
          <p:nvPr/>
        </p:nvCxnSpPr>
        <p:spPr>
          <a:xfrm>
            <a:off x="8756839" y="3429000"/>
            <a:ext cx="888811" cy="9144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3" name="Прямоугольник: скругленные углы 42">
            <a:extLst>
              <a:ext uri="{FF2B5EF4-FFF2-40B4-BE49-F238E27FC236}">
                <a16:creationId xmlns:a16="http://schemas.microsoft.com/office/drawing/2014/main" id="{1E14D281-3A7F-019D-0E67-63C24FBB094C}"/>
              </a:ext>
            </a:extLst>
          </p:cNvPr>
          <p:cNvSpPr/>
          <p:nvPr/>
        </p:nvSpPr>
        <p:spPr>
          <a:xfrm>
            <a:off x="5721350" y="6280150"/>
            <a:ext cx="977900" cy="42447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MDTs</a:t>
            </a:r>
            <a:endParaRPr lang="ru-RU" dirty="0"/>
          </a:p>
        </p:txBody>
      </p:sp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id="{BFE7F2E6-F86B-982C-8985-49C2E8769BD6}"/>
              </a:ext>
            </a:extLst>
          </p:cNvPr>
          <p:cNvCxnSpPr>
            <a:stCxn id="43" idx="0"/>
          </p:cNvCxnSpPr>
          <p:nvPr/>
        </p:nvCxnSpPr>
        <p:spPr>
          <a:xfrm flipH="1" flipV="1">
            <a:off x="6172200" y="5753100"/>
            <a:ext cx="38100" cy="52705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7" name="Прямая со стрелкой 46">
            <a:extLst>
              <a:ext uri="{FF2B5EF4-FFF2-40B4-BE49-F238E27FC236}">
                <a16:creationId xmlns:a16="http://schemas.microsoft.com/office/drawing/2014/main" id="{557D28A2-1B51-1FAA-BA8C-186BB748D918}"/>
              </a:ext>
            </a:extLst>
          </p:cNvPr>
          <p:cNvCxnSpPr>
            <a:stCxn id="43" idx="0"/>
          </p:cNvCxnSpPr>
          <p:nvPr/>
        </p:nvCxnSpPr>
        <p:spPr>
          <a:xfrm flipV="1">
            <a:off x="6210300" y="5753100"/>
            <a:ext cx="450850" cy="52705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D8379F76-33AD-9AC7-0CEF-50936B2B17F4}"/>
              </a:ext>
            </a:extLst>
          </p:cNvPr>
          <p:cNvSpPr/>
          <p:nvPr/>
        </p:nvSpPr>
        <p:spPr>
          <a:xfrm>
            <a:off x="7327900" y="6280150"/>
            <a:ext cx="2940050" cy="42447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Gas interconnection tubes</a:t>
            </a:r>
            <a:endParaRPr lang="ru-RU" dirty="0"/>
          </a:p>
        </p:txBody>
      </p: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BE4F5894-ED30-FEAF-6A45-EAEE8209A3AD}"/>
              </a:ext>
            </a:extLst>
          </p:cNvPr>
          <p:cNvCxnSpPr>
            <a:stCxn id="48" idx="0"/>
          </p:cNvCxnSpPr>
          <p:nvPr/>
        </p:nvCxnSpPr>
        <p:spPr>
          <a:xfrm flipH="1" flipV="1">
            <a:off x="8147050" y="5873750"/>
            <a:ext cx="650875" cy="4064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id="{43F5E67D-4FBD-EF56-42A3-F0211CEC600E}"/>
              </a:ext>
            </a:extLst>
          </p:cNvPr>
          <p:cNvCxnSpPr>
            <a:stCxn id="48" idx="0"/>
          </p:cNvCxnSpPr>
          <p:nvPr/>
        </p:nvCxnSpPr>
        <p:spPr>
          <a:xfrm flipV="1">
            <a:off x="8797925" y="6038850"/>
            <a:ext cx="454025" cy="2413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3" name="Прямоугольник: скругленные углы 52">
            <a:extLst>
              <a:ext uri="{FF2B5EF4-FFF2-40B4-BE49-F238E27FC236}">
                <a16:creationId xmlns:a16="http://schemas.microsoft.com/office/drawing/2014/main" id="{77A4BA4F-3850-1556-56EA-C67F8E8E3F45}"/>
              </a:ext>
            </a:extLst>
          </p:cNvPr>
          <p:cNvSpPr/>
          <p:nvPr/>
        </p:nvSpPr>
        <p:spPr>
          <a:xfrm>
            <a:off x="2501806" y="3174999"/>
            <a:ext cx="1809750" cy="44450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Cooling plate</a:t>
            </a:r>
            <a:endParaRPr lang="ru-RU" dirty="0"/>
          </a:p>
        </p:txBody>
      </p:sp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id="{678AD89D-956A-D298-A1DA-728C61D41465}"/>
              </a:ext>
            </a:extLst>
          </p:cNvPr>
          <p:cNvCxnSpPr>
            <a:stCxn id="53" idx="3"/>
          </p:cNvCxnSpPr>
          <p:nvPr/>
        </p:nvCxnSpPr>
        <p:spPr>
          <a:xfrm>
            <a:off x="4311556" y="3397250"/>
            <a:ext cx="514444" cy="3810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3914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19CC46-D5F1-43B7-AD38-B8FD84F893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982" y="0"/>
            <a:ext cx="6885365" cy="310032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05A322-ECE2-47A7-B4CE-7B98E84B4A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1284"/>
            <a:ext cx="6200664" cy="32931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E35682-EEC1-4CC3-A92E-A57150677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307" y="3429000"/>
            <a:ext cx="6031357" cy="329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902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D14D9-07E8-8DB7-05D1-0B2407052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D4DA0-5817-AF8D-2807-BFB4E3B155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830" y="153372"/>
            <a:ext cx="11873552" cy="788324"/>
          </a:xfrm>
        </p:spPr>
        <p:txBody>
          <a:bodyPr>
            <a:normAutofit fontScale="90000"/>
          </a:bodyPr>
          <a:lstStyle/>
          <a:p>
            <a:r>
              <a:rPr lang="en-US" sz="3200" b="1" u="sng" dirty="0">
                <a:solidFill>
                  <a:schemeClr val="accent1"/>
                </a:solidFill>
              </a:rPr>
              <a:t>Barrel module (left: outer 60 mm Fe plate removed, right: 5mm honeycomb removed)</a:t>
            </a:r>
            <a:endParaRPr lang="ru-RU" sz="3200" b="1" u="sng" dirty="0">
              <a:solidFill>
                <a:schemeClr val="accent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49F7231-9EC4-D1F0-2806-9CB3634C36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830" y="1050878"/>
            <a:ext cx="11873552" cy="5653749"/>
          </a:xfrm>
        </p:spPr>
        <p:txBody>
          <a:bodyPr/>
          <a:lstStyle/>
          <a:p>
            <a:r>
              <a:rPr lang="en-US" dirty="0"/>
              <a:t>Wire signal cables go to the one edge, strip signals – to another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77" y="2232072"/>
            <a:ext cx="5773430" cy="43413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270" y="2794533"/>
            <a:ext cx="6306102" cy="3450904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3D41A7C1-C22E-2284-80A8-5DE977CA25C2}"/>
              </a:ext>
            </a:extLst>
          </p:cNvPr>
          <p:cNvSpPr/>
          <p:nvPr/>
        </p:nvSpPr>
        <p:spPr>
          <a:xfrm>
            <a:off x="482600" y="2203450"/>
            <a:ext cx="1060450" cy="4445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PAD-8</a:t>
            </a:r>
            <a:endParaRPr lang="ru-RU" dirty="0"/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07409538-2350-EC32-6BA3-509C05D2EF67}"/>
              </a:ext>
            </a:extLst>
          </p:cNvPr>
          <p:cNvCxnSpPr/>
          <p:nvPr/>
        </p:nvCxnSpPr>
        <p:spPr>
          <a:xfrm>
            <a:off x="1047750" y="2647950"/>
            <a:ext cx="254000" cy="106045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7A7C074D-8C11-8AE6-5872-27FEA4656E7E}"/>
              </a:ext>
            </a:extLst>
          </p:cNvPr>
          <p:cNvCxnSpPr/>
          <p:nvPr/>
        </p:nvCxnSpPr>
        <p:spPr>
          <a:xfrm flipH="1">
            <a:off x="781050" y="2698750"/>
            <a:ext cx="266700" cy="16383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09F306B5-C2D1-1142-EDF5-7C41E28C3FAD}"/>
              </a:ext>
            </a:extLst>
          </p:cNvPr>
          <p:cNvCxnSpPr>
            <a:stCxn id="6" idx="2"/>
          </p:cNvCxnSpPr>
          <p:nvPr/>
        </p:nvCxnSpPr>
        <p:spPr>
          <a:xfrm>
            <a:off x="1012825" y="2647950"/>
            <a:ext cx="765175" cy="36195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68DF060C-2AE5-F599-4654-FADD3F1471F2}"/>
              </a:ext>
            </a:extLst>
          </p:cNvPr>
          <p:cNvSpPr/>
          <p:nvPr/>
        </p:nvSpPr>
        <p:spPr>
          <a:xfrm>
            <a:off x="2254250" y="1670050"/>
            <a:ext cx="914400" cy="40005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CB-64</a:t>
            </a:r>
            <a:endParaRPr lang="ru-RU" dirty="0"/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B3B57C5A-9408-E0AA-E546-5AB4A8F684C1}"/>
              </a:ext>
            </a:extLst>
          </p:cNvPr>
          <p:cNvCxnSpPr/>
          <p:nvPr/>
        </p:nvCxnSpPr>
        <p:spPr>
          <a:xfrm>
            <a:off x="3105150" y="2070100"/>
            <a:ext cx="63500" cy="3556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3780CD79-5CD9-B62E-02B7-598243D83665}"/>
              </a:ext>
            </a:extLst>
          </p:cNvPr>
          <p:cNvCxnSpPr/>
          <p:nvPr/>
        </p:nvCxnSpPr>
        <p:spPr>
          <a:xfrm>
            <a:off x="3105150" y="2070100"/>
            <a:ext cx="914400" cy="3556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C30CB948-B838-F697-A598-910387B37D2C}"/>
              </a:ext>
            </a:extLst>
          </p:cNvPr>
          <p:cNvCxnSpPr/>
          <p:nvPr/>
        </p:nvCxnSpPr>
        <p:spPr>
          <a:xfrm>
            <a:off x="3168650" y="2070100"/>
            <a:ext cx="1701800" cy="4572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3E266DA9-2E85-ACF4-AD12-B203F5B591C3}"/>
              </a:ext>
            </a:extLst>
          </p:cNvPr>
          <p:cNvSpPr/>
          <p:nvPr/>
        </p:nvSpPr>
        <p:spPr>
          <a:xfrm>
            <a:off x="4273550" y="1654175"/>
            <a:ext cx="1828800" cy="4826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Strip R/O cables</a:t>
            </a:r>
            <a:endParaRPr lang="ru-RU" dirty="0"/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2916A840-A972-DE5F-9128-625F4313CE16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2647950" y="2136775"/>
            <a:ext cx="2540000" cy="104140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FF20BEDC-1D05-C36D-363C-701B86B76ABA}"/>
              </a:ext>
            </a:extLst>
          </p:cNvPr>
          <p:cNvCxnSpPr>
            <a:stCxn id="20" idx="2"/>
          </p:cNvCxnSpPr>
          <p:nvPr/>
        </p:nvCxnSpPr>
        <p:spPr>
          <a:xfrm flipH="1">
            <a:off x="4946650" y="2136775"/>
            <a:ext cx="241300" cy="5619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B94AD44E-9BFC-7341-0FF2-3F83B66690C8}"/>
              </a:ext>
            </a:extLst>
          </p:cNvPr>
          <p:cNvSpPr/>
          <p:nvPr/>
        </p:nvSpPr>
        <p:spPr>
          <a:xfrm>
            <a:off x="3848100" y="6045200"/>
            <a:ext cx="2653480" cy="58198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Metallic screen on top of strip honeycomb </a:t>
            </a:r>
            <a:endParaRPr lang="ru-RU" dirty="0"/>
          </a:p>
        </p:txBody>
      </p: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1AAF11C4-A547-6791-3C94-8B57BA12EAEF}"/>
              </a:ext>
            </a:extLst>
          </p:cNvPr>
          <p:cNvCxnSpPr/>
          <p:nvPr/>
        </p:nvCxnSpPr>
        <p:spPr>
          <a:xfrm flipH="1" flipV="1">
            <a:off x="3384550" y="3829050"/>
            <a:ext cx="1803400" cy="221615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BEA26DE8-C3FE-0C77-F822-BCF91D04AB69}"/>
              </a:ext>
            </a:extLst>
          </p:cNvPr>
          <p:cNvSpPr/>
          <p:nvPr/>
        </p:nvSpPr>
        <p:spPr>
          <a:xfrm>
            <a:off x="8699500" y="6245437"/>
            <a:ext cx="3369670" cy="50868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MDTs layer (strip cables are left)</a:t>
            </a:r>
            <a:endParaRPr lang="ru-RU" dirty="0"/>
          </a:p>
        </p:txBody>
      </p: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0526FB88-22CA-EDC5-8473-1C6C91D0E7AF}"/>
              </a:ext>
            </a:extLst>
          </p:cNvPr>
          <p:cNvCxnSpPr/>
          <p:nvPr/>
        </p:nvCxnSpPr>
        <p:spPr>
          <a:xfrm flipH="1" flipV="1">
            <a:off x="9258300" y="4127500"/>
            <a:ext cx="1657350" cy="20701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A2A8FA6C-FE4F-F71C-0316-B08C16E3585D}"/>
              </a:ext>
            </a:extLst>
          </p:cNvPr>
          <p:cNvSpPr/>
          <p:nvPr/>
        </p:nvSpPr>
        <p:spPr>
          <a:xfrm>
            <a:off x="1543050" y="5473700"/>
            <a:ext cx="1562100" cy="43180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Wire R/O side</a:t>
            </a:r>
            <a:endParaRPr lang="ru-RU" dirty="0"/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612D9599-D881-533C-1412-984E4C482523}"/>
              </a:ext>
            </a:extLst>
          </p:cNvPr>
          <p:cNvSpPr/>
          <p:nvPr/>
        </p:nvSpPr>
        <p:spPr>
          <a:xfrm>
            <a:off x="9201149" y="2425700"/>
            <a:ext cx="1978025" cy="47625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Strrip</a:t>
            </a:r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 R/O side</a:t>
            </a:r>
            <a:endParaRPr lang="ru-RU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737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D14D9-07E8-8DB7-05D1-0B2407052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D4DA0-5817-AF8D-2807-BFB4E3B155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830" y="153372"/>
            <a:ext cx="11873552" cy="788324"/>
          </a:xfrm>
        </p:spPr>
        <p:txBody>
          <a:bodyPr>
            <a:normAutofit/>
          </a:bodyPr>
          <a:lstStyle/>
          <a:p>
            <a:r>
              <a:rPr lang="en-US" sz="3200" b="1" u="sng" dirty="0">
                <a:solidFill>
                  <a:schemeClr val="accent1"/>
                </a:solidFill>
              </a:rPr>
              <a:t>Magnified 3D view with removed 60 mm plate:</a:t>
            </a:r>
            <a:endParaRPr lang="ru-RU" sz="3200" b="1" u="sng" dirty="0">
              <a:solidFill>
                <a:schemeClr val="accent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49F7231-9EC4-D1F0-2806-9CB3634C36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830" y="1050878"/>
            <a:ext cx="11873552" cy="5653749"/>
          </a:xfrm>
          <a:ln>
            <a:solidFill>
              <a:schemeClr val="accent2"/>
            </a:solidFill>
          </a:ln>
        </p:spPr>
        <p:txBody>
          <a:bodyPr/>
          <a:lstStyle/>
          <a:p>
            <a:r>
              <a:rPr lang="en-US" dirty="0"/>
              <a:t>One PAD-8 board serves 8 strips 3 cm each, thus covering 24 cm of space along Z-axis</a:t>
            </a:r>
            <a:endParaRPr lang="ru-RU" dirty="0"/>
          </a:p>
        </p:txBody>
      </p:sp>
      <p:pic>
        <p:nvPicPr>
          <p:cNvPr id="5" name="Рисунок 4" descr="Изображение выглядит как текст, снимок экра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830A9B3-C47A-2ED1-A9E9-D8B107F7A1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425" y="1860548"/>
            <a:ext cx="8344050" cy="4548853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986722E2-7A4A-37D1-9BFE-77DD649E2184}"/>
              </a:ext>
            </a:extLst>
          </p:cNvPr>
          <p:cNvSpPr/>
          <p:nvPr/>
        </p:nvSpPr>
        <p:spPr>
          <a:xfrm>
            <a:off x="10231631" y="4165600"/>
            <a:ext cx="1764751" cy="42545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RS cables cover</a:t>
            </a:r>
            <a:endParaRPr lang="ru-RU" dirty="0"/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E5672AA8-2F1D-DF96-86F4-8E19C74B14CE}"/>
              </a:ext>
            </a:extLst>
          </p:cNvPr>
          <p:cNvCxnSpPr>
            <a:cxnSpLocks/>
            <a:stCxn id="4" idx="1"/>
          </p:cNvCxnSpPr>
          <p:nvPr/>
        </p:nvCxnSpPr>
        <p:spPr>
          <a:xfrm flipH="1" flipV="1">
            <a:off x="8064500" y="4324350"/>
            <a:ext cx="2167131" cy="53975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94982ACA-F700-7D4D-057E-F463401F94CD}"/>
              </a:ext>
            </a:extLst>
          </p:cNvPr>
          <p:cNvSpPr/>
          <p:nvPr/>
        </p:nvSpPr>
        <p:spPr>
          <a:xfrm>
            <a:off x="10231630" y="5181138"/>
            <a:ext cx="1764751" cy="42545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Gas manifold</a:t>
            </a:r>
            <a:endParaRPr lang="ru-RU" dirty="0"/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9F7901F8-E1D6-DAC4-9C09-C0365DB5103B}"/>
              </a:ext>
            </a:extLst>
          </p:cNvPr>
          <p:cNvCxnSpPr>
            <a:cxnSpLocks/>
          </p:cNvCxnSpPr>
          <p:nvPr/>
        </p:nvCxnSpPr>
        <p:spPr>
          <a:xfrm flipH="1">
            <a:off x="7378700" y="5403850"/>
            <a:ext cx="2852929" cy="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BA0208A7-293E-D251-DB95-9CBBDBA34F70}"/>
              </a:ext>
            </a:extLst>
          </p:cNvPr>
          <p:cNvSpPr/>
          <p:nvPr/>
        </p:nvSpPr>
        <p:spPr>
          <a:xfrm>
            <a:off x="692150" y="5829300"/>
            <a:ext cx="2914650" cy="68928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Special small grooves in Fe plates for fixing CB-64 cards </a:t>
            </a:r>
            <a:endParaRPr lang="ru-RU" dirty="0"/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CD9596B4-E8D9-C0E9-08CF-70BE5C662F9D}"/>
              </a:ext>
            </a:extLst>
          </p:cNvPr>
          <p:cNvCxnSpPr/>
          <p:nvPr/>
        </p:nvCxnSpPr>
        <p:spPr>
          <a:xfrm flipV="1">
            <a:off x="3562350" y="4864100"/>
            <a:ext cx="831850" cy="96520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247A2FC5-1528-7B74-9F8D-B23D05A248C8}"/>
              </a:ext>
            </a:extLst>
          </p:cNvPr>
          <p:cNvCxnSpPr/>
          <p:nvPr/>
        </p:nvCxnSpPr>
        <p:spPr>
          <a:xfrm flipV="1">
            <a:off x="3606800" y="4921250"/>
            <a:ext cx="2406650" cy="908049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DE0E566E-8D6A-B589-F5B4-E2DDBD5E79E5}"/>
              </a:ext>
            </a:extLst>
          </p:cNvPr>
          <p:cNvSpPr/>
          <p:nvPr/>
        </p:nvSpPr>
        <p:spPr>
          <a:xfrm>
            <a:off x="6553200" y="2686050"/>
            <a:ext cx="908050" cy="412750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PAD-8</a:t>
            </a:r>
            <a:endParaRPr lang="ru-RU" b="1" dirty="0">
              <a:solidFill>
                <a:schemeClr val="tx1"/>
              </a:solidFill>
            </a:endParaRPr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01AF0E33-3F57-4B9D-7ED2-74789BCDED7F}"/>
              </a:ext>
            </a:extLst>
          </p:cNvPr>
          <p:cNvCxnSpPr/>
          <p:nvPr/>
        </p:nvCxnSpPr>
        <p:spPr>
          <a:xfrm>
            <a:off x="7007225" y="3098800"/>
            <a:ext cx="0" cy="51435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A2F5992B-7257-E025-A645-1CB30C78FAFC}"/>
              </a:ext>
            </a:extLst>
          </p:cNvPr>
          <p:cNvCxnSpPr/>
          <p:nvPr/>
        </p:nvCxnSpPr>
        <p:spPr>
          <a:xfrm>
            <a:off x="1384300" y="3098800"/>
            <a:ext cx="381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77B9EFB4-E91F-5594-FA04-CE245CB4AD5F}"/>
              </a:ext>
            </a:extLst>
          </p:cNvPr>
          <p:cNvCxnSpPr/>
          <p:nvPr/>
        </p:nvCxnSpPr>
        <p:spPr>
          <a:xfrm>
            <a:off x="1384300" y="3676650"/>
            <a:ext cx="381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6D72BE1C-6561-CA4D-92AB-1FF5332650ED}"/>
              </a:ext>
            </a:extLst>
          </p:cNvPr>
          <p:cNvCxnSpPr>
            <a:cxnSpLocks/>
          </p:cNvCxnSpPr>
          <p:nvPr/>
        </p:nvCxnSpPr>
        <p:spPr>
          <a:xfrm>
            <a:off x="1619250" y="3098800"/>
            <a:ext cx="0" cy="57785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629A8779-78AD-7D88-0CD6-E3283D39168B}"/>
              </a:ext>
            </a:extLst>
          </p:cNvPr>
          <p:cNvSpPr/>
          <p:nvPr/>
        </p:nvSpPr>
        <p:spPr>
          <a:xfrm>
            <a:off x="958850" y="2063750"/>
            <a:ext cx="379294" cy="263525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8 strips x 3 cm = 24 cm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D3C214BE-E635-766D-821A-93A581AF4B60}"/>
              </a:ext>
            </a:extLst>
          </p:cNvPr>
          <p:cNvSpPr/>
          <p:nvPr/>
        </p:nvSpPr>
        <p:spPr>
          <a:xfrm>
            <a:off x="3886200" y="2686050"/>
            <a:ext cx="1822450" cy="298450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8 –</a:t>
            </a:r>
            <a:r>
              <a:rPr lang="en-US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ch</a:t>
            </a:r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 flat cable</a:t>
            </a:r>
            <a:endParaRPr lang="ru-RU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13910C31-1A63-AFED-F7B5-1787D045C39F}"/>
              </a:ext>
            </a:extLst>
          </p:cNvPr>
          <p:cNvCxnSpPr/>
          <p:nvPr/>
        </p:nvCxnSpPr>
        <p:spPr>
          <a:xfrm flipH="1">
            <a:off x="3244850" y="2800350"/>
            <a:ext cx="596900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95A92011-FF53-5A4C-6A0F-E06C63927B2C}"/>
              </a:ext>
            </a:extLst>
          </p:cNvPr>
          <p:cNvCxnSpPr>
            <a:stCxn id="32" idx="2"/>
          </p:cNvCxnSpPr>
          <p:nvPr/>
        </p:nvCxnSpPr>
        <p:spPr>
          <a:xfrm flipH="1">
            <a:off x="4749800" y="2984500"/>
            <a:ext cx="47625" cy="44450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8744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330E3B5-62C9-4B32-8E27-BD04A75BA9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26981" cy="33625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8C4680-7BAA-4B19-828F-50C810E01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1" y="2556122"/>
            <a:ext cx="9007572" cy="430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39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2A4E9B-43D1-4FC9-9E47-13B3ADEFD1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3317" y="118316"/>
            <a:ext cx="9045388" cy="509213"/>
          </a:xfrm>
        </p:spPr>
        <p:txBody>
          <a:bodyPr>
            <a:normAutofit/>
          </a:bodyPr>
          <a:lstStyle/>
          <a:p>
            <a:r>
              <a:rPr lang="en-US" sz="2800" b="1" u="sng" dirty="0">
                <a:solidFill>
                  <a:schemeClr val="accent1"/>
                </a:solidFill>
              </a:rPr>
              <a:t>Detector Layer Prototype (DLP)</a:t>
            </a:r>
            <a:endParaRPr lang="ru-RU" sz="2800" b="1" u="sng" dirty="0">
              <a:solidFill>
                <a:schemeClr val="accent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B19FB9-8A66-4369-AA84-28727011196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93" y="693159"/>
            <a:ext cx="1892007" cy="252005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3A4C491-5D5C-4360-B20B-9EBB42DEF3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551" y="3470078"/>
            <a:ext cx="3794147" cy="285746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9165642-7CBE-45D7-B6AE-915FAAFD023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685" y="693159"/>
            <a:ext cx="1897914" cy="252005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8D3E81D-B864-4929-8FF2-E1800FA7423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84" y="693160"/>
            <a:ext cx="1897914" cy="252005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FF9F869-EA90-4455-8271-E48C6CD0D5D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306" y="693160"/>
            <a:ext cx="3226252" cy="242977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DF3FA9B-2CD4-4AF9-B9E5-73CC3CBD0824}"/>
              </a:ext>
            </a:extLst>
          </p:cNvPr>
          <p:cNvSpPr txBox="1"/>
          <p:nvPr/>
        </p:nvSpPr>
        <p:spPr>
          <a:xfrm>
            <a:off x="7331713" y="5496420"/>
            <a:ext cx="4437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Fully assembled and ready for R&amp;D tests</a:t>
            </a:r>
            <a:endParaRPr lang="ru-RU" sz="2000" b="1" dirty="0">
              <a:solidFill>
                <a:srgbClr val="00B05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22C580A-1B55-470F-9272-9F401BFB1EAB}"/>
              </a:ext>
            </a:extLst>
          </p:cNvPr>
          <p:cNvSpPr txBox="1"/>
          <p:nvPr/>
        </p:nvSpPr>
        <p:spPr>
          <a:xfrm>
            <a:off x="3499567" y="4001062"/>
            <a:ext cx="75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MDT</a:t>
            </a:r>
            <a:endParaRPr lang="ru-RU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BFD7A6D-73A5-4EAA-B747-F436CEB3E4C5}"/>
              </a:ext>
            </a:extLst>
          </p:cNvPr>
          <p:cNvSpPr txBox="1"/>
          <p:nvPr/>
        </p:nvSpPr>
        <p:spPr>
          <a:xfrm>
            <a:off x="-18243" y="4077860"/>
            <a:ext cx="17987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Shielding cover</a:t>
            </a:r>
            <a:endParaRPr lang="ru-RU" sz="20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C86E311-D199-4E74-9CED-A8014D636439}"/>
              </a:ext>
            </a:extLst>
          </p:cNvPr>
          <p:cNvSpPr txBox="1"/>
          <p:nvPr/>
        </p:nvSpPr>
        <p:spPr>
          <a:xfrm>
            <a:off x="107593" y="5245559"/>
            <a:ext cx="1547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Honeycomb</a:t>
            </a:r>
            <a:endParaRPr lang="ru-RU" sz="20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70A7D47-B00E-4F56-9D6F-23328174536C}"/>
              </a:ext>
            </a:extLst>
          </p:cNvPr>
          <p:cNvSpPr txBox="1"/>
          <p:nvPr/>
        </p:nvSpPr>
        <p:spPr>
          <a:xfrm>
            <a:off x="6411737" y="5169813"/>
            <a:ext cx="806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Strips</a:t>
            </a:r>
            <a:endParaRPr lang="ru-RU" sz="2000" b="1" dirty="0"/>
          </a:p>
        </p:txBody>
      </p: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DE60BD57-0E2A-4EB8-9F0B-3BE820BB100C}"/>
              </a:ext>
            </a:extLst>
          </p:cNvPr>
          <p:cNvCxnSpPr>
            <a:cxnSpLocks/>
          </p:cNvCxnSpPr>
          <p:nvPr/>
        </p:nvCxnSpPr>
        <p:spPr>
          <a:xfrm>
            <a:off x="1222267" y="4477970"/>
            <a:ext cx="1030888" cy="257145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3F35915B-79F8-4F18-937A-F7DBD1EFAEBF}"/>
              </a:ext>
            </a:extLst>
          </p:cNvPr>
          <p:cNvCxnSpPr>
            <a:cxnSpLocks/>
          </p:cNvCxnSpPr>
          <p:nvPr/>
        </p:nvCxnSpPr>
        <p:spPr>
          <a:xfrm flipV="1">
            <a:off x="1497512" y="4918480"/>
            <a:ext cx="897818" cy="598616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893157F9-EC01-4DC9-B7D7-D321C70630F4}"/>
              </a:ext>
            </a:extLst>
          </p:cNvPr>
          <p:cNvCxnSpPr>
            <a:cxnSpLocks/>
            <a:stCxn id="30" idx="1"/>
          </p:cNvCxnSpPr>
          <p:nvPr/>
        </p:nvCxnSpPr>
        <p:spPr>
          <a:xfrm flipH="1" flipV="1">
            <a:off x="5487713" y="4806936"/>
            <a:ext cx="924024" cy="562932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CEE8202F-D765-4AE7-AB57-AD1E77DB0E50}"/>
              </a:ext>
            </a:extLst>
          </p:cNvPr>
          <p:cNvCxnSpPr>
            <a:cxnSpLocks/>
            <a:stCxn id="30" idx="1"/>
          </p:cNvCxnSpPr>
          <p:nvPr/>
        </p:nvCxnSpPr>
        <p:spPr>
          <a:xfrm flipH="1" flipV="1">
            <a:off x="4680889" y="4918480"/>
            <a:ext cx="1730848" cy="451388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09A77E94-93B3-434A-BC27-2DC39B043BE5}"/>
              </a:ext>
            </a:extLst>
          </p:cNvPr>
          <p:cNvSpPr txBox="1"/>
          <p:nvPr/>
        </p:nvSpPr>
        <p:spPr>
          <a:xfrm>
            <a:off x="6499220" y="3334076"/>
            <a:ext cx="49376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DLP recent assembly </a:t>
            </a:r>
            <a:r>
              <a:rPr lang="en-US" dirty="0"/>
              <a:t>consists of 60 cm long MDTs, 2 m long strips (3cm width), 5mm thick honeycomb (air gap) with 3mm cells, new type of blades (cylindrical) and 0,3 mm thick iron (zinc plated) shielding cover. (</a:t>
            </a:r>
            <a:r>
              <a:rPr lang="en-US" b="1" dirty="0"/>
              <a:t>corresponds to new concept of stirp board )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719886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AFA3-A69D-461F-80DE-206B936FF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102"/>
            <a:ext cx="10515600" cy="692710"/>
          </a:xfrm>
        </p:spPr>
        <p:txBody>
          <a:bodyPr>
            <a:normAutofit/>
          </a:bodyPr>
          <a:lstStyle/>
          <a:p>
            <a:pPr algn="ctr"/>
            <a:r>
              <a:rPr lang="en-US" sz="3000" b="1" u="sng" dirty="0">
                <a:solidFill>
                  <a:schemeClr val="accent1"/>
                </a:solidFill>
              </a:rPr>
              <a:t>DLP General R&amp;D Tasks</a:t>
            </a:r>
            <a:endParaRPr lang="ru-RU" sz="3000" b="1" u="sng" dirty="0">
              <a:solidFill>
                <a:schemeClr val="accent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FAD9E1-9E44-47BD-A095-9756B82978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396" y="1025042"/>
            <a:ext cx="3774772" cy="50121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99B306-73D0-4CAB-AF47-120143352D85}"/>
              </a:ext>
            </a:extLst>
          </p:cNvPr>
          <p:cNvSpPr txBox="1"/>
          <p:nvPr/>
        </p:nvSpPr>
        <p:spPr>
          <a:xfrm>
            <a:off x="237065" y="396075"/>
            <a:ext cx="17987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Shielding cover</a:t>
            </a:r>
            <a:endParaRPr lang="ru-RU" sz="2000" b="1" dirty="0"/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A0362FA7-2FC7-42DA-966E-C6DA754ADBE0}"/>
              </a:ext>
            </a:extLst>
          </p:cNvPr>
          <p:cNvCxnSpPr>
            <a:cxnSpLocks/>
          </p:cNvCxnSpPr>
          <p:nvPr/>
        </p:nvCxnSpPr>
        <p:spPr>
          <a:xfrm>
            <a:off x="1177194" y="820812"/>
            <a:ext cx="985196" cy="953363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294BE45-DE9E-428A-BAAF-1C4F0EB65560}"/>
              </a:ext>
            </a:extLst>
          </p:cNvPr>
          <p:cNvSpPr txBox="1"/>
          <p:nvPr/>
        </p:nvSpPr>
        <p:spPr>
          <a:xfrm>
            <a:off x="155502" y="3599174"/>
            <a:ext cx="1171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HV buss</a:t>
            </a:r>
            <a:endParaRPr lang="ru-RU" sz="2000" b="1" dirty="0"/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17EA2010-E666-4A3C-9115-569AFC2854CF}"/>
              </a:ext>
            </a:extLst>
          </p:cNvPr>
          <p:cNvCxnSpPr>
            <a:cxnSpLocks/>
          </p:cNvCxnSpPr>
          <p:nvPr/>
        </p:nvCxnSpPr>
        <p:spPr>
          <a:xfrm>
            <a:off x="1226890" y="3828061"/>
            <a:ext cx="1317528" cy="171223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C31A83F-724E-4011-BEB3-6D10B06B4D3F}"/>
              </a:ext>
            </a:extLst>
          </p:cNvPr>
          <p:cNvSpPr txBox="1"/>
          <p:nvPr/>
        </p:nvSpPr>
        <p:spPr>
          <a:xfrm>
            <a:off x="67285" y="4798879"/>
            <a:ext cx="13606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MDT R/O cables</a:t>
            </a:r>
            <a:endParaRPr lang="ru-RU" sz="2000" b="1" dirty="0"/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8944B2FC-976F-445A-BEDE-2591EB64AA51}"/>
              </a:ext>
            </a:extLst>
          </p:cNvPr>
          <p:cNvCxnSpPr>
            <a:cxnSpLocks/>
          </p:cNvCxnSpPr>
          <p:nvPr/>
        </p:nvCxnSpPr>
        <p:spPr>
          <a:xfrm>
            <a:off x="1177194" y="5071501"/>
            <a:ext cx="1118745" cy="275751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EB6B059C-A7C6-4815-B0AC-98FFAB080FFE}"/>
              </a:ext>
            </a:extLst>
          </p:cNvPr>
          <p:cNvCxnSpPr>
            <a:cxnSpLocks/>
          </p:cNvCxnSpPr>
          <p:nvPr/>
        </p:nvCxnSpPr>
        <p:spPr>
          <a:xfrm>
            <a:off x="1177194" y="5071501"/>
            <a:ext cx="3086693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1CB7FBA-2703-4CC6-84FF-2966F2CF4347}"/>
              </a:ext>
            </a:extLst>
          </p:cNvPr>
          <p:cNvSpPr txBox="1"/>
          <p:nvPr/>
        </p:nvSpPr>
        <p:spPr>
          <a:xfrm>
            <a:off x="5234674" y="1194329"/>
            <a:ext cx="1803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Strips outputs for signal R/O tests</a:t>
            </a:r>
            <a:endParaRPr lang="ru-RU" sz="20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F7E104E-D341-44D0-B5D0-9772F9011DE7}"/>
              </a:ext>
            </a:extLst>
          </p:cNvPr>
          <p:cNvSpPr txBox="1"/>
          <p:nvPr/>
        </p:nvSpPr>
        <p:spPr>
          <a:xfrm>
            <a:off x="5284370" y="3405840"/>
            <a:ext cx="17206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Strips outputs for parametric tests</a:t>
            </a:r>
            <a:endParaRPr lang="ru-RU" sz="2000" b="1" dirty="0"/>
          </a:p>
        </p:txBody>
      </p: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CDC77C07-A521-4865-8937-6F4A06E348AC}"/>
              </a:ext>
            </a:extLst>
          </p:cNvPr>
          <p:cNvCxnSpPr>
            <a:cxnSpLocks/>
          </p:cNvCxnSpPr>
          <p:nvPr/>
        </p:nvCxnSpPr>
        <p:spPr>
          <a:xfrm flipH="1">
            <a:off x="4263887" y="1634001"/>
            <a:ext cx="970787" cy="27431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7DDAFAD5-7D36-4C84-B651-3E1AA3E31930}"/>
              </a:ext>
            </a:extLst>
          </p:cNvPr>
          <p:cNvCxnSpPr>
            <a:cxnSpLocks/>
          </p:cNvCxnSpPr>
          <p:nvPr/>
        </p:nvCxnSpPr>
        <p:spPr>
          <a:xfrm flipH="1" flipV="1">
            <a:off x="4749280" y="2649664"/>
            <a:ext cx="1263894" cy="756177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6F292737-B780-4773-B9BD-091868127F13}"/>
              </a:ext>
            </a:extLst>
          </p:cNvPr>
          <p:cNvCxnSpPr>
            <a:cxnSpLocks/>
          </p:cNvCxnSpPr>
          <p:nvPr/>
        </p:nvCxnSpPr>
        <p:spPr>
          <a:xfrm flipH="1" flipV="1">
            <a:off x="4933724" y="3214513"/>
            <a:ext cx="1079450" cy="191327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5DB73772-E94C-46E9-A65F-F920BF94CCB3}"/>
              </a:ext>
            </a:extLst>
          </p:cNvPr>
          <p:cNvSpPr txBox="1"/>
          <p:nvPr/>
        </p:nvSpPr>
        <p:spPr>
          <a:xfrm>
            <a:off x="7073834" y="1559181"/>
            <a:ext cx="46158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/>
              <a:t>DLP is designed to:</a:t>
            </a:r>
          </a:p>
          <a:p>
            <a:pPr marL="285750" indent="-285750">
              <a:buFontTx/>
              <a:buChar char="-"/>
            </a:pPr>
            <a:r>
              <a:rPr lang="en-US" sz="2000" b="1" dirty="0"/>
              <a:t>study new “air” stripboard parameters and strip signal R/O</a:t>
            </a:r>
          </a:p>
          <a:p>
            <a:pPr marL="285750" indent="-285750">
              <a:buFontTx/>
              <a:buChar char="-"/>
            </a:pPr>
            <a:r>
              <a:rPr lang="en-US" sz="2000" b="1" dirty="0"/>
              <a:t>study influence of material choice and peculiarities of assembly technological process on strip R/O parameters</a:t>
            </a:r>
          </a:p>
          <a:p>
            <a:pPr marL="285750" indent="-285750">
              <a:buFontTx/>
              <a:buChar char="-"/>
            </a:pPr>
            <a:r>
              <a:rPr lang="en-US" sz="2000" b="1" dirty="0"/>
              <a:t> study shielding efficiency</a:t>
            </a:r>
          </a:p>
          <a:p>
            <a:pPr marL="285750" indent="-285750">
              <a:buFontTx/>
              <a:buChar char="-"/>
            </a:pPr>
            <a:r>
              <a:rPr lang="en-US" sz="2000" b="1" dirty="0"/>
              <a:t>develop optimal technological process of full scale detecting layer assembly</a:t>
            </a:r>
          </a:p>
          <a:p>
            <a:pPr marL="285750" indent="-285750">
              <a:buFontTx/>
              <a:buChar char="-"/>
            </a:pPr>
            <a:r>
              <a:rPr lang="en-US" sz="2000" b="1" dirty="0"/>
              <a:t>study strip registration efficiency</a:t>
            </a:r>
            <a:endParaRPr lang="ru-RU" sz="2000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253A647-A8B4-4CEE-B596-BB5B03893D48}"/>
              </a:ext>
            </a:extLst>
          </p:cNvPr>
          <p:cNvSpPr txBox="1"/>
          <p:nvPr/>
        </p:nvSpPr>
        <p:spPr>
          <a:xfrm>
            <a:off x="2035858" y="2454965"/>
            <a:ext cx="1263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DLP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508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1464</TotalTime>
  <Words>733</Words>
  <Application>Microsoft Office PowerPoint</Application>
  <PresentationFormat>Widescreen</PresentationFormat>
  <Paragraphs>70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Range (muon) System Status   SPD TB, Dubna, 28.05.2025 G.Alexeev, A.Samartsev</vt:lpstr>
      <vt:lpstr>Final 3D engineering version of one (out of 6) “regular” Yoke/Barrel module</vt:lpstr>
      <vt:lpstr>3D view of the outer layers  (MDT detectors and electronics) in “regular” Yoke/Barrel module</vt:lpstr>
      <vt:lpstr>PowerPoint Presentation</vt:lpstr>
      <vt:lpstr>Barrel module (left: outer 60 mm Fe plate removed, right: 5mm honeycomb removed)</vt:lpstr>
      <vt:lpstr>Magnified 3D view with removed 60 mm plate:</vt:lpstr>
      <vt:lpstr>PowerPoint Presentation</vt:lpstr>
      <vt:lpstr>Detector Layer Prototype (DLP)</vt:lpstr>
      <vt:lpstr>DLP General R&amp;D Tasks</vt:lpstr>
      <vt:lpstr>DLP: measurement of strip wave impedance and capacity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142</cp:revision>
  <cp:lastPrinted>2025-05-27T12:46:15Z</cp:lastPrinted>
  <dcterms:created xsi:type="dcterms:W3CDTF">2025-05-05T10:17:05Z</dcterms:created>
  <dcterms:modified xsi:type="dcterms:W3CDTF">2025-05-27T12:47:53Z</dcterms:modified>
</cp:coreProperties>
</file>