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67" r:id="rId3"/>
    <p:sldId id="258" r:id="rId4"/>
    <p:sldId id="269" r:id="rId5"/>
    <p:sldId id="265" r:id="rId6"/>
    <p:sldId id="270" r:id="rId7"/>
    <p:sldId id="272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0099"/>
    <a:srgbClr val="558ED5"/>
    <a:srgbClr val="3A5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06"/>
    <p:restoredTop sz="94868" autoAdjust="0"/>
  </p:normalViewPr>
  <p:slideViewPr>
    <p:cSldViewPr>
      <p:cViewPr varScale="1">
        <p:scale>
          <a:sx n="83" d="100"/>
          <a:sy n="83" d="100"/>
        </p:scale>
        <p:origin x="883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A84D8-6E01-4A09-B497-3D50BAAFF7BC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CAC25-3BB0-4DF6-BC96-11FD0607C3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44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1CAC25-3BB0-4DF6-BC96-11FD0607C37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28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1CAC25-3BB0-4DF6-BC96-11FD0607C37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990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1CAC25-3BB0-4DF6-BC96-11FD0607C37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522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1CAC25-3BB0-4DF6-BC96-11FD0607C37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307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A5EB2-8FF9-4F75-AA18-99877E451AD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CD56A87-9D97-432E-9C9D-A36E02F36ACC}"/>
              </a:ext>
            </a:extLst>
          </p:cNvPr>
          <p:cNvSpPr txBox="1"/>
          <p:nvPr/>
        </p:nvSpPr>
        <p:spPr>
          <a:xfrm>
            <a:off x="1356372" y="2224827"/>
            <a:ext cx="2646878" cy="304698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9200" b="1" dirty="0">
                <a:solidFill>
                  <a:srgbClr val="003399"/>
                </a:solidFill>
                <a:latin typeface="Times" pitchFamily="2" charset="0"/>
              </a:rPr>
              <a:t>61</a:t>
            </a:r>
            <a:endParaRPr lang="ru-RU" sz="19200" b="1" baseline="30000" dirty="0">
              <a:solidFill>
                <a:srgbClr val="003399"/>
              </a:solidFill>
              <a:latin typeface="Times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6FE00C-5502-4D42-95E3-D1B72621DE3C}"/>
              </a:ext>
            </a:extLst>
          </p:cNvPr>
          <p:cNvSpPr txBox="1"/>
          <p:nvPr/>
        </p:nvSpPr>
        <p:spPr>
          <a:xfrm>
            <a:off x="4583832" y="2779085"/>
            <a:ext cx="7026729" cy="181569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733" dirty="0">
                <a:solidFill>
                  <a:srgbClr val="003399"/>
                </a:solidFill>
                <a:latin typeface="Times" pitchFamily="2" charset="0"/>
              </a:rPr>
              <a:t>Meeting of the </a:t>
            </a:r>
            <a:r>
              <a:rPr lang="en-GB" sz="3733" dirty="0">
                <a:solidFill>
                  <a:srgbClr val="003399"/>
                </a:solidFill>
                <a:latin typeface="Times" pitchFamily="2" charset="0"/>
              </a:rPr>
              <a:t>Programme </a:t>
            </a:r>
            <a:r>
              <a:rPr lang="en" sz="3733" dirty="0">
                <a:solidFill>
                  <a:srgbClr val="003399"/>
                </a:solidFill>
                <a:latin typeface="Times" pitchFamily="2" charset="0"/>
              </a:rPr>
              <a:t>Advisory Committee for </a:t>
            </a:r>
          </a:p>
          <a:p>
            <a:r>
              <a:rPr lang="en-US" sz="3733" dirty="0">
                <a:solidFill>
                  <a:srgbClr val="003399"/>
                </a:solidFill>
                <a:latin typeface="Times" pitchFamily="2" charset="0"/>
              </a:rPr>
              <a:t>Nuclear Physics</a:t>
            </a:r>
            <a:r>
              <a:rPr lang="en" sz="3733" dirty="0">
                <a:solidFill>
                  <a:srgbClr val="003399"/>
                </a:solidFill>
                <a:latin typeface="Times" pitchFamily="2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0F6B2-6C1F-4C4C-87C7-679A420B6BE2}"/>
              </a:ext>
            </a:extLst>
          </p:cNvPr>
          <p:cNvSpPr txBox="1"/>
          <p:nvPr/>
        </p:nvSpPr>
        <p:spPr>
          <a:xfrm>
            <a:off x="3105118" y="5743713"/>
            <a:ext cx="702672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  <a:latin typeface="Times" pitchFamily="2" charset="0"/>
              </a:rPr>
              <a:t>19-20</a:t>
            </a:r>
            <a:r>
              <a:rPr lang="en" sz="3200" dirty="0">
                <a:solidFill>
                  <a:srgbClr val="003399"/>
                </a:solidFill>
                <a:latin typeface="Times" pitchFamily="2" charset="0"/>
              </a:rPr>
              <a:t> </a:t>
            </a:r>
            <a:r>
              <a:rPr lang="en-GB" sz="3200" dirty="0">
                <a:solidFill>
                  <a:srgbClr val="003399"/>
                </a:solidFill>
                <a:latin typeface="Times" pitchFamily="2" charset="0"/>
              </a:rPr>
              <a:t>J</a:t>
            </a:r>
            <a:r>
              <a:rPr lang="en-US" sz="3200" dirty="0" err="1">
                <a:solidFill>
                  <a:srgbClr val="003399"/>
                </a:solidFill>
                <a:latin typeface="Times" pitchFamily="2" charset="0"/>
              </a:rPr>
              <a:t>une</a:t>
            </a:r>
            <a:r>
              <a:rPr lang="en-GB" sz="3200" dirty="0">
                <a:solidFill>
                  <a:srgbClr val="003399"/>
                </a:solidFill>
                <a:latin typeface="Times" pitchFamily="2" charset="0"/>
              </a:rPr>
              <a:t> </a:t>
            </a:r>
            <a:r>
              <a:rPr lang="en" sz="3200" dirty="0">
                <a:solidFill>
                  <a:srgbClr val="003399"/>
                </a:solidFill>
                <a:latin typeface="Times" pitchFamily="2" charset="0"/>
              </a:rPr>
              <a:t>202</a:t>
            </a:r>
            <a:r>
              <a:rPr lang="en-US" sz="3200" dirty="0">
                <a:solidFill>
                  <a:srgbClr val="003399"/>
                </a:solidFill>
                <a:latin typeface="Times" pitchFamily="2" charset="0"/>
              </a:rPr>
              <a:t>5</a:t>
            </a:r>
            <a:endParaRPr lang="en" sz="3200" dirty="0">
              <a:solidFill>
                <a:srgbClr val="003399"/>
              </a:solidFill>
              <a:latin typeface="Times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0260D4-CCA3-4C23-A420-DA0A11B7721E}"/>
              </a:ext>
            </a:extLst>
          </p:cNvPr>
          <p:cNvSpPr txBox="1"/>
          <p:nvPr/>
        </p:nvSpPr>
        <p:spPr>
          <a:xfrm>
            <a:off x="3503712" y="2240476"/>
            <a:ext cx="1073700" cy="10772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6400" dirty="0" err="1">
                <a:solidFill>
                  <a:srgbClr val="003399"/>
                </a:solidFill>
                <a:latin typeface="Times" pitchFamily="2" charset="0"/>
              </a:rPr>
              <a:t>st</a:t>
            </a:r>
            <a:endParaRPr lang="en" sz="6400" dirty="0">
              <a:solidFill>
                <a:srgbClr val="003399"/>
              </a:solidFill>
              <a:latin typeface="Times" pitchFamily="2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7898C6B-1BC0-44F5-9CC7-9E6769C417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493" y="332656"/>
            <a:ext cx="2499013" cy="165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7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520511"/>
            <a:ext cx="11665296" cy="6247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Independent members:</a:t>
            </a:r>
            <a:endParaRPr lang="en-GB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en-GB" altLang="ja-JP" sz="1000" dirty="0">
              <a:solidFill>
                <a:srgbClr val="3A53A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Dmitri Eremenko</a:t>
            </a:r>
            <a:r>
              <a:rPr lang="en-GB" altLang="ja-JP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SINP MSU, Moscow, Russia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itko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Gaidarov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—	INRNE BAS, Sofia, Bulgaria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Kevin </a:t>
            </a:r>
            <a:r>
              <a:rPr lang="en-GB" altLang="ja-JP" b="1" dirty="0" err="1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Insik</a:t>
            </a:r>
            <a:r>
              <a:rPr lang="en-GB" altLang="ja-JP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Hahn</a:t>
            </a:r>
            <a:r>
              <a:rPr lang="en-GB" altLang="ja-JP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CENS, Daejeon, Republic of Korea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 err="1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Guinyun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Kim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—	KNU, Daegu, Republic of Korea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Dmitry </a:t>
            </a:r>
            <a:r>
              <a:rPr lang="en-GB" altLang="ja-JP" b="1" dirty="0" err="1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Klinov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—	IPPE, </a:t>
            </a:r>
            <a:r>
              <a:rPr lang="en-GB" altLang="ja-JP" dirty="0" err="1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Obninsk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Russia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Valery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Kuzminov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BNO INR RAS, Neutrino, Russia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Indranil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Mazumdar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TIFR, Mumbai, India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Valery Nesvizhevsky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ILL, Grenoble, France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Jesús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Lubián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 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INCT-FNA UFF, </a:t>
            </a:r>
            <a:r>
              <a:rPr lang="en-GB" altLang="ja-JP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Niterói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Brazil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Emanuele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Vardaci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University of Naples, Italy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US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Victor </a:t>
            </a:r>
            <a:r>
              <a:rPr lang="en-US" altLang="ja-JP" b="1" dirty="0" err="1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Tshivhase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—	Wits University, Johannesburg, South Africa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Qin </a:t>
            </a:r>
            <a:r>
              <a:rPr lang="en-GB" altLang="ja-JP" b="1" dirty="0" err="1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Zhi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ru-RU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US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	IMP CAS, Lanzhou, China 	</a:t>
            </a:r>
            <a:endParaRPr lang="ru-RU" altLang="ja-JP" dirty="0">
              <a:solidFill>
                <a:srgbClr val="00B05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ja-JP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online participation 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at this meeting</a:t>
            </a:r>
            <a:endParaRPr lang="en-GB" altLang="ja-JP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is personal presence 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at this meeting</a:t>
            </a:r>
            <a:endParaRPr lang="en-GB" altLang="ja-JP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not present at this meeting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ja-JP" sz="1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82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9496" y="1124744"/>
            <a:ext cx="907300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Ex officio members appointed </a:t>
            </a:r>
            <a:r>
              <a:rPr lang="en-US" altLang="ja-JP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by </a:t>
            </a:r>
            <a:r>
              <a:rPr lang="en-US" altLang="ja-JP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JINR: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C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000099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Nikolay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Antonenko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Deputy Director, BLTP</a:t>
            </a:r>
            <a:b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US" altLang="ja-JP" sz="10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ja-JP" sz="1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ru-RU" altLang="ja-JP" sz="1000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Sergey Dmitriev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Vice-Director, JINR</a:t>
            </a:r>
            <a:endParaRPr lang="ru-RU" altLang="ja-JP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Egor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Lycha­gin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Director, FLNP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00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Sergey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Sidorchuk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Director, FLNR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Nikolay Skobelev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Scientific Secretary of the PAC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Dmitry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Podgainy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Deputy Director, MLIT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s-E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Ev­geny</a:t>
            </a:r>
            <a:r>
              <a:rPr lang="es-E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E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Yakushev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Director, DLNP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endParaRPr lang="ru-RU" altLang="ja-JP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B8F4E88-342D-41CE-AFC6-53C70283D1BE}"/>
              </a:ext>
            </a:extLst>
          </p:cNvPr>
          <p:cNvSpPr/>
          <p:nvPr/>
        </p:nvSpPr>
        <p:spPr>
          <a:xfrm>
            <a:off x="1559496" y="1124744"/>
            <a:ext cx="907300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Members of the JINR Directorate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C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000099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Grigory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Trubnikov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Director of JINR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00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Victor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Matveev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Scientific Leader of JINR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Sergey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Dmitriev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Vice-Director, JINR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Vladimir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Kekelidze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Vice-Director of JINR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00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Latchesar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Kostov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Vice-Director of JINR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Sergey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Nedelko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Chief Scientific Secretary of JINR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Boris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Gikal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Chief Engineer of JINR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endParaRPr lang="ru-RU" altLang="ja-JP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99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08960627-D5FC-4CBC-9084-F06287EC5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20495"/>
              </p:ext>
            </p:extLst>
          </p:nvPr>
        </p:nvGraphicFramePr>
        <p:xfrm>
          <a:off x="290400" y="836712"/>
          <a:ext cx="11611199" cy="57992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13546">
                  <a:extLst>
                    <a:ext uri="{9D8B030D-6E8A-4147-A177-3AD203B41FA5}">
                      <a16:colId xmlns:a16="http://schemas.microsoft.com/office/drawing/2014/main" val="409242873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217738766"/>
                    </a:ext>
                  </a:extLst>
                </a:gridCol>
                <a:gridCol w="8705009">
                  <a:extLst>
                    <a:ext uri="{9D8B030D-6E8A-4147-A177-3AD203B41FA5}">
                      <a16:colId xmlns:a16="http://schemas.microsoft.com/office/drawing/2014/main" val="758701339"/>
                    </a:ext>
                  </a:extLst>
                </a:gridCol>
                <a:gridCol w="1760596">
                  <a:extLst>
                    <a:ext uri="{9D8B030D-6E8A-4147-A177-3AD203B41FA5}">
                      <a16:colId xmlns:a16="http://schemas.microsoft.com/office/drawing/2014/main" val="128246094"/>
                    </a:ext>
                  </a:extLst>
                </a:gridCol>
              </a:tblGrid>
              <a:tr h="31250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effectLst/>
                        </a:rPr>
                        <a:t>Thursday</a:t>
                      </a:r>
                      <a:r>
                        <a:rPr lang="en-US" sz="2000" dirty="0">
                          <a:effectLst/>
                        </a:rPr>
                        <a:t>, 19 June 2025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3808428430"/>
                  </a:ext>
                </a:extLst>
              </a:tr>
              <a:tr h="62360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9</a:t>
                      </a:r>
                      <a:r>
                        <a:rPr lang="en-US" sz="1700" dirty="0">
                          <a:effectLst/>
                        </a:rPr>
                        <a:t>:30</a:t>
                      </a: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1.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Opening of the meeting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 V. </a:t>
                      </a:r>
                      <a:r>
                        <a:rPr lang="en-US" sz="1800" kern="1200" dirty="0" err="1">
                          <a:effectLst/>
                        </a:rPr>
                        <a:t>Nesvizhevsky</a:t>
                      </a:r>
                      <a:endParaRPr lang="ru-RU" sz="1800" kern="1200" dirty="0">
                        <a:effectLst/>
                      </a:endParaRPr>
                    </a:p>
                    <a:p>
                      <a:pPr algn="ctr"/>
                      <a:r>
                        <a:rPr lang="ru-RU" sz="1800" kern="1200" dirty="0">
                          <a:effectLst/>
                        </a:rPr>
                        <a:t>(10 </a:t>
                      </a:r>
                      <a:r>
                        <a:rPr lang="en-US" sz="1800" kern="1200" dirty="0">
                          <a:effectLst/>
                        </a:rPr>
                        <a:t>min</a:t>
                      </a:r>
                      <a:r>
                        <a:rPr lang="ru-RU" sz="1800" kern="1200" dirty="0">
                          <a:effectLst/>
                        </a:rPr>
                        <a:t>.)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2282030748"/>
                  </a:ext>
                </a:extLst>
              </a:tr>
              <a:tr h="5491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 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2.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 Implementation of the recommendations of the 60th PAC meeting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V. </a:t>
                      </a:r>
                      <a:r>
                        <a:rPr lang="en-US" sz="1800" kern="1200" dirty="0" err="1">
                          <a:effectLst/>
                        </a:rPr>
                        <a:t>Nesvizhevsky</a:t>
                      </a:r>
                      <a:r>
                        <a:rPr lang="en-GB" sz="1800" kern="1200" dirty="0">
                          <a:effectLst/>
                        </a:rPr>
                        <a:t/>
                      </a:r>
                      <a:br>
                        <a:rPr lang="en-GB" sz="1800" kern="1200" dirty="0">
                          <a:effectLst/>
                        </a:rPr>
                      </a:br>
                      <a:r>
                        <a:rPr lang="en-GB" sz="1800" kern="1200" dirty="0">
                          <a:effectLst/>
                        </a:rPr>
                        <a:t>(</a:t>
                      </a:r>
                      <a:r>
                        <a:rPr lang="en-US" sz="1800" kern="1200" dirty="0">
                          <a:effectLst/>
                        </a:rPr>
                        <a:t>2</a:t>
                      </a:r>
                      <a:r>
                        <a:rPr lang="ru-RU" sz="1800" kern="1200" dirty="0">
                          <a:effectLst/>
                        </a:rPr>
                        <a:t>0</a:t>
                      </a:r>
                      <a:r>
                        <a:rPr lang="en-GB" sz="1800" kern="1200" dirty="0">
                          <a:effectLst/>
                        </a:rPr>
                        <a:t> </a:t>
                      </a:r>
                      <a:r>
                        <a:rPr lang="en-US" sz="1800" kern="1200" dirty="0">
                          <a:effectLst/>
                        </a:rPr>
                        <a:t>min</a:t>
                      </a:r>
                      <a:r>
                        <a:rPr lang="en-GB" sz="1800" kern="1200" dirty="0">
                          <a:effectLst/>
                        </a:rPr>
                        <a:t>.)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527903759"/>
                  </a:ext>
                </a:extLst>
              </a:tr>
              <a:tr h="8910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 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3.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Information on the Resolution of the 137th session of the JINR Scientific Council (February 2025) and on the decisions of the JINR Committee of Plenipotentiaries (March 2025)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effectLst/>
                        </a:rPr>
                        <a:t>Sergey </a:t>
                      </a:r>
                      <a:r>
                        <a:rPr lang="en-US" sz="1700" dirty="0">
                          <a:effectLst/>
                        </a:rPr>
                        <a:t>Dmitriev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(20 min.)</a:t>
                      </a:r>
                      <a:endParaRPr lang="en-US" sz="1700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3219344772"/>
                  </a:ext>
                </a:extLst>
              </a:tr>
              <a:tr h="46875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4. 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Experiments on studying the physical and chemical properties of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superheavy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elements at FLNR: status and plans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Alexey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Isaev</a:t>
                      </a:r>
                      <a:endParaRPr lang="en-US" sz="1800" kern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(25 min.+ 5 min)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323373"/>
                  </a:ext>
                </a:extLst>
              </a:tr>
              <a:tr h="5314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50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u="sng" dirty="0">
                          <a:effectLst/>
                        </a:rPr>
                        <a:t> </a:t>
                      </a:r>
                      <a:r>
                        <a:rPr lang="en-US" sz="1700" b="1" u="sng" dirty="0">
                          <a:effectLst/>
                        </a:rPr>
                        <a:t>Coffee break</a:t>
                      </a:r>
                      <a:endParaRPr lang="ru-RU" sz="1700" b="1" u="sng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7374402"/>
                  </a:ext>
                </a:extLst>
              </a:tr>
              <a:tr h="4061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11.20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5</a:t>
                      </a:r>
                      <a:r>
                        <a:rPr lang="ru-RU" sz="1700" dirty="0">
                          <a:effectLst/>
                        </a:rPr>
                        <a:t>. 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Proposal for opening a new project “Development of the concept of an ultracold neutron (UCN) source at the IBR-2 pulsed reactor”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Kulin</a:t>
                      </a:r>
                      <a:endParaRPr lang="en-US" sz="1800" kern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(25 min.+ 5 min)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3741985"/>
                  </a:ext>
                </a:extLst>
              </a:tr>
              <a:tr h="4061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6</a:t>
                      </a:r>
                      <a:r>
                        <a:rPr lang="ru-RU" sz="1700" dirty="0">
                          <a:effectLst/>
                        </a:rPr>
                        <a:t>. 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Modernization of the EG-5 accelerator and its experimental infrastructure: current status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Aleksandr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Doroshkevich</a:t>
                      </a:r>
                      <a:endParaRPr lang="en-US" sz="1800" kern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(25 min.+ 5 min)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9284490"/>
                  </a:ext>
                </a:extLst>
              </a:tr>
              <a:tr h="4061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7.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for opening a new project “Creating test benches to check single systems of the MSC-230 cyclotron”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Sergey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Yakovenko</a:t>
                      </a:r>
                      <a:endParaRPr lang="en-US" sz="1700" kern="1200" dirty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effectLst/>
                        </a:rPr>
                        <a:t>(25 min.+ 5 min)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84394791"/>
                  </a:ext>
                </a:extLst>
              </a:tr>
              <a:tr h="4225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00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u="sng" dirty="0">
                          <a:effectLst/>
                        </a:rPr>
                        <a:t> </a:t>
                      </a:r>
                      <a:r>
                        <a:rPr lang="en-US" sz="1700" b="1" u="sng" dirty="0">
                          <a:effectLst/>
                        </a:rPr>
                        <a:t>Lunch break</a:t>
                      </a:r>
                      <a:endParaRPr lang="ru-RU" sz="1700" b="1" u="sng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9854277"/>
                  </a:ext>
                </a:extLst>
              </a:tr>
            </a:tbl>
          </a:graphicData>
        </a:graphic>
      </p:graphicFrame>
      <p:sp>
        <p:nvSpPr>
          <p:cNvPr id="4" name="ZoneTexte 4">
            <a:extLst>
              <a:ext uri="{FF2B5EF4-FFF2-40B4-BE49-F238E27FC236}">
                <a16:creationId xmlns:a16="http://schemas.microsoft.com/office/drawing/2014/main" id="{3A5FD886-A144-4F3D-89B6-96823FB56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00" y="260648"/>
            <a:ext cx="116111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eaLnBrk="1" hangingPunct="1">
              <a:defRPr/>
            </a:pPr>
            <a:r>
              <a:rPr lang="en-US" altLang="ru-RU" sz="2000" b="1" kern="0" dirty="0">
                <a:solidFill>
                  <a:srgbClr val="C00000"/>
                </a:solidFill>
              </a:rPr>
              <a:t>PAC for Nuclear Physics 6</a:t>
            </a:r>
            <a:r>
              <a:rPr lang="ru-RU" altLang="ru-RU" sz="2000" b="1" kern="0" dirty="0">
                <a:solidFill>
                  <a:srgbClr val="C00000"/>
                </a:solidFill>
              </a:rPr>
              <a:t>1</a:t>
            </a:r>
            <a:r>
              <a:rPr lang="en-US" altLang="ru-RU" sz="2000" b="1" kern="0" baseline="30000" dirty="0" err="1">
                <a:solidFill>
                  <a:srgbClr val="C00000"/>
                </a:solidFill>
              </a:rPr>
              <a:t>st</a:t>
            </a:r>
            <a:r>
              <a:rPr lang="en-US" altLang="ru-RU" sz="2000" b="1" kern="0" dirty="0">
                <a:solidFill>
                  <a:srgbClr val="C00000"/>
                </a:solidFill>
              </a:rPr>
              <a:t> meeting, 19</a:t>
            </a:r>
            <a:r>
              <a:rPr lang="ru-RU" altLang="ru-RU" sz="2000" b="1" kern="0" dirty="0">
                <a:solidFill>
                  <a:srgbClr val="C00000"/>
                </a:solidFill>
              </a:rPr>
              <a:t>-</a:t>
            </a:r>
            <a:r>
              <a:rPr lang="en-US" altLang="ru-RU" sz="2000" b="1" kern="0" dirty="0">
                <a:solidFill>
                  <a:srgbClr val="C00000"/>
                </a:solidFill>
              </a:rPr>
              <a:t>20 June 2025</a:t>
            </a:r>
            <a:endParaRPr lang="fr-FR" altLang="ru-RU" sz="200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37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3DF6439-9978-45D7-A11E-B32355A6F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196452"/>
              </p:ext>
            </p:extLst>
          </p:nvPr>
        </p:nvGraphicFramePr>
        <p:xfrm>
          <a:off x="290399" y="1052736"/>
          <a:ext cx="11611199" cy="3743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13546">
                  <a:extLst>
                    <a:ext uri="{9D8B030D-6E8A-4147-A177-3AD203B41FA5}">
                      <a16:colId xmlns:a16="http://schemas.microsoft.com/office/drawing/2014/main" val="409242873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217738766"/>
                    </a:ext>
                  </a:extLst>
                </a:gridCol>
                <a:gridCol w="8705009">
                  <a:extLst>
                    <a:ext uri="{9D8B030D-6E8A-4147-A177-3AD203B41FA5}">
                      <a16:colId xmlns:a16="http://schemas.microsoft.com/office/drawing/2014/main" val="758701339"/>
                    </a:ext>
                  </a:extLst>
                </a:gridCol>
                <a:gridCol w="1760596">
                  <a:extLst>
                    <a:ext uri="{9D8B030D-6E8A-4147-A177-3AD203B41FA5}">
                      <a16:colId xmlns:a16="http://schemas.microsoft.com/office/drawing/2014/main" val="128246094"/>
                    </a:ext>
                  </a:extLst>
                </a:gridCol>
              </a:tblGrid>
              <a:tr h="31250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effectLst/>
                        </a:rPr>
                        <a:t>Thursday</a:t>
                      </a:r>
                      <a:r>
                        <a:rPr lang="en-US" sz="1800" dirty="0">
                          <a:effectLst/>
                        </a:rPr>
                        <a:t>, 19 June 2025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3808428430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14:30</a:t>
                      </a:r>
                      <a:endParaRPr lang="ru-RU" sz="17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8.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Scientific reports:</a:t>
                      </a: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32676931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8.1. Advances in the description of spontaneous fission of transfermium nuclei</a:t>
                      </a: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Timur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Shneidman</a:t>
                      </a:r>
                      <a:b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(25 min.)</a:t>
                      </a: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10301137"/>
                  </a:ext>
                </a:extLst>
              </a:tr>
              <a:tr h="6553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8.2. Nucleon and cluster transfer in reactions with the ⁹Be nucleus</a:t>
                      </a: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Aidos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Azhibekov</a:t>
                      </a:r>
                      <a:b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(25 min.)</a:t>
                      </a: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3230996"/>
                  </a:ext>
                </a:extLst>
              </a:tr>
              <a:tr h="640756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5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u="sng" dirty="0">
                          <a:effectLst/>
                        </a:rPr>
                        <a:t> </a:t>
                      </a:r>
                      <a:r>
                        <a:rPr lang="en-US" sz="1700" b="1" u="sng" dirty="0">
                          <a:effectLst/>
                        </a:rPr>
                        <a:t>Coffee break</a:t>
                      </a:r>
                      <a:endParaRPr lang="ru-RU" sz="1700" b="1" u="sng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8171217"/>
                  </a:ext>
                </a:extLst>
              </a:tr>
              <a:tr h="11580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6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>
                          <a:effectLst/>
                        </a:rPr>
                        <a:t>9</a:t>
                      </a:r>
                      <a:r>
                        <a:rPr lang="en-US" sz="1700" dirty="0">
                          <a:effectLst/>
                        </a:rPr>
                        <a:t>.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Presentations of the new results and proposals in the field of nuclear physics by BLTP and MLIT young scientists (6 reports)</a:t>
                      </a:r>
                      <a:endParaRPr lang="en-US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59804109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7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10.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Closed discussion and voting for best young scientists’ presentations</a:t>
                      </a:r>
                      <a:endParaRPr lang="en-US" sz="1700" b="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5620412"/>
                  </a:ext>
                </a:extLst>
              </a:tr>
            </a:tbl>
          </a:graphicData>
        </a:graphic>
      </p:graphicFrame>
      <p:sp>
        <p:nvSpPr>
          <p:cNvPr id="6" name="ZoneTexte 4">
            <a:extLst>
              <a:ext uri="{FF2B5EF4-FFF2-40B4-BE49-F238E27FC236}">
                <a16:creationId xmlns:a16="http://schemas.microsoft.com/office/drawing/2014/main" id="{D86B8367-DFC6-49C6-BCD0-7039894D5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00" y="260648"/>
            <a:ext cx="116111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eaLnBrk="1" hangingPunct="1">
              <a:defRPr/>
            </a:pPr>
            <a:r>
              <a:rPr lang="en-US" altLang="ru-RU" sz="2000" b="1" kern="0" dirty="0">
                <a:solidFill>
                  <a:srgbClr val="C00000"/>
                </a:solidFill>
              </a:rPr>
              <a:t>PAC for Nuclear Physics 6</a:t>
            </a:r>
            <a:r>
              <a:rPr lang="ru-RU" altLang="ru-RU" sz="2000" b="1" kern="0" dirty="0">
                <a:solidFill>
                  <a:srgbClr val="C00000"/>
                </a:solidFill>
              </a:rPr>
              <a:t>1</a:t>
            </a:r>
            <a:r>
              <a:rPr lang="en-US" altLang="ru-RU" sz="2000" b="1" kern="0" baseline="30000" dirty="0" err="1">
                <a:solidFill>
                  <a:srgbClr val="C00000"/>
                </a:solidFill>
              </a:rPr>
              <a:t>st</a:t>
            </a:r>
            <a:r>
              <a:rPr lang="en-US" altLang="ru-RU" sz="2000" b="1" kern="0" dirty="0">
                <a:solidFill>
                  <a:srgbClr val="C00000"/>
                </a:solidFill>
              </a:rPr>
              <a:t> meeting, 19</a:t>
            </a:r>
            <a:r>
              <a:rPr lang="ru-RU" altLang="ru-RU" sz="2000" b="1" kern="0" dirty="0">
                <a:solidFill>
                  <a:srgbClr val="C00000"/>
                </a:solidFill>
              </a:rPr>
              <a:t>-</a:t>
            </a:r>
            <a:r>
              <a:rPr lang="en-US" altLang="ru-RU" sz="2000" b="1" kern="0" dirty="0">
                <a:solidFill>
                  <a:srgbClr val="C00000"/>
                </a:solidFill>
              </a:rPr>
              <a:t>20 June 2025</a:t>
            </a:r>
            <a:endParaRPr lang="fr-FR" altLang="ru-RU" sz="200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064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08960627-D5FC-4CBC-9084-F06287EC5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541088"/>
              </p:ext>
            </p:extLst>
          </p:nvPr>
        </p:nvGraphicFramePr>
        <p:xfrm>
          <a:off x="290400" y="836712"/>
          <a:ext cx="11611199" cy="39068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13546">
                  <a:extLst>
                    <a:ext uri="{9D8B030D-6E8A-4147-A177-3AD203B41FA5}">
                      <a16:colId xmlns:a16="http://schemas.microsoft.com/office/drawing/2014/main" val="409242873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217738766"/>
                    </a:ext>
                  </a:extLst>
                </a:gridCol>
                <a:gridCol w="8705009">
                  <a:extLst>
                    <a:ext uri="{9D8B030D-6E8A-4147-A177-3AD203B41FA5}">
                      <a16:colId xmlns:a16="http://schemas.microsoft.com/office/drawing/2014/main" val="758701339"/>
                    </a:ext>
                  </a:extLst>
                </a:gridCol>
                <a:gridCol w="1760596">
                  <a:extLst>
                    <a:ext uri="{9D8B030D-6E8A-4147-A177-3AD203B41FA5}">
                      <a16:colId xmlns:a16="http://schemas.microsoft.com/office/drawing/2014/main" val="128246094"/>
                    </a:ext>
                  </a:extLst>
                </a:gridCol>
              </a:tblGrid>
              <a:tr h="31250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effectLst/>
                        </a:rPr>
                        <a:t>Friday</a:t>
                      </a:r>
                      <a:r>
                        <a:rPr lang="en-US" sz="2000" dirty="0">
                          <a:effectLst/>
                        </a:rPr>
                        <a:t>, 20 June 2025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3808428430"/>
                  </a:ext>
                </a:extLst>
              </a:tr>
              <a:tr h="39132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Closed session:</a:t>
                      </a:r>
                      <a:endParaRPr lang="en-US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4503027"/>
                  </a:ext>
                </a:extLst>
              </a:tr>
              <a:tr h="11580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</a:rPr>
                        <a:t>09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>
                          <a:effectLst/>
                        </a:rPr>
                        <a:t>11</a:t>
                      </a:r>
                      <a:r>
                        <a:rPr lang="en-US" sz="1700" dirty="0">
                          <a:effectLst/>
                        </a:rPr>
                        <a:t>.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Meeting of the PAC members with the JINR Directorate</a:t>
                      </a:r>
                      <a:endParaRPr lang="en-US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59804109"/>
                  </a:ext>
                </a:extLst>
              </a:tr>
              <a:tr h="11580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dirty="0">
                          <a:effectLst/>
                        </a:rPr>
                        <a:t> </a:t>
                      </a:r>
                      <a:r>
                        <a:rPr lang="en-US" sz="1700" b="1" u="sng" dirty="0">
                          <a:effectLst/>
                        </a:rPr>
                        <a:t>Coffee break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1" u="sng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Closed session (continuation):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4939828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1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12.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Drafting the PAC recommendations including proposals for the agenda of the next PAC meeting</a:t>
                      </a:r>
                      <a:endParaRPr lang="en-US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5620412"/>
                  </a:ext>
                </a:extLst>
              </a:tr>
              <a:tr h="394352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2343714"/>
                  </a:ext>
                </a:extLst>
              </a:tr>
              <a:tr h="43081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2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13.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effectLst/>
                        </a:rPr>
                        <a:t>Presentation of the PAC recommendations to the directorates of JINR and the laboratories</a:t>
                      </a: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1283896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</a:rPr>
                        <a:t>Closing of the meeting</a:t>
                      </a: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38909002"/>
                  </a:ext>
                </a:extLst>
              </a:tr>
            </a:tbl>
          </a:graphicData>
        </a:graphic>
      </p:graphicFrame>
      <p:sp>
        <p:nvSpPr>
          <p:cNvPr id="4" name="ZoneTexte 4">
            <a:extLst>
              <a:ext uri="{FF2B5EF4-FFF2-40B4-BE49-F238E27FC236}">
                <a16:creationId xmlns:a16="http://schemas.microsoft.com/office/drawing/2014/main" id="{6888AE75-6C77-4BB1-9E2A-A4296734C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00" y="260648"/>
            <a:ext cx="116111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eaLnBrk="1" hangingPunct="1">
              <a:defRPr/>
            </a:pPr>
            <a:r>
              <a:rPr lang="en-US" altLang="ru-RU" sz="2000" b="1" kern="0" dirty="0">
                <a:solidFill>
                  <a:srgbClr val="C00000"/>
                </a:solidFill>
              </a:rPr>
              <a:t>PAC for Nuclear Physics 6</a:t>
            </a:r>
            <a:r>
              <a:rPr lang="ru-RU" altLang="ru-RU" sz="2000" b="1" kern="0" dirty="0">
                <a:solidFill>
                  <a:srgbClr val="C00000"/>
                </a:solidFill>
              </a:rPr>
              <a:t>1</a:t>
            </a:r>
            <a:r>
              <a:rPr lang="en-US" altLang="ru-RU" sz="2000" b="1" kern="0" baseline="30000" dirty="0" err="1">
                <a:solidFill>
                  <a:srgbClr val="C00000"/>
                </a:solidFill>
              </a:rPr>
              <a:t>st</a:t>
            </a:r>
            <a:r>
              <a:rPr lang="en-US" altLang="ru-RU" sz="2000" b="1" kern="0" dirty="0">
                <a:solidFill>
                  <a:srgbClr val="C00000"/>
                </a:solidFill>
              </a:rPr>
              <a:t> meeting, 19</a:t>
            </a:r>
            <a:r>
              <a:rPr lang="ru-RU" altLang="ru-RU" sz="2000" b="1" kern="0" dirty="0">
                <a:solidFill>
                  <a:srgbClr val="C00000"/>
                </a:solidFill>
              </a:rPr>
              <a:t>-</a:t>
            </a:r>
            <a:r>
              <a:rPr lang="en-US" altLang="ru-RU" sz="2000" b="1" kern="0" dirty="0">
                <a:solidFill>
                  <a:srgbClr val="C00000"/>
                </a:solidFill>
              </a:rPr>
              <a:t>20 June 2025</a:t>
            </a:r>
            <a:endParaRPr lang="fr-FR" altLang="ru-RU" sz="200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882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844</Words>
  <Application>Microsoft Office PowerPoint</Application>
  <PresentationFormat>Widescreen</PresentationFormat>
  <Paragraphs>134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ＭＳ Ｐゴシック</vt:lpstr>
      <vt:lpstr>ＭＳ Ｐゴシック</vt:lpstr>
      <vt:lpstr>Arial</vt:lpstr>
      <vt:lpstr>Calibri</vt:lpstr>
      <vt:lpstr>Times</vt:lpstr>
      <vt:lpstr>Times New Roman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Rachkov</dc:creator>
  <cp:lastModifiedBy>Valery Nesvizhevsky</cp:lastModifiedBy>
  <cp:revision>105</cp:revision>
  <cp:lastPrinted>2023-01-25T11:28:42Z</cp:lastPrinted>
  <dcterms:created xsi:type="dcterms:W3CDTF">2023-01-25T06:36:23Z</dcterms:created>
  <dcterms:modified xsi:type="dcterms:W3CDTF">2025-06-17T15:00:53Z</dcterms:modified>
</cp:coreProperties>
</file>