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7" r:id="rId3"/>
    <p:sldId id="258" r:id="rId4"/>
    <p:sldId id="269" r:id="rId5"/>
    <p:sldId id="265" r:id="rId6"/>
    <p:sldId id="270" r:id="rId7"/>
    <p:sldId id="27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99"/>
    <a:srgbClr val="558ED5"/>
    <a:srgbClr val="3A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6"/>
    <p:restoredTop sz="94868" autoAdjust="0"/>
  </p:normalViewPr>
  <p:slideViewPr>
    <p:cSldViewPr>
      <p:cViewPr varScale="1">
        <p:scale>
          <a:sx n="83" d="100"/>
          <a:sy n="83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2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2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0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356372" y="2224827"/>
            <a:ext cx="2646878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9200" b="1" dirty="0">
                <a:solidFill>
                  <a:srgbClr val="003399"/>
                </a:solidFill>
                <a:latin typeface="Times" pitchFamily="2" charset="0"/>
              </a:rPr>
              <a:t>61</a:t>
            </a:r>
            <a:endParaRPr lang="ru-RU" sz="192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4583832" y="2779085"/>
            <a:ext cx="7026729" cy="18156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3733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Advisory Committee for </a:t>
            </a:r>
          </a:p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Nuclear Physics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3105118" y="5743713"/>
            <a:ext cx="702672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19-20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3200" dirty="0">
                <a:solidFill>
                  <a:srgbClr val="003399"/>
                </a:solidFill>
                <a:latin typeface="Times" pitchFamily="2" charset="0"/>
              </a:rPr>
              <a:t>J</a:t>
            </a:r>
            <a:r>
              <a:rPr lang="en-US" sz="3200" dirty="0" err="1">
                <a:solidFill>
                  <a:srgbClr val="003399"/>
                </a:solidFill>
                <a:latin typeface="Times" pitchFamily="2" charset="0"/>
              </a:rPr>
              <a:t>une</a:t>
            </a:r>
            <a:r>
              <a:rPr lang="en-GB" sz="32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5</a:t>
            </a:r>
            <a:endParaRPr lang="en" sz="32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3503712" y="2240476"/>
            <a:ext cx="107370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400" dirty="0" err="1">
                <a:solidFill>
                  <a:srgbClr val="003399"/>
                </a:solidFill>
                <a:latin typeface="Times" pitchFamily="2" charset="0"/>
              </a:rPr>
              <a:t>st</a:t>
            </a:r>
            <a:endParaRPr lang="en" sz="64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493" y="332656"/>
            <a:ext cx="2499013" cy="16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520511"/>
            <a:ext cx="11665296" cy="6247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GB" altLang="ja-JP" sz="1000" dirty="0">
              <a:solidFill>
                <a:srgbClr val="3A53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 Eremenko</a:t>
            </a: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SINP MSU,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itko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Gaidarov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INRNE BAS, Sofia, Bulgaria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Kevin </a:t>
            </a:r>
            <a:r>
              <a:rPr lang="en-GB" altLang="ja-JP" b="1" dirty="0" err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Insik</a:t>
            </a: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Hahn</a:t>
            </a: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CENS, Daejeon,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Guinyun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Kim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KNU, Daegu,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Dmitry </a:t>
            </a:r>
            <a:r>
              <a:rPr lang="en-GB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Klinov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IPPE, </a:t>
            </a:r>
            <a:r>
              <a:rPr lang="en-GB" altLang="ja-JP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Obninsk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Kuzminov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BNO INR RAS, Neutrino, Russia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Indranil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Mazumdar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TIFR, Mumbai, India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Nesvizhevsky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ILL, Grenoble, France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Jesús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Lubián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INCT-FNA UFF, </a:t>
            </a:r>
            <a:r>
              <a:rPr lang="en-GB" altLang="ja-JP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Niterói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Brazil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Emanuele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Vardaci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University of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US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Victor </a:t>
            </a:r>
            <a:r>
              <a:rPr lang="en-US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Tshivhase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Wits University, Johannesburg, South Africa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Qin </a:t>
            </a:r>
            <a:r>
              <a:rPr lang="en-GB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Zhi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	IMP CAS, Lanzhou, China 	</a:t>
            </a:r>
            <a:endParaRPr lang="ru-RU" altLang="ja-JP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online participation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 this meeting</a:t>
            </a:r>
            <a:endParaRPr lang="en-GB" altLang="ja-JP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 personal presence 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 this meeting</a:t>
            </a:r>
            <a:endParaRPr lang="en-GB" altLang="ja-JP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not present at this meeting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2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96" y="1124744"/>
            <a:ext cx="90730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</a:t>
            </a:r>
            <a:r>
              <a:rPr lang="en-US" altLang="ja-JP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by </a:t>
            </a:r>
            <a:r>
              <a:rPr lang="en-US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Antonenko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BLTP</a:t>
            </a:r>
            <a:b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ja-JP" sz="10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sz="1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Egor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Lycha­gin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Sidorchuk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Skobelev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Podgainy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MLIT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s-E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Ev­geny</a:t>
            </a:r>
            <a:r>
              <a:rPr lang="es-E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Yakushev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DLNP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8F4E88-342D-41CE-AFC6-53C70283D1BE}"/>
              </a:ext>
            </a:extLst>
          </p:cNvPr>
          <p:cNvSpPr/>
          <p:nvPr/>
        </p:nvSpPr>
        <p:spPr>
          <a:xfrm>
            <a:off x="1559496" y="1124744"/>
            <a:ext cx="90730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Grigory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Trubnikov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Victor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Matveev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Leader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Vladimir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Kekelidze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Latchesar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Kostov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Nedelko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Scientific Secretary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Boris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Gikal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Engineer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0495"/>
              </p:ext>
            </p:extLst>
          </p:nvPr>
        </p:nvGraphicFramePr>
        <p:xfrm>
          <a:off x="290400" y="836712"/>
          <a:ext cx="11611199" cy="57992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Thursday</a:t>
                      </a:r>
                      <a:r>
                        <a:rPr lang="en-US" sz="2000" dirty="0">
                          <a:effectLst/>
                        </a:rPr>
                        <a:t>, 19 June 2025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62360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9</a:t>
                      </a:r>
                      <a:r>
                        <a:rPr lang="en-US" sz="1700" dirty="0">
                          <a:effectLst/>
                        </a:rPr>
                        <a:t>:30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Opening of the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 V. </a:t>
                      </a:r>
                      <a:r>
                        <a:rPr lang="en-US" sz="1800" kern="1200" dirty="0" err="1">
                          <a:effectLst/>
                        </a:rPr>
                        <a:t>Nesvizhevsky</a:t>
                      </a:r>
                      <a:endParaRPr lang="ru-RU" sz="1800" kern="1200" dirty="0">
                        <a:effectLst/>
                      </a:endParaRPr>
                    </a:p>
                    <a:p>
                      <a:pPr algn="ctr"/>
                      <a:r>
                        <a:rPr lang="ru-RU" sz="1800" kern="1200" dirty="0">
                          <a:effectLst/>
                        </a:rPr>
                        <a:t>(10 </a:t>
                      </a:r>
                      <a:r>
                        <a:rPr lang="en-US" sz="1800" kern="1200" dirty="0">
                          <a:effectLst/>
                        </a:rPr>
                        <a:t>min</a:t>
                      </a:r>
                      <a:r>
                        <a:rPr lang="ru-RU" sz="1800" kern="1200" dirty="0">
                          <a:effectLst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 Implementation of the recommendations of the 60th PAC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V. </a:t>
                      </a:r>
                      <a:r>
                        <a:rPr lang="en-US" sz="1800" kern="1200" dirty="0" err="1">
                          <a:effectLst/>
                        </a:rPr>
                        <a:t>Nesvizhevsky</a:t>
                      </a:r>
                      <a:r>
                        <a:rPr lang="en-GB" sz="1800" kern="1200" dirty="0">
                          <a:effectLst/>
                        </a:rPr>
                        <a:t/>
                      </a:r>
                      <a:br>
                        <a:rPr lang="en-GB" sz="1800" kern="1200" dirty="0">
                          <a:effectLst/>
                        </a:rPr>
                      </a:br>
                      <a:r>
                        <a:rPr lang="en-GB" sz="1800" kern="1200" dirty="0">
                          <a:effectLst/>
                        </a:rPr>
                        <a:t>(</a:t>
                      </a:r>
                      <a:r>
                        <a:rPr lang="en-US" sz="1800" kern="1200" dirty="0">
                          <a:effectLst/>
                        </a:rPr>
                        <a:t>2</a:t>
                      </a:r>
                      <a:r>
                        <a:rPr lang="ru-RU" sz="1800" kern="1200" dirty="0">
                          <a:effectLst/>
                        </a:rPr>
                        <a:t>0</a:t>
                      </a:r>
                      <a:r>
                        <a:rPr lang="en-GB" sz="1800" kern="1200" dirty="0">
                          <a:effectLst/>
                        </a:rPr>
                        <a:t> </a:t>
                      </a:r>
                      <a:r>
                        <a:rPr lang="en-US" sz="1800" kern="1200" dirty="0">
                          <a:effectLst/>
                        </a:rPr>
                        <a:t>min</a:t>
                      </a:r>
                      <a:r>
                        <a:rPr lang="en-GB" sz="1800" kern="1200" dirty="0">
                          <a:effectLst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891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Information on the Resolution of the 137th session of the JINR Scientific Council (February 2025) and on the decisions of the JINR Committee of Plenipotentiaries (March 2025)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Sergey </a:t>
                      </a:r>
                      <a:r>
                        <a:rPr lang="en-US" sz="1700" dirty="0">
                          <a:effectLst/>
                        </a:rPr>
                        <a:t>Dmitriev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(20 min.)</a:t>
                      </a:r>
                      <a:endParaRPr lang="en-US" sz="1700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Experiments on studying the physical and chemical properties of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superheavy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elements at FLNR: status and plans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Alexey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Isaev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min.+ 5 min)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5314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50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Coffee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374402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11.20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5</a:t>
                      </a:r>
                      <a:r>
                        <a:rPr lang="ru-RU" sz="1700" dirty="0">
                          <a:effectLst/>
                        </a:rPr>
                        <a:t>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Proposal for opening a new project “Development of the concept of an ultracold neutron (UCN) source at the IBR-2 pulsed reactor”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Kulin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min.+ 5 min)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3741985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</a:t>
                      </a:r>
                      <a:r>
                        <a:rPr lang="ru-RU" sz="1700" dirty="0">
                          <a:effectLst/>
                        </a:rPr>
                        <a:t>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Modernization of the EG-5 accelerator and its experimental infrastructure: current status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Aleksandr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Doroshkevich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min.+ 5 min)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284490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7.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opening a new project “Creating test benches to check single systems of the MSC-230 cyclotron”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Yakovenko</a:t>
                      </a:r>
                      <a:endParaRPr lang="en-US" sz="1700" kern="12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effectLst/>
                        </a:rPr>
                        <a:t>(25 min.+ 5 min)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4394791"/>
                  </a:ext>
                </a:extLst>
              </a:tr>
              <a:tr h="4225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Lunch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9854277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260648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</a:t>
            </a:r>
            <a:r>
              <a:rPr lang="ru-RU" altLang="ru-RU" sz="2000" b="1" kern="0" dirty="0">
                <a:solidFill>
                  <a:srgbClr val="C00000"/>
                </a:solidFill>
              </a:rPr>
              <a:t>1</a:t>
            </a:r>
            <a:r>
              <a:rPr lang="en-US" altLang="ru-RU" sz="2000" b="1" kern="0" baseline="30000" dirty="0" err="1">
                <a:solidFill>
                  <a:srgbClr val="C00000"/>
                </a:solidFill>
              </a:rPr>
              <a:t>st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19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20 June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7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3DF6439-9978-45D7-A11E-B32355A6F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96452"/>
              </p:ext>
            </p:extLst>
          </p:nvPr>
        </p:nvGraphicFramePr>
        <p:xfrm>
          <a:off x="290399" y="1052736"/>
          <a:ext cx="11611199" cy="374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Thursday</a:t>
                      </a:r>
                      <a:r>
                        <a:rPr lang="en-US" sz="1800" dirty="0">
                          <a:effectLst/>
                        </a:rPr>
                        <a:t>, 19 June 2025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14:30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reports: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2676931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8.1. Advances in the description of spontaneous fission of transfermium nuclei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Timur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Shneidman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 min.)</a:t>
                      </a: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301137"/>
                  </a:ext>
                </a:extLst>
              </a:tr>
              <a:tr h="655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8.2. Nucleon and cluster transfer in reactions with the ⁹Be nucleus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Aidos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Azhibekov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 min.)</a:t>
                      </a: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30996"/>
                  </a:ext>
                </a:extLst>
              </a:tr>
              <a:tr h="64075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5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Coffee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8171217"/>
                  </a:ext>
                </a:extLst>
              </a:tr>
              <a:tr h="1158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6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effectLst/>
                        </a:rPr>
                        <a:t>9</a:t>
                      </a:r>
                      <a:r>
                        <a:rPr lang="en-US" sz="1700" dirty="0">
                          <a:effectLst/>
                        </a:rPr>
                        <a:t>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Presentations of the new results and proposals in the field of nuclear physics by BLTP and MLIT young scientists (6 reports)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9804109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7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10.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discussion and voting for best young scientists’ presentations</a:t>
                      </a:r>
                      <a:endParaRPr lang="en-US" sz="17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</a:tbl>
          </a:graphicData>
        </a:graphic>
      </p:graphicFrame>
      <p:sp>
        <p:nvSpPr>
          <p:cNvPr id="6" name="ZoneTexte 4">
            <a:extLst>
              <a:ext uri="{FF2B5EF4-FFF2-40B4-BE49-F238E27FC236}">
                <a16:creationId xmlns:a16="http://schemas.microsoft.com/office/drawing/2014/main" id="{D86B8367-DFC6-49C6-BCD0-7039894D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260648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</a:t>
            </a:r>
            <a:r>
              <a:rPr lang="ru-RU" altLang="ru-RU" sz="2000" b="1" kern="0" dirty="0">
                <a:solidFill>
                  <a:srgbClr val="C00000"/>
                </a:solidFill>
              </a:rPr>
              <a:t>1</a:t>
            </a:r>
            <a:r>
              <a:rPr lang="en-US" altLang="ru-RU" sz="2000" b="1" kern="0" baseline="30000" dirty="0" err="1">
                <a:solidFill>
                  <a:srgbClr val="C00000"/>
                </a:solidFill>
              </a:rPr>
              <a:t>st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19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20 June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6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41088"/>
              </p:ext>
            </p:extLst>
          </p:nvPr>
        </p:nvGraphicFramePr>
        <p:xfrm>
          <a:off x="290400" y="836712"/>
          <a:ext cx="11611199" cy="39068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Friday</a:t>
                      </a:r>
                      <a:r>
                        <a:rPr lang="en-US" sz="2000" dirty="0">
                          <a:effectLst/>
                        </a:rPr>
                        <a:t>, 20 June 2025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39132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session: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4503027"/>
                  </a:ext>
                </a:extLst>
              </a:tr>
              <a:tr h="1158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09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effectLst/>
                        </a:rPr>
                        <a:t>11</a:t>
                      </a:r>
                      <a:r>
                        <a:rPr lang="en-US" sz="1700" dirty="0">
                          <a:effectLst/>
                        </a:rPr>
                        <a:t>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of the PAC members with the JINR Directorate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9804109"/>
                  </a:ext>
                </a:extLst>
              </a:tr>
              <a:tr h="1158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Coffee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u="sng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session (continuation):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4939828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12.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Drafting the PAC recommendations including proposals for the agenda of the next PAC meeting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39435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2343714"/>
                  </a:ext>
                </a:extLst>
              </a:tr>
              <a:tr h="43081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2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13.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effectLst/>
                        </a:rPr>
                        <a:t>Presentation of the PAC recommendations to the directorates of JINR and the laboratories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1283896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Closing of the meeting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8909002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6888AE75-6C77-4BB1-9E2A-A4296734C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260648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</a:t>
            </a:r>
            <a:r>
              <a:rPr lang="ru-RU" altLang="ru-RU" sz="2000" b="1" kern="0" dirty="0">
                <a:solidFill>
                  <a:srgbClr val="C00000"/>
                </a:solidFill>
              </a:rPr>
              <a:t>1</a:t>
            </a:r>
            <a:r>
              <a:rPr lang="en-US" altLang="ru-RU" sz="2000" b="1" kern="0" baseline="30000" dirty="0" err="1">
                <a:solidFill>
                  <a:srgbClr val="C00000"/>
                </a:solidFill>
              </a:rPr>
              <a:t>st</a:t>
            </a:r>
            <a:r>
              <a:rPr lang="en-US" altLang="ru-RU" sz="2000" b="1" kern="0" dirty="0">
                <a:solidFill>
                  <a:srgbClr val="C00000"/>
                </a:solidFill>
              </a:rPr>
              <a:t> meeting, 19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20 June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8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844</Words>
  <Application>Microsoft Office PowerPoint</Application>
  <PresentationFormat>Widescreen</PresentationFormat>
  <Paragraphs>134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Times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Rachkov</dc:creator>
  <cp:lastModifiedBy>Valery Nesvizhevsky</cp:lastModifiedBy>
  <cp:revision>105</cp:revision>
  <cp:lastPrinted>2023-01-25T11:28:42Z</cp:lastPrinted>
  <dcterms:created xsi:type="dcterms:W3CDTF">2023-01-25T06:36:23Z</dcterms:created>
  <dcterms:modified xsi:type="dcterms:W3CDTF">2025-06-17T15:00:53Z</dcterms:modified>
</cp:coreProperties>
</file>