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1"/>
    <p:sldMasterId id="2147483678" r:id="rId2"/>
  </p:sldMasterIdLst>
  <p:notesMasterIdLst>
    <p:notesMasterId r:id="rId20"/>
  </p:notesMasterIdLst>
  <p:sldIdLst>
    <p:sldId id="256" r:id="rId3"/>
    <p:sldId id="433" r:id="rId4"/>
    <p:sldId id="423" r:id="rId5"/>
    <p:sldId id="424" r:id="rId6"/>
    <p:sldId id="2143" r:id="rId7"/>
    <p:sldId id="2144" r:id="rId8"/>
    <p:sldId id="2146" r:id="rId9"/>
    <p:sldId id="2147" r:id="rId10"/>
    <p:sldId id="2148" r:id="rId11"/>
    <p:sldId id="2145" r:id="rId12"/>
    <p:sldId id="426" r:id="rId13"/>
    <p:sldId id="2149" r:id="rId14"/>
    <p:sldId id="432" r:id="rId15"/>
    <p:sldId id="2162" r:id="rId16"/>
    <p:sldId id="429" r:id="rId17"/>
    <p:sldId id="2150" r:id="rId18"/>
    <p:sldId id="403" r:id="rId19"/>
  </p:sldIdLst>
  <p:sldSz cx="20104100"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778" userDrawn="1">
          <p15:clr>
            <a:srgbClr val="5ACBF0"/>
          </p15:clr>
        </p15:guide>
        <p15:guide id="2" pos="764" userDrawn="1">
          <p15:clr>
            <a:srgbClr val="5ACBF0"/>
          </p15:clr>
        </p15:guide>
        <p15:guide id="3" pos="11900" userDrawn="1">
          <p15:clr>
            <a:srgbClr val="5ACBF0"/>
          </p15:clr>
        </p15:guide>
        <p15:guide id="4" orient="horz" pos="6346" userDrawn="1">
          <p15:clr>
            <a:srgbClr val="5ACBF0"/>
          </p15:clr>
        </p15:guide>
        <p15:guide id="5" pos="1820" userDrawn="1">
          <p15:clr>
            <a:srgbClr val="5ACBF0"/>
          </p15:clr>
        </p15:guide>
        <p15:guide id="6" pos="3596" userDrawn="1">
          <p15:clr>
            <a:srgbClr val="5ACBF0"/>
          </p15:clr>
        </p15:guide>
        <p15:guide id="7" pos="5420" userDrawn="1">
          <p15:clr>
            <a:srgbClr val="5ACBF0"/>
          </p15:clr>
        </p15:guide>
        <p15:guide id="8" pos="7244" userDrawn="1">
          <p15:clr>
            <a:srgbClr val="5ACBF0"/>
          </p15:clr>
        </p15:guide>
        <p15:guide id="9" pos="9020" userDrawn="1">
          <p15:clr>
            <a:srgbClr val="5ACBF0"/>
          </p15:clr>
        </p15:guide>
        <p15:guide id="10" pos="10844" userDrawn="1">
          <p15:clr>
            <a:srgbClr val="5ACBF0"/>
          </p15:clr>
        </p15:guide>
        <p15:guide id="11" pos="236" userDrawn="1">
          <p15:clr>
            <a:srgbClr val="A4A3A4"/>
          </p15:clr>
        </p15:guide>
        <p15:guide id="12" pos="524" userDrawn="1">
          <p15:clr>
            <a:srgbClr val="A4A3A4"/>
          </p15:clr>
        </p15:guide>
        <p15:guide id="13" pos="1004" userDrawn="1">
          <p15:clr>
            <a:srgbClr val="A4A3A4"/>
          </p15:clr>
        </p15:guide>
        <p15:guide id="14" pos="1292" userDrawn="1">
          <p15:clr>
            <a:srgbClr val="A4A3A4"/>
          </p15:clr>
        </p15:guide>
        <p15:guide id="15" pos="1532" userDrawn="1">
          <p15:clr>
            <a:srgbClr val="A4A3A4"/>
          </p15:clr>
        </p15:guide>
        <p15:guide id="16" pos="2060" userDrawn="1">
          <p15:clr>
            <a:srgbClr val="A4A3A4"/>
          </p15:clr>
        </p15:guide>
        <p15:guide id="17" pos="2300" userDrawn="1">
          <p15:clr>
            <a:srgbClr val="A4A3A4"/>
          </p15:clr>
        </p15:guide>
        <p15:guide id="18" pos="2588" userDrawn="1">
          <p15:clr>
            <a:srgbClr val="A4A3A4"/>
          </p15:clr>
        </p15:guide>
        <p15:guide id="19" pos="2828" userDrawn="1">
          <p15:clr>
            <a:srgbClr val="A4A3A4"/>
          </p15:clr>
        </p15:guide>
        <p15:guide id="20" pos="3116" userDrawn="1">
          <p15:clr>
            <a:srgbClr val="A4A3A4"/>
          </p15:clr>
        </p15:guide>
        <p15:guide id="21" pos="3356" userDrawn="1">
          <p15:clr>
            <a:srgbClr val="A4A3A4"/>
          </p15:clr>
        </p15:guide>
        <p15:guide id="22" pos="3884" userDrawn="1">
          <p15:clr>
            <a:srgbClr val="A4A3A4"/>
          </p15:clr>
        </p15:guide>
        <p15:guide id="23" pos="4124" userDrawn="1">
          <p15:clr>
            <a:srgbClr val="A4A3A4"/>
          </p15:clr>
        </p15:guide>
        <p15:guide id="24" pos="4412" userDrawn="1">
          <p15:clr>
            <a:srgbClr val="A4A3A4"/>
          </p15:clr>
        </p15:guide>
        <p15:guide id="25" pos="4652" userDrawn="1">
          <p15:clr>
            <a:srgbClr val="A4A3A4"/>
          </p15:clr>
        </p15:guide>
        <p15:guide id="26" pos="4940" userDrawn="1">
          <p15:clr>
            <a:srgbClr val="A4A3A4"/>
          </p15:clr>
        </p15:guide>
        <p15:guide id="27" pos="5228" userDrawn="1">
          <p15:clr>
            <a:srgbClr val="A4A3A4"/>
          </p15:clr>
        </p15:guide>
        <p15:guide id="28" pos="5708" userDrawn="1">
          <p15:clr>
            <a:srgbClr val="A4A3A4"/>
          </p15:clr>
        </p15:guide>
        <p15:guide id="29" pos="5948" userDrawn="1">
          <p15:clr>
            <a:srgbClr val="A4A3A4"/>
          </p15:clr>
        </p15:guide>
        <p15:guide id="30" pos="6188" userDrawn="1">
          <p15:clr>
            <a:srgbClr val="A4A3A4"/>
          </p15:clr>
        </p15:guide>
        <p15:guide id="31" pos="6476" userDrawn="1">
          <p15:clr>
            <a:srgbClr val="A4A3A4"/>
          </p15:clr>
        </p15:guide>
        <p15:guide id="32" pos="6956" userDrawn="1">
          <p15:clr>
            <a:srgbClr val="A4A3A4"/>
          </p15:clr>
        </p15:guide>
        <p15:guide id="33" pos="6716" userDrawn="1">
          <p15:clr>
            <a:srgbClr val="A4A3A4"/>
          </p15:clr>
        </p15:guide>
        <p15:guide id="34" pos="7484" userDrawn="1">
          <p15:clr>
            <a:srgbClr val="A4A3A4"/>
          </p15:clr>
        </p15:guide>
        <p15:guide id="35" pos="7772" userDrawn="1">
          <p15:clr>
            <a:srgbClr val="A4A3A4"/>
          </p15:clr>
        </p15:guide>
        <p15:guide id="36" pos="8012" userDrawn="1">
          <p15:clr>
            <a:srgbClr val="A4A3A4"/>
          </p15:clr>
        </p15:guide>
        <p15:guide id="37" pos="8252" userDrawn="1">
          <p15:clr>
            <a:srgbClr val="A4A3A4"/>
          </p15:clr>
        </p15:guide>
        <p15:guide id="38" pos="8540" userDrawn="1">
          <p15:clr>
            <a:srgbClr val="A4A3A4"/>
          </p15:clr>
        </p15:guide>
        <p15:guide id="39" pos="8780" userDrawn="1">
          <p15:clr>
            <a:srgbClr val="A4A3A4"/>
          </p15:clr>
        </p15:guide>
        <p15:guide id="40" pos="9308" userDrawn="1">
          <p15:clr>
            <a:srgbClr val="A4A3A4"/>
          </p15:clr>
        </p15:guide>
        <p15:guide id="41" pos="9548" userDrawn="1">
          <p15:clr>
            <a:srgbClr val="A4A3A4"/>
          </p15:clr>
        </p15:guide>
        <p15:guide id="42" pos="9836" userDrawn="1">
          <p15:clr>
            <a:srgbClr val="A4A3A4"/>
          </p15:clr>
        </p15:guide>
        <p15:guide id="43" pos="10076" userDrawn="1">
          <p15:clr>
            <a:srgbClr val="A4A3A4"/>
          </p15:clr>
        </p15:guide>
        <p15:guide id="44" pos="10316" userDrawn="1">
          <p15:clr>
            <a:srgbClr val="A4A3A4"/>
          </p15:clr>
        </p15:guide>
        <p15:guide id="45" pos="10604" userDrawn="1">
          <p15:clr>
            <a:srgbClr val="A4A3A4"/>
          </p15:clr>
        </p15:guide>
        <p15:guide id="46" pos="11084" userDrawn="1">
          <p15:clr>
            <a:srgbClr val="A4A3A4"/>
          </p15:clr>
        </p15:guide>
        <p15:guide id="47" pos="11372" userDrawn="1">
          <p15:clr>
            <a:srgbClr val="A4A3A4"/>
          </p15:clr>
        </p15:guide>
        <p15:guide id="48" pos="11612" userDrawn="1">
          <p15:clr>
            <a:srgbClr val="A4A3A4"/>
          </p15:clr>
        </p15:guide>
        <p15:guide id="49" pos="12140" userDrawn="1">
          <p15:clr>
            <a:srgbClr val="A4A3A4"/>
          </p15:clr>
        </p15:guide>
        <p15:guide id="50" pos="124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ADA"/>
    <a:srgbClr val="002060"/>
    <a:srgbClr val="E5E5E5"/>
    <a:srgbClr val="FF6699"/>
    <a:srgbClr val="102D69"/>
    <a:srgbClr val="0086CB"/>
    <a:srgbClr val="2BB6B8"/>
    <a:srgbClr val="E0DD16"/>
    <a:srgbClr val="1D71B8"/>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10" autoAdjust="0"/>
    <p:restoredTop sz="94729" autoAdjust="0"/>
  </p:normalViewPr>
  <p:slideViewPr>
    <p:cSldViewPr>
      <p:cViewPr>
        <p:scale>
          <a:sx n="56" d="100"/>
          <a:sy n="56" d="100"/>
        </p:scale>
        <p:origin x="-650" y="-144"/>
      </p:cViewPr>
      <p:guideLst>
        <p:guide orient="horz" pos="778"/>
        <p:guide orient="horz" pos="6346"/>
        <p:guide pos="764"/>
        <p:guide pos="11900"/>
        <p:guide pos="1820"/>
        <p:guide pos="3596"/>
        <p:guide pos="5420"/>
        <p:guide pos="7244"/>
        <p:guide pos="9020"/>
        <p:guide pos="10844"/>
        <p:guide pos="236"/>
        <p:guide pos="524"/>
        <p:guide pos="1004"/>
        <p:guide pos="1292"/>
        <p:guide pos="1532"/>
        <p:guide pos="2060"/>
        <p:guide pos="2300"/>
        <p:guide pos="2588"/>
        <p:guide pos="2828"/>
        <p:guide pos="3116"/>
        <p:guide pos="3356"/>
        <p:guide pos="3884"/>
        <p:guide pos="4124"/>
        <p:guide pos="4412"/>
        <p:guide pos="4652"/>
        <p:guide pos="4940"/>
        <p:guide pos="5228"/>
        <p:guide pos="5708"/>
        <p:guide pos="5948"/>
        <p:guide pos="6188"/>
        <p:guide pos="6476"/>
        <p:guide pos="6956"/>
        <p:guide pos="6716"/>
        <p:guide pos="7484"/>
        <p:guide pos="7772"/>
        <p:guide pos="8012"/>
        <p:guide pos="8252"/>
        <p:guide pos="8540"/>
        <p:guide pos="8780"/>
        <p:guide pos="9308"/>
        <p:guide pos="9548"/>
        <p:guide pos="9836"/>
        <p:guide pos="10076"/>
        <p:guide pos="10316"/>
        <p:guide pos="10604"/>
        <p:guide pos="11084"/>
        <p:guide pos="11372"/>
        <p:guide pos="11612"/>
        <p:guide pos="12140"/>
        <p:guide pos="12428"/>
      </p:guideLst>
    </p:cSldViewPr>
  </p:slideViewPr>
  <p:notesTextViewPr>
    <p:cViewPr>
      <p:scale>
        <a:sx n="100" d="100"/>
        <a:sy n="100" d="100"/>
      </p:scale>
      <p:origin x="0" y="0"/>
    </p:cViewPr>
  </p:notesTextViewPr>
  <p:sorterViewPr>
    <p:cViewPr>
      <p:scale>
        <a:sx n="100" d="100"/>
        <a:sy n="100" d="100"/>
      </p:scale>
      <p:origin x="0" y="1234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Дата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3977D672-E598-4049-8468-00C4154435C4}" type="datetimeFigureOut">
              <a:rPr lang="en-US" smtClean="0"/>
              <a:t>6/15/2025</a:t>
            </a:fld>
            <a:endParaRPr lang="en-US"/>
          </a:p>
        </p:txBody>
      </p:sp>
      <p:sp>
        <p:nvSpPr>
          <p:cNvPr id="4" name="Образ слайда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Заметки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Нижний колонтитул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Номер слайда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73818C71-7510-483B-83E8-9641174680B9}" type="slidenum">
              <a:rPr lang="en-US" smtClean="0"/>
              <a:t>‹#›</a:t>
            </a:fld>
            <a:endParaRPr lang="en-US"/>
          </a:p>
        </p:txBody>
      </p:sp>
    </p:spTree>
    <p:extLst>
      <p:ext uri="{BB962C8B-B14F-4D97-AF65-F5344CB8AC3E}">
        <p14:creationId xmlns:p14="http://schemas.microsoft.com/office/powerpoint/2010/main" val="1247363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73818C71-7510-483B-83E8-9641174680B9}" type="slidenum">
              <a:rPr lang="en-US" smtClean="0"/>
              <a:t>3</a:t>
            </a:fld>
            <a:endParaRPr lang="en-US"/>
          </a:p>
        </p:txBody>
      </p:sp>
    </p:spTree>
    <p:extLst>
      <p:ext uri="{BB962C8B-B14F-4D97-AF65-F5344CB8AC3E}">
        <p14:creationId xmlns:p14="http://schemas.microsoft.com/office/powerpoint/2010/main" val="899419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73818C71-7510-483B-83E8-9641174680B9}" type="slidenum">
              <a:rPr lang="en-US" smtClean="0"/>
              <a:t>4</a:t>
            </a:fld>
            <a:endParaRPr lang="en-US"/>
          </a:p>
        </p:txBody>
      </p:sp>
    </p:spTree>
    <p:extLst>
      <p:ext uri="{BB962C8B-B14F-4D97-AF65-F5344CB8AC3E}">
        <p14:creationId xmlns:p14="http://schemas.microsoft.com/office/powerpoint/2010/main" val="1058606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73818C71-7510-483B-83E8-9641174680B9}" type="slidenum">
              <a:rPr lang="en-US" smtClean="0"/>
              <a:t>17</a:t>
            </a:fld>
            <a:endParaRPr lang="en-US"/>
          </a:p>
        </p:txBody>
      </p:sp>
    </p:spTree>
    <p:extLst>
      <p:ext uri="{BB962C8B-B14F-4D97-AF65-F5344CB8AC3E}">
        <p14:creationId xmlns:p14="http://schemas.microsoft.com/office/powerpoint/2010/main" val="4073446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13013" y="1850860"/>
            <a:ext cx="15078075" cy="3937329"/>
          </a:xfrm>
        </p:spPr>
        <p:txBody>
          <a:bodyPr anchor="b"/>
          <a:lstStyle>
            <a:lvl1pPr algn="ctr">
              <a:defRPr sz="9894"/>
            </a:lvl1pPr>
          </a:lstStyle>
          <a:p>
            <a:r>
              <a:rPr lang="ru-RU"/>
              <a:t>Образец заголовка</a:t>
            </a:r>
            <a:endParaRPr lang="en-US"/>
          </a:p>
        </p:txBody>
      </p:sp>
      <p:sp>
        <p:nvSpPr>
          <p:cNvPr id="3" name="Подзаголовок 2"/>
          <p:cNvSpPr>
            <a:spLocks noGrp="1"/>
          </p:cNvSpPr>
          <p:nvPr>
            <p:ph type="subTitle" idx="1"/>
          </p:nvPr>
        </p:nvSpPr>
        <p:spPr>
          <a:xfrm>
            <a:off x="2513013" y="5940028"/>
            <a:ext cx="15078075" cy="2730474"/>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ru-RU"/>
              <a:t>Образец подзаголовка</a:t>
            </a:r>
            <a:endParaRPr lang="en-US"/>
          </a:p>
        </p:txBody>
      </p:sp>
      <p:sp>
        <p:nvSpPr>
          <p:cNvPr id="4" name="Дата 3"/>
          <p:cNvSpPr>
            <a:spLocks noGrp="1"/>
          </p:cNvSpPr>
          <p:nvPr>
            <p:ph type="dt" sz="half" idx="10"/>
          </p:nvPr>
        </p:nvSpPr>
        <p:spPr/>
        <p:txBody>
          <a:bodyPr/>
          <a:lstStyle/>
          <a:p>
            <a:fld id="{1D8BD707-D9CF-40AE-B4C6-C98DA3205C09}" type="datetimeFigureOut">
              <a:rPr lang="en-US" smtClean="0"/>
              <a:t>6/15/2025</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marL="38100">
              <a:lnSpc>
                <a:spcPct val="100000"/>
              </a:lnSpc>
              <a:spcBef>
                <a:spcPts val="35"/>
              </a:spcBef>
            </a:pPr>
            <a:fld id="{81D60167-4931-47E6-BA6A-407CBD079E47}" type="slidenum">
              <a:rPr lang="en-US" spc="175" smtClean="0"/>
              <a:t>‹#›</a:t>
            </a:fld>
            <a:endParaRPr lang="en-US" spc="175" dirty="0"/>
          </a:p>
        </p:txBody>
      </p:sp>
    </p:spTree>
    <p:extLst>
      <p:ext uri="{BB962C8B-B14F-4D97-AF65-F5344CB8AC3E}">
        <p14:creationId xmlns:p14="http://schemas.microsoft.com/office/powerpoint/2010/main" val="903316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1D8BD707-D9CF-40AE-B4C6-C98DA3205C09}" type="datetimeFigureOut">
              <a:rPr lang="en-US" smtClean="0"/>
              <a:t>6/15/2025</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marL="38100">
              <a:lnSpc>
                <a:spcPct val="100000"/>
              </a:lnSpc>
              <a:spcBef>
                <a:spcPts val="35"/>
              </a:spcBef>
            </a:pPr>
            <a:fld id="{81D60167-4931-47E6-BA6A-407CBD079E47}" type="slidenum">
              <a:rPr lang="en-US" spc="175" smtClean="0"/>
              <a:t>‹#›</a:t>
            </a:fld>
            <a:endParaRPr lang="en-US" spc="175" dirty="0"/>
          </a:p>
        </p:txBody>
      </p:sp>
    </p:spTree>
    <p:extLst>
      <p:ext uri="{BB962C8B-B14F-4D97-AF65-F5344CB8AC3E}">
        <p14:creationId xmlns:p14="http://schemas.microsoft.com/office/powerpoint/2010/main" val="2407513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14386996" y="602118"/>
            <a:ext cx="4334947" cy="9584151"/>
          </a:xfr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1382157" y="602118"/>
            <a:ext cx="12753538" cy="9584151"/>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1D8BD707-D9CF-40AE-B4C6-C98DA3205C09}" type="datetimeFigureOut">
              <a:rPr lang="en-US" smtClean="0"/>
              <a:t>6/15/2025</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marL="38100">
              <a:lnSpc>
                <a:spcPct val="100000"/>
              </a:lnSpc>
              <a:spcBef>
                <a:spcPts val="35"/>
              </a:spcBef>
            </a:pPr>
            <a:fld id="{81D60167-4931-47E6-BA6A-407CBD079E47}" type="slidenum">
              <a:rPr lang="en-US" spc="175" smtClean="0"/>
              <a:t>‹#›</a:t>
            </a:fld>
            <a:endParaRPr lang="en-US" spc="175" dirty="0"/>
          </a:p>
        </p:txBody>
      </p:sp>
    </p:spTree>
    <p:extLst>
      <p:ext uri="{BB962C8B-B14F-4D97-AF65-F5344CB8AC3E}">
        <p14:creationId xmlns:p14="http://schemas.microsoft.com/office/powerpoint/2010/main" val="375501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lstStyle/>
          <a:p>
            <a:r>
              <a:t>Footer</a:t>
            </a:r>
          </a:p>
        </p:txBody>
      </p:sp>
      <p:sp>
        <p:nvSpPr>
          <p:cNvPr id="3" name="PlaceHolder 2"/>
          <p:cNvSpPr>
            <a:spLocks noGrp="1"/>
          </p:cNvSpPr>
          <p:nvPr>
            <p:ph type="sldNum" idx="5"/>
          </p:nvPr>
        </p:nvSpPr>
        <p:spPr/>
        <p:txBody>
          <a:bodyPr/>
          <a:lstStyle/>
          <a:p>
            <a:fld id="{C446A14E-8014-450D-A57A-4B94AA7378F9}" type="slidenum">
              <a:t>‹#›</a:t>
            </a:fld>
            <a:endParaRPr/>
          </a:p>
        </p:txBody>
      </p:sp>
      <p:sp>
        <p:nvSpPr>
          <p:cNvPr id="4" name="PlaceHolder 3"/>
          <p:cNvSpPr>
            <a:spLocks noGrp="1"/>
          </p:cNvSpPr>
          <p:nvPr>
            <p:ph type="dt" idx="6"/>
          </p:nvPr>
        </p:nvSpPr>
        <p:spPr/>
        <p:txBody>
          <a:bodyPr/>
          <a:lstStyle/>
          <a:p>
            <a:endParaRPr/>
          </a:p>
        </p:txBody>
      </p:sp>
    </p:spTree>
    <p:extLst>
      <p:ext uri="{BB962C8B-B14F-4D97-AF65-F5344CB8AC3E}">
        <p14:creationId xmlns:p14="http://schemas.microsoft.com/office/powerpoint/2010/main" val="3525279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1005007" y="451187"/>
            <a:ext cx="18093096" cy="1887860"/>
          </a:xfrm>
          <a:prstGeom prst="rect">
            <a:avLst/>
          </a:prstGeom>
          <a:noFill/>
          <a:ln w="0">
            <a:noFill/>
          </a:ln>
        </p:spPr>
        <p:txBody>
          <a:bodyPr lIns="0" tIns="0" rIns="0" bIns="0" anchor="ctr">
            <a:noAutofit/>
          </a:bodyPr>
          <a:lstStyle>
            <a:lvl1pPr indent="0" algn="ctr">
              <a:buNone/>
              <a:defRPr/>
            </a:lvl1pPr>
          </a:lstStyle>
          <a:p>
            <a:pPr indent="0" algn="ctr">
              <a:buNone/>
            </a:pPr>
            <a:endParaRPr lang="ru-RU" sz="7256" b="0" strike="noStrike" spc="-2">
              <a:solidFill>
                <a:srgbClr val="000000"/>
              </a:solidFill>
              <a:latin typeface="Arial"/>
            </a:endParaRPr>
          </a:p>
        </p:txBody>
      </p:sp>
      <p:sp>
        <p:nvSpPr>
          <p:cNvPr id="47" name="PlaceHolder 2"/>
          <p:cNvSpPr>
            <a:spLocks noGrp="1"/>
          </p:cNvSpPr>
          <p:nvPr>
            <p:ph type="subTitle"/>
          </p:nvPr>
        </p:nvSpPr>
        <p:spPr>
          <a:xfrm>
            <a:off x="1005007" y="2645973"/>
            <a:ext cx="18093096" cy="6558829"/>
          </a:xfrm>
          <a:prstGeom prst="rect">
            <a:avLst/>
          </a:prstGeom>
          <a:noFill/>
          <a:ln w="0">
            <a:noFill/>
          </a:ln>
        </p:spPr>
        <p:txBody>
          <a:bodyPr lIns="0" tIns="0" rIns="0" bIns="0" anchor="ctr">
            <a:noAutofit/>
          </a:bodyPr>
          <a:lstStyle>
            <a:lvl1pPr indent="0" algn="ctr">
              <a:buNone/>
              <a:defRPr/>
            </a:lvl1pPr>
          </a:lstStyle>
          <a:p>
            <a:pPr indent="0" algn="ctr">
              <a:buNone/>
            </a:pPr>
            <a:endParaRPr lang="ru-RU" sz="5277" b="0" strike="noStrike" spc="-2">
              <a:solidFill>
                <a:srgbClr val="000000"/>
              </a:solidFill>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1964E986-FCAC-43BA-9900-330E0B79B383}" type="slidenum">
              <a:t>‹#›</a:t>
            </a:fld>
            <a:endParaRPr/>
          </a:p>
        </p:txBody>
      </p:sp>
      <p:sp>
        <p:nvSpPr>
          <p:cNvPr id="6" name="PlaceHolder 5"/>
          <p:cNvSpPr>
            <a:spLocks noGrp="1"/>
          </p:cNvSpPr>
          <p:nvPr>
            <p:ph type="dt" idx="6"/>
          </p:nvPr>
        </p:nvSpPr>
        <p:spPr/>
        <p:txBody>
          <a:bodyPr/>
          <a:lstStyle/>
          <a:p>
            <a:endParaRPr/>
          </a:p>
        </p:txBody>
      </p:sp>
    </p:spTree>
    <p:extLst>
      <p:ext uri="{BB962C8B-B14F-4D97-AF65-F5344CB8AC3E}">
        <p14:creationId xmlns:p14="http://schemas.microsoft.com/office/powerpoint/2010/main" val="4143373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1005007" y="451187"/>
            <a:ext cx="18093096" cy="1887860"/>
          </a:xfrm>
          <a:prstGeom prst="rect">
            <a:avLst/>
          </a:prstGeom>
          <a:noFill/>
          <a:ln w="0">
            <a:noFill/>
          </a:ln>
        </p:spPr>
        <p:txBody>
          <a:bodyPr lIns="0" tIns="0" rIns="0" bIns="0" anchor="ctr">
            <a:noAutofit/>
          </a:bodyPr>
          <a:lstStyle>
            <a:lvl1pPr indent="0" algn="ctr">
              <a:buNone/>
              <a:defRPr/>
            </a:lvl1pPr>
          </a:lstStyle>
          <a:p>
            <a:pPr indent="0" algn="ctr">
              <a:buNone/>
            </a:pPr>
            <a:endParaRPr lang="ru-RU" sz="7256" b="0" strike="noStrike" spc="-2">
              <a:solidFill>
                <a:srgbClr val="000000"/>
              </a:solidFill>
              <a:latin typeface="Arial"/>
            </a:endParaRPr>
          </a:p>
        </p:txBody>
      </p:sp>
      <p:sp>
        <p:nvSpPr>
          <p:cNvPr id="49" name="PlaceHolder 2"/>
          <p:cNvSpPr>
            <a:spLocks noGrp="1"/>
          </p:cNvSpPr>
          <p:nvPr>
            <p:ph/>
          </p:nvPr>
        </p:nvSpPr>
        <p:spPr>
          <a:xfrm>
            <a:off x="1005007" y="2645973"/>
            <a:ext cx="18093096" cy="6558829"/>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592234BD-891C-4EB4-B915-0940BB48A023}" type="slidenum">
              <a:t>‹#›</a:t>
            </a:fld>
            <a:endParaRPr/>
          </a:p>
        </p:txBody>
      </p:sp>
      <p:sp>
        <p:nvSpPr>
          <p:cNvPr id="6" name="PlaceHolder 5"/>
          <p:cNvSpPr>
            <a:spLocks noGrp="1"/>
          </p:cNvSpPr>
          <p:nvPr>
            <p:ph type="dt" idx="6"/>
          </p:nvPr>
        </p:nvSpPr>
        <p:spPr/>
        <p:txBody>
          <a:bodyPr/>
          <a:lstStyle/>
          <a:p>
            <a:endParaRPr/>
          </a:p>
        </p:txBody>
      </p:sp>
    </p:spTree>
    <p:extLst>
      <p:ext uri="{BB962C8B-B14F-4D97-AF65-F5344CB8AC3E}">
        <p14:creationId xmlns:p14="http://schemas.microsoft.com/office/powerpoint/2010/main" val="2598426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1005007" y="451187"/>
            <a:ext cx="18093096" cy="1887860"/>
          </a:xfrm>
          <a:prstGeom prst="rect">
            <a:avLst/>
          </a:prstGeom>
          <a:noFill/>
          <a:ln w="0">
            <a:noFill/>
          </a:ln>
        </p:spPr>
        <p:txBody>
          <a:bodyPr lIns="0" tIns="0" rIns="0" bIns="0" anchor="ctr">
            <a:noAutofit/>
          </a:bodyPr>
          <a:lstStyle>
            <a:lvl1pPr indent="0" algn="ctr">
              <a:buNone/>
              <a:defRPr/>
            </a:lvl1pPr>
          </a:lstStyle>
          <a:p>
            <a:pPr indent="0" algn="ctr">
              <a:buNone/>
            </a:pPr>
            <a:endParaRPr lang="ru-RU" sz="7256" b="0" strike="noStrike" spc="-2">
              <a:solidFill>
                <a:srgbClr val="000000"/>
              </a:solidFill>
              <a:latin typeface="Arial"/>
            </a:endParaRPr>
          </a:p>
        </p:txBody>
      </p:sp>
      <p:sp>
        <p:nvSpPr>
          <p:cNvPr id="51" name="PlaceHolder 2"/>
          <p:cNvSpPr>
            <a:spLocks noGrp="1"/>
          </p:cNvSpPr>
          <p:nvPr>
            <p:ph/>
          </p:nvPr>
        </p:nvSpPr>
        <p:spPr>
          <a:xfrm>
            <a:off x="1005007" y="2645973"/>
            <a:ext cx="8828985" cy="6558829"/>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52" name="PlaceHolder 3"/>
          <p:cNvSpPr>
            <a:spLocks noGrp="1"/>
          </p:cNvSpPr>
          <p:nvPr>
            <p:ph/>
          </p:nvPr>
        </p:nvSpPr>
        <p:spPr>
          <a:xfrm>
            <a:off x="10276242" y="2645973"/>
            <a:ext cx="8828985" cy="6558829"/>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AFBCDC16-78EF-400A-B223-37F1AC568AB5}" type="slidenum">
              <a:t>‹#›</a:t>
            </a:fld>
            <a:endParaRPr/>
          </a:p>
        </p:txBody>
      </p:sp>
      <p:sp>
        <p:nvSpPr>
          <p:cNvPr id="7" name="PlaceHolder 6"/>
          <p:cNvSpPr>
            <a:spLocks noGrp="1"/>
          </p:cNvSpPr>
          <p:nvPr>
            <p:ph type="dt" idx="6"/>
          </p:nvPr>
        </p:nvSpPr>
        <p:spPr/>
        <p:txBody>
          <a:bodyPr/>
          <a:lstStyle/>
          <a:p>
            <a:endParaRPr/>
          </a:p>
        </p:txBody>
      </p:sp>
    </p:spTree>
    <p:extLst>
      <p:ext uri="{BB962C8B-B14F-4D97-AF65-F5344CB8AC3E}">
        <p14:creationId xmlns:p14="http://schemas.microsoft.com/office/powerpoint/2010/main" val="2207359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1005007" y="451187"/>
            <a:ext cx="18093096" cy="1887860"/>
          </a:xfrm>
          <a:prstGeom prst="rect">
            <a:avLst/>
          </a:prstGeom>
          <a:noFill/>
          <a:ln w="0">
            <a:noFill/>
          </a:ln>
        </p:spPr>
        <p:txBody>
          <a:bodyPr lIns="0" tIns="0" rIns="0" bIns="0" anchor="ctr">
            <a:noAutofit/>
          </a:bodyPr>
          <a:lstStyle>
            <a:lvl1pPr indent="0" algn="ctr">
              <a:buNone/>
              <a:defRPr/>
            </a:lvl1pPr>
          </a:lstStyle>
          <a:p>
            <a:pPr indent="0" algn="ctr">
              <a:buNone/>
            </a:pPr>
            <a:endParaRPr lang="ru-RU" sz="7256" b="0" strike="noStrike" spc="-2">
              <a:solidFill>
                <a:srgbClr val="000000"/>
              </a:solidFill>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0260568D-65B9-4852-A14F-A68CB689DBC5}" type="slidenum">
              <a:t>‹#›</a:t>
            </a:fld>
            <a:endParaRPr/>
          </a:p>
        </p:txBody>
      </p:sp>
      <p:sp>
        <p:nvSpPr>
          <p:cNvPr id="5" name="PlaceHolder 4"/>
          <p:cNvSpPr>
            <a:spLocks noGrp="1"/>
          </p:cNvSpPr>
          <p:nvPr>
            <p:ph type="dt" idx="6"/>
          </p:nvPr>
        </p:nvSpPr>
        <p:spPr/>
        <p:txBody>
          <a:bodyPr/>
          <a:lstStyle/>
          <a:p>
            <a:endParaRPr/>
          </a:p>
        </p:txBody>
      </p:sp>
    </p:spTree>
    <p:extLst>
      <p:ext uri="{BB962C8B-B14F-4D97-AF65-F5344CB8AC3E}">
        <p14:creationId xmlns:p14="http://schemas.microsoft.com/office/powerpoint/2010/main" val="4235972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1005007" y="451187"/>
            <a:ext cx="18093096" cy="8753021"/>
          </a:xfrm>
          <a:prstGeom prst="rect">
            <a:avLst/>
          </a:prstGeom>
          <a:noFill/>
          <a:ln w="0">
            <a:noFill/>
          </a:ln>
        </p:spPr>
        <p:txBody>
          <a:bodyPr lIns="0" tIns="0" rIns="0" bIns="0" anchor="ctr">
            <a:noAutofit/>
          </a:bodyPr>
          <a:lstStyle/>
          <a:p>
            <a:pPr algn="ctr"/>
            <a:endParaRPr lang="ru-RU" sz="5277" b="0" strike="noStrike" spc="-2">
              <a:solidFill>
                <a:srgbClr val="000000"/>
              </a:solidFill>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0F378B68-DDAB-4D32-ADE1-3E4C2114A0CC}" type="slidenum">
              <a:t>‹#›</a:t>
            </a:fld>
            <a:endParaRPr/>
          </a:p>
        </p:txBody>
      </p:sp>
      <p:sp>
        <p:nvSpPr>
          <p:cNvPr id="5" name="PlaceHolder 4"/>
          <p:cNvSpPr>
            <a:spLocks noGrp="1"/>
          </p:cNvSpPr>
          <p:nvPr>
            <p:ph type="dt" idx="6"/>
          </p:nvPr>
        </p:nvSpPr>
        <p:spPr/>
        <p:txBody>
          <a:bodyPr/>
          <a:lstStyle/>
          <a:p>
            <a:endParaRPr/>
          </a:p>
        </p:txBody>
      </p:sp>
    </p:spTree>
    <p:extLst>
      <p:ext uri="{BB962C8B-B14F-4D97-AF65-F5344CB8AC3E}">
        <p14:creationId xmlns:p14="http://schemas.microsoft.com/office/powerpoint/2010/main" val="1677757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1005007" y="451187"/>
            <a:ext cx="18093096" cy="1887860"/>
          </a:xfrm>
          <a:prstGeom prst="rect">
            <a:avLst/>
          </a:prstGeom>
          <a:noFill/>
          <a:ln w="0">
            <a:noFill/>
          </a:ln>
        </p:spPr>
        <p:txBody>
          <a:bodyPr lIns="0" tIns="0" rIns="0" bIns="0" anchor="ctr">
            <a:noAutofit/>
          </a:bodyPr>
          <a:lstStyle>
            <a:lvl1pPr indent="0" algn="ctr">
              <a:buNone/>
              <a:defRPr/>
            </a:lvl1pPr>
          </a:lstStyle>
          <a:p>
            <a:pPr indent="0" algn="ctr">
              <a:buNone/>
            </a:pPr>
            <a:endParaRPr lang="ru-RU" sz="7256" b="0" strike="noStrike" spc="-2">
              <a:solidFill>
                <a:srgbClr val="000000"/>
              </a:solidFill>
              <a:latin typeface="Arial"/>
            </a:endParaRPr>
          </a:p>
        </p:txBody>
      </p:sp>
      <p:sp>
        <p:nvSpPr>
          <p:cNvPr id="56" name="PlaceHolder 2"/>
          <p:cNvSpPr>
            <a:spLocks noGrp="1"/>
          </p:cNvSpPr>
          <p:nvPr>
            <p:ph/>
          </p:nvPr>
        </p:nvSpPr>
        <p:spPr>
          <a:xfrm>
            <a:off x="1005007" y="2645972"/>
            <a:ext cx="8828985" cy="3128030"/>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57" name="PlaceHolder 3"/>
          <p:cNvSpPr>
            <a:spLocks noGrp="1"/>
          </p:cNvSpPr>
          <p:nvPr>
            <p:ph/>
          </p:nvPr>
        </p:nvSpPr>
        <p:spPr>
          <a:xfrm>
            <a:off x="10276242" y="2645973"/>
            <a:ext cx="8828985" cy="6558829"/>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58" name="PlaceHolder 4"/>
          <p:cNvSpPr>
            <a:spLocks noGrp="1"/>
          </p:cNvSpPr>
          <p:nvPr>
            <p:ph/>
          </p:nvPr>
        </p:nvSpPr>
        <p:spPr>
          <a:xfrm>
            <a:off x="1005007" y="6072023"/>
            <a:ext cx="8828985" cy="3128030"/>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ED85926D-B8E3-4C58-B415-7DF0105EC539}" type="slidenum">
              <a:t>‹#›</a:t>
            </a:fld>
            <a:endParaRPr/>
          </a:p>
        </p:txBody>
      </p:sp>
      <p:sp>
        <p:nvSpPr>
          <p:cNvPr id="8" name="PlaceHolder 7"/>
          <p:cNvSpPr>
            <a:spLocks noGrp="1"/>
          </p:cNvSpPr>
          <p:nvPr>
            <p:ph type="dt" idx="6"/>
          </p:nvPr>
        </p:nvSpPr>
        <p:spPr/>
        <p:txBody>
          <a:bodyPr/>
          <a:lstStyle/>
          <a:p>
            <a:endParaRPr/>
          </a:p>
        </p:txBody>
      </p:sp>
    </p:spTree>
    <p:extLst>
      <p:ext uri="{BB962C8B-B14F-4D97-AF65-F5344CB8AC3E}">
        <p14:creationId xmlns:p14="http://schemas.microsoft.com/office/powerpoint/2010/main" val="2530895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1005007" y="451187"/>
            <a:ext cx="18093096" cy="1887860"/>
          </a:xfrm>
          <a:prstGeom prst="rect">
            <a:avLst/>
          </a:prstGeom>
          <a:noFill/>
          <a:ln w="0">
            <a:noFill/>
          </a:ln>
        </p:spPr>
        <p:txBody>
          <a:bodyPr lIns="0" tIns="0" rIns="0" bIns="0" anchor="ctr">
            <a:noAutofit/>
          </a:bodyPr>
          <a:lstStyle>
            <a:lvl1pPr indent="0" algn="ctr">
              <a:buNone/>
              <a:defRPr/>
            </a:lvl1pPr>
          </a:lstStyle>
          <a:p>
            <a:pPr indent="0" algn="ctr">
              <a:buNone/>
            </a:pPr>
            <a:endParaRPr lang="ru-RU" sz="7256" b="0" strike="noStrike" spc="-2">
              <a:solidFill>
                <a:srgbClr val="000000"/>
              </a:solidFill>
              <a:latin typeface="Arial"/>
            </a:endParaRPr>
          </a:p>
        </p:txBody>
      </p:sp>
      <p:sp>
        <p:nvSpPr>
          <p:cNvPr id="60" name="PlaceHolder 2"/>
          <p:cNvSpPr>
            <a:spLocks noGrp="1"/>
          </p:cNvSpPr>
          <p:nvPr>
            <p:ph/>
          </p:nvPr>
        </p:nvSpPr>
        <p:spPr>
          <a:xfrm>
            <a:off x="1005007" y="2645973"/>
            <a:ext cx="8828985" cy="6558829"/>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61" name="PlaceHolder 3"/>
          <p:cNvSpPr>
            <a:spLocks noGrp="1"/>
          </p:cNvSpPr>
          <p:nvPr>
            <p:ph/>
          </p:nvPr>
        </p:nvSpPr>
        <p:spPr>
          <a:xfrm>
            <a:off x="10276242" y="2645972"/>
            <a:ext cx="8828985" cy="3128030"/>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62" name="PlaceHolder 4"/>
          <p:cNvSpPr>
            <a:spLocks noGrp="1"/>
          </p:cNvSpPr>
          <p:nvPr>
            <p:ph/>
          </p:nvPr>
        </p:nvSpPr>
        <p:spPr>
          <a:xfrm>
            <a:off x="10276242" y="6072023"/>
            <a:ext cx="8828985" cy="3128030"/>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52D57A1A-CCA8-416E-938D-9CC34A928FD3}" type="slidenum">
              <a:t>‹#›</a:t>
            </a:fld>
            <a:endParaRPr/>
          </a:p>
        </p:txBody>
      </p:sp>
      <p:sp>
        <p:nvSpPr>
          <p:cNvPr id="8" name="PlaceHolder 7"/>
          <p:cNvSpPr>
            <a:spLocks noGrp="1"/>
          </p:cNvSpPr>
          <p:nvPr>
            <p:ph type="dt" idx="6"/>
          </p:nvPr>
        </p:nvSpPr>
        <p:spPr/>
        <p:txBody>
          <a:bodyPr/>
          <a:lstStyle/>
          <a:p>
            <a:endParaRPr/>
          </a:p>
        </p:txBody>
      </p:sp>
    </p:spTree>
    <p:extLst>
      <p:ext uri="{BB962C8B-B14F-4D97-AF65-F5344CB8AC3E}">
        <p14:creationId xmlns:p14="http://schemas.microsoft.com/office/powerpoint/2010/main" val="1557311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91E82152-B2BF-4DAE-9F51-D35FCC679A05}" type="datetimeFigureOut">
              <a:rPr lang="en-US" smtClean="0"/>
              <a:t>6/15/2025</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marL="38100">
              <a:lnSpc>
                <a:spcPct val="100000"/>
              </a:lnSpc>
              <a:spcBef>
                <a:spcPts val="35"/>
              </a:spcBef>
            </a:pPr>
            <a:fld id="{81D60167-4931-47E6-BA6A-407CBD079E47}" type="slidenum">
              <a:rPr lang="en-US" spc="175" smtClean="0"/>
              <a:t>‹#›</a:t>
            </a:fld>
            <a:endParaRPr lang="en-US" spc="175" dirty="0"/>
          </a:p>
        </p:txBody>
      </p:sp>
    </p:spTree>
    <p:extLst>
      <p:ext uri="{BB962C8B-B14F-4D97-AF65-F5344CB8AC3E}">
        <p14:creationId xmlns:p14="http://schemas.microsoft.com/office/powerpoint/2010/main" val="188982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1005007" y="451187"/>
            <a:ext cx="18093096" cy="1887860"/>
          </a:xfrm>
          <a:prstGeom prst="rect">
            <a:avLst/>
          </a:prstGeom>
          <a:noFill/>
          <a:ln w="0">
            <a:noFill/>
          </a:ln>
        </p:spPr>
        <p:txBody>
          <a:bodyPr lIns="0" tIns="0" rIns="0" bIns="0" anchor="ctr">
            <a:noAutofit/>
          </a:bodyPr>
          <a:lstStyle>
            <a:lvl1pPr indent="0" algn="ctr">
              <a:buNone/>
              <a:defRPr/>
            </a:lvl1pPr>
          </a:lstStyle>
          <a:p>
            <a:pPr indent="0" algn="ctr">
              <a:buNone/>
            </a:pPr>
            <a:endParaRPr lang="ru-RU" sz="7256" b="0" strike="noStrike" spc="-2">
              <a:solidFill>
                <a:srgbClr val="000000"/>
              </a:solidFill>
              <a:latin typeface="Arial"/>
            </a:endParaRPr>
          </a:p>
        </p:txBody>
      </p:sp>
      <p:sp>
        <p:nvSpPr>
          <p:cNvPr id="64" name="PlaceHolder 2"/>
          <p:cNvSpPr>
            <a:spLocks noGrp="1"/>
          </p:cNvSpPr>
          <p:nvPr>
            <p:ph/>
          </p:nvPr>
        </p:nvSpPr>
        <p:spPr>
          <a:xfrm>
            <a:off x="1005007" y="2645972"/>
            <a:ext cx="8828985" cy="3128030"/>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65" name="PlaceHolder 3"/>
          <p:cNvSpPr>
            <a:spLocks noGrp="1"/>
          </p:cNvSpPr>
          <p:nvPr>
            <p:ph/>
          </p:nvPr>
        </p:nvSpPr>
        <p:spPr>
          <a:xfrm>
            <a:off x="10276242" y="2645972"/>
            <a:ext cx="8828985" cy="3128030"/>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66" name="PlaceHolder 4"/>
          <p:cNvSpPr>
            <a:spLocks noGrp="1"/>
          </p:cNvSpPr>
          <p:nvPr>
            <p:ph/>
          </p:nvPr>
        </p:nvSpPr>
        <p:spPr>
          <a:xfrm>
            <a:off x="1005007" y="6072023"/>
            <a:ext cx="18093096" cy="3128030"/>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1D4D643B-867A-4EE3-8D53-5434F5985C50}" type="slidenum">
              <a:t>‹#›</a:t>
            </a:fld>
            <a:endParaRPr/>
          </a:p>
        </p:txBody>
      </p:sp>
      <p:sp>
        <p:nvSpPr>
          <p:cNvPr id="8" name="PlaceHolder 7"/>
          <p:cNvSpPr>
            <a:spLocks noGrp="1"/>
          </p:cNvSpPr>
          <p:nvPr>
            <p:ph type="dt" idx="6"/>
          </p:nvPr>
        </p:nvSpPr>
        <p:spPr/>
        <p:txBody>
          <a:bodyPr/>
          <a:lstStyle/>
          <a:p>
            <a:endParaRPr/>
          </a:p>
        </p:txBody>
      </p:sp>
    </p:spTree>
    <p:extLst>
      <p:ext uri="{BB962C8B-B14F-4D97-AF65-F5344CB8AC3E}">
        <p14:creationId xmlns:p14="http://schemas.microsoft.com/office/powerpoint/2010/main" val="1219794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1005007" y="451187"/>
            <a:ext cx="18093096" cy="1887860"/>
          </a:xfrm>
          <a:prstGeom prst="rect">
            <a:avLst/>
          </a:prstGeom>
          <a:noFill/>
          <a:ln w="0">
            <a:noFill/>
          </a:ln>
        </p:spPr>
        <p:txBody>
          <a:bodyPr lIns="0" tIns="0" rIns="0" bIns="0" anchor="ctr">
            <a:noAutofit/>
          </a:bodyPr>
          <a:lstStyle>
            <a:lvl1pPr indent="0" algn="ctr">
              <a:buNone/>
              <a:defRPr/>
            </a:lvl1pPr>
          </a:lstStyle>
          <a:p>
            <a:pPr indent="0" algn="ctr">
              <a:buNone/>
            </a:pPr>
            <a:endParaRPr lang="ru-RU" sz="7256" b="0" strike="noStrike" spc="-2">
              <a:solidFill>
                <a:srgbClr val="000000"/>
              </a:solidFill>
              <a:latin typeface="Arial"/>
            </a:endParaRPr>
          </a:p>
        </p:txBody>
      </p:sp>
      <p:sp>
        <p:nvSpPr>
          <p:cNvPr id="68" name="PlaceHolder 2"/>
          <p:cNvSpPr>
            <a:spLocks noGrp="1"/>
          </p:cNvSpPr>
          <p:nvPr>
            <p:ph/>
          </p:nvPr>
        </p:nvSpPr>
        <p:spPr>
          <a:xfrm>
            <a:off x="1005007" y="2645972"/>
            <a:ext cx="18093096" cy="3128030"/>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69" name="PlaceHolder 3"/>
          <p:cNvSpPr>
            <a:spLocks noGrp="1"/>
          </p:cNvSpPr>
          <p:nvPr>
            <p:ph/>
          </p:nvPr>
        </p:nvSpPr>
        <p:spPr>
          <a:xfrm>
            <a:off x="1005007" y="6072023"/>
            <a:ext cx="18093096" cy="3128030"/>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4333785B-F453-4496-B96A-E38D81C64D93}" type="slidenum">
              <a:t>‹#›</a:t>
            </a:fld>
            <a:endParaRPr/>
          </a:p>
        </p:txBody>
      </p:sp>
      <p:sp>
        <p:nvSpPr>
          <p:cNvPr id="7" name="PlaceHolder 6"/>
          <p:cNvSpPr>
            <a:spLocks noGrp="1"/>
          </p:cNvSpPr>
          <p:nvPr>
            <p:ph type="dt" idx="6"/>
          </p:nvPr>
        </p:nvSpPr>
        <p:spPr/>
        <p:txBody>
          <a:bodyPr/>
          <a:lstStyle/>
          <a:p>
            <a:endParaRPr/>
          </a:p>
        </p:txBody>
      </p:sp>
    </p:spTree>
    <p:extLst>
      <p:ext uri="{BB962C8B-B14F-4D97-AF65-F5344CB8AC3E}">
        <p14:creationId xmlns:p14="http://schemas.microsoft.com/office/powerpoint/2010/main" val="7672346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1005007" y="451187"/>
            <a:ext cx="18093096" cy="1887860"/>
          </a:xfrm>
          <a:prstGeom prst="rect">
            <a:avLst/>
          </a:prstGeom>
          <a:noFill/>
          <a:ln w="0">
            <a:noFill/>
          </a:ln>
        </p:spPr>
        <p:txBody>
          <a:bodyPr lIns="0" tIns="0" rIns="0" bIns="0" anchor="ctr">
            <a:noAutofit/>
          </a:bodyPr>
          <a:lstStyle>
            <a:lvl1pPr indent="0" algn="ctr">
              <a:buNone/>
              <a:defRPr/>
            </a:lvl1pPr>
          </a:lstStyle>
          <a:p>
            <a:pPr indent="0" algn="ctr">
              <a:buNone/>
            </a:pPr>
            <a:endParaRPr lang="ru-RU" sz="7256" b="0" strike="noStrike" spc="-2">
              <a:solidFill>
                <a:srgbClr val="000000"/>
              </a:solidFill>
              <a:latin typeface="Arial"/>
            </a:endParaRPr>
          </a:p>
        </p:txBody>
      </p:sp>
      <p:sp>
        <p:nvSpPr>
          <p:cNvPr id="71" name="PlaceHolder 2"/>
          <p:cNvSpPr>
            <a:spLocks noGrp="1"/>
          </p:cNvSpPr>
          <p:nvPr>
            <p:ph/>
          </p:nvPr>
        </p:nvSpPr>
        <p:spPr>
          <a:xfrm>
            <a:off x="1005007" y="2645972"/>
            <a:ext cx="8828985" cy="3128030"/>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72" name="PlaceHolder 3"/>
          <p:cNvSpPr>
            <a:spLocks noGrp="1"/>
          </p:cNvSpPr>
          <p:nvPr>
            <p:ph/>
          </p:nvPr>
        </p:nvSpPr>
        <p:spPr>
          <a:xfrm>
            <a:off x="10276242" y="2645972"/>
            <a:ext cx="8828985" cy="3128030"/>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73" name="PlaceHolder 4"/>
          <p:cNvSpPr>
            <a:spLocks noGrp="1"/>
          </p:cNvSpPr>
          <p:nvPr>
            <p:ph/>
          </p:nvPr>
        </p:nvSpPr>
        <p:spPr>
          <a:xfrm>
            <a:off x="1005007" y="6072023"/>
            <a:ext cx="8828985" cy="3128030"/>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74" name="PlaceHolder 5"/>
          <p:cNvSpPr>
            <a:spLocks noGrp="1"/>
          </p:cNvSpPr>
          <p:nvPr>
            <p:ph/>
          </p:nvPr>
        </p:nvSpPr>
        <p:spPr>
          <a:xfrm>
            <a:off x="10276242" y="6072023"/>
            <a:ext cx="8828985" cy="3128030"/>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7" name="PlaceHolder 6"/>
          <p:cNvSpPr>
            <a:spLocks noGrp="1"/>
          </p:cNvSpPr>
          <p:nvPr>
            <p:ph type="ftr" idx="4"/>
          </p:nvPr>
        </p:nvSpPr>
        <p:spPr/>
        <p:txBody>
          <a:bodyPr/>
          <a:lstStyle/>
          <a:p>
            <a:r>
              <a:t>Footer</a:t>
            </a:r>
          </a:p>
        </p:txBody>
      </p:sp>
      <p:sp>
        <p:nvSpPr>
          <p:cNvPr id="8" name="PlaceHolder 7"/>
          <p:cNvSpPr>
            <a:spLocks noGrp="1"/>
          </p:cNvSpPr>
          <p:nvPr>
            <p:ph type="sldNum" idx="5"/>
          </p:nvPr>
        </p:nvSpPr>
        <p:spPr/>
        <p:txBody>
          <a:bodyPr/>
          <a:lstStyle/>
          <a:p>
            <a:fld id="{3E00CC29-C32F-4CFE-B008-0A9AA2E7DA2A}" type="slidenum">
              <a:t>‹#›</a:t>
            </a:fld>
            <a:endParaRPr/>
          </a:p>
        </p:txBody>
      </p:sp>
      <p:sp>
        <p:nvSpPr>
          <p:cNvPr id="9" name="PlaceHolder 8"/>
          <p:cNvSpPr>
            <a:spLocks noGrp="1"/>
          </p:cNvSpPr>
          <p:nvPr>
            <p:ph type="dt" idx="6"/>
          </p:nvPr>
        </p:nvSpPr>
        <p:spPr/>
        <p:txBody>
          <a:bodyPr/>
          <a:lstStyle/>
          <a:p>
            <a:endParaRPr/>
          </a:p>
        </p:txBody>
      </p:sp>
    </p:spTree>
    <p:extLst>
      <p:ext uri="{BB962C8B-B14F-4D97-AF65-F5344CB8AC3E}">
        <p14:creationId xmlns:p14="http://schemas.microsoft.com/office/powerpoint/2010/main" val="1570279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1005007" y="451187"/>
            <a:ext cx="18093096" cy="1887860"/>
          </a:xfrm>
          <a:prstGeom prst="rect">
            <a:avLst/>
          </a:prstGeom>
          <a:noFill/>
          <a:ln w="0">
            <a:noFill/>
          </a:ln>
        </p:spPr>
        <p:txBody>
          <a:bodyPr lIns="0" tIns="0" rIns="0" bIns="0" anchor="ctr">
            <a:noAutofit/>
          </a:bodyPr>
          <a:lstStyle>
            <a:lvl1pPr indent="0" algn="ctr">
              <a:buNone/>
              <a:defRPr/>
            </a:lvl1pPr>
          </a:lstStyle>
          <a:p>
            <a:pPr indent="0" algn="ctr">
              <a:buNone/>
            </a:pPr>
            <a:endParaRPr lang="ru-RU" sz="7256" b="0" strike="noStrike" spc="-2">
              <a:solidFill>
                <a:srgbClr val="000000"/>
              </a:solidFill>
              <a:latin typeface="Arial"/>
            </a:endParaRPr>
          </a:p>
        </p:txBody>
      </p:sp>
      <p:sp>
        <p:nvSpPr>
          <p:cNvPr id="76" name="PlaceHolder 2"/>
          <p:cNvSpPr>
            <a:spLocks noGrp="1"/>
          </p:cNvSpPr>
          <p:nvPr>
            <p:ph/>
          </p:nvPr>
        </p:nvSpPr>
        <p:spPr>
          <a:xfrm>
            <a:off x="1005007" y="2645972"/>
            <a:ext cx="5825836" cy="3128030"/>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77" name="PlaceHolder 3"/>
          <p:cNvSpPr>
            <a:spLocks noGrp="1"/>
          </p:cNvSpPr>
          <p:nvPr>
            <p:ph/>
          </p:nvPr>
        </p:nvSpPr>
        <p:spPr>
          <a:xfrm>
            <a:off x="7122906" y="2645972"/>
            <a:ext cx="5825836" cy="3128030"/>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78" name="PlaceHolder 4"/>
          <p:cNvSpPr>
            <a:spLocks noGrp="1"/>
          </p:cNvSpPr>
          <p:nvPr>
            <p:ph/>
          </p:nvPr>
        </p:nvSpPr>
        <p:spPr>
          <a:xfrm>
            <a:off x="13240806" y="2645972"/>
            <a:ext cx="5825836" cy="3128030"/>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79" name="PlaceHolder 5"/>
          <p:cNvSpPr>
            <a:spLocks noGrp="1"/>
          </p:cNvSpPr>
          <p:nvPr>
            <p:ph/>
          </p:nvPr>
        </p:nvSpPr>
        <p:spPr>
          <a:xfrm>
            <a:off x="1005007" y="6072023"/>
            <a:ext cx="5825836" cy="3128030"/>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80" name="PlaceHolder 6"/>
          <p:cNvSpPr>
            <a:spLocks noGrp="1"/>
          </p:cNvSpPr>
          <p:nvPr>
            <p:ph/>
          </p:nvPr>
        </p:nvSpPr>
        <p:spPr>
          <a:xfrm>
            <a:off x="7122906" y="6072023"/>
            <a:ext cx="5825836" cy="3128030"/>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81" name="PlaceHolder 7"/>
          <p:cNvSpPr>
            <a:spLocks noGrp="1"/>
          </p:cNvSpPr>
          <p:nvPr>
            <p:ph/>
          </p:nvPr>
        </p:nvSpPr>
        <p:spPr>
          <a:xfrm>
            <a:off x="13240806" y="6072023"/>
            <a:ext cx="5825836" cy="3128030"/>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9" name="PlaceHolder 8"/>
          <p:cNvSpPr>
            <a:spLocks noGrp="1"/>
          </p:cNvSpPr>
          <p:nvPr>
            <p:ph type="ftr" idx="4"/>
          </p:nvPr>
        </p:nvSpPr>
        <p:spPr/>
        <p:txBody>
          <a:bodyPr/>
          <a:lstStyle/>
          <a:p>
            <a:r>
              <a:t>Footer</a:t>
            </a:r>
          </a:p>
        </p:txBody>
      </p:sp>
      <p:sp>
        <p:nvSpPr>
          <p:cNvPr id="10" name="PlaceHolder 9"/>
          <p:cNvSpPr>
            <a:spLocks noGrp="1"/>
          </p:cNvSpPr>
          <p:nvPr>
            <p:ph type="sldNum" idx="5"/>
          </p:nvPr>
        </p:nvSpPr>
        <p:spPr/>
        <p:txBody>
          <a:bodyPr/>
          <a:lstStyle/>
          <a:p>
            <a:fld id="{F7A45715-B467-465D-ADB4-471C46223F05}" type="slidenum">
              <a:t>‹#›</a:t>
            </a:fld>
            <a:endParaRPr/>
          </a:p>
        </p:txBody>
      </p:sp>
      <p:sp>
        <p:nvSpPr>
          <p:cNvPr id="11" name="PlaceHolder 10"/>
          <p:cNvSpPr>
            <a:spLocks noGrp="1"/>
          </p:cNvSpPr>
          <p:nvPr>
            <p:ph type="dt" idx="6"/>
          </p:nvPr>
        </p:nvSpPr>
        <p:spPr/>
        <p:txBody>
          <a:bodyPr/>
          <a:lstStyle/>
          <a:p>
            <a:endParaRPr/>
          </a:p>
        </p:txBody>
      </p:sp>
    </p:spTree>
    <p:extLst>
      <p:ext uri="{BB962C8B-B14F-4D97-AF65-F5344CB8AC3E}">
        <p14:creationId xmlns:p14="http://schemas.microsoft.com/office/powerpoint/2010/main" val="1060801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86" y="2819485"/>
            <a:ext cx="17339786" cy="4704375"/>
          </a:xfrm>
        </p:spPr>
        <p:txBody>
          <a:bodyPr anchor="b"/>
          <a:lstStyle>
            <a:lvl1pPr>
              <a:defRPr sz="9894"/>
            </a:lvl1pPr>
          </a:lstStyle>
          <a:p>
            <a:r>
              <a:rPr lang="ru-RU"/>
              <a:t>Образец заголовка</a:t>
            </a:r>
            <a:endParaRPr lang="en-US"/>
          </a:p>
        </p:txBody>
      </p:sp>
      <p:sp>
        <p:nvSpPr>
          <p:cNvPr id="3" name="Текст 2"/>
          <p:cNvSpPr>
            <a:spLocks noGrp="1"/>
          </p:cNvSpPr>
          <p:nvPr>
            <p:ph type="body" idx="1"/>
          </p:nvPr>
        </p:nvSpPr>
        <p:spPr>
          <a:xfrm>
            <a:off x="1371686" y="7568366"/>
            <a:ext cx="17339786" cy="2473919"/>
          </a:xfrm>
        </p:spPr>
        <p:txBody>
          <a:bodyPr/>
          <a:lstStyle>
            <a:lvl1pPr marL="0" indent="0">
              <a:buNone/>
              <a:defRPr sz="3958">
                <a:solidFill>
                  <a:schemeClr val="tx1">
                    <a:tint val="75000"/>
                  </a:schemeClr>
                </a:solidFill>
              </a:defRPr>
            </a:lvl1pPr>
            <a:lvl2pPr marL="753923" indent="0">
              <a:buNone/>
              <a:defRPr sz="3298">
                <a:solidFill>
                  <a:schemeClr val="tx1">
                    <a:tint val="75000"/>
                  </a:schemeClr>
                </a:solidFill>
              </a:defRPr>
            </a:lvl2pPr>
            <a:lvl3pPr marL="1507846" indent="0">
              <a:buNone/>
              <a:defRPr sz="2968">
                <a:solidFill>
                  <a:schemeClr val="tx1">
                    <a:tint val="75000"/>
                  </a:schemeClr>
                </a:solidFill>
              </a:defRPr>
            </a:lvl3pPr>
            <a:lvl4pPr marL="2261768" indent="0">
              <a:buNone/>
              <a:defRPr sz="2638">
                <a:solidFill>
                  <a:schemeClr val="tx1">
                    <a:tint val="75000"/>
                  </a:schemeClr>
                </a:solidFill>
              </a:defRPr>
            </a:lvl4pPr>
            <a:lvl5pPr marL="3015691" indent="0">
              <a:buNone/>
              <a:defRPr sz="2638">
                <a:solidFill>
                  <a:schemeClr val="tx1">
                    <a:tint val="75000"/>
                  </a:schemeClr>
                </a:solidFill>
              </a:defRPr>
            </a:lvl5pPr>
            <a:lvl6pPr marL="3769614" indent="0">
              <a:buNone/>
              <a:defRPr sz="2638">
                <a:solidFill>
                  <a:schemeClr val="tx1">
                    <a:tint val="75000"/>
                  </a:schemeClr>
                </a:solidFill>
              </a:defRPr>
            </a:lvl6pPr>
            <a:lvl7pPr marL="4523537" indent="0">
              <a:buNone/>
              <a:defRPr sz="2638">
                <a:solidFill>
                  <a:schemeClr val="tx1">
                    <a:tint val="75000"/>
                  </a:schemeClr>
                </a:solidFill>
              </a:defRPr>
            </a:lvl7pPr>
            <a:lvl8pPr marL="5277460" indent="0">
              <a:buNone/>
              <a:defRPr sz="2638">
                <a:solidFill>
                  <a:schemeClr val="tx1">
                    <a:tint val="75000"/>
                  </a:schemeClr>
                </a:solidFill>
              </a:defRPr>
            </a:lvl8pPr>
            <a:lvl9pPr marL="6031382" indent="0">
              <a:buNone/>
              <a:defRPr sz="2638">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1D8BD707-D9CF-40AE-B4C6-C98DA3205C09}" type="datetimeFigureOut">
              <a:rPr lang="en-US" smtClean="0"/>
              <a:t>6/15/2025</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marL="38100">
              <a:lnSpc>
                <a:spcPct val="100000"/>
              </a:lnSpc>
              <a:spcBef>
                <a:spcPts val="35"/>
              </a:spcBef>
            </a:pPr>
            <a:fld id="{81D60167-4931-47E6-BA6A-407CBD079E47}" type="slidenum">
              <a:rPr lang="en-US" spc="175" smtClean="0"/>
              <a:t>‹#›</a:t>
            </a:fld>
            <a:endParaRPr lang="en-US" spc="175" dirty="0"/>
          </a:p>
        </p:txBody>
      </p:sp>
    </p:spTree>
    <p:extLst>
      <p:ext uri="{BB962C8B-B14F-4D97-AF65-F5344CB8AC3E}">
        <p14:creationId xmlns:p14="http://schemas.microsoft.com/office/powerpoint/2010/main" val="250617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sz="half" idx="1"/>
          </p:nvPr>
        </p:nvSpPr>
        <p:spPr>
          <a:xfrm>
            <a:off x="1382157" y="3010591"/>
            <a:ext cx="8544243" cy="717567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Объект 3"/>
          <p:cNvSpPr>
            <a:spLocks noGrp="1"/>
          </p:cNvSpPr>
          <p:nvPr>
            <p:ph sz="half" idx="2"/>
          </p:nvPr>
        </p:nvSpPr>
        <p:spPr>
          <a:xfrm>
            <a:off x="10177700" y="3010591"/>
            <a:ext cx="8544243" cy="717567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p:cNvSpPr>
            <a:spLocks noGrp="1"/>
          </p:cNvSpPr>
          <p:nvPr>
            <p:ph type="dt" sz="half" idx="10"/>
          </p:nvPr>
        </p:nvSpPr>
        <p:spPr/>
        <p:txBody>
          <a:bodyPr/>
          <a:lstStyle/>
          <a:p>
            <a:fld id="{1D8BD707-D9CF-40AE-B4C6-C98DA3205C09}" type="datetimeFigureOut">
              <a:rPr lang="en-US" smtClean="0"/>
              <a:t>6/15/2025</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pPr marL="38100">
              <a:lnSpc>
                <a:spcPct val="100000"/>
              </a:lnSpc>
              <a:spcBef>
                <a:spcPts val="35"/>
              </a:spcBef>
            </a:pPr>
            <a:fld id="{81D60167-4931-47E6-BA6A-407CBD079E47}" type="slidenum">
              <a:rPr lang="en-US" spc="175" smtClean="0"/>
              <a:t>‹#›</a:t>
            </a:fld>
            <a:endParaRPr lang="en-US" spc="175" dirty="0"/>
          </a:p>
        </p:txBody>
      </p:sp>
    </p:spTree>
    <p:extLst>
      <p:ext uri="{BB962C8B-B14F-4D97-AF65-F5344CB8AC3E}">
        <p14:creationId xmlns:p14="http://schemas.microsoft.com/office/powerpoint/2010/main" val="3925850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84776" y="602119"/>
            <a:ext cx="17339786" cy="2185952"/>
          </a:xfrm>
        </p:spPr>
        <p:txBody>
          <a:bodyPr/>
          <a:lstStyle/>
          <a:p>
            <a:r>
              <a:rPr lang="ru-RU"/>
              <a:t>Образец заголовка</a:t>
            </a:r>
            <a:endParaRPr lang="en-US"/>
          </a:p>
        </p:txBody>
      </p:sp>
      <p:sp>
        <p:nvSpPr>
          <p:cNvPr id="3" name="Текст 2"/>
          <p:cNvSpPr>
            <a:spLocks noGrp="1"/>
          </p:cNvSpPr>
          <p:nvPr>
            <p:ph type="body" idx="1"/>
          </p:nvPr>
        </p:nvSpPr>
        <p:spPr>
          <a:xfrm>
            <a:off x="1384776" y="2772362"/>
            <a:ext cx="8504976" cy="1358692"/>
          </a:xfrm>
        </p:spPr>
        <p:txBody>
          <a:bodyPr anchor="b"/>
          <a:lstStyle>
            <a:lvl1pPr marL="0" indent="0">
              <a:buNone/>
              <a:defRPr sz="3958" b="1"/>
            </a:lvl1pPr>
            <a:lvl2pPr marL="753923" indent="0">
              <a:buNone/>
              <a:defRPr sz="329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ru-RU"/>
              <a:t>Образец текста</a:t>
            </a:r>
          </a:p>
        </p:txBody>
      </p:sp>
      <p:sp>
        <p:nvSpPr>
          <p:cNvPr id="4" name="Объект 3"/>
          <p:cNvSpPr>
            <a:spLocks noGrp="1"/>
          </p:cNvSpPr>
          <p:nvPr>
            <p:ph sz="half" idx="2"/>
          </p:nvPr>
        </p:nvSpPr>
        <p:spPr>
          <a:xfrm>
            <a:off x="1384776" y="4131054"/>
            <a:ext cx="8504976" cy="607615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Текст 4"/>
          <p:cNvSpPr>
            <a:spLocks noGrp="1"/>
          </p:cNvSpPr>
          <p:nvPr>
            <p:ph type="body" sz="quarter" idx="3"/>
          </p:nvPr>
        </p:nvSpPr>
        <p:spPr>
          <a:xfrm>
            <a:off x="10177701" y="2772362"/>
            <a:ext cx="8546861" cy="1358692"/>
          </a:xfrm>
        </p:spPr>
        <p:txBody>
          <a:bodyPr anchor="b"/>
          <a:lstStyle>
            <a:lvl1pPr marL="0" indent="0">
              <a:buNone/>
              <a:defRPr sz="3958" b="1"/>
            </a:lvl1pPr>
            <a:lvl2pPr marL="753923" indent="0">
              <a:buNone/>
              <a:defRPr sz="329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ru-RU"/>
              <a:t>Образец текста</a:t>
            </a:r>
          </a:p>
        </p:txBody>
      </p:sp>
      <p:sp>
        <p:nvSpPr>
          <p:cNvPr id="6" name="Объект 5"/>
          <p:cNvSpPr>
            <a:spLocks noGrp="1"/>
          </p:cNvSpPr>
          <p:nvPr>
            <p:ph sz="quarter" idx="4"/>
          </p:nvPr>
        </p:nvSpPr>
        <p:spPr>
          <a:xfrm>
            <a:off x="10177701" y="4131054"/>
            <a:ext cx="8546861" cy="607615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p:cNvSpPr>
            <a:spLocks noGrp="1"/>
          </p:cNvSpPr>
          <p:nvPr>
            <p:ph type="dt" sz="half" idx="10"/>
          </p:nvPr>
        </p:nvSpPr>
        <p:spPr/>
        <p:txBody>
          <a:bodyPr/>
          <a:lstStyle/>
          <a:p>
            <a:fld id="{1D8BD707-D9CF-40AE-B4C6-C98DA3205C09}" type="datetimeFigureOut">
              <a:rPr lang="en-US" smtClean="0"/>
              <a:t>6/15/2025</a:t>
            </a:fld>
            <a:endParaRPr lang="en-US"/>
          </a:p>
        </p:txBody>
      </p:sp>
      <p:sp>
        <p:nvSpPr>
          <p:cNvPr id="8" name="Нижний колонтитул 7"/>
          <p:cNvSpPr>
            <a:spLocks noGrp="1"/>
          </p:cNvSpPr>
          <p:nvPr>
            <p:ph type="ftr" sz="quarter" idx="11"/>
          </p:nvPr>
        </p:nvSpPr>
        <p:spPr/>
        <p:txBody>
          <a:bodyPr/>
          <a:lstStyle/>
          <a:p>
            <a:endParaRPr lang="en-US"/>
          </a:p>
        </p:txBody>
      </p:sp>
      <p:sp>
        <p:nvSpPr>
          <p:cNvPr id="9" name="Номер слайда 8"/>
          <p:cNvSpPr>
            <a:spLocks noGrp="1"/>
          </p:cNvSpPr>
          <p:nvPr>
            <p:ph type="sldNum" sz="quarter" idx="12"/>
          </p:nvPr>
        </p:nvSpPr>
        <p:spPr/>
        <p:txBody>
          <a:bodyPr/>
          <a:lstStyle/>
          <a:p>
            <a:pPr marL="38100">
              <a:lnSpc>
                <a:spcPct val="100000"/>
              </a:lnSpc>
              <a:spcBef>
                <a:spcPts val="35"/>
              </a:spcBef>
            </a:pPr>
            <a:fld id="{81D60167-4931-47E6-BA6A-407CBD079E47}" type="slidenum">
              <a:rPr lang="en-US" spc="175" smtClean="0"/>
              <a:t>‹#›</a:t>
            </a:fld>
            <a:endParaRPr lang="en-US" spc="175" dirty="0"/>
          </a:p>
        </p:txBody>
      </p:sp>
    </p:spTree>
    <p:extLst>
      <p:ext uri="{BB962C8B-B14F-4D97-AF65-F5344CB8AC3E}">
        <p14:creationId xmlns:p14="http://schemas.microsoft.com/office/powerpoint/2010/main" val="3251342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Дата 2"/>
          <p:cNvSpPr>
            <a:spLocks noGrp="1"/>
          </p:cNvSpPr>
          <p:nvPr>
            <p:ph type="dt" sz="half" idx="10"/>
          </p:nvPr>
        </p:nvSpPr>
        <p:spPr/>
        <p:txBody>
          <a:bodyPr/>
          <a:lstStyle/>
          <a:p>
            <a:fld id="{1D8BD707-D9CF-40AE-B4C6-C98DA3205C09}" type="datetimeFigureOut">
              <a:rPr lang="en-US" smtClean="0"/>
              <a:t>6/15/2025</a:t>
            </a:fld>
            <a:endParaRPr lang="en-US"/>
          </a:p>
        </p:txBody>
      </p:sp>
      <p:sp>
        <p:nvSpPr>
          <p:cNvPr id="4" name="Нижний колонтитул 3"/>
          <p:cNvSpPr>
            <a:spLocks noGrp="1"/>
          </p:cNvSpPr>
          <p:nvPr>
            <p:ph type="ftr" sz="quarter" idx="11"/>
          </p:nvPr>
        </p:nvSpPr>
        <p:spPr/>
        <p:txBody>
          <a:bodyPr/>
          <a:lstStyle/>
          <a:p>
            <a:endParaRPr lang="en-US"/>
          </a:p>
        </p:txBody>
      </p:sp>
      <p:sp>
        <p:nvSpPr>
          <p:cNvPr id="5" name="Номер слайда 4"/>
          <p:cNvSpPr>
            <a:spLocks noGrp="1"/>
          </p:cNvSpPr>
          <p:nvPr>
            <p:ph type="sldNum" sz="quarter" idx="12"/>
          </p:nvPr>
        </p:nvSpPr>
        <p:spPr/>
        <p:txBody>
          <a:bodyPr/>
          <a:lstStyle/>
          <a:p>
            <a:pPr marL="38100">
              <a:lnSpc>
                <a:spcPct val="100000"/>
              </a:lnSpc>
              <a:spcBef>
                <a:spcPts val="35"/>
              </a:spcBef>
            </a:pPr>
            <a:fld id="{81D60167-4931-47E6-BA6A-407CBD079E47}" type="slidenum">
              <a:rPr lang="en-US" spc="175" smtClean="0"/>
              <a:t>‹#›</a:t>
            </a:fld>
            <a:endParaRPr lang="en-US" spc="175" dirty="0"/>
          </a:p>
        </p:txBody>
      </p:sp>
    </p:spTree>
    <p:extLst>
      <p:ext uri="{BB962C8B-B14F-4D97-AF65-F5344CB8AC3E}">
        <p14:creationId xmlns:p14="http://schemas.microsoft.com/office/powerpoint/2010/main" val="269776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D8BD707-D9CF-40AE-B4C6-C98DA3205C09}" type="datetimeFigureOut">
              <a:rPr lang="en-US" smtClean="0"/>
              <a:t>6/15/2025</a:t>
            </a:fld>
            <a:endParaRPr lang="en-US"/>
          </a:p>
        </p:txBody>
      </p:sp>
      <p:sp>
        <p:nvSpPr>
          <p:cNvPr id="3" name="Нижний колонтитул 2"/>
          <p:cNvSpPr>
            <a:spLocks noGrp="1"/>
          </p:cNvSpPr>
          <p:nvPr>
            <p:ph type="ftr" sz="quarter" idx="11"/>
          </p:nvPr>
        </p:nvSpPr>
        <p:spPr/>
        <p:txBody>
          <a:bodyPr/>
          <a:lstStyle/>
          <a:p>
            <a:endParaRPr lang="en-US"/>
          </a:p>
        </p:txBody>
      </p:sp>
      <p:sp>
        <p:nvSpPr>
          <p:cNvPr id="4" name="Номер слайда 3"/>
          <p:cNvSpPr>
            <a:spLocks noGrp="1"/>
          </p:cNvSpPr>
          <p:nvPr>
            <p:ph type="sldNum" sz="quarter" idx="12"/>
          </p:nvPr>
        </p:nvSpPr>
        <p:spPr/>
        <p:txBody>
          <a:bodyPr/>
          <a:lstStyle/>
          <a:p>
            <a:pPr marL="38100">
              <a:lnSpc>
                <a:spcPct val="100000"/>
              </a:lnSpc>
              <a:spcBef>
                <a:spcPts val="35"/>
              </a:spcBef>
            </a:pPr>
            <a:fld id="{81D60167-4931-47E6-BA6A-407CBD079E47}" type="slidenum">
              <a:rPr lang="en-US" spc="175" smtClean="0"/>
              <a:t>‹#›</a:t>
            </a:fld>
            <a:endParaRPr lang="en-US" spc="175" dirty="0"/>
          </a:p>
        </p:txBody>
      </p:sp>
    </p:spTree>
    <p:extLst>
      <p:ext uri="{BB962C8B-B14F-4D97-AF65-F5344CB8AC3E}">
        <p14:creationId xmlns:p14="http://schemas.microsoft.com/office/powerpoint/2010/main" val="241527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84776" y="753957"/>
            <a:ext cx="6484095" cy="2638848"/>
          </a:xfrm>
        </p:spPr>
        <p:txBody>
          <a:bodyPr anchor="b"/>
          <a:lstStyle>
            <a:lvl1pPr>
              <a:defRPr sz="5277"/>
            </a:lvl1pPr>
          </a:lstStyle>
          <a:p>
            <a:r>
              <a:rPr lang="ru-RU"/>
              <a:t>Образец заголовка</a:t>
            </a:r>
            <a:endParaRPr lang="en-US"/>
          </a:p>
        </p:txBody>
      </p:sp>
      <p:sp>
        <p:nvSpPr>
          <p:cNvPr id="3" name="Объект 2"/>
          <p:cNvSpPr>
            <a:spLocks noGrp="1"/>
          </p:cNvSpPr>
          <p:nvPr>
            <p:ph idx="1"/>
          </p:nvPr>
        </p:nvSpPr>
        <p:spPr>
          <a:xfrm>
            <a:off x="8546861" y="1628338"/>
            <a:ext cx="10177701" cy="8036969"/>
          </a:xfrm>
        </p:spPr>
        <p:txBody>
          <a:bodyPr/>
          <a:lstStyle>
            <a:lvl1pPr>
              <a:defRPr sz="5277"/>
            </a:lvl1pPr>
            <a:lvl2pPr>
              <a:defRPr sz="4617"/>
            </a:lvl2pPr>
            <a:lvl3pPr>
              <a:defRPr sz="3958"/>
            </a:lvl3pPr>
            <a:lvl4pPr>
              <a:defRPr sz="3298"/>
            </a:lvl4pPr>
            <a:lvl5pPr>
              <a:defRPr sz="3298"/>
            </a:lvl5pPr>
            <a:lvl6pPr>
              <a:defRPr sz="3298"/>
            </a:lvl6pPr>
            <a:lvl7pPr>
              <a:defRPr sz="3298"/>
            </a:lvl7pPr>
            <a:lvl8pPr>
              <a:defRPr sz="3298"/>
            </a:lvl8pPr>
            <a:lvl9pPr>
              <a:defRPr sz="3298"/>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Текст 3"/>
          <p:cNvSpPr>
            <a:spLocks noGrp="1"/>
          </p:cNvSpPr>
          <p:nvPr>
            <p:ph type="body" sz="half" idx="2"/>
          </p:nvPr>
        </p:nvSpPr>
        <p:spPr>
          <a:xfrm>
            <a:off x="1384776" y="3392805"/>
            <a:ext cx="6484095" cy="6285591"/>
          </a:xfrm>
        </p:spPr>
        <p:txBody>
          <a:bodyPr/>
          <a:lstStyle>
            <a:lvl1pPr marL="0" indent="0">
              <a:buNone/>
              <a:defRPr sz="2638"/>
            </a:lvl1pPr>
            <a:lvl2pPr marL="753923" indent="0">
              <a:buNone/>
              <a:defRPr sz="2309"/>
            </a:lvl2pPr>
            <a:lvl3pPr marL="1507846" indent="0">
              <a:buNone/>
              <a:defRPr sz="1979"/>
            </a:lvl3pPr>
            <a:lvl4pPr marL="2261768" indent="0">
              <a:buNone/>
              <a:defRPr sz="1649"/>
            </a:lvl4pPr>
            <a:lvl5pPr marL="3015691" indent="0">
              <a:buNone/>
              <a:defRPr sz="1649"/>
            </a:lvl5pPr>
            <a:lvl6pPr marL="3769614" indent="0">
              <a:buNone/>
              <a:defRPr sz="1649"/>
            </a:lvl6pPr>
            <a:lvl7pPr marL="4523537" indent="0">
              <a:buNone/>
              <a:defRPr sz="1649"/>
            </a:lvl7pPr>
            <a:lvl8pPr marL="5277460" indent="0">
              <a:buNone/>
              <a:defRPr sz="1649"/>
            </a:lvl8pPr>
            <a:lvl9pPr marL="6031382" indent="0">
              <a:buNone/>
              <a:defRPr sz="1649"/>
            </a:lvl9pPr>
          </a:lstStyle>
          <a:p>
            <a:pPr lvl="0"/>
            <a:r>
              <a:rPr lang="ru-RU"/>
              <a:t>Образец текста</a:t>
            </a:r>
          </a:p>
        </p:txBody>
      </p:sp>
      <p:sp>
        <p:nvSpPr>
          <p:cNvPr id="5" name="Дата 4"/>
          <p:cNvSpPr>
            <a:spLocks noGrp="1"/>
          </p:cNvSpPr>
          <p:nvPr>
            <p:ph type="dt" sz="half" idx="10"/>
          </p:nvPr>
        </p:nvSpPr>
        <p:spPr/>
        <p:txBody>
          <a:bodyPr/>
          <a:lstStyle/>
          <a:p>
            <a:fld id="{1D8BD707-D9CF-40AE-B4C6-C98DA3205C09}" type="datetimeFigureOut">
              <a:rPr lang="en-US" smtClean="0"/>
              <a:t>6/15/2025</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pPr marL="38100">
              <a:lnSpc>
                <a:spcPct val="100000"/>
              </a:lnSpc>
              <a:spcBef>
                <a:spcPts val="35"/>
              </a:spcBef>
            </a:pPr>
            <a:fld id="{81D60167-4931-47E6-BA6A-407CBD079E47}" type="slidenum">
              <a:rPr lang="en-US" spc="175" smtClean="0"/>
              <a:t>‹#›</a:t>
            </a:fld>
            <a:endParaRPr lang="en-US" spc="175" dirty="0"/>
          </a:p>
        </p:txBody>
      </p:sp>
    </p:spTree>
    <p:extLst>
      <p:ext uri="{BB962C8B-B14F-4D97-AF65-F5344CB8AC3E}">
        <p14:creationId xmlns:p14="http://schemas.microsoft.com/office/powerpoint/2010/main" val="316613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84776" y="753957"/>
            <a:ext cx="6484095" cy="2638848"/>
          </a:xfrm>
        </p:spPr>
        <p:txBody>
          <a:bodyPr anchor="b"/>
          <a:lstStyle>
            <a:lvl1pPr>
              <a:defRPr sz="5277"/>
            </a:lvl1pPr>
          </a:lstStyle>
          <a:p>
            <a:r>
              <a:rPr lang="ru-RU"/>
              <a:t>Образец заголовка</a:t>
            </a:r>
            <a:endParaRPr lang="en-US"/>
          </a:p>
        </p:txBody>
      </p:sp>
      <p:sp>
        <p:nvSpPr>
          <p:cNvPr id="3" name="Рисунок 2"/>
          <p:cNvSpPr>
            <a:spLocks noGrp="1"/>
          </p:cNvSpPr>
          <p:nvPr>
            <p:ph type="pic" idx="1"/>
          </p:nvPr>
        </p:nvSpPr>
        <p:spPr>
          <a:xfrm>
            <a:off x="8546861" y="1628338"/>
            <a:ext cx="10177701" cy="8036969"/>
          </a:xfrm>
        </p:spPr>
        <p:txBody>
          <a:bodyPr/>
          <a:lstStyle>
            <a:lvl1pPr marL="0" indent="0">
              <a:buNone/>
              <a:defRPr sz="5277"/>
            </a:lvl1pPr>
            <a:lvl2pPr marL="753923" indent="0">
              <a:buNone/>
              <a:defRPr sz="4617"/>
            </a:lvl2pPr>
            <a:lvl3pPr marL="1507846" indent="0">
              <a:buNone/>
              <a:defRPr sz="3958"/>
            </a:lvl3pPr>
            <a:lvl4pPr marL="2261768" indent="0">
              <a:buNone/>
              <a:defRPr sz="3298"/>
            </a:lvl4pPr>
            <a:lvl5pPr marL="3015691" indent="0">
              <a:buNone/>
              <a:defRPr sz="3298"/>
            </a:lvl5pPr>
            <a:lvl6pPr marL="3769614" indent="0">
              <a:buNone/>
              <a:defRPr sz="3298"/>
            </a:lvl6pPr>
            <a:lvl7pPr marL="4523537" indent="0">
              <a:buNone/>
              <a:defRPr sz="3298"/>
            </a:lvl7pPr>
            <a:lvl8pPr marL="5277460" indent="0">
              <a:buNone/>
              <a:defRPr sz="3298"/>
            </a:lvl8pPr>
            <a:lvl9pPr marL="6031382" indent="0">
              <a:buNone/>
              <a:defRPr sz="3298"/>
            </a:lvl9pPr>
          </a:lstStyle>
          <a:p>
            <a:endParaRPr lang="en-US"/>
          </a:p>
        </p:txBody>
      </p:sp>
      <p:sp>
        <p:nvSpPr>
          <p:cNvPr id="4" name="Текст 3"/>
          <p:cNvSpPr>
            <a:spLocks noGrp="1"/>
          </p:cNvSpPr>
          <p:nvPr>
            <p:ph type="body" sz="half" idx="2"/>
          </p:nvPr>
        </p:nvSpPr>
        <p:spPr>
          <a:xfrm>
            <a:off x="1384776" y="3392805"/>
            <a:ext cx="6484095" cy="6285591"/>
          </a:xfrm>
        </p:spPr>
        <p:txBody>
          <a:bodyPr/>
          <a:lstStyle>
            <a:lvl1pPr marL="0" indent="0">
              <a:buNone/>
              <a:defRPr sz="2638"/>
            </a:lvl1pPr>
            <a:lvl2pPr marL="753923" indent="0">
              <a:buNone/>
              <a:defRPr sz="2309"/>
            </a:lvl2pPr>
            <a:lvl3pPr marL="1507846" indent="0">
              <a:buNone/>
              <a:defRPr sz="1979"/>
            </a:lvl3pPr>
            <a:lvl4pPr marL="2261768" indent="0">
              <a:buNone/>
              <a:defRPr sz="1649"/>
            </a:lvl4pPr>
            <a:lvl5pPr marL="3015691" indent="0">
              <a:buNone/>
              <a:defRPr sz="1649"/>
            </a:lvl5pPr>
            <a:lvl6pPr marL="3769614" indent="0">
              <a:buNone/>
              <a:defRPr sz="1649"/>
            </a:lvl6pPr>
            <a:lvl7pPr marL="4523537" indent="0">
              <a:buNone/>
              <a:defRPr sz="1649"/>
            </a:lvl7pPr>
            <a:lvl8pPr marL="5277460" indent="0">
              <a:buNone/>
              <a:defRPr sz="1649"/>
            </a:lvl8pPr>
            <a:lvl9pPr marL="6031382" indent="0">
              <a:buNone/>
              <a:defRPr sz="1649"/>
            </a:lvl9pPr>
          </a:lstStyle>
          <a:p>
            <a:pPr lvl="0"/>
            <a:r>
              <a:rPr lang="ru-RU"/>
              <a:t>Образец текста</a:t>
            </a:r>
          </a:p>
        </p:txBody>
      </p:sp>
      <p:sp>
        <p:nvSpPr>
          <p:cNvPr id="5" name="Дата 4"/>
          <p:cNvSpPr>
            <a:spLocks noGrp="1"/>
          </p:cNvSpPr>
          <p:nvPr>
            <p:ph type="dt" sz="half" idx="10"/>
          </p:nvPr>
        </p:nvSpPr>
        <p:spPr/>
        <p:txBody>
          <a:bodyPr/>
          <a:lstStyle/>
          <a:p>
            <a:fld id="{1D8BD707-D9CF-40AE-B4C6-C98DA3205C09}" type="datetimeFigureOut">
              <a:rPr lang="en-US" smtClean="0"/>
              <a:t>6/15/2025</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pPr marL="38100">
              <a:lnSpc>
                <a:spcPct val="100000"/>
              </a:lnSpc>
              <a:spcBef>
                <a:spcPts val="35"/>
              </a:spcBef>
            </a:pPr>
            <a:fld id="{81D60167-4931-47E6-BA6A-407CBD079E47}" type="slidenum">
              <a:rPr lang="en-US" spc="175" smtClean="0"/>
              <a:t>‹#›</a:t>
            </a:fld>
            <a:endParaRPr lang="en-US" spc="175" dirty="0"/>
          </a:p>
        </p:txBody>
      </p:sp>
    </p:spTree>
    <p:extLst>
      <p:ext uri="{BB962C8B-B14F-4D97-AF65-F5344CB8AC3E}">
        <p14:creationId xmlns:p14="http://schemas.microsoft.com/office/powerpoint/2010/main" val="241768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82157" y="602119"/>
            <a:ext cx="17339786" cy="2185952"/>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Текст 2"/>
          <p:cNvSpPr>
            <a:spLocks noGrp="1"/>
          </p:cNvSpPr>
          <p:nvPr>
            <p:ph type="body" idx="1"/>
          </p:nvPr>
        </p:nvSpPr>
        <p:spPr>
          <a:xfrm>
            <a:off x="1382157" y="3010591"/>
            <a:ext cx="17339786" cy="7175679"/>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2"/>
          </p:nvPr>
        </p:nvSpPr>
        <p:spPr>
          <a:xfrm>
            <a:off x="1382157" y="10482093"/>
            <a:ext cx="4523423" cy="602118"/>
          </a:xfrm>
          <a:prstGeom prst="rect">
            <a:avLst/>
          </a:prstGeom>
        </p:spPr>
        <p:txBody>
          <a:bodyPr vert="horz" lIns="91440" tIns="45720" rIns="91440" bIns="45720" rtlCol="0" anchor="ctr"/>
          <a:lstStyle>
            <a:lvl1pPr algn="l">
              <a:defRPr sz="1979">
                <a:solidFill>
                  <a:schemeClr val="tx1">
                    <a:tint val="75000"/>
                  </a:schemeClr>
                </a:solidFill>
              </a:defRPr>
            </a:lvl1pPr>
          </a:lstStyle>
          <a:p>
            <a:fld id="{1D8BD707-D9CF-40AE-B4C6-C98DA3205C09}" type="datetimeFigureOut">
              <a:rPr lang="en-US" smtClean="0"/>
              <a:t>6/15/2025</a:t>
            </a:fld>
            <a:endParaRPr lang="en-US"/>
          </a:p>
        </p:txBody>
      </p:sp>
      <p:sp>
        <p:nvSpPr>
          <p:cNvPr id="5" name="Нижний колонтитул 4"/>
          <p:cNvSpPr>
            <a:spLocks noGrp="1"/>
          </p:cNvSpPr>
          <p:nvPr>
            <p:ph type="ftr" sz="quarter" idx="3"/>
          </p:nvPr>
        </p:nvSpPr>
        <p:spPr>
          <a:xfrm>
            <a:off x="6659483" y="10482093"/>
            <a:ext cx="6785134" cy="602118"/>
          </a:xfrm>
          <a:prstGeom prst="rect">
            <a:avLst/>
          </a:prstGeom>
        </p:spPr>
        <p:txBody>
          <a:bodyPr vert="horz" lIns="91440" tIns="45720" rIns="91440" bIns="45720" rtlCol="0" anchor="ctr"/>
          <a:lstStyle>
            <a:lvl1pPr algn="ctr">
              <a:defRPr sz="1979">
                <a:solidFill>
                  <a:schemeClr val="tx1">
                    <a:tint val="75000"/>
                  </a:schemeClr>
                </a:solidFill>
              </a:defRPr>
            </a:lvl1pPr>
          </a:lstStyle>
          <a:p>
            <a:endParaRPr lang="en-US"/>
          </a:p>
        </p:txBody>
      </p:sp>
      <p:sp>
        <p:nvSpPr>
          <p:cNvPr id="6" name="Номер слайда 5"/>
          <p:cNvSpPr>
            <a:spLocks noGrp="1"/>
          </p:cNvSpPr>
          <p:nvPr>
            <p:ph type="sldNum" sz="quarter" idx="4"/>
          </p:nvPr>
        </p:nvSpPr>
        <p:spPr>
          <a:xfrm>
            <a:off x="14198520" y="10482093"/>
            <a:ext cx="4523423" cy="602118"/>
          </a:xfrm>
          <a:prstGeom prst="rect">
            <a:avLst/>
          </a:prstGeom>
        </p:spPr>
        <p:txBody>
          <a:bodyPr vert="horz" lIns="91440" tIns="45720" rIns="91440" bIns="45720" rtlCol="0" anchor="ctr"/>
          <a:lstStyle>
            <a:lvl1pPr algn="r">
              <a:defRPr sz="1979">
                <a:solidFill>
                  <a:schemeClr val="tx1">
                    <a:tint val="75000"/>
                  </a:schemeClr>
                </a:solidFill>
              </a:defRPr>
            </a:lvl1pPr>
          </a:lstStyle>
          <a:p>
            <a:pPr marL="38100">
              <a:lnSpc>
                <a:spcPct val="100000"/>
              </a:lnSpc>
              <a:spcBef>
                <a:spcPts val="35"/>
              </a:spcBef>
            </a:pPr>
            <a:fld id="{81D60167-4931-47E6-BA6A-407CBD079E47}" type="slidenum">
              <a:rPr lang="en-US" spc="175" smtClean="0"/>
              <a:t>‹#›</a:t>
            </a:fld>
            <a:endParaRPr lang="en-US" spc="175" dirty="0"/>
          </a:p>
        </p:txBody>
      </p:sp>
    </p:spTree>
    <p:extLst>
      <p:ext uri="{BB962C8B-B14F-4D97-AF65-F5344CB8AC3E}">
        <p14:creationId xmlns:p14="http://schemas.microsoft.com/office/powerpoint/2010/main" val="210841216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507846" rtl="0" eaLnBrk="1" latinLnBrk="0" hangingPunct="1">
        <a:lnSpc>
          <a:spcPct val="90000"/>
        </a:lnSpc>
        <a:spcBef>
          <a:spcPct val="0"/>
        </a:spcBef>
        <a:buNone/>
        <a:defRPr sz="7256" kern="1200">
          <a:solidFill>
            <a:schemeClr val="tx1"/>
          </a:solidFill>
          <a:latin typeface="+mj-lt"/>
          <a:ea typeface="+mj-ea"/>
          <a:cs typeface="+mj-cs"/>
        </a:defRPr>
      </a:lvl1pPr>
    </p:titleStyle>
    <p:bodyStyle>
      <a:lvl1pPr marL="376961" indent="-376961" algn="l" defTabSz="1507846" rtl="0" eaLnBrk="1" latinLnBrk="0" hangingPunct="1">
        <a:lnSpc>
          <a:spcPct val="90000"/>
        </a:lnSpc>
        <a:spcBef>
          <a:spcPts val="1649"/>
        </a:spcBef>
        <a:buFont typeface="Arial" panose="020B0604020202020204" pitchFamily="34" charset="0"/>
        <a:buChar char="•"/>
        <a:defRPr sz="4617" kern="1200">
          <a:solidFill>
            <a:schemeClr val="tx1"/>
          </a:solidFill>
          <a:latin typeface="+mn-lt"/>
          <a:ea typeface="+mn-ea"/>
          <a:cs typeface="+mn-cs"/>
        </a:defRPr>
      </a:lvl1pPr>
      <a:lvl2pPr marL="1130884" indent="-376961" algn="l" defTabSz="1507846" rtl="0" eaLnBrk="1" latinLnBrk="0" hangingPunct="1">
        <a:lnSpc>
          <a:spcPct val="90000"/>
        </a:lnSpc>
        <a:spcBef>
          <a:spcPts val="824"/>
        </a:spcBef>
        <a:buFont typeface="Arial" panose="020B0604020202020204" pitchFamily="34" charset="0"/>
        <a:buChar char="•"/>
        <a:defRPr sz="3958" kern="1200">
          <a:solidFill>
            <a:schemeClr val="tx1"/>
          </a:solidFill>
          <a:latin typeface="+mn-lt"/>
          <a:ea typeface="+mn-ea"/>
          <a:cs typeface="+mn-cs"/>
        </a:defRPr>
      </a:lvl2pPr>
      <a:lvl3pPr marL="1884807" indent="-376961" algn="l" defTabSz="1507846" rtl="0" eaLnBrk="1" latinLnBrk="0" hangingPunct="1">
        <a:lnSpc>
          <a:spcPct val="90000"/>
        </a:lnSpc>
        <a:spcBef>
          <a:spcPts val="824"/>
        </a:spcBef>
        <a:buFont typeface="Arial" panose="020B0604020202020204" pitchFamily="34" charset="0"/>
        <a:buChar char="•"/>
        <a:defRPr sz="3298" kern="1200">
          <a:solidFill>
            <a:schemeClr val="tx1"/>
          </a:solidFill>
          <a:latin typeface="+mn-lt"/>
          <a:ea typeface="+mn-ea"/>
          <a:cs typeface="+mn-cs"/>
        </a:defRPr>
      </a:lvl3pPr>
      <a:lvl4pPr marL="2638730"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4pPr>
      <a:lvl5pPr marL="3392653"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p:bodyStyle>
    <p:other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ftr" idx="4"/>
          </p:nvPr>
        </p:nvSpPr>
        <p:spPr>
          <a:xfrm>
            <a:off x="6659285" y="10482372"/>
            <a:ext cx="6783353" cy="600197"/>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en-US" sz="2309" b="0" strike="noStrike" spc="-2">
                <a:solidFill>
                  <a:srgbClr val="000000"/>
                </a:solidFill>
                <a:latin typeface="Times New Roman"/>
              </a:defRPr>
            </a:lvl1pPr>
          </a:lstStyle>
          <a:p>
            <a:r>
              <a:rPr lang="en-US"/>
              <a:t>&lt;footer&gt;</a:t>
            </a:r>
          </a:p>
        </p:txBody>
      </p:sp>
      <p:sp>
        <p:nvSpPr>
          <p:cNvPr id="42" name="PlaceHolder 2"/>
          <p:cNvSpPr>
            <a:spLocks noGrp="1"/>
          </p:cNvSpPr>
          <p:nvPr>
            <p:ph type="sldNum" idx="5"/>
          </p:nvPr>
        </p:nvSpPr>
        <p:spPr>
          <a:xfrm>
            <a:off x="14198323" y="10482372"/>
            <a:ext cx="4521642" cy="600197"/>
          </a:xfrm>
          <a:prstGeom prst="rect">
            <a:avLst/>
          </a:prstGeom>
          <a:noFill/>
          <a:ln w="0">
            <a:noFill/>
          </a:ln>
        </p:spPr>
        <p:txBody>
          <a:bodyPr lIns="90000" tIns="45000" rIns="90000" bIns="45000" anchor="ctr">
            <a:noAutofit/>
          </a:bodyPr>
          <a:lstStyle>
            <a:lvl1pPr indent="0" algn="r" defTabSz="1507846">
              <a:lnSpc>
                <a:spcPct val="100000"/>
              </a:lnSpc>
              <a:buNone/>
              <a:tabLst>
                <a:tab pos="0" algn="l"/>
              </a:tabLst>
              <a:defRPr lang="ru-RU" sz="1979" b="0" strike="noStrike" spc="-2">
                <a:solidFill>
                  <a:srgbClr val="8B8B8B"/>
                </a:solidFill>
                <a:latin typeface="Calibri"/>
              </a:defRPr>
            </a:lvl1pPr>
          </a:lstStyle>
          <a:p>
            <a:fld id="{78DE0CD2-2BCE-4716-9299-3230CD3AB79D}" type="slidenum">
              <a:rPr lang="ru-RU" smtClean="0"/>
              <a:pPr/>
              <a:t>‹#›</a:t>
            </a:fld>
            <a:endParaRPr lang="ru-RU">
              <a:solidFill>
                <a:srgbClr val="000000"/>
              </a:solidFill>
              <a:latin typeface="Times New Roman"/>
            </a:endParaRPr>
          </a:p>
        </p:txBody>
      </p:sp>
      <p:sp>
        <p:nvSpPr>
          <p:cNvPr id="43" name="PlaceHolder 3"/>
          <p:cNvSpPr>
            <a:spLocks noGrp="1"/>
          </p:cNvSpPr>
          <p:nvPr>
            <p:ph type="dt" idx="6"/>
          </p:nvPr>
        </p:nvSpPr>
        <p:spPr>
          <a:xfrm>
            <a:off x="1381959" y="10482372"/>
            <a:ext cx="4521642" cy="600197"/>
          </a:xfrm>
          <a:prstGeom prst="rect">
            <a:avLst/>
          </a:prstGeom>
          <a:noFill/>
          <a:ln w="0">
            <a:noFill/>
          </a:ln>
        </p:spPr>
        <p:txBody>
          <a:bodyPr lIns="90000" tIns="45000" rIns="90000" bIns="45000" anchor="ctr">
            <a:noAutofit/>
          </a:bodyPr>
          <a:lstStyle>
            <a:lvl1pPr indent="0">
              <a:buNone/>
              <a:defRPr lang="ru-RU" sz="2309" b="0" strike="noStrike" spc="-2">
                <a:solidFill>
                  <a:srgbClr val="000000"/>
                </a:solidFill>
                <a:latin typeface="Times New Roman"/>
              </a:defRPr>
            </a:lvl1pPr>
          </a:lstStyle>
          <a:p>
            <a:r>
              <a:rPr lang="en-US"/>
              <a:t>&lt;date/time&gt;</a:t>
            </a:r>
          </a:p>
        </p:txBody>
      </p:sp>
      <p:sp>
        <p:nvSpPr>
          <p:cNvPr id="44" name="PlaceHolder 4"/>
          <p:cNvSpPr>
            <a:spLocks noGrp="1"/>
          </p:cNvSpPr>
          <p:nvPr>
            <p:ph type="title"/>
          </p:nvPr>
        </p:nvSpPr>
        <p:spPr>
          <a:xfrm>
            <a:off x="1005007" y="451187"/>
            <a:ext cx="18093096" cy="1887860"/>
          </a:xfrm>
          <a:prstGeom prst="rect">
            <a:avLst/>
          </a:prstGeom>
          <a:noFill/>
          <a:ln w="0">
            <a:noFill/>
          </a:ln>
        </p:spPr>
        <p:txBody>
          <a:bodyPr lIns="0" tIns="0" rIns="0" bIns="0" anchor="ctr">
            <a:noAutofit/>
          </a:bodyPr>
          <a:lstStyle/>
          <a:p>
            <a:pPr indent="0" algn="ctr">
              <a:buNone/>
            </a:pPr>
            <a:r>
              <a:rPr lang="ru-RU" sz="7256" b="0" strike="noStrike" spc="-2">
                <a:solidFill>
                  <a:srgbClr val="000000"/>
                </a:solidFill>
                <a:latin typeface="Arial"/>
              </a:rPr>
              <a:t>Click to edit the title text format</a:t>
            </a:r>
          </a:p>
        </p:txBody>
      </p:sp>
      <p:sp>
        <p:nvSpPr>
          <p:cNvPr id="45" name="PlaceHolder 5"/>
          <p:cNvSpPr>
            <a:spLocks noGrp="1"/>
          </p:cNvSpPr>
          <p:nvPr>
            <p:ph type="body"/>
          </p:nvPr>
        </p:nvSpPr>
        <p:spPr>
          <a:xfrm>
            <a:off x="1005007" y="2645973"/>
            <a:ext cx="18093096" cy="6558829"/>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5277" b="0" strike="noStrike" spc="-2">
                <a:solidFill>
                  <a:srgbClr val="000000"/>
                </a:solidFill>
                <a:latin typeface="Arial"/>
              </a:rPr>
              <a:t>Click to edit the outline text format</a:t>
            </a:r>
          </a:p>
          <a:p>
            <a:pPr marL="1424736" lvl="1" indent="-534276">
              <a:spcBef>
                <a:spcPts val="1870"/>
              </a:spcBef>
              <a:buClr>
                <a:srgbClr val="000000"/>
              </a:buClr>
              <a:buSzPct val="75000"/>
              <a:buFont typeface="Symbol" charset="2"/>
              <a:buChar char=""/>
            </a:pPr>
            <a:r>
              <a:rPr lang="ru-RU" sz="4617" b="0" strike="noStrike" spc="-2">
                <a:solidFill>
                  <a:srgbClr val="000000"/>
                </a:solidFill>
                <a:latin typeface="Arial"/>
              </a:rPr>
              <a:t>Second Outline Level</a:t>
            </a:r>
          </a:p>
          <a:p>
            <a:pPr marL="2137104" lvl="2" indent="-474912">
              <a:spcBef>
                <a:spcPts val="1402"/>
              </a:spcBef>
              <a:buClr>
                <a:srgbClr val="000000"/>
              </a:buClr>
              <a:buSzPct val="45000"/>
              <a:buFont typeface="Wingdings" charset="2"/>
              <a:buChar char=""/>
            </a:pPr>
            <a:r>
              <a:rPr lang="ru-RU" sz="3958" b="0" strike="noStrike" spc="-2">
                <a:solidFill>
                  <a:srgbClr val="000000"/>
                </a:solidFill>
                <a:latin typeface="Arial"/>
              </a:rPr>
              <a:t>Third Outline Level</a:t>
            </a:r>
          </a:p>
          <a:p>
            <a:pPr marL="2849472" lvl="3" indent="-356184">
              <a:spcBef>
                <a:spcPts val="935"/>
              </a:spcBef>
              <a:buClr>
                <a:srgbClr val="000000"/>
              </a:buClr>
              <a:buSzPct val="75000"/>
              <a:buFont typeface="Symbol" charset="2"/>
              <a:buChar char=""/>
            </a:pPr>
            <a:r>
              <a:rPr lang="ru-RU" sz="3298" b="0" strike="noStrike" spc="-2">
                <a:solidFill>
                  <a:srgbClr val="000000"/>
                </a:solidFill>
                <a:latin typeface="Arial"/>
              </a:rPr>
              <a:t>Fourth Outline Level</a:t>
            </a:r>
          </a:p>
          <a:p>
            <a:pPr marL="3561840" lvl="4" indent="-356184">
              <a:spcBef>
                <a:spcPts val="467"/>
              </a:spcBef>
              <a:buClr>
                <a:srgbClr val="000000"/>
              </a:buClr>
              <a:buSzPct val="45000"/>
              <a:buFont typeface="Wingdings" charset="2"/>
              <a:buChar char=""/>
            </a:pPr>
            <a:r>
              <a:rPr lang="ru-RU" sz="3298" b="0" strike="noStrike" spc="-2">
                <a:solidFill>
                  <a:srgbClr val="000000"/>
                </a:solidFill>
                <a:latin typeface="Arial"/>
              </a:rPr>
              <a:t>Fifth Outline Level</a:t>
            </a:r>
          </a:p>
          <a:p>
            <a:pPr marL="4274208" lvl="5" indent="-356184">
              <a:spcBef>
                <a:spcPts val="467"/>
              </a:spcBef>
              <a:buClr>
                <a:srgbClr val="000000"/>
              </a:buClr>
              <a:buSzPct val="45000"/>
              <a:buFont typeface="Wingdings" charset="2"/>
              <a:buChar char=""/>
            </a:pPr>
            <a:r>
              <a:rPr lang="ru-RU" sz="3298" b="0" strike="noStrike" spc="-2">
                <a:solidFill>
                  <a:srgbClr val="000000"/>
                </a:solidFill>
                <a:latin typeface="Arial"/>
              </a:rPr>
              <a:t>Sixth Outline Level</a:t>
            </a:r>
          </a:p>
          <a:p>
            <a:pPr marL="4986576" lvl="6" indent="-356184">
              <a:spcBef>
                <a:spcPts val="467"/>
              </a:spcBef>
              <a:buClr>
                <a:srgbClr val="000000"/>
              </a:buClr>
              <a:buSzPct val="45000"/>
              <a:buFont typeface="Wingdings" charset="2"/>
              <a:buChar char=""/>
            </a:pPr>
            <a:r>
              <a:rPr lang="ru-RU" sz="3298" b="0" strike="noStrike" spc="-2">
                <a:solidFill>
                  <a:srgbClr val="000000"/>
                </a:solidFill>
                <a:latin typeface="Arial"/>
              </a:rPr>
              <a:t>Seventh Outline Level</a:t>
            </a:r>
          </a:p>
        </p:txBody>
      </p:sp>
    </p:spTree>
    <p:extLst>
      <p:ext uri="{BB962C8B-B14F-4D97-AF65-F5344CB8AC3E}">
        <p14:creationId xmlns:p14="http://schemas.microsoft.com/office/powerpoint/2010/main" val="332245806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indent="0" algn="ctr" defTabSz="1507846" rtl="0" eaLnBrk="1" latinLnBrk="0" hangingPunct="1">
        <a:lnSpc>
          <a:spcPct val="90000"/>
        </a:lnSpc>
        <a:spcBef>
          <a:spcPct val="0"/>
        </a:spcBef>
        <a:buNone/>
        <a:defRPr sz="7256" kern="1200">
          <a:solidFill>
            <a:schemeClr val="tx1"/>
          </a:solidFill>
          <a:latin typeface="+mj-lt"/>
          <a:ea typeface="+mj-ea"/>
          <a:cs typeface="+mj-cs"/>
        </a:defRPr>
      </a:lvl1pPr>
    </p:titleStyle>
    <p:bodyStyle>
      <a:lvl1pPr marL="712368" indent="-534276" algn="l" defTabSz="1507846" rtl="0" eaLnBrk="1" latinLnBrk="0" hangingPunct="1">
        <a:lnSpc>
          <a:spcPct val="90000"/>
        </a:lnSpc>
        <a:spcBef>
          <a:spcPts val="2337"/>
        </a:spcBef>
        <a:buClr>
          <a:srgbClr val="000000"/>
        </a:buClr>
        <a:buSzPct val="45000"/>
        <a:buFont typeface="Wingdings" charset="2"/>
        <a:buChar char=""/>
        <a:defRPr sz="4617" kern="1200">
          <a:solidFill>
            <a:schemeClr val="tx1"/>
          </a:solidFill>
          <a:latin typeface="+mn-lt"/>
          <a:ea typeface="+mn-ea"/>
          <a:cs typeface="+mn-cs"/>
        </a:defRPr>
      </a:lvl1pPr>
      <a:lvl2pPr marL="1130884" indent="-376961" algn="l" defTabSz="1507846" rtl="0" eaLnBrk="1" latinLnBrk="0" hangingPunct="1">
        <a:lnSpc>
          <a:spcPct val="90000"/>
        </a:lnSpc>
        <a:spcBef>
          <a:spcPts val="824"/>
        </a:spcBef>
        <a:buFont typeface="Arial" panose="020B0604020202020204" pitchFamily="34" charset="0"/>
        <a:buChar char="•"/>
        <a:defRPr sz="3958" kern="1200">
          <a:solidFill>
            <a:schemeClr val="tx1"/>
          </a:solidFill>
          <a:latin typeface="+mn-lt"/>
          <a:ea typeface="+mn-ea"/>
          <a:cs typeface="+mn-cs"/>
        </a:defRPr>
      </a:lvl2pPr>
      <a:lvl3pPr marL="1884807" indent="-376961" algn="l" defTabSz="1507846" rtl="0" eaLnBrk="1" latinLnBrk="0" hangingPunct="1">
        <a:lnSpc>
          <a:spcPct val="90000"/>
        </a:lnSpc>
        <a:spcBef>
          <a:spcPts val="824"/>
        </a:spcBef>
        <a:buFont typeface="Arial" panose="020B0604020202020204" pitchFamily="34" charset="0"/>
        <a:buChar char="•"/>
        <a:defRPr sz="3298" kern="1200">
          <a:solidFill>
            <a:schemeClr val="tx1"/>
          </a:solidFill>
          <a:latin typeface="+mn-lt"/>
          <a:ea typeface="+mn-ea"/>
          <a:cs typeface="+mn-cs"/>
        </a:defRPr>
      </a:lvl3pPr>
      <a:lvl4pPr marL="2638730"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4pPr>
      <a:lvl5pPr marL="3392653"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p:bodyStyle>
    <p:otherStyle>
      <a:defPPr>
        <a:defRPr lang="ru-RU"/>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TextBox 1"/>
          <p:cNvSpPr/>
          <p:nvPr/>
        </p:nvSpPr>
        <p:spPr>
          <a:xfrm>
            <a:off x="0" y="6268898"/>
            <a:ext cx="20104100" cy="5114755"/>
          </a:xfrm>
          <a:prstGeom prst="rect">
            <a:avLst/>
          </a:prstGeom>
          <a:gradFill rotWithShape="0">
            <a:gsLst>
              <a:gs pos="0">
                <a:srgbClr val="00A0FC"/>
              </a:gs>
              <a:gs pos="100000">
                <a:srgbClr val="AADCF7"/>
              </a:gs>
            </a:gsLst>
            <a:lin ang="5400000"/>
          </a:gradFill>
          <a:ln w="0">
            <a:noFill/>
          </a:ln>
        </p:spPr>
        <p:style>
          <a:lnRef idx="0">
            <a:scrgbClr r="0" g="0" b="0"/>
          </a:lnRef>
          <a:fillRef idx="0">
            <a:scrgbClr r="0" g="0" b="0"/>
          </a:fillRef>
          <a:effectRef idx="0">
            <a:scrgbClr r="0" g="0" b="0"/>
          </a:effectRef>
          <a:fontRef idx="minor"/>
        </p:style>
        <p:txBody>
          <a:bodyPr wrap="square" lIns="143064" tIns="71829" rIns="143064" bIns="71829" anchor="t">
            <a:spAutoFit/>
          </a:bodyPr>
          <a:lstStyle/>
          <a:p>
            <a:pPr algn="ctr" defTabSz="1507846"/>
            <a:endParaRPr lang="ru-RU" sz="4287" spc="-2" dirty="0">
              <a:solidFill>
                <a:srgbClr val="000000"/>
              </a:solidFill>
              <a:latin typeface="Arial"/>
            </a:endParaRPr>
          </a:p>
          <a:p>
            <a:pPr lvl="0" algn="ctr">
              <a:defRPr/>
            </a:pPr>
            <a:r>
              <a:rPr lang="en-US" sz="4000" b="1" spc="-100" dirty="0">
                <a:solidFill>
                  <a:srgbClr val="102D69"/>
                </a:solidFill>
                <a:latin typeface="+mj-lt"/>
                <a:ea typeface="Verdana" panose="020B0604030504040204" pitchFamily="34" charset="0"/>
              </a:rPr>
              <a:t>Session of the </a:t>
            </a:r>
            <a:endParaRPr lang="ru-RU" sz="4000" b="1" spc="-100" dirty="0">
              <a:solidFill>
                <a:srgbClr val="102D69"/>
              </a:solidFill>
              <a:latin typeface="+mj-lt"/>
              <a:ea typeface="Verdana" panose="020B0604030504040204" pitchFamily="34" charset="0"/>
            </a:endParaRPr>
          </a:p>
          <a:p>
            <a:pPr lvl="0" algn="ctr">
              <a:defRPr/>
            </a:pPr>
            <a:r>
              <a:rPr lang="en-US" sz="4000" b="1" spc="-100" dirty="0">
                <a:solidFill>
                  <a:srgbClr val="102D69"/>
                </a:solidFill>
                <a:latin typeface="+mj-lt"/>
                <a:ea typeface="Verdana" panose="020B0604030504040204" pitchFamily="34" charset="0"/>
              </a:rPr>
              <a:t>JINR </a:t>
            </a:r>
            <a:r>
              <a:rPr lang="en-US" sz="4000" b="1" spc="-100" dirty="0" err="1">
                <a:solidFill>
                  <a:srgbClr val="102D69"/>
                </a:solidFill>
                <a:latin typeface="+mj-lt"/>
                <a:ea typeface="Verdana" panose="020B0604030504040204" pitchFamily="34" charset="0"/>
              </a:rPr>
              <a:t>Programme</a:t>
            </a:r>
            <a:r>
              <a:rPr lang="en-US" sz="4000" b="1" spc="-100" dirty="0">
                <a:solidFill>
                  <a:srgbClr val="102D69"/>
                </a:solidFill>
                <a:latin typeface="+mj-lt"/>
                <a:ea typeface="Verdana" panose="020B0604030504040204" pitchFamily="34" charset="0"/>
              </a:rPr>
              <a:t> Advisory Committee</a:t>
            </a:r>
            <a:endParaRPr lang="ru-RU" sz="4000" b="1" spc="-100" dirty="0">
              <a:solidFill>
                <a:srgbClr val="102D69"/>
              </a:solidFill>
              <a:latin typeface="+mj-lt"/>
              <a:ea typeface="Verdana" panose="020B0604030504040204" pitchFamily="34" charset="0"/>
            </a:endParaRPr>
          </a:p>
          <a:p>
            <a:pPr algn="ctr" defTabSz="1507846"/>
            <a:endParaRPr lang="en-US" sz="3600" spc="-100" dirty="0">
              <a:solidFill>
                <a:srgbClr val="102D69"/>
              </a:solidFill>
              <a:latin typeface="+mj-lt"/>
              <a:ea typeface="Verdana" panose="020B0604030504040204" pitchFamily="34" charset="0"/>
            </a:endParaRPr>
          </a:p>
          <a:p>
            <a:pPr algn="ctr" defTabSz="1507846"/>
            <a:endParaRPr lang="en-US" sz="3600" spc="-100" dirty="0">
              <a:solidFill>
                <a:srgbClr val="102D69"/>
              </a:solidFill>
              <a:latin typeface="+mj-lt"/>
              <a:ea typeface="Verdana" panose="020B0604030504040204" pitchFamily="34" charset="0"/>
            </a:endParaRPr>
          </a:p>
          <a:p>
            <a:pPr algn="ctr" defTabSz="1507846"/>
            <a:endParaRPr lang="en-US" sz="3600" spc="-100" dirty="0">
              <a:solidFill>
                <a:srgbClr val="102D69"/>
              </a:solidFill>
              <a:latin typeface="+mj-lt"/>
              <a:ea typeface="Verdana" panose="020B0604030504040204" pitchFamily="34" charset="0"/>
            </a:endParaRPr>
          </a:p>
          <a:p>
            <a:pPr algn="ctr" defTabSz="1507846"/>
            <a:r>
              <a:rPr lang="en-US" sz="3600" spc="-100" smtClean="0">
                <a:solidFill>
                  <a:srgbClr val="102D69"/>
                </a:solidFill>
                <a:latin typeface="+mj-lt"/>
                <a:ea typeface="Verdana" panose="020B0604030504040204" pitchFamily="34" charset="0"/>
              </a:rPr>
              <a:t>19 June </a:t>
            </a:r>
            <a:r>
              <a:rPr lang="en-US" sz="3600" spc="-100" dirty="0">
                <a:solidFill>
                  <a:srgbClr val="102D69"/>
                </a:solidFill>
                <a:latin typeface="+mj-lt"/>
                <a:ea typeface="Verdana" panose="020B0604030504040204" pitchFamily="34" charset="0"/>
              </a:rPr>
              <a:t>2025, </a:t>
            </a:r>
            <a:r>
              <a:rPr lang="en-US" sz="3600" spc="-100" dirty="0" err="1">
                <a:solidFill>
                  <a:srgbClr val="102D69"/>
                </a:solidFill>
                <a:latin typeface="+mj-lt"/>
                <a:ea typeface="Verdana" panose="020B0604030504040204" pitchFamily="34" charset="0"/>
              </a:rPr>
              <a:t>Dubna</a:t>
            </a:r>
            <a:endParaRPr lang="en-US" sz="3600" spc="-100" dirty="0">
              <a:solidFill>
                <a:srgbClr val="102D69"/>
              </a:solidFill>
              <a:latin typeface="+mj-lt"/>
              <a:ea typeface="Verdana" panose="020B0604030504040204" pitchFamily="34" charset="0"/>
            </a:endParaRPr>
          </a:p>
          <a:p>
            <a:pPr algn="ctr" defTabSz="1507846"/>
            <a:endParaRPr lang="ru-RU" sz="3958" spc="-2" dirty="0">
              <a:solidFill>
                <a:srgbClr val="000000"/>
              </a:solidFill>
              <a:latin typeface="Arial"/>
            </a:endParaRPr>
          </a:p>
          <a:p>
            <a:pPr algn="ctr" defTabSz="1507846"/>
            <a:endParaRPr lang="ru-RU" sz="1649" spc="-2" dirty="0">
              <a:solidFill>
                <a:srgbClr val="000000"/>
              </a:solidFill>
              <a:latin typeface="Arial"/>
            </a:endParaRPr>
          </a:p>
        </p:txBody>
      </p:sp>
      <p:pic>
        <p:nvPicPr>
          <p:cNvPr id="160" name="Рисунок 159"/>
          <p:cNvPicPr/>
          <p:nvPr/>
        </p:nvPicPr>
        <p:blipFill>
          <a:blip r:embed="rId2" cstate="hqprint">
            <a:extLst>
              <a:ext uri="{28A0092B-C50C-407E-A947-70E740481C1C}">
                <a14:useLocalDpi xmlns:a14="http://schemas.microsoft.com/office/drawing/2010/main"/>
              </a:ext>
            </a:extLst>
          </a:blip>
          <a:srcRect/>
          <a:stretch/>
        </p:blipFill>
        <p:spPr>
          <a:xfrm>
            <a:off x="7124" y="396"/>
            <a:ext cx="20109676" cy="6268501"/>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BD1A150-C3DD-408E-A549-93CEFAF0F04E}"/>
              </a:ext>
            </a:extLst>
          </p:cNvPr>
          <p:cNvSpPr txBox="1"/>
          <p:nvPr/>
        </p:nvSpPr>
        <p:spPr>
          <a:xfrm>
            <a:off x="2079625" y="183231"/>
            <a:ext cx="15944850" cy="646331"/>
          </a:xfrm>
          <a:prstGeom prst="rect">
            <a:avLst/>
          </a:prstGeom>
          <a:noFill/>
        </p:spPr>
        <p:txBody>
          <a:bodyPr wrap="square">
            <a:spAutoFit/>
          </a:bodyPr>
          <a:lstStyle/>
          <a:p>
            <a:r>
              <a:rPr lang="en-US" sz="3600" b="1" spc="-100" dirty="0">
                <a:solidFill>
                  <a:srgbClr val="102D69"/>
                </a:solidFill>
                <a:latin typeface="Arial" panose="020B0604020202020204" pitchFamily="34" charset="0"/>
                <a:ea typeface="Verdana" panose="020B0604030504040204" pitchFamily="34" charset="0"/>
                <a:cs typeface="Arial" panose="020B0604020202020204" pitchFamily="34" charset="0"/>
              </a:rPr>
              <a:t>Festive Opening of the JINR New Basic Facility — the LINAC-200 Accelerator</a:t>
            </a:r>
          </a:p>
        </p:txBody>
      </p:sp>
      <p:pic>
        <p:nvPicPr>
          <p:cNvPr id="5" name="Рисунок 4">
            <a:extLst>
              <a:ext uri="{FF2B5EF4-FFF2-40B4-BE49-F238E27FC236}">
                <a16:creationId xmlns:a16="http://schemas.microsoft.com/office/drawing/2014/main" xmlns="" id="{66148A83-C414-48B1-88C9-57BA1AA7C55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2071472" y="1327045"/>
            <a:ext cx="7466571" cy="4976854"/>
          </a:xfrm>
          <a:prstGeom prst="rect">
            <a:avLst/>
          </a:prstGeom>
        </p:spPr>
      </p:pic>
      <p:pic>
        <p:nvPicPr>
          <p:cNvPr id="7" name="Рисунок 6">
            <a:extLst>
              <a:ext uri="{FF2B5EF4-FFF2-40B4-BE49-F238E27FC236}">
                <a16:creationId xmlns:a16="http://schemas.microsoft.com/office/drawing/2014/main" xmlns="" id="{8E94DF84-081F-4F18-A67C-FE161CD592F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03250" y="5654674"/>
            <a:ext cx="8153400" cy="5220467"/>
          </a:xfrm>
          <a:prstGeom prst="rect">
            <a:avLst/>
          </a:prstGeom>
        </p:spPr>
      </p:pic>
      <p:sp>
        <p:nvSpPr>
          <p:cNvPr id="9" name="TextBox 8">
            <a:extLst>
              <a:ext uri="{FF2B5EF4-FFF2-40B4-BE49-F238E27FC236}">
                <a16:creationId xmlns:a16="http://schemas.microsoft.com/office/drawing/2014/main" xmlns="" id="{FA03C939-5CBD-40E9-B89A-7B92F6DC4207}"/>
              </a:ext>
            </a:extLst>
          </p:cNvPr>
          <p:cNvSpPr txBox="1"/>
          <p:nvPr/>
        </p:nvSpPr>
        <p:spPr>
          <a:xfrm>
            <a:off x="566057" y="1087682"/>
            <a:ext cx="11352771" cy="4308872"/>
          </a:xfrm>
          <a:prstGeom prst="rect">
            <a:avLst/>
          </a:prstGeom>
          <a:noFill/>
        </p:spPr>
        <p:txBody>
          <a:bodyPr wrap="square">
            <a:spAutoFit/>
          </a:bodyPr>
          <a:lstStyle/>
          <a:p>
            <a:pPr algn="just"/>
            <a:r>
              <a:rPr lang="en-US" sz="2400" b="1" dirty="0">
                <a:latin typeface="Arial" panose="020B0604020202020204" pitchFamily="34" charset="0"/>
                <a:cs typeface="Arial" panose="020B0604020202020204" pitchFamily="34" charset="0"/>
              </a:rPr>
              <a:t>13 February marked the ceremony of the launch of a new base facility of the </a:t>
            </a:r>
            <a:r>
              <a:rPr lang="en-US" sz="2400" b="1" dirty="0" err="1">
                <a:latin typeface="Arial" panose="020B0604020202020204" pitchFamily="34" charset="0"/>
                <a:cs typeface="Arial" panose="020B0604020202020204" pitchFamily="34" charset="0"/>
              </a:rPr>
              <a:t>Dzhelepov</a:t>
            </a:r>
            <a:r>
              <a:rPr lang="en-US" sz="2400" b="1" dirty="0">
                <a:latin typeface="Arial" panose="020B0604020202020204" pitchFamily="34" charset="0"/>
                <a:cs typeface="Arial" panose="020B0604020202020204" pitchFamily="34" charset="0"/>
              </a:rPr>
              <a:t> Laboratory of Nuclear Problems, the LINAC-200 Linear Accelerator. The Scientific Council members and the JINR Directorate representatives attended the event.</a:t>
            </a:r>
          </a:p>
          <a:p>
            <a:pPr algn="just"/>
            <a:endParaRPr lang="en-US" sz="1000"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On 12 February, a test electron beam launch at 24 MeV was successfully carried out. In the future, it is planned to gradually put the accelerator structures into operation at 400 and 800 MeV.</a:t>
            </a:r>
          </a:p>
          <a:p>
            <a:pPr algn="just"/>
            <a:r>
              <a:rPr lang="en-US" sz="2400" dirty="0">
                <a:latin typeface="Arial" panose="020B0604020202020204" pitchFamily="34" charset="0"/>
                <a:cs typeface="Arial" panose="020B0604020202020204" pitchFamily="34" charset="0"/>
              </a:rPr>
              <a:t>Before commissioning the accelerator, the laboratory’s employees carried out extensive varied work. Preparations included major repairs of building No. 118. The accelerator, transferred to JINR from the National Institute for Subatomic Physics (NIKHEF, the Netherlands), underwent extensive upgrades.</a:t>
            </a:r>
            <a:endParaRPr lang="ru-RU" sz="24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8806066C-72A4-42E3-8805-66B1EF57BC91}"/>
              </a:ext>
            </a:extLst>
          </p:cNvPr>
          <p:cNvSpPr txBox="1"/>
          <p:nvPr/>
        </p:nvSpPr>
        <p:spPr>
          <a:xfrm>
            <a:off x="8985250" y="6704283"/>
            <a:ext cx="10693278" cy="4154984"/>
          </a:xfrm>
          <a:prstGeom prst="rect">
            <a:avLst/>
          </a:prstGeom>
          <a:noFill/>
        </p:spPr>
        <p:txBody>
          <a:bodyPr wrap="square">
            <a:spAutoFit/>
          </a:bodyPr>
          <a:lstStyle/>
          <a:p>
            <a:pPr algn="just"/>
            <a:r>
              <a:rPr lang="en-US" sz="2400" dirty="0">
                <a:latin typeface="Arial" panose="020B0604020202020204" pitchFamily="34" charset="0"/>
                <a:cs typeface="Arial" panose="020B0604020202020204" pitchFamily="34" charset="0"/>
              </a:rPr>
              <a:t>A user </a:t>
            </a:r>
            <a:r>
              <a:rPr lang="en-US" sz="2400" dirty="0" err="1">
                <a:latin typeface="Arial" panose="020B0604020202020204" pitchFamily="34" charset="0"/>
                <a:cs typeface="Arial" panose="020B0604020202020204" pitchFamily="34" charset="0"/>
              </a:rPr>
              <a:t>programme</a:t>
            </a:r>
            <a:r>
              <a:rPr lang="en-US" sz="2400" dirty="0">
                <a:latin typeface="Arial" panose="020B0604020202020204" pitchFamily="34" charset="0"/>
                <a:cs typeface="Arial" panose="020B0604020202020204" pitchFamily="34" charset="0"/>
              </a:rPr>
              <a:t> for research at the accelerator is being developed, primarily focused on the requests of the Joint Institute’s laboratories and scientific groups from the JINR Member States. The extracted LINAC-200 beams will be used for testing of prototypes of electromagnetic calorimeters and coordinate detectors for the MPD and SPD experiments at the NICA collider, applied work in radiation materials science, radiobiology, and radiochemistry, nuclear physics experiments, and the JINR University Centre’s internships for students and specialists from the Member States. Specialists from Vietnam are planning to implement a scientific </a:t>
            </a:r>
            <a:r>
              <a:rPr lang="en-US" sz="2400" dirty="0" err="1">
                <a:latin typeface="Arial" panose="020B0604020202020204" pitchFamily="34" charset="0"/>
                <a:cs typeface="Arial" panose="020B0604020202020204" pitchFamily="34" charset="0"/>
              </a:rPr>
              <a:t>programme</a:t>
            </a:r>
            <a:r>
              <a:rPr lang="en-US" sz="2400" dirty="0">
                <a:latin typeface="Arial" panose="020B0604020202020204" pitchFamily="34" charset="0"/>
                <a:cs typeface="Arial" panose="020B0604020202020204" pitchFamily="34" charset="0"/>
              </a:rPr>
              <a:t> to study photonuclear reactions at the 133 and 207 MeV beam extraction channels. DLNP, VBLHEP, and FLNP at JINR jointly implemented the project.</a:t>
            </a:r>
            <a:endParaRPr lang="ru-R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774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82431" y="144498"/>
            <a:ext cx="12539237" cy="1100757"/>
          </a:xfrm>
        </p:spPr>
        <p:txBody>
          <a:bodyPr>
            <a:normAutofit fontScale="90000"/>
          </a:bodyPr>
          <a:lstStyle/>
          <a:p>
            <a:pPr algn="ctr"/>
            <a:r>
              <a:rPr lang="en-US" sz="4000" b="1" spc="-100" dirty="0">
                <a:solidFill>
                  <a:srgbClr val="102D69"/>
                </a:solidFill>
                <a:latin typeface="Arial" panose="020B0604020202020204" pitchFamily="34" charset="0"/>
                <a:ea typeface="Verdana" panose="020B0604030504040204" pitchFamily="34" charset="0"/>
                <a:cs typeface="Arial" panose="020B0604020202020204" pitchFamily="34" charset="0"/>
              </a:rPr>
              <a:t>Information on the Resolution of the Session </a:t>
            </a:r>
            <a:br>
              <a:rPr lang="en-US" sz="4000" b="1" spc="-100" dirty="0">
                <a:solidFill>
                  <a:srgbClr val="102D69"/>
                </a:solidFill>
                <a:latin typeface="Arial" panose="020B0604020202020204" pitchFamily="34" charset="0"/>
                <a:ea typeface="Verdana" panose="020B0604030504040204" pitchFamily="34" charset="0"/>
                <a:cs typeface="Arial" panose="020B0604020202020204" pitchFamily="34" charset="0"/>
              </a:rPr>
            </a:br>
            <a:r>
              <a:rPr lang="en-US" sz="4000" b="1" spc="-100" dirty="0">
                <a:solidFill>
                  <a:srgbClr val="102D69"/>
                </a:solidFill>
                <a:latin typeface="Arial" panose="020B0604020202020204" pitchFamily="34" charset="0"/>
                <a:ea typeface="Verdana" panose="020B0604030504040204" pitchFamily="34" charset="0"/>
                <a:cs typeface="Arial" panose="020B0604020202020204" pitchFamily="34" charset="0"/>
              </a:rPr>
              <a:t>of the JINR Committee of Plenipotentiaries </a:t>
            </a:r>
          </a:p>
        </p:txBody>
      </p:sp>
      <p:sp>
        <p:nvSpPr>
          <p:cNvPr id="21" name="TextBox 20">
            <a:extLst>
              <a:ext uri="{FF2B5EF4-FFF2-40B4-BE49-F238E27FC236}">
                <a16:creationId xmlns:a16="http://schemas.microsoft.com/office/drawing/2014/main" xmlns="" id="{2899A8D4-5C76-4860-947C-DA98000F69C6}"/>
              </a:ext>
            </a:extLst>
          </p:cNvPr>
          <p:cNvSpPr txBox="1"/>
          <p:nvPr/>
        </p:nvSpPr>
        <p:spPr>
          <a:xfrm>
            <a:off x="6965950" y="1183700"/>
            <a:ext cx="6172200" cy="584775"/>
          </a:xfrm>
          <a:prstGeom prst="rect">
            <a:avLst/>
          </a:prstGeom>
          <a:noFill/>
        </p:spPr>
        <p:txBody>
          <a:bodyPr wrap="square">
            <a:spAutoFit/>
          </a:bodyPr>
          <a:lstStyle/>
          <a:p>
            <a:pPr algn="ctr" defTabSz="914400">
              <a:lnSpc>
                <a:spcPct val="100000"/>
              </a:lnSpc>
            </a:pPr>
            <a:r>
              <a:rPr lang="en-US" sz="3200" strike="noStrike" spc="-100" dirty="0">
                <a:solidFill>
                  <a:srgbClr val="3A3A6D"/>
                </a:solidFill>
                <a:latin typeface="Arial" panose="020B0604020202020204" pitchFamily="34" charset="0"/>
                <a:ea typeface="Verdana" panose="020B0604030504040204" pitchFamily="34" charset="0"/>
                <a:cs typeface="Arial" panose="020B0604020202020204" pitchFamily="34" charset="0"/>
              </a:rPr>
              <a:t>2</a:t>
            </a:r>
            <a:r>
              <a:rPr lang="ru-RU" sz="3200" strike="noStrike" spc="-100" dirty="0">
                <a:solidFill>
                  <a:srgbClr val="3A3A6D"/>
                </a:solidFill>
                <a:latin typeface="Arial" panose="020B0604020202020204" pitchFamily="34" charset="0"/>
                <a:ea typeface="Verdana" panose="020B0604030504040204" pitchFamily="34" charset="0"/>
                <a:cs typeface="Arial" panose="020B0604020202020204" pitchFamily="34" charset="0"/>
              </a:rPr>
              <a:t>5</a:t>
            </a:r>
            <a:r>
              <a:rPr lang="en-US" sz="3200" strike="noStrike" spc="-100" dirty="0">
                <a:solidFill>
                  <a:srgbClr val="3A3A6D"/>
                </a:solidFill>
                <a:latin typeface="Arial" panose="020B0604020202020204" pitchFamily="34" charset="0"/>
                <a:ea typeface="Verdana" panose="020B0604030504040204" pitchFamily="34" charset="0"/>
                <a:cs typeface="Arial" panose="020B0604020202020204" pitchFamily="34" charset="0"/>
              </a:rPr>
              <a:t> March 202</a:t>
            </a:r>
            <a:r>
              <a:rPr lang="ru-RU" sz="3200" strike="noStrike" spc="-100" dirty="0">
                <a:solidFill>
                  <a:srgbClr val="3A3A6D"/>
                </a:solidFill>
                <a:latin typeface="Arial" panose="020B0604020202020204" pitchFamily="34" charset="0"/>
                <a:ea typeface="Verdana" panose="020B0604030504040204" pitchFamily="34" charset="0"/>
                <a:cs typeface="Arial" panose="020B0604020202020204" pitchFamily="34" charset="0"/>
              </a:rPr>
              <a:t>5</a:t>
            </a:r>
            <a:r>
              <a:rPr lang="en-US" sz="3200" strike="noStrike" spc="-100" dirty="0">
                <a:solidFill>
                  <a:srgbClr val="3A3A6D"/>
                </a:solidFill>
                <a:latin typeface="Arial" panose="020B0604020202020204" pitchFamily="34" charset="0"/>
                <a:ea typeface="Verdana" panose="020B0604030504040204" pitchFamily="34" charset="0"/>
                <a:cs typeface="Arial" panose="020B0604020202020204" pitchFamily="34" charset="0"/>
              </a:rPr>
              <a:t>, </a:t>
            </a:r>
            <a:r>
              <a:rPr lang="en-US" sz="3200" strike="noStrike" spc="-100" dirty="0" err="1">
                <a:solidFill>
                  <a:srgbClr val="3A3A6D"/>
                </a:solidFill>
                <a:latin typeface="Arial" panose="020B0604020202020204" pitchFamily="34" charset="0"/>
                <a:ea typeface="Verdana" panose="020B0604030504040204" pitchFamily="34" charset="0"/>
                <a:cs typeface="Arial" panose="020B0604020202020204" pitchFamily="34" charset="0"/>
              </a:rPr>
              <a:t>Dubna</a:t>
            </a:r>
            <a:endParaRPr lang="ru-RU" sz="3200" strike="noStrike" spc="-100" dirty="0">
              <a:solidFill>
                <a:srgbClr val="000000"/>
              </a:solidFill>
              <a:latin typeface="Arial" panose="020B0604020202020204" pitchFamily="34" charset="0"/>
              <a:ea typeface="Verdana" panose="020B060403050404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407E79BF-2F9F-4412-9CCC-DAC0A832FE76}"/>
              </a:ext>
            </a:extLst>
          </p:cNvPr>
          <p:cNvSpPr txBox="1"/>
          <p:nvPr/>
        </p:nvSpPr>
        <p:spPr>
          <a:xfrm>
            <a:off x="3629619" y="1768475"/>
            <a:ext cx="12844860" cy="523220"/>
          </a:xfrm>
          <a:prstGeom prst="rect">
            <a:avLst/>
          </a:prstGeom>
          <a:noFill/>
        </p:spPr>
        <p:txBody>
          <a:bodyPr wrap="square">
            <a:spAutoFit/>
          </a:bodyPr>
          <a:lstStyle/>
          <a:p>
            <a:pPr defTabSz="914400">
              <a:lnSpc>
                <a:spcPct val="100000"/>
              </a:lnSpc>
            </a:pPr>
            <a:r>
              <a:rPr lang="en-US" sz="2800" b="0" strike="noStrike" spc="-100" dirty="0">
                <a:solidFill>
                  <a:srgbClr val="000000"/>
                </a:solidFill>
                <a:latin typeface="Arial" panose="020B0604020202020204" pitchFamily="34" charset="0"/>
                <a:ea typeface="Verdana" panose="020B0604030504040204" pitchFamily="34" charset="0"/>
                <a:cs typeface="Arial" panose="020B0604020202020204" pitchFamily="34" charset="0"/>
              </a:rPr>
              <a:t>Chair of the Committee of Plenipotentiaries ― representative of Georgia</a:t>
            </a:r>
            <a:r>
              <a:rPr lang="ru-RU" sz="2800" b="0" strike="noStrike" spc="-100" dirty="0">
                <a:solidFill>
                  <a:srgbClr val="000000"/>
                </a:solidFill>
                <a:latin typeface="Arial" panose="020B0604020202020204" pitchFamily="34" charset="0"/>
                <a:ea typeface="Verdana" panose="020B0604030504040204" pitchFamily="34" charset="0"/>
                <a:cs typeface="Arial" panose="020B0604020202020204" pitchFamily="34" charset="0"/>
              </a:rPr>
              <a:t> </a:t>
            </a:r>
            <a:r>
              <a:rPr lang="en-US" sz="2800" b="0" strike="noStrike" spc="-100" dirty="0" err="1">
                <a:solidFill>
                  <a:srgbClr val="000000"/>
                </a:solidFill>
                <a:latin typeface="Arial" panose="020B0604020202020204" pitchFamily="34" charset="0"/>
                <a:ea typeface="Verdana" panose="020B0604030504040204" pitchFamily="34" charset="0"/>
                <a:cs typeface="Arial" panose="020B0604020202020204" pitchFamily="34" charset="0"/>
              </a:rPr>
              <a:t>A.Khvedelidze</a:t>
            </a:r>
            <a:endParaRPr lang="ru-RU" sz="2800" b="0" strike="noStrike" spc="-100" dirty="0">
              <a:solidFill>
                <a:srgbClr val="000000"/>
              </a:solidFill>
              <a:latin typeface="Arial" panose="020B0604020202020204" pitchFamily="34" charset="0"/>
              <a:ea typeface="Verdana" panose="020B0604030504040204" pitchFamily="34" charset="0"/>
              <a:cs typeface="Arial" panose="020B0604020202020204" pitchFamily="34" charset="0"/>
            </a:endParaRPr>
          </a:p>
        </p:txBody>
      </p:sp>
      <p:pic>
        <p:nvPicPr>
          <p:cNvPr id="4" name="Рисунок 3">
            <a:extLst>
              <a:ext uri="{FF2B5EF4-FFF2-40B4-BE49-F238E27FC236}">
                <a16:creationId xmlns:a16="http://schemas.microsoft.com/office/drawing/2014/main" xmlns="" id="{3077EEEE-116A-42E1-873B-8601FFE9C73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136626" y="2376545"/>
            <a:ext cx="15839917" cy="8624208"/>
          </a:xfrm>
          <a:prstGeom prst="rect">
            <a:avLst/>
          </a:prstGeom>
        </p:spPr>
      </p:pic>
    </p:spTree>
    <p:extLst>
      <p:ext uri="{BB962C8B-B14F-4D97-AF65-F5344CB8AC3E}">
        <p14:creationId xmlns:p14="http://schemas.microsoft.com/office/powerpoint/2010/main" val="2834895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54ACE01-8102-4C8A-98A3-DEB5E5373292}"/>
              </a:ext>
            </a:extLst>
          </p:cNvPr>
          <p:cNvSpPr txBox="1"/>
          <p:nvPr/>
        </p:nvSpPr>
        <p:spPr>
          <a:xfrm>
            <a:off x="3308576" y="311851"/>
            <a:ext cx="13791747" cy="2031325"/>
          </a:xfrm>
          <a:prstGeom prst="rect">
            <a:avLst/>
          </a:prstGeom>
          <a:noFill/>
        </p:spPr>
        <p:txBody>
          <a:bodyPr wrap="square">
            <a:spAutoFit/>
          </a:bodyPr>
          <a:lstStyle/>
          <a:p>
            <a:pPr algn="ctr" defTabSz="914400">
              <a:lnSpc>
                <a:spcPct val="100000"/>
              </a:lnSpc>
            </a:pPr>
            <a:r>
              <a:rPr lang="en-US" sz="4000" b="1" strike="noStrike" spc="-100" dirty="0">
                <a:solidFill>
                  <a:srgbClr val="00246B"/>
                </a:solidFill>
                <a:latin typeface="Arial"/>
                <a:ea typeface="Times New Roman"/>
              </a:rPr>
              <a:t>S</a:t>
            </a:r>
            <a:r>
              <a:rPr lang="en-GB" sz="4000" b="1" strike="noStrike" spc="-100" dirty="0" err="1">
                <a:solidFill>
                  <a:srgbClr val="00246B"/>
                </a:solidFill>
                <a:latin typeface="Arial"/>
                <a:ea typeface="Times New Roman"/>
              </a:rPr>
              <a:t>ession</a:t>
            </a:r>
            <a:r>
              <a:rPr lang="en-GB" sz="4000" b="1" strike="noStrike" spc="-100" dirty="0">
                <a:solidFill>
                  <a:srgbClr val="00246B"/>
                </a:solidFill>
                <a:latin typeface="Arial"/>
                <a:ea typeface="Times New Roman"/>
              </a:rPr>
              <a:t> of the </a:t>
            </a:r>
            <a:r>
              <a:rPr lang="en-US" sz="4000" b="1" strike="noStrike" spc="-100" dirty="0">
                <a:solidFill>
                  <a:srgbClr val="00246B"/>
                </a:solidFill>
                <a:latin typeface="Arial"/>
                <a:ea typeface="Times New Roman"/>
              </a:rPr>
              <a:t>JINR </a:t>
            </a:r>
            <a:r>
              <a:rPr lang="en-GB" sz="4000" b="1" strike="noStrike" spc="-100" dirty="0">
                <a:solidFill>
                  <a:srgbClr val="00246B"/>
                </a:solidFill>
                <a:latin typeface="Arial"/>
                <a:ea typeface="Times New Roman"/>
              </a:rPr>
              <a:t>Committee of Plenipotentiaries</a:t>
            </a:r>
            <a:endParaRPr lang="ru-RU" sz="4000" b="0" strike="noStrike" spc="-100" dirty="0">
              <a:solidFill>
                <a:srgbClr val="000000"/>
              </a:solidFill>
              <a:latin typeface="Arial"/>
            </a:endParaRPr>
          </a:p>
          <a:p>
            <a:pPr algn="ctr" defTabSz="914400">
              <a:lnSpc>
                <a:spcPct val="100000"/>
              </a:lnSpc>
            </a:pPr>
            <a:r>
              <a:rPr lang="ru-RU" sz="4000" b="1" strike="noStrike" spc="-100" dirty="0">
                <a:solidFill>
                  <a:srgbClr val="00246B"/>
                </a:solidFill>
                <a:latin typeface="Arial"/>
                <a:ea typeface="Times New Roman"/>
              </a:rPr>
              <a:t>25</a:t>
            </a:r>
            <a:r>
              <a:rPr lang="en-US" sz="4000" b="1" strike="noStrike" spc="-100" dirty="0">
                <a:solidFill>
                  <a:srgbClr val="00246B"/>
                </a:solidFill>
                <a:latin typeface="Arial"/>
                <a:ea typeface="Times New Roman"/>
              </a:rPr>
              <a:t> March 2025</a:t>
            </a:r>
            <a:endParaRPr lang="ru-RU" sz="4000" b="0" strike="noStrike" spc="-100" dirty="0">
              <a:solidFill>
                <a:srgbClr val="000000"/>
              </a:solidFill>
              <a:latin typeface="Arial"/>
            </a:endParaRPr>
          </a:p>
          <a:p>
            <a:pPr algn="ctr" defTabSz="914400">
              <a:lnSpc>
                <a:spcPct val="100000"/>
              </a:lnSpc>
            </a:pPr>
            <a:endParaRPr lang="ru-RU" sz="1000" b="0" strike="noStrike" spc="-100" dirty="0">
              <a:solidFill>
                <a:srgbClr val="000000"/>
              </a:solidFill>
              <a:latin typeface="Arial"/>
            </a:endParaRPr>
          </a:p>
          <a:p>
            <a:pPr algn="ctr" defTabSz="914400">
              <a:lnSpc>
                <a:spcPct val="100000"/>
              </a:lnSpc>
            </a:pPr>
            <a:r>
              <a:rPr lang="en-US" sz="3600" b="1" u="sng" strike="noStrike" spc="-100" dirty="0">
                <a:solidFill>
                  <a:srgbClr val="00246B"/>
                </a:solidFill>
                <a:uFillTx/>
                <a:latin typeface="Arial"/>
                <a:ea typeface="Times New Roman"/>
              </a:rPr>
              <a:t>AGENDA</a:t>
            </a:r>
            <a:endParaRPr lang="ru-RU" sz="3600" b="0" strike="noStrike" spc="-100" dirty="0">
              <a:solidFill>
                <a:srgbClr val="000000"/>
              </a:solidFill>
              <a:latin typeface="Arial"/>
            </a:endParaRPr>
          </a:p>
        </p:txBody>
      </p:sp>
      <p:pic>
        <p:nvPicPr>
          <p:cNvPr id="5" name="Рисунок 4">
            <a:extLst>
              <a:ext uri="{FF2B5EF4-FFF2-40B4-BE49-F238E27FC236}">
                <a16:creationId xmlns:a16="http://schemas.microsoft.com/office/drawing/2014/main" xmlns="" id="{C6F8FF44-9524-4AD4-B333-4CA9DE053E40}"/>
              </a:ext>
            </a:extLst>
          </p:cNvPr>
          <p:cNvPicPr>
            <a:picLocks noChangeAspect="1"/>
          </p:cNvPicPr>
          <p:nvPr/>
        </p:nvPicPr>
        <p:blipFill>
          <a:blip r:embed="rId2"/>
          <a:stretch>
            <a:fillRect/>
          </a:stretch>
        </p:blipFill>
        <p:spPr>
          <a:xfrm>
            <a:off x="11517563" y="2503622"/>
            <a:ext cx="8604250" cy="4831343"/>
          </a:xfrm>
          <a:prstGeom prst="rect">
            <a:avLst/>
          </a:prstGeom>
        </p:spPr>
      </p:pic>
      <p:sp>
        <p:nvSpPr>
          <p:cNvPr id="7" name="TextBox 6">
            <a:extLst>
              <a:ext uri="{FF2B5EF4-FFF2-40B4-BE49-F238E27FC236}">
                <a16:creationId xmlns:a16="http://schemas.microsoft.com/office/drawing/2014/main" xmlns="" id="{47BD7B76-9B41-4EA9-BF49-682E839D277C}"/>
              </a:ext>
            </a:extLst>
          </p:cNvPr>
          <p:cNvSpPr txBox="1"/>
          <p:nvPr/>
        </p:nvSpPr>
        <p:spPr>
          <a:xfrm>
            <a:off x="679450" y="2585813"/>
            <a:ext cx="10591800" cy="4939814"/>
          </a:xfrm>
          <a:prstGeom prst="rect">
            <a:avLst/>
          </a:prstGeom>
          <a:noFill/>
        </p:spPr>
        <p:txBody>
          <a:bodyPr wrap="square">
            <a:spAutoFit/>
          </a:bodyPr>
          <a:lstStyle/>
          <a:p>
            <a:pPr algn="just" defTabSz="914400">
              <a:lnSpc>
                <a:spcPct val="100000"/>
              </a:lnSpc>
              <a:spcAft>
                <a:spcPts val="600"/>
              </a:spcAft>
            </a:pPr>
            <a:r>
              <a:rPr lang="en-US" sz="2800" b="1" strike="noStrike" spc="-1" dirty="0">
                <a:solidFill>
                  <a:schemeClr val="dk1"/>
                </a:solidFill>
                <a:latin typeface="Arial"/>
              </a:rPr>
              <a:t>1. Report by the JINR Director</a:t>
            </a:r>
            <a:endParaRPr lang="ru-RU" sz="2800" b="0" strike="noStrike" spc="-1" dirty="0">
              <a:solidFill>
                <a:srgbClr val="000000"/>
              </a:solidFill>
              <a:latin typeface="Arial"/>
            </a:endParaRPr>
          </a:p>
          <a:p>
            <a:pPr algn="just" defTabSz="914400">
              <a:lnSpc>
                <a:spcPct val="100000"/>
              </a:lnSpc>
              <a:spcAft>
                <a:spcPts val="600"/>
              </a:spcAft>
            </a:pPr>
            <a:r>
              <a:rPr lang="en-US" sz="2800" b="0" i="1" strike="noStrike" spc="-1" dirty="0">
                <a:solidFill>
                  <a:schemeClr val="dk1"/>
                </a:solidFill>
                <a:latin typeface="Arial"/>
              </a:rPr>
              <a:t>	Speaker — </a:t>
            </a:r>
            <a:r>
              <a:rPr lang="en-US" sz="2800" b="0" i="1" strike="noStrike" spc="-1" dirty="0" err="1">
                <a:solidFill>
                  <a:schemeClr val="dk1"/>
                </a:solidFill>
                <a:latin typeface="Arial"/>
              </a:rPr>
              <a:t>G.Trubnikov</a:t>
            </a:r>
            <a:endParaRPr lang="ru-RU" sz="2800" b="0" strike="noStrike" spc="-1" dirty="0">
              <a:solidFill>
                <a:srgbClr val="000000"/>
              </a:solidFill>
              <a:latin typeface="Arial"/>
            </a:endParaRPr>
          </a:p>
          <a:p>
            <a:pPr algn="just" defTabSz="914400">
              <a:lnSpc>
                <a:spcPct val="100000"/>
              </a:lnSpc>
              <a:spcAft>
                <a:spcPts val="600"/>
              </a:spcAft>
            </a:pPr>
            <a:r>
              <a:rPr lang="en-US" sz="2800" b="1" strike="noStrike" spc="-1" dirty="0">
                <a:solidFill>
                  <a:schemeClr val="dk1"/>
                </a:solidFill>
                <a:latin typeface="Arial"/>
              </a:rPr>
              <a:t>2. On the first run at the NICA Accelerator Complex</a:t>
            </a:r>
            <a:endParaRPr lang="ru-RU" sz="2800" b="0" strike="noStrike" spc="-1" dirty="0">
              <a:solidFill>
                <a:srgbClr val="000000"/>
              </a:solidFill>
              <a:latin typeface="Arial"/>
            </a:endParaRPr>
          </a:p>
          <a:p>
            <a:pPr algn="just" defTabSz="914400">
              <a:lnSpc>
                <a:spcPct val="100000"/>
              </a:lnSpc>
              <a:spcAft>
                <a:spcPts val="600"/>
              </a:spcAft>
            </a:pPr>
            <a:r>
              <a:rPr lang="en-US" sz="2800" b="0" i="1" strike="noStrike" spc="-1" dirty="0">
                <a:solidFill>
                  <a:schemeClr val="dk1"/>
                </a:solidFill>
                <a:latin typeface="Arial"/>
              </a:rPr>
              <a:t>	Speaker — </a:t>
            </a:r>
            <a:r>
              <a:rPr lang="en-US" sz="2800" b="0" i="1" strike="noStrike" spc="-1" dirty="0" err="1">
                <a:solidFill>
                  <a:schemeClr val="dk1"/>
                </a:solidFill>
                <a:latin typeface="Arial"/>
              </a:rPr>
              <a:t>V.Kekelidze</a:t>
            </a:r>
            <a:r>
              <a:rPr lang="en-US" sz="2800" b="0" i="1" strike="noStrike" spc="-1" dirty="0">
                <a:solidFill>
                  <a:schemeClr val="dk1"/>
                </a:solidFill>
                <a:latin typeface="Arial"/>
              </a:rPr>
              <a:t> </a:t>
            </a:r>
            <a:endParaRPr lang="ru-RU" sz="2800" b="0" strike="noStrike" spc="-1" dirty="0">
              <a:solidFill>
                <a:srgbClr val="000000"/>
              </a:solidFill>
              <a:latin typeface="Arial"/>
            </a:endParaRPr>
          </a:p>
          <a:p>
            <a:pPr algn="just" defTabSz="914400">
              <a:lnSpc>
                <a:spcPct val="100000"/>
              </a:lnSpc>
              <a:spcAft>
                <a:spcPts val="600"/>
              </a:spcAft>
            </a:pPr>
            <a:r>
              <a:rPr lang="en-US" sz="2800" b="1" strike="noStrike" spc="-1" dirty="0">
                <a:solidFill>
                  <a:schemeClr val="dk1"/>
                </a:solidFill>
                <a:latin typeface="Arial"/>
              </a:rPr>
              <a:t>3. Execution of the JINR budget for 2024 and draft of the  revised budget of JINR for 2025</a:t>
            </a:r>
          </a:p>
          <a:p>
            <a:pPr algn="just">
              <a:spcAft>
                <a:spcPts val="600"/>
              </a:spcAft>
            </a:pPr>
            <a:r>
              <a:rPr lang="en-US" sz="2800" b="0" i="1" strike="noStrike" spc="-1" dirty="0">
                <a:solidFill>
                  <a:schemeClr val="dk1"/>
                </a:solidFill>
                <a:latin typeface="Arial"/>
              </a:rPr>
              <a:t>	Speaker — </a:t>
            </a:r>
            <a:r>
              <a:rPr lang="en-US" sz="2800" b="0" i="1" strike="noStrike" spc="-1" dirty="0" err="1">
                <a:solidFill>
                  <a:schemeClr val="dk1"/>
                </a:solidFill>
                <a:latin typeface="Arial"/>
              </a:rPr>
              <a:t>N.Kalinin</a:t>
            </a:r>
            <a:endParaRPr lang="ru-RU" sz="2800" b="0" strike="noStrike" spc="-1" dirty="0">
              <a:solidFill>
                <a:srgbClr val="000000"/>
              </a:solidFill>
              <a:latin typeface="Arial"/>
            </a:endParaRPr>
          </a:p>
          <a:p>
            <a:pPr algn="just" defTabSz="914400">
              <a:lnSpc>
                <a:spcPct val="100000"/>
              </a:lnSpc>
              <a:spcAft>
                <a:spcPts val="600"/>
              </a:spcAft>
            </a:pPr>
            <a:r>
              <a:rPr lang="en-US" sz="2800" b="1" strike="noStrike" spc="-1" dirty="0">
                <a:solidFill>
                  <a:schemeClr val="dk1"/>
                </a:solidFill>
                <a:latin typeface="Arial"/>
              </a:rPr>
              <a:t>4. Results of the meeting of the JINR Finance Committee held on 24 March 2025</a:t>
            </a:r>
            <a:endParaRPr lang="ru-RU" sz="2800" b="0" strike="noStrike" spc="-1" dirty="0">
              <a:solidFill>
                <a:srgbClr val="000000"/>
              </a:solidFill>
              <a:latin typeface="Arial"/>
            </a:endParaRPr>
          </a:p>
          <a:p>
            <a:pPr algn="just" defTabSz="914400">
              <a:lnSpc>
                <a:spcPct val="100000"/>
              </a:lnSpc>
              <a:spcAft>
                <a:spcPts val="600"/>
              </a:spcAft>
            </a:pPr>
            <a:r>
              <a:rPr lang="en-US" sz="2800" b="0" i="1" strike="noStrike" spc="-1" dirty="0">
                <a:solidFill>
                  <a:schemeClr val="dk1"/>
                </a:solidFill>
                <a:latin typeface="Arial"/>
              </a:rPr>
              <a:t>	Speaker — </a:t>
            </a:r>
            <a:r>
              <a:rPr lang="en-US" sz="2800" b="0" i="1" strike="noStrike" spc="-1" dirty="0" err="1">
                <a:solidFill>
                  <a:schemeClr val="dk1"/>
                </a:solidFill>
                <a:latin typeface="Arial"/>
              </a:rPr>
              <a:t>A.Omelchuk</a:t>
            </a:r>
            <a:endParaRPr lang="ru-RU" sz="2800" b="0" strike="noStrike" spc="-1" dirty="0">
              <a:solidFill>
                <a:srgbClr val="000000"/>
              </a:solidFill>
              <a:latin typeface="Arial"/>
            </a:endParaRPr>
          </a:p>
        </p:txBody>
      </p:sp>
      <p:sp>
        <p:nvSpPr>
          <p:cNvPr id="9" name="TextBox 8">
            <a:extLst>
              <a:ext uri="{FF2B5EF4-FFF2-40B4-BE49-F238E27FC236}">
                <a16:creationId xmlns:a16="http://schemas.microsoft.com/office/drawing/2014/main" xmlns="" id="{F4C295E5-EE7A-44DF-ACAF-168C06F924A6}"/>
              </a:ext>
            </a:extLst>
          </p:cNvPr>
          <p:cNvSpPr txBox="1"/>
          <p:nvPr/>
        </p:nvSpPr>
        <p:spPr>
          <a:xfrm>
            <a:off x="679450" y="7495411"/>
            <a:ext cx="19050000" cy="3493264"/>
          </a:xfrm>
          <a:prstGeom prst="rect">
            <a:avLst/>
          </a:prstGeom>
          <a:noFill/>
        </p:spPr>
        <p:txBody>
          <a:bodyPr wrap="square">
            <a:spAutoFit/>
          </a:bodyPr>
          <a:lstStyle/>
          <a:p>
            <a:pPr algn="just" defTabSz="914400">
              <a:lnSpc>
                <a:spcPct val="100000"/>
              </a:lnSpc>
              <a:spcAft>
                <a:spcPts val="600"/>
              </a:spcAft>
              <a:tabLst>
                <a:tab pos="0" algn="l"/>
              </a:tabLst>
            </a:pPr>
            <a:r>
              <a:rPr lang="en-US" sz="2800" b="1" spc="-1" dirty="0">
                <a:solidFill>
                  <a:srgbClr val="000000"/>
                </a:solidFill>
                <a:latin typeface="Arial"/>
              </a:rPr>
              <a:t>5</a:t>
            </a:r>
            <a:r>
              <a:rPr lang="en-US" sz="2800" b="1" strike="noStrike" spc="-1" dirty="0">
                <a:solidFill>
                  <a:srgbClr val="000000"/>
                </a:solidFill>
                <a:latin typeface="Arial"/>
              </a:rPr>
              <a:t>. On the call of elections and nomination of candidates for the position of JINR Director</a:t>
            </a:r>
            <a:r>
              <a:rPr lang="en-US" sz="2800" b="0" i="1" strike="noStrike" spc="-1" dirty="0">
                <a:solidFill>
                  <a:srgbClr val="000000"/>
                </a:solidFill>
                <a:latin typeface="Arial"/>
              </a:rPr>
              <a:t>	</a:t>
            </a:r>
          </a:p>
          <a:p>
            <a:pPr algn="just" defTabSz="914400">
              <a:lnSpc>
                <a:spcPct val="100000"/>
              </a:lnSpc>
              <a:spcAft>
                <a:spcPts val="600"/>
              </a:spcAft>
              <a:tabLst>
                <a:tab pos="0" algn="l"/>
              </a:tabLst>
            </a:pPr>
            <a:r>
              <a:rPr lang="en-US" sz="2800" i="1" spc="-1" dirty="0">
                <a:solidFill>
                  <a:srgbClr val="000000"/>
                </a:solidFill>
                <a:latin typeface="Arial"/>
              </a:rPr>
              <a:t>		</a:t>
            </a:r>
            <a:r>
              <a:rPr lang="en-US" sz="2800" b="0" i="1" strike="noStrike" spc="-1" dirty="0">
                <a:solidFill>
                  <a:srgbClr val="000000"/>
                </a:solidFill>
                <a:latin typeface="Arial"/>
              </a:rPr>
              <a:t>Speaker — </a:t>
            </a:r>
            <a:r>
              <a:rPr lang="en-US" sz="2800" b="0" i="1" strike="noStrike" spc="-1" dirty="0" err="1">
                <a:solidFill>
                  <a:srgbClr val="000000"/>
                </a:solidFill>
                <a:latin typeface="Arial"/>
              </a:rPr>
              <a:t>A.Khvedelidze</a:t>
            </a:r>
            <a:endParaRPr lang="ru-RU" sz="2800" b="0" strike="noStrike" spc="-1" dirty="0">
              <a:solidFill>
                <a:srgbClr val="000000"/>
              </a:solidFill>
              <a:latin typeface="Arial"/>
            </a:endParaRPr>
          </a:p>
          <a:p>
            <a:pPr algn="just" defTabSz="914400">
              <a:lnSpc>
                <a:spcPct val="100000"/>
              </a:lnSpc>
              <a:spcAft>
                <a:spcPts val="600"/>
              </a:spcAft>
              <a:tabLst>
                <a:tab pos="0" algn="l"/>
              </a:tabLst>
            </a:pPr>
            <a:r>
              <a:rPr lang="en-US" sz="2800" b="1" strike="noStrike" spc="-1" dirty="0">
                <a:solidFill>
                  <a:srgbClr val="000000"/>
                </a:solidFill>
                <a:latin typeface="Arial"/>
              </a:rPr>
              <a:t>6. Scientific report: “To the 60th anniversary of the hypothesis of colored quarks and the </a:t>
            </a:r>
            <a:r>
              <a:rPr lang="en-US" sz="2800" b="1" strike="noStrike" spc="-1" dirty="0" err="1">
                <a:solidFill>
                  <a:srgbClr val="000000"/>
                </a:solidFill>
                <a:latin typeface="Arial"/>
              </a:rPr>
              <a:t>Dubna</a:t>
            </a:r>
            <a:r>
              <a:rPr lang="en-US" sz="2800" b="1" strike="noStrike" spc="-1" dirty="0">
                <a:solidFill>
                  <a:srgbClr val="000000"/>
                </a:solidFill>
                <a:latin typeface="Arial"/>
              </a:rPr>
              <a:t> model of hadrons”</a:t>
            </a:r>
            <a:endParaRPr lang="ru-RU" sz="2800" b="0" strike="noStrike" spc="-1" dirty="0">
              <a:solidFill>
                <a:srgbClr val="000000"/>
              </a:solidFill>
              <a:latin typeface="Arial"/>
            </a:endParaRPr>
          </a:p>
          <a:p>
            <a:pPr algn="just" defTabSz="914400">
              <a:lnSpc>
                <a:spcPct val="100000"/>
              </a:lnSpc>
              <a:spcAft>
                <a:spcPts val="600"/>
              </a:spcAft>
              <a:tabLst>
                <a:tab pos="0" algn="l"/>
              </a:tabLst>
            </a:pPr>
            <a:r>
              <a:rPr lang="en-US" sz="2800" b="0" i="1" strike="noStrike" spc="-1" dirty="0">
                <a:solidFill>
                  <a:srgbClr val="000000"/>
                </a:solidFill>
                <a:latin typeface="Arial"/>
              </a:rPr>
              <a:t>		Speaker — </a:t>
            </a:r>
            <a:r>
              <a:rPr lang="en-US" sz="2800" b="0" i="1" strike="noStrike" spc="-1" dirty="0" err="1">
                <a:solidFill>
                  <a:srgbClr val="000000"/>
                </a:solidFill>
                <a:latin typeface="Arial"/>
              </a:rPr>
              <a:t>V.Matveev</a:t>
            </a:r>
            <a:endParaRPr lang="ru-RU" sz="2800" b="0" strike="noStrike" spc="-1" dirty="0">
              <a:solidFill>
                <a:srgbClr val="000000"/>
              </a:solidFill>
              <a:latin typeface="Arial"/>
            </a:endParaRPr>
          </a:p>
          <a:p>
            <a:pPr algn="just" defTabSz="914400">
              <a:lnSpc>
                <a:spcPct val="100000"/>
              </a:lnSpc>
              <a:spcAft>
                <a:spcPts val="600"/>
              </a:spcAft>
              <a:tabLst>
                <a:tab pos="0" algn="l"/>
              </a:tabLst>
            </a:pPr>
            <a:r>
              <a:rPr lang="en-US" sz="2800" b="1" spc="-1" dirty="0">
                <a:solidFill>
                  <a:srgbClr val="000000"/>
                </a:solidFill>
                <a:latin typeface="Arial"/>
              </a:rPr>
              <a:t>7</a:t>
            </a:r>
            <a:r>
              <a:rPr lang="en-US" sz="2800" b="1" strike="noStrike" spc="-1" dirty="0">
                <a:solidFill>
                  <a:srgbClr val="000000"/>
                </a:solidFill>
                <a:latin typeface="Arial"/>
              </a:rPr>
              <a:t>. On preparing and holding the events dedicated to the 70th anniversary of JINR</a:t>
            </a:r>
            <a:endParaRPr lang="ru-RU" sz="2800" b="0" strike="noStrike" spc="-1" dirty="0">
              <a:solidFill>
                <a:srgbClr val="000000"/>
              </a:solidFill>
              <a:latin typeface="Arial"/>
            </a:endParaRPr>
          </a:p>
          <a:p>
            <a:pPr algn="just" defTabSz="914400">
              <a:lnSpc>
                <a:spcPct val="100000"/>
              </a:lnSpc>
              <a:spcAft>
                <a:spcPts val="600"/>
              </a:spcAft>
              <a:tabLst>
                <a:tab pos="0" algn="l"/>
              </a:tabLst>
            </a:pPr>
            <a:r>
              <a:rPr lang="en-US" sz="2800" b="0" i="1" strike="noStrike" spc="-1" dirty="0">
                <a:solidFill>
                  <a:srgbClr val="000000"/>
                </a:solidFill>
                <a:latin typeface="Arial"/>
              </a:rPr>
              <a:t>		Speaker — </a:t>
            </a:r>
            <a:r>
              <a:rPr lang="en-US" sz="2800" b="0" i="1" strike="noStrike" spc="-1" dirty="0" err="1">
                <a:solidFill>
                  <a:srgbClr val="000000"/>
                </a:solidFill>
                <a:latin typeface="Arial"/>
              </a:rPr>
              <a:t>S.Nedelko</a:t>
            </a:r>
            <a:endParaRPr lang="ru-RU" sz="2800" b="0" strike="noStrike" spc="-1" dirty="0">
              <a:solidFill>
                <a:srgbClr val="000000"/>
              </a:solidFill>
              <a:latin typeface="Arial"/>
            </a:endParaRPr>
          </a:p>
        </p:txBody>
      </p:sp>
    </p:spTree>
    <p:extLst>
      <p:ext uri="{BB962C8B-B14F-4D97-AF65-F5344CB8AC3E}">
        <p14:creationId xmlns:p14="http://schemas.microsoft.com/office/powerpoint/2010/main" val="45178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78466" y="225761"/>
            <a:ext cx="15764098" cy="1393826"/>
          </a:xfrm>
        </p:spPr>
        <p:txBody>
          <a:bodyPr>
            <a:normAutofit/>
          </a:bodyPr>
          <a:lstStyle/>
          <a:p>
            <a:pPr algn="ctr"/>
            <a:r>
              <a:rPr lang="en-US" sz="4000" b="1" spc="-100" dirty="0">
                <a:solidFill>
                  <a:srgbClr val="102D69"/>
                </a:solidFill>
                <a:latin typeface="Arial" panose="020B0604020202020204" pitchFamily="34" charset="0"/>
                <a:ea typeface="Verdana" panose="020B0604030504040204" pitchFamily="34" charset="0"/>
                <a:cs typeface="Arial" panose="020B0604020202020204" pitchFamily="34" charset="0"/>
              </a:rPr>
              <a:t>Session of the JINR Committee of Plenipotentiaries</a:t>
            </a:r>
            <a:br>
              <a:rPr lang="en-US" sz="4000" b="1" spc="-100" dirty="0">
                <a:solidFill>
                  <a:srgbClr val="102D69"/>
                </a:solidFill>
                <a:latin typeface="Arial" panose="020B0604020202020204" pitchFamily="34" charset="0"/>
                <a:ea typeface="Verdana" panose="020B0604030504040204" pitchFamily="34" charset="0"/>
                <a:cs typeface="Arial" panose="020B0604020202020204" pitchFamily="34" charset="0"/>
              </a:rPr>
            </a:br>
            <a:r>
              <a:rPr lang="ru-RU" sz="3600" spc="-100" dirty="0">
                <a:solidFill>
                  <a:srgbClr val="102D69"/>
                </a:solidFill>
                <a:latin typeface="Arial" panose="020B0604020202020204" pitchFamily="34" charset="0"/>
                <a:ea typeface="Verdana" panose="020B0604030504040204" pitchFamily="34" charset="0"/>
                <a:cs typeface="Arial" panose="020B0604020202020204" pitchFamily="34" charset="0"/>
              </a:rPr>
              <a:t>25</a:t>
            </a:r>
            <a:r>
              <a:rPr lang="en-US" sz="3600" spc="-100" dirty="0">
                <a:solidFill>
                  <a:srgbClr val="102D69"/>
                </a:solidFill>
                <a:latin typeface="Arial" panose="020B0604020202020204" pitchFamily="34" charset="0"/>
                <a:ea typeface="Verdana" panose="020B0604030504040204" pitchFamily="34" charset="0"/>
                <a:cs typeface="Arial" panose="020B0604020202020204" pitchFamily="34" charset="0"/>
              </a:rPr>
              <a:t> March 202</a:t>
            </a:r>
            <a:r>
              <a:rPr lang="ru-RU" sz="3600" spc="-100" dirty="0">
                <a:solidFill>
                  <a:srgbClr val="102D69"/>
                </a:solidFill>
                <a:latin typeface="Arial" panose="020B0604020202020204" pitchFamily="34" charset="0"/>
                <a:ea typeface="Verdana" panose="020B0604030504040204" pitchFamily="34" charset="0"/>
                <a:cs typeface="Arial" panose="020B0604020202020204" pitchFamily="34" charset="0"/>
              </a:rPr>
              <a:t>5</a:t>
            </a:r>
            <a:endParaRPr lang="en-US" sz="3600" b="1" dirty="0">
              <a:solidFill>
                <a:srgbClr val="102D69"/>
              </a:solidFill>
              <a:latin typeface="Arial" panose="020B0604020202020204" pitchFamily="34" charset="0"/>
              <a:ea typeface="Verdana" panose="020B060403050404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3E65494F-B588-4646-8CC3-2C5D6AAE5CCE}"/>
              </a:ext>
            </a:extLst>
          </p:cNvPr>
          <p:cNvSpPr txBox="1"/>
          <p:nvPr/>
        </p:nvSpPr>
        <p:spPr>
          <a:xfrm>
            <a:off x="394320" y="1619587"/>
            <a:ext cx="19281074" cy="5940088"/>
          </a:xfrm>
          <a:prstGeom prst="rect">
            <a:avLst/>
          </a:prstGeom>
          <a:noFill/>
        </p:spPr>
        <p:txBody>
          <a:bodyPr wrap="square">
            <a:spAutoFit/>
          </a:bodyPr>
          <a:lstStyle/>
          <a:p>
            <a:pPr algn="just"/>
            <a:r>
              <a:rPr lang="en-US" sz="2200" b="1" dirty="0">
                <a:solidFill>
                  <a:srgbClr val="102D69"/>
                </a:solidFill>
                <a:latin typeface="Arial" panose="020B0604020202020204" pitchFamily="34" charset="0"/>
                <a:ea typeface="Verdana" panose="020B0604030504040204" pitchFamily="34" charset="0"/>
                <a:cs typeface="Arial" panose="020B0604020202020204" pitchFamily="34" charset="0"/>
              </a:rPr>
              <a:t>The Committee of Plenipotentiaries approved the progress in implementing the current plan for research and development of the large scientific infrastructure of JINR, the successful participation of the Institute in international collaborations, and achievements in strengthening international cooperation</a:t>
            </a:r>
            <a:r>
              <a:rPr lang="ru-RU" sz="2200" b="1" dirty="0">
                <a:solidFill>
                  <a:srgbClr val="102D69"/>
                </a:solidFill>
                <a:latin typeface="Arial" panose="020B0604020202020204" pitchFamily="34" charset="0"/>
                <a:ea typeface="Verdana" panose="020B0604030504040204" pitchFamily="34" charset="0"/>
                <a:cs typeface="Arial" panose="020B0604020202020204" pitchFamily="34" charset="0"/>
              </a:rPr>
              <a:t>.</a:t>
            </a:r>
          </a:p>
          <a:p>
            <a:pPr algn="just"/>
            <a:endParaRPr lang="en-US" sz="1000" dirty="0">
              <a:latin typeface="Arial" panose="020B0604020202020204" pitchFamily="34" charset="0"/>
              <a:ea typeface="Verdana" panose="020B0604030504040204" pitchFamily="34" charset="0"/>
              <a:cs typeface="Arial" panose="020B0604020202020204" pitchFamily="34" charset="0"/>
            </a:endParaRPr>
          </a:p>
          <a:p>
            <a:pPr algn="just"/>
            <a:r>
              <a:rPr lang="en-US" sz="2200" dirty="0">
                <a:latin typeface="Arial" panose="020B0604020202020204" pitchFamily="34" charset="0"/>
                <a:ea typeface="Verdana" panose="020B0604030504040204" pitchFamily="34" charset="0"/>
                <a:cs typeface="Arial" panose="020B0604020202020204" pitchFamily="34" charset="0"/>
              </a:rPr>
              <a:t>The CP noted with satisfaction the publication of the first issue of the new JINR scientific journal “Natural Science Review” in December 2024.</a:t>
            </a:r>
            <a:endParaRPr lang="ru-RU" sz="2200" dirty="0">
              <a:latin typeface="Arial" panose="020B0604020202020204" pitchFamily="34" charset="0"/>
              <a:ea typeface="Verdana" panose="020B0604030504040204" pitchFamily="34" charset="0"/>
              <a:cs typeface="Arial" panose="020B0604020202020204" pitchFamily="34" charset="0"/>
            </a:endParaRPr>
          </a:p>
          <a:p>
            <a:pPr algn="just"/>
            <a:endParaRPr lang="en-US" sz="1000" dirty="0">
              <a:latin typeface="Arial" panose="020B0604020202020204" pitchFamily="34" charset="0"/>
              <a:ea typeface="Verdana" panose="020B0604030504040204" pitchFamily="34" charset="0"/>
              <a:cs typeface="Arial" panose="020B0604020202020204" pitchFamily="34" charset="0"/>
            </a:endParaRPr>
          </a:p>
          <a:p>
            <a:pPr algn="just"/>
            <a:r>
              <a:rPr lang="en-US" sz="2200" dirty="0">
                <a:latin typeface="Arial" panose="020B0604020202020204" pitchFamily="34" charset="0"/>
                <a:ea typeface="Verdana" panose="020B0604030504040204" pitchFamily="34" charset="0"/>
                <a:cs typeface="Arial" panose="020B0604020202020204" pitchFamily="34" charset="0"/>
              </a:rPr>
              <a:t>The CP noted the high efficiency of the support </a:t>
            </a:r>
            <a:r>
              <a:rPr lang="en-US" sz="2200" dirty="0" err="1">
                <a:latin typeface="Arial" panose="020B0604020202020204" pitchFamily="34" charset="0"/>
                <a:ea typeface="Verdana" panose="020B0604030504040204" pitchFamily="34" charset="0"/>
                <a:cs typeface="Arial" panose="020B0604020202020204" pitchFamily="34" charset="0"/>
              </a:rPr>
              <a:t>programme</a:t>
            </a:r>
            <a:r>
              <a:rPr lang="en-US" sz="2200" dirty="0">
                <a:latin typeface="Arial" panose="020B0604020202020204" pitchFamily="34" charset="0"/>
                <a:ea typeface="Verdana" panose="020B0604030504040204" pitchFamily="34" charset="0"/>
                <a:cs typeface="Arial" panose="020B0604020202020204" pitchFamily="34" charset="0"/>
              </a:rPr>
              <a:t> of the Ministry of Education and Science of Russia for organizations collaborating with JINR in the framework of research at the NICA complex, and to consider it as an example of efficient assistance from a JINR Member State in expanding the Institute’s cooperation with national research organizations and universities to </a:t>
            </a:r>
            <a:r>
              <a:rPr lang="en-US" sz="2200" dirty="0" err="1">
                <a:latin typeface="Arial" panose="020B0604020202020204" pitchFamily="34" charset="0"/>
                <a:ea typeface="Verdana" panose="020B0604030504040204" pitchFamily="34" charset="0"/>
                <a:cs typeface="Arial" panose="020B0604020202020204" pitchFamily="34" charset="0"/>
              </a:rPr>
              <a:t>megascience</a:t>
            </a:r>
            <a:r>
              <a:rPr lang="en-US" sz="2200" dirty="0">
                <a:latin typeface="Arial" panose="020B0604020202020204" pitchFamily="34" charset="0"/>
                <a:ea typeface="Verdana" panose="020B0604030504040204" pitchFamily="34" charset="0"/>
                <a:cs typeface="Arial" panose="020B0604020202020204" pitchFamily="34" charset="0"/>
              </a:rPr>
              <a:t> projects based at JINR.</a:t>
            </a:r>
            <a:endParaRPr lang="ru-RU" sz="2200" dirty="0">
              <a:latin typeface="Arial" panose="020B0604020202020204" pitchFamily="34" charset="0"/>
              <a:ea typeface="Verdana" panose="020B0604030504040204" pitchFamily="34" charset="0"/>
              <a:cs typeface="Arial" panose="020B0604020202020204" pitchFamily="34" charset="0"/>
            </a:endParaRPr>
          </a:p>
          <a:p>
            <a:pPr algn="just"/>
            <a:endParaRPr lang="en-US" sz="1000" dirty="0">
              <a:latin typeface="Arial" panose="020B0604020202020204" pitchFamily="34" charset="0"/>
              <a:ea typeface="Verdana" panose="020B0604030504040204" pitchFamily="34" charset="0"/>
              <a:cs typeface="Arial" panose="020B0604020202020204" pitchFamily="34" charset="0"/>
            </a:endParaRPr>
          </a:p>
          <a:p>
            <a:pPr algn="just"/>
            <a:r>
              <a:rPr lang="en-US" sz="2200" dirty="0">
                <a:latin typeface="Arial" panose="020B0604020202020204" pitchFamily="34" charset="0"/>
                <a:ea typeface="Verdana" panose="020B0604030504040204" pitchFamily="34" charset="0"/>
                <a:cs typeface="Arial" panose="020B0604020202020204" pitchFamily="34" charset="0"/>
              </a:rPr>
              <a:t>The CP approved the organizational and financial decisions made by the JINR Directorate to minimize the risks of non-implementation of the NICA complex project in 2022–2025, to find ways to reduce costs, and the presented updated projected cost of the project in the amount of RUB 34 000 000.0 thousand. Commissioned the JINR Directorate to continue this work and to ensure the adoption of decisions and measures for maintaining the project implementation schedule to achieve the main parameters of the complex, as well as to continue active claims work with unfair suppliers.</a:t>
            </a:r>
          </a:p>
          <a:p>
            <a:pPr algn="just"/>
            <a:endParaRPr lang="en-US" sz="1000" dirty="0">
              <a:latin typeface="Arial" panose="020B0604020202020204" pitchFamily="34" charset="0"/>
              <a:ea typeface="Verdana" panose="020B0604030504040204" pitchFamily="34" charset="0"/>
              <a:cs typeface="Arial" panose="020B0604020202020204" pitchFamily="34" charset="0"/>
            </a:endParaRPr>
          </a:p>
          <a:p>
            <a:pPr algn="just"/>
            <a:r>
              <a:rPr lang="en-US" sz="2200" dirty="0">
                <a:latin typeface="Arial" panose="020B0604020202020204" pitchFamily="34" charset="0"/>
                <a:ea typeface="Verdana" panose="020B0604030504040204" pitchFamily="34" charset="0"/>
                <a:cs typeface="Arial" panose="020B0604020202020204" pitchFamily="34" charset="0"/>
              </a:rPr>
              <a:t>The CP approved the revised budget of JINR for 2025 with the income amounting to US$ 234 017.7 thousand and the expenditure amounting to US$ 315 465.3 thousand, taking into account the positive opening balance amounting to US$ 40 170.2 thousand.</a:t>
            </a:r>
          </a:p>
          <a:p>
            <a:pPr algn="just"/>
            <a:endParaRPr lang="en-US" sz="1000" dirty="0">
              <a:latin typeface="Arial" panose="020B0604020202020204" pitchFamily="34" charset="0"/>
              <a:ea typeface="Verdana" panose="020B0604030504040204" pitchFamily="34" charset="0"/>
              <a:cs typeface="Arial" panose="020B0604020202020204" pitchFamily="34" charset="0"/>
            </a:endParaRPr>
          </a:p>
          <a:p>
            <a:pPr algn="just"/>
            <a:r>
              <a:rPr lang="en-US" sz="2200" dirty="0">
                <a:latin typeface="Arial" panose="020B0604020202020204" pitchFamily="34" charset="0"/>
                <a:ea typeface="Verdana" panose="020B0604030504040204" pitchFamily="34" charset="0"/>
                <a:cs typeface="Arial" panose="020B0604020202020204" pitchFamily="34" charset="0"/>
              </a:rPr>
              <a:t>The CP commissioned the JINR Directorate and the Working Group under the CP Chair for JINR Financial Issues to work out the possibility of indexing the Incentive Fund for highly qualified employees, as well as to make an analysis of the competitiveness of the salary level of scientific workers.</a:t>
            </a:r>
          </a:p>
        </p:txBody>
      </p:sp>
      <p:pic>
        <p:nvPicPr>
          <p:cNvPr id="4" name="Рисунок 3">
            <a:extLst>
              <a:ext uri="{FF2B5EF4-FFF2-40B4-BE49-F238E27FC236}">
                <a16:creationId xmlns:a16="http://schemas.microsoft.com/office/drawing/2014/main" xmlns="" id="{03A8820D-B8F1-4DEE-8D1E-26ACA70829F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419627" y="7788272"/>
            <a:ext cx="4458951" cy="2971891"/>
          </a:xfrm>
          <a:prstGeom prst="rect">
            <a:avLst/>
          </a:prstGeom>
        </p:spPr>
      </p:pic>
      <p:pic>
        <p:nvPicPr>
          <p:cNvPr id="6" name="Рисунок 5">
            <a:extLst>
              <a:ext uri="{FF2B5EF4-FFF2-40B4-BE49-F238E27FC236}">
                <a16:creationId xmlns:a16="http://schemas.microsoft.com/office/drawing/2014/main" xmlns="" id="{F97C3941-7FAD-4F87-BE6E-051F84EC1F8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285076" y="7787955"/>
            <a:ext cx="4458951" cy="2972120"/>
          </a:xfrm>
          <a:prstGeom prst="rect">
            <a:avLst/>
          </a:prstGeom>
        </p:spPr>
      </p:pic>
      <p:pic>
        <p:nvPicPr>
          <p:cNvPr id="9" name="Рисунок 8">
            <a:extLst>
              <a:ext uri="{FF2B5EF4-FFF2-40B4-BE49-F238E27FC236}">
                <a16:creationId xmlns:a16="http://schemas.microsoft.com/office/drawing/2014/main" xmlns="" id="{787DCAAF-AE1D-4DC7-A69E-F8F5E89F026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155541" y="7785687"/>
            <a:ext cx="4458471" cy="2971800"/>
          </a:xfrm>
          <a:prstGeom prst="rect">
            <a:avLst/>
          </a:prstGeom>
        </p:spPr>
      </p:pic>
      <p:pic>
        <p:nvPicPr>
          <p:cNvPr id="11" name="Рисунок 10">
            <a:extLst>
              <a:ext uri="{FF2B5EF4-FFF2-40B4-BE49-F238E27FC236}">
                <a16:creationId xmlns:a16="http://schemas.microsoft.com/office/drawing/2014/main" xmlns="" id="{E3EA3B2C-9404-4C0E-8FF2-79872521F8B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27050" y="7794305"/>
            <a:ext cx="4458471" cy="2971801"/>
          </a:xfrm>
          <a:prstGeom prst="rect">
            <a:avLst/>
          </a:prstGeom>
        </p:spPr>
      </p:pic>
    </p:spTree>
    <p:extLst>
      <p:ext uri="{BB962C8B-B14F-4D97-AF65-F5344CB8AC3E}">
        <p14:creationId xmlns:p14="http://schemas.microsoft.com/office/powerpoint/2010/main" val="209419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22977F6-AD63-4E2E-B2F4-DB028EB4BD08}"/>
              </a:ext>
            </a:extLst>
          </p:cNvPr>
          <p:cNvSpPr txBox="1"/>
          <p:nvPr/>
        </p:nvSpPr>
        <p:spPr>
          <a:xfrm>
            <a:off x="3765550" y="92075"/>
            <a:ext cx="12573000" cy="1261884"/>
          </a:xfrm>
          <a:prstGeom prst="rect">
            <a:avLst/>
          </a:prstGeom>
          <a:noFill/>
        </p:spPr>
        <p:txBody>
          <a:bodyPr wrap="square">
            <a:spAutoFit/>
          </a:bodyPr>
          <a:lstStyle/>
          <a:p>
            <a:pPr algn="ctr"/>
            <a:r>
              <a:rPr kumimoji="0" lang="en-US" sz="4000" b="1"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Session of the JINR Committee of Plenipotentiaries</a:t>
            </a:r>
            <a:br>
              <a:rPr kumimoji="0" lang="en-US" sz="4000" b="1"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br>
            <a:r>
              <a:rPr kumimoji="0" lang="ru-RU" sz="36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25</a:t>
            </a:r>
            <a:r>
              <a:rPr kumimoji="0" lang="en-US" sz="36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 March 202</a:t>
            </a:r>
            <a:r>
              <a:rPr kumimoji="0" lang="ru-RU" sz="36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5</a:t>
            </a:r>
            <a:endParaRPr lang="ru-RU" dirty="0"/>
          </a:p>
        </p:txBody>
      </p:sp>
      <p:sp>
        <p:nvSpPr>
          <p:cNvPr id="5" name="TextBox 4">
            <a:extLst>
              <a:ext uri="{FF2B5EF4-FFF2-40B4-BE49-F238E27FC236}">
                <a16:creationId xmlns:a16="http://schemas.microsoft.com/office/drawing/2014/main" xmlns="" id="{2983959E-EBF1-4D14-90A2-9DA5035239A4}"/>
              </a:ext>
            </a:extLst>
          </p:cNvPr>
          <p:cNvSpPr txBox="1"/>
          <p:nvPr/>
        </p:nvSpPr>
        <p:spPr>
          <a:xfrm>
            <a:off x="368300" y="2092146"/>
            <a:ext cx="1927944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2060"/>
                </a:solidFill>
                <a:effectLst/>
                <a:uLnTx/>
                <a:uFillTx/>
                <a:latin typeface="Arial" panose="020B0604020202020204" pitchFamily="34" charset="0"/>
                <a:ea typeface="Verdana" panose="020B0604030504040204" pitchFamily="34" charset="0"/>
                <a:cs typeface="Arial" panose="020B0604020202020204" pitchFamily="34" charset="0"/>
              </a:rPr>
              <a:t>One of the central items on the agenda of the session was the appointment of the election of the Director of the Institute, whose powers expire on 31 December, 2025. The CP Chairman, </a:t>
            </a:r>
            <a:r>
              <a:rPr kumimoji="0" lang="en-US" sz="2400" i="0" u="none" strike="noStrike" kern="1200" cap="none" spc="0" normalizeH="0" baseline="0" noProof="0" dirty="0" err="1">
                <a:ln>
                  <a:noFill/>
                </a:ln>
                <a:solidFill>
                  <a:srgbClr val="002060"/>
                </a:solidFill>
                <a:effectLst/>
                <a:uLnTx/>
                <a:uFillTx/>
                <a:latin typeface="Arial" panose="020B0604020202020204" pitchFamily="34" charset="0"/>
                <a:ea typeface="Verdana" panose="020B0604030504040204" pitchFamily="34" charset="0"/>
                <a:cs typeface="Arial" panose="020B0604020202020204" pitchFamily="34" charset="0"/>
              </a:rPr>
              <a:t>A.Khvedelidze</a:t>
            </a:r>
            <a:r>
              <a:rPr kumimoji="0" lang="en-US" sz="2400" i="0" u="none" strike="noStrike" kern="1200" cap="none" spc="0" normalizeH="0" baseline="0" noProof="0" dirty="0">
                <a:ln>
                  <a:noFill/>
                </a:ln>
                <a:solidFill>
                  <a:srgbClr val="002060"/>
                </a:solidFill>
                <a:effectLst/>
                <a:uLnTx/>
                <a:uFillTx/>
                <a:latin typeface="Arial" panose="020B0604020202020204" pitchFamily="34" charset="0"/>
                <a:ea typeface="Verdana" panose="020B0604030504040204" pitchFamily="34" charset="0"/>
                <a:cs typeface="Arial" panose="020B0604020202020204" pitchFamily="34" charset="0"/>
              </a:rPr>
              <a:t>, made an announcement on the rules for calling elections and nominating candidates. The members of the CPT made a proposal to hold elections at the current meeting.</a:t>
            </a:r>
          </a:p>
        </p:txBody>
      </p:sp>
      <p:pic>
        <p:nvPicPr>
          <p:cNvPr id="4" name="Рисунок 3">
            <a:extLst>
              <a:ext uri="{FF2B5EF4-FFF2-40B4-BE49-F238E27FC236}">
                <a16:creationId xmlns:a16="http://schemas.microsoft.com/office/drawing/2014/main" xmlns="" id="{2954A374-992C-4EA0-B912-DEE44B227C9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50912" y="6950074"/>
            <a:ext cx="5765364" cy="3842911"/>
          </a:xfrm>
          <a:prstGeom prst="rect">
            <a:avLst/>
          </a:prstGeom>
        </p:spPr>
      </p:pic>
      <p:pic>
        <p:nvPicPr>
          <p:cNvPr id="7" name="Рисунок 6">
            <a:extLst>
              <a:ext uri="{FF2B5EF4-FFF2-40B4-BE49-F238E27FC236}">
                <a16:creationId xmlns:a16="http://schemas.microsoft.com/office/drawing/2014/main" xmlns="" id="{0D003880-0229-4681-AE20-10194159597E}"/>
              </a:ext>
            </a:extLst>
          </p:cNvPr>
          <p:cNvPicPr>
            <a:picLocks noChangeAspect="1"/>
          </p:cNvPicPr>
          <p:nvPr/>
        </p:nvPicPr>
        <p:blipFill>
          <a:blip r:embed="rId3"/>
          <a:stretch>
            <a:fillRect/>
          </a:stretch>
        </p:blipFill>
        <p:spPr>
          <a:xfrm>
            <a:off x="10359414" y="3461319"/>
            <a:ext cx="9288332" cy="4800600"/>
          </a:xfrm>
          <a:prstGeom prst="rect">
            <a:avLst/>
          </a:prstGeom>
        </p:spPr>
      </p:pic>
      <p:sp>
        <p:nvSpPr>
          <p:cNvPr id="9" name="TextBox 8">
            <a:extLst>
              <a:ext uri="{FF2B5EF4-FFF2-40B4-BE49-F238E27FC236}">
                <a16:creationId xmlns:a16="http://schemas.microsoft.com/office/drawing/2014/main" xmlns="" id="{AF83161B-46A5-452B-81EC-9D8C132D25D2}"/>
              </a:ext>
            </a:extLst>
          </p:cNvPr>
          <p:cNvSpPr txBox="1"/>
          <p:nvPr/>
        </p:nvSpPr>
        <p:spPr>
          <a:xfrm>
            <a:off x="6394450" y="10061863"/>
            <a:ext cx="13253296" cy="769441"/>
          </a:xfrm>
          <a:prstGeom prst="rect">
            <a:avLst/>
          </a:prstGeom>
          <a:noFill/>
        </p:spPr>
        <p:txBody>
          <a:bodyPr wrap="square">
            <a:spAutoFit/>
          </a:bodyPr>
          <a:lstStyle/>
          <a:p>
            <a:pPr algn="just"/>
            <a:r>
              <a:rPr lang="en-US" sz="2200" dirty="0" err="1">
                <a:solidFill>
                  <a:srgbClr val="002060"/>
                </a:solidFill>
                <a:latin typeface="Arial" panose="020B0604020202020204" pitchFamily="34" charset="0"/>
                <a:ea typeface="Verdana" panose="020B0604030504040204" pitchFamily="34" charset="0"/>
                <a:cs typeface="Arial" panose="020B0604020202020204" pitchFamily="34" charset="0"/>
              </a:rPr>
              <a:t>G.Trubnikov</a:t>
            </a:r>
            <a:r>
              <a:rPr lang="en-US" sz="2200" dirty="0">
                <a:solidFill>
                  <a:srgbClr val="002060"/>
                </a:solidFill>
                <a:latin typeface="Arial" panose="020B0604020202020204" pitchFamily="34" charset="0"/>
                <a:ea typeface="Verdana" panose="020B0604030504040204" pitchFamily="34" charset="0"/>
                <a:cs typeface="Arial" panose="020B0604020202020204" pitchFamily="34" charset="0"/>
              </a:rPr>
              <a:t> expressed gratitude to the JINR member countries' plenipotentiaries for their trust and appreciation of the work of both the Directorate and the entire staff of the Institute.</a:t>
            </a:r>
            <a:endParaRPr lang="ru-RU" sz="2200" dirty="0">
              <a:solidFill>
                <a:srgbClr val="002060"/>
              </a:solidFill>
              <a:latin typeface="Arial" panose="020B0604020202020204" pitchFamily="34" charset="0"/>
              <a:ea typeface="Verdana" panose="020B060403050404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39F6AF36-72D1-4D89-99F9-6C6536EC0B2A}"/>
              </a:ext>
            </a:extLst>
          </p:cNvPr>
          <p:cNvSpPr txBox="1"/>
          <p:nvPr/>
        </p:nvSpPr>
        <p:spPr>
          <a:xfrm>
            <a:off x="387350" y="3344237"/>
            <a:ext cx="9829800" cy="3477875"/>
          </a:xfrm>
          <a:prstGeom prst="rect">
            <a:avLst/>
          </a:prstGeom>
          <a:noFill/>
        </p:spPr>
        <p:txBody>
          <a:bodyPr wrap="square">
            <a:spAutoFit/>
          </a:bodyPr>
          <a:lstStyle/>
          <a:p>
            <a:pPr algn="just">
              <a:defRPr/>
            </a:pPr>
            <a:r>
              <a:rPr lang="en-US" sz="2200" dirty="0">
                <a:solidFill>
                  <a:prstClr val="black"/>
                </a:solidFill>
                <a:latin typeface="Arial" panose="020B0604020202020204" pitchFamily="34" charset="0"/>
                <a:ea typeface="Verdana" panose="020B0604030504040204" pitchFamily="34" charset="0"/>
                <a:cs typeface="Arial" panose="020B0604020202020204" pitchFamily="34" charset="0"/>
              </a:rPr>
              <a:t>Having heard and discussed the report “On the call of elections and nomination of candidates for the position of JINR Director” by the Chair of the CP, </a:t>
            </a:r>
            <a:r>
              <a:rPr lang="en-US" sz="2200" dirty="0" err="1">
                <a:solidFill>
                  <a:prstClr val="black"/>
                </a:solidFill>
                <a:latin typeface="Arial" panose="020B0604020202020204" pitchFamily="34" charset="0"/>
                <a:ea typeface="Verdana" panose="020B0604030504040204" pitchFamily="34" charset="0"/>
                <a:cs typeface="Arial" panose="020B0604020202020204" pitchFamily="34" charset="0"/>
              </a:rPr>
              <a:t>A.Khvedelidze</a:t>
            </a:r>
            <a:r>
              <a:rPr lang="en-US" sz="2200" dirty="0">
                <a:solidFill>
                  <a:prstClr val="black"/>
                </a:solidFill>
                <a:latin typeface="Arial" panose="020B0604020202020204" pitchFamily="34" charset="0"/>
                <a:ea typeface="Verdana" panose="020B0604030504040204" pitchFamily="34" charset="0"/>
                <a:cs typeface="Arial" panose="020B0604020202020204" pitchFamily="34" charset="0"/>
              </a:rPr>
              <a:t>, taking into account the unanimous decision of the Plenipotentiaries of the Governments of the JINR Member States to nominate </a:t>
            </a:r>
            <a:r>
              <a:rPr lang="en-US" sz="2200" dirty="0" err="1">
                <a:solidFill>
                  <a:prstClr val="black"/>
                </a:solidFill>
                <a:latin typeface="Arial" panose="020B0604020202020204" pitchFamily="34" charset="0"/>
                <a:ea typeface="Verdana" panose="020B0604030504040204" pitchFamily="34" charset="0"/>
                <a:cs typeface="Arial" panose="020B0604020202020204" pitchFamily="34" charset="0"/>
              </a:rPr>
              <a:t>G.Trubnikov</a:t>
            </a:r>
            <a:r>
              <a:rPr lang="en-US" sz="2200" dirty="0">
                <a:solidFill>
                  <a:prstClr val="black"/>
                </a:solidFill>
                <a:latin typeface="Arial" panose="020B0604020202020204" pitchFamily="34" charset="0"/>
                <a:ea typeface="Verdana" panose="020B0604030504040204" pitchFamily="34" charset="0"/>
                <a:cs typeface="Arial" panose="020B0604020202020204" pitchFamily="34" charset="0"/>
              </a:rPr>
              <a:t> as the only candidate for the position of JINR Director, as well as the consent of </a:t>
            </a:r>
            <a:r>
              <a:rPr lang="en-US" sz="2200" dirty="0" err="1">
                <a:solidFill>
                  <a:prstClr val="black"/>
                </a:solidFill>
                <a:latin typeface="Arial" panose="020B0604020202020204" pitchFamily="34" charset="0"/>
                <a:ea typeface="Verdana" panose="020B0604030504040204" pitchFamily="34" charset="0"/>
                <a:cs typeface="Arial" panose="020B0604020202020204" pitchFamily="34" charset="0"/>
              </a:rPr>
              <a:t>G.Trubnikov</a:t>
            </a:r>
            <a:r>
              <a:rPr lang="en-US" sz="2200" dirty="0">
                <a:solidFill>
                  <a:prstClr val="black"/>
                </a:solidFill>
                <a:latin typeface="Arial" panose="020B0604020202020204" pitchFamily="34" charset="0"/>
                <a:ea typeface="Verdana" panose="020B0604030504040204" pitchFamily="34" charset="0"/>
                <a:cs typeface="Arial" panose="020B0604020202020204" pitchFamily="34" charset="0"/>
              </a:rPr>
              <a:t> to be nominated as a candidate for this position, based on the results of open voting, in accordance with the JINR Charter and the Regulation for the JINR Director, </a:t>
            </a:r>
            <a:r>
              <a:rPr lang="en-US" sz="2200" b="1" dirty="0" err="1">
                <a:solidFill>
                  <a:srgbClr val="002060"/>
                </a:solidFill>
                <a:latin typeface="Arial" panose="020B0604020202020204" pitchFamily="34" charset="0"/>
                <a:ea typeface="Verdana" panose="020B0604030504040204" pitchFamily="34" charset="0"/>
                <a:cs typeface="Arial" panose="020B0604020202020204" pitchFamily="34" charset="0"/>
              </a:rPr>
              <a:t>G.Trubnikov</a:t>
            </a:r>
            <a:r>
              <a:rPr lang="en-US" sz="2200" b="1" dirty="0">
                <a:solidFill>
                  <a:srgbClr val="002060"/>
                </a:solidFill>
                <a:latin typeface="Arial" panose="020B0604020202020204" pitchFamily="34" charset="0"/>
                <a:ea typeface="Verdana" panose="020B0604030504040204" pitchFamily="34" charset="0"/>
                <a:cs typeface="Arial" panose="020B0604020202020204" pitchFamily="34" charset="0"/>
              </a:rPr>
              <a:t> was unanimously elected by the CP to the position of JINR Director for a term of five years taking office on 1 January 2026.</a:t>
            </a:r>
          </a:p>
        </p:txBody>
      </p:sp>
      <p:sp>
        <p:nvSpPr>
          <p:cNvPr id="13" name="TextBox 12">
            <a:extLst>
              <a:ext uri="{FF2B5EF4-FFF2-40B4-BE49-F238E27FC236}">
                <a16:creationId xmlns:a16="http://schemas.microsoft.com/office/drawing/2014/main" xmlns="" id="{DF550522-97D0-4330-BAC0-1695B87BAA9D}"/>
              </a:ext>
            </a:extLst>
          </p:cNvPr>
          <p:cNvSpPr txBox="1"/>
          <p:nvPr/>
        </p:nvSpPr>
        <p:spPr>
          <a:xfrm>
            <a:off x="5407884" y="1276971"/>
            <a:ext cx="9288332" cy="646331"/>
          </a:xfrm>
          <a:prstGeom prst="rect">
            <a:avLst/>
          </a:prstGeom>
          <a:noFill/>
        </p:spPr>
        <p:txBody>
          <a:bodyPr wrap="square">
            <a:spAutoFit/>
          </a:bodyPr>
          <a:lstStyle/>
          <a:p>
            <a:pPr algn="ctr"/>
            <a:r>
              <a:rPr lang="en-US" sz="3600" b="1" spc="-100" dirty="0">
                <a:solidFill>
                  <a:srgbClr val="102D69"/>
                </a:solidFill>
                <a:latin typeface="Arial" panose="020B0604020202020204" pitchFamily="34" charset="0"/>
                <a:ea typeface="Verdana" panose="020B0604030504040204" pitchFamily="34" charset="0"/>
                <a:cs typeface="Arial" panose="020B0604020202020204" pitchFamily="34" charset="0"/>
              </a:rPr>
              <a:t>Election of the Director of the Institute</a:t>
            </a:r>
            <a:endParaRPr lang="ru-RU" sz="3600" b="1" spc="-100" dirty="0">
              <a:solidFill>
                <a:srgbClr val="102D69"/>
              </a:solidFill>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910608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13442" y="233799"/>
            <a:ext cx="15764098" cy="1393826"/>
          </a:xfrm>
        </p:spPr>
        <p:txBody>
          <a:bodyPr>
            <a:normAutofit/>
          </a:bodyPr>
          <a:lstStyle/>
          <a:p>
            <a:pPr algn="ctr"/>
            <a:r>
              <a:rPr lang="en-US" sz="4000" b="1" spc="-100" dirty="0">
                <a:solidFill>
                  <a:srgbClr val="102D69"/>
                </a:solidFill>
                <a:latin typeface="Arial" panose="020B0604020202020204" pitchFamily="34" charset="0"/>
                <a:ea typeface="Verdana" panose="020B0604030504040204" pitchFamily="34" charset="0"/>
                <a:cs typeface="Arial" panose="020B0604020202020204" pitchFamily="34" charset="0"/>
              </a:rPr>
              <a:t>Session of the JINR Committee of Plenipotentiaries</a:t>
            </a:r>
            <a:r>
              <a:rPr lang="en-US" sz="3600" b="1" spc="-100" dirty="0">
                <a:solidFill>
                  <a:srgbClr val="102D69"/>
                </a:solidFill>
                <a:latin typeface="Arial" panose="020B0604020202020204" pitchFamily="34" charset="0"/>
                <a:ea typeface="Verdana" panose="020B0604030504040204" pitchFamily="34" charset="0"/>
                <a:cs typeface="Arial" panose="020B0604020202020204" pitchFamily="34" charset="0"/>
              </a:rPr>
              <a:t/>
            </a:r>
            <a:br>
              <a:rPr lang="en-US" sz="3600" b="1" spc="-100" dirty="0">
                <a:solidFill>
                  <a:srgbClr val="102D69"/>
                </a:solidFill>
                <a:latin typeface="Arial" panose="020B0604020202020204" pitchFamily="34" charset="0"/>
                <a:ea typeface="Verdana" panose="020B0604030504040204" pitchFamily="34" charset="0"/>
                <a:cs typeface="Arial" panose="020B0604020202020204" pitchFamily="34" charset="0"/>
              </a:rPr>
            </a:br>
            <a:r>
              <a:rPr lang="ru-RU" sz="3600" spc="-100" dirty="0">
                <a:solidFill>
                  <a:srgbClr val="102D69"/>
                </a:solidFill>
                <a:latin typeface="Arial" panose="020B0604020202020204" pitchFamily="34" charset="0"/>
                <a:ea typeface="Verdana" panose="020B0604030504040204" pitchFamily="34" charset="0"/>
                <a:cs typeface="Arial" panose="020B0604020202020204" pitchFamily="34" charset="0"/>
              </a:rPr>
              <a:t>25</a:t>
            </a:r>
            <a:r>
              <a:rPr lang="en-US" sz="3600" spc="-100" dirty="0">
                <a:solidFill>
                  <a:srgbClr val="102D69"/>
                </a:solidFill>
                <a:latin typeface="Arial" panose="020B0604020202020204" pitchFamily="34" charset="0"/>
                <a:ea typeface="Verdana" panose="020B0604030504040204" pitchFamily="34" charset="0"/>
                <a:cs typeface="Arial" panose="020B0604020202020204" pitchFamily="34" charset="0"/>
              </a:rPr>
              <a:t> March 202</a:t>
            </a:r>
            <a:r>
              <a:rPr lang="ru-RU" sz="3600" spc="-100" dirty="0">
                <a:solidFill>
                  <a:srgbClr val="102D69"/>
                </a:solidFill>
                <a:latin typeface="Arial" panose="020B0604020202020204" pitchFamily="34" charset="0"/>
                <a:ea typeface="Verdana" panose="020B0604030504040204" pitchFamily="34" charset="0"/>
                <a:cs typeface="Arial" panose="020B0604020202020204" pitchFamily="34" charset="0"/>
              </a:rPr>
              <a:t>5</a:t>
            </a:r>
            <a:endParaRPr lang="en-US" sz="3600" dirty="0">
              <a:solidFill>
                <a:srgbClr val="102D69"/>
              </a:solidFill>
              <a:latin typeface="Arial" panose="020B0604020202020204" pitchFamily="34" charset="0"/>
              <a:ea typeface="Verdana" panose="020B060403050404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3E65494F-B588-4646-8CC3-2C5D6AAE5CCE}"/>
              </a:ext>
            </a:extLst>
          </p:cNvPr>
          <p:cNvSpPr txBox="1"/>
          <p:nvPr/>
        </p:nvSpPr>
        <p:spPr>
          <a:xfrm>
            <a:off x="480786" y="1928123"/>
            <a:ext cx="14752864" cy="5647700"/>
          </a:xfrm>
          <a:prstGeom prst="rect">
            <a:avLst/>
          </a:prstGeom>
          <a:noFill/>
        </p:spPr>
        <p:txBody>
          <a:bodyPr wrap="square">
            <a:spAutoFit/>
          </a:bodyPr>
          <a:lstStyle/>
          <a:p>
            <a:pPr algn="just">
              <a:spcBef>
                <a:spcPts val="600"/>
              </a:spcBef>
              <a:spcAft>
                <a:spcPts val="1200"/>
              </a:spcAft>
            </a:pPr>
            <a:r>
              <a:rPr lang="en-US" sz="2400" spc="-1" dirty="0">
                <a:solidFill>
                  <a:srgbClr val="1D71B8"/>
                </a:solidFill>
                <a:latin typeface="Arial" panose="020B0604020202020204" pitchFamily="34" charset="0"/>
                <a:ea typeface="Verdana" panose="020B0604030504040204" pitchFamily="34" charset="0"/>
                <a:cs typeface="Arial" panose="020B0604020202020204" pitchFamily="34" charset="0"/>
              </a:rPr>
              <a:t>Having heard the scientific report by Scientific Leader of JINR, </a:t>
            </a:r>
            <a:r>
              <a:rPr lang="en-US" sz="2400" spc="-1" dirty="0" err="1">
                <a:solidFill>
                  <a:srgbClr val="1D71B8"/>
                </a:solidFill>
                <a:latin typeface="Arial" panose="020B0604020202020204" pitchFamily="34" charset="0"/>
                <a:ea typeface="Verdana" panose="020B0604030504040204" pitchFamily="34" charset="0"/>
                <a:cs typeface="Arial" panose="020B0604020202020204" pitchFamily="34" charset="0"/>
              </a:rPr>
              <a:t>V.Matveev</a:t>
            </a:r>
            <a:r>
              <a:rPr lang="en-US" sz="2400" spc="-1" dirty="0">
                <a:solidFill>
                  <a:srgbClr val="1D71B8"/>
                </a:solidFill>
                <a:latin typeface="Arial" panose="020B0604020202020204" pitchFamily="34" charset="0"/>
                <a:ea typeface="Verdana" panose="020B0604030504040204" pitchFamily="34" charset="0"/>
                <a:cs typeface="Arial" panose="020B0604020202020204" pitchFamily="34" charset="0"/>
              </a:rPr>
              <a:t>, “To the 60th anniversary of the hypothesis of colored quarks and the </a:t>
            </a:r>
            <a:r>
              <a:rPr lang="en-US" sz="2400" spc="-1" dirty="0" err="1">
                <a:solidFill>
                  <a:srgbClr val="1D71B8"/>
                </a:solidFill>
                <a:latin typeface="Arial" panose="020B0604020202020204" pitchFamily="34" charset="0"/>
                <a:ea typeface="Verdana" panose="020B0604030504040204" pitchFamily="34" charset="0"/>
                <a:cs typeface="Arial" panose="020B0604020202020204" pitchFamily="34" charset="0"/>
              </a:rPr>
              <a:t>Dubna</a:t>
            </a:r>
            <a:r>
              <a:rPr lang="en-US" sz="2400" spc="-1" dirty="0">
                <a:solidFill>
                  <a:srgbClr val="1D71B8"/>
                </a:solidFill>
                <a:latin typeface="Arial" panose="020B0604020202020204" pitchFamily="34" charset="0"/>
                <a:ea typeface="Verdana" panose="020B0604030504040204" pitchFamily="34" charset="0"/>
                <a:cs typeface="Arial" panose="020B0604020202020204" pitchFamily="34" charset="0"/>
              </a:rPr>
              <a:t> model of hadrons”, the Committee of Plenipotentiaries thanked the speaker for his interesting and informative report.</a:t>
            </a:r>
            <a:endParaRPr lang="en-US" sz="2400" dirty="0">
              <a:latin typeface="Arial" panose="020B0604020202020204" pitchFamily="34" charset="0"/>
              <a:ea typeface="Verdana" panose="020B0604030504040204" pitchFamily="34" charset="0"/>
              <a:cs typeface="Arial" panose="020B0604020202020204" pitchFamily="34" charset="0"/>
            </a:endParaRPr>
          </a:p>
          <a:p>
            <a:pPr algn="just">
              <a:spcAft>
                <a:spcPts val="1200"/>
              </a:spcAft>
            </a:pPr>
            <a:r>
              <a:rPr lang="en-US" sz="2400" dirty="0">
                <a:latin typeface="Arial" panose="020B0604020202020204" pitchFamily="34" charset="0"/>
                <a:ea typeface="Verdana" panose="020B0604030504040204" pitchFamily="34" charset="0"/>
                <a:cs typeface="Arial" panose="020B0604020202020204" pitchFamily="34" charset="0"/>
              </a:rPr>
              <a:t>Having heard and discussed the report “On preparing and holding the events dedicated to the 70th anniversary of JINR” presented by Chief Scientific Secretary of JINR, </a:t>
            </a:r>
            <a:r>
              <a:rPr lang="en-US" sz="2400" dirty="0" err="1">
                <a:latin typeface="Arial" panose="020B0604020202020204" pitchFamily="34" charset="0"/>
                <a:ea typeface="Verdana" panose="020B0604030504040204" pitchFamily="34" charset="0"/>
                <a:cs typeface="Arial" panose="020B0604020202020204" pitchFamily="34" charset="0"/>
              </a:rPr>
              <a:t>S.Nedelko</a:t>
            </a:r>
            <a:r>
              <a:rPr lang="en-US" sz="2400" dirty="0">
                <a:latin typeface="Arial" panose="020B0604020202020204" pitchFamily="34" charset="0"/>
                <a:ea typeface="Verdana" panose="020B0604030504040204" pitchFamily="34" charset="0"/>
                <a:cs typeface="Arial" panose="020B0604020202020204" pitchFamily="34" charset="0"/>
              </a:rPr>
              <a:t>, the Committee of Plenipotentiaries approved the Plan of events proposed by the Organizing Committee, which includes holding JINR Days in Member States, major scientific conferences, exhibitions, cultural and sporting events dedicated to the anniversary of the Institute, as well as the preparation and publication of a book about the history of JINR. The Committee decided to hold a ceremonial meeting dedicated to the 70th anniversary of JINR in March 2026 in </a:t>
            </a:r>
            <a:r>
              <a:rPr lang="en-US" sz="2400" dirty="0" err="1">
                <a:latin typeface="Arial" panose="020B0604020202020204" pitchFamily="34" charset="0"/>
                <a:ea typeface="Verdana" panose="020B0604030504040204" pitchFamily="34" charset="0"/>
                <a:cs typeface="Arial" panose="020B0604020202020204" pitchFamily="34" charset="0"/>
              </a:rPr>
              <a:t>Dubna</a:t>
            </a:r>
            <a:r>
              <a:rPr lang="en-US" sz="2400" dirty="0">
                <a:latin typeface="Arial" panose="020B0604020202020204" pitchFamily="34" charset="0"/>
                <a:ea typeface="Verdana" panose="020B0604030504040204" pitchFamily="34" charset="0"/>
                <a:cs typeface="Arial" panose="020B0604020202020204" pitchFamily="34" charset="0"/>
              </a:rPr>
              <a:t>.</a:t>
            </a:r>
          </a:p>
          <a:p>
            <a:pPr algn="just">
              <a:spcBef>
                <a:spcPts val="600"/>
              </a:spcBef>
              <a:spcAft>
                <a:spcPts val="1200"/>
              </a:spcAft>
            </a:pPr>
            <a:r>
              <a:rPr lang="en-US" sz="2400" spc="-1" dirty="0">
                <a:solidFill>
                  <a:srgbClr val="1D71B8"/>
                </a:solidFill>
                <a:latin typeface="Arial" panose="020B0604020202020204" pitchFamily="34" charset="0"/>
                <a:ea typeface="Verdana" panose="020B0604030504040204" pitchFamily="34" charset="0"/>
                <a:cs typeface="Arial" panose="020B0604020202020204" pitchFamily="34" charset="0"/>
              </a:rPr>
              <a:t>The CP invited all JINR Member States to send their national delegations to participate in this event at the level of senior representatives of governments, relevant ministries and national academies of sciences, as well as commissioned the JINR Directorate to prepare and organize a meeting of the Working Group under the CP Chair for JINR Financial Issues in June–July 2025, in the Republic of Armenia.</a:t>
            </a:r>
          </a:p>
        </p:txBody>
      </p:sp>
      <p:pic>
        <p:nvPicPr>
          <p:cNvPr id="4" name="Рисунок 3">
            <a:extLst>
              <a:ext uri="{FF2B5EF4-FFF2-40B4-BE49-F238E27FC236}">
                <a16:creationId xmlns:a16="http://schemas.microsoft.com/office/drawing/2014/main" xmlns="" id="{26B56449-2E33-4ADE-9604-629A1D8CE94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0850" y="8013729"/>
            <a:ext cx="4228721" cy="2818442"/>
          </a:xfrm>
          <a:prstGeom prst="rect">
            <a:avLst/>
          </a:prstGeom>
        </p:spPr>
      </p:pic>
      <p:pic>
        <p:nvPicPr>
          <p:cNvPr id="5" name="Рисунок 4">
            <a:extLst>
              <a:ext uri="{FF2B5EF4-FFF2-40B4-BE49-F238E27FC236}">
                <a16:creationId xmlns:a16="http://schemas.microsoft.com/office/drawing/2014/main" xmlns="" id="{7C826120-F80C-4E22-9859-5DF967A3542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388200" y="8013730"/>
            <a:ext cx="4682779" cy="2815262"/>
          </a:xfrm>
          <a:prstGeom prst="rect">
            <a:avLst/>
          </a:prstGeom>
        </p:spPr>
      </p:pic>
      <p:pic>
        <p:nvPicPr>
          <p:cNvPr id="7" name="Рисунок 6">
            <a:extLst>
              <a:ext uri="{FF2B5EF4-FFF2-40B4-BE49-F238E27FC236}">
                <a16:creationId xmlns:a16="http://schemas.microsoft.com/office/drawing/2014/main" xmlns="" id="{F5A4B1AB-DE58-4619-A75F-5A2CD39F512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084621" y="8016909"/>
            <a:ext cx="4898527" cy="2815262"/>
          </a:xfrm>
          <a:prstGeom prst="rect">
            <a:avLst/>
          </a:prstGeom>
        </p:spPr>
      </p:pic>
      <p:pic>
        <p:nvPicPr>
          <p:cNvPr id="10" name="Рисунок 9">
            <a:extLst>
              <a:ext uri="{FF2B5EF4-FFF2-40B4-BE49-F238E27FC236}">
                <a16:creationId xmlns:a16="http://schemas.microsoft.com/office/drawing/2014/main" xmlns="" id="{D032BD01-7BF2-4D96-9489-F2274E17003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5476030" y="7986061"/>
            <a:ext cx="4265462" cy="2842931"/>
          </a:xfrm>
          <a:prstGeom prst="rect">
            <a:avLst/>
          </a:prstGeom>
        </p:spPr>
      </p:pic>
      <p:pic>
        <p:nvPicPr>
          <p:cNvPr id="13" name="Рисунок 12">
            <a:extLst>
              <a:ext uri="{FF2B5EF4-FFF2-40B4-BE49-F238E27FC236}">
                <a16:creationId xmlns:a16="http://schemas.microsoft.com/office/drawing/2014/main" xmlns="" id="{0AB2E601-C56B-4CD8-9B43-1A9BC9AF7B8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5474292" y="4864160"/>
            <a:ext cx="4267200" cy="2844089"/>
          </a:xfrm>
          <a:prstGeom prst="rect">
            <a:avLst/>
          </a:prstGeom>
        </p:spPr>
      </p:pic>
      <p:pic>
        <p:nvPicPr>
          <p:cNvPr id="15" name="Рисунок 14">
            <a:extLst>
              <a:ext uri="{FF2B5EF4-FFF2-40B4-BE49-F238E27FC236}">
                <a16:creationId xmlns:a16="http://schemas.microsoft.com/office/drawing/2014/main" xmlns="" id="{957F1B75-B0A6-4B3D-88FF-4CFAE6A8675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5474292" y="1742258"/>
            <a:ext cx="4267200" cy="2844089"/>
          </a:xfrm>
          <a:prstGeom prst="rect">
            <a:avLst/>
          </a:prstGeom>
        </p:spPr>
      </p:pic>
    </p:spTree>
    <p:extLst>
      <p:ext uri="{BB962C8B-B14F-4D97-AF65-F5344CB8AC3E}">
        <p14:creationId xmlns:p14="http://schemas.microsoft.com/office/powerpoint/2010/main" val="62082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12595B2-E613-4F1C-81A2-55F7D77B4573}"/>
              </a:ext>
            </a:extLst>
          </p:cNvPr>
          <p:cNvSpPr txBox="1"/>
          <p:nvPr/>
        </p:nvSpPr>
        <p:spPr>
          <a:xfrm>
            <a:off x="5694279" y="207005"/>
            <a:ext cx="9676765" cy="1323439"/>
          </a:xfrm>
          <a:prstGeom prst="rect">
            <a:avLst/>
          </a:prstGeom>
          <a:noFill/>
        </p:spPr>
        <p:txBody>
          <a:bodyPr wrap="square">
            <a:spAutoFit/>
          </a:bodyPr>
          <a:lstStyle/>
          <a:p>
            <a:pPr algn="ctr"/>
            <a:r>
              <a:rPr lang="en-US" sz="4000" b="1" spc="-100" dirty="0">
                <a:solidFill>
                  <a:srgbClr val="102D69"/>
                </a:solidFill>
                <a:latin typeface="Arial" panose="020B0604020202020204" pitchFamily="34" charset="0"/>
                <a:ea typeface="Verdana" panose="020B0604030504040204" pitchFamily="34" charset="0"/>
                <a:cs typeface="Arial" panose="020B0604020202020204" pitchFamily="34" charset="0"/>
              </a:rPr>
              <a:t>First Session at the NICA Accelerator Complex has been Launched</a:t>
            </a:r>
            <a:endParaRPr lang="ru-RU" sz="4000" b="1" spc="-100" dirty="0">
              <a:solidFill>
                <a:srgbClr val="102D69"/>
              </a:solidFill>
              <a:latin typeface="Arial" panose="020B0604020202020204" pitchFamily="34" charset="0"/>
              <a:ea typeface="Verdana" panose="020B060403050404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2EB26AEC-E9E3-470B-AF26-E1B5150C47A9}"/>
              </a:ext>
            </a:extLst>
          </p:cNvPr>
          <p:cNvSpPr txBox="1"/>
          <p:nvPr/>
        </p:nvSpPr>
        <p:spPr>
          <a:xfrm>
            <a:off x="527050" y="1768475"/>
            <a:ext cx="10287000" cy="2677656"/>
          </a:xfrm>
          <a:prstGeom prst="rect">
            <a:avLst/>
          </a:prstGeom>
          <a:noFill/>
        </p:spPr>
        <p:txBody>
          <a:bodyPr wrap="square">
            <a:spAutoFit/>
          </a:bodyPr>
          <a:lstStyle/>
          <a:p>
            <a:pPr algn="just"/>
            <a:r>
              <a:rPr lang="en-US" sz="2400" b="1" dirty="0">
                <a:latin typeface="Arial" panose="020B0604020202020204" pitchFamily="34" charset="0"/>
                <a:cs typeface="Arial" panose="020B0604020202020204" pitchFamily="34" charset="0"/>
              </a:rPr>
              <a:t>On 25 March 2025</a:t>
            </a:r>
            <a:r>
              <a:rPr lang="en-US" sz="2400" dirty="0">
                <a:latin typeface="Arial" panose="020B0604020202020204" pitchFamily="34" charset="0"/>
                <a:cs typeface="Arial" panose="020B0604020202020204" pitchFamily="34" charset="0"/>
              </a:rPr>
              <a:t>, run 1 at the NICA accelerator complex was initiated at the </a:t>
            </a:r>
            <a:r>
              <a:rPr lang="en-US" sz="2400" dirty="0" err="1">
                <a:latin typeface="Arial" panose="020B0604020202020204" pitchFamily="34" charset="0"/>
                <a:cs typeface="Arial" panose="020B0604020202020204" pitchFamily="34" charset="0"/>
              </a:rPr>
              <a:t>Veksler</a:t>
            </a:r>
            <a:r>
              <a:rPr lang="en-US" sz="2400" dirty="0">
                <a:latin typeface="Arial" panose="020B0604020202020204" pitchFamily="34" charset="0"/>
                <a:cs typeface="Arial" panose="020B0604020202020204" pitchFamily="34" charset="0"/>
              </a:rPr>
              <a:t> and </a:t>
            </a:r>
            <a:r>
              <a:rPr lang="en-US" sz="2400" dirty="0" err="1">
                <a:latin typeface="Arial" panose="020B0604020202020204" pitchFamily="34" charset="0"/>
                <a:cs typeface="Arial" panose="020B0604020202020204" pitchFamily="34" charset="0"/>
              </a:rPr>
              <a:t>Baldin</a:t>
            </a:r>
            <a:r>
              <a:rPr lang="en-US" sz="2400" dirty="0">
                <a:latin typeface="Arial" panose="020B0604020202020204" pitchFamily="34" charset="0"/>
                <a:cs typeface="Arial" panose="020B0604020202020204" pitchFamily="34" charset="0"/>
              </a:rPr>
              <a:t> Laboratory of High Energy Physics at the Joint Institute for Nuclear Research. </a:t>
            </a:r>
          </a:p>
          <a:p>
            <a:pPr algn="just"/>
            <a:r>
              <a:rPr lang="en-US" sz="2400" dirty="0">
                <a:latin typeface="Arial" panose="020B0604020202020204" pitchFamily="34" charset="0"/>
                <a:cs typeface="Arial" panose="020B0604020202020204" pitchFamily="34" charset="0"/>
              </a:rPr>
              <a:t>The ceremony took place alongside a session of the Committee of Plenipotentiaries of the Governments of the JINR Member States in the presence of representatives of 20 Member States and Associate Members, as well as partners of the Joint Institute.</a:t>
            </a:r>
            <a:endParaRPr lang="ru-RU" sz="2400" dirty="0">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xmlns="" id="{110EFD87-4CDC-463B-9422-14343E80608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50" y="4602480"/>
            <a:ext cx="4677727" cy="311760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FF76354B-E799-4A90-8166-D4797A236946}"/>
              </a:ext>
            </a:extLst>
          </p:cNvPr>
          <p:cNvSpPr txBox="1"/>
          <p:nvPr/>
        </p:nvSpPr>
        <p:spPr>
          <a:xfrm>
            <a:off x="5708650" y="8055357"/>
            <a:ext cx="13944600" cy="3046988"/>
          </a:xfrm>
          <a:prstGeom prst="rect">
            <a:avLst/>
          </a:prstGeom>
          <a:noFill/>
        </p:spPr>
        <p:txBody>
          <a:bodyPr wrap="square">
            <a:spAutoFit/>
          </a:bodyPr>
          <a:lstStyle/>
          <a:p>
            <a:pPr algn="just"/>
            <a:r>
              <a:rPr lang="en-US" sz="2400" dirty="0">
                <a:latin typeface="Arial" panose="020B0604020202020204" pitchFamily="34" charset="0"/>
                <a:cs typeface="Arial" panose="020B0604020202020204" pitchFamily="34" charset="0"/>
              </a:rPr>
              <a:t>The event took place in the MPD experimental hall in a hybrid format, as the main control room of the accelerator complex, from where all NICA’s technological systems and accelerators are remotely controlled, is located half a </a:t>
            </a:r>
            <a:r>
              <a:rPr lang="en-US" sz="2400" dirty="0" err="1">
                <a:latin typeface="Arial" panose="020B0604020202020204" pitchFamily="34" charset="0"/>
                <a:cs typeface="Arial" panose="020B0604020202020204" pitchFamily="34" charset="0"/>
              </a:rPr>
              <a:t>kilometre</a:t>
            </a:r>
            <a:r>
              <a:rPr lang="en-US" sz="2400" dirty="0">
                <a:latin typeface="Arial" panose="020B0604020202020204" pitchFamily="34" charset="0"/>
                <a:cs typeface="Arial" panose="020B0604020202020204" pitchFamily="34" charset="0"/>
              </a:rPr>
              <a:t> from the MPD building. VBLHEP JINR Acting Director </a:t>
            </a:r>
            <a:r>
              <a:rPr lang="en-US" sz="2400" b="1" dirty="0" err="1">
                <a:latin typeface="Arial" panose="020B0604020202020204" pitchFamily="34" charset="0"/>
                <a:cs typeface="Arial" panose="020B0604020202020204" pitchFamily="34" charset="0"/>
              </a:rPr>
              <a:t>A.Butenko</a:t>
            </a:r>
            <a:r>
              <a:rPr lang="en-US" sz="2400" dirty="0">
                <a:latin typeface="Arial" panose="020B0604020202020204" pitchFamily="34" charset="0"/>
                <a:cs typeface="Arial" panose="020B0604020202020204" pitchFamily="34" charset="0"/>
              </a:rPr>
              <a:t>, CP JINR Chair </a:t>
            </a:r>
            <a:r>
              <a:rPr lang="en-US" sz="2400" b="1" dirty="0" err="1">
                <a:latin typeface="Arial" panose="020B0604020202020204" pitchFamily="34" charset="0"/>
                <a:cs typeface="Arial" panose="020B0604020202020204" pitchFamily="34" charset="0"/>
              </a:rPr>
              <a:t>A.Khvedelidze</a:t>
            </a:r>
            <a:r>
              <a:rPr lang="en-US" sz="2400" dirty="0">
                <a:latin typeface="Arial" panose="020B0604020202020204" pitchFamily="34" charset="0"/>
                <a:cs typeface="Arial" panose="020B0604020202020204" pitchFamily="34" charset="0"/>
              </a:rPr>
              <a:t>, and Deputy Minister of Science and Higher Education of the Russian Federation </a:t>
            </a:r>
            <a:r>
              <a:rPr lang="en-US" sz="2400" b="1" dirty="0" err="1">
                <a:latin typeface="Arial" panose="020B0604020202020204" pitchFamily="34" charset="0"/>
                <a:cs typeface="Arial" panose="020B0604020202020204" pitchFamily="34" charset="0"/>
              </a:rPr>
              <a:t>A.Omelchuk</a:t>
            </a:r>
            <a:r>
              <a:rPr lang="en-US" sz="2400" dirty="0">
                <a:latin typeface="Arial" panose="020B0604020202020204" pitchFamily="34" charset="0"/>
                <a:cs typeface="Arial" panose="020B0604020202020204" pitchFamily="34" charset="0"/>
              </a:rPr>
              <a:t>, together with </a:t>
            </a:r>
            <a:r>
              <a:rPr lang="en-US" sz="2400" b="1" dirty="0" err="1">
                <a:latin typeface="Arial" panose="020B0604020202020204" pitchFamily="34" charset="0"/>
                <a:cs typeface="Arial" panose="020B0604020202020204" pitchFamily="34" charset="0"/>
              </a:rPr>
              <a:t>G.Trubnikov</a:t>
            </a:r>
            <a:r>
              <a:rPr lang="en-US" sz="2400" dirty="0">
                <a:latin typeface="Arial" panose="020B0604020202020204" pitchFamily="34" charset="0"/>
                <a:cs typeface="Arial" panose="020B0604020202020204" pitchFamily="34" charset="0"/>
              </a:rPr>
              <a:t>, shared the </a:t>
            </a:r>
            <a:r>
              <a:rPr lang="en-US" sz="2400" dirty="0" err="1">
                <a:latin typeface="Arial" panose="020B0604020202020204" pitchFamily="34" charset="0"/>
                <a:cs typeface="Arial" panose="020B0604020202020204" pitchFamily="34" charset="0"/>
              </a:rPr>
              <a:t>honour</a:t>
            </a:r>
            <a:r>
              <a:rPr lang="en-US" sz="2400" dirty="0">
                <a:latin typeface="Arial" panose="020B0604020202020204" pitchFamily="34" charset="0"/>
                <a:cs typeface="Arial" panose="020B0604020202020204" pitchFamily="34" charset="0"/>
              </a:rPr>
              <a:t> to give the command to start. After the dispatcher in the control room confirmed that all systems of the complex are ready, the cold gas started to fill the accelerators, and a beam of xenon ions, with a beam current of about 300 microamperes, was injected.</a:t>
            </a:r>
            <a:endParaRPr lang="ru-RU" sz="2400" dirty="0">
              <a:latin typeface="Arial" panose="020B0604020202020204" pitchFamily="34" charset="0"/>
              <a:cs typeface="Arial" panose="020B0604020202020204" pitchFamily="34" charset="0"/>
            </a:endParaRPr>
          </a:p>
        </p:txBody>
      </p:sp>
      <p:pic>
        <p:nvPicPr>
          <p:cNvPr id="8" name="Рисунок 7">
            <a:extLst>
              <a:ext uri="{FF2B5EF4-FFF2-40B4-BE49-F238E27FC236}">
                <a16:creationId xmlns:a16="http://schemas.microsoft.com/office/drawing/2014/main" xmlns="" id="{3D05F2D3-1FC8-416F-8BDE-7FA3CF9A182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19556" y="8017382"/>
            <a:ext cx="4685221" cy="3046988"/>
          </a:xfrm>
          <a:prstGeom prst="rect">
            <a:avLst/>
          </a:prstGeom>
        </p:spPr>
      </p:pic>
      <p:pic>
        <p:nvPicPr>
          <p:cNvPr id="4" name="Рисунок 3">
            <a:extLst>
              <a:ext uri="{FF2B5EF4-FFF2-40B4-BE49-F238E27FC236}">
                <a16:creationId xmlns:a16="http://schemas.microsoft.com/office/drawing/2014/main" xmlns="" id="{3222A267-CD0F-487C-8E73-26AED942188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785099" y="4607469"/>
            <a:ext cx="4677727" cy="3117705"/>
          </a:xfrm>
          <a:prstGeom prst="rect">
            <a:avLst/>
          </a:prstGeom>
        </p:spPr>
      </p:pic>
      <p:pic>
        <p:nvPicPr>
          <p:cNvPr id="7" name="Рисунок 6">
            <a:extLst>
              <a:ext uri="{FF2B5EF4-FFF2-40B4-BE49-F238E27FC236}">
                <a16:creationId xmlns:a16="http://schemas.microsoft.com/office/drawing/2014/main" xmlns="" id="{E30B3F54-011A-4CDD-85E2-A5F542C5563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1042649" y="1768475"/>
            <a:ext cx="9061451" cy="5951614"/>
          </a:xfrm>
          <a:prstGeom prst="rect">
            <a:avLst/>
          </a:prstGeom>
        </p:spPr>
      </p:pic>
    </p:spTree>
    <p:extLst>
      <p:ext uri="{BB962C8B-B14F-4D97-AF65-F5344CB8AC3E}">
        <p14:creationId xmlns:p14="http://schemas.microsoft.com/office/powerpoint/2010/main" val="50319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xmlns="" id="{21C92161-1300-4CC8-A6BF-EB7A35667B5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6" name="Заголовок 5"/>
          <p:cNvSpPr>
            <a:spLocks noGrp="1"/>
          </p:cNvSpPr>
          <p:nvPr>
            <p:ph type="ctrTitle"/>
          </p:nvPr>
        </p:nvSpPr>
        <p:spPr>
          <a:xfrm>
            <a:off x="12496800" y="1387475"/>
            <a:ext cx="8070850" cy="1752600"/>
          </a:xfrm>
        </p:spPr>
        <p:txBody>
          <a:bodyPr>
            <a:noAutofit/>
          </a:bodyPr>
          <a:lstStyle/>
          <a:p>
            <a:pPr defTabSz="914400">
              <a:lnSpc>
                <a:spcPct val="100000"/>
              </a:lnSpc>
              <a:tabLst>
                <a:tab pos="0" algn="l"/>
              </a:tabLst>
            </a:pPr>
            <a:r>
              <a:rPr lang="en-US" sz="5400" b="1" spc="-150" dirty="0">
                <a:solidFill>
                  <a:schemeClr val="bg1"/>
                </a:solidFill>
                <a:latin typeface="Verdana" panose="020B0604030504040204" pitchFamily="34" charset="0"/>
                <a:ea typeface="Verdana" panose="020B0604030504040204" pitchFamily="34" charset="0"/>
                <a:cs typeface="Verdana" panose="020B0604030504040204" pitchFamily="34" charset="0"/>
              </a:rPr>
              <a:t>Thank you </a:t>
            </a:r>
            <a:br>
              <a:rPr lang="en-US" sz="5400" b="1" spc="-15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5400" b="1" spc="-150" dirty="0">
                <a:solidFill>
                  <a:schemeClr val="bg1"/>
                </a:solidFill>
                <a:latin typeface="Verdana" panose="020B0604030504040204" pitchFamily="34" charset="0"/>
                <a:ea typeface="Verdana" panose="020B0604030504040204" pitchFamily="34" charset="0"/>
                <a:cs typeface="Verdana" panose="020B0604030504040204" pitchFamily="34" charset="0"/>
              </a:rPr>
              <a:t>for your attention!</a:t>
            </a:r>
            <a:endParaRPr lang="en-US" sz="5400" b="1" spc="-150" dirty="0">
              <a:solidFill>
                <a:schemeClr val="bg1"/>
              </a:solidFill>
            </a:endParaRPr>
          </a:p>
        </p:txBody>
      </p:sp>
    </p:spTree>
    <p:extLst>
      <p:ext uri="{BB962C8B-B14F-4D97-AF65-F5344CB8AC3E}">
        <p14:creationId xmlns:p14="http://schemas.microsoft.com/office/powerpoint/2010/main" val="403656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49B1D2C5-7FD5-425A-AFF9-4ADA5D5F5DE5}"/>
              </a:ext>
            </a:extLst>
          </p:cNvPr>
          <p:cNvSpPr txBox="1"/>
          <p:nvPr/>
        </p:nvSpPr>
        <p:spPr>
          <a:xfrm>
            <a:off x="5026479" y="3454072"/>
            <a:ext cx="10051142" cy="4401205"/>
          </a:xfrm>
          <a:prstGeom prst="rect">
            <a:avLst/>
          </a:prstGeom>
          <a:noFill/>
        </p:spPr>
        <p:txBody>
          <a:bodyPr wrap="square">
            <a:spAutoFit/>
          </a:bodyPr>
          <a:lstStyle/>
          <a:p>
            <a:pPr marL="0" marR="0" lvl="0" indent="0" algn="ctr" defTabSz="1507846" rtl="0" eaLnBrk="1" fontAlgn="auto" latinLnBrk="0" hangingPunct="1">
              <a:lnSpc>
                <a:spcPts val="4800"/>
              </a:lnSpc>
              <a:spcBef>
                <a:spcPts val="0"/>
              </a:spcBef>
              <a:spcAft>
                <a:spcPts val="0"/>
              </a:spcAft>
              <a:buClrTx/>
              <a:buSzTx/>
              <a:buFontTx/>
              <a:buNone/>
              <a:tabLst/>
              <a:defRPr/>
            </a:pPr>
            <a:r>
              <a:rPr kumimoji="0" lang="en-US" sz="4000" b="1"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Information on the Resolution of the JINR Scientific Council</a:t>
            </a:r>
            <a:r>
              <a:rPr kumimoji="0" lang="en-US" sz="40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
            </a:r>
            <a:br>
              <a:rPr kumimoji="0" lang="en-US" sz="40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br>
            <a:r>
              <a:rPr kumimoji="0" lang="en-US" sz="40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13</a:t>
            </a:r>
            <a:r>
              <a:rPr kumimoji="0" lang="ru-RU" sz="40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7</a:t>
            </a:r>
            <a:r>
              <a:rPr kumimoji="0" lang="en-US" sz="4000" b="0" i="0" u="none" strike="noStrike" kern="1200" cap="none" spc="-100" normalizeH="0" baseline="0" noProof="0" dirty="0" err="1">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th</a:t>
            </a:r>
            <a:r>
              <a:rPr kumimoji="0" lang="en-US" sz="40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 session, 1</a:t>
            </a:r>
            <a:r>
              <a:rPr kumimoji="0" lang="ru-RU" sz="40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3</a:t>
            </a:r>
            <a:r>
              <a:rPr kumimoji="0" lang="en-US" sz="40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–1</a:t>
            </a:r>
            <a:r>
              <a:rPr kumimoji="0" lang="ru-RU" sz="40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4</a:t>
            </a:r>
            <a:r>
              <a:rPr kumimoji="0" lang="en-US" sz="40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 February 202</a:t>
            </a:r>
            <a:r>
              <a:rPr kumimoji="0" lang="ru-RU" sz="40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5</a:t>
            </a:r>
            <a:r>
              <a:rPr kumimoji="0" lang="en-US" sz="40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 </a:t>
            </a:r>
            <a:br>
              <a:rPr kumimoji="0" lang="en-US" sz="40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br>
            <a:r>
              <a:rPr kumimoji="0" lang="en-US" sz="40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and </a:t>
            </a:r>
            <a:br>
              <a:rPr kumimoji="0" lang="en-US" sz="40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br>
            <a:r>
              <a:rPr kumimoji="0" lang="en-US" sz="4000" b="1"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on the decisions of the JINR Committee of Plenipotentiaries </a:t>
            </a:r>
          </a:p>
          <a:p>
            <a:pPr marL="0" marR="0" lvl="0" indent="0" algn="ctr" defTabSz="1507846" rtl="0" eaLnBrk="1" fontAlgn="auto" latinLnBrk="0" hangingPunct="1">
              <a:lnSpc>
                <a:spcPts val="4800"/>
              </a:lnSpc>
              <a:spcBef>
                <a:spcPts val="0"/>
              </a:spcBef>
              <a:spcAft>
                <a:spcPts val="0"/>
              </a:spcAft>
              <a:buClrTx/>
              <a:buSzTx/>
              <a:buFontTx/>
              <a:buNone/>
              <a:tabLst/>
              <a:defRPr/>
            </a:pPr>
            <a:r>
              <a:rPr kumimoji="0" lang="en-US" sz="40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2</a:t>
            </a:r>
            <a:r>
              <a:rPr kumimoji="0" lang="ru-RU" sz="40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5</a:t>
            </a:r>
            <a:r>
              <a:rPr kumimoji="0" lang="en-US" sz="40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 March 202</a:t>
            </a:r>
            <a:r>
              <a:rPr kumimoji="0" lang="ru-RU" sz="40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5</a:t>
            </a:r>
            <a:r>
              <a:rPr kumimoji="0" lang="en-US" sz="40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 </a:t>
            </a:r>
            <a:r>
              <a:rPr kumimoji="0" lang="en-US" sz="4000" b="0" i="0" u="none" strike="noStrike" kern="1200" cap="none" spc="-100" normalizeH="0" baseline="0" noProof="0" dirty="0" err="1">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Dubna</a:t>
            </a:r>
            <a:endParaRPr kumimoji="0" lang="ru-RU" sz="4000" b="0" i="0" u="none" strike="noStrike" kern="1200" cap="none" spc="-2" normalizeH="0" baseline="0" noProof="0" dirty="0">
              <a:ln>
                <a:noFill/>
              </a:ln>
              <a:solidFill>
                <a:srgbClr val="102D6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65994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74750" y="0"/>
            <a:ext cx="17754600" cy="1082675"/>
          </a:xfrm>
        </p:spPr>
        <p:txBody>
          <a:bodyPr>
            <a:noAutofit/>
          </a:bodyPr>
          <a:lstStyle/>
          <a:p>
            <a:pPr algn="ctr"/>
            <a:r>
              <a:rPr lang="en-US" sz="4000" b="1" dirty="0">
                <a:solidFill>
                  <a:srgbClr val="102D69"/>
                </a:solidFill>
                <a:latin typeface="Arial" panose="020B0604020202020204" pitchFamily="34" charset="0"/>
                <a:ea typeface="Verdana" panose="020B0604030504040204" pitchFamily="34" charset="0"/>
                <a:cs typeface="Arial" panose="020B0604020202020204" pitchFamily="34" charset="0"/>
              </a:rPr>
              <a:t>Information on the Resolution of the JINR Scientific Council </a:t>
            </a:r>
          </a:p>
        </p:txBody>
      </p:sp>
      <p:sp>
        <p:nvSpPr>
          <p:cNvPr id="14" name="TextBox 13">
            <a:extLst>
              <a:ext uri="{FF2B5EF4-FFF2-40B4-BE49-F238E27FC236}">
                <a16:creationId xmlns:a16="http://schemas.microsoft.com/office/drawing/2014/main" xmlns="" id="{C50624D0-036A-41CC-B631-2C41F265E9E0}"/>
              </a:ext>
            </a:extLst>
          </p:cNvPr>
          <p:cNvSpPr txBox="1"/>
          <p:nvPr/>
        </p:nvSpPr>
        <p:spPr>
          <a:xfrm>
            <a:off x="4679949" y="1539875"/>
            <a:ext cx="10744200" cy="480131"/>
          </a:xfrm>
          <a:prstGeom prst="rect">
            <a:avLst/>
          </a:prstGeom>
          <a:noFill/>
        </p:spPr>
        <p:txBody>
          <a:bodyPr wrap="square">
            <a:spAutoFit/>
          </a:bodyPr>
          <a:lstStyle/>
          <a:p>
            <a:pPr algn="ctr" defTabSz="1507846">
              <a:lnSpc>
                <a:spcPct val="90000"/>
              </a:lnSpc>
              <a:spcBef>
                <a:spcPct val="0"/>
              </a:spcBef>
            </a:pPr>
            <a:r>
              <a:rPr lang="en-GB" sz="2800" spc="-100" dirty="0">
                <a:latin typeface="Arial" panose="020B0604020202020204" pitchFamily="34" charset="0"/>
                <a:ea typeface="Verdana" panose="020B0604030504040204" pitchFamily="34" charset="0"/>
                <a:cs typeface="Arial" panose="020B0604020202020204" pitchFamily="34" charset="0"/>
              </a:rPr>
              <a:t>C</a:t>
            </a:r>
            <a:r>
              <a:rPr lang="en-US" sz="2800" spc="-100" dirty="0">
                <a:latin typeface="Arial" panose="020B0604020202020204" pitchFamily="34" charset="0"/>
                <a:ea typeface="Verdana" panose="020B0604030504040204" pitchFamily="34" charset="0"/>
                <a:cs typeface="Arial" panose="020B0604020202020204" pitchFamily="34" charset="0"/>
              </a:rPr>
              <a:t>o-chaired by </a:t>
            </a:r>
            <a:r>
              <a:rPr lang="en-US" sz="2800" b="1" spc="-100" dirty="0" err="1">
                <a:latin typeface="Arial" panose="020B0604020202020204" pitchFamily="34" charset="0"/>
                <a:ea typeface="Verdana" panose="020B0604030504040204" pitchFamily="34" charset="0"/>
                <a:cs typeface="Arial" panose="020B0604020202020204" pitchFamily="34" charset="0"/>
              </a:rPr>
              <a:t>Grigory</a:t>
            </a:r>
            <a:r>
              <a:rPr lang="en-US" sz="2800" b="1" spc="-100" dirty="0">
                <a:latin typeface="Arial" panose="020B0604020202020204" pitchFamily="34" charset="0"/>
                <a:ea typeface="Verdana" panose="020B0604030504040204" pitchFamily="34" charset="0"/>
                <a:cs typeface="Arial" panose="020B0604020202020204" pitchFamily="34" charset="0"/>
              </a:rPr>
              <a:t> </a:t>
            </a:r>
            <a:r>
              <a:rPr lang="en-US" sz="2800" b="1" spc="-100" dirty="0" err="1">
                <a:latin typeface="Arial" panose="020B0604020202020204" pitchFamily="34" charset="0"/>
                <a:ea typeface="Verdana" panose="020B0604030504040204" pitchFamily="34" charset="0"/>
                <a:cs typeface="Arial" panose="020B0604020202020204" pitchFamily="34" charset="0"/>
              </a:rPr>
              <a:t>Trubnikov</a:t>
            </a:r>
            <a:r>
              <a:rPr lang="en-US" sz="2800" b="1" spc="-100" dirty="0">
                <a:latin typeface="Arial" panose="020B0604020202020204" pitchFamily="34" charset="0"/>
                <a:ea typeface="Verdana" panose="020B0604030504040204" pitchFamily="34" charset="0"/>
                <a:cs typeface="Arial" panose="020B0604020202020204" pitchFamily="34" charset="0"/>
              </a:rPr>
              <a:t> </a:t>
            </a:r>
            <a:r>
              <a:rPr lang="en-US" sz="2800" spc="-100" dirty="0">
                <a:latin typeface="Arial" panose="020B0604020202020204" pitchFamily="34" charset="0"/>
                <a:ea typeface="Verdana" panose="020B0604030504040204" pitchFamily="34" charset="0"/>
                <a:cs typeface="Arial" panose="020B0604020202020204" pitchFamily="34" charset="0"/>
              </a:rPr>
              <a:t>and by </a:t>
            </a:r>
            <a:r>
              <a:rPr lang="en-US" sz="2800" b="1" spc="-100" dirty="0">
                <a:latin typeface="Arial" panose="020B0604020202020204" pitchFamily="34" charset="0"/>
                <a:ea typeface="Verdana" panose="020B0604030504040204" pitchFamily="34" charset="0"/>
                <a:cs typeface="Arial" panose="020B0604020202020204" pitchFamily="34" charset="0"/>
              </a:rPr>
              <a:t>Sergei </a:t>
            </a:r>
            <a:r>
              <a:rPr lang="en-US" sz="2800" b="1" spc="-100" dirty="0" err="1">
                <a:latin typeface="Arial" panose="020B0604020202020204" pitchFamily="34" charset="0"/>
                <a:ea typeface="Verdana" panose="020B0604030504040204" pitchFamily="34" charset="0"/>
                <a:cs typeface="Arial" panose="020B0604020202020204" pitchFamily="34" charset="0"/>
              </a:rPr>
              <a:t>Kilin</a:t>
            </a:r>
            <a:r>
              <a:rPr lang="en-US" sz="2800" b="1" spc="-100" dirty="0">
                <a:latin typeface="Arial" panose="020B0604020202020204" pitchFamily="34" charset="0"/>
                <a:ea typeface="Verdana" panose="020B0604030504040204" pitchFamily="34" charset="0"/>
                <a:cs typeface="Arial" panose="020B0604020202020204" pitchFamily="34" charset="0"/>
              </a:rPr>
              <a:t> </a:t>
            </a:r>
            <a:endParaRPr lang="ru-RU" sz="2800" b="1" spc="-100" dirty="0">
              <a:latin typeface="Arial" panose="020B0604020202020204" pitchFamily="34" charset="0"/>
              <a:ea typeface="Verdana" panose="020B0604030504040204" pitchFamily="34" charset="0"/>
              <a:cs typeface="Arial" panose="020B0604020202020204" pitchFamily="34" charset="0"/>
            </a:endParaRPr>
          </a:p>
        </p:txBody>
      </p:sp>
      <p:sp>
        <p:nvSpPr>
          <p:cNvPr id="19" name="TextBox 18">
            <a:extLst>
              <a:ext uri="{FF2B5EF4-FFF2-40B4-BE49-F238E27FC236}">
                <a16:creationId xmlns:a16="http://schemas.microsoft.com/office/drawing/2014/main" xmlns="" id="{1C860CF5-EE4D-44BB-B248-B8B22E2D45B4}"/>
              </a:ext>
            </a:extLst>
          </p:cNvPr>
          <p:cNvSpPr txBox="1"/>
          <p:nvPr/>
        </p:nvSpPr>
        <p:spPr>
          <a:xfrm>
            <a:off x="3671887" y="890938"/>
            <a:ext cx="12760325" cy="535531"/>
          </a:xfrm>
          <a:prstGeom prst="rect">
            <a:avLst/>
          </a:prstGeom>
          <a:noFill/>
        </p:spPr>
        <p:txBody>
          <a:bodyPr wrap="square">
            <a:spAutoFit/>
          </a:bodyPr>
          <a:lstStyle/>
          <a:p>
            <a:pPr algn="ctr" defTabSz="1507846">
              <a:lnSpc>
                <a:spcPct val="90000"/>
              </a:lnSpc>
              <a:spcBef>
                <a:spcPct val="0"/>
              </a:spcBef>
            </a:pPr>
            <a:r>
              <a:rPr lang="en-US" sz="3200" b="1" spc="-100" dirty="0">
                <a:solidFill>
                  <a:srgbClr val="102D69"/>
                </a:solidFill>
                <a:latin typeface="Arial" panose="020B0604020202020204" pitchFamily="34" charset="0"/>
                <a:ea typeface="Verdana" panose="020B0604030504040204" pitchFamily="34" charset="0"/>
                <a:cs typeface="Arial" panose="020B0604020202020204" pitchFamily="34" charset="0"/>
              </a:rPr>
              <a:t>13</a:t>
            </a:r>
            <a:r>
              <a:rPr lang="ru-RU" sz="3200" b="1" spc="-100" dirty="0">
                <a:solidFill>
                  <a:srgbClr val="102D69"/>
                </a:solidFill>
                <a:latin typeface="Arial" panose="020B0604020202020204" pitchFamily="34" charset="0"/>
                <a:ea typeface="Verdana" panose="020B0604030504040204" pitchFamily="34" charset="0"/>
                <a:cs typeface="Arial" panose="020B0604020202020204" pitchFamily="34" charset="0"/>
              </a:rPr>
              <a:t>7</a:t>
            </a:r>
            <a:r>
              <a:rPr lang="en-US" sz="3200" b="1" spc="-100" dirty="0" err="1">
                <a:solidFill>
                  <a:srgbClr val="102D69"/>
                </a:solidFill>
                <a:latin typeface="Arial" panose="020B0604020202020204" pitchFamily="34" charset="0"/>
                <a:ea typeface="Verdana" panose="020B0604030504040204" pitchFamily="34" charset="0"/>
                <a:cs typeface="Arial" panose="020B0604020202020204" pitchFamily="34" charset="0"/>
              </a:rPr>
              <a:t>th</a:t>
            </a:r>
            <a:r>
              <a:rPr lang="en-US" sz="3200" b="1" spc="-100" dirty="0">
                <a:solidFill>
                  <a:srgbClr val="102D69"/>
                </a:solidFill>
                <a:latin typeface="Arial" panose="020B0604020202020204" pitchFamily="34" charset="0"/>
                <a:ea typeface="Verdana" panose="020B0604030504040204" pitchFamily="34" charset="0"/>
                <a:cs typeface="Arial" panose="020B0604020202020204" pitchFamily="34" charset="0"/>
              </a:rPr>
              <a:t> session, </a:t>
            </a:r>
            <a:r>
              <a:rPr lang="ru-RU" sz="3200" b="1" spc="-100" dirty="0">
                <a:solidFill>
                  <a:srgbClr val="102D69"/>
                </a:solidFill>
                <a:latin typeface="Arial" panose="020B0604020202020204" pitchFamily="34" charset="0"/>
                <a:ea typeface="Verdana" panose="020B0604030504040204" pitchFamily="34" charset="0"/>
                <a:cs typeface="Arial" panose="020B0604020202020204" pitchFamily="34" charset="0"/>
              </a:rPr>
              <a:t>13</a:t>
            </a:r>
            <a:r>
              <a:rPr lang="en-US" sz="3200" b="1" spc="-100" dirty="0">
                <a:solidFill>
                  <a:srgbClr val="102D69"/>
                </a:solidFill>
                <a:latin typeface="Arial" panose="020B0604020202020204" pitchFamily="34" charset="0"/>
                <a:ea typeface="Verdana" panose="020B0604030504040204" pitchFamily="34" charset="0"/>
                <a:cs typeface="Arial" panose="020B0604020202020204" pitchFamily="34" charset="0"/>
              </a:rPr>
              <a:t>–</a:t>
            </a:r>
            <a:r>
              <a:rPr lang="ru-RU" sz="3200" b="1" spc="-100" dirty="0">
                <a:solidFill>
                  <a:srgbClr val="102D69"/>
                </a:solidFill>
                <a:latin typeface="Arial" panose="020B0604020202020204" pitchFamily="34" charset="0"/>
                <a:ea typeface="Verdana" panose="020B0604030504040204" pitchFamily="34" charset="0"/>
                <a:cs typeface="Arial" panose="020B0604020202020204" pitchFamily="34" charset="0"/>
              </a:rPr>
              <a:t>14</a:t>
            </a:r>
            <a:r>
              <a:rPr lang="en-US" sz="3200" b="1" spc="-100" dirty="0">
                <a:solidFill>
                  <a:srgbClr val="102D69"/>
                </a:solidFill>
                <a:latin typeface="Arial" panose="020B0604020202020204" pitchFamily="34" charset="0"/>
                <a:ea typeface="Verdana" panose="020B0604030504040204" pitchFamily="34" charset="0"/>
                <a:cs typeface="Arial" panose="020B0604020202020204" pitchFamily="34" charset="0"/>
              </a:rPr>
              <a:t> February 202</a:t>
            </a:r>
            <a:r>
              <a:rPr lang="ru-RU" sz="3200" b="1" spc="-100" dirty="0">
                <a:solidFill>
                  <a:srgbClr val="102D69"/>
                </a:solidFill>
                <a:latin typeface="Arial" panose="020B0604020202020204" pitchFamily="34" charset="0"/>
                <a:ea typeface="Verdana" panose="020B0604030504040204" pitchFamily="34" charset="0"/>
                <a:cs typeface="Arial" panose="020B0604020202020204" pitchFamily="34" charset="0"/>
              </a:rPr>
              <a:t>5</a:t>
            </a:r>
            <a:r>
              <a:rPr lang="en-US" sz="3200" b="1" spc="-100" dirty="0">
                <a:solidFill>
                  <a:srgbClr val="102D69"/>
                </a:solidFill>
                <a:latin typeface="Arial" panose="020B0604020202020204" pitchFamily="34" charset="0"/>
                <a:ea typeface="Verdana" panose="020B0604030504040204" pitchFamily="34" charset="0"/>
                <a:cs typeface="Arial" panose="020B0604020202020204" pitchFamily="34" charset="0"/>
              </a:rPr>
              <a:t>, hybrid mode</a:t>
            </a:r>
          </a:p>
        </p:txBody>
      </p:sp>
      <p:pic>
        <p:nvPicPr>
          <p:cNvPr id="6" name="Picture 2">
            <a:extLst>
              <a:ext uri="{FF2B5EF4-FFF2-40B4-BE49-F238E27FC236}">
                <a16:creationId xmlns:a16="http://schemas.microsoft.com/office/drawing/2014/main" xmlns="" id="{2758AB14-590E-43A0-AD63-8662FF665D59}"/>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927884" y="2133412"/>
            <a:ext cx="16248331" cy="8856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12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74750" y="152400"/>
            <a:ext cx="17754600" cy="930275"/>
          </a:xfrm>
        </p:spPr>
        <p:txBody>
          <a:bodyPr>
            <a:noAutofit/>
          </a:bodyPr>
          <a:lstStyle/>
          <a:p>
            <a:pPr algn="ctr"/>
            <a:r>
              <a:rPr lang="en-US" sz="3600" b="1" spc="-100" dirty="0">
                <a:solidFill>
                  <a:srgbClr val="102D69"/>
                </a:solidFill>
                <a:latin typeface="Arial" panose="020B0604020202020204" pitchFamily="34" charset="0"/>
                <a:ea typeface="Verdana" panose="020B0604030504040204" pitchFamily="34" charset="0"/>
                <a:cs typeface="Arial" panose="020B0604020202020204" pitchFamily="34" charset="0"/>
              </a:rPr>
              <a:t>13</a:t>
            </a:r>
            <a:r>
              <a:rPr lang="ru-RU" sz="3600" b="1" spc="-100" dirty="0">
                <a:solidFill>
                  <a:srgbClr val="102D69"/>
                </a:solidFill>
                <a:latin typeface="Arial" panose="020B0604020202020204" pitchFamily="34" charset="0"/>
                <a:ea typeface="Verdana" panose="020B0604030504040204" pitchFamily="34" charset="0"/>
                <a:cs typeface="Arial" panose="020B0604020202020204" pitchFamily="34" charset="0"/>
              </a:rPr>
              <a:t>7</a:t>
            </a:r>
            <a:r>
              <a:rPr lang="en-US" sz="3600" b="1" spc="-100" dirty="0" err="1">
                <a:solidFill>
                  <a:srgbClr val="102D69"/>
                </a:solidFill>
                <a:latin typeface="Arial" panose="020B0604020202020204" pitchFamily="34" charset="0"/>
                <a:ea typeface="Verdana" panose="020B0604030504040204" pitchFamily="34" charset="0"/>
                <a:cs typeface="Arial" panose="020B0604020202020204" pitchFamily="34" charset="0"/>
              </a:rPr>
              <a:t>th</a:t>
            </a:r>
            <a:r>
              <a:rPr lang="en-US" sz="3600" b="1" spc="-100" dirty="0">
                <a:solidFill>
                  <a:srgbClr val="102D69"/>
                </a:solidFill>
                <a:latin typeface="Arial" panose="020B0604020202020204" pitchFamily="34" charset="0"/>
                <a:ea typeface="Verdana" panose="020B0604030504040204" pitchFamily="34" charset="0"/>
                <a:cs typeface="Arial" panose="020B0604020202020204" pitchFamily="34" charset="0"/>
              </a:rPr>
              <a:t> Session of the JINR Scientific Council </a:t>
            </a:r>
            <a:r>
              <a:rPr lang="ru-RU" sz="3600" b="1" spc="-100" dirty="0">
                <a:solidFill>
                  <a:srgbClr val="102D69"/>
                </a:solidFill>
                <a:latin typeface="Arial" panose="020B0604020202020204" pitchFamily="34" charset="0"/>
                <a:ea typeface="Verdana" panose="020B0604030504040204" pitchFamily="34" charset="0"/>
                <a:cs typeface="Arial" panose="020B0604020202020204" pitchFamily="34" charset="0"/>
              </a:rPr>
              <a:t>1</a:t>
            </a:r>
            <a:r>
              <a:rPr lang="en-US" sz="3600" b="1" spc="-100" dirty="0">
                <a:solidFill>
                  <a:srgbClr val="102D69"/>
                </a:solidFill>
                <a:latin typeface="Arial" panose="020B0604020202020204" pitchFamily="34" charset="0"/>
                <a:ea typeface="Verdana" panose="020B0604030504040204" pitchFamily="34" charset="0"/>
                <a:cs typeface="Arial" panose="020B0604020202020204" pitchFamily="34" charset="0"/>
              </a:rPr>
              <a:t>3–</a:t>
            </a:r>
            <a:r>
              <a:rPr lang="ru-RU" sz="3600" b="1" spc="-100" dirty="0">
                <a:solidFill>
                  <a:srgbClr val="102D69"/>
                </a:solidFill>
                <a:latin typeface="Arial" panose="020B0604020202020204" pitchFamily="34" charset="0"/>
                <a:ea typeface="Verdana" panose="020B0604030504040204" pitchFamily="34" charset="0"/>
                <a:cs typeface="Arial" panose="020B0604020202020204" pitchFamily="34" charset="0"/>
              </a:rPr>
              <a:t>1</a:t>
            </a:r>
            <a:r>
              <a:rPr lang="en-US" sz="3600" b="1" spc="-100" dirty="0">
                <a:solidFill>
                  <a:srgbClr val="102D69"/>
                </a:solidFill>
                <a:latin typeface="Arial" panose="020B0604020202020204" pitchFamily="34" charset="0"/>
                <a:ea typeface="Verdana" panose="020B0604030504040204" pitchFamily="34" charset="0"/>
                <a:cs typeface="Arial" panose="020B0604020202020204" pitchFamily="34" charset="0"/>
              </a:rPr>
              <a:t>4 February 2025</a:t>
            </a:r>
          </a:p>
        </p:txBody>
      </p:sp>
      <p:sp>
        <p:nvSpPr>
          <p:cNvPr id="7" name="Прямоугольник 6">
            <a:extLst>
              <a:ext uri="{FF2B5EF4-FFF2-40B4-BE49-F238E27FC236}">
                <a16:creationId xmlns:a16="http://schemas.microsoft.com/office/drawing/2014/main" xmlns="" id="{5970B750-80C0-43DD-9607-AC5DB9F5363E}"/>
              </a:ext>
            </a:extLst>
          </p:cNvPr>
          <p:cNvSpPr/>
          <p:nvPr/>
        </p:nvSpPr>
        <p:spPr>
          <a:xfrm>
            <a:off x="724153" y="1235075"/>
            <a:ext cx="10623298" cy="965202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lvl="0" algn="just">
              <a:spcAft>
                <a:spcPts val="500"/>
              </a:spcAft>
            </a:pPr>
            <a:endParaRPr kumimoji="0" lang="en-US" sz="2500" b="0" i="0" u="none" strike="noStrike" kern="1200" cap="none" spc="0" normalizeH="0" baseline="0" noProof="0" dirty="0" smtClean="0">
              <a:ln>
                <a:noFill/>
              </a:ln>
              <a:solidFill>
                <a:prstClr val="black"/>
              </a:solidFill>
              <a:effectLst/>
              <a:uLnTx/>
              <a:uFillTx/>
              <a:latin typeface="Arial"/>
              <a:ea typeface="Courier New" panose="02070309020205020404" pitchFamily="49" charset="0"/>
              <a:cs typeface="+mn-cs"/>
            </a:endParaRPr>
          </a:p>
          <a:p>
            <a:pPr lvl="0" algn="just">
              <a:spcAft>
                <a:spcPts val="500"/>
              </a:spcAft>
            </a:pPr>
            <a:endParaRPr lang="en-US" sz="2500" dirty="0">
              <a:solidFill>
                <a:prstClr val="black"/>
              </a:solidFill>
              <a:latin typeface="Arial"/>
              <a:ea typeface="Courier New" panose="02070309020205020404" pitchFamily="49" charset="0"/>
            </a:endParaRPr>
          </a:p>
          <a:p>
            <a:pPr lvl="0" algn="just">
              <a:spcAft>
                <a:spcPts val="500"/>
              </a:spcAft>
            </a:pPr>
            <a:endParaRPr kumimoji="0" lang="en-US" sz="2500" b="0" i="0" u="none" strike="noStrike" kern="1200" cap="none" spc="0" normalizeH="0" baseline="0" noProof="0" dirty="0" smtClean="0">
              <a:ln>
                <a:noFill/>
              </a:ln>
              <a:solidFill>
                <a:prstClr val="black"/>
              </a:solidFill>
              <a:effectLst/>
              <a:uLnTx/>
              <a:uFillTx/>
              <a:latin typeface="Arial"/>
              <a:ea typeface="Courier New" panose="02070309020205020404" pitchFamily="49" charset="0"/>
              <a:cs typeface="+mn-cs"/>
            </a:endParaRPr>
          </a:p>
          <a:p>
            <a:pPr lvl="0" algn="just">
              <a:spcAft>
                <a:spcPts val="500"/>
              </a:spcAft>
            </a:pPr>
            <a:endParaRPr lang="en-US" sz="2500" dirty="0">
              <a:solidFill>
                <a:prstClr val="black"/>
              </a:solidFill>
              <a:latin typeface="Arial"/>
              <a:ea typeface="Courier New" panose="02070309020205020404" pitchFamily="49" charset="0"/>
            </a:endParaRPr>
          </a:p>
          <a:p>
            <a:pPr lvl="0" algn="just">
              <a:spcAft>
                <a:spcPts val="500"/>
              </a:spcAft>
            </a:pPr>
            <a:endParaRPr kumimoji="0" lang="en-US" sz="2500" b="0" i="0" u="none" strike="noStrike" kern="1200" cap="none" spc="0" normalizeH="0" baseline="0" noProof="0" dirty="0" smtClean="0">
              <a:ln>
                <a:noFill/>
              </a:ln>
              <a:solidFill>
                <a:prstClr val="black"/>
              </a:solidFill>
              <a:effectLst/>
              <a:uLnTx/>
              <a:uFillTx/>
              <a:latin typeface="Arial"/>
              <a:ea typeface="Courier New" panose="02070309020205020404" pitchFamily="49" charset="0"/>
              <a:cs typeface="+mn-cs"/>
            </a:endParaRPr>
          </a:p>
          <a:p>
            <a:pPr algn="just">
              <a:spcAft>
                <a:spcPts val="500"/>
              </a:spcAft>
            </a:pPr>
            <a:r>
              <a:rPr lang="en-US" sz="2500" dirty="0">
                <a:solidFill>
                  <a:prstClr val="black"/>
                </a:solidFill>
                <a:latin typeface="Arial"/>
                <a:ea typeface="Courier New" panose="02070309020205020404" pitchFamily="49" charset="0"/>
              </a:rPr>
              <a:t>Sergey </a:t>
            </a:r>
            <a:r>
              <a:rPr lang="en-US" sz="2500" dirty="0" err="1">
                <a:solidFill>
                  <a:prstClr val="black"/>
                </a:solidFill>
                <a:latin typeface="Arial"/>
                <a:ea typeface="Courier New" panose="02070309020205020404" pitchFamily="49" charset="0"/>
              </a:rPr>
              <a:t>Kilin</a:t>
            </a:r>
            <a:r>
              <a:rPr lang="en-US" sz="2500" dirty="0">
                <a:solidFill>
                  <a:prstClr val="black"/>
                </a:solidFill>
                <a:latin typeface="Arial"/>
                <a:ea typeface="Courier New" panose="02070309020205020404" pitchFamily="49" charset="0"/>
              </a:rPr>
              <a:t> (Belarus) was re-elected the SC Co-Chair for the next three years. The Scientific Council greeting new SC members Raghunath </a:t>
            </a:r>
            <a:r>
              <a:rPr lang="en-US" sz="2500" dirty="0" err="1">
                <a:solidFill>
                  <a:prstClr val="black"/>
                </a:solidFill>
                <a:latin typeface="Arial"/>
                <a:ea typeface="Courier New" panose="02070309020205020404" pitchFamily="49" charset="0"/>
              </a:rPr>
              <a:t>Sahoo</a:t>
            </a:r>
            <a:r>
              <a:rPr lang="en-US" sz="2500" dirty="0">
                <a:solidFill>
                  <a:prstClr val="black"/>
                </a:solidFill>
                <a:latin typeface="Arial"/>
                <a:ea typeface="Courier New" panose="02070309020205020404" pitchFamily="49" charset="0"/>
              </a:rPr>
              <a:t> (India) and Song </a:t>
            </a:r>
            <a:r>
              <a:rPr lang="en-US" sz="2500" dirty="0" err="1">
                <a:solidFill>
                  <a:prstClr val="black"/>
                </a:solidFill>
                <a:latin typeface="Arial"/>
                <a:ea typeface="Courier New" panose="02070309020205020404" pitchFamily="49" charset="0"/>
              </a:rPr>
              <a:t>Yuntao</a:t>
            </a:r>
            <a:r>
              <a:rPr lang="en-US" sz="2500" dirty="0">
                <a:solidFill>
                  <a:prstClr val="black"/>
                </a:solidFill>
                <a:latin typeface="Arial"/>
                <a:ea typeface="Courier New" panose="02070309020205020404" pitchFamily="49" charset="0"/>
              </a:rPr>
              <a:t> (China).</a:t>
            </a:r>
          </a:p>
          <a:p>
            <a:pPr lvl="0" algn="just">
              <a:spcAft>
                <a:spcPts val="500"/>
              </a:spcAft>
            </a:pPr>
            <a:endParaRPr lang="en-US" sz="2500" dirty="0">
              <a:solidFill>
                <a:prstClr val="black"/>
              </a:solidFill>
              <a:latin typeface="Arial"/>
              <a:ea typeface="Courier New" panose="02070309020205020404" pitchFamily="49" charset="0"/>
            </a:endParaRPr>
          </a:p>
          <a:p>
            <a:pPr lvl="0" algn="just">
              <a:spcAft>
                <a:spcPts val="500"/>
              </a:spcAft>
            </a:pPr>
            <a:endParaRPr kumimoji="0" lang="en-US" sz="2500" b="0" i="0" u="none" strike="noStrike" kern="1200" cap="none" spc="0" normalizeH="0" baseline="0" noProof="0" dirty="0" smtClean="0">
              <a:ln>
                <a:noFill/>
              </a:ln>
              <a:solidFill>
                <a:prstClr val="black"/>
              </a:solidFill>
              <a:effectLst/>
              <a:uLnTx/>
              <a:uFillTx/>
              <a:latin typeface="Arial"/>
              <a:ea typeface="Courier New" panose="02070309020205020404" pitchFamily="49" charset="0"/>
              <a:cs typeface="+mn-cs"/>
            </a:endParaRPr>
          </a:p>
          <a:p>
            <a:pPr lvl="0" algn="just">
              <a:spcAft>
                <a:spcPts val="500"/>
              </a:spcAft>
            </a:pPr>
            <a:r>
              <a:rPr kumimoji="0" lang="en-US" sz="2500" b="0" i="0" u="none" strike="noStrike" kern="1200" cap="none" spc="0" normalizeH="0" baseline="0" noProof="0" dirty="0" smtClean="0">
                <a:ln>
                  <a:noFill/>
                </a:ln>
                <a:solidFill>
                  <a:prstClr val="black"/>
                </a:solidFill>
                <a:effectLst/>
                <a:uLnTx/>
                <a:uFillTx/>
                <a:latin typeface="Arial"/>
                <a:ea typeface="Courier New" panose="02070309020205020404" pitchFamily="49" charset="0"/>
                <a:cs typeface="+mn-cs"/>
              </a:rPr>
              <a:t> </a:t>
            </a:r>
            <a:endParaRPr lang="en-US" sz="2500" dirty="0">
              <a:solidFill>
                <a:prstClr val="black"/>
              </a:solidFill>
              <a:latin typeface="Arial"/>
            </a:endParaRPr>
          </a:p>
        </p:txBody>
      </p:sp>
      <p:pic>
        <p:nvPicPr>
          <p:cNvPr id="8" name="Рисунок 7">
            <a:extLst>
              <a:ext uri="{FF2B5EF4-FFF2-40B4-BE49-F238E27FC236}">
                <a16:creationId xmlns:a16="http://schemas.microsoft.com/office/drawing/2014/main" xmlns="" id="{8DDE5C22-DB27-4566-AF62-C38DC607CE4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1652250" y="1139438"/>
            <a:ext cx="7713182" cy="4405542"/>
          </a:xfrm>
          <a:prstGeom prst="rect">
            <a:avLst/>
          </a:prstGeom>
        </p:spPr>
      </p:pic>
      <p:pic>
        <p:nvPicPr>
          <p:cNvPr id="10" name="Рисунок 9">
            <a:extLst>
              <a:ext uri="{FF2B5EF4-FFF2-40B4-BE49-F238E27FC236}">
                <a16:creationId xmlns:a16="http://schemas.microsoft.com/office/drawing/2014/main" xmlns="" id="{1B9E90E1-C934-4B97-AAFB-7ED6F3D04C0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652250" y="5776332"/>
            <a:ext cx="3744177" cy="2495686"/>
          </a:xfrm>
          <a:prstGeom prst="rect">
            <a:avLst/>
          </a:prstGeom>
        </p:spPr>
      </p:pic>
      <p:pic>
        <p:nvPicPr>
          <p:cNvPr id="12" name="Рисунок 11">
            <a:extLst>
              <a:ext uri="{FF2B5EF4-FFF2-40B4-BE49-F238E27FC236}">
                <a16:creationId xmlns:a16="http://schemas.microsoft.com/office/drawing/2014/main" xmlns="" id="{FC1F7CD7-5AEA-48A7-8CDE-C3119C6736C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622163" y="5776332"/>
            <a:ext cx="3744176" cy="2495686"/>
          </a:xfrm>
          <a:prstGeom prst="rect">
            <a:avLst/>
          </a:prstGeom>
        </p:spPr>
      </p:pic>
      <p:pic>
        <p:nvPicPr>
          <p:cNvPr id="1026" name="Picture 2">
            <a:extLst>
              <a:ext uri="{FF2B5EF4-FFF2-40B4-BE49-F238E27FC236}">
                <a16:creationId xmlns:a16="http://schemas.microsoft.com/office/drawing/2014/main" xmlns="" id="{B96B2E8D-FCF9-425D-8997-0E9BD397D48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5622163" y="8474075"/>
            <a:ext cx="3747805" cy="24990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xmlns="" id="{EC2D307C-FCC4-454A-85FF-93C3F80552FC}"/>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1650957" y="8474074"/>
            <a:ext cx="3744177" cy="2496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69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7ED4C4D-431D-4EC0-8564-848D5E197101}"/>
              </a:ext>
            </a:extLst>
          </p:cNvPr>
          <p:cNvSpPr txBox="1"/>
          <p:nvPr/>
        </p:nvSpPr>
        <p:spPr>
          <a:xfrm>
            <a:off x="831850" y="244475"/>
            <a:ext cx="18440400" cy="646331"/>
          </a:xfrm>
          <a:prstGeom prst="rect">
            <a:avLst/>
          </a:prstGeom>
          <a:noFill/>
        </p:spPr>
        <p:txBody>
          <a:bodyPr wrap="square">
            <a:spAutoFit/>
          </a:bodyPr>
          <a:lstStyle/>
          <a:p>
            <a:pPr algn="ctr" defTabSz="914400">
              <a:lnSpc>
                <a:spcPct val="100000"/>
              </a:lnSpc>
            </a:pPr>
            <a:r>
              <a:rPr lang="en-GB" sz="3600" b="1" strike="noStrike" spc="-100" dirty="0">
                <a:solidFill>
                  <a:srgbClr val="00246B"/>
                </a:solidFill>
                <a:latin typeface="Arial"/>
                <a:ea typeface="Times New Roman"/>
              </a:rPr>
              <a:t>PROGRAMME: </a:t>
            </a:r>
            <a:r>
              <a:rPr lang="en-US" sz="3600" b="1" strike="noStrike" spc="-100" dirty="0">
                <a:solidFill>
                  <a:srgbClr val="00246B"/>
                </a:solidFill>
                <a:latin typeface="Arial"/>
                <a:ea typeface="Times New Roman"/>
              </a:rPr>
              <a:t>13</a:t>
            </a:r>
            <a:r>
              <a:rPr lang="ru-RU" sz="3600" b="1" strike="noStrike" spc="-100" dirty="0">
                <a:solidFill>
                  <a:srgbClr val="00246B"/>
                </a:solidFill>
                <a:latin typeface="Arial"/>
                <a:ea typeface="Times New Roman"/>
              </a:rPr>
              <a:t>7</a:t>
            </a:r>
            <a:r>
              <a:rPr lang="en-US" sz="3600" b="1" strike="noStrike" spc="-100" baseline="30000" dirty="0" err="1">
                <a:solidFill>
                  <a:srgbClr val="00246B"/>
                </a:solidFill>
                <a:latin typeface="Arial"/>
                <a:ea typeface="Times New Roman"/>
              </a:rPr>
              <a:t>th</a:t>
            </a:r>
            <a:r>
              <a:rPr lang="en-US" sz="3600" b="1" strike="noStrike" spc="-100" dirty="0">
                <a:solidFill>
                  <a:srgbClr val="00246B"/>
                </a:solidFill>
                <a:latin typeface="Arial"/>
                <a:ea typeface="Times New Roman"/>
              </a:rPr>
              <a:t> </a:t>
            </a:r>
            <a:r>
              <a:rPr lang="en-GB" sz="3600" b="1" spc="-100" dirty="0">
                <a:solidFill>
                  <a:srgbClr val="00246B"/>
                </a:solidFill>
                <a:latin typeface="Arial"/>
                <a:ea typeface="Times New Roman"/>
              </a:rPr>
              <a:t>S</a:t>
            </a:r>
            <a:r>
              <a:rPr lang="en-GB" sz="3600" b="1" strike="noStrike" spc="-100" dirty="0">
                <a:solidFill>
                  <a:srgbClr val="00246B"/>
                </a:solidFill>
                <a:latin typeface="Arial"/>
                <a:ea typeface="Times New Roman"/>
              </a:rPr>
              <a:t>ession of the </a:t>
            </a:r>
            <a:r>
              <a:rPr lang="en-US" sz="3600" b="1" strike="noStrike" spc="-100" dirty="0">
                <a:solidFill>
                  <a:srgbClr val="00246B"/>
                </a:solidFill>
                <a:latin typeface="Arial"/>
                <a:ea typeface="Times New Roman"/>
              </a:rPr>
              <a:t>JINR </a:t>
            </a:r>
            <a:r>
              <a:rPr lang="en-GB" sz="3600" b="1" strike="noStrike" spc="-100" dirty="0">
                <a:solidFill>
                  <a:srgbClr val="00246B"/>
                </a:solidFill>
                <a:latin typeface="Arial"/>
                <a:ea typeface="Times New Roman"/>
              </a:rPr>
              <a:t>Scientific Council </a:t>
            </a:r>
            <a:r>
              <a:rPr lang="ru-RU" sz="3600" b="1" strike="noStrike" spc="-100" dirty="0">
                <a:solidFill>
                  <a:srgbClr val="00246B"/>
                </a:solidFill>
                <a:latin typeface="Arial"/>
                <a:ea typeface="Times New Roman"/>
              </a:rPr>
              <a:t>13</a:t>
            </a:r>
            <a:r>
              <a:rPr lang="en-US" sz="3600" b="1" strike="noStrike" spc="-100" dirty="0">
                <a:solidFill>
                  <a:srgbClr val="00246B"/>
                </a:solidFill>
                <a:latin typeface="Arial"/>
                <a:ea typeface="Times New Roman"/>
              </a:rPr>
              <a:t>–</a:t>
            </a:r>
            <a:r>
              <a:rPr lang="ru-RU" sz="3600" b="1" strike="noStrike" spc="-100" dirty="0">
                <a:solidFill>
                  <a:srgbClr val="00246B"/>
                </a:solidFill>
                <a:latin typeface="Arial"/>
                <a:ea typeface="Times New Roman"/>
              </a:rPr>
              <a:t>14</a:t>
            </a:r>
            <a:r>
              <a:rPr lang="en-US" sz="3600" b="1" strike="noStrike" spc="-100" dirty="0">
                <a:solidFill>
                  <a:srgbClr val="00246B"/>
                </a:solidFill>
                <a:latin typeface="Arial"/>
                <a:ea typeface="Times New Roman"/>
              </a:rPr>
              <a:t> </a:t>
            </a:r>
            <a:r>
              <a:rPr lang="en-GB" sz="3600" b="1" strike="noStrike" spc="-100" dirty="0">
                <a:solidFill>
                  <a:srgbClr val="00246B"/>
                </a:solidFill>
                <a:latin typeface="Arial"/>
                <a:ea typeface="Times New Roman"/>
              </a:rPr>
              <a:t>February </a:t>
            </a:r>
            <a:r>
              <a:rPr lang="en-US" sz="3600" b="1" strike="noStrike" spc="-100" dirty="0">
                <a:solidFill>
                  <a:srgbClr val="00246B"/>
                </a:solidFill>
                <a:latin typeface="Arial"/>
                <a:ea typeface="Times New Roman"/>
              </a:rPr>
              <a:t>2025</a:t>
            </a:r>
            <a:endParaRPr lang="ru-RU" sz="3600" b="0" strike="noStrike" spc="-100" dirty="0">
              <a:solidFill>
                <a:srgbClr val="000000"/>
              </a:solidFill>
              <a:latin typeface="Arial"/>
            </a:endParaRPr>
          </a:p>
        </p:txBody>
      </p:sp>
      <p:sp>
        <p:nvSpPr>
          <p:cNvPr id="5" name="TextBox 4">
            <a:extLst>
              <a:ext uri="{FF2B5EF4-FFF2-40B4-BE49-F238E27FC236}">
                <a16:creationId xmlns:a16="http://schemas.microsoft.com/office/drawing/2014/main" xmlns="" id="{8592FFE1-3513-4696-958B-E014B07F39A2}"/>
              </a:ext>
            </a:extLst>
          </p:cNvPr>
          <p:cNvSpPr txBox="1"/>
          <p:nvPr/>
        </p:nvSpPr>
        <p:spPr>
          <a:xfrm>
            <a:off x="488950" y="1192956"/>
            <a:ext cx="19126200" cy="9753632"/>
          </a:xfrm>
          <a:prstGeom prst="rect">
            <a:avLst/>
          </a:prstGeom>
          <a:noFill/>
        </p:spPr>
        <p:txBody>
          <a:bodyPr wrap="square">
            <a:spAutoFit/>
          </a:bodyPr>
          <a:lstStyle/>
          <a:p>
            <a:pPr algn="just">
              <a:lnSpc>
                <a:spcPts val="3600"/>
              </a:lnSpc>
            </a:pPr>
            <a:r>
              <a:rPr lang="en-US" sz="2800" b="1" strike="noStrike" spc="-1" dirty="0">
                <a:solidFill>
                  <a:srgbClr val="000000"/>
                </a:solidFill>
                <a:latin typeface="Arial"/>
                <a:ea typeface="DejaVu Sans"/>
              </a:rPr>
              <a:t>February 13</a:t>
            </a:r>
            <a:endParaRPr lang="ru-RU" sz="2800" b="0" strike="noStrike" spc="-1" dirty="0">
              <a:solidFill>
                <a:srgbClr val="000000"/>
              </a:solidFill>
              <a:latin typeface="Arial"/>
            </a:endParaRPr>
          </a:p>
          <a:p>
            <a:pPr indent="-216000" algn="just">
              <a:lnSpc>
                <a:spcPts val="3600"/>
              </a:lnSpc>
              <a:buClr>
                <a:srgbClr val="000000"/>
              </a:buClr>
              <a:buSzPct val="45000"/>
              <a:buFont typeface="Wingdings" charset="2"/>
              <a:buChar char=""/>
            </a:pPr>
            <a:r>
              <a:rPr lang="en-US" sz="2800" b="1" strike="noStrike" spc="-1" dirty="0">
                <a:solidFill>
                  <a:srgbClr val="000000"/>
                </a:solidFill>
                <a:latin typeface="Arial"/>
                <a:ea typeface="DejaVu Sans"/>
              </a:rPr>
              <a:t>Report by the JINR Director</a:t>
            </a:r>
            <a:r>
              <a:rPr lang="en-US" sz="2800" b="1" i="1" strike="noStrike" spc="-1" dirty="0">
                <a:solidFill>
                  <a:srgbClr val="000000"/>
                </a:solidFill>
                <a:latin typeface="Arial"/>
                <a:ea typeface="DejaVu Sans"/>
              </a:rPr>
              <a:t> (</a:t>
            </a:r>
            <a:r>
              <a:rPr lang="en-US" sz="2800" b="1" i="1" strike="noStrike" spc="-1" dirty="0" err="1">
                <a:solidFill>
                  <a:srgbClr val="000000"/>
                </a:solidFill>
                <a:latin typeface="Arial"/>
                <a:ea typeface="DejaVu Sans"/>
              </a:rPr>
              <a:t>G.Trubnikov</a:t>
            </a:r>
            <a:r>
              <a:rPr lang="en-US" sz="2800" b="1" i="1" strike="noStrike" spc="-1" dirty="0">
                <a:solidFill>
                  <a:srgbClr val="000000"/>
                </a:solidFill>
                <a:latin typeface="Arial"/>
                <a:ea typeface="DejaVu Sans"/>
              </a:rPr>
              <a:t>)</a:t>
            </a:r>
            <a:endParaRPr lang="ru-RU" sz="2800" b="0" strike="noStrike" spc="-1" dirty="0">
              <a:solidFill>
                <a:srgbClr val="000000"/>
              </a:solidFill>
              <a:latin typeface="Arial"/>
            </a:endParaRPr>
          </a:p>
          <a:p>
            <a:pPr algn="just">
              <a:lnSpc>
                <a:spcPts val="3600"/>
              </a:lnSpc>
              <a:buClr>
                <a:srgbClr val="000000"/>
              </a:buClr>
              <a:buSzPct val="45000"/>
            </a:pPr>
            <a:r>
              <a:rPr lang="en-US" sz="2800" b="0" strike="noStrike" spc="-1" dirty="0">
                <a:solidFill>
                  <a:srgbClr val="000000"/>
                </a:solidFill>
                <a:latin typeface="Arial"/>
                <a:ea typeface="DejaVu Sans"/>
              </a:rPr>
              <a:t>	- The most notable scientific </a:t>
            </a:r>
            <a:r>
              <a:rPr lang="en-US" sz="2800" b="1" strike="noStrike" spc="-1" dirty="0">
                <a:solidFill>
                  <a:srgbClr val="000000"/>
                </a:solidFill>
                <a:latin typeface="Arial"/>
                <a:ea typeface="DejaVu Sans"/>
              </a:rPr>
              <a:t>results and events of 2025</a:t>
            </a:r>
            <a:endParaRPr lang="ru-RU" sz="2800" b="0" strike="noStrike" spc="-1" dirty="0">
              <a:solidFill>
                <a:srgbClr val="000000"/>
              </a:solidFill>
              <a:latin typeface="Arial"/>
            </a:endParaRPr>
          </a:p>
          <a:p>
            <a:pPr indent="-216000" algn="just">
              <a:lnSpc>
                <a:spcPts val="3600"/>
              </a:lnSpc>
              <a:buClr>
                <a:srgbClr val="000000"/>
              </a:buClr>
              <a:buSzPct val="45000"/>
              <a:buFont typeface="Wingdings" charset="2"/>
              <a:buChar char=""/>
            </a:pPr>
            <a:r>
              <a:rPr lang="en-US" sz="2800" b="1" strike="noStrike" spc="-1" dirty="0">
                <a:solidFill>
                  <a:srgbClr val="000000"/>
                </a:solidFill>
                <a:latin typeface="Arial"/>
                <a:ea typeface="DejaVu Sans"/>
              </a:rPr>
              <a:t>Appointment of the Committee for the election of Director </a:t>
            </a:r>
          </a:p>
          <a:p>
            <a:pPr algn="just">
              <a:lnSpc>
                <a:spcPts val="3600"/>
              </a:lnSpc>
              <a:buClr>
                <a:srgbClr val="000000"/>
              </a:buClr>
              <a:buSzPct val="45000"/>
            </a:pPr>
            <a:r>
              <a:rPr lang="en-US" sz="2800" b="1" strike="noStrike" spc="-1" dirty="0">
                <a:solidFill>
                  <a:srgbClr val="000000"/>
                </a:solidFill>
                <a:latin typeface="Arial"/>
                <a:ea typeface="DejaVu Sans"/>
              </a:rPr>
              <a:t>of the </a:t>
            </a:r>
            <a:r>
              <a:rPr lang="en-US" sz="2800" b="1" strike="noStrike" spc="-1" dirty="0" err="1">
                <a:solidFill>
                  <a:srgbClr val="000000"/>
                </a:solidFill>
                <a:latin typeface="Arial"/>
                <a:ea typeface="DejaVu Sans"/>
              </a:rPr>
              <a:t>Flerov</a:t>
            </a:r>
            <a:r>
              <a:rPr lang="en-US" sz="2800" b="1" strike="noStrike" spc="-1" dirty="0">
                <a:solidFill>
                  <a:srgbClr val="000000"/>
                </a:solidFill>
                <a:latin typeface="Arial"/>
                <a:ea typeface="DejaVu Sans"/>
              </a:rPr>
              <a:t> Laboratory of Nuclear Reactions (FLNR) </a:t>
            </a:r>
          </a:p>
          <a:p>
            <a:pPr algn="just">
              <a:lnSpc>
                <a:spcPts val="3600"/>
              </a:lnSpc>
              <a:buClr>
                <a:srgbClr val="000000"/>
              </a:buClr>
              <a:buSzPct val="45000"/>
            </a:pPr>
            <a:r>
              <a:rPr lang="en-US" sz="2800" b="1" strike="noStrike" spc="-1" dirty="0">
                <a:solidFill>
                  <a:srgbClr val="000000"/>
                </a:solidFill>
                <a:latin typeface="Arial"/>
                <a:ea typeface="DejaVu Sans"/>
              </a:rPr>
              <a:t>and the endorsement of appointment of Deputy Directors </a:t>
            </a:r>
          </a:p>
          <a:p>
            <a:pPr algn="just">
              <a:lnSpc>
                <a:spcPts val="3600"/>
              </a:lnSpc>
              <a:buClr>
                <a:srgbClr val="000000"/>
              </a:buClr>
              <a:buSzPct val="45000"/>
            </a:pPr>
            <a:r>
              <a:rPr lang="en-US" sz="2800" b="1" strike="noStrike" spc="-1" dirty="0">
                <a:solidFill>
                  <a:srgbClr val="000000"/>
                </a:solidFill>
                <a:latin typeface="Arial"/>
                <a:ea typeface="DejaVu Sans"/>
              </a:rPr>
              <a:t>of the Laboratory of Radiation Biology (LRB) </a:t>
            </a:r>
            <a:r>
              <a:rPr lang="en-US" sz="2800" b="1" i="1" strike="noStrike" spc="-1" dirty="0">
                <a:solidFill>
                  <a:srgbClr val="000000"/>
                </a:solidFill>
                <a:latin typeface="Arial"/>
                <a:ea typeface="DejaVu Sans"/>
              </a:rPr>
              <a:t>(Co-chair)</a:t>
            </a:r>
          </a:p>
          <a:p>
            <a:pPr indent="-216000" algn="just">
              <a:lnSpc>
                <a:spcPts val="3600"/>
              </a:lnSpc>
              <a:buClr>
                <a:srgbClr val="000000"/>
              </a:buClr>
              <a:buSzPct val="45000"/>
              <a:buFont typeface="Wingdings" charset="2"/>
              <a:buChar char=""/>
            </a:pPr>
            <a:r>
              <a:rPr lang="en-US" sz="2800" b="0" strike="noStrike" spc="-1" dirty="0">
                <a:solidFill>
                  <a:srgbClr val="000000"/>
                </a:solidFill>
                <a:latin typeface="Arial"/>
                <a:ea typeface="DejaVu Sans"/>
              </a:rPr>
              <a:t>Recommendations of </a:t>
            </a:r>
            <a:r>
              <a:rPr lang="en-US" sz="2800" b="1" strike="noStrike" spc="-1" dirty="0">
                <a:solidFill>
                  <a:srgbClr val="000000"/>
                </a:solidFill>
                <a:latin typeface="Arial"/>
                <a:ea typeface="DejaVu Sans"/>
              </a:rPr>
              <a:t>the </a:t>
            </a:r>
            <a:r>
              <a:rPr lang="en-US" sz="2800" b="1" strike="noStrike" spc="-1" dirty="0" err="1">
                <a:solidFill>
                  <a:srgbClr val="000000"/>
                </a:solidFill>
                <a:latin typeface="Arial"/>
                <a:ea typeface="DejaVu Sans"/>
              </a:rPr>
              <a:t>Programme</a:t>
            </a:r>
            <a:r>
              <a:rPr lang="en-US" sz="2800" b="1" strike="noStrike" spc="-1" dirty="0">
                <a:solidFill>
                  <a:srgbClr val="000000"/>
                </a:solidFill>
                <a:latin typeface="Arial"/>
                <a:ea typeface="DejaVu Sans"/>
              </a:rPr>
              <a:t> Advisory Committees</a:t>
            </a:r>
            <a:r>
              <a:rPr lang="en-US" sz="2800" b="0" strike="noStrike" spc="-1" dirty="0">
                <a:solidFill>
                  <a:srgbClr val="000000"/>
                </a:solidFill>
                <a:latin typeface="Arial"/>
                <a:ea typeface="DejaVu Sans"/>
              </a:rPr>
              <a:t> </a:t>
            </a:r>
          </a:p>
          <a:p>
            <a:pPr algn="just">
              <a:lnSpc>
                <a:spcPts val="3600"/>
              </a:lnSpc>
              <a:buClr>
                <a:srgbClr val="000000"/>
              </a:buClr>
              <a:buSzPct val="45000"/>
            </a:pPr>
            <a:r>
              <a:rPr lang="en-US" sz="2800" b="0" strike="noStrike" spc="-1" dirty="0">
                <a:solidFill>
                  <a:srgbClr val="000000"/>
                </a:solidFill>
                <a:latin typeface="Arial"/>
                <a:ea typeface="DejaVu Sans"/>
              </a:rPr>
              <a:t>taken at the meetings in January 2025: </a:t>
            </a:r>
            <a:r>
              <a:rPr lang="en-US" sz="2800" b="1" i="1" strike="noStrike" spc="-1" dirty="0">
                <a:solidFill>
                  <a:srgbClr val="000000"/>
                </a:solidFill>
                <a:latin typeface="Arial"/>
                <a:ea typeface="DejaVu Sans"/>
              </a:rPr>
              <a:t>( </a:t>
            </a:r>
            <a:r>
              <a:rPr lang="en-US" sz="2800" b="1" i="1" strike="noStrike" spc="-1" dirty="0" err="1">
                <a:solidFill>
                  <a:srgbClr val="000000"/>
                </a:solidFill>
                <a:latin typeface="Arial"/>
                <a:ea typeface="DejaVu Sans"/>
              </a:rPr>
              <a:t>I.Tserruya</a:t>
            </a:r>
            <a:r>
              <a:rPr lang="en-US" sz="2800" b="1" i="1" strike="noStrike" spc="-1" dirty="0">
                <a:solidFill>
                  <a:srgbClr val="000000"/>
                </a:solidFill>
                <a:latin typeface="Arial"/>
                <a:ea typeface="DejaVu Sans"/>
              </a:rPr>
              <a:t>, </a:t>
            </a:r>
            <a:r>
              <a:rPr lang="en-US" sz="2800" b="1" i="1" strike="noStrike" spc="-1" dirty="0" err="1">
                <a:solidFill>
                  <a:srgbClr val="000000"/>
                </a:solidFill>
                <a:latin typeface="Arial"/>
                <a:ea typeface="DejaVu Sans"/>
              </a:rPr>
              <a:t>V.Nesvizhevsky</a:t>
            </a:r>
            <a:r>
              <a:rPr lang="en-US" sz="2800" b="1" i="1" strike="noStrike" spc="-1" dirty="0">
                <a:solidFill>
                  <a:srgbClr val="000000"/>
                </a:solidFill>
                <a:latin typeface="Arial"/>
                <a:ea typeface="DejaVu Sans"/>
              </a:rPr>
              <a:t>,  </a:t>
            </a:r>
            <a:r>
              <a:rPr lang="en-US" sz="2800" b="1" i="1" strike="noStrike" spc="-1" dirty="0" err="1">
                <a:solidFill>
                  <a:srgbClr val="000000"/>
                </a:solidFill>
                <a:latin typeface="Arial"/>
                <a:ea typeface="DejaVu Sans"/>
              </a:rPr>
              <a:t>D.L.Nagy</a:t>
            </a:r>
            <a:r>
              <a:rPr lang="en-US" sz="2800" b="1" i="1" strike="noStrike" spc="-1" dirty="0">
                <a:solidFill>
                  <a:srgbClr val="000000"/>
                </a:solidFill>
                <a:latin typeface="Arial"/>
                <a:ea typeface="DejaVu Sans"/>
              </a:rPr>
              <a:t>)</a:t>
            </a:r>
            <a:endParaRPr lang="ru-RU" sz="2800" b="1" i="1" strike="noStrike" spc="-1" dirty="0">
              <a:solidFill>
                <a:srgbClr val="000000"/>
              </a:solidFill>
              <a:latin typeface="Arial"/>
            </a:endParaRPr>
          </a:p>
          <a:p>
            <a:pPr indent="-216000" algn="just">
              <a:lnSpc>
                <a:spcPts val="3600"/>
              </a:lnSpc>
              <a:buClr>
                <a:srgbClr val="000000"/>
              </a:buClr>
              <a:buSzPct val="45000"/>
              <a:buFont typeface="Wingdings" charset="2"/>
              <a:buChar char=""/>
            </a:pPr>
            <a:r>
              <a:rPr lang="en-US" sz="2800" b="0" strike="noStrike" spc="-1" dirty="0">
                <a:solidFill>
                  <a:srgbClr val="000000"/>
                </a:solidFill>
                <a:latin typeface="Arial"/>
                <a:ea typeface="DejaVu Sans"/>
              </a:rPr>
              <a:t>Election of </a:t>
            </a:r>
            <a:r>
              <a:rPr lang="en-US" sz="2800" b="1" strike="noStrike" spc="-1" dirty="0">
                <a:solidFill>
                  <a:srgbClr val="000000"/>
                </a:solidFill>
                <a:latin typeface="Arial"/>
                <a:ea typeface="DejaVu Sans"/>
              </a:rPr>
              <a:t>Director of FLNR</a:t>
            </a:r>
            <a:r>
              <a:rPr lang="en-US" sz="2800" b="0" strike="noStrike" spc="-1" dirty="0">
                <a:solidFill>
                  <a:srgbClr val="000000"/>
                </a:solidFill>
                <a:latin typeface="Arial"/>
                <a:ea typeface="DejaVu Sans"/>
              </a:rPr>
              <a:t> and endorsement of appointments of </a:t>
            </a:r>
            <a:r>
              <a:rPr lang="en-US" sz="2800" b="1" strike="noStrike" spc="-1" dirty="0">
                <a:solidFill>
                  <a:srgbClr val="000000"/>
                </a:solidFill>
                <a:latin typeface="Arial"/>
                <a:ea typeface="DejaVu Sans"/>
              </a:rPr>
              <a:t>Deputy Directors of LRB</a:t>
            </a:r>
            <a:endParaRPr lang="ru-RU" sz="2800" b="0" strike="noStrike" spc="-1" dirty="0">
              <a:solidFill>
                <a:srgbClr val="000000"/>
              </a:solidFill>
              <a:latin typeface="Arial"/>
            </a:endParaRPr>
          </a:p>
          <a:p>
            <a:pPr indent="-216000" algn="just">
              <a:lnSpc>
                <a:spcPts val="3600"/>
              </a:lnSpc>
              <a:buClr>
                <a:srgbClr val="000000"/>
              </a:buClr>
              <a:buSzPct val="45000"/>
              <a:buFont typeface="Wingdings" charset="2"/>
              <a:buChar char=""/>
            </a:pPr>
            <a:r>
              <a:rPr lang="en-US" sz="2800" b="1" strike="noStrike" spc="-1" dirty="0">
                <a:solidFill>
                  <a:srgbClr val="000000"/>
                </a:solidFill>
                <a:latin typeface="Arial"/>
                <a:ea typeface="DejaVu Sans"/>
              </a:rPr>
              <a:t>Announcement of vacancies</a:t>
            </a:r>
            <a:r>
              <a:rPr lang="en-US" sz="2800" b="0" strike="noStrike" spc="-1" dirty="0">
                <a:solidFill>
                  <a:srgbClr val="000000"/>
                </a:solidFill>
                <a:latin typeface="Arial"/>
                <a:ea typeface="DejaVu Sans"/>
              </a:rPr>
              <a:t> of positions in the directorates of FLNR</a:t>
            </a:r>
          </a:p>
          <a:p>
            <a:pPr indent="-216000" algn="just">
              <a:lnSpc>
                <a:spcPts val="3600"/>
              </a:lnSpc>
              <a:buClr>
                <a:srgbClr val="000000"/>
              </a:buClr>
              <a:buSzPct val="45000"/>
              <a:buFont typeface="Wingdings" charset="2"/>
              <a:buChar char=""/>
            </a:pPr>
            <a:r>
              <a:rPr lang="en-US" sz="2800" b="1" strike="noStrike" spc="-1" dirty="0">
                <a:solidFill>
                  <a:srgbClr val="000000"/>
                </a:solidFill>
                <a:latin typeface="Arial"/>
                <a:ea typeface="DejaVu Sans"/>
              </a:rPr>
              <a:t>Visit to the </a:t>
            </a:r>
            <a:r>
              <a:rPr lang="en-US" sz="2800" b="1" strike="noStrike" spc="-1" dirty="0" err="1">
                <a:solidFill>
                  <a:srgbClr val="000000"/>
                </a:solidFill>
                <a:latin typeface="Arial"/>
                <a:ea typeface="DejaVu Sans"/>
              </a:rPr>
              <a:t>Dzhelepov</a:t>
            </a:r>
            <a:r>
              <a:rPr lang="en-US" sz="2800" b="1" strike="noStrike" spc="-1" dirty="0">
                <a:solidFill>
                  <a:srgbClr val="000000"/>
                </a:solidFill>
                <a:latin typeface="Arial"/>
                <a:ea typeface="DejaVu Sans"/>
              </a:rPr>
              <a:t> Laboratory of Nuclear Problems for the festive opening </a:t>
            </a:r>
          </a:p>
          <a:p>
            <a:pPr algn="just">
              <a:lnSpc>
                <a:spcPts val="3600"/>
              </a:lnSpc>
              <a:buClr>
                <a:srgbClr val="000000"/>
              </a:buClr>
              <a:buSzPct val="45000"/>
            </a:pPr>
            <a:r>
              <a:rPr lang="en-US" sz="2800" b="1" strike="noStrike" spc="-1" dirty="0">
                <a:solidFill>
                  <a:srgbClr val="000000"/>
                </a:solidFill>
                <a:latin typeface="Arial"/>
                <a:ea typeface="DejaVu Sans"/>
              </a:rPr>
              <a:t>of the new JINR base facility, the LINAC-200 accelerator</a:t>
            </a:r>
          </a:p>
          <a:p>
            <a:pPr indent="-216000" algn="just">
              <a:lnSpc>
                <a:spcPts val="3600"/>
              </a:lnSpc>
              <a:buClr>
                <a:srgbClr val="000000"/>
              </a:buClr>
              <a:buSzPct val="45000"/>
              <a:buFont typeface="Wingdings" charset="2"/>
              <a:buChar char=""/>
            </a:pPr>
            <a:endParaRPr lang="en-US" sz="2800" b="1" strike="noStrike" spc="-1" dirty="0">
              <a:solidFill>
                <a:srgbClr val="000000"/>
              </a:solidFill>
              <a:latin typeface="Arial"/>
              <a:ea typeface="DejaVu Sans"/>
            </a:endParaRPr>
          </a:p>
          <a:p>
            <a:pPr algn="just">
              <a:lnSpc>
                <a:spcPts val="3600"/>
              </a:lnSpc>
            </a:pPr>
            <a:r>
              <a:rPr lang="en-US" sz="2800" b="1" strike="noStrike" spc="-1" dirty="0">
                <a:solidFill>
                  <a:srgbClr val="000000"/>
                </a:solidFill>
                <a:latin typeface="Arial"/>
                <a:ea typeface="DejaVu Sans"/>
              </a:rPr>
              <a:t>February 14</a:t>
            </a:r>
            <a:endParaRPr lang="ru-RU" sz="2800" b="0" strike="noStrike" spc="-1" dirty="0">
              <a:solidFill>
                <a:srgbClr val="000000"/>
              </a:solidFill>
              <a:latin typeface="Arial"/>
            </a:endParaRPr>
          </a:p>
          <a:p>
            <a:pPr indent="-216000" algn="just">
              <a:lnSpc>
                <a:spcPts val="3600"/>
              </a:lnSpc>
              <a:buClr>
                <a:srgbClr val="000000"/>
              </a:buClr>
              <a:buSzPct val="45000"/>
              <a:buFont typeface="Wingdings" charset="2"/>
              <a:buChar char=""/>
            </a:pPr>
            <a:r>
              <a:rPr lang="en-US" sz="2800" b="1" strike="noStrike" spc="-1" dirty="0">
                <a:solidFill>
                  <a:srgbClr val="000000"/>
                </a:solidFill>
                <a:latin typeface="Arial"/>
                <a:ea typeface="DejaVu Sans"/>
              </a:rPr>
              <a:t>Reports by young scientists </a:t>
            </a:r>
            <a:r>
              <a:rPr lang="en-US" sz="2800" b="0" strike="noStrike" spc="-1" dirty="0">
                <a:solidFill>
                  <a:srgbClr val="000000"/>
                </a:solidFill>
                <a:latin typeface="Arial"/>
                <a:ea typeface="DejaVu Sans"/>
              </a:rPr>
              <a:t>as recommended by the PACs</a:t>
            </a:r>
          </a:p>
          <a:p>
            <a:pPr indent="-216000" algn="just">
              <a:lnSpc>
                <a:spcPts val="3600"/>
              </a:lnSpc>
              <a:buClr>
                <a:srgbClr val="000000"/>
              </a:buClr>
              <a:buSzPct val="45000"/>
              <a:buFont typeface="Wingdings" charset="2"/>
              <a:buChar char=""/>
            </a:pPr>
            <a:r>
              <a:rPr lang="en-US" sz="2800" b="0" strike="noStrike" spc="-1" dirty="0">
                <a:solidFill>
                  <a:srgbClr val="000000"/>
                </a:solidFill>
                <a:latin typeface="Arial"/>
              </a:rPr>
              <a:t>Jury’s recommendations on the award of JINR annual prizes for best papers in the fields </a:t>
            </a:r>
          </a:p>
          <a:p>
            <a:pPr algn="just">
              <a:lnSpc>
                <a:spcPts val="3600"/>
              </a:lnSpc>
              <a:buClr>
                <a:srgbClr val="000000"/>
              </a:buClr>
              <a:buSzPct val="45000"/>
            </a:pPr>
            <a:r>
              <a:rPr lang="en-US" sz="2800" b="0" strike="noStrike" spc="-1" dirty="0">
                <a:solidFill>
                  <a:srgbClr val="000000"/>
                </a:solidFill>
                <a:latin typeface="Arial"/>
              </a:rPr>
              <a:t>of theoretical and experimental research, methodology and technology research, and </a:t>
            </a:r>
          </a:p>
          <a:p>
            <a:pPr algn="just">
              <a:lnSpc>
                <a:spcPts val="3600"/>
              </a:lnSpc>
              <a:buClr>
                <a:srgbClr val="000000"/>
              </a:buClr>
              <a:buSzPct val="45000"/>
            </a:pPr>
            <a:r>
              <a:rPr lang="en-US" sz="2800" b="0" strike="noStrike" spc="-1" dirty="0">
                <a:solidFill>
                  <a:srgbClr val="000000"/>
                </a:solidFill>
                <a:latin typeface="Arial"/>
              </a:rPr>
              <a:t>applied technology research </a:t>
            </a:r>
            <a:r>
              <a:rPr lang="en-US" sz="2800" b="0" i="1" strike="noStrike" spc="-1" dirty="0">
                <a:solidFill>
                  <a:srgbClr val="000000"/>
                </a:solidFill>
                <a:latin typeface="Arial"/>
              </a:rPr>
              <a:t>(S. </a:t>
            </a:r>
            <a:r>
              <a:rPr lang="en-US" sz="2800" b="0" i="1" strike="noStrike" spc="-1" dirty="0" err="1">
                <a:solidFill>
                  <a:srgbClr val="000000"/>
                </a:solidFill>
                <a:latin typeface="Arial"/>
              </a:rPr>
              <a:t>Dmitriev</a:t>
            </a:r>
            <a:r>
              <a:rPr lang="en-US" sz="2800" b="0" i="1" strike="noStrike" spc="-1" dirty="0">
                <a:solidFill>
                  <a:srgbClr val="000000"/>
                </a:solidFill>
                <a:latin typeface="Arial"/>
              </a:rPr>
              <a:t>)</a:t>
            </a:r>
            <a:endParaRPr lang="ru-RU" sz="2800" b="0" i="1" strike="noStrike" spc="-1" dirty="0">
              <a:solidFill>
                <a:srgbClr val="000000"/>
              </a:solidFill>
              <a:latin typeface="Arial"/>
            </a:endParaRPr>
          </a:p>
          <a:p>
            <a:pPr indent="-216000" algn="just">
              <a:lnSpc>
                <a:spcPts val="3600"/>
              </a:lnSpc>
              <a:buClr>
                <a:srgbClr val="000000"/>
              </a:buClr>
              <a:buSzPct val="45000"/>
              <a:buFont typeface="Wingdings" charset="2"/>
              <a:buChar char=""/>
            </a:pPr>
            <a:r>
              <a:rPr lang="en-US" sz="2800" b="0" strike="noStrike" spc="-1" dirty="0">
                <a:solidFill>
                  <a:srgbClr val="000000"/>
                </a:solidFill>
                <a:latin typeface="Arial"/>
                <a:ea typeface="DejaVu Sans"/>
              </a:rPr>
              <a:t>Proposal for awarding </a:t>
            </a:r>
            <a:r>
              <a:rPr lang="en-US" sz="2800" b="1" strike="noStrike" spc="-1" dirty="0">
                <a:solidFill>
                  <a:srgbClr val="000000"/>
                </a:solidFill>
                <a:latin typeface="Arial"/>
                <a:ea typeface="DejaVu Sans"/>
              </a:rPr>
              <a:t>the title "Honorary Doctor of JINR“ </a:t>
            </a:r>
            <a:r>
              <a:rPr lang="en-US" sz="2800" b="1" i="1" strike="noStrike" spc="-1" dirty="0">
                <a:solidFill>
                  <a:srgbClr val="000000"/>
                </a:solidFill>
                <a:latin typeface="Arial"/>
                <a:ea typeface="DejaVu Sans"/>
              </a:rPr>
              <a:t>(</a:t>
            </a:r>
            <a:r>
              <a:rPr lang="en-US" sz="2800" b="1" i="1" strike="noStrike" spc="-1" dirty="0" err="1">
                <a:solidFill>
                  <a:srgbClr val="000000"/>
                </a:solidFill>
                <a:latin typeface="Arial"/>
                <a:ea typeface="DejaVu Sans"/>
              </a:rPr>
              <a:t>G.Trubnikov</a:t>
            </a:r>
            <a:r>
              <a:rPr lang="en-US" sz="2800" b="1" i="1" strike="noStrike" spc="-1" dirty="0">
                <a:solidFill>
                  <a:srgbClr val="000000"/>
                </a:solidFill>
                <a:latin typeface="Arial"/>
                <a:ea typeface="DejaVu Sans"/>
              </a:rPr>
              <a:t>)</a:t>
            </a:r>
            <a:endParaRPr lang="ru-RU" sz="2800" b="0" i="1" strike="noStrike" spc="-1" dirty="0">
              <a:solidFill>
                <a:srgbClr val="000000"/>
              </a:solidFill>
              <a:latin typeface="Arial"/>
            </a:endParaRPr>
          </a:p>
          <a:p>
            <a:pPr indent="-216000" algn="just">
              <a:lnSpc>
                <a:spcPts val="3600"/>
              </a:lnSpc>
              <a:buClr>
                <a:srgbClr val="000000"/>
              </a:buClr>
              <a:buSzPct val="45000"/>
              <a:buFont typeface="Wingdings" charset="2"/>
              <a:buChar char=""/>
            </a:pPr>
            <a:r>
              <a:rPr lang="en-US" sz="2800" b="0" strike="noStrike" spc="-1" dirty="0">
                <a:solidFill>
                  <a:srgbClr val="000000"/>
                </a:solidFill>
                <a:latin typeface="Arial"/>
                <a:ea typeface="DejaVu Sans"/>
              </a:rPr>
              <a:t>General discussion. Adoption of</a:t>
            </a:r>
            <a:r>
              <a:rPr lang="en-US" sz="2800" b="1" strike="noStrike" spc="-1" dirty="0">
                <a:solidFill>
                  <a:srgbClr val="000000"/>
                </a:solidFill>
                <a:latin typeface="Arial"/>
                <a:ea typeface="DejaVu Sans"/>
              </a:rPr>
              <a:t> the Resolution of the Scientific Council</a:t>
            </a:r>
            <a:endParaRPr lang="ru-RU" sz="2800" b="0" strike="noStrike" spc="-1" dirty="0">
              <a:solidFill>
                <a:srgbClr val="000000"/>
              </a:solidFill>
              <a:latin typeface="Arial"/>
            </a:endParaRPr>
          </a:p>
        </p:txBody>
      </p:sp>
    </p:spTree>
    <p:extLst>
      <p:ext uri="{BB962C8B-B14F-4D97-AF65-F5344CB8AC3E}">
        <p14:creationId xmlns:p14="http://schemas.microsoft.com/office/powerpoint/2010/main" val="2359488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6A4E4587-488B-409E-AFFA-6AD22C1D080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72846" y="1372155"/>
            <a:ext cx="5464404" cy="3817294"/>
          </a:xfrm>
          <a:prstGeom prst="rect">
            <a:avLst/>
          </a:prstGeom>
        </p:spPr>
      </p:pic>
      <p:sp>
        <p:nvSpPr>
          <p:cNvPr id="6" name="TextBox 5">
            <a:extLst>
              <a:ext uri="{FF2B5EF4-FFF2-40B4-BE49-F238E27FC236}">
                <a16:creationId xmlns:a16="http://schemas.microsoft.com/office/drawing/2014/main" xmlns="" id="{7B2506D9-15B7-4FDA-836D-57517ACEEB49}"/>
              </a:ext>
            </a:extLst>
          </p:cNvPr>
          <p:cNvSpPr txBox="1"/>
          <p:nvPr/>
        </p:nvSpPr>
        <p:spPr>
          <a:xfrm>
            <a:off x="2813050" y="244475"/>
            <a:ext cx="14478000" cy="646331"/>
          </a:xfrm>
          <a:prstGeom prst="rect">
            <a:avLst/>
          </a:prstGeom>
          <a:noFill/>
        </p:spPr>
        <p:txBody>
          <a:bodyPr wrap="square">
            <a:spAutoFit/>
          </a:bodyPr>
          <a:lstStyle/>
          <a:p>
            <a:r>
              <a:rPr kumimoji="0" lang="en-US" sz="3600" b="1" i="0" u="none" strike="noStrike" kern="1200" cap="none" spc="-100" normalizeH="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13</a:t>
            </a:r>
            <a:r>
              <a:rPr kumimoji="0" lang="ru-RU" sz="3600" b="1" i="0" u="none" strike="noStrike" kern="1200" cap="none" spc="-100" normalizeH="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7</a:t>
            </a:r>
            <a:r>
              <a:rPr kumimoji="0" lang="en-US" sz="3600" b="1" i="0" u="none" strike="noStrike" kern="1200" cap="none" spc="-100" normalizeH="0" noProof="0" dirty="0" err="1">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th</a:t>
            </a:r>
            <a:r>
              <a:rPr kumimoji="0" lang="en-US" sz="3600" b="1" i="0" u="none" strike="noStrike" kern="1200" cap="none" spc="-100" normalizeH="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 Session of the JINR Scientific Council </a:t>
            </a:r>
            <a:r>
              <a:rPr kumimoji="0" lang="ru-RU" sz="3600" b="1" i="0" u="none" strike="noStrike" kern="1200" cap="none" spc="-100" normalizeH="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1</a:t>
            </a:r>
            <a:r>
              <a:rPr kumimoji="0" lang="en-US" sz="3600" b="1" i="0" u="none" strike="noStrike" kern="1200" cap="none" spc="-100" normalizeH="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3–</a:t>
            </a:r>
            <a:r>
              <a:rPr kumimoji="0" lang="ru-RU" sz="3600" b="1" i="0" u="none" strike="noStrike" kern="1200" cap="none" spc="-100" normalizeH="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1</a:t>
            </a:r>
            <a:r>
              <a:rPr kumimoji="0" lang="en-US" sz="3600" b="1" i="0" u="none" strike="noStrike" kern="1200" cap="none" spc="-100" normalizeH="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4 February 2025</a:t>
            </a:r>
            <a:endParaRPr lang="ru-RU" spc="-100" dirty="0"/>
          </a:p>
        </p:txBody>
      </p:sp>
      <p:sp>
        <p:nvSpPr>
          <p:cNvPr id="8" name="TextBox 7">
            <a:extLst>
              <a:ext uri="{FF2B5EF4-FFF2-40B4-BE49-F238E27FC236}">
                <a16:creationId xmlns:a16="http://schemas.microsoft.com/office/drawing/2014/main" xmlns="" id="{ACB2325E-1CFF-4A7F-8278-03256764E936}"/>
              </a:ext>
            </a:extLst>
          </p:cNvPr>
          <p:cNvSpPr txBox="1"/>
          <p:nvPr/>
        </p:nvSpPr>
        <p:spPr>
          <a:xfrm>
            <a:off x="6165850" y="1154194"/>
            <a:ext cx="13563600" cy="4401205"/>
          </a:xfrm>
          <a:prstGeom prst="rect">
            <a:avLst/>
          </a:prstGeom>
          <a:noFill/>
        </p:spPr>
        <p:txBody>
          <a:bodyPr wrap="square">
            <a:spAutoFit/>
          </a:bodyPr>
          <a:lstStyle/>
          <a:p>
            <a:pPr algn="just"/>
            <a:r>
              <a:rPr lang="en-US" sz="2000" b="1" dirty="0">
                <a:latin typeface="Arial" panose="020B0604020202020204" pitchFamily="34" charset="0"/>
                <a:cs typeface="Arial" panose="020B0604020202020204" pitchFamily="34" charset="0"/>
              </a:rPr>
              <a:t>According to the report by the JINR Director, G. </a:t>
            </a:r>
            <a:r>
              <a:rPr lang="en-US" sz="2000" b="1" dirty="0" err="1">
                <a:latin typeface="Arial" panose="020B0604020202020204" pitchFamily="34" charset="0"/>
                <a:cs typeface="Arial" panose="020B0604020202020204" pitchFamily="34" charset="0"/>
              </a:rPr>
              <a:t>Trubnikov</a:t>
            </a:r>
            <a:r>
              <a:rPr lang="en-US" sz="2000" b="1" dirty="0">
                <a:latin typeface="Arial" panose="020B0604020202020204" pitchFamily="34" charset="0"/>
                <a:cs typeface="Arial" panose="020B0604020202020204" pitchFamily="34" charset="0"/>
              </a:rPr>
              <a:t>, the Scientific Council appreciated with satisfaction recent achievements of the Institute, such as:</a:t>
            </a: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Active preparation to launch the NICA accelerator complex was done at VBLHEP. </a:t>
            </a:r>
            <a:endParaRPr lang="ru-RU"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Successful cooling of the MPD solenoid down to the </a:t>
            </a:r>
            <a:r>
              <a:rPr lang="en-US" sz="2000" dirty="0" err="1">
                <a:latin typeface="Arial" panose="020B0604020202020204" pitchFamily="34" charset="0"/>
                <a:cs typeface="Arial" panose="020B0604020202020204" pitchFamily="34" charset="0"/>
              </a:rPr>
              <a:t>LHe</a:t>
            </a:r>
            <a:r>
              <a:rPr lang="en-US" sz="2000" dirty="0">
                <a:latin typeface="Arial" panose="020B0604020202020204" pitchFamily="34" charset="0"/>
                <a:cs typeface="Arial" panose="020B0604020202020204" pitchFamily="34" charset="0"/>
              </a:rPr>
              <a:t> temperature of 4.5 К, preparation of the MPD detector for the analysis of the first data sets in fixed-target mode.</a:t>
            </a: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Progress in the analysis of </a:t>
            </a:r>
            <a:r>
              <a:rPr lang="en-US" sz="2000" dirty="0" err="1">
                <a:latin typeface="Arial" panose="020B0604020202020204" pitchFamily="34" charset="0"/>
                <a:cs typeface="Arial" panose="020B0604020202020204" pitchFamily="34" charset="0"/>
              </a:rPr>
              <a:t>Xe+CsI</a:t>
            </a:r>
            <a:r>
              <a:rPr lang="en-US" sz="2000" dirty="0">
                <a:latin typeface="Arial" panose="020B0604020202020204" pitchFamily="34" charset="0"/>
                <a:cs typeface="Arial" panose="020B0604020202020204" pitchFamily="34" charset="0"/>
              </a:rPr>
              <a:t> experimental data at an energy of 3.8 A GeV recorded by the BM@N experiment.</a:t>
            </a: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Development of the ARIADNA collaboration and its research </a:t>
            </a:r>
            <a:r>
              <a:rPr lang="en-US" sz="2000" dirty="0" err="1">
                <a:latin typeface="Arial" panose="020B0604020202020204" pitchFamily="34" charset="0"/>
                <a:cs typeface="Arial" panose="020B0604020202020204" pitchFamily="34" charset="0"/>
              </a:rPr>
              <a:t>programme</a:t>
            </a:r>
            <a:r>
              <a:rPr lang="en-US" sz="2000" dirty="0">
                <a:latin typeface="Arial" panose="020B0604020202020204" pitchFamily="34" charset="0"/>
                <a:cs typeface="Arial" panose="020B0604020202020204" pitchFamily="34" charset="0"/>
              </a:rPr>
              <a:t>, the launch of several channels for applied research, successful operation of the SOCHI chip irradiation station.</a:t>
            </a: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Progress in the development of the Baikal-GVD deep-water neutrino telescope, as well as the installation of additional two clusters planned by the collaboration during the 2025 campaign.</a:t>
            </a: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Successful participation in the most advanced neutrino experiments, including experiments with reactor neutrinos (JUNO), neutrinos from accelerators (</a:t>
            </a:r>
            <a:r>
              <a:rPr lang="en-US" sz="2000" dirty="0" err="1">
                <a:latin typeface="Arial" panose="020B0604020202020204" pitchFamily="34" charset="0"/>
                <a:cs typeface="Arial" panose="020B0604020202020204" pitchFamily="34" charset="0"/>
              </a:rPr>
              <a:t>NOvA</a:t>
            </a:r>
            <a:r>
              <a:rPr lang="en-US" sz="2000" dirty="0">
                <a:latin typeface="Arial" panose="020B0604020202020204" pitchFamily="34" charset="0"/>
                <a:cs typeface="Arial" panose="020B0604020202020204" pitchFamily="34" charset="0"/>
              </a:rPr>
              <a:t>, T2K), search for </a:t>
            </a:r>
            <a:r>
              <a:rPr lang="en-US" sz="2000" dirty="0" err="1">
                <a:latin typeface="Arial" panose="020B0604020202020204" pitchFamily="34" charset="0"/>
                <a:cs typeface="Arial" panose="020B0604020202020204" pitchFamily="34" charset="0"/>
              </a:rPr>
              <a:t>neutrinoless</a:t>
            </a:r>
            <a:r>
              <a:rPr lang="en-US" sz="2000" dirty="0">
                <a:latin typeface="Arial" panose="020B0604020202020204" pitchFamily="34" charset="0"/>
                <a:cs typeface="Arial" panose="020B0604020202020204" pitchFamily="34" charset="0"/>
              </a:rPr>
              <a:t> double beta decay (LEGEND), as well as results of the first joint analysis carried out by the </a:t>
            </a:r>
            <a:r>
              <a:rPr lang="en-US" sz="2000" dirty="0" err="1">
                <a:latin typeface="Arial" panose="020B0604020202020204" pitchFamily="34" charset="0"/>
                <a:cs typeface="Arial" panose="020B0604020202020204" pitchFamily="34" charset="0"/>
              </a:rPr>
              <a:t>NOvA</a:t>
            </a:r>
            <a:r>
              <a:rPr lang="en-US" sz="2000" dirty="0">
                <a:latin typeface="Arial" panose="020B0604020202020204" pitchFamily="34" charset="0"/>
                <a:cs typeface="Arial" panose="020B0604020202020204" pitchFamily="34" charset="0"/>
              </a:rPr>
              <a:t> and T2K collaborations.</a:t>
            </a:r>
          </a:p>
        </p:txBody>
      </p:sp>
      <p:sp>
        <p:nvSpPr>
          <p:cNvPr id="10" name="TextBox 9">
            <a:extLst>
              <a:ext uri="{FF2B5EF4-FFF2-40B4-BE49-F238E27FC236}">
                <a16:creationId xmlns:a16="http://schemas.microsoft.com/office/drawing/2014/main" xmlns="" id="{3E207382-0F2D-4A07-B7BE-CB3C8327877A}"/>
              </a:ext>
            </a:extLst>
          </p:cNvPr>
          <p:cNvSpPr txBox="1"/>
          <p:nvPr/>
        </p:nvSpPr>
        <p:spPr>
          <a:xfrm>
            <a:off x="364181" y="5452837"/>
            <a:ext cx="19365269" cy="5632311"/>
          </a:xfrm>
          <a:prstGeom prst="rect">
            <a:avLst/>
          </a:prstGeom>
          <a:noFill/>
        </p:spPr>
        <p:txBody>
          <a:bodyPr wrap="square">
            <a:spAutoFit/>
          </a:bodyPr>
          <a:lstStyle/>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Contribution of the Institute in the work of CERN collaborations at the LHC on the second phase of upgrading the ATLAS, CMS, and ALICE detectors, as well as obtaining new results in the CERN-SPS experiments.</a:t>
            </a: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Launch of the Institute’s new basic facility LINAC-800 in commissioning mode with an electron energy of up to 200 MeV.</a:t>
            </a:r>
            <a:endParaRPr lang="ru-RU"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The FLNR Superheavy Element Factory achieved project parameters. Work underway to prepare for certification of the SHE Factory experimental halls for the first class of radiation safety. Experiments on the synthesis of element 116 were performed at the SHE Factory using beams of </a:t>
            </a:r>
            <a:r>
              <a:rPr lang="en-US" sz="2000" baseline="30000" dirty="0">
                <a:latin typeface="Arial" panose="020B0604020202020204" pitchFamily="34" charset="0"/>
                <a:cs typeface="Arial" panose="020B0604020202020204" pitchFamily="34" charset="0"/>
              </a:rPr>
              <a:t>50</a:t>
            </a:r>
            <a:r>
              <a:rPr lang="en-US" sz="2000" dirty="0">
                <a:latin typeface="Arial" panose="020B0604020202020204" pitchFamily="34" charset="0"/>
                <a:cs typeface="Arial" panose="020B0604020202020204" pitchFamily="34" charset="0"/>
              </a:rPr>
              <a:t>Ti and </a:t>
            </a:r>
            <a:r>
              <a:rPr lang="en-US" sz="2000" baseline="30000" dirty="0">
                <a:latin typeface="Arial" panose="020B0604020202020204" pitchFamily="34" charset="0"/>
                <a:cs typeface="Arial" panose="020B0604020202020204" pitchFamily="34" charset="0"/>
              </a:rPr>
              <a:t>54</a:t>
            </a:r>
            <a:r>
              <a:rPr lang="en-US" sz="2000" dirty="0">
                <a:latin typeface="Arial" panose="020B0604020202020204" pitchFamily="34" charset="0"/>
                <a:cs typeface="Arial" panose="020B0604020202020204" pitchFamily="34" charset="0"/>
              </a:rPr>
              <a:t>Cr</a:t>
            </a:r>
            <a:r>
              <a:rPr lang="ru-RU"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in preparation for the synthesis of elements 119 and 120. </a:t>
            </a:r>
            <a:endParaRPr lang="ru-RU"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New experimental facilities of the U-400R are being designed. The launch of the DC-140 accelerator complex for applied research with heavy ion beams is scheduled for the second half of this year.</a:t>
            </a:r>
            <a:endParaRPr lang="ru-RU"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The research pulsed reactor IBR-2 in FLNP started again its operation</a:t>
            </a:r>
            <a:r>
              <a:rPr lang="ru-RU"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many reactor’s engineering systems were thoroughly </a:t>
            </a:r>
            <a:r>
              <a:rPr lang="en-US" sz="2000" dirty="0" err="1">
                <a:latin typeface="Arial" panose="020B0604020202020204" pitchFamily="34" charset="0"/>
                <a:cs typeface="Arial" panose="020B0604020202020204" pitchFamily="34" charset="0"/>
              </a:rPr>
              <a:t>modernised</a:t>
            </a:r>
            <a:r>
              <a:rPr lang="en-US" sz="2000" dirty="0">
                <a:latin typeface="Arial" panose="020B0604020202020204" pitchFamily="34" charset="0"/>
                <a:cs typeface="Arial" panose="020B0604020202020204" pitchFamily="34" charset="0"/>
              </a:rPr>
              <a:t>.  </a:t>
            </a:r>
            <a:endParaRPr lang="ru-RU"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MLIT continued actively work for the purposes of JINR experiments</a:t>
            </a:r>
            <a:r>
              <a:rPr lang="ru-RU"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and continues to develop the JINR Digital Ecosystem by updating its administrative services. </a:t>
            </a:r>
            <a:endParaRPr lang="ru-RU"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Staff members of LRB published papers on combined proton therapy with pharmaceuticals that promote efficient repair of double stranded DNA break. </a:t>
            </a:r>
            <a:endParaRPr lang="ru-RU"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Scientists from the</a:t>
            </a:r>
            <a:r>
              <a:rPr lang="ru-RU"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BLTP</a:t>
            </a:r>
            <a:r>
              <a:rPr lang="ru-RU"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had maintained high publication activity and achieved significant progress in theoretical, mathematical, nuclear, particle, relativistic heavy ion, and solid-state physics as well as materials science</a:t>
            </a:r>
            <a:r>
              <a:rPr lang="ru-RU"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Eleven major scientific conferences were organized with the active participation of BLTP,</a:t>
            </a:r>
            <a:r>
              <a:rPr lang="ru-RU"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including the Nucleus-2024 International Conference, a session of the Nuclear Physics Section of the Physics Division of the Russian Academy of Sciences</a:t>
            </a:r>
            <a:r>
              <a:rPr lang="ru-RU" sz="2000" dirty="0">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Last year, more than 900 people participated in the educational </a:t>
            </a:r>
            <a:r>
              <a:rPr lang="en-US" sz="2000" dirty="0" err="1">
                <a:latin typeface="Arial" panose="020B0604020202020204" pitchFamily="34" charset="0"/>
                <a:cs typeface="Arial" panose="020B0604020202020204" pitchFamily="34" charset="0"/>
              </a:rPr>
              <a:t>programmes</a:t>
            </a:r>
            <a:r>
              <a:rPr lang="en-US" sz="2000" dirty="0">
                <a:latin typeface="Arial" panose="020B0604020202020204" pitchFamily="34" charset="0"/>
                <a:cs typeface="Arial" panose="020B0604020202020204" pitchFamily="34" charset="0"/>
              </a:rPr>
              <a:t> of the JINR University Centre.</a:t>
            </a:r>
            <a:endParaRPr lang="ru-RU"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JINR dissertation councils have successfully worked to improve the qualifications of researchers from the Institute and organizations in the Member States</a:t>
            </a:r>
            <a:r>
              <a:rPr lang="ru-RU" sz="2000" dirty="0">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The first issue of the new online journal of JINR “Natural Science Review” was published. </a:t>
            </a:r>
            <a:endParaRPr lang="ru-RU"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A competition of innovative activities at JINR started, laboratories collected requests and discussed them. </a:t>
            </a:r>
            <a:endParaRPr lang="ru-R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649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CD24527-253A-400E-99E9-6423810FDBC4}"/>
              </a:ext>
            </a:extLst>
          </p:cNvPr>
          <p:cNvSpPr txBox="1"/>
          <p:nvPr/>
        </p:nvSpPr>
        <p:spPr>
          <a:xfrm>
            <a:off x="5159830" y="396875"/>
            <a:ext cx="14417220" cy="830997"/>
          </a:xfrm>
          <a:prstGeom prst="rect">
            <a:avLst/>
          </a:prstGeom>
          <a:noFill/>
        </p:spPr>
        <p:txBody>
          <a:bodyPr wrap="square">
            <a:spAutoFit/>
          </a:bodyPr>
          <a:lstStyle/>
          <a:p>
            <a:pPr marL="88920" algn="just">
              <a:spcBef>
                <a:spcPts val="581"/>
              </a:spcBef>
            </a:pPr>
            <a:r>
              <a:rPr lang="en-US" sz="2400" b="1" spc="-1" dirty="0">
                <a:solidFill>
                  <a:srgbClr val="00246B"/>
                </a:solidFill>
                <a:latin typeface="Arial"/>
              </a:rPr>
              <a:t>The Scientific Council took note of the recommendations made by the PACs at their meetings in January 2025</a:t>
            </a:r>
            <a:r>
              <a:rPr lang="ru-RU" sz="2400" b="1" spc="-1" dirty="0">
                <a:solidFill>
                  <a:srgbClr val="00246B"/>
                </a:solidFill>
                <a:latin typeface="Arial"/>
              </a:rPr>
              <a:t>.</a:t>
            </a:r>
          </a:p>
        </p:txBody>
      </p:sp>
      <p:sp>
        <p:nvSpPr>
          <p:cNvPr id="5" name="TextBox 4">
            <a:extLst>
              <a:ext uri="{FF2B5EF4-FFF2-40B4-BE49-F238E27FC236}">
                <a16:creationId xmlns:a16="http://schemas.microsoft.com/office/drawing/2014/main" xmlns="" id="{3FE55D54-2B49-4377-A9D3-739E203363D3}"/>
              </a:ext>
            </a:extLst>
          </p:cNvPr>
          <p:cNvSpPr txBox="1"/>
          <p:nvPr/>
        </p:nvSpPr>
        <p:spPr>
          <a:xfrm>
            <a:off x="5175250" y="1227872"/>
            <a:ext cx="14417219" cy="1015663"/>
          </a:xfrm>
          <a:prstGeom prst="rect">
            <a:avLst/>
          </a:prstGeom>
          <a:noFill/>
        </p:spPr>
        <p:txBody>
          <a:bodyPr wrap="square">
            <a:spAutoFit/>
          </a:bodyPr>
          <a:lstStyle/>
          <a:p>
            <a:pPr marL="88920" algn="just" defTabSz="914400">
              <a:lnSpc>
                <a:spcPct val="100000"/>
              </a:lnSpc>
              <a:spcBef>
                <a:spcPts val="581"/>
              </a:spcBef>
            </a:pPr>
            <a:r>
              <a:rPr lang="en-US" sz="2000" b="1" i="1" u="sng" strike="noStrike" spc="-1" dirty="0">
                <a:solidFill>
                  <a:srgbClr val="00246B"/>
                </a:solidFill>
                <a:uFillTx/>
                <a:latin typeface="Arial"/>
                <a:ea typeface="DejaVu Sans"/>
              </a:rPr>
              <a:t>Particle physics</a:t>
            </a:r>
            <a:r>
              <a:rPr lang="ru-RU" sz="2000" b="1" i="1" u="sng" strike="noStrike" spc="-1" dirty="0">
                <a:solidFill>
                  <a:srgbClr val="00246B"/>
                </a:solidFill>
                <a:uFillTx/>
                <a:latin typeface="Arial"/>
                <a:ea typeface="DejaVu Sans"/>
              </a:rPr>
              <a:t>.</a:t>
            </a:r>
            <a:r>
              <a:rPr lang="ru-RU" sz="2000" b="1" i="1" strike="noStrike" spc="-1" dirty="0">
                <a:solidFill>
                  <a:srgbClr val="00246B"/>
                </a:solidFill>
                <a:uFillTx/>
                <a:latin typeface="Arial"/>
                <a:ea typeface="DejaVu Sans"/>
              </a:rPr>
              <a:t> </a:t>
            </a:r>
            <a:r>
              <a:rPr lang="en-US" sz="2000" b="0" strike="noStrike" spc="-1" dirty="0">
                <a:solidFill>
                  <a:srgbClr val="000000"/>
                </a:solidFill>
                <a:latin typeface="Arial"/>
                <a:ea typeface="DejaVu Sans"/>
              </a:rPr>
              <a:t>The Scientific Council appreciated the PAC’s support for the signing of a high-level agreement between JINR and the Ministry of Science and Technology of the People’s Republic of China (MOST) on the beginning of the implementation of joint projects.</a:t>
            </a:r>
            <a:endParaRPr lang="ru-RU" sz="2000" b="0" strike="noStrike" spc="-1" dirty="0">
              <a:solidFill>
                <a:srgbClr val="000000"/>
              </a:solidFill>
              <a:latin typeface="Arial"/>
            </a:endParaRPr>
          </a:p>
        </p:txBody>
      </p:sp>
      <p:sp>
        <p:nvSpPr>
          <p:cNvPr id="7" name="TextBox 6">
            <a:extLst>
              <a:ext uri="{FF2B5EF4-FFF2-40B4-BE49-F238E27FC236}">
                <a16:creationId xmlns:a16="http://schemas.microsoft.com/office/drawing/2014/main" xmlns="" id="{4002C41C-4988-488E-91AB-AFFADE10EEFE}"/>
              </a:ext>
            </a:extLst>
          </p:cNvPr>
          <p:cNvSpPr txBox="1"/>
          <p:nvPr/>
        </p:nvSpPr>
        <p:spPr>
          <a:xfrm>
            <a:off x="5175250" y="2243535"/>
            <a:ext cx="14417219" cy="3939540"/>
          </a:xfrm>
          <a:prstGeom prst="rect">
            <a:avLst/>
          </a:prstGeom>
          <a:noFill/>
        </p:spPr>
        <p:txBody>
          <a:bodyPr wrap="square">
            <a:spAutoFit/>
          </a:bodyPr>
          <a:lstStyle/>
          <a:p>
            <a:pPr marL="88920" marR="0" lvl="0" indent="0" algn="just" defTabSz="914400" rtl="0" eaLnBrk="1" fontAlgn="auto" latinLnBrk="0" hangingPunct="1">
              <a:lnSpc>
                <a:spcPct val="100000"/>
              </a:lnSpc>
              <a:spcBef>
                <a:spcPts val="581"/>
              </a:spcBef>
              <a:spcAft>
                <a:spcPts val="0"/>
              </a:spcAft>
              <a:buClrTx/>
              <a:buSzTx/>
              <a:buFontTx/>
              <a:buNone/>
              <a:tabLst/>
              <a:defRPr/>
            </a:pPr>
            <a:r>
              <a:rPr kumimoji="0" lang="en-US" sz="2000" b="1" i="0" u="none" strike="noStrike" kern="1200" cap="none" spc="-1" normalizeH="0" baseline="0" noProof="0" dirty="0">
                <a:ln>
                  <a:noFill/>
                </a:ln>
                <a:solidFill>
                  <a:srgbClr val="000000"/>
                </a:solidFill>
                <a:effectLst/>
                <a:uLnTx/>
                <a:uFillTx/>
                <a:latin typeface="Arial"/>
                <a:ea typeface="DejaVu Sans"/>
              </a:rPr>
              <a:t>The Scientific Council:</a:t>
            </a:r>
            <a:endParaRPr kumimoji="0" lang="ru-RU" sz="2000" b="1" i="0" u="none" strike="noStrike" kern="1200" cap="none" spc="-1" normalizeH="0" baseline="0" noProof="0" dirty="0">
              <a:ln>
                <a:noFill/>
              </a:ln>
              <a:solidFill>
                <a:srgbClr val="000000"/>
              </a:solidFill>
              <a:effectLst/>
              <a:uLnTx/>
              <a:uFillTx/>
              <a:latin typeface="Arial"/>
              <a:ea typeface="DejaVu Sans"/>
            </a:endParaRPr>
          </a:p>
          <a:p>
            <a:pPr marL="431820" marR="0" lvl="0" indent="-342900" algn="just" defTabSz="914400" rtl="0" eaLnBrk="1" fontAlgn="auto" latinLnBrk="0" hangingPunct="1">
              <a:lnSpc>
                <a:spcPct val="100000"/>
              </a:lnSpc>
              <a:spcBef>
                <a:spcPts val="581"/>
              </a:spcBef>
              <a:spcAft>
                <a:spcPts val="0"/>
              </a:spcAft>
              <a:buClrTx/>
              <a:buSzTx/>
              <a:buFont typeface="Arial" panose="020B0604020202020204" pitchFamily="34" charset="0"/>
              <a:buChar char="•"/>
              <a:tabLst/>
              <a:defRPr/>
            </a:pPr>
            <a:r>
              <a:rPr kumimoji="0" lang="en-US" sz="2000" i="0" u="none" strike="noStrike" kern="1200" cap="none" spc="-1" normalizeH="0" baseline="0" noProof="0" dirty="0">
                <a:ln>
                  <a:noFill/>
                </a:ln>
                <a:solidFill>
                  <a:srgbClr val="000000"/>
                </a:solidFill>
                <a:effectLst/>
                <a:uLnTx/>
                <a:uFillTx/>
                <a:latin typeface="Arial"/>
                <a:ea typeface="DejaVu Sans"/>
              </a:rPr>
              <a:t>acknowledged the significant progress achieved in preparation for the NICA collider commissioning;</a:t>
            </a:r>
          </a:p>
          <a:p>
            <a:pPr marL="431820" marR="0" lvl="0" indent="-342900" algn="just" defTabSz="914400" rtl="0" eaLnBrk="1" fontAlgn="auto" latinLnBrk="0" hangingPunct="1">
              <a:lnSpc>
                <a:spcPct val="100000"/>
              </a:lnSpc>
              <a:spcBef>
                <a:spcPts val="581"/>
              </a:spcBef>
              <a:spcAft>
                <a:spcPts val="0"/>
              </a:spcAft>
              <a:buClrTx/>
              <a:buSzTx/>
              <a:buFont typeface="Arial" panose="020B0604020202020204" pitchFamily="34" charset="0"/>
              <a:buChar char="•"/>
              <a:tabLst/>
              <a:defRPr/>
            </a:pPr>
            <a:r>
              <a:rPr kumimoji="0" lang="en-US" sz="2000" i="0" u="none" strike="noStrike" kern="1200" cap="none" spc="-1" normalizeH="0" baseline="0" noProof="0" dirty="0">
                <a:ln>
                  <a:noFill/>
                </a:ln>
                <a:solidFill>
                  <a:srgbClr val="000000"/>
                </a:solidFill>
                <a:effectLst/>
                <a:uLnTx/>
                <a:uFillTx/>
                <a:latin typeface="Arial"/>
                <a:ea typeface="DejaVu Sans"/>
              </a:rPr>
              <a:t>noted that the main elements of all detector subsystems of the Phase-I MPD are produced;</a:t>
            </a:r>
            <a:r>
              <a:rPr kumimoji="0" lang="ru-RU" sz="2000" i="0" u="none" strike="noStrike" kern="1200" cap="none" spc="-1" normalizeH="0" baseline="0" noProof="0" dirty="0">
                <a:ln>
                  <a:noFill/>
                </a:ln>
                <a:solidFill>
                  <a:srgbClr val="000000"/>
                </a:solidFill>
                <a:effectLst/>
                <a:uLnTx/>
                <a:uFillTx/>
                <a:latin typeface="Arial"/>
                <a:ea typeface="DejaVu Sans"/>
              </a:rPr>
              <a:t> </a:t>
            </a:r>
            <a:endParaRPr kumimoji="0" lang="en-US" sz="2000" i="0" u="none" strike="noStrike" kern="1200" cap="none" spc="-1" normalizeH="0" baseline="0" noProof="0" dirty="0">
              <a:ln>
                <a:noFill/>
              </a:ln>
              <a:solidFill>
                <a:srgbClr val="000000"/>
              </a:solidFill>
              <a:effectLst/>
              <a:uLnTx/>
              <a:uFillTx/>
              <a:latin typeface="Arial"/>
              <a:ea typeface="DejaVu Sans"/>
            </a:endParaRPr>
          </a:p>
          <a:p>
            <a:pPr marL="431820" marR="0" lvl="0" indent="-342900" algn="just" defTabSz="914400" rtl="0" eaLnBrk="1" fontAlgn="auto" latinLnBrk="0" hangingPunct="1">
              <a:lnSpc>
                <a:spcPct val="100000"/>
              </a:lnSpc>
              <a:spcBef>
                <a:spcPts val="581"/>
              </a:spcBef>
              <a:spcAft>
                <a:spcPts val="0"/>
              </a:spcAft>
              <a:buClrTx/>
              <a:buSzTx/>
              <a:buFont typeface="Arial" panose="020B0604020202020204" pitchFamily="34" charset="0"/>
              <a:buChar char="•"/>
              <a:tabLst/>
              <a:defRPr/>
            </a:pPr>
            <a:r>
              <a:rPr kumimoji="0" lang="en-US" sz="2000" i="0" u="none" strike="noStrike" kern="1200" cap="none" spc="-1" normalizeH="0" baseline="0" noProof="0" dirty="0">
                <a:ln>
                  <a:noFill/>
                </a:ln>
                <a:solidFill>
                  <a:srgbClr val="000000"/>
                </a:solidFill>
                <a:effectLst/>
                <a:uLnTx/>
                <a:uFillTx/>
                <a:latin typeface="Arial"/>
                <a:ea typeface="DejaVu Sans"/>
              </a:rPr>
              <a:t>appreciated the progress in the implementation of the BM@N project</a:t>
            </a:r>
            <a:r>
              <a:rPr lang="en-US" sz="2000" spc="-1" dirty="0">
                <a:solidFill>
                  <a:srgbClr val="000000"/>
                </a:solidFill>
                <a:latin typeface="Arial"/>
                <a:ea typeface="DejaVu Sans"/>
              </a:rPr>
              <a:t>;</a:t>
            </a:r>
          </a:p>
          <a:p>
            <a:pPr marL="431820" marR="0" lvl="0" indent="-342900" algn="just" defTabSz="914400" rtl="0" eaLnBrk="1" fontAlgn="auto" latinLnBrk="0" hangingPunct="1">
              <a:lnSpc>
                <a:spcPct val="100000"/>
              </a:lnSpc>
              <a:spcBef>
                <a:spcPts val="581"/>
              </a:spcBef>
              <a:spcAft>
                <a:spcPts val="0"/>
              </a:spcAft>
              <a:buClrTx/>
              <a:buSzTx/>
              <a:buFont typeface="Arial" panose="020B0604020202020204" pitchFamily="34" charset="0"/>
              <a:buChar char="•"/>
              <a:tabLst/>
              <a:defRPr/>
            </a:pPr>
            <a:r>
              <a:rPr kumimoji="0" lang="en-US" sz="2000" b="0" i="0" u="none" strike="noStrike" kern="1200" cap="none" spc="-1" normalizeH="0" baseline="0" noProof="0" dirty="0">
                <a:ln>
                  <a:noFill/>
                </a:ln>
                <a:solidFill>
                  <a:srgbClr val="000000"/>
                </a:solidFill>
                <a:effectLst/>
                <a:uLnTx/>
                <a:uFillTx/>
                <a:latin typeface="Arial"/>
              </a:rPr>
              <a:t>noted with satisfaction that having finalized the Technical Design Report, the SPD team has started work on the first stage of the detector. Manufacturing the elements of the main detector systems has started, and progress has been achieved in establishing the computing infrastructure of the project;</a:t>
            </a:r>
          </a:p>
          <a:p>
            <a:pPr marL="431820" marR="0" lvl="0" indent="-342900" algn="just" defTabSz="914400" rtl="0" eaLnBrk="1" fontAlgn="auto" latinLnBrk="0" hangingPunct="1">
              <a:lnSpc>
                <a:spcPct val="100000"/>
              </a:lnSpc>
              <a:spcBef>
                <a:spcPts val="581"/>
              </a:spcBef>
              <a:spcAft>
                <a:spcPts val="0"/>
              </a:spcAft>
              <a:buClrTx/>
              <a:buSzTx/>
              <a:buFont typeface="Arial" panose="020B0604020202020204" pitchFamily="34" charset="0"/>
              <a:buChar char="•"/>
              <a:tabLst/>
              <a:defRPr/>
            </a:pPr>
            <a:r>
              <a:rPr kumimoji="0" lang="en-US" sz="2000" b="0" i="0" u="none" strike="noStrike" kern="1200" cap="none" spc="-1" normalizeH="0" baseline="0" noProof="0" dirty="0">
                <a:ln>
                  <a:noFill/>
                </a:ln>
                <a:solidFill>
                  <a:srgbClr val="000000"/>
                </a:solidFill>
                <a:effectLst/>
                <a:uLnTx/>
                <a:uFillTx/>
                <a:latin typeface="Arial"/>
              </a:rPr>
              <a:t>supported the PAC’s recommendation to open a new project “Study of neutrino properties in accelerator experiments”, comprising JINR’s participation in the ongoing accelerator neutrino experiments </a:t>
            </a:r>
            <a:r>
              <a:rPr kumimoji="0" lang="en-US" sz="2000" b="0" i="0" u="none" strike="noStrike" kern="1200" cap="none" spc="-1" normalizeH="0" baseline="0" noProof="0" dirty="0" err="1">
                <a:ln>
                  <a:noFill/>
                </a:ln>
                <a:solidFill>
                  <a:srgbClr val="000000"/>
                </a:solidFill>
                <a:effectLst/>
                <a:uLnTx/>
                <a:uFillTx/>
                <a:latin typeface="Arial"/>
              </a:rPr>
              <a:t>NOvA</a:t>
            </a:r>
            <a:r>
              <a:rPr kumimoji="0" lang="en-US" sz="2000" b="0" i="0" u="none" strike="noStrike" kern="1200" cap="none" spc="-1" normalizeH="0" baseline="0" noProof="0" dirty="0">
                <a:ln>
                  <a:noFill/>
                </a:ln>
                <a:solidFill>
                  <a:srgbClr val="000000"/>
                </a:solidFill>
                <a:effectLst/>
                <a:uLnTx/>
                <a:uFillTx/>
                <a:latin typeface="Arial"/>
              </a:rPr>
              <a:t>, T2K, FASER, and </a:t>
            </a:r>
            <a:r>
              <a:rPr kumimoji="0" lang="en-US" sz="2000" b="0" i="0" u="none" strike="noStrike" kern="1200" cap="none" spc="-1" normalizeH="0" baseline="0" noProof="0" dirty="0" err="1">
                <a:ln>
                  <a:noFill/>
                </a:ln>
                <a:solidFill>
                  <a:srgbClr val="000000"/>
                </a:solidFill>
                <a:effectLst/>
                <a:uLnTx/>
                <a:uFillTx/>
                <a:latin typeface="Arial"/>
              </a:rPr>
              <a:t>DsTau</a:t>
            </a:r>
            <a:r>
              <a:rPr kumimoji="0" lang="en-US" sz="2000" b="0" i="0" u="none" strike="noStrike" kern="1200" cap="none" spc="-1" normalizeH="0" baseline="0" noProof="0" dirty="0">
                <a:ln>
                  <a:noFill/>
                </a:ln>
                <a:solidFill>
                  <a:srgbClr val="000000"/>
                </a:solidFill>
                <a:effectLst/>
                <a:uLnTx/>
                <a:uFillTx/>
                <a:latin typeface="Arial"/>
              </a:rPr>
              <a:t>;</a:t>
            </a:r>
          </a:p>
          <a:p>
            <a:pPr marL="431820" marR="0" lvl="0" indent="-342900" algn="just" defTabSz="914400" rtl="0" eaLnBrk="1" fontAlgn="auto" latinLnBrk="0" hangingPunct="1">
              <a:lnSpc>
                <a:spcPct val="100000"/>
              </a:lnSpc>
              <a:spcBef>
                <a:spcPts val="581"/>
              </a:spcBef>
              <a:spcAft>
                <a:spcPts val="0"/>
              </a:spcAft>
              <a:buClrTx/>
              <a:buSzTx/>
              <a:buFont typeface="Arial" panose="020B0604020202020204" pitchFamily="34" charset="0"/>
              <a:buChar char="•"/>
              <a:tabLst/>
              <a:defRPr/>
            </a:pPr>
            <a:r>
              <a:rPr kumimoji="0" lang="en-US" sz="2000" b="0" i="0" u="none" strike="noStrike" kern="1200" cap="none" spc="-1" normalizeH="0" baseline="0" noProof="0" dirty="0">
                <a:ln>
                  <a:noFill/>
                </a:ln>
                <a:solidFill>
                  <a:srgbClr val="000000"/>
                </a:solidFill>
                <a:effectLst/>
                <a:uLnTx/>
                <a:uFillTx/>
                <a:latin typeface="Arial"/>
              </a:rPr>
              <a:t>appreciated the contributions of the JINR teams participating in the LHC experiments in physics analyses and detector upgrades.</a:t>
            </a:r>
            <a:endParaRPr kumimoji="0" lang="ru-RU" sz="2000" b="0" i="0" u="none" strike="noStrike" kern="1200" cap="none" spc="-1" normalizeH="0" baseline="0" noProof="0" dirty="0">
              <a:ln>
                <a:noFill/>
              </a:ln>
              <a:solidFill>
                <a:srgbClr val="000000"/>
              </a:solidFill>
              <a:effectLst/>
              <a:uLnTx/>
              <a:uFillTx/>
              <a:latin typeface="Arial"/>
            </a:endParaRPr>
          </a:p>
        </p:txBody>
      </p:sp>
      <p:pic>
        <p:nvPicPr>
          <p:cNvPr id="9" name="Рисунок 8">
            <a:extLst>
              <a:ext uri="{FF2B5EF4-FFF2-40B4-BE49-F238E27FC236}">
                <a16:creationId xmlns:a16="http://schemas.microsoft.com/office/drawing/2014/main" xmlns="" id="{BFCEA0DC-1D8A-4C2B-B418-2B659DB96D5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27050" y="512057"/>
            <a:ext cx="4399987" cy="2932818"/>
          </a:xfrm>
          <a:prstGeom prst="rect">
            <a:avLst/>
          </a:prstGeom>
        </p:spPr>
      </p:pic>
      <p:pic>
        <p:nvPicPr>
          <p:cNvPr id="11" name="Рисунок 10">
            <a:extLst>
              <a:ext uri="{FF2B5EF4-FFF2-40B4-BE49-F238E27FC236}">
                <a16:creationId xmlns:a16="http://schemas.microsoft.com/office/drawing/2014/main" xmlns="" id="{1C17F148-24D6-4E46-9F37-31F5588AF5F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27050" y="3764047"/>
            <a:ext cx="4415406" cy="2638256"/>
          </a:xfrm>
          <a:prstGeom prst="rect">
            <a:avLst/>
          </a:prstGeom>
        </p:spPr>
      </p:pic>
      <p:sp>
        <p:nvSpPr>
          <p:cNvPr id="15" name="TextBox 14">
            <a:extLst>
              <a:ext uri="{FF2B5EF4-FFF2-40B4-BE49-F238E27FC236}">
                <a16:creationId xmlns:a16="http://schemas.microsoft.com/office/drawing/2014/main" xmlns="" id="{C155270F-86F6-4606-8D5A-4590492D352F}"/>
              </a:ext>
            </a:extLst>
          </p:cNvPr>
          <p:cNvSpPr txBox="1"/>
          <p:nvPr/>
        </p:nvSpPr>
        <p:spPr>
          <a:xfrm>
            <a:off x="298450" y="6604585"/>
            <a:ext cx="14173200" cy="2631490"/>
          </a:xfrm>
          <a:prstGeom prst="rect">
            <a:avLst/>
          </a:prstGeom>
          <a:noFill/>
        </p:spPr>
        <p:txBody>
          <a:bodyPr wrap="square">
            <a:spAutoFit/>
          </a:bodyPr>
          <a:lstStyle/>
          <a:p>
            <a:pPr marL="88920" marR="0" lvl="0" indent="0" algn="just" defTabSz="914400" rtl="0" eaLnBrk="1" fontAlgn="auto" latinLnBrk="0" hangingPunct="1">
              <a:lnSpc>
                <a:spcPct val="100000"/>
              </a:lnSpc>
              <a:spcBef>
                <a:spcPts val="581"/>
              </a:spcBef>
              <a:spcAft>
                <a:spcPts val="0"/>
              </a:spcAft>
              <a:buClrTx/>
              <a:buSzTx/>
              <a:buFontTx/>
              <a:buNone/>
              <a:tabLst/>
              <a:defRPr/>
            </a:pPr>
            <a:r>
              <a:rPr kumimoji="0" lang="en-GB" sz="2000" b="1" i="1" u="sng" strike="noStrike" kern="1200" cap="none" spc="-1" normalizeH="0" baseline="0" noProof="0" dirty="0">
                <a:ln>
                  <a:noFill/>
                </a:ln>
                <a:solidFill>
                  <a:srgbClr val="00246B"/>
                </a:solidFill>
                <a:effectLst/>
                <a:uLnTx/>
                <a:uFillTx/>
                <a:latin typeface="Arial"/>
                <a:ea typeface="DejaVu Sans"/>
              </a:rPr>
              <a:t>Nuclear physics.</a:t>
            </a:r>
            <a:r>
              <a:rPr kumimoji="0" lang="en-GB" sz="2000" b="0" i="0" u="none" strike="noStrike" kern="1200" cap="none" spc="-1" normalizeH="0" baseline="0" noProof="0" dirty="0">
                <a:ln>
                  <a:noFill/>
                </a:ln>
                <a:solidFill>
                  <a:srgbClr val="00246B"/>
                </a:solidFill>
                <a:effectLst/>
                <a:uLnTx/>
                <a:uFillTx/>
                <a:latin typeface="Arial"/>
                <a:ea typeface="DejaVu Sans"/>
              </a:rPr>
              <a:t> </a:t>
            </a:r>
            <a:r>
              <a:rPr kumimoji="0" lang="en-US" sz="2000" b="0" i="0" u="none" strike="noStrike" kern="1200" cap="none" spc="-1" normalizeH="0" baseline="0" noProof="0" dirty="0">
                <a:ln>
                  <a:noFill/>
                </a:ln>
                <a:solidFill>
                  <a:srgbClr val="000000"/>
                </a:solidFill>
                <a:effectLst/>
                <a:uLnTx/>
                <a:uFillTx/>
                <a:latin typeface="Arial"/>
                <a:ea typeface="DejaVu Sans"/>
              </a:rPr>
              <a:t>The Scientific Council appreciated the scientific significance of the Baikal-GVD project and the leading role of JINR in its implementation and noted an important outcome achieved by the analysis of data obtained in 2018–2023 –– confirmation of the diffuse astrophysical neutrino flux observed by the </a:t>
            </a:r>
            <a:r>
              <a:rPr kumimoji="0" lang="en-US" sz="2000" b="0" i="0" u="none" strike="noStrike" kern="1200" cap="none" spc="-1" normalizeH="0" baseline="0" noProof="0" dirty="0" err="1">
                <a:ln>
                  <a:noFill/>
                </a:ln>
                <a:solidFill>
                  <a:srgbClr val="000000"/>
                </a:solidFill>
                <a:effectLst/>
                <a:uLnTx/>
                <a:uFillTx/>
                <a:latin typeface="Arial"/>
                <a:ea typeface="DejaVu Sans"/>
              </a:rPr>
              <a:t>IceCube</a:t>
            </a:r>
            <a:r>
              <a:rPr kumimoji="0" lang="en-US" sz="2000" b="0" i="0" u="none" strike="noStrike" kern="1200" cap="none" spc="-1" normalizeH="0" baseline="0" noProof="0" dirty="0">
                <a:ln>
                  <a:noFill/>
                </a:ln>
                <a:solidFill>
                  <a:srgbClr val="000000"/>
                </a:solidFill>
                <a:effectLst/>
                <a:uLnTx/>
                <a:uFillTx/>
                <a:latin typeface="Arial"/>
                <a:ea typeface="DejaVu Sans"/>
              </a:rPr>
              <a:t> experiment with a significance of above 5σ. </a:t>
            </a:r>
          </a:p>
          <a:p>
            <a:pPr marL="88920" marR="0" lvl="0" indent="0" algn="just" defTabSz="914400" rtl="0" eaLnBrk="1" fontAlgn="auto" latinLnBrk="0" hangingPunct="1">
              <a:lnSpc>
                <a:spcPct val="100000"/>
              </a:lnSpc>
              <a:spcBef>
                <a:spcPts val="581"/>
              </a:spcBef>
              <a:spcAft>
                <a:spcPts val="0"/>
              </a:spcAft>
              <a:buClrTx/>
              <a:buSzTx/>
              <a:buFontTx/>
              <a:buNone/>
              <a:tabLst/>
              <a:defRPr/>
            </a:pPr>
            <a:r>
              <a:rPr kumimoji="0" lang="en-US" sz="2000" b="0" i="0" u="none" strike="noStrike" kern="1200" cap="none" spc="-1" normalizeH="0" baseline="0" noProof="0" dirty="0">
                <a:ln>
                  <a:noFill/>
                </a:ln>
                <a:solidFill>
                  <a:srgbClr val="000000"/>
                </a:solidFill>
                <a:effectLst/>
                <a:uLnTx/>
                <a:uFillTx/>
                <a:latin typeface="Arial"/>
                <a:ea typeface="DejaVu Sans"/>
              </a:rPr>
              <a:t>The Scientific Council noted extensive work underway to start the LINAC-200 facility at DLNP, which is part of the future LINAC-800 accelerator. Requests from the JINR laboratories and research teams of JINR participating countries are the primary focus when forming the user research </a:t>
            </a:r>
            <a:r>
              <a:rPr kumimoji="0" lang="en-US" sz="2000" b="0" i="0" u="none" strike="noStrike" kern="1200" cap="none" spc="-1" normalizeH="0" baseline="0" noProof="0" dirty="0" err="1">
                <a:ln>
                  <a:noFill/>
                </a:ln>
                <a:solidFill>
                  <a:srgbClr val="000000"/>
                </a:solidFill>
                <a:effectLst/>
                <a:uLnTx/>
                <a:uFillTx/>
                <a:latin typeface="Arial"/>
                <a:ea typeface="DejaVu Sans"/>
              </a:rPr>
              <a:t>programme</a:t>
            </a:r>
            <a:r>
              <a:rPr kumimoji="0" lang="en-US" sz="2000" b="0" i="0" u="none" strike="noStrike" kern="1200" cap="none" spc="-1" normalizeH="0" baseline="0" noProof="0" dirty="0">
                <a:ln>
                  <a:noFill/>
                </a:ln>
                <a:solidFill>
                  <a:srgbClr val="000000"/>
                </a:solidFill>
                <a:effectLst/>
                <a:uLnTx/>
                <a:uFillTx/>
                <a:latin typeface="Arial"/>
                <a:ea typeface="DejaVu Sans"/>
              </a:rPr>
              <a:t> at the accelerator. The Scientific Council recommended that the DLNP Directorate should concentrate its efforts on preparing the first experiments at LINAC-200.</a:t>
            </a:r>
          </a:p>
        </p:txBody>
      </p:sp>
      <p:sp>
        <p:nvSpPr>
          <p:cNvPr id="17" name="TextBox 16">
            <a:extLst>
              <a:ext uri="{FF2B5EF4-FFF2-40B4-BE49-F238E27FC236}">
                <a16:creationId xmlns:a16="http://schemas.microsoft.com/office/drawing/2014/main" xmlns="" id="{4DCED016-EFCE-4C87-A730-142F6D4B5E86}"/>
              </a:ext>
            </a:extLst>
          </p:cNvPr>
          <p:cNvSpPr txBox="1"/>
          <p:nvPr/>
        </p:nvSpPr>
        <p:spPr>
          <a:xfrm>
            <a:off x="298450" y="9159875"/>
            <a:ext cx="19453304" cy="1708160"/>
          </a:xfrm>
          <a:prstGeom prst="rect">
            <a:avLst/>
          </a:prstGeom>
          <a:noFill/>
        </p:spPr>
        <p:txBody>
          <a:bodyPr wrap="square">
            <a:spAutoFit/>
          </a:bodyPr>
          <a:lstStyle/>
          <a:p>
            <a:pPr marL="88920" algn="just">
              <a:defRPr/>
            </a:pPr>
            <a:r>
              <a:rPr kumimoji="0" lang="en-US" sz="2000" b="0" i="0" u="none" strike="noStrike" kern="1200" cap="none" spc="-1" normalizeH="0" baseline="0" noProof="0" dirty="0">
                <a:ln>
                  <a:noFill/>
                </a:ln>
                <a:solidFill>
                  <a:srgbClr val="000000"/>
                </a:solidFill>
                <a:effectLst/>
                <a:uLnTx/>
                <a:uFillTx/>
                <a:latin typeface="Arial"/>
                <a:ea typeface="DejaVu Sans"/>
              </a:rPr>
              <a:t>The Scientific Council  acknowledged  tremendous efforts to prepare for long-term experiments on  the spectroscopy  of  the </a:t>
            </a:r>
          </a:p>
          <a:p>
            <a:pPr marL="88920" algn="just">
              <a:defRPr/>
            </a:pPr>
            <a:r>
              <a:rPr kumimoji="0" lang="en-US" sz="2000" b="0" i="0" u="none" strike="noStrike" kern="1200" cap="none" spc="-1" normalizeH="0" baseline="0" noProof="0" dirty="0">
                <a:ln>
                  <a:noFill/>
                </a:ln>
                <a:solidFill>
                  <a:srgbClr val="000000"/>
                </a:solidFill>
                <a:effectLst/>
                <a:uLnTx/>
                <a:uFillTx/>
                <a:latin typeface="Arial"/>
                <a:ea typeface="DejaVu Sans"/>
              </a:rPr>
              <a:t>isotopes of superheavy elements synthesized in the </a:t>
            </a:r>
            <a:r>
              <a:rPr kumimoji="0" lang="en-US" sz="2000" b="0" i="0" u="none" strike="noStrike" kern="1200" cap="none" spc="-1" normalizeH="0" baseline="30000" noProof="0" dirty="0">
                <a:ln>
                  <a:noFill/>
                </a:ln>
                <a:solidFill>
                  <a:srgbClr val="000000"/>
                </a:solidFill>
                <a:effectLst/>
                <a:uLnTx/>
                <a:uFillTx/>
                <a:latin typeface="Arial"/>
                <a:ea typeface="DejaVu Sans"/>
              </a:rPr>
              <a:t>48</a:t>
            </a:r>
            <a:r>
              <a:rPr kumimoji="0" lang="en-US" sz="2000" b="0" i="0" u="none" strike="noStrike" kern="1200" cap="none" spc="-1" normalizeH="0" baseline="0" noProof="0" dirty="0">
                <a:ln>
                  <a:noFill/>
                </a:ln>
                <a:solidFill>
                  <a:srgbClr val="000000"/>
                </a:solidFill>
                <a:effectLst/>
                <a:uLnTx/>
                <a:uFillTx/>
                <a:latin typeface="Arial"/>
                <a:ea typeface="DejaVu Sans"/>
              </a:rPr>
              <a:t>Ca + </a:t>
            </a:r>
            <a:r>
              <a:rPr kumimoji="0" lang="en-US" sz="2000" b="0" i="0" u="none" strike="noStrike" kern="1200" cap="none" spc="-1" normalizeH="0" baseline="30000" noProof="0" dirty="0">
                <a:ln>
                  <a:noFill/>
                </a:ln>
                <a:solidFill>
                  <a:srgbClr val="000000"/>
                </a:solidFill>
                <a:effectLst/>
                <a:uLnTx/>
                <a:uFillTx/>
                <a:latin typeface="Arial"/>
                <a:ea typeface="DejaVu Sans"/>
              </a:rPr>
              <a:t>242</a:t>
            </a:r>
            <a:r>
              <a:rPr kumimoji="0" lang="en-US" sz="2000" b="0" i="0" u="none" strike="noStrike" kern="1200" cap="none" spc="-1" normalizeH="0" baseline="0" noProof="0" dirty="0">
                <a:ln>
                  <a:noFill/>
                </a:ln>
                <a:solidFill>
                  <a:srgbClr val="000000"/>
                </a:solidFill>
                <a:effectLst/>
                <a:uLnTx/>
                <a:uFillTx/>
                <a:latin typeface="Arial"/>
                <a:ea typeface="DejaVu Sans"/>
              </a:rPr>
              <a:t>Pu reaction. </a:t>
            </a:r>
          </a:p>
          <a:p>
            <a:pPr marL="88920" marR="0" lvl="0" indent="0" algn="just" defTabSz="914400" rtl="0" eaLnBrk="1" fontAlgn="auto" latinLnBrk="0" hangingPunct="1">
              <a:lnSpc>
                <a:spcPct val="100000"/>
              </a:lnSpc>
              <a:spcBef>
                <a:spcPts val="581"/>
              </a:spcBef>
              <a:spcAft>
                <a:spcPts val="0"/>
              </a:spcAft>
              <a:buClrTx/>
              <a:buSzTx/>
              <a:buFontTx/>
              <a:buNone/>
              <a:tabLst/>
              <a:defRPr/>
            </a:pPr>
            <a:r>
              <a:rPr kumimoji="0" lang="en-US" sz="2000" b="0" i="0" u="none" strike="noStrike" kern="1200" cap="none" spc="-1" normalizeH="0" baseline="0" noProof="0" dirty="0">
                <a:ln>
                  <a:noFill/>
                </a:ln>
                <a:solidFill>
                  <a:srgbClr val="00246B"/>
                </a:solidFill>
                <a:effectLst/>
                <a:uLnTx/>
                <a:uFillTx/>
                <a:latin typeface="Arial"/>
                <a:ea typeface="DejaVu Sans"/>
                <a:cs typeface="+mn-cs"/>
              </a:rPr>
              <a:t>The Scientific Council greatly supported the proposed </a:t>
            </a:r>
            <a:r>
              <a:rPr kumimoji="0" lang="en-US" sz="2000" b="0" i="0" u="none" strike="noStrike" kern="1200" cap="none" spc="-1" normalizeH="0" baseline="0" noProof="0" dirty="0" err="1">
                <a:ln>
                  <a:noFill/>
                </a:ln>
                <a:solidFill>
                  <a:srgbClr val="00246B"/>
                </a:solidFill>
                <a:effectLst/>
                <a:uLnTx/>
                <a:uFillTx/>
                <a:latin typeface="Arial"/>
                <a:ea typeface="DejaVu Sans"/>
                <a:cs typeface="+mn-cs"/>
              </a:rPr>
              <a:t>programme</a:t>
            </a:r>
            <a:r>
              <a:rPr kumimoji="0" lang="en-US" sz="2000" b="0" i="0" u="none" strike="noStrike" kern="1200" cap="none" spc="-1" normalizeH="0" baseline="0" noProof="0" dirty="0">
                <a:ln>
                  <a:noFill/>
                </a:ln>
                <a:solidFill>
                  <a:srgbClr val="00246B"/>
                </a:solidFill>
                <a:effectLst/>
                <a:uLnTx/>
                <a:uFillTx/>
                <a:latin typeface="Arial"/>
                <a:ea typeface="DejaVu Sans"/>
                <a:cs typeface="+mn-cs"/>
              </a:rPr>
              <a:t> for studying the properties of the isotopes of superheavy elements. Given the unique and copious production of SHE within reach, the Scientific Council endorsed the recommendations of the PAC for NP to explore in more detail the possibility of designing a station to detect the mass and TKE distributions of the fission fragments. This would greatly enhance the comprehension of the fission process in an unknown mass region.</a:t>
            </a:r>
            <a:endParaRPr kumimoji="0" lang="ru-RU" sz="2000" b="0" i="0" u="none" strike="noStrike" kern="1200" cap="none" spc="-1" normalizeH="0" baseline="0" noProof="0" dirty="0">
              <a:ln>
                <a:noFill/>
              </a:ln>
              <a:solidFill>
                <a:srgbClr val="000000"/>
              </a:solidFill>
              <a:effectLst/>
              <a:uLnTx/>
              <a:uFillTx/>
              <a:latin typeface="Arial"/>
              <a:ea typeface="+mn-ea"/>
              <a:cs typeface="+mn-cs"/>
            </a:endParaRPr>
          </a:p>
        </p:txBody>
      </p:sp>
      <p:pic>
        <p:nvPicPr>
          <p:cNvPr id="19" name="Рисунок 18">
            <a:extLst>
              <a:ext uri="{FF2B5EF4-FFF2-40B4-BE49-F238E27FC236}">
                <a16:creationId xmlns:a16="http://schemas.microsoft.com/office/drawing/2014/main" xmlns="" id="{ED3E5FBF-9582-43C1-B867-C9F5C959449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4651695" y="6105472"/>
            <a:ext cx="4925355" cy="3283003"/>
          </a:xfrm>
          <a:prstGeom prst="rect">
            <a:avLst/>
          </a:prstGeom>
        </p:spPr>
      </p:pic>
    </p:spTree>
    <p:extLst>
      <p:ext uri="{BB962C8B-B14F-4D97-AF65-F5344CB8AC3E}">
        <p14:creationId xmlns:p14="http://schemas.microsoft.com/office/powerpoint/2010/main" val="44002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4B0C053-C4CB-4877-AC60-6786CD091746}"/>
              </a:ext>
            </a:extLst>
          </p:cNvPr>
          <p:cNvSpPr txBox="1"/>
          <p:nvPr/>
        </p:nvSpPr>
        <p:spPr>
          <a:xfrm>
            <a:off x="374650" y="499836"/>
            <a:ext cx="10363200" cy="4555093"/>
          </a:xfrm>
          <a:prstGeom prst="rect">
            <a:avLst/>
          </a:prstGeom>
          <a:noFill/>
        </p:spPr>
        <p:txBody>
          <a:bodyPr wrap="square">
            <a:spAutoFit/>
          </a:bodyPr>
          <a:lstStyle/>
          <a:p>
            <a:pPr marL="88920" marR="0" lvl="0" indent="0" algn="just" defTabSz="914400" rtl="0" eaLnBrk="1" fontAlgn="auto" latinLnBrk="0" hangingPunct="1">
              <a:lnSpc>
                <a:spcPct val="100000"/>
              </a:lnSpc>
              <a:spcBef>
                <a:spcPts val="0"/>
              </a:spcBef>
              <a:spcAft>
                <a:spcPts val="601"/>
              </a:spcAft>
              <a:buClrTx/>
              <a:buSzTx/>
              <a:buFontTx/>
              <a:buNone/>
              <a:tabLst>
                <a:tab pos="0" algn="l"/>
              </a:tabLst>
              <a:defRPr/>
            </a:pPr>
            <a:r>
              <a:rPr kumimoji="0" lang="en-GB" sz="2000" b="1" i="1" u="sng" strike="noStrike" kern="1200" cap="none" spc="-1" normalizeH="0" baseline="0" noProof="0" dirty="0">
                <a:ln>
                  <a:noFill/>
                </a:ln>
                <a:solidFill>
                  <a:srgbClr val="00246B"/>
                </a:solidFill>
                <a:effectLst/>
                <a:uLnTx/>
                <a:uFillTx/>
                <a:latin typeface="Arial"/>
                <a:ea typeface="DejaVu Sans"/>
              </a:rPr>
              <a:t>Condensed matter physics.</a:t>
            </a:r>
            <a:r>
              <a:rPr kumimoji="0" lang="en-GB" sz="2000" b="0" i="0" u="none" strike="noStrike" kern="1200" cap="none" spc="-1" normalizeH="0" baseline="0" noProof="0" dirty="0">
                <a:ln>
                  <a:noFill/>
                </a:ln>
                <a:solidFill>
                  <a:srgbClr val="00246B"/>
                </a:solidFill>
                <a:effectLst/>
                <a:uLnTx/>
                <a:uFillTx/>
                <a:latin typeface="Arial"/>
                <a:ea typeface="DejaVu Sans"/>
              </a:rPr>
              <a:t> </a:t>
            </a:r>
            <a:r>
              <a:rPr kumimoji="0" lang="en-US" sz="2000" b="0" i="0" u="none" strike="noStrike" kern="1200" cap="none" spc="-1" normalizeH="0" baseline="0" noProof="0" dirty="0">
                <a:ln>
                  <a:noFill/>
                </a:ln>
                <a:solidFill>
                  <a:srgbClr val="000000"/>
                </a:solidFill>
                <a:effectLst/>
                <a:uLnTx/>
                <a:uFillTx/>
                <a:latin typeface="Arial"/>
                <a:ea typeface="DejaVu Sans"/>
              </a:rPr>
              <a:t>The Scientific Council appreciated with satisfaction the progress of work at IBR-2 in preparation for resuming the operation of the reactor and highly appreciates the efforts of the JINR Directorate to resume regular cycles for users, as well as its plans to extend the operation of the reactor with high-performance parameters by loading new fuel. The Scientific Council supported the PAC’s recommendations to strengthen its work with potential users in order to attract the maximum number of researchers to JINR, primarily from the Member States.</a:t>
            </a:r>
          </a:p>
          <a:p>
            <a:pPr marL="88920" marR="0" lvl="0" indent="0" algn="just" defTabSz="914400" rtl="0" eaLnBrk="1" fontAlgn="auto" latinLnBrk="0" hangingPunct="1">
              <a:lnSpc>
                <a:spcPct val="100000"/>
              </a:lnSpc>
              <a:spcBef>
                <a:spcPts val="0"/>
              </a:spcBef>
              <a:spcAft>
                <a:spcPts val="601"/>
              </a:spcAft>
              <a:buClrTx/>
              <a:buSzTx/>
              <a:buFontTx/>
              <a:buNone/>
              <a:tabLst>
                <a:tab pos="0" algn="l"/>
              </a:tabLst>
              <a:defRPr/>
            </a:pPr>
            <a:r>
              <a:rPr kumimoji="0" lang="en-US" sz="2000" b="0" i="0" u="none" strike="noStrike" kern="1200" cap="none" spc="-1" normalizeH="0" baseline="0" noProof="0" dirty="0">
                <a:ln>
                  <a:noFill/>
                </a:ln>
                <a:solidFill>
                  <a:srgbClr val="000000"/>
                </a:solidFill>
                <a:effectLst/>
                <a:uLnTx/>
                <a:uFillTx/>
                <a:latin typeface="Arial"/>
              </a:rPr>
              <a:t>The Scientific Council welcomed the constant attention of the PAC to the status of the project of the new neutron and the continuation of developing new advanced devices and technologies for cryogenic moderators of the new neutron source.</a:t>
            </a:r>
          </a:p>
          <a:p>
            <a:pPr marL="88920" marR="0" lvl="0" indent="0" algn="just" defTabSz="914400" rtl="0" eaLnBrk="1" fontAlgn="auto" latinLnBrk="0" hangingPunct="1">
              <a:lnSpc>
                <a:spcPct val="100000"/>
              </a:lnSpc>
              <a:spcBef>
                <a:spcPts val="0"/>
              </a:spcBef>
              <a:spcAft>
                <a:spcPts val="601"/>
              </a:spcAft>
              <a:buClrTx/>
              <a:buSzTx/>
              <a:buFontTx/>
              <a:buNone/>
              <a:tabLst>
                <a:tab pos="0" algn="l"/>
              </a:tabLst>
              <a:defRPr/>
            </a:pPr>
            <a:r>
              <a:rPr kumimoji="0" lang="en-US" sz="2000" b="0" i="0" u="none" strike="noStrike" kern="1200" cap="none" spc="-1" normalizeH="0" baseline="0" noProof="0" dirty="0">
                <a:ln>
                  <a:noFill/>
                </a:ln>
                <a:solidFill>
                  <a:srgbClr val="000000"/>
                </a:solidFill>
                <a:effectLst/>
                <a:uLnTx/>
                <a:uFillTx/>
                <a:latin typeface="Arial"/>
              </a:rPr>
              <a:t>The Scientific Council noted with satisfaction the progress in the IBR-2 instrumentation development during the technical shutdown of the IBR-2 reactor and considered these activities important for the successful realization of the FLNP scientific </a:t>
            </a:r>
            <a:r>
              <a:rPr kumimoji="0" lang="en-US" sz="2000" b="0" i="0" u="none" strike="noStrike" kern="1200" cap="none" spc="-1" normalizeH="0" baseline="0" noProof="0" dirty="0" err="1">
                <a:ln>
                  <a:noFill/>
                </a:ln>
                <a:solidFill>
                  <a:srgbClr val="000000"/>
                </a:solidFill>
                <a:effectLst/>
                <a:uLnTx/>
                <a:uFillTx/>
                <a:latin typeface="Arial"/>
              </a:rPr>
              <a:t>programme</a:t>
            </a:r>
            <a:r>
              <a:rPr kumimoji="0" lang="en-US" sz="2000" b="0" i="0" u="none" strike="noStrike" kern="1200" cap="none" spc="-1" normalizeH="0" baseline="0" noProof="0" dirty="0">
                <a:ln>
                  <a:noFill/>
                </a:ln>
                <a:solidFill>
                  <a:srgbClr val="000000"/>
                </a:solidFill>
                <a:effectLst/>
                <a:uLnTx/>
                <a:uFillTx/>
                <a:latin typeface="Arial"/>
              </a:rPr>
              <a:t> and the user </a:t>
            </a:r>
            <a:r>
              <a:rPr kumimoji="0" lang="en-US" sz="2000" b="0" i="0" u="none" strike="noStrike" kern="1200" cap="none" spc="-1" normalizeH="0" baseline="0" noProof="0" dirty="0" err="1">
                <a:ln>
                  <a:noFill/>
                </a:ln>
                <a:solidFill>
                  <a:srgbClr val="000000"/>
                </a:solidFill>
                <a:effectLst/>
                <a:uLnTx/>
                <a:uFillTx/>
                <a:latin typeface="Arial"/>
              </a:rPr>
              <a:t>programme</a:t>
            </a:r>
            <a:r>
              <a:rPr kumimoji="0" lang="en-US" sz="2000" b="0" i="0" u="none" strike="noStrike" kern="1200" cap="none" spc="-1" normalizeH="0" baseline="0" noProof="0" dirty="0">
                <a:ln>
                  <a:noFill/>
                </a:ln>
                <a:solidFill>
                  <a:srgbClr val="000000"/>
                </a:solidFill>
                <a:effectLst/>
                <a:uLnTx/>
                <a:uFillTx/>
                <a:latin typeface="Arial"/>
              </a:rPr>
              <a:t> at a level competitive with other world neutron </a:t>
            </a:r>
            <a:r>
              <a:rPr kumimoji="0" lang="en-US" sz="2000" b="0" i="0" u="none" strike="noStrike" kern="1200" cap="none" spc="-1" normalizeH="0" baseline="0" noProof="0" dirty="0" err="1">
                <a:ln>
                  <a:noFill/>
                </a:ln>
                <a:solidFill>
                  <a:srgbClr val="000000"/>
                </a:solidFill>
                <a:effectLst/>
                <a:uLnTx/>
                <a:uFillTx/>
                <a:latin typeface="Arial"/>
              </a:rPr>
              <a:t>centres</a:t>
            </a:r>
            <a:r>
              <a:rPr kumimoji="0" lang="en-US" sz="2000" b="0" i="0" u="none" strike="noStrike" kern="1200" cap="none" spc="-1" normalizeH="0" baseline="0" noProof="0" dirty="0">
                <a:ln>
                  <a:noFill/>
                </a:ln>
                <a:solidFill>
                  <a:srgbClr val="000000"/>
                </a:solidFill>
                <a:effectLst/>
                <a:uLnTx/>
                <a:uFillTx/>
                <a:latin typeface="Arial"/>
              </a:rPr>
              <a:t>.</a:t>
            </a:r>
          </a:p>
        </p:txBody>
      </p:sp>
      <p:pic>
        <p:nvPicPr>
          <p:cNvPr id="4" name="Рисунок 3">
            <a:extLst>
              <a:ext uri="{FF2B5EF4-FFF2-40B4-BE49-F238E27FC236}">
                <a16:creationId xmlns:a16="http://schemas.microsoft.com/office/drawing/2014/main" xmlns="" id="{301B18A1-D57B-4846-9402-2A4EE18472D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1039477" y="549274"/>
            <a:ext cx="8469907" cy="4555093"/>
          </a:xfrm>
          <a:prstGeom prst="rect">
            <a:avLst/>
          </a:prstGeom>
        </p:spPr>
      </p:pic>
      <p:sp>
        <p:nvSpPr>
          <p:cNvPr id="6" name="TextBox 5">
            <a:extLst>
              <a:ext uri="{FF2B5EF4-FFF2-40B4-BE49-F238E27FC236}">
                <a16:creationId xmlns:a16="http://schemas.microsoft.com/office/drawing/2014/main" xmlns="" id="{73A3D608-9B18-4ACA-8E96-A03113A7859D}"/>
              </a:ext>
            </a:extLst>
          </p:cNvPr>
          <p:cNvSpPr txBox="1"/>
          <p:nvPr/>
        </p:nvSpPr>
        <p:spPr>
          <a:xfrm>
            <a:off x="374650" y="5146893"/>
            <a:ext cx="19278600" cy="1692771"/>
          </a:xfrm>
          <a:prstGeom prst="rect">
            <a:avLst/>
          </a:prstGeom>
          <a:noFill/>
        </p:spPr>
        <p:txBody>
          <a:bodyPr wrap="square">
            <a:spAutoFit/>
          </a:bodyPr>
          <a:lstStyle/>
          <a:p>
            <a:pPr algn="just"/>
            <a:r>
              <a:rPr lang="en-US" sz="2400" b="1" spc="-100" dirty="0">
                <a:solidFill>
                  <a:srgbClr val="00246B"/>
                </a:solidFill>
                <a:latin typeface="Arial" panose="020B0604020202020204" pitchFamily="34" charset="0"/>
                <a:cs typeface="Arial" panose="020B0604020202020204" pitchFamily="34" charset="0"/>
              </a:rPr>
              <a:t>Reports by young scientists</a:t>
            </a:r>
          </a:p>
          <a:p>
            <a:pPr algn="just"/>
            <a:r>
              <a:rPr lang="en-US" sz="2000" dirty="0">
                <a:latin typeface="Arial" panose="020B0604020202020204" pitchFamily="34" charset="0"/>
                <a:cs typeface="Arial" panose="020B0604020202020204" pitchFamily="34" charset="0"/>
              </a:rPr>
              <a:t>The Scientific Council followed with interest the reports by young scientists, selected by the PACs for presentation at this session: “Construction of the ISCRA and SIMBO stations for applied research on high-energy ion beams. Radiation hardness testing of microchips by low energy pulsed ion beams at the SOCHI station” by A. </a:t>
            </a:r>
            <a:r>
              <a:rPr lang="en-US" sz="2000" dirty="0" err="1">
                <a:latin typeface="Arial" panose="020B0604020202020204" pitchFamily="34" charset="0"/>
                <a:cs typeface="Arial" panose="020B0604020202020204" pitchFamily="34" charset="0"/>
              </a:rPr>
              <a:t>Slivin</a:t>
            </a:r>
            <a:r>
              <a:rPr lang="en-US" sz="2000" dirty="0">
                <a:latin typeface="Arial" panose="020B0604020202020204" pitchFamily="34" charset="0"/>
                <a:cs typeface="Arial" panose="020B0604020202020204" pitchFamily="34" charset="0"/>
              </a:rPr>
              <a:t> (VBLHEP), “Intense metallic ion beams for SHE synthesis” by D. </a:t>
            </a:r>
            <a:r>
              <a:rPr lang="en-US" sz="2000" dirty="0" err="1">
                <a:latin typeface="Arial" panose="020B0604020202020204" pitchFamily="34" charset="0"/>
                <a:cs typeface="Arial" panose="020B0604020202020204" pitchFamily="34" charset="0"/>
              </a:rPr>
              <a:t>Pugachev</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(FLNR), </a:t>
            </a:r>
            <a:r>
              <a:rPr lang="en-US" sz="2000" dirty="0">
                <a:latin typeface="Arial" panose="020B0604020202020204" pitchFamily="34" charset="0"/>
                <a:cs typeface="Arial" panose="020B0604020202020204" pitchFamily="34" charset="0"/>
              </a:rPr>
              <a:t>and “Structural and vibrational properties of the Cu3Bi(SeO3)2O2Cl </a:t>
            </a:r>
            <a:r>
              <a:rPr lang="en-US" sz="2000" dirty="0" err="1">
                <a:latin typeface="Arial" panose="020B0604020202020204" pitchFamily="34" charset="0"/>
                <a:cs typeface="Arial" panose="020B0604020202020204" pitchFamily="34" charset="0"/>
              </a:rPr>
              <a:t>francisite</a:t>
            </a:r>
            <a:r>
              <a:rPr lang="en-US" sz="2000" dirty="0">
                <a:latin typeface="Arial" panose="020B0604020202020204" pitchFamily="34" charset="0"/>
                <a:cs typeface="Arial" panose="020B0604020202020204" pitchFamily="34" charset="0"/>
              </a:rPr>
              <a:t> at high-pressure” by A. </a:t>
            </a:r>
            <a:r>
              <a:rPr lang="en-US" sz="2000" dirty="0" err="1">
                <a:latin typeface="Arial" panose="020B0604020202020204" pitchFamily="34" charset="0"/>
                <a:cs typeface="Arial" panose="020B0604020202020204" pitchFamily="34" charset="0"/>
              </a:rPr>
              <a:t>Rutkauskas</a:t>
            </a:r>
            <a:r>
              <a:rPr lang="en-US" sz="2000" dirty="0">
                <a:latin typeface="Arial" panose="020B0604020202020204" pitchFamily="34" charset="0"/>
                <a:cs typeface="Arial" panose="020B0604020202020204" pitchFamily="34" charset="0"/>
              </a:rPr>
              <a:t> (FLNP). The Scientific Council thanked the speakers and welcomed such selected reports in the future.</a:t>
            </a:r>
            <a:endParaRPr lang="ru-RU" sz="2000" dirty="0">
              <a:latin typeface="Arial" panose="020B0604020202020204" pitchFamily="34" charset="0"/>
              <a:cs typeface="Arial" panose="020B0604020202020204" pitchFamily="34" charset="0"/>
            </a:endParaRPr>
          </a:p>
        </p:txBody>
      </p:sp>
      <p:pic>
        <p:nvPicPr>
          <p:cNvPr id="7" name="Рисунок 6">
            <a:extLst>
              <a:ext uri="{FF2B5EF4-FFF2-40B4-BE49-F238E27FC236}">
                <a16:creationId xmlns:a16="http://schemas.microsoft.com/office/drawing/2014/main" xmlns="" id="{8FBF551A-4211-44F8-B2D9-023DE2DE7B5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6650" y="7116185"/>
            <a:ext cx="5346558" cy="3563756"/>
          </a:xfrm>
          <a:prstGeom prst="rect">
            <a:avLst/>
          </a:prstGeom>
        </p:spPr>
      </p:pic>
      <p:pic>
        <p:nvPicPr>
          <p:cNvPr id="8" name="Рисунок 7">
            <a:extLst>
              <a:ext uri="{FF2B5EF4-FFF2-40B4-BE49-F238E27FC236}">
                <a16:creationId xmlns:a16="http://schemas.microsoft.com/office/drawing/2014/main" xmlns="" id="{0B887EEE-148F-4B6E-88B5-D7BF6287B51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477707" y="7116184"/>
            <a:ext cx="5346557" cy="3563755"/>
          </a:xfrm>
          <a:prstGeom prst="rect">
            <a:avLst/>
          </a:prstGeom>
        </p:spPr>
      </p:pic>
      <p:pic>
        <p:nvPicPr>
          <p:cNvPr id="10" name="Рисунок 9">
            <a:extLst>
              <a:ext uri="{FF2B5EF4-FFF2-40B4-BE49-F238E27FC236}">
                <a16:creationId xmlns:a16="http://schemas.microsoft.com/office/drawing/2014/main" xmlns="" id="{28C0CC5D-8A34-4E8A-9912-60440005BE3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07179" y="7116185"/>
            <a:ext cx="5346558" cy="3563755"/>
          </a:xfrm>
          <a:prstGeom prst="rect">
            <a:avLst/>
          </a:prstGeom>
        </p:spPr>
      </p:pic>
    </p:spTree>
    <p:extLst>
      <p:ext uri="{BB962C8B-B14F-4D97-AF65-F5344CB8AC3E}">
        <p14:creationId xmlns:p14="http://schemas.microsoft.com/office/powerpoint/2010/main" val="3407780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6E0D246-2D94-475C-8D4E-7133F4DF9CEA}"/>
              </a:ext>
            </a:extLst>
          </p:cNvPr>
          <p:cNvSpPr txBox="1"/>
          <p:nvPr/>
        </p:nvSpPr>
        <p:spPr>
          <a:xfrm>
            <a:off x="441324" y="396875"/>
            <a:ext cx="14030324" cy="1477328"/>
          </a:xfrm>
          <a:prstGeom prst="rect">
            <a:avLst/>
          </a:prstGeom>
          <a:noFill/>
        </p:spPr>
        <p:txBody>
          <a:bodyPr wrap="square">
            <a:spAutoFit/>
          </a:bodyPr>
          <a:lstStyle/>
          <a:p>
            <a:pPr algn="ctr"/>
            <a:r>
              <a:rPr lang="en-US" sz="2400" b="1" spc="-100" dirty="0">
                <a:solidFill>
                  <a:srgbClr val="00246B"/>
                </a:solidFill>
                <a:latin typeface="Arial"/>
              </a:rPr>
              <a:t>Memberships of the PACs</a:t>
            </a:r>
            <a:endParaRPr lang="ru-RU" sz="2400" b="1" spc="-100" dirty="0">
              <a:solidFill>
                <a:srgbClr val="00246B"/>
              </a:solidFill>
              <a:latin typeface="Arial"/>
            </a:endParaRPr>
          </a:p>
          <a:p>
            <a:pPr algn="just"/>
            <a:r>
              <a:rPr lang="en-US" sz="2200" dirty="0">
                <a:latin typeface="Arial" panose="020B0604020202020204" pitchFamily="34" charset="0"/>
                <a:cs typeface="Arial" panose="020B0604020202020204" pitchFamily="34" charset="0"/>
              </a:rPr>
              <a:t>The Scientific Council appointed </a:t>
            </a:r>
            <a:r>
              <a:rPr lang="en-US" sz="2200" b="1" dirty="0" err="1">
                <a:latin typeface="Arial" panose="020B0604020202020204" pitchFamily="34" charset="0"/>
                <a:cs typeface="Arial" panose="020B0604020202020204" pitchFamily="34" charset="0"/>
              </a:rPr>
              <a:t>S.Jabarov</a:t>
            </a:r>
            <a:r>
              <a:rPr lang="en-US" sz="2200" b="1" dirty="0">
                <a:latin typeface="Arial" panose="020B0604020202020204" pitchFamily="34" charset="0"/>
                <a:cs typeface="Arial" panose="020B0604020202020204" pitchFamily="34" charset="0"/>
              </a:rPr>
              <a:t> (Supreme Attestation Commission under the President of the Republic of Azerbaijan, Baku, Azerbaijan)</a:t>
            </a:r>
            <a:r>
              <a:rPr lang="en-US" sz="2200" dirty="0">
                <a:latin typeface="Arial" panose="020B0604020202020204" pitchFamily="34" charset="0"/>
                <a:cs typeface="Arial" panose="020B0604020202020204" pitchFamily="34" charset="0"/>
              </a:rPr>
              <a:t> as a </a:t>
            </a:r>
            <a:r>
              <a:rPr lang="en-US" sz="2200" b="1" dirty="0">
                <a:latin typeface="Arial" panose="020B0604020202020204" pitchFamily="34" charset="0"/>
                <a:cs typeface="Arial" panose="020B0604020202020204" pitchFamily="34" charset="0"/>
              </a:rPr>
              <a:t>member of the PAC for Condensed Matter Physics </a:t>
            </a:r>
            <a:r>
              <a:rPr lang="en-US" sz="2200" dirty="0">
                <a:latin typeface="Arial" panose="020B0604020202020204" pitchFamily="34" charset="0"/>
                <a:cs typeface="Arial" panose="020B0604020202020204" pitchFamily="34" charset="0"/>
              </a:rPr>
              <a:t>for a term of three years.</a:t>
            </a:r>
            <a:endParaRPr lang="ru-RU" sz="2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01A31CD8-E1D0-490E-A59C-A855FED7C552}"/>
              </a:ext>
            </a:extLst>
          </p:cNvPr>
          <p:cNvSpPr txBox="1"/>
          <p:nvPr/>
        </p:nvSpPr>
        <p:spPr>
          <a:xfrm>
            <a:off x="441323" y="1760022"/>
            <a:ext cx="14030325" cy="3170099"/>
          </a:xfrm>
          <a:prstGeom prst="rect">
            <a:avLst/>
          </a:prstGeom>
          <a:noFill/>
        </p:spPr>
        <p:txBody>
          <a:bodyPr wrap="square">
            <a:spAutoFit/>
          </a:bodyPr>
          <a:lstStyle/>
          <a:p>
            <a:pPr algn="ctr"/>
            <a:r>
              <a:rPr lang="en-US" sz="2400" b="1" spc="-100" dirty="0">
                <a:solidFill>
                  <a:srgbClr val="00246B"/>
                </a:solidFill>
                <a:latin typeface="Arial"/>
              </a:rPr>
              <a:t>Awards and prizes</a:t>
            </a:r>
            <a:endParaRPr lang="ru-RU" sz="2400" b="1" spc="-100" dirty="0">
              <a:solidFill>
                <a:srgbClr val="00246B"/>
              </a:solidFill>
              <a:latin typeface="Arial"/>
            </a:endParaRPr>
          </a:p>
          <a:p>
            <a:pPr algn="just"/>
            <a:r>
              <a:rPr lang="en-US" sz="2200" dirty="0">
                <a:latin typeface="Arial" panose="020B0604020202020204" pitchFamily="34" charset="0"/>
                <a:cs typeface="Arial" panose="020B0604020202020204" pitchFamily="34" charset="0"/>
              </a:rPr>
              <a:t>The title of </a:t>
            </a:r>
            <a:r>
              <a:rPr lang="en-US" sz="2200" b="1" dirty="0">
                <a:latin typeface="Arial" panose="020B0604020202020204" pitchFamily="34" charset="0"/>
                <a:cs typeface="Arial" panose="020B0604020202020204" pitchFamily="34" charset="0"/>
              </a:rPr>
              <a:t>Honorary JINR Doctor </a:t>
            </a:r>
            <a:r>
              <a:rPr lang="en-US" sz="2200" dirty="0">
                <a:latin typeface="Arial" panose="020B0604020202020204" pitchFamily="34" charset="0"/>
                <a:cs typeface="Arial" panose="020B0604020202020204" pitchFamily="34" charset="0"/>
              </a:rPr>
              <a:t>was awarded to </a:t>
            </a:r>
            <a:r>
              <a:rPr lang="en-US" sz="2200" b="1" dirty="0">
                <a:latin typeface="Arial" panose="020B0604020202020204" pitchFamily="34" charset="0"/>
                <a:cs typeface="Arial" panose="020B0604020202020204" pitchFamily="34" charset="0"/>
              </a:rPr>
              <a:t>Mahmoud </a:t>
            </a:r>
            <a:r>
              <a:rPr lang="en-US" sz="2200" b="1" dirty="0" err="1">
                <a:latin typeface="Arial" panose="020B0604020202020204" pitchFamily="34" charset="0"/>
                <a:cs typeface="Arial" panose="020B0604020202020204" pitchFamily="34" charset="0"/>
              </a:rPr>
              <a:t>Sakr</a:t>
            </a:r>
            <a:r>
              <a:rPr lang="en-US" sz="2200" b="1" dirty="0">
                <a:latin typeface="Arial" panose="020B0604020202020204" pitchFamily="34" charset="0"/>
                <a:cs typeface="Arial" panose="020B0604020202020204" pitchFamily="34" charset="0"/>
              </a:rPr>
              <a:t>, Culture and Science Counsellor, Head of the Education Mission of the Embassy of Egypt in Japan, former President of the Egyptian Academy of Scientific Research and Technology, first Plenipotentiary Representative of the Arab Republic of Egypt to JINR</a:t>
            </a:r>
            <a:r>
              <a:rPr lang="en-US" sz="2200" dirty="0">
                <a:latin typeface="Arial" panose="020B0604020202020204" pitchFamily="34" charset="0"/>
                <a:cs typeface="Arial" panose="020B0604020202020204" pitchFamily="34" charset="0"/>
              </a:rPr>
              <a:t>, for his great personal contribution to increasing the participation of the Arab Republic of Egypt in JINR’s scientific activities and strengthening scientific cooperation.</a:t>
            </a:r>
            <a:endParaRPr lang="ru-RU" sz="2200" dirty="0">
              <a:latin typeface="Arial" panose="020B0604020202020204" pitchFamily="34" charset="0"/>
              <a:cs typeface="Arial" panose="020B0604020202020204" pitchFamily="34" charset="0"/>
            </a:endParaRPr>
          </a:p>
          <a:p>
            <a:pPr algn="just"/>
            <a:r>
              <a:rPr lang="en-US" sz="2200" dirty="0">
                <a:latin typeface="Arial" panose="020B0604020202020204" pitchFamily="34" charset="0"/>
                <a:cs typeface="Arial" panose="020B0604020202020204" pitchFamily="34" charset="0"/>
              </a:rPr>
              <a:t>The Scientific Council approved the Jury’s recommendations presented by </a:t>
            </a:r>
            <a:r>
              <a:rPr lang="en-US" sz="2200" b="1" dirty="0">
                <a:latin typeface="Arial" panose="020B0604020202020204" pitchFamily="34" charset="0"/>
                <a:cs typeface="Arial" panose="020B0604020202020204" pitchFamily="34" charset="0"/>
              </a:rPr>
              <a:t>Vice-Director </a:t>
            </a:r>
            <a:r>
              <a:rPr lang="en-US" sz="2200" b="1" dirty="0" err="1">
                <a:latin typeface="Arial" panose="020B0604020202020204" pitchFamily="34" charset="0"/>
                <a:cs typeface="Arial" panose="020B0604020202020204" pitchFamily="34" charset="0"/>
              </a:rPr>
              <a:t>S.Dmitriev</a:t>
            </a:r>
            <a:r>
              <a:rPr lang="en-US" sz="2200" b="1"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on awarding the </a:t>
            </a:r>
            <a:r>
              <a:rPr lang="en-US" sz="2200" b="1" dirty="0">
                <a:latin typeface="Arial" panose="020B0604020202020204" pitchFamily="34" charset="0"/>
                <a:cs typeface="Arial" panose="020B0604020202020204" pitchFamily="34" charset="0"/>
              </a:rPr>
              <a:t>JINR annual prizes for best papers in the fields of theoretical and experimental research, methodology and technology research, and applied technology research</a:t>
            </a:r>
            <a:r>
              <a:rPr lang="en-US" sz="2200" dirty="0">
                <a:latin typeface="Arial" panose="020B0604020202020204" pitchFamily="34" charset="0"/>
                <a:cs typeface="Arial" panose="020B0604020202020204" pitchFamily="34" charset="0"/>
              </a:rPr>
              <a:t>.</a:t>
            </a:r>
            <a:endParaRPr lang="ru-RU" sz="2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337D2FE7-4765-471E-929C-E9517199717F}"/>
              </a:ext>
            </a:extLst>
          </p:cNvPr>
          <p:cNvSpPr txBox="1"/>
          <p:nvPr/>
        </p:nvSpPr>
        <p:spPr>
          <a:xfrm>
            <a:off x="424088" y="4960422"/>
            <a:ext cx="14047560" cy="2492990"/>
          </a:xfrm>
          <a:prstGeom prst="rect">
            <a:avLst/>
          </a:prstGeom>
          <a:noFill/>
        </p:spPr>
        <p:txBody>
          <a:bodyPr wrap="square">
            <a:spAutoFit/>
          </a:bodyPr>
          <a:lstStyle/>
          <a:p>
            <a:pPr algn="ctr"/>
            <a:r>
              <a:rPr lang="en-US" sz="2400" b="1" spc="-100" dirty="0">
                <a:solidFill>
                  <a:srgbClr val="00246B"/>
                </a:solidFill>
                <a:latin typeface="Arial"/>
              </a:rPr>
              <a:t>Election and announcement of vacancies in the directorates of JINR Laboratories </a:t>
            </a:r>
            <a:endParaRPr lang="ru-RU" sz="2400" b="1" spc="-100" dirty="0">
              <a:solidFill>
                <a:srgbClr val="00246B"/>
              </a:solidFill>
              <a:latin typeface="Arial"/>
            </a:endParaRPr>
          </a:p>
          <a:p>
            <a:pPr algn="just"/>
            <a:r>
              <a:rPr lang="en-US" sz="2200" dirty="0">
                <a:latin typeface="Arial" panose="020B0604020202020204" pitchFamily="34" charset="0"/>
                <a:cs typeface="Arial" panose="020B0604020202020204" pitchFamily="34" charset="0"/>
              </a:rPr>
              <a:t>The Scientific Council elected </a:t>
            </a:r>
            <a:r>
              <a:rPr lang="en-US" sz="2200" b="1" dirty="0" err="1">
                <a:latin typeface="Arial" panose="020B0604020202020204" pitchFamily="34" charset="0"/>
                <a:cs typeface="Arial" panose="020B0604020202020204" pitchFamily="34" charset="0"/>
              </a:rPr>
              <a:t>S.Sidorchuk</a:t>
            </a:r>
            <a:r>
              <a:rPr lang="en-US" sz="2200" b="1" dirty="0">
                <a:latin typeface="Arial" panose="020B0604020202020204" pitchFamily="34" charset="0"/>
                <a:cs typeface="Arial" panose="020B0604020202020204" pitchFamily="34" charset="0"/>
              </a:rPr>
              <a:t> as FLNR Director </a:t>
            </a:r>
            <a:r>
              <a:rPr lang="en-US" sz="2200" dirty="0">
                <a:latin typeface="Arial" panose="020B0604020202020204" pitchFamily="34" charset="0"/>
                <a:cs typeface="Arial" panose="020B0604020202020204" pitchFamily="34" charset="0"/>
              </a:rPr>
              <a:t>for a second term of five years. The Scientific Council appreciated the quality and diversity of all the applicants.</a:t>
            </a:r>
          </a:p>
          <a:p>
            <a:pPr algn="just"/>
            <a:r>
              <a:rPr lang="en-US" sz="2200" dirty="0">
                <a:latin typeface="Arial" panose="020B0604020202020204" pitchFamily="34" charset="0"/>
                <a:cs typeface="Arial" panose="020B0604020202020204" pitchFamily="34" charset="0"/>
              </a:rPr>
              <a:t>The Scientific Council endorsed the appointments of </a:t>
            </a:r>
            <a:r>
              <a:rPr lang="en-US" sz="2200" b="1" dirty="0" err="1">
                <a:latin typeface="Arial" panose="020B0604020202020204" pitchFamily="34" charset="0"/>
                <a:cs typeface="Arial" panose="020B0604020202020204" pitchFamily="34" charset="0"/>
              </a:rPr>
              <a:t>A.Boreyko</a:t>
            </a:r>
            <a:r>
              <a:rPr lang="en-US" sz="2200" b="1" dirty="0">
                <a:latin typeface="Arial" panose="020B0604020202020204" pitchFamily="34" charset="0"/>
                <a:cs typeface="Arial" panose="020B0604020202020204" pitchFamily="34" charset="0"/>
              </a:rPr>
              <a:t> and </a:t>
            </a:r>
            <a:r>
              <a:rPr lang="en-US" sz="2200" b="1" dirty="0" err="1">
                <a:latin typeface="Arial" panose="020B0604020202020204" pitchFamily="34" charset="0"/>
                <a:cs typeface="Arial" panose="020B0604020202020204" pitchFamily="34" charset="0"/>
              </a:rPr>
              <a:t>I.Padrón</a:t>
            </a:r>
            <a:r>
              <a:rPr lang="en-US" sz="2200" b="1" dirty="0">
                <a:latin typeface="Arial" panose="020B0604020202020204" pitchFamily="34" charset="0"/>
                <a:cs typeface="Arial" panose="020B0604020202020204" pitchFamily="34" charset="0"/>
              </a:rPr>
              <a:t> Díaz as LRB Deputy Directors</a:t>
            </a:r>
            <a:r>
              <a:rPr lang="en-US" sz="2200" dirty="0">
                <a:latin typeface="Arial" panose="020B0604020202020204" pitchFamily="34" charset="0"/>
                <a:cs typeface="Arial" panose="020B0604020202020204" pitchFamily="34" charset="0"/>
              </a:rPr>
              <a:t> until the completion of the term of service of the current LRB Director, </a:t>
            </a:r>
            <a:r>
              <a:rPr lang="en-US" sz="2200" dirty="0" err="1">
                <a:latin typeface="Arial" panose="020B0604020202020204" pitchFamily="34" charset="0"/>
                <a:cs typeface="Arial" panose="020B0604020202020204" pitchFamily="34" charset="0"/>
              </a:rPr>
              <a:t>A.Bugay</a:t>
            </a:r>
            <a:r>
              <a:rPr lang="en-US" sz="2200" dirty="0">
                <a:latin typeface="Arial" panose="020B0604020202020204" pitchFamily="34" charset="0"/>
                <a:cs typeface="Arial" panose="020B0604020202020204" pitchFamily="34" charset="0"/>
              </a:rPr>
              <a:t>.</a:t>
            </a:r>
          </a:p>
          <a:p>
            <a:pPr algn="just"/>
            <a:r>
              <a:rPr lang="en-US" sz="2200" dirty="0">
                <a:latin typeface="Arial" panose="020B0604020202020204" pitchFamily="34" charset="0"/>
                <a:cs typeface="Arial" panose="020B0604020202020204" pitchFamily="34" charset="0"/>
              </a:rPr>
              <a:t>The Scientific Council announced the vacancies of positions of FLNR Deputy Directors. The endorsement of appointments will take place at the 138th session of the Scientific Council in September 2025.</a:t>
            </a:r>
          </a:p>
        </p:txBody>
      </p:sp>
      <p:pic>
        <p:nvPicPr>
          <p:cNvPr id="2050" name="Picture 2" descr="Назначен новый заместитель председателя Высшей аттестационной комиссии">
            <a:extLst>
              <a:ext uri="{FF2B5EF4-FFF2-40B4-BE49-F238E27FC236}">
                <a16:creationId xmlns:a16="http://schemas.microsoft.com/office/drawing/2014/main" xmlns="" id="{4452FE90-9B34-4A3E-87AE-AB1EEE36785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654442" y="538333"/>
            <a:ext cx="4883601" cy="3045068"/>
          </a:xfrm>
          <a:prstGeom prst="rect">
            <a:avLst/>
          </a:prstGeom>
          <a:noFill/>
          <a:extLst>
            <a:ext uri="{909E8E84-426E-40DD-AFC4-6F175D3DCCD1}">
              <a14:hiddenFill xmlns:a14="http://schemas.microsoft.com/office/drawing/2010/main">
                <a:solidFill>
                  <a:srgbClr val="FFFFFF"/>
                </a:solidFill>
              </a14:hiddenFill>
            </a:ext>
          </a:extLst>
        </p:spPr>
      </p:pic>
      <p:pic>
        <p:nvPicPr>
          <p:cNvPr id="13" name="Рисунок 12">
            <a:extLst>
              <a:ext uri="{FF2B5EF4-FFF2-40B4-BE49-F238E27FC236}">
                <a16:creationId xmlns:a16="http://schemas.microsoft.com/office/drawing/2014/main" xmlns="" id="{184E658B-B878-4687-952D-13FA40A120C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581675" y="7686502"/>
            <a:ext cx="4883606" cy="3255174"/>
          </a:xfrm>
          <a:prstGeom prst="rect">
            <a:avLst/>
          </a:prstGeom>
        </p:spPr>
      </p:pic>
      <p:pic>
        <p:nvPicPr>
          <p:cNvPr id="15" name="Рисунок 14">
            <a:extLst>
              <a:ext uri="{FF2B5EF4-FFF2-40B4-BE49-F238E27FC236}">
                <a16:creationId xmlns:a16="http://schemas.microsoft.com/office/drawing/2014/main" xmlns="" id="{971C3C03-A68A-44FE-9501-79F7334E4F9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236438" y="7686502"/>
            <a:ext cx="4883602" cy="3255173"/>
          </a:xfrm>
          <a:prstGeom prst="rect">
            <a:avLst/>
          </a:prstGeom>
        </p:spPr>
      </p:pic>
      <p:pic>
        <p:nvPicPr>
          <p:cNvPr id="17" name="Рисунок 16">
            <a:extLst>
              <a:ext uri="{FF2B5EF4-FFF2-40B4-BE49-F238E27FC236}">
                <a16:creationId xmlns:a16="http://schemas.microsoft.com/office/drawing/2014/main" xmlns="" id="{08BE88DF-C5B7-4679-8AE2-4CC1BF7D039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3931448" y="7686503"/>
            <a:ext cx="4883602" cy="3255174"/>
          </a:xfrm>
          <a:prstGeom prst="rect">
            <a:avLst/>
          </a:prstGeom>
        </p:spPr>
      </p:pic>
      <p:pic>
        <p:nvPicPr>
          <p:cNvPr id="19" name="Рисунок 18">
            <a:extLst>
              <a:ext uri="{FF2B5EF4-FFF2-40B4-BE49-F238E27FC236}">
                <a16:creationId xmlns:a16="http://schemas.microsoft.com/office/drawing/2014/main" xmlns="" id="{0427C2CD-C38D-4912-A56C-A7EEE8252DC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4654442" y="3978275"/>
            <a:ext cx="4883601" cy="3255172"/>
          </a:xfrm>
          <a:prstGeom prst="rect">
            <a:avLst/>
          </a:prstGeom>
        </p:spPr>
      </p:pic>
    </p:spTree>
    <p:extLst>
      <p:ext uri="{BB962C8B-B14F-4D97-AF65-F5344CB8AC3E}">
        <p14:creationId xmlns:p14="http://schemas.microsoft.com/office/powerpoint/2010/main" val="404834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JINR">
      <a:dk1>
        <a:sysClr val="windowText" lastClr="000000"/>
      </a:dk1>
      <a:lt1>
        <a:sysClr val="window" lastClr="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6483</TotalTime>
  <Words>3072</Words>
  <Application>Microsoft Office PowerPoint</Application>
  <PresentationFormat>Произвольный</PresentationFormat>
  <Paragraphs>148</Paragraphs>
  <Slides>17</Slides>
  <Notes>3</Notes>
  <HiddenSlides>0</HiddenSlides>
  <MMClips>0</MMClips>
  <ScaleCrop>false</ScaleCrop>
  <HeadingPairs>
    <vt:vector size="4" baseType="variant">
      <vt:variant>
        <vt:lpstr>Тема</vt:lpstr>
      </vt:variant>
      <vt:variant>
        <vt:i4>2</vt:i4>
      </vt:variant>
      <vt:variant>
        <vt:lpstr>Заголовки слайдов</vt:lpstr>
      </vt:variant>
      <vt:variant>
        <vt:i4>17</vt:i4>
      </vt:variant>
    </vt:vector>
  </HeadingPairs>
  <TitlesOfParts>
    <vt:vector size="19" baseType="lpstr">
      <vt:lpstr>Тема Office</vt:lpstr>
      <vt:lpstr>Office Theme</vt:lpstr>
      <vt:lpstr>Презентация PowerPoint</vt:lpstr>
      <vt:lpstr>Презентация PowerPoint</vt:lpstr>
      <vt:lpstr>Information on the Resolution of the JINR Scientific Council </vt:lpstr>
      <vt:lpstr>137th Session of the JINR Scientific Council 13–14 February 2025</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Information on the Resolution of the Session  of the JINR Committee of Plenipotentiaries </vt:lpstr>
      <vt:lpstr>Презентация PowerPoint</vt:lpstr>
      <vt:lpstr>Session of the JINR Committee of Plenipotentiaries 25 March 2025</vt:lpstr>
      <vt:lpstr>Презентация PowerPoint</vt:lpstr>
      <vt:lpstr>Session of the JINR Committee of Plenipotentiaries 25 March 2025</vt:lpstr>
      <vt:lpstr>Презентация PowerPoint</vt:lpstr>
      <vt:lpstr>Thank you  for your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admin</cp:lastModifiedBy>
  <cp:revision>374</cp:revision>
  <dcterms:created xsi:type="dcterms:W3CDTF">2023-10-20T06:09:18Z</dcterms:created>
  <dcterms:modified xsi:type="dcterms:W3CDTF">2025-06-15T10:58:46Z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2023-09-05T00:00:00Z</vt:filetime>
  </property>
  <property fmtid="{D5CDD505-2E9C-101B-9397-08002B2CF9AE}" pid="3" name="Creator">
    <vt:lpwstr>Adobe Illustrator 25.0 (Macintosh)</vt:lpwstr>
  </property>
  <property fmtid="{D5CDD505-2E9C-101B-9397-08002B2CF9AE}" pid="4" name="LastSaved">
    <vt:filetime>2023-09-05T00:00:00Z</vt:filetime>
  </property>
  <property fmtid="{D5CDD505-2E9C-101B-9397-08002B2CF9AE}" pid="5" name="Producer">
    <vt:lpwstr>Adobe PDF library 15.00</vt:lpwstr>
  </property>
</Properties>
</file>